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5" r:id="rId6"/>
    <p:sldId id="260" r:id="rId7"/>
    <p:sldId id="261"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p:scale>
          <a:sx n="75" d="100"/>
          <a:sy n="75" d="100"/>
        </p:scale>
        <p:origin x="324"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64F88-34EC-407D-A962-A0B0AAAA934E}" type="datetimeFigureOut">
              <a:rPr lang="en-US" smtClean="0"/>
              <a:t>17-Mar-23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55900-23BA-449F-A713-F3BAC2B371F9}" type="slidenum">
              <a:rPr lang="en-US" smtClean="0"/>
              <a:t>‹#›</a:t>
            </a:fld>
            <a:endParaRPr lang="en-US"/>
          </a:p>
        </p:txBody>
      </p:sp>
    </p:spTree>
    <p:extLst>
      <p:ext uri="{BB962C8B-B14F-4D97-AF65-F5344CB8AC3E}">
        <p14:creationId xmlns:p14="http://schemas.microsoft.com/office/powerpoint/2010/main" val="283068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C55900-23BA-449F-A713-F3BAC2B371F9}" type="slidenum">
              <a:rPr lang="en-US" smtClean="0"/>
              <a:t>6</a:t>
            </a:fld>
            <a:endParaRPr lang="en-US"/>
          </a:p>
        </p:txBody>
      </p:sp>
    </p:spTree>
    <p:extLst>
      <p:ext uri="{BB962C8B-B14F-4D97-AF65-F5344CB8AC3E}">
        <p14:creationId xmlns:p14="http://schemas.microsoft.com/office/powerpoint/2010/main" val="4194284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EF6FF1A-931A-40BA-8A33-D75D7B741CD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34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EA9F3-8227-4C66-BA99-2A5AD7DC5102}" type="datetimeFigureOut">
              <a:rPr lang="en-US" smtClean="0"/>
              <a:t>17-Mar-23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6FF1A-931A-40BA-8A33-D75D7B741CDC}" type="slidenum">
              <a:rPr lang="en-US" smtClean="0"/>
              <a:t>‹#›</a:t>
            </a:fld>
            <a:endParaRPr lang="en-US"/>
          </a:p>
        </p:txBody>
      </p:sp>
    </p:spTree>
    <p:extLst>
      <p:ext uri="{BB962C8B-B14F-4D97-AF65-F5344CB8AC3E}">
        <p14:creationId xmlns:p14="http://schemas.microsoft.com/office/powerpoint/2010/main" val="339242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4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058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spTree>
    <p:extLst>
      <p:ext uri="{BB962C8B-B14F-4D97-AF65-F5344CB8AC3E}">
        <p14:creationId xmlns:p14="http://schemas.microsoft.com/office/powerpoint/2010/main" val="261006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828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3152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9990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1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spTree>
    <p:extLst>
      <p:ext uri="{BB962C8B-B14F-4D97-AF65-F5344CB8AC3E}">
        <p14:creationId xmlns:p14="http://schemas.microsoft.com/office/powerpoint/2010/main" val="419194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EA9F3-8227-4C66-BA99-2A5AD7DC5102}" type="datetimeFigureOut">
              <a:rPr lang="en-US" smtClean="0"/>
              <a:t>17-Mar-23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6FF1A-931A-40BA-8A33-D75D7B741CD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4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EA9F3-8227-4C66-BA99-2A5AD7DC5102}" type="datetimeFigureOut">
              <a:rPr lang="en-US" smtClean="0"/>
              <a:t>17-Mar-23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6FF1A-931A-40BA-8A33-D75D7B741CDC}" type="slidenum">
              <a:rPr lang="en-US" smtClean="0"/>
              <a:t>‹#›</a:t>
            </a:fld>
            <a:endParaRPr lang="en-US"/>
          </a:p>
        </p:txBody>
      </p:sp>
    </p:spTree>
    <p:extLst>
      <p:ext uri="{BB962C8B-B14F-4D97-AF65-F5344CB8AC3E}">
        <p14:creationId xmlns:p14="http://schemas.microsoft.com/office/powerpoint/2010/main" val="1433439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EA9F3-8227-4C66-BA99-2A5AD7DC5102}" type="datetimeFigureOut">
              <a:rPr lang="en-US" smtClean="0"/>
              <a:t>17-Mar-23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6FF1A-931A-40BA-8A33-D75D7B741CD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704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EA9F3-8227-4C66-BA99-2A5AD7DC5102}" type="datetimeFigureOut">
              <a:rPr lang="en-US" smtClean="0"/>
              <a:t>17-Mar-23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6FF1A-931A-40BA-8A33-D75D7B741C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58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EA9F3-8227-4C66-BA99-2A5AD7DC5102}" type="datetimeFigureOut">
              <a:rPr lang="en-US" smtClean="0"/>
              <a:t>17-Mar-23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6FF1A-931A-40BA-8A33-D75D7B741CDC}" type="slidenum">
              <a:rPr lang="en-US" smtClean="0"/>
              <a:t>‹#›</a:t>
            </a:fld>
            <a:endParaRPr lang="en-US"/>
          </a:p>
        </p:txBody>
      </p:sp>
    </p:spTree>
    <p:extLst>
      <p:ext uri="{BB962C8B-B14F-4D97-AF65-F5344CB8AC3E}">
        <p14:creationId xmlns:p14="http://schemas.microsoft.com/office/powerpoint/2010/main" val="98098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EA9F3-8227-4C66-BA99-2A5AD7DC5102}" type="datetimeFigureOut">
              <a:rPr lang="en-US" smtClean="0"/>
              <a:t>17-Mar-23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6FF1A-931A-40BA-8A33-D75D7B741CD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13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0EA9F3-8227-4C66-BA99-2A5AD7DC5102}" type="datetimeFigureOut">
              <a:rPr lang="en-US" smtClean="0"/>
              <a:t>17-Mar-23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6FF1A-931A-40BA-8A33-D75D7B741CDC}" type="slidenum">
              <a:rPr lang="en-US" smtClean="0"/>
              <a:t>‹#›</a:t>
            </a:fld>
            <a:endParaRPr lang="en-US"/>
          </a:p>
        </p:txBody>
      </p:sp>
    </p:spTree>
    <p:extLst>
      <p:ext uri="{BB962C8B-B14F-4D97-AF65-F5344CB8AC3E}">
        <p14:creationId xmlns:p14="http://schemas.microsoft.com/office/powerpoint/2010/main" val="129487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0EA9F3-8227-4C66-BA99-2A5AD7DC5102}" type="datetimeFigureOut">
              <a:rPr lang="en-US" smtClean="0"/>
              <a:t>17-Mar-23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F6FF1A-931A-40BA-8A33-D75D7B741CDC}" type="slidenum">
              <a:rPr lang="en-US" smtClean="0"/>
              <a:t>‹#›</a:t>
            </a:fld>
            <a:endParaRPr lang="en-US"/>
          </a:p>
        </p:txBody>
      </p:sp>
    </p:spTree>
    <p:extLst>
      <p:ext uri="{BB962C8B-B14F-4D97-AF65-F5344CB8AC3E}">
        <p14:creationId xmlns:p14="http://schemas.microsoft.com/office/powerpoint/2010/main" val="4074680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l0427@myamu.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7AAC-121C-6501-03E2-AB9D432D8187}"/>
              </a:ext>
            </a:extLst>
          </p:cNvPr>
          <p:cNvSpPr>
            <a:spLocks noGrp="1"/>
          </p:cNvSpPr>
          <p:nvPr>
            <p:ph type="ctrTitle"/>
          </p:nvPr>
        </p:nvSpPr>
        <p:spPr>
          <a:xfrm>
            <a:off x="1524000" y="1183907"/>
            <a:ext cx="9144000" cy="2392679"/>
          </a:xfrm>
        </p:spPr>
        <p:txBody>
          <a:bodyPr>
            <a:normAutofit/>
          </a:bodyPr>
          <a:lstStyle/>
          <a:p>
            <a:r>
              <a:rPr lang="en-US" sz="4400" b="1" dirty="0">
                <a:solidFill>
                  <a:srgbClr val="FF0000"/>
                </a:solidFill>
                <a:latin typeface="Arial Black" panose="020B0A04020102020204" pitchFamily="34" charset="0"/>
              </a:rPr>
              <a:t>ANALYZING SWIGGY: BANGALORE DELIVERY OUTLET DATA</a:t>
            </a:r>
          </a:p>
        </p:txBody>
      </p:sp>
      <p:sp>
        <p:nvSpPr>
          <p:cNvPr id="3" name="Subtitle 2">
            <a:extLst>
              <a:ext uri="{FF2B5EF4-FFF2-40B4-BE49-F238E27FC236}">
                <a16:creationId xmlns:a16="http://schemas.microsoft.com/office/drawing/2014/main" id="{0FE90CCA-AF8F-0C04-249A-3F0729D893C8}"/>
              </a:ext>
            </a:extLst>
          </p:cNvPr>
          <p:cNvSpPr>
            <a:spLocks noGrp="1"/>
          </p:cNvSpPr>
          <p:nvPr>
            <p:ph type="subTitle" idx="1"/>
          </p:nvPr>
        </p:nvSpPr>
        <p:spPr>
          <a:xfrm>
            <a:off x="4571999" y="3576586"/>
            <a:ext cx="4061861" cy="580744"/>
          </a:xfrm>
        </p:spPr>
        <p:txBody>
          <a:bodyPr>
            <a:normAutofit/>
          </a:bodyPr>
          <a:lstStyle/>
          <a:p>
            <a:pPr marL="0" marR="0">
              <a:spcBef>
                <a:spcPts val="0"/>
              </a:spcBef>
              <a:spcAft>
                <a:spcPts val="1000"/>
              </a:spcAft>
            </a:pPr>
            <a:r>
              <a:rPr lang="en-US" sz="2800" b="1" dirty="0">
                <a:effectLst/>
                <a:latin typeface="Cambria" panose="02040503050406030204" pitchFamily="18" charset="0"/>
                <a:ea typeface="Cambria" panose="02040503050406030204" pitchFamily="18" charset="0"/>
                <a:cs typeface="Times New Roman" panose="02020603050405020304" pitchFamily="18" charset="0"/>
              </a:rPr>
              <a:t>Detailed Project Report</a:t>
            </a:r>
          </a:p>
        </p:txBody>
      </p:sp>
      <p:sp>
        <p:nvSpPr>
          <p:cNvPr id="5" name="Subtitle 2">
            <a:extLst>
              <a:ext uri="{FF2B5EF4-FFF2-40B4-BE49-F238E27FC236}">
                <a16:creationId xmlns:a16="http://schemas.microsoft.com/office/drawing/2014/main" id="{B2711E42-9F90-52B8-8807-09D58EECD8F0}"/>
              </a:ext>
            </a:extLst>
          </p:cNvPr>
          <p:cNvSpPr txBox="1">
            <a:spLocks/>
          </p:cNvSpPr>
          <p:nvPr/>
        </p:nvSpPr>
        <p:spPr>
          <a:xfrm>
            <a:off x="2359837" y="4516966"/>
            <a:ext cx="3520264" cy="82550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spcBef>
                <a:spcPts val="0"/>
              </a:spcBef>
              <a:spcAft>
                <a:spcPts val="1000"/>
              </a:spcAft>
            </a:pPr>
            <a:r>
              <a:rPr lang="en-US" sz="1800" dirty="0">
                <a:latin typeface="Cambria" panose="02040503050406030204" pitchFamily="18" charset="0"/>
                <a:ea typeface="Cambria" panose="02040503050406030204" pitchFamily="18" charset="0"/>
                <a:cs typeface="Times New Roman" panose="02020603050405020304" pitchFamily="18" charset="0"/>
              </a:rPr>
              <a:t>Author: </a:t>
            </a:r>
            <a:r>
              <a:rPr lang="en-US" sz="2000" b="1" dirty="0">
                <a:latin typeface="Cambria" panose="02040503050406030204" pitchFamily="18" charset="0"/>
                <a:ea typeface="Cambria" panose="02040503050406030204" pitchFamily="18" charset="0"/>
                <a:cs typeface="Times New Roman" panose="02020603050405020304" pitchFamily="18" charset="0"/>
              </a:rPr>
              <a:t>Mohammad Wasiq</a:t>
            </a:r>
            <a:r>
              <a:rPr lang="en-US" sz="1800" dirty="0">
                <a:latin typeface="Cambria" panose="02040503050406030204" pitchFamily="18" charset="0"/>
                <a:ea typeface="Cambria" panose="02040503050406030204" pitchFamily="18" charset="0"/>
                <a:cs typeface="Times New Roman" panose="02020603050405020304" pitchFamily="18" charset="0"/>
              </a:rPr>
              <a:t> </a:t>
            </a:r>
          </a:p>
          <a:p>
            <a:pPr algn="l">
              <a:spcBef>
                <a:spcPts val="0"/>
              </a:spcBef>
              <a:spcAft>
                <a:spcPts val="1000"/>
              </a:spcAft>
            </a:pPr>
            <a:r>
              <a:rPr lang="en-US" sz="1800" dirty="0">
                <a:latin typeface="Cambria" panose="02040503050406030204" pitchFamily="18" charset="0"/>
                <a:ea typeface="Cambria" panose="02040503050406030204" pitchFamily="18" charset="0"/>
                <a:cs typeface="Times New Roman" panose="02020603050405020304" pitchFamily="18" charset="0"/>
              </a:rPr>
              <a:t>Version: 1.0</a:t>
            </a:r>
          </a:p>
        </p:txBody>
      </p:sp>
      <p:sp>
        <p:nvSpPr>
          <p:cNvPr id="6" name="Subtitle 2">
            <a:extLst>
              <a:ext uri="{FF2B5EF4-FFF2-40B4-BE49-F238E27FC236}">
                <a16:creationId xmlns:a16="http://schemas.microsoft.com/office/drawing/2014/main" id="{028792D8-4607-D392-EF3C-95432C3F5458}"/>
              </a:ext>
            </a:extLst>
          </p:cNvPr>
          <p:cNvSpPr txBox="1">
            <a:spLocks/>
          </p:cNvSpPr>
          <p:nvPr/>
        </p:nvSpPr>
        <p:spPr>
          <a:xfrm>
            <a:off x="6210299" y="4516966"/>
            <a:ext cx="3725334" cy="825500"/>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spcBef>
                <a:spcPts val="0"/>
              </a:spcBef>
              <a:spcAft>
                <a:spcPts val="1000"/>
              </a:spcAft>
            </a:pPr>
            <a:r>
              <a:rPr lang="en-US" sz="1800" dirty="0">
                <a:latin typeface="Cambria" panose="02040503050406030204" pitchFamily="18" charset="0"/>
                <a:ea typeface="Cambria" panose="02040503050406030204" pitchFamily="18" charset="0"/>
                <a:cs typeface="Times New Roman" panose="02020603050405020304" pitchFamily="18" charset="0"/>
              </a:rPr>
              <a:t>E-mail: </a:t>
            </a:r>
            <a:r>
              <a:rPr lang="en-US" sz="1800" b="1" u="sng" dirty="0">
                <a:latin typeface="Cambria" panose="020405030504060302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gl0427@myamu.ac.in</a:t>
            </a:r>
            <a:endParaRPr lang="en-US" sz="1800" b="1" u="sng" dirty="0">
              <a:latin typeface="Cambria" panose="02040503050406030204" pitchFamily="18" charset="0"/>
              <a:ea typeface="Cambria" panose="02040503050406030204" pitchFamily="18" charset="0"/>
              <a:cs typeface="Times New Roman" panose="02020603050405020304" pitchFamily="18" charset="0"/>
            </a:endParaRPr>
          </a:p>
          <a:p>
            <a:pPr algn="l">
              <a:spcBef>
                <a:spcPts val="0"/>
              </a:spcBef>
              <a:spcAft>
                <a:spcPts val="1000"/>
              </a:spcAft>
            </a:pPr>
            <a:r>
              <a:rPr lang="en-US" sz="1800" dirty="0">
                <a:latin typeface="Cambria" panose="02040503050406030204" pitchFamily="18" charset="0"/>
                <a:ea typeface="Cambria" panose="02040503050406030204" pitchFamily="18" charset="0"/>
                <a:cs typeface="Times New Roman" panose="02020603050405020304" pitchFamily="18" charset="0"/>
              </a:rPr>
              <a:t>Last Date of Revision: 18/03/2023</a:t>
            </a:r>
            <a:endParaRPr lang="en-US" dirty="0"/>
          </a:p>
        </p:txBody>
      </p:sp>
    </p:spTree>
    <p:extLst>
      <p:ext uri="{BB962C8B-B14F-4D97-AF65-F5344CB8AC3E}">
        <p14:creationId xmlns:p14="http://schemas.microsoft.com/office/powerpoint/2010/main" val="1769144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357278E-8AD8-A39A-61E1-821278A22B6D}"/>
              </a:ext>
            </a:extLst>
          </p:cNvPr>
          <p:cNvSpPr txBox="1"/>
          <p:nvPr/>
        </p:nvSpPr>
        <p:spPr>
          <a:xfrm>
            <a:off x="2567516" y="763601"/>
            <a:ext cx="6117166" cy="707886"/>
          </a:xfrm>
          <a:prstGeom prst="rect">
            <a:avLst/>
          </a:prstGeom>
          <a:noFill/>
        </p:spPr>
        <p:txBody>
          <a:bodyPr wrap="square">
            <a:spAutoFit/>
          </a:bodyPr>
          <a:lstStyle/>
          <a:p>
            <a:pPr algn="ctr"/>
            <a:r>
              <a:rPr lang="en-US" sz="4000" b="1" dirty="0">
                <a:latin typeface="Arial Black" panose="020B0A04020102020204" pitchFamily="34" charset="0"/>
              </a:rPr>
              <a:t>DASHBOARD 4</a:t>
            </a:r>
            <a:endParaRPr lang="en-US" sz="4000" dirty="0"/>
          </a:p>
        </p:txBody>
      </p:sp>
      <p:pic>
        <p:nvPicPr>
          <p:cNvPr id="3" name="Picture 2">
            <a:extLst>
              <a:ext uri="{FF2B5EF4-FFF2-40B4-BE49-F238E27FC236}">
                <a16:creationId xmlns:a16="http://schemas.microsoft.com/office/drawing/2014/main" id="{F49FA22C-51B9-1C33-82DC-EABBBF58D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710" y="1405441"/>
            <a:ext cx="10558760" cy="4688958"/>
          </a:xfrm>
          <a:prstGeom prst="rect">
            <a:avLst/>
          </a:prstGeom>
        </p:spPr>
      </p:pic>
    </p:spTree>
    <p:extLst>
      <p:ext uri="{BB962C8B-B14F-4D97-AF65-F5344CB8AC3E}">
        <p14:creationId xmlns:p14="http://schemas.microsoft.com/office/powerpoint/2010/main" val="263776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88EE-E5CB-224B-57CD-2357D869750F}"/>
              </a:ext>
            </a:extLst>
          </p:cNvPr>
          <p:cNvSpPr>
            <a:spLocks noGrp="1"/>
          </p:cNvSpPr>
          <p:nvPr>
            <p:ph type="title"/>
          </p:nvPr>
        </p:nvSpPr>
        <p:spPr>
          <a:xfrm>
            <a:off x="542260" y="1813556"/>
            <a:ext cx="10557540" cy="431803"/>
          </a:xfrm>
        </p:spPr>
        <p:txBody>
          <a:bodyPr>
            <a:normAutofit fontScale="90000"/>
          </a:bodyPr>
          <a:lstStyle/>
          <a:p>
            <a:r>
              <a:rPr lang="en-US" b="1" dirty="0">
                <a:latin typeface="Arial Black" panose="020B0A04020102020204" pitchFamily="34" charset="0"/>
              </a:rPr>
              <a:t>ANALYSIS</a:t>
            </a:r>
            <a:br>
              <a:rPr lang="en-US" b="1" dirty="0">
                <a:latin typeface="+mn-lt"/>
              </a:rPr>
            </a:br>
            <a:br>
              <a:rPr lang="en-US" b="1" dirty="0">
                <a:latin typeface="+mn-lt"/>
              </a:rPr>
            </a:br>
            <a:br>
              <a:rPr lang="en-US" sz="4400" dirty="0">
                <a:latin typeface="Calibri" panose="020F0502020204030204" pitchFamily="34" charset="0"/>
                <a:cs typeface="Calibri" panose="020F0502020204030204" pitchFamily="34" charset="0"/>
              </a:rPr>
            </a:br>
            <a:endParaRPr lang="en-US" b="1" dirty="0">
              <a:latin typeface="+mn-lt"/>
            </a:endParaRPr>
          </a:p>
        </p:txBody>
      </p:sp>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DD1208-9C29-0F63-D1A7-0D02A5015CA0}"/>
              </a:ext>
            </a:extLst>
          </p:cNvPr>
          <p:cNvSpPr/>
          <p:nvPr/>
        </p:nvSpPr>
        <p:spPr>
          <a:xfrm>
            <a:off x="838200" y="1417322"/>
            <a:ext cx="10515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C7A1093D-5CD2-AD68-C4FB-184FB48C5E9A}"/>
              </a:ext>
            </a:extLst>
          </p:cNvPr>
          <p:cNvSpPr txBox="1">
            <a:spLocks/>
          </p:cNvSpPr>
          <p:nvPr/>
        </p:nvSpPr>
        <p:spPr>
          <a:xfrm>
            <a:off x="990599" y="2469519"/>
            <a:ext cx="10447867" cy="3629869"/>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2800" dirty="0">
                <a:latin typeface="Calibri" panose="020F0502020204030204" pitchFamily="34" charset="0"/>
                <a:cs typeface="Calibri" panose="020F0502020204030204" pitchFamily="34" charset="0"/>
              </a:rPr>
              <a:t>We find the number of outlet for particular cuisine. </a:t>
            </a:r>
          </a:p>
          <a:p>
            <a:pPr algn="just"/>
            <a:r>
              <a:rPr lang="en-US" sz="2800" dirty="0">
                <a:latin typeface="Calibri" panose="020F0502020204030204" pitchFamily="34" charset="0"/>
                <a:cs typeface="Calibri" panose="020F0502020204030204" pitchFamily="34" charset="0"/>
              </a:rPr>
              <a:t> Average Cost for two cuisine. </a:t>
            </a:r>
          </a:p>
          <a:p>
            <a:pPr algn="just"/>
            <a:r>
              <a:rPr lang="en-US" sz="2800" dirty="0">
                <a:latin typeface="Calibri" panose="020F0502020204030204" pitchFamily="34" charset="0"/>
                <a:cs typeface="Calibri" panose="020F0502020204030204" pitchFamily="34" charset="0"/>
              </a:rPr>
              <a:t> Affordable and Highest Rated Restaurant. </a:t>
            </a:r>
          </a:p>
          <a:p>
            <a:pPr algn="just"/>
            <a:r>
              <a:rPr lang="en-US" sz="2800" dirty="0">
                <a:latin typeface="Calibri" panose="020F0502020204030204" pitchFamily="34" charset="0"/>
                <a:cs typeface="Calibri" panose="020F0502020204030204" pitchFamily="34" charset="0"/>
              </a:rPr>
              <a:t>Expensive Restaurant. </a:t>
            </a:r>
          </a:p>
          <a:p>
            <a:pPr algn="just"/>
            <a:r>
              <a:rPr lang="en-US" sz="2800" dirty="0">
                <a:latin typeface="Calibri" panose="020F0502020204030204" pitchFamily="34" charset="0"/>
                <a:cs typeface="Calibri" panose="020F0502020204030204" pitchFamily="34" charset="0"/>
              </a:rPr>
              <a:t> North India Cuisine have highest outlets. </a:t>
            </a:r>
          </a:p>
          <a:p>
            <a:pPr algn="just"/>
            <a:r>
              <a:rPr lang="en-US" sz="2800" dirty="0">
                <a:latin typeface="Calibri" panose="020F0502020204030204" pitchFamily="34" charset="0"/>
                <a:cs typeface="Calibri" panose="020F0502020204030204" pitchFamily="34" charset="0"/>
              </a:rPr>
              <a:t> 99 Variety Dose and Juice is the cheapest and affordable restaurant. </a:t>
            </a:r>
          </a:p>
          <a:p>
            <a:pPr algn="just"/>
            <a:r>
              <a:rPr lang="en-US" sz="2800" dirty="0">
                <a:latin typeface="Calibri" panose="020F0502020204030204" pitchFamily="34" charset="0"/>
                <a:cs typeface="Calibri" panose="020F0502020204030204" pitchFamily="34" charset="0"/>
              </a:rPr>
              <a:t> Koramangala have the highest number of restaurant</a:t>
            </a:r>
            <a:endParaRPr lang="en-US"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5747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88EE-E5CB-224B-57CD-2357D869750F}"/>
              </a:ext>
            </a:extLst>
          </p:cNvPr>
          <p:cNvSpPr>
            <a:spLocks noGrp="1"/>
          </p:cNvSpPr>
          <p:nvPr>
            <p:ph type="title"/>
          </p:nvPr>
        </p:nvSpPr>
        <p:spPr>
          <a:xfrm>
            <a:off x="469830" y="1466262"/>
            <a:ext cx="10515600" cy="774784"/>
          </a:xfrm>
        </p:spPr>
        <p:txBody>
          <a:bodyPr>
            <a:normAutofit fontScale="90000"/>
          </a:bodyPr>
          <a:lstStyle/>
          <a:p>
            <a:r>
              <a:rPr lang="en-US" b="1" dirty="0">
                <a:latin typeface="Arial Black" panose="020B0A04020102020204" pitchFamily="34" charset="0"/>
              </a:rPr>
              <a:t>OBJECTIVE</a:t>
            </a:r>
            <a:br>
              <a:rPr lang="en-US" b="1" dirty="0">
                <a:latin typeface="Arial Black" panose="020B0A04020102020204" pitchFamily="34" charset="0"/>
              </a:rPr>
            </a:br>
            <a:br>
              <a:rPr lang="en-US" b="1" dirty="0">
                <a:latin typeface="Arial Black" panose="020B0A04020102020204" pitchFamily="34" charset="0"/>
              </a:rPr>
            </a:br>
            <a:endParaRPr lang="en-US"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B8A1989-86C5-C916-196B-5E49A821AE96}"/>
              </a:ext>
            </a:extLst>
          </p:cNvPr>
          <p:cNvSpPr>
            <a:spLocks noGrp="1"/>
          </p:cNvSpPr>
          <p:nvPr>
            <p:ph idx="1"/>
          </p:nvPr>
        </p:nvSpPr>
        <p:spPr/>
        <p:txBody>
          <a:bodyPr>
            <a:normAutofit fontScale="85000" lnSpcReduction="10000"/>
          </a:bodyPr>
          <a:lstStyle/>
          <a:p>
            <a:pPr marL="0" indent="0" algn="just">
              <a:buNone/>
            </a:pPr>
            <a:r>
              <a:rPr lang="en-US" sz="3200" dirty="0">
                <a:latin typeface="Calibri" panose="020F0502020204030204" pitchFamily="34" charset="0"/>
                <a:cs typeface="Calibri" panose="020F0502020204030204" pitchFamily="34" charset="0"/>
              </a:rPr>
              <a:t>The online food ordering market includes foods prepared by restaurants, prepared by independent people, and groceries being ordered online and then picked up or delivered. The first online food ordering service, World Wide Waiter (now know as Waiter.com), was founded in 1995. Online food ordering is the process of ordering food from a website or other application. The product can be either ready-to-eat food or food that has not been specially prepared for direction consumption.</a:t>
            </a:r>
          </a:p>
        </p:txBody>
      </p:sp>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DD1208-9C29-0F63-D1A7-0D02A5015CA0}"/>
              </a:ext>
            </a:extLst>
          </p:cNvPr>
          <p:cNvSpPr/>
          <p:nvPr/>
        </p:nvSpPr>
        <p:spPr>
          <a:xfrm>
            <a:off x="726440" y="1722895"/>
            <a:ext cx="10515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625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88EE-E5CB-224B-57CD-2357D869750F}"/>
              </a:ext>
            </a:extLst>
          </p:cNvPr>
          <p:cNvSpPr>
            <a:spLocks noGrp="1"/>
          </p:cNvSpPr>
          <p:nvPr>
            <p:ph type="title"/>
          </p:nvPr>
        </p:nvSpPr>
        <p:spPr>
          <a:xfrm>
            <a:off x="556992" y="1245436"/>
            <a:ext cx="10515600" cy="943911"/>
          </a:xfrm>
        </p:spPr>
        <p:txBody>
          <a:bodyPr>
            <a:normAutofit fontScale="90000"/>
          </a:bodyPr>
          <a:lstStyle/>
          <a:p>
            <a:r>
              <a:rPr lang="en-US" b="1" dirty="0">
                <a:latin typeface="Arial Black" panose="020B0A04020102020204" pitchFamily="34" charset="0"/>
              </a:rPr>
              <a:t>BENEFITS</a:t>
            </a:r>
            <a:br>
              <a:rPr lang="en-US" b="1" dirty="0">
                <a:latin typeface="+mn-lt"/>
              </a:rPr>
            </a:b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2B8A1989-86C5-C916-196B-5E49A821AE96}"/>
              </a:ext>
            </a:extLst>
          </p:cNvPr>
          <p:cNvSpPr>
            <a:spLocks noGrp="1"/>
          </p:cNvSpPr>
          <p:nvPr>
            <p:ph idx="1"/>
          </p:nvPr>
        </p:nvSpPr>
        <p:spPr>
          <a:xfrm>
            <a:off x="838200" y="2668905"/>
            <a:ext cx="10515600" cy="1215146"/>
          </a:xfrm>
        </p:spPr>
        <p:txBody>
          <a:bodyPr>
            <a:normAutofit/>
          </a:bodyPr>
          <a:lstStyle/>
          <a:p>
            <a:pPr marL="0" indent="0" algn="just">
              <a:buNone/>
            </a:pPr>
            <a:r>
              <a:rPr lang="en-US" sz="3200" dirty="0">
                <a:latin typeface="Calibri" panose="020F0502020204030204" pitchFamily="34" charset="0"/>
                <a:cs typeface="Calibri" panose="020F0502020204030204" pitchFamily="34" charset="0"/>
              </a:rPr>
              <a:t>User can easily analyze about their best restaurant through the dashboards in terms of how many price and ratings.</a:t>
            </a:r>
          </a:p>
        </p:txBody>
      </p:sp>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DD1208-9C29-0F63-D1A7-0D02A5015CA0}"/>
              </a:ext>
            </a:extLst>
          </p:cNvPr>
          <p:cNvSpPr/>
          <p:nvPr/>
        </p:nvSpPr>
        <p:spPr>
          <a:xfrm>
            <a:off x="838200" y="1563439"/>
            <a:ext cx="10515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09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88EE-E5CB-224B-57CD-2357D869750F}"/>
              </a:ext>
            </a:extLst>
          </p:cNvPr>
          <p:cNvSpPr>
            <a:spLocks noGrp="1"/>
          </p:cNvSpPr>
          <p:nvPr>
            <p:ph type="title"/>
          </p:nvPr>
        </p:nvSpPr>
        <p:spPr>
          <a:xfrm>
            <a:off x="623834" y="1117998"/>
            <a:ext cx="10515600" cy="943911"/>
          </a:xfrm>
        </p:spPr>
        <p:txBody>
          <a:bodyPr>
            <a:normAutofit fontScale="90000"/>
          </a:bodyPr>
          <a:lstStyle/>
          <a:p>
            <a:r>
              <a:rPr lang="en-US" b="1" dirty="0">
                <a:latin typeface="Arial Black" panose="020B0A04020102020204" pitchFamily="34" charset="0"/>
              </a:rPr>
              <a:t>DATA DESCRIPTION</a:t>
            </a:r>
            <a:br>
              <a:rPr lang="en-US" b="1" dirty="0">
                <a:latin typeface="+mn-lt"/>
              </a:rPr>
            </a:b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2B8A1989-86C5-C916-196B-5E49A821AE96}"/>
              </a:ext>
            </a:extLst>
          </p:cNvPr>
          <p:cNvSpPr>
            <a:spLocks noGrp="1"/>
          </p:cNvSpPr>
          <p:nvPr>
            <p:ph idx="1"/>
          </p:nvPr>
        </p:nvSpPr>
        <p:spPr>
          <a:xfrm>
            <a:off x="838200" y="2648374"/>
            <a:ext cx="10515600" cy="2585726"/>
          </a:xfrm>
        </p:spPr>
        <p:txBody>
          <a:bodyPr>
            <a:normAutofit lnSpcReduction="10000"/>
          </a:bodyPr>
          <a:lstStyle/>
          <a:p>
            <a:pPr marL="0" indent="0" algn="just">
              <a:buNone/>
            </a:pPr>
            <a:r>
              <a:rPr lang="en-US" sz="3200" dirty="0">
                <a:latin typeface="Calibri" panose="020F0502020204030204" pitchFamily="34" charset="0"/>
                <a:cs typeface="Calibri" panose="020F0502020204030204" pitchFamily="34" charset="0"/>
              </a:rPr>
              <a:t>As we have seen earlier, in our </a:t>
            </a:r>
            <a:r>
              <a:rPr lang="en-US" sz="3200" dirty="0" err="1">
                <a:latin typeface="Calibri" panose="020F0502020204030204" pitchFamily="34" charset="0"/>
                <a:cs typeface="Calibri" panose="020F0502020204030204" pitchFamily="34" charset="0"/>
              </a:rPr>
              <a:t>Swiggy</a:t>
            </a:r>
            <a:r>
              <a:rPr lang="en-US" sz="3200" dirty="0">
                <a:latin typeface="Calibri" panose="020F0502020204030204" pitchFamily="34" charset="0"/>
                <a:cs typeface="Calibri" panose="020F0502020204030204" pitchFamily="34" charset="0"/>
              </a:rPr>
              <a:t> dataset, we have around 118 records with 5 different features. Features are distributed as 2 Continuous features and 3 Categorical features. These datasets are given in the form of Comma </a:t>
            </a:r>
            <a:r>
              <a:rPr lang="en-US" sz="3200" dirty="0" err="1">
                <a:latin typeface="Calibri" panose="020F0502020204030204" pitchFamily="34" charset="0"/>
                <a:cs typeface="Calibri" panose="020F0502020204030204" pitchFamily="34" charset="0"/>
              </a:rPr>
              <a:t>SeparatedValues</a:t>
            </a:r>
            <a:r>
              <a:rPr lang="en-US" sz="3200"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.csv</a:t>
            </a:r>
            <a:r>
              <a:rPr lang="en-US" sz="3200" dirty="0">
                <a:latin typeface="Calibri" panose="020F0502020204030204" pitchFamily="34" charset="0"/>
                <a:cs typeface="Calibri" panose="020F0502020204030204" pitchFamily="34" charset="0"/>
              </a:rPr>
              <a:t>) format. </a:t>
            </a:r>
          </a:p>
          <a:p>
            <a:pPr marL="0" indent="0" algn="just">
              <a:buNone/>
            </a:pPr>
            <a:endParaRPr lang="en-US" sz="3200" dirty="0">
              <a:latin typeface="Calibri" panose="020F0502020204030204" pitchFamily="34" charset="0"/>
              <a:cs typeface="Calibri" panose="020F0502020204030204" pitchFamily="34" charset="0"/>
            </a:endParaRPr>
          </a:p>
        </p:txBody>
      </p:sp>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DD1208-9C29-0F63-D1A7-0D02A5015CA0}"/>
              </a:ext>
            </a:extLst>
          </p:cNvPr>
          <p:cNvSpPr/>
          <p:nvPr/>
        </p:nvSpPr>
        <p:spPr>
          <a:xfrm>
            <a:off x="838200" y="1417322"/>
            <a:ext cx="10515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022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88EE-E5CB-224B-57CD-2357D869750F}"/>
              </a:ext>
            </a:extLst>
          </p:cNvPr>
          <p:cNvSpPr>
            <a:spLocks noGrp="1"/>
          </p:cNvSpPr>
          <p:nvPr>
            <p:ph type="title"/>
          </p:nvPr>
        </p:nvSpPr>
        <p:spPr>
          <a:xfrm>
            <a:off x="541867" y="1813556"/>
            <a:ext cx="10557933" cy="431803"/>
          </a:xfrm>
        </p:spPr>
        <p:txBody>
          <a:bodyPr>
            <a:normAutofit fontScale="90000"/>
          </a:bodyPr>
          <a:lstStyle/>
          <a:p>
            <a:r>
              <a:rPr lang="en-US" b="1" dirty="0">
                <a:latin typeface="Arial Black" panose="020B0A04020102020204" pitchFamily="34" charset="0"/>
              </a:rPr>
              <a:t>DATA DESCRIPTION</a:t>
            </a:r>
            <a:br>
              <a:rPr lang="en-US" b="1" dirty="0">
                <a:latin typeface="+mn-lt"/>
              </a:rPr>
            </a:br>
            <a:br>
              <a:rPr lang="en-US" b="1" dirty="0">
                <a:latin typeface="+mn-lt"/>
              </a:rPr>
            </a:br>
            <a:br>
              <a:rPr lang="en-US" sz="4400" dirty="0">
                <a:latin typeface="Calibri" panose="020F0502020204030204" pitchFamily="34" charset="0"/>
                <a:cs typeface="Calibri" panose="020F0502020204030204" pitchFamily="34" charset="0"/>
              </a:rPr>
            </a:br>
            <a:endParaRPr lang="en-US" b="1" dirty="0">
              <a:latin typeface="+mn-lt"/>
            </a:endParaRPr>
          </a:p>
        </p:txBody>
      </p:sp>
      <p:sp>
        <p:nvSpPr>
          <p:cNvPr id="3" name="Content Placeholder 2">
            <a:extLst>
              <a:ext uri="{FF2B5EF4-FFF2-40B4-BE49-F238E27FC236}">
                <a16:creationId xmlns:a16="http://schemas.microsoft.com/office/drawing/2014/main" id="{2B8A1989-86C5-C916-196B-5E49A821AE96}"/>
              </a:ext>
            </a:extLst>
          </p:cNvPr>
          <p:cNvSpPr>
            <a:spLocks noGrp="1"/>
          </p:cNvSpPr>
          <p:nvPr>
            <p:ph idx="1"/>
          </p:nvPr>
        </p:nvSpPr>
        <p:spPr>
          <a:xfrm>
            <a:off x="838200" y="1667932"/>
            <a:ext cx="1769534" cy="675005"/>
          </a:xfrm>
        </p:spPr>
        <p:txBody>
          <a:bodyPr>
            <a:normAutofit/>
          </a:bodyPr>
          <a:lstStyle/>
          <a:p>
            <a:pPr marL="0" indent="0" algn="just">
              <a:buNone/>
            </a:pPr>
            <a:r>
              <a:rPr lang="en-US" sz="3200" b="1" dirty="0">
                <a:latin typeface="Calibri" panose="020F0502020204030204" pitchFamily="34" charset="0"/>
                <a:cs typeface="Calibri" panose="020F0502020204030204" pitchFamily="34" charset="0"/>
              </a:rPr>
              <a:t>Features</a:t>
            </a:r>
            <a:endParaRPr lang="en-US" sz="3200" dirty="0">
              <a:latin typeface="Calibri" panose="020F0502020204030204" pitchFamily="34" charset="0"/>
              <a:cs typeface="Calibri" panose="020F0502020204030204" pitchFamily="34" charset="0"/>
            </a:endParaRPr>
          </a:p>
        </p:txBody>
      </p:sp>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DD1208-9C29-0F63-D1A7-0D02A5015CA0}"/>
              </a:ext>
            </a:extLst>
          </p:cNvPr>
          <p:cNvSpPr/>
          <p:nvPr/>
        </p:nvSpPr>
        <p:spPr>
          <a:xfrm>
            <a:off x="838200" y="1417322"/>
            <a:ext cx="10515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C7A1093D-5CD2-AD68-C4FB-184FB48C5E9A}"/>
              </a:ext>
            </a:extLst>
          </p:cNvPr>
          <p:cNvSpPr txBox="1">
            <a:spLocks/>
          </p:cNvSpPr>
          <p:nvPr/>
        </p:nvSpPr>
        <p:spPr>
          <a:xfrm>
            <a:off x="990599" y="2693452"/>
            <a:ext cx="10447867" cy="3405936"/>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sz="3200" b="1" dirty="0" err="1">
                <a:latin typeface="Calibri" panose="020F0502020204030204" pitchFamily="34" charset="0"/>
                <a:cs typeface="Calibri" panose="020F0502020204030204" pitchFamily="34" charset="0"/>
              </a:rPr>
              <a:t>Shop_Name</a:t>
            </a:r>
            <a:r>
              <a:rPr lang="en-US" sz="3200" b="1" dirty="0">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 Name of the shop and its data type is text. </a:t>
            </a:r>
          </a:p>
          <a:p>
            <a:pPr algn="just"/>
            <a:r>
              <a:rPr lang="en-US" sz="3200" b="1" dirty="0">
                <a:latin typeface="Calibri" panose="020F0502020204030204" pitchFamily="34" charset="0"/>
                <a:cs typeface="Calibri" panose="020F0502020204030204" pitchFamily="34" charset="0"/>
              </a:rPr>
              <a:t>Cuisine:</a:t>
            </a:r>
            <a:r>
              <a:rPr lang="en-US" sz="3200" dirty="0">
                <a:latin typeface="Calibri" panose="020F0502020204030204" pitchFamily="34" charset="0"/>
                <a:cs typeface="Calibri" panose="020F0502020204030204" pitchFamily="34" charset="0"/>
              </a:rPr>
              <a:t> Food name which are available in shop and its data type is text.  </a:t>
            </a:r>
          </a:p>
          <a:p>
            <a:pPr algn="just"/>
            <a:r>
              <a:rPr lang="en-US" sz="3200" b="1" dirty="0">
                <a:latin typeface="Calibri" panose="020F0502020204030204" pitchFamily="34" charset="0"/>
                <a:cs typeface="Calibri" panose="020F0502020204030204" pitchFamily="34" charset="0"/>
              </a:rPr>
              <a:t>Location:</a:t>
            </a:r>
            <a:r>
              <a:rPr lang="en-US" sz="3200" dirty="0">
                <a:latin typeface="Calibri" panose="020F0502020204030204" pitchFamily="34" charset="0"/>
                <a:cs typeface="Calibri" panose="020F0502020204030204" pitchFamily="34" charset="0"/>
              </a:rPr>
              <a:t> Location where shops are located and its data type is text.  </a:t>
            </a:r>
          </a:p>
          <a:p>
            <a:pPr algn="just"/>
            <a:r>
              <a:rPr lang="en-US" sz="3200" b="1" dirty="0">
                <a:latin typeface="Calibri" panose="020F0502020204030204" pitchFamily="34" charset="0"/>
                <a:cs typeface="Calibri" panose="020F0502020204030204" pitchFamily="34" charset="0"/>
              </a:rPr>
              <a:t>Rating:</a:t>
            </a:r>
            <a:r>
              <a:rPr lang="en-US" sz="3200" dirty="0">
                <a:latin typeface="Calibri" panose="020F0502020204030204" pitchFamily="34" charset="0"/>
                <a:cs typeface="Calibri" panose="020F0502020204030204" pitchFamily="34" charset="0"/>
              </a:rPr>
              <a:t> It’s a rating of shop and its datatype is numeric. </a:t>
            </a:r>
          </a:p>
          <a:p>
            <a:pPr algn="just"/>
            <a:r>
              <a:rPr lang="en-US" sz="3200" b="1" dirty="0" err="1">
                <a:latin typeface="Calibri" panose="020F0502020204030204" pitchFamily="34" charset="0"/>
                <a:cs typeface="Calibri" panose="020F0502020204030204" pitchFamily="34" charset="0"/>
              </a:rPr>
              <a:t>Cost_of_two</a:t>
            </a:r>
            <a:r>
              <a:rPr lang="en-US" sz="3200" b="1" dirty="0">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 It is a cost of two Cuisine and its data type is numeric</a:t>
            </a:r>
            <a:endParaRPr lang="en-US" sz="4400" dirty="0">
              <a:latin typeface="Calibri" panose="020F0502020204030204" pitchFamily="34" charset="0"/>
              <a:cs typeface="Calibri" panose="020F0502020204030204" pitchFamily="34" charset="0"/>
            </a:endParaRPr>
          </a:p>
          <a:p>
            <a:pPr marL="0" indent="0" algn="just">
              <a:buFont typeface="Arial"/>
              <a:buNone/>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4911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88EE-E5CB-224B-57CD-2357D869750F}"/>
              </a:ext>
            </a:extLst>
          </p:cNvPr>
          <p:cNvSpPr>
            <a:spLocks noGrp="1"/>
          </p:cNvSpPr>
          <p:nvPr>
            <p:ph type="title"/>
          </p:nvPr>
        </p:nvSpPr>
        <p:spPr/>
        <p:txBody>
          <a:bodyPr>
            <a:normAutofit fontScale="90000"/>
          </a:bodyPr>
          <a:lstStyle/>
          <a:p>
            <a:r>
              <a:rPr lang="en-US" b="1" dirty="0">
                <a:latin typeface="Arial Black" panose="020B0A04020102020204" pitchFamily="34" charset="0"/>
              </a:rPr>
              <a:t>TOOLS USED</a:t>
            </a:r>
            <a:br>
              <a:rPr lang="en-US" b="1" dirty="0">
                <a:latin typeface="+mn-lt"/>
              </a:rPr>
            </a:br>
            <a:br>
              <a:rPr lang="en-US" b="1" dirty="0">
                <a:latin typeface="+mn-lt"/>
              </a:rPr>
            </a:br>
            <a:endParaRPr lang="en-US" b="1" dirty="0">
              <a:latin typeface="+mn-lt"/>
            </a:endParaRPr>
          </a:p>
        </p:txBody>
      </p:sp>
      <p:pic>
        <p:nvPicPr>
          <p:cNvPr id="5" name="Content Placeholder 4">
            <a:extLst>
              <a:ext uri="{FF2B5EF4-FFF2-40B4-BE49-F238E27FC236}">
                <a16:creationId xmlns:a16="http://schemas.microsoft.com/office/drawing/2014/main" id="{8C81220F-1D16-E780-BC74-58F40987EAF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286374" y="2651756"/>
            <a:ext cx="5980316" cy="3218692"/>
          </a:xfrm>
        </p:spPr>
      </p:pic>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DD1208-9C29-0F63-D1A7-0D02A5015CA0}"/>
              </a:ext>
            </a:extLst>
          </p:cNvPr>
          <p:cNvSpPr/>
          <p:nvPr/>
        </p:nvSpPr>
        <p:spPr>
          <a:xfrm>
            <a:off x="838200" y="1518002"/>
            <a:ext cx="10515600" cy="4571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C3343C0-10E0-DB05-2952-F1FFF9A948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310" y="2651756"/>
            <a:ext cx="4137757" cy="3218692"/>
          </a:xfrm>
          <a:prstGeom prst="rect">
            <a:avLst/>
          </a:prstGeom>
        </p:spPr>
      </p:pic>
    </p:spTree>
    <p:extLst>
      <p:ext uri="{BB962C8B-B14F-4D97-AF65-F5344CB8AC3E}">
        <p14:creationId xmlns:p14="http://schemas.microsoft.com/office/powerpoint/2010/main" val="8288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357278E-8AD8-A39A-61E1-821278A22B6D}"/>
              </a:ext>
            </a:extLst>
          </p:cNvPr>
          <p:cNvSpPr txBox="1"/>
          <p:nvPr/>
        </p:nvSpPr>
        <p:spPr>
          <a:xfrm>
            <a:off x="2567516" y="763601"/>
            <a:ext cx="6117166" cy="707886"/>
          </a:xfrm>
          <a:prstGeom prst="rect">
            <a:avLst/>
          </a:prstGeom>
          <a:noFill/>
        </p:spPr>
        <p:txBody>
          <a:bodyPr wrap="square">
            <a:spAutoFit/>
          </a:bodyPr>
          <a:lstStyle/>
          <a:p>
            <a:pPr algn="ctr"/>
            <a:r>
              <a:rPr lang="en-US" sz="4000" b="1" dirty="0">
                <a:latin typeface="Arial Black" panose="020B0A04020102020204" pitchFamily="34" charset="0"/>
              </a:rPr>
              <a:t>DASHBOARD 1</a:t>
            </a:r>
            <a:endParaRPr lang="en-US" sz="4000" dirty="0"/>
          </a:p>
        </p:txBody>
      </p:sp>
      <p:pic>
        <p:nvPicPr>
          <p:cNvPr id="13" name="Picture 12">
            <a:extLst>
              <a:ext uri="{FF2B5EF4-FFF2-40B4-BE49-F238E27FC236}">
                <a16:creationId xmlns:a16="http://schemas.microsoft.com/office/drawing/2014/main" id="{D4F1EE02-0479-3906-335E-CBF870EBF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871" y="1337732"/>
            <a:ext cx="9932257" cy="4756667"/>
          </a:xfrm>
          <a:prstGeom prst="rect">
            <a:avLst/>
          </a:prstGeom>
        </p:spPr>
      </p:pic>
    </p:spTree>
    <p:extLst>
      <p:ext uri="{BB962C8B-B14F-4D97-AF65-F5344CB8AC3E}">
        <p14:creationId xmlns:p14="http://schemas.microsoft.com/office/powerpoint/2010/main" val="289772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357278E-8AD8-A39A-61E1-821278A22B6D}"/>
              </a:ext>
            </a:extLst>
          </p:cNvPr>
          <p:cNvSpPr txBox="1"/>
          <p:nvPr/>
        </p:nvSpPr>
        <p:spPr>
          <a:xfrm>
            <a:off x="2567516" y="763601"/>
            <a:ext cx="6117166" cy="707886"/>
          </a:xfrm>
          <a:prstGeom prst="rect">
            <a:avLst/>
          </a:prstGeom>
          <a:noFill/>
        </p:spPr>
        <p:txBody>
          <a:bodyPr wrap="square">
            <a:spAutoFit/>
          </a:bodyPr>
          <a:lstStyle/>
          <a:p>
            <a:pPr algn="ctr"/>
            <a:r>
              <a:rPr lang="en-US" sz="4000" b="1" dirty="0">
                <a:latin typeface="Arial Black" panose="020B0A04020102020204" pitchFamily="34" charset="0"/>
              </a:rPr>
              <a:t>DASHBOARD 2</a:t>
            </a:r>
            <a:endParaRPr lang="en-US" sz="4000" dirty="0"/>
          </a:p>
        </p:txBody>
      </p:sp>
      <p:pic>
        <p:nvPicPr>
          <p:cNvPr id="3" name="Picture 2">
            <a:extLst>
              <a:ext uri="{FF2B5EF4-FFF2-40B4-BE49-F238E27FC236}">
                <a16:creationId xmlns:a16="http://schemas.microsoft.com/office/drawing/2014/main" id="{AAF3A329-E7F6-82FE-0A47-561ADE4F2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71" y="1389968"/>
            <a:ext cx="10579395" cy="4704431"/>
          </a:xfrm>
          <a:prstGeom prst="rect">
            <a:avLst/>
          </a:prstGeom>
        </p:spPr>
      </p:pic>
    </p:spTree>
    <p:extLst>
      <p:ext uri="{BB962C8B-B14F-4D97-AF65-F5344CB8AC3E}">
        <p14:creationId xmlns:p14="http://schemas.microsoft.com/office/powerpoint/2010/main" val="406658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04680607-53D4-3A4D-4F25-C2C80551531E}"/>
              </a:ext>
            </a:extLst>
          </p:cNvPr>
          <p:cNvSpPr/>
          <p:nvPr/>
        </p:nvSpPr>
        <p:spPr>
          <a:xfrm>
            <a:off x="1520792" y="365125"/>
            <a:ext cx="45719" cy="457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357278E-8AD8-A39A-61E1-821278A22B6D}"/>
              </a:ext>
            </a:extLst>
          </p:cNvPr>
          <p:cNvSpPr txBox="1"/>
          <p:nvPr/>
        </p:nvSpPr>
        <p:spPr>
          <a:xfrm>
            <a:off x="2567516" y="763601"/>
            <a:ext cx="6117166" cy="707886"/>
          </a:xfrm>
          <a:prstGeom prst="rect">
            <a:avLst/>
          </a:prstGeom>
          <a:noFill/>
        </p:spPr>
        <p:txBody>
          <a:bodyPr wrap="square">
            <a:spAutoFit/>
          </a:bodyPr>
          <a:lstStyle/>
          <a:p>
            <a:pPr algn="ctr"/>
            <a:r>
              <a:rPr lang="en-US" sz="4000" b="1" dirty="0">
                <a:latin typeface="Arial Black" panose="020B0A04020102020204" pitchFamily="34" charset="0"/>
              </a:rPr>
              <a:t>DASHBOARD 3</a:t>
            </a:r>
            <a:endParaRPr lang="en-US" sz="4000" dirty="0"/>
          </a:p>
        </p:txBody>
      </p:sp>
      <p:pic>
        <p:nvPicPr>
          <p:cNvPr id="3" name="Picture 2">
            <a:extLst>
              <a:ext uri="{FF2B5EF4-FFF2-40B4-BE49-F238E27FC236}">
                <a16:creationId xmlns:a16="http://schemas.microsoft.com/office/drawing/2014/main" id="{8C315374-8510-3437-F2A4-7ECAD624E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11" y="1329070"/>
            <a:ext cx="10504966" cy="4869711"/>
          </a:xfrm>
          <a:prstGeom prst="rect">
            <a:avLst/>
          </a:prstGeom>
        </p:spPr>
      </p:pic>
    </p:spTree>
    <p:extLst>
      <p:ext uri="{BB962C8B-B14F-4D97-AF65-F5344CB8AC3E}">
        <p14:creationId xmlns:p14="http://schemas.microsoft.com/office/powerpoint/2010/main" val="9135701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42</TotalTime>
  <Words>353</Words>
  <Application>Microsoft Office PowerPoint</Application>
  <PresentationFormat>Widescreen</PresentationFormat>
  <Paragraphs>33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Cambria</vt:lpstr>
      <vt:lpstr>Garamond</vt:lpstr>
      <vt:lpstr>Organic</vt:lpstr>
      <vt:lpstr>ANALYZING SWIGGY: BANGALORE DELIVERY OUTLET DATA</vt:lpstr>
      <vt:lpstr>OBJECTIVE  </vt:lpstr>
      <vt:lpstr>BENEFITS  </vt:lpstr>
      <vt:lpstr>DATA DESCRIPTION  </vt:lpstr>
      <vt:lpstr>DATA DESCRIPTION   </vt:lpstr>
      <vt:lpstr>TOOLS USED  </vt:lpstr>
      <vt:lpstr>PowerPoint Presentation</vt:lpstr>
      <vt:lpstr>PowerPoint Presentation</vt:lpstr>
      <vt:lpstr>PowerPoint Presentation</vt:lpstr>
      <vt:lpstr>PowerPoint Presentation</vt:lpstr>
      <vt:lpstr>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SWIGGY: BANGALORE DELIVERY OUTLET DATA</dc:title>
  <dc:creator>Mohammad Wasiq</dc:creator>
  <cp:lastModifiedBy>Mohammad Wasiq</cp:lastModifiedBy>
  <cp:revision>2</cp:revision>
  <dcterms:created xsi:type="dcterms:W3CDTF">2023-03-17T04:26:18Z</dcterms:created>
  <dcterms:modified xsi:type="dcterms:W3CDTF">2023-03-17T05:08:30Z</dcterms:modified>
</cp:coreProperties>
</file>