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notesMasterIdLst>
    <p:notesMasterId r:id="rId87"/>
  </p:notesMasterIdLst>
  <p:sldIdLst>
    <p:sldId id="317" r:id="rId4"/>
    <p:sldId id="318" r:id="rId5"/>
    <p:sldId id="258" r:id="rId6"/>
    <p:sldId id="326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5" r:id="rId31"/>
    <p:sldId id="319" r:id="rId32"/>
    <p:sldId id="320" r:id="rId33"/>
    <p:sldId id="321" r:id="rId34"/>
    <p:sldId id="322" r:id="rId35"/>
    <p:sldId id="323" r:id="rId36"/>
    <p:sldId id="324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27" r:id="rId55"/>
    <p:sldId id="329" r:id="rId56"/>
    <p:sldId id="330" r:id="rId57"/>
    <p:sldId id="331" r:id="rId58"/>
    <p:sldId id="332" r:id="rId59"/>
    <p:sldId id="333" r:id="rId60"/>
    <p:sldId id="334" r:id="rId61"/>
    <p:sldId id="336" r:id="rId62"/>
    <p:sldId id="337" r:id="rId63"/>
    <p:sldId id="338" r:id="rId64"/>
    <p:sldId id="339" r:id="rId65"/>
    <p:sldId id="340" r:id="rId66"/>
    <p:sldId id="341" r:id="rId67"/>
    <p:sldId id="342" r:id="rId68"/>
    <p:sldId id="343" r:id="rId69"/>
    <p:sldId id="300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08" r:id="rId78"/>
    <p:sldId id="309" r:id="rId79"/>
    <p:sldId id="310" r:id="rId80"/>
    <p:sldId id="311" r:id="rId81"/>
    <p:sldId id="312" r:id="rId82"/>
    <p:sldId id="313" r:id="rId83"/>
    <p:sldId id="314" r:id="rId84"/>
    <p:sldId id="315" r:id="rId85"/>
    <p:sldId id="316" r:id="rId8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viewProps" Target="viewProp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heme" Target="theme/theme1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42C3C-81A4-49CC-8F2E-9D89B82AA3EA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624CD6-CA21-45ED-895B-8A514E39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C6BF3-9149-4969-B6BD-1F311D26688A}" type="slidenum">
              <a:rPr kumimoji="0" lang="en-MY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MY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5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254230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7941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245602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1000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781100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646778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1935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67017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79742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50128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75563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32855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136119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26236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38735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83077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62275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493196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08320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2918880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121161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77461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8516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700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90" y="0"/>
                </a:moveTo>
                <a:lnTo>
                  <a:pt x="0" y="0"/>
                </a:lnTo>
                <a:lnTo>
                  <a:pt x="0" y="535940"/>
                </a:lnTo>
                <a:lnTo>
                  <a:pt x="8890" y="535940"/>
                </a:lnTo>
                <a:lnTo>
                  <a:pt x="889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3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9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4290" y="0"/>
            <a:ext cx="8890" cy="535940"/>
          </a:xfrm>
          <a:custGeom>
            <a:avLst/>
            <a:gdLst/>
            <a:ahLst/>
            <a:cxnLst/>
            <a:rect l="l" t="t" r="r" b="b"/>
            <a:pathLst>
              <a:path w="8890" h="535940">
                <a:moveTo>
                  <a:pt x="8889" y="0"/>
                </a:moveTo>
                <a:lnTo>
                  <a:pt x="0" y="0"/>
                </a:lnTo>
                <a:lnTo>
                  <a:pt x="0" y="535940"/>
                </a:lnTo>
                <a:lnTo>
                  <a:pt x="8889" y="535940"/>
                </a:lnTo>
                <a:lnTo>
                  <a:pt x="8889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190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95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71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635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11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873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5089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927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0"/>
                </a:lnTo>
                <a:close/>
              </a:path>
            </a:pathLst>
          </a:custGeom>
          <a:solidFill>
            <a:srgbClr val="EEEE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03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066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43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219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282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19" y="0"/>
                </a:moveTo>
                <a:lnTo>
                  <a:pt x="0" y="0"/>
                </a:lnTo>
                <a:lnTo>
                  <a:pt x="0" y="535940"/>
                </a:lnTo>
                <a:lnTo>
                  <a:pt x="7619" y="535940"/>
                </a:lnTo>
                <a:lnTo>
                  <a:pt x="7619" y="0"/>
                </a:lnTo>
                <a:close/>
              </a:path>
            </a:pathLst>
          </a:custGeom>
          <a:solidFill>
            <a:srgbClr val="E8E8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358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435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498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4E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574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6510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14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90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669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EDE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930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19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19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006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0828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AD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146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222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8D8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987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23622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4384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4D4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5146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25781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2D2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26543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275590"/>
                </a:moveTo>
                <a:lnTo>
                  <a:pt x="0" y="27559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275590"/>
                </a:lnTo>
                <a:close/>
              </a:path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137160"/>
                </a:lnTo>
                <a:lnTo>
                  <a:pt x="7620" y="137160"/>
                </a:lnTo>
                <a:lnTo>
                  <a:pt x="7620" y="0"/>
                </a:lnTo>
                <a:close/>
              </a:path>
            </a:pathLst>
          </a:custGeom>
          <a:solidFill>
            <a:srgbClr val="D0D0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273050" y="0"/>
            <a:ext cx="7620" cy="535940"/>
          </a:xfrm>
          <a:custGeom>
            <a:avLst/>
            <a:gdLst/>
            <a:ahLst/>
            <a:cxnLst/>
            <a:rect l="l" t="t" r="r" b="b"/>
            <a:pathLst>
              <a:path w="7620" h="535940">
                <a:moveTo>
                  <a:pt x="7620" y="0"/>
                </a:moveTo>
                <a:lnTo>
                  <a:pt x="0" y="0"/>
                </a:lnTo>
                <a:lnTo>
                  <a:pt x="0" y="410210"/>
                </a:lnTo>
                <a:lnTo>
                  <a:pt x="0" y="535940"/>
                </a:lnTo>
                <a:lnTo>
                  <a:pt x="7620" y="535940"/>
                </a:lnTo>
                <a:lnTo>
                  <a:pt x="7620" y="410210"/>
                </a:lnTo>
                <a:lnTo>
                  <a:pt x="762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279400" y="0"/>
            <a:ext cx="7620" cy="410209"/>
          </a:xfrm>
          <a:custGeom>
            <a:avLst/>
            <a:gdLst/>
            <a:ahLst/>
            <a:cxnLst/>
            <a:rect l="l" t="t" r="r" b="b"/>
            <a:pathLst>
              <a:path w="7620" h="410209">
                <a:moveTo>
                  <a:pt x="0" y="410210"/>
                </a:moveTo>
                <a:lnTo>
                  <a:pt x="7620" y="410210"/>
                </a:lnTo>
                <a:lnTo>
                  <a:pt x="7620" y="0"/>
                </a:lnTo>
                <a:lnTo>
                  <a:pt x="0" y="0"/>
                </a:lnTo>
                <a:lnTo>
                  <a:pt x="0" y="410210"/>
                </a:lnTo>
                <a:close/>
              </a:path>
            </a:pathLst>
          </a:custGeom>
          <a:solidFill>
            <a:srgbClr val="CECE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514350" y="133349"/>
            <a:ext cx="38100" cy="5080"/>
          </a:xfrm>
          <a:custGeom>
            <a:avLst/>
            <a:gdLst/>
            <a:ahLst/>
            <a:cxnLst/>
            <a:rect l="l" t="t" r="r" b="b"/>
            <a:pathLst>
              <a:path w="38100" h="5080">
                <a:moveTo>
                  <a:pt x="3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38100" y="5080"/>
                </a:lnTo>
                <a:lnTo>
                  <a:pt x="38100" y="1270"/>
                </a:lnTo>
                <a:lnTo>
                  <a:pt x="3810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514350" y="138429"/>
            <a:ext cx="38100" cy="271780"/>
          </a:xfrm>
          <a:custGeom>
            <a:avLst/>
            <a:gdLst/>
            <a:ahLst/>
            <a:cxnLst/>
            <a:rect l="l" t="t" r="r" b="b"/>
            <a:pathLst>
              <a:path w="38100" h="271780">
                <a:moveTo>
                  <a:pt x="38100" y="0"/>
                </a:moveTo>
                <a:lnTo>
                  <a:pt x="0" y="0"/>
                </a:lnTo>
                <a:lnTo>
                  <a:pt x="0" y="133350"/>
                </a:lnTo>
                <a:lnTo>
                  <a:pt x="0" y="137172"/>
                </a:lnTo>
                <a:lnTo>
                  <a:pt x="33020" y="137172"/>
                </a:lnTo>
                <a:lnTo>
                  <a:pt x="33020" y="271780"/>
                </a:lnTo>
                <a:lnTo>
                  <a:pt x="38100" y="271780"/>
                </a:lnTo>
                <a:lnTo>
                  <a:pt x="38100" y="137172"/>
                </a:lnTo>
                <a:lnTo>
                  <a:pt x="38100" y="133350"/>
                </a:lnTo>
                <a:lnTo>
                  <a:pt x="38100" y="0"/>
                </a:lnTo>
                <a:close/>
              </a:path>
            </a:pathLst>
          </a:custGeom>
          <a:solidFill>
            <a:srgbClr val="FCFC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548639" y="275590"/>
            <a:ext cx="38100" cy="134620"/>
          </a:xfrm>
          <a:custGeom>
            <a:avLst/>
            <a:gdLst/>
            <a:ahLst/>
            <a:cxnLst/>
            <a:rect l="l" t="t" r="r" b="b"/>
            <a:pathLst>
              <a:path w="38100" h="134620">
                <a:moveTo>
                  <a:pt x="0" y="134619"/>
                </a:moveTo>
                <a:lnTo>
                  <a:pt x="38100" y="134619"/>
                </a:lnTo>
                <a:lnTo>
                  <a:pt x="3810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BFB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582929" y="275590"/>
            <a:ext cx="38100" cy="134620"/>
          </a:xfrm>
          <a:custGeom>
            <a:avLst/>
            <a:gdLst/>
            <a:ahLst/>
            <a:cxnLst/>
            <a:rect l="l" t="t" r="r" b="b"/>
            <a:pathLst>
              <a:path w="38100" h="134620">
                <a:moveTo>
                  <a:pt x="0" y="134619"/>
                </a:moveTo>
                <a:lnTo>
                  <a:pt x="38100" y="134619"/>
                </a:lnTo>
                <a:lnTo>
                  <a:pt x="3810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AFA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617220" y="275590"/>
            <a:ext cx="38100" cy="134620"/>
          </a:xfrm>
          <a:custGeom>
            <a:avLst/>
            <a:gdLst/>
            <a:ahLst/>
            <a:cxnLst/>
            <a:rect l="l" t="t" r="r" b="b"/>
            <a:pathLst>
              <a:path w="38100" h="134620">
                <a:moveTo>
                  <a:pt x="0" y="134619"/>
                </a:moveTo>
                <a:lnTo>
                  <a:pt x="38100" y="134619"/>
                </a:lnTo>
                <a:lnTo>
                  <a:pt x="38100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F9F9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651510" y="133349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142252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142252"/>
                </a:lnTo>
                <a:lnTo>
                  <a:pt x="38100" y="5080"/>
                </a:lnTo>
                <a:lnTo>
                  <a:pt x="38100" y="1270"/>
                </a:lnTo>
                <a:lnTo>
                  <a:pt x="38100" y="0"/>
                </a:lnTo>
                <a:close/>
              </a:path>
            </a:pathLst>
          </a:custGeom>
          <a:solidFill>
            <a:srgbClr val="F8F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685800" y="133349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1270"/>
                </a:lnTo>
                <a:lnTo>
                  <a:pt x="0" y="5080"/>
                </a:lnTo>
                <a:lnTo>
                  <a:pt x="0" y="142252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142252"/>
                </a:lnTo>
                <a:lnTo>
                  <a:pt x="38100" y="5080"/>
                </a:lnTo>
                <a:lnTo>
                  <a:pt x="38100" y="1270"/>
                </a:lnTo>
                <a:lnTo>
                  <a:pt x="38100" y="0"/>
                </a:lnTo>
                <a:close/>
              </a:path>
            </a:pathLst>
          </a:custGeom>
          <a:solidFill>
            <a:srgbClr val="F7F7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200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F6F6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543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F5F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886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099" y="0"/>
                </a:moveTo>
                <a:lnTo>
                  <a:pt x="0" y="0"/>
                </a:lnTo>
                <a:lnTo>
                  <a:pt x="0" y="276860"/>
                </a:lnTo>
                <a:lnTo>
                  <a:pt x="38099" y="276860"/>
                </a:lnTo>
                <a:lnTo>
                  <a:pt x="38099" y="0"/>
                </a:lnTo>
                <a:close/>
              </a:path>
            </a:pathLst>
          </a:custGeom>
          <a:solidFill>
            <a:srgbClr val="F4F4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8229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F3F3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8572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F2F2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8915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F1F1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9258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F0F0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9601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FEF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9944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EEE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10286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D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0629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CEC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0972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B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11315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AEA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11658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9E9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12001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8E8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12344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7E7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12687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E6E6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13030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5E5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13373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4E4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13703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E3E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140461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E2E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14389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E1E1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14744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E0E0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150749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F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15417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ED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157606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DDD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16103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CDC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164464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BDB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167894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AD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17132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9D9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174751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8D8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17818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18161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D6D6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18503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5D5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18846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4D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19189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3D3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19532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D2D2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19875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1D1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20218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D0D0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20561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FC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20904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ECE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21247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CDC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2159000" y="133349"/>
            <a:ext cx="71120" cy="276860"/>
          </a:xfrm>
          <a:custGeom>
            <a:avLst/>
            <a:gdLst/>
            <a:ahLst/>
            <a:cxnLst/>
            <a:rect l="l" t="t" r="r" b="b"/>
            <a:pathLst>
              <a:path w="71119" h="276859">
                <a:moveTo>
                  <a:pt x="71120" y="0"/>
                </a:moveTo>
                <a:lnTo>
                  <a:pt x="36830" y="0"/>
                </a:lnTo>
                <a:lnTo>
                  <a:pt x="34290" y="0"/>
                </a:ln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6830" y="276860"/>
                </a:lnTo>
                <a:lnTo>
                  <a:pt x="71120" y="276860"/>
                </a:lnTo>
                <a:lnTo>
                  <a:pt x="7112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22275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AC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22606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9C9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22961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C8C8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23304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7C7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23647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C6C6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23977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5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24320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4C4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246634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3C3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25006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2C2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253491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1C1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25692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C0C0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26035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FB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263779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EB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26720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DB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270636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CBC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27406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BBBB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27749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AB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280924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9B9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28435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B8B8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28778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7B7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29121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B6B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29464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5B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29806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4B4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30149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3B3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304926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2B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30835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B1B1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31178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B0B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315214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FAF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31864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30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EAE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322071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DA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32550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ACA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32880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BA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332359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AAA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33578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A9A9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33921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A8A8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34251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7A7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34594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6A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34937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5A5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35280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4A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35623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3A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35966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2A2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36309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1A1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36652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A0A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36995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F9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37338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E9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37680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D9D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38023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C9C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38366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B9B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38709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9A9A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3905250" y="133349"/>
            <a:ext cx="71120" cy="276860"/>
          </a:xfrm>
          <a:custGeom>
            <a:avLst/>
            <a:gdLst/>
            <a:ahLst/>
            <a:cxnLst/>
            <a:rect l="l" t="t" r="r" b="b"/>
            <a:pathLst>
              <a:path w="71120" h="276859">
                <a:moveTo>
                  <a:pt x="71120" y="0"/>
                </a:moveTo>
                <a:lnTo>
                  <a:pt x="38100" y="0"/>
                </a:lnTo>
                <a:lnTo>
                  <a:pt x="34290" y="0"/>
                </a:ln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8100" y="276860"/>
                </a:lnTo>
                <a:lnTo>
                  <a:pt x="71120" y="276860"/>
                </a:lnTo>
                <a:lnTo>
                  <a:pt x="7112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39738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797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40081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696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40424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59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40767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494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41109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393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41452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9292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41795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191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42138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909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42481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F8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42824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E8E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43154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D8D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43497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C8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43853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B8B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44196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A8A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44526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98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44869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888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45212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787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45554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686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45897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5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46240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484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46583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8383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46926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8282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47269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181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47612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808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47955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F7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48298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E7E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48641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D7D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48983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7C7C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49326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7B7B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49669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A7A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50012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979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50355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7878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50685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77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51028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676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51371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575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51714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474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52057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37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52400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272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52743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171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53086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707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53428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F6F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53771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E6E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54114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D6D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54457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C6C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54800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B6B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55143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A6A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55486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969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55829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86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561720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767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56515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66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56857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6666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57200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6464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57543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36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578865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262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58229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6161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58572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606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58915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5F5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59258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5E5E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59588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D5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599440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5C5C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60286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60629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5A5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60960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959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61302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858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61645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757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61988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65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2331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555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26745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454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63017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353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63360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252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63703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151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640460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5050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643890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F4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64731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E4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65074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D4D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65417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C4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657605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4B4B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661035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A4A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66446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949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66789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848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67132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747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67475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4646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67817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54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68160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44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68503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34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68846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24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69189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4141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69532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404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69862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F3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70205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E3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70561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3D3D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70904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3C3C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71234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B3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71577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A3A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71920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939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72262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838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72605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73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72948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63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73291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535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73634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434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7397750" y="133349"/>
            <a:ext cx="72390" cy="276860"/>
          </a:xfrm>
          <a:custGeom>
            <a:avLst/>
            <a:gdLst/>
            <a:ahLst/>
            <a:cxnLst/>
            <a:rect l="l" t="t" r="r" b="b"/>
            <a:pathLst>
              <a:path w="72390" h="276859">
                <a:moveTo>
                  <a:pt x="72390" y="0"/>
                </a:moveTo>
                <a:lnTo>
                  <a:pt x="38100" y="0"/>
                </a:lnTo>
                <a:lnTo>
                  <a:pt x="34290" y="0"/>
                </a:lnTo>
                <a:lnTo>
                  <a:pt x="0" y="0"/>
                </a:lnTo>
                <a:lnTo>
                  <a:pt x="0" y="276860"/>
                </a:lnTo>
                <a:lnTo>
                  <a:pt x="34290" y="276860"/>
                </a:lnTo>
                <a:lnTo>
                  <a:pt x="38100" y="276860"/>
                </a:lnTo>
                <a:lnTo>
                  <a:pt x="72390" y="276860"/>
                </a:lnTo>
                <a:lnTo>
                  <a:pt x="72390" y="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74663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313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75006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303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75349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F2F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75691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E2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76034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D2D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76377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C2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76720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B2B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77063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2A2A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77406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929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77749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82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78092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727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78435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626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78778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2525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79120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424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79463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323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79806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2222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80136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121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80479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202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80822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F1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81178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1E1E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81508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D1D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818514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C1C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821943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B1B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82537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A1A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82880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919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832231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818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835659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717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839088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616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842517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515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845947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41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849376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313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85280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1212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85623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111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85966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1010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86309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0F0F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86652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0E0E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869949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D0D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873378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C0C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876807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B0B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880237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A0A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883666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0909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887094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808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890523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707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8939529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606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897382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29" y="0"/>
                </a:moveTo>
                <a:lnTo>
                  <a:pt x="0" y="0"/>
                </a:lnTo>
                <a:lnTo>
                  <a:pt x="0" y="276860"/>
                </a:lnTo>
                <a:lnTo>
                  <a:pt x="36829" y="276860"/>
                </a:lnTo>
                <a:lnTo>
                  <a:pt x="36829" y="0"/>
                </a:lnTo>
                <a:close/>
              </a:path>
            </a:pathLst>
          </a:custGeom>
          <a:solidFill>
            <a:srgbClr val="0505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9008110" y="133350"/>
            <a:ext cx="36830" cy="276860"/>
          </a:xfrm>
          <a:custGeom>
            <a:avLst/>
            <a:gdLst/>
            <a:ahLst/>
            <a:cxnLst/>
            <a:rect l="l" t="t" r="r" b="b"/>
            <a:pathLst>
              <a:path w="36829" h="276859">
                <a:moveTo>
                  <a:pt x="36830" y="0"/>
                </a:moveTo>
                <a:lnTo>
                  <a:pt x="0" y="0"/>
                </a:lnTo>
                <a:lnTo>
                  <a:pt x="0" y="276860"/>
                </a:lnTo>
                <a:lnTo>
                  <a:pt x="36830" y="276860"/>
                </a:lnTo>
                <a:lnTo>
                  <a:pt x="36830" y="0"/>
                </a:lnTo>
                <a:close/>
              </a:path>
            </a:pathLst>
          </a:custGeom>
          <a:solidFill>
            <a:srgbClr val="040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9041129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030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9075420" y="133350"/>
            <a:ext cx="38100" cy="276860"/>
          </a:xfrm>
          <a:custGeom>
            <a:avLst/>
            <a:gdLst/>
            <a:ahLst/>
            <a:cxnLst/>
            <a:rect l="l" t="t" r="r" b="b"/>
            <a:pathLst>
              <a:path w="38100" h="276859">
                <a:moveTo>
                  <a:pt x="38100" y="0"/>
                </a:moveTo>
                <a:lnTo>
                  <a:pt x="0" y="0"/>
                </a:lnTo>
                <a:lnTo>
                  <a:pt x="0" y="276860"/>
                </a:lnTo>
                <a:lnTo>
                  <a:pt x="38100" y="276860"/>
                </a:lnTo>
                <a:lnTo>
                  <a:pt x="38100" y="0"/>
                </a:lnTo>
                <a:close/>
              </a:path>
            </a:pathLst>
          </a:custGeom>
          <a:solidFill>
            <a:srgbClr val="0202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9109710" y="135889"/>
            <a:ext cx="31750" cy="274320"/>
          </a:xfrm>
          <a:custGeom>
            <a:avLst/>
            <a:gdLst/>
            <a:ahLst/>
            <a:cxnLst/>
            <a:rect l="l" t="t" r="r" b="b"/>
            <a:pathLst>
              <a:path w="31750" h="274320">
                <a:moveTo>
                  <a:pt x="0" y="274319"/>
                </a:moveTo>
                <a:lnTo>
                  <a:pt x="0" y="0"/>
                </a:lnTo>
                <a:lnTo>
                  <a:pt x="31750" y="0"/>
                </a:lnTo>
                <a:lnTo>
                  <a:pt x="31750" y="274319"/>
                </a:lnTo>
                <a:lnTo>
                  <a:pt x="0" y="274319"/>
                </a:lnTo>
                <a:close/>
              </a:path>
            </a:pathLst>
          </a:custGeom>
          <a:solidFill>
            <a:srgbClr val="0101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408940" y="0"/>
            <a:ext cx="278130" cy="271780"/>
          </a:xfrm>
          <a:custGeom>
            <a:avLst/>
            <a:gdLst/>
            <a:ahLst/>
            <a:cxnLst/>
            <a:rect l="l" t="t" r="r" b="b"/>
            <a:pathLst>
              <a:path w="278130" h="271780">
                <a:moveTo>
                  <a:pt x="138430" y="134620"/>
                </a:moveTo>
                <a:lnTo>
                  <a:pt x="0" y="134620"/>
                </a:lnTo>
                <a:lnTo>
                  <a:pt x="0" y="271780"/>
                </a:lnTo>
                <a:lnTo>
                  <a:pt x="138430" y="271780"/>
                </a:lnTo>
                <a:lnTo>
                  <a:pt x="138430" y="134620"/>
                </a:lnTo>
                <a:close/>
              </a:path>
              <a:path w="278130" h="271780">
                <a:moveTo>
                  <a:pt x="278130" y="0"/>
                </a:moveTo>
                <a:lnTo>
                  <a:pt x="138430" y="0"/>
                </a:lnTo>
                <a:lnTo>
                  <a:pt x="138430" y="134620"/>
                </a:lnTo>
                <a:lnTo>
                  <a:pt x="278130" y="134620"/>
                </a:lnTo>
                <a:lnTo>
                  <a:pt x="278130" y="0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547370" y="134620"/>
            <a:ext cx="139700" cy="140970"/>
          </a:xfrm>
          <a:custGeom>
            <a:avLst/>
            <a:gdLst/>
            <a:ahLst/>
            <a:cxnLst/>
            <a:rect l="l" t="t" r="r" b="b"/>
            <a:pathLst>
              <a:path w="139700" h="140970">
                <a:moveTo>
                  <a:pt x="139700" y="0"/>
                </a:moveTo>
                <a:lnTo>
                  <a:pt x="0" y="0"/>
                </a:lnTo>
                <a:lnTo>
                  <a:pt x="0" y="140970"/>
                </a:lnTo>
                <a:lnTo>
                  <a:pt x="139700" y="14097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274319" y="274320"/>
            <a:ext cx="135890" cy="134620"/>
          </a:xfrm>
          <a:custGeom>
            <a:avLst/>
            <a:gdLst/>
            <a:ahLst/>
            <a:cxnLst/>
            <a:rect l="l" t="t" r="r" b="b"/>
            <a:pathLst>
              <a:path w="135890" h="134620">
                <a:moveTo>
                  <a:pt x="0" y="134619"/>
                </a:moveTo>
                <a:lnTo>
                  <a:pt x="135889" y="134619"/>
                </a:lnTo>
                <a:lnTo>
                  <a:pt x="135889" y="0"/>
                </a:lnTo>
                <a:lnTo>
                  <a:pt x="0" y="0"/>
                </a:lnTo>
                <a:lnTo>
                  <a:pt x="0" y="134619"/>
                </a:lnTo>
                <a:close/>
              </a:path>
            </a:pathLst>
          </a:custGeom>
          <a:solidFill>
            <a:srgbClr val="CCCC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132079" y="135889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140970" y="0"/>
                </a:moveTo>
                <a:lnTo>
                  <a:pt x="0" y="0"/>
                </a:lnTo>
                <a:lnTo>
                  <a:pt x="0" y="138429"/>
                </a:lnTo>
                <a:lnTo>
                  <a:pt x="140970" y="138429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274320" y="271779"/>
            <a:ext cx="273050" cy="274320"/>
          </a:xfrm>
          <a:custGeom>
            <a:avLst/>
            <a:gdLst/>
            <a:ahLst/>
            <a:cxnLst/>
            <a:rect l="l" t="t" r="r" b="b"/>
            <a:pathLst>
              <a:path w="273050" h="274320">
                <a:moveTo>
                  <a:pt x="273050" y="0"/>
                </a:moveTo>
                <a:lnTo>
                  <a:pt x="134620" y="0"/>
                </a:lnTo>
                <a:lnTo>
                  <a:pt x="134620" y="137160"/>
                </a:lnTo>
                <a:lnTo>
                  <a:pt x="0" y="137160"/>
                </a:lnTo>
                <a:lnTo>
                  <a:pt x="0" y="274320"/>
                </a:lnTo>
                <a:lnTo>
                  <a:pt x="135877" y="274320"/>
                </a:lnTo>
                <a:lnTo>
                  <a:pt x="135877" y="138430"/>
                </a:lnTo>
                <a:lnTo>
                  <a:pt x="273050" y="138430"/>
                </a:lnTo>
                <a:lnTo>
                  <a:pt x="27305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772159"/>
            <a:ext cx="80721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185" y="2021840"/>
            <a:ext cx="8215629" cy="182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 spc="5"/>
              <a:t> 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54059" y="6415950"/>
            <a:ext cx="28130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034094" y="635634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997"/>
                </a:moveTo>
                <a:lnTo>
                  <a:pt x="1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74100" y="6449646"/>
            <a:ext cx="360045" cy="266700"/>
          </a:xfrm>
          <a:custGeom>
            <a:avLst/>
            <a:gdLst/>
            <a:ahLst/>
            <a:cxnLst/>
            <a:rect l="l" t="t" r="r" b="b"/>
            <a:pathLst>
              <a:path w="360045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226649" y="0"/>
                </a:lnTo>
                <a:lnTo>
                  <a:pt x="268798" y="6798"/>
                </a:lnTo>
                <a:lnTo>
                  <a:pt x="305404" y="25728"/>
                </a:lnTo>
                <a:lnTo>
                  <a:pt x="334270" y="54595"/>
                </a:lnTo>
                <a:lnTo>
                  <a:pt x="353201" y="91201"/>
                </a:lnTo>
                <a:lnTo>
                  <a:pt x="359999" y="133350"/>
                </a:lnTo>
                <a:lnTo>
                  <a:pt x="353200" y="175498"/>
                </a:lnTo>
                <a:lnTo>
                  <a:pt x="334270" y="212104"/>
                </a:lnTo>
                <a:lnTo>
                  <a:pt x="305403" y="240971"/>
                </a:lnTo>
                <a:lnTo>
                  <a:pt x="268798" y="259901"/>
                </a:lnTo>
                <a:lnTo>
                  <a:pt x="226649" y="266700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674100" y="1143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6" y="1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034094" y="11430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1" y="36000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1437" y="114300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5" y="0"/>
                </a:moveTo>
                <a:lnTo>
                  <a:pt x="0" y="1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1435" y="114300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1" y="0"/>
                </a:moveTo>
                <a:lnTo>
                  <a:pt x="0" y="36000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1437" y="6716345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5" y="1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1435" y="6356349"/>
            <a:ext cx="0" cy="360045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1" y="359997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7922" y="9651"/>
            <a:ext cx="4188155" cy="882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234" y="1837893"/>
            <a:ext cx="801243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41165" y="6598998"/>
            <a:ext cx="1111885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/>
              <a:t>Jarrar </a:t>
            </a:r>
            <a:r>
              <a:t>©</a:t>
            </a:r>
            <a:r>
              <a:rPr spc="-80"/>
              <a:t> </a:t>
            </a:r>
            <a:r>
              <a:rPr spc="-5"/>
              <a:t>2018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1400" y="6449146"/>
            <a:ext cx="376554" cy="291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4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65" dirty="0"/>
              <a:t>‹#›</a:t>
            </a:fld>
            <a:endParaRPr spc="65" dirty="0"/>
          </a:p>
        </p:txBody>
      </p:sp>
    </p:spTree>
    <p:extLst>
      <p:ext uri="{BB962C8B-B14F-4D97-AF65-F5344CB8AC3E}">
        <p14:creationId xmlns:p14="http://schemas.microsoft.com/office/powerpoint/2010/main" val="2194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2/13/2023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19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ransition spd="slow">
    <p:wipe/>
  </p:transition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mailto:Fahad.sherwani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410" y="-3970"/>
            <a:ext cx="7748362" cy="6874811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CA707-0000-47D9-88EF-C4661BE5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58" y="1904213"/>
            <a:ext cx="5421465" cy="30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9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909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Varieties of</a:t>
            </a:r>
            <a:r>
              <a:rPr spc="-35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4075"/>
            <a:ext cx="8039734" cy="34740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Unary constraints </a:t>
            </a:r>
            <a:r>
              <a:rPr sz="2600" dirty="0">
                <a:latin typeface="Times New Roman"/>
                <a:cs typeface="Times New Roman"/>
              </a:rPr>
              <a:t>involve a </a:t>
            </a:r>
            <a:r>
              <a:rPr sz="2600" spc="-5" dirty="0">
                <a:latin typeface="Times New Roman"/>
                <a:cs typeface="Times New Roman"/>
              </a:rPr>
              <a:t>single variable.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18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</a:t>
            </a:r>
            <a:r>
              <a:rPr sz="1850" i="1" spc="-45" dirty="0">
                <a:latin typeface="Arial Black"/>
                <a:cs typeface="Arial Black"/>
              </a:rPr>
              <a:t>SA </a:t>
            </a:r>
            <a:r>
              <a:rPr sz="1850" spc="-30" dirty="0">
                <a:latin typeface="Symbol"/>
                <a:cs typeface="Symbol"/>
              </a:rPr>
              <a:t></a:t>
            </a:r>
            <a:r>
              <a:rPr sz="1850" spc="170" dirty="0">
                <a:latin typeface="Times New Roman"/>
                <a:cs typeface="Times New Roman"/>
              </a:rPr>
              <a:t> </a:t>
            </a:r>
            <a:r>
              <a:rPr sz="1850" i="1" spc="-35" dirty="0">
                <a:latin typeface="Arial Black"/>
                <a:cs typeface="Arial Black"/>
              </a:rPr>
              <a:t>green</a:t>
            </a:r>
            <a:endParaRPr sz="1850">
              <a:latin typeface="Arial Black"/>
              <a:cs typeface="Arial Black"/>
            </a:endParaRPr>
          </a:p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Binary constraints </a:t>
            </a:r>
            <a:r>
              <a:rPr sz="2600" dirty="0">
                <a:latin typeface="Times New Roman"/>
                <a:cs typeface="Times New Roman"/>
              </a:rPr>
              <a:t>involve </a:t>
            </a:r>
            <a:r>
              <a:rPr sz="2600" spc="-5" dirty="0">
                <a:latin typeface="Times New Roman"/>
                <a:cs typeface="Times New Roman"/>
              </a:rPr>
              <a:t>pairs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11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</a:t>
            </a:r>
            <a:r>
              <a:rPr sz="1850" i="1" spc="-45" dirty="0">
                <a:latin typeface="Arial Black"/>
                <a:cs typeface="Arial Black"/>
              </a:rPr>
              <a:t>SA </a:t>
            </a:r>
            <a:r>
              <a:rPr sz="2450" spc="-30" dirty="0">
                <a:latin typeface="Symbol"/>
                <a:cs typeface="Symbol"/>
              </a:rPr>
              <a:t></a:t>
            </a:r>
            <a:r>
              <a:rPr sz="2450" spc="235" dirty="0">
                <a:latin typeface="Times New Roman"/>
                <a:cs typeface="Times New Roman"/>
              </a:rPr>
              <a:t> </a:t>
            </a:r>
            <a:r>
              <a:rPr sz="1850" i="1" spc="-45" dirty="0">
                <a:latin typeface="Arial Black"/>
                <a:cs typeface="Arial Black"/>
              </a:rPr>
              <a:t>WA</a:t>
            </a:r>
            <a:endParaRPr sz="1850">
              <a:latin typeface="Arial Black"/>
              <a:cs typeface="Arial Black"/>
            </a:endParaRPr>
          </a:p>
          <a:p>
            <a:pPr marL="368300" indent="-342900">
              <a:lnSpc>
                <a:spcPct val="100000"/>
              </a:lnSpc>
              <a:spcBef>
                <a:spcPts val="32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Higher-order constraints </a:t>
            </a:r>
            <a:r>
              <a:rPr sz="2600" dirty="0">
                <a:latin typeface="Times New Roman"/>
                <a:cs typeface="Times New Roman"/>
              </a:rPr>
              <a:t>involve 3 or </a:t>
            </a:r>
            <a:r>
              <a:rPr sz="2600" spc="-5" dirty="0">
                <a:latin typeface="Times New Roman"/>
                <a:cs typeface="Times New Roman"/>
              </a:rPr>
              <a:t>more variables.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cryptharithmetic column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constraints.</a:t>
            </a:r>
            <a:endParaRPr sz="1800">
              <a:latin typeface="Arial Black"/>
              <a:cs typeface="Arial Black"/>
            </a:endParaRPr>
          </a:p>
          <a:p>
            <a:pPr marL="368300" indent="-342900">
              <a:lnSpc>
                <a:spcPts val="2960"/>
              </a:lnSpc>
              <a:spcBef>
                <a:spcPts val="3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Preference (soft constraints) </a:t>
            </a:r>
            <a:r>
              <a:rPr sz="2600" dirty="0">
                <a:latin typeface="Times New Roman"/>
                <a:cs typeface="Times New Roman"/>
              </a:rPr>
              <a:t>e.g. </a:t>
            </a:r>
            <a:r>
              <a:rPr sz="2600" i="1" spc="-5" dirty="0">
                <a:latin typeface="Times New Roman"/>
                <a:cs typeface="Times New Roman"/>
              </a:rPr>
              <a:t>red </a:t>
            </a:r>
            <a:r>
              <a:rPr sz="2600" spc="-5" dirty="0">
                <a:latin typeface="Times New Roman"/>
                <a:cs typeface="Times New Roman"/>
              </a:rPr>
              <a:t>is better than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green</a:t>
            </a:r>
            <a:endParaRPr sz="2600">
              <a:latin typeface="Times New Roman"/>
              <a:cs typeface="Times New Roman"/>
            </a:endParaRPr>
          </a:p>
          <a:p>
            <a:pPr marL="368300">
              <a:lnSpc>
                <a:spcPts val="2805"/>
              </a:lnSpc>
            </a:pPr>
            <a:r>
              <a:rPr sz="2600" spc="-5" dirty="0">
                <a:latin typeface="Times New Roman"/>
                <a:cs typeface="Times New Roman"/>
              </a:rPr>
              <a:t>often representable </a:t>
            </a:r>
            <a:r>
              <a:rPr sz="2600" dirty="0">
                <a:latin typeface="Times New Roman"/>
                <a:cs typeface="Times New Roman"/>
              </a:rPr>
              <a:t>by a </a:t>
            </a:r>
            <a:r>
              <a:rPr sz="2600" spc="-5" dirty="0">
                <a:latin typeface="Times New Roman"/>
                <a:cs typeface="Times New Roman"/>
              </a:rPr>
              <a:t>cost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each variable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assignment</a:t>
            </a:r>
            <a:endParaRPr sz="2600">
              <a:latin typeface="Times New Roman"/>
              <a:cs typeface="Times New Roman"/>
            </a:endParaRPr>
          </a:p>
          <a:p>
            <a:pPr marL="368300">
              <a:lnSpc>
                <a:spcPts val="2965"/>
              </a:lnSpc>
            </a:pP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constrained optimization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problems.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</a:t>
            </a:r>
            <a:r>
              <a:rPr dirty="0"/>
              <a:t>as a </a:t>
            </a:r>
            <a:r>
              <a:rPr spc="-10" dirty="0"/>
              <a:t>standard</a:t>
            </a:r>
            <a:r>
              <a:rPr spc="-100" dirty="0"/>
              <a:t> </a:t>
            </a:r>
            <a:r>
              <a:rPr spc="-15" dirty="0"/>
              <a:t>search 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2014220"/>
            <a:ext cx="7771130" cy="327088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68300" marR="17780" indent="-342900">
              <a:lnSpc>
                <a:spcPts val="3590"/>
              </a:lnSpc>
              <a:spcBef>
                <a:spcPts val="22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10" dirty="0">
                <a:latin typeface="Times New Roman"/>
                <a:cs typeface="Times New Roman"/>
              </a:rPr>
              <a:t>CSP </a:t>
            </a:r>
            <a:r>
              <a:rPr sz="3000" dirty="0">
                <a:latin typeface="Times New Roman"/>
                <a:cs typeface="Times New Roman"/>
              </a:rPr>
              <a:t>can </a:t>
            </a:r>
            <a:r>
              <a:rPr sz="3000" spc="-5" dirty="0">
                <a:latin typeface="Times New Roman"/>
                <a:cs typeface="Times New Roman"/>
              </a:rPr>
              <a:t>easily</a:t>
            </a:r>
            <a:r>
              <a:rPr lang="en-US" sz="3000" spc="-5" dirty="0">
                <a:latin typeface="Times New Roman"/>
                <a:cs typeface="Times New Roman"/>
              </a:rPr>
              <a:t> be</a:t>
            </a:r>
            <a:r>
              <a:rPr sz="3000" spc="-5" dirty="0">
                <a:latin typeface="Times New Roman"/>
                <a:cs typeface="Times New Roman"/>
              </a:rPr>
              <a:t> expressed as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standard </a:t>
            </a:r>
            <a:r>
              <a:rPr sz="3000" spc="-10" dirty="0">
                <a:latin typeface="Times New Roman"/>
                <a:cs typeface="Times New Roman"/>
              </a:rPr>
              <a:t>search </a:t>
            </a:r>
            <a:r>
              <a:rPr sz="3000" spc="-5" dirty="0">
                <a:latin typeface="Times New Roman"/>
                <a:cs typeface="Times New Roman"/>
              </a:rPr>
              <a:t>problem.</a:t>
            </a:r>
            <a:endParaRPr sz="30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3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Incremental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formulation</a:t>
            </a:r>
            <a:endParaRPr sz="30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30" dirty="0">
                <a:latin typeface="Arial Black"/>
                <a:cs typeface="Arial Black"/>
              </a:rPr>
              <a:t>Initial </a:t>
            </a:r>
            <a:r>
              <a:rPr sz="2050" i="1" spc="-25" dirty="0">
                <a:latin typeface="Arial Black"/>
                <a:cs typeface="Arial Black"/>
              </a:rPr>
              <a:t>State</a:t>
            </a:r>
            <a:r>
              <a:rPr sz="2000" spc="-25" dirty="0">
                <a:latin typeface="Arial Black"/>
                <a:cs typeface="Arial Black"/>
              </a:rPr>
              <a:t>: </a:t>
            </a:r>
            <a:r>
              <a:rPr sz="2000" spc="-5" dirty="0">
                <a:latin typeface="Arial Black"/>
                <a:cs typeface="Arial Black"/>
              </a:rPr>
              <a:t>the empty assignment</a:t>
            </a:r>
            <a:r>
              <a:rPr sz="2000" spc="6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{}.</a:t>
            </a:r>
            <a:endParaRPr sz="2000" dirty="0">
              <a:latin typeface="Arial Black"/>
              <a:cs typeface="Arial Black"/>
            </a:endParaRPr>
          </a:p>
          <a:p>
            <a:pPr marL="768350" marR="34544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40" dirty="0">
                <a:latin typeface="Arial Black"/>
                <a:cs typeface="Arial Black"/>
              </a:rPr>
              <a:t>Successor </a:t>
            </a:r>
            <a:r>
              <a:rPr sz="2050" i="1" spc="-30" dirty="0">
                <a:latin typeface="Arial Black"/>
                <a:cs typeface="Arial Black"/>
              </a:rPr>
              <a:t>function</a:t>
            </a:r>
            <a:r>
              <a:rPr sz="2000" spc="-30" dirty="0">
                <a:latin typeface="Arial Black"/>
                <a:cs typeface="Arial Black"/>
              </a:rPr>
              <a:t>: </a:t>
            </a:r>
            <a:r>
              <a:rPr sz="2000" spc="-5" dirty="0">
                <a:latin typeface="Arial Black"/>
                <a:cs typeface="Arial Black"/>
              </a:rPr>
              <a:t>Assign value </a:t>
            </a:r>
            <a:r>
              <a:rPr sz="2000" dirty="0">
                <a:latin typeface="Arial Black"/>
                <a:cs typeface="Arial Black"/>
              </a:rPr>
              <a:t>to </a:t>
            </a:r>
            <a:r>
              <a:rPr sz="2000" spc="-5" dirty="0">
                <a:latin typeface="Arial Black"/>
                <a:cs typeface="Arial Black"/>
              </a:rPr>
              <a:t>unassigned  variable provided that there </a:t>
            </a:r>
            <a:r>
              <a:rPr sz="2000" dirty="0">
                <a:latin typeface="Arial Black"/>
                <a:cs typeface="Arial Black"/>
              </a:rPr>
              <a:t>is </a:t>
            </a:r>
            <a:r>
              <a:rPr sz="2000" spc="-5" dirty="0">
                <a:latin typeface="Arial Black"/>
                <a:cs typeface="Arial Black"/>
              </a:rPr>
              <a:t>not</a:t>
            </a:r>
            <a:r>
              <a:rPr sz="2000" spc="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conflict.</a:t>
            </a:r>
            <a:endParaRPr sz="2000" dirty="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35" dirty="0">
                <a:latin typeface="Arial Black"/>
                <a:cs typeface="Arial Black"/>
              </a:rPr>
              <a:t>Goal </a:t>
            </a:r>
            <a:r>
              <a:rPr sz="2050" i="1" spc="-25" dirty="0">
                <a:latin typeface="Arial Black"/>
                <a:cs typeface="Arial Black"/>
              </a:rPr>
              <a:t>test</a:t>
            </a:r>
            <a:r>
              <a:rPr sz="2000" spc="-25" dirty="0">
                <a:latin typeface="Arial Black"/>
                <a:cs typeface="Arial Black"/>
              </a:rPr>
              <a:t>: </a:t>
            </a:r>
            <a:r>
              <a:rPr sz="2000" spc="-5" dirty="0">
                <a:latin typeface="Arial Black"/>
                <a:cs typeface="Arial Black"/>
              </a:rPr>
              <a:t>the current assignment </a:t>
            </a:r>
            <a:r>
              <a:rPr sz="2000" dirty="0">
                <a:latin typeface="Arial Black"/>
                <a:cs typeface="Arial Black"/>
              </a:rPr>
              <a:t>is</a:t>
            </a:r>
            <a:r>
              <a:rPr sz="2000" spc="6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complete.</a:t>
            </a:r>
            <a:endParaRPr sz="2000" dirty="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78048"/>
              <a:buFont typeface="UnDotum"/>
              <a:buChar char=""/>
              <a:tabLst>
                <a:tab pos="768350" algn="l"/>
              </a:tabLst>
            </a:pPr>
            <a:r>
              <a:rPr sz="2050" i="1" spc="-35" dirty="0">
                <a:latin typeface="Arial Black"/>
                <a:cs typeface="Arial Black"/>
              </a:rPr>
              <a:t>Path </a:t>
            </a:r>
            <a:r>
              <a:rPr sz="2050" i="1" spc="-25" dirty="0">
                <a:latin typeface="Arial Black"/>
                <a:cs typeface="Arial Black"/>
              </a:rPr>
              <a:t>cost</a:t>
            </a:r>
            <a:r>
              <a:rPr sz="2000" spc="-25" dirty="0">
                <a:latin typeface="Arial Black"/>
                <a:cs typeface="Arial Black"/>
              </a:rPr>
              <a:t>: </a:t>
            </a:r>
            <a:r>
              <a:rPr sz="2000" dirty="0">
                <a:latin typeface="Arial Black"/>
                <a:cs typeface="Arial Black"/>
              </a:rPr>
              <a:t>as </a:t>
            </a:r>
            <a:r>
              <a:rPr sz="2000" spc="-5" dirty="0">
                <a:latin typeface="Arial Black"/>
                <a:cs typeface="Arial Black"/>
              </a:rPr>
              <a:t>constant cost for every</a:t>
            </a:r>
            <a:r>
              <a:rPr sz="2000" spc="4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step.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</a:t>
            </a:r>
            <a:r>
              <a:rPr dirty="0"/>
              <a:t>as a </a:t>
            </a:r>
            <a:r>
              <a:rPr spc="-10" dirty="0"/>
              <a:t>standard</a:t>
            </a:r>
            <a:r>
              <a:rPr spc="-100" dirty="0"/>
              <a:t> </a:t>
            </a:r>
            <a:r>
              <a:rPr spc="-15" dirty="0"/>
              <a:t>search  </a:t>
            </a:r>
            <a:r>
              <a:rPr spc="-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32939"/>
            <a:ext cx="7645400" cy="35394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This 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same for all </a:t>
            </a:r>
            <a:r>
              <a:rPr sz="2600" dirty="0">
                <a:latin typeface="Times New Roman"/>
                <a:cs typeface="Times New Roman"/>
              </a:rPr>
              <a:t>CSP’s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!!!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Solution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found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depth </a:t>
            </a:r>
            <a:r>
              <a:rPr sz="2600" i="1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Times New Roman"/>
                <a:cs typeface="Times New Roman"/>
              </a:rPr>
              <a:t>(if there are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variables).</a:t>
            </a:r>
            <a:endParaRPr sz="26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450"/>
              </a:spcBef>
            </a:pPr>
            <a:r>
              <a:rPr sz="2175" spc="-254" baseline="11494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1800" dirty="0">
                <a:latin typeface="Arial Black"/>
                <a:cs typeface="Arial Black"/>
              </a:rPr>
              <a:t>Hence </a:t>
            </a:r>
            <a:r>
              <a:rPr sz="1800" spc="-5" dirty="0">
                <a:latin typeface="Arial Black"/>
                <a:cs typeface="Arial Black"/>
              </a:rPr>
              <a:t>depth first search can be</a:t>
            </a:r>
            <a:r>
              <a:rPr sz="1800" spc="-12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used.</a:t>
            </a:r>
            <a:endParaRPr sz="1800">
              <a:latin typeface="Arial Black"/>
              <a:cs typeface="Arial Black"/>
            </a:endParaRPr>
          </a:p>
          <a:p>
            <a:pPr marL="368300" marR="107950" indent="-342900">
              <a:lnSpc>
                <a:spcPct val="100000"/>
              </a:lnSpc>
              <a:spcBef>
                <a:spcPts val="6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Path is irrelevant, so complete state representation can  also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Branching factor </a:t>
            </a:r>
            <a:r>
              <a:rPr sz="2600" i="1" dirty="0">
                <a:latin typeface="Times New Roman"/>
                <a:cs typeface="Times New Roman"/>
              </a:rPr>
              <a:t>b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top level is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nd.</a:t>
            </a:r>
            <a:endParaRPr sz="26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6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i="1" spc="-10" dirty="0">
                <a:latin typeface="Times New Roman"/>
                <a:cs typeface="Times New Roman"/>
              </a:rPr>
              <a:t>b=(n-l)d </a:t>
            </a:r>
            <a:r>
              <a:rPr sz="2600" spc="-5" dirty="0">
                <a:latin typeface="Times New Roman"/>
                <a:cs typeface="Times New Roman"/>
              </a:rPr>
              <a:t>at </a:t>
            </a:r>
            <a:r>
              <a:rPr sz="2600" dirty="0">
                <a:latin typeface="Times New Roman"/>
                <a:cs typeface="Times New Roman"/>
              </a:rPr>
              <a:t>depth </a:t>
            </a:r>
            <a:r>
              <a:rPr sz="2600" i="1" spc="-5" dirty="0">
                <a:latin typeface="Times New Roman"/>
                <a:cs typeface="Times New Roman"/>
              </a:rPr>
              <a:t>l</a:t>
            </a:r>
            <a:r>
              <a:rPr sz="2600" spc="-5" dirty="0">
                <a:latin typeface="Times New Roman"/>
                <a:cs typeface="Times New Roman"/>
              </a:rPr>
              <a:t>, </a:t>
            </a:r>
            <a:r>
              <a:rPr sz="2600" dirty="0">
                <a:latin typeface="Times New Roman"/>
                <a:cs typeface="Times New Roman"/>
              </a:rPr>
              <a:t>hence </a:t>
            </a:r>
            <a:r>
              <a:rPr sz="2600" i="1" spc="-80" dirty="0">
                <a:latin typeface="Times New Roman"/>
                <a:cs typeface="Times New Roman"/>
              </a:rPr>
              <a:t>n!d</a:t>
            </a:r>
            <a:r>
              <a:rPr sz="2250" i="1" spc="-120" baseline="29629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Times New Roman"/>
                <a:cs typeface="Times New Roman"/>
              </a:rPr>
              <a:t>leaves (only </a:t>
            </a:r>
            <a:r>
              <a:rPr sz="2600" i="1" spc="-155" dirty="0">
                <a:latin typeface="Times New Roman"/>
                <a:cs typeface="Times New Roman"/>
              </a:rPr>
              <a:t>d</a:t>
            </a:r>
            <a:r>
              <a:rPr sz="2250" i="1" spc="-232" baseline="29629" dirty="0">
                <a:latin typeface="Times New Roman"/>
                <a:cs typeface="Times New Roman"/>
              </a:rPr>
              <a:t>n </a:t>
            </a:r>
            <a:r>
              <a:rPr sz="2600" spc="-5" dirty="0">
                <a:latin typeface="Times New Roman"/>
                <a:cs typeface="Times New Roman"/>
              </a:rPr>
              <a:t>complete  assignments).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36785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</a:t>
            </a:r>
            <a:r>
              <a:rPr dirty="0"/>
              <a:t>ommu</a:t>
            </a:r>
            <a:r>
              <a:rPr spc="-5" dirty="0"/>
              <a:t>tati</a:t>
            </a:r>
            <a:r>
              <a:rPr spc="-15" dirty="0"/>
              <a:t>v</a:t>
            </a:r>
            <a:r>
              <a:rPr dirty="0"/>
              <a:t>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20875"/>
            <a:ext cx="7791450" cy="353631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3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CSPs </a:t>
            </a:r>
            <a:r>
              <a:rPr sz="3000" spc="-10" dirty="0">
                <a:latin typeface="Times New Roman"/>
                <a:cs typeface="Times New Roman"/>
              </a:rPr>
              <a:t>are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commutative.</a:t>
            </a:r>
            <a:endParaRPr sz="3000" dirty="0">
              <a:latin typeface="Times New Roman"/>
              <a:cs typeface="Times New Roman"/>
            </a:endParaRPr>
          </a:p>
          <a:p>
            <a:pPr marL="768350" marR="17780" lvl="1" indent="-285750">
              <a:lnSpc>
                <a:spcPct val="100000"/>
              </a:lnSpc>
              <a:spcBef>
                <a:spcPts val="489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The order of any given set </a:t>
            </a:r>
            <a:r>
              <a:rPr sz="2000" dirty="0">
                <a:latin typeface="Arial Black"/>
                <a:cs typeface="Arial Black"/>
              </a:rPr>
              <a:t>of </a:t>
            </a:r>
            <a:r>
              <a:rPr sz="2000" spc="-5" dirty="0">
                <a:latin typeface="Arial Black"/>
                <a:cs typeface="Arial Black"/>
              </a:rPr>
              <a:t>actions has no effect on the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outcome.</a:t>
            </a:r>
            <a:endParaRPr sz="2000" dirty="0">
              <a:latin typeface="Arial Black"/>
              <a:cs typeface="Arial Black"/>
            </a:endParaRPr>
          </a:p>
          <a:p>
            <a:pPr marL="768350" marR="242570" lvl="1" indent="-285750">
              <a:lnSpc>
                <a:spcPct val="100400"/>
              </a:lnSpc>
              <a:spcBef>
                <a:spcPts val="49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Example: choose colors for Australian territories  one at </a:t>
            </a:r>
            <a:r>
              <a:rPr sz="2000" dirty="0">
                <a:latin typeface="Arial Black"/>
                <a:cs typeface="Arial Black"/>
              </a:rPr>
              <a:t>a</a:t>
            </a:r>
            <a:r>
              <a:rPr sz="2000" spc="5" dirty="0">
                <a:latin typeface="Arial Black"/>
                <a:cs typeface="Arial Black"/>
              </a:rPr>
              <a:t> </a:t>
            </a:r>
            <a:r>
              <a:rPr sz="2000" dirty="0">
                <a:latin typeface="Arial Black"/>
                <a:cs typeface="Arial Black"/>
              </a:rPr>
              <a:t>time</a:t>
            </a:r>
          </a:p>
          <a:p>
            <a:pPr marL="1167765" marR="346710" lvl="2" indent="-228600">
              <a:lnSpc>
                <a:spcPct val="100000"/>
              </a:lnSpc>
              <a:spcBef>
                <a:spcPts val="590"/>
              </a:spcBef>
              <a:buClr>
                <a:srgbClr val="00007F"/>
              </a:buClr>
              <a:buSzPct val="64583"/>
              <a:buFont typeface="UnDotum"/>
              <a:buChar char=""/>
              <a:tabLst>
                <a:tab pos="1168400" algn="l"/>
              </a:tabLst>
            </a:pPr>
            <a:r>
              <a:rPr sz="2400" spc="-5" dirty="0">
                <a:latin typeface="Times New Roman"/>
                <a:cs typeface="Times New Roman"/>
              </a:rPr>
              <a:t>[WA=red </a:t>
            </a:r>
            <a:r>
              <a:rPr sz="2400" dirty="0">
                <a:latin typeface="Times New Roman"/>
                <a:cs typeface="Times New Roman"/>
              </a:rPr>
              <a:t>then NT=green]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[NT=green </a:t>
            </a:r>
            <a:r>
              <a:rPr sz="2400" dirty="0">
                <a:latin typeface="Times New Roman"/>
                <a:cs typeface="Times New Roman"/>
              </a:rPr>
              <a:t>then  </a:t>
            </a:r>
            <a:r>
              <a:rPr sz="2400" spc="-5" dirty="0">
                <a:latin typeface="Times New Roman"/>
                <a:cs typeface="Times New Roman"/>
              </a:rPr>
              <a:t>WA=red]</a:t>
            </a:r>
            <a:endParaRPr sz="2400" dirty="0">
              <a:latin typeface="Times New Roman"/>
              <a:cs typeface="Times New Roman"/>
            </a:endParaRPr>
          </a:p>
          <a:p>
            <a:pPr marL="1167765" marR="187325" lvl="2" indent="-228600">
              <a:lnSpc>
                <a:spcPct val="100000"/>
              </a:lnSpc>
              <a:spcBef>
                <a:spcPts val="600"/>
              </a:spcBef>
              <a:buClr>
                <a:srgbClr val="00007F"/>
              </a:buClr>
              <a:buSzPct val="64583"/>
              <a:buFont typeface="UnDotum"/>
              <a:buChar char=""/>
              <a:tabLst>
                <a:tab pos="11684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All CSP </a:t>
            </a:r>
            <a:r>
              <a:rPr sz="2400" dirty="0">
                <a:latin typeface="Times New Roman"/>
                <a:cs typeface="Times New Roman"/>
              </a:rPr>
              <a:t>search </a:t>
            </a:r>
            <a:r>
              <a:rPr sz="2400" spc="-5" dirty="0">
                <a:latin typeface="Times New Roman"/>
                <a:cs typeface="Times New Roman"/>
              </a:rPr>
              <a:t>algorithms consider </a:t>
            </a:r>
            <a:r>
              <a:rPr sz="2400" dirty="0">
                <a:latin typeface="Times New Roman"/>
                <a:cs typeface="Times New Roman"/>
              </a:rPr>
              <a:t>a single variable  </a:t>
            </a:r>
            <a:r>
              <a:rPr sz="2400" spc="-5" dirty="0">
                <a:latin typeface="Times New Roman"/>
                <a:cs typeface="Times New Roman"/>
              </a:rPr>
              <a:t>assignment </a:t>
            </a:r>
            <a:r>
              <a:rPr sz="2400" dirty="0">
                <a:latin typeface="Times New Roman"/>
                <a:cs typeface="Times New Roman"/>
              </a:rPr>
              <a:t>at a </a:t>
            </a:r>
            <a:r>
              <a:rPr sz="2400" spc="-5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dirty="0">
                <a:latin typeface="Times New Roman"/>
                <a:cs typeface="Times New Roman"/>
              </a:rPr>
              <a:t> there are </a:t>
            </a:r>
            <a:r>
              <a:rPr sz="2400" i="1" spc="-150" dirty="0">
                <a:latin typeface="Times New Roman"/>
                <a:cs typeface="Times New Roman"/>
              </a:rPr>
              <a:t>d</a:t>
            </a:r>
            <a:r>
              <a:rPr sz="2100" i="1" spc="-225" baseline="27777" dirty="0">
                <a:latin typeface="Times New Roman"/>
                <a:cs typeface="Times New Roman"/>
              </a:rPr>
              <a:t>n</a:t>
            </a:r>
            <a:r>
              <a:rPr sz="2100" i="1" spc="-209" baseline="27777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leaves.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2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7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20240"/>
            <a:ext cx="7510780" cy="296164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10" dirty="0">
                <a:latin typeface="Times New Roman"/>
                <a:cs typeface="Times New Roman"/>
              </a:rPr>
              <a:t>Depth-first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search</a:t>
            </a:r>
            <a:endParaRPr sz="30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Chooses </a:t>
            </a:r>
            <a:r>
              <a:rPr sz="3000" dirty="0">
                <a:latin typeface="Times New Roman"/>
                <a:cs typeface="Times New Roman"/>
              </a:rPr>
              <a:t>values </a:t>
            </a:r>
            <a:r>
              <a:rPr sz="3000" spc="-10" dirty="0">
                <a:latin typeface="Times New Roman"/>
                <a:cs typeface="Times New Roman"/>
              </a:rPr>
              <a:t>for </a:t>
            </a:r>
            <a:r>
              <a:rPr sz="3000" dirty="0">
                <a:latin typeface="Times New Roman"/>
                <a:cs typeface="Times New Roman"/>
              </a:rPr>
              <a:t>one </a:t>
            </a:r>
            <a:r>
              <a:rPr sz="3000" spc="-5" dirty="0">
                <a:latin typeface="Times New Roman"/>
                <a:cs typeface="Times New Roman"/>
              </a:rPr>
              <a:t>variable at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time </a:t>
            </a:r>
            <a:r>
              <a:rPr sz="3000" spc="-10" dirty="0">
                <a:latin typeface="Times New Roman"/>
                <a:cs typeface="Times New Roman"/>
              </a:rPr>
              <a:t>and  </a:t>
            </a:r>
            <a:r>
              <a:rPr sz="3000" dirty="0">
                <a:latin typeface="Times New Roman"/>
                <a:cs typeface="Times New Roman"/>
              </a:rPr>
              <a:t>backtracks </a:t>
            </a:r>
            <a:r>
              <a:rPr sz="3000" spc="-5" dirty="0">
                <a:latin typeface="Times New Roman"/>
                <a:cs typeface="Times New Roman"/>
              </a:rPr>
              <a:t>when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variable </a:t>
            </a:r>
            <a:r>
              <a:rPr sz="3000" dirty="0">
                <a:latin typeface="Times New Roman"/>
                <a:cs typeface="Times New Roman"/>
              </a:rPr>
              <a:t>has no </a:t>
            </a:r>
            <a:r>
              <a:rPr sz="3000" spc="-5" dirty="0">
                <a:latin typeface="Times New Roman"/>
                <a:cs typeface="Times New Roman"/>
              </a:rPr>
              <a:t>legal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values  </a:t>
            </a:r>
            <a:r>
              <a:rPr sz="3000" spc="-10" dirty="0">
                <a:latin typeface="Times New Roman"/>
                <a:cs typeface="Times New Roman"/>
              </a:rPr>
              <a:t>left 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assign.</a:t>
            </a:r>
            <a:endParaRPr sz="30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Uninformed </a:t>
            </a:r>
            <a:r>
              <a:rPr sz="3000" spc="-10" dirty="0">
                <a:latin typeface="Times New Roman"/>
                <a:cs typeface="Times New Roman"/>
              </a:rPr>
              <a:t>algorithm</a:t>
            </a:r>
            <a:endParaRPr sz="300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00"/>
              </a:spcBef>
            </a:pPr>
            <a:r>
              <a:rPr sz="2400" spc="-262" baseline="12152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r>
              <a:rPr sz="2400" spc="195" baseline="12152" dirty="0">
                <a:solidFill>
                  <a:srgbClr val="9999CC"/>
                </a:solidFill>
                <a:latin typeface="UnDotum"/>
                <a:cs typeface="UnDotum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No good general performance</a:t>
            </a:r>
            <a:endParaRPr sz="20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20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7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2150"/>
            <a:ext cx="7325359" cy="353187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b="1" spc="-5" dirty="0">
                <a:latin typeface="Times New Roman"/>
                <a:cs typeface="Times New Roman"/>
              </a:rPr>
              <a:t>function </a:t>
            </a:r>
            <a:r>
              <a:rPr sz="1600" spc="-10" dirty="0">
                <a:latin typeface="Times New Roman"/>
                <a:cs typeface="Times New Roman"/>
              </a:rPr>
              <a:t>BACKTRACKING-SEARCH(</a:t>
            </a:r>
            <a:r>
              <a:rPr sz="1600" i="1" spc="-10" dirty="0">
                <a:latin typeface="Times New Roman"/>
                <a:cs typeface="Times New Roman"/>
              </a:rPr>
              <a:t>csp</a:t>
            </a:r>
            <a:r>
              <a:rPr sz="1600" spc="-10" dirty="0">
                <a:latin typeface="Times New Roman"/>
                <a:cs typeface="Times New Roman"/>
              </a:rPr>
              <a:t>) </a:t>
            </a:r>
            <a:r>
              <a:rPr sz="1600" b="1" spc="-10" dirty="0">
                <a:latin typeface="Times New Roman"/>
                <a:cs typeface="Times New Roman"/>
              </a:rPr>
              <a:t>return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9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 </a:t>
            </a:r>
            <a:r>
              <a:rPr sz="1600" spc="-10" dirty="0">
                <a:latin typeface="Times New Roman"/>
                <a:cs typeface="Times New Roman"/>
              </a:rPr>
              <a:t>RECURSIVE-BACKTRACKING(</a:t>
            </a:r>
            <a:r>
              <a:rPr sz="1600" i="1" spc="-10" dirty="0">
                <a:latin typeface="Times New Roman"/>
                <a:cs typeface="Times New Roman"/>
              </a:rPr>
              <a:t>{} </a:t>
            </a:r>
            <a:r>
              <a:rPr sz="1600" i="1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 csp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function </a:t>
            </a:r>
            <a:r>
              <a:rPr sz="1600" spc="-5" dirty="0">
                <a:latin typeface="Times New Roman"/>
                <a:cs typeface="Times New Roman"/>
              </a:rPr>
              <a:t>RECURSIVE-BACKTRACKING(</a:t>
            </a:r>
            <a:r>
              <a:rPr sz="1600" i="1" spc="-5" dirty="0">
                <a:latin typeface="Times New Roman"/>
                <a:cs typeface="Times New Roman"/>
              </a:rPr>
              <a:t>assignment,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) </a:t>
            </a:r>
            <a:r>
              <a:rPr sz="1600" b="1" spc="-10" dirty="0">
                <a:latin typeface="Times New Roman"/>
                <a:cs typeface="Times New Roman"/>
              </a:rPr>
              <a:t>return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assignment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spc="-10" dirty="0">
                <a:latin typeface="Times New Roman"/>
                <a:cs typeface="Times New Roman"/>
              </a:rPr>
              <a:t>complete </a:t>
            </a:r>
            <a:r>
              <a:rPr sz="1600" b="1" spc="-10" dirty="0">
                <a:latin typeface="Times New Roman"/>
                <a:cs typeface="Times New Roman"/>
              </a:rPr>
              <a:t>then </a:t>
            </a:r>
            <a:r>
              <a:rPr sz="1600" b="1" spc="-5" dirty="0">
                <a:latin typeface="Times New Roman"/>
                <a:cs typeface="Times New Roman"/>
              </a:rPr>
              <a:t>return</a:t>
            </a:r>
            <a:r>
              <a:rPr sz="1600" b="1" spc="2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assignment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10"/>
              </a:spcBef>
            </a:pP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SELECT-UNASSIGNED-VARIABLE(VARIABLES[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],</a:t>
            </a:r>
            <a:r>
              <a:rPr sz="1600" i="1" spc="-5" dirty="0">
                <a:latin typeface="Times New Roman"/>
                <a:cs typeface="Times New Roman"/>
              </a:rPr>
              <a:t>assignment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for each </a:t>
            </a: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b="1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ORDER-DOMAIN-VALUES(</a:t>
            </a:r>
            <a:r>
              <a:rPr sz="1600" i="1" spc="-10" dirty="0">
                <a:latin typeface="Times New Roman"/>
                <a:cs typeface="Times New Roman"/>
              </a:rPr>
              <a:t>var, </a:t>
            </a:r>
            <a:r>
              <a:rPr sz="1600" i="1" spc="-5" dirty="0">
                <a:latin typeface="Times New Roman"/>
                <a:cs typeface="Times New Roman"/>
              </a:rPr>
              <a:t>assignment,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)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spc="-5" dirty="0">
                <a:latin typeface="Times New Roman"/>
                <a:cs typeface="Times New Roman"/>
              </a:rPr>
              <a:t>is consistent with </a:t>
            </a:r>
            <a:r>
              <a:rPr sz="1600" i="1" spc="-5" dirty="0">
                <a:latin typeface="Times New Roman"/>
                <a:cs typeface="Times New Roman"/>
              </a:rPr>
              <a:t>assignment </a:t>
            </a:r>
            <a:r>
              <a:rPr sz="1600" spc="-5" dirty="0">
                <a:latin typeface="Times New Roman"/>
                <a:cs typeface="Times New Roman"/>
              </a:rPr>
              <a:t>according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5" dirty="0">
                <a:latin typeface="Times New Roman"/>
                <a:cs typeface="Times New Roman"/>
              </a:rPr>
              <a:t>CONSTRAINTS[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then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10"/>
              </a:spcBef>
            </a:pPr>
            <a:r>
              <a:rPr sz="1600" spc="-5" dirty="0">
                <a:latin typeface="Times New Roman"/>
                <a:cs typeface="Times New Roman"/>
              </a:rPr>
              <a:t>add </a:t>
            </a:r>
            <a:r>
              <a:rPr sz="1600" i="1" spc="-5" dirty="0">
                <a:latin typeface="Times New Roman"/>
                <a:cs typeface="Times New Roman"/>
              </a:rPr>
              <a:t>{var=value}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assignment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600" i="1" spc="-5" dirty="0">
                <a:latin typeface="Times New Roman"/>
                <a:cs typeface="Times New Roman"/>
              </a:rPr>
              <a:t>result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RRECURSIVE-BACTRACKING(</a:t>
            </a:r>
            <a:r>
              <a:rPr sz="1600" i="1" spc="-5" dirty="0">
                <a:latin typeface="Times New Roman"/>
                <a:cs typeface="Times New Roman"/>
              </a:rPr>
              <a:t>assignment,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15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result </a:t>
            </a:r>
            <a:r>
              <a:rPr sz="1650" spc="-30" dirty="0">
                <a:latin typeface="Symbol"/>
                <a:cs typeface="Symbol"/>
              </a:rPr>
              <a:t>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failure </a:t>
            </a:r>
            <a:r>
              <a:rPr sz="1600" b="1" spc="-5" dirty="0">
                <a:latin typeface="Times New Roman"/>
                <a:cs typeface="Times New Roman"/>
              </a:rPr>
              <a:t>then return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result</a:t>
            </a:r>
            <a:endParaRPr sz="160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latin typeface="Times New Roman"/>
                <a:cs typeface="Times New Roman"/>
              </a:rPr>
              <a:t>remove </a:t>
            </a:r>
            <a:r>
              <a:rPr sz="1600" i="1" spc="-5" dirty="0">
                <a:latin typeface="Times New Roman"/>
                <a:cs typeface="Times New Roman"/>
              </a:rPr>
              <a:t>{var=value}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assignment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spc="-5" dirty="0">
                <a:latin typeface="Times New Roman"/>
                <a:cs typeface="Times New Roman"/>
              </a:rPr>
              <a:t>return </a:t>
            </a:r>
            <a:r>
              <a:rPr sz="1600" i="1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6000" y="2213168"/>
            <a:ext cx="4495800" cy="2740025"/>
            <a:chOff x="2286000" y="2213168"/>
            <a:chExt cx="4495800" cy="2740025"/>
          </a:xfrm>
        </p:grpSpPr>
        <p:sp>
          <p:nvSpPr>
            <p:cNvPr id="4" name="object 4"/>
            <p:cNvSpPr/>
            <p:nvPr/>
          </p:nvSpPr>
          <p:spPr>
            <a:xfrm>
              <a:off x="3346636" y="2213168"/>
              <a:ext cx="1966632" cy="1724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0" y="2285999"/>
              <a:ext cx="4495800" cy="2667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211941" y="2455006"/>
            <a:ext cx="5481865" cy="2978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59373" y="2101487"/>
            <a:ext cx="4644639" cy="3460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533400"/>
            <a:ext cx="5653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Backtracking</a:t>
            </a:r>
            <a:r>
              <a:rPr spc="-9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295400"/>
            <a:ext cx="7515859" cy="512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9322" y="485764"/>
            <a:ext cx="9462413" cy="35238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2103755" marR="2090420" algn="ctr" defTabSz="457200">
              <a:lnSpc>
                <a:spcPct val="90000"/>
              </a:lnSpc>
            </a:pPr>
            <a:br>
              <a:rPr lang="en-US" sz="4900" b="1" spc="-5" dirty="0">
                <a:solidFill>
                  <a:srgbClr val="FFC000"/>
                </a:solidFill>
              </a:rPr>
            </a:br>
            <a:r>
              <a:rPr lang="en-US" sz="4000" b="1" spc="-5" dirty="0">
                <a:solidFill>
                  <a:srgbClr val="FFC000"/>
                </a:solidFill>
              </a:rPr>
              <a:t>Artificial Intelligence (AI-2002)</a:t>
            </a:r>
            <a:br>
              <a:rPr lang="en-US" sz="4000" b="1" spc="-5" dirty="0">
                <a:solidFill>
                  <a:srgbClr val="FFC000"/>
                </a:solidFill>
              </a:rPr>
            </a:br>
            <a:br>
              <a:rPr lang="en-US" sz="3900" b="1" spc="-235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spc="-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Lecture 7:</a:t>
            </a:r>
            <a:br>
              <a:rPr lang="en-US" sz="3100" b="1" spc="-5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100" b="1" spc="-5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Constraint Satisfaction Problems (CSPs)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182" y="5079043"/>
            <a:ext cx="8419643" cy="162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Dr. </a:t>
            </a:r>
            <a:r>
              <a:rPr kumimoji="0" lang="en-US" sz="2100" b="1" i="0" u="none" strike="noStrike" kern="1200" cap="none" spc="-150" normalizeH="0" baseline="0" noProof="0" dirty="0" err="1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Fahad</a:t>
            </a: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100" b="1" i="0" u="none" strike="noStrike" kern="1200" cap="none" spc="-150" normalizeH="0" baseline="0" noProof="0" dirty="0" err="1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Sherwani</a:t>
            </a: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B01513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 (Assistant Professor – FAST NUCES)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PhD in Artificial Intelligence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Universiti Tun Hussein </a:t>
            </a:r>
            <a:r>
              <a:rPr kumimoji="0" lang="en-US" sz="2100" b="1" i="0" u="none" strike="noStrike" kern="1200" cap="none" spc="-15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Onn</a:t>
            </a:r>
            <a:r>
              <a:rPr kumimoji="0" lang="en-US" sz="2100" b="1" i="0" u="none" strike="noStrike" kern="1200" cap="none" spc="-1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Times New Roman" panose="02020603050405020304" pitchFamily="18" charset="0"/>
              </a:rPr>
              <a:t> Malaysia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  <a:hlinkClick r:id="rId7"/>
              </a:rPr>
              <a:t>fahad.sherwani@nu.edu.pk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endParaRPr kumimoji="0" lang="en-US" sz="2100" b="1" i="0" u="none" strike="noStrike" kern="1200" cap="none" spc="-15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entury Gothic" panose="020B0502020202020204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Tx/>
              <a:buNone/>
              <a:tabLst/>
              <a:defRPr/>
            </a:pPr>
            <a:endParaRPr kumimoji="0" lang="en-US" sz="2100" b="1" i="0" u="none" strike="noStrike" kern="1200" cap="none" spc="-150" normalizeH="0" baseline="0" noProof="0" dirty="0">
              <a:ln>
                <a:noFill/>
              </a:ln>
              <a:solidFill>
                <a:srgbClr val="1E5155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5553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76959"/>
            <a:ext cx="7640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Improving </a:t>
            </a:r>
            <a:r>
              <a:rPr sz="3200" spc="-5" dirty="0"/>
              <a:t>backtracking</a:t>
            </a:r>
            <a:r>
              <a:rPr sz="3200" spc="-60" dirty="0"/>
              <a:t> </a:t>
            </a:r>
            <a:r>
              <a:rPr sz="3200" dirty="0"/>
              <a:t>efficiency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20240"/>
            <a:ext cx="7818120" cy="305816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8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Previous improvements </a:t>
            </a:r>
            <a:r>
              <a:rPr sz="3000" dirty="0">
                <a:latin typeface="Symbol"/>
                <a:cs typeface="Symbol"/>
              </a:rPr>
              <a:t>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introduce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heuristics</a:t>
            </a:r>
            <a:endParaRPr sz="30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3000" spc="-5" dirty="0">
                <a:latin typeface="Times New Roman"/>
                <a:cs typeface="Times New Roman"/>
              </a:rPr>
              <a:t>General-purpose methods </a:t>
            </a:r>
            <a:r>
              <a:rPr sz="3000" spc="-10" dirty="0">
                <a:latin typeface="Times New Roman"/>
                <a:cs typeface="Times New Roman"/>
              </a:rPr>
              <a:t>can </a:t>
            </a:r>
            <a:r>
              <a:rPr sz="3000" dirty="0">
                <a:latin typeface="Times New Roman"/>
                <a:cs typeface="Times New Roman"/>
              </a:rPr>
              <a:t>give huge gains </a:t>
            </a:r>
            <a:r>
              <a:rPr sz="3000" spc="-5" dirty="0">
                <a:latin typeface="Times New Roman"/>
                <a:cs typeface="Times New Roman"/>
              </a:rPr>
              <a:t>in  speed:</a:t>
            </a:r>
            <a:endParaRPr sz="30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dirty="0">
                <a:latin typeface="Arial Black"/>
                <a:cs typeface="Arial Black"/>
              </a:rPr>
              <a:t>Which </a:t>
            </a:r>
            <a:r>
              <a:rPr sz="2000" spc="-5" dirty="0">
                <a:latin typeface="Arial Black"/>
                <a:cs typeface="Arial Black"/>
              </a:rPr>
              <a:t>variable should </a:t>
            </a:r>
            <a:r>
              <a:rPr sz="2000" dirty="0">
                <a:latin typeface="Arial Black"/>
                <a:cs typeface="Arial Black"/>
              </a:rPr>
              <a:t>be </a:t>
            </a:r>
            <a:r>
              <a:rPr sz="2000" spc="-5" dirty="0">
                <a:latin typeface="Arial Black"/>
                <a:cs typeface="Arial Black"/>
              </a:rPr>
              <a:t>assigned</a:t>
            </a:r>
            <a:r>
              <a:rPr sz="2000" spc="-1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next?</a:t>
            </a:r>
            <a:endParaRPr sz="20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In </a:t>
            </a:r>
            <a:r>
              <a:rPr sz="2000" dirty="0">
                <a:latin typeface="Arial Black"/>
                <a:cs typeface="Arial Black"/>
              </a:rPr>
              <a:t>what </a:t>
            </a:r>
            <a:r>
              <a:rPr sz="2000" spc="-5" dirty="0">
                <a:latin typeface="Arial Black"/>
                <a:cs typeface="Arial Black"/>
              </a:rPr>
              <a:t>order should </a:t>
            </a:r>
            <a:r>
              <a:rPr sz="2000" dirty="0">
                <a:latin typeface="Arial Black"/>
                <a:cs typeface="Arial Black"/>
              </a:rPr>
              <a:t>its </a:t>
            </a:r>
            <a:r>
              <a:rPr sz="2000" spc="-5" dirty="0">
                <a:latin typeface="Arial Black"/>
                <a:cs typeface="Arial Black"/>
              </a:rPr>
              <a:t>values be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tried?</a:t>
            </a:r>
            <a:endParaRPr sz="20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Can </a:t>
            </a:r>
            <a:r>
              <a:rPr sz="2000" spc="5" dirty="0">
                <a:latin typeface="Arial Black"/>
                <a:cs typeface="Arial Black"/>
              </a:rPr>
              <a:t>we </a:t>
            </a:r>
            <a:r>
              <a:rPr sz="2000" spc="-5" dirty="0">
                <a:latin typeface="Arial Black"/>
                <a:cs typeface="Arial Black"/>
              </a:rPr>
              <a:t>detect inevitable failure</a:t>
            </a:r>
            <a:r>
              <a:rPr sz="2000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Arial Black"/>
                <a:cs typeface="Arial Black"/>
              </a:rPr>
              <a:t>early?</a:t>
            </a:r>
            <a:endParaRPr sz="20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500"/>
              </a:spcBef>
              <a:buClr>
                <a:srgbClr val="9999CC"/>
              </a:buClr>
              <a:buSzPct val="80000"/>
              <a:buFont typeface="UnDotum"/>
              <a:buChar char=""/>
              <a:tabLst>
                <a:tab pos="768350" algn="l"/>
              </a:tabLst>
            </a:pPr>
            <a:r>
              <a:rPr sz="2000" spc="-5" dirty="0">
                <a:latin typeface="Arial Black"/>
                <a:cs typeface="Arial Black"/>
              </a:rPr>
              <a:t>Can </a:t>
            </a:r>
            <a:r>
              <a:rPr sz="2000" spc="5" dirty="0">
                <a:latin typeface="Arial Black"/>
                <a:cs typeface="Arial Black"/>
              </a:rPr>
              <a:t>we </a:t>
            </a:r>
            <a:r>
              <a:rPr sz="2000" spc="-5" dirty="0">
                <a:latin typeface="Arial Black"/>
                <a:cs typeface="Arial Black"/>
              </a:rPr>
              <a:t>take advantage of problem structure?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694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Minimum </a:t>
            </a:r>
            <a:r>
              <a:rPr spc="-10" dirty="0"/>
              <a:t>remaining</a:t>
            </a:r>
            <a:r>
              <a:rPr spc="-90" dirty="0"/>
              <a:t> </a:t>
            </a:r>
            <a:r>
              <a:rPr spc="-5" dirty="0"/>
              <a:t>values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4011929"/>
            <a:ext cx="59575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Times New Roman"/>
                <a:cs typeface="Times New Roman"/>
              </a:rPr>
              <a:t>var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SELECT-UNASSIGNED-VARIABLE(VARIABLES[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],</a:t>
            </a:r>
            <a:r>
              <a:rPr sz="1400" i="1" dirty="0">
                <a:latin typeface="Times New Roman"/>
                <a:cs typeface="Times New Roman"/>
              </a:rPr>
              <a:t>assignment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532629"/>
            <a:ext cx="185420" cy="11379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4596129"/>
            <a:ext cx="5612765" cy="11391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Also known as </a:t>
            </a:r>
            <a:r>
              <a:rPr sz="2200" spc="-10" dirty="0">
                <a:latin typeface="Times New Roman"/>
                <a:cs typeface="Times New Roman"/>
              </a:rPr>
              <a:t>most </a:t>
            </a:r>
            <a:r>
              <a:rPr sz="2200" spc="-5" dirty="0">
                <a:latin typeface="Times New Roman"/>
                <a:cs typeface="Times New Roman"/>
              </a:rPr>
              <a:t>constrained variable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heuristic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i="1" spc="-5" dirty="0">
                <a:latin typeface="Times New Roman"/>
                <a:cs typeface="Times New Roman"/>
              </a:rPr>
              <a:t>Rule</a:t>
            </a:r>
            <a:r>
              <a:rPr sz="2200" spc="-5" dirty="0">
                <a:latin typeface="Times New Roman"/>
                <a:cs typeface="Times New Roman"/>
              </a:rPr>
              <a:t>: choose variable with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fewest </a:t>
            </a:r>
            <a:r>
              <a:rPr sz="2200" spc="-5" dirty="0">
                <a:latin typeface="Times New Roman"/>
                <a:cs typeface="Times New Roman"/>
              </a:rPr>
              <a:t>legal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moves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200" i="1" spc="-5" dirty="0">
                <a:latin typeface="Times New Roman"/>
                <a:cs typeface="Times New Roman"/>
              </a:rPr>
              <a:t>Which variable shall we try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first?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790" y="2284888"/>
            <a:ext cx="7843312" cy="124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15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Degree</a:t>
            </a:r>
            <a:r>
              <a:rPr spc="-5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6817995" cy="181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spc="-10" dirty="0">
                <a:latin typeface="Times New Roman"/>
                <a:cs typeface="Times New Roman"/>
              </a:rPr>
              <a:t>Use </a:t>
            </a:r>
            <a:r>
              <a:rPr sz="2200" spc="-5" dirty="0">
                <a:latin typeface="Times New Roman"/>
                <a:cs typeface="Times New Roman"/>
              </a:rPr>
              <a:t>degree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heuristic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  <a:spcBef>
                <a:spcPts val="575"/>
              </a:spcBef>
            </a:pPr>
            <a:r>
              <a:rPr sz="2200" i="1" spc="-5" dirty="0">
                <a:latin typeface="Times New Roman"/>
                <a:cs typeface="Times New Roman"/>
              </a:rPr>
              <a:t>Rule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spc="-10" dirty="0">
                <a:latin typeface="Times New Roman"/>
                <a:cs typeface="Times New Roman"/>
              </a:rPr>
              <a:t>select </a:t>
            </a:r>
            <a:r>
              <a:rPr sz="2200" spc="-5" dirty="0">
                <a:latin typeface="Times New Roman"/>
                <a:cs typeface="Times New Roman"/>
              </a:rPr>
              <a:t>variable that is involved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largest number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constraints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other unassigned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200" spc="-5" dirty="0">
                <a:latin typeface="Times New Roman"/>
                <a:cs typeface="Times New Roman"/>
              </a:rPr>
              <a:t>Degree heuristic is very useful 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tie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breaker.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i="1" spc="-5" dirty="0">
                <a:latin typeface="Times New Roman"/>
                <a:cs typeface="Times New Roman"/>
              </a:rPr>
              <a:t>In what order should its values </a:t>
            </a:r>
            <a:r>
              <a:rPr sz="2200" i="1" dirty="0">
                <a:latin typeface="Times New Roman"/>
                <a:cs typeface="Times New Roman"/>
              </a:rPr>
              <a:t>be</a:t>
            </a:r>
            <a:r>
              <a:rPr sz="2200" i="1" spc="2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tried?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944109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" y="2221371"/>
            <a:ext cx="8039420" cy="1280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184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Least </a:t>
            </a:r>
            <a:r>
              <a:rPr spc="-10" dirty="0"/>
              <a:t>constraining</a:t>
            </a:r>
            <a:r>
              <a:rPr spc="-80" dirty="0"/>
              <a:t> </a:t>
            </a:r>
            <a:r>
              <a:rPr spc="-5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7523480" cy="1370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spc="-5" dirty="0">
                <a:latin typeface="Times New Roman"/>
                <a:cs typeface="Times New Roman"/>
              </a:rPr>
              <a:t>Least constraining </a:t>
            </a:r>
            <a:r>
              <a:rPr sz="2200" dirty="0">
                <a:latin typeface="Times New Roman"/>
                <a:cs typeface="Times New Roman"/>
              </a:rPr>
              <a:t>value </a:t>
            </a:r>
            <a:r>
              <a:rPr sz="2200" spc="-5" dirty="0">
                <a:latin typeface="Times New Roman"/>
                <a:cs typeface="Times New Roman"/>
              </a:rPr>
              <a:t>heuristic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ct val="90000"/>
              </a:lnSpc>
              <a:spcBef>
                <a:spcPts val="545"/>
              </a:spcBef>
            </a:pPr>
            <a:r>
              <a:rPr sz="2200" spc="-5" dirty="0">
                <a:latin typeface="Times New Roman"/>
                <a:cs typeface="Times New Roman"/>
              </a:rPr>
              <a:t>Rule: given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variable choose the least constraing value i.e. the </a:t>
            </a:r>
            <a:r>
              <a:rPr sz="2200" dirty="0">
                <a:latin typeface="Times New Roman"/>
                <a:cs typeface="Times New Roman"/>
              </a:rPr>
              <a:t>one  </a:t>
            </a:r>
            <a:r>
              <a:rPr sz="2200" spc="-5" dirty="0">
                <a:latin typeface="Times New Roman"/>
                <a:cs typeface="Times New Roman"/>
              </a:rPr>
              <a:t>that leaves the </a:t>
            </a:r>
            <a:r>
              <a:rPr sz="2200" spc="-10" dirty="0">
                <a:latin typeface="Times New Roman"/>
                <a:cs typeface="Times New Roman"/>
              </a:rPr>
              <a:t>maximum </a:t>
            </a:r>
            <a:r>
              <a:rPr sz="2200" spc="-5" dirty="0">
                <a:latin typeface="Times New Roman"/>
                <a:cs typeface="Times New Roman"/>
              </a:rPr>
              <a:t>flexibility for subsequent variable  assignments.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0653" y="2284087"/>
            <a:ext cx="8112512" cy="1332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195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99229"/>
            <a:ext cx="43262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we detect inevitable failure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early?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36880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354012"/>
            <a:ext cx="204787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45" dirty="0">
                <a:latin typeface="Arial Black"/>
                <a:cs typeface="Arial Black"/>
              </a:rPr>
              <a:t>And </a:t>
            </a:r>
            <a:r>
              <a:rPr sz="1650" i="1" spc="-35" dirty="0">
                <a:latin typeface="Arial Black"/>
                <a:cs typeface="Arial Black"/>
              </a:rPr>
              <a:t>avoid </a:t>
            </a:r>
            <a:r>
              <a:rPr sz="1650" i="1" spc="-25" dirty="0">
                <a:latin typeface="Arial Black"/>
                <a:cs typeface="Arial Black"/>
              </a:rPr>
              <a:t>it</a:t>
            </a:r>
            <a:r>
              <a:rPr sz="1650" i="1" spc="-60" dirty="0">
                <a:latin typeface="Arial Black"/>
                <a:cs typeface="Arial Black"/>
              </a:rPr>
              <a:t> </a:t>
            </a:r>
            <a:r>
              <a:rPr sz="1650" i="1" spc="-35" dirty="0">
                <a:latin typeface="Arial Black"/>
                <a:cs typeface="Arial Black"/>
              </a:rPr>
              <a:t>later?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6596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640579"/>
            <a:ext cx="7244080" cy="10325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sz="2200" i="1" spc="-5" dirty="0">
                <a:latin typeface="Times New Roman"/>
                <a:cs typeface="Times New Roman"/>
              </a:rPr>
              <a:t>Forward checking idea: </a:t>
            </a:r>
            <a:r>
              <a:rPr sz="2200" spc="-5" dirty="0">
                <a:latin typeface="Times New Roman"/>
                <a:cs typeface="Times New Roman"/>
              </a:rPr>
              <a:t>keep </a:t>
            </a:r>
            <a:r>
              <a:rPr sz="2200" spc="-10" dirty="0">
                <a:latin typeface="Times New Roman"/>
                <a:cs typeface="Times New Roman"/>
              </a:rPr>
              <a:t>track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remaining legal values for  unassigned variables.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200" spc="-10" dirty="0">
                <a:latin typeface="Times New Roman"/>
                <a:cs typeface="Times New Roman"/>
              </a:rPr>
              <a:t>Terminate search </a:t>
            </a:r>
            <a:r>
              <a:rPr sz="2200" spc="-5" dirty="0">
                <a:latin typeface="Times New Roman"/>
                <a:cs typeface="Times New Roman"/>
              </a:rPr>
              <a:t>when </a:t>
            </a:r>
            <a:r>
              <a:rPr sz="2200" dirty="0">
                <a:latin typeface="Times New Roman"/>
                <a:cs typeface="Times New Roman"/>
              </a:rPr>
              <a:t>any </a:t>
            </a:r>
            <a:r>
              <a:rPr sz="2200" spc="-5" dirty="0">
                <a:latin typeface="Times New Roman"/>
                <a:cs typeface="Times New Roman"/>
              </a:rPr>
              <a:t>variable has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legal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3327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8144" y="2031656"/>
            <a:ext cx="6093969" cy="1576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6821805" cy="767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spc="-5" dirty="0">
                <a:latin typeface="Times New Roman"/>
                <a:cs typeface="Times New Roman"/>
              </a:rPr>
              <a:t>Assign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{WA=red}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5" dirty="0">
                <a:latin typeface="Times New Roman"/>
                <a:cs typeface="Times New Roman"/>
              </a:rPr>
              <a:t>Effects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other variables connected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constraints with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WA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64202"/>
            <a:ext cx="170180" cy="5664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708053"/>
            <a:ext cx="2683510" cy="56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650" i="1" spc="-45" dirty="0">
                <a:latin typeface="Arial Black"/>
                <a:cs typeface="Arial Black"/>
              </a:rPr>
              <a:t>NT </a:t>
            </a:r>
            <a:r>
              <a:rPr sz="1650" i="1" spc="-35" dirty="0">
                <a:latin typeface="Arial Black"/>
                <a:cs typeface="Arial Black"/>
              </a:rPr>
              <a:t>can no longer be red  </a:t>
            </a:r>
            <a:r>
              <a:rPr sz="1650" i="1" spc="-45" dirty="0">
                <a:latin typeface="Arial Black"/>
                <a:cs typeface="Arial Black"/>
              </a:rPr>
              <a:t>SA </a:t>
            </a:r>
            <a:r>
              <a:rPr sz="1650" i="1" spc="-35" dirty="0">
                <a:latin typeface="Arial Black"/>
                <a:cs typeface="Arial Black"/>
              </a:rPr>
              <a:t>can </a:t>
            </a:r>
            <a:r>
              <a:rPr sz="1650" i="1" spc="-40" dirty="0">
                <a:latin typeface="Arial Black"/>
                <a:cs typeface="Arial Black"/>
              </a:rPr>
              <a:t>no </a:t>
            </a:r>
            <a:r>
              <a:rPr sz="1650" i="1" spc="-35" dirty="0">
                <a:latin typeface="Arial Black"/>
                <a:cs typeface="Arial Black"/>
              </a:rPr>
              <a:t>longer be</a:t>
            </a:r>
            <a:r>
              <a:rPr sz="1650" i="1" spc="-25" dirty="0">
                <a:latin typeface="Arial Black"/>
                <a:cs typeface="Arial Black"/>
              </a:rPr>
              <a:t> </a:t>
            </a:r>
            <a:r>
              <a:rPr sz="1650" i="1" spc="-35" dirty="0">
                <a:latin typeface="Arial Black"/>
                <a:cs typeface="Arial Black"/>
              </a:rPr>
              <a:t>red</a:t>
            </a:r>
            <a:endParaRPr sz="16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9104" y="2004248"/>
            <a:ext cx="5381473" cy="17516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0019"/>
            <a:ext cx="6218555" cy="7010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spc="-5" dirty="0">
                <a:latin typeface="Times New Roman"/>
                <a:cs typeface="Times New Roman"/>
              </a:rPr>
              <a:t>Assign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{Q=green}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Times New Roman"/>
                <a:cs typeface="Times New Roman"/>
              </a:rPr>
              <a:t>Effects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other variables </a:t>
            </a:r>
            <a:r>
              <a:rPr sz="2000" dirty="0">
                <a:latin typeface="Times New Roman"/>
                <a:cs typeface="Times New Roman"/>
              </a:rPr>
              <a:t>connected by </a:t>
            </a:r>
            <a:r>
              <a:rPr sz="2000" spc="-5" dirty="0">
                <a:latin typeface="Times New Roman"/>
                <a:cs typeface="Times New Roman"/>
              </a:rPr>
              <a:t>constraints with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10608"/>
            <a:ext cx="152400" cy="7315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648184"/>
            <a:ext cx="2774950" cy="731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95"/>
              </a:spcBef>
            </a:pPr>
            <a:r>
              <a:rPr sz="1450" i="1" spc="-45" dirty="0">
                <a:latin typeface="Arial Black"/>
                <a:cs typeface="Arial Black"/>
              </a:rPr>
              <a:t>NT </a:t>
            </a:r>
            <a:r>
              <a:rPr sz="1450" i="1" spc="-35" dirty="0">
                <a:latin typeface="Arial Black"/>
                <a:cs typeface="Arial Black"/>
              </a:rPr>
              <a:t>can </a:t>
            </a:r>
            <a:r>
              <a:rPr sz="1450" i="1" spc="-40" dirty="0">
                <a:latin typeface="Arial Black"/>
                <a:cs typeface="Arial Black"/>
              </a:rPr>
              <a:t>no </a:t>
            </a:r>
            <a:r>
              <a:rPr sz="1450" i="1" spc="-35" dirty="0">
                <a:latin typeface="Arial Black"/>
                <a:cs typeface="Arial Black"/>
              </a:rPr>
              <a:t>longer be green  </a:t>
            </a:r>
            <a:r>
              <a:rPr sz="1450" i="1" spc="-45" dirty="0">
                <a:latin typeface="Arial Black"/>
                <a:cs typeface="Arial Black"/>
              </a:rPr>
              <a:t>NSW </a:t>
            </a:r>
            <a:r>
              <a:rPr sz="1450" i="1" spc="-35" dirty="0">
                <a:latin typeface="Arial Black"/>
                <a:cs typeface="Arial Black"/>
              </a:rPr>
              <a:t>can no </a:t>
            </a:r>
            <a:r>
              <a:rPr sz="1450" i="1" spc="-30" dirty="0">
                <a:latin typeface="Arial Black"/>
                <a:cs typeface="Arial Black"/>
              </a:rPr>
              <a:t>longer </a:t>
            </a:r>
            <a:r>
              <a:rPr sz="1450" i="1" spc="-35" dirty="0">
                <a:latin typeface="Arial Black"/>
                <a:cs typeface="Arial Black"/>
              </a:rPr>
              <a:t>be green  SA can no </a:t>
            </a:r>
            <a:r>
              <a:rPr sz="1450" i="1" spc="-30" dirty="0">
                <a:latin typeface="Arial Black"/>
                <a:cs typeface="Arial Black"/>
              </a:rPr>
              <a:t>longer </a:t>
            </a:r>
            <a:r>
              <a:rPr sz="1450" i="1" spc="-40" dirty="0">
                <a:latin typeface="Arial Black"/>
                <a:cs typeface="Arial Black"/>
              </a:rPr>
              <a:t>be</a:t>
            </a:r>
            <a:r>
              <a:rPr sz="1450" i="1" spc="5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green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40385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386070"/>
            <a:ext cx="6449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5" dirty="0">
                <a:latin typeface="Times New Roman"/>
                <a:cs typeface="Times New Roman"/>
              </a:rPr>
              <a:t>MRV heuristic </a:t>
            </a:r>
            <a:r>
              <a:rPr sz="2000" spc="-5" dirty="0">
                <a:latin typeface="Times New Roman"/>
                <a:cs typeface="Times New Roman"/>
              </a:rPr>
              <a:t>will automatically select </a:t>
            </a:r>
            <a:r>
              <a:rPr sz="2000" dirty="0">
                <a:latin typeface="Times New Roman"/>
                <a:cs typeface="Times New Roman"/>
              </a:rPr>
              <a:t>NT and </a:t>
            </a:r>
            <a:r>
              <a:rPr sz="2000" spc="-5" dirty="0">
                <a:latin typeface="Times New Roman"/>
                <a:cs typeface="Times New Roman"/>
              </a:rPr>
              <a:t>SA next,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why?</a:t>
            </a:r>
          </a:p>
        </p:txBody>
      </p:sp>
      <p:sp>
        <p:nvSpPr>
          <p:cNvPr id="9" name="object 9"/>
          <p:cNvSpPr/>
          <p:nvPr/>
        </p:nvSpPr>
        <p:spPr>
          <a:xfrm>
            <a:off x="1398192" y="2039540"/>
            <a:ext cx="5417044" cy="17307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13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Forward</a:t>
            </a:r>
            <a:r>
              <a:rPr spc="-85" dirty="0"/>
              <a:t> </a:t>
            </a:r>
            <a:r>
              <a:rPr spc="-5" dirty="0"/>
              <a:t>checking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0019"/>
            <a:ext cx="6218555" cy="7010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If </a:t>
            </a:r>
            <a:r>
              <a:rPr sz="2000" i="1" dirty="0">
                <a:latin typeface="Times New Roman"/>
                <a:cs typeface="Times New Roman"/>
              </a:rPr>
              <a:t>V </a:t>
            </a:r>
            <a:r>
              <a:rPr sz="2000" spc="-5" dirty="0">
                <a:latin typeface="Times New Roman"/>
                <a:cs typeface="Times New Roman"/>
              </a:rPr>
              <a:t>is assigned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blue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latin typeface="Times New Roman"/>
                <a:cs typeface="Times New Roman"/>
              </a:rPr>
              <a:t>Effects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other variables </a:t>
            </a:r>
            <a:r>
              <a:rPr sz="2000" dirty="0">
                <a:latin typeface="Times New Roman"/>
                <a:cs typeface="Times New Roman"/>
              </a:rPr>
              <a:t>connected by </a:t>
            </a:r>
            <a:r>
              <a:rPr sz="2000" spc="-5" dirty="0">
                <a:latin typeface="Times New Roman"/>
                <a:cs typeface="Times New Roman"/>
              </a:rPr>
              <a:t>constraints with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WA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10608"/>
            <a:ext cx="152400" cy="4953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648184"/>
            <a:ext cx="2637155" cy="4953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450" i="1" spc="-35" dirty="0">
                <a:latin typeface="Arial Black"/>
                <a:cs typeface="Arial Black"/>
              </a:rPr>
              <a:t>SA </a:t>
            </a:r>
            <a:r>
              <a:rPr sz="1450" i="1" spc="-25" dirty="0">
                <a:latin typeface="Arial Black"/>
                <a:cs typeface="Arial Black"/>
              </a:rPr>
              <a:t>is</a:t>
            </a:r>
            <a:r>
              <a:rPr sz="1450" i="1" spc="-10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empty</a:t>
            </a:r>
            <a:endParaRPr sz="14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i="1" spc="-45" dirty="0">
                <a:latin typeface="Arial Black"/>
                <a:cs typeface="Arial Black"/>
              </a:rPr>
              <a:t>NSW </a:t>
            </a:r>
            <a:r>
              <a:rPr sz="1450" i="1" spc="-35" dirty="0">
                <a:latin typeface="Arial Black"/>
                <a:cs typeface="Arial Black"/>
              </a:rPr>
              <a:t>can no </a:t>
            </a:r>
            <a:r>
              <a:rPr sz="1450" i="1" spc="-30" dirty="0">
                <a:latin typeface="Arial Black"/>
                <a:cs typeface="Arial Black"/>
              </a:rPr>
              <a:t>longer </a:t>
            </a:r>
            <a:r>
              <a:rPr sz="1450" i="1" spc="-35" dirty="0">
                <a:latin typeface="Arial Black"/>
                <a:cs typeface="Arial Black"/>
              </a:rPr>
              <a:t>be</a:t>
            </a:r>
            <a:r>
              <a:rPr sz="1450" i="1" spc="-10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blue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16890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149850"/>
            <a:ext cx="758634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Times New Roman"/>
                <a:cs typeface="Times New Roman"/>
              </a:rPr>
              <a:t>FC has </a:t>
            </a:r>
            <a:r>
              <a:rPr sz="2000" spc="-5" dirty="0">
                <a:latin typeface="Times New Roman"/>
                <a:cs typeface="Times New Roman"/>
              </a:rPr>
              <a:t>detected that partial assignment is </a:t>
            </a:r>
            <a:r>
              <a:rPr sz="2000" i="1" spc="-5" dirty="0">
                <a:latin typeface="Times New Roman"/>
                <a:cs typeface="Times New Roman"/>
              </a:rPr>
              <a:t>inconsistent </a:t>
            </a:r>
            <a:r>
              <a:rPr sz="2000" spc="-5" dirty="0">
                <a:latin typeface="Times New Roman"/>
                <a:cs typeface="Times New Roman"/>
              </a:rPr>
              <a:t>with the constraints 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backtracking can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7761" y="1989534"/>
            <a:ext cx="5238762" cy="1708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8" y="592936"/>
            <a:ext cx="65627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 Tracking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17526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 is not equal to C}</a:t>
            </a:r>
          </a:p>
          <a:p>
            <a:endParaRPr lang="en-US" dirty="0"/>
          </a:p>
          <a:p>
            <a:r>
              <a:rPr lang="en-US" dirty="0"/>
              <a:t>A = 1 </a:t>
            </a:r>
            <a:r>
              <a:rPr lang="en-US" dirty="0">
                <a:sym typeface="Wingdings" panose="05000000000000000000" pitchFamily="2" charset="2"/>
              </a:rPr>
              <a:t>  B = 1    (Constraint Broken)</a:t>
            </a:r>
          </a:p>
          <a:p>
            <a:r>
              <a:rPr lang="en-US" dirty="0"/>
              <a:t>A = 1 </a:t>
            </a:r>
            <a:r>
              <a:rPr lang="en-US" dirty="0">
                <a:sym typeface="Wingdings" panose="05000000000000000000" pitchFamily="2" charset="2"/>
              </a:rPr>
              <a:t>  B = 2    (Constraint Broken)</a:t>
            </a:r>
          </a:p>
          <a:p>
            <a:r>
              <a:rPr lang="en-US" dirty="0">
                <a:sym typeface="Wingdings" panose="05000000000000000000" pitchFamily="2" charset="2"/>
              </a:rPr>
              <a:t>A = 1   B = 3    (Constraint Broken)</a:t>
            </a:r>
          </a:p>
          <a:p>
            <a:r>
              <a:rPr lang="en-US" dirty="0">
                <a:sym typeface="Wingdings" panose="05000000000000000000" pitchFamily="2" charset="2"/>
              </a:rPr>
              <a:t>A = 2   B = 1    (Constraint Satisfied)</a:t>
            </a:r>
          </a:p>
          <a:p>
            <a:r>
              <a:rPr lang="en-US" dirty="0">
                <a:sym typeface="Wingdings" panose="05000000000000000000" pitchFamily="2" charset="2"/>
              </a:rPr>
              <a:t>A=2     B = 1   C =1 (Con Violate)</a:t>
            </a:r>
          </a:p>
          <a:p>
            <a:r>
              <a:rPr lang="en-US" dirty="0">
                <a:sym typeface="Wingdings" panose="05000000000000000000" pitchFamily="2" charset="2"/>
              </a:rPr>
              <a:t>A=2 B=1 C=2 (Con Satisfied)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138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48482"/>
              </p:ext>
            </p:extLst>
          </p:nvPr>
        </p:nvGraphicFramePr>
        <p:xfrm>
          <a:off x="3761378" y="1749129"/>
          <a:ext cx="4873985" cy="1860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36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2159"/>
            <a:ext cx="5756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 satisfaction 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9391"/>
            <a:ext cx="7797165" cy="33150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CSP?</a:t>
            </a:r>
            <a:endParaRPr lang="en-US" sz="26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endParaRPr lang="en-US" sz="2600" dirty="0">
              <a:latin typeface="Times New Roman"/>
              <a:cs typeface="Times New Roman"/>
            </a:endParaRPr>
          </a:p>
          <a:p>
            <a:pPr marL="368300" indent="-342900" algn="just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lang="en-US" sz="2600" spc="-5" dirty="0">
                <a:latin typeface="Times New Roman"/>
                <a:cs typeface="Times New Roman"/>
              </a:rPr>
              <a:t>Constraint satisfaction problems are mathematical questions defined as a </a:t>
            </a:r>
            <a:r>
              <a:rPr lang="en-US"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set of objects </a:t>
            </a:r>
            <a:r>
              <a:rPr lang="en-US" sz="2600" spc="-5" dirty="0">
                <a:latin typeface="Times New Roman"/>
                <a:cs typeface="Times New Roman"/>
              </a:rPr>
              <a:t>whose </a:t>
            </a:r>
            <a:r>
              <a:rPr lang="en-US"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state must satisfy</a:t>
            </a:r>
            <a:r>
              <a:rPr lang="en-US" sz="2600" spc="-5" dirty="0">
                <a:latin typeface="Times New Roman"/>
                <a:cs typeface="Times New Roman"/>
              </a:rPr>
              <a:t> a </a:t>
            </a:r>
            <a:r>
              <a:rPr lang="en-US"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 of constraints </a:t>
            </a:r>
            <a:r>
              <a:rPr lang="en-US" sz="2600" spc="-5" dirty="0">
                <a:latin typeface="Times New Roman"/>
                <a:cs typeface="Times New Roman"/>
              </a:rPr>
              <a:t>or limitations. CSPs represent the entities in a problem as a homogeneous collection of finite constraints over variables, which is solved by constraint satisfaction methods.</a:t>
            </a:r>
            <a:endParaRPr sz="2600" spc="-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149052"/>
              </p:ext>
            </p:extLst>
          </p:nvPr>
        </p:nvGraphicFramePr>
        <p:xfrm>
          <a:off x="3761378" y="1749129"/>
          <a:ext cx="4873985" cy="232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630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94856"/>
              </p:ext>
            </p:extLst>
          </p:nvPr>
        </p:nvGraphicFramePr>
        <p:xfrm>
          <a:off x="3761378" y="1749129"/>
          <a:ext cx="4873985" cy="232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856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795837"/>
              </p:ext>
            </p:extLst>
          </p:nvPr>
        </p:nvGraphicFramePr>
        <p:xfrm>
          <a:off x="3761378" y="1749129"/>
          <a:ext cx="4873985" cy="2325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3=B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39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732138"/>
              </p:ext>
            </p:extLst>
          </p:nvPr>
        </p:nvGraphicFramePr>
        <p:xfrm>
          <a:off x="3761378" y="1749129"/>
          <a:ext cx="4873985" cy="279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3=B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4=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257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9304" y="685800"/>
            <a:ext cx="68982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CSP Algorithm Example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Oval 12"/>
          <p:cNvSpPr/>
          <p:nvPr/>
        </p:nvSpPr>
        <p:spPr>
          <a:xfrm>
            <a:off x="411637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/>
          <p:cNvSpPr/>
          <p:nvPr/>
        </p:nvSpPr>
        <p:spPr>
          <a:xfrm>
            <a:off x="411637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Oval 14"/>
          <p:cNvSpPr/>
          <p:nvPr/>
        </p:nvSpPr>
        <p:spPr>
          <a:xfrm>
            <a:off x="2527775" y="3104959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/>
          <p:cNvSpPr/>
          <p:nvPr/>
        </p:nvSpPr>
        <p:spPr>
          <a:xfrm>
            <a:off x="2527775" y="1602115"/>
            <a:ext cx="544196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Connector 18"/>
          <p:cNvCxnSpPr>
            <a:stCxn id="13" idx="5"/>
            <a:endCxn id="15" idx="1"/>
          </p:cNvCxnSpPr>
          <p:nvPr/>
        </p:nvCxnSpPr>
        <p:spPr>
          <a:xfrm>
            <a:off x="876137" y="2057400"/>
            <a:ext cx="1731334" cy="1125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3" idx="6"/>
            <a:endCxn id="16" idx="2"/>
          </p:cNvCxnSpPr>
          <p:nvPr/>
        </p:nvCxnSpPr>
        <p:spPr>
          <a:xfrm>
            <a:off x="955833" y="1868815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4"/>
            <a:endCxn id="14" idx="0"/>
          </p:cNvCxnSpPr>
          <p:nvPr/>
        </p:nvCxnSpPr>
        <p:spPr>
          <a:xfrm>
            <a:off x="683735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6" idx="4"/>
            <a:endCxn id="15" idx="0"/>
          </p:cNvCxnSpPr>
          <p:nvPr/>
        </p:nvCxnSpPr>
        <p:spPr>
          <a:xfrm>
            <a:off x="2799873" y="2135515"/>
            <a:ext cx="0" cy="969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2"/>
            <a:endCxn id="14" idx="6"/>
          </p:cNvCxnSpPr>
          <p:nvPr/>
        </p:nvCxnSpPr>
        <p:spPr>
          <a:xfrm flipH="1">
            <a:off x="955833" y="3371659"/>
            <a:ext cx="1571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4455" y="4074403"/>
            <a:ext cx="2973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V= {1, 2, 3, 4}</a:t>
            </a:r>
          </a:p>
          <a:p>
            <a:endParaRPr lang="en-US" dirty="0"/>
          </a:p>
          <a:p>
            <a:r>
              <a:rPr lang="en-US" dirty="0"/>
              <a:t>D= {Red, Green, Blue}</a:t>
            </a:r>
          </a:p>
          <a:p>
            <a:endParaRPr lang="en-US" dirty="0"/>
          </a:p>
          <a:p>
            <a:r>
              <a:rPr lang="en-US" dirty="0"/>
              <a:t>C= {1≠2, 1≠3, 1≠4, 2≠4, 3≠4}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08270"/>
              </p:ext>
            </p:extLst>
          </p:nvPr>
        </p:nvGraphicFramePr>
        <p:xfrm>
          <a:off x="3761378" y="1749129"/>
          <a:ext cx="4873985" cy="279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97">
                  <a:extLst>
                    <a:ext uri="{9D8B030D-6E8A-4147-A177-3AD203B41FA5}">
                      <a16:colId xmlns:a16="http://schemas.microsoft.com/office/drawing/2014/main" val="1021318777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6690555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3869265654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1384782543"/>
                    </a:ext>
                  </a:extLst>
                </a:gridCol>
                <a:gridCol w="974797">
                  <a:extLst>
                    <a:ext uri="{9D8B030D-6E8A-4147-A177-3AD203B41FA5}">
                      <a16:colId xmlns:a16="http://schemas.microsoft.com/office/drawing/2014/main" val="2314164707"/>
                    </a:ext>
                  </a:extLst>
                </a:gridCol>
              </a:tblGrid>
              <a:tr h="4650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068244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90575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1=R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47473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2=G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9738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3=G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649"/>
                  </a:ext>
                </a:extLst>
              </a:tr>
              <a:tr h="465055">
                <a:tc>
                  <a:txBody>
                    <a:bodyPr/>
                    <a:lstStyle/>
                    <a:p>
                      <a:r>
                        <a:rPr lang="en-US" b="1" dirty="0"/>
                        <a:t>4=B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08085"/>
                  </a:ext>
                </a:extLst>
              </a:tr>
            </a:tbl>
          </a:graphicData>
        </a:graphic>
      </p:graphicFrame>
      <p:sp>
        <p:nvSpPr>
          <p:cNvPr id="3" name="U-Turn Arrow 2"/>
          <p:cNvSpPr/>
          <p:nvPr/>
        </p:nvSpPr>
        <p:spPr>
          <a:xfrm rot="16200000">
            <a:off x="3185930" y="3845804"/>
            <a:ext cx="484778" cy="457200"/>
          </a:xfrm>
          <a:prstGeom prst="uturnArrow">
            <a:avLst>
              <a:gd name="adj1" fmla="val 25000"/>
              <a:gd name="adj2" fmla="val 25000"/>
              <a:gd name="adj3" fmla="val 15265"/>
              <a:gd name="adj4" fmla="val 46766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25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19327" y="3043327"/>
          <a:ext cx="18288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18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04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7137" y="2128927"/>
          <a:ext cx="131762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4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159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1953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  <a:tab pos="7829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	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059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1950" algn="l"/>
                          <a:tab pos="61722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1127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1953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  <a:tab pos="7829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	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059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9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1127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0787" y="2128927"/>
          <a:ext cx="132143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1145" algn="l"/>
                          <a:tab pos="527685" algn="l"/>
                          <a:tab pos="784225" algn="l"/>
                          <a:tab pos="1039494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059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solidFill>
                            <a:srgbClr val="FF33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78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1127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,2,3,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762125"/>
            <a:chOff x="1519327" y="30433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718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2159"/>
            <a:ext cx="5756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 satisfaction 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9391"/>
            <a:ext cx="7797165" cy="3933128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What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CSP?</a:t>
            </a:r>
          </a:p>
          <a:p>
            <a:pPr marL="768350" lvl="1" indent="-285750">
              <a:lnSpc>
                <a:spcPct val="100000"/>
              </a:lnSpc>
              <a:spcBef>
                <a:spcPts val="1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Finite set of variables </a:t>
            </a:r>
            <a:r>
              <a:rPr sz="1850" i="1" spc="-125" dirty="0">
                <a:latin typeface="Arial Black"/>
                <a:cs typeface="Arial Black"/>
              </a:rPr>
              <a:t>V</a:t>
            </a:r>
            <a:r>
              <a:rPr sz="1575" spc="-187" baseline="-23809" dirty="0">
                <a:latin typeface="Arial Black"/>
                <a:cs typeface="Arial Black"/>
              </a:rPr>
              <a:t>1</a:t>
            </a:r>
            <a:r>
              <a:rPr sz="1850" i="1" spc="-125" dirty="0">
                <a:latin typeface="Arial Black"/>
                <a:cs typeface="Arial Black"/>
              </a:rPr>
              <a:t>, </a:t>
            </a:r>
            <a:r>
              <a:rPr sz="1850" i="1" spc="-120" dirty="0">
                <a:latin typeface="Arial Black"/>
                <a:cs typeface="Arial Black"/>
              </a:rPr>
              <a:t>V</a:t>
            </a:r>
            <a:r>
              <a:rPr sz="1575" spc="-179" baseline="-23809" dirty="0">
                <a:latin typeface="Arial Black"/>
                <a:cs typeface="Arial Black"/>
              </a:rPr>
              <a:t>2</a:t>
            </a:r>
            <a:r>
              <a:rPr sz="1850" i="1" spc="-120" dirty="0">
                <a:latin typeface="Arial Black"/>
                <a:cs typeface="Arial Black"/>
              </a:rPr>
              <a:t>, </a:t>
            </a:r>
            <a:r>
              <a:rPr sz="1850" i="1" spc="-35" dirty="0">
                <a:latin typeface="Arial Black"/>
                <a:cs typeface="Arial Black"/>
              </a:rPr>
              <a:t>…,</a:t>
            </a:r>
            <a:r>
              <a:rPr sz="1850" i="1" spc="245" dirty="0">
                <a:latin typeface="Arial Black"/>
                <a:cs typeface="Arial Black"/>
              </a:rPr>
              <a:t> </a:t>
            </a:r>
            <a:r>
              <a:rPr sz="1850" i="1" spc="-170" dirty="0">
                <a:latin typeface="Arial Black"/>
                <a:cs typeface="Arial Black"/>
              </a:rPr>
              <a:t>V</a:t>
            </a:r>
            <a:r>
              <a:rPr sz="1575" spc="-254" baseline="-23809" dirty="0">
                <a:latin typeface="Arial Black"/>
                <a:cs typeface="Arial Black"/>
              </a:rPr>
              <a:t>n</a:t>
            </a:r>
            <a:endParaRPr sz="1575" baseline="-23809" dirty="0">
              <a:latin typeface="Arial Black"/>
              <a:cs typeface="Arial Black"/>
            </a:endParaRPr>
          </a:p>
          <a:p>
            <a:pPr marL="768350" lvl="1" indent="-285750">
              <a:lnSpc>
                <a:spcPts val="2014"/>
              </a:lnSpc>
              <a:spcBef>
                <a:spcPts val="50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dirty="0">
                <a:latin typeface="Arial Black"/>
                <a:cs typeface="Arial Black"/>
              </a:rPr>
              <a:t>Non</a:t>
            </a:r>
            <a:r>
              <a:rPr lang="en-US" sz="1800">
                <a:latin typeface="Arial Black"/>
                <a:cs typeface="Arial Black"/>
              </a:rPr>
              <a:t>-</a:t>
            </a:r>
            <a:r>
              <a:rPr sz="1800">
                <a:latin typeface="Arial Black"/>
                <a:cs typeface="Arial Black"/>
              </a:rPr>
              <a:t>emp</a:t>
            </a:r>
            <a:r>
              <a:rPr lang="en-US" sz="1800">
                <a:latin typeface="Arial Black"/>
                <a:cs typeface="Arial Black"/>
              </a:rPr>
              <a:t>t</a:t>
            </a:r>
            <a:r>
              <a:rPr sz="1800">
                <a:latin typeface="Arial Black"/>
                <a:cs typeface="Arial Black"/>
              </a:rPr>
              <a:t>y </a:t>
            </a:r>
            <a:r>
              <a:rPr sz="1800" spc="-5" dirty="0">
                <a:latin typeface="Arial Black"/>
                <a:cs typeface="Arial Black"/>
              </a:rPr>
              <a:t>domain of possible values for each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variable</a:t>
            </a:r>
            <a:endParaRPr sz="1800" dirty="0">
              <a:latin typeface="Arial Black"/>
              <a:cs typeface="Arial Black"/>
            </a:endParaRPr>
          </a:p>
          <a:p>
            <a:pPr marL="767715">
              <a:lnSpc>
                <a:spcPts val="2075"/>
              </a:lnSpc>
            </a:pPr>
            <a:r>
              <a:rPr sz="1850" i="1" spc="-180" dirty="0">
                <a:latin typeface="Arial Black"/>
                <a:cs typeface="Arial Black"/>
              </a:rPr>
              <a:t>D</a:t>
            </a:r>
            <a:r>
              <a:rPr sz="1575" spc="-270" baseline="-23809" dirty="0">
                <a:latin typeface="Arial Black"/>
                <a:cs typeface="Arial Black"/>
              </a:rPr>
              <a:t>V1</a:t>
            </a:r>
            <a:r>
              <a:rPr sz="1850" i="1" spc="-180" dirty="0">
                <a:latin typeface="Arial Black"/>
                <a:cs typeface="Arial Black"/>
              </a:rPr>
              <a:t>, </a:t>
            </a:r>
            <a:r>
              <a:rPr sz="1850" i="1" spc="-175" dirty="0">
                <a:latin typeface="Arial Black"/>
                <a:cs typeface="Arial Black"/>
              </a:rPr>
              <a:t>D</a:t>
            </a:r>
            <a:r>
              <a:rPr sz="1575" spc="-262" baseline="-23809" dirty="0">
                <a:latin typeface="Arial Black"/>
                <a:cs typeface="Arial Black"/>
              </a:rPr>
              <a:t>V2</a:t>
            </a:r>
            <a:r>
              <a:rPr sz="1850" i="1" spc="-175" dirty="0">
                <a:latin typeface="Arial Black"/>
                <a:cs typeface="Arial Black"/>
              </a:rPr>
              <a:t>, </a:t>
            </a:r>
            <a:r>
              <a:rPr sz="1850" i="1" spc="-50" dirty="0">
                <a:latin typeface="Arial Black"/>
                <a:cs typeface="Arial Black"/>
              </a:rPr>
              <a:t>…</a:t>
            </a:r>
            <a:r>
              <a:rPr sz="1850" i="1" spc="280" dirty="0">
                <a:latin typeface="Arial Black"/>
                <a:cs typeface="Arial Black"/>
              </a:rPr>
              <a:t> </a:t>
            </a:r>
            <a:r>
              <a:rPr sz="1850" i="1" spc="-229" dirty="0" err="1">
                <a:latin typeface="Arial Black"/>
                <a:cs typeface="Arial Black"/>
              </a:rPr>
              <a:t>D</a:t>
            </a:r>
            <a:r>
              <a:rPr sz="1575" spc="-345" baseline="-23809" dirty="0" err="1">
                <a:latin typeface="Arial Black"/>
                <a:cs typeface="Arial Black"/>
              </a:rPr>
              <a:t>Vn</a:t>
            </a:r>
            <a:endParaRPr lang="en-US" sz="1575" spc="-345" baseline="-23809" dirty="0">
              <a:latin typeface="Arial Black"/>
              <a:cs typeface="Arial Black"/>
            </a:endParaRPr>
          </a:p>
          <a:p>
            <a:pPr marL="768350" lvl="1" indent="-285750">
              <a:lnSpc>
                <a:spcPts val="2014"/>
              </a:lnSpc>
              <a:spcBef>
                <a:spcPts val="50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lang="en-US" dirty="0">
                <a:latin typeface="Arial Black"/>
                <a:cs typeface="Arial Black"/>
              </a:rPr>
              <a:t>Finite set of constrains C1, C2, …, Cm</a:t>
            </a:r>
          </a:p>
          <a:p>
            <a:pPr marL="768350" marR="275590" lvl="1" indent="-285750">
              <a:lnSpc>
                <a:spcPct val="100000"/>
              </a:lnSpc>
              <a:spcBef>
                <a:spcPts val="43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Each constraint</a:t>
            </a:r>
            <a:r>
              <a:rPr lang="en-US" sz="1800" spc="-5" dirty="0">
                <a:latin typeface="Arial Black"/>
                <a:cs typeface="Arial Black"/>
              </a:rPr>
              <a:t> </a:t>
            </a:r>
            <a:r>
              <a:rPr sz="1850" i="1" spc="-100" dirty="0">
                <a:latin typeface="Arial Black"/>
                <a:cs typeface="Arial Black"/>
              </a:rPr>
              <a:t>C</a:t>
            </a:r>
            <a:r>
              <a:rPr sz="1575" spc="-150" baseline="-23809" dirty="0">
                <a:latin typeface="Arial Black"/>
                <a:cs typeface="Arial Black"/>
              </a:rPr>
              <a:t>i </a:t>
            </a:r>
            <a:r>
              <a:rPr lang="en-US" sz="1575" spc="-150" baseline="-23809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limits the </a:t>
            </a:r>
            <a:r>
              <a:rPr sz="1800" spc="-5" dirty="0">
                <a:latin typeface="Arial Black"/>
                <a:cs typeface="Arial Black"/>
              </a:rPr>
              <a:t>values that variables can  take, e.g., </a:t>
            </a:r>
            <a:r>
              <a:rPr sz="1850" i="1" spc="-175" dirty="0">
                <a:latin typeface="Arial Black"/>
                <a:cs typeface="Arial Black"/>
              </a:rPr>
              <a:t>V</a:t>
            </a:r>
            <a:r>
              <a:rPr sz="1575" spc="-262" baseline="-23809" dirty="0">
                <a:latin typeface="Arial Black"/>
                <a:cs typeface="Arial Black"/>
              </a:rPr>
              <a:t>1 </a:t>
            </a:r>
            <a:r>
              <a:rPr sz="1850" i="1" spc="-35" dirty="0">
                <a:latin typeface="Arial Black"/>
                <a:cs typeface="Arial Black"/>
              </a:rPr>
              <a:t>≠</a:t>
            </a:r>
            <a:r>
              <a:rPr sz="1850" i="1" spc="35" dirty="0">
                <a:latin typeface="Arial Black"/>
                <a:cs typeface="Arial Black"/>
              </a:rPr>
              <a:t> </a:t>
            </a:r>
            <a:r>
              <a:rPr sz="1850" i="1" spc="-170" dirty="0">
                <a:latin typeface="Arial Black"/>
                <a:cs typeface="Arial Black"/>
              </a:rPr>
              <a:t>V</a:t>
            </a:r>
            <a:r>
              <a:rPr sz="1575" spc="-254" baseline="-23809" dirty="0">
                <a:latin typeface="Arial Black"/>
                <a:cs typeface="Arial Black"/>
              </a:rPr>
              <a:t>2</a:t>
            </a:r>
            <a:endParaRPr sz="1575" baseline="-23809" dirty="0">
              <a:latin typeface="Arial Black"/>
              <a:cs typeface="Arial Black"/>
            </a:endParaRPr>
          </a:p>
          <a:p>
            <a:pPr marL="368300" marR="17780" indent="-342900">
              <a:lnSpc>
                <a:spcPts val="2810"/>
              </a:lnSpc>
              <a:spcBef>
                <a:spcPts val="9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i="1" spc="-5" dirty="0">
                <a:latin typeface="Times New Roman"/>
                <a:cs typeface="Times New Roman"/>
              </a:rPr>
              <a:t>state </a:t>
            </a:r>
            <a:r>
              <a:rPr sz="2600" spc="-5" dirty="0">
                <a:latin typeface="Times New Roman"/>
                <a:cs typeface="Times New Roman"/>
              </a:rPr>
              <a:t>is defined as an </a:t>
            </a:r>
            <a:r>
              <a:rPr sz="2600" i="1" spc="-5" dirty="0">
                <a:latin typeface="Times New Roman"/>
                <a:cs typeface="Times New Roman"/>
              </a:rPr>
              <a:t>assignment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values to some </a:t>
            </a:r>
            <a:r>
              <a:rPr sz="2600" dirty="0">
                <a:latin typeface="Times New Roman"/>
                <a:cs typeface="Times New Roman"/>
              </a:rPr>
              <a:t>or  </a:t>
            </a:r>
            <a:r>
              <a:rPr sz="2600" spc="-5" dirty="0">
                <a:latin typeface="Times New Roman"/>
                <a:cs typeface="Times New Roman"/>
              </a:rPr>
              <a:t>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variables.</a:t>
            </a:r>
            <a:endParaRPr sz="2600" dirty="0">
              <a:latin typeface="Times New Roman"/>
              <a:cs typeface="Times New Roman"/>
            </a:endParaRPr>
          </a:p>
          <a:p>
            <a:pPr marL="368300" marR="114935" indent="-342900">
              <a:lnSpc>
                <a:spcPts val="2800"/>
              </a:lnSpc>
              <a:spcBef>
                <a:spcPts val="6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i="1" spc="-5" dirty="0">
                <a:latin typeface="Times New Roman"/>
                <a:cs typeface="Times New Roman"/>
              </a:rPr>
              <a:t>Consistent </a:t>
            </a:r>
            <a:r>
              <a:rPr sz="2600" i="1" dirty="0">
                <a:latin typeface="Times New Roman"/>
                <a:cs typeface="Times New Roman"/>
              </a:rPr>
              <a:t>assignment</a:t>
            </a:r>
            <a:r>
              <a:rPr sz="2600" dirty="0">
                <a:latin typeface="Times New Roman"/>
                <a:cs typeface="Times New Roman"/>
              </a:rPr>
              <a:t>: </a:t>
            </a:r>
            <a:r>
              <a:rPr sz="2600" spc="-5" dirty="0">
                <a:latin typeface="Times New Roman"/>
                <a:cs typeface="Times New Roman"/>
              </a:rPr>
              <a:t>assignment </a:t>
            </a:r>
            <a:r>
              <a:rPr sz="2600" dirty="0">
                <a:latin typeface="Times New Roman"/>
                <a:cs typeface="Times New Roman"/>
              </a:rPr>
              <a:t>does not not </a:t>
            </a:r>
            <a:r>
              <a:rPr sz="2600" spc="-5" dirty="0">
                <a:latin typeface="Times New Roman"/>
                <a:cs typeface="Times New Roman"/>
              </a:rPr>
              <a:t>violate 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constraints.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1200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5867" y="2128927"/>
          <a:ext cx="131826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604407" y="2128927"/>
          <a:ext cx="131699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032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0320" algn="l"/>
                          <a:tab pos="47180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{1,2,3,4}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3130" cy="1600200"/>
          </a:xfrm>
          <a:custGeom>
            <a:avLst/>
            <a:gdLst/>
            <a:ahLst/>
            <a:cxnLst/>
            <a:rect l="l" t="t" r="r" b="b"/>
            <a:pathLst>
              <a:path w="913129" h="1600200">
                <a:moveTo>
                  <a:pt x="0" y="0"/>
                </a:moveTo>
                <a:lnTo>
                  <a:pt x="913129" y="1600200"/>
                </a:lnTo>
              </a:path>
              <a:path w="913129" h="1600200">
                <a:moveTo>
                  <a:pt x="913129" y="0"/>
                </a:moveTo>
                <a:lnTo>
                  <a:pt x="7493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685925"/>
            <a:chOff x="1519327" y="3119527"/>
            <a:chExt cx="1762125" cy="16859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2016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145" algn="l"/>
                          <a:tab pos="103441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tabLst>
                          <a:tab pos="361315" algn="l"/>
                          <a:tab pos="616585" algn="l"/>
                          <a:tab pos="873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61785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685925"/>
            <a:chOff x="1519327" y="3119527"/>
            <a:chExt cx="1762125" cy="16859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4597" y="2128927"/>
          <a:ext cx="132016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145" algn="l"/>
                          <a:tab pos="103441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307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  <a:tabLst>
                          <a:tab pos="361315" algn="l"/>
                          <a:tab pos="616585" algn="l"/>
                          <a:tab pos="87312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540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61785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762125"/>
            <a:chOff x="1519327" y="31195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145" algn="l"/>
                          <a:tab pos="781050" algn="l"/>
                          <a:tab pos="103505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143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3709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tabLst>
                          <a:tab pos="361950" algn="l"/>
                          <a:tab pos="617220" algn="l"/>
                          <a:tab pos="87376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4980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15950" algn="l"/>
                          <a:tab pos="1125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119527"/>
            <a:ext cx="1762125" cy="1762125"/>
            <a:chOff x="1519327" y="3119527"/>
            <a:chExt cx="1762125" cy="17621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780" algn="l"/>
                          <a:tab pos="781050" algn="l"/>
                          <a:tab pos="1036319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1435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3709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tabLst>
                          <a:tab pos="361950" algn="l"/>
                          <a:tab pos="617220" algn="l"/>
                          <a:tab pos="87376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034" algn="l"/>
                          <a:tab pos="474980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tabLst>
                          <a:tab pos="615950" algn="l"/>
                          <a:tab pos="112522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{1,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838325"/>
            <a:chOff x="1519327" y="3043327"/>
            <a:chExt cx="1762125" cy="18383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780" algn="l"/>
                          <a:tab pos="781050" algn="l"/>
                          <a:tab pos="1036319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207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7855" algn="l"/>
                          <a:tab pos="874394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1950" algn="l"/>
                          <a:tab pos="615950" algn="l"/>
                          <a:tab pos="112522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,3,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762125" cy="1838325"/>
            <a:chOff x="1519327" y="3043327"/>
            <a:chExt cx="1762125" cy="18383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51" name="object 5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</a:t>
            </a:r>
            <a:r>
              <a:rPr spc="-10" dirty="0"/>
              <a:t>4-Queens</a:t>
            </a:r>
            <a:r>
              <a:rPr spc="-70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9237" y="3043237"/>
            <a:ext cx="1838325" cy="1838325"/>
            <a:chOff x="1519237" y="3043237"/>
            <a:chExt cx="1838325" cy="1838325"/>
          </a:xfrm>
        </p:grpSpPr>
        <p:sp>
          <p:nvSpPr>
            <p:cNvPr id="4" name="object 4"/>
            <p:cNvSpPr/>
            <p:nvPr/>
          </p:nvSpPr>
          <p:spPr>
            <a:xfrm>
              <a:off x="1524000" y="3048000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828800"/>
                  </a:lnTo>
                  <a:lnTo>
                    <a:pt x="914400" y="18288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12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95600" y="3962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0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4000" y="44196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956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57200" y="0"/>
                  </a:lnTo>
                  <a:lnTo>
                    <a:pt x="457200" y="457200"/>
                  </a:lnTo>
                  <a:lnTo>
                    <a:pt x="2286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296669" y="2625090"/>
            <a:ext cx="1919605" cy="2159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700"/>
              </a:spcBef>
              <a:tabLst>
                <a:tab pos="850265" algn="l"/>
                <a:tab pos="1307465" algn="l"/>
                <a:tab pos="1764664" algn="l"/>
              </a:tabLst>
            </a:pPr>
            <a:r>
              <a:rPr sz="2000" dirty="0">
                <a:latin typeface="Arial"/>
                <a:cs typeface="Arial"/>
              </a:rPr>
              <a:t>1	2	3	4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313327" y="2128927"/>
          <a:ext cx="132080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X1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27241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3300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,3,4}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X3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525780" algn="l"/>
                          <a:tab pos="781050" algn="l"/>
                          <a:tab pos="1036319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,	,	,	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599327" y="2128927"/>
          <a:ext cx="1322070" cy="3263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X2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2585" algn="l"/>
                          <a:tab pos="617855" algn="l"/>
                          <a:tab pos="874394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,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  <a:tabLst>
                          <a:tab pos="26670" algn="l"/>
                          <a:tab pos="474345" algn="l"/>
                        </a:tabLst>
                      </a:pPr>
                      <a:r>
                        <a:rPr sz="24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X4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tabLst>
                          <a:tab pos="361950" algn="l"/>
                          <a:tab pos="615950" algn="l"/>
                          <a:tab pos="112776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{	,	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2400" spc="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5" dirty="0">
                          <a:latin typeface="Arial"/>
                          <a:cs typeface="Arial"/>
                        </a:rPr>
                        <a:t>,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}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469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/>
          <p:nvPr/>
        </p:nvSpPr>
        <p:spPr>
          <a:xfrm>
            <a:off x="5643879" y="2971800"/>
            <a:ext cx="914400" cy="1600200"/>
          </a:xfrm>
          <a:custGeom>
            <a:avLst/>
            <a:gdLst/>
            <a:ahLst/>
            <a:cxnLst/>
            <a:rect l="l" t="t" r="r" b="b"/>
            <a:pathLst>
              <a:path w="914400" h="1600200">
                <a:moveTo>
                  <a:pt x="0" y="0"/>
                </a:moveTo>
                <a:lnTo>
                  <a:pt x="914400" y="1600200"/>
                </a:lnTo>
              </a:path>
              <a:path w="914400" h="1600200">
                <a:moveTo>
                  <a:pt x="914400" y="0"/>
                </a:moveTo>
                <a:lnTo>
                  <a:pt x="76200" y="16002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519327" y="3043327"/>
            <a:ext cx="1838325" cy="1838325"/>
            <a:chOff x="1519327" y="3043327"/>
            <a:chExt cx="1838325" cy="1838325"/>
          </a:xfrm>
        </p:grpSpPr>
        <p:sp>
          <p:nvSpPr>
            <p:cNvPr id="26" name="object 26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24000" y="3505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74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574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146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574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718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4600" y="35813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81200" y="4419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4600" y="40385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71800" y="4495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38400" y="3047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3388" y="7437"/>
                  </a:lnTo>
                  <a:lnTo>
                    <a:pt x="61447" y="28407"/>
                  </a:lnTo>
                  <a:lnTo>
                    <a:pt x="28773" y="60899"/>
                  </a:lnTo>
                  <a:lnTo>
                    <a:pt x="7559" y="102900"/>
                  </a:lnTo>
                  <a:lnTo>
                    <a:pt x="0" y="152400"/>
                  </a:lnTo>
                  <a:lnTo>
                    <a:pt x="7559" y="201411"/>
                  </a:lnTo>
                  <a:lnTo>
                    <a:pt x="28773" y="243352"/>
                  </a:lnTo>
                  <a:lnTo>
                    <a:pt x="61447" y="276026"/>
                  </a:lnTo>
                  <a:lnTo>
                    <a:pt x="103388" y="297240"/>
                  </a:lnTo>
                  <a:lnTo>
                    <a:pt x="152400" y="304800"/>
                  </a:lnTo>
                  <a:lnTo>
                    <a:pt x="201411" y="297240"/>
                  </a:lnTo>
                  <a:lnTo>
                    <a:pt x="243352" y="276026"/>
                  </a:lnTo>
                  <a:lnTo>
                    <a:pt x="276026" y="243352"/>
                  </a:lnTo>
                  <a:lnTo>
                    <a:pt x="297240" y="201411"/>
                  </a:lnTo>
                  <a:lnTo>
                    <a:pt x="304800" y="152400"/>
                  </a:lnTo>
                  <a:lnTo>
                    <a:pt x="297240" y="102900"/>
                  </a:lnTo>
                  <a:lnTo>
                    <a:pt x="276026" y="60899"/>
                  </a:lnTo>
                  <a:lnTo>
                    <a:pt x="243352" y="28407"/>
                  </a:lnTo>
                  <a:lnTo>
                    <a:pt x="201411" y="743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7F00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1800" y="31241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201411" y="7437"/>
                  </a:lnTo>
                  <a:lnTo>
                    <a:pt x="243352" y="28407"/>
                  </a:lnTo>
                  <a:lnTo>
                    <a:pt x="276026" y="60899"/>
                  </a:lnTo>
                  <a:lnTo>
                    <a:pt x="297240" y="102900"/>
                  </a:lnTo>
                  <a:lnTo>
                    <a:pt x="304800" y="152400"/>
                  </a:lnTo>
                  <a:lnTo>
                    <a:pt x="297240" y="201411"/>
                  </a:lnTo>
                  <a:lnTo>
                    <a:pt x="276026" y="243352"/>
                  </a:lnTo>
                  <a:lnTo>
                    <a:pt x="243352" y="276026"/>
                  </a:lnTo>
                  <a:lnTo>
                    <a:pt x="201411" y="297240"/>
                  </a:lnTo>
                  <a:lnTo>
                    <a:pt x="152400" y="304800"/>
                  </a:lnTo>
                  <a:lnTo>
                    <a:pt x="103388" y="297240"/>
                  </a:lnTo>
                  <a:lnTo>
                    <a:pt x="61447" y="276026"/>
                  </a:lnTo>
                  <a:lnTo>
                    <a:pt x="28773" y="243352"/>
                  </a:lnTo>
                  <a:lnTo>
                    <a:pt x="7559" y="201411"/>
                  </a:lnTo>
                  <a:lnTo>
                    <a:pt x="0" y="152400"/>
                  </a:lnTo>
                  <a:lnTo>
                    <a:pt x="7559" y="102900"/>
                  </a:lnTo>
                  <a:lnTo>
                    <a:pt x="28773" y="60899"/>
                  </a:lnTo>
                  <a:lnTo>
                    <a:pt x="61447" y="28407"/>
                  </a:lnTo>
                  <a:lnTo>
                    <a:pt x="103388" y="7437"/>
                  </a:lnTo>
                  <a:lnTo>
                    <a:pt x="152400" y="0"/>
                  </a:lnTo>
                  <a:close/>
                </a:path>
                <a:path w="304800" h="304800">
                  <a:moveTo>
                    <a:pt x="0" y="0"/>
                  </a:moveTo>
                  <a:lnTo>
                    <a:pt x="0" y="0"/>
                  </a:lnTo>
                </a:path>
                <a:path w="304800" h="304800">
                  <a:moveTo>
                    <a:pt x="304800" y="304800"/>
                  </a:moveTo>
                  <a:lnTo>
                    <a:pt x="304800" y="304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956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7960" y="187960"/>
                  </a:lnTo>
                  <a:lnTo>
                    <a:pt x="0" y="228600"/>
                  </a:lnTo>
                  <a:lnTo>
                    <a:pt x="187960" y="269239"/>
                  </a:lnTo>
                  <a:lnTo>
                    <a:pt x="228600" y="457200"/>
                  </a:lnTo>
                  <a:lnTo>
                    <a:pt x="269239" y="269239"/>
                  </a:lnTo>
                  <a:lnTo>
                    <a:pt x="457200" y="228600"/>
                  </a:lnTo>
                  <a:lnTo>
                    <a:pt x="269239" y="18796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895600" y="3962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187960" y="187960"/>
                  </a:lnTo>
                  <a:lnTo>
                    <a:pt x="228600" y="0"/>
                  </a:lnTo>
                  <a:lnTo>
                    <a:pt x="269239" y="187960"/>
                  </a:lnTo>
                  <a:lnTo>
                    <a:pt x="457200" y="228600"/>
                  </a:lnTo>
                  <a:lnTo>
                    <a:pt x="269239" y="269239"/>
                  </a:lnTo>
                  <a:lnTo>
                    <a:pt x="228600" y="457200"/>
                  </a:lnTo>
                  <a:lnTo>
                    <a:pt x="187960" y="269239"/>
                  </a:lnTo>
                  <a:lnTo>
                    <a:pt x="0" y="22860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3" name="object 5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77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</a:t>
            </a:r>
            <a:r>
              <a:rPr spc="-75" dirty="0"/>
              <a:t> </a:t>
            </a:r>
            <a:r>
              <a:rPr spc="-5" dirty="0"/>
              <a:t>propagation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195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99229"/>
            <a:ext cx="7611745" cy="13347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sz="2200" spc="-5" dirty="0">
                <a:latin typeface="Times New Roman"/>
                <a:cs typeface="Times New Roman"/>
              </a:rPr>
              <a:t>Solving CSPs with combination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heuristics plus forward checking  is more efficient than either approach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alone.</a:t>
            </a:r>
            <a:endParaRPr sz="2200">
              <a:latin typeface="Times New Roman"/>
              <a:cs typeface="Times New Roman"/>
            </a:endParaRPr>
          </a:p>
          <a:p>
            <a:pPr marL="12700" marR="262890">
              <a:lnSpc>
                <a:spcPts val="2370"/>
              </a:lnSpc>
              <a:spcBef>
                <a:spcPts val="560"/>
              </a:spcBef>
            </a:pPr>
            <a:r>
              <a:rPr sz="2200" spc="-5" dirty="0">
                <a:latin typeface="Times New Roman"/>
                <a:cs typeface="Times New Roman"/>
              </a:rPr>
              <a:t>FC checking propagates information from assigned to unassigned  variables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does </a:t>
            </a:r>
            <a:r>
              <a:rPr sz="2200" dirty="0">
                <a:latin typeface="Times New Roman"/>
                <a:cs typeface="Times New Roman"/>
              </a:rPr>
              <a:t>not provide </a:t>
            </a:r>
            <a:r>
              <a:rPr sz="2200" spc="-5" dirty="0">
                <a:latin typeface="Times New Roman"/>
                <a:cs typeface="Times New Roman"/>
              </a:rPr>
              <a:t>detection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all failures.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9137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34289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89" y="5334000"/>
            <a:ext cx="29648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NT </a:t>
            </a:r>
            <a:r>
              <a:rPr sz="1600" dirty="0">
                <a:latin typeface="Arial Black"/>
                <a:cs typeface="Arial Black"/>
              </a:rPr>
              <a:t>and SA </a:t>
            </a:r>
            <a:r>
              <a:rPr sz="1600" spc="-5" dirty="0">
                <a:latin typeface="Arial Black"/>
                <a:cs typeface="Arial Black"/>
              </a:rPr>
              <a:t>cannot </a:t>
            </a:r>
            <a:r>
              <a:rPr sz="1600" dirty="0">
                <a:latin typeface="Arial Black"/>
                <a:cs typeface="Arial Black"/>
              </a:rPr>
              <a:t>be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blue!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63372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839" y="5614670"/>
            <a:ext cx="69513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Constraint propagation repeatedly enforces constraints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locally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99172" y="1989964"/>
            <a:ext cx="5335318" cy="1796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195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54600"/>
            <a:ext cx="5697220" cy="151955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50" spc="-50" dirty="0">
                <a:latin typeface="Symbol"/>
                <a:cs typeface="Symbol"/>
              </a:rPr>
              <a:t>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Y </a:t>
            </a:r>
            <a:r>
              <a:rPr sz="2200" spc="-5" dirty="0">
                <a:latin typeface="Times New Roman"/>
                <a:cs typeface="Times New Roman"/>
              </a:rPr>
              <a:t>is consistent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iff</a:t>
            </a:r>
            <a:endParaRPr sz="2200">
              <a:latin typeface="Times New Roman"/>
              <a:cs typeface="Times New Roman"/>
            </a:endParaRPr>
          </a:p>
          <a:p>
            <a:pPr marL="12700" marR="5080" indent="571500">
              <a:lnSpc>
                <a:spcPct val="109100"/>
              </a:lnSpc>
              <a:spcBef>
                <a:spcPts val="30"/>
              </a:spcBef>
            </a:pP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i="1" spc="-10" dirty="0">
                <a:latin typeface="Times New Roman"/>
                <a:cs typeface="Times New Roman"/>
              </a:rPr>
              <a:t>every </a:t>
            </a:r>
            <a:r>
              <a:rPr sz="2200" spc="-5" dirty="0">
                <a:latin typeface="Times New Roman"/>
                <a:cs typeface="Times New Roman"/>
              </a:rPr>
              <a:t>value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00" spc="-5" dirty="0">
                <a:latin typeface="Times New Roman"/>
                <a:cs typeface="Times New Roman"/>
              </a:rPr>
              <a:t>there is some allowed </a:t>
            </a:r>
            <a:r>
              <a:rPr sz="2200" i="1" dirty="0">
                <a:latin typeface="Times New Roman"/>
                <a:cs typeface="Times New Roman"/>
              </a:rPr>
              <a:t>y  SA </a:t>
            </a:r>
            <a:r>
              <a:rPr sz="2250" spc="-50" dirty="0">
                <a:latin typeface="Symbol"/>
                <a:cs typeface="Symbol"/>
              </a:rPr>
              <a:t>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NSW </a:t>
            </a:r>
            <a:r>
              <a:rPr sz="2200" spc="-5" dirty="0">
                <a:latin typeface="Times New Roman"/>
                <a:cs typeface="Times New Roman"/>
              </a:rPr>
              <a:t>is consistent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iff</a:t>
            </a:r>
            <a:endParaRPr sz="220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270"/>
              </a:spcBef>
            </a:pPr>
            <a:r>
              <a:rPr sz="2200" i="1" spc="-5" dirty="0">
                <a:latin typeface="Times New Roman"/>
                <a:cs typeface="Times New Roman"/>
              </a:rPr>
              <a:t>SA=blue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NSW=red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7612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8143" y="2050344"/>
            <a:ext cx="5891480" cy="175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2082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1750"/>
            <a:ext cx="5251450" cy="17221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50" spc="-50" dirty="0">
                <a:latin typeface="Symbol"/>
                <a:cs typeface="Symbol"/>
              </a:rPr>
              <a:t>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Y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consistent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iff</a:t>
            </a:r>
            <a:endParaRPr sz="2000">
              <a:latin typeface="Times New Roman"/>
              <a:cs typeface="Times New Roman"/>
            </a:endParaRPr>
          </a:p>
          <a:p>
            <a:pPr marL="12700" marR="5080" indent="571500">
              <a:lnSpc>
                <a:spcPct val="108700"/>
              </a:lnSpc>
              <a:spcBef>
                <a:spcPts val="40"/>
              </a:spcBef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i="1" spc="-5" dirty="0">
                <a:latin typeface="Times New Roman"/>
                <a:cs typeface="Times New Roman"/>
              </a:rPr>
              <a:t>every </a:t>
            </a:r>
            <a:r>
              <a:rPr sz="2000" dirty="0">
                <a:latin typeface="Times New Roman"/>
                <a:cs typeface="Times New Roman"/>
              </a:rPr>
              <a:t>value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i="1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there is </a:t>
            </a:r>
            <a:r>
              <a:rPr sz="2000" spc="-10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allowed </a:t>
            </a:r>
            <a:r>
              <a:rPr sz="2000" i="1" dirty="0">
                <a:latin typeface="Times New Roman"/>
                <a:cs typeface="Times New Roman"/>
              </a:rPr>
              <a:t>y  NSW </a:t>
            </a:r>
            <a:r>
              <a:rPr sz="2050" spc="-50" dirty="0">
                <a:latin typeface="Symbol"/>
                <a:cs typeface="Symbol"/>
              </a:rPr>
              <a:t>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SA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consistent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iff</a:t>
            </a:r>
            <a:endParaRPr sz="2000">
              <a:latin typeface="Times New Roman"/>
              <a:cs typeface="Times New Roman"/>
            </a:endParaRPr>
          </a:p>
          <a:p>
            <a:pPr marL="584200" marR="2192020">
              <a:lnSpc>
                <a:spcPct val="110400"/>
              </a:lnSpc>
            </a:pPr>
            <a:r>
              <a:rPr sz="2000" i="1" spc="-5" dirty="0">
                <a:latin typeface="Times New Roman"/>
                <a:cs typeface="Times New Roman"/>
              </a:rPr>
              <a:t>NSW=red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i="1" dirty="0">
                <a:latin typeface="Times New Roman"/>
                <a:cs typeface="Times New Roman"/>
              </a:rPr>
              <a:t>SA=blue  </a:t>
            </a:r>
            <a:r>
              <a:rPr sz="2000" i="1" spc="-5" dirty="0">
                <a:latin typeface="Times New Roman"/>
                <a:cs typeface="Times New Roman"/>
              </a:rPr>
              <a:t>NSW=blue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SA=???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696459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5690870"/>
            <a:ext cx="5815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Arc can be </a:t>
            </a:r>
            <a:r>
              <a:rPr sz="2000" spc="-5" dirty="0">
                <a:latin typeface="Times New Roman"/>
                <a:cs typeface="Times New Roman"/>
              </a:rPr>
              <a:t>made consistent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removing </a:t>
            </a:r>
            <a:r>
              <a:rPr sz="2000" i="1" dirty="0">
                <a:latin typeface="Times New Roman"/>
                <a:cs typeface="Times New Roman"/>
              </a:rPr>
              <a:t>blue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NSW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2639" y="1981200"/>
            <a:ext cx="5837975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772159"/>
            <a:ext cx="5756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 satisfaction  </a:t>
            </a:r>
            <a:r>
              <a:rPr spc="-5" dirty="0"/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73579"/>
            <a:ext cx="7907020" cy="352044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68300" marR="1262380" indent="-342900">
              <a:lnSpc>
                <a:spcPts val="2810"/>
              </a:lnSpc>
              <a:spcBef>
                <a:spcPts val="4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An assignment is </a:t>
            </a:r>
            <a:r>
              <a:rPr sz="2600" i="1" dirty="0">
                <a:latin typeface="Times New Roman"/>
                <a:cs typeface="Times New Roman"/>
              </a:rPr>
              <a:t>complete </a:t>
            </a:r>
            <a:r>
              <a:rPr sz="2600" spc="-5" dirty="0">
                <a:latin typeface="Times New Roman"/>
                <a:cs typeface="Times New Roman"/>
              </a:rPr>
              <a:t>when every </a:t>
            </a:r>
            <a:r>
              <a:rPr sz="2600" dirty="0">
                <a:latin typeface="Times New Roman"/>
                <a:cs typeface="Times New Roman"/>
              </a:rPr>
              <a:t>value </a:t>
            </a:r>
            <a:r>
              <a:rPr sz="2600" spc="-5" dirty="0">
                <a:latin typeface="Times New Roman"/>
                <a:cs typeface="Times New Roman"/>
              </a:rPr>
              <a:t>is  mentioned.</a:t>
            </a:r>
            <a:endParaRPr sz="2600" dirty="0">
              <a:latin typeface="Times New Roman"/>
              <a:cs typeface="Times New Roman"/>
            </a:endParaRPr>
          </a:p>
          <a:p>
            <a:pPr marL="368300" marR="937894" indent="-342900">
              <a:lnSpc>
                <a:spcPts val="2800"/>
              </a:lnSpc>
              <a:spcBef>
                <a:spcPts val="6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i="1" spc="-5" dirty="0">
                <a:latin typeface="Times New Roman"/>
                <a:cs typeface="Times New Roman"/>
              </a:rPr>
              <a:t>solution </a:t>
            </a:r>
            <a:r>
              <a:rPr sz="2600" spc="-5" dirty="0">
                <a:latin typeface="Times New Roman"/>
                <a:cs typeface="Times New Roman"/>
              </a:rPr>
              <a:t>to </a:t>
            </a:r>
            <a:r>
              <a:rPr sz="2600" dirty="0">
                <a:latin typeface="Times New Roman"/>
                <a:cs typeface="Times New Roman"/>
              </a:rPr>
              <a:t>a CSP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complete assignment that  satisfies 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constraints.</a:t>
            </a:r>
            <a:endParaRPr sz="2600" dirty="0">
              <a:latin typeface="Times New Roman"/>
              <a:cs typeface="Times New Roman"/>
            </a:endParaRPr>
          </a:p>
          <a:p>
            <a:pPr marL="368300" indent="-342900">
              <a:lnSpc>
                <a:spcPts val="2960"/>
              </a:lnSpc>
              <a:spcBef>
                <a:spcPts val="30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Some </a:t>
            </a:r>
            <a:r>
              <a:rPr sz="2600" dirty="0">
                <a:latin typeface="Times New Roman"/>
                <a:cs typeface="Times New Roman"/>
              </a:rPr>
              <a:t>CSPs </a:t>
            </a:r>
            <a:r>
              <a:rPr sz="2600" spc="-5" dirty="0">
                <a:latin typeface="Times New Roman"/>
                <a:cs typeface="Times New Roman"/>
              </a:rPr>
              <a:t>require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solution that maximizes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endParaRPr sz="2600" dirty="0">
              <a:latin typeface="Times New Roman"/>
              <a:cs typeface="Times New Roman"/>
            </a:endParaRPr>
          </a:p>
          <a:p>
            <a:pPr marL="368300">
              <a:lnSpc>
                <a:spcPts val="2960"/>
              </a:lnSpc>
            </a:pPr>
            <a:r>
              <a:rPr sz="2600" i="1" spc="-5" dirty="0">
                <a:latin typeface="Times New Roman"/>
                <a:cs typeface="Times New Roman"/>
              </a:rPr>
              <a:t>objective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function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368300" marR="17780" indent="-342900" algn="just">
              <a:lnSpc>
                <a:spcPct val="89900"/>
              </a:lnSpc>
              <a:spcBef>
                <a:spcPts val="65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Applications: </a:t>
            </a:r>
            <a:r>
              <a:rPr sz="2600" dirty="0">
                <a:latin typeface="Times New Roman"/>
                <a:cs typeface="Times New Roman"/>
              </a:rPr>
              <a:t>Scheduling the </a:t>
            </a:r>
            <a:r>
              <a:rPr sz="2600" spc="-10" dirty="0">
                <a:latin typeface="Times New Roman"/>
                <a:cs typeface="Times New Roman"/>
              </a:rPr>
              <a:t>time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observations </a:t>
            </a:r>
            <a:r>
              <a:rPr sz="2600" dirty="0">
                <a:latin typeface="Times New Roman"/>
                <a:cs typeface="Times New Roman"/>
              </a:rPr>
              <a:t>on the  Hubble </a:t>
            </a:r>
            <a:r>
              <a:rPr sz="2600" spc="-5" dirty="0">
                <a:latin typeface="Times New Roman"/>
                <a:cs typeface="Times New Roman"/>
              </a:rPr>
              <a:t>Space Telescope, </a:t>
            </a:r>
            <a:r>
              <a:rPr sz="2600" dirty="0">
                <a:latin typeface="Times New Roman"/>
                <a:cs typeface="Times New Roman"/>
              </a:rPr>
              <a:t>Floor planning, </a:t>
            </a:r>
            <a:r>
              <a:rPr sz="2600" spc="-5" dirty="0">
                <a:latin typeface="Times New Roman"/>
                <a:cs typeface="Times New Roman"/>
              </a:rPr>
              <a:t>Map </a:t>
            </a:r>
            <a:r>
              <a:rPr sz="2600" dirty="0">
                <a:latin typeface="Times New Roman"/>
                <a:cs typeface="Times New Roman"/>
              </a:rPr>
              <a:t>coloring,  Cryptography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888740"/>
            <a:ext cx="200025" cy="8356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57319"/>
            <a:ext cx="6960234" cy="8356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Times New Roman"/>
                <a:cs typeface="Times New Roman"/>
              </a:rPr>
              <a:t>Arc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made consistent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removing </a:t>
            </a:r>
            <a:r>
              <a:rPr sz="2400" i="1" dirty="0">
                <a:latin typeface="Times New Roman"/>
                <a:cs typeface="Times New Roman"/>
              </a:rPr>
              <a:t>blue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NSW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latin typeface="Times New Roman"/>
                <a:cs typeface="Times New Roman"/>
              </a:rPr>
              <a:t>RECHECK </a:t>
            </a:r>
            <a:r>
              <a:rPr sz="2400" dirty="0">
                <a:latin typeface="Times New Roman"/>
                <a:cs typeface="Times New Roman"/>
              </a:rPr>
              <a:t>neighbours 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803140"/>
            <a:ext cx="17970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spc="-14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3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787904"/>
            <a:ext cx="228536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dirty="0">
                <a:latin typeface="Arial Black"/>
                <a:cs typeface="Arial Black"/>
              </a:rPr>
              <a:t>Remove </a:t>
            </a:r>
            <a:r>
              <a:rPr sz="1700" spc="-5" dirty="0">
                <a:latin typeface="Arial Black"/>
                <a:cs typeface="Arial Black"/>
              </a:rPr>
              <a:t>red </a:t>
            </a:r>
            <a:r>
              <a:rPr sz="1700" dirty="0">
                <a:latin typeface="Arial Black"/>
                <a:cs typeface="Arial Black"/>
              </a:rPr>
              <a:t>from</a:t>
            </a:r>
            <a:r>
              <a:rPr sz="1700" spc="-60" dirty="0">
                <a:latin typeface="Arial Black"/>
                <a:cs typeface="Arial Black"/>
              </a:rPr>
              <a:t> </a:t>
            </a:r>
            <a:r>
              <a:rPr sz="1750" i="1" spc="-40" dirty="0">
                <a:latin typeface="Arial Black"/>
                <a:cs typeface="Arial Black"/>
              </a:rPr>
              <a:t>V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4975" y="1981200"/>
            <a:ext cx="5552050" cy="1749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</a:t>
            </a:r>
            <a:r>
              <a:rPr spc="-5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24300"/>
            <a:ext cx="156210" cy="63246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350" spc="-32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3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350" spc="-32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3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6369"/>
            <a:ext cx="5238115" cy="6324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spc="-5" dirty="0">
                <a:latin typeface="Times New Roman"/>
                <a:cs typeface="Times New Roman"/>
              </a:rPr>
              <a:t>Arc </a:t>
            </a:r>
            <a:r>
              <a:rPr sz="1800" dirty="0">
                <a:latin typeface="Times New Roman"/>
                <a:cs typeface="Times New Roman"/>
              </a:rPr>
              <a:t>can be </a:t>
            </a:r>
            <a:r>
              <a:rPr sz="1800" spc="-10" dirty="0">
                <a:latin typeface="Times New Roman"/>
                <a:cs typeface="Times New Roman"/>
              </a:rPr>
              <a:t>made </a:t>
            </a:r>
            <a:r>
              <a:rPr sz="1800" spc="-5" dirty="0">
                <a:latin typeface="Times New Roman"/>
                <a:cs typeface="Times New Roman"/>
              </a:rPr>
              <a:t>consistent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removing </a:t>
            </a:r>
            <a:r>
              <a:rPr sz="1800" i="1" dirty="0">
                <a:latin typeface="Times New Roman"/>
                <a:cs typeface="Times New Roman"/>
              </a:rPr>
              <a:t>blue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NSW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latin typeface="Times New Roman"/>
                <a:cs typeface="Times New Roman"/>
              </a:rPr>
              <a:t>RECHECK neighbours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!!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11370"/>
            <a:ext cx="143510" cy="184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spc="-12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0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599196"/>
            <a:ext cx="1745614" cy="230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Black"/>
                <a:cs typeface="Arial Black"/>
              </a:rPr>
              <a:t>Remove red from</a:t>
            </a:r>
            <a:r>
              <a:rPr sz="1300" spc="-90" dirty="0">
                <a:latin typeface="Arial Black"/>
                <a:cs typeface="Arial Black"/>
              </a:rPr>
              <a:t> </a:t>
            </a:r>
            <a:r>
              <a:rPr sz="1350" i="1" spc="-40" dirty="0">
                <a:latin typeface="Arial Black"/>
                <a:cs typeface="Arial Black"/>
              </a:rPr>
              <a:t>V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749038"/>
            <a:ext cx="163195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32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4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32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4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803140"/>
            <a:ext cx="5266055" cy="6654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900" spc="-5" dirty="0">
                <a:latin typeface="Times New Roman"/>
                <a:cs typeface="Times New Roman"/>
              </a:rPr>
              <a:t>Arc consistency detects failure earlier than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FC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latin typeface="Times New Roman"/>
                <a:cs typeface="Times New Roman"/>
              </a:rPr>
              <a:t>Can be run as </a:t>
            </a:r>
            <a:r>
              <a:rPr sz="1900" dirty="0">
                <a:latin typeface="Times New Roman"/>
                <a:cs typeface="Times New Roman"/>
              </a:rPr>
              <a:t>a </a:t>
            </a:r>
            <a:r>
              <a:rPr sz="1900" spc="-5" dirty="0">
                <a:latin typeface="Times New Roman"/>
                <a:cs typeface="Times New Roman"/>
              </a:rPr>
              <a:t>preprocessor </a:t>
            </a:r>
            <a:r>
              <a:rPr sz="1900" dirty="0">
                <a:latin typeface="Times New Roman"/>
                <a:cs typeface="Times New Roman"/>
              </a:rPr>
              <a:t>or </a:t>
            </a:r>
            <a:r>
              <a:rPr sz="1900" spc="-5" dirty="0">
                <a:latin typeface="Times New Roman"/>
                <a:cs typeface="Times New Roman"/>
              </a:rPr>
              <a:t>after each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assignment.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472429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5466079"/>
            <a:ext cx="40005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Black"/>
                <a:cs typeface="Arial Black"/>
              </a:rPr>
              <a:t>Repeated until no inconsistency</a:t>
            </a:r>
            <a:r>
              <a:rPr sz="1400" spc="3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remains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6216" y="2069400"/>
            <a:ext cx="5485001" cy="177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7924800" cy="61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50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57200"/>
            <a:ext cx="8382000" cy="62197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343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1017"/>
          <a:stretch/>
        </p:blipFill>
        <p:spPr>
          <a:xfrm>
            <a:off x="174339" y="904875"/>
            <a:ext cx="8642921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54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534400" cy="462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01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90550"/>
            <a:ext cx="8782330" cy="3581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17960"/>
          <a:stretch/>
        </p:blipFill>
        <p:spPr>
          <a:xfrm>
            <a:off x="457200" y="2933700"/>
            <a:ext cx="7391400" cy="295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0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88" y="611981"/>
            <a:ext cx="8484823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48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48600" y="6219724"/>
            <a:ext cx="60960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838200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3672" y="5067300"/>
            <a:ext cx="2133600" cy="1409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82636" y="5791200"/>
            <a:ext cx="1413164" cy="685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609477" y="403279"/>
            <a:ext cx="8484823" cy="683419"/>
          </a:xfrm>
          <a:prstGeom prst="rect">
            <a:avLst/>
          </a:prstGeom>
        </p:spPr>
      </p:pic>
      <p:sp>
        <p:nvSpPr>
          <p:cNvPr id="8" name="object 4"/>
          <p:cNvSpPr txBox="1"/>
          <p:nvPr/>
        </p:nvSpPr>
        <p:spPr>
          <a:xfrm>
            <a:off x="1046015" y="1219200"/>
            <a:ext cx="7611745" cy="6052939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AC-3 Algorithm Steps: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1)Turn each binary constraint into two arcs e.g.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 algn="ctr">
              <a:lnSpc>
                <a:spcPts val="2370"/>
              </a:lnSpc>
              <a:spcBef>
                <a:spcPts val="400"/>
              </a:spcBef>
            </a:pPr>
            <a:r>
              <a:rPr lang="en-US"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A&gt;B will become A&gt;B , B&lt;A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2)Add all arcs to a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Queue</a:t>
            </a:r>
            <a:r>
              <a:rPr lang="en-US" sz="2200" spc="-5" dirty="0">
                <a:latin typeface="Times New Roman"/>
                <a:cs typeface="Times New Roman"/>
              </a:rPr>
              <a:t>, also called as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Agenda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3)Repeat Until Queue/Agenda is empty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Take an arc (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Xi, </a:t>
            </a:r>
            <a:r>
              <a:rPr lang="en-US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Xj</a:t>
            </a:r>
            <a:r>
              <a:rPr lang="en-US" sz="2200" spc="-5" dirty="0">
                <a:latin typeface="Times New Roman"/>
                <a:cs typeface="Times New Roman"/>
              </a:rPr>
              <a:t>) from the agenda and check it 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For every value of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 </a:t>
            </a:r>
            <a:r>
              <a:rPr lang="en-US" sz="2200" spc="-5" dirty="0">
                <a:latin typeface="Times New Roman"/>
                <a:cs typeface="Times New Roman"/>
              </a:rPr>
              <a:t>there should be value of </a:t>
            </a:r>
            <a:r>
              <a:rPr lang="en-US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Xj</a:t>
            </a:r>
            <a:endParaRPr lang="en-US" sz="2200" spc="-5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Remove/prune</a:t>
            </a:r>
            <a:r>
              <a:rPr lang="en-US" sz="2200" spc="-5" dirty="0">
                <a:latin typeface="Times New Roman"/>
                <a:cs typeface="Times New Roman"/>
              </a:rPr>
              <a:t> any inconsistent values from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r>
              <a:rPr lang="en-US" sz="2200" spc="-5" dirty="0">
                <a:latin typeface="Times New Roman"/>
                <a:cs typeface="Times New Roman"/>
              </a:rPr>
              <a:t>	If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Xi</a:t>
            </a:r>
            <a:r>
              <a:rPr lang="en-US" sz="2200" spc="-5" dirty="0">
                <a:latin typeface="Times New Roman"/>
                <a:cs typeface="Times New Roman"/>
              </a:rPr>
              <a:t> has 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changed</a:t>
            </a:r>
            <a:r>
              <a:rPr lang="en-US" sz="2200" spc="-5" dirty="0">
                <a:latin typeface="Times New Roman"/>
                <a:cs typeface="Times New Roman"/>
              </a:rPr>
              <a:t>, add all arcs of the form (</a:t>
            </a:r>
            <a:r>
              <a:rPr lang="en-US" sz="22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Xj</a:t>
            </a:r>
            <a:r>
              <a:rPr lang="en-US"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, Xi</a:t>
            </a:r>
            <a:r>
              <a:rPr lang="en-US" sz="2200" spc="-5" dirty="0">
                <a:latin typeface="Times New Roman"/>
                <a:cs typeface="Times New Roman"/>
              </a:rPr>
              <a:t>) to the 	Queue/agenda</a:t>
            </a: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lang="en-US" sz="22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400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736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56309" y="1399621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1,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877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example: </a:t>
            </a:r>
            <a:r>
              <a:rPr dirty="0"/>
              <a:t>map</a:t>
            </a:r>
            <a:r>
              <a:rPr spc="-65" dirty="0"/>
              <a:t> </a:t>
            </a:r>
            <a:r>
              <a:rPr spc="-10" dirty="0"/>
              <a:t>coloring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224020"/>
            <a:ext cx="185420" cy="11988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4310379"/>
            <a:ext cx="6309360" cy="117729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0"/>
              </a:spcBef>
            </a:pPr>
            <a:r>
              <a:rPr sz="2200" spc="-5" dirty="0">
                <a:latin typeface="Times New Roman"/>
                <a:cs typeface="Times New Roman"/>
              </a:rPr>
              <a:t>Variables: </a:t>
            </a:r>
            <a:r>
              <a:rPr sz="2200" i="1" spc="-5" dirty="0">
                <a:latin typeface="Times New Roman"/>
                <a:cs typeface="Times New Roman"/>
              </a:rPr>
              <a:t>WA, NT, Q, NSW, </a:t>
            </a:r>
            <a:r>
              <a:rPr sz="2200" i="1" dirty="0">
                <a:latin typeface="Times New Roman"/>
                <a:cs typeface="Times New Roman"/>
              </a:rPr>
              <a:t>V, SA,</a:t>
            </a:r>
            <a:r>
              <a:rPr sz="2200" i="1" spc="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2200" spc="-10" dirty="0">
                <a:latin typeface="Times New Roman"/>
                <a:cs typeface="Times New Roman"/>
              </a:rPr>
              <a:t>Domains: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15" dirty="0">
                <a:latin typeface="Times New Roman"/>
                <a:cs typeface="Times New Roman"/>
              </a:rPr>
              <a:t>D</a:t>
            </a:r>
            <a:r>
              <a:rPr sz="1875" i="1" spc="-22" baseline="-24444" dirty="0">
                <a:latin typeface="Times New Roman"/>
                <a:cs typeface="Times New Roman"/>
              </a:rPr>
              <a:t>i</a:t>
            </a:r>
            <a:r>
              <a:rPr sz="2200" i="1" spc="-15" dirty="0">
                <a:latin typeface="Times New Roman"/>
                <a:cs typeface="Times New Roman"/>
              </a:rPr>
              <a:t>={red,green,blue}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50"/>
              </a:spcBef>
            </a:pPr>
            <a:r>
              <a:rPr sz="2200" spc="-5" dirty="0">
                <a:latin typeface="Times New Roman"/>
                <a:cs typeface="Times New Roman"/>
              </a:rPr>
              <a:t>Constraints:adjacent </a:t>
            </a:r>
            <a:r>
              <a:rPr sz="2200" dirty="0">
                <a:latin typeface="Times New Roman"/>
                <a:cs typeface="Times New Roman"/>
              </a:rPr>
              <a:t>regions </a:t>
            </a:r>
            <a:r>
              <a:rPr sz="2200" spc="-10" dirty="0">
                <a:latin typeface="Times New Roman"/>
                <a:cs typeface="Times New Roman"/>
              </a:rPr>
              <a:t>must </a:t>
            </a:r>
            <a:r>
              <a:rPr sz="2200" dirty="0">
                <a:latin typeface="Times New Roman"/>
                <a:cs typeface="Times New Roman"/>
              </a:rPr>
              <a:t>have </a:t>
            </a:r>
            <a:r>
              <a:rPr sz="2200" spc="-5" dirty="0">
                <a:latin typeface="Times New Roman"/>
                <a:cs typeface="Times New Roman"/>
              </a:rPr>
              <a:t>different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colors.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5523229"/>
            <a:ext cx="139065" cy="507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78939" y="5463882"/>
            <a:ext cx="5096510" cy="6324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i="1" spc="-10" dirty="0">
                <a:latin typeface="Times New Roman"/>
                <a:cs typeface="Times New Roman"/>
              </a:rPr>
              <a:t>WA </a:t>
            </a:r>
            <a:r>
              <a:rPr sz="1850" spc="-30" dirty="0">
                <a:latin typeface="Symbol"/>
                <a:cs typeface="Symbol"/>
              </a:rPr>
              <a:t>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NT 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i="1" spc="-10" dirty="0">
                <a:latin typeface="Times New Roman"/>
                <a:cs typeface="Times New Roman"/>
              </a:rPr>
              <a:t>(WA,</a:t>
            </a:r>
            <a:r>
              <a:rPr lang="en-US" sz="1800" i="1" spc="-1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NT) </a:t>
            </a:r>
            <a:r>
              <a:rPr sz="1850" spc="-30" dirty="0">
                <a:latin typeface="Symbol"/>
                <a:cs typeface="Symbol"/>
              </a:rPr>
              <a:t>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{(red,green),(red,blue),(green,red),…}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86000" y="1752600"/>
            <a:ext cx="4495800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1,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635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79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2, 3}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854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56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2, 3}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12690" y="48768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174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  <a:p>
            <a:r>
              <a:rPr lang="en-US" dirty="0"/>
              <a:t>B=C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12690" y="48768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12690" y="51816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2246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1447800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= { A, B, C }</a:t>
            </a:r>
          </a:p>
          <a:p>
            <a:endParaRPr lang="en-US" dirty="0"/>
          </a:p>
          <a:p>
            <a:r>
              <a:rPr lang="en-US" dirty="0"/>
              <a:t>Domain = { 1, 2, 3}</a:t>
            </a:r>
          </a:p>
          <a:p>
            <a:endParaRPr lang="en-US" dirty="0"/>
          </a:p>
          <a:p>
            <a:r>
              <a:rPr lang="en-US" dirty="0"/>
              <a:t>Constraints = { A &gt; B, B=C}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82732"/>
          <a:stretch/>
        </p:blipFill>
        <p:spPr>
          <a:xfrm>
            <a:off x="562378" y="545152"/>
            <a:ext cx="8484823" cy="6834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309" y="3048000"/>
            <a:ext cx="3629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</a:t>
            </a:r>
            <a:r>
              <a:rPr lang="en-US" spc="-5" dirty="0">
                <a:latin typeface="Times New Roman"/>
                <a:cs typeface="Times New Roman"/>
              </a:rPr>
              <a:t>Turn each binary constraint into two arcs.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 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  C=B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19617" y="3061855"/>
            <a:ext cx="3848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</a:t>
            </a:r>
            <a:r>
              <a:rPr lang="en-US" spc="-5" dirty="0">
                <a:latin typeface="Times New Roman"/>
                <a:cs typeface="Times New Roman"/>
              </a:rPr>
              <a:t>Add all arcs to the agenda.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Agenda:</a:t>
            </a:r>
          </a:p>
          <a:p>
            <a:endParaRPr lang="en-US" spc="-5" dirty="0">
              <a:latin typeface="Times New Roman"/>
              <a:cs typeface="Times New Roman"/>
            </a:endParaRPr>
          </a:p>
          <a:p>
            <a:r>
              <a:rPr lang="en-US" spc="-5" dirty="0">
                <a:latin typeface="Times New Roman"/>
                <a:cs typeface="Times New Roman"/>
              </a:rPr>
              <a:t>A&gt;B </a:t>
            </a:r>
            <a:endParaRPr lang="en-US" spc="-5" dirty="0">
              <a:latin typeface="Times New Roman"/>
              <a:cs typeface="Times New Roman"/>
              <a:sym typeface="Wingdings" panose="05000000000000000000" pitchFamily="2" charset="2"/>
            </a:endParaRP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B&lt;A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B=C</a:t>
            </a:r>
          </a:p>
          <a:p>
            <a:r>
              <a:rPr lang="en-US" spc="-5" dirty="0">
                <a:latin typeface="Times New Roman"/>
                <a:cs typeface="Times New Roman"/>
                <a:sym typeface="Wingdings" panose="05000000000000000000" pitchFamily="2" charset="2"/>
              </a:rPr>
              <a:t>C=B</a:t>
            </a:r>
          </a:p>
          <a:p>
            <a:r>
              <a:rPr lang="en-US" dirty="0"/>
              <a:t>A&gt;B</a:t>
            </a:r>
          </a:p>
          <a:p>
            <a:r>
              <a:rPr lang="en-US" dirty="0"/>
              <a:t>B=C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20836" y="1399621"/>
            <a:ext cx="42187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 2, 3}</a:t>
            </a:r>
          </a:p>
          <a:p>
            <a:endParaRPr lang="en-US" dirty="0"/>
          </a:p>
          <a:p>
            <a:r>
              <a:rPr lang="en-US" dirty="0"/>
              <a:t>B= { 1, 2}</a:t>
            </a:r>
          </a:p>
          <a:p>
            <a:endParaRPr lang="en-US" dirty="0"/>
          </a:p>
          <a:p>
            <a:r>
              <a:rPr lang="en-US" dirty="0"/>
              <a:t>C= { 1, 2}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12690" y="43434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646940"/>
            <a:ext cx="3629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US" spc="-5" dirty="0">
                <a:latin typeface="Times New Roman"/>
                <a:cs typeface="Times New Roman"/>
              </a:rPr>
              <a:t>If Xi is changed Check (</a:t>
            </a:r>
            <a:r>
              <a:rPr lang="en-US" spc="-5" dirty="0" err="1">
                <a:latin typeface="Times New Roman"/>
                <a:cs typeface="Times New Roman"/>
              </a:rPr>
              <a:t>Xj</a:t>
            </a:r>
            <a:r>
              <a:rPr lang="en-US" spc="-5" dirty="0">
                <a:latin typeface="Times New Roman"/>
                <a:cs typeface="Times New Roman"/>
              </a:rPr>
              <a:t>, Xi)</a:t>
            </a:r>
          </a:p>
          <a:p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012690" y="464694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012690" y="48768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012690" y="51816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12690" y="54102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012690" y="5715000"/>
            <a:ext cx="77851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259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590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 consistency</a:t>
            </a:r>
            <a:r>
              <a:rPr spc="-6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1640" y="1973579"/>
            <a:ext cx="7075805" cy="4030979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50"/>
              </a:spcBef>
            </a:pPr>
            <a:r>
              <a:rPr sz="1400" b="1" spc="-5" dirty="0">
                <a:latin typeface="Times New Roman"/>
                <a:cs typeface="Times New Roman"/>
              </a:rPr>
              <a:t>function </a:t>
            </a:r>
            <a:r>
              <a:rPr sz="1400" dirty="0">
                <a:latin typeface="Times New Roman"/>
                <a:cs typeface="Times New Roman"/>
              </a:rPr>
              <a:t>AC-3(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) </a:t>
            </a:r>
            <a:r>
              <a:rPr sz="1400" b="1" spc="-5" dirty="0">
                <a:latin typeface="Times New Roman"/>
                <a:cs typeface="Times New Roman"/>
              </a:rPr>
              <a:t>return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CSP, </a:t>
            </a:r>
            <a:r>
              <a:rPr sz="1400" dirty="0">
                <a:latin typeface="Times New Roman"/>
                <a:cs typeface="Times New Roman"/>
              </a:rPr>
              <a:t>possibly with </a:t>
            </a:r>
            <a:r>
              <a:rPr sz="1400" spc="-5" dirty="0">
                <a:latin typeface="Times New Roman"/>
                <a:cs typeface="Times New Roman"/>
              </a:rPr>
              <a:t>reduced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domains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50"/>
              </a:spcBef>
            </a:pPr>
            <a:r>
              <a:rPr sz="1400" b="1" spc="-5" dirty="0">
                <a:latin typeface="Times New Roman"/>
                <a:cs typeface="Times New Roman"/>
              </a:rPr>
              <a:t>inputs</a:t>
            </a:r>
            <a:r>
              <a:rPr sz="1400" spc="-5" dirty="0">
                <a:latin typeface="Times New Roman"/>
                <a:cs typeface="Times New Roman"/>
              </a:rPr>
              <a:t>: </a:t>
            </a:r>
            <a:r>
              <a:rPr sz="1400" i="1" dirty="0">
                <a:latin typeface="Times New Roman"/>
                <a:cs typeface="Times New Roman"/>
              </a:rPr>
              <a:t>csp</a:t>
            </a:r>
            <a:r>
              <a:rPr sz="1400" dirty="0">
                <a:latin typeface="Times New Roman"/>
                <a:cs typeface="Times New Roman"/>
              </a:rPr>
              <a:t>, a binary </a:t>
            </a:r>
            <a:r>
              <a:rPr sz="1400" spc="-5" dirty="0">
                <a:latin typeface="Times New Roman"/>
                <a:cs typeface="Times New Roman"/>
              </a:rPr>
              <a:t>csp </a:t>
            </a:r>
            <a:r>
              <a:rPr sz="1400" dirty="0">
                <a:latin typeface="Times New Roman"/>
                <a:cs typeface="Times New Roman"/>
              </a:rPr>
              <a:t>with variables </a:t>
            </a:r>
            <a:r>
              <a:rPr sz="1400" i="1" spc="-45" dirty="0">
                <a:latin typeface="Times New Roman"/>
                <a:cs typeface="Times New Roman"/>
              </a:rPr>
              <a:t>{X</a:t>
            </a:r>
            <a:r>
              <a:rPr sz="1200" i="1" spc="-67" baseline="-24305" dirty="0">
                <a:latin typeface="Times New Roman"/>
                <a:cs typeface="Times New Roman"/>
              </a:rPr>
              <a:t>1</a:t>
            </a:r>
            <a:r>
              <a:rPr sz="1400" i="1" spc="-45" dirty="0">
                <a:latin typeface="Times New Roman"/>
                <a:cs typeface="Times New Roman"/>
              </a:rPr>
              <a:t>, </a:t>
            </a:r>
            <a:r>
              <a:rPr sz="1400" i="1" spc="-60" dirty="0">
                <a:latin typeface="Times New Roman"/>
                <a:cs typeface="Times New Roman"/>
              </a:rPr>
              <a:t>X</a:t>
            </a:r>
            <a:r>
              <a:rPr sz="1200" i="1" spc="-89" baseline="-24305" dirty="0">
                <a:latin typeface="Times New Roman"/>
                <a:cs typeface="Times New Roman"/>
              </a:rPr>
              <a:t>2</a:t>
            </a:r>
            <a:r>
              <a:rPr sz="1400" i="1" spc="-60" dirty="0">
                <a:latin typeface="Times New Roman"/>
                <a:cs typeface="Times New Roman"/>
              </a:rPr>
              <a:t>, </a:t>
            </a:r>
            <a:r>
              <a:rPr sz="1400" i="1" spc="-5" dirty="0">
                <a:latin typeface="Times New Roman"/>
                <a:cs typeface="Times New Roman"/>
              </a:rPr>
              <a:t>…,</a:t>
            </a:r>
            <a:r>
              <a:rPr sz="1400" i="1" spc="130" dirty="0">
                <a:latin typeface="Times New Roman"/>
                <a:cs typeface="Times New Roman"/>
              </a:rPr>
              <a:t> </a:t>
            </a:r>
            <a:r>
              <a:rPr sz="1400" i="1" spc="-60" dirty="0">
                <a:latin typeface="Times New Roman"/>
                <a:cs typeface="Times New Roman"/>
              </a:rPr>
              <a:t>X</a:t>
            </a:r>
            <a:r>
              <a:rPr sz="1200" i="1" spc="-89" baseline="-24305" dirty="0">
                <a:latin typeface="Times New Roman"/>
                <a:cs typeface="Times New Roman"/>
              </a:rPr>
              <a:t>n</a:t>
            </a:r>
            <a:r>
              <a:rPr sz="1400" i="1" spc="-60" dirty="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09"/>
              </a:spcBef>
            </a:pPr>
            <a:r>
              <a:rPr sz="1400" b="1" dirty="0">
                <a:latin typeface="Times New Roman"/>
                <a:cs typeface="Times New Roman"/>
              </a:rPr>
              <a:t>local variables: </a:t>
            </a:r>
            <a:r>
              <a:rPr sz="1400" i="1" dirty="0">
                <a:latin typeface="Times New Roman"/>
                <a:cs typeface="Times New Roman"/>
              </a:rPr>
              <a:t>queue, </a:t>
            </a:r>
            <a:r>
              <a:rPr sz="1400" dirty="0">
                <a:latin typeface="Times New Roman"/>
                <a:cs typeface="Times New Roman"/>
              </a:rPr>
              <a:t>a queue of arcs </a:t>
            </a:r>
            <a:r>
              <a:rPr sz="1400" spc="5" dirty="0">
                <a:latin typeface="Times New Roman"/>
                <a:cs typeface="Times New Roman"/>
              </a:rPr>
              <a:t>initially </a:t>
            </a:r>
            <a:r>
              <a:rPr sz="1400" dirty="0">
                <a:latin typeface="Times New Roman"/>
                <a:cs typeface="Times New Roman"/>
              </a:rPr>
              <a:t>the </a:t>
            </a:r>
            <a:r>
              <a:rPr sz="1400" spc="-5" dirty="0">
                <a:latin typeface="Times New Roman"/>
                <a:cs typeface="Times New Roman"/>
              </a:rPr>
              <a:t>arcs </a:t>
            </a:r>
            <a:r>
              <a:rPr sz="1400" spc="5" dirty="0">
                <a:latin typeface="Times New Roman"/>
                <a:cs typeface="Times New Roman"/>
              </a:rPr>
              <a:t>in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i="1" spc="-5" dirty="0">
                <a:latin typeface="Times New Roman"/>
                <a:cs typeface="Times New Roman"/>
              </a:rPr>
              <a:t>csp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while </a:t>
            </a:r>
            <a:r>
              <a:rPr sz="1400" dirty="0">
                <a:latin typeface="Times New Roman"/>
                <a:cs typeface="Times New Roman"/>
              </a:rPr>
              <a:t>queue </a:t>
            </a:r>
            <a:r>
              <a:rPr sz="1400" spc="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not </a:t>
            </a:r>
            <a:r>
              <a:rPr sz="1400" spc="-5" dirty="0">
                <a:latin typeface="Times New Roman"/>
                <a:cs typeface="Times New Roman"/>
              </a:rPr>
              <a:t>empty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150"/>
              </a:spcBef>
            </a:pPr>
            <a:r>
              <a:rPr sz="1400" b="1" spc="-30" dirty="0">
                <a:latin typeface="Times New Roman"/>
                <a:cs typeface="Times New Roman"/>
              </a:rPr>
              <a:t>(</a:t>
            </a:r>
            <a:r>
              <a:rPr sz="1400" i="1" spc="-30" dirty="0">
                <a:latin typeface="Times New Roman"/>
                <a:cs typeface="Times New Roman"/>
              </a:rPr>
              <a:t>X</a:t>
            </a:r>
            <a:r>
              <a:rPr sz="1200" i="1" spc="-44" baseline="-24305" dirty="0">
                <a:latin typeface="Times New Roman"/>
                <a:cs typeface="Times New Roman"/>
              </a:rPr>
              <a:t>i</a:t>
            </a:r>
            <a:r>
              <a:rPr sz="1400" i="1" spc="-30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b="1" spc="-40" dirty="0">
                <a:latin typeface="Times New Roman"/>
                <a:cs typeface="Times New Roman"/>
              </a:rPr>
              <a:t>)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REMOVE-FIRST(</a:t>
            </a:r>
            <a:r>
              <a:rPr sz="1400" i="1" spc="-5" dirty="0">
                <a:latin typeface="Times New Roman"/>
                <a:cs typeface="Times New Roman"/>
              </a:rPr>
              <a:t>queue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390"/>
              </a:spcBef>
            </a:pPr>
            <a:r>
              <a:rPr sz="1400" b="1" dirty="0">
                <a:latin typeface="Times New Roman"/>
                <a:cs typeface="Times New Roman"/>
              </a:rPr>
              <a:t>if </a:t>
            </a:r>
            <a:r>
              <a:rPr sz="1400" spc="-5" dirty="0">
                <a:latin typeface="Times New Roman"/>
                <a:cs typeface="Times New Roman"/>
              </a:rPr>
              <a:t>REMOVE-INCONSISTENT-VALUES(</a:t>
            </a:r>
            <a:r>
              <a:rPr sz="1400" i="1" spc="-5" dirty="0">
                <a:latin typeface="Times New Roman"/>
                <a:cs typeface="Times New Roman"/>
              </a:rPr>
              <a:t>X</a:t>
            </a:r>
            <a:r>
              <a:rPr sz="1200" i="1" spc="-7" baseline="-24305" dirty="0">
                <a:latin typeface="Times New Roman"/>
                <a:cs typeface="Times New Roman"/>
              </a:rPr>
              <a:t>i</a:t>
            </a:r>
            <a:r>
              <a:rPr sz="1400" i="1" spc="-5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spc="-40" dirty="0">
                <a:latin typeface="Times New Roman"/>
                <a:cs typeface="Times New Roman"/>
              </a:rPr>
              <a:t>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then</a:t>
            </a:r>
            <a:endParaRPr sz="1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380"/>
              </a:spcBef>
            </a:pPr>
            <a:r>
              <a:rPr sz="1400" b="1" spc="-5" dirty="0">
                <a:latin typeface="Times New Roman"/>
                <a:cs typeface="Times New Roman"/>
              </a:rPr>
              <a:t>for </a:t>
            </a:r>
            <a:r>
              <a:rPr sz="1400" b="1" dirty="0">
                <a:latin typeface="Times New Roman"/>
                <a:cs typeface="Times New Roman"/>
              </a:rPr>
              <a:t>each </a:t>
            </a:r>
            <a:r>
              <a:rPr sz="1400" i="1" spc="-80" dirty="0">
                <a:latin typeface="Times New Roman"/>
                <a:cs typeface="Times New Roman"/>
              </a:rPr>
              <a:t>X</a:t>
            </a:r>
            <a:r>
              <a:rPr sz="1200" i="1" spc="-120" baseline="-24305" dirty="0">
                <a:latin typeface="Times New Roman"/>
                <a:cs typeface="Times New Roman"/>
              </a:rPr>
              <a:t>k </a:t>
            </a:r>
            <a:r>
              <a:rPr sz="1400" b="1" spc="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NEIGHBORS[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]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  <a:p>
            <a:pPr marL="1879600">
              <a:lnSpc>
                <a:spcPct val="100000"/>
              </a:lnSpc>
              <a:spcBef>
                <a:spcPts val="390"/>
              </a:spcBef>
            </a:pPr>
            <a:r>
              <a:rPr sz="1400" dirty="0">
                <a:latin typeface="Times New Roman"/>
                <a:cs typeface="Times New Roman"/>
              </a:rPr>
              <a:t>add </a:t>
            </a:r>
            <a:r>
              <a:rPr sz="1400" b="1" spc="-25" dirty="0">
                <a:latin typeface="Times New Roman"/>
                <a:cs typeface="Times New Roman"/>
              </a:rPr>
              <a:t>(</a:t>
            </a:r>
            <a:r>
              <a:rPr sz="1400" i="1" spc="-25" dirty="0">
                <a:latin typeface="Times New Roman"/>
                <a:cs typeface="Times New Roman"/>
              </a:rPr>
              <a:t>X</a:t>
            </a:r>
            <a:r>
              <a:rPr sz="1200" i="1" spc="-37" baseline="-24305" dirty="0">
                <a:latin typeface="Times New Roman"/>
                <a:cs typeface="Times New Roman"/>
              </a:rPr>
              <a:t>i</a:t>
            </a:r>
            <a:r>
              <a:rPr sz="1400" i="1" spc="-25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b="1" spc="-40" dirty="0">
                <a:latin typeface="Times New Roman"/>
                <a:cs typeface="Times New Roman"/>
              </a:rPr>
              <a:t>) </a:t>
            </a:r>
            <a:r>
              <a:rPr sz="1400" spc="5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queue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function </a:t>
            </a:r>
            <a:r>
              <a:rPr sz="1400" spc="-5" dirty="0">
                <a:latin typeface="Times New Roman"/>
                <a:cs typeface="Times New Roman"/>
              </a:rPr>
              <a:t>REMOVE-INCONSISTENT-VALUES(</a:t>
            </a:r>
            <a:r>
              <a:rPr sz="1400" i="1" spc="-5" dirty="0">
                <a:latin typeface="Times New Roman"/>
                <a:cs typeface="Times New Roman"/>
              </a:rPr>
              <a:t>X</a:t>
            </a:r>
            <a:r>
              <a:rPr sz="1200" i="1" spc="-7" baseline="-24305" dirty="0">
                <a:latin typeface="Times New Roman"/>
                <a:cs typeface="Times New Roman"/>
              </a:rPr>
              <a:t>i</a:t>
            </a:r>
            <a:r>
              <a:rPr sz="1400" i="1" spc="-5" dirty="0">
                <a:latin typeface="Times New Roman"/>
                <a:cs typeface="Times New Roman"/>
              </a:rPr>
              <a:t>, </a:t>
            </a:r>
            <a:r>
              <a:rPr sz="1400" i="1" spc="-40" dirty="0">
                <a:latin typeface="Times New Roman"/>
                <a:cs typeface="Times New Roman"/>
              </a:rPr>
              <a:t>X</a:t>
            </a:r>
            <a:r>
              <a:rPr sz="1200" i="1" spc="-60" baseline="-24305" dirty="0">
                <a:latin typeface="Times New Roman"/>
                <a:cs typeface="Times New Roman"/>
              </a:rPr>
              <a:t>j</a:t>
            </a:r>
            <a:r>
              <a:rPr sz="1400" spc="-40" dirty="0">
                <a:latin typeface="Times New Roman"/>
                <a:cs typeface="Times New Roman"/>
              </a:rPr>
              <a:t>) </a:t>
            </a:r>
            <a:r>
              <a:rPr sz="1400" b="1" dirty="0">
                <a:latin typeface="Times New Roman"/>
                <a:cs typeface="Times New Roman"/>
              </a:rPr>
              <a:t>return </a:t>
            </a:r>
            <a:r>
              <a:rPr sz="1400" i="1" dirty="0">
                <a:latin typeface="Times New Roman"/>
                <a:cs typeface="Times New Roman"/>
              </a:rPr>
              <a:t>true </a:t>
            </a:r>
            <a:r>
              <a:rPr sz="1400" dirty="0">
                <a:latin typeface="Times New Roman"/>
                <a:cs typeface="Times New Roman"/>
              </a:rPr>
              <a:t>iff we </a:t>
            </a:r>
            <a:r>
              <a:rPr sz="1400" spc="-5" dirty="0">
                <a:latin typeface="Times New Roman"/>
                <a:cs typeface="Times New Roman"/>
              </a:rPr>
              <a:t>remove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value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00"/>
              </a:spcBef>
            </a:pPr>
            <a:r>
              <a:rPr sz="1400" i="1" dirty="0">
                <a:latin typeface="Times New Roman"/>
                <a:cs typeface="Times New Roman"/>
              </a:rPr>
              <a:t>removed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false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60"/>
              </a:spcBef>
            </a:pPr>
            <a:r>
              <a:rPr sz="1400" b="1" dirty="0">
                <a:latin typeface="Times New Roman"/>
                <a:cs typeface="Times New Roman"/>
              </a:rPr>
              <a:t>for </a:t>
            </a:r>
            <a:r>
              <a:rPr sz="1400" b="1" spc="-5" dirty="0">
                <a:latin typeface="Times New Roman"/>
                <a:cs typeface="Times New Roman"/>
              </a:rPr>
              <a:t>each </a:t>
            </a:r>
            <a:r>
              <a:rPr sz="1400" i="1" dirty="0">
                <a:latin typeface="Times New Roman"/>
                <a:cs typeface="Times New Roman"/>
              </a:rPr>
              <a:t>x </a:t>
            </a:r>
            <a:r>
              <a:rPr sz="1400" b="1" spc="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DOMAIN[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]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do</a:t>
            </a:r>
            <a:endParaRPr sz="1400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380"/>
              </a:spcBef>
            </a:pPr>
            <a:r>
              <a:rPr sz="1400" b="1" dirty="0">
                <a:latin typeface="Times New Roman"/>
                <a:cs typeface="Times New Roman"/>
              </a:rPr>
              <a:t>if </a:t>
            </a:r>
            <a:r>
              <a:rPr sz="1400" dirty="0">
                <a:latin typeface="Times New Roman"/>
                <a:cs typeface="Times New Roman"/>
              </a:rPr>
              <a:t>no value </a:t>
            </a:r>
            <a:r>
              <a:rPr sz="1400" i="1" dirty="0">
                <a:latin typeface="Times New Roman"/>
                <a:cs typeface="Times New Roman"/>
              </a:rPr>
              <a:t>y </a:t>
            </a:r>
            <a:r>
              <a:rPr sz="1400" spc="5" dirty="0">
                <a:latin typeface="Times New Roman"/>
                <a:cs typeface="Times New Roman"/>
              </a:rPr>
              <a:t>in </a:t>
            </a:r>
            <a:r>
              <a:rPr sz="1400" spc="-10" dirty="0">
                <a:latin typeface="Times New Roman"/>
                <a:cs typeface="Times New Roman"/>
              </a:rPr>
              <a:t>DOMAIN[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] </a:t>
            </a:r>
            <a:r>
              <a:rPr sz="1400" dirty="0">
                <a:latin typeface="Times New Roman"/>
                <a:cs typeface="Times New Roman"/>
              </a:rPr>
              <a:t>allows </a:t>
            </a:r>
            <a:r>
              <a:rPr sz="1400" spc="-5" dirty="0">
                <a:latin typeface="Times New Roman"/>
                <a:cs typeface="Times New Roman"/>
              </a:rPr>
              <a:t>(x,y) </a:t>
            </a:r>
            <a:r>
              <a:rPr sz="1400" dirty="0">
                <a:latin typeface="Times New Roman"/>
                <a:cs typeface="Times New Roman"/>
              </a:rPr>
              <a:t>to satisfy the constraints between </a:t>
            </a:r>
            <a:r>
              <a:rPr sz="1400" i="1" spc="-55" dirty="0">
                <a:latin typeface="Times New Roman"/>
                <a:cs typeface="Times New Roman"/>
              </a:rPr>
              <a:t>X</a:t>
            </a:r>
            <a:r>
              <a:rPr sz="1200" i="1" spc="-82" baseline="-24305" dirty="0">
                <a:latin typeface="Times New Roman"/>
                <a:cs typeface="Times New Roman"/>
              </a:rPr>
              <a:t>i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i="1" spc="-55" dirty="0">
                <a:latin typeface="Times New Roman"/>
                <a:cs typeface="Times New Roman"/>
              </a:rPr>
              <a:t>X</a:t>
            </a:r>
            <a:r>
              <a:rPr sz="1200" i="1" spc="-82" baseline="-24305" dirty="0">
                <a:latin typeface="Times New Roman"/>
                <a:cs typeface="Times New Roman"/>
              </a:rPr>
              <a:t>j</a:t>
            </a:r>
            <a:endParaRPr sz="1200" baseline="-24305">
              <a:latin typeface="Times New Roman"/>
              <a:cs typeface="Times New Roman"/>
            </a:endParaRPr>
          </a:p>
          <a:p>
            <a:pPr marL="965200">
              <a:lnSpc>
                <a:spcPct val="100000"/>
              </a:lnSpc>
              <a:spcBef>
                <a:spcPts val="380"/>
              </a:spcBef>
            </a:pPr>
            <a:r>
              <a:rPr sz="1400" b="1" spc="-5" dirty="0">
                <a:latin typeface="Times New Roman"/>
                <a:cs typeface="Times New Roman"/>
              </a:rPr>
              <a:t>then delete </a:t>
            </a:r>
            <a:r>
              <a:rPr sz="1400" dirty="0">
                <a:latin typeface="Times New Roman"/>
                <a:cs typeface="Times New Roman"/>
              </a:rPr>
              <a:t>x </a:t>
            </a:r>
            <a:r>
              <a:rPr sz="1400" spc="-5" dirty="0">
                <a:latin typeface="Times New Roman"/>
                <a:cs typeface="Times New Roman"/>
              </a:rPr>
              <a:t>from </a:t>
            </a:r>
            <a:r>
              <a:rPr sz="1400" spc="-10" dirty="0">
                <a:latin typeface="Times New Roman"/>
                <a:cs typeface="Times New Roman"/>
              </a:rPr>
              <a:t>DOMAIN[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]; </a:t>
            </a:r>
            <a:r>
              <a:rPr sz="1400" i="1" dirty="0">
                <a:latin typeface="Times New Roman"/>
                <a:cs typeface="Times New Roman"/>
              </a:rPr>
              <a:t>removed </a:t>
            </a:r>
            <a:r>
              <a:rPr sz="1400" dirty="0">
                <a:latin typeface="Symbol"/>
                <a:cs typeface="Symbol"/>
              </a:rPr>
              <a:t>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true</a:t>
            </a:r>
            <a:endParaRPr sz="1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409"/>
              </a:spcBef>
            </a:pPr>
            <a:r>
              <a:rPr sz="1400" b="1" spc="-5" dirty="0">
                <a:latin typeface="Times New Roman"/>
                <a:cs typeface="Times New Roman"/>
              </a:rPr>
              <a:t>return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removed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357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K-consistency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4075"/>
            <a:ext cx="7696200" cy="15513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Arc consistency </a:t>
            </a:r>
            <a:r>
              <a:rPr sz="2600" dirty="0">
                <a:latin typeface="Times New Roman"/>
                <a:cs typeface="Times New Roman"/>
              </a:rPr>
              <a:t>does not </a:t>
            </a:r>
            <a:r>
              <a:rPr sz="2600" spc="-5" dirty="0">
                <a:latin typeface="Times New Roman"/>
                <a:cs typeface="Times New Roman"/>
              </a:rPr>
              <a:t>detect all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inconsistencies:</a:t>
            </a:r>
            <a:endParaRPr sz="260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180"/>
              </a:spcBef>
            </a:pPr>
            <a:r>
              <a:rPr sz="2175" spc="-254" baseline="11494" dirty="0">
                <a:solidFill>
                  <a:srgbClr val="9999CC"/>
                </a:solidFill>
                <a:latin typeface="UnDotum"/>
                <a:cs typeface="UnDotum"/>
              </a:rPr>
              <a:t> </a:t>
            </a:r>
            <a:r>
              <a:rPr sz="1800" spc="-5" dirty="0">
                <a:latin typeface="Arial Black"/>
                <a:cs typeface="Arial Black"/>
              </a:rPr>
              <a:t>Partial assignment </a:t>
            </a:r>
            <a:r>
              <a:rPr sz="1850" i="1" spc="-35" dirty="0">
                <a:latin typeface="Arial Black"/>
                <a:cs typeface="Arial Black"/>
              </a:rPr>
              <a:t>{WA=red, </a:t>
            </a:r>
            <a:r>
              <a:rPr sz="1850" i="1" spc="-40" dirty="0">
                <a:latin typeface="Arial Black"/>
                <a:cs typeface="Arial Black"/>
              </a:rPr>
              <a:t>NSW=red} </a:t>
            </a:r>
            <a:r>
              <a:rPr sz="1800" dirty="0">
                <a:latin typeface="Arial Black"/>
                <a:cs typeface="Arial Black"/>
              </a:rPr>
              <a:t>is</a:t>
            </a:r>
            <a:r>
              <a:rPr sz="1800" spc="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inconsistent.</a:t>
            </a:r>
            <a:endParaRPr sz="1800">
              <a:latin typeface="Arial Black"/>
              <a:cs typeface="Arial Black"/>
            </a:endParaRPr>
          </a:p>
          <a:p>
            <a:pPr marL="368300" marR="17780" indent="-342900">
              <a:lnSpc>
                <a:spcPts val="2810"/>
              </a:lnSpc>
              <a:spcBef>
                <a:spcPts val="68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Stronger forms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propagation 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defined </a:t>
            </a:r>
            <a:r>
              <a:rPr sz="2600" dirty="0">
                <a:latin typeface="Times New Roman"/>
                <a:cs typeface="Times New Roman"/>
              </a:rPr>
              <a:t>using the  notion 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k-consistency.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535679"/>
            <a:ext cx="214629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46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9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439" y="3511550"/>
            <a:ext cx="7522845" cy="24015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 marR="30480" indent="82550">
              <a:lnSpc>
                <a:spcPct val="90000"/>
              </a:lnSpc>
              <a:spcBef>
                <a:spcPts val="409"/>
              </a:spcBef>
            </a:pPr>
            <a:r>
              <a:rPr sz="2600" dirty="0">
                <a:latin typeface="Times New Roman"/>
                <a:cs typeface="Times New Roman"/>
              </a:rPr>
              <a:t>A CSP </a:t>
            </a:r>
            <a:r>
              <a:rPr sz="2600" spc="-5" dirty="0">
                <a:latin typeface="Times New Roman"/>
                <a:cs typeface="Times New Roman"/>
              </a:rPr>
              <a:t>is k-consistent if </a:t>
            </a:r>
            <a:r>
              <a:rPr sz="2600" dirty="0">
                <a:latin typeface="Times New Roman"/>
                <a:cs typeface="Times New Roman"/>
              </a:rPr>
              <a:t>for any </a:t>
            </a:r>
            <a:r>
              <a:rPr sz="2600" spc="-5" dirty="0">
                <a:latin typeface="Times New Roman"/>
                <a:cs typeface="Times New Roman"/>
              </a:rPr>
              <a:t>set </a:t>
            </a:r>
            <a:r>
              <a:rPr sz="2600" dirty="0">
                <a:latin typeface="Times New Roman"/>
                <a:cs typeface="Times New Roman"/>
              </a:rPr>
              <a:t>of k-1 </a:t>
            </a:r>
            <a:r>
              <a:rPr sz="2600" spc="-5" dirty="0">
                <a:latin typeface="Times New Roman"/>
                <a:cs typeface="Times New Roman"/>
              </a:rPr>
              <a:t>variables and  for </a:t>
            </a:r>
            <a:r>
              <a:rPr sz="2600" dirty="0">
                <a:latin typeface="Times New Roman"/>
                <a:cs typeface="Times New Roman"/>
              </a:rPr>
              <a:t>any </a:t>
            </a:r>
            <a:r>
              <a:rPr sz="2600" spc="-5" dirty="0">
                <a:latin typeface="Times New Roman"/>
                <a:cs typeface="Times New Roman"/>
              </a:rPr>
              <a:t>consistent assignment to those variables, </a:t>
            </a:r>
            <a:r>
              <a:rPr sz="2600" dirty="0">
                <a:latin typeface="Times New Roman"/>
                <a:cs typeface="Times New Roman"/>
              </a:rPr>
              <a:t>a  </a:t>
            </a:r>
            <a:r>
              <a:rPr sz="2600" spc="-5" dirty="0">
                <a:latin typeface="Times New Roman"/>
                <a:cs typeface="Times New Roman"/>
              </a:rPr>
              <a:t>consistent </a:t>
            </a:r>
            <a:r>
              <a:rPr sz="2600" dirty="0">
                <a:latin typeface="Times New Roman"/>
                <a:cs typeface="Times New Roman"/>
              </a:rPr>
              <a:t>value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always be </a:t>
            </a:r>
            <a:r>
              <a:rPr sz="2600" spc="-5" dirty="0">
                <a:latin typeface="Times New Roman"/>
                <a:cs typeface="Times New Roman"/>
              </a:rPr>
              <a:t>assigned to </a:t>
            </a:r>
            <a:r>
              <a:rPr sz="2600" dirty="0">
                <a:latin typeface="Times New Roman"/>
                <a:cs typeface="Times New Roman"/>
              </a:rPr>
              <a:t>any </a:t>
            </a:r>
            <a:r>
              <a:rPr sz="2600" spc="-5" dirty="0">
                <a:latin typeface="Times New Roman"/>
                <a:cs typeface="Times New Roman"/>
              </a:rPr>
              <a:t>kth  variable.</a:t>
            </a:r>
            <a:endParaRPr sz="2600">
              <a:latin typeface="Times New Roman"/>
              <a:cs typeface="Times New Roman"/>
            </a:endParaRPr>
          </a:p>
          <a:p>
            <a:pPr marL="438150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438150" algn="l"/>
              </a:tabLst>
            </a:pPr>
            <a:r>
              <a:rPr sz="1800" spc="-5" dirty="0">
                <a:latin typeface="Arial Black"/>
                <a:cs typeface="Arial Black"/>
              </a:rPr>
              <a:t>E.g. 1-consistency or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node-consistency</a:t>
            </a:r>
            <a:endParaRPr sz="1800">
              <a:latin typeface="Arial Black"/>
              <a:cs typeface="Arial Black"/>
            </a:endParaRPr>
          </a:p>
          <a:p>
            <a:pPr marL="438150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438150" algn="l"/>
              </a:tabLst>
            </a:pPr>
            <a:r>
              <a:rPr sz="1800" spc="-5" dirty="0">
                <a:latin typeface="Arial Black"/>
                <a:cs typeface="Arial Black"/>
              </a:rPr>
              <a:t>E.g. 2-consistency or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arc-consistency</a:t>
            </a:r>
            <a:endParaRPr sz="1800">
              <a:latin typeface="Arial Black"/>
              <a:cs typeface="Arial Black"/>
            </a:endParaRPr>
          </a:p>
          <a:p>
            <a:pPr marL="438150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438150" algn="l"/>
              </a:tabLst>
            </a:pPr>
            <a:r>
              <a:rPr sz="1800" spc="-5" dirty="0">
                <a:latin typeface="Arial Black"/>
                <a:cs typeface="Arial Black"/>
              </a:rPr>
              <a:t>E.g. 3-consistency or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path-consistency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3578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K-consistency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931387"/>
            <a:ext cx="7946390" cy="3568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4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graph is strongly k-consistent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if</a:t>
            </a:r>
            <a:endParaRPr sz="2600">
              <a:latin typeface="Times New Roman"/>
              <a:cs typeface="Times New Roman"/>
            </a:endParaRPr>
          </a:p>
          <a:p>
            <a:pPr marL="7937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93750" algn="l"/>
              </a:tabLst>
            </a:pPr>
            <a:r>
              <a:rPr sz="1800" spc="-5" dirty="0">
                <a:latin typeface="Arial Black"/>
                <a:cs typeface="Arial Black"/>
              </a:rPr>
              <a:t>It </a:t>
            </a:r>
            <a:r>
              <a:rPr sz="1800" dirty="0">
                <a:latin typeface="Arial Black"/>
                <a:cs typeface="Arial Black"/>
              </a:rPr>
              <a:t>is </a:t>
            </a:r>
            <a:r>
              <a:rPr sz="1800" spc="-5" dirty="0">
                <a:latin typeface="Arial Black"/>
                <a:cs typeface="Arial Black"/>
              </a:rPr>
              <a:t>k-consistent</a:t>
            </a:r>
            <a:r>
              <a:rPr sz="1800" spc="-1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and</a:t>
            </a:r>
            <a:endParaRPr sz="1800">
              <a:latin typeface="Arial Black"/>
              <a:cs typeface="Arial Black"/>
            </a:endParaRPr>
          </a:p>
          <a:p>
            <a:pPr marL="793750" marR="356235" lvl="1" indent="-285750">
              <a:lnSpc>
                <a:spcPts val="1939"/>
              </a:lnSpc>
              <a:spcBef>
                <a:spcPts val="48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93750" algn="l"/>
              </a:tabLst>
            </a:pPr>
            <a:r>
              <a:rPr sz="1800" spc="-5" dirty="0">
                <a:latin typeface="Arial Black"/>
                <a:cs typeface="Arial Black"/>
              </a:rPr>
              <a:t>Is also (k-1) consistent, (k-2) </a:t>
            </a:r>
            <a:r>
              <a:rPr sz="1800" dirty="0">
                <a:latin typeface="Arial Black"/>
                <a:cs typeface="Arial Black"/>
              </a:rPr>
              <a:t>consistent, … </a:t>
            </a:r>
            <a:r>
              <a:rPr sz="1800" spc="-5" dirty="0">
                <a:latin typeface="Arial Black"/>
                <a:cs typeface="Arial Black"/>
              </a:rPr>
              <a:t>all the way  down to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1-consistent.</a:t>
            </a:r>
            <a:endParaRPr sz="18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999CC"/>
              </a:buClr>
              <a:buFont typeface="UnDotum"/>
              <a:buChar char=""/>
            </a:pPr>
            <a:endParaRPr sz="1900">
              <a:latin typeface="Arial Black"/>
              <a:cs typeface="Arial Black"/>
            </a:endParaRPr>
          </a:p>
          <a:p>
            <a:pPr marL="393700" indent="-342900">
              <a:lnSpc>
                <a:spcPts val="2965"/>
              </a:lnSpc>
              <a:buClr>
                <a:srgbClr val="00007F"/>
              </a:buClr>
              <a:buSzPct val="7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2600" spc="-5" dirty="0">
                <a:latin typeface="Times New Roman"/>
                <a:cs typeface="Times New Roman"/>
              </a:rPr>
              <a:t>This is ideal since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solution can </a:t>
            </a:r>
            <a:r>
              <a:rPr sz="2600" dirty="0">
                <a:latin typeface="Times New Roman"/>
                <a:cs typeface="Times New Roman"/>
              </a:rPr>
              <a:t>be found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spc="-10" dirty="0">
                <a:latin typeface="Times New Roman"/>
                <a:cs typeface="Times New Roman"/>
              </a:rPr>
              <a:t>time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O(nd)</a:t>
            </a:r>
            <a:endParaRPr sz="2600">
              <a:latin typeface="Times New Roman"/>
              <a:cs typeface="Times New Roman"/>
            </a:endParaRPr>
          </a:p>
          <a:p>
            <a:pPr marL="393700">
              <a:lnSpc>
                <a:spcPts val="2965"/>
              </a:lnSpc>
              <a:tabLst>
                <a:tab pos="1851025" algn="l"/>
              </a:tabLst>
            </a:pPr>
            <a:r>
              <a:rPr sz="2600" spc="-5" dirty="0">
                <a:latin typeface="Times New Roman"/>
                <a:cs typeface="Times New Roman"/>
              </a:rPr>
              <a:t>instead </a:t>
            </a:r>
            <a:r>
              <a:rPr sz="2600" dirty="0">
                <a:latin typeface="Times New Roman"/>
                <a:cs typeface="Times New Roman"/>
              </a:rPr>
              <a:t>of	</a:t>
            </a:r>
            <a:r>
              <a:rPr sz="2600" i="1" spc="-95" dirty="0">
                <a:latin typeface="Times New Roman"/>
                <a:cs typeface="Times New Roman"/>
              </a:rPr>
              <a:t>O(n</a:t>
            </a:r>
            <a:r>
              <a:rPr sz="2250" i="1" spc="-142" baseline="29629" dirty="0">
                <a:latin typeface="Times New Roman"/>
                <a:cs typeface="Times New Roman"/>
              </a:rPr>
              <a:t>2</a:t>
            </a:r>
            <a:r>
              <a:rPr sz="2600" i="1" spc="-95" dirty="0">
                <a:latin typeface="Times New Roman"/>
                <a:cs typeface="Times New Roman"/>
              </a:rPr>
              <a:t>d</a:t>
            </a:r>
            <a:r>
              <a:rPr sz="2250" i="1" spc="-142" baseline="29629" dirty="0">
                <a:latin typeface="Times New Roman"/>
                <a:cs typeface="Times New Roman"/>
              </a:rPr>
              <a:t>3</a:t>
            </a:r>
            <a:r>
              <a:rPr sz="2600" i="1" spc="-9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93700" marR="43180" indent="-342900">
              <a:lnSpc>
                <a:spcPct val="89900"/>
              </a:lnSpc>
              <a:spcBef>
                <a:spcPts val="645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Times New Roman"/>
                <a:cs typeface="Times New Roman"/>
              </a:rPr>
              <a:t>YET </a:t>
            </a:r>
            <a:r>
              <a:rPr sz="2600" i="1" dirty="0">
                <a:latin typeface="Times New Roman"/>
                <a:cs typeface="Times New Roman"/>
              </a:rPr>
              <a:t>no </a:t>
            </a:r>
            <a:r>
              <a:rPr sz="2600" i="1" spc="-5" dirty="0">
                <a:latin typeface="Times New Roman"/>
                <a:cs typeface="Times New Roman"/>
              </a:rPr>
              <a:t>free </a:t>
            </a:r>
            <a:r>
              <a:rPr sz="2600" i="1" dirty="0">
                <a:latin typeface="Times New Roman"/>
                <a:cs typeface="Times New Roman"/>
              </a:rPr>
              <a:t>lunch</a:t>
            </a:r>
            <a:r>
              <a:rPr sz="2600" dirty="0">
                <a:latin typeface="Times New Roman"/>
                <a:cs typeface="Times New Roman"/>
              </a:rPr>
              <a:t>: any </a:t>
            </a:r>
            <a:r>
              <a:rPr sz="2600" spc="-5" dirty="0">
                <a:latin typeface="Times New Roman"/>
                <a:cs typeface="Times New Roman"/>
              </a:rPr>
              <a:t>algorithm </a:t>
            </a: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establishing </a:t>
            </a:r>
            <a:r>
              <a:rPr sz="2600" dirty="0">
                <a:latin typeface="Times New Roman"/>
                <a:cs typeface="Times New Roman"/>
              </a:rPr>
              <a:t>n-  </a:t>
            </a:r>
            <a:r>
              <a:rPr sz="2600" spc="-5" dirty="0">
                <a:latin typeface="Times New Roman"/>
                <a:cs typeface="Times New Roman"/>
              </a:rPr>
              <a:t>consistency must take time </a:t>
            </a:r>
            <a:r>
              <a:rPr sz="2600" dirty="0">
                <a:latin typeface="Times New Roman"/>
                <a:cs typeface="Times New Roman"/>
              </a:rPr>
              <a:t>exponential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n,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worst  case.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6877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CSP example: </a:t>
            </a:r>
            <a:r>
              <a:rPr dirty="0"/>
              <a:t>map</a:t>
            </a:r>
            <a:r>
              <a:rPr spc="-65" dirty="0"/>
              <a:t> </a:t>
            </a:r>
            <a:r>
              <a:rPr spc="-10" dirty="0"/>
              <a:t>coloring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6672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610100"/>
            <a:ext cx="7694295" cy="7696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200" spc="-5" dirty="0">
                <a:latin typeface="Times New Roman"/>
                <a:cs typeface="Times New Roman"/>
              </a:rPr>
              <a:t>Solutions are assignments satisfying all constraints,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e.g.</a:t>
            </a:r>
            <a:endParaRPr sz="22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290"/>
              </a:spcBef>
            </a:pPr>
            <a:r>
              <a:rPr sz="2200" i="1" spc="-5" dirty="0">
                <a:latin typeface="Times New Roman"/>
                <a:cs typeface="Times New Roman"/>
              </a:rPr>
              <a:t>{WA=red,NT=green,Q=red,NSW=green,V=red,SA=blue,T=green}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52600" y="1600200"/>
            <a:ext cx="6096000" cy="3056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553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Further</a:t>
            </a:r>
            <a:r>
              <a:rPr spc="-70" dirty="0"/>
              <a:t> </a:t>
            </a:r>
            <a:r>
              <a:rPr spc="-5" dirty="0"/>
              <a:t>improvements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70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002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979929"/>
            <a:ext cx="3219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Checking special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constraints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349499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2340609"/>
            <a:ext cx="3267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Checking Alldif(…)</a:t>
            </a:r>
            <a:r>
              <a:rPr sz="1600" spc="-7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constraint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0339" y="2646680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2613659"/>
            <a:ext cx="2448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E.g. </a:t>
            </a:r>
            <a:r>
              <a:rPr sz="1800" i="1" spc="-10" dirty="0">
                <a:latin typeface="Times New Roman"/>
                <a:cs typeface="Times New Roman"/>
              </a:rPr>
              <a:t>{WA=red,</a:t>
            </a:r>
            <a:r>
              <a:rPr sz="1800" i="1" spc="-4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NSW=red}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2922269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8889" y="2914650"/>
            <a:ext cx="3493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Checking Atmost(…)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constraint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0339" y="3219450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8939" y="3186429"/>
            <a:ext cx="4234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Bounds propagation for larger value</a:t>
            </a:r>
            <a:r>
              <a:rPr sz="1800" i="1" dirty="0">
                <a:latin typeface="Times New Roman"/>
                <a:cs typeface="Times New Roman"/>
              </a:rPr>
              <a:t> </a:t>
            </a:r>
            <a:r>
              <a:rPr sz="1800" i="1" spc="-5" dirty="0">
                <a:latin typeface="Times New Roman"/>
                <a:cs typeface="Times New Roman"/>
              </a:rPr>
              <a:t>domains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940" y="351662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839" y="3497579"/>
            <a:ext cx="2686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Intelligent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backtracking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139" y="386715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8889" y="3858259"/>
            <a:ext cx="6758305" cy="7581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5"/>
              </a:spcBef>
            </a:pPr>
            <a:r>
              <a:rPr sz="1600" spc="-5" dirty="0">
                <a:latin typeface="Arial Black"/>
                <a:cs typeface="Arial Black"/>
              </a:rPr>
              <a:t>Standard form is chronological backtracking i.e. try different  value for preceding</a:t>
            </a:r>
            <a:r>
              <a:rPr sz="1600" spc="-1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variable.</a:t>
            </a:r>
            <a:endParaRPr sz="1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600" spc="-5" dirty="0">
                <a:latin typeface="Arial Black"/>
                <a:cs typeface="Arial Black"/>
              </a:rPr>
              <a:t>More intelligent, backtrack </a:t>
            </a:r>
            <a:r>
              <a:rPr sz="1600" spc="-10" dirty="0">
                <a:latin typeface="Arial Black"/>
                <a:cs typeface="Arial Black"/>
              </a:rPr>
              <a:t>to </a:t>
            </a:r>
            <a:r>
              <a:rPr sz="1600" spc="-5" dirty="0">
                <a:latin typeface="Arial Black"/>
                <a:cs typeface="Arial Black"/>
              </a:rPr>
              <a:t>conflict</a:t>
            </a:r>
            <a:r>
              <a:rPr sz="1600" spc="-3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set.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3139" y="4354829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50339" y="4652009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78939" y="4620259"/>
            <a:ext cx="6249035" cy="11531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variables </a:t>
            </a:r>
            <a:r>
              <a:rPr sz="1800" spc="-5" dirty="0">
                <a:latin typeface="Times New Roman"/>
                <a:cs typeface="Times New Roman"/>
              </a:rPr>
              <a:t>that caused the failure </a:t>
            </a:r>
            <a:r>
              <a:rPr sz="1800" dirty="0">
                <a:latin typeface="Times New Roman"/>
                <a:cs typeface="Times New Roman"/>
              </a:rPr>
              <a:t>or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previously assigned  variables that are </a:t>
            </a:r>
            <a:r>
              <a:rPr sz="1800" dirty="0">
                <a:latin typeface="Times New Roman"/>
                <a:cs typeface="Times New Roman"/>
              </a:rPr>
              <a:t>connected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X by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constraints.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390"/>
              </a:lnSpc>
              <a:spcBef>
                <a:spcPts val="90"/>
              </a:spcBef>
            </a:pPr>
            <a:r>
              <a:rPr sz="1800" spc="-5" dirty="0">
                <a:latin typeface="Times New Roman"/>
                <a:cs typeface="Times New Roman"/>
              </a:rPr>
              <a:t>Backjumping moves </a:t>
            </a:r>
            <a:r>
              <a:rPr sz="1800" dirty="0">
                <a:latin typeface="Times New Roman"/>
                <a:cs typeface="Times New Roman"/>
              </a:rPr>
              <a:t>back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spc="-10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recent </a:t>
            </a:r>
            <a:r>
              <a:rPr sz="1800" spc="-5" dirty="0">
                <a:latin typeface="Times New Roman"/>
                <a:cs typeface="Times New Roman"/>
              </a:rPr>
              <a:t>element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conflict </a:t>
            </a:r>
            <a:r>
              <a:rPr sz="1800" spc="-5" dirty="0">
                <a:latin typeface="Times New Roman"/>
                <a:cs typeface="Times New Roman"/>
              </a:rPr>
              <a:t>set.  Forward </a:t>
            </a:r>
            <a:r>
              <a:rPr sz="1800" dirty="0">
                <a:latin typeface="Times New Roman"/>
                <a:cs typeface="Times New Roman"/>
              </a:rPr>
              <a:t>checking can be used </a:t>
            </a:r>
            <a:r>
              <a:rPr sz="1800" spc="-5" dirty="0">
                <a:latin typeface="Times New Roman"/>
                <a:cs typeface="Times New Roman"/>
              </a:rPr>
              <a:t>to determine </a:t>
            </a:r>
            <a:r>
              <a:rPr sz="1800" dirty="0">
                <a:latin typeface="Times New Roman"/>
                <a:cs typeface="Times New Roman"/>
              </a:rPr>
              <a:t>conflict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50339" y="5203190"/>
            <a:ext cx="139065" cy="507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4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Local search </a:t>
            </a:r>
            <a:r>
              <a:rPr dirty="0"/>
              <a:t>for</a:t>
            </a:r>
            <a:r>
              <a:rPr spc="-85" dirty="0"/>
              <a:t> </a:t>
            </a:r>
            <a:r>
              <a:rPr spc="-5" dirty="0"/>
              <a:t>CSP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32939"/>
            <a:ext cx="7546975" cy="36017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Use complete-state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representation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CSPs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allow states with unsatisfied constraints</a:t>
            </a:r>
            <a:endParaRPr sz="18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operators </a:t>
            </a:r>
            <a:r>
              <a:rPr sz="1800" spc="130" dirty="0">
                <a:latin typeface="Arial Black"/>
                <a:cs typeface="Arial Black"/>
              </a:rPr>
              <a:t>reassign </a:t>
            </a:r>
            <a:r>
              <a:rPr sz="1800" spc="-5" dirty="0">
                <a:latin typeface="Arial Black"/>
                <a:cs typeface="Arial Black"/>
              </a:rPr>
              <a:t>variable</a:t>
            </a:r>
            <a:r>
              <a:rPr sz="1800" spc="4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values</a:t>
            </a:r>
            <a:endParaRPr sz="1800">
              <a:latin typeface="Arial Black"/>
              <a:cs typeface="Arial Black"/>
            </a:endParaRPr>
          </a:p>
          <a:p>
            <a:pPr marL="368300" marR="541655" indent="-342900">
              <a:lnSpc>
                <a:spcPts val="3110"/>
              </a:lnSpc>
              <a:spcBef>
                <a:spcPts val="76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Variable selection: randomly select any conflicted  variable</a:t>
            </a:r>
            <a:endParaRPr sz="26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Value selection: </a:t>
            </a:r>
            <a:r>
              <a:rPr sz="2600" i="1" dirty="0">
                <a:latin typeface="Times New Roman"/>
                <a:cs typeface="Times New Roman"/>
              </a:rPr>
              <a:t>min-conflicts</a:t>
            </a:r>
            <a:r>
              <a:rPr sz="2600" i="1" spc="-5" dirty="0">
                <a:latin typeface="Times New Roman"/>
                <a:cs typeface="Times New Roman"/>
              </a:rPr>
              <a:t> heuristic</a:t>
            </a:r>
            <a:endParaRPr sz="2600">
              <a:latin typeface="Times New Roman"/>
              <a:cs typeface="Times New Roman"/>
            </a:endParaRPr>
          </a:p>
          <a:p>
            <a:pPr marL="768350" marR="1778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Select new value that results </a:t>
            </a:r>
            <a:r>
              <a:rPr sz="1800" dirty="0">
                <a:latin typeface="Arial Black"/>
                <a:cs typeface="Arial Black"/>
              </a:rPr>
              <a:t>in a minimum </a:t>
            </a:r>
            <a:r>
              <a:rPr sz="1800" spc="-5" dirty="0">
                <a:latin typeface="Arial Black"/>
                <a:cs typeface="Arial Black"/>
              </a:rPr>
              <a:t>number </a:t>
            </a:r>
            <a:r>
              <a:rPr sz="1800" dirty="0">
                <a:latin typeface="Arial Black"/>
                <a:cs typeface="Arial Black"/>
              </a:rPr>
              <a:t>of  </a:t>
            </a:r>
            <a:r>
              <a:rPr sz="1800" spc="-5" dirty="0">
                <a:latin typeface="Arial Black"/>
                <a:cs typeface="Arial Black"/>
              </a:rPr>
              <a:t>conflicts </a:t>
            </a:r>
            <a:r>
              <a:rPr sz="1800" dirty="0">
                <a:latin typeface="Arial Black"/>
                <a:cs typeface="Arial Black"/>
              </a:rPr>
              <a:t>with </a:t>
            </a:r>
            <a:r>
              <a:rPr sz="1800" spc="-5" dirty="0">
                <a:latin typeface="Arial Black"/>
                <a:cs typeface="Arial Black"/>
              </a:rPr>
              <a:t>the other</a:t>
            </a:r>
            <a:r>
              <a:rPr sz="1800" spc="-1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variables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248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Local search </a:t>
            </a:r>
            <a:r>
              <a:rPr dirty="0"/>
              <a:t>for</a:t>
            </a:r>
            <a:r>
              <a:rPr spc="-85" dirty="0"/>
              <a:t> </a:t>
            </a:r>
            <a:r>
              <a:rPr spc="-5" dirty="0"/>
              <a:t>CSP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962150"/>
            <a:ext cx="7182484" cy="29921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600" b="1" spc="-5" dirty="0">
                <a:latin typeface="Times New Roman"/>
                <a:cs typeface="Times New Roman"/>
              </a:rPr>
              <a:t>function </a:t>
            </a:r>
            <a:r>
              <a:rPr sz="1600" spc="-10" dirty="0">
                <a:latin typeface="Times New Roman"/>
                <a:cs typeface="Times New Roman"/>
              </a:rPr>
              <a:t>MIN-CONFLICTS(</a:t>
            </a:r>
            <a:r>
              <a:rPr sz="1600" i="1" spc="-10" dirty="0">
                <a:latin typeface="Times New Roman"/>
                <a:cs typeface="Times New Roman"/>
              </a:rPr>
              <a:t>csp, </a:t>
            </a:r>
            <a:r>
              <a:rPr sz="1600" i="1" spc="-5" dirty="0">
                <a:latin typeface="Times New Roman"/>
                <a:cs typeface="Times New Roman"/>
              </a:rPr>
              <a:t>max_steps</a:t>
            </a:r>
            <a:r>
              <a:rPr sz="1600" spc="-5" dirty="0">
                <a:latin typeface="Times New Roman"/>
                <a:cs typeface="Times New Roman"/>
              </a:rPr>
              <a:t>) </a:t>
            </a:r>
            <a:r>
              <a:rPr sz="1600" b="1" spc="-5" dirty="0">
                <a:latin typeface="Times New Roman"/>
                <a:cs typeface="Times New Roman"/>
              </a:rPr>
              <a:t>return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or </a:t>
            </a:r>
            <a:r>
              <a:rPr sz="1600" spc="-5" dirty="0"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9"/>
              </a:spcBef>
            </a:pPr>
            <a:r>
              <a:rPr sz="1600" b="1" spc="-5" dirty="0">
                <a:latin typeface="Times New Roman"/>
                <a:cs typeface="Times New Roman"/>
              </a:rPr>
              <a:t>inputs</a:t>
            </a:r>
            <a:r>
              <a:rPr sz="1600" spc="-5" dirty="0">
                <a:latin typeface="Times New Roman"/>
                <a:cs typeface="Times New Roman"/>
              </a:rPr>
              <a:t>: </a:t>
            </a:r>
            <a:r>
              <a:rPr sz="1600" i="1" dirty="0">
                <a:latin typeface="Times New Roman"/>
                <a:cs typeface="Times New Roman"/>
              </a:rPr>
              <a:t>csp</a:t>
            </a:r>
            <a:r>
              <a:rPr sz="1600" dirty="0">
                <a:latin typeface="Times New Roman"/>
                <a:cs typeface="Times New Roman"/>
              </a:rPr>
              <a:t>, a </a:t>
            </a:r>
            <a:r>
              <a:rPr sz="1600" spc="-5" dirty="0">
                <a:latin typeface="Times New Roman"/>
                <a:cs typeface="Times New Roman"/>
              </a:rPr>
              <a:t>constraint satisfaction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problem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i="1" spc="-5" dirty="0">
                <a:latin typeface="Times New Roman"/>
                <a:cs typeface="Times New Roman"/>
              </a:rPr>
              <a:t>max_steps</a:t>
            </a:r>
            <a:r>
              <a:rPr sz="1600" spc="-5" dirty="0">
                <a:latin typeface="Times New Roman"/>
                <a:cs typeface="Times New Roman"/>
              </a:rPr>
              <a:t>,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number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steps allowed before </a:t>
            </a:r>
            <a:r>
              <a:rPr sz="1600" dirty="0">
                <a:latin typeface="Times New Roman"/>
                <a:cs typeface="Times New Roman"/>
              </a:rPr>
              <a:t>giving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up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1354455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current</a:t>
            </a:r>
            <a:r>
              <a:rPr sz="1600" i="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an initial </a:t>
            </a:r>
            <a:r>
              <a:rPr sz="1600" spc="-10" dirty="0">
                <a:latin typeface="Times New Roman"/>
                <a:cs typeface="Times New Roman"/>
              </a:rPr>
              <a:t>complete </a:t>
            </a:r>
            <a:r>
              <a:rPr sz="1600" spc="-5" dirty="0">
                <a:latin typeface="Times New Roman"/>
                <a:cs typeface="Times New Roman"/>
              </a:rPr>
              <a:t>assignment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10"/>
              </a:spcBef>
            </a:pPr>
            <a:r>
              <a:rPr sz="1600" b="1" spc="-5" dirty="0">
                <a:latin typeface="Times New Roman"/>
                <a:cs typeface="Times New Roman"/>
              </a:rPr>
              <a:t>for </a:t>
            </a:r>
            <a:r>
              <a:rPr sz="1600" i="1" dirty="0">
                <a:latin typeface="Times New Roman"/>
                <a:cs typeface="Times New Roman"/>
              </a:rPr>
              <a:t>i = </a:t>
            </a:r>
            <a:r>
              <a:rPr sz="1600" dirty="0">
                <a:latin typeface="Times New Roman"/>
                <a:cs typeface="Times New Roman"/>
              </a:rPr>
              <a:t>1 to </a:t>
            </a:r>
            <a:r>
              <a:rPr sz="1600" i="1" spc="-5" dirty="0">
                <a:latin typeface="Times New Roman"/>
                <a:cs typeface="Times New Roman"/>
              </a:rPr>
              <a:t>max_steps</a:t>
            </a:r>
            <a:r>
              <a:rPr sz="1600" i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do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b="1" spc="-5" dirty="0">
                <a:latin typeface="Times New Roman"/>
                <a:cs typeface="Times New Roman"/>
              </a:rPr>
              <a:t>if </a:t>
            </a:r>
            <a:r>
              <a:rPr sz="1600" i="1" spc="-5" dirty="0">
                <a:latin typeface="Times New Roman"/>
                <a:cs typeface="Times New Roman"/>
              </a:rPr>
              <a:t>current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solution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i="1" dirty="0">
                <a:latin typeface="Times New Roman"/>
                <a:cs typeface="Times New Roman"/>
              </a:rPr>
              <a:t>csp </a:t>
            </a:r>
            <a:r>
              <a:rPr sz="1600" spc="-5" dirty="0">
                <a:latin typeface="Times New Roman"/>
                <a:cs typeface="Times New Roman"/>
              </a:rPr>
              <a:t>then return </a:t>
            </a:r>
            <a:r>
              <a:rPr sz="1600" i="1" spc="-5" dirty="0">
                <a:latin typeface="Times New Roman"/>
                <a:cs typeface="Times New Roman"/>
              </a:rPr>
              <a:t>current</a:t>
            </a:r>
            <a:endParaRPr sz="1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00"/>
              </a:spcBef>
            </a:pP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 a </a:t>
            </a:r>
            <a:r>
              <a:rPr sz="1600" spc="-10" dirty="0">
                <a:latin typeface="Times New Roman"/>
                <a:cs typeface="Times New Roman"/>
              </a:rPr>
              <a:t>randomly </a:t>
            </a:r>
            <a:r>
              <a:rPr sz="1600" spc="-5" dirty="0">
                <a:latin typeface="Times New Roman"/>
                <a:cs typeface="Times New Roman"/>
              </a:rPr>
              <a:t>chosen, conflicted variable </a:t>
            </a:r>
            <a:r>
              <a:rPr sz="1600" dirty="0">
                <a:latin typeface="Times New Roman"/>
                <a:cs typeface="Times New Roman"/>
              </a:rPr>
              <a:t>from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VARIABLES[</a:t>
            </a:r>
            <a:r>
              <a:rPr sz="1600" i="1" spc="-5" dirty="0">
                <a:latin typeface="Times New Roman"/>
                <a:cs typeface="Times New Roman"/>
              </a:rPr>
              <a:t>csp</a:t>
            </a:r>
            <a:r>
              <a:rPr sz="1600" spc="-5" dirty="0">
                <a:latin typeface="Times New Roman"/>
                <a:cs typeface="Times New Roman"/>
              </a:rPr>
              <a:t>]</a:t>
            </a:r>
            <a:endParaRPr sz="1600">
              <a:latin typeface="Times New Roman"/>
              <a:cs typeface="Times New Roman"/>
            </a:endParaRPr>
          </a:p>
          <a:p>
            <a:pPr marL="927100" marR="5080">
              <a:lnSpc>
                <a:spcPct val="110400"/>
              </a:lnSpc>
              <a:spcBef>
                <a:spcPts val="10"/>
              </a:spcBef>
            </a:pP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dirty="0">
                <a:latin typeface="Symbol"/>
                <a:cs typeface="Symbol"/>
              </a:rPr>
              <a:t></a:t>
            </a:r>
            <a:r>
              <a:rPr sz="1600" dirty="0">
                <a:latin typeface="Times New Roman"/>
                <a:cs typeface="Times New Roman"/>
              </a:rPr>
              <a:t> the </a:t>
            </a:r>
            <a:r>
              <a:rPr sz="1600" spc="-5" dirty="0">
                <a:latin typeface="Times New Roman"/>
                <a:cs typeface="Times New Roman"/>
              </a:rPr>
              <a:t>value </a:t>
            </a:r>
            <a:r>
              <a:rPr sz="1600" i="1" dirty="0">
                <a:latin typeface="Times New Roman"/>
                <a:cs typeface="Times New Roman"/>
              </a:rPr>
              <a:t>v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spc="-5" dirty="0">
                <a:latin typeface="Times New Roman"/>
                <a:cs typeface="Times New Roman"/>
              </a:rPr>
              <a:t>that </a:t>
            </a:r>
            <a:r>
              <a:rPr sz="1600" spc="-15" dirty="0">
                <a:latin typeface="Times New Roman"/>
                <a:cs typeface="Times New Roman"/>
              </a:rPr>
              <a:t>minimizes </a:t>
            </a:r>
            <a:r>
              <a:rPr sz="1600" spc="-5" dirty="0">
                <a:latin typeface="Times New Roman"/>
                <a:cs typeface="Times New Roman"/>
              </a:rPr>
              <a:t>CONFLICTS(</a:t>
            </a:r>
            <a:r>
              <a:rPr sz="1600" i="1" spc="-5" dirty="0">
                <a:latin typeface="Times New Roman"/>
                <a:cs typeface="Times New Roman"/>
              </a:rPr>
              <a:t>var,v,current,csp</a:t>
            </a:r>
            <a:r>
              <a:rPr sz="1600" spc="-5" dirty="0">
                <a:latin typeface="Times New Roman"/>
                <a:cs typeface="Times New Roman"/>
              </a:rPr>
              <a:t>)  set </a:t>
            </a:r>
            <a:r>
              <a:rPr sz="1600" i="1" spc="-5" dirty="0">
                <a:latin typeface="Times New Roman"/>
                <a:cs typeface="Times New Roman"/>
              </a:rPr>
              <a:t>var </a:t>
            </a:r>
            <a:r>
              <a:rPr sz="1600" i="1" dirty="0">
                <a:latin typeface="Times New Roman"/>
                <a:cs typeface="Times New Roman"/>
              </a:rPr>
              <a:t>= </a:t>
            </a:r>
            <a:r>
              <a:rPr sz="1600" i="1" spc="-5" dirty="0">
                <a:latin typeface="Times New Roman"/>
                <a:cs typeface="Times New Roman"/>
              </a:rPr>
              <a:t>value </a:t>
            </a:r>
            <a:r>
              <a:rPr sz="1600" spc="-5" dirty="0">
                <a:latin typeface="Times New Roman"/>
                <a:cs typeface="Times New Roman"/>
              </a:rPr>
              <a:t>in </a:t>
            </a:r>
            <a:r>
              <a:rPr sz="1600" i="1" spc="-5" dirty="0">
                <a:latin typeface="Times New Roman"/>
                <a:cs typeface="Times New Roman"/>
              </a:rPr>
              <a:t>current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00"/>
              </a:spcBef>
            </a:pPr>
            <a:r>
              <a:rPr sz="1600" b="1" spc="-10" dirty="0">
                <a:latin typeface="Times New Roman"/>
                <a:cs typeface="Times New Roman"/>
              </a:rPr>
              <a:t>return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faiilure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98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Min-conflicts </a:t>
            </a:r>
            <a:r>
              <a:rPr spc="-10" dirty="0"/>
              <a:t>example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52904" y="2107769"/>
            <a:ext cx="5928360" cy="1487805"/>
            <a:chOff x="1652904" y="2107769"/>
            <a:chExt cx="5928360" cy="1487805"/>
          </a:xfrm>
        </p:grpSpPr>
        <p:sp>
          <p:nvSpPr>
            <p:cNvPr id="4" name="object 4"/>
            <p:cNvSpPr/>
            <p:nvPr/>
          </p:nvSpPr>
          <p:spPr>
            <a:xfrm>
              <a:off x="1652904" y="2107769"/>
              <a:ext cx="5928121" cy="1487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4999" y="2285999"/>
              <a:ext cx="5029200" cy="457200"/>
            </a:xfrm>
            <a:custGeom>
              <a:avLst/>
              <a:gdLst/>
              <a:ahLst/>
              <a:cxnLst/>
              <a:rect l="l" t="t" r="r" b="b"/>
              <a:pathLst>
                <a:path w="5029200" h="457200">
                  <a:moveTo>
                    <a:pt x="0" y="76200"/>
                  </a:moveTo>
                  <a:lnTo>
                    <a:pt x="228600" y="381000"/>
                  </a:lnTo>
                </a:path>
                <a:path w="5029200" h="457200">
                  <a:moveTo>
                    <a:pt x="381000" y="381000"/>
                  </a:moveTo>
                  <a:lnTo>
                    <a:pt x="609600" y="76200"/>
                  </a:lnTo>
                </a:path>
                <a:path w="5029200" h="457200">
                  <a:moveTo>
                    <a:pt x="762000" y="76200"/>
                  </a:moveTo>
                  <a:lnTo>
                    <a:pt x="1066800" y="381000"/>
                  </a:lnTo>
                </a:path>
                <a:path w="5029200" h="457200">
                  <a:moveTo>
                    <a:pt x="609600" y="0"/>
                  </a:moveTo>
                  <a:lnTo>
                    <a:pt x="0" y="0"/>
                  </a:lnTo>
                </a:path>
                <a:path w="5029200" h="457200">
                  <a:moveTo>
                    <a:pt x="1065530" y="457200"/>
                  </a:moveTo>
                  <a:lnTo>
                    <a:pt x="457200" y="457200"/>
                  </a:lnTo>
                </a:path>
                <a:path w="5029200" h="457200">
                  <a:moveTo>
                    <a:pt x="2260600" y="76200"/>
                  </a:moveTo>
                  <a:lnTo>
                    <a:pt x="2489200" y="381000"/>
                  </a:lnTo>
                </a:path>
                <a:path w="5029200" h="457200">
                  <a:moveTo>
                    <a:pt x="2641600" y="381000"/>
                  </a:moveTo>
                  <a:lnTo>
                    <a:pt x="2870200" y="76200"/>
                  </a:lnTo>
                </a:path>
                <a:path w="5029200" h="457200">
                  <a:moveTo>
                    <a:pt x="2870200" y="0"/>
                  </a:moveTo>
                  <a:lnTo>
                    <a:pt x="2260600" y="0"/>
                  </a:lnTo>
                </a:path>
                <a:path w="5029200" h="457200">
                  <a:moveTo>
                    <a:pt x="4572000" y="38100"/>
                  </a:moveTo>
                  <a:lnTo>
                    <a:pt x="5029200" y="38100"/>
                  </a:lnTo>
                </a:path>
              </a:pathLst>
            </a:custGeom>
            <a:ln w="1257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0240" y="3462117"/>
            <a:ext cx="6602095" cy="110744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R="123189" algn="r">
              <a:lnSpc>
                <a:spcPct val="100000"/>
              </a:lnSpc>
              <a:spcBef>
                <a:spcPts val="1310"/>
              </a:spcBef>
              <a:tabLst>
                <a:tab pos="2258695" algn="l"/>
                <a:tab pos="45713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5	h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	h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1310"/>
              </a:spcBef>
              <a:tabLst>
                <a:tab pos="342265" algn="l"/>
              </a:tabLst>
            </a:pPr>
            <a:r>
              <a:rPr sz="2925" spc="-697" baseline="12820" dirty="0">
                <a:solidFill>
                  <a:srgbClr val="00007F"/>
                </a:solidFill>
                <a:latin typeface="UnDotum"/>
                <a:cs typeface="UnDotum"/>
              </a:rPr>
              <a:t>	</a:t>
            </a:r>
            <a:r>
              <a:rPr sz="2600" spc="-5" dirty="0">
                <a:latin typeface="Times New Roman"/>
                <a:cs typeface="Times New Roman"/>
              </a:rPr>
              <a:t>Use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min-conflicts heuristic 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hill-climbing.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984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Min-conflicts </a:t>
            </a:r>
            <a:r>
              <a:rPr spc="-10" dirty="0"/>
              <a:t>example</a:t>
            </a:r>
            <a:r>
              <a:rPr spc="-85" dirty="0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41338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239" y="4113529"/>
            <a:ext cx="7548880" cy="17056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285115">
              <a:lnSpc>
                <a:spcPts val="2380"/>
              </a:lnSpc>
              <a:spcBef>
                <a:spcPts val="395"/>
              </a:spcBef>
            </a:pP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two-step solution </a:t>
            </a:r>
            <a:r>
              <a:rPr sz="2200" dirty="0">
                <a:latin typeface="Times New Roman"/>
                <a:cs typeface="Times New Roman"/>
              </a:rPr>
              <a:t>for an </a:t>
            </a:r>
            <a:r>
              <a:rPr sz="2200" spc="-5" dirty="0">
                <a:latin typeface="Times New Roman"/>
                <a:cs typeface="Times New Roman"/>
              </a:rPr>
              <a:t>8-queens </a:t>
            </a:r>
            <a:r>
              <a:rPr sz="2200" dirty="0">
                <a:latin typeface="Times New Roman"/>
                <a:cs typeface="Times New Roman"/>
              </a:rPr>
              <a:t>problem </a:t>
            </a:r>
            <a:r>
              <a:rPr sz="2200" spc="-5" dirty="0">
                <a:latin typeface="Times New Roman"/>
                <a:cs typeface="Times New Roman"/>
              </a:rPr>
              <a:t>using min-conflicts  heuristic.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200" spc="-5" dirty="0">
                <a:latin typeface="Times New Roman"/>
                <a:cs typeface="Times New Roman"/>
              </a:rPr>
              <a:t>At each stage </a:t>
            </a:r>
            <a:r>
              <a:rPr sz="2200" dirty="0">
                <a:latin typeface="Times New Roman"/>
                <a:cs typeface="Times New Roman"/>
              </a:rPr>
              <a:t>a queen </a:t>
            </a:r>
            <a:r>
              <a:rPr sz="2200" spc="-5" dirty="0">
                <a:latin typeface="Times New Roman"/>
                <a:cs typeface="Times New Roman"/>
              </a:rPr>
              <a:t>is chosen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reassignment </a:t>
            </a:r>
            <a:r>
              <a:rPr sz="2200" spc="-5" dirty="0">
                <a:latin typeface="Times New Roman"/>
                <a:cs typeface="Times New Roman"/>
              </a:rPr>
              <a:t>in its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column.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370"/>
              </a:lnSpc>
              <a:spcBef>
                <a:spcPts val="585"/>
              </a:spcBef>
            </a:pPr>
            <a:r>
              <a:rPr sz="2200" spc="-5" dirty="0">
                <a:latin typeface="Times New Roman"/>
                <a:cs typeface="Times New Roman"/>
              </a:rPr>
              <a:t>The algorithm moves the queen to the min-conflict square breaking  ties randomly.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685029"/>
            <a:ext cx="185420" cy="7696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85433" y="2021565"/>
            <a:ext cx="6012213" cy="1826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00170"/>
            <a:ext cx="185420" cy="76708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63669"/>
            <a:ext cx="7055484" cy="767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200" i="1" spc="-5" dirty="0">
                <a:latin typeface="Times New Roman"/>
                <a:cs typeface="Times New Roman"/>
              </a:rPr>
              <a:t>How can </a:t>
            </a:r>
            <a:r>
              <a:rPr sz="2200" i="1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problem structure help to find </a:t>
            </a:r>
            <a:r>
              <a:rPr sz="2200" i="1" dirty="0">
                <a:latin typeface="Times New Roman"/>
                <a:cs typeface="Times New Roman"/>
              </a:rPr>
              <a:t>a </a:t>
            </a:r>
            <a:r>
              <a:rPr sz="2200" i="1" spc="-5" dirty="0">
                <a:latin typeface="Times New Roman"/>
                <a:cs typeface="Times New Roman"/>
              </a:rPr>
              <a:t>solution</a:t>
            </a:r>
            <a:r>
              <a:rPr sz="2200" i="1" spc="4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quickly?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200" spc="-5" dirty="0">
                <a:latin typeface="Times New Roman"/>
                <a:cs typeface="Times New Roman"/>
              </a:rPr>
              <a:t>Subproblem identification 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important: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64202"/>
            <a:ext cx="170180" cy="5664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706620"/>
            <a:ext cx="7009765" cy="56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Coloring Tasmania and mainland are independent subproblems  Identifiable </a:t>
            </a:r>
            <a:r>
              <a:rPr sz="1600" dirty="0">
                <a:latin typeface="Arial Black"/>
                <a:cs typeface="Arial Black"/>
              </a:rPr>
              <a:t>as </a:t>
            </a:r>
            <a:r>
              <a:rPr sz="1600" spc="-5" dirty="0">
                <a:latin typeface="Arial Black"/>
                <a:cs typeface="Arial Black"/>
              </a:rPr>
              <a:t>connected components </a:t>
            </a:r>
            <a:r>
              <a:rPr sz="1600" dirty="0">
                <a:latin typeface="Arial Black"/>
                <a:cs typeface="Arial Black"/>
              </a:rPr>
              <a:t>of </a:t>
            </a:r>
            <a:r>
              <a:rPr sz="1600" spc="-5" dirty="0">
                <a:latin typeface="Arial Black"/>
                <a:cs typeface="Arial Black"/>
              </a:rPr>
              <a:t>constrained</a:t>
            </a:r>
            <a:r>
              <a:rPr sz="1600" spc="-6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graph.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300979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280659"/>
            <a:ext cx="2557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Improves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performance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9800" y="1524000"/>
            <a:ext cx="4724400" cy="2452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537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3970019"/>
            <a:ext cx="5839460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8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Suppose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problem has </a:t>
            </a:r>
            <a:r>
              <a:rPr sz="2000" i="1" dirty="0">
                <a:latin typeface="Times New Roman"/>
                <a:cs typeface="Times New Roman"/>
              </a:rPr>
              <a:t>c </a:t>
            </a:r>
            <a:r>
              <a:rPr sz="2000" spc="-5" dirty="0">
                <a:latin typeface="Times New Roman"/>
                <a:cs typeface="Times New Roman"/>
              </a:rPr>
              <a:t>variables </a:t>
            </a:r>
            <a:r>
              <a:rPr sz="2000" dirty="0">
                <a:latin typeface="Times New Roman"/>
                <a:cs typeface="Times New Roman"/>
              </a:rPr>
              <a:t>out of a </a:t>
            </a:r>
            <a:r>
              <a:rPr sz="2000" spc="-5" dirty="0">
                <a:latin typeface="Times New Roman"/>
                <a:cs typeface="Times New Roman"/>
              </a:rPr>
              <a:t>total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i="1" spc="5" dirty="0">
                <a:latin typeface="Times New Roman"/>
                <a:cs typeface="Times New Roman"/>
              </a:rPr>
              <a:t>n</a:t>
            </a:r>
            <a:r>
              <a:rPr sz="2000" spc="5" dirty="0">
                <a:latin typeface="Times New Roman"/>
                <a:cs typeface="Times New Roman"/>
              </a:rPr>
              <a:t>.  </a:t>
            </a:r>
            <a:r>
              <a:rPr sz="2000" dirty="0">
                <a:latin typeface="Times New Roman"/>
                <a:cs typeface="Times New Roman"/>
              </a:rPr>
              <a:t>Worst </a:t>
            </a:r>
            <a:r>
              <a:rPr sz="2000" spc="-5" dirty="0">
                <a:latin typeface="Times New Roman"/>
                <a:cs typeface="Times New Roman"/>
              </a:rPr>
              <a:t>case solution </a:t>
            </a:r>
            <a:r>
              <a:rPr sz="2000" dirty="0">
                <a:latin typeface="Times New Roman"/>
                <a:cs typeface="Times New Roman"/>
              </a:rPr>
              <a:t>cost is </a:t>
            </a:r>
            <a:r>
              <a:rPr sz="2000" i="1" spc="-5" dirty="0">
                <a:latin typeface="Times New Roman"/>
                <a:cs typeface="Times New Roman"/>
              </a:rPr>
              <a:t>O(n/c </a:t>
            </a:r>
            <a:r>
              <a:rPr sz="2000" i="1" spc="-55" dirty="0">
                <a:latin typeface="Times New Roman"/>
                <a:cs typeface="Times New Roman"/>
              </a:rPr>
              <a:t>d</a:t>
            </a:r>
            <a:r>
              <a:rPr sz="1725" i="1" spc="-82" baseline="28985" dirty="0">
                <a:latin typeface="Times New Roman"/>
                <a:cs typeface="Times New Roman"/>
              </a:rPr>
              <a:t>c</a:t>
            </a:r>
            <a:r>
              <a:rPr sz="2000" i="1" spc="-55" dirty="0">
                <a:latin typeface="Times New Roman"/>
                <a:cs typeface="Times New Roman"/>
              </a:rPr>
              <a:t>)</a:t>
            </a:r>
            <a:r>
              <a:rPr sz="2000" spc="-55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i.e. linear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674870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489" y="4662248"/>
            <a:ext cx="3306445" cy="246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Black"/>
                <a:cs typeface="Arial Black"/>
              </a:rPr>
              <a:t>Instead </a:t>
            </a:r>
            <a:r>
              <a:rPr sz="1400" dirty="0">
                <a:latin typeface="Arial Black"/>
                <a:cs typeface="Arial Black"/>
              </a:rPr>
              <a:t>of </a:t>
            </a:r>
            <a:r>
              <a:rPr sz="1450" i="1" spc="-35" dirty="0">
                <a:latin typeface="Arial Black"/>
                <a:cs typeface="Arial Black"/>
              </a:rPr>
              <a:t>O(d </a:t>
            </a:r>
            <a:r>
              <a:rPr sz="1200" spc="-127" baseline="27777" dirty="0">
                <a:latin typeface="Arial Black"/>
                <a:cs typeface="Arial Black"/>
              </a:rPr>
              <a:t>n</a:t>
            </a:r>
            <a:r>
              <a:rPr sz="1450" i="1" spc="-85" dirty="0">
                <a:latin typeface="Arial Black"/>
                <a:cs typeface="Arial Black"/>
              </a:rPr>
              <a:t>), </a:t>
            </a:r>
            <a:r>
              <a:rPr sz="1400" spc="-5" dirty="0">
                <a:latin typeface="Arial Black"/>
                <a:cs typeface="Arial Black"/>
              </a:rPr>
              <a:t>exponential </a:t>
            </a:r>
            <a:r>
              <a:rPr sz="1400" dirty="0">
                <a:latin typeface="Arial Black"/>
                <a:cs typeface="Arial Black"/>
              </a:rPr>
              <a:t>in</a:t>
            </a:r>
            <a:r>
              <a:rPr sz="1400" spc="80" dirty="0">
                <a:latin typeface="Arial Black"/>
                <a:cs typeface="Arial Black"/>
              </a:rPr>
              <a:t> </a:t>
            </a:r>
            <a:r>
              <a:rPr sz="1450" i="1" spc="-35" dirty="0">
                <a:latin typeface="Arial Black"/>
                <a:cs typeface="Arial Black"/>
              </a:rPr>
              <a:t>n</a:t>
            </a:r>
            <a:endParaRPr sz="14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932679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4913629"/>
            <a:ext cx="2407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E.g. </a:t>
            </a:r>
            <a:r>
              <a:rPr sz="2000" i="1" dirty="0">
                <a:latin typeface="Times New Roman"/>
                <a:cs typeface="Times New Roman"/>
              </a:rPr>
              <a:t>n= 80, </a:t>
            </a:r>
            <a:r>
              <a:rPr sz="2000" i="1" spc="-5" dirty="0">
                <a:latin typeface="Times New Roman"/>
                <a:cs typeface="Times New Roman"/>
              </a:rPr>
              <a:t>c= </a:t>
            </a:r>
            <a:r>
              <a:rPr sz="2000" i="1" dirty="0">
                <a:latin typeface="Times New Roman"/>
                <a:cs typeface="Times New Roman"/>
              </a:rPr>
              <a:t>20,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d=2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5182108"/>
            <a:ext cx="152400" cy="49784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3489" y="5218429"/>
            <a:ext cx="4118610" cy="4978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1400" spc="-150" dirty="0">
                <a:latin typeface="Arial Black"/>
                <a:cs typeface="Arial Black"/>
              </a:rPr>
              <a:t>2</a:t>
            </a:r>
            <a:r>
              <a:rPr sz="1200" spc="-225" baseline="27777" dirty="0">
                <a:latin typeface="Arial Black"/>
                <a:cs typeface="Arial Black"/>
              </a:rPr>
              <a:t>80 </a:t>
            </a:r>
            <a:r>
              <a:rPr sz="1400" dirty="0">
                <a:latin typeface="Arial Black"/>
                <a:cs typeface="Arial Black"/>
              </a:rPr>
              <a:t>= 4 </a:t>
            </a:r>
            <a:r>
              <a:rPr sz="1400" spc="-5" dirty="0">
                <a:latin typeface="Arial Black"/>
                <a:cs typeface="Arial Black"/>
              </a:rPr>
              <a:t>billion years at </a:t>
            </a:r>
            <a:r>
              <a:rPr sz="1400" dirty="0">
                <a:latin typeface="Arial Black"/>
                <a:cs typeface="Arial Black"/>
              </a:rPr>
              <a:t>1 </a:t>
            </a:r>
            <a:r>
              <a:rPr sz="1400" spc="-5" dirty="0">
                <a:latin typeface="Arial Black"/>
                <a:cs typeface="Arial Black"/>
              </a:rPr>
              <a:t>million</a:t>
            </a:r>
            <a:r>
              <a:rPr sz="1400" spc="5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nodes/sec.</a:t>
            </a:r>
            <a:endParaRPr sz="14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1400" dirty="0">
                <a:latin typeface="Arial Black"/>
                <a:cs typeface="Arial Black"/>
              </a:rPr>
              <a:t>4 * </a:t>
            </a:r>
            <a:r>
              <a:rPr sz="1400" spc="-114" dirty="0">
                <a:latin typeface="Arial Black"/>
                <a:cs typeface="Arial Black"/>
              </a:rPr>
              <a:t>2</a:t>
            </a:r>
            <a:r>
              <a:rPr sz="1200" spc="-172" baseline="27777" dirty="0">
                <a:latin typeface="Arial Black"/>
                <a:cs typeface="Arial Black"/>
              </a:rPr>
              <a:t>20</a:t>
            </a:r>
            <a:r>
              <a:rPr sz="1400" spc="-114" dirty="0">
                <a:latin typeface="Arial Black"/>
                <a:cs typeface="Arial Black"/>
              </a:rPr>
              <a:t>= </a:t>
            </a:r>
            <a:r>
              <a:rPr sz="1400" dirty="0">
                <a:latin typeface="Arial Black"/>
                <a:cs typeface="Arial Black"/>
              </a:rPr>
              <a:t>.4 </a:t>
            </a:r>
            <a:r>
              <a:rPr sz="1400" spc="-5" dirty="0">
                <a:latin typeface="Arial Black"/>
                <a:cs typeface="Arial Black"/>
              </a:rPr>
              <a:t>second </a:t>
            </a:r>
            <a:r>
              <a:rPr sz="1400" dirty="0">
                <a:latin typeface="Arial Black"/>
                <a:cs typeface="Arial Black"/>
              </a:rPr>
              <a:t>at 1 </a:t>
            </a:r>
            <a:r>
              <a:rPr sz="1400" spc="-5" dirty="0">
                <a:latin typeface="Arial Black"/>
                <a:cs typeface="Arial Black"/>
              </a:rPr>
              <a:t>million</a:t>
            </a:r>
            <a:r>
              <a:rPr sz="1400" spc="85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nodes/sec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09800" y="1524000"/>
            <a:ext cx="4724400" cy="2452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76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56379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439" y="4033520"/>
            <a:ext cx="7705090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Theorem: </a:t>
            </a:r>
            <a:r>
              <a:rPr sz="2400" spc="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the constraint graph has no loops </a:t>
            </a:r>
            <a:r>
              <a:rPr sz="2400" spc="-5" dirty="0">
                <a:latin typeface="Times New Roman"/>
                <a:cs typeface="Times New Roman"/>
              </a:rPr>
              <a:t>then CSP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 </a:t>
            </a:r>
            <a:r>
              <a:rPr sz="2400" spc="-5" dirty="0">
                <a:latin typeface="Times New Roman"/>
                <a:cs typeface="Times New Roman"/>
              </a:rPr>
              <a:t>solved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i="1" spc="-5" dirty="0">
                <a:latin typeface="Times New Roman"/>
                <a:cs typeface="Times New Roman"/>
              </a:rPr>
              <a:t>O(nd </a:t>
            </a:r>
            <a:r>
              <a:rPr sz="2100" i="1" spc="-232" baseline="27777" dirty="0">
                <a:latin typeface="Times New Roman"/>
                <a:cs typeface="Times New Roman"/>
              </a:rPr>
              <a:t>2</a:t>
            </a:r>
            <a:r>
              <a:rPr sz="2400" i="1" spc="-155" dirty="0">
                <a:latin typeface="Times New Roman"/>
                <a:cs typeface="Times New Roman"/>
              </a:rPr>
              <a:t>)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2400" spc="-5" dirty="0">
                <a:latin typeface="Times New Roman"/>
                <a:cs typeface="Times New Roman"/>
              </a:rPr>
              <a:t>Compare difference </a:t>
            </a:r>
            <a:r>
              <a:rPr sz="2400" dirty="0">
                <a:latin typeface="Times New Roman"/>
                <a:cs typeface="Times New Roman"/>
              </a:rPr>
              <a:t>with general </a:t>
            </a:r>
            <a:r>
              <a:rPr sz="2400" spc="-10" dirty="0">
                <a:latin typeface="Times New Roman"/>
                <a:cs typeface="Times New Roman"/>
              </a:rPr>
              <a:t>CSP, </a:t>
            </a:r>
            <a:r>
              <a:rPr sz="2400" spc="-5" dirty="0">
                <a:latin typeface="Times New Roman"/>
                <a:cs typeface="Times New Roman"/>
              </a:rPr>
              <a:t>where worst </a:t>
            </a:r>
            <a:r>
              <a:rPr sz="2400" dirty="0">
                <a:latin typeface="Times New Roman"/>
                <a:cs typeface="Times New Roman"/>
              </a:rPr>
              <a:t>case </a:t>
            </a:r>
            <a:r>
              <a:rPr sz="2400" spc="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i="1" spc="-5" dirty="0">
                <a:latin typeface="Times New Roman"/>
                <a:cs typeface="Times New Roman"/>
              </a:rPr>
              <a:t>O(d </a:t>
            </a:r>
            <a:r>
              <a:rPr sz="2100" i="1" spc="-225" baseline="27777" dirty="0">
                <a:latin typeface="Times New Roman"/>
                <a:cs typeface="Times New Roman"/>
              </a:rPr>
              <a:t>n</a:t>
            </a:r>
            <a:r>
              <a:rPr sz="2400" i="1" spc="-1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64100"/>
            <a:ext cx="200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8120" y="1981200"/>
            <a:ext cx="3666489" cy="1866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5374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9116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3970019"/>
            <a:ext cx="7145655" cy="97536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most cases subproblems </a:t>
            </a:r>
            <a:r>
              <a:rPr sz="2000" dirty="0">
                <a:latin typeface="Times New Roman"/>
                <a:cs typeface="Times New Roman"/>
              </a:rPr>
              <a:t>of a CSP are connected as a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530"/>
              </a:spcBef>
            </a:pP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tree-structured </a:t>
            </a:r>
            <a:r>
              <a:rPr sz="2000" dirty="0">
                <a:latin typeface="Times New Roman"/>
                <a:cs typeface="Times New Roman"/>
              </a:rPr>
              <a:t>CSP can be </a:t>
            </a:r>
            <a:r>
              <a:rPr sz="2000" spc="-5" dirty="0">
                <a:latin typeface="Times New Roman"/>
                <a:cs typeface="Times New Roman"/>
              </a:rPr>
              <a:t>solved in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linear in the number </a:t>
            </a:r>
            <a:r>
              <a:rPr sz="2000" dirty="0">
                <a:latin typeface="Times New Roman"/>
                <a:cs typeface="Times New Roman"/>
              </a:rPr>
              <a:t>of  </a:t>
            </a:r>
            <a:r>
              <a:rPr sz="2000" spc="-5" dirty="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949189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3489" y="4942840"/>
            <a:ext cx="7026909" cy="9258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8100" marR="30480">
              <a:lnSpc>
                <a:spcPts val="1500"/>
              </a:lnSpc>
              <a:spcBef>
                <a:spcPts val="300"/>
              </a:spcBef>
            </a:pPr>
            <a:r>
              <a:rPr sz="1400" spc="-5" dirty="0">
                <a:latin typeface="Arial Black"/>
                <a:cs typeface="Arial Black"/>
              </a:rPr>
              <a:t>Choose </a:t>
            </a:r>
            <a:r>
              <a:rPr sz="1400" dirty="0">
                <a:latin typeface="Arial Black"/>
                <a:cs typeface="Arial Black"/>
              </a:rPr>
              <a:t>a </a:t>
            </a:r>
            <a:r>
              <a:rPr sz="1400" spc="-5" dirty="0">
                <a:latin typeface="Arial Black"/>
                <a:cs typeface="Arial Black"/>
              </a:rPr>
              <a:t>variable </a:t>
            </a:r>
            <a:r>
              <a:rPr sz="1400" dirty="0">
                <a:latin typeface="Arial Black"/>
                <a:cs typeface="Arial Black"/>
              </a:rPr>
              <a:t>as </a:t>
            </a:r>
            <a:r>
              <a:rPr sz="1400" spc="-5" dirty="0">
                <a:latin typeface="Arial Black"/>
                <a:cs typeface="Arial Black"/>
              </a:rPr>
              <a:t>root, order variables </a:t>
            </a:r>
            <a:r>
              <a:rPr sz="1400" dirty="0">
                <a:latin typeface="Arial Black"/>
                <a:cs typeface="Arial Black"/>
              </a:rPr>
              <a:t>from </a:t>
            </a:r>
            <a:r>
              <a:rPr sz="1400" spc="-5" dirty="0">
                <a:latin typeface="Arial Black"/>
                <a:cs typeface="Arial Black"/>
              </a:rPr>
              <a:t>root to leaves such that  every </a:t>
            </a:r>
            <a:r>
              <a:rPr sz="1400" dirty="0">
                <a:latin typeface="Arial Black"/>
                <a:cs typeface="Arial Black"/>
              </a:rPr>
              <a:t>node’s </a:t>
            </a:r>
            <a:r>
              <a:rPr sz="1400" spc="-5" dirty="0">
                <a:latin typeface="Arial Black"/>
                <a:cs typeface="Arial Black"/>
              </a:rPr>
              <a:t>parent precedes it </a:t>
            </a:r>
            <a:r>
              <a:rPr sz="1400" spc="5" dirty="0">
                <a:latin typeface="Arial Black"/>
                <a:cs typeface="Arial Black"/>
              </a:rPr>
              <a:t>in </a:t>
            </a:r>
            <a:r>
              <a:rPr sz="1400" spc="-5" dirty="0">
                <a:latin typeface="Arial Black"/>
                <a:cs typeface="Arial Black"/>
              </a:rPr>
              <a:t>the</a:t>
            </a:r>
            <a:r>
              <a:rPr sz="140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ordering.</a:t>
            </a:r>
            <a:endParaRPr sz="1400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Black"/>
                <a:cs typeface="Arial Black"/>
              </a:rPr>
              <a:t>For </a:t>
            </a:r>
            <a:r>
              <a:rPr sz="1450" i="1" spc="-20" dirty="0">
                <a:latin typeface="Arial Black"/>
                <a:cs typeface="Arial Black"/>
              </a:rPr>
              <a:t>j </a:t>
            </a:r>
            <a:r>
              <a:rPr sz="1400" spc="-5" dirty="0">
                <a:latin typeface="Arial Black"/>
                <a:cs typeface="Arial Black"/>
              </a:rPr>
              <a:t>from </a:t>
            </a:r>
            <a:r>
              <a:rPr sz="1450" i="1" spc="-35" dirty="0">
                <a:latin typeface="Arial Black"/>
                <a:cs typeface="Arial Black"/>
              </a:rPr>
              <a:t>n </a:t>
            </a:r>
            <a:r>
              <a:rPr sz="1400" spc="-5" dirty="0">
                <a:latin typeface="Arial Black"/>
                <a:cs typeface="Arial Black"/>
              </a:rPr>
              <a:t>down </a:t>
            </a:r>
            <a:r>
              <a:rPr sz="1400" dirty="0">
                <a:latin typeface="Arial Black"/>
                <a:cs typeface="Arial Black"/>
              </a:rPr>
              <a:t>to 2, </a:t>
            </a:r>
            <a:r>
              <a:rPr sz="1400" spc="-5" dirty="0">
                <a:latin typeface="Arial Black"/>
                <a:cs typeface="Arial Black"/>
              </a:rPr>
              <a:t>apply</a:t>
            </a:r>
            <a:r>
              <a:rPr sz="1400" spc="114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REMOVE-INCONSISTENT-VALUES(Parent(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j</a:t>
            </a:r>
            <a:r>
              <a:rPr sz="1400" spc="-10" dirty="0">
                <a:latin typeface="Times New Roman"/>
                <a:cs typeface="Times New Roman"/>
              </a:rPr>
              <a:t>),</a:t>
            </a:r>
            <a:r>
              <a:rPr sz="1400" i="1" spc="-10" dirty="0">
                <a:latin typeface="Times New Roman"/>
                <a:cs typeface="Times New Roman"/>
              </a:rPr>
              <a:t>X</a:t>
            </a:r>
            <a:r>
              <a:rPr sz="1200" i="1" spc="-15" baseline="-24305" dirty="0">
                <a:latin typeface="Times New Roman"/>
                <a:cs typeface="Times New Roman"/>
              </a:rPr>
              <a:t>j</a:t>
            </a:r>
            <a:r>
              <a:rPr sz="1400" spc="-1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Arial Black"/>
                <a:cs typeface="Arial Black"/>
              </a:rPr>
              <a:t>For </a:t>
            </a:r>
            <a:r>
              <a:rPr sz="1450" i="1" spc="-20" dirty="0">
                <a:latin typeface="Arial Black"/>
                <a:cs typeface="Arial Black"/>
              </a:rPr>
              <a:t>j </a:t>
            </a:r>
            <a:r>
              <a:rPr sz="1400" spc="-5" dirty="0">
                <a:latin typeface="Arial Black"/>
                <a:cs typeface="Arial Black"/>
              </a:rPr>
              <a:t>from </a:t>
            </a:r>
            <a:r>
              <a:rPr sz="1400" dirty="0">
                <a:latin typeface="Arial Black"/>
                <a:cs typeface="Arial Black"/>
              </a:rPr>
              <a:t>1 </a:t>
            </a:r>
            <a:r>
              <a:rPr sz="1400" spc="-5" dirty="0">
                <a:latin typeface="Arial Black"/>
                <a:cs typeface="Arial Black"/>
              </a:rPr>
              <a:t>to </a:t>
            </a:r>
            <a:r>
              <a:rPr sz="1450" i="1" spc="-35" dirty="0">
                <a:latin typeface="Arial Black"/>
                <a:cs typeface="Arial Black"/>
              </a:rPr>
              <a:t>n </a:t>
            </a:r>
            <a:r>
              <a:rPr sz="1400" spc="-5" dirty="0">
                <a:latin typeface="Arial Black"/>
                <a:cs typeface="Arial Black"/>
              </a:rPr>
              <a:t>assign </a:t>
            </a:r>
            <a:r>
              <a:rPr sz="1450" i="1" spc="-75" dirty="0">
                <a:latin typeface="Arial Black"/>
                <a:cs typeface="Arial Black"/>
              </a:rPr>
              <a:t>X</a:t>
            </a:r>
            <a:r>
              <a:rPr sz="1200" spc="-112" baseline="-24305" dirty="0">
                <a:latin typeface="Arial Black"/>
                <a:cs typeface="Arial Black"/>
              </a:rPr>
              <a:t>j </a:t>
            </a:r>
            <a:r>
              <a:rPr sz="1400" spc="-5" dirty="0">
                <a:latin typeface="Arial Black"/>
                <a:cs typeface="Arial Black"/>
              </a:rPr>
              <a:t>consistently with </a:t>
            </a:r>
            <a:r>
              <a:rPr sz="1400" spc="-15" dirty="0">
                <a:latin typeface="Arial Black"/>
                <a:cs typeface="Arial Black"/>
              </a:rPr>
              <a:t>Parent(</a:t>
            </a:r>
            <a:r>
              <a:rPr sz="1450" i="1" spc="-15" dirty="0">
                <a:latin typeface="Arial Black"/>
                <a:cs typeface="Arial Black"/>
              </a:rPr>
              <a:t>X</a:t>
            </a:r>
            <a:r>
              <a:rPr sz="1200" spc="-22" baseline="-24305" dirty="0">
                <a:latin typeface="Arial Black"/>
                <a:cs typeface="Arial Black"/>
              </a:rPr>
              <a:t>j</a:t>
            </a:r>
            <a:r>
              <a:rPr sz="1200" spc="-225" baseline="-24305" dirty="0">
                <a:latin typeface="Arial Black"/>
                <a:cs typeface="Arial Black"/>
              </a:rPr>
              <a:t> </a:t>
            </a:r>
            <a:r>
              <a:rPr sz="1400" dirty="0">
                <a:latin typeface="Arial Black"/>
                <a:cs typeface="Arial Black"/>
              </a:rPr>
              <a:t>)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39" y="5295138"/>
            <a:ext cx="152400" cy="55118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993900"/>
            <a:ext cx="8229600" cy="184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4293870"/>
            <a:ext cx="8014334" cy="16446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2600" i="1" dirty="0">
                <a:latin typeface="Times New Roman"/>
                <a:cs typeface="Times New Roman"/>
              </a:rPr>
              <a:t>Can more general </a:t>
            </a:r>
            <a:r>
              <a:rPr sz="2600" i="1" spc="-5" dirty="0">
                <a:latin typeface="Times New Roman"/>
                <a:cs typeface="Times New Roman"/>
              </a:rPr>
              <a:t>constraint </a:t>
            </a:r>
            <a:r>
              <a:rPr sz="2600" i="1" dirty="0">
                <a:latin typeface="Times New Roman"/>
                <a:cs typeface="Times New Roman"/>
              </a:rPr>
              <a:t>graphs be </a:t>
            </a:r>
            <a:r>
              <a:rPr sz="2600" i="1" spc="-5" dirty="0">
                <a:latin typeface="Times New Roman"/>
                <a:cs typeface="Times New Roman"/>
              </a:rPr>
              <a:t>reduced to</a:t>
            </a:r>
            <a:r>
              <a:rPr sz="2600" i="1" spc="-40" dirty="0">
                <a:latin typeface="Times New Roman"/>
                <a:cs typeface="Times New Roman"/>
              </a:rPr>
              <a:t> </a:t>
            </a:r>
            <a:r>
              <a:rPr sz="2600" i="1" spc="-5" dirty="0">
                <a:latin typeface="Times New Roman"/>
                <a:cs typeface="Times New Roman"/>
              </a:rPr>
              <a:t>trees?</a:t>
            </a:r>
            <a:endParaRPr sz="26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65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Times New Roman"/>
                <a:cs typeface="Times New Roman"/>
              </a:rPr>
              <a:t>Two</a:t>
            </a:r>
            <a:r>
              <a:rPr sz="2600" spc="-5" dirty="0">
                <a:latin typeface="Times New Roman"/>
                <a:cs typeface="Times New Roman"/>
              </a:rPr>
              <a:t> approaches:</a:t>
            </a:r>
            <a:endParaRPr sz="2600">
              <a:latin typeface="Times New Roman"/>
              <a:cs typeface="Times New Roman"/>
            </a:endParaRPr>
          </a:p>
          <a:p>
            <a:pPr marL="781050" lvl="1" indent="-285750">
              <a:lnSpc>
                <a:spcPct val="100000"/>
              </a:lnSpc>
              <a:spcBef>
                <a:spcPts val="43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81050" algn="l"/>
              </a:tabLst>
            </a:pPr>
            <a:r>
              <a:rPr sz="1800" spc="-5" dirty="0">
                <a:latin typeface="Arial Black"/>
                <a:cs typeface="Arial Black"/>
              </a:rPr>
              <a:t>Remove certain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nodes</a:t>
            </a:r>
            <a:endParaRPr sz="1800">
              <a:latin typeface="Arial Black"/>
              <a:cs typeface="Arial Black"/>
            </a:endParaRPr>
          </a:p>
          <a:p>
            <a:pPr marL="781050" lvl="1" indent="-285750">
              <a:lnSpc>
                <a:spcPct val="100000"/>
              </a:lnSpc>
              <a:spcBef>
                <a:spcPts val="45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81050" algn="l"/>
              </a:tabLst>
            </a:pPr>
            <a:r>
              <a:rPr sz="1800" spc="-5" dirty="0">
                <a:latin typeface="Arial Black"/>
                <a:cs typeface="Arial Black"/>
              </a:rPr>
              <a:t>Collapse certain</a:t>
            </a:r>
            <a:r>
              <a:rPr sz="1800" spc="-1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nodes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3074" y="2096459"/>
            <a:ext cx="2340484" cy="206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1600200"/>
            <a:ext cx="2908300" cy="2494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79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2068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Constraint</a:t>
            </a:r>
            <a:r>
              <a:rPr spc="-85" dirty="0"/>
              <a:t> </a:t>
            </a:r>
            <a:r>
              <a:rPr spc="-5" dirty="0"/>
              <a:t>graph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22288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39" y="2208529"/>
            <a:ext cx="14763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CSP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benefits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2503931"/>
            <a:ext cx="170180" cy="834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5089" y="2542539"/>
            <a:ext cx="421576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Standard representation pattern  Generic </a:t>
            </a:r>
            <a:r>
              <a:rPr sz="1600" dirty="0">
                <a:latin typeface="Arial Black"/>
                <a:cs typeface="Arial Black"/>
              </a:rPr>
              <a:t>goal and </a:t>
            </a:r>
            <a:r>
              <a:rPr sz="1600" spc="-5" dirty="0">
                <a:latin typeface="Arial Black"/>
                <a:cs typeface="Arial Black"/>
              </a:rPr>
              <a:t>successor</a:t>
            </a:r>
            <a:r>
              <a:rPr sz="1600" spc="-11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functions</a:t>
            </a:r>
            <a:endParaRPr sz="1600">
              <a:latin typeface="Arial Black"/>
              <a:cs typeface="Arial Black"/>
            </a:endParaRPr>
          </a:p>
          <a:p>
            <a:pPr marL="12700" marR="862330">
              <a:lnSpc>
                <a:spcPts val="1720"/>
              </a:lnSpc>
              <a:spcBef>
                <a:spcPts val="425"/>
              </a:spcBef>
            </a:pPr>
            <a:r>
              <a:rPr sz="1600" spc="-5" dirty="0">
                <a:latin typeface="Arial Black"/>
                <a:cs typeface="Arial Black"/>
              </a:rPr>
              <a:t>Generic heuristics (no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domain  specific</a:t>
            </a:r>
            <a:r>
              <a:rPr sz="1600" spc="-1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expertise).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9004" y="1412025"/>
            <a:ext cx="2771626" cy="24436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69" y="443992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877569" y="4419600"/>
            <a:ext cx="71120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Constraint graph </a:t>
            </a:r>
            <a:r>
              <a:rPr sz="2200" dirty="0">
                <a:latin typeface="Times New Roman"/>
                <a:cs typeface="Times New Roman"/>
              </a:rPr>
              <a:t>= nodes </a:t>
            </a:r>
            <a:r>
              <a:rPr sz="2200" spc="-5" dirty="0">
                <a:latin typeface="Times New Roman"/>
                <a:cs typeface="Times New Roman"/>
              </a:rPr>
              <a:t>are variables, edges show constraints.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869" y="478917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619" y="4781550"/>
            <a:ext cx="42138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Graph </a:t>
            </a:r>
            <a:r>
              <a:rPr sz="1600" dirty="0">
                <a:latin typeface="Arial Black"/>
                <a:cs typeface="Arial Black"/>
              </a:rPr>
              <a:t>can be </a:t>
            </a:r>
            <a:r>
              <a:rPr sz="1600" spc="-5" dirty="0">
                <a:latin typeface="Arial Black"/>
                <a:cs typeface="Arial Black"/>
              </a:rPr>
              <a:t>used to simplify</a:t>
            </a:r>
            <a:r>
              <a:rPr sz="1600" spc="-114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search.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9069" y="5086350"/>
            <a:ext cx="139065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2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7670" y="5053329"/>
            <a:ext cx="4156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e.g. </a:t>
            </a:r>
            <a:r>
              <a:rPr sz="1800" spc="-5" dirty="0">
                <a:latin typeface="Times New Roman"/>
                <a:cs typeface="Times New Roman"/>
              </a:rPr>
              <a:t>Tasmania is </a:t>
            </a:r>
            <a:r>
              <a:rPr sz="1800" dirty="0">
                <a:latin typeface="Times New Roman"/>
                <a:cs typeface="Times New Roman"/>
              </a:rPr>
              <a:t>an </a:t>
            </a:r>
            <a:r>
              <a:rPr sz="1800" spc="-5" dirty="0">
                <a:latin typeface="Times New Roman"/>
                <a:cs typeface="Times New Roman"/>
              </a:rPr>
              <a:t>independent subproblem.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2100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189729"/>
            <a:ext cx="7649209" cy="103631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spc="-5" dirty="0">
                <a:latin typeface="Times New Roman"/>
                <a:cs typeface="Times New Roman"/>
              </a:rPr>
              <a:t>Idea: assign values to some variables so that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10" dirty="0">
                <a:latin typeface="Times New Roman"/>
                <a:cs typeface="Times New Roman"/>
              </a:rPr>
              <a:t>remaining </a:t>
            </a:r>
            <a:r>
              <a:rPr sz="2200" spc="-5" dirty="0">
                <a:latin typeface="Times New Roman"/>
                <a:cs typeface="Times New Roman"/>
              </a:rPr>
              <a:t>variables  form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tree.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200" spc="-10" dirty="0">
                <a:latin typeface="Times New Roman"/>
                <a:cs typeface="Times New Roman"/>
              </a:rPr>
              <a:t>Assume </a:t>
            </a:r>
            <a:r>
              <a:rPr sz="2200" spc="-5" dirty="0">
                <a:latin typeface="Times New Roman"/>
                <a:cs typeface="Times New Roman"/>
              </a:rPr>
              <a:t>that we assign </a:t>
            </a:r>
            <a:r>
              <a:rPr sz="2200" i="1" spc="-5" dirty="0">
                <a:latin typeface="Times New Roman"/>
                <a:cs typeface="Times New Roman"/>
              </a:rPr>
              <a:t>{SA=x} </a:t>
            </a:r>
            <a:r>
              <a:rPr sz="2250" spc="-50" dirty="0">
                <a:latin typeface="Symbol"/>
                <a:cs typeface="Symbol"/>
              </a:rPr>
              <a:t>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cycle</a:t>
            </a:r>
            <a:r>
              <a:rPr sz="2200" i="1" spc="6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cutset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8831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523240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889" y="5223509"/>
            <a:ext cx="7152640" cy="9766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886460">
              <a:lnSpc>
                <a:spcPts val="1730"/>
              </a:lnSpc>
              <a:spcBef>
                <a:spcPts val="315"/>
              </a:spcBef>
            </a:pPr>
            <a:r>
              <a:rPr sz="1600" spc="-5" dirty="0">
                <a:latin typeface="Arial Black"/>
                <a:cs typeface="Arial Black"/>
              </a:rPr>
              <a:t>And remove any values </a:t>
            </a:r>
            <a:r>
              <a:rPr sz="1600" dirty="0">
                <a:latin typeface="Arial Black"/>
                <a:cs typeface="Arial Black"/>
              </a:rPr>
              <a:t>from </a:t>
            </a:r>
            <a:r>
              <a:rPr sz="1600" spc="-5" dirty="0">
                <a:latin typeface="Arial Black"/>
                <a:cs typeface="Arial Black"/>
              </a:rPr>
              <a:t>the other variables that</a:t>
            </a:r>
            <a:r>
              <a:rPr sz="1600" spc="-12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are  inconsistent.</a:t>
            </a:r>
            <a:endParaRPr sz="1600">
              <a:latin typeface="Arial Black"/>
              <a:cs typeface="Arial Black"/>
            </a:endParaRPr>
          </a:p>
          <a:p>
            <a:pPr marL="12700" marR="5080">
              <a:lnSpc>
                <a:spcPts val="1720"/>
              </a:lnSpc>
              <a:spcBef>
                <a:spcPts val="395"/>
              </a:spcBef>
            </a:pPr>
            <a:r>
              <a:rPr sz="1600" spc="-5" dirty="0">
                <a:latin typeface="Arial Black"/>
                <a:cs typeface="Arial Black"/>
              </a:rPr>
              <a:t>The selected value for SA could </a:t>
            </a:r>
            <a:r>
              <a:rPr sz="1600" dirty="0">
                <a:latin typeface="Arial Black"/>
                <a:cs typeface="Arial Black"/>
              </a:rPr>
              <a:t>be </a:t>
            </a:r>
            <a:r>
              <a:rPr sz="1600" spc="-5" dirty="0">
                <a:latin typeface="Arial Black"/>
                <a:cs typeface="Arial Black"/>
              </a:rPr>
              <a:t>the wrong </a:t>
            </a:r>
            <a:r>
              <a:rPr sz="1600" dirty="0">
                <a:latin typeface="Arial Black"/>
                <a:cs typeface="Arial Black"/>
              </a:rPr>
              <a:t>one so </a:t>
            </a:r>
            <a:r>
              <a:rPr sz="1600" spc="-5" dirty="0">
                <a:latin typeface="Arial Black"/>
                <a:cs typeface="Arial Black"/>
              </a:rPr>
              <a:t>we have to  try all of</a:t>
            </a:r>
            <a:r>
              <a:rPr sz="1600" spc="-4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them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3139" y="572135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3074" y="2096459"/>
            <a:ext cx="2340484" cy="206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1600200"/>
            <a:ext cx="2908300" cy="2494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80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079240"/>
            <a:ext cx="200025" cy="8356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43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8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147819"/>
            <a:ext cx="637286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This approach is </a:t>
            </a:r>
            <a:r>
              <a:rPr sz="2400" spc="-5" dirty="0">
                <a:latin typeface="Times New Roman"/>
                <a:cs typeface="Times New Roman"/>
              </a:rPr>
              <a:t>worthwhile </a:t>
            </a:r>
            <a:r>
              <a:rPr sz="2400" dirty="0">
                <a:latin typeface="Times New Roman"/>
                <a:cs typeface="Times New Roman"/>
              </a:rPr>
              <a:t>if cycle </a:t>
            </a:r>
            <a:r>
              <a:rPr sz="2400" spc="-5" dirty="0">
                <a:latin typeface="Times New Roman"/>
                <a:cs typeface="Times New Roman"/>
              </a:rPr>
              <a:t>cutset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small.  Finding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smallest </a:t>
            </a:r>
            <a:r>
              <a:rPr sz="2400" dirty="0">
                <a:latin typeface="Times New Roman"/>
                <a:cs typeface="Times New Roman"/>
              </a:rPr>
              <a:t>cycle </a:t>
            </a:r>
            <a:r>
              <a:rPr sz="2400" spc="-5" dirty="0">
                <a:latin typeface="Times New Roman"/>
                <a:cs typeface="Times New Roman"/>
              </a:rPr>
              <a:t>cutset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NP-hard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4992370"/>
            <a:ext cx="17018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10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2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889" y="4984750"/>
            <a:ext cx="3514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Black"/>
                <a:cs typeface="Arial Black"/>
              </a:rPr>
              <a:t>Approximation algorithms</a:t>
            </a:r>
            <a:r>
              <a:rPr sz="1600" spc="-8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Arial Black"/>
                <a:cs typeface="Arial Black"/>
              </a:rPr>
              <a:t>exist</a:t>
            </a:r>
            <a:endParaRPr sz="16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28320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39" y="5264150"/>
            <a:ext cx="4883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This approach is called </a:t>
            </a:r>
            <a:r>
              <a:rPr sz="2200" i="1" spc="-5" dirty="0">
                <a:latin typeface="Times New Roman"/>
                <a:cs typeface="Times New Roman"/>
              </a:rPr>
              <a:t>cutset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conditioning</a:t>
            </a:r>
            <a:r>
              <a:rPr sz="220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3074" y="2096459"/>
            <a:ext cx="2340484" cy="2062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6800" y="1600200"/>
            <a:ext cx="2908300" cy="2494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7024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Nearly </a:t>
            </a:r>
            <a:r>
              <a:rPr spc="-10" dirty="0"/>
              <a:t>tree-structured</a:t>
            </a:r>
            <a:r>
              <a:rPr spc="-50" dirty="0"/>
              <a:t> </a:t>
            </a:r>
            <a:r>
              <a:rPr spc="-5" dirty="0"/>
              <a:t>CSPs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6940" y="2001520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9840" y="1983740"/>
            <a:ext cx="3485515" cy="2165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756285" algn="just">
              <a:lnSpc>
                <a:spcPts val="2160"/>
              </a:lnSpc>
              <a:spcBef>
                <a:spcPts val="370"/>
              </a:spcBef>
            </a:pPr>
            <a:r>
              <a:rPr sz="2000" spc="-5" dirty="0">
                <a:latin typeface="Times New Roman"/>
                <a:cs typeface="Times New Roman"/>
              </a:rPr>
              <a:t>Tree decomposition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constraint graph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set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 connected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subproblems.</a:t>
            </a:r>
            <a:endParaRPr sz="2000">
              <a:latin typeface="Times New Roman"/>
              <a:cs typeface="Times New Roman"/>
            </a:endParaRPr>
          </a:p>
          <a:p>
            <a:pPr marL="12700" marR="730250" algn="just">
              <a:lnSpc>
                <a:spcPts val="2160"/>
              </a:lnSpc>
              <a:spcBef>
                <a:spcPts val="500"/>
              </a:spcBef>
            </a:pP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subproblem </a:t>
            </a:r>
            <a:r>
              <a:rPr sz="2000" spc="-5" dirty="0">
                <a:latin typeface="Times New Roman"/>
                <a:cs typeface="Times New Roman"/>
              </a:rPr>
              <a:t>is solved  independently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266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Resulting solutions are combined.  Necessary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6940" y="2887979"/>
            <a:ext cx="170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6940" y="3390900"/>
            <a:ext cx="170815" cy="7010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500" spc="-360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5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4140" y="4152900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9890" y="4146550"/>
            <a:ext cx="3040380" cy="18592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131445">
              <a:lnSpc>
                <a:spcPts val="1510"/>
              </a:lnSpc>
              <a:spcBef>
                <a:spcPts val="290"/>
              </a:spcBef>
            </a:pPr>
            <a:r>
              <a:rPr sz="1400" spc="-5" dirty="0">
                <a:latin typeface="Arial Black"/>
                <a:cs typeface="Arial Black"/>
              </a:rPr>
              <a:t>Every variable appears </a:t>
            </a:r>
            <a:r>
              <a:rPr sz="1400" dirty="0">
                <a:latin typeface="Arial Black"/>
                <a:cs typeface="Arial Black"/>
              </a:rPr>
              <a:t>in ar  </a:t>
            </a:r>
            <a:r>
              <a:rPr sz="1400" spc="-5" dirty="0">
                <a:latin typeface="Arial Black"/>
                <a:cs typeface="Arial Black"/>
              </a:rPr>
              <a:t>least </a:t>
            </a:r>
            <a:r>
              <a:rPr sz="1400" dirty="0">
                <a:latin typeface="Arial Black"/>
                <a:cs typeface="Arial Black"/>
              </a:rPr>
              <a:t>one </a:t>
            </a:r>
            <a:r>
              <a:rPr sz="1400" spc="-5" dirty="0">
                <a:latin typeface="Arial Black"/>
                <a:cs typeface="Arial Black"/>
              </a:rPr>
              <a:t>of </a:t>
            </a:r>
            <a:r>
              <a:rPr sz="1400" dirty="0">
                <a:latin typeface="Arial Black"/>
                <a:cs typeface="Arial Black"/>
              </a:rPr>
              <a:t>the</a:t>
            </a:r>
            <a:r>
              <a:rPr sz="1400" spc="-4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subproblems.</a:t>
            </a:r>
            <a:endParaRPr sz="1400">
              <a:latin typeface="Arial Black"/>
              <a:cs typeface="Arial Black"/>
            </a:endParaRPr>
          </a:p>
          <a:p>
            <a:pPr marL="12700" marR="43180">
              <a:lnSpc>
                <a:spcPct val="89700"/>
              </a:lnSpc>
              <a:spcBef>
                <a:spcPts val="330"/>
              </a:spcBef>
            </a:pPr>
            <a:r>
              <a:rPr sz="1400" dirty="0">
                <a:latin typeface="Arial Black"/>
                <a:cs typeface="Arial Black"/>
              </a:rPr>
              <a:t>If </a:t>
            </a:r>
            <a:r>
              <a:rPr sz="1400" spc="-5" dirty="0">
                <a:latin typeface="Arial Black"/>
                <a:cs typeface="Arial Black"/>
              </a:rPr>
              <a:t>two variables are connected  </a:t>
            </a:r>
            <a:r>
              <a:rPr sz="1400" dirty="0">
                <a:latin typeface="Arial Black"/>
                <a:cs typeface="Arial Black"/>
              </a:rPr>
              <a:t>in the </a:t>
            </a:r>
            <a:r>
              <a:rPr sz="1400" spc="-5" dirty="0">
                <a:latin typeface="Arial Black"/>
                <a:cs typeface="Arial Black"/>
              </a:rPr>
              <a:t>original problem, they  must appear together </a:t>
            </a:r>
            <a:r>
              <a:rPr sz="1400" dirty="0">
                <a:latin typeface="Arial Black"/>
                <a:cs typeface="Arial Black"/>
              </a:rPr>
              <a:t>in </a:t>
            </a:r>
            <a:r>
              <a:rPr sz="1400" spc="-5" dirty="0">
                <a:latin typeface="Arial Black"/>
                <a:cs typeface="Arial Black"/>
              </a:rPr>
              <a:t>at  least </a:t>
            </a:r>
            <a:r>
              <a:rPr sz="1400" dirty="0">
                <a:latin typeface="Arial Black"/>
                <a:cs typeface="Arial Black"/>
              </a:rPr>
              <a:t>one</a:t>
            </a:r>
            <a:r>
              <a:rPr sz="1400" spc="-15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subproblem.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89600"/>
              </a:lnSpc>
              <a:spcBef>
                <a:spcPts val="355"/>
              </a:spcBef>
            </a:pPr>
            <a:r>
              <a:rPr sz="1400" dirty="0">
                <a:latin typeface="Arial Black"/>
                <a:cs typeface="Arial Black"/>
              </a:rPr>
              <a:t>If a </a:t>
            </a:r>
            <a:r>
              <a:rPr sz="1400" spc="-5" dirty="0">
                <a:latin typeface="Arial Black"/>
                <a:cs typeface="Arial Black"/>
              </a:rPr>
              <a:t>variable appears </a:t>
            </a:r>
            <a:r>
              <a:rPr sz="1400" dirty="0">
                <a:latin typeface="Arial Black"/>
                <a:cs typeface="Arial Black"/>
              </a:rPr>
              <a:t>in </a:t>
            </a:r>
            <a:r>
              <a:rPr sz="1400" spc="-5" dirty="0">
                <a:latin typeface="Arial Black"/>
                <a:cs typeface="Arial Black"/>
              </a:rPr>
              <a:t>two  subproblems, </a:t>
            </a:r>
            <a:r>
              <a:rPr sz="1400" dirty="0">
                <a:latin typeface="Arial Black"/>
                <a:cs typeface="Arial Black"/>
              </a:rPr>
              <a:t>it </a:t>
            </a:r>
            <a:r>
              <a:rPr sz="1400" spc="-5" dirty="0">
                <a:latin typeface="Arial Black"/>
                <a:cs typeface="Arial Black"/>
              </a:rPr>
              <a:t>must appear in  eacht node on the</a:t>
            </a:r>
            <a:r>
              <a:rPr sz="1400" spc="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path.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4140" y="4580889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4140" y="5391150"/>
            <a:ext cx="1524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-105" dirty="0">
                <a:solidFill>
                  <a:srgbClr val="9999CC"/>
                </a:solidFill>
                <a:latin typeface="UnDotum"/>
                <a:cs typeface="UnDotum"/>
              </a:rPr>
              <a:t>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7200" y="1981200"/>
            <a:ext cx="40386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82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2361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S</a:t>
            </a:r>
            <a:r>
              <a:rPr spc="-15" dirty="0"/>
              <a:t>u</a:t>
            </a:r>
            <a:r>
              <a:rPr dirty="0"/>
              <a:t>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83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2000250"/>
            <a:ext cx="1854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1979929"/>
            <a:ext cx="7696834" cy="38620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407670" algn="just">
              <a:lnSpc>
                <a:spcPts val="2370"/>
              </a:lnSpc>
              <a:spcBef>
                <a:spcPts val="405"/>
              </a:spcBef>
            </a:pPr>
            <a:r>
              <a:rPr sz="2200" spc="-5" dirty="0">
                <a:latin typeface="Times New Roman"/>
                <a:cs typeface="Times New Roman"/>
              </a:rPr>
              <a:t>CSPs are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special kind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problem: states defined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values </a:t>
            </a:r>
            <a:r>
              <a:rPr sz="2200" dirty="0">
                <a:latin typeface="Times New Roman"/>
                <a:cs typeface="Times New Roman"/>
              </a:rPr>
              <a:t>of a  </a:t>
            </a:r>
            <a:r>
              <a:rPr sz="2200" spc="-5" dirty="0">
                <a:latin typeface="Times New Roman"/>
                <a:cs typeface="Times New Roman"/>
              </a:rPr>
              <a:t>fixed </a:t>
            </a:r>
            <a:r>
              <a:rPr sz="2200" spc="-10" dirty="0">
                <a:latin typeface="Times New Roman"/>
                <a:cs typeface="Times New Roman"/>
              </a:rPr>
              <a:t>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variables, </a:t>
            </a:r>
            <a:r>
              <a:rPr sz="2200" dirty="0">
                <a:latin typeface="Times New Roman"/>
                <a:cs typeface="Times New Roman"/>
              </a:rPr>
              <a:t>goal </a:t>
            </a:r>
            <a:r>
              <a:rPr sz="2200" spc="-5" dirty="0">
                <a:latin typeface="Times New Roman"/>
                <a:cs typeface="Times New Roman"/>
              </a:rPr>
              <a:t>test defined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constraints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variable  values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920"/>
              </a:lnSpc>
              <a:spcBef>
                <a:spcPts val="120"/>
              </a:spcBef>
            </a:pPr>
            <a:r>
              <a:rPr sz="2200" spc="-5" dirty="0">
                <a:latin typeface="Times New Roman"/>
                <a:cs typeface="Times New Roman"/>
              </a:rPr>
              <a:t>Backtracking=depth-first </a:t>
            </a:r>
            <a:r>
              <a:rPr sz="2200" spc="-10" dirty="0">
                <a:latin typeface="Times New Roman"/>
                <a:cs typeface="Times New Roman"/>
              </a:rPr>
              <a:t>search </a:t>
            </a:r>
            <a:r>
              <a:rPr sz="2200" spc="-5" dirty="0">
                <a:latin typeface="Times New Roman"/>
                <a:cs typeface="Times New Roman"/>
              </a:rPr>
              <a:t>with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variable assigned per </a:t>
            </a:r>
            <a:r>
              <a:rPr sz="2200" dirty="0">
                <a:latin typeface="Times New Roman"/>
                <a:cs typeface="Times New Roman"/>
              </a:rPr>
              <a:t>node  </a:t>
            </a:r>
            <a:r>
              <a:rPr sz="2200" spc="-5" dirty="0">
                <a:latin typeface="Times New Roman"/>
                <a:cs typeface="Times New Roman"/>
              </a:rPr>
              <a:t>Variable ordering and value </a:t>
            </a:r>
            <a:r>
              <a:rPr sz="2200" spc="-10" dirty="0">
                <a:latin typeface="Times New Roman"/>
                <a:cs typeface="Times New Roman"/>
              </a:rPr>
              <a:t>selection </a:t>
            </a:r>
            <a:r>
              <a:rPr sz="2200" spc="-5" dirty="0">
                <a:latin typeface="Times New Roman"/>
                <a:cs typeface="Times New Roman"/>
              </a:rPr>
              <a:t>heuristics help significantly  Forward checking prevents </a:t>
            </a:r>
            <a:r>
              <a:rPr sz="2200" spc="-10" dirty="0">
                <a:latin typeface="Times New Roman"/>
                <a:cs typeface="Times New Roman"/>
              </a:rPr>
              <a:t>assignments </a:t>
            </a:r>
            <a:r>
              <a:rPr sz="2200" dirty="0">
                <a:latin typeface="Times New Roman"/>
                <a:cs typeface="Times New Roman"/>
              </a:rPr>
              <a:t>that </a:t>
            </a:r>
            <a:r>
              <a:rPr sz="2200" spc="-10" dirty="0">
                <a:latin typeface="Times New Roman"/>
                <a:cs typeface="Times New Roman"/>
              </a:rPr>
              <a:t>lead 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failure.</a:t>
            </a:r>
            <a:endParaRPr sz="2200">
              <a:latin typeface="Times New Roman"/>
              <a:cs typeface="Times New Roman"/>
            </a:endParaRPr>
          </a:p>
          <a:p>
            <a:pPr marL="12700" marR="54610">
              <a:lnSpc>
                <a:spcPts val="2380"/>
              </a:lnSpc>
              <a:spcBef>
                <a:spcPts val="430"/>
              </a:spcBef>
            </a:pPr>
            <a:r>
              <a:rPr sz="2200" spc="-5" dirty="0">
                <a:latin typeface="Times New Roman"/>
                <a:cs typeface="Times New Roman"/>
              </a:rPr>
              <a:t>Constraint propagation </a:t>
            </a:r>
            <a:r>
              <a:rPr sz="2200" dirty="0">
                <a:latin typeface="Times New Roman"/>
                <a:cs typeface="Times New Roman"/>
              </a:rPr>
              <a:t>does </a:t>
            </a:r>
            <a:r>
              <a:rPr sz="2200" spc="-5" dirty="0">
                <a:latin typeface="Times New Roman"/>
                <a:cs typeface="Times New Roman"/>
              </a:rPr>
              <a:t>additional work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constrain values and  detect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inconsistencies.</a:t>
            </a:r>
            <a:endParaRPr sz="2200">
              <a:latin typeface="Times New Roman"/>
              <a:cs typeface="Times New Roman"/>
            </a:endParaRPr>
          </a:p>
          <a:p>
            <a:pPr marL="12700" marR="839469">
              <a:lnSpc>
                <a:spcPts val="2920"/>
              </a:lnSpc>
              <a:spcBef>
                <a:spcPts val="110"/>
              </a:spcBef>
            </a:pPr>
            <a:r>
              <a:rPr sz="2200" spc="-5" dirty="0">
                <a:latin typeface="Times New Roman"/>
                <a:cs typeface="Times New Roman"/>
              </a:rPr>
              <a:t>The CSP representation allows analysis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problem structure.  </a:t>
            </a:r>
            <a:r>
              <a:rPr sz="2200" spc="-10" dirty="0">
                <a:latin typeface="Times New Roman"/>
                <a:cs typeface="Times New Roman"/>
              </a:rPr>
              <a:t>Tree </a:t>
            </a:r>
            <a:r>
              <a:rPr sz="2200" spc="-5" dirty="0">
                <a:latin typeface="Times New Roman"/>
                <a:cs typeface="Times New Roman"/>
              </a:rPr>
              <a:t>structured CSPs can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solved in linear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time.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-5" dirty="0">
                <a:latin typeface="Times New Roman"/>
                <a:cs typeface="Times New Roman"/>
              </a:rPr>
              <a:t>Iterative min-conflicts is usually effective 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practice.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52420"/>
            <a:ext cx="185420" cy="151130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640579"/>
            <a:ext cx="185420" cy="11379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650" spc="-395" dirty="0">
                <a:solidFill>
                  <a:srgbClr val="00007F"/>
                </a:solidFill>
                <a:latin typeface="UnDotum"/>
                <a:cs typeface="UnDotum"/>
              </a:rPr>
              <a:t></a:t>
            </a:r>
            <a:endParaRPr sz="165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046479"/>
            <a:ext cx="43649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Varieties of</a:t>
            </a:r>
            <a:r>
              <a:rPr spc="-80" dirty="0"/>
              <a:t> </a:t>
            </a:r>
            <a:r>
              <a:rPr spc="-5" dirty="0"/>
              <a:t>CSPs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30040" y="6477466"/>
            <a:ext cx="88265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pc="5" dirty="0"/>
              <a:t> 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4669" y="6493976"/>
            <a:ext cx="12071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dirty="0"/>
              <a:t> 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23240" y="1944075"/>
            <a:ext cx="7936865" cy="34931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33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spc="-5" dirty="0">
                <a:latin typeface="Times New Roman"/>
                <a:cs typeface="Times New Roman"/>
              </a:rPr>
              <a:t>Discrete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180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Finite domains; </a:t>
            </a:r>
            <a:r>
              <a:rPr sz="1800" dirty="0">
                <a:latin typeface="Arial Black"/>
                <a:cs typeface="Arial Black"/>
              </a:rPr>
              <a:t>size </a:t>
            </a:r>
            <a:r>
              <a:rPr sz="1850" i="1" spc="-35" dirty="0">
                <a:latin typeface="Arial Black"/>
                <a:cs typeface="Arial Black"/>
              </a:rPr>
              <a:t>d </a:t>
            </a:r>
            <a:r>
              <a:rPr sz="1800" spc="-75" dirty="0">
                <a:latin typeface="Symbol"/>
                <a:cs typeface="Symbol"/>
              </a:rPr>
              <a:t></a:t>
            </a:r>
            <a:r>
              <a:rPr sz="1850" i="1" spc="-75" dirty="0">
                <a:latin typeface="Arial Black"/>
                <a:cs typeface="Arial Black"/>
              </a:rPr>
              <a:t>O(d</a:t>
            </a:r>
            <a:r>
              <a:rPr sz="1575" spc="-112" baseline="29100" dirty="0">
                <a:latin typeface="Arial Black"/>
                <a:cs typeface="Arial Black"/>
              </a:rPr>
              <a:t>n</a:t>
            </a:r>
            <a:r>
              <a:rPr sz="1850" i="1" spc="-75" dirty="0">
                <a:latin typeface="Arial Black"/>
                <a:cs typeface="Arial Black"/>
              </a:rPr>
              <a:t>) </a:t>
            </a:r>
            <a:r>
              <a:rPr sz="1800" spc="-5" dirty="0">
                <a:latin typeface="Arial Black"/>
                <a:cs typeface="Arial Black"/>
              </a:rPr>
              <a:t>complete</a:t>
            </a:r>
            <a:r>
              <a:rPr sz="1800" spc="65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assignments.</a:t>
            </a:r>
            <a:endParaRPr sz="1800">
              <a:latin typeface="Arial Black"/>
              <a:cs typeface="Arial Black"/>
            </a:endParaRPr>
          </a:p>
          <a:p>
            <a:pPr marL="1168400" lvl="2" indent="-228600">
              <a:lnSpc>
                <a:spcPct val="100000"/>
              </a:lnSpc>
              <a:spcBef>
                <a:spcPts val="25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dirty="0">
                <a:latin typeface="Times New Roman"/>
                <a:cs typeface="Times New Roman"/>
              </a:rPr>
              <a:t>E.g. </a:t>
            </a:r>
            <a:r>
              <a:rPr sz="2000" spc="-5" dirty="0">
                <a:latin typeface="Times New Roman"/>
                <a:cs typeface="Times New Roman"/>
              </a:rPr>
              <a:t>Boolean </a:t>
            </a:r>
            <a:r>
              <a:rPr sz="2000" dirty="0">
                <a:latin typeface="Times New Roman"/>
                <a:cs typeface="Times New Roman"/>
              </a:rPr>
              <a:t>CSPs, </a:t>
            </a:r>
            <a:r>
              <a:rPr sz="2000" spc="-5" dirty="0">
                <a:latin typeface="Times New Roman"/>
                <a:cs typeface="Times New Roman"/>
              </a:rPr>
              <a:t>include. Boolean satisfiability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(NP-complete).</a:t>
            </a:r>
            <a:endParaRPr sz="20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Infinite domains (integers, strings, etc.)</a:t>
            </a:r>
            <a:endParaRPr sz="1800">
              <a:latin typeface="Arial Black"/>
              <a:cs typeface="Arial Black"/>
            </a:endParaRPr>
          </a:p>
          <a:p>
            <a:pPr marL="1168400" lvl="2" indent="-228600">
              <a:lnSpc>
                <a:spcPct val="100000"/>
              </a:lnSpc>
              <a:spcBef>
                <a:spcPts val="26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dirty="0">
                <a:latin typeface="Times New Roman"/>
                <a:cs typeface="Times New Roman"/>
              </a:rPr>
              <a:t>E.g. job </a:t>
            </a:r>
            <a:r>
              <a:rPr sz="2000" spc="-5" dirty="0">
                <a:latin typeface="Times New Roman"/>
                <a:cs typeface="Times New Roman"/>
              </a:rPr>
              <a:t>scheduling, variables are start/end </a:t>
            </a:r>
            <a:r>
              <a:rPr sz="2000" dirty="0">
                <a:latin typeface="Times New Roman"/>
                <a:cs typeface="Times New Roman"/>
              </a:rPr>
              <a:t>days for each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</a:t>
            </a:r>
            <a:endParaRPr sz="2000">
              <a:latin typeface="Times New Roman"/>
              <a:cs typeface="Times New Roman"/>
            </a:endParaRPr>
          </a:p>
          <a:p>
            <a:pPr marL="1168400" lvl="2" indent="-228600">
              <a:lnSpc>
                <a:spcPct val="100000"/>
              </a:lnSpc>
              <a:spcBef>
                <a:spcPts val="22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dirty="0">
                <a:latin typeface="Times New Roman"/>
                <a:cs typeface="Times New Roman"/>
              </a:rPr>
              <a:t>Need a </a:t>
            </a:r>
            <a:r>
              <a:rPr sz="2000" spc="-5" dirty="0">
                <a:latin typeface="Times New Roman"/>
                <a:cs typeface="Times New Roman"/>
              </a:rPr>
              <a:t>constraint </a:t>
            </a:r>
            <a:r>
              <a:rPr sz="2000" dirty="0">
                <a:latin typeface="Times New Roman"/>
                <a:cs typeface="Times New Roman"/>
              </a:rPr>
              <a:t>language </a:t>
            </a:r>
            <a:r>
              <a:rPr sz="2000" spc="-5" dirty="0">
                <a:latin typeface="Times New Roman"/>
                <a:cs typeface="Times New Roman"/>
              </a:rPr>
              <a:t>e.g </a:t>
            </a:r>
            <a:r>
              <a:rPr sz="2000" i="1" spc="-30" dirty="0">
                <a:latin typeface="Times New Roman"/>
                <a:cs typeface="Times New Roman"/>
              </a:rPr>
              <a:t>StartJob</a:t>
            </a:r>
            <a:r>
              <a:rPr sz="1725" i="1" spc="-44" baseline="-24154" dirty="0">
                <a:latin typeface="Times New Roman"/>
                <a:cs typeface="Times New Roman"/>
              </a:rPr>
              <a:t>1 </a:t>
            </a:r>
            <a:r>
              <a:rPr sz="2000" i="1" spc="-5" dirty="0">
                <a:latin typeface="Times New Roman"/>
                <a:cs typeface="Times New Roman"/>
              </a:rPr>
              <a:t>+5 </a:t>
            </a:r>
            <a:r>
              <a:rPr sz="2000" i="1" dirty="0">
                <a:latin typeface="Times New Roman"/>
                <a:cs typeface="Times New Roman"/>
              </a:rPr>
              <a:t>≤</a:t>
            </a:r>
            <a:r>
              <a:rPr sz="2000" i="1" spc="8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StartJob</a:t>
            </a:r>
            <a:r>
              <a:rPr sz="1725" i="1" spc="-37" baseline="-24154" dirty="0">
                <a:latin typeface="Times New Roman"/>
                <a:cs typeface="Times New Roman"/>
              </a:rPr>
              <a:t>3</a:t>
            </a:r>
            <a:r>
              <a:rPr sz="2000" i="1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68400" lvl="2" indent="-228600">
              <a:lnSpc>
                <a:spcPct val="100000"/>
              </a:lnSpc>
              <a:spcBef>
                <a:spcPts val="590"/>
              </a:spcBef>
              <a:buClr>
                <a:srgbClr val="00007F"/>
              </a:buClr>
              <a:buSzPct val="65000"/>
              <a:buFont typeface="UnDotum"/>
              <a:buChar char=""/>
              <a:tabLst>
                <a:tab pos="116840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Linear constraints solvable, nonlinear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undecidable.</a:t>
            </a:r>
            <a:endParaRPr sz="2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340"/>
              </a:spcBef>
              <a:buClr>
                <a:srgbClr val="00007F"/>
              </a:buClr>
              <a:buSzPct val="75000"/>
              <a:buFont typeface="UnDotum"/>
              <a:buChar char=""/>
              <a:tabLst>
                <a:tab pos="367665" algn="l"/>
                <a:tab pos="368300" algn="l"/>
              </a:tabLst>
            </a:pPr>
            <a:r>
              <a:rPr sz="2600" dirty="0">
                <a:latin typeface="Times New Roman"/>
                <a:cs typeface="Times New Roman"/>
              </a:rPr>
              <a:t>Continuous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variables</a:t>
            </a:r>
            <a:endParaRPr sz="260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e.g. start/end times </a:t>
            </a:r>
            <a:r>
              <a:rPr sz="1800" spc="-10" dirty="0">
                <a:latin typeface="Arial Black"/>
                <a:cs typeface="Arial Black"/>
              </a:rPr>
              <a:t>for </a:t>
            </a:r>
            <a:r>
              <a:rPr sz="1800" dirty="0">
                <a:latin typeface="Arial Black"/>
                <a:cs typeface="Arial Black"/>
              </a:rPr>
              <a:t>Hubble </a:t>
            </a:r>
            <a:r>
              <a:rPr sz="1800" spc="-5" dirty="0">
                <a:latin typeface="Arial Black"/>
                <a:cs typeface="Arial Black"/>
              </a:rPr>
              <a:t>Telescope</a:t>
            </a:r>
            <a:r>
              <a:rPr sz="1800" dirty="0">
                <a:latin typeface="Arial Black"/>
                <a:cs typeface="Arial Black"/>
              </a:rPr>
              <a:t> </a:t>
            </a:r>
            <a:r>
              <a:rPr sz="1800" spc="-5" dirty="0">
                <a:latin typeface="Arial Black"/>
                <a:cs typeface="Arial Black"/>
              </a:rPr>
              <a:t>observations.</a:t>
            </a:r>
            <a:endParaRPr sz="1800">
              <a:latin typeface="Arial Black"/>
              <a:cs typeface="Arial Black"/>
            </a:endParaRPr>
          </a:p>
          <a:p>
            <a:pPr marL="768350" lvl="1" indent="-285750">
              <a:lnSpc>
                <a:spcPct val="100000"/>
              </a:lnSpc>
              <a:spcBef>
                <a:spcPts val="229"/>
              </a:spcBef>
              <a:buClr>
                <a:srgbClr val="9999CC"/>
              </a:buClr>
              <a:buSzPct val="80555"/>
              <a:buFont typeface="UnDotum"/>
              <a:buChar char=""/>
              <a:tabLst>
                <a:tab pos="768350" algn="l"/>
              </a:tabLst>
            </a:pPr>
            <a:r>
              <a:rPr sz="1800" spc="-5" dirty="0">
                <a:latin typeface="Arial Black"/>
                <a:cs typeface="Arial Black"/>
              </a:rPr>
              <a:t>Linear constraints solvable </a:t>
            </a:r>
            <a:r>
              <a:rPr sz="1800" dirty="0">
                <a:latin typeface="Arial Black"/>
                <a:cs typeface="Arial Black"/>
              </a:rPr>
              <a:t>in </a:t>
            </a:r>
            <a:r>
              <a:rPr sz="1800" spc="-5" dirty="0">
                <a:latin typeface="Arial Black"/>
                <a:cs typeface="Arial Black"/>
              </a:rPr>
              <a:t>poly time by LP</a:t>
            </a:r>
            <a:r>
              <a:rPr sz="1800" spc="-25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methods.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</TotalTime>
  <Words>5110</Words>
  <Application>Microsoft Office PowerPoint</Application>
  <PresentationFormat>On-screen Show (4:3)</PresentationFormat>
  <Paragraphs>1200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83</vt:i4>
      </vt:variant>
    </vt:vector>
  </HeadingPairs>
  <TitlesOfParts>
    <vt:vector size="95" baseType="lpstr">
      <vt:lpstr>Arial</vt:lpstr>
      <vt:lpstr>Arial Black</vt:lpstr>
      <vt:lpstr>Calibri</vt:lpstr>
      <vt:lpstr>Century Gothic</vt:lpstr>
      <vt:lpstr>Symbol</vt:lpstr>
      <vt:lpstr>Times New Roman</vt:lpstr>
      <vt:lpstr>Trebuchet MS</vt:lpstr>
      <vt:lpstr>UnDotum</vt:lpstr>
      <vt:lpstr>Wingdings 3</vt:lpstr>
      <vt:lpstr>Office Theme</vt:lpstr>
      <vt:lpstr>1_Office Theme</vt:lpstr>
      <vt:lpstr>Ion</vt:lpstr>
      <vt:lpstr>PowerPoint Presentation</vt:lpstr>
      <vt:lpstr> Artificial Intelligence (AI-2002)  Lecture 7: Constraint Satisfaction Problems (CSPs)</vt:lpstr>
      <vt:lpstr>Constraint satisfaction  problems</vt:lpstr>
      <vt:lpstr>Constraint satisfaction  problems</vt:lpstr>
      <vt:lpstr>Constraint satisfaction  problems</vt:lpstr>
      <vt:lpstr>CSP example: map coloring</vt:lpstr>
      <vt:lpstr>CSP example: map coloring</vt:lpstr>
      <vt:lpstr>Constraint graph</vt:lpstr>
      <vt:lpstr>Varieties of CSPs</vt:lpstr>
      <vt:lpstr>Varieties of constraints</vt:lpstr>
      <vt:lpstr>CSP as a standard search  problem</vt:lpstr>
      <vt:lpstr>CSP as a standard search  problem</vt:lpstr>
      <vt:lpstr>Commutativity</vt:lpstr>
      <vt:lpstr>Backtracking search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Minimum remaining values</vt:lpstr>
      <vt:lpstr>Degree heuristic</vt:lpstr>
      <vt:lpstr>Least constraining value</vt:lpstr>
      <vt:lpstr>Forward checking</vt:lpstr>
      <vt:lpstr>Forward checking</vt:lpstr>
      <vt:lpstr>Forward checking</vt:lpstr>
      <vt:lpstr>Forward checking</vt:lpstr>
      <vt:lpstr>Back Tracking Example</vt:lpstr>
      <vt:lpstr>CSP Algorithm Example</vt:lpstr>
      <vt:lpstr>CSP Algorithm Example</vt:lpstr>
      <vt:lpstr>CSP Algorithm Example</vt:lpstr>
      <vt:lpstr>CSP Algorithm Example</vt:lpstr>
      <vt:lpstr>CSP Algorithm Example</vt:lpstr>
      <vt:lpstr>CSP Algorithm Example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Example: 4-Queens Problem</vt:lpstr>
      <vt:lpstr>Constraint propagation</vt:lpstr>
      <vt:lpstr>Arc consistency</vt:lpstr>
      <vt:lpstr>Arc consistency</vt:lpstr>
      <vt:lpstr>Arc consistency</vt:lpstr>
      <vt:lpstr>Arc consistency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consistency algorithm</vt:lpstr>
      <vt:lpstr>K-consistency</vt:lpstr>
      <vt:lpstr>K-consistency</vt:lpstr>
      <vt:lpstr>Further improvements</vt:lpstr>
      <vt:lpstr>Local search for CSP</vt:lpstr>
      <vt:lpstr>Local search for CSP</vt:lpstr>
      <vt:lpstr>Min-conflicts example 1</vt:lpstr>
      <vt:lpstr>Min-conflicts example 2</vt:lpstr>
      <vt:lpstr>Problem structure</vt:lpstr>
      <vt:lpstr>Problem structure</vt:lpstr>
      <vt:lpstr>Tree-structured CSPs</vt:lpstr>
      <vt:lpstr>Tree-structured CSPs</vt:lpstr>
      <vt:lpstr>Nearly tree-structured CSPs</vt:lpstr>
      <vt:lpstr>Nearly tree-structured CSPs</vt:lpstr>
      <vt:lpstr>Nearly tree-structured CSPs</vt:lpstr>
      <vt:lpstr>Nearly tree-structured CSPs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FAST-Dr. Sherwani</dc:creator>
  <cp:lastModifiedBy>Dr. Fahad Sherwani</cp:lastModifiedBy>
  <cp:revision>74</cp:revision>
  <dcterms:created xsi:type="dcterms:W3CDTF">2020-03-10T08:01:44Z</dcterms:created>
  <dcterms:modified xsi:type="dcterms:W3CDTF">2023-02-14T05:00:21Z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2015-10-13T00:00:00Z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2020-03-10T00:00:00Z</vt:filetime>
  </property>
</Properties>
</file>