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32600" cx="9118600"/>
  <p:notesSz cx="9118600" cy="6832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3111500" y="1435100"/>
            <a:ext cx="1981200" cy="914400"/>
          </a:xfrm>
          <a:custGeom>
            <a:rect b="b" l="l" r="r" t="t"/>
            <a:pathLst>
              <a:path extrusionOk="0" h="914400" w="1981200">
                <a:moveTo>
                  <a:pt x="990600" y="0"/>
                </a:moveTo>
                <a:lnTo>
                  <a:pt x="909352" y="1517"/>
                </a:lnTo>
                <a:lnTo>
                  <a:pt x="829913" y="5991"/>
                </a:lnTo>
                <a:lnTo>
                  <a:pt x="752539" y="13303"/>
                </a:lnTo>
                <a:lnTo>
                  <a:pt x="677484" y="23335"/>
                </a:lnTo>
                <a:lnTo>
                  <a:pt x="605004" y="35968"/>
                </a:lnTo>
                <a:lnTo>
                  <a:pt x="535352" y="51085"/>
                </a:lnTo>
                <a:lnTo>
                  <a:pt x="468784" y="68566"/>
                </a:lnTo>
                <a:lnTo>
                  <a:pt x="405554" y="88294"/>
                </a:lnTo>
                <a:lnTo>
                  <a:pt x="345918" y="110150"/>
                </a:lnTo>
                <a:lnTo>
                  <a:pt x="290131" y="134016"/>
                </a:lnTo>
                <a:lnTo>
                  <a:pt x="238447" y="159774"/>
                </a:lnTo>
                <a:lnTo>
                  <a:pt x="191121" y="187305"/>
                </a:lnTo>
                <a:lnTo>
                  <a:pt x="148409" y="216491"/>
                </a:lnTo>
                <a:lnTo>
                  <a:pt x="110564" y="247214"/>
                </a:lnTo>
                <a:lnTo>
                  <a:pt x="77843" y="279356"/>
                </a:lnTo>
                <a:lnTo>
                  <a:pt x="50499" y="312797"/>
                </a:lnTo>
                <a:lnTo>
                  <a:pt x="28788" y="347421"/>
                </a:lnTo>
                <a:lnTo>
                  <a:pt x="12964" y="383108"/>
                </a:lnTo>
                <a:lnTo>
                  <a:pt x="0" y="457199"/>
                </a:lnTo>
                <a:lnTo>
                  <a:pt x="3283" y="494659"/>
                </a:lnTo>
                <a:lnTo>
                  <a:pt x="28788" y="566978"/>
                </a:lnTo>
                <a:lnTo>
                  <a:pt x="50499" y="601602"/>
                </a:lnTo>
                <a:lnTo>
                  <a:pt x="77843" y="635043"/>
                </a:lnTo>
                <a:lnTo>
                  <a:pt x="110564" y="667185"/>
                </a:lnTo>
                <a:lnTo>
                  <a:pt x="148409" y="697908"/>
                </a:lnTo>
                <a:lnTo>
                  <a:pt x="191121" y="727094"/>
                </a:lnTo>
                <a:lnTo>
                  <a:pt x="238447" y="754625"/>
                </a:lnTo>
                <a:lnTo>
                  <a:pt x="290131" y="780383"/>
                </a:lnTo>
                <a:lnTo>
                  <a:pt x="345918" y="804249"/>
                </a:lnTo>
                <a:lnTo>
                  <a:pt x="405554" y="826105"/>
                </a:lnTo>
                <a:lnTo>
                  <a:pt x="468784" y="845833"/>
                </a:lnTo>
                <a:lnTo>
                  <a:pt x="535352" y="863314"/>
                </a:lnTo>
                <a:lnTo>
                  <a:pt x="605004" y="878431"/>
                </a:lnTo>
                <a:lnTo>
                  <a:pt x="677484" y="891064"/>
                </a:lnTo>
                <a:lnTo>
                  <a:pt x="752539" y="901096"/>
                </a:lnTo>
                <a:lnTo>
                  <a:pt x="829913" y="908408"/>
                </a:lnTo>
                <a:lnTo>
                  <a:pt x="909352" y="912882"/>
                </a:lnTo>
                <a:lnTo>
                  <a:pt x="990600" y="914399"/>
                </a:lnTo>
                <a:lnTo>
                  <a:pt x="1071847" y="912882"/>
                </a:lnTo>
                <a:lnTo>
                  <a:pt x="1151285" y="908408"/>
                </a:lnTo>
                <a:lnTo>
                  <a:pt x="1228659" y="901096"/>
                </a:lnTo>
                <a:lnTo>
                  <a:pt x="1303714" y="891064"/>
                </a:lnTo>
                <a:lnTo>
                  <a:pt x="1376195" y="878431"/>
                </a:lnTo>
                <a:lnTo>
                  <a:pt x="1445847" y="863314"/>
                </a:lnTo>
                <a:lnTo>
                  <a:pt x="1512415" y="845833"/>
                </a:lnTo>
                <a:lnTo>
                  <a:pt x="1575645" y="826105"/>
                </a:lnTo>
                <a:lnTo>
                  <a:pt x="1635281" y="804249"/>
                </a:lnTo>
                <a:lnTo>
                  <a:pt x="1691068" y="780383"/>
                </a:lnTo>
                <a:lnTo>
                  <a:pt x="1742752" y="754625"/>
                </a:lnTo>
                <a:lnTo>
                  <a:pt x="1790078" y="727094"/>
                </a:lnTo>
                <a:lnTo>
                  <a:pt x="1832790" y="697908"/>
                </a:lnTo>
                <a:lnTo>
                  <a:pt x="1870635" y="667185"/>
                </a:lnTo>
                <a:lnTo>
                  <a:pt x="1903356" y="635043"/>
                </a:lnTo>
                <a:lnTo>
                  <a:pt x="1930700" y="601602"/>
                </a:lnTo>
                <a:lnTo>
                  <a:pt x="1952411" y="566978"/>
                </a:lnTo>
                <a:lnTo>
                  <a:pt x="1968235" y="531291"/>
                </a:lnTo>
                <a:lnTo>
                  <a:pt x="1981200" y="457199"/>
                </a:lnTo>
                <a:lnTo>
                  <a:pt x="1977916" y="419740"/>
                </a:lnTo>
                <a:lnTo>
                  <a:pt x="1952411" y="347421"/>
                </a:lnTo>
                <a:lnTo>
                  <a:pt x="1930700" y="312797"/>
                </a:lnTo>
                <a:lnTo>
                  <a:pt x="1903356" y="279356"/>
                </a:lnTo>
                <a:lnTo>
                  <a:pt x="1870635" y="247214"/>
                </a:lnTo>
                <a:lnTo>
                  <a:pt x="1832790" y="216491"/>
                </a:lnTo>
                <a:lnTo>
                  <a:pt x="1790078" y="187305"/>
                </a:lnTo>
                <a:lnTo>
                  <a:pt x="1742752" y="159774"/>
                </a:lnTo>
                <a:lnTo>
                  <a:pt x="1691068" y="134016"/>
                </a:lnTo>
                <a:lnTo>
                  <a:pt x="1635281" y="110150"/>
                </a:lnTo>
                <a:lnTo>
                  <a:pt x="1575645" y="88294"/>
                </a:lnTo>
                <a:lnTo>
                  <a:pt x="1512415" y="68566"/>
                </a:lnTo>
                <a:lnTo>
                  <a:pt x="1445847" y="51085"/>
                </a:lnTo>
                <a:lnTo>
                  <a:pt x="1376195" y="35968"/>
                </a:lnTo>
                <a:lnTo>
                  <a:pt x="1303714" y="23335"/>
                </a:lnTo>
                <a:lnTo>
                  <a:pt x="1228659" y="13303"/>
                </a:lnTo>
                <a:lnTo>
                  <a:pt x="1151285" y="5991"/>
                </a:lnTo>
                <a:lnTo>
                  <a:pt x="1071847" y="1517"/>
                </a:lnTo>
                <a:lnTo>
                  <a:pt x="9906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1206500" y="2197100"/>
            <a:ext cx="1981199" cy="914400"/>
          </a:xfrm>
          <a:custGeom>
            <a:rect b="b" l="l" r="r" t="t"/>
            <a:pathLst>
              <a:path extrusionOk="0" h="914400" w="1981199">
                <a:moveTo>
                  <a:pt x="990599" y="0"/>
                </a:moveTo>
                <a:lnTo>
                  <a:pt x="909352" y="1517"/>
                </a:lnTo>
                <a:lnTo>
                  <a:pt x="829914" y="5991"/>
                </a:lnTo>
                <a:lnTo>
                  <a:pt x="752539" y="13303"/>
                </a:lnTo>
                <a:lnTo>
                  <a:pt x="677485" y="23335"/>
                </a:lnTo>
                <a:lnTo>
                  <a:pt x="605004" y="35968"/>
                </a:lnTo>
                <a:lnTo>
                  <a:pt x="535352" y="51085"/>
                </a:lnTo>
                <a:lnTo>
                  <a:pt x="468784" y="68566"/>
                </a:lnTo>
                <a:lnTo>
                  <a:pt x="405554" y="88294"/>
                </a:lnTo>
                <a:lnTo>
                  <a:pt x="345918" y="110150"/>
                </a:lnTo>
                <a:lnTo>
                  <a:pt x="290131" y="134016"/>
                </a:lnTo>
                <a:lnTo>
                  <a:pt x="238447" y="159774"/>
                </a:lnTo>
                <a:lnTo>
                  <a:pt x="191121" y="187305"/>
                </a:lnTo>
                <a:lnTo>
                  <a:pt x="148409" y="216491"/>
                </a:lnTo>
                <a:lnTo>
                  <a:pt x="110564" y="247214"/>
                </a:lnTo>
                <a:lnTo>
                  <a:pt x="77843" y="279356"/>
                </a:lnTo>
                <a:lnTo>
                  <a:pt x="50499" y="312797"/>
                </a:lnTo>
                <a:lnTo>
                  <a:pt x="28788" y="347421"/>
                </a:lnTo>
                <a:lnTo>
                  <a:pt x="12964" y="383108"/>
                </a:lnTo>
                <a:lnTo>
                  <a:pt x="0" y="457200"/>
                </a:lnTo>
                <a:lnTo>
                  <a:pt x="3283" y="494659"/>
                </a:lnTo>
                <a:lnTo>
                  <a:pt x="28788" y="566978"/>
                </a:lnTo>
                <a:lnTo>
                  <a:pt x="50499" y="601601"/>
                </a:lnTo>
                <a:lnTo>
                  <a:pt x="77843" y="635043"/>
                </a:lnTo>
                <a:lnTo>
                  <a:pt x="110564" y="667185"/>
                </a:lnTo>
                <a:lnTo>
                  <a:pt x="148409" y="697908"/>
                </a:lnTo>
                <a:lnTo>
                  <a:pt x="191121" y="727094"/>
                </a:lnTo>
                <a:lnTo>
                  <a:pt x="238447" y="754625"/>
                </a:lnTo>
                <a:lnTo>
                  <a:pt x="290131" y="780383"/>
                </a:lnTo>
                <a:lnTo>
                  <a:pt x="345918" y="804249"/>
                </a:lnTo>
                <a:lnTo>
                  <a:pt x="405554" y="826105"/>
                </a:lnTo>
                <a:lnTo>
                  <a:pt x="468784" y="845833"/>
                </a:lnTo>
                <a:lnTo>
                  <a:pt x="535352" y="863314"/>
                </a:lnTo>
                <a:lnTo>
                  <a:pt x="605004" y="878431"/>
                </a:lnTo>
                <a:lnTo>
                  <a:pt x="677485" y="891064"/>
                </a:lnTo>
                <a:lnTo>
                  <a:pt x="752539" y="901096"/>
                </a:lnTo>
                <a:lnTo>
                  <a:pt x="829914" y="908408"/>
                </a:lnTo>
                <a:lnTo>
                  <a:pt x="909352" y="912882"/>
                </a:lnTo>
                <a:lnTo>
                  <a:pt x="990600" y="914400"/>
                </a:lnTo>
                <a:lnTo>
                  <a:pt x="1071847" y="912882"/>
                </a:lnTo>
                <a:lnTo>
                  <a:pt x="1151285" y="908408"/>
                </a:lnTo>
                <a:lnTo>
                  <a:pt x="1228660" y="901096"/>
                </a:lnTo>
                <a:lnTo>
                  <a:pt x="1303714" y="891064"/>
                </a:lnTo>
                <a:lnTo>
                  <a:pt x="1376195" y="878431"/>
                </a:lnTo>
                <a:lnTo>
                  <a:pt x="1445847" y="863314"/>
                </a:lnTo>
                <a:lnTo>
                  <a:pt x="1512415" y="845833"/>
                </a:lnTo>
                <a:lnTo>
                  <a:pt x="1575645" y="826105"/>
                </a:lnTo>
                <a:lnTo>
                  <a:pt x="1635281" y="804249"/>
                </a:lnTo>
                <a:lnTo>
                  <a:pt x="1691068" y="780383"/>
                </a:lnTo>
                <a:lnTo>
                  <a:pt x="1742752" y="754625"/>
                </a:lnTo>
                <a:lnTo>
                  <a:pt x="1790078" y="727094"/>
                </a:lnTo>
                <a:lnTo>
                  <a:pt x="1832790" y="697908"/>
                </a:lnTo>
                <a:lnTo>
                  <a:pt x="1870635" y="667185"/>
                </a:lnTo>
                <a:lnTo>
                  <a:pt x="1903356" y="635043"/>
                </a:lnTo>
                <a:lnTo>
                  <a:pt x="1930700" y="601601"/>
                </a:lnTo>
                <a:lnTo>
                  <a:pt x="1952411" y="566978"/>
                </a:lnTo>
                <a:lnTo>
                  <a:pt x="1968235" y="531291"/>
                </a:lnTo>
                <a:lnTo>
                  <a:pt x="1981199" y="457199"/>
                </a:lnTo>
                <a:lnTo>
                  <a:pt x="1977916" y="419740"/>
                </a:lnTo>
                <a:lnTo>
                  <a:pt x="1952411" y="347421"/>
                </a:lnTo>
                <a:lnTo>
                  <a:pt x="1930700" y="312797"/>
                </a:lnTo>
                <a:lnTo>
                  <a:pt x="1903356" y="279356"/>
                </a:lnTo>
                <a:lnTo>
                  <a:pt x="1870635" y="247214"/>
                </a:lnTo>
                <a:lnTo>
                  <a:pt x="1832790" y="216491"/>
                </a:lnTo>
                <a:lnTo>
                  <a:pt x="1790078" y="187305"/>
                </a:lnTo>
                <a:lnTo>
                  <a:pt x="1742752" y="159774"/>
                </a:lnTo>
                <a:lnTo>
                  <a:pt x="1691068" y="134016"/>
                </a:lnTo>
                <a:lnTo>
                  <a:pt x="1635281" y="110150"/>
                </a:lnTo>
                <a:lnTo>
                  <a:pt x="1575645" y="88294"/>
                </a:lnTo>
                <a:lnTo>
                  <a:pt x="1512415" y="68566"/>
                </a:lnTo>
                <a:lnTo>
                  <a:pt x="1445847" y="51085"/>
                </a:lnTo>
                <a:lnTo>
                  <a:pt x="1376195" y="35968"/>
                </a:lnTo>
                <a:lnTo>
                  <a:pt x="1303714" y="23335"/>
                </a:lnTo>
                <a:lnTo>
                  <a:pt x="1228660" y="13303"/>
                </a:lnTo>
                <a:lnTo>
                  <a:pt x="1151285" y="5991"/>
                </a:lnTo>
                <a:lnTo>
                  <a:pt x="1071847" y="1517"/>
                </a:lnTo>
                <a:lnTo>
                  <a:pt x="99059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3340100" y="3035300"/>
            <a:ext cx="1524000" cy="762000"/>
          </a:xfrm>
          <a:custGeom>
            <a:rect b="b" l="l" r="r" t="t"/>
            <a:pathLst>
              <a:path extrusionOk="0" h="762000" w="1524000">
                <a:moveTo>
                  <a:pt x="0" y="0"/>
                </a:moveTo>
                <a:lnTo>
                  <a:pt x="0" y="762000"/>
                </a:lnTo>
                <a:lnTo>
                  <a:pt x="1524000" y="762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1892300" y="4559300"/>
            <a:ext cx="1981199" cy="914400"/>
          </a:xfrm>
          <a:custGeom>
            <a:rect b="b" l="l" r="r" t="t"/>
            <a:pathLst>
              <a:path extrusionOk="0" h="914400" w="1981199">
                <a:moveTo>
                  <a:pt x="990599" y="0"/>
                </a:moveTo>
                <a:lnTo>
                  <a:pt x="909352" y="1517"/>
                </a:lnTo>
                <a:lnTo>
                  <a:pt x="829914" y="5991"/>
                </a:lnTo>
                <a:lnTo>
                  <a:pt x="752539" y="13303"/>
                </a:lnTo>
                <a:lnTo>
                  <a:pt x="677485" y="23335"/>
                </a:lnTo>
                <a:lnTo>
                  <a:pt x="605004" y="35968"/>
                </a:lnTo>
                <a:lnTo>
                  <a:pt x="535352" y="51085"/>
                </a:lnTo>
                <a:lnTo>
                  <a:pt x="468784" y="68566"/>
                </a:lnTo>
                <a:lnTo>
                  <a:pt x="405554" y="88294"/>
                </a:lnTo>
                <a:lnTo>
                  <a:pt x="345918" y="110150"/>
                </a:lnTo>
                <a:lnTo>
                  <a:pt x="290131" y="134016"/>
                </a:lnTo>
                <a:lnTo>
                  <a:pt x="238447" y="159774"/>
                </a:lnTo>
                <a:lnTo>
                  <a:pt x="191121" y="187305"/>
                </a:lnTo>
                <a:lnTo>
                  <a:pt x="148409" y="216491"/>
                </a:lnTo>
                <a:lnTo>
                  <a:pt x="110564" y="247214"/>
                </a:lnTo>
                <a:lnTo>
                  <a:pt x="77843" y="279356"/>
                </a:lnTo>
                <a:lnTo>
                  <a:pt x="50499" y="312797"/>
                </a:lnTo>
                <a:lnTo>
                  <a:pt x="28788" y="347421"/>
                </a:lnTo>
                <a:lnTo>
                  <a:pt x="12964" y="383108"/>
                </a:lnTo>
                <a:lnTo>
                  <a:pt x="0" y="457200"/>
                </a:lnTo>
                <a:lnTo>
                  <a:pt x="3283" y="494659"/>
                </a:lnTo>
                <a:lnTo>
                  <a:pt x="28788" y="566978"/>
                </a:lnTo>
                <a:lnTo>
                  <a:pt x="50499" y="601601"/>
                </a:lnTo>
                <a:lnTo>
                  <a:pt x="77843" y="635043"/>
                </a:lnTo>
                <a:lnTo>
                  <a:pt x="110564" y="667185"/>
                </a:lnTo>
                <a:lnTo>
                  <a:pt x="148409" y="697908"/>
                </a:lnTo>
                <a:lnTo>
                  <a:pt x="191121" y="727094"/>
                </a:lnTo>
                <a:lnTo>
                  <a:pt x="238447" y="754625"/>
                </a:lnTo>
                <a:lnTo>
                  <a:pt x="290131" y="780383"/>
                </a:lnTo>
                <a:lnTo>
                  <a:pt x="345918" y="804249"/>
                </a:lnTo>
                <a:lnTo>
                  <a:pt x="405554" y="826105"/>
                </a:lnTo>
                <a:lnTo>
                  <a:pt x="468784" y="845833"/>
                </a:lnTo>
                <a:lnTo>
                  <a:pt x="535352" y="863314"/>
                </a:lnTo>
                <a:lnTo>
                  <a:pt x="605004" y="878431"/>
                </a:lnTo>
                <a:lnTo>
                  <a:pt x="677485" y="891064"/>
                </a:lnTo>
                <a:lnTo>
                  <a:pt x="752539" y="901096"/>
                </a:lnTo>
                <a:lnTo>
                  <a:pt x="829914" y="908408"/>
                </a:lnTo>
                <a:lnTo>
                  <a:pt x="909352" y="912882"/>
                </a:lnTo>
                <a:lnTo>
                  <a:pt x="990600" y="914400"/>
                </a:lnTo>
                <a:lnTo>
                  <a:pt x="1071847" y="912882"/>
                </a:lnTo>
                <a:lnTo>
                  <a:pt x="1151285" y="908408"/>
                </a:lnTo>
                <a:lnTo>
                  <a:pt x="1228659" y="901096"/>
                </a:lnTo>
                <a:lnTo>
                  <a:pt x="1303714" y="891064"/>
                </a:lnTo>
                <a:lnTo>
                  <a:pt x="1376195" y="878431"/>
                </a:lnTo>
                <a:lnTo>
                  <a:pt x="1445847" y="863314"/>
                </a:lnTo>
                <a:lnTo>
                  <a:pt x="1512415" y="845833"/>
                </a:lnTo>
                <a:lnTo>
                  <a:pt x="1575645" y="826105"/>
                </a:lnTo>
                <a:lnTo>
                  <a:pt x="1635281" y="804249"/>
                </a:lnTo>
                <a:lnTo>
                  <a:pt x="1691068" y="780383"/>
                </a:lnTo>
                <a:lnTo>
                  <a:pt x="1742752" y="754625"/>
                </a:lnTo>
                <a:lnTo>
                  <a:pt x="1790078" y="727094"/>
                </a:lnTo>
                <a:lnTo>
                  <a:pt x="1832790" y="697908"/>
                </a:lnTo>
                <a:lnTo>
                  <a:pt x="1870635" y="667185"/>
                </a:lnTo>
                <a:lnTo>
                  <a:pt x="1903356" y="635043"/>
                </a:lnTo>
                <a:lnTo>
                  <a:pt x="1930700" y="601601"/>
                </a:lnTo>
                <a:lnTo>
                  <a:pt x="1952411" y="566978"/>
                </a:lnTo>
                <a:lnTo>
                  <a:pt x="1968235" y="531291"/>
                </a:lnTo>
                <a:lnTo>
                  <a:pt x="1981199" y="457200"/>
                </a:lnTo>
                <a:lnTo>
                  <a:pt x="1977916" y="419740"/>
                </a:lnTo>
                <a:lnTo>
                  <a:pt x="1952411" y="347421"/>
                </a:lnTo>
                <a:lnTo>
                  <a:pt x="1930700" y="312797"/>
                </a:lnTo>
                <a:lnTo>
                  <a:pt x="1903356" y="279356"/>
                </a:lnTo>
                <a:lnTo>
                  <a:pt x="1870635" y="247214"/>
                </a:lnTo>
                <a:lnTo>
                  <a:pt x="1832790" y="216491"/>
                </a:lnTo>
                <a:lnTo>
                  <a:pt x="1790078" y="187305"/>
                </a:lnTo>
                <a:lnTo>
                  <a:pt x="1742752" y="159774"/>
                </a:lnTo>
                <a:lnTo>
                  <a:pt x="1691068" y="134016"/>
                </a:lnTo>
                <a:lnTo>
                  <a:pt x="1635281" y="110150"/>
                </a:lnTo>
                <a:lnTo>
                  <a:pt x="1575645" y="88294"/>
                </a:lnTo>
                <a:lnTo>
                  <a:pt x="1512415" y="68566"/>
                </a:lnTo>
                <a:lnTo>
                  <a:pt x="1445847" y="51085"/>
                </a:lnTo>
                <a:lnTo>
                  <a:pt x="1376195" y="35968"/>
                </a:lnTo>
                <a:lnTo>
                  <a:pt x="1303714" y="23335"/>
                </a:lnTo>
                <a:lnTo>
                  <a:pt x="1228659" y="13303"/>
                </a:lnTo>
                <a:lnTo>
                  <a:pt x="1151285" y="5991"/>
                </a:lnTo>
                <a:lnTo>
                  <a:pt x="1071847" y="1517"/>
                </a:lnTo>
                <a:lnTo>
                  <a:pt x="990599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825500" y="3416300"/>
            <a:ext cx="1981200" cy="914400"/>
          </a:xfrm>
          <a:custGeom>
            <a:rect b="b" l="l" r="r" t="t"/>
            <a:pathLst>
              <a:path extrusionOk="0" h="914400" w="1981200">
                <a:moveTo>
                  <a:pt x="990600" y="0"/>
                </a:moveTo>
                <a:lnTo>
                  <a:pt x="909352" y="1517"/>
                </a:lnTo>
                <a:lnTo>
                  <a:pt x="829914" y="5991"/>
                </a:lnTo>
                <a:lnTo>
                  <a:pt x="752539" y="13303"/>
                </a:lnTo>
                <a:lnTo>
                  <a:pt x="677485" y="23335"/>
                </a:lnTo>
                <a:lnTo>
                  <a:pt x="605004" y="35968"/>
                </a:lnTo>
                <a:lnTo>
                  <a:pt x="535352" y="51085"/>
                </a:lnTo>
                <a:lnTo>
                  <a:pt x="468784" y="68566"/>
                </a:lnTo>
                <a:lnTo>
                  <a:pt x="405554" y="88294"/>
                </a:lnTo>
                <a:lnTo>
                  <a:pt x="345918" y="110150"/>
                </a:lnTo>
                <a:lnTo>
                  <a:pt x="290131" y="134016"/>
                </a:lnTo>
                <a:lnTo>
                  <a:pt x="238447" y="159774"/>
                </a:lnTo>
                <a:lnTo>
                  <a:pt x="191121" y="187305"/>
                </a:lnTo>
                <a:lnTo>
                  <a:pt x="148409" y="216491"/>
                </a:lnTo>
                <a:lnTo>
                  <a:pt x="110564" y="247214"/>
                </a:lnTo>
                <a:lnTo>
                  <a:pt x="77843" y="279356"/>
                </a:lnTo>
                <a:lnTo>
                  <a:pt x="50499" y="312797"/>
                </a:lnTo>
                <a:lnTo>
                  <a:pt x="28788" y="347421"/>
                </a:lnTo>
                <a:lnTo>
                  <a:pt x="12964" y="383108"/>
                </a:lnTo>
                <a:lnTo>
                  <a:pt x="0" y="457200"/>
                </a:lnTo>
                <a:lnTo>
                  <a:pt x="3283" y="494659"/>
                </a:lnTo>
                <a:lnTo>
                  <a:pt x="28788" y="566978"/>
                </a:lnTo>
                <a:lnTo>
                  <a:pt x="50499" y="601601"/>
                </a:lnTo>
                <a:lnTo>
                  <a:pt x="77843" y="635043"/>
                </a:lnTo>
                <a:lnTo>
                  <a:pt x="110564" y="667185"/>
                </a:lnTo>
                <a:lnTo>
                  <a:pt x="148409" y="697908"/>
                </a:lnTo>
                <a:lnTo>
                  <a:pt x="191121" y="727094"/>
                </a:lnTo>
                <a:lnTo>
                  <a:pt x="238447" y="754625"/>
                </a:lnTo>
                <a:lnTo>
                  <a:pt x="290131" y="780383"/>
                </a:lnTo>
                <a:lnTo>
                  <a:pt x="345918" y="804249"/>
                </a:lnTo>
                <a:lnTo>
                  <a:pt x="405554" y="826105"/>
                </a:lnTo>
                <a:lnTo>
                  <a:pt x="468784" y="845833"/>
                </a:lnTo>
                <a:lnTo>
                  <a:pt x="535352" y="863314"/>
                </a:lnTo>
                <a:lnTo>
                  <a:pt x="605004" y="878431"/>
                </a:lnTo>
                <a:lnTo>
                  <a:pt x="677485" y="891064"/>
                </a:lnTo>
                <a:lnTo>
                  <a:pt x="752539" y="901096"/>
                </a:lnTo>
                <a:lnTo>
                  <a:pt x="829914" y="908408"/>
                </a:lnTo>
                <a:lnTo>
                  <a:pt x="909352" y="912882"/>
                </a:lnTo>
                <a:lnTo>
                  <a:pt x="990600" y="914400"/>
                </a:lnTo>
                <a:lnTo>
                  <a:pt x="1071847" y="912882"/>
                </a:lnTo>
                <a:lnTo>
                  <a:pt x="1151285" y="908408"/>
                </a:lnTo>
                <a:lnTo>
                  <a:pt x="1228660" y="901096"/>
                </a:lnTo>
                <a:lnTo>
                  <a:pt x="1303714" y="891064"/>
                </a:lnTo>
                <a:lnTo>
                  <a:pt x="1376195" y="878431"/>
                </a:lnTo>
                <a:lnTo>
                  <a:pt x="1445847" y="863314"/>
                </a:lnTo>
                <a:lnTo>
                  <a:pt x="1512415" y="845833"/>
                </a:lnTo>
                <a:lnTo>
                  <a:pt x="1575645" y="826105"/>
                </a:lnTo>
                <a:lnTo>
                  <a:pt x="1635281" y="804249"/>
                </a:lnTo>
                <a:lnTo>
                  <a:pt x="1691068" y="780383"/>
                </a:lnTo>
                <a:lnTo>
                  <a:pt x="1742752" y="754625"/>
                </a:lnTo>
                <a:lnTo>
                  <a:pt x="1790078" y="727094"/>
                </a:lnTo>
                <a:lnTo>
                  <a:pt x="1832790" y="697908"/>
                </a:lnTo>
                <a:lnTo>
                  <a:pt x="1870635" y="667185"/>
                </a:lnTo>
                <a:lnTo>
                  <a:pt x="1903356" y="635043"/>
                </a:lnTo>
                <a:lnTo>
                  <a:pt x="1930700" y="601601"/>
                </a:lnTo>
                <a:lnTo>
                  <a:pt x="1952411" y="566978"/>
                </a:lnTo>
                <a:lnTo>
                  <a:pt x="1968235" y="531291"/>
                </a:lnTo>
                <a:lnTo>
                  <a:pt x="1981200" y="457200"/>
                </a:lnTo>
                <a:lnTo>
                  <a:pt x="1977916" y="419740"/>
                </a:lnTo>
                <a:lnTo>
                  <a:pt x="1952411" y="347421"/>
                </a:lnTo>
                <a:lnTo>
                  <a:pt x="1930700" y="312797"/>
                </a:lnTo>
                <a:lnTo>
                  <a:pt x="1903356" y="279356"/>
                </a:lnTo>
                <a:lnTo>
                  <a:pt x="1870635" y="247214"/>
                </a:lnTo>
                <a:lnTo>
                  <a:pt x="1832790" y="216491"/>
                </a:lnTo>
                <a:lnTo>
                  <a:pt x="1790078" y="187305"/>
                </a:lnTo>
                <a:lnTo>
                  <a:pt x="1742752" y="159774"/>
                </a:lnTo>
                <a:lnTo>
                  <a:pt x="1691068" y="134016"/>
                </a:lnTo>
                <a:lnTo>
                  <a:pt x="1635281" y="110150"/>
                </a:lnTo>
                <a:lnTo>
                  <a:pt x="1575645" y="88294"/>
                </a:lnTo>
                <a:lnTo>
                  <a:pt x="1512415" y="68566"/>
                </a:lnTo>
                <a:lnTo>
                  <a:pt x="1445847" y="51085"/>
                </a:lnTo>
                <a:lnTo>
                  <a:pt x="1376195" y="35968"/>
                </a:lnTo>
                <a:lnTo>
                  <a:pt x="1303714" y="23335"/>
                </a:lnTo>
                <a:lnTo>
                  <a:pt x="1228660" y="13303"/>
                </a:lnTo>
                <a:lnTo>
                  <a:pt x="1151285" y="5991"/>
                </a:lnTo>
                <a:lnTo>
                  <a:pt x="1071847" y="1517"/>
                </a:lnTo>
                <a:lnTo>
                  <a:pt x="9906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39700" y="4899151"/>
            <a:ext cx="1524000" cy="762000"/>
          </a:xfrm>
          <a:custGeom>
            <a:rect b="b" l="l" r="r" t="t"/>
            <a:pathLst>
              <a:path extrusionOk="0" h="762000" w="1524000">
                <a:moveTo>
                  <a:pt x="0" y="0"/>
                </a:moveTo>
                <a:lnTo>
                  <a:pt x="0" y="762000"/>
                </a:lnTo>
                <a:lnTo>
                  <a:pt x="1524000" y="762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206500" y="4330700"/>
            <a:ext cx="304800" cy="533400"/>
          </a:xfrm>
          <a:custGeom>
            <a:rect b="b" l="l" r="r" t="t"/>
            <a:pathLst>
              <a:path extrusionOk="0" h="533400" w="304800">
                <a:moveTo>
                  <a:pt x="0" y="533400"/>
                </a:moveTo>
                <a:lnTo>
                  <a:pt x="3048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663700" y="5092700"/>
            <a:ext cx="228600" cy="0"/>
          </a:xfrm>
          <a:custGeom>
            <a:rect b="b" l="l" r="r" t="t"/>
            <a:pathLst>
              <a:path extrusionOk="0" h="120000"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2806700" y="3568700"/>
            <a:ext cx="533400" cy="228600"/>
          </a:xfrm>
          <a:custGeom>
            <a:rect b="b" l="l" r="r" t="t"/>
            <a:pathLst>
              <a:path extrusionOk="0" h="228600" w="5334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263900" y="3797300"/>
            <a:ext cx="381000" cy="762000"/>
          </a:xfrm>
          <a:custGeom>
            <a:rect b="b" l="l" r="r" t="t"/>
            <a:pathLst>
              <a:path extrusionOk="0" h="762000" w="381000">
                <a:moveTo>
                  <a:pt x="0" y="762000"/>
                </a:moveTo>
                <a:lnTo>
                  <a:pt x="3810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87700" y="2806700"/>
            <a:ext cx="152400" cy="228600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102100" y="2349500"/>
            <a:ext cx="0" cy="685800"/>
          </a:xfrm>
          <a:custGeom>
            <a:rect b="b" l="l" r="r" t="t"/>
            <a:pathLst>
              <a:path extrusionOk="0" h="685800" w="120000">
                <a:moveTo>
                  <a:pt x="0" y="0"/>
                </a:moveTo>
                <a:lnTo>
                  <a:pt x="0" y="6858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254500" y="4559300"/>
            <a:ext cx="1981200" cy="914400"/>
          </a:xfrm>
          <a:custGeom>
            <a:rect b="b" l="l" r="r" t="t"/>
            <a:pathLst>
              <a:path extrusionOk="0" h="914400" w="1981200">
                <a:moveTo>
                  <a:pt x="990600" y="0"/>
                </a:moveTo>
                <a:lnTo>
                  <a:pt x="909352" y="1517"/>
                </a:lnTo>
                <a:lnTo>
                  <a:pt x="829913" y="5991"/>
                </a:lnTo>
                <a:lnTo>
                  <a:pt x="752539" y="13303"/>
                </a:lnTo>
                <a:lnTo>
                  <a:pt x="677484" y="23335"/>
                </a:lnTo>
                <a:lnTo>
                  <a:pt x="605004" y="35968"/>
                </a:lnTo>
                <a:lnTo>
                  <a:pt x="535352" y="51085"/>
                </a:lnTo>
                <a:lnTo>
                  <a:pt x="468784" y="68566"/>
                </a:lnTo>
                <a:lnTo>
                  <a:pt x="405554" y="88294"/>
                </a:lnTo>
                <a:lnTo>
                  <a:pt x="345918" y="110150"/>
                </a:lnTo>
                <a:lnTo>
                  <a:pt x="290131" y="134016"/>
                </a:lnTo>
                <a:lnTo>
                  <a:pt x="238447" y="159774"/>
                </a:lnTo>
                <a:lnTo>
                  <a:pt x="191121" y="187305"/>
                </a:lnTo>
                <a:lnTo>
                  <a:pt x="148409" y="216491"/>
                </a:lnTo>
                <a:lnTo>
                  <a:pt x="110564" y="247214"/>
                </a:lnTo>
                <a:lnTo>
                  <a:pt x="77843" y="279356"/>
                </a:lnTo>
                <a:lnTo>
                  <a:pt x="50499" y="312797"/>
                </a:lnTo>
                <a:lnTo>
                  <a:pt x="28788" y="347421"/>
                </a:lnTo>
                <a:lnTo>
                  <a:pt x="12964" y="383108"/>
                </a:lnTo>
                <a:lnTo>
                  <a:pt x="0" y="457200"/>
                </a:lnTo>
                <a:lnTo>
                  <a:pt x="3283" y="494659"/>
                </a:lnTo>
                <a:lnTo>
                  <a:pt x="28788" y="566978"/>
                </a:lnTo>
                <a:lnTo>
                  <a:pt x="50499" y="601601"/>
                </a:lnTo>
                <a:lnTo>
                  <a:pt x="77843" y="635043"/>
                </a:lnTo>
                <a:lnTo>
                  <a:pt x="110564" y="667185"/>
                </a:lnTo>
                <a:lnTo>
                  <a:pt x="148409" y="697908"/>
                </a:lnTo>
                <a:lnTo>
                  <a:pt x="191121" y="727094"/>
                </a:lnTo>
                <a:lnTo>
                  <a:pt x="238447" y="754625"/>
                </a:lnTo>
                <a:lnTo>
                  <a:pt x="290131" y="780383"/>
                </a:lnTo>
                <a:lnTo>
                  <a:pt x="345918" y="804249"/>
                </a:lnTo>
                <a:lnTo>
                  <a:pt x="405554" y="826105"/>
                </a:lnTo>
                <a:lnTo>
                  <a:pt x="468784" y="845833"/>
                </a:lnTo>
                <a:lnTo>
                  <a:pt x="535352" y="863314"/>
                </a:lnTo>
                <a:lnTo>
                  <a:pt x="605004" y="878431"/>
                </a:lnTo>
                <a:lnTo>
                  <a:pt x="677484" y="891064"/>
                </a:lnTo>
                <a:lnTo>
                  <a:pt x="752539" y="901096"/>
                </a:lnTo>
                <a:lnTo>
                  <a:pt x="829913" y="908408"/>
                </a:lnTo>
                <a:lnTo>
                  <a:pt x="909352" y="912882"/>
                </a:lnTo>
                <a:lnTo>
                  <a:pt x="990600" y="914400"/>
                </a:lnTo>
                <a:lnTo>
                  <a:pt x="1071847" y="912882"/>
                </a:lnTo>
                <a:lnTo>
                  <a:pt x="1151285" y="908408"/>
                </a:lnTo>
                <a:lnTo>
                  <a:pt x="1228659" y="901096"/>
                </a:lnTo>
                <a:lnTo>
                  <a:pt x="1303714" y="891064"/>
                </a:lnTo>
                <a:lnTo>
                  <a:pt x="1376195" y="878431"/>
                </a:lnTo>
                <a:lnTo>
                  <a:pt x="1445847" y="863314"/>
                </a:lnTo>
                <a:lnTo>
                  <a:pt x="1512415" y="845833"/>
                </a:lnTo>
                <a:lnTo>
                  <a:pt x="1575645" y="826105"/>
                </a:lnTo>
                <a:lnTo>
                  <a:pt x="1635281" y="804249"/>
                </a:lnTo>
                <a:lnTo>
                  <a:pt x="1691068" y="780383"/>
                </a:lnTo>
                <a:lnTo>
                  <a:pt x="1742752" y="754625"/>
                </a:lnTo>
                <a:lnTo>
                  <a:pt x="1790078" y="727094"/>
                </a:lnTo>
                <a:lnTo>
                  <a:pt x="1832790" y="697908"/>
                </a:lnTo>
                <a:lnTo>
                  <a:pt x="1870635" y="667185"/>
                </a:lnTo>
                <a:lnTo>
                  <a:pt x="1903356" y="635043"/>
                </a:lnTo>
                <a:lnTo>
                  <a:pt x="1930700" y="601601"/>
                </a:lnTo>
                <a:lnTo>
                  <a:pt x="1952411" y="566978"/>
                </a:lnTo>
                <a:lnTo>
                  <a:pt x="1968235" y="531291"/>
                </a:lnTo>
                <a:lnTo>
                  <a:pt x="1981200" y="457199"/>
                </a:lnTo>
                <a:lnTo>
                  <a:pt x="1977916" y="419740"/>
                </a:lnTo>
                <a:lnTo>
                  <a:pt x="1952411" y="347421"/>
                </a:lnTo>
                <a:lnTo>
                  <a:pt x="1930700" y="312797"/>
                </a:lnTo>
                <a:lnTo>
                  <a:pt x="1903356" y="279356"/>
                </a:lnTo>
                <a:lnTo>
                  <a:pt x="1870635" y="247214"/>
                </a:lnTo>
                <a:lnTo>
                  <a:pt x="1832790" y="216491"/>
                </a:lnTo>
                <a:lnTo>
                  <a:pt x="1790078" y="187305"/>
                </a:lnTo>
                <a:lnTo>
                  <a:pt x="1742752" y="159774"/>
                </a:lnTo>
                <a:lnTo>
                  <a:pt x="1691068" y="134016"/>
                </a:lnTo>
                <a:lnTo>
                  <a:pt x="1635281" y="110150"/>
                </a:lnTo>
                <a:lnTo>
                  <a:pt x="1575645" y="88294"/>
                </a:lnTo>
                <a:lnTo>
                  <a:pt x="1512415" y="68566"/>
                </a:lnTo>
                <a:lnTo>
                  <a:pt x="1445847" y="51085"/>
                </a:lnTo>
                <a:lnTo>
                  <a:pt x="1376195" y="35968"/>
                </a:lnTo>
                <a:lnTo>
                  <a:pt x="1303714" y="23335"/>
                </a:lnTo>
                <a:lnTo>
                  <a:pt x="1228659" y="13303"/>
                </a:lnTo>
                <a:lnTo>
                  <a:pt x="1151285" y="5991"/>
                </a:lnTo>
                <a:lnTo>
                  <a:pt x="1071847" y="1517"/>
                </a:lnTo>
                <a:lnTo>
                  <a:pt x="9906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559300" y="3797300"/>
            <a:ext cx="533400" cy="762000"/>
          </a:xfrm>
          <a:custGeom>
            <a:rect b="b" l="l" r="r" t="t"/>
            <a:pathLst>
              <a:path extrusionOk="0" h="762000" w="533400">
                <a:moveTo>
                  <a:pt x="533400" y="762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321300" y="3568699"/>
            <a:ext cx="1981200" cy="914400"/>
          </a:xfrm>
          <a:custGeom>
            <a:rect b="b" l="l" r="r" t="t"/>
            <a:pathLst>
              <a:path extrusionOk="0" h="914400" w="1981200">
                <a:moveTo>
                  <a:pt x="990600" y="0"/>
                </a:moveTo>
                <a:lnTo>
                  <a:pt x="909352" y="1517"/>
                </a:lnTo>
                <a:lnTo>
                  <a:pt x="829913" y="5991"/>
                </a:lnTo>
                <a:lnTo>
                  <a:pt x="752539" y="13303"/>
                </a:lnTo>
                <a:lnTo>
                  <a:pt x="677484" y="23335"/>
                </a:lnTo>
                <a:lnTo>
                  <a:pt x="605004" y="35968"/>
                </a:lnTo>
                <a:lnTo>
                  <a:pt x="535352" y="51085"/>
                </a:lnTo>
                <a:lnTo>
                  <a:pt x="468784" y="68566"/>
                </a:lnTo>
                <a:lnTo>
                  <a:pt x="405554" y="88294"/>
                </a:lnTo>
                <a:lnTo>
                  <a:pt x="345918" y="110150"/>
                </a:lnTo>
                <a:lnTo>
                  <a:pt x="290131" y="134016"/>
                </a:lnTo>
                <a:lnTo>
                  <a:pt x="238447" y="159774"/>
                </a:lnTo>
                <a:lnTo>
                  <a:pt x="191121" y="187305"/>
                </a:lnTo>
                <a:lnTo>
                  <a:pt x="148409" y="216491"/>
                </a:lnTo>
                <a:lnTo>
                  <a:pt x="110564" y="247214"/>
                </a:lnTo>
                <a:lnTo>
                  <a:pt x="77843" y="279356"/>
                </a:lnTo>
                <a:lnTo>
                  <a:pt x="50499" y="312797"/>
                </a:lnTo>
                <a:lnTo>
                  <a:pt x="28788" y="347421"/>
                </a:lnTo>
                <a:lnTo>
                  <a:pt x="12964" y="383108"/>
                </a:lnTo>
                <a:lnTo>
                  <a:pt x="0" y="457200"/>
                </a:lnTo>
                <a:lnTo>
                  <a:pt x="3283" y="494659"/>
                </a:lnTo>
                <a:lnTo>
                  <a:pt x="28788" y="566978"/>
                </a:lnTo>
                <a:lnTo>
                  <a:pt x="50499" y="601601"/>
                </a:lnTo>
                <a:lnTo>
                  <a:pt x="77843" y="635043"/>
                </a:lnTo>
                <a:lnTo>
                  <a:pt x="110564" y="667185"/>
                </a:lnTo>
                <a:lnTo>
                  <a:pt x="148409" y="697908"/>
                </a:lnTo>
                <a:lnTo>
                  <a:pt x="191121" y="727094"/>
                </a:lnTo>
                <a:lnTo>
                  <a:pt x="238447" y="754625"/>
                </a:lnTo>
                <a:lnTo>
                  <a:pt x="290131" y="780383"/>
                </a:lnTo>
                <a:lnTo>
                  <a:pt x="345918" y="804249"/>
                </a:lnTo>
                <a:lnTo>
                  <a:pt x="405554" y="826105"/>
                </a:lnTo>
                <a:lnTo>
                  <a:pt x="468784" y="845833"/>
                </a:lnTo>
                <a:lnTo>
                  <a:pt x="535352" y="863314"/>
                </a:lnTo>
                <a:lnTo>
                  <a:pt x="605004" y="878431"/>
                </a:lnTo>
                <a:lnTo>
                  <a:pt x="677484" y="891064"/>
                </a:lnTo>
                <a:lnTo>
                  <a:pt x="752539" y="901096"/>
                </a:lnTo>
                <a:lnTo>
                  <a:pt x="829913" y="908408"/>
                </a:lnTo>
                <a:lnTo>
                  <a:pt x="909352" y="912882"/>
                </a:lnTo>
                <a:lnTo>
                  <a:pt x="990600" y="914400"/>
                </a:lnTo>
                <a:lnTo>
                  <a:pt x="1071847" y="912882"/>
                </a:lnTo>
                <a:lnTo>
                  <a:pt x="1151286" y="908408"/>
                </a:lnTo>
                <a:lnTo>
                  <a:pt x="1228660" y="901096"/>
                </a:lnTo>
                <a:lnTo>
                  <a:pt x="1303715" y="891064"/>
                </a:lnTo>
                <a:lnTo>
                  <a:pt x="1376195" y="878431"/>
                </a:lnTo>
                <a:lnTo>
                  <a:pt x="1445847" y="863314"/>
                </a:lnTo>
                <a:lnTo>
                  <a:pt x="1512415" y="845833"/>
                </a:lnTo>
                <a:lnTo>
                  <a:pt x="1575645" y="826105"/>
                </a:lnTo>
                <a:lnTo>
                  <a:pt x="1635281" y="804249"/>
                </a:lnTo>
                <a:lnTo>
                  <a:pt x="1691068" y="780383"/>
                </a:lnTo>
                <a:lnTo>
                  <a:pt x="1742752" y="754625"/>
                </a:lnTo>
                <a:lnTo>
                  <a:pt x="1790078" y="727094"/>
                </a:lnTo>
                <a:lnTo>
                  <a:pt x="1832790" y="697908"/>
                </a:lnTo>
                <a:lnTo>
                  <a:pt x="1870635" y="667185"/>
                </a:lnTo>
                <a:lnTo>
                  <a:pt x="1903356" y="635043"/>
                </a:lnTo>
                <a:lnTo>
                  <a:pt x="1930700" y="601601"/>
                </a:lnTo>
                <a:lnTo>
                  <a:pt x="1952411" y="566978"/>
                </a:lnTo>
                <a:lnTo>
                  <a:pt x="1968235" y="531291"/>
                </a:lnTo>
                <a:lnTo>
                  <a:pt x="1981200" y="457200"/>
                </a:lnTo>
                <a:lnTo>
                  <a:pt x="1977916" y="419740"/>
                </a:lnTo>
                <a:lnTo>
                  <a:pt x="1952411" y="347421"/>
                </a:lnTo>
                <a:lnTo>
                  <a:pt x="1930700" y="312797"/>
                </a:lnTo>
                <a:lnTo>
                  <a:pt x="1903356" y="279356"/>
                </a:lnTo>
                <a:lnTo>
                  <a:pt x="1870635" y="247214"/>
                </a:lnTo>
                <a:lnTo>
                  <a:pt x="1832790" y="216491"/>
                </a:lnTo>
                <a:lnTo>
                  <a:pt x="1790078" y="187305"/>
                </a:lnTo>
                <a:lnTo>
                  <a:pt x="1742752" y="159774"/>
                </a:lnTo>
                <a:lnTo>
                  <a:pt x="1691068" y="134016"/>
                </a:lnTo>
                <a:lnTo>
                  <a:pt x="1635281" y="110150"/>
                </a:lnTo>
                <a:lnTo>
                  <a:pt x="1575645" y="88294"/>
                </a:lnTo>
                <a:lnTo>
                  <a:pt x="1512415" y="68566"/>
                </a:lnTo>
                <a:lnTo>
                  <a:pt x="1445847" y="51085"/>
                </a:lnTo>
                <a:lnTo>
                  <a:pt x="1376195" y="35968"/>
                </a:lnTo>
                <a:lnTo>
                  <a:pt x="1303715" y="23335"/>
                </a:lnTo>
                <a:lnTo>
                  <a:pt x="1228660" y="13303"/>
                </a:lnTo>
                <a:lnTo>
                  <a:pt x="1151286" y="5991"/>
                </a:lnTo>
                <a:lnTo>
                  <a:pt x="1071847" y="1517"/>
                </a:lnTo>
                <a:lnTo>
                  <a:pt x="9906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864100" y="3492500"/>
            <a:ext cx="685800" cy="228599"/>
          </a:xfrm>
          <a:custGeom>
            <a:rect b="b" l="l" r="r" t="t"/>
            <a:pathLst>
              <a:path extrusionOk="0" h="228599" w="685800">
                <a:moveTo>
                  <a:pt x="685800" y="2285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45100" y="2273300"/>
            <a:ext cx="1981200" cy="914399"/>
          </a:xfrm>
          <a:custGeom>
            <a:rect b="b" l="l" r="r" t="t"/>
            <a:pathLst>
              <a:path extrusionOk="0" h="914399" w="1981200">
                <a:moveTo>
                  <a:pt x="990600" y="0"/>
                </a:moveTo>
                <a:lnTo>
                  <a:pt x="909352" y="1517"/>
                </a:lnTo>
                <a:lnTo>
                  <a:pt x="829913" y="5991"/>
                </a:lnTo>
                <a:lnTo>
                  <a:pt x="752539" y="13303"/>
                </a:lnTo>
                <a:lnTo>
                  <a:pt x="677484" y="23335"/>
                </a:lnTo>
                <a:lnTo>
                  <a:pt x="605004" y="35968"/>
                </a:lnTo>
                <a:lnTo>
                  <a:pt x="535352" y="51085"/>
                </a:lnTo>
                <a:lnTo>
                  <a:pt x="468784" y="68566"/>
                </a:lnTo>
                <a:lnTo>
                  <a:pt x="405554" y="88294"/>
                </a:lnTo>
                <a:lnTo>
                  <a:pt x="345918" y="110150"/>
                </a:lnTo>
                <a:lnTo>
                  <a:pt x="290131" y="134016"/>
                </a:lnTo>
                <a:lnTo>
                  <a:pt x="238447" y="159774"/>
                </a:lnTo>
                <a:lnTo>
                  <a:pt x="191121" y="187305"/>
                </a:lnTo>
                <a:lnTo>
                  <a:pt x="148409" y="216491"/>
                </a:lnTo>
                <a:lnTo>
                  <a:pt x="110564" y="247214"/>
                </a:lnTo>
                <a:lnTo>
                  <a:pt x="77843" y="279356"/>
                </a:lnTo>
                <a:lnTo>
                  <a:pt x="50499" y="312797"/>
                </a:lnTo>
                <a:lnTo>
                  <a:pt x="28788" y="347421"/>
                </a:lnTo>
                <a:lnTo>
                  <a:pt x="12964" y="383108"/>
                </a:lnTo>
                <a:lnTo>
                  <a:pt x="0" y="457199"/>
                </a:lnTo>
                <a:lnTo>
                  <a:pt x="3283" y="494659"/>
                </a:lnTo>
                <a:lnTo>
                  <a:pt x="28788" y="566978"/>
                </a:lnTo>
                <a:lnTo>
                  <a:pt x="50499" y="601601"/>
                </a:lnTo>
                <a:lnTo>
                  <a:pt x="77843" y="635043"/>
                </a:lnTo>
                <a:lnTo>
                  <a:pt x="110564" y="667185"/>
                </a:lnTo>
                <a:lnTo>
                  <a:pt x="148409" y="697908"/>
                </a:lnTo>
                <a:lnTo>
                  <a:pt x="191121" y="727094"/>
                </a:lnTo>
                <a:lnTo>
                  <a:pt x="238447" y="754625"/>
                </a:lnTo>
                <a:lnTo>
                  <a:pt x="290131" y="780383"/>
                </a:lnTo>
                <a:lnTo>
                  <a:pt x="345918" y="804249"/>
                </a:lnTo>
                <a:lnTo>
                  <a:pt x="405554" y="826105"/>
                </a:lnTo>
                <a:lnTo>
                  <a:pt x="468784" y="845833"/>
                </a:lnTo>
                <a:lnTo>
                  <a:pt x="535352" y="863314"/>
                </a:lnTo>
                <a:lnTo>
                  <a:pt x="605004" y="878431"/>
                </a:lnTo>
                <a:lnTo>
                  <a:pt x="677484" y="891064"/>
                </a:lnTo>
                <a:lnTo>
                  <a:pt x="752539" y="901096"/>
                </a:lnTo>
                <a:lnTo>
                  <a:pt x="829913" y="908408"/>
                </a:lnTo>
                <a:lnTo>
                  <a:pt x="909352" y="912882"/>
                </a:lnTo>
                <a:lnTo>
                  <a:pt x="990600" y="914399"/>
                </a:lnTo>
                <a:lnTo>
                  <a:pt x="1071847" y="912882"/>
                </a:lnTo>
                <a:lnTo>
                  <a:pt x="1151286" y="908408"/>
                </a:lnTo>
                <a:lnTo>
                  <a:pt x="1228660" y="901096"/>
                </a:lnTo>
                <a:lnTo>
                  <a:pt x="1303715" y="891064"/>
                </a:lnTo>
                <a:lnTo>
                  <a:pt x="1376195" y="878431"/>
                </a:lnTo>
                <a:lnTo>
                  <a:pt x="1445847" y="863314"/>
                </a:lnTo>
                <a:lnTo>
                  <a:pt x="1512415" y="845833"/>
                </a:lnTo>
                <a:lnTo>
                  <a:pt x="1575645" y="826105"/>
                </a:lnTo>
                <a:lnTo>
                  <a:pt x="1635281" y="804249"/>
                </a:lnTo>
                <a:lnTo>
                  <a:pt x="1691068" y="780383"/>
                </a:lnTo>
                <a:lnTo>
                  <a:pt x="1742752" y="754625"/>
                </a:lnTo>
                <a:lnTo>
                  <a:pt x="1790078" y="727094"/>
                </a:lnTo>
                <a:lnTo>
                  <a:pt x="1832790" y="697908"/>
                </a:lnTo>
                <a:lnTo>
                  <a:pt x="1870635" y="667185"/>
                </a:lnTo>
                <a:lnTo>
                  <a:pt x="1903356" y="635043"/>
                </a:lnTo>
                <a:lnTo>
                  <a:pt x="1930700" y="601601"/>
                </a:lnTo>
                <a:lnTo>
                  <a:pt x="1952411" y="566978"/>
                </a:lnTo>
                <a:lnTo>
                  <a:pt x="1968235" y="531291"/>
                </a:lnTo>
                <a:lnTo>
                  <a:pt x="1981200" y="457199"/>
                </a:lnTo>
                <a:lnTo>
                  <a:pt x="1977916" y="419740"/>
                </a:lnTo>
                <a:lnTo>
                  <a:pt x="1952411" y="347421"/>
                </a:lnTo>
                <a:lnTo>
                  <a:pt x="1930700" y="312797"/>
                </a:lnTo>
                <a:lnTo>
                  <a:pt x="1903356" y="279356"/>
                </a:lnTo>
                <a:lnTo>
                  <a:pt x="1870635" y="247214"/>
                </a:lnTo>
                <a:lnTo>
                  <a:pt x="1832790" y="216491"/>
                </a:lnTo>
                <a:lnTo>
                  <a:pt x="1790078" y="187305"/>
                </a:lnTo>
                <a:lnTo>
                  <a:pt x="1742752" y="159774"/>
                </a:lnTo>
                <a:lnTo>
                  <a:pt x="1691068" y="134016"/>
                </a:lnTo>
                <a:lnTo>
                  <a:pt x="1635281" y="110150"/>
                </a:lnTo>
                <a:lnTo>
                  <a:pt x="1575645" y="88294"/>
                </a:lnTo>
                <a:lnTo>
                  <a:pt x="1512415" y="68566"/>
                </a:lnTo>
                <a:lnTo>
                  <a:pt x="1445847" y="51085"/>
                </a:lnTo>
                <a:lnTo>
                  <a:pt x="1376195" y="35968"/>
                </a:lnTo>
                <a:lnTo>
                  <a:pt x="1303715" y="23335"/>
                </a:lnTo>
                <a:lnTo>
                  <a:pt x="1228660" y="13303"/>
                </a:lnTo>
                <a:lnTo>
                  <a:pt x="1151286" y="5991"/>
                </a:lnTo>
                <a:lnTo>
                  <a:pt x="1071847" y="1517"/>
                </a:lnTo>
                <a:lnTo>
                  <a:pt x="9906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864100" y="2959100"/>
            <a:ext cx="533400" cy="381000"/>
          </a:xfrm>
          <a:custGeom>
            <a:rect b="b" l="l" r="r" t="t"/>
            <a:pathLst>
              <a:path extrusionOk="0" h="381000" w="5334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21300" y="1165351"/>
            <a:ext cx="1524000" cy="762000"/>
          </a:xfrm>
          <a:custGeom>
            <a:rect b="b" l="l" r="r" t="t"/>
            <a:pathLst>
              <a:path extrusionOk="0" h="762000" w="1524000">
                <a:moveTo>
                  <a:pt x="0" y="0"/>
                </a:moveTo>
                <a:lnTo>
                  <a:pt x="0" y="762000"/>
                </a:lnTo>
                <a:lnTo>
                  <a:pt x="1524000" y="762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940300" y="1511300"/>
            <a:ext cx="381000" cy="152400"/>
          </a:xfrm>
          <a:custGeom>
            <a:rect b="b" l="l" r="r" t="t"/>
            <a:pathLst>
              <a:path extrusionOk="0" h="152400" w="381000">
                <a:moveTo>
                  <a:pt x="0" y="152399"/>
                </a:moveTo>
                <a:lnTo>
                  <a:pt x="3810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454900" y="2232151"/>
            <a:ext cx="1524000" cy="762000"/>
          </a:xfrm>
          <a:custGeom>
            <a:rect b="b" l="l" r="r" t="t"/>
            <a:pathLst>
              <a:path extrusionOk="0" h="762000" w="1524000">
                <a:moveTo>
                  <a:pt x="0" y="0"/>
                </a:moveTo>
                <a:lnTo>
                  <a:pt x="0" y="762000"/>
                </a:lnTo>
                <a:lnTo>
                  <a:pt x="1524000" y="762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7226300" y="2654300"/>
            <a:ext cx="228600" cy="0"/>
          </a:xfrm>
          <a:custGeom>
            <a:rect b="b" l="l" r="r" t="t"/>
            <a:pathLst>
              <a:path extrusionOk="0" h="120000"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7454900" y="3603751"/>
            <a:ext cx="1524000" cy="762000"/>
          </a:xfrm>
          <a:custGeom>
            <a:rect b="b" l="l" r="r" t="t"/>
            <a:pathLst>
              <a:path extrusionOk="0" h="762000" w="1524000">
                <a:moveTo>
                  <a:pt x="0" y="0"/>
                </a:moveTo>
                <a:lnTo>
                  <a:pt x="0" y="762000"/>
                </a:lnTo>
                <a:lnTo>
                  <a:pt x="1524000" y="7620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302500" y="4025899"/>
            <a:ext cx="152400" cy="0"/>
          </a:xfrm>
          <a:custGeom>
            <a:rect b="b" l="l" r="r" t="t"/>
            <a:pathLst>
              <a:path extrusionOk="0" h="120000"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6921500" y="5280151"/>
            <a:ext cx="1752600" cy="762000"/>
          </a:xfrm>
          <a:custGeom>
            <a:rect b="b" l="l" r="r" t="t"/>
            <a:pathLst>
              <a:path extrusionOk="0" h="762000" w="1752600">
                <a:moveTo>
                  <a:pt x="0" y="0"/>
                </a:moveTo>
                <a:lnTo>
                  <a:pt x="0" y="762000"/>
                </a:lnTo>
                <a:lnTo>
                  <a:pt x="1752600" y="762000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769100" y="4483099"/>
            <a:ext cx="609600" cy="762000"/>
          </a:xfrm>
          <a:custGeom>
            <a:rect b="b" l="l" r="r" t="t"/>
            <a:pathLst>
              <a:path extrusionOk="0" h="762000" w="609600">
                <a:moveTo>
                  <a:pt x="0" y="0"/>
                </a:moveTo>
                <a:lnTo>
                  <a:pt x="609600" y="762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860044" y="323230"/>
            <a:ext cx="2418065" cy="53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00">
            <a:noAutofit/>
          </a:bodyPr>
          <a:lstStyle/>
          <a:p>
            <a:pPr indent="0" lvl="0" marL="12700" marR="0" rtl="0" algn="l">
              <a:lnSpc>
                <a:spcPct val="10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3317553" y="323230"/>
            <a:ext cx="5016877" cy="53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00">
            <a:noAutofit/>
          </a:bodyPr>
          <a:lstStyle/>
          <a:p>
            <a:pPr indent="0" lvl="0" marL="12700" marR="0" rtl="0" algn="l">
              <a:lnSpc>
                <a:spcPct val="10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Satisfaction Problems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3724401" y="1745587"/>
            <a:ext cx="69741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705601" y="2431387"/>
            <a:ext cx="1063304" cy="695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0" marR="0" rtl="0" algn="ctr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Chicken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5833" marR="220095" rtl="0" algn="ctr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1590801" y="2583787"/>
            <a:ext cx="127239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Appetizer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1133601" y="3726787"/>
            <a:ext cx="6472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1786712" y="3726787"/>
            <a:ext cx="64726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629401" y="3879187"/>
            <a:ext cx="130540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Vegetable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2505201" y="4869787"/>
            <a:ext cx="1069288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Seafood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4867401" y="4869787"/>
            <a:ext cx="62834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175">
            <a:noAutofit/>
          </a:bodyPr>
          <a:lstStyle/>
          <a:p>
            <a:pPr indent="0" lvl="0" marL="1270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3175000" y="5899814"/>
            <a:ext cx="1461226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4649564" y="5899814"/>
            <a:ext cx="11896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6921500" y="5280151"/>
            <a:ext cx="175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524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l">
              <a:lnSpc>
                <a:spcPct val="95825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 Mein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139700" y="4899151"/>
            <a:ext cx="152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524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Both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l">
              <a:lnSpc>
                <a:spcPct val="95825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Spicy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1663700" y="4899151"/>
            <a:ext cx="228600" cy="193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1663700" y="5092700"/>
            <a:ext cx="228600" cy="568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7302500" y="3603751"/>
            <a:ext cx="152400" cy="422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7454900" y="3603751"/>
            <a:ext cx="152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524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l">
              <a:lnSpc>
                <a:spcPct val="95825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Peanuts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7302500" y="4025899"/>
            <a:ext cx="152400" cy="339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3340100" y="23495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4102100" y="23495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3340100" y="3035300"/>
            <a:ext cx="152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524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l">
              <a:lnSpc>
                <a:spcPct val="95825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$30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7226300" y="2232151"/>
            <a:ext cx="228600" cy="422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7454900" y="2232151"/>
            <a:ext cx="152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524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l">
              <a:lnSpc>
                <a:spcPct val="95825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Peanuts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7226300" y="2654300"/>
            <a:ext cx="228600" cy="339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5321300" y="1165351"/>
            <a:ext cx="152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noAutofit/>
          </a:bodyPr>
          <a:lstStyle/>
          <a:p>
            <a:pPr indent="0" lvl="0" marL="1524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marR="0" rtl="0" algn="l">
              <a:lnSpc>
                <a:spcPct val="95825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Hot&amp;Sour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444500" y="1587499"/>
            <a:ext cx="8382000" cy="3962400"/>
          </a:xfrm>
          <a:custGeom>
            <a:rect b="b" l="l" r="r" t="t"/>
            <a:pathLst>
              <a:path extrusionOk="0" h="3962400" w="8382000">
                <a:moveTo>
                  <a:pt x="0" y="0"/>
                </a:moveTo>
                <a:lnTo>
                  <a:pt x="0" y="3962400"/>
                </a:lnTo>
                <a:lnTo>
                  <a:pt x="8382000" y="3962400"/>
                </a:lnTo>
                <a:lnTo>
                  <a:pt x="83820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1329435" y="575847"/>
            <a:ext cx="3309990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4686185" y="575847"/>
            <a:ext cx="125875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5991954" y="575847"/>
            <a:ext cx="1880586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871488" y="3691772"/>
            <a:ext cx="148915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367294" y="3691772"/>
            <a:ext cx="895019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444500" y="1587500"/>
            <a:ext cx="8382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774" marR="0" rtl="0" algn="l">
              <a:lnSpc>
                <a:spcPct val="95825"/>
              </a:lnSpc>
              <a:spcBef>
                <a:spcPts val="1492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Variable assignments are </a:t>
            </a: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commutative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i.e.,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643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WA = red then NT = green ] same as [ NT = green then WA = red ]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777" marR="0" rtl="0" algn="l">
              <a:lnSpc>
                <a:spcPct val="95825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Only need to consider assignments to a single variable at each node.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777" marR="0" rtl="0" algn="l">
              <a:lnSpc>
                <a:spcPct val="95825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Depth-first search for CSPs with single-variable assignments is called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801" marR="0" rtl="0" algn="l">
              <a:lnSpc>
                <a:spcPct val="95825"/>
              </a:lnSpc>
              <a:spcBef>
                <a:spcPts val="44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Backtracking search is the basic uninformed algorithm for CSPs.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801" marR="0" rtl="0" algn="l">
              <a:lnSpc>
                <a:spcPct val="95825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Can solve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-queens for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≈ 25.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/>
          <p:nvPr/>
        </p:nvSpPr>
        <p:spPr>
          <a:xfrm>
            <a:off x="1630172" y="1606550"/>
            <a:ext cx="5858256" cy="3619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780539" y="575847"/>
            <a:ext cx="3309990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5137289" y="575847"/>
            <a:ext cx="22842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>
            <a:off x="1630172" y="1606550"/>
            <a:ext cx="5858256" cy="3619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780539" y="575847"/>
            <a:ext cx="3309990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5137289" y="575847"/>
            <a:ext cx="22842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/>
        </p:nvSpPr>
        <p:spPr>
          <a:xfrm>
            <a:off x="1630172" y="1606550"/>
            <a:ext cx="5858256" cy="3619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1780539" y="575847"/>
            <a:ext cx="3309990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137289" y="575847"/>
            <a:ext cx="22842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/>
          <p:nvPr/>
        </p:nvSpPr>
        <p:spPr>
          <a:xfrm>
            <a:off x="1630172" y="1606550"/>
            <a:ext cx="5858256" cy="3619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1780539" y="575847"/>
            <a:ext cx="3309990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Backtracking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5137289" y="575847"/>
            <a:ext cx="22842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/>
          <p:nvPr/>
        </p:nvSpPr>
        <p:spPr>
          <a:xfrm>
            <a:off x="1892300" y="1201927"/>
            <a:ext cx="6095999" cy="22143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1423924" y="301527"/>
            <a:ext cx="2439691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3909732" y="301527"/>
            <a:ext cx="38688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Cryptarithmetic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 txBox="1"/>
          <p:nvPr/>
        </p:nvSpPr>
        <p:spPr>
          <a:xfrm>
            <a:off x="524001" y="3163473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860804" y="3163473"/>
            <a:ext cx="2436246" cy="7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8766" marR="4572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{F, T, U, W, R, 0,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3310451" y="3565048"/>
            <a:ext cx="908184" cy="387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50">
            <a:noAutofit/>
          </a:bodyPr>
          <a:lstStyle/>
          <a:p>
            <a:pPr indent="0" lvl="0" marL="12700" marR="0" rtl="0" algn="l">
              <a:lnSpc>
                <a:spcPct val="82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baseline="30000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4196079" y="3565048"/>
            <a:ext cx="497700" cy="387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50">
            <a:noAutofit/>
          </a:bodyPr>
          <a:lstStyle/>
          <a:p>
            <a:pPr indent="0" lvl="0" marL="12700" marR="0" rtl="0" algn="l">
              <a:lnSpc>
                <a:spcPct val="82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i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524000" y="3966623"/>
            <a:ext cx="177829" cy="7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866869" y="3966623"/>
            <a:ext cx="4752567" cy="7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4572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0,1,2,3,4,5,6,7,8,9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Alldiff (F,T,U,W,R,0)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981194" y="4755513"/>
            <a:ext cx="204591" cy="1283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7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" rtl="0" algn="l">
              <a:lnSpc>
                <a:spcPct val="95825"/>
              </a:lnSpc>
              <a:spcBef>
                <a:spcPts val="227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" rtl="0" algn="l">
              <a:lnSpc>
                <a:spcPct val="95825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7" marR="0" rtl="0" algn="l">
              <a:lnSpc>
                <a:spcPct val="95825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1266945" y="4755513"/>
            <a:ext cx="2454548" cy="3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0" lvl="0" marL="12700" marR="0" rtl="0" algn="l">
              <a:lnSpc>
                <a:spcPct val="83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+ 0 = R + 10 · X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266937" y="5090026"/>
            <a:ext cx="331550" cy="995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0" lvl="0" marL="12700" marR="0" rtl="0" algn="l">
              <a:lnSpc>
                <a:spcPct val="83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32000"/>
              </a:lnSpc>
              <a:spcBef>
                <a:spcPts val="7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7" marR="0" rtl="0" algn="l">
              <a:lnSpc>
                <a:spcPct val="131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599184" y="5090031"/>
            <a:ext cx="211649" cy="94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232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" rtl="0" algn="l">
              <a:lnSpc>
                <a:spcPct val="95825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817126" y="5090031"/>
            <a:ext cx="2539874" cy="948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0" lvl="0" marL="12727" marR="0" rtl="0" algn="l">
              <a:lnSpc>
                <a:spcPct val="83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+ W = U + 10 · X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871" marR="45033" rtl="0" algn="l">
              <a:lnSpc>
                <a:spcPct val="132000"/>
              </a:lnSpc>
              <a:spcBef>
                <a:spcPts val="7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+ 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+ 10 · X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5033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0,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0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/>
        </p:nvSpPr>
        <p:spPr>
          <a:xfrm>
            <a:off x="747268" y="597550"/>
            <a:ext cx="7697469" cy="53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00">
            <a:noAutofit/>
          </a:bodyPr>
          <a:lstStyle/>
          <a:p>
            <a:pPr indent="0" lvl="0" marL="12700" marR="0" rtl="0" algn="l">
              <a:lnSpc>
                <a:spcPct val="10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Improving Backtracking Efficiency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524001" y="1686891"/>
            <a:ext cx="228512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866873" y="1686891"/>
            <a:ext cx="7435872" cy="919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General-purpose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can give huge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37" marR="6092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gains in speed: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981201" y="2739580"/>
            <a:ext cx="276687" cy="1406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664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818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1266879" y="2739580"/>
            <a:ext cx="6761459" cy="893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variable should be assigned next?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2" marR="53377" rtl="0" algn="l">
              <a:lnSpc>
                <a:spcPct val="100000"/>
              </a:lnSpc>
              <a:spcBef>
                <a:spcPts val="812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what order should its values be tried?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1266882" y="3764474"/>
            <a:ext cx="731843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2019087" y="3764474"/>
            <a:ext cx="534171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2573614" y="3764474"/>
            <a:ext cx="1049662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3643702" y="3764474"/>
            <a:ext cx="1584786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inevitable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5248568" y="3764474"/>
            <a:ext cx="1049737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6318550" y="3764474"/>
            <a:ext cx="1257076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early?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1435100" y="3111499"/>
            <a:ext cx="6105144" cy="99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1251712" y="575847"/>
            <a:ext cx="1320887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2618971" y="575847"/>
            <a:ext cx="3124598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Constrained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5789850" y="575847"/>
            <a:ext cx="216085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524001" y="1686891"/>
            <a:ext cx="228512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866872" y="1686891"/>
            <a:ext cx="5731000" cy="1372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48635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constrained variable: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0" marL="412778" marR="0" rtl="0" algn="l">
              <a:lnSpc>
                <a:spcPct val="100041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variable with the fewest values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622747" y="2251900"/>
            <a:ext cx="831335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524001" y="4379037"/>
            <a:ext cx="228512" cy="4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866867" y="4379037"/>
            <a:ext cx="2837298" cy="919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4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a.k.a. </a:t>
            </a:r>
            <a:r>
              <a:rPr lang="en-US" sz="32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092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3730364" y="4379037"/>
            <a:ext cx="4438421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remaining values (MRV)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/>
          <p:nvPr/>
        </p:nvSpPr>
        <p:spPr>
          <a:xfrm>
            <a:off x="673100" y="4254499"/>
            <a:ext cx="7619999" cy="12367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189989" y="575847"/>
            <a:ext cx="1320663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2557031" y="575847"/>
            <a:ext cx="324835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Constraining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5851703" y="575847"/>
            <a:ext cx="2160690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524001" y="1686891"/>
            <a:ext cx="228512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866868" y="1686891"/>
            <a:ext cx="6714267" cy="1502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Tie-breaker among most constrained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40" marR="60921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0921" rtl="0" algn="l">
              <a:lnSpc>
                <a:spcPct val="100000"/>
              </a:lnSpc>
              <a:spcBef>
                <a:spcPts val="916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constraining variable: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24001" y="2758267"/>
            <a:ext cx="228512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981201" y="3323272"/>
            <a:ext cx="276687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1266883" y="3323272"/>
            <a:ext cx="3898534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variable with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5185385" y="3323272"/>
            <a:ext cx="573794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5779213" y="3323272"/>
            <a:ext cx="850352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649650" y="3323272"/>
            <a:ext cx="1800705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1266950" y="3750757"/>
            <a:ext cx="475236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1762797" y="3750757"/>
            <a:ext cx="1644255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3427375" y="3750757"/>
            <a:ext cx="1713245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/>
          <p:nvPr/>
        </p:nvSpPr>
        <p:spPr>
          <a:xfrm>
            <a:off x="977900" y="3492499"/>
            <a:ext cx="7086599" cy="16779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1422400" y="575847"/>
            <a:ext cx="147722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Least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2945828" y="575847"/>
            <a:ext cx="324902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Constraining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6240308" y="575847"/>
            <a:ext cx="153940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524001" y="1686891"/>
            <a:ext cx="228512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866869" y="1686891"/>
            <a:ext cx="6196180" cy="919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variable, choose the least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40" marR="6092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constraining value: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981201" y="2739580"/>
            <a:ext cx="276687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1266883" y="2739580"/>
            <a:ext cx="3423290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one that rules out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4710064" y="2739580"/>
            <a:ext cx="573794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5303750" y="2739580"/>
            <a:ext cx="1107906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fewest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6431547" y="2739580"/>
            <a:ext cx="1108080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7559344" y="2739580"/>
            <a:ext cx="355967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7935137" y="2739580"/>
            <a:ext cx="573794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1266950" y="3166283"/>
            <a:ext cx="1644608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2931493" y="3166283"/>
            <a:ext cx="1713597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524001" y="5236287"/>
            <a:ext cx="228512" cy="4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866868" y="5236287"/>
            <a:ext cx="2026197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2919127" y="5236287"/>
            <a:ext cx="2904951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heuristics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5850331" y="5236287"/>
            <a:ext cx="2296941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1000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866910" y="5723946"/>
            <a:ext cx="3163927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queens feasible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44500" y="1587499"/>
            <a:ext cx="8229600" cy="4526279"/>
          </a:xfrm>
          <a:custGeom>
            <a:rect b="b" l="l" r="r" t="t"/>
            <a:pathLst>
              <a:path extrusionOk="0" h="4526279" w="8229600">
                <a:moveTo>
                  <a:pt x="0" y="0"/>
                </a:moveTo>
                <a:lnTo>
                  <a:pt x="0" y="4526279"/>
                </a:lnTo>
                <a:lnTo>
                  <a:pt x="8229600" y="452627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1470406" y="575847"/>
            <a:ext cx="184834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Formal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3364943" y="575847"/>
            <a:ext cx="2439963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5850758" y="575847"/>
            <a:ext cx="575447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6472593" y="575847"/>
            <a:ext cx="1258307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CSP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444500" y="1587500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8" lvl="0" marL="439681" marR="229637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A constraint satisfaction problem (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CSP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triple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(V, D, C)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3974" marR="0" rtl="0" algn="l">
              <a:lnSpc>
                <a:spcPct val="104315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V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set of variables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... , X</a:t>
            </a:r>
            <a:r>
              <a:rPr baseline="-25000" lang="en-US" sz="2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1" lvl="0" marL="839716" marR="445827" rtl="0" algn="l">
              <a:lnSpc>
                <a:spcPct val="104315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D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union of a set of domain sets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en-US" sz="2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,...,D</a:t>
            </a:r>
            <a:r>
              <a:rPr baseline="-25000" lang="en-US" sz="2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en-US" sz="2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domain of possible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9716" marR="445827" rtl="0" algn="l">
              <a:lnSpc>
                <a:spcPct val="112947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for variable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8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8" lvl="0" marL="839721" marR="425160" rtl="0" algn="l">
              <a:lnSpc>
                <a:spcPct val="100041"/>
              </a:lnSpc>
              <a:spcBef>
                <a:spcPts val="243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C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set of constraints on the values of the variables, which can be pairwise (simplest and most common) or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time.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/>
          <p:nvPr/>
        </p:nvSpPr>
        <p:spPr>
          <a:xfrm>
            <a:off x="957326" y="560323"/>
            <a:ext cx="6619493" cy="832104"/>
          </a:xfrm>
          <a:custGeom>
            <a:rect b="b" l="l" r="r" t="t"/>
            <a:pathLst>
              <a:path extrusionOk="0" h="832104" w="6619493">
                <a:moveTo>
                  <a:pt x="0" y="0"/>
                </a:moveTo>
                <a:lnTo>
                  <a:pt x="0" y="832104"/>
                </a:lnTo>
                <a:lnTo>
                  <a:pt x="6619493" y="832104"/>
                </a:lnTo>
                <a:lnTo>
                  <a:pt x="6619493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957326" y="560324"/>
            <a:ext cx="6619493" cy="832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noAutofit/>
          </a:bodyPr>
          <a:lstStyle/>
          <a:p>
            <a:pPr indent="0" lvl="0" marL="96774" marR="130134" rtl="0" algn="l">
              <a:lnSpc>
                <a:spcPct val="997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we incorporate forward checking into a backtracking depth-first search?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/>
          <p:nvPr/>
        </p:nvSpPr>
        <p:spPr>
          <a:xfrm>
            <a:off x="1992122" y="3035299"/>
            <a:ext cx="5134356" cy="14005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990346" y="619870"/>
            <a:ext cx="720573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000">
            <a:noAutofit/>
          </a:bodyPr>
          <a:lstStyle/>
          <a:p>
            <a:pPr indent="0" lvl="0" marL="12700" marR="0" rtl="0" algn="l">
              <a:lnSpc>
                <a:spcPct val="104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Book’s Forward Checking Example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524001" y="1669191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866871" y="1669191"/>
            <a:ext cx="74867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 txBox="1"/>
          <p:nvPr/>
        </p:nvSpPr>
        <p:spPr>
          <a:xfrm>
            <a:off x="981201" y="2088513"/>
            <a:ext cx="204583" cy="644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46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1266918" y="2088513"/>
            <a:ext cx="415529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5428979" y="2088513"/>
            <a:ext cx="281411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unassigned variables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1266919" y="2453502"/>
            <a:ext cx="120659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2480405" y="2453502"/>
            <a:ext cx="8253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312715" y="2453502"/>
            <a:ext cx="6702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3989885" y="2453502"/>
            <a:ext cx="47273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4469589" y="2453502"/>
            <a:ext cx="95205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5428679" y="2453502"/>
            <a:ext cx="47281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5908652" y="2453502"/>
            <a:ext cx="345862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6261674" y="2453502"/>
            <a:ext cx="59996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6868677" y="2453502"/>
            <a:ext cx="94647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/>
          <p:nvPr/>
        </p:nvSpPr>
        <p:spPr>
          <a:xfrm>
            <a:off x="1992122" y="3035299"/>
            <a:ext cx="5134356" cy="16954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2278125" y="575847"/>
            <a:ext cx="215920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4484159" y="575847"/>
            <a:ext cx="2439516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524001" y="1669191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866871" y="1669191"/>
            <a:ext cx="74867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981201" y="2088513"/>
            <a:ext cx="204583" cy="644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46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1266918" y="2088513"/>
            <a:ext cx="415529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5428979" y="2088513"/>
            <a:ext cx="281411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unassigned variables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1266919" y="2453502"/>
            <a:ext cx="120659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2480405" y="2453502"/>
            <a:ext cx="8253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3312715" y="2453502"/>
            <a:ext cx="6702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3989885" y="2453502"/>
            <a:ext cx="47273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4469589" y="2453502"/>
            <a:ext cx="95205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5428679" y="2453502"/>
            <a:ext cx="47281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5908652" y="2453502"/>
            <a:ext cx="345862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6261674" y="2453502"/>
            <a:ext cx="59996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6868677" y="2453502"/>
            <a:ext cx="94647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1992122" y="3035299"/>
            <a:ext cx="5134356" cy="1981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2278125" y="575847"/>
            <a:ext cx="215920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4484159" y="575847"/>
            <a:ext cx="2439516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524001" y="1669191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866871" y="1669191"/>
            <a:ext cx="74867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981201" y="2088513"/>
            <a:ext cx="204583" cy="644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46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1266918" y="2088513"/>
            <a:ext cx="415529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5428979" y="2088513"/>
            <a:ext cx="281411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unassigned variables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1266919" y="2453502"/>
            <a:ext cx="120659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2480405" y="2453502"/>
            <a:ext cx="8253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3312715" y="2453502"/>
            <a:ext cx="6702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3989885" y="2453502"/>
            <a:ext cx="47273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4469589" y="2453502"/>
            <a:ext cx="95205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5428679" y="2453502"/>
            <a:ext cx="47281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5908652" y="2453502"/>
            <a:ext cx="345862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6261674" y="2453502"/>
            <a:ext cx="59996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6868677" y="2453502"/>
            <a:ext cx="94647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/>
          <p:nvPr/>
        </p:nvSpPr>
        <p:spPr>
          <a:xfrm>
            <a:off x="1992122" y="3035299"/>
            <a:ext cx="5134355" cy="22768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2278125" y="575847"/>
            <a:ext cx="215920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4484159" y="575847"/>
            <a:ext cx="2439516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Checking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524001" y="1669191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866871" y="1669191"/>
            <a:ext cx="74867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981201" y="2088513"/>
            <a:ext cx="204583" cy="644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46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1266918" y="2088513"/>
            <a:ext cx="415529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remaining legal values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5428979" y="2088513"/>
            <a:ext cx="281411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unassigned variables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1266919" y="2453502"/>
            <a:ext cx="120659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2480405" y="2453502"/>
            <a:ext cx="8253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3312715" y="2453502"/>
            <a:ext cx="67027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3989885" y="2453502"/>
            <a:ext cx="47273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4469589" y="2453502"/>
            <a:ext cx="95205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5428679" y="2453502"/>
            <a:ext cx="472813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5908652" y="2453502"/>
            <a:ext cx="345862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6261674" y="2453502"/>
            <a:ext cx="599967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6868677" y="2453502"/>
            <a:ext cx="94647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/>
          <p:nvPr/>
        </p:nvSpPr>
        <p:spPr>
          <a:xfrm>
            <a:off x="1968500" y="2806699"/>
            <a:ext cx="5134356" cy="1981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1686051" y="575847"/>
            <a:ext cx="2657613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4390419" y="575847"/>
            <a:ext cx="31245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Propagation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 txBox="1"/>
          <p:nvPr/>
        </p:nvSpPr>
        <p:spPr>
          <a:xfrm>
            <a:off x="524001" y="1669191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866870" y="1669191"/>
            <a:ext cx="768241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checking propagates information from assigned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866901" y="2034188"/>
            <a:ext cx="38690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unassigned variables, but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4749383" y="2034188"/>
            <a:ext cx="104530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doesn't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5808106" y="2034188"/>
            <a:ext cx="107165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 txBox="1"/>
          <p:nvPr/>
        </p:nvSpPr>
        <p:spPr>
          <a:xfrm>
            <a:off x="6893041" y="2034188"/>
            <a:ext cx="73237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866901" y="2399184"/>
            <a:ext cx="130848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2188971" y="2399184"/>
            <a:ext cx="42691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2629663" y="2399184"/>
            <a:ext cx="3761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3019454" y="2399184"/>
            <a:ext cx="131652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failures: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 txBox="1"/>
          <p:nvPr/>
        </p:nvSpPr>
        <p:spPr>
          <a:xfrm>
            <a:off x="524001" y="5028084"/>
            <a:ext cx="177829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 txBox="1"/>
          <p:nvPr/>
        </p:nvSpPr>
        <p:spPr>
          <a:xfrm>
            <a:off x="866870" y="5028084"/>
            <a:ext cx="3664606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 and SA cannot both be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4545026" y="5028084"/>
            <a:ext cx="9102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blue!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866870" y="5466234"/>
            <a:ext cx="7481280" cy="695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Constraint propagation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repeatedly enforces constraints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31" marR="45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locally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/>
          <p:nvPr/>
        </p:nvSpPr>
        <p:spPr>
          <a:xfrm>
            <a:off x="1992122" y="2882899"/>
            <a:ext cx="5134356" cy="17617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8"/>
          <p:cNvSpPr txBox="1"/>
          <p:nvPr/>
        </p:nvSpPr>
        <p:spPr>
          <a:xfrm>
            <a:off x="2526537" y="575847"/>
            <a:ext cx="947838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Arc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8"/>
          <p:cNvSpPr txBox="1"/>
          <p:nvPr/>
        </p:nvSpPr>
        <p:spPr>
          <a:xfrm>
            <a:off x="3520749" y="575847"/>
            <a:ext cx="31545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 txBox="1"/>
          <p:nvPr/>
        </p:nvSpPr>
        <p:spPr>
          <a:xfrm>
            <a:off x="524001" y="1669191"/>
            <a:ext cx="177829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8"/>
          <p:cNvSpPr txBox="1"/>
          <p:nvPr/>
        </p:nvSpPr>
        <p:spPr>
          <a:xfrm>
            <a:off x="866873" y="1669191"/>
            <a:ext cx="7663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8"/>
          <p:cNvSpPr txBox="1"/>
          <p:nvPr/>
        </p:nvSpPr>
        <p:spPr>
          <a:xfrm>
            <a:off x="866901" y="2107341"/>
            <a:ext cx="1165148" cy="3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�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8"/>
          <p:cNvSpPr txBox="1"/>
          <p:nvPr/>
        </p:nvSpPr>
        <p:spPr>
          <a:xfrm>
            <a:off x="2045501" y="2107341"/>
            <a:ext cx="194230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iff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8"/>
          <p:cNvSpPr txBox="1"/>
          <p:nvPr/>
        </p:nvSpPr>
        <p:spPr>
          <a:xfrm>
            <a:off x="981201" y="2526663"/>
            <a:ext cx="358660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1347711" y="2526663"/>
            <a:ext cx="682352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2037316" y="2526663"/>
            <a:ext cx="67058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2715503" y="2526663"/>
            <a:ext cx="190334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2912866" y="2526663"/>
            <a:ext cx="273767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3192519" y="2526663"/>
            <a:ext cx="232710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3431776" y="2526663"/>
            <a:ext cx="64143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4080562" y="2526663"/>
            <a:ext cx="246551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4334755" y="2526663"/>
            <a:ext cx="683635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5025881" y="2526663"/>
            <a:ext cx="924138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8"/>
          <p:cNvSpPr txBox="1"/>
          <p:nvPr/>
        </p:nvSpPr>
        <p:spPr>
          <a:xfrm>
            <a:off x="5957175" y="2526663"/>
            <a:ext cx="670212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8"/>
          <p:cNvSpPr txBox="1"/>
          <p:nvPr/>
        </p:nvSpPr>
        <p:spPr>
          <a:xfrm>
            <a:off x="6634667" y="2526663"/>
            <a:ext cx="190334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6832467" y="2526663"/>
            <a:ext cx="275137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8"/>
          <p:cNvSpPr txBox="1"/>
          <p:nvPr/>
        </p:nvSpPr>
        <p:spPr>
          <a:xfrm>
            <a:off x="7116037" y="2526663"/>
            <a:ext cx="380818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8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/>
          <p:nvPr/>
        </p:nvSpPr>
        <p:spPr>
          <a:xfrm>
            <a:off x="1992122" y="2882899"/>
            <a:ext cx="5134356" cy="17617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1511300" y="2882899"/>
            <a:ext cx="5943600" cy="0"/>
          </a:xfrm>
          <a:custGeom>
            <a:rect b="b" l="l" r="r" t="t"/>
            <a:pathLst>
              <a:path extrusionOk="0" h="120000"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2526537" y="575847"/>
            <a:ext cx="947838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Arc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3520749" y="575847"/>
            <a:ext cx="31545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524001" y="1669191"/>
            <a:ext cx="177829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866873" y="1669191"/>
            <a:ext cx="7663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866901" y="2107341"/>
            <a:ext cx="1165148" cy="3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�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2045501" y="2107341"/>
            <a:ext cx="194230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iff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981201" y="2526663"/>
            <a:ext cx="358660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1347711" y="2526663"/>
            <a:ext cx="682352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2037316" y="2526663"/>
            <a:ext cx="67058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2715503" y="2526663"/>
            <a:ext cx="190334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9"/>
          <p:cNvSpPr txBox="1"/>
          <p:nvPr/>
        </p:nvSpPr>
        <p:spPr>
          <a:xfrm>
            <a:off x="2912866" y="2526663"/>
            <a:ext cx="273767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"/>
          <p:cNvSpPr txBox="1"/>
          <p:nvPr/>
        </p:nvSpPr>
        <p:spPr>
          <a:xfrm>
            <a:off x="3192519" y="2526663"/>
            <a:ext cx="232710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3431776" y="2526663"/>
            <a:ext cx="64143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4080562" y="2526663"/>
            <a:ext cx="246551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 txBox="1"/>
          <p:nvPr/>
        </p:nvSpPr>
        <p:spPr>
          <a:xfrm>
            <a:off x="4334755" y="2526663"/>
            <a:ext cx="683635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5025881" y="2526663"/>
            <a:ext cx="925186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5958220" y="2526663"/>
            <a:ext cx="670961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6637522" y="2526663"/>
            <a:ext cx="190334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6834939" y="2526663"/>
            <a:ext cx="274375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116752" y="2526663"/>
            <a:ext cx="380127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/>
          <p:nvPr/>
        </p:nvSpPr>
        <p:spPr>
          <a:xfrm>
            <a:off x="1992122" y="2882899"/>
            <a:ext cx="5134356" cy="17617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2526537" y="575847"/>
            <a:ext cx="947838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Arc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3520749" y="575847"/>
            <a:ext cx="315452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0"/>
          <p:cNvSpPr txBox="1"/>
          <p:nvPr/>
        </p:nvSpPr>
        <p:spPr>
          <a:xfrm>
            <a:off x="524001" y="1669191"/>
            <a:ext cx="177829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0"/>
          <p:cNvSpPr txBox="1"/>
          <p:nvPr/>
        </p:nvSpPr>
        <p:spPr>
          <a:xfrm>
            <a:off x="866873" y="1669191"/>
            <a:ext cx="7663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866901" y="2107341"/>
            <a:ext cx="1165148" cy="330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�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 txBox="1"/>
          <p:nvPr/>
        </p:nvSpPr>
        <p:spPr>
          <a:xfrm>
            <a:off x="2037316" y="2107341"/>
            <a:ext cx="2035891" cy="698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0885" marR="38061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iff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981201" y="2526663"/>
            <a:ext cx="358660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0"/>
          <p:cNvSpPr txBox="1"/>
          <p:nvPr/>
        </p:nvSpPr>
        <p:spPr>
          <a:xfrm>
            <a:off x="1347711" y="2526663"/>
            <a:ext cx="682352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4080562" y="2526663"/>
            <a:ext cx="3389152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 value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of 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524001" y="4631086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866871" y="4631086"/>
            <a:ext cx="772107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loses a value, neighbors of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be rechecked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/>
        </p:nvSpPr>
        <p:spPr>
          <a:xfrm>
            <a:off x="1809762" y="2882899"/>
            <a:ext cx="5466554" cy="1791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84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2708"/>
              </a:lnSpc>
              <a:spcBef>
                <a:spcPts val="1053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a value, neighbors of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be 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1992122" y="2882899"/>
            <a:ext cx="5134356" cy="17617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2588260" y="575847"/>
            <a:ext cx="948006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Arc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1"/>
          <p:cNvSpPr txBox="1"/>
          <p:nvPr/>
        </p:nvSpPr>
        <p:spPr>
          <a:xfrm>
            <a:off x="3582633" y="575847"/>
            <a:ext cx="303105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"/>
          <p:cNvSpPr txBox="1"/>
          <p:nvPr/>
        </p:nvSpPr>
        <p:spPr>
          <a:xfrm>
            <a:off x="524001" y="1639473"/>
            <a:ext cx="177829" cy="7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1"/>
          <p:cNvSpPr txBox="1"/>
          <p:nvPr/>
        </p:nvSpPr>
        <p:spPr>
          <a:xfrm>
            <a:off x="866873" y="1639473"/>
            <a:ext cx="76635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form of propagation makes each arc </a:t>
            </a:r>
            <a:r>
              <a:rPr lang="en-US" sz="24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1"/>
          <p:cNvSpPr txBox="1"/>
          <p:nvPr/>
        </p:nvSpPr>
        <p:spPr>
          <a:xfrm>
            <a:off x="866901" y="2041049"/>
            <a:ext cx="1144131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50">
            <a:noAutofit/>
          </a:bodyPr>
          <a:lstStyle/>
          <a:p>
            <a:pPr indent="0" lvl="0" marL="0" marR="1851" rt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�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69" marR="0" rtl="0" algn="ctr">
              <a:lnSpc>
                <a:spcPct val="95825"/>
              </a:lnSpc>
              <a:spcBef>
                <a:spcPts val="12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2045501" y="2041049"/>
            <a:ext cx="176426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iff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2037316" y="2427603"/>
            <a:ext cx="67058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1"/>
          <p:cNvSpPr txBox="1"/>
          <p:nvPr/>
        </p:nvSpPr>
        <p:spPr>
          <a:xfrm>
            <a:off x="2715503" y="2427603"/>
            <a:ext cx="190334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2912866" y="2427603"/>
            <a:ext cx="273767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1"/>
          <p:cNvSpPr txBox="1"/>
          <p:nvPr/>
        </p:nvSpPr>
        <p:spPr>
          <a:xfrm>
            <a:off x="3192519" y="2427603"/>
            <a:ext cx="232710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3431776" y="2427603"/>
            <a:ext cx="641431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4080562" y="2427603"/>
            <a:ext cx="246551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1"/>
          <p:cNvSpPr txBox="1"/>
          <p:nvPr/>
        </p:nvSpPr>
        <p:spPr>
          <a:xfrm>
            <a:off x="4334755" y="2427603"/>
            <a:ext cx="683635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1"/>
          <p:cNvSpPr txBox="1"/>
          <p:nvPr/>
        </p:nvSpPr>
        <p:spPr>
          <a:xfrm>
            <a:off x="5025881" y="2427603"/>
            <a:ext cx="925186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1"/>
          <p:cNvSpPr txBox="1"/>
          <p:nvPr/>
        </p:nvSpPr>
        <p:spPr>
          <a:xfrm>
            <a:off x="5958220" y="2427603"/>
            <a:ext cx="670961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1"/>
          <p:cNvSpPr txBox="1"/>
          <p:nvPr/>
        </p:nvSpPr>
        <p:spPr>
          <a:xfrm>
            <a:off x="6637522" y="2427603"/>
            <a:ext cx="190334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1"/>
          <p:cNvSpPr txBox="1"/>
          <p:nvPr/>
        </p:nvSpPr>
        <p:spPr>
          <a:xfrm>
            <a:off x="6997009" y="2427603"/>
            <a:ext cx="514830" cy="279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524001" y="4356766"/>
            <a:ext cx="177829" cy="7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1"/>
          <p:cNvSpPr txBox="1"/>
          <p:nvPr/>
        </p:nvSpPr>
        <p:spPr>
          <a:xfrm>
            <a:off x="866871" y="4356766"/>
            <a:ext cx="4182587" cy="106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39873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" lvl="0" marL="12730" marR="0" rtl="0" algn="l">
              <a:lnSpc>
                <a:spcPct val="107916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 consistency detects failure checking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1"/>
          <p:cNvSpPr txBox="1"/>
          <p:nvPr/>
        </p:nvSpPr>
        <p:spPr>
          <a:xfrm>
            <a:off x="6678174" y="4356766"/>
            <a:ext cx="1734207" cy="7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370253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echecked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5720" rtl="0" algn="l">
              <a:lnSpc>
                <a:spcPct val="95825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1"/>
          <p:cNvSpPr txBox="1"/>
          <p:nvPr/>
        </p:nvSpPr>
        <p:spPr>
          <a:xfrm>
            <a:off x="5068638" y="4758341"/>
            <a:ext cx="918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earlier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1"/>
          <p:cNvSpPr txBox="1"/>
          <p:nvPr/>
        </p:nvSpPr>
        <p:spPr>
          <a:xfrm>
            <a:off x="6000253" y="4758341"/>
            <a:ext cx="66448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1"/>
          <p:cNvSpPr txBox="1"/>
          <p:nvPr/>
        </p:nvSpPr>
        <p:spPr>
          <a:xfrm>
            <a:off x="524001" y="5489101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1"/>
          <p:cNvSpPr txBox="1"/>
          <p:nvPr/>
        </p:nvSpPr>
        <p:spPr>
          <a:xfrm>
            <a:off x="866869" y="5489101"/>
            <a:ext cx="5901681" cy="65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run as a preprocessor or after each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32" marR="45720" rtl="0" algn="l">
              <a:lnSpc>
                <a:spcPct val="107708"/>
              </a:lnSpc>
              <a:spcBef>
                <a:spcPts val="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1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/>
        </p:nvSpPr>
        <p:spPr>
          <a:xfrm>
            <a:off x="1218183" y="642189"/>
            <a:ext cx="6741596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CSPs vs. Standard Search Problems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524001" y="1639473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866870" y="1639473"/>
            <a:ext cx="6661359" cy="2286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22516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search problem: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6" lvl="0" marL="412778" marR="27597" rtl="0" algn="l">
              <a:lnSpc>
                <a:spcPct val="108500"/>
              </a:lnSpc>
              <a:spcBef>
                <a:spcPts val="57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-	state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"black box“ - any data structure that supports successor function, heuristic function, and goal test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2" marR="22516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CSP: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814" marR="0" rtl="0" algn="ctr">
              <a:lnSpc>
                <a:spcPct val="10595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- state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defined by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2" lvl="0" marL="412766" marR="464734" rtl="0" algn="l">
              <a:lnSpc>
                <a:spcPct val="108000"/>
              </a:lnSpc>
              <a:spcBef>
                <a:spcPts val="74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-	goal test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set of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specifying allowable combinations of values for subsets of variables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24001" y="2650648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551203" y="3037203"/>
            <a:ext cx="438797" cy="3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83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30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524001" y="4331619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866873" y="4331619"/>
            <a:ext cx="7143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example of a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formal representation language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524001" y="5134766"/>
            <a:ext cx="1778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866873" y="5134766"/>
            <a:ext cx="7058173" cy="65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useful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general-purpose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with more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23" marR="45720" rtl="0" algn="l">
              <a:lnSpc>
                <a:spcPct val="10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than standard search algorithms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468122" y="4559299"/>
            <a:ext cx="8180831" cy="1197101"/>
          </a:xfrm>
          <a:custGeom>
            <a:rect b="b" l="l" r="r" t="t"/>
            <a:pathLst>
              <a:path extrusionOk="0" h="1197101" w="8180831">
                <a:moveTo>
                  <a:pt x="0" y="0"/>
                </a:moveTo>
                <a:lnTo>
                  <a:pt x="0" y="1197101"/>
                </a:lnTo>
                <a:lnTo>
                  <a:pt x="8180831" y="1197101"/>
                </a:lnTo>
                <a:lnTo>
                  <a:pt x="8180831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2336800" y="483693"/>
            <a:ext cx="4392951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Comparison of Methods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1117600" y="1708816"/>
            <a:ext cx="598894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Backtracking tree search is a blind search.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2"/>
          <p:cNvSpPr txBox="1"/>
          <p:nvPr/>
        </p:nvSpPr>
        <p:spPr>
          <a:xfrm>
            <a:off x="1117600" y="2438813"/>
            <a:ext cx="6498059" cy="695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Forward checking checks constraints between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1861" marR="4572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variable and all future ones.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2"/>
          <p:cNvSpPr txBox="1"/>
          <p:nvPr/>
        </p:nvSpPr>
        <p:spPr>
          <a:xfrm>
            <a:off x="7628949" y="2438813"/>
            <a:ext cx="495016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2"/>
          <p:cNvSpPr txBox="1"/>
          <p:nvPr/>
        </p:nvSpPr>
        <p:spPr>
          <a:xfrm>
            <a:off x="1117600" y="3534569"/>
            <a:ext cx="690545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Arc consistency then checks constraints between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2"/>
          <p:cNvSpPr txBox="1"/>
          <p:nvPr/>
        </p:nvSpPr>
        <p:spPr>
          <a:xfrm>
            <a:off x="1286761" y="3899566"/>
            <a:ext cx="376352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2"/>
          <p:cNvSpPr txBox="1"/>
          <p:nvPr/>
        </p:nvSpPr>
        <p:spPr>
          <a:xfrm>
            <a:off x="1676491" y="3899566"/>
            <a:ext cx="73224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2422111" y="3899566"/>
            <a:ext cx="32550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2761149" y="3899566"/>
            <a:ext cx="85109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3625735" y="3899566"/>
            <a:ext cx="1834378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(unassigned)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5473259" y="3899566"/>
            <a:ext cx="137654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2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2"/>
          <p:cNvSpPr txBox="1"/>
          <p:nvPr/>
        </p:nvSpPr>
        <p:spPr>
          <a:xfrm>
            <a:off x="468122" y="4559300"/>
            <a:ext cx="8180831" cy="1197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noAutofit/>
          </a:bodyPr>
          <a:lstStyle/>
          <a:p>
            <a:pPr indent="0" lvl="0" marL="96774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What is the complexity of a backtracking tree search?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774" marR="0" rtl="0" algn="l">
              <a:lnSpc>
                <a:spcPct val="95825"/>
              </a:lnSpc>
              <a:spcBef>
                <a:spcPts val="2988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How do forward checking and arc consistency affect that?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2654300" y="1282699"/>
            <a:ext cx="3781043" cy="3124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625853" y="575847"/>
            <a:ext cx="243924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4111221" y="575847"/>
            <a:ext cx="346450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Map-Coloring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24001" y="4204587"/>
            <a:ext cx="152304" cy="1193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6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6" marR="0" rtl="0" algn="l">
              <a:lnSpc>
                <a:spcPct val="95825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6" marR="0" rtl="0" algn="l">
              <a:lnSpc>
                <a:spcPct val="95825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866887" y="4204587"/>
            <a:ext cx="3223590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WA, NT, Q, NSW,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4097760" y="4204587"/>
            <a:ext cx="1006792" cy="27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600">
            <a:noAutofit/>
          </a:bodyPr>
          <a:lstStyle/>
          <a:p>
            <a:pPr indent="0" lvl="0" marL="12700" marR="0" rtl="0" algn="l">
              <a:lnSpc>
                <a:spcPct val="107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 SA, 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866888" y="4509387"/>
            <a:ext cx="7295416" cy="1133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noAutofit/>
          </a:bodyPr>
          <a:lstStyle/>
          <a:p>
            <a:pPr indent="0" lvl="0" marL="12700" marR="31111" rtl="0" algn="l">
              <a:lnSpc>
                <a:spcPct val="83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Domains </a:t>
            </a:r>
            <a:r>
              <a:rPr baseline="30000" i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19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aseline="30000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{red,green,blue}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6" marR="31111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adjacent regions must have different colors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" lvl="0" marL="12734" marR="0" rtl="0" algn="l">
              <a:lnSpc>
                <a:spcPct val="96500"/>
              </a:lnSpc>
              <a:spcBef>
                <a:spcPts val="5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WA ≠ NT, or (WA,NT) in {(red,green),(red,blue),(green,red), (green,blue),(blue,red),(blue,green)}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2654300" y="1282699"/>
            <a:ext cx="3781043" cy="3124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625853" y="575847"/>
            <a:ext cx="243924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4111221" y="575847"/>
            <a:ext cx="3464502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Map-Coloring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524001" y="4650676"/>
            <a:ext cx="203361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866865" y="4650676"/>
            <a:ext cx="6921842" cy="807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53377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Solutions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34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assignments, e.g., WA = red, NT = green,Q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7808686" y="5077379"/>
            <a:ext cx="286591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866900" y="5504864"/>
            <a:ext cx="7583021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red,NSW = green,V = red,SA = blue,T = green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2654300" y="2578099"/>
            <a:ext cx="3676649" cy="31531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2479294" y="575847"/>
            <a:ext cx="2657613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5183662" y="575847"/>
            <a:ext cx="1539125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524001" y="1669191"/>
            <a:ext cx="177829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866870" y="1669191"/>
            <a:ext cx="692517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CSP: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constraint relates two variables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866873" y="2107341"/>
            <a:ext cx="2410343" cy="695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 graph: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28" marR="4572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3290823" y="2107341"/>
            <a:ext cx="90205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4206217" y="2107341"/>
            <a:ext cx="51193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4731582" y="2107341"/>
            <a:ext cx="137654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6121412" y="2107341"/>
            <a:ext cx="647313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6782204" y="2107341"/>
            <a:ext cx="51193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/>
        </p:nvSpPr>
        <p:spPr>
          <a:xfrm>
            <a:off x="1718056" y="575847"/>
            <a:ext cx="2284788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Varieties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4049203" y="575847"/>
            <a:ext cx="575559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4671479" y="575847"/>
            <a:ext cx="281307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24001" y="1643824"/>
            <a:ext cx="203361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866863" y="1643824"/>
            <a:ext cx="5387080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Unary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involve a single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6273986" y="1643824"/>
            <a:ext cx="1425751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variable,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981201" y="2096673"/>
            <a:ext cx="949338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e.g.,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1944167" y="2096673"/>
            <a:ext cx="1769966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 ≠ green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524001" y="2984944"/>
            <a:ext cx="203361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866867" y="2984944"/>
            <a:ext cx="1061640" cy="783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0" marR="0" rtl="0" algn="ctr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73" marR="20551" rtl="0" algn="ctr">
              <a:lnSpc>
                <a:spcPct val="95825"/>
              </a:lnSpc>
              <a:spcBef>
                <a:spcPts val="24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e.g.,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1944450" y="2984944"/>
            <a:ext cx="4307649" cy="783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43105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involve pairs of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3377" rtl="0" algn="l">
              <a:lnSpc>
                <a:spcPct val="100000"/>
              </a:lnSpc>
              <a:spcBef>
                <a:spcPts val="24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value(SA) ≠ value(WA)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6272112" y="2984944"/>
            <a:ext cx="1604247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variables,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524001" y="4258246"/>
            <a:ext cx="203361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866865" y="4258246"/>
            <a:ext cx="5407465" cy="765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9A"/>
                </a:solidFill>
                <a:latin typeface="Arial"/>
                <a:ea typeface="Arial"/>
                <a:cs typeface="Arial"/>
                <a:sym typeface="Arial"/>
              </a:rPr>
              <a:t>Higher-order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involve 3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39" marR="53377" rtl="0" algn="l">
              <a:lnSpc>
                <a:spcPct val="108035"/>
              </a:lnSpc>
              <a:spcBef>
                <a:spcPts val="3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variables,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6294568" y="4258246"/>
            <a:ext cx="1305663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more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981201" y="5095143"/>
            <a:ext cx="5643071" cy="7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0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e.g., cryptarithmetic column constraints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23112" marR="45720" rtl="0" algn="l">
              <a:lnSpc>
                <a:spcPct val="100000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8470900" y="6293253"/>
            <a:ext cx="150774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866865" y="575847"/>
            <a:ext cx="4332341" cy="1414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564168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Real-world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83781" rtl="0" algn="l">
              <a:lnSpc>
                <a:spcPct val="95825"/>
              </a:lnSpc>
              <a:spcBef>
                <a:spcPts val="3051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Assignment problems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5244861" y="575847"/>
            <a:ext cx="1537804" cy="583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175">
            <a:noAutofit/>
          </a:bodyPr>
          <a:lstStyle/>
          <a:p>
            <a:pPr indent="0" lvl="0" marL="12700" marR="0" rtl="0" algn="l">
              <a:lnSpc>
                <a:spcPct val="10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CSPs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524001" y="1608772"/>
            <a:ext cx="203361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866867" y="2025046"/>
            <a:ext cx="4863135" cy="1976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34" marR="48635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e.g., who teaches what class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2" marR="48635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Timetabling problems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34" lvl="0" marL="12700" marR="0" rtl="0" algn="l">
              <a:lnSpc>
                <a:spcPct val="114958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e.g., which class is offered when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4964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Transportation scheduling Factory scheduling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524001" y="2401252"/>
            <a:ext cx="203361" cy="38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5740331" y="2816763"/>
            <a:ext cx="1842368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06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where?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524001" y="3193732"/>
            <a:ext cx="203361" cy="807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820425" y="4474629"/>
            <a:ext cx="4409987" cy="72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375">
            <a:noAutofit/>
          </a:bodyPr>
          <a:lstStyle/>
          <a:p>
            <a:pPr indent="-46474" lvl="0" marL="59174" marR="0" rtl="0" algn="l">
              <a:lnSpc>
                <a:spcPct val="96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many real-world real-valued variables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5254793" y="4474629"/>
            <a:ext cx="2751772" cy="3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825">
            <a:noAutofit/>
          </a:bodyPr>
          <a:lstStyle/>
          <a:p>
            <a:pPr indent="0" lvl="0" marL="12700" marR="0" rtl="0" algn="l">
              <a:lnSpc>
                <a:spcPct val="105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involve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>
            <a:off x="608330" y="1726945"/>
            <a:ext cx="7875270" cy="3752850"/>
          </a:xfrm>
          <a:custGeom>
            <a:rect b="b" l="l" r="r" t="t"/>
            <a:pathLst>
              <a:path extrusionOk="0" h="3752850" w="7875270">
                <a:moveTo>
                  <a:pt x="0" y="0"/>
                </a:moveTo>
                <a:lnTo>
                  <a:pt x="0" y="3752850"/>
                </a:lnTo>
                <a:lnTo>
                  <a:pt x="7875270" y="3752850"/>
                </a:lnTo>
                <a:lnTo>
                  <a:pt x="787527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41528" y="543892"/>
            <a:ext cx="1033756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1601796" y="543892"/>
            <a:ext cx="1101652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Kinds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2729765" y="543892"/>
            <a:ext cx="424789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3181066" y="543892"/>
            <a:ext cx="2003547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210862" y="543892"/>
            <a:ext cx="672952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5910193" y="543892"/>
            <a:ext cx="966528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6903041" y="543892"/>
            <a:ext cx="559913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489463" y="543892"/>
            <a:ext cx="1146795" cy="4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CSP?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8372602" y="6293253"/>
            <a:ext cx="248629" cy="202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00">
            <a:noAutofit/>
          </a:bodyPr>
          <a:lstStyle/>
          <a:p>
            <a:pPr indent="0" lvl="0" marL="12700" marR="0" rtl="0" algn="l">
              <a:lnSpc>
                <a:spcPct val="109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608330" y="1726945"/>
            <a:ext cx="7875270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noAutofit/>
          </a:bodyPr>
          <a:lstStyle/>
          <a:p>
            <a:pPr indent="0" lvl="0" marL="96773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Backtracking Tree Search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773" marR="0" rtl="0" algn="l">
              <a:lnSpc>
                <a:spcPct val="95825"/>
              </a:lnSpc>
              <a:spcBef>
                <a:spcPts val="299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Tree Search with Forward Checking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984" lvl="0" marL="349758" marR="128818" rtl="0" algn="l">
              <a:lnSpc>
                <a:spcPct val="99754"/>
              </a:lnSpc>
              <a:spcBef>
                <a:spcPts val="2988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Tree Search with Discrete Relaxation (arc consistency, k-consistency)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773" marR="0" rtl="0" algn="l">
              <a:lnSpc>
                <a:spcPct val="95825"/>
              </a:lnSpc>
              <a:spcBef>
                <a:spcPts val="2878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Many other variants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6773" marR="0" rtl="0" algn="l">
              <a:lnSpc>
                <a:spcPct val="95825"/>
              </a:lnSpc>
              <a:spcBef>
                <a:spcPts val="299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