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  <p:embeddedFont>
      <p:font typeface="Quattrocento Sans"/>
      <p:regular r:id="rId21"/>
      <p:bold r:id="rId22"/>
      <p:italic r:id="rId23"/>
      <p:boldItalic r:id="rId24"/>
    </p:embeddedFont>
    <p:embeddedFont>
      <p:font typeface="Cambria Math"/>
      <p:regular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8C0FA1-CFC7-4A04-9E4A-8884D481FF66}">
  <a:tblStyle styleId="{038C0FA1-CFC7-4A04-9E4A-8884D481FF6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22" Type="http://schemas.openxmlformats.org/officeDocument/2006/relationships/font" Target="fonts/QuattrocentoSans-bold.fntdata"/><Relationship Id="rId21" Type="http://schemas.openxmlformats.org/officeDocument/2006/relationships/font" Target="fonts/QuattrocentoSans-regular.fntdata"/><Relationship Id="rId24" Type="http://schemas.openxmlformats.org/officeDocument/2006/relationships/font" Target="fonts/QuattrocentoSans-boldItalic.fntdata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CambriaMa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19" Type="http://schemas.openxmlformats.org/officeDocument/2006/relationships/font" Target="fonts/Corbel-italic.fntdata"/><Relationship Id="rId18" Type="http://schemas.openxmlformats.org/officeDocument/2006/relationships/font" Target="fonts/Corbel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e1f464b0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e1f464b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FBCDBF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/>
              <a:t>REGRESSION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/>
              <a:t>Linear Regression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Linear Regression Function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Linear Regression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rPr lang="en-US"/>
              <a:t>                                               </a:t>
            </a:r>
            <a:r>
              <a:rPr lang="en-US" sz="18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y=a + bx</a:t>
            </a:r>
            <a:endParaRPr sz="1800">
              <a:solidFill>
                <a:srgbClr val="FF0000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            </a:t>
            </a: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y=27.08+0.641(x)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     </a:t>
            </a:r>
            <a:r>
              <a:rPr lang="en-US"/>
              <a:t> 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 student made an 80 in Intro to Programming, the estimated statistics grade (y) would be: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        y=27.08+ 0.641(80)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          =27.08+51.28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                                      = 78.36</a:t>
            </a:r>
            <a:endParaRPr sz="1800">
              <a:solidFill>
                <a:schemeClr val="dk1"/>
              </a:solidFill>
              <a:latin typeface="Cambria Math"/>
              <a:ea typeface="Cambria Math"/>
              <a:cs typeface="Cambria Math"/>
              <a:sym typeface="Cambria Math"/>
            </a:endParaRPr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Linear Regression Graph</a:t>
            </a:r>
            <a:endParaRPr/>
          </a:p>
        </p:txBody>
      </p:sp>
      <p:pic>
        <p:nvPicPr>
          <p:cNvPr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8738" y="863600"/>
            <a:ext cx="7315200" cy="5121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9613436" y="2356834"/>
            <a:ext cx="45719" cy="45719"/>
          </a:xfrm>
          <a:prstGeom prst="ellipse">
            <a:avLst/>
          </a:prstGeom>
          <a:solidFill>
            <a:schemeClr val="accent1"/>
          </a:solidFill>
          <a:ln cap="flat" cmpd="sng" w="10775">
            <a:solidFill>
              <a:srgbClr val="78230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58" name="Google Shape;158;p23"/>
          <p:cNvCxnSpPr/>
          <p:nvPr/>
        </p:nvCxnSpPr>
        <p:spPr>
          <a:xfrm flipH="1" rot="10800000">
            <a:off x="4262907" y="2356834"/>
            <a:ext cx="5950039" cy="4765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/>
              <a:t>Linear Regression</a:t>
            </a:r>
            <a:endParaRPr b="1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Linear Regression</a:t>
            </a:r>
            <a:r>
              <a:rPr lang="en-US" sz="2400"/>
              <a:t> is a machine learning algorithm based on </a:t>
            </a:r>
            <a:r>
              <a:rPr b="1" lang="en-US" sz="2400"/>
              <a:t>supervised learning</a:t>
            </a:r>
            <a:r>
              <a:rPr lang="en-US" sz="2400"/>
              <a:t>. It performs a </a:t>
            </a:r>
            <a:r>
              <a:rPr b="1" lang="en-US" sz="2400"/>
              <a:t>regression task</a:t>
            </a:r>
            <a:r>
              <a:rPr lang="en-US" sz="2400"/>
              <a:t>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 Regression models a target prediction value based on independent variables.</a:t>
            </a:r>
            <a:endParaRPr/>
          </a:p>
          <a:p>
            <a:pPr indent="-182880" lvl="0" marL="182880" rtl="0" algn="just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It is mostly used for finding out the relationship between variables and forecasting.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b="1" lang="en-US"/>
              <a:t>Linear Regression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49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  <p:pic>
        <p:nvPicPr>
          <p:cNvPr id="102" name="Google Shape;102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46559" y="3748624"/>
            <a:ext cx="3600450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Example</a:t>
            </a:r>
            <a:endParaRPr/>
          </a:p>
        </p:txBody>
      </p:sp>
      <p:graphicFrame>
        <p:nvGraphicFramePr>
          <p:cNvPr id="108" name="Google Shape;108;p16"/>
          <p:cNvGraphicFramePr/>
          <p:nvPr/>
        </p:nvGraphicFramePr>
        <p:xfrm>
          <a:off x="4687910" y="10431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{038C0FA1-CFC7-4A04-9E4A-8884D481FF66}</a:tableStyleId>
              </a:tblPr>
              <a:tblGrid>
                <a:gridCol w="1081825"/>
                <a:gridCol w="1081825"/>
                <a:gridCol w="1081825"/>
                <a:gridCol w="1081825"/>
                <a:gridCol w="1081825"/>
              </a:tblGrid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baseline="-25000"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(y</a:t>
                      </a:r>
                      <a:r>
                        <a:rPr baseline="-25000"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8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20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Example……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>
                <a:solidFill>
                  <a:schemeClr val="dk1"/>
                </a:solidFill>
              </a:rPr>
              <a:t>And for each student, we also need to compute the squares of the deviation scores</a:t>
            </a:r>
            <a:endParaRPr/>
          </a:p>
        </p:txBody>
      </p:sp>
      <p:graphicFrame>
        <p:nvGraphicFramePr>
          <p:cNvPr id="115" name="Google Shape;115;p17"/>
          <p:cNvGraphicFramePr/>
          <p:nvPr/>
        </p:nvGraphicFramePr>
        <p:xfrm>
          <a:off x="4765181" y="103031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{038C0FA1-CFC7-4A04-9E4A-8884D481FF66}</a:tableStyleId>
              </a:tblPr>
              <a:tblGrid>
                <a:gridCol w="1066375"/>
                <a:gridCol w="1066375"/>
                <a:gridCol w="1066375"/>
                <a:gridCol w="1066375"/>
                <a:gridCol w="1066375"/>
              </a:tblGrid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baseline="-25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-x)</a:t>
                      </a:r>
                      <a:r>
                        <a:rPr baseline="30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(y</a:t>
                      </a:r>
                      <a:r>
                        <a:rPr baseline="-25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-y)</a:t>
                      </a:r>
                      <a:r>
                        <a:rPr baseline="30000" lang="en-US" sz="18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49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8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630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681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Example…..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55879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55879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And finally, for each student, we need to compute the product of the deviation scores.</a:t>
            </a:r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4726544" y="112383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{038C0FA1-CFC7-4A04-9E4A-8884D481FF66}</a:tableStyleId>
              </a:tblPr>
              <a:tblGrid>
                <a:gridCol w="1455325"/>
                <a:gridCol w="1455325"/>
                <a:gridCol w="1455325"/>
                <a:gridCol w="1455325"/>
              </a:tblGrid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Student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r>
                        <a:rPr baseline="-25000"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r>
                        <a:rPr baseline="-25000"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(x</a:t>
                      </a:r>
                      <a:r>
                        <a:rPr baseline="-25000"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-x)(y</a:t>
                      </a:r>
                      <a:r>
                        <a:rPr baseline="-25000"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r>
                        <a:rPr lang="en-US" sz="2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-y)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00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8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Mean</a:t>
                      </a:r>
                      <a:endParaRPr sz="2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Slope…..</a:t>
            </a:r>
            <a:endParaRPr/>
          </a:p>
        </p:txBody>
      </p:sp>
      <p:pic>
        <p:nvPicPr>
          <p:cNvPr id="128" name="Google Shape;128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7323" y="1425664"/>
            <a:ext cx="2258789" cy="79475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4153915" y="939171"/>
            <a:ext cx="31406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Pearson correlation coefficient 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4016845" y="2337584"/>
            <a:ext cx="6555346" cy="9572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146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  <p:sp>
        <p:nvSpPr>
          <p:cNvPr id="131" name="Google Shape;131;p19"/>
          <p:cNvSpPr/>
          <p:nvPr/>
        </p:nvSpPr>
        <p:spPr>
          <a:xfrm>
            <a:off x="4808112" y="3170073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 the standard deviation of x (σ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x/ </a:t>
            </a:r>
            <a:r>
              <a:rPr baseline="-25000"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Sx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):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= sqrt [ Σ ( x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- x )</a:t>
            </a:r>
            <a:r>
              <a:rPr baseline="30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/ N-1 ]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= sqrt( 730/4 ) = sqrt(182.5) = 13.5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Next, we find the standard deviation of y, (σ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 /</a:t>
            </a:r>
            <a:r>
              <a:rPr baseline="-25000"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Sy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):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= sqrt [ Σ ( y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- y )</a:t>
            </a:r>
            <a:r>
              <a:rPr baseline="30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/ N-1 ]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σ</a:t>
            </a:r>
            <a:r>
              <a:rPr baseline="-25000"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</a:t>
            </a: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 = sqrt( 630/4 ) = sqrt(157.5) = 12. 5</a:t>
            </a:r>
            <a:endParaRPr b="0" i="0"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016845" y="5396248"/>
            <a:ext cx="6324890" cy="48756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497" l="-866" r="-38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rbel"/>
                <a:ea typeface="Corbel"/>
                <a:cs typeface="Corbel"/>
                <a:sym typeface="Corbe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869268" y="864108"/>
            <a:ext cx="7315200" cy="5120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Y-intercept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665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me">
  <a:themeElements>
    <a:clrScheme name="Red">
      <a:dk1>
        <a:srgbClr val="000000"/>
      </a:dk1>
      <a:lt1>
        <a:srgbClr val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