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57"/>
  </p:notesMasterIdLst>
  <p:sldIdLst>
    <p:sldId id="1451" r:id="rId2"/>
    <p:sldId id="1452" r:id="rId3"/>
    <p:sldId id="1453" r:id="rId4"/>
    <p:sldId id="1499" r:id="rId5"/>
    <p:sldId id="1483" r:id="rId6"/>
    <p:sldId id="1484" r:id="rId7"/>
    <p:sldId id="1500" r:id="rId8"/>
    <p:sldId id="1501" r:id="rId9"/>
    <p:sldId id="1502" r:id="rId10"/>
    <p:sldId id="1486" r:id="rId11"/>
    <p:sldId id="1487" r:id="rId12"/>
    <p:sldId id="1488" r:id="rId13"/>
    <p:sldId id="1490" r:id="rId14"/>
    <p:sldId id="1491" r:id="rId15"/>
    <p:sldId id="1492" r:id="rId16"/>
    <p:sldId id="1493" r:id="rId17"/>
    <p:sldId id="1494" r:id="rId18"/>
    <p:sldId id="1495" r:id="rId19"/>
    <p:sldId id="1496" r:id="rId20"/>
    <p:sldId id="1454" r:id="rId21"/>
    <p:sldId id="1455" r:id="rId22"/>
    <p:sldId id="1456" r:id="rId23"/>
    <p:sldId id="1457" r:id="rId24"/>
    <p:sldId id="1458" r:id="rId25"/>
    <p:sldId id="1370" r:id="rId26"/>
    <p:sldId id="1353" r:id="rId27"/>
    <p:sldId id="1364" r:id="rId28"/>
    <p:sldId id="1363" r:id="rId29"/>
    <p:sldId id="1422" r:id="rId30"/>
    <p:sldId id="1424" r:id="rId31"/>
    <p:sldId id="1423" r:id="rId32"/>
    <p:sldId id="1426" r:id="rId33"/>
    <p:sldId id="1427" r:id="rId34"/>
    <p:sldId id="1428" r:id="rId35"/>
    <p:sldId id="1429" r:id="rId36"/>
    <p:sldId id="1430" r:id="rId37"/>
    <p:sldId id="1497" r:id="rId38"/>
    <p:sldId id="1498" r:id="rId39"/>
    <p:sldId id="1431" r:id="rId40"/>
    <p:sldId id="1432" r:id="rId41"/>
    <p:sldId id="1433" r:id="rId42"/>
    <p:sldId id="1434" r:id="rId43"/>
    <p:sldId id="1435" r:id="rId44"/>
    <p:sldId id="1436" r:id="rId45"/>
    <p:sldId id="1437" r:id="rId46"/>
    <p:sldId id="1438" r:id="rId47"/>
    <p:sldId id="1439" r:id="rId48"/>
    <p:sldId id="1440" r:id="rId49"/>
    <p:sldId id="1441" r:id="rId50"/>
    <p:sldId id="1442" r:id="rId51"/>
    <p:sldId id="1443" r:id="rId52"/>
    <p:sldId id="1444" r:id="rId53"/>
    <p:sldId id="1459" r:id="rId54"/>
    <p:sldId id="1460" r:id="rId55"/>
    <p:sldId id="146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6" userDrawn="1">
          <p15:clr>
            <a:srgbClr val="A4A3A4"/>
          </p15:clr>
        </p15:guide>
        <p15:guide id="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6CDF"/>
    <a:srgbClr val="D6DCE0"/>
    <a:srgbClr val="9CDFF9"/>
    <a:srgbClr val="010080"/>
    <a:srgbClr val="0000A8"/>
    <a:srgbClr val="010086"/>
    <a:srgbClr val="0000A3"/>
    <a:srgbClr val="B8C2C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85" autoAdjust="0"/>
    <p:restoredTop sz="92675" autoAdjust="0"/>
  </p:normalViewPr>
  <p:slideViewPr>
    <p:cSldViewPr snapToGrid="0" snapToObjects="1">
      <p:cViewPr varScale="1">
        <p:scale>
          <a:sx n="73" d="100"/>
          <a:sy n="73" d="100"/>
        </p:scale>
        <p:origin x="82" y="312"/>
      </p:cViewPr>
      <p:guideLst>
        <p:guide orient="horz" pos="96"/>
        <p:guide/>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1-10-25T04:53:52.923"/>
    </inkml:context>
    <inkml:brush xml:id="br0">
      <inkml:brushProperty name="width" value="0.05292" units="cm"/>
      <inkml:brushProperty name="height" value="0.05292" units="cm"/>
      <inkml:brushProperty name="color" value="#FF0000"/>
    </inkml:brush>
  </inkml:definitions>
  <inkml:trace contextRef="#ctx0" brushRef="#br0">2009 12973 0,'25'49'110,"-25"-24"-110,0 50 15,0-51-15,0 101 16,0 23-1,0 1 1,0 25 0,0-25-1,0-1 17,0-24-17,0-24 1,0 24-1,0-99 1,-25-1 109</inkml:trace>
  <inkml:trace contextRef="#ctx0" brushRef="#br0" timeOffset="1264.01">1736 13097 0,'-24'25'109,"73"49"-109,-49 1 16,25 49 0,25 49-1,-50-49 1,0-25-1,24 1-15,1-51 16,-25 1-16,0-25 16,0 74-1,0 25 1,0-75 0,0-24-1,25 25 1,-50-25 249,0-25-249,1 0-16</inkml:trace>
  <inkml:trace contextRef="#ctx0" brushRef="#br0" timeOffset="10848.85">28699 12750 0,'74'0'140,"-49"0"-124,74 0-16,-74 0 15,99 0 1,-24 0 0,24 0-1,-75 0-15,75 0 16,-99 0 0,74 0-16,0 0 31,25 0-16,-24 0 1,-26 0 0,25 0-1,25 0 1,0 0 0,-24 0-1,-1 0 1,-25 0-1,1 0-15,24 0 16,-25 0 0,1 0-16,49 0 15,24 24 1,-48-24 15,49 50-15,-75-50-1,-24 25 1,-26-25 0,26 0-1,-25 0 1,0 0 0,-1 0-1,26 0 16,-25 25 79,-25-1-95</inkml:trace>
  <inkml:trace contextRef="#ctx0" brushRef="#br0" timeOffset="17609.87">2009 13593 0,'25'0'140,"49"0"-140,-49 0 16,25 0 0,24 0-1,-24 0-15,74 0 16,-50 0-1,-24 0-15,124 0 16,-50 0 0,-75 0-1,26 0 1,-51 0 0,26 0 15,24 0-16,-24 0 1,49 0 0,0 0-1,-74 0 1,74 0 0,-74 0-1,50-25 1,-26 25-1,51 0 1,24 0 0,24-49-1,-48 49 1,-1 0 0,-25 0 15,1-25-16,-51 25-15,76 0 16,-76 0-16,1 0 16,50 0-1,24 0 1,-74 0 0,24 0-1,1 0 1,24 0-1,1 0 1,-26 0 0,1 0-1,0 0 1,-26 0-16,76 0 16,-26 0-1,-24 0 1,49 0-1,25 0 1,-25 0 0,-25 0-1,1 0 1,24 0 0,-74 0-1,25 0 1,24 0-1,50 0 1,-74 0-16,49 0 16,-74 0-1,49 0-15,25 0 16,25 0 0,0 0 15,0 0-16,0 0 1,0 0 0,0 0-1,0 0 1,0 0 0,25 0-1,-99 0-15,123 0 16,-148 0-1,25 0-15,99 0 16,0 0 0,-25 0-1,0 0 1,-75 0 0,50 0 15,-49 0-16,24 0 1,-24 0 0,49 0-1,-74 0-15,99 0 16,-49 0-16,-26 0 16,50 0-1,1 0 1,-51 0-1,50 0 1,1 0 0,-51 0-1,50 0 1,1 0 0,-51 0 15,51 0-16,-51 0-15,50 0 16,-24 0-16,-50 0 16,74 0-1,25 0 1,-50 0 0,1 0-1,24 0 1,-50 0-1,51 0 1,-1 0 0,0 0-1,-24 0 1,-26 0-16,26 0 31,-26 0-31,-24 0 16,25 0-1,49 0 1,0 0 0,25 0-1,-25 0 1,25 0 0,-49 0-1,24 0 1,-25 0-1,1 0 1,24 0 0,-25 0-1,1 0 1,-1 0 0,25 0 15,-49 0-16,49 0 1,-49 0 0,74 0-1,-25 0 1,25 0 0,-49 0-1,-51 0-15,1 0 16,0 0-1,25 0-15,-1 0 16,26 0 0,-26 0-1,50 0 1,-49 0 0,24 0 15,-24 0-16,24 0 1,-49 0 0,74 0-1,-74 0-15,74 0 16,-74 0-16,50 0 16,-1 0-1,25 0 1,25 0-1,-24 0 1,-51 0 0,50 0-1,-74 0 1,50 0 0,-51 0 15,51 0-16,-50 0-15,-1 0 16,1 0 0,25 0-1,-25 0-15,-1 0 32,1 0 327,25 0-328,-25 0-15,24 0-1,1 0 1,24 0 0,125 25-1,-1-1 1,25 1 0,26 0-1,-101 25-15,51-26 16,-100-24-1,0 25-15,50-25 16,0 0 0,-25 0-1,25 0 1,-25 0 0,0 0 15,0 0-16,49 0 1,-24 0 0,-99 0-1,24 0-15,-24 0 16,24 0-16,-49 0 16,50 0-1,-26 0 1,50 0-1,1 0 1,-51 0 0,50 0-1,1 0 1,-26 0 0,0 0 15,26 0-16,24 0 1,-50 0 0,25 0-1,1 0 1,-1 0 0,-25 0-1,50 0 1,-25 0-1,25 0 1,0 0 0,25 0-1,25 0 1,24 0 0,-24 0 15,-50-49-16,-50 49 1,26-25 0,-26 25-1,25 0 1,0 0 0,26 0-1,-26 0 1,25 0-1,25 0 1,24 0 0,1 0-1,-25 0 1,-50 0 0,25 0-1,-25 0 16,25 0-15,0 0 0,0 0-1,25 0 1,-25 0 0,0 0-1,25 0 1,-75 0-16,26 0 15,-51 0 1,26 0-16,24 0 16,50 0-1,-1 0 1,-24 0 0,50 0-1,25 0 16,-75 0-15,24 0 0,1 0-1,25 0 1,-125 0-16,75-25 16,-49 25-16,-25 0 15,98 0 1,51 0-1,-50 0 1,-25 0 0,0 0-1,74 0 1,-49 0 0,0 0-1,0 0 16,-25 0-15,-50 0-16,25 0 16,-74 0-16,0 0 15,49 0 1,1 0 0,49 0-1,0 0 1,0 0-1,0 0 1,-25 0 0,-25 0-1,-24 0 1,49 0 0,-74 0-16,49 0 31,-24 0-31,0 0 15,49 0 1,0 0 0,0 0-1,25 0 1,-99-25 0,0 25-1,25 0 1,-26 0-1,1 0 1,0 0 0,25 0-1,-75 0 63</inkml:trace>
  <inkml:trace contextRef="#ctx0" brushRef="#br0" timeOffset="21272.28">2208 14337 0,'24'0'78,"26"0"-62,49 0-16,25 0 15,0 0 1,273 0 0,-124 0-1,-25 0 1,50 0 0,-1 0-1,-49 0 1,0 0-1,-24 0 1,-1 0 0,-49 0-1,49 0 1,-50 0 0,-98 0-16,99 0 31,-125 0-31,1 0 15,74 0 1,25 0 0,24 0-1,1 0 1,24 0 0,-49 0-1,0 0 1,0 0-1,-25 0 1,74 0 0,-74 0-16,50 0 15,-75 0 1,0 0-16,50 0 16,0 0-1,-50 0 16,0 0-15,-49 0 0,49 0-1,-24 0 1,73 0 0,-48 0-1,-26 0 1,1 0-16,24 0 15,-74 0 1,24 0-16,50 0 16,25 0-1,0 0 1,0 0 0,0 0-1,1 0 16,-1 0-15,0 0 0,0 0-1,-25 0 1,50 0 0,-50 0-1,25 0 1,25 0-1,0 0 1,-25 0 0,24 0-1,1 0 1,25 0 0,24 0-1,-24 0 16,-25 0-15,49 0 0,-74 0-1,-25 0 1,50 0 0,0 0-1,-25 0 1,25 0-1,25 0 1,-50 0 0,24 0-1,1 0 1,-25 0 0,149 0 15,-74 0-16,-26 0 1,1 0 0,-50 0-1,0 0 1,25 0 0,0 0-1,-1 0 1,26 0-1,-25 0 1,-50 0 0,75 0-1,-75 0 1,25 0 0,25 0-1,-25 0 1,25 0 15,24 0-15,-49 0-1,25 0 1,0 0 0,-25 0-1,25 0 1,0 0-1,-75 0-15,75 0 16,-75 0 0,25 0-16,25 0 15,-49 0 1,49 0 0,-25 0-1,25 0 16,-49 0-15,49 0 0,-50 0-1,25 0 1,0 0 0,-49 0-1,24 0 1,26 0-1,-26 0 1,1 0 0,-26 0-1,1 0 1,-25 0 15</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10/16/2023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atin typeface="+mj-lt"/>
              </a:defRPr>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Slide Number Placeholder 5">
            <a:extLst>
              <a:ext uri="{FF2B5EF4-FFF2-40B4-BE49-F238E27FC236}">
                <a16:creationId xmlns:a16="http://schemas.microsoft.com/office/drawing/2014/main" id="{F7F1199A-45E4-9E4D-95C0-396A8A9C6FF7}"/>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10" name="Slide Number Placeholder 5">
            <a:extLst>
              <a:ext uri="{FF2B5EF4-FFF2-40B4-BE49-F238E27FC236}">
                <a16:creationId xmlns:a16="http://schemas.microsoft.com/office/drawing/2014/main" id="{41717D89-2D64-4E49-A8B8-D7B93266073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Slide Number Placeholder 5">
            <a:extLst>
              <a:ext uri="{FF2B5EF4-FFF2-40B4-BE49-F238E27FC236}">
                <a16:creationId xmlns:a16="http://schemas.microsoft.com/office/drawing/2014/main" id="{2E873D4E-4EDA-1349-AB14-5DC995BFCD3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D12336-7970-4BD6-AA45-1633B7F2E078}"/>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1D9F816D-7ECB-4AD3-9967-608C5049ABE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4664E72-DF7D-4218-9386-92F1870005CE}"/>
              </a:ext>
            </a:extLst>
          </p:cNvPr>
          <p:cNvSpPr>
            <a:spLocks noGrp="1"/>
          </p:cNvSpPr>
          <p:nvPr>
            <p:ph type="sldNum" sz="quarter" idx="12"/>
          </p:nvPr>
        </p:nvSpPr>
        <p:spPr/>
        <p:txBody>
          <a:bodyPr/>
          <a:lstStyle/>
          <a:p>
            <a:fld id="{FE5DDF53-5DBD-4BCE-99E6-6B5D52274EF0}" type="slidenum">
              <a:rPr lang="en-US" smtClean="0"/>
              <a:t>‹#›</a:t>
            </a:fld>
            <a:endParaRPr lang="en-US"/>
          </a:p>
        </p:txBody>
      </p:sp>
    </p:spTree>
    <p:extLst>
      <p:ext uri="{BB962C8B-B14F-4D97-AF65-F5344CB8AC3E}">
        <p14:creationId xmlns:p14="http://schemas.microsoft.com/office/powerpoint/2010/main" val="4286511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Date Placeholder 3"/>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5" name="Footer Placeholder 4"/>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6" name="Slide Number Placeholder 5"/>
          <p:cNvSpPr>
            <a:spLocks noGrp="1"/>
          </p:cNvSpPr>
          <p:nvPr>
            <p:ph type="sldNum" sz="quarter" idx="12"/>
          </p:nvPr>
        </p:nvSpPr>
        <p:spPr>
          <a:xfrm>
            <a:off x="8737600" y="6245225"/>
            <a:ext cx="2844800" cy="476250"/>
          </a:xfrm>
        </p:spPr>
        <p:txBody>
          <a:bodyPr/>
          <a:lstStyle>
            <a:lvl1pPr>
              <a:defRPr/>
            </a:lvl1pPr>
          </a:lstStyle>
          <a:p>
            <a:pPr>
              <a:defRPr/>
            </a:pPr>
            <a:fld id="{DC27C82B-6D0E-4AF3-87E6-7D2D155D1FA3}" type="slidenum">
              <a:rPr lang="en-US"/>
              <a:pPr>
                <a:defRPr/>
              </a:pPr>
              <a:t>‹#›</a:t>
            </a:fld>
            <a:endParaRPr lang="en-US"/>
          </a:p>
        </p:txBody>
      </p:sp>
    </p:spTree>
    <p:extLst>
      <p:ext uri="{BB962C8B-B14F-4D97-AF65-F5344CB8AC3E}">
        <p14:creationId xmlns:p14="http://schemas.microsoft.com/office/powerpoint/2010/main" val="142399436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B87C6EBB-9D5E-E84A-9BCA-EA7E05FD1C0C}"/>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Introduction: 1-</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 id="2147483656" r:id="rId6"/>
  </p:sldLayoutIdLst>
  <p:hf hdr="0" ftr="0"/>
  <p:txStyles>
    <p:titleStyle>
      <a:lvl1pPr algn="l" defTabSz="914400" rtl="0" eaLnBrk="1" latinLnBrk="0" hangingPunct="1">
        <a:lnSpc>
          <a:spcPct val="90000"/>
        </a:lnSpc>
        <a:spcBef>
          <a:spcPct val="0"/>
        </a:spcBef>
        <a:buNone/>
        <a:defRPr sz="4000" b="1" kern="1200">
          <a:solidFill>
            <a:srgbClr val="0000A3"/>
          </a:solidFill>
          <a:latin typeface="+mn-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8" Type="http://schemas.microsoft.com/office/2007/relationships/hdphoto" Target="../media/hdphoto3.wdp"/><Relationship Id="rId3" Type="http://schemas.microsoft.com/office/2007/relationships/hdphoto" Target="../media/hdphoto1.wdp"/><Relationship Id="rId7"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5.xml"/><Relationship Id="rId6" Type="http://schemas.microsoft.com/office/2007/relationships/hdphoto" Target="../media/hdphoto2.wdp"/><Relationship Id="rId5" Type="http://schemas.openxmlformats.org/officeDocument/2006/relationships/image" Target="../media/image12.png"/><Relationship Id="rId4" Type="http://schemas.openxmlformats.org/officeDocument/2006/relationships/image" Target="../media/image11.png"/></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5" Type="http://schemas.openxmlformats.org/officeDocument/2006/relationships/image" Target="../media/image19.png"/><Relationship Id="rId4" Type="http://schemas.openxmlformats.org/officeDocument/2006/relationships/image" Target="../media/image2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 Id="rId5" Type="http://schemas.openxmlformats.org/officeDocument/2006/relationships/image" Target="../media/image30.pn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 Id="rId5" Type="http://schemas.openxmlformats.org/officeDocument/2006/relationships/image" Target="../media/image34.png"/><Relationship Id="rId4" Type="http://schemas.microsoft.com/office/2007/relationships/hdphoto" Target="../media/hdphoto4.wdp"/></Relationships>
</file>

<file path=ppt/slides/_rels/slide42.xml.rels><?xml version="1.0" encoding="UTF-8" standalone="yes"?>
<Relationships xmlns="http://schemas.openxmlformats.org/package/2006/relationships"><Relationship Id="rId8" Type="http://schemas.microsoft.com/office/2007/relationships/hdphoto" Target="../media/hdphoto6.wdp"/><Relationship Id="rId3" Type="http://schemas.openxmlformats.org/officeDocument/2006/relationships/image" Target="../media/image36.png"/><Relationship Id="rId7" Type="http://schemas.openxmlformats.org/officeDocument/2006/relationships/image" Target="../media/image39.png"/><Relationship Id="rId2" Type="http://schemas.openxmlformats.org/officeDocument/2006/relationships/image" Target="../media/image35.png"/><Relationship Id="rId1" Type="http://schemas.openxmlformats.org/officeDocument/2006/relationships/slideLayout" Target="../slideLayouts/slideLayout4.xml"/><Relationship Id="rId6" Type="http://schemas.microsoft.com/office/2007/relationships/hdphoto" Target="../media/hdphoto5.wdp"/><Relationship Id="rId11" Type="http://schemas.openxmlformats.org/officeDocument/2006/relationships/image" Target="../media/image21.emf"/><Relationship Id="rId5" Type="http://schemas.openxmlformats.org/officeDocument/2006/relationships/image" Target="../media/image38.png"/><Relationship Id="rId10" Type="http://schemas.openxmlformats.org/officeDocument/2006/relationships/customXml" Target="../ink/ink1.xml"/><Relationship Id="rId4" Type="http://schemas.openxmlformats.org/officeDocument/2006/relationships/image" Target="../media/image37.png"/><Relationship Id="rId9" Type="http://schemas.openxmlformats.org/officeDocument/2006/relationships/image" Target="../media/image40.png"/></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1.png"/><Relationship Id="rId1" Type="http://schemas.openxmlformats.org/officeDocument/2006/relationships/slideLayout" Target="../slideLayouts/slideLayout4.xml"/><Relationship Id="rId5" Type="http://schemas.openxmlformats.org/officeDocument/2006/relationships/image" Target="../media/image44.png"/><Relationship Id="rId4" Type="http://schemas.microsoft.com/office/2007/relationships/hdphoto" Target="../media/hdphoto7.wdp"/></Relationships>
</file>

<file path=ppt/slides/_rels/slide45.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45.png"/><Relationship Id="rId1" Type="http://schemas.openxmlformats.org/officeDocument/2006/relationships/slideLayout" Target="../slideLayouts/slideLayout4.xml"/><Relationship Id="rId4" Type="http://schemas.openxmlformats.org/officeDocument/2006/relationships/image" Target="../media/image46.png"/></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4.xml"/><Relationship Id="rId4" Type="http://schemas.microsoft.com/office/2007/relationships/hdphoto" Target="../media/hdphoto10.wdp"/></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Week # 9 </a:t>
            </a:r>
            <a:r>
              <a:rPr lang="en-US" b="1" dirty="0" err="1">
                <a:solidFill>
                  <a:srgbClr val="FF0000"/>
                </a:solidFill>
              </a:rPr>
              <a:t>incuding</a:t>
            </a:r>
            <a:r>
              <a:rPr lang="en-US" b="1" dirty="0">
                <a:solidFill>
                  <a:srgbClr val="FF0000"/>
                </a:solidFill>
              </a:rPr>
              <a:t> Lab # 6 slides</a:t>
            </a:r>
            <a:endParaRPr lang="en-US" dirty="0"/>
          </a:p>
        </p:txBody>
      </p:sp>
      <p:sp>
        <p:nvSpPr>
          <p:cNvPr id="3" name="Content Placeholder 2"/>
          <p:cNvSpPr>
            <a:spLocks noGrp="1"/>
          </p:cNvSpPr>
          <p:nvPr>
            <p:ph idx="1"/>
          </p:nvPr>
        </p:nvSpPr>
        <p:spPr>
          <a:xfrm>
            <a:off x="838200" y="1690688"/>
            <a:ext cx="10515600" cy="4486275"/>
          </a:xfrm>
        </p:spPr>
        <p:txBody>
          <a:bodyPr>
            <a:normAutofit/>
          </a:bodyPr>
          <a:lstStyle/>
          <a:p>
            <a:r>
              <a:rPr lang="en-US" dirty="0"/>
              <a:t>MPI syllabus as per course outline</a:t>
            </a:r>
          </a:p>
          <a:p>
            <a:endParaRPr lang="en-US" dirty="0"/>
          </a:p>
        </p:txBody>
      </p:sp>
      <p:sp>
        <p:nvSpPr>
          <p:cNvPr id="4" name="Slide Number Placeholder 3">
            <a:extLst>
              <a:ext uri="{FF2B5EF4-FFF2-40B4-BE49-F238E27FC236}">
                <a16:creationId xmlns:a16="http://schemas.microsoft.com/office/drawing/2014/main" id="{2CC4F373-B60C-4329-BB81-62DAB3565058}"/>
              </a:ext>
            </a:extLst>
          </p:cNvPr>
          <p:cNvSpPr>
            <a:spLocks noGrp="1"/>
          </p:cNvSpPr>
          <p:nvPr>
            <p:ph type="sldNum" sz="quarter" idx="4"/>
          </p:nvPr>
        </p:nvSpPr>
        <p:spPr/>
        <p:txBody>
          <a:bodyPr/>
          <a:lstStyle/>
          <a:p>
            <a:r>
              <a:rPr lang="en-US"/>
              <a:t>Introduction: 1-</a:t>
            </a:r>
            <a:fld id="{C4204591-24BD-A542-B9D5-F8D8A88D2FEE}" type="slidenum">
              <a:rPr lang="en-US" smtClean="0"/>
              <a:pPr/>
              <a:t>1</a:t>
            </a:fld>
            <a:endParaRPr lang="en-US" dirty="0"/>
          </a:p>
        </p:txBody>
      </p:sp>
    </p:spTree>
    <p:extLst>
      <p:ext uri="{BB962C8B-B14F-4D97-AF65-F5344CB8AC3E}">
        <p14:creationId xmlns:p14="http://schemas.microsoft.com/office/powerpoint/2010/main" val="2834065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ltLang="en-US" dirty="0"/>
              <a:t>Starting and Terminating the MPI Library </a:t>
            </a:r>
          </a:p>
        </p:txBody>
      </p:sp>
      <p:sp>
        <p:nvSpPr>
          <p:cNvPr id="224259" name="Rectangle 3"/>
          <p:cNvSpPr>
            <a:spLocks noGrp="1" noChangeArrowheads="1"/>
          </p:cNvSpPr>
          <p:nvPr>
            <p:ph idx="1"/>
          </p:nvPr>
        </p:nvSpPr>
        <p:spPr/>
        <p:txBody>
          <a:bodyPr rtlCol="0">
            <a:normAutofit/>
          </a:bodyPr>
          <a:lstStyle/>
          <a:p>
            <a:pPr>
              <a:buFont typeface="Wingdings 3" charset="2"/>
              <a:buChar char=""/>
              <a:defRPr/>
            </a:pPr>
            <a:r>
              <a:rPr lang="en-US" sz="2000" dirty="0" err="1">
                <a:solidFill>
                  <a:schemeClr val="tx1">
                    <a:lumMod val="75000"/>
                    <a:lumOff val="25000"/>
                  </a:schemeClr>
                </a:solidFill>
                <a:latin typeface="Courier New" panose="02070309020205020404" pitchFamily="49" charset="0"/>
              </a:rPr>
              <a:t>MPI_Init</a:t>
            </a:r>
            <a:r>
              <a:rPr lang="en-US" sz="2000" dirty="0">
                <a:solidFill>
                  <a:schemeClr val="tx1">
                    <a:lumMod val="75000"/>
                    <a:lumOff val="25000"/>
                  </a:schemeClr>
                </a:solidFill>
              </a:rPr>
              <a:t> is called prior to any calls to other MPI routines. Its purpose is to initialize the MPI environment. </a:t>
            </a:r>
          </a:p>
          <a:p>
            <a:pPr>
              <a:buFont typeface="Wingdings 3" charset="2"/>
              <a:buChar char=""/>
              <a:defRPr/>
            </a:pPr>
            <a:r>
              <a:rPr lang="en-US" sz="2000" dirty="0" err="1">
                <a:solidFill>
                  <a:schemeClr val="tx1">
                    <a:lumMod val="75000"/>
                    <a:lumOff val="25000"/>
                  </a:schemeClr>
                </a:solidFill>
                <a:latin typeface="Courier New" panose="02070309020205020404" pitchFamily="49" charset="0"/>
              </a:rPr>
              <a:t>MPI_Finalize</a:t>
            </a:r>
            <a:r>
              <a:rPr lang="en-US" sz="2000" dirty="0">
                <a:solidFill>
                  <a:schemeClr val="tx1">
                    <a:lumMod val="75000"/>
                    <a:lumOff val="25000"/>
                  </a:schemeClr>
                </a:solidFill>
              </a:rPr>
              <a:t> is called at the end of the computation, and it performs various clean-up tasks to terminate the MPI environment. </a:t>
            </a:r>
          </a:p>
          <a:p>
            <a:pPr>
              <a:buFont typeface="Wingdings 3" charset="2"/>
              <a:buChar char=""/>
              <a:defRPr/>
            </a:pPr>
            <a:r>
              <a:rPr lang="en-US" sz="2000" dirty="0">
                <a:solidFill>
                  <a:schemeClr val="tx1">
                    <a:lumMod val="75000"/>
                    <a:lumOff val="25000"/>
                  </a:schemeClr>
                </a:solidFill>
              </a:rPr>
              <a:t>The prototypes of these two functions are: </a:t>
            </a:r>
          </a:p>
          <a:p>
            <a:pPr>
              <a:buNone/>
              <a:defRPr/>
            </a:pPr>
            <a:r>
              <a:rPr lang="en-US" sz="2000" dirty="0">
                <a:solidFill>
                  <a:schemeClr val="tx1">
                    <a:lumMod val="75000"/>
                    <a:lumOff val="25000"/>
                  </a:schemeClr>
                </a:solidFill>
              </a:rPr>
              <a:t>		</a:t>
            </a:r>
            <a:r>
              <a:rPr lang="en-US" sz="1600" dirty="0">
                <a:solidFill>
                  <a:schemeClr val="tx1">
                    <a:lumMod val="75000"/>
                    <a:lumOff val="25000"/>
                  </a:schemeClr>
                </a:solidFill>
                <a:latin typeface="Courier New" panose="02070309020205020404" pitchFamily="49" charset="0"/>
              </a:rPr>
              <a:t>int </a:t>
            </a:r>
            <a:r>
              <a:rPr lang="en-US" sz="1600" dirty="0" err="1">
                <a:solidFill>
                  <a:schemeClr val="tx1">
                    <a:lumMod val="75000"/>
                    <a:lumOff val="25000"/>
                  </a:schemeClr>
                </a:solidFill>
                <a:latin typeface="Courier New" panose="02070309020205020404" pitchFamily="49" charset="0"/>
              </a:rPr>
              <a:t>MPI_Init</a:t>
            </a:r>
            <a:r>
              <a:rPr lang="en-US" sz="1600" dirty="0">
                <a:solidFill>
                  <a:schemeClr val="tx1">
                    <a:lumMod val="75000"/>
                    <a:lumOff val="25000"/>
                  </a:schemeClr>
                </a:solidFill>
                <a:latin typeface="Courier New" panose="02070309020205020404" pitchFamily="49" charset="0"/>
              </a:rPr>
              <a:t>(int *</a:t>
            </a:r>
            <a:r>
              <a:rPr lang="en-US" sz="1600" dirty="0" err="1">
                <a:solidFill>
                  <a:schemeClr val="tx1">
                    <a:lumMod val="75000"/>
                    <a:lumOff val="25000"/>
                  </a:schemeClr>
                </a:solidFill>
                <a:latin typeface="Courier New" panose="02070309020205020404" pitchFamily="49" charset="0"/>
              </a:rPr>
              <a:t>argc</a:t>
            </a:r>
            <a:r>
              <a:rPr lang="en-US" sz="1600" dirty="0">
                <a:solidFill>
                  <a:schemeClr val="tx1">
                    <a:lumMod val="75000"/>
                    <a:lumOff val="25000"/>
                  </a:schemeClr>
                </a:solidFill>
                <a:latin typeface="Courier New" panose="02070309020205020404" pitchFamily="49" charset="0"/>
              </a:rPr>
              <a:t>, char ***</a:t>
            </a:r>
            <a:r>
              <a:rPr lang="en-US" sz="1600" dirty="0" err="1">
                <a:solidFill>
                  <a:schemeClr val="tx1">
                    <a:lumMod val="75000"/>
                    <a:lumOff val="25000"/>
                  </a:schemeClr>
                </a:solidFill>
                <a:latin typeface="Courier New" panose="02070309020205020404" pitchFamily="49" charset="0"/>
              </a:rPr>
              <a:t>argv</a:t>
            </a:r>
            <a:r>
              <a:rPr lang="en-US" sz="1600" dirty="0">
                <a:solidFill>
                  <a:schemeClr val="tx1">
                    <a:lumMod val="75000"/>
                    <a:lumOff val="25000"/>
                  </a:schemeClr>
                </a:solidFill>
                <a:latin typeface="Courier New" panose="02070309020205020404" pitchFamily="49" charset="0"/>
              </a:rPr>
              <a:t>) </a:t>
            </a:r>
          </a:p>
          <a:p>
            <a:pPr>
              <a:buNone/>
              <a:defRPr/>
            </a:pPr>
            <a:r>
              <a:rPr lang="en-US" sz="1600" dirty="0">
                <a:solidFill>
                  <a:schemeClr val="tx1">
                    <a:lumMod val="75000"/>
                    <a:lumOff val="25000"/>
                  </a:schemeClr>
                </a:solidFill>
                <a:latin typeface="Courier New" panose="02070309020205020404" pitchFamily="49" charset="0"/>
              </a:rPr>
              <a:t>		</a:t>
            </a:r>
            <a:r>
              <a:rPr lang="en-US" sz="1600" dirty="0" err="1">
                <a:solidFill>
                  <a:schemeClr val="tx1">
                    <a:lumMod val="75000"/>
                    <a:lumOff val="25000"/>
                  </a:schemeClr>
                </a:solidFill>
                <a:latin typeface="Courier New" panose="02070309020205020404" pitchFamily="49" charset="0"/>
              </a:rPr>
              <a:t>int</a:t>
            </a:r>
            <a:r>
              <a:rPr lang="en-US" sz="1600" dirty="0">
                <a:solidFill>
                  <a:schemeClr val="tx1">
                    <a:lumMod val="75000"/>
                    <a:lumOff val="25000"/>
                  </a:schemeClr>
                </a:solidFill>
                <a:latin typeface="Courier New" panose="02070309020205020404" pitchFamily="49" charset="0"/>
              </a:rPr>
              <a:t> </a:t>
            </a:r>
            <a:r>
              <a:rPr lang="en-US" sz="1600" dirty="0" err="1">
                <a:solidFill>
                  <a:schemeClr val="tx1">
                    <a:lumMod val="75000"/>
                    <a:lumOff val="25000"/>
                  </a:schemeClr>
                </a:solidFill>
                <a:latin typeface="Courier New" panose="02070309020205020404" pitchFamily="49" charset="0"/>
              </a:rPr>
              <a:t>MPI_Finalize</a:t>
            </a:r>
            <a:r>
              <a:rPr lang="en-US" sz="1600" dirty="0">
                <a:solidFill>
                  <a:schemeClr val="tx1">
                    <a:lumMod val="75000"/>
                    <a:lumOff val="25000"/>
                  </a:schemeClr>
                </a:solidFill>
                <a:latin typeface="Courier New" panose="02070309020205020404" pitchFamily="49" charset="0"/>
              </a:rPr>
              <a:t>()</a:t>
            </a:r>
            <a:r>
              <a:rPr lang="en-US" dirty="0">
                <a:solidFill>
                  <a:schemeClr val="tx1">
                    <a:lumMod val="75000"/>
                    <a:lumOff val="25000"/>
                  </a:schemeClr>
                </a:solidFill>
                <a:latin typeface="Courier New" panose="02070309020205020404" pitchFamily="49" charset="0"/>
              </a:rPr>
              <a:t> </a:t>
            </a:r>
          </a:p>
          <a:p>
            <a:pPr>
              <a:buFont typeface="Wingdings 3" charset="2"/>
              <a:buChar char=""/>
              <a:defRPr/>
            </a:pPr>
            <a:r>
              <a:rPr lang="en-US" sz="2000" dirty="0" err="1">
                <a:solidFill>
                  <a:schemeClr val="tx1">
                    <a:lumMod val="75000"/>
                    <a:lumOff val="25000"/>
                  </a:schemeClr>
                </a:solidFill>
                <a:latin typeface="Courier New" panose="02070309020205020404" pitchFamily="49" charset="0"/>
              </a:rPr>
              <a:t>MPI_Init</a:t>
            </a:r>
            <a:r>
              <a:rPr lang="en-US" sz="2000" dirty="0">
                <a:solidFill>
                  <a:schemeClr val="tx1">
                    <a:lumMod val="75000"/>
                    <a:lumOff val="25000"/>
                  </a:schemeClr>
                </a:solidFill>
              </a:rPr>
              <a:t> also strips off any MPI related command-line arguments. </a:t>
            </a:r>
          </a:p>
          <a:p>
            <a:pPr>
              <a:buFont typeface="Wingdings 3" charset="2"/>
              <a:buChar char=""/>
              <a:defRPr/>
            </a:pPr>
            <a:r>
              <a:rPr lang="en-US" sz="2000" dirty="0">
                <a:solidFill>
                  <a:schemeClr val="tx1">
                    <a:lumMod val="75000"/>
                    <a:lumOff val="25000"/>
                  </a:schemeClr>
                </a:solidFill>
              </a:rPr>
              <a:t>All MPI routines, data-types, and constants are prefixed by “</a:t>
            </a:r>
            <a:r>
              <a:rPr lang="en-US" sz="2000" dirty="0">
                <a:solidFill>
                  <a:schemeClr val="tx1">
                    <a:lumMod val="75000"/>
                    <a:lumOff val="25000"/>
                  </a:schemeClr>
                </a:solidFill>
                <a:latin typeface="Courier New" panose="02070309020205020404" pitchFamily="49" charset="0"/>
              </a:rPr>
              <a:t>MPI</a:t>
            </a:r>
            <a:r>
              <a:rPr lang="en-US" sz="2000" dirty="0">
                <a:solidFill>
                  <a:schemeClr val="tx1">
                    <a:lumMod val="75000"/>
                    <a:lumOff val="25000"/>
                  </a:schemeClr>
                </a:solidFill>
              </a:rPr>
              <a:t>_”. The return code for successful completion is </a:t>
            </a:r>
            <a:r>
              <a:rPr lang="en-US" sz="2000" dirty="0">
                <a:solidFill>
                  <a:schemeClr val="tx1">
                    <a:lumMod val="75000"/>
                    <a:lumOff val="25000"/>
                  </a:schemeClr>
                </a:solidFill>
                <a:latin typeface="Courier New" panose="02070309020205020404" pitchFamily="49" charset="0"/>
              </a:rPr>
              <a:t>MPI_SUCCESS</a:t>
            </a:r>
            <a:r>
              <a:rPr lang="en-US" sz="2000" dirty="0">
                <a:solidFill>
                  <a:schemeClr val="tx1">
                    <a:lumMod val="75000"/>
                    <a:lumOff val="25000"/>
                  </a:schemeClr>
                </a:solidFill>
              </a:rPr>
              <a:t>. </a:t>
            </a:r>
          </a:p>
          <a:p>
            <a:pPr>
              <a:buFont typeface="Wingdings 3" charset="2"/>
              <a:buChar char=""/>
              <a:defRPr/>
            </a:pPr>
            <a:endParaRPr lang="en-US" sz="2000" dirty="0">
              <a:solidFill>
                <a:schemeClr val="tx1">
                  <a:lumMod val="75000"/>
                  <a:lumOff val="25000"/>
                </a:schemeClr>
              </a:solidFill>
            </a:endParaRPr>
          </a:p>
        </p:txBody>
      </p:sp>
      <p:sp>
        <p:nvSpPr>
          <p:cNvPr id="2" name="Slide Number Placeholder 1">
            <a:extLst>
              <a:ext uri="{FF2B5EF4-FFF2-40B4-BE49-F238E27FC236}">
                <a16:creationId xmlns:a16="http://schemas.microsoft.com/office/drawing/2014/main" id="{C170E3AE-D0A4-4318-878B-1ECF2EAE9125}"/>
              </a:ext>
            </a:extLst>
          </p:cNvPr>
          <p:cNvSpPr>
            <a:spLocks noGrp="1"/>
          </p:cNvSpPr>
          <p:nvPr>
            <p:ph type="sldNum" sz="quarter" idx="4"/>
          </p:nvPr>
        </p:nvSpPr>
        <p:spPr/>
        <p:txBody>
          <a:bodyPr/>
          <a:lstStyle/>
          <a:p>
            <a:r>
              <a:rPr lang="en-US"/>
              <a:t>Introduction: 1-</a:t>
            </a:r>
            <a:fld id="{C4204591-24BD-A542-B9D5-F8D8A88D2FEE}" type="slidenum">
              <a:rPr lang="en-US" smtClean="0"/>
              <a:pPr/>
              <a:t>10</a:t>
            </a:fld>
            <a:endParaRPr lang="en-US" dirty="0"/>
          </a:p>
        </p:txBody>
      </p:sp>
    </p:spTree>
    <p:extLst>
      <p:ext uri="{BB962C8B-B14F-4D97-AF65-F5344CB8AC3E}">
        <p14:creationId xmlns:p14="http://schemas.microsoft.com/office/powerpoint/2010/main" val="1049942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en-US" dirty="0"/>
              <a:t>Communicators </a:t>
            </a:r>
          </a:p>
        </p:txBody>
      </p:sp>
      <p:sp>
        <p:nvSpPr>
          <p:cNvPr id="24579" name="Rectangle 3"/>
          <p:cNvSpPr>
            <a:spLocks noGrp="1" noChangeArrowheads="1"/>
          </p:cNvSpPr>
          <p:nvPr>
            <p:ph idx="1"/>
          </p:nvPr>
        </p:nvSpPr>
        <p:spPr/>
        <p:txBody>
          <a:bodyPr>
            <a:normAutofit lnSpcReduction="10000"/>
          </a:bodyPr>
          <a:lstStyle/>
          <a:p>
            <a:pPr eaLnBrk="1" hangingPunct="1"/>
            <a:r>
              <a:rPr lang="en-US" altLang="en-US"/>
              <a:t>A communicator defines a </a:t>
            </a:r>
            <a:r>
              <a:rPr lang="en-US" altLang="en-US" i="1"/>
              <a:t>communication domain</a:t>
            </a:r>
            <a:r>
              <a:rPr lang="en-US" altLang="en-US"/>
              <a:t> - a set of processes that are allowed to communicate with each other. </a:t>
            </a:r>
          </a:p>
          <a:p>
            <a:pPr eaLnBrk="1" hangingPunct="1"/>
            <a:r>
              <a:rPr lang="en-US" altLang="en-US"/>
              <a:t>Information about communication domains is stored in variables of type </a:t>
            </a:r>
            <a:r>
              <a:rPr lang="en-US" altLang="en-US">
                <a:latin typeface="Courier New" panose="02070309020205020404" pitchFamily="49" charset="0"/>
              </a:rPr>
              <a:t>MPI_Comm</a:t>
            </a:r>
            <a:r>
              <a:rPr lang="en-US" altLang="en-US"/>
              <a:t>. </a:t>
            </a:r>
          </a:p>
          <a:p>
            <a:pPr eaLnBrk="1" hangingPunct="1"/>
            <a:r>
              <a:rPr lang="en-US" altLang="en-US"/>
              <a:t>Communicators are used as arguments to all message transfer MPI routines. </a:t>
            </a:r>
          </a:p>
          <a:p>
            <a:pPr eaLnBrk="1" hangingPunct="1"/>
            <a:r>
              <a:rPr lang="en-US" altLang="en-US"/>
              <a:t>A process can belong to many different (possibly overlapping) communication domains. </a:t>
            </a:r>
          </a:p>
          <a:p>
            <a:pPr eaLnBrk="1" hangingPunct="1"/>
            <a:r>
              <a:rPr lang="en-US" altLang="en-US"/>
              <a:t>MPI defines a default communicator called </a:t>
            </a:r>
            <a:r>
              <a:rPr lang="en-US" altLang="en-US">
                <a:latin typeface="Courier New" panose="02070309020205020404" pitchFamily="49" charset="0"/>
              </a:rPr>
              <a:t>MPI_COMM_WORLD</a:t>
            </a:r>
            <a:r>
              <a:rPr lang="en-US" altLang="en-US"/>
              <a:t> which includes all the processes. </a:t>
            </a:r>
          </a:p>
          <a:p>
            <a:pPr eaLnBrk="1" hangingPunct="1"/>
            <a:endParaRPr lang="en-US" altLang="en-US"/>
          </a:p>
        </p:txBody>
      </p:sp>
      <p:sp>
        <p:nvSpPr>
          <p:cNvPr id="2" name="Slide Number Placeholder 1">
            <a:extLst>
              <a:ext uri="{FF2B5EF4-FFF2-40B4-BE49-F238E27FC236}">
                <a16:creationId xmlns:a16="http://schemas.microsoft.com/office/drawing/2014/main" id="{9AD9B15A-81FB-4D71-A854-5B77D8B9FA3C}"/>
              </a:ext>
            </a:extLst>
          </p:cNvPr>
          <p:cNvSpPr>
            <a:spLocks noGrp="1"/>
          </p:cNvSpPr>
          <p:nvPr>
            <p:ph type="sldNum" sz="quarter" idx="4"/>
          </p:nvPr>
        </p:nvSpPr>
        <p:spPr/>
        <p:txBody>
          <a:bodyPr/>
          <a:lstStyle/>
          <a:p>
            <a:r>
              <a:rPr lang="en-US"/>
              <a:t>Introduction: 1-</a:t>
            </a:r>
            <a:fld id="{C4204591-24BD-A542-B9D5-F8D8A88D2FEE}" type="slidenum">
              <a:rPr lang="en-US" smtClean="0"/>
              <a:pPr/>
              <a:t>11</a:t>
            </a:fld>
            <a:endParaRPr lang="en-US" dirty="0"/>
          </a:p>
        </p:txBody>
      </p:sp>
    </p:spTree>
    <p:extLst>
      <p:ext uri="{BB962C8B-B14F-4D97-AF65-F5344CB8AC3E}">
        <p14:creationId xmlns:p14="http://schemas.microsoft.com/office/powerpoint/2010/main" val="3481298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en-US" dirty="0"/>
              <a:t>Querying Information</a:t>
            </a:r>
          </a:p>
        </p:txBody>
      </p:sp>
      <p:sp>
        <p:nvSpPr>
          <p:cNvPr id="25603" name="Rectangle 3"/>
          <p:cNvSpPr>
            <a:spLocks noGrp="1" noChangeArrowheads="1"/>
          </p:cNvSpPr>
          <p:nvPr>
            <p:ph idx="1"/>
          </p:nvPr>
        </p:nvSpPr>
        <p:spPr/>
        <p:txBody>
          <a:bodyPr/>
          <a:lstStyle/>
          <a:p>
            <a:pPr eaLnBrk="1" hangingPunct="1"/>
            <a:r>
              <a:rPr lang="en-US" altLang="en-US"/>
              <a:t>The </a:t>
            </a:r>
            <a:r>
              <a:rPr lang="en-US" altLang="en-US">
                <a:latin typeface="Courier New" panose="02070309020205020404" pitchFamily="49" charset="0"/>
              </a:rPr>
              <a:t>MPI_Comm_size</a:t>
            </a:r>
            <a:r>
              <a:rPr lang="en-US" altLang="en-US"/>
              <a:t> and </a:t>
            </a:r>
            <a:r>
              <a:rPr lang="en-US" altLang="en-US">
                <a:latin typeface="Courier New" panose="02070309020205020404" pitchFamily="49" charset="0"/>
              </a:rPr>
              <a:t>MPI_Comm_rank</a:t>
            </a:r>
            <a:r>
              <a:rPr lang="en-US" altLang="en-US"/>
              <a:t> functions are used to determine the number of processes and the label of the calling process, respectively. </a:t>
            </a:r>
          </a:p>
          <a:p>
            <a:pPr eaLnBrk="1" hangingPunct="1"/>
            <a:r>
              <a:rPr lang="en-US" altLang="en-US"/>
              <a:t>The calling sequences of these routines are as follows: </a:t>
            </a:r>
          </a:p>
          <a:p>
            <a:pPr eaLnBrk="1" hangingPunct="1">
              <a:buFontTx/>
              <a:buNone/>
            </a:pPr>
            <a:r>
              <a:rPr lang="en-US" altLang="en-US"/>
              <a:t>		</a:t>
            </a:r>
            <a:r>
              <a:rPr lang="en-US" altLang="en-US" sz="2000">
                <a:latin typeface="Courier New" panose="02070309020205020404" pitchFamily="49" charset="0"/>
              </a:rPr>
              <a:t>int MPI_Comm_size(MPI_Comm comm, int *size) </a:t>
            </a:r>
          </a:p>
          <a:p>
            <a:pPr eaLnBrk="1" hangingPunct="1">
              <a:buFontTx/>
              <a:buNone/>
            </a:pPr>
            <a:r>
              <a:rPr lang="en-US" altLang="en-US" sz="2000">
                <a:latin typeface="Courier New" panose="02070309020205020404" pitchFamily="49" charset="0"/>
              </a:rPr>
              <a:t>		int MPI_Comm_rank(MPI_Comm comm, int *rank)</a:t>
            </a:r>
            <a:r>
              <a:rPr lang="en-US" altLang="en-US">
                <a:latin typeface="Courier New" panose="02070309020205020404" pitchFamily="49" charset="0"/>
              </a:rPr>
              <a:t> </a:t>
            </a:r>
          </a:p>
          <a:p>
            <a:pPr eaLnBrk="1" hangingPunct="1"/>
            <a:r>
              <a:rPr lang="en-US" altLang="en-US"/>
              <a:t>The rank of a process is an integer that ranges from zero up to the size of the communicator minus one. </a:t>
            </a:r>
          </a:p>
        </p:txBody>
      </p:sp>
      <p:sp>
        <p:nvSpPr>
          <p:cNvPr id="2" name="Slide Number Placeholder 1">
            <a:extLst>
              <a:ext uri="{FF2B5EF4-FFF2-40B4-BE49-F238E27FC236}">
                <a16:creationId xmlns:a16="http://schemas.microsoft.com/office/drawing/2014/main" id="{FCFC5EC1-7D79-4BAF-B2C1-F119FA6AC460}"/>
              </a:ext>
            </a:extLst>
          </p:cNvPr>
          <p:cNvSpPr>
            <a:spLocks noGrp="1"/>
          </p:cNvSpPr>
          <p:nvPr>
            <p:ph type="sldNum" sz="quarter" idx="4"/>
          </p:nvPr>
        </p:nvSpPr>
        <p:spPr/>
        <p:txBody>
          <a:bodyPr/>
          <a:lstStyle/>
          <a:p>
            <a:r>
              <a:rPr lang="en-US"/>
              <a:t>Introduction: 1-</a:t>
            </a:r>
            <a:fld id="{C4204591-24BD-A542-B9D5-F8D8A88D2FEE}" type="slidenum">
              <a:rPr lang="en-US" smtClean="0"/>
              <a:pPr/>
              <a:t>12</a:t>
            </a:fld>
            <a:endParaRPr lang="en-US" dirty="0"/>
          </a:p>
        </p:txBody>
      </p:sp>
    </p:spTree>
    <p:extLst>
      <p:ext uri="{BB962C8B-B14F-4D97-AF65-F5344CB8AC3E}">
        <p14:creationId xmlns:p14="http://schemas.microsoft.com/office/powerpoint/2010/main" val="1085533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How to Compile and run MPI Programs</a:t>
            </a:r>
          </a:p>
        </p:txBody>
      </p:sp>
      <p:pic>
        <p:nvPicPr>
          <p:cNvPr id="2" name="Picture 1"/>
          <p:cNvPicPr>
            <a:picLocks noChangeAspect="1"/>
          </p:cNvPicPr>
          <p:nvPr/>
        </p:nvPicPr>
        <p:blipFill>
          <a:blip r:embed="rId2"/>
          <a:stretch>
            <a:fillRect/>
          </a:stretch>
        </p:blipFill>
        <p:spPr>
          <a:xfrm>
            <a:off x="838200" y="1785640"/>
            <a:ext cx="10807740" cy="2741617"/>
          </a:xfrm>
          <a:prstGeom prst="rect">
            <a:avLst/>
          </a:prstGeom>
        </p:spPr>
      </p:pic>
      <p:sp>
        <p:nvSpPr>
          <p:cNvPr id="3" name="Slide Number Placeholder 2">
            <a:extLst>
              <a:ext uri="{FF2B5EF4-FFF2-40B4-BE49-F238E27FC236}">
                <a16:creationId xmlns:a16="http://schemas.microsoft.com/office/drawing/2014/main" id="{F276EDF9-5DF9-4006-AE6F-F71963969072}"/>
              </a:ext>
            </a:extLst>
          </p:cNvPr>
          <p:cNvSpPr>
            <a:spLocks noGrp="1"/>
          </p:cNvSpPr>
          <p:nvPr>
            <p:ph type="sldNum" sz="quarter" idx="4"/>
          </p:nvPr>
        </p:nvSpPr>
        <p:spPr/>
        <p:txBody>
          <a:bodyPr/>
          <a:lstStyle/>
          <a:p>
            <a:r>
              <a:rPr lang="en-US"/>
              <a:t>Introduction: 1-</a:t>
            </a:r>
            <a:fld id="{C4204591-24BD-A542-B9D5-F8D8A88D2FEE}" type="slidenum">
              <a:rPr lang="en-US" smtClean="0"/>
              <a:pPr/>
              <a:t>13</a:t>
            </a:fld>
            <a:endParaRPr lang="en-US" dirty="0"/>
          </a:p>
        </p:txBody>
      </p:sp>
    </p:spTree>
    <p:extLst>
      <p:ext uri="{BB962C8B-B14F-4D97-AF65-F5344CB8AC3E}">
        <p14:creationId xmlns:p14="http://schemas.microsoft.com/office/powerpoint/2010/main" val="271723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altLang="en-US" dirty="0"/>
              <a:t>How to Compile and run MPI Programs</a:t>
            </a:r>
          </a:p>
        </p:txBody>
      </p:sp>
      <p:pic>
        <p:nvPicPr>
          <p:cNvPr id="5" name="Picture 4"/>
          <p:cNvPicPr>
            <a:picLocks noChangeAspect="1"/>
          </p:cNvPicPr>
          <p:nvPr/>
        </p:nvPicPr>
        <p:blipFill>
          <a:blip r:embed="rId2"/>
          <a:stretch>
            <a:fillRect/>
          </a:stretch>
        </p:blipFill>
        <p:spPr>
          <a:xfrm>
            <a:off x="608834" y="1592935"/>
            <a:ext cx="10974332" cy="2705478"/>
          </a:xfrm>
          <a:prstGeom prst="rect">
            <a:avLst/>
          </a:prstGeom>
        </p:spPr>
      </p:pic>
      <p:sp>
        <p:nvSpPr>
          <p:cNvPr id="2" name="Slide Number Placeholder 1">
            <a:extLst>
              <a:ext uri="{FF2B5EF4-FFF2-40B4-BE49-F238E27FC236}">
                <a16:creationId xmlns:a16="http://schemas.microsoft.com/office/drawing/2014/main" id="{655FBB87-8E07-4A00-A0BC-C405423F5F7F}"/>
              </a:ext>
            </a:extLst>
          </p:cNvPr>
          <p:cNvSpPr>
            <a:spLocks noGrp="1"/>
          </p:cNvSpPr>
          <p:nvPr>
            <p:ph type="sldNum" sz="quarter" idx="4"/>
          </p:nvPr>
        </p:nvSpPr>
        <p:spPr/>
        <p:txBody>
          <a:bodyPr/>
          <a:lstStyle/>
          <a:p>
            <a:r>
              <a:rPr lang="en-US"/>
              <a:t>Introduction: 1-</a:t>
            </a:r>
            <a:fld id="{C4204591-24BD-A542-B9D5-F8D8A88D2FEE}" type="slidenum">
              <a:rPr lang="en-US" smtClean="0"/>
              <a:pPr/>
              <a:t>14</a:t>
            </a:fld>
            <a:endParaRPr lang="en-US" dirty="0"/>
          </a:p>
        </p:txBody>
      </p:sp>
    </p:spTree>
    <p:extLst>
      <p:ext uri="{BB962C8B-B14F-4D97-AF65-F5344CB8AC3E}">
        <p14:creationId xmlns:p14="http://schemas.microsoft.com/office/powerpoint/2010/main" val="29067197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en-US" dirty="0"/>
              <a:t>Sending and Receiving Messages</a:t>
            </a:r>
          </a:p>
        </p:txBody>
      </p:sp>
      <p:sp>
        <p:nvSpPr>
          <p:cNvPr id="28675" name="Rectangle 3"/>
          <p:cNvSpPr>
            <a:spLocks noGrp="1" noChangeArrowheads="1"/>
          </p:cNvSpPr>
          <p:nvPr>
            <p:ph idx="1"/>
          </p:nvPr>
        </p:nvSpPr>
        <p:spPr>
          <a:xfrm>
            <a:off x="2133600" y="1541418"/>
            <a:ext cx="7620000" cy="4697413"/>
          </a:xfrm>
        </p:spPr>
        <p:txBody>
          <a:bodyPr>
            <a:noAutofit/>
          </a:bodyPr>
          <a:lstStyle/>
          <a:p>
            <a:pPr eaLnBrk="1" hangingPunct="1">
              <a:lnSpc>
                <a:spcPct val="90000"/>
              </a:lnSpc>
            </a:pPr>
            <a:r>
              <a:rPr lang="en-US" altLang="en-US" sz="2000" dirty="0">
                <a:latin typeface="Arial" panose="020B0604020202020204" pitchFamily="34" charset="0"/>
                <a:cs typeface="Arial" panose="020B0604020202020204" pitchFamily="34" charset="0"/>
              </a:rPr>
              <a:t>The calling sequences of these routines are as follows: </a:t>
            </a:r>
          </a:p>
          <a:p>
            <a:pPr eaLnBrk="1" hangingPunct="1">
              <a:lnSpc>
                <a:spcPct val="90000"/>
              </a:lnSpc>
              <a:buFontTx/>
              <a:buNone/>
            </a:pPr>
            <a:r>
              <a:rPr lang="en-US" altLang="en-US" sz="2000" dirty="0">
                <a:latin typeface="Arial" panose="020B0604020202020204" pitchFamily="34" charset="0"/>
                <a:cs typeface="Arial" panose="020B0604020202020204" pitchFamily="34" charset="0"/>
              </a:rPr>
              <a:t>	</a:t>
            </a:r>
            <a:r>
              <a:rPr lang="en-US" altLang="en-US" sz="2000" b="1" dirty="0" err="1">
                <a:solidFill>
                  <a:srgbClr val="FF0000"/>
                </a:solidFill>
                <a:latin typeface="Arial" panose="020B0604020202020204" pitchFamily="34" charset="0"/>
                <a:cs typeface="Arial" panose="020B0604020202020204" pitchFamily="34" charset="0"/>
              </a:rPr>
              <a:t>int</a:t>
            </a:r>
            <a:r>
              <a:rPr lang="en-US" altLang="en-US" sz="2000" b="1" dirty="0">
                <a:solidFill>
                  <a:srgbClr val="FF0000"/>
                </a:solidFill>
                <a:latin typeface="Arial" panose="020B0604020202020204" pitchFamily="34" charset="0"/>
                <a:cs typeface="Arial" panose="020B0604020202020204" pitchFamily="34" charset="0"/>
              </a:rPr>
              <a:t> </a:t>
            </a:r>
            <a:r>
              <a:rPr lang="en-US" altLang="en-US" sz="2000" b="1" dirty="0" err="1">
                <a:solidFill>
                  <a:srgbClr val="FF0000"/>
                </a:solidFill>
                <a:latin typeface="Arial" panose="020B0604020202020204" pitchFamily="34" charset="0"/>
                <a:cs typeface="Arial" panose="020B0604020202020204" pitchFamily="34" charset="0"/>
              </a:rPr>
              <a:t>MPI_Send</a:t>
            </a:r>
            <a:r>
              <a:rPr lang="en-US" altLang="en-US" sz="2000" b="1" dirty="0">
                <a:solidFill>
                  <a:srgbClr val="FF0000"/>
                </a:solidFill>
                <a:latin typeface="Arial" panose="020B0604020202020204" pitchFamily="34" charset="0"/>
                <a:cs typeface="Arial" panose="020B0604020202020204" pitchFamily="34" charset="0"/>
              </a:rPr>
              <a:t>(void *</a:t>
            </a:r>
            <a:r>
              <a:rPr lang="en-US" altLang="en-US" sz="2000" b="1" dirty="0" err="1">
                <a:solidFill>
                  <a:srgbClr val="FF0000"/>
                </a:solidFill>
                <a:latin typeface="Arial" panose="020B0604020202020204" pitchFamily="34" charset="0"/>
                <a:cs typeface="Arial" panose="020B0604020202020204" pitchFamily="34" charset="0"/>
              </a:rPr>
              <a:t>buf</a:t>
            </a:r>
            <a:r>
              <a:rPr lang="en-US" altLang="en-US" sz="2000" b="1" dirty="0">
                <a:solidFill>
                  <a:srgbClr val="FF0000"/>
                </a:solidFill>
                <a:latin typeface="Arial" panose="020B0604020202020204" pitchFamily="34" charset="0"/>
                <a:cs typeface="Arial" panose="020B0604020202020204" pitchFamily="34" charset="0"/>
              </a:rPr>
              <a:t>, </a:t>
            </a:r>
            <a:r>
              <a:rPr lang="en-US" altLang="en-US" sz="2000" b="1" dirty="0" err="1">
                <a:solidFill>
                  <a:srgbClr val="FF0000"/>
                </a:solidFill>
                <a:latin typeface="Arial" panose="020B0604020202020204" pitchFamily="34" charset="0"/>
                <a:cs typeface="Arial" panose="020B0604020202020204" pitchFamily="34" charset="0"/>
              </a:rPr>
              <a:t>int</a:t>
            </a:r>
            <a:r>
              <a:rPr lang="en-US" altLang="en-US" sz="2000" b="1" dirty="0">
                <a:solidFill>
                  <a:srgbClr val="FF0000"/>
                </a:solidFill>
                <a:latin typeface="Arial" panose="020B0604020202020204" pitchFamily="34" charset="0"/>
                <a:cs typeface="Arial" panose="020B0604020202020204" pitchFamily="34" charset="0"/>
              </a:rPr>
              <a:t> count, </a:t>
            </a:r>
            <a:r>
              <a:rPr lang="en-US" altLang="en-US" sz="2000" b="1" dirty="0" err="1">
                <a:solidFill>
                  <a:srgbClr val="FF0000"/>
                </a:solidFill>
                <a:latin typeface="Arial" panose="020B0604020202020204" pitchFamily="34" charset="0"/>
                <a:cs typeface="Arial" panose="020B0604020202020204" pitchFamily="34" charset="0"/>
              </a:rPr>
              <a:t>MPI_Datatype</a:t>
            </a:r>
            <a:r>
              <a:rPr lang="en-US" altLang="en-US" sz="2000" b="1" dirty="0">
                <a:solidFill>
                  <a:srgbClr val="FF0000"/>
                </a:solidFill>
                <a:latin typeface="Arial" panose="020B0604020202020204" pitchFamily="34" charset="0"/>
                <a:cs typeface="Arial" panose="020B0604020202020204" pitchFamily="34" charset="0"/>
              </a:rPr>
              <a:t> datatype, </a:t>
            </a:r>
            <a:r>
              <a:rPr lang="en-US" altLang="en-US" sz="2000" b="1" dirty="0" err="1">
                <a:solidFill>
                  <a:srgbClr val="FF0000"/>
                </a:solidFill>
                <a:latin typeface="Arial" panose="020B0604020202020204" pitchFamily="34" charset="0"/>
                <a:cs typeface="Arial" panose="020B0604020202020204" pitchFamily="34" charset="0"/>
              </a:rPr>
              <a:t>int</a:t>
            </a:r>
            <a:r>
              <a:rPr lang="en-US" altLang="en-US" sz="2000" b="1" dirty="0">
                <a:solidFill>
                  <a:srgbClr val="FF0000"/>
                </a:solidFill>
                <a:latin typeface="Arial" panose="020B0604020202020204" pitchFamily="34" charset="0"/>
                <a:cs typeface="Arial" panose="020B0604020202020204" pitchFamily="34" charset="0"/>
              </a:rPr>
              <a:t> </a:t>
            </a:r>
            <a:r>
              <a:rPr lang="en-US" altLang="en-US" sz="2000" b="1" dirty="0" err="1">
                <a:solidFill>
                  <a:srgbClr val="FF0000"/>
                </a:solidFill>
                <a:latin typeface="Arial" panose="020B0604020202020204" pitchFamily="34" charset="0"/>
                <a:cs typeface="Arial" panose="020B0604020202020204" pitchFamily="34" charset="0"/>
              </a:rPr>
              <a:t>dest</a:t>
            </a:r>
            <a:r>
              <a:rPr lang="en-US" altLang="en-US" sz="2000" b="1" dirty="0">
                <a:solidFill>
                  <a:srgbClr val="FF0000"/>
                </a:solidFill>
                <a:latin typeface="Arial" panose="020B0604020202020204" pitchFamily="34" charset="0"/>
                <a:cs typeface="Arial" panose="020B0604020202020204" pitchFamily="34" charset="0"/>
              </a:rPr>
              <a:t>, </a:t>
            </a:r>
            <a:r>
              <a:rPr lang="en-US" altLang="en-US" sz="2000" b="1" dirty="0" err="1">
                <a:solidFill>
                  <a:srgbClr val="FF0000"/>
                </a:solidFill>
                <a:latin typeface="Arial" panose="020B0604020202020204" pitchFamily="34" charset="0"/>
                <a:cs typeface="Arial" panose="020B0604020202020204" pitchFamily="34" charset="0"/>
              </a:rPr>
              <a:t>int</a:t>
            </a:r>
            <a:r>
              <a:rPr lang="en-US" altLang="en-US" sz="2000" b="1" dirty="0">
                <a:solidFill>
                  <a:srgbClr val="FF0000"/>
                </a:solidFill>
                <a:latin typeface="Arial" panose="020B0604020202020204" pitchFamily="34" charset="0"/>
                <a:cs typeface="Arial" panose="020B0604020202020204" pitchFamily="34" charset="0"/>
              </a:rPr>
              <a:t> tag, </a:t>
            </a:r>
            <a:r>
              <a:rPr lang="en-US" altLang="en-US" sz="2000" b="1" dirty="0" err="1">
                <a:solidFill>
                  <a:srgbClr val="FF0000"/>
                </a:solidFill>
                <a:latin typeface="Arial" panose="020B0604020202020204" pitchFamily="34" charset="0"/>
                <a:cs typeface="Arial" panose="020B0604020202020204" pitchFamily="34" charset="0"/>
              </a:rPr>
              <a:t>MPI_Comm</a:t>
            </a:r>
            <a:r>
              <a:rPr lang="en-US" altLang="en-US" sz="2000" b="1" dirty="0">
                <a:solidFill>
                  <a:srgbClr val="FF0000"/>
                </a:solidFill>
                <a:latin typeface="Arial" panose="020B0604020202020204" pitchFamily="34" charset="0"/>
                <a:cs typeface="Arial" panose="020B0604020202020204" pitchFamily="34" charset="0"/>
              </a:rPr>
              <a:t> </a:t>
            </a:r>
            <a:r>
              <a:rPr lang="en-US" altLang="en-US" sz="2000" b="1" dirty="0" err="1">
                <a:solidFill>
                  <a:srgbClr val="FF0000"/>
                </a:solidFill>
                <a:latin typeface="Arial" panose="020B0604020202020204" pitchFamily="34" charset="0"/>
                <a:cs typeface="Arial" panose="020B0604020202020204" pitchFamily="34" charset="0"/>
              </a:rPr>
              <a:t>comm</a:t>
            </a:r>
            <a:r>
              <a:rPr lang="en-US" altLang="en-US" sz="2000" b="1" dirty="0">
                <a:solidFill>
                  <a:srgbClr val="FF0000"/>
                </a:solidFill>
                <a:latin typeface="Arial" panose="020B0604020202020204" pitchFamily="34" charset="0"/>
                <a:cs typeface="Arial" panose="020B0604020202020204" pitchFamily="34" charset="0"/>
              </a:rPr>
              <a:t>) </a:t>
            </a:r>
          </a:p>
          <a:p>
            <a:pPr eaLnBrk="1" hangingPunct="1">
              <a:lnSpc>
                <a:spcPct val="90000"/>
              </a:lnSpc>
              <a:buFontTx/>
              <a:buNone/>
            </a:pPr>
            <a:endParaRPr lang="en-US" altLang="en-US" sz="2000" dirty="0">
              <a:latin typeface="Arial" panose="020B0604020202020204" pitchFamily="34" charset="0"/>
              <a:cs typeface="Arial" panose="020B0604020202020204" pitchFamily="34" charset="0"/>
            </a:endParaRPr>
          </a:p>
          <a:p>
            <a:pPr>
              <a:spcBef>
                <a:spcPct val="0"/>
              </a:spcBef>
              <a:buClrTx/>
              <a:buSzTx/>
              <a:buFont typeface="Wingdings 3" panose="05040102010807070707" pitchFamily="18" charset="2"/>
              <a:buNone/>
            </a:pPr>
            <a:r>
              <a:rPr lang="en-US" altLang="en-US" sz="2000" b="1" dirty="0">
                <a:solidFill>
                  <a:srgbClr val="000000"/>
                </a:solidFill>
                <a:latin typeface="Arial" panose="020B0604020202020204" pitchFamily="34" charset="0"/>
                <a:cs typeface="Arial" panose="020B0604020202020204" pitchFamily="34" charset="0"/>
              </a:rPr>
              <a:t>Input Parameters: </a:t>
            </a:r>
          </a:p>
          <a:p>
            <a:pPr>
              <a:spcBef>
                <a:spcPct val="0"/>
              </a:spcBef>
              <a:buClrTx/>
              <a:buSzTx/>
              <a:buFont typeface="Wingdings 3" panose="05040102010807070707" pitchFamily="18" charset="2"/>
              <a:buNone/>
            </a:pPr>
            <a:r>
              <a:rPr lang="en-US" altLang="en-US" sz="2000" b="1" dirty="0" err="1">
                <a:solidFill>
                  <a:srgbClr val="000000"/>
                </a:solidFill>
                <a:latin typeface="Arial" panose="020B0604020202020204" pitchFamily="34" charset="0"/>
                <a:cs typeface="Arial" panose="020B0604020202020204" pitchFamily="34" charset="0"/>
              </a:rPr>
              <a:t>Buf</a:t>
            </a:r>
            <a:r>
              <a:rPr lang="en-US" altLang="en-US" sz="2000" b="1" dirty="0">
                <a:solidFill>
                  <a:srgbClr val="000000"/>
                </a:solidFill>
                <a:latin typeface="Arial" panose="020B0604020202020204" pitchFamily="34" charset="0"/>
                <a:cs typeface="Arial" panose="020B0604020202020204" pitchFamily="34" charset="0"/>
              </a:rPr>
              <a:t> : </a:t>
            </a:r>
            <a:r>
              <a:rPr lang="en-US" altLang="en-US" sz="2000" dirty="0">
                <a:solidFill>
                  <a:srgbClr val="000000"/>
                </a:solidFill>
                <a:latin typeface="Arial" panose="020B0604020202020204" pitchFamily="34" charset="0"/>
                <a:cs typeface="Arial" panose="020B0604020202020204" pitchFamily="34" charset="0"/>
              </a:rPr>
              <a:t>initial address of send buffer (choice)</a:t>
            </a:r>
          </a:p>
          <a:p>
            <a:pPr>
              <a:spcBef>
                <a:spcPct val="0"/>
              </a:spcBef>
              <a:buClrTx/>
              <a:buSzTx/>
              <a:buFont typeface="Wingdings 3" panose="05040102010807070707" pitchFamily="18" charset="2"/>
              <a:buNone/>
            </a:pPr>
            <a:endParaRPr lang="en-US" altLang="en-US" sz="2000" b="1" dirty="0">
              <a:solidFill>
                <a:srgbClr val="000000"/>
              </a:solidFill>
              <a:latin typeface="Arial" panose="020B0604020202020204" pitchFamily="34" charset="0"/>
              <a:cs typeface="Arial" panose="020B0604020202020204" pitchFamily="34" charset="0"/>
            </a:endParaRPr>
          </a:p>
          <a:p>
            <a:pPr>
              <a:spcBef>
                <a:spcPct val="0"/>
              </a:spcBef>
              <a:buClrTx/>
              <a:buSzTx/>
              <a:buFont typeface="Wingdings 3" panose="05040102010807070707" pitchFamily="18" charset="2"/>
              <a:buNone/>
            </a:pPr>
            <a:r>
              <a:rPr lang="en-US" altLang="en-US" sz="2000" b="1" dirty="0">
                <a:solidFill>
                  <a:srgbClr val="000000"/>
                </a:solidFill>
                <a:latin typeface="Arial" panose="020B0604020202020204" pitchFamily="34" charset="0"/>
                <a:cs typeface="Arial" panose="020B0604020202020204" pitchFamily="34" charset="0"/>
              </a:rPr>
              <a:t>Count: </a:t>
            </a:r>
            <a:r>
              <a:rPr lang="en-US" altLang="en-US" sz="2000" dirty="0">
                <a:solidFill>
                  <a:srgbClr val="000000"/>
                </a:solidFill>
                <a:latin typeface="Arial" panose="020B0604020202020204" pitchFamily="34" charset="0"/>
                <a:cs typeface="Arial" panose="020B0604020202020204" pitchFamily="34" charset="0"/>
              </a:rPr>
              <a:t>number of elements in send buffer (nonnegative integer)</a:t>
            </a:r>
          </a:p>
          <a:p>
            <a:pPr>
              <a:spcBef>
                <a:spcPct val="0"/>
              </a:spcBef>
              <a:buClrTx/>
              <a:buSzTx/>
              <a:buFont typeface="Wingdings 3" panose="05040102010807070707" pitchFamily="18" charset="2"/>
              <a:buNone/>
            </a:pPr>
            <a:endParaRPr lang="en-US" altLang="en-US" sz="2000" dirty="0">
              <a:solidFill>
                <a:srgbClr val="000000"/>
              </a:solidFill>
              <a:latin typeface="Arial" panose="020B0604020202020204" pitchFamily="34" charset="0"/>
              <a:cs typeface="Arial" panose="020B0604020202020204" pitchFamily="34" charset="0"/>
            </a:endParaRPr>
          </a:p>
          <a:p>
            <a:pPr>
              <a:spcBef>
                <a:spcPct val="0"/>
              </a:spcBef>
              <a:buClrTx/>
              <a:buSzTx/>
              <a:buFont typeface="Wingdings 3" panose="05040102010807070707" pitchFamily="18" charset="2"/>
              <a:buNone/>
            </a:pPr>
            <a:r>
              <a:rPr lang="en-US" altLang="en-US" sz="2000" b="1" dirty="0">
                <a:solidFill>
                  <a:srgbClr val="000000"/>
                </a:solidFill>
                <a:latin typeface="Arial" panose="020B0604020202020204" pitchFamily="34" charset="0"/>
                <a:cs typeface="Arial" panose="020B0604020202020204" pitchFamily="34" charset="0"/>
              </a:rPr>
              <a:t>Datatype : </a:t>
            </a:r>
            <a:r>
              <a:rPr lang="en-US" altLang="en-US" sz="2000" dirty="0">
                <a:solidFill>
                  <a:srgbClr val="000000"/>
                </a:solidFill>
                <a:latin typeface="Arial" panose="020B0604020202020204" pitchFamily="34" charset="0"/>
                <a:cs typeface="Arial" panose="020B0604020202020204" pitchFamily="34" charset="0"/>
              </a:rPr>
              <a:t>datatype of each send buffer element (handle)</a:t>
            </a:r>
          </a:p>
          <a:p>
            <a:pPr>
              <a:spcBef>
                <a:spcPct val="0"/>
              </a:spcBef>
              <a:buClrTx/>
              <a:buSzTx/>
              <a:buFont typeface="Wingdings 3" panose="05040102010807070707" pitchFamily="18" charset="2"/>
              <a:buNone/>
            </a:pPr>
            <a:endParaRPr lang="en-US" altLang="en-US" sz="2000" b="1" dirty="0">
              <a:solidFill>
                <a:srgbClr val="000000"/>
              </a:solidFill>
              <a:latin typeface="Arial" panose="020B0604020202020204" pitchFamily="34" charset="0"/>
              <a:cs typeface="Arial" panose="020B0604020202020204" pitchFamily="34" charset="0"/>
            </a:endParaRPr>
          </a:p>
          <a:p>
            <a:pPr>
              <a:spcBef>
                <a:spcPct val="0"/>
              </a:spcBef>
              <a:buClrTx/>
              <a:buSzTx/>
              <a:buFont typeface="Wingdings 3" panose="05040102010807070707" pitchFamily="18" charset="2"/>
              <a:buNone/>
            </a:pPr>
            <a:r>
              <a:rPr lang="en-US" altLang="en-US" sz="2000" b="1" dirty="0" err="1">
                <a:solidFill>
                  <a:srgbClr val="000000"/>
                </a:solidFill>
                <a:latin typeface="Arial" panose="020B0604020202020204" pitchFamily="34" charset="0"/>
                <a:cs typeface="Arial" panose="020B0604020202020204" pitchFamily="34" charset="0"/>
              </a:rPr>
              <a:t>Dest</a:t>
            </a:r>
            <a:r>
              <a:rPr lang="en-US" altLang="en-US" sz="2000" b="1" dirty="0">
                <a:solidFill>
                  <a:srgbClr val="000000"/>
                </a:solidFill>
                <a:latin typeface="Arial" panose="020B0604020202020204" pitchFamily="34" charset="0"/>
                <a:cs typeface="Arial" panose="020B0604020202020204" pitchFamily="34" charset="0"/>
              </a:rPr>
              <a:t> : </a:t>
            </a:r>
            <a:r>
              <a:rPr lang="en-US" altLang="en-US" sz="2000" dirty="0">
                <a:solidFill>
                  <a:srgbClr val="000000"/>
                </a:solidFill>
                <a:latin typeface="Arial" panose="020B0604020202020204" pitchFamily="34" charset="0"/>
                <a:cs typeface="Arial" panose="020B0604020202020204" pitchFamily="34" charset="0"/>
              </a:rPr>
              <a:t>rank of destination (integer)</a:t>
            </a:r>
          </a:p>
          <a:p>
            <a:pPr>
              <a:spcBef>
                <a:spcPct val="0"/>
              </a:spcBef>
              <a:buClrTx/>
              <a:buSzTx/>
              <a:buFont typeface="Wingdings 3" panose="05040102010807070707" pitchFamily="18" charset="2"/>
              <a:buNone/>
            </a:pPr>
            <a:endParaRPr lang="en-US" altLang="en-US" sz="2000" b="1" dirty="0">
              <a:solidFill>
                <a:srgbClr val="000000"/>
              </a:solidFill>
              <a:latin typeface="Arial" panose="020B0604020202020204" pitchFamily="34" charset="0"/>
              <a:cs typeface="Arial" panose="020B0604020202020204" pitchFamily="34" charset="0"/>
            </a:endParaRPr>
          </a:p>
          <a:p>
            <a:pPr>
              <a:spcBef>
                <a:spcPct val="0"/>
              </a:spcBef>
              <a:buClrTx/>
              <a:buSzTx/>
              <a:buFont typeface="Wingdings 3" panose="05040102010807070707" pitchFamily="18" charset="2"/>
              <a:buNone/>
            </a:pPr>
            <a:r>
              <a:rPr lang="en-US" altLang="en-US" sz="2000" b="1" dirty="0">
                <a:solidFill>
                  <a:srgbClr val="000000"/>
                </a:solidFill>
                <a:latin typeface="Arial" panose="020B0604020202020204" pitchFamily="34" charset="0"/>
                <a:cs typeface="Arial" panose="020B0604020202020204" pitchFamily="34" charset="0"/>
              </a:rPr>
              <a:t>Tag: </a:t>
            </a:r>
            <a:r>
              <a:rPr lang="en-US" altLang="en-US" sz="2000" dirty="0">
                <a:solidFill>
                  <a:srgbClr val="000000"/>
                </a:solidFill>
                <a:latin typeface="Arial" panose="020B0604020202020204" pitchFamily="34" charset="0"/>
                <a:cs typeface="Arial" panose="020B0604020202020204" pitchFamily="34" charset="0"/>
              </a:rPr>
              <a:t>message tag (integer)</a:t>
            </a:r>
          </a:p>
          <a:p>
            <a:pPr>
              <a:spcBef>
                <a:spcPct val="0"/>
              </a:spcBef>
              <a:buClrTx/>
              <a:buSzTx/>
              <a:buFont typeface="Wingdings 3" panose="05040102010807070707" pitchFamily="18" charset="2"/>
              <a:buNone/>
            </a:pPr>
            <a:endParaRPr lang="en-US" altLang="en-US" sz="2000" b="1" dirty="0">
              <a:solidFill>
                <a:srgbClr val="000000"/>
              </a:solidFill>
              <a:latin typeface="Arial" panose="020B0604020202020204" pitchFamily="34" charset="0"/>
              <a:cs typeface="Arial" panose="020B0604020202020204" pitchFamily="34" charset="0"/>
            </a:endParaRPr>
          </a:p>
          <a:p>
            <a:pPr>
              <a:spcBef>
                <a:spcPct val="0"/>
              </a:spcBef>
              <a:buClrTx/>
              <a:buSzTx/>
              <a:buFont typeface="Wingdings 3" panose="05040102010807070707" pitchFamily="18" charset="2"/>
              <a:buNone/>
            </a:pPr>
            <a:r>
              <a:rPr lang="en-US" altLang="en-US" sz="2000" b="1" dirty="0" err="1">
                <a:solidFill>
                  <a:srgbClr val="000000"/>
                </a:solidFill>
                <a:latin typeface="Arial" panose="020B0604020202020204" pitchFamily="34" charset="0"/>
                <a:cs typeface="Arial" panose="020B0604020202020204" pitchFamily="34" charset="0"/>
              </a:rPr>
              <a:t>Comm</a:t>
            </a:r>
            <a:r>
              <a:rPr lang="en-US" altLang="en-US" sz="2000" b="1" dirty="0">
                <a:solidFill>
                  <a:srgbClr val="000000"/>
                </a:solidFill>
                <a:latin typeface="Arial" panose="020B0604020202020204" pitchFamily="34" charset="0"/>
                <a:cs typeface="Arial" panose="020B0604020202020204" pitchFamily="34" charset="0"/>
              </a:rPr>
              <a:t> : </a:t>
            </a:r>
            <a:r>
              <a:rPr lang="en-US" altLang="en-US" sz="2000" dirty="0">
                <a:solidFill>
                  <a:srgbClr val="000000"/>
                </a:solidFill>
                <a:latin typeface="Arial" panose="020B0604020202020204" pitchFamily="34" charset="0"/>
                <a:cs typeface="Arial" panose="020B0604020202020204" pitchFamily="34" charset="0"/>
              </a:rPr>
              <a:t>communicator (handle)</a:t>
            </a:r>
            <a:r>
              <a:rPr lang="en-US" altLang="en-US" sz="2000" dirty="0">
                <a:latin typeface="Arial" panose="020B0604020202020204" pitchFamily="34" charset="0"/>
                <a:cs typeface="Arial" panose="020B0604020202020204" pitchFamily="34" charset="0"/>
              </a:rPr>
              <a:t>		</a:t>
            </a:r>
          </a:p>
        </p:txBody>
      </p:sp>
      <p:sp>
        <p:nvSpPr>
          <p:cNvPr id="2" name="Slide Number Placeholder 1">
            <a:extLst>
              <a:ext uri="{FF2B5EF4-FFF2-40B4-BE49-F238E27FC236}">
                <a16:creationId xmlns:a16="http://schemas.microsoft.com/office/drawing/2014/main" id="{29C75ED5-2A4E-45CF-BCAC-883D2A108AB5}"/>
              </a:ext>
            </a:extLst>
          </p:cNvPr>
          <p:cNvSpPr>
            <a:spLocks noGrp="1"/>
          </p:cNvSpPr>
          <p:nvPr>
            <p:ph type="sldNum" sz="quarter" idx="4"/>
          </p:nvPr>
        </p:nvSpPr>
        <p:spPr/>
        <p:txBody>
          <a:bodyPr/>
          <a:lstStyle/>
          <a:p>
            <a:r>
              <a:rPr lang="en-US"/>
              <a:t>Introduction: 1-</a:t>
            </a:r>
            <a:fld id="{C4204591-24BD-A542-B9D5-F8D8A88D2FEE}" type="slidenum">
              <a:rPr lang="en-US" smtClean="0"/>
              <a:pPr/>
              <a:t>15</a:t>
            </a:fld>
            <a:endParaRPr lang="en-US" dirty="0"/>
          </a:p>
        </p:txBody>
      </p:sp>
    </p:spTree>
    <p:extLst>
      <p:ext uri="{BB962C8B-B14F-4D97-AF65-F5344CB8AC3E}">
        <p14:creationId xmlns:p14="http://schemas.microsoft.com/office/powerpoint/2010/main" val="36631235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Content Placeholder 2"/>
          <p:cNvSpPr>
            <a:spLocks noGrp="1"/>
          </p:cNvSpPr>
          <p:nvPr>
            <p:ph idx="1"/>
          </p:nvPr>
        </p:nvSpPr>
        <p:spPr>
          <a:xfrm>
            <a:off x="838200" y="1958975"/>
            <a:ext cx="10735491" cy="3881438"/>
          </a:xfrm>
        </p:spPr>
        <p:txBody>
          <a:bodyPr>
            <a:normAutofit fontScale="85000" lnSpcReduction="20000"/>
          </a:bodyPr>
          <a:lstStyle/>
          <a:p>
            <a:pPr eaLnBrk="1" hangingPunct="1">
              <a:lnSpc>
                <a:spcPct val="90000"/>
              </a:lnSpc>
              <a:buFontTx/>
              <a:buNone/>
            </a:pPr>
            <a:r>
              <a:rPr lang="en-US" altLang="en-US" sz="3300" b="1" dirty="0" err="1">
                <a:solidFill>
                  <a:srgbClr val="FF0000"/>
                </a:solidFill>
                <a:latin typeface="Courier New" panose="02070309020205020404" pitchFamily="49" charset="0"/>
              </a:rPr>
              <a:t>int</a:t>
            </a:r>
            <a:r>
              <a:rPr lang="en-US" altLang="en-US" sz="3300" b="1" dirty="0">
                <a:solidFill>
                  <a:srgbClr val="FF0000"/>
                </a:solidFill>
                <a:latin typeface="Courier New" panose="02070309020205020404" pitchFamily="49" charset="0"/>
              </a:rPr>
              <a:t> </a:t>
            </a:r>
            <a:r>
              <a:rPr lang="en-US" altLang="en-US" sz="3300" b="1" dirty="0" err="1">
                <a:solidFill>
                  <a:srgbClr val="FF0000"/>
                </a:solidFill>
                <a:latin typeface="Courier New" panose="02070309020205020404" pitchFamily="49" charset="0"/>
              </a:rPr>
              <a:t>MPI_Recv</a:t>
            </a:r>
            <a:r>
              <a:rPr lang="en-US" altLang="en-US" sz="3300" b="1" dirty="0">
                <a:solidFill>
                  <a:srgbClr val="FF0000"/>
                </a:solidFill>
                <a:latin typeface="Courier New" panose="02070309020205020404" pitchFamily="49" charset="0"/>
              </a:rPr>
              <a:t>(void *</a:t>
            </a:r>
            <a:r>
              <a:rPr lang="en-US" altLang="en-US" sz="3300" b="1" dirty="0" err="1">
                <a:solidFill>
                  <a:srgbClr val="FF0000"/>
                </a:solidFill>
                <a:latin typeface="Courier New" panose="02070309020205020404" pitchFamily="49" charset="0"/>
              </a:rPr>
              <a:t>buf</a:t>
            </a:r>
            <a:r>
              <a:rPr lang="en-US" altLang="en-US" sz="3300" b="1" dirty="0">
                <a:solidFill>
                  <a:srgbClr val="FF0000"/>
                </a:solidFill>
                <a:latin typeface="Courier New" panose="02070309020205020404" pitchFamily="49" charset="0"/>
              </a:rPr>
              <a:t>, </a:t>
            </a:r>
            <a:r>
              <a:rPr lang="en-US" altLang="en-US" sz="3300" b="1" dirty="0" err="1">
                <a:solidFill>
                  <a:srgbClr val="FF0000"/>
                </a:solidFill>
                <a:latin typeface="Courier New" panose="02070309020205020404" pitchFamily="49" charset="0"/>
              </a:rPr>
              <a:t>int</a:t>
            </a:r>
            <a:r>
              <a:rPr lang="en-US" altLang="en-US" sz="3300" b="1" dirty="0">
                <a:solidFill>
                  <a:srgbClr val="FF0000"/>
                </a:solidFill>
                <a:latin typeface="Courier New" panose="02070309020205020404" pitchFamily="49" charset="0"/>
              </a:rPr>
              <a:t> count, </a:t>
            </a:r>
            <a:r>
              <a:rPr lang="en-US" altLang="en-US" sz="3300" b="1" dirty="0" err="1">
                <a:solidFill>
                  <a:srgbClr val="FF0000"/>
                </a:solidFill>
                <a:latin typeface="Courier New" panose="02070309020205020404" pitchFamily="49" charset="0"/>
              </a:rPr>
              <a:t>MPI_Datatype</a:t>
            </a:r>
            <a:r>
              <a:rPr lang="en-US" altLang="en-US" sz="3300" b="1" dirty="0">
                <a:solidFill>
                  <a:srgbClr val="FF0000"/>
                </a:solidFill>
                <a:latin typeface="Courier New" panose="02070309020205020404" pitchFamily="49" charset="0"/>
              </a:rPr>
              <a:t> datatype, </a:t>
            </a:r>
            <a:r>
              <a:rPr lang="en-US" altLang="en-US" sz="3300" b="1" dirty="0" err="1">
                <a:solidFill>
                  <a:srgbClr val="FF0000"/>
                </a:solidFill>
                <a:latin typeface="Courier New" panose="02070309020205020404" pitchFamily="49" charset="0"/>
              </a:rPr>
              <a:t>int</a:t>
            </a:r>
            <a:r>
              <a:rPr lang="en-US" altLang="en-US" sz="3300" b="1" dirty="0">
                <a:solidFill>
                  <a:srgbClr val="FF0000"/>
                </a:solidFill>
                <a:latin typeface="Courier New" panose="02070309020205020404" pitchFamily="49" charset="0"/>
              </a:rPr>
              <a:t> source, </a:t>
            </a:r>
            <a:r>
              <a:rPr lang="en-US" altLang="en-US" sz="3300" b="1" dirty="0" err="1">
                <a:solidFill>
                  <a:srgbClr val="FF0000"/>
                </a:solidFill>
                <a:latin typeface="Courier New" panose="02070309020205020404" pitchFamily="49" charset="0"/>
              </a:rPr>
              <a:t>int</a:t>
            </a:r>
            <a:r>
              <a:rPr lang="en-US" altLang="en-US" sz="3300" b="1" dirty="0">
                <a:solidFill>
                  <a:srgbClr val="FF0000"/>
                </a:solidFill>
                <a:latin typeface="Courier New" panose="02070309020205020404" pitchFamily="49" charset="0"/>
              </a:rPr>
              <a:t> tag, </a:t>
            </a:r>
            <a:r>
              <a:rPr lang="en-US" altLang="en-US" sz="3300" b="1" dirty="0" err="1">
                <a:solidFill>
                  <a:srgbClr val="FF0000"/>
                </a:solidFill>
                <a:latin typeface="Courier New" panose="02070309020205020404" pitchFamily="49" charset="0"/>
              </a:rPr>
              <a:t>MPI_Comm</a:t>
            </a:r>
            <a:r>
              <a:rPr lang="en-US" altLang="en-US" sz="3300" b="1" dirty="0">
                <a:solidFill>
                  <a:srgbClr val="FF0000"/>
                </a:solidFill>
                <a:latin typeface="Courier New" panose="02070309020205020404" pitchFamily="49" charset="0"/>
              </a:rPr>
              <a:t> </a:t>
            </a:r>
            <a:r>
              <a:rPr lang="en-US" altLang="en-US" sz="3300" b="1" dirty="0" err="1">
                <a:solidFill>
                  <a:srgbClr val="FF0000"/>
                </a:solidFill>
                <a:latin typeface="Courier New" panose="02070309020205020404" pitchFamily="49" charset="0"/>
              </a:rPr>
              <a:t>comm</a:t>
            </a:r>
            <a:r>
              <a:rPr lang="en-US" altLang="en-US" sz="3300" b="1" dirty="0">
                <a:solidFill>
                  <a:srgbClr val="FF0000"/>
                </a:solidFill>
                <a:latin typeface="Courier New" panose="02070309020205020404" pitchFamily="49" charset="0"/>
              </a:rPr>
              <a:t>, </a:t>
            </a:r>
            <a:r>
              <a:rPr lang="en-US" altLang="en-US" sz="3300" b="1" dirty="0" err="1">
                <a:solidFill>
                  <a:srgbClr val="FF0000"/>
                </a:solidFill>
                <a:latin typeface="Courier New" panose="02070309020205020404" pitchFamily="49" charset="0"/>
              </a:rPr>
              <a:t>MPI_Status</a:t>
            </a:r>
            <a:r>
              <a:rPr lang="en-US" altLang="en-US" sz="3300" b="1" dirty="0">
                <a:solidFill>
                  <a:srgbClr val="FF0000"/>
                </a:solidFill>
                <a:latin typeface="Courier New" panose="02070309020205020404" pitchFamily="49" charset="0"/>
              </a:rPr>
              <a:t> *status)</a:t>
            </a:r>
            <a:r>
              <a:rPr lang="en-US" altLang="en-US" sz="1400" b="1" dirty="0">
                <a:solidFill>
                  <a:srgbClr val="FF0000"/>
                </a:solidFill>
                <a:latin typeface="Courier New" panose="02070309020205020404" pitchFamily="49" charset="0"/>
              </a:rPr>
              <a:t> </a:t>
            </a:r>
          </a:p>
          <a:p>
            <a:pPr eaLnBrk="1" hangingPunct="1">
              <a:lnSpc>
                <a:spcPct val="90000"/>
              </a:lnSpc>
              <a:buFontTx/>
              <a:buNone/>
            </a:pPr>
            <a:endParaRPr lang="en-US" altLang="en-US" sz="1600" dirty="0">
              <a:latin typeface="Courier New" panose="02070309020205020404" pitchFamily="49" charset="0"/>
            </a:endParaRPr>
          </a:p>
          <a:p>
            <a:pPr>
              <a:spcBef>
                <a:spcPct val="0"/>
              </a:spcBef>
              <a:buClrTx/>
              <a:buSzTx/>
              <a:buFont typeface="Wingdings 3" panose="05040102010807070707" pitchFamily="18" charset="2"/>
              <a:buNone/>
            </a:pPr>
            <a:r>
              <a:rPr lang="en-US" altLang="en-US" b="1" dirty="0">
                <a:solidFill>
                  <a:srgbClr val="000000"/>
                </a:solidFill>
                <a:latin typeface="Times New Roman" panose="02020603050405020304" pitchFamily="18" charset="0"/>
                <a:cs typeface="Times New Roman" panose="02020603050405020304" pitchFamily="18" charset="0"/>
              </a:rPr>
              <a:t>Output Parameters:</a:t>
            </a:r>
          </a:p>
          <a:p>
            <a:pPr>
              <a:spcBef>
                <a:spcPct val="0"/>
              </a:spcBef>
              <a:buClrTx/>
              <a:buSzTx/>
              <a:buFont typeface="Wingdings 3" panose="05040102010807070707" pitchFamily="18" charset="2"/>
              <a:buNone/>
            </a:pPr>
            <a:r>
              <a:rPr lang="en-US" altLang="en-US" b="1" dirty="0" err="1">
                <a:solidFill>
                  <a:srgbClr val="000000"/>
                </a:solidFill>
                <a:latin typeface="Times New Roman" panose="02020603050405020304" pitchFamily="18" charset="0"/>
                <a:cs typeface="Times New Roman" panose="02020603050405020304" pitchFamily="18" charset="0"/>
              </a:rPr>
              <a:t>Buf</a:t>
            </a:r>
            <a:r>
              <a:rPr lang="en-US" altLang="en-US" b="1" dirty="0">
                <a:solidFill>
                  <a:srgbClr val="000000"/>
                </a:solidFill>
                <a:latin typeface="Times New Roman" panose="02020603050405020304" pitchFamily="18" charset="0"/>
                <a:cs typeface="Times New Roman" panose="02020603050405020304" pitchFamily="18" charset="0"/>
              </a:rPr>
              <a:t> : </a:t>
            </a:r>
            <a:r>
              <a:rPr lang="en-US" altLang="en-US" dirty="0">
                <a:solidFill>
                  <a:srgbClr val="000000"/>
                </a:solidFill>
                <a:latin typeface="Times New Roman" panose="02020603050405020304" pitchFamily="18" charset="0"/>
                <a:cs typeface="Times New Roman" panose="02020603050405020304" pitchFamily="18" charset="0"/>
              </a:rPr>
              <a:t>initial address of receive buffer (choice)</a:t>
            </a:r>
          </a:p>
          <a:p>
            <a:pPr>
              <a:spcBef>
                <a:spcPct val="0"/>
              </a:spcBef>
              <a:buClrTx/>
              <a:buSzTx/>
              <a:buFont typeface="Wingdings 3" panose="05040102010807070707" pitchFamily="18" charset="2"/>
              <a:buNone/>
            </a:pPr>
            <a:r>
              <a:rPr lang="en-US" altLang="en-US" b="1" dirty="0">
                <a:solidFill>
                  <a:srgbClr val="000000"/>
                </a:solidFill>
                <a:latin typeface="Times New Roman" panose="02020603050405020304" pitchFamily="18" charset="0"/>
                <a:cs typeface="Times New Roman" panose="02020603050405020304" pitchFamily="18" charset="0"/>
              </a:rPr>
              <a:t>Status : </a:t>
            </a:r>
            <a:r>
              <a:rPr lang="en-US" altLang="en-US" dirty="0">
                <a:solidFill>
                  <a:srgbClr val="000000"/>
                </a:solidFill>
                <a:latin typeface="Times New Roman" panose="02020603050405020304" pitchFamily="18" charset="0"/>
                <a:cs typeface="Times New Roman" panose="02020603050405020304" pitchFamily="18" charset="0"/>
              </a:rPr>
              <a:t>status object (Status)</a:t>
            </a:r>
          </a:p>
          <a:p>
            <a:pPr>
              <a:spcBef>
                <a:spcPct val="0"/>
              </a:spcBef>
              <a:buClrTx/>
              <a:buSzTx/>
              <a:buFont typeface="Wingdings 3" panose="05040102010807070707" pitchFamily="18" charset="2"/>
              <a:buNone/>
            </a:pPr>
            <a:endParaRPr lang="en-US" altLang="en-US" b="1" dirty="0">
              <a:solidFill>
                <a:srgbClr val="000000"/>
              </a:solidFill>
              <a:latin typeface="Times New Roman" panose="02020603050405020304" pitchFamily="18" charset="0"/>
              <a:cs typeface="Times New Roman" panose="02020603050405020304" pitchFamily="18" charset="0"/>
            </a:endParaRPr>
          </a:p>
          <a:p>
            <a:pPr>
              <a:spcBef>
                <a:spcPct val="0"/>
              </a:spcBef>
              <a:buClrTx/>
              <a:buSzTx/>
              <a:buFont typeface="Wingdings 3" panose="05040102010807070707" pitchFamily="18" charset="2"/>
              <a:buNone/>
            </a:pPr>
            <a:r>
              <a:rPr lang="en-US" altLang="en-US" b="1" dirty="0">
                <a:solidFill>
                  <a:srgbClr val="000000"/>
                </a:solidFill>
                <a:latin typeface="Times New Roman" panose="02020603050405020304" pitchFamily="18" charset="0"/>
                <a:cs typeface="Times New Roman" panose="02020603050405020304" pitchFamily="18" charset="0"/>
              </a:rPr>
              <a:t>Input Parameters :</a:t>
            </a:r>
          </a:p>
          <a:p>
            <a:pPr>
              <a:spcBef>
                <a:spcPct val="0"/>
              </a:spcBef>
              <a:buClrTx/>
              <a:buSzTx/>
              <a:buFont typeface="Wingdings 3" panose="05040102010807070707" pitchFamily="18" charset="2"/>
              <a:buNone/>
            </a:pPr>
            <a:r>
              <a:rPr lang="en-US" altLang="en-US" b="1" dirty="0">
                <a:solidFill>
                  <a:srgbClr val="000000"/>
                </a:solidFill>
                <a:latin typeface="Times New Roman" panose="02020603050405020304" pitchFamily="18" charset="0"/>
                <a:cs typeface="Times New Roman" panose="02020603050405020304" pitchFamily="18" charset="0"/>
              </a:rPr>
              <a:t>Count : </a:t>
            </a:r>
            <a:r>
              <a:rPr lang="en-US" altLang="en-US" dirty="0">
                <a:solidFill>
                  <a:srgbClr val="000000"/>
                </a:solidFill>
                <a:latin typeface="Times New Roman" panose="02020603050405020304" pitchFamily="18" charset="0"/>
                <a:cs typeface="Times New Roman" panose="02020603050405020304" pitchFamily="18" charset="0"/>
              </a:rPr>
              <a:t>maximum number of elements in receive buffer (integer)</a:t>
            </a:r>
          </a:p>
          <a:p>
            <a:pPr>
              <a:spcBef>
                <a:spcPct val="0"/>
              </a:spcBef>
              <a:buClrTx/>
              <a:buSzTx/>
              <a:buFont typeface="Wingdings 3" panose="05040102010807070707" pitchFamily="18" charset="2"/>
              <a:buNone/>
            </a:pPr>
            <a:r>
              <a:rPr lang="en-US" altLang="en-US" b="1" dirty="0">
                <a:solidFill>
                  <a:srgbClr val="000000"/>
                </a:solidFill>
                <a:latin typeface="Times New Roman" panose="02020603050405020304" pitchFamily="18" charset="0"/>
                <a:cs typeface="Times New Roman" panose="02020603050405020304" pitchFamily="18" charset="0"/>
              </a:rPr>
              <a:t>Datatype : </a:t>
            </a:r>
            <a:r>
              <a:rPr lang="en-US" altLang="en-US" dirty="0">
                <a:solidFill>
                  <a:srgbClr val="000000"/>
                </a:solidFill>
                <a:latin typeface="Times New Roman" panose="02020603050405020304" pitchFamily="18" charset="0"/>
                <a:cs typeface="Times New Roman" panose="02020603050405020304" pitchFamily="18" charset="0"/>
              </a:rPr>
              <a:t>datatype of each receive buffer element (handle)</a:t>
            </a:r>
          </a:p>
          <a:p>
            <a:pPr>
              <a:spcBef>
                <a:spcPct val="0"/>
              </a:spcBef>
              <a:buClrTx/>
              <a:buSzTx/>
              <a:buFont typeface="Wingdings 3" panose="05040102010807070707" pitchFamily="18" charset="2"/>
              <a:buNone/>
            </a:pPr>
            <a:r>
              <a:rPr lang="en-US" altLang="en-US" b="1" dirty="0">
                <a:solidFill>
                  <a:srgbClr val="000000"/>
                </a:solidFill>
                <a:latin typeface="Times New Roman" panose="02020603050405020304" pitchFamily="18" charset="0"/>
                <a:cs typeface="Times New Roman" panose="02020603050405020304" pitchFamily="18" charset="0"/>
              </a:rPr>
              <a:t>Source: </a:t>
            </a:r>
            <a:r>
              <a:rPr lang="en-US" altLang="en-US" dirty="0">
                <a:solidFill>
                  <a:srgbClr val="000000"/>
                </a:solidFill>
                <a:latin typeface="Times New Roman" panose="02020603050405020304" pitchFamily="18" charset="0"/>
                <a:cs typeface="Times New Roman" panose="02020603050405020304" pitchFamily="18" charset="0"/>
              </a:rPr>
              <a:t>rank of source (integer)</a:t>
            </a:r>
          </a:p>
          <a:p>
            <a:pPr>
              <a:spcBef>
                <a:spcPct val="0"/>
              </a:spcBef>
              <a:buClrTx/>
              <a:buSzTx/>
              <a:buFont typeface="Wingdings 3" panose="05040102010807070707" pitchFamily="18" charset="2"/>
              <a:buNone/>
            </a:pPr>
            <a:r>
              <a:rPr lang="en-US" altLang="en-US" b="1" dirty="0">
                <a:solidFill>
                  <a:srgbClr val="000000"/>
                </a:solidFill>
                <a:latin typeface="Times New Roman" panose="02020603050405020304" pitchFamily="18" charset="0"/>
                <a:cs typeface="Times New Roman" panose="02020603050405020304" pitchFamily="18" charset="0"/>
              </a:rPr>
              <a:t>Tag: </a:t>
            </a:r>
            <a:r>
              <a:rPr lang="en-US" altLang="en-US" dirty="0">
                <a:solidFill>
                  <a:srgbClr val="000000"/>
                </a:solidFill>
                <a:latin typeface="Times New Roman" panose="02020603050405020304" pitchFamily="18" charset="0"/>
                <a:cs typeface="Times New Roman" panose="02020603050405020304" pitchFamily="18" charset="0"/>
              </a:rPr>
              <a:t>message tag (integer)</a:t>
            </a:r>
          </a:p>
          <a:p>
            <a:pPr>
              <a:spcBef>
                <a:spcPct val="0"/>
              </a:spcBef>
              <a:buClrTx/>
              <a:buSzTx/>
              <a:buFont typeface="Wingdings 3" panose="05040102010807070707" pitchFamily="18" charset="2"/>
              <a:buNone/>
            </a:pPr>
            <a:r>
              <a:rPr lang="en-US" altLang="en-US" b="1" dirty="0" err="1">
                <a:solidFill>
                  <a:srgbClr val="000000"/>
                </a:solidFill>
                <a:latin typeface="Times New Roman" panose="02020603050405020304" pitchFamily="18" charset="0"/>
                <a:cs typeface="Times New Roman" panose="02020603050405020304" pitchFamily="18" charset="0"/>
              </a:rPr>
              <a:t>Comm</a:t>
            </a:r>
            <a:r>
              <a:rPr lang="en-US" altLang="en-US" b="1" dirty="0">
                <a:solidFill>
                  <a:srgbClr val="000000"/>
                </a:solidFill>
                <a:latin typeface="Times New Roman" panose="02020603050405020304" pitchFamily="18" charset="0"/>
                <a:cs typeface="Times New Roman" panose="02020603050405020304" pitchFamily="18" charset="0"/>
              </a:rPr>
              <a:t>: </a:t>
            </a:r>
            <a:r>
              <a:rPr lang="en-US" altLang="en-US" dirty="0">
                <a:solidFill>
                  <a:srgbClr val="000000"/>
                </a:solidFill>
                <a:latin typeface="Times New Roman" panose="02020603050405020304" pitchFamily="18" charset="0"/>
                <a:cs typeface="Times New Roman" panose="02020603050405020304" pitchFamily="18" charset="0"/>
              </a:rPr>
              <a:t>communicator (handle)</a:t>
            </a:r>
          </a:p>
          <a:p>
            <a:pPr eaLnBrk="1" hangingPunct="1">
              <a:lnSpc>
                <a:spcPct val="90000"/>
              </a:lnSpc>
            </a:pPr>
            <a:endParaRPr lang="en-US" altLang="en-US" sz="2000" dirty="0"/>
          </a:p>
          <a:p>
            <a:endParaRPr lang="en-US" altLang="en-US" dirty="0"/>
          </a:p>
        </p:txBody>
      </p:sp>
      <p:sp>
        <p:nvSpPr>
          <p:cNvPr id="29699" name="Rectangle 2"/>
          <p:cNvSpPr>
            <a:spLocks noGrp="1" noChangeArrowheads="1"/>
          </p:cNvSpPr>
          <p:nvPr>
            <p:ph type="title"/>
          </p:nvPr>
        </p:nvSpPr>
        <p:spPr/>
        <p:txBody>
          <a:bodyPr/>
          <a:lstStyle/>
          <a:p>
            <a:pPr eaLnBrk="1" hangingPunct="1"/>
            <a:r>
              <a:rPr lang="en-US" altLang="en-US"/>
              <a:t>Sending and Receiving Messages</a:t>
            </a:r>
          </a:p>
        </p:txBody>
      </p:sp>
      <p:sp>
        <p:nvSpPr>
          <p:cNvPr id="2" name="Slide Number Placeholder 1">
            <a:extLst>
              <a:ext uri="{FF2B5EF4-FFF2-40B4-BE49-F238E27FC236}">
                <a16:creationId xmlns:a16="http://schemas.microsoft.com/office/drawing/2014/main" id="{EE90376C-6204-4504-A4AA-F08C0AAE98F1}"/>
              </a:ext>
            </a:extLst>
          </p:cNvPr>
          <p:cNvSpPr>
            <a:spLocks noGrp="1"/>
          </p:cNvSpPr>
          <p:nvPr>
            <p:ph type="sldNum" sz="quarter" idx="4"/>
          </p:nvPr>
        </p:nvSpPr>
        <p:spPr/>
        <p:txBody>
          <a:bodyPr/>
          <a:lstStyle/>
          <a:p>
            <a:r>
              <a:rPr lang="en-US"/>
              <a:t>Introduction: 1-</a:t>
            </a:r>
            <a:fld id="{C4204591-24BD-A542-B9D5-F8D8A88D2FEE}" type="slidenum">
              <a:rPr lang="en-US" smtClean="0"/>
              <a:pPr/>
              <a:t>16</a:t>
            </a:fld>
            <a:endParaRPr lang="en-US" dirty="0"/>
          </a:p>
        </p:txBody>
      </p:sp>
    </p:spTree>
    <p:extLst>
      <p:ext uri="{BB962C8B-B14F-4D97-AF65-F5344CB8AC3E}">
        <p14:creationId xmlns:p14="http://schemas.microsoft.com/office/powerpoint/2010/main" val="220001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en-US" dirty="0"/>
              <a:t>MPI Datatypes </a:t>
            </a:r>
          </a:p>
        </p:txBody>
      </p:sp>
      <p:graphicFrame>
        <p:nvGraphicFramePr>
          <p:cNvPr id="229461" name="Group 85"/>
          <p:cNvGraphicFramePr>
            <a:graphicFrameLocks noGrp="1"/>
          </p:cNvGraphicFramePr>
          <p:nvPr>
            <p:ph type="tbl" idx="1"/>
          </p:nvPr>
        </p:nvGraphicFramePr>
        <p:xfrm>
          <a:off x="2971800" y="1295400"/>
          <a:ext cx="6096000" cy="5151443"/>
        </p:xfrm>
        <a:graphic>
          <a:graphicData uri="http://schemas.openxmlformats.org/drawingml/2006/table">
            <a:tbl>
              <a:tblPr/>
              <a:tblGrid>
                <a:gridCol w="2763838">
                  <a:extLst>
                    <a:ext uri="{9D8B030D-6E8A-4147-A177-3AD203B41FA5}">
                      <a16:colId xmlns:a16="http://schemas.microsoft.com/office/drawing/2014/main" val="20000"/>
                    </a:ext>
                  </a:extLst>
                </a:gridCol>
                <a:gridCol w="3332162">
                  <a:extLst>
                    <a:ext uri="{9D8B030D-6E8A-4147-A177-3AD203B41FA5}">
                      <a16:colId xmlns:a16="http://schemas.microsoft.com/office/drawing/2014/main" val="20001"/>
                    </a:ext>
                  </a:extLst>
                </a:gridCol>
              </a:tblGrid>
              <a:tr h="396264">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MPI Datatype</a:t>
                      </a:r>
                      <a:r>
                        <a:rPr kumimoji="0" lang="en-US" sz="20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 </a:t>
                      </a:r>
                    </a:p>
                  </a:txBody>
                  <a:tcPr marT="45723" marB="45723" anchor="ctr" horzOverflow="overflow">
                    <a:lnL cap="flat">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rPr>
                        <a:t>C Datatype </a:t>
                      </a:r>
                    </a:p>
                  </a:txBody>
                  <a:tcPr marT="45723" marB="45723" anchor="ctr" horzOverflow="overflow">
                    <a:lnL>
                      <a:noFill/>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MPI_CHAR </a:t>
                      </a:r>
                    </a:p>
                  </a:txBody>
                  <a:tcPr marT="45723" marB="45723" anchor="ctr" horzOverflow="overflow">
                    <a:lnL cap="flat">
                      <a:noFill/>
                    </a:lnL>
                    <a:lnR>
                      <a:noFill/>
                    </a:lnR>
                    <a:lnT w="12700" cap="flat" cmpd="sng" algn="ctr">
                      <a:solidFill>
                        <a:schemeClr val="tx1"/>
                      </a:solidFill>
                      <a:prstDash val="solid"/>
                      <a:round/>
                      <a:headEnd type="none" w="med" len="med"/>
                      <a:tailEnd type="none" w="med" len="med"/>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signed char </a:t>
                      </a:r>
                    </a:p>
                  </a:txBody>
                  <a:tcPr marT="45723" marB="45723" anchor="ctr" horzOverflow="overflow">
                    <a:lnL>
                      <a:noFill/>
                    </a:lnL>
                    <a:lnR cap="flat">
                      <a:noFill/>
                    </a:lnR>
                    <a:lnT w="1270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1"/>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MPI_SHORT </a:t>
                      </a:r>
                    </a:p>
                  </a:txBody>
                  <a:tcPr marT="45723" marB="45723"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signed short int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2"/>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MPI_INT </a:t>
                      </a:r>
                    </a:p>
                  </a:txBody>
                  <a:tcPr marT="45723" marB="45723"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signed int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3"/>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MPI_LONG </a:t>
                      </a:r>
                    </a:p>
                  </a:txBody>
                  <a:tcPr marT="45723" marB="45723"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signed long int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4"/>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MPI_UNSIGNED_CHAR </a:t>
                      </a:r>
                    </a:p>
                  </a:txBody>
                  <a:tcPr marT="45723" marB="45723"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unsigned char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5"/>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MPI_UNSIGNED_SHORT </a:t>
                      </a:r>
                    </a:p>
                  </a:txBody>
                  <a:tcPr marT="45723" marB="45723"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unsigned short int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6"/>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MPI_UNSIGNED </a:t>
                      </a:r>
                    </a:p>
                  </a:txBody>
                  <a:tcPr marT="45723" marB="45723"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unsigned int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7"/>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MPI_UNSIGNED_LONG </a:t>
                      </a:r>
                    </a:p>
                  </a:txBody>
                  <a:tcPr marT="45723" marB="45723"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unsigned long int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8"/>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MPI_FLOAT </a:t>
                      </a:r>
                    </a:p>
                  </a:txBody>
                  <a:tcPr marT="45723" marB="45723"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float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09"/>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MPI_DOUBLE </a:t>
                      </a:r>
                    </a:p>
                  </a:txBody>
                  <a:tcPr marT="45723" marB="45723"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double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0"/>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MPI_LONG_DOUBLE </a:t>
                      </a:r>
                    </a:p>
                  </a:txBody>
                  <a:tcPr marT="45723" marB="45723" anchor="ctr" horzOverflow="overflow">
                    <a:lnL cap="flat">
                      <a:noFill/>
                    </a:lnL>
                    <a:lnR>
                      <a:noFill/>
                    </a:lnR>
                    <a:lnT>
                      <a:noFill/>
                    </a:lnT>
                    <a:lnB>
                      <a:noFill/>
                    </a:lnB>
                    <a:lnTlToBr>
                      <a:noFill/>
                    </a:lnTlToBr>
                    <a:lnBlToTr>
                      <a:noFill/>
                    </a:lnBlToTr>
                    <a:noFill/>
                  </a:tcPr>
                </a:tc>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long double </a:t>
                      </a: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1"/>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MPI_BYTE </a:t>
                      </a:r>
                    </a:p>
                  </a:txBody>
                  <a:tcPr marT="45723" marB="45723" anchor="ctr" horzOverflow="overflow">
                    <a:lnL cap="flat">
                      <a:noFill/>
                    </a:lnL>
                    <a:lnR>
                      <a:noFill/>
                    </a:lnR>
                    <a:lnT>
                      <a:noFill/>
                    </a:lnT>
                    <a:lnB>
                      <a:noFill/>
                    </a:lnB>
                    <a:lnTlToBr>
                      <a:noFill/>
                    </a:lnTlToBr>
                    <a:lnBlToTr>
                      <a:noFill/>
                    </a:lnBlToTr>
                    <a:noFill/>
                  </a:tcPr>
                </a:tc>
                <a:tc>
                  <a:txBody>
                    <a:bodyPr/>
                    <a:lstStyle>
                      <a:lvl1pPr>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T="45723" marB="45723" anchor="ctr"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0012"/>
                  </a:ext>
                </a:extLst>
              </a:tr>
              <a:tr h="365783">
                <a:tc>
                  <a:txBody>
                    <a:bodyPr/>
                    <a:lstStyle>
                      <a:lvl1pPr marL="342900" indent="-342900">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marL="742950" indent="-285750">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marL="1143000" indent="-228600">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marL="1600200" indent="-228600">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marL="2057400" indent="-228600">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marL="25146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marL="29718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marL="34290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marL="3886200" indent="-228600"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Courier New" panose="02070309020205020404" pitchFamily="49" charset="0"/>
                          <a:ea typeface="Arial Unicode MS" panose="020B0604020202020204" pitchFamily="34" charset="-128"/>
                          <a:cs typeface="Arial Unicode MS" panose="020B0604020202020204" pitchFamily="34" charset="-128"/>
                        </a:rPr>
                        <a:t>MPI_PACKED </a:t>
                      </a:r>
                    </a:p>
                  </a:txBody>
                  <a:tcPr marT="45723" marB="45723" anchor="ctr" horzOverflow="overflow">
                    <a:lnL cap="flat">
                      <a:noFill/>
                    </a:lnL>
                    <a:lnR>
                      <a:noFill/>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0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1pPr>
                      <a:lvl2pPr>
                        <a:spcBef>
                          <a:spcPct val="20000"/>
                        </a:spcBef>
                        <a:defRPr>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2pPr>
                      <a:lvl3pPr>
                        <a:spcBef>
                          <a:spcPct val="20000"/>
                        </a:spcBef>
                        <a:defRPr sz="16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3pPr>
                      <a:lvl4pPr>
                        <a:spcBef>
                          <a:spcPct val="20000"/>
                        </a:spcBef>
                        <a:defRPr sz="14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4pPr>
                      <a:lvl5pPr>
                        <a:spcBef>
                          <a:spcPct val="20000"/>
                        </a:spcBef>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5pPr>
                      <a:lvl6pPr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6pPr>
                      <a:lvl7pPr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7pPr>
                      <a:lvl8pPr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8pPr>
                      <a:lvl9pPr fontAlgn="base">
                        <a:spcBef>
                          <a:spcPct val="20000"/>
                        </a:spcBef>
                        <a:spcAft>
                          <a:spcPct val="0"/>
                        </a:spcAft>
                        <a:defRPr sz="1200">
                          <a:solidFill>
                            <a:schemeClr val="tx1"/>
                          </a:solidFill>
                          <a:latin typeface="Arial" panose="020B0604020202020204" pitchFamily="34" charset="0"/>
                          <a:ea typeface="Arial Unicode MS" panose="020B0604020202020204" pitchFamily="34" charset="-128"/>
                          <a:cs typeface="Arial Unicode MS" panose="020B0604020202020204" pitchFamily="34" charset="-128"/>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panose="020B0604020202020204" pitchFamily="34" charset="0"/>
                        <a:ea typeface="Arial Unicode MS" panose="020B0604020202020204" pitchFamily="34" charset="-128"/>
                        <a:cs typeface="Arial Unicode MS" panose="020B0604020202020204" pitchFamily="34" charset="-128"/>
                      </a:endParaRPr>
                    </a:p>
                  </a:txBody>
                  <a:tcPr marT="45723" marB="45723" horzOverflow="overflow">
                    <a:lnL>
                      <a:noFill/>
                    </a:lnL>
                    <a:lnR cap="flat">
                      <a:noFill/>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
        <p:nvSpPr>
          <p:cNvPr id="2" name="Date Placeholder 1">
            <a:extLst>
              <a:ext uri="{FF2B5EF4-FFF2-40B4-BE49-F238E27FC236}">
                <a16:creationId xmlns:a16="http://schemas.microsoft.com/office/drawing/2014/main" id="{CC487FC2-A41D-45BE-96F5-412ECD140EE2}"/>
              </a:ext>
            </a:extLst>
          </p:cNvPr>
          <p:cNvSpPr>
            <a:spLocks noGrp="1"/>
          </p:cNvSpPr>
          <p:nvPr>
            <p:ph type="dt" sz="half" idx="10"/>
          </p:nvPr>
        </p:nvSpPr>
        <p:spPr/>
        <p:txBody>
          <a:bodyPr/>
          <a:lstStyle/>
          <a:p>
            <a:pPr>
              <a:defRPr/>
            </a:pPr>
            <a:endParaRPr lang="en-US"/>
          </a:p>
        </p:txBody>
      </p:sp>
      <p:sp>
        <p:nvSpPr>
          <p:cNvPr id="3" name="Slide Number Placeholder 2">
            <a:extLst>
              <a:ext uri="{FF2B5EF4-FFF2-40B4-BE49-F238E27FC236}">
                <a16:creationId xmlns:a16="http://schemas.microsoft.com/office/drawing/2014/main" id="{355AA560-5FD3-4050-93B3-F08D7C9E668C}"/>
              </a:ext>
            </a:extLst>
          </p:cNvPr>
          <p:cNvSpPr>
            <a:spLocks noGrp="1"/>
          </p:cNvSpPr>
          <p:nvPr>
            <p:ph type="sldNum" sz="quarter" idx="12"/>
          </p:nvPr>
        </p:nvSpPr>
        <p:spPr/>
        <p:txBody>
          <a:bodyPr/>
          <a:lstStyle/>
          <a:p>
            <a:pPr>
              <a:defRPr/>
            </a:pPr>
            <a:fld id="{DC27C82B-6D0E-4AF3-87E6-7D2D155D1FA3}" type="slidenum">
              <a:rPr lang="en-US" smtClean="0"/>
              <a:pPr>
                <a:defRPr/>
              </a:pPr>
              <a:t>17</a:t>
            </a:fld>
            <a:endParaRPr lang="en-US"/>
          </a:p>
        </p:txBody>
      </p:sp>
    </p:spTree>
    <p:extLst>
      <p:ext uri="{BB962C8B-B14F-4D97-AF65-F5344CB8AC3E}">
        <p14:creationId xmlns:p14="http://schemas.microsoft.com/office/powerpoint/2010/main" val="3642152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en-US"/>
              <a:t>Sending and Receiving Messages </a:t>
            </a:r>
          </a:p>
        </p:txBody>
      </p:sp>
      <p:sp>
        <p:nvSpPr>
          <p:cNvPr id="31747" name="Rectangle 3"/>
          <p:cNvSpPr>
            <a:spLocks noGrp="1" noChangeArrowheads="1"/>
          </p:cNvSpPr>
          <p:nvPr>
            <p:ph idx="1"/>
          </p:nvPr>
        </p:nvSpPr>
        <p:spPr/>
        <p:txBody>
          <a:bodyPr/>
          <a:lstStyle/>
          <a:p>
            <a:pPr eaLnBrk="1" hangingPunct="1"/>
            <a:r>
              <a:rPr lang="en-US" altLang="en-US"/>
              <a:t>MPI allows specification of wildcard arguments for both source and tag. </a:t>
            </a:r>
          </a:p>
          <a:p>
            <a:pPr eaLnBrk="1" hangingPunct="1"/>
            <a:r>
              <a:rPr lang="en-US" altLang="en-US"/>
              <a:t>If source is set to </a:t>
            </a:r>
            <a:r>
              <a:rPr lang="en-US" altLang="en-US">
                <a:latin typeface="Courier New" panose="02070309020205020404" pitchFamily="49" charset="0"/>
              </a:rPr>
              <a:t>MPI_ANY_SOURCE</a:t>
            </a:r>
            <a:r>
              <a:rPr lang="en-US" altLang="en-US"/>
              <a:t>, then any process of the communication domain can be the source of the message. </a:t>
            </a:r>
          </a:p>
          <a:p>
            <a:pPr eaLnBrk="1" hangingPunct="1"/>
            <a:r>
              <a:rPr lang="en-US" altLang="en-US"/>
              <a:t>If tag is set to </a:t>
            </a:r>
            <a:r>
              <a:rPr lang="en-US" altLang="en-US">
                <a:latin typeface="Courier New" panose="02070309020205020404" pitchFamily="49" charset="0"/>
              </a:rPr>
              <a:t>MPI_ANY_TAG</a:t>
            </a:r>
            <a:r>
              <a:rPr lang="en-US" altLang="en-US"/>
              <a:t>, then messages with any tag are accepted. </a:t>
            </a:r>
          </a:p>
          <a:p>
            <a:pPr eaLnBrk="1" hangingPunct="1"/>
            <a:r>
              <a:rPr lang="en-US" altLang="en-US"/>
              <a:t>On the receive side, the message must be of length equal to or less than the length field specified. </a:t>
            </a:r>
          </a:p>
          <a:p>
            <a:pPr eaLnBrk="1" hangingPunct="1"/>
            <a:endParaRPr lang="en-US" altLang="en-US"/>
          </a:p>
        </p:txBody>
      </p:sp>
      <p:sp>
        <p:nvSpPr>
          <p:cNvPr id="2" name="Slide Number Placeholder 1">
            <a:extLst>
              <a:ext uri="{FF2B5EF4-FFF2-40B4-BE49-F238E27FC236}">
                <a16:creationId xmlns:a16="http://schemas.microsoft.com/office/drawing/2014/main" id="{3AF71CA7-AE6F-4371-AF2A-BFBB6FF9C696}"/>
              </a:ext>
            </a:extLst>
          </p:cNvPr>
          <p:cNvSpPr>
            <a:spLocks noGrp="1"/>
          </p:cNvSpPr>
          <p:nvPr>
            <p:ph type="sldNum" sz="quarter" idx="4"/>
          </p:nvPr>
        </p:nvSpPr>
        <p:spPr/>
        <p:txBody>
          <a:bodyPr/>
          <a:lstStyle/>
          <a:p>
            <a:r>
              <a:rPr lang="en-US"/>
              <a:t>Introduction: 1-</a:t>
            </a:r>
            <a:fld id="{C4204591-24BD-A542-B9D5-F8D8A88D2FEE}" type="slidenum">
              <a:rPr lang="en-US" smtClean="0"/>
              <a:pPr/>
              <a:t>18</a:t>
            </a:fld>
            <a:endParaRPr lang="en-US" dirty="0"/>
          </a:p>
        </p:txBody>
      </p:sp>
    </p:spTree>
    <p:extLst>
      <p:ext uri="{BB962C8B-B14F-4D97-AF65-F5344CB8AC3E}">
        <p14:creationId xmlns:p14="http://schemas.microsoft.com/office/powerpoint/2010/main" val="50943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en-US"/>
              <a:t>Sending and Receiving Messages </a:t>
            </a:r>
          </a:p>
        </p:txBody>
      </p:sp>
      <p:sp>
        <p:nvSpPr>
          <p:cNvPr id="232451" name="Rectangle 3"/>
          <p:cNvSpPr>
            <a:spLocks noGrp="1" noChangeArrowheads="1"/>
          </p:cNvSpPr>
          <p:nvPr>
            <p:ph idx="1"/>
          </p:nvPr>
        </p:nvSpPr>
        <p:spPr/>
        <p:txBody>
          <a:bodyPr rtlCol="0">
            <a:normAutofit/>
          </a:bodyPr>
          <a:lstStyle/>
          <a:p>
            <a:pPr>
              <a:buFont typeface="Wingdings 3" charset="2"/>
              <a:buChar char=""/>
              <a:defRPr/>
            </a:pPr>
            <a:r>
              <a:rPr lang="en-US" dirty="0">
                <a:solidFill>
                  <a:schemeClr val="tx1">
                    <a:lumMod val="75000"/>
                    <a:lumOff val="25000"/>
                  </a:schemeClr>
                </a:solidFill>
              </a:rPr>
              <a:t>On the receiving end, the status variable can be used to get information about the </a:t>
            </a:r>
            <a:r>
              <a:rPr lang="en-US" dirty="0" err="1">
                <a:solidFill>
                  <a:schemeClr val="tx1">
                    <a:lumMod val="75000"/>
                    <a:lumOff val="25000"/>
                  </a:schemeClr>
                </a:solidFill>
                <a:latin typeface="Courier New" panose="02070309020205020404" pitchFamily="49" charset="0"/>
              </a:rPr>
              <a:t>MPI_Recv</a:t>
            </a:r>
            <a:r>
              <a:rPr lang="en-US" dirty="0">
                <a:solidFill>
                  <a:schemeClr val="tx1">
                    <a:lumMod val="75000"/>
                    <a:lumOff val="25000"/>
                  </a:schemeClr>
                </a:solidFill>
              </a:rPr>
              <a:t> operation. </a:t>
            </a:r>
          </a:p>
          <a:p>
            <a:pPr>
              <a:buFont typeface="Wingdings 3" charset="2"/>
              <a:buChar char=""/>
              <a:defRPr/>
            </a:pPr>
            <a:r>
              <a:rPr lang="en-US" dirty="0">
                <a:solidFill>
                  <a:schemeClr val="tx1">
                    <a:lumMod val="75000"/>
                    <a:lumOff val="25000"/>
                  </a:schemeClr>
                </a:solidFill>
              </a:rPr>
              <a:t>The corresponding data structure contains:</a:t>
            </a:r>
          </a:p>
          <a:p>
            <a:pPr lvl="1">
              <a:buNone/>
              <a:defRPr/>
            </a:pPr>
            <a:r>
              <a:rPr lang="en-US" sz="1800" dirty="0">
                <a:solidFill>
                  <a:schemeClr val="tx1">
                    <a:lumMod val="75000"/>
                    <a:lumOff val="25000"/>
                  </a:schemeClr>
                </a:solidFill>
                <a:latin typeface="Courier New" panose="02070309020205020404" pitchFamily="49" charset="0"/>
              </a:rPr>
              <a:t>	</a:t>
            </a:r>
            <a:r>
              <a:rPr lang="en-US" sz="1800" dirty="0" err="1">
                <a:solidFill>
                  <a:schemeClr val="tx1">
                    <a:lumMod val="75000"/>
                    <a:lumOff val="25000"/>
                  </a:schemeClr>
                </a:solidFill>
                <a:latin typeface="Courier New" panose="02070309020205020404" pitchFamily="49" charset="0"/>
              </a:rPr>
              <a:t>typedef</a:t>
            </a:r>
            <a:r>
              <a:rPr lang="en-US" sz="1800" dirty="0">
                <a:solidFill>
                  <a:schemeClr val="tx1">
                    <a:lumMod val="75000"/>
                    <a:lumOff val="25000"/>
                  </a:schemeClr>
                </a:solidFill>
                <a:latin typeface="Courier New" panose="02070309020205020404" pitchFamily="49" charset="0"/>
              </a:rPr>
              <a:t> </a:t>
            </a:r>
            <a:r>
              <a:rPr lang="en-US" sz="1800" dirty="0" err="1">
                <a:solidFill>
                  <a:schemeClr val="tx1">
                    <a:lumMod val="75000"/>
                    <a:lumOff val="25000"/>
                  </a:schemeClr>
                </a:solidFill>
                <a:latin typeface="Courier New" panose="02070309020205020404" pitchFamily="49" charset="0"/>
              </a:rPr>
              <a:t>struct</a:t>
            </a:r>
            <a:r>
              <a:rPr lang="en-US" sz="1800" dirty="0">
                <a:solidFill>
                  <a:schemeClr val="tx1">
                    <a:lumMod val="75000"/>
                    <a:lumOff val="25000"/>
                  </a:schemeClr>
                </a:solidFill>
                <a:latin typeface="Courier New" panose="02070309020205020404" pitchFamily="49" charset="0"/>
              </a:rPr>
              <a:t> </a:t>
            </a:r>
            <a:r>
              <a:rPr lang="en-US" sz="1800" dirty="0" err="1">
                <a:solidFill>
                  <a:schemeClr val="tx1">
                    <a:lumMod val="75000"/>
                    <a:lumOff val="25000"/>
                  </a:schemeClr>
                </a:solidFill>
                <a:latin typeface="Courier New" panose="02070309020205020404" pitchFamily="49" charset="0"/>
              </a:rPr>
              <a:t>MPI_Status</a:t>
            </a:r>
            <a:r>
              <a:rPr lang="en-US" sz="1800" dirty="0">
                <a:solidFill>
                  <a:schemeClr val="tx1">
                    <a:lumMod val="75000"/>
                    <a:lumOff val="25000"/>
                  </a:schemeClr>
                </a:solidFill>
                <a:latin typeface="Courier New" panose="02070309020205020404" pitchFamily="49" charset="0"/>
              </a:rPr>
              <a:t> { </a:t>
            </a:r>
          </a:p>
          <a:p>
            <a:pPr lvl="1">
              <a:buNone/>
              <a:defRPr/>
            </a:pPr>
            <a:r>
              <a:rPr lang="en-US" sz="1800" dirty="0">
                <a:solidFill>
                  <a:schemeClr val="tx1">
                    <a:lumMod val="75000"/>
                    <a:lumOff val="25000"/>
                  </a:schemeClr>
                </a:solidFill>
                <a:latin typeface="Courier New" panose="02070309020205020404" pitchFamily="49" charset="0"/>
              </a:rPr>
              <a:t>		</a:t>
            </a:r>
            <a:r>
              <a:rPr lang="en-US" sz="1800" dirty="0" err="1">
                <a:solidFill>
                  <a:schemeClr val="tx1">
                    <a:lumMod val="75000"/>
                    <a:lumOff val="25000"/>
                  </a:schemeClr>
                </a:solidFill>
                <a:latin typeface="Courier New" panose="02070309020205020404" pitchFamily="49" charset="0"/>
              </a:rPr>
              <a:t>int</a:t>
            </a:r>
            <a:r>
              <a:rPr lang="en-US" sz="1800" dirty="0">
                <a:solidFill>
                  <a:schemeClr val="tx1">
                    <a:lumMod val="75000"/>
                    <a:lumOff val="25000"/>
                  </a:schemeClr>
                </a:solidFill>
                <a:latin typeface="Courier New" panose="02070309020205020404" pitchFamily="49" charset="0"/>
              </a:rPr>
              <a:t> MPI_SOURCE; </a:t>
            </a:r>
          </a:p>
          <a:p>
            <a:pPr lvl="1">
              <a:buNone/>
              <a:defRPr/>
            </a:pPr>
            <a:r>
              <a:rPr lang="en-US" sz="1800" dirty="0">
                <a:solidFill>
                  <a:schemeClr val="tx1">
                    <a:lumMod val="75000"/>
                    <a:lumOff val="25000"/>
                  </a:schemeClr>
                </a:solidFill>
                <a:latin typeface="Courier New" panose="02070309020205020404" pitchFamily="49" charset="0"/>
              </a:rPr>
              <a:t>		</a:t>
            </a:r>
            <a:r>
              <a:rPr lang="en-US" sz="1800" dirty="0" err="1">
                <a:solidFill>
                  <a:schemeClr val="tx1">
                    <a:lumMod val="75000"/>
                    <a:lumOff val="25000"/>
                  </a:schemeClr>
                </a:solidFill>
                <a:latin typeface="Courier New" panose="02070309020205020404" pitchFamily="49" charset="0"/>
              </a:rPr>
              <a:t>int</a:t>
            </a:r>
            <a:r>
              <a:rPr lang="en-US" sz="1800" dirty="0">
                <a:solidFill>
                  <a:schemeClr val="tx1">
                    <a:lumMod val="75000"/>
                    <a:lumOff val="25000"/>
                  </a:schemeClr>
                </a:solidFill>
                <a:latin typeface="Courier New" panose="02070309020205020404" pitchFamily="49" charset="0"/>
              </a:rPr>
              <a:t> MPI_TAG; </a:t>
            </a:r>
          </a:p>
          <a:p>
            <a:pPr lvl="1">
              <a:buNone/>
              <a:defRPr/>
            </a:pPr>
            <a:r>
              <a:rPr lang="en-US" sz="1800" dirty="0">
                <a:solidFill>
                  <a:schemeClr val="tx1">
                    <a:lumMod val="75000"/>
                    <a:lumOff val="25000"/>
                  </a:schemeClr>
                </a:solidFill>
                <a:latin typeface="Courier New" panose="02070309020205020404" pitchFamily="49" charset="0"/>
              </a:rPr>
              <a:t>		</a:t>
            </a:r>
            <a:r>
              <a:rPr lang="en-US" sz="1800" dirty="0" err="1">
                <a:solidFill>
                  <a:schemeClr val="tx1">
                    <a:lumMod val="75000"/>
                    <a:lumOff val="25000"/>
                  </a:schemeClr>
                </a:solidFill>
                <a:latin typeface="Courier New" panose="02070309020205020404" pitchFamily="49" charset="0"/>
              </a:rPr>
              <a:t>int</a:t>
            </a:r>
            <a:r>
              <a:rPr lang="en-US" sz="1800" dirty="0">
                <a:solidFill>
                  <a:schemeClr val="tx1">
                    <a:lumMod val="75000"/>
                    <a:lumOff val="25000"/>
                  </a:schemeClr>
                </a:solidFill>
                <a:latin typeface="Courier New" panose="02070309020205020404" pitchFamily="49" charset="0"/>
              </a:rPr>
              <a:t> MPI_ERROR; }; </a:t>
            </a:r>
          </a:p>
          <a:p>
            <a:pPr>
              <a:buFont typeface="Wingdings 3" charset="2"/>
              <a:buChar char=""/>
              <a:defRPr/>
            </a:pPr>
            <a:r>
              <a:rPr lang="en-US" dirty="0">
                <a:solidFill>
                  <a:schemeClr val="tx1">
                    <a:lumMod val="75000"/>
                    <a:lumOff val="25000"/>
                  </a:schemeClr>
                </a:solidFill>
              </a:rPr>
              <a:t>The </a:t>
            </a:r>
            <a:r>
              <a:rPr lang="en-US" dirty="0" err="1">
                <a:solidFill>
                  <a:schemeClr val="tx1">
                    <a:lumMod val="75000"/>
                    <a:lumOff val="25000"/>
                  </a:schemeClr>
                </a:solidFill>
              </a:rPr>
              <a:t>MPI_Get_count</a:t>
            </a:r>
            <a:r>
              <a:rPr lang="en-US" dirty="0">
                <a:solidFill>
                  <a:schemeClr val="tx1">
                    <a:lumMod val="75000"/>
                    <a:lumOff val="25000"/>
                  </a:schemeClr>
                </a:solidFill>
              </a:rPr>
              <a:t> function returns the precise count of data items received. </a:t>
            </a:r>
          </a:p>
          <a:p>
            <a:pPr lvl="1">
              <a:buNone/>
              <a:defRPr/>
            </a:pPr>
            <a:r>
              <a:rPr lang="en-US" dirty="0">
                <a:solidFill>
                  <a:schemeClr val="tx1">
                    <a:lumMod val="75000"/>
                    <a:lumOff val="25000"/>
                  </a:schemeClr>
                </a:solidFill>
              </a:rPr>
              <a:t>	</a:t>
            </a:r>
            <a:r>
              <a:rPr lang="en-US" sz="1800" dirty="0" err="1">
                <a:solidFill>
                  <a:schemeClr val="tx1">
                    <a:lumMod val="75000"/>
                    <a:lumOff val="25000"/>
                  </a:schemeClr>
                </a:solidFill>
                <a:latin typeface="Courier New" panose="02070309020205020404" pitchFamily="49" charset="0"/>
              </a:rPr>
              <a:t>int</a:t>
            </a:r>
            <a:r>
              <a:rPr lang="en-US" sz="1800" dirty="0">
                <a:solidFill>
                  <a:schemeClr val="tx1">
                    <a:lumMod val="75000"/>
                    <a:lumOff val="25000"/>
                  </a:schemeClr>
                </a:solidFill>
                <a:latin typeface="Courier New" panose="02070309020205020404" pitchFamily="49" charset="0"/>
              </a:rPr>
              <a:t> </a:t>
            </a:r>
            <a:r>
              <a:rPr lang="en-US" sz="1800" dirty="0" err="1">
                <a:solidFill>
                  <a:schemeClr val="tx1">
                    <a:lumMod val="75000"/>
                    <a:lumOff val="25000"/>
                  </a:schemeClr>
                </a:solidFill>
                <a:latin typeface="Courier New" panose="02070309020205020404" pitchFamily="49" charset="0"/>
              </a:rPr>
              <a:t>MPI_Get_count</a:t>
            </a:r>
            <a:r>
              <a:rPr lang="en-US" sz="1800" dirty="0">
                <a:solidFill>
                  <a:schemeClr val="tx1">
                    <a:lumMod val="75000"/>
                    <a:lumOff val="25000"/>
                  </a:schemeClr>
                </a:solidFill>
                <a:latin typeface="Courier New" panose="02070309020205020404" pitchFamily="49" charset="0"/>
              </a:rPr>
              <a:t>(</a:t>
            </a:r>
            <a:r>
              <a:rPr lang="en-US" sz="1800" dirty="0" err="1">
                <a:solidFill>
                  <a:schemeClr val="tx1">
                    <a:lumMod val="75000"/>
                    <a:lumOff val="25000"/>
                  </a:schemeClr>
                </a:solidFill>
                <a:latin typeface="Courier New" panose="02070309020205020404" pitchFamily="49" charset="0"/>
              </a:rPr>
              <a:t>MPI_Status</a:t>
            </a:r>
            <a:r>
              <a:rPr lang="en-US" sz="1800" dirty="0">
                <a:solidFill>
                  <a:schemeClr val="tx1">
                    <a:lumMod val="75000"/>
                    <a:lumOff val="25000"/>
                  </a:schemeClr>
                </a:solidFill>
                <a:latin typeface="Courier New" panose="02070309020205020404" pitchFamily="49" charset="0"/>
              </a:rPr>
              <a:t> *status, </a:t>
            </a:r>
            <a:r>
              <a:rPr lang="en-US" sz="1800" dirty="0" err="1">
                <a:solidFill>
                  <a:schemeClr val="tx1">
                    <a:lumMod val="75000"/>
                    <a:lumOff val="25000"/>
                  </a:schemeClr>
                </a:solidFill>
                <a:latin typeface="Courier New" panose="02070309020205020404" pitchFamily="49" charset="0"/>
              </a:rPr>
              <a:t>MPI_Datatype</a:t>
            </a:r>
            <a:r>
              <a:rPr lang="en-US" sz="1800" dirty="0">
                <a:solidFill>
                  <a:schemeClr val="tx1">
                    <a:lumMod val="75000"/>
                    <a:lumOff val="25000"/>
                  </a:schemeClr>
                </a:solidFill>
                <a:latin typeface="Courier New" panose="02070309020205020404" pitchFamily="49" charset="0"/>
              </a:rPr>
              <a:t> </a:t>
            </a:r>
            <a:r>
              <a:rPr lang="en-US" sz="1800" dirty="0" err="1">
                <a:solidFill>
                  <a:schemeClr val="tx1">
                    <a:lumMod val="75000"/>
                    <a:lumOff val="25000"/>
                  </a:schemeClr>
                </a:solidFill>
                <a:latin typeface="Courier New" panose="02070309020205020404" pitchFamily="49" charset="0"/>
              </a:rPr>
              <a:t>datatype</a:t>
            </a:r>
            <a:r>
              <a:rPr lang="en-US" sz="1800" dirty="0">
                <a:solidFill>
                  <a:schemeClr val="tx1">
                    <a:lumMod val="75000"/>
                    <a:lumOff val="25000"/>
                  </a:schemeClr>
                </a:solidFill>
                <a:latin typeface="Courier New" panose="02070309020205020404" pitchFamily="49" charset="0"/>
              </a:rPr>
              <a:t>, </a:t>
            </a:r>
            <a:r>
              <a:rPr lang="en-US" sz="1800" dirty="0" err="1">
                <a:solidFill>
                  <a:schemeClr val="tx1">
                    <a:lumMod val="75000"/>
                    <a:lumOff val="25000"/>
                  </a:schemeClr>
                </a:solidFill>
                <a:latin typeface="Courier New" panose="02070309020205020404" pitchFamily="49" charset="0"/>
              </a:rPr>
              <a:t>int</a:t>
            </a:r>
            <a:r>
              <a:rPr lang="en-US" sz="1800" dirty="0">
                <a:solidFill>
                  <a:schemeClr val="tx1">
                    <a:lumMod val="75000"/>
                    <a:lumOff val="25000"/>
                  </a:schemeClr>
                </a:solidFill>
                <a:latin typeface="Courier New" panose="02070309020205020404" pitchFamily="49" charset="0"/>
              </a:rPr>
              <a:t> *count)</a:t>
            </a:r>
            <a:r>
              <a:rPr lang="en-US" dirty="0">
                <a:solidFill>
                  <a:schemeClr val="tx1">
                    <a:lumMod val="75000"/>
                    <a:lumOff val="25000"/>
                  </a:schemeClr>
                </a:solidFill>
                <a:latin typeface="Courier New" panose="02070309020205020404" pitchFamily="49" charset="0"/>
              </a:rPr>
              <a:t> </a:t>
            </a:r>
          </a:p>
          <a:p>
            <a:pPr>
              <a:buFont typeface="Wingdings 3" charset="2"/>
              <a:buChar char=""/>
              <a:defRPr/>
            </a:pPr>
            <a:endParaRPr lang="en-US" dirty="0">
              <a:solidFill>
                <a:schemeClr val="tx1">
                  <a:lumMod val="75000"/>
                  <a:lumOff val="25000"/>
                </a:schemeClr>
              </a:solidFill>
              <a:latin typeface="Courier New" panose="02070309020205020404" pitchFamily="49" charset="0"/>
            </a:endParaRPr>
          </a:p>
        </p:txBody>
      </p:sp>
      <p:sp>
        <p:nvSpPr>
          <p:cNvPr id="2" name="Slide Number Placeholder 1">
            <a:extLst>
              <a:ext uri="{FF2B5EF4-FFF2-40B4-BE49-F238E27FC236}">
                <a16:creationId xmlns:a16="http://schemas.microsoft.com/office/drawing/2014/main" id="{D9D52422-C88D-4270-9F8C-7057DE2F6A67}"/>
              </a:ext>
            </a:extLst>
          </p:cNvPr>
          <p:cNvSpPr>
            <a:spLocks noGrp="1"/>
          </p:cNvSpPr>
          <p:nvPr>
            <p:ph type="sldNum" sz="quarter" idx="4"/>
          </p:nvPr>
        </p:nvSpPr>
        <p:spPr/>
        <p:txBody>
          <a:bodyPr/>
          <a:lstStyle/>
          <a:p>
            <a:r>
              <a:rPr lang="en-US"/>
              <a:t>Introduction: 1-</a:t>
            </a:r>
            <a:fld id="{C4204591-24BD-A542-B9D5-F8D8A88D2FEE}" type="slidenum">
              <a:rPr lang="en-US" smtClean="0"/>
              <a:pPr/>
              <a:t>19</a:t>
            </a:fld>
            <a:endParaRPr lang="en-US" dirty="0"/>
          </a:p>
        </p:txBody>
      </p:sp>
    </p:spTree>
    <p:extLst>
      <p:ext uri="{BB962C8B-B14F-4D97-AF65-F5344CB8AC3E}">
        <p14:creationId xmlns:p14="http://schemas.microsoft.com/office/powerpoint/2010/main" val="25064977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30462" y="1672985"/>
            <a:ext cx="4534314" cy="4642531"/>
          </a:xfrm>
          <a:prstGeom prst="rect">
            <a:avLst/>
          </a:prstGeom>
          <a:ln w="3175">
            <a:solidFill>
              <a:schemeClr val="tx1"/>
            </a:solidFill>
          </a:ln>
        </p:spPr>
      </p:pic>
      <p:pic>
        <p:nvPicPr>
          <p:cNvPr id="5" name="Picture 4"/>
          <p:cNvPicPr>
            <a:picLocks noChangeAspect="1"/>
          </p:cNvPicPr>
          <p:nvPr/>
        </p:nvPicPr>
        <p:blipFill>
          <a:blip r:embed="rId3"/>
          <a:stretch>
            <a:fillRect/>
          </a:stretch>
        </p:blipFill>
        <p:spPr>
          <a:xfrm>
            <a:off x="6659471" y="1855865"/>
            <a:ext cx="4359412" cy="2768386"/>
          </a:xfrm>
          <a:prstGeom prst="rect">
            <a:avLst/>
          </a:prstGeom>
          <a:ln w="3175">
            <a:solidFill>
              <a:schemeClr val="tx1"/>
            </a:solidFill>
          </a:ln>
        </p:spPr>
      </p:pic>
      <p:sp>
        <p:nvSpPr>
          <p:cNvPr id="6" name="Title 5"/>
          <p:cNvSpPr>
            <a:spLocks noGrp="1"/>
          </p:cNvSpPr>
          <p:nvPr>
            <p:ph type="title"/>
          </p:nvPr>
        </p:nvSpPr>
        <p:spPr>
          <a:xfrm>
            <a:off x="838200" y="495753"/>
            <a:ext cx="10515600" cy="849721"/>
          </a:xfrm>
        </p:spPr>
        <p:txBody>
          <a:bodyPr/>
          <a:lstStyle/>
          <a:p>
            <a:pPr algn="ctr"/>
            <a:r>
              <a:rPr lang="en-US" dirty="0"/>
              <a:t>MPI Syllabus (</a:t>
            </a:r>
            <a:r>
              <a:rPr lang="en-US" sz="4000" dirty="0"/>
              <a:t>as per Course outline</a:t>
            </a:r>
            <a:r>
              <a:rPr lang="en-US" dirty="0"/>
              <a:t>)</a:t>
            </a:r>
          </a:p>
        </p:txBody>
      </p:sp>
      <p:sp>
        <p:nvSpPr>
          <p:cNvPr id="2" name="Slide Number Placeholder 1">
            <a:extLst>
              <a:ext uri="{FF2B5EF4-FFF2-40B4-BE49-F238E27FC236}">
                <a16:creationId xmlns:a16="http://schemas.microsoft.com/office/drawing/2014/main" id="{C5FD9038-CD94-4CF6-94D4-7B0A7643EE44}"/>
              </a:ext>
            </a:extLst>
          </p:cNvPr>
          <p:cNvSpPr>
            <a:spLocks noGrp="1"/>
          </p:cNvSpPr>
          <p:nvPr>
            <p:ph type="sldNum" sz="quarter" idx="4"/>
          </p:nvPr>
        </p:nvSpPr>
        <p:spPr/>
        <p:txBody>
          <a:bodyPr/>
          <a:lstStyle/>
          <a:p>
            <a:r>
              <a:rPr lang="en-US"/>
              <a:t>Introduction: 1-</a:t>
            </a:r>
            <a:fld id="{C4204591-24BD-A542-B9D5-F8D8A88D2FEE}" type="slidenum">
              <a:rPr lang="en-US" smtClean="0"/>
              <a:pPr/>
              <a:t>2</a:t>
            </a:fld>
            <a:endParaRPr lang="en-US" dirty="0"/>
          </a:p>
        </p:txBody>
      </p:sp>
    </p:spTree>
    <p:extLst>
      <p:ext uri="{BB962C8B-B14F-4D97-AF65-F5344CB8AC3E}">
        <p14:creationId xmlns:p14="http://schemas.microsoft.com/office/powerpoint/2010/main" val="4126792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7840" y="455032"/>
            <a:ext cx="11383384" cy="4652545"/>
          </a:xfrm>
          <a:prstGeom prst="rect">
            <a:avLst/>
          </a:prstGeom>
        </p:spPr>
      </p:pic>
      <p:sp>
        <p:nvSpPr>
          <p:cNvPr id="3" name="Date Placeholder 2">
            <a:extLst>
              <a:ext uri="{FF2B5EF4-FFF2-40B4-BE49-F238E27FC236}">
                <a16:creationId xmlns:a16="http://schemas.microsoft.com/office/drawing/2014/main" id="{8E4900A7-D230-44A9-95ED-606D0615881F}"/>
              </a:ext>
            </a:extLst>
          </p:cNvPr>
          <p:cNvSpPr>
            <a:spLocks noGrp="1"/>
          </p:cNvSpPr>
          <p:nvPr>
            <p:ph type="dt" sz="half" idx="10"/>
          </p:nvPr>
        </p:nvSpPr>
        <p:spPr/>
        <p:txBody>
          <a:bodyPr/>
          <a:lstStyle/>
          <a:p>
            <a:endParaRPr lang="en-US"/>
          </a:p>
        </p:txBody>
      </p:sp>
      <p:sp>
        <p:nvSpPr>
          <p:cNvPr id="4" name="Slide Number Placeholder 3">
            <a:extLst>
              <a:ext uri="{FF2B5EF4-FFF2-40B4-BE49-F238E27FC236}">
                <a16:creationId xmlns:a16="http://schemas.microsoft.com/office/drawing/2014/main" id="{BDD9BF1D-31C4-4A92-9C8A-1AE8AB062D67}"/>
              </a:ext>
            </a:extLst>
          </p:cNvPr>
          <p:cNvSpPr>
            <a:spLocks noGrp="1"/>
          </p:cNvSpPr>
          <p:nvPr>
            <p:ph type="sldNum" sz="quarter" idx="12"/>
          </p:nvPr>
        </p:nvSpPr>
        <p:spPr/>
        <p:txBody>
          <a:bodyPr/>
          <a:lstStyle/>
          <a:p>
            <a:fld id="{FE5DDF53-5DBD-4BCE-99E6-6B5D52274EF0}" type="slidenum">
              <a:rPr lang="en-US" smtClean="0"/>
              <a:t>20</a:t>
            </a:fld>
            <a:endParaRPr lang="en-US"/>
          </a:p>
        </p:txBody>
      </p:sp>
    </p:spTree>
    <p:extLst>
      <p:ext uri="{BB962C8B-B14F-4D97-AF65-F5344CB8AC3E}">
        <p14:creationId xmlns:p14="http://schemas.microsoft.com/office/powerpoint/2010/main" val="22351167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625832" y="457199"/>
            <a:ext cx="11016344" cy="5747657"/>
          </a:xfrm>
          <a:prstGeom prst="rect">
            <a:avLst/>
          </a:prstGeom>
        </p:spPr>
      </p:pic>
      <p:sp>
        <p:nvSpPr>
          <p:cNvPr id="3" name="Date Placeholder 2">
            <a:extLst>
              <a:ext uri="{FF2B5EF4-FFF2-40B4-BE49-F238E27FC236}">
                <a16:creationId xmlns:a16="http://schemas.microsoft.com/office/drawing/2014/main" id="{4853D19B-4BEA-4E08-A33D-9C28BFD3AD1F}"/>
              </a:ext>
            </a:extLst>
          </p:cNvPr>
          <p:cNvSpPr>
            <a:spLocks noGrp="1"/>
          </p:cNvSpPr>
          <p:nvPr>
            <p:ph type="dt" sz="half" idx="10"/>
          </p:nvPr>
        </p:nvSpPr>
        <p:spPr/>
        <p:txBody>
          <a:bodyPr/>
          <a:lstStyle/>
          <a:p>
            <a:endParaRPr lang="en-US"/>
          </a:p>
        </p:txBody>
      </p:sp>
      <p:sp>
        <p:nvSpPr>
          <p:cNvPr id="4" name="Slide Number Placeholder 3">
            <a:extLst>
              <a:ext uri="{FF2B5EF4-FFF2-40B4-BE49-F238E27FC236}">
                <a16:creationId xmlns:a16="http://schemas.microsoft.com/office/drawing/2014/main" id="{87F423F4-82F4-405F-9FF0-52DAF9BB4439}"/>
              </a:ext>
            </a:extLst>
          </p:cNvPr>
          <p:cNvSpPr>
            <a:spLocks noGrp="1"/>
          </p:cNvSpPr>
          <p:nvPr>
            <p:ph type="sldNum" sz="quarter" idx="12"/>
          </p:nvPr>
        </p:nvSpPr>
        <p:spPr/>
        <p:txBody>
          <a:bodyPr/>
          <a:lstStyle/>
          <a:p>
            <a:fld id="{FE5DDF53-5DBD-4BCE-99E6-6B5D52274EF0}" type="slidenum">
              <a:rPr lang="en-US" smtClean="0"/>
              <a:t>21</a:t>
            </a:fld>
            <a:endParaRPr lang="en-US"/>
          </a:p>
        </p:txBody>
      </p:sp>
    </p:spTree>
    <p:extLst>
      <p:ext uri="{BB962C8B-B14F-4D97-AF65-F5344CB8AC3E}">
        <p14:creationId xmlns:p14="http://schemas.microsoft.com/office/powerpoint/2010/main" val="28564079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368536" y="151816"/>
            <a:ext cx="7247109" cy="5992567"/>
          </a:xfrm>
          <a:prstGeom prst="rect">
            <a:avLst/>
          </a:prstGeom>
          <a:ln w="3175">
            <a:noFill/>
          </a:ln>
        </p:spPr>
      </p:pic>
      <p:pic>
        <p:nvPicPr>
          <p:cNvPr id="3" name="Picture 2"/>
          <p:cNvPicPr>
            <a:picLocks noChangeAspect="1"/>
          </p:cNvPicPr>
          <p:nvPr/>
        </p:nvPicPr>
        <p:blipFill>
          <a:blip r:embed="rId4"/>
          <a:stretch>
            <a:fillRect/>
          </a:stretch>
        </p:blipFill>
        <p:spPr>
          <a:xfrm>
            <a:off x="4155607" y="151816"/>
            <a:ext cx="6049219" cy="571580"/>
          </a:xfrm>
          <a:prstGeom prst="rect">
            <a:avLst/>
          </a:prstGeom>
        </p:spPr>
      </p:pic>
      <p:pic>
        <p:nvPicPr>
          <p:cNvPr id="7" name="Picture 6"/>
          <p:cNvPicPr>
            <a:picLocks noChangeAspect="1"/>
          </p:cNvPicPr>
          <p:nvPr/>
        </p:nvPicPr>
        <p:blipFill>
          <a:blip r:embed="rId5">
            <a:extLst>
              <a:ext uri="{BEBA8EAE-BF5A-486C-A8C5-ECC9F3942E4B}">
                <a14:imgProps xmlns:a14="http://schemas.microsoft.com/office/drawing/2010/main">
                  <a14:imgLayer r:embed="rId6">
                    <a14:imgEffect>
                      <a14:brightnessContrast bright="-20000" contrast="20000"/>
                    </a14:imgEffect>
                  </a14:imgLayer>
                </a14:imgProps>
              </a:ext>
            </a:extLst>
          </a:blip>
          <a:stretch>
            <a:fillRect/>
          </a:stretch>
        </p:blipFill>
        <p:spPr>
          <a:xfrm>
            <a:off x="6622868" y="4476418"/>
            <a:ext cx="5005522" cy="2041403"/>
          </a:xfrm>
          <a:prstGeom prst="rect">
            <a:avLst/>
          </a:prstGeom>
        </p:spPr>
      </p:pic>
      <p:pic>
        <p:nvPicPr>
          <p:cNvPr id="8" name="Picture 7"/>
          <p:cNvPicPr>
            <a:picLocks noChangeAspect="1"/>
          </p:cNvPicPr>
          <p:nvPr/>
        </p:nvPicPr>
        <p:blipFill>
          <a:blip r:embed="rId7">
            <a:extLst>
              <a:ext uri="{BEBA8EAE-BF5A-486C-A8C5-ECC9F3942E4B}">
                <a14:imgProps xmlns:a14="http://schemas.microsoft.com/office/drawing/2010/main">
                  <a14:imgLayer r:embed="rId8">
                    <a14:imgEffect>
                      <a14:brightnessContrast bright="-20000"/>
                    </a14:imgEffect>
                  </a14:imgLayer>
                </a14:imgProps>
              </a:ext>
            </a:extLst>
          </a:blip>
          <a:stretch>
            <a:fillRect/>
          </a:stretch>
        </p:blipFill>
        <p:spPr>
          <a:xfrm>
            <a:off x="6194413" y="2457440"/>
            <a:ext cx="5449060" cy="1381318"/>
          </a:xfrm>
          <a:prstGeom prst="rect">
            <a:avLst/>
          </a:prstGeom>
        </p:spPr>
      </p:pic>
      <p:sp>
        <p:nvSpPr>
          <p:cNvPr id="4" name="Date Placeholder 3">
            <a:extLst>
              <a:ext uri="{FF2B5EF4-FFF2-40B4-BE49-F238E27FC236}">
                <a16:creationId xmlns:a16="http://schemas.microsoft.com/office/drawing/2014/main" id="{A95602C7-5A54-4CFF-95FD-CEF1A062E17D}"/>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58E5B4F-87D9-486E-A2DC-4F25C882CA9F}"/>
              </a:ext>
            </a:extLst>
          </p:cNvPr>
          <p:cNvSpPr>
            <a:spLocks noGrp="1"/>
          </p:cNvSpPr>
          <p:nvPr>
            <p:ph type="sldNum" sz="quarter" idx="12"/>
          </p:nvPr>
        </p:nvSpPr>
        <p:spPr/>
        <p:txBody>
          <a:bodyPr/>
          <a:lstStyle/>
          <a:p>
            <a:fld id="{FE5DDF53-5DBD-4BCE-99E6-6B5D52274EF0}" type="slidenum">
              <a:rPr lang="en-US" smtClean="0"/>
              <a:t>22</a:t>
            </a:fld>
            <a:endParaRPr lang="en-US"/>
          </a:p>
        </p:txBody>
      </p:sp>
    </p:spTree>
    <p:extLst>
      <p:ext uri="{BB962C8B-B14F-4D97-AF65-F5344CB8AC3E}">
        <p14:creationId xmlns:p14="http://schemas.microsoft.com/office/powerpoint/2010/main" val="2686734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BEBA8EAE-BF5A-486C-A8C5-ECC9F3942E4B}">
                <a14:imgProps xmlns:a14="http://schemas.microsoft.com/office/drawing/2010/main">
                  <a14:imgLayer r:embed="rId3">
                    <a14:imgEffect>
                      <a14:saturation sat="300000"/>
                    </a14:imgEffect>
                  </a14:imgLayer>
                </a14:imgProps>
              </a:ext>
            </a:extLst>
          </a:blip>
          <a:stretch>
            <a:fillRect/>
          </a:stretch>
        </p:blipFill>
        <p:spPr>
          <a:xfrm>
            <a:off x="368536" y="151816"/>
            <a:ext cx="7999609" cy="6614802"/>
          </a:xfrm>
          <a:prstGeom prst="rect">
            <a:avLst/>
          </a:prstGeom>
          <a:ln w="3175">
            <a:noFill/>
          </a:ln>
        </p:spPr>
      </p:pic>
      <p:sp>
        <p:nvSpPr>
          <p:cNvPr id="3" name="Date Placeholder 2">
            <a:extLst>
              <a:ext uri="{FF2B5EF4-FFF2-40B4-BE49-F238E27FC236}">
                <a16:creationId xmlns:a16="http://schemas.microsoft.com/office/drawing/2014/main" id="{389E7955-AF09-4063-BBF7-FF51BBE8CB6D}"/>
              </a:ext>
            </a:extLst>
          </p:cNvPr>
          <p:cNvSpPr>
            <a:spLocks noGrp="1"/>
          </p:cNvSpPr>
          <p:nvPr>
            <p:ph type="dt" sz="half" idx="10"/>
          </p:nvPr>
        </p:nvSpPr>
        <p:spPr/>
        <p:txBody>
          <a:bodyPr/>
          <a:lstStyle/>
          <a:p>
            <a:endParaRPr lang="en-US"/>
          </a:p>
        </p:txBody>
      </p:sp>
      <p:sp>
        <p:nvSpPr>
          <p:cNvPr id="4" name="Slide Number Placeholder 3">
            <a:extLst>
              <a:ext uri="{FF2B5EF4-FFF2-40B4-BE49-F238E27FC236}">
                <a16:creationId xmlns:a16="http://schemas.microsoft.com/office/drawing/2014/main" id="{869833CB-1C21-40DF-8CE6-9EC549EAC170}"/>
              </a:ext>
            </a:extLst>
          </p:cNvPr>
          <p:cNvSpPr>
            <a:spLocks noGrp="1"/>
          </p:cNvSpPr>
          <p:nvPr>
            <p:ph type="sldNum" sz="quarter" idx="12"/>
          </p:nvPr>
        </p:nvSpPr>
        <p:spPr/>
        <p:txBody>
          <a:bodyPr/>
          <a:lstStyle/>
          <a:p>
            <a:fld id="{FE5DDF53-5DBD-4BCE-99E6-6B5D52274EF0}" type="slidenum">
              <a:rPr lang="en-US" smtClean="0"/>
              <a:t>23</a:t>
            </a:fld>
            <a:endParaRPr lang="en-US"/>
          </a:p>
        </p:txBody>
      </p:sp>
    </p:spTree>
    <p:extLst>
      <p:ext uri="{BB962C8B-B14F-4D97-AF65-F5344CB8AC3E}">
        <p14:creationId xmlns:p14="http://schemas.microsoft.com/office/powerpoint/2010/main" val="1365148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53792" y="629716"/>
            <a:ext cx="3142997" cy="5632311"/>
          </a:xfrm>
          <a:prstGeom prst="rect">
            <a:avLst/>
          </a:prstGeom>
        </p:spPr>
        <p:txBody>
          <a:bodyPr wrap="square">
            <a:spAutoFit/>
          </a:bodyPr>
          <a:lstStyle/>
          <a:p>
            <a:r>
              <a:rPr lang="en-US" sz="2400" dirty="0">
                <a:solidFill>
                  <a:srgbClr val="222222"/>
                </a:solidFill>
                <a:latin typeface="Arial" panose="020B0604020202020204" pitchFamily="34" charset="0"/>
                <a:ea typeface="Times New Roman" panose="02020603050405020304" pitchFamily="18" charset="0"/>
              </a:rPr>
              <a:t>Write compact readable MPI C code to sum up all the numbers from 1 to 1000. </a:t>
            </a:r>
          </a:p>
          <a:p>
            <a:endParaRPr lang="en-US" sz="2400" dirty="0">
              <a:solidFill>
                <a:srgbClr val="222222"/>
              </a:solidFill>
              <a:latin typeface="Arial" panose="020B0604020202020204" pitchFamily="34" charset="0"/>
              <a:ea typeface="Times New Roman" panose="02020603050405020304" pitchFamily="18" charset="0"/>
            </a:endParaRPr>
          </a:p>
          <a:p>
            <a:r>
              <a:rPr lang="en-US" sz="2400" dirty="0">
                <a:solidFill>
                  <a:srgbClr val="222222"/>
                </a:solidFill>
                <a:latin typeface="Arial" panose="020B0604020202020204" pitchFamily="34" charset="0"/>
                <a:ea typeface="Times New Roman" panose="02020603050405020304" pitchFamily="18" charset="0"/>
              </a:rPr>
              <a:t>Use 1000 processes, where process 0 will print the sum. Note: </a:t>
            </a:r>
          </a:p>
          <a:p>
            <a:endParaRPr lang="en-US" sz="2400" dirty="0">
              <a:solidFill>
                <a:srgbClr val="222222"/>
              </a:solidFill>
              <a:latin typeface="Arial" panose="020B0604020202020204" pitchFamily="34" charset="0"/>
              <a:ea typeface="Times New Roman" panose="02020603050405020304" pitchFamily="18" charset="0"/>
            </a:endParaRPr>
          </a:p>
          <a:p>
            <a:r>
              <a:rPr lang="en-US" sz="2400" dirty="0">
                <a:solidFill>
                  <a:srgbClr val="222222"/>
                </a:solidFill>
                <a:latin typeface="Arial" panose="020B0604020202020204" pitchFamily="34" charset="0"/>
                <a:ea typeface="Times New Roman" panose="02020603050405020304" pitchFamily="18" charset="0"/>
              </a:rPr>
              <a:t>Explain all MPI functions after the code. Ensure that your code computes the correct sum.</a:t>
            </a:r>
            <a:endParaRPr lang="en-US" sz="2400" dirty="0"/>
          </a:p>
        </p:txBody>
      </p:sp>
      <p:pic>
        <p:nvPicPr>
          <p:cNvPr id="5" name="Picture 4"/>
          <p:cNvPicPr>
            <a:picLocks noChangeAspect="1"/>
          </p:cNvPicPr>
          <p:nvPr/>
        </p:nvPicPr>
        <p:blipFill>
          <a:blip r:embed="rId2"/>
          <a:stretch>
            <a:fillRect/>
          </a:stretch>
        </p:blipFill>
        <p:spPr>
          <a:xfrm>
            <a:off x="3806633" y="0"/>
            <a:ext cx="7380111" cy="6858000"/>
          </a:xfrm>
          <a:prstGeom prst="rect">
            <a:avLst/>
          </a:prstGeom>
        </p:spPr>
      </p:pic>
      <p:sp>
        <p:nvSpPr>
          <p:cNvPr id="2" name="Date Placeholder 1">
            <a:extLst>
              <a:ext uri="{FF2B5EF4-FFF2-40B4-BE49-F238E27FC236}">
                <a16:creationId xmlns:a16="http://schemas.microsoft.com/office/drawing/2014/main" id="{4F14A33F-4629-4DF4-A0C5-7B18BC7176F9}"/>
              </a:ext>
            </a:extLst>
          </p:cNvPr>
          <p:cNvSpPr>
            <a:spLocks noGrp="1"/>
          </p:cNvSpPr>
          <p:nvPr>
            <p:ph type="dt" sz="half" idx="10"/>
          </p:nvPr>
        </p:nvSpPr>
        <p:spPr/>
        <p:txBody>
          <a:bodyPr/>
          <a:lstStyle/>
          <a:p>
            <a:endParaRPr lang="en-US"/>
          </a:p>
        </p:txBody>
      </p:sp>
      <p:sp>
        <p:nvSpPr>
          <p:cNvPr id="3" name="Slide Number Placeholder 2">
            <a:extLst>
              <a:ext uri="{FF2B5EF4-FFF2-40B4-BE49-F238E27FC236}">
                <a16:creationId xmlns:a16="http://schemas.microsoft.com/office/drawing/2014/main" id="{88FEF31E-AA3C-4FA3-A147-F4087CE2F364}"/>
              </a:ext>
            </a:extLst>
          </p:cNvPr>
          <p:cNvSpPr>
            <a:spLocks noGrp="1"/>
          </p:cNvSpPr>
          <p:nvPr>
            <p:ph type="sldNum" sz="quarter" idx="12"/>
          </p:nvPr>
        </p:nvSpPr>
        <p:spPr/>
        <p:txBody>
          <a:bodyPr/>
          <a:lstStyle/>
          <a:p>
            <a:fld id="{FE5DDF53-5DBD-4BCE-99E6-6B5D52274EF0}" type="slidenum">
              <a:rPr lang="en-US" smtClean="0"/>
              <a:t>24</a:t>
            </a:fld>
            <a:endParaRPr lang="en-US"/>
          </a:p>
        </p:txBody>
      </p:sp>
    </p:spTree>
    <p:extLst>
      <p:ext uri="{BB962C8B-B14F-4D97-AF65-F5344CB8AC3E}">
        <p14:creationId xmlns:p14="http://schemas.microsoft.com/office/powerpoint/2010/main" val="1806352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Introduction: 1-</a:t>
            </a:r>
            <a:fld id="{C4204591-24BD-A542-B9D5-F8D8A88D2FEE}" type="slidenum">
              <a:rPr lang="en-US" smtClean="0"/>
              <a:pPr/>
              <a:t>25</a:t>
            </a:fld>
            <a:endParaRPr lang="en-US" dirty="0"/>
          </a:p>
        </p:txBody>
      </p:sp>
      <p:pic>
        <p:nvPicPr>
          <p:cNvPr id="4" name="Picture 3"/>
          <p:cNvPicPr>
            <a:picLocks noChangeAspect="1"/>
          </p:cNvPicPr>
          <p:nvPr/>
        </p:nvPicPr>
        <p:blipFill>
          <a:blip r:embed="rId2"/>
          <a:stretch>
            <a:fillRect/>
          </a:stretch>
        </p:blipFill>
        <p:spPr>
          <a:xfrm>
            <a:off x="2062220" y="438560"/>
            <a:ext cx="7956991" cy="6187091"/>
          </a:xfrm>
          <a:prstGeom prst="rect">
            <a:avLst/>
          </a:prstGeom>
        </p:spPr>
      </p:pic>
    </p:spTree>
    <p:extLst>
      <p:ext uri="{BB962C8B-B14F-4D97-AF65-F5344CB8AC3E}">
        <p14:creationId xmlns:p14="http://schemas.microsoft.com/office/powerpoint/2010/main" val="1989811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26</a:t>
            </a:fld>
            <a:endParaRPr lang="en-US" dirty="0"/>
          </a:p>
        </p:txBody>
      </p:sp>
      <p:pic>
        <p:nvPicPr>
          <p:cNvPr id="3" name="Picture 2"/>
          <p:cNvPicPr>
            <a:picLocks noChangeAspect="1"/>
          </p:cNvPicPr>
          <p:nvPr/>
        </p:nvPicPr>
        <p:blipFill>
          <a:blip r:embed="rId2"/>
          <a:stretch>
            <a:fillRect/>
          </a:stretch>
        </p:blipFill>
        <p:spPr>
          <a:xfrm>
            <a:off x="1757698" y="457329"/>
            <a:ext cx="8274577" cy="6168322"/>
          </a:xfrm>
          <a:prstGeom prst="rect">
            <a:avLst/>
          </a:prstGeom>
        </p:spPr>
      </p:pic>
      <p:sp>
        <p:nvSpPr>
          <p:cNvPr id="5" name="TextBox 4"/>
          <p:cNvSpPr txBox="1"/>
          <p:nvPr/>
        </p:nvSpPr>
        <p:spPr>
          <a:xfrm>
            <a:off x="3448595" y="248641"/>
            <a:ext cx="5891348" cy="523220"/>
          </a:xfrm>
          <a:prstGeom prst="rect">
            <a:avLst/>
          </a:prstGeom>
          <a:noFill/>
        </p:spPr>
        <p:txBody>
          <a:bodyPr wrap="square" rtlCol="0">
            <a:spAutoFit/>
          </a:bodyPr>
          <a:lstStyle/>
          <a:p>
            <a:r>
              <a:rPr lang="en-US" sz="2800" b="1" dirty="0">
                <a:solidFill>
                  <a:srgbClr val="FF0000"/>
                </a:solidFill>
              </a:rPr>
              <a:t>Parallel version of Recursive Quicksort</a:t>
            </a:r>
          </a:p>
        </p:txBody>
      </p:sp>
    </p:spTree>
    <p:extLst>
      <p:ext uri="{BB962C8B-B14F-4D97-AF65-F5344CB8AC3E}">
        <p14:creationId xmlns:p14="http://schemas.microsoft.com/office/powerpoint/2010/main" val="34477252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27</a:t>
            </a:fld>
            <a:endParaRPr lang="en-US" dirty="0"/>
          </a:p>
        </p:txBody>
      </p:sp>
      <p:pic>
        <p:nvPicPr>
          <p:cNvPr id="3" name="Picture 2"/>
          <p:cNvPicPr>
            <a:picLocks noChangeAspect="1"/>
          </p:cNvPicPr>
          <p:nvPr/>
        </p:nvPicPr>
        <p:blipFill>
          <a:blip r:embed="rId2"/>
          <a:stretch>
            <a:fillRect/>
          </a:stretch>
        </p:blipFill>
        <p:spPr>
          <a:xfrm>
            <a:off x="1397725" y="1328057"/>
            <a:ext cx="9385259" cy="4692629"/>
          </a:xfrm>
          <a:prstGeom prst="rect">
            <a:avLst/>
          </a:prstGeom>
        </p:spPr>
      </p:pic>
      <p:sp>
        <p:nvSpPr>
          <p:cNvPr id="5" name="TextBox 4"/>
          <p:cNvSpPr txBox="1"/>
          <p:nvPr/>
        </p:nvSpPr>
        <p:spPr>
          <a:xfrm>
            <a:off x="3144680" y="382434"/>
            <a:ext cx="5891348" cy="523220"/>
          </a:xfrm>
          <a:prstGeom prst="rect">
            <a:avLst/>
          </a:prstGeom>
          <a:noFill/>
        </p:spPr>
        <p:txBody>
          <a:bodyPr wrap="square" rtlCol="0">
            <a:spAutoFit/>
          </a:bodyPr>
          <a:lstStyle/>
          <a:p>
            <a:r>
              <a:rPr lang="en-US" sz="2800" b="1" dirty="0">
                <a:solidFill>
                  <a:srgbClr val="FF0000"/>
                </a:solidFill>
              </a:rPr>
              <a:t>Parallel version of Recursive Quicksort</a:t>
            </a:r>
          </a:p>
        </p:txBody>
      </p:sp>
    </p:spTree>
    <p:extLst>
      <p:ext uri="{BB962C8B-B14F-4D97-AF65-F5344CB8AC3E}">
        <p14:creationId xmlns:p14="http://schemas.microsoft.com/office/powerpoint/2010/main" val="507043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28</a:t>
            </a:fld>
            <a:endParaRPr lang="en-US" dirty="0"/>
          </a:p>
        </p:txBody>
      </p:sp>
      <p:pic>
        <p:nvPicPr>
          <p:cNvPr id="2" name="Picture 1"/>
          <p:cNvPicPr>
            <a:picLocks noChangeAspect="1"/>
          </p:cNvPicPr>
          <p:nvPr/>
        </p:nvPicPr>
        <p:blipFill>
          <a:blip r:embed="rId2"/>
          <a:stretch>
            <a:fillRect/>
          </a:stretch>
        </p:blipFill>
        <p:spPr>
          <a:xfrm>
            <a:off x="1637991" y="1069306"/>
            <a:ext cx="8861785" cy="5076338"/>
          </a:xfrm>
          <a:prstGeom prst="rect">
            <a:avLst/>
          </a:prstGeom>
        </p:spPr>
      </p:pic>
      <p:sp>
        <p:nvSpPr>
          <p:cNvPr id="5" name="TextBox 4"/>
          <p:cNvSpPr txBox="1"/>
          <p:nvPr/>
        </p:nvSpPr>
        <p:spPr>
          <a:xfrm>
            <a:off x="3123209" y="301339"/>
            <a:ext cx="5891348" cy="523220"/>
          </a:xfrm>
          <a:prstGeom prst="rect">
            <a:avLst/>
          </a:prstGeom>
          <a:noFill/>
        </p:spPr>
        <p:txBody>
          <a:bodyPr wrap="square" rtlCol="0">
            <a:spAutoFit/>
          </a:bodyPr>
          <a:lstStyle/>
          <a:p>
            <a:r>
              <a:rPr lang="en-US" sz="2800" b="1" dirty="0">
                <a:solidFill>
                  <a:srgbClr val="FF0000"/>
                </a:solidFill>
              </a:rPr>
              <a:t>Partition function of Quicksort</a:t>
            </a:r>
          </a:p>
        </p:txBody>
      </p:sp>
    </p:spTree>
    <p:extLst>
      <p:ext uri="{BB962C8B-B14F-4D97-AF65-F5344CB8AC3E}">
        <p14:creationId xmlns:p14="http://schemas.microsoft.com/office/powerpoint/2010/main" val="14559999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Distributed System</a:t>
            </a:r>
          </a:p>
        </p:txBody>
      </p:sp>
      <p:sp>
        <p:nvSpPr>
          <p:cNvPr id="5" name="Content Placeholder 4"/>
          <p:cNvSpPr>
            <a:spLocks noGrp="1"/>
          </p:cNvSpPr>
          <p:nvPr>
            <p:ph sz="half" idx="1"/>
          </p:nvPr>
        </p:nvSpPr>
        <p:spPr/>
        <p:txBody>
          <a:bodyPr>
            <a:normAutofit lnSpcReduction="10000"/>
          </a:bodyPr>
          <a:lstStyle/>
          <a:p>
            <a:r>
              <a:rPr lang="en-US" dirty="0"/>
              <a:t>The logical view of a machine supporting the message-passing paradigm consists of </a:t>
            </a:r>
            <a:r>
              <a:rPr lang="en-US" i="1" dirty="0"/>
              <a:t>p </a:t>
            </a:r>
            <a:r>
              <a:rPr lang="en-US" dirty="0"/>
              <a:t>processes, each with its own exclusive address space. </a:t>
            </a:r>
          </a:p>
          <a:p>
            <a:r>
              <a:rPr lang="en-US" dirty="0"/>
              <a:t>Instances of such a view come naturally from clustered workstations and non-shared address space multi-computers. </a:t>
            </a:r>
          </a:p>
          <a:p>
            <a:r>
              <a:rPr lang="en-US" dirty="0"/>
              <a:t>Message-passing programming paradigm.</a:t>
            </a:r>
          </a:p>
          <a:p>
            <a:endParaRPr lang="en-US" dirty="0"/>
          </a:p>
        </p:txBody>
      </p:sp>
      <p:sp>
        <p:nvSpPr>
          <p:cNvPr id="6" name="Content Placeholder 5"/>
          <p:cNvSpPr>
            <a:spLocks noGrp="1"/>
          </p:cNvSpPr>
          <p:nvPr>
            <p:ph sz="half" idx="2"/>
          </p:nvPr>
        </p:nvSpPr>
        <p:spPr/>
        <p:txBody>
          <a:bodyPr>
            <a:normAutofit lnSpcReduction="10000"/>
          </a:bodyPr>
          <a:lstStyle/>
          <a:p>
            <a:pPr marL="130175" indent="0">
              <a:buNone/>
            </a:pPr>
            <a:r>
              <a:rPr lang="en-US" dirty="0"/>
              <a:t>Two Key attributes</a:t>
            </a:r>
          </a:p>
          <a:p>
            <a:endParaRPr lang="en-US" dirty="0"/>
          </a:p>
          <a:p>
            <a:r>
              <a:rPr lang="en-US" dirty="0"/>
              <a:t>Partitioned Address Space</a:t>
            </a:r>
          </a:p>
          <a:p>
            <a:pPr lvl="1"/>
            <a:r>
              <a:rPr lang="en-US" dirty="0"/>
              <a:t>No directly access to memory attached to each processor</a:t>
            </a:r>
          </a:p>
          <a:p>
            <a:pPr lvl="1"/>
            <a:endParaRPr lang="en-US" dirty="0"/>
          </a:p>
          <a:p>
            <a:r>
              <a:rPr lang="en-US" dirty="0"/>
              <a:t>Explicit Parallelism</a:t>
            </a:r>
          </a:p>
          <a:p>
            <a:pPr lvl="1"/>
            <a:r>
              <a:rPr lang="en-US" dirty="0"/>
              <a:t>concurrent computations by means of primitives in the form of special-purpose directives or function calls. </a:t>
            </a:r>
          </a:p>
        </p:txBody>
      </p:sp>
      <p:sp>
        <p:nvSpPr>
          <p:cNvPr id="3" name="Slide Number Placeholder 2"/>
          <p:cNvSpPr>
            <a:spLocks noGrp="1"/>
          </p:cNvSpPr>
          <p:nvPr>
            <p:ph type="sldNum" sz="quarter" idx="4"/>
          </p:nvPr>
        </p:nvSpPr>
        <p:spPr/>
        <p:txBody>
          <a:bodyPr/>
          <a:lstStyle/>
          <a:p>
            <a:r>
              <a:rPr lang="en-US"/>
              <a:t>Introduction: 1-</a:t>
            </a:r>
            <a:fld id="{C4204591-24BD-A542-B9D5-F8D8A88D2FEE}" type="slidenum">
              <a:rPr lang="en-US" smtClean="0"/>
              <a:pPr/>
              <a:t>29</a:t>
            </a:fld>
            <a:endParaRPr lang="en-US" dirty="0"/>
          </a:p>
        </p:txBody>
      </p:sp>
    </p:spTree>
    <p:extLst>
      <p:ext uri="{BB962C8B-B14F-4D97-AF65-F5344CB8AC3E}">
        <p14:creationId xmlns:p14="http://schemas.microsoft.com/office/powerpoint/2010/main" val="39379843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893223" y="0"/>
            <a:ext cx="10879214" cy="6858000"/>
          </a:xfrm>
          <a:prstGeom prst="rect">
            <a:avLst/>
          </a:prstGeom>
          <a:ln w="3175">
            <a:solidFill>
              <a:schemeClr val="tx1"/>
            </a:solidFill>
          </a:ln>
        </p:spPr>
      </p:pic>
      <p:sp>
        <p:nvSpPr>
          <p:cNvPr id="4" name="TextBox 3"/>
          <p:cNvSpPr txBox="1"/>
          <p:nvPr/>
        </p:nvSpPr>
        <p:spPr>
          <a:xfrm>
            <a:off x="5532523" y="259471"/>
            <a:ext cx="5631670" cy="369332"/>
          </a:xfrm>
          <a:prstGeom prst="rect">
            <a:avLst/>
          </a:prstGeom>
          <a:solidFill>
            <a:srgbClr val="FFFF00"/>
          </a:solidFill>
        </p:spPr>
        <p:txBody>
          <a:bodyPr wrap="none" rtlCol="0">
            <a:spAutoFit/>
          </a:bodyPr>
          <a:lstStyle/>
          <a:p>
            <a:r>
              <a:rPr lang="en-US" b="1" dirty="0">
                <a:solidFill>
                  <a:srgbClr val="FF0000"/>
                </a:solidFill>
              </a:rPr>
              <a:t>Show it to your TA at the time of Semester Project DEMO</a:t>
            </a:r>
          </a:p>
        </p:txBody>
      </p:sp>
      <p:sp>
        <p:nvSpPr>
          <p:cNvPr id="2" name="Date Placeholder 1">
            <a:extLst>
              <a:ext uri="{FF2B5EF4-FFF2-40B4-BE49-F238E27FC236}">
                <a16:creationId xmlns:a16="http://schemas.microsoft.com/office/drawing/2014/main" id="{311CBC64-5B7D-4664-A827-66C8F62A9E54}"/>
              </a:ext>
            </a:extLst>
          </p:cNvPr>
          <p:cNvSpPr>
            <a:spLocks noGrp="1"/>
          </p:cNvSpPr>
          <p:nvPr>
            <p:ph type="dt" sz="half" idx="10"/>
          </p:nvPr>
        </p:nvSpPr>
        <p:spPr/>
        <p:txBody>
          <a:bodyPr/>
          <a:lstStyle/>
          <a:p>
            <a:endParaRPr lang="en-US"/>
          </a:p>
        </p:txBody>
      </p:sp>
      <p:sp>
        <p:nvSpPr>
          <p:cNvPr id="5" name="Slide Number Placeholder 4">
            <a:extLst>
              <a:ext uri="{FF2B5EF4-FFF2-40B4-BE49-F238E27FC236}">
                <a16:creationId xmlns:a16="http://schemas.microsoft.com/office/drawing/2014/main" id="{8580CA43-3CFA-4B38-9C02-3A39BABEC13C}"/>
              </a:ext>
            </a:extLst>
          </p:cNvPr>
          <p:cNvSpPr>
            <a:spLocks noGrp="1"/>
          </p:cNvSpPr>
          <p:nvPr>
            <p:ph type="sldNum" sz="quarter" idx="12"/>
          </p:nvPr>
        </p:nvSpPr>
        <p:spPr/>
        <p:txBody>
          <a:bodyPr/>
          <a:lstStyle/>
          <a:p>
            <a:fld id="{FE5DDF53-5DBD-4BCE-99E6-6B5D52274EF0}" type="slidenum">
              <a:rPr lang="en-US" smtClean="0"/>
              <a:t>3</a:t>
            </a:fld>
            <a:endParaRPr lang="en-US"/>
          </a:p>
        </p:txBody>
      </p:sp>
    </p:spTree>
    <p:extLst>
      <p:ext uri="{BB962C8B-B14F-4D97-AF65-F5344CB8AC3E}">
        <p14:creationId xmlns:p14="http://schemas.microsoft.com/office/powerpoint/2010/main" val="39069185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Partitioned Address Space</a:t>
            </a:r>
          </a:p>
        </p:txBody>
      </p:sp>
      <p:sp>
        <p:nvSpPr>
          <p:cNvPr id="3" name="Content Placeholder 2"/>
          <p:cNvSpPr>
            <a:spLocks noGrp="1"/>
          </p:cNvSpPr>
          <p:nvPr>
            <p:ph sz="half" idx="1"/>
          </p:nvPr>
        </p:nvSpPr>
        <p:spPr/>
        <p:txBody>
          <a:bodyPr>
            <a:normAutofit fontScale="85000" lnSpcReduction="20000"/>
          </a:bodyPr>
          <a:lstStyle/>
          <a:p>
            <a:r>
              <a:rPr lang="en-US" dirty="0"/>
              <a:t>Each data element must belong to one of the partitions of the space; hence, data must be explicitly partitioned and placed. </a:t>
            </a:r>
          </a:p>
          <a:p>
            <a:pPr lvl="1"/>
            <a:endParaRPr lang="en-US" dirty="0"/>
          </a:p>
          <a:p>
            <a:pPr lvl="1"/>
            <a:r>
              <a:rPr lang="en-US" dirty="0"/>
              <a:t>Programming complexity as data need to be send and received across the network instead of read/write data to memory. Need faster networks and efficient network resources to move large amount of data.</a:t>
            </a:r>
          </a:p>
          <a:p>
            <a:pPr lvl="1"/>
            <a:endParaRPr lang="en-US" dirty="0"/>
          </a:p>
          <a:p>
            <a:pPr lvl="1"/>
            <a:r>
              <a:rPr lang="en-US" dirty="0"/>
              <a:t>Faster access to local data helps achieve high performance on non-UMA architecture. </a:t>
            </a:r>
          </a:p>
          <a:p>
            <a:pPr lvl="1"/>
            <a:endParaRPr lang="en-US" dirty="0"/>
          </a:p>
          <a:p>
            <a:pPr lvl="1"/>
            <a:r>
              <a:rPr lang="en-US" dirty="0"/>
              <a:t>Access to remote computations </a:t>
            </a:r>
            <a:r>
              <a:rPr lang="en-US" dirty="0" err="1"/>
              <a:t>neeed</a:t>
            </a:r>
            <a:r>
              <a:rPr lang="en-US" dirty="0"/>
              <a:t>.</a:t>
            </a:r>
          </a:p>
          <a:p>
            <a:pPr lvl="1"/>
            <a:endParaRPr lang="en-US" dirty="0"/>
          </a:p>
        </p:txBody>
      </p:sp>
      <p:sp>
        <p:nvSpPr>
          <p:cNvPr id="4" name="Content Placeholder 3"/>
          <p:cNvSpPr>
            <a:spLocks noGrp="1"/>
          </p:cNvSpPr>
          <p:nvPr>
            <p:ph sz="half" idx="2"/>
          </p:nvPr>
        </p:nvSpPr>
        <p:spPr/>
        <p:txBody>
          <a:bodyPr>
            <a:normAutofit fontScale="85000" lnSpcReduction="20000"/>
          </a:bodyPr>
          <a:lstStyle/>
          <a:p>
            <a:r>
              <a:rPr lang="en-US" dirty="0"/>
              <a:t>All interactions (read-only or read/write) require cooperation of two processes – the process that has the data and the process that wants to access the data. </a:t>
            </a:r>
          </a:p>
          <a:p>
            <a:pPr lvl="1"/>
            <a:r>
              <a:rPr lang="en-US" dirty="0"/>
              <a:t>Code complexity as data process does not know of events at requesting processes.</a:t>
            </a:r>
          </a:p>
          <a:p>
            <a:pPr lvl="1"/>
            <a:endParaRPr lang="en-US" dirty="0"/>
          </a:p>
          <a:p>
            <a:pPr lvl="1"/>
            <a:r>
              <a:rPr lang="en-US" dirty="0"/>
              <a:t>Programmer has knowledge of all interactions and can think about algorithms (and mappings) that minimize interactions. </a:t>
            </a:r>
          </a:p>
          <a:p>
            <a:pPr lvl="1"/>
            <a:endParaRPr lang="en-US" dirty="0"/>
          </a:p>
          <a:p>
            <a:pPr lvl="1"/>
            <a:r>
              <a:rPr lang="en-US" dirty="0"/>
              <a:t>Scalable to very large number of processors 100K+ and 200K+ cores. </a:t>
            </a:r>
            <a:br>
              <a:rPr lang="en-US" dirty="0"/>
            </a:br>
            <a:endParaRPr lang="en-US" dirty="0"/>
          </a:p>
          <a:p>
            <a:endParaRPr lang="en-US" dirty="0"/>
          </a:p>
        </p:txBody>
      </p:sp>
      <p:sp>
        <p:nvSpPr>
          <p:cNvPr id="5" name="Slide Number Placeholder 4"/>
          <p:cNvSpPr>
            <a:spLocks noGrp="1"/>
          </p:cNvSpPr>
          <p:nvPr>
            <p:ph type="sldNum" sz="quarter" idx="4"/>
          </p:nvPr>
        </p:nvSpPr>
        <p:spPr/>
        <p:txBody>
          <a:bodyPr/>
          <a:lstStyle/>
          <a:p>
            <a:r>
              <a:rPr lang="en-US"/>
              <a:t>Introduction: 1-</a:t>
            </a:r>
            <a:fld id="{C4204591-24BD-A542-B9D5-F8D8A88D2FEE}" type="slidenum">
              <a:rPr lang="en-US" smtClean="0"/>
              <a:pPr/>
              <a:t>30</a:t>
            </a:fld>
            <a:endParaRPr lang="en-US" dirty="0"/>
          </a:p>
        </p:txBody>
      </p:sp>
    </p:spTree>
    <p:extLst>
      <p:ext uri="{BB962C8B-B14F-4D97-AF65-F5344CB8AC3E}">
        <p14:creationId xmlns:p14="http://schemas.microsoft.com/office/powerpoint/2010/main" val="4664791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Message-passing programming paradigm</a:t>
            </a:r>
          </a:p>
        </p:txBody>
      </p:sp>
      <p:sp>
        <p:nvSpPr>
          <p:cNvPr id="7" name="Content Placeholder 6"/>
          <p:cNvSpPr>
            <a:spLocks noGrp="1"/>
          </p:cNvSpPr>
          <p:nvPr>
            <p:ph sz="half" idx="1"/>
          </p:nvPr>
        </p:nvSpPr>
        <p:spPr/>
        <p:txBody>
          <a:bodyPr>
            <a:normAutofit fontScale="92500" lnSpcReduction="20000"/>
          </a:bodyPr>
          <a:lstStyle/>
          <a:p>
            <a:r>
              <a:rPr lang="en-US" dirty="0"/>
              <a:t>Parallelism is coded explicitly by the programmer. </a:t>
            </a:r>
          </a:p>
          <a:p>
            <a:pPr lvl="1"/>
            <a:endParaRPr lang="en-US" dirty="0"/>
          </a:p>
          <a:p>
            <a:pPr lvl="1"/>
            <a:r>
              <a:rPr lang="en-US" dirty="0"/>
              <a:t>Programmer identifies ways to decompose computations and extract concurrency. </a:t>
            </a:r>
          </a:p>
          <a:p>
            <a:pPr lvl="1"/>
            <a:endParaRPr lang="en-US" dirty="0"/>
          </a:p>
          <a:p>
            <a:pPr lvl="1"/>
            <a:r>
              <a:rPr lang="en-US" dirty="0"/>
              <a:t>Message-passing paradigm tends to be hard and intellectually demanding. </a:t>
            </a:r>
          </a:p>
          <a:p>
            <a:pPr lvl="1"/>
            <a:endParaRPr lang="en-US" dirty="0"/>
          </a:p>
          <a:p>
            <a:pPr lvl="1"/>
            <a:r>
              <a:rPr lang="en-US" dirty="0"/>
              <a:t>Potential of achieving very high performance by scaling to a very large number of processes on large infrastructures. </a:t>
            </a:r>
            <a:br>
              <a:rPr lang="en-US" dirty="0"/>
            </a:br>
            <a:endParaRPr lang="en-US" dirty="0"/>
          </a:p>
        </p:txBody>
      </p:sp>
      <p:sp>
        <p:nvSpPr>
          <p:cNvPr id="8" name="Content Placeholder 7"/>
          <p:cNvSpPr>
            <a:spLocks noGrp="1"/>
          </p:cNvSpPr>
          <p:nvPr>
            <p:ph sz="half" idx="2"/>
          </p:nvPr>
        </p:nvSpPr>
        <p:spPr/>
        <p:txBody>
          <a:bodyPr>
            <a:normAutofit fontScale="92500" lnSpcReduction="20000"/>
          </a:bodyPr>
          <a:lstStyle/>
          <a:p>
            <a:r>
              <a:rPr lang="en-US" dirty="0"/>
              <a:t>Asynchronous or loosely synchronous programming paradigms. </a:t>
            </a:r>
          </a:p>
          <a:p>
            <a:endParaRPr lang="en-US" dirty="0"/>
          </a:p>
          <a:p>
            <a:pPr lvl="1"/>
            <a:r>
              <a:rPr lang="en-US" dirty="0"/>
              <a:t>In the asynchronous paradigm, all concurrent tasks execute asynchronously.  </a:t>
            </a:r>
          </a:p>
          <a:p>
            <a:endParaRPr lang="en-US" dirty="0"/>
          </a:p>
          <a:p>
            <a:pPr lvl="1"/>
            <a:r>
              <a:rPr lang="en-US" dirty="0"/>
              <a:t>In Loosely synchronous programs tasks execute completely asynchronously but synchronize to perform interactions.  </a:t>
            </a:r>
          </a:p>
          <a:p>
            <a:endParaRPr lang="en-US" dirty="0"/>
          </a:p>
        </p:txBody>
      </p:sp>
      <p:sp>
        <p:nvSpPr>
          <p:cNvPr id="5" name="Slide Number Placeholder 4"/>
          <p:cNvSpPr>
            <a:spLocks noGrp="1"/>
          </p:cNvSpPr>
          <p:nvPr>
            <p:ph type="sldNum" sz="quarter" idx="4"/>
          </p:nvPr>
        </p:nvSpPr>
        <p:spPr/>
        <p:txBody>
          <a:bodyPr/>
          <a:lstStyle/>
          <a:p>
            <a:r>
              <a:rPr lang="en-US"/>
              <a:t>Introduction: 1-</a:t>
            </a:r>
            <a:fld id="{C4204591-24BD-A542-B9D5-F8D8A88D2FEE}" type="slidenum">
              <a:rPr lang="en-US" smtClean="0"/>
              <a:pPr/>
              <a:t>31</a:t>
            </a:fld>
            <a:endParaRPr lang="en-US" dirty="0"/>
          </a:p>
        </p:txBody>
      </p:sp>
    </p:spTree>
    <p:extLst>
      <p:ext uri="{BB962C8B-B14F-4D97-AF65-F5344CB8AC3E}">
        <p14:creationId xmlns:p14="http://schemas.microsoft.com/office/powerpoint/2010/main" val="29030164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Message-passing programming paradigm</a:t>
            </a:r>
          </a:p>
        </p:txBody>
      </p:sp>
      <p:sp>
        <p:nvSpPr>
          <p:cNvPr id="3" name="Content Placeholder 2"/>
          <p:cNvSpPr>
            <a:spLocks noGrp="1"/>
          </p:cNvSpPr>
          <p:nvPr>
            <p:ph sz="half" idx="1"/>
          </p:nvPr>
        </p:nvSpPr>
        <p:spPr/>
        <p:txBody>
          <a:bodyPr>
            <a:normAutofit/>
          </a:bodyPr>
          <a:lstStyle/>
          <a:p>
            <a:r>
              <a:rPr lang="en-US" dirty="0"/>
              <a:t>Message-passing programs are written using the </a:t>
            </a:r>
            <a:r>
              <a:rPr lang="en-US" b="1" i="1" dirty="0"/>
              <a:t>single program multiple data </a:t>
            </a:r>
            <a:r>
              <a:rPr lang="en-US" dirty="0"/>
              <a:t>(SPMD) approach. </a:t>
            </a:r>
          </a:p>
          <a:p>
            <a:pPr lvl="1"/>
            <a:r>
              <a:rPr lang="en-US" dirty="0"/>
              <a:t>SPMD code executed by different processes is identical except for a small number of processes.</a:t>
            </a:r>
          </a:p>
          <a:p>
            <a:pPr marL="463550" lvl="1" indent="0">
              <a:buNone/>
            </a:pPr>
            <a:r>
              <a:rPr lang="en-US" dirty="0"/>
              <a:t> </a:t>
            </a:r>
          </a:p>
          <a:p>
            <a:pPr lvl="1"/>
            <a:r>
              <a:rPr lang="en-US" dirty="0"/>
              <a:t>SPMD programs can be loosely synchronous or completely asynchronous.</a:t>
            </a:r>
          </a:p>
        </p:txBody>
      </p:sp>
      <p:sp>
        <p:nvSpPr>
          <p:cNvPr id="4" name="Content Placeholder 3"/>
          <p:cNvSpPr>
            <a:spLocks noGrp="1"/>
          </p:cNvSpPr>
          <p:nvPr>
            <p:ph sz="half" idx="2"/>
          </p:nvPr>
        </p:nvSpPr>
        <p:spPr/>
        <p:txBody>
          <a:bodyPr>
            <a:normAutofit/>
          </a:bodyPr>
          <a:lstStyle/>
          <a:p>
            <a:r>
              <a:rPr lang="en-US" dirty="0"/>
              <a:t>Processes interact by sending and receiving messages. Two primitives are available:</a:t>
            </a:r>
          </a:p>
          <a:p>
            <a:pPr lvl="1"/>
            <a:endParaRPr lang="de-DE" dirty="0"/>
          </a:p>
          <a:p>
            <a:pPr lvl="1"/>
            <a:r>
              <a:rPr lang="de-DE" dirty="0"/>
              <a:t>send(void *sendbuf, int nelems, int dest)</a:t>
            </a:r>
          </a:p>
          <a:p>
            <a:pPr lvl="1"/>
            <a:endParaRPr lang="de-DE" dirty="0"/>
          </a:p>
          <a:p>
            <a:pPr lvl="1"/>
            <a:r>
              <a:rPr lang="en-US" dirty="0"/>
              <a:t>receive(void *</a:t>
            </a:r>
            <a:r>
              <a:rPr lang="en-US" dirty="0" err="1"/>
              <a:t>recvbuf</a:t>
            </a:r>
            <a:r>
              <a:rPr lang="en-US" dirty="0"/>
              <a:t>, </a:t>
            </a:r>
            <a:r>
              <a:rPr lang="en-US" dirty="0" err="1"/>
              <a:t>int</a:t>
            </a:r>
            <a:r>
              <a:rPr lang="en-US" dirty="0"/>
              <a:t> </a:t>
            </a:r>
            <a:r>
              <a:rPr lang="en-US" dirty="0" err="1"/>
              <a:t>nelems</a:t>
            </a:r>
            <a:r>
              <a:rPr lang="en-US" dirty="0"/>
              <a:t>, </a:t>
            </a:r>
            <a:r>
              <a:rPr lang="en-US" dirty="0" err="1"/>
              <a:t>int</a:t>
            </a:r>
            <a:r>
              <a:rPr lang="en-US" dirty="0"/>
              <a:t> source)</a:t>
            </a:r>
          </a:p>
        </p:txBody>
      </p:sp>
      <p:sp>
        <p:nvSpPr>
          <p:cNvPr id="5" name="Slide Number Placeholder 4"/>
          <p:cNvSpPr>
            <a:spLocks noGrp="1"/>
          </p:cNvSpPr>
          <p:nvPr>
            <p:ph type="sldNum" sz="quarter" idx="4"/>
          </p:nvPr>
        </p:nvSpPr>
        <p:spPr/>
        <p:txBody>
          <a:bodyPr/>
          <a:lstStyle/>
          <a:p>
            <a:r>
              <a:rPr lang="en-US"/>
              <a:t>Introduction: 1-</a:t>
            </a:r>
            <a:fld id="{C4204591-24BD-A542-B9D5-F8D8A88D2FEE}" type="slidenum">
              <a:rPr lang="en-US" smtClean="0"/>
              <a:pPr/>
              <a:t>32</a:t>
            </a:fld>
            <a:endParaRPr lang="en-US" dirty="0"/>
          </a:p>
        </p:txBody>
      </p:sp>
    </p:spTree>
    <p:extLst>
      <p:ext uri="{BB962C8B-B14F-4D97-AF65-F5344CB8AC3E}">
        <p14:creationId xmlns:p14="http://schemas.microsoft.com/office/powerpoint/2010/main" val="34669465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49976"/>
            <a:ext cx="10515600" cy="4859383"/>
          </a:xfrm>
        </p:spPr>
        <p:txBody>
          <a:bodyPr>
            <a:normAutofit lnSpcReduction="10000"/>
          </a:bodyPr>
          <a:lstStyle/>
          <a:p>
            <a:r>
              <a:rPr lang="en-US" dirty="0"/>
              <a:t>Send and Receive Operations</a:t>
            </a:r>
          </a:p>
          <a:p>
            <a:r>
              <a:rPr lang="en-US" dirty="0"/>
              <a:t>Undesirable side-effects of Communication hardware</a:t>
            </a:r>
          </a:p>
          <a:p>
            <a:pPr lvl="1"/>
            <a:r>
              <a:rPr lang="en-US" dirty="0"/>
              <a:t>DMA and Asynchronous Communication</a:t>
            </a:r>
          </a:p>
          <a:p>
            <a:r>
              <a:rPr lang="en-US" dirty="0"/>
              <a:t>Blocking Message Passing Operations</a:t>
            </a:r>
          </a:p>
          <a:p>
            <a:pPr lvl="1"/>
            <a:r>
              <a:rPr lang="en-US" dirty="0"/>
              <a:t>Buffered and Non-Buffered</a:t>
            </a:r>
          </a:p>
          <a:p>
            <a:pPr lvl="2"/>
            <a:r>
              <a:rPr lang="en-US" dirty="0"/>
              <a:t>Operations Details</a:t>
            </a:r>
          </a:p>
          <a:p>
            <a:pPr lvl="2"/>
            <a:r>
              <a:rPr lang="en-US" dirty="0"/>
              <a:t>Idling and Deadlock</a:t>
            </a:r>
          </a:p>
          <a:p>
            <a:pPr lvl="2"/>
            <a:r>
              <a:rPr lang="en-US" dirty="0"/>
              <a:t>Impact of Finite Buffered</a:t>
            </a:r>
          </a:p>
          <a:p>
            <a:r>
              <a:rPr lang="en-US" dirty="0"/>
              <a:t>Non-Blocking Message Passing Operations</a:t>
            </a:r>
          </a:p>
          <a:p>
            <a:pPr lvl="1"/>
            <a:r>
              <a:rPr lang="en-US" dirty="0"/>
              <a:t>Buffered non-blocking operations</a:t>
            </a:r>
          </a:p>
          <a:p>
            <a:pPr lvl="1"/>
            <a:r>
              <a:rPr lang="en-US" dirty="0"/>
              <a:t>Non-buffered</a:t>
            </a:r>
          </a:p>
          <a:p>
            <a:r>
              <a:rPr lang="en-US" dirty="0"/>
              <a:t>MPI Offered both Buffered and Non-Buffered Operations</a:t>
            </a:r>
          </a:p>
        </p:txBody>
      </p:sp>
      <p:sp>
        <p:nvSpPr>
          <p:cNvPr id="3" name="Title 2"/>
          <p:cNvSpPr>
            <a:spLocks noGrp="1"/>
          </p:cNvSpPr>
          <p:nvPr>
            <p:ph type="title"/>
          </p:nvPr>
        </p:nvSpPr>
        <p:spPr/>
        <p:txBody>
          <a:bodyPr/>
          <a:lstStyle/>
          <a:p>
            <a:endParaRPr lang="en-US" dirty="0"/>
          </a:p>
        </p:txBody>
      </p:sp>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33</a:t>
            </a:fld>
            <a:endParaRPr lang="en-US" dirty="0"/>
          </a:p>
        </p:txBody>
      </p:sp>
    </p:spTree>
    <p:extLst>
      <p:ext uri="{BB962C8B-B14F-4D97-AF65-F5344CB8AC3E}">
        <p14:creationId xmlns:p14="http://schemas.microsoft.com/office/powerpoint/2010/main" val="34737536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34</a:t>
            </a:fld>
            <a:endParaRPr lang="en-US" dirty="0"/>
          </a:p>
        </p:txBody>
      </p:sp>
      <p:pic>
        <p:nvPicPr>
          <p:cNvPr id="2" name="Picture 1"/>
          <p:cNvPicPr>
            <a:picLocks noChangeAspect="1"/>
          </p:cNvPicPr>
          <p:nvPr/>
        </p:nvPicPr>
        <p:blipFill>
          <a:blip r:embed="rId2"/>
          <a:stretch>
            <a:fillRect/>
          </a:stretch>
        </p:blipFill>
        <p:spPr>
          <a:xfrm>
            <a:off x="836255" y="494047"/>
            <a:ext cx="9754961" cy="409632"/>
          </a:xfrm>
          <a:prstGeom prst="rect">
            <a:avLst/>
          </a:prstGeom>
        </p:spPr>
      </p:pic>
      <p:pic>
        <p:nvPicPr>
          <p:cNvPr id="5" name="Picture 4"/>
          <p:cNvPicPr>
            <a:picLocks noChangeAspect="1"/>
          </p:cNvPicPr>
          <p:nvPr/>
        </p:nvPicPr>
        <p:blipFill>
          <a:blip r:embed="rId3"/>
          <a:stretch>
            <a:fillRect/>
          </a:stretch>
        </p:blipFill>
        <p:spPr>
          <a:xfrm>
            <a:off x="530553" y="1797330"/>
            <a:ext cx="11323231" cy="1003563"/>
          </a:xfrm>
          <a:prstGeom prst="rect">
            <a:avLst/>
          </a:prstGeom>
        </p:spPr>
      </p:pic>
      <p:pic>
        <p:nvPicPr>
          <p:cNvPr id="6" name="Picture 5"/>
          <p:cNvPicPr>
            <a:picLocks noChangeAspect="1"/>
          </p:cNvPicPr>
          <p:nvPr/>
        </p:nvPicPr>
        <p:blipFill>
          <a:blip r:embed="rId4"/>
          <a:stretch>
            <a:fillRect/>
          </a:stretch>
        </p:blipFill>
        <p:spPr>
          <a:xfrm>
            <a:off x="530553" y="3393503"/>
            <a:ext cx="11646789" cy="1152372"/>
          </a:xfrm>
          <a:prstGeom prst="rect">
            <a:avLst/>
          </a:prstGeom>
        </p:spPr>
      </p:pic>
    </p:spTree>
    <p:extLst>
      <p:ext uri="{BB962C8B-B14F-4D97-AF65-F5344CB8AC3E}">
        <p14:creationId xmlns:p14="http://schemas.microsoft.com/office/powerpoint/2010/main" val="11200937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35</a:t>
            </a:fld>
            <a:endParaRPr lang="en-US" dirty="0"/>
          </a:p>
        </p:txBody>
      </p:sp>
      <p:grpSp>
        <p:nvGrpSpPr>
          <p:cNvPr id="7" name="Group 6"/>
          <p:cNvGrpSpPr/>
          <p:nvPr/>
        </p:nvGrpSpPr>
        <p:grpSpPr>
          <a:xfrm>
            <a:off x="1098772" y="1525104"/>
            <a:ext cx="10110062" cy="2371402"/>
            <a:chOff x="938354" y="2461855"/>
            <a:chExt cx="10110062" cy="2371402"/>
          </a:xfrm>
        </p:grpSpPr>
        <p:pic>
          <p:nvPicPr>
            <p:cNvPr id="2" name="Picture 1"/>
            <p:cNvPicPr>
              <a:picLocks noChangeAspect="1"/>
            </p:cNvPicPr>
            <p:nvPr/>
          </p:nvPicPr>
          <p:blipFill>
            <a:blip r:embed="rId2">
              <a:duotone>
                <a:prstClr val="black"/>
                <a:schemeClr val="accent2">
                  <a:tint val="45000"/>
                  <a:satMod val="400000"/>
                </a:schemeClr>
              </a:duotone>
            </a:blip>
            <a:stretch>
              <a:fillRect/>
            </a:stretch>
          </p:blipFill>
          <p:spPr>
            <a:xfrm>
              <a:off x="938354" y="2461855"/>
              <a:ext cx="3621445" cy="2371402"/>
            </a:xfrm>
            <a:prstGeom prst="rect">
              <a:avLst/>
            </a:prstGeom>
          </p:spPr>
        </p:pic>
        <p:pic>
          <p:nvPicPr>
            <p:cNvPr id="3" name="Picture 2"/>
            <p:cNvPicPr>
              <a:picLocks noChangeAspect="1"/>
            </p:cNvPicPr>
            <p:nvPr/>
          </p:nvPicPr>
          <p:blipFill>
            <a:blip r:embed="rId3">
              <a:duotone>
                <a:prstClr val="black"/>
                <a:schemeClr val="accent4">
                  <a:tint val="45000"/>
                  <a:satMod val="400000"/>
                </a:schemeClr>
              </a:duotone>
            </a:blip>
            <a:stretch>
              <a:fillRect/>
            </a:stretch>
          </p:blipFill>
          <p:spPr>
            <a:xfrm>
              <a:off x="6499862" y="2461855"/>
              <a:ext cx="4548554" cy="2030255"/>
            </a:xfrm>
            <a:prstGeom prst="rect">
              <a:avLst/>
            </a:prstGeom>
          </p:spPr>
        </p:pic>
        <p:sp>
          <p:nvSpPr>
            <p:cNvPr id="5" name="Left-Right Arrow 4"/>
            <p:cNvSpPr/>
            <p:nvPr/>
          </p:nvSpPr>
          <p:spPr>
            <a:xfrm>
              <a:off x="4778716" y="3174274"/>
              <a:ext cx="1502229" cy="862149"/>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p:cNvPicPr>
            <a:picLocks noChangeAspect="1"/>
          </p:cNvPicPr>
          <p:nvPr/>
        </p:nvPicPr>
        <p:blipFill>
          <a:blip r:embed="rId4"/>
          <a:stretch>
            <a:fillRect/>
          </a:stretch>
        </p:blipFill>
        <p:spPr>
          <a:xfrm>
            <a:off x="425077" y="4517931"/>
            <a:ext cx="11457453" cy="1469471"/>
          </a:xfrm>
          <a:prstGeom prst="rect">
            <a:avLst/>
          </a:prstGeom>
        </p:spPr>
      </p:pic>
      <p:pic>
        <p:nvPicPr>
          <p:cNvPr id="8" name="Picture 7"/>
          <p:cNvPicPr>
            <a:picLocks noChangeAspect="1"/>
          </p:cNvPicPr>
          <p:nvPr/>
        </p:nvPicPr>
        <p:blipFill>
          <a:blip r:embed="rId5"/>
          <a:stretch>
            <a:fillRect/>
          </a:stretch>
        </p:blipFill>
        <p:spPr>
          <a:xfrm>
            <a:off x="836255" y="494047"/>
            <a:ext cx="9754961" cy="409632"/>
          </a:xfrm>
          <a:prstGeom prst="rect">
            <a:avLst/>
          </a:prstGeom>
        </p:spPr>
      </p:pic>
    </p:spTree>
    <p:extLst>
      <p:ext uri="{BB962C8B-B14F-4D97-AF65-F5344CB8AC3E}">
        <p14:creationId xmlns:p14="http://schemas.microsoft.com/office/powerpoint/2010/main" val="237850680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Autofit/>
          </a:bodyPr>
          <a:lstStyle/>
          <a:p>
            <a:r>
              <a:rPr lang="en-US" sz="3800" dirty="0"/>
              <a:t>Undesirable side-effects of Communication hardware</a:t>
            </a:r>
          </a:p>
        </p:txBody>
      </p:sp>
      <p:sp>
        <p:nvSpPr>
          <p:cNvPr id="5" name="Content Placeholder 4"/>
          <p:cNvSpPr>
            <a:spLocks noGrp="1"/>
          </p:cNvSpPr>
          <p:nvPr>
            <p:ph sz="half" idx="1"/>
          </p:nvPr>
        </p:nvSpPr>
        <p:spPr/>
        <p:txBody>
          <a:bodyPr>
            <a:normAutofit fontScale="92500" lnSpcReduction="10000"/>
          </a:bodyPr>
          <a:lstStyle/>
          <a:p>
            <a:r>
              <a:rPr lang="en-US" dirty="0"/>
              <a:t>Most message passing platforms have </a:t>
            </a:r>
            <a:r>
              <a:rPr lang="en-US" dirty="0">
                <a:solidFill>
                  <a:srgbClr val="FF0000"/>
                </a:solidFill>
              </a:rPr>
              <a:t>additional hardware support </a:t>
            </a:r>
            <a:r>
              <a:rPr lang="en-US" dirty="0"/>
              <a:t>for sending and receiving messages. </a:t>
            </a:r>
          </a:p>
          <a:p>
            <a:r>
              <a:rPr lang="en-US" b="1" dirty="0">
                <a:solidFill>
                  <a:srgbClr val="FF0000"/>
                </a:solidFill>
              </a:rPr>
              <a:t>DMA (direct memory access) </a:t>
            </a:r>
            <a:r>
              <a:rPr lang="en-US" dirty="0"/>
              <a:t>and </a:t>
            </a:r>
          </a:p>
          <a:p>
            <a:pPr lvl="1"/>
            <a:r>
              <a:rPr lang="en-US" dirty="0"/>
              <a:t>DMA allows copying of data from one memory location to another (e.g., communication buffers) without CPU support </a:t>
            </a:r>
          </a:p>
          <a:p>
            <a:r>
              <a:rPr lang="en-US" b="1" dirty="0">
                <a:solidFill>
                  <a:srgbClr val="FF0000"/>
                </a:solidFill>
              </a:rPr>
              <a:t>Asynchronous message transfer</a:t>
            </a:r>
          </a:p>
          <a:p>
            <a:pPr lvl="1"/>
            <a:r>
              <a:rPr lang="en-US" dirty="0"/>
              <a:t>Protocol(s) to transfer message between sender and receiver </a:t>
            </a:r>
          </a:p>
          <a:p>
            <a:endParaRPr lang="en-US" dirty="0"/>
          </a:p>
        </p:txBody>
      </p:sp>
      <p:sp>
        <p:nvSpPr>
          <p:cNvPr id="6" name="Content Placeholder 5"/>
          <p:cNvSpPr>
            <a:spLocks noGrp="1"/>
          </p:cNvSpPr>
          <p:nvPr>
            <p:ph sz="half" idx="2"/>
          </p:nvPr>
        </p:nvSpPr>
        <p:spPr/>
        <p:txBody>
          <a:bodyPr>
            <a:normAutofit fontScale="92500" lnSpcReduction="10000"/>
          </a:bodyPr>
          <a:lstStyle/>
          <a:p>
            <a:r>
              <a:rPr lang="en-US" dirty="0">
                <a:solidFill>
                  <a:srgbClr val="FF0000"/>
                </a:solidFill>
              </a:rPr>
              <a:t>Performance of communication processing </a:t>
            </a:r>
            <a:r>
              <a:rPr lang="en-US" dirty="0"/>
              <a:t>has greatly increased using DMA and Asynchronous message transfer.</a:t>
            </a:r>
          </a:p>
          <a:p>
            <a:endParaRPr lang="en-US" dirty="0"/>
          </a:p>
          <a:p>
            <a:r>
              <a:rPr lang="en-US" dirty="0"/>
              <a:t>However, some </a:t>
            </a:r>
            <a:r>
              <a:rPr lang="en-US" dirty="0">
                <a:solidFill>
                  <a:srgbClr val="FF0000"/>
                </a:solidFill>
              </a:rPr>
              <a:t>undesirable side effects</a:t>
            </a:r>
            <a:r>
              <a:rPr lang="en-US" dirty="0"/>
              <a:t> could be:</a:t>
            </a:r>
          </a:p>
          <a:p>
            <a:pPr lvl="1"/>
            <a:r>
              <a:rPr lang="en-US" dirty="0"/>
              <a:t>if the send operation programs the communication hardware and returns before the communication operation has been accomplished, </a:t>
            </a:r>
            <a:r>
              <a:rPr lang="en-US" b="1" dirty="0">
                <a:solidFill>
                  <a:srgbClr val="FF0000"/>
                </a:solidFill>
              </a:rPr>
              <a:t>process P1 might receive the value 0 in the variable “a” instead of 100! </a:t>
            </a:r>
          </a:p>
        </p:txBody>
      </p:sp>
      <p:sp>
        <p:nvSpPr>
          <p:cNvPr id="3" name="Slide Number Placeholder 2"/>
          <p:cNvSpPr>
            <a:spLocks noGrp="1"/>
          </p:cNvSpPr>
          <p:nvPr>
            <p:ph type="sldNum" sz="quarter" idx="4"/>
          </p:nvPr>
        </p:nvSpPr>
        <p:spPr/>
        <p:txBody>
          <a:bodyPr/>
          <a:lstStyle/>
          <a:p>
            <a:r>
              <a:rPr lang="en-US"/>
              <a:t>Introduction: 1-</a:t>
            </a:r>
            <a:fld id="{C4204591-24BD-A542-B9D5-F8D8A88D2FEE}" type="slidenum">
              <a:rPr lang="en-US" smtClean="0"/>
              <a:pPr/>
              <a:t>36</a:t>
            </a:fld>
            <a:endParaRPr lang="en-US" dirty="0"/>
          </a:p>
        </p:txBody>
      </p:sp>
    </p:spTree>
    <p:extLst>
      <p:ext uri="{BB962C8B-B14F-4D97-AF65-F5344CB8AC3E}">
        <p14:creationId xmlns:p14="http://schemas.microsoft.com/office/powerpoint/2010/main" val="108639552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37</a:t>
            </a:fld>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0672" y="483325"/>
            <a:ext cx="10380617" cy="5839097"/>
          </a:xfrm>
          <a:prstGeom prst="rect">
            <a:avLst/>
          </a:prstGeom>
        </p:spPr>
      </p:pic>
    </p:spTree>
    <p:extLst>
      <p:ext uri="{BB962C8B-B14F-4D97-AF65-F5344CB8AC3E}">
        <p14:creationId xmlns:p14="http://schemas.microsoft.com/office/powerpoint/2010/main" val="40964645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596460" y="1540112"/>
            <a:ext cx="8999079" cy="4709308"/>
          </a:xfrm>
          <a:prstGeom prst="rect">
            <a:avLst/>
          </a:prstGeom>
        </p:spPr>
      </p:pic>
      <p:sp>
        <p:nvSpPr>
          <p:cNvPr id="5" name="Title 4"/>
          <p:cNvSpPr>
            <a:spLocks noGrp="1"/>
          </p:cNvSpPr>
          <p:nvPr>
            <p:ph type="title"/>
          </p:nvPr>
        </p:nvSpPr>
        <p:spPr/>
        <p:txBody>
          <a:bodyPr/>
          <a:lstStyle/>
          <a:p>
            <a:r>
              <a:rPr lang="en-US" dirty="0"/>
              <a:t>Synchronous vs Asynchronous Data Transfer</a:t>
            </a:r>
          </a:p>
        </p:txBody>
      </p:sp>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38</a:t>
            </a:fld>
            <a:endParaRPr lang="en-US" dirty="0"/>
          </a:p>
        </p:txBody>
      </p:sp>
    </p:spTree>
    <p:extLst>
      <p:ext uri="{BB962C8B-B14F-4D97-AF65-F5344CB8AC3E}">
        <p14:creationId xmlns:p14="http://schemas.microsoft.com/office/powerpoint/2010/main" val="256384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39</a:t>
            </a:fld>
            <a:endParaRPr lang="en-US" dirty="0"/>
          </a:p>
        </p:txBody>
      </p:sp>
      <p:pic>
        <p:nvPicPr>
          <p:cNvPr id="2" name="Picture 1"/>
          <p:cNvPicPr>
            <a:picLocks noChangeAspect="1"/>
          </p:cNvPicPr>
          <p:nvPr/>
        </p:nvPicPr>
        <p:blipFill>
          <a:blip r:embed="rId2"/>
          <a:stretch>
            <a:fillRect/>
          </a:stretch>
        </p:blipFill>
        <p:spPr>
          <a:xfrm>
            <a:off x="584540" y="570114"/>
            <a:ext cx="8530854" cy="501040"/>
          </a:xfrm>
          <a:prstGeom prst="rect">
            <a:avLst/>
          </a:prstGeom>
        </p:spPr>
      </p:pic>
      <p:pic>
        <p:nvPicPr>
          <p:cNvPr id="5" name="Picture 4"/>
          <p:cNvPicPr>
            <a:picLocks noChangeAspect="1"/>
          </p:cNvPicPr>
          <p:nvPr/>
        </p:nvPicPr>
        <p:blipFill>
          <a:blip r:embed="rId3"/>
          <a:stretch>
            <a:fillRect/>
          </a:stretch>
        </p:blipFill>
        <p:spPr>
          <a:xfrm>
            <a:off x="485474" y="1495841"/>
            <a:ext cx="11477342" cy="1796844"/>
          </a:xfrm>
          <a:prstGeom prst="rect">
            <a:avLst/>
          </a:prstGeom>
        </p:spPr>
      </p:pic>
      <p:pic>
        <p:nvPicPr>
          <p:cNvPr id="6" name="Picture 5"/>
          <p:cNvPicPr>
            <a:picLocks noChangeAspect="1"/>
          </p:cNvPicPr>
          <p:nvPr/>
        </p:nvPicPr>
        <p:blipFill>
          <a:blip r:embed="rId4"/>
          <a:stretch>
            <a:fillRect/>
          </a:stretch>
        </p:blipFill>
        <p:spPr>
          <a:xfrm>
            <a:off x="430705" y="3896379"/>
            <a:ext cx="4505954" cy="371527"/>
          </a:xfrm>
          <a:prstGeom prst="rect">
            <a:avLst/>
          </a:prstGeom>
        </p:spPr>
      </p:pic>
      <p:pic>
        <p:nvPicPr>
          <p:cNvPr id="7" name="Picture 6"/>
          <p:cNvPicPr>
            <a:picLocks noChangeAspect="1"/>
          </p:cNvPicPr>
          <p:nvPr/>
        </p:nvPicPr>
        <p:blipFill>
          <a:blip r:embed="rId5"/>
          <a:stretch>
            <a:fillRect/>
          </a:stretch>
        </p:blipFill>
        <p:spPr>
          <a:xfrm>
            <a:off x="485474" y="5243127"/>
            <a:ext cx="3877216" cy="390580"/>
          </a:xfrm>
          <a:prstGeom prst="rect">
            <a:avLst/>
          </a:prstGeom>
        </p:spPr>
      </p:pic>
      <p:sp>
        <p:nvSpPr>
          <p:cNvPr id="8" name="TextBox 7"/>
          <p:cNvSpPr txBox="1"/>
          <p:nvPr/>
        </p:nvSpPr>
        <p:spPr>
          <a:xfrm>
            <a:off x="5080350" y="3758976"/>
            <a:ext cx="6767661" cy="646331"/>
          </a:xfrm>
          <a:prstGeom prst="rect">
            <a:avLst/>
          </a:prstGeom>
          <a:solidFill>
            <a:schemeClr val="accent4">
              <a:lumMod val="40000"/>
              <a:lumOff val="60000"/>
            </a:schemeClr>
          </a:solidFill>
        </p:spPr>
        <p:txBody>
          <a:bodyPr wrap="square" rtlCol="0">
            <a:spAutoFit/>
          </a:bodyPr>
          <a:lstStyle/>
          <a:p>
            <a:r>
              <a:rPr lang="en-US" dirty="0"/>
              <a:t>Control is returned to the calling program only when receiver has completely received the sent </a:t>
            </a:r>
            <a:r>
              <a:rPr lang="en-US" dirty="0">
                <a:solidFill>
                  <a:schemeClr val="accent4">
                    <a:lumMod val="40000"/>
                    <a:lumOff val="60000"/>
                  </a:schemeClr>
                </a:solidFill>
              </a:rPr>
              <a:t>data</a:t>
            </a:r>
            <a:r>
              <a:rPr lang="en-US" dirty="0"/>
              <a:t>.</a:t>
            </a:r>
          </a:p>
        </p:txBody>
      </p:sp>
      <p:sp>
        <p:nvSpPr>
          <p:cNvPr id="9" name="TextBox 8"/>
          <p:cNvSpPr txBox="1"/>
          <p:nvPr/>
        </p:nvSpPr>
        <p:spPr>
          <a:xfrm>
            <a:off x="5080350" y="5101032"/>
            <a:ext cx="6767661" cy="646331"/>
          </a:xfrm>
          <a:prstGeom prst="rect">
            <a:avLst/>
          </a:prstGeom>
          <a:solidFill>
            <a:schemeClr val="accent2">
              <a:lumMod val="40000"/>
              <a:lumOff val="60000"/>
            </a:schemeClr>
          </a:solidFill>
        </p:spPr>
        <p:txBody>
          <a:bodyPr wrap="square" rtlCol="0">
            <a:spAutoFit/>
          </a:bodyPr>
          <a:lstStyle/>
          <a:p>
            <a:r>
              <a:rPr lang="en-US" dirty="0"/>
              <a:t>Control is returned to the calling program after copying the data into the buffer. Transfer of data to the sender will be done asynchronously.</a:t>
            </a:r>
          </a:p>
        </p:txBody>
      </p:sp>
    </p:spTree>
    <p:extLst>
      <p:ext uri="{BB962C8B-B14F-4D97-AF65-F5344CB8AC3E}">
        <p14:creationId xmlns:p14="http://schemas.microsoft.com/office/powerpoint/2010/main" val="2887209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4252D1-C72E-4E9D-A021-72F77E6FB4D8}"/>
              </a:ext>
            </a:extLst>
          </p:cNvPr>
          <p:cNvSpPr>
            <a:spLocks noGrp="1"/>
          </p:cNvSpPr>
          <p:nvPr>
            <p:ph type="title"/>
          </p:nvPr>
        </p:nvSpPr>
        <p:spPr/>
        <p:txBody>
          <a:bodyPr/>
          <a:lstStyle/>
          <a:p>
            <a:r>
              <a:rPr lang="en-US" dirty="0"/>
              <a:t>Programming Models</a:t>
            </a:r>
          </a:p>
        </p:txBody>
      </p:sp>
      <p:sp>
        <p:nvSpPr>
          <p:cNvPr id="2" name="Slide Number Placeholder 1">
            <a:extLst>
              <a:ext uri="{FF2B5EF4-FFF2-40B4-BE49-F238E27FC236}">
                <a16:creationId xmlns:a16="http://schemas.microsoft.com/office/drawing/2014/main" id="{C7B47FFF-CC13-4B15-9315-8675A25A8039}"/>
              </a:ext>
            </a:extLst>
          </p:cNvPr>
          <p:cNvSpPr>
            <a:spLocks noGrp="1"/>
          </p:cNvSpPr>
          <p:nvPr>
            <p:ph type="sldNum" sz="quarter" idx="4"/>
          </p:nvPr>
        </p:nvSpPr>
        <p:spPr/>
        <p:txBody>
          <a:bodyPr/>
          <a:lstStyle/>
          <a:p>
            <a:fld id="{FE5DDF53-5DBD-4BCE-99E6-6B5D52274EF0}" type="slidenum">
              <a:rPr lang="en-US" smtClean="0"/>
              <a:t>4</a:t>
            </a:fld>
            <a:endParaRPr lang="en-US"/>
          </a:p>
        </p:txBody>
      </p:sp>
      <p:sp>
        <p:nvSpPr>
          <p:cNvPr id="5" name="TextBox 4">
            <a:extLst>
              <a:ext uri="{FF2B5EF4-FFF2-40B4-BE49-F238E27FC236}">
                <a16:creationId xmlns:a16="http://schemas.microsoft.com/office/drawing/2014/main" id="{D07A5845-0E16-4774-9029-7E8E81855AB5}"/>
              </a:ext>
            </a:extLst>
          </p:cNvPr>
          <p:cNvSpPr txBox="1"/>
          <p:nvPr/>
        </p:nvSpPr>
        <p:spPr>
          <a:xfrm flipH="1">
            <a:off x="1565638" y="2094272"/>
            <a:ext cx="3200400" cy="1200329"/>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b="1" dirty="0">
                <a:solidFill>
                  <a:srgbClr val="0070C0"/>
                </a:solidFill>
              </a:rPr>
              <a:t>Concepts</a:t>
            </a:r>
          </a:p>
          <a:p>
            <a:r>
              <a:rPr lang="en-US" b="1" dirty="0"/>
              <a:t>Array	Subroutines</a:t>
            </a:r>
          </a:p>
          <a:p>
            <a:r>
              <a:rPr lang="en-US" b="1" dirty="0"/>
              <a:t>Control Flow</a:t>
            </a:r>
          </a:p>
          <a:p>
            <a:r>
              <a:rPr lang="en-US" b="1" dirty="0"/>
              <a:t>Variables OO Human-readable</a:t>
            </a:r>
          </a:p>
        </p:txBody>
      </p:sp>
      <p:sp>
        <p:nvSpPr>
          <p:cNvPr id="6" name="TextBox 5">
            <a:extLst>
              <a:ext uri="{FF2B5EF4-FFF2-40B4-BE49-F238E27FC236}">
                <a16:creationId xmlns:a16="http://schemas.microsoft.com/office/drawing/2014/main" id="{6D930642-FA00-4C1A-944C-114425E585FB}"/>
              </a:ext>
            </a:extLst>
          </p:cNvPr>
          <p:cNvSpPr txBox="1"/>
          <p:nvPr/>
        </p:nvSpPr>
        <p:spPr>
          <a:xfrm>
            <a:off x="1822008" y="1460090"/>
            <a:ext cx="2687659" cy="461665"/>
          </a:xfrm>
          <a:prstGeom prst="rect">
            <a:avLst/>
          </a:prstGeom>
          <a:noFill/>
        </p:spPr>
        <p:txBody>
          <a:bodyPr wrap="none" rtlCol="0">
            <a:spAutoFit/>
          </a:bodyPr>
          <a:lstStyle/>
          <a:p>
            <a:r>
              <a:rPr lang="en-US" sz="2400" b="1" dirty="0">
                <a:solidFill>
                  <a:schemeClr val="accent2">
                    <a:lumMod val="75000"/>
                  </a:schemeClr>
                </a:solidFill>
              </a:rPr>
              <a:t>Serial Programming</a:t>
            </a:r>
          </a:p>
        </p:txBody>
      </p:sp>
      <p:sp>
        <p:nvSpPr>
          <p:cNvPr id="7" name="TextBox 6">
            <a:extLst>
              <a:ext uri="{FF2B5EF4-FFF2-40B4-BE49-F238E27FC236}">
                <a16:creationId xmlns:a16="http://schemas.microsoft.com/office/drawing/2014/main" id="{46D49F52-34C3-48D1-9AF1-0F9655B9FFC5}"/>
              </a:ext>
            </a:extLst>
          </p:cNvPr>
          <p:cNvSpPr txBox="1"/>
          <p:nvPr/>
        </p:nvSpPr>
        <p:spPr>
          <a:xfrm flipH="1">
            <a:off x="1565637" y="3563400"/>
            <a:ext cx="3200400" cy="923330"/>
          </a:xfrm>
          <a:prstGeom prst="rect">
            <a:avLst/>
          </a:prstGeom>
          <a:solidFill>
            <a:srgbClr val="FFFF00"/>
          </a:solidFill>
          <a:ln>
            <a:solidFill>
              <a:schemeClr val="accent1"/>
            </a:solidFill>
          </a:ln>
        </p:spPr>
        <p:txBody>
          <a:bodyPr wrap="square" rtlCol="0">
            <a:spAutoFit/>
          </a:bodyPr>
          <a:lstStyle/>
          <a:p>
            <a:pPr algn="ctr"/>
            <a:r>
              <a:rPr lang="en-US" b="1" dirty="0">
                <a:solidFill>
                  <a:srgbClr val="0070C0"/>
                </a:solidFill>
              </a:rPr>
              <a:t>Languages</a:t>
            </a:r>
          </a:p>
          <a:p>
            <a:r>
              <a:rPr lang="en-US" b="1" dirty="0"/>
              <a:t>Python	Java C++/ C Fortran</a:t>
            </a:r>
          </a:p>
          <a:p>
            <a:r>
              <a:rPr lang="en-US" b="1" dirty="0"/>
              <a:t>Struct	if/then/else</a:t>
            </a:r>
          </a:p>
        </p:txBody>
      </p:sp>
      <p:sp>
        <p:nvSpPr>
          <p:cNvPr id="8" name="TextBox 7">
            <a:extLst>
              <a:ext uri="{FF2B5EF4-FFF2-40B4-BE49-F238E27FC236}">
                <a16:creationId xmlns:a16="http://schemas.microsoft.com/office/drawing/2014/main" id="{8161F359-0E03-428D-8356-0669EACA1263}"/>
              </a:ext>
            </a:extLst>
          </p:cNvPr>
          <p:cNvSpPr txBox="1"/>
          <p:nvPr/>
        </p:nvSpPr>
        <p:spPr>
          <a:xfrm flipH="1">
            <a:off x="1565638" y="4849729"/>
            <a:ext cx="3200400" cy="923330"/>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b="1" dirty="0">
                <a:solidFill>
                  <a:srgbClr val="0070C0"/>
                </a:solidFill>
              </a:rPr>
              <a:t>Implementation</a:t>
            </a:r>
          </a:p>
          <a:p>
            <a:r>
              <a:rPr lang="en-US" b="1" dirty="0" err="1"/>
              <a:t>gcc</a:t>
            </a:r>
            <a:r>
              <a:rPr lang="en-US" b="1" dirty="0"/>
              <a:t> –O3    </a:t>
            </a:r>
            <a:r>
              <a:rPr lang="en-US" b="1" dirty="0" err="1"/>
              <a:t>pgcc</a:t>
            </a:r>
            <a:r>
              <a:rPr lang="en-US" b="1" dirty="0"/>
              <a:t> –fast 	</a:t>
            </a:r>
            <a:r>
              <a:rPr lang="en-US" b="1" dirty="0" err="1"/>
              <a:t>icc</a:t>
            </a:r>
            <a:endParaRPr lang="en-US" b="1" dirty="0"/>
          </a:p>
          <a:p>
            <a:r>
              <a:rPr lang="en-US" b="1" dirty="0" err="1"/>
              <a:t>Crayftn</a:t>
            </a:r>
            <a:r>
              <a:rPr lang="en-US" b="1" dirty="0"/>
              <a:t>	</a:t>
            </a:r>
            <a:r>
              <a:rPr lang="en-US" b="1" dirty="0" err="1"/>
              <a:t>javac</a:t>
            </a:r>
            <a:r>
              <a:rPr lang="en-US" b="1" dirty="0"/>
              <a:t>	</a:t>
            </a:r>
            <a:r>
              <a:rPr lang="en-US" b="1" dirty="0" err="1"/>
              <a:t>craycc</a:t>
            </a:r>
            <a:endParaRPr lang="en-US" b="1" dirty="0"/>
          </a:p>
        </p:txBody>
      </p:sp>
      <p:sp>
        <p:nvSpPr>
          <p:cNvPr id="9" name="TextBox 8">
            <a:extLst>
              <a:ext uri="{FF2B5EF4-FFF2-40B4-BE49-F238E27FC236}">
                <a16:creationId xmlns:a16="http://schemas.microsoft.com/office/drawing/2014/main" id="{225DAE95-F4F4-49C8-9519-077E2C683FCE}"/>
              </a:ext>
            </a:extLst>
          </p:cNvPr>
          <p:cNvSpPr txBox="1"/>
          <p:nvPr/>
        </p:nvSpPr>
        <p:spPr>
          <a:xfrm flipH="1">
            <a:off x="6464708" y="2094272"/>
            <a:ext cx="3200400" cy="1200329"/>
          </a:xfrm>
          <a:prstGeom prst="rect">
            <a:avLst/>
          </a:prstGeom>
          <a:solidFill>
            <a:schemeClr val="accent4">
              <a:lumMod val="20000"/>
              <a:lumOff val="80000"/>
            </a:schemeClr>
          </a:solidFill>
          <a:ln>
            <a:solidFill>
              <a:schemeClr val="accent1"/>
            </a:solidFill>
          </a:ln>
        </p:spPr>
        <p:txBody>
          <a:bodyPr wrap="square" rtlCol="0">
            <a:spAutoFit/>
          </a:bodyPr>
          <a:lstStyle/>
          <a:p>
            <a:pPr algn="ctr"/>
            <a:r>
              <a:rPr lang="en-US" b="1" dirty="0">
                <a:solidFill>
                  <a:srgbClr val="0070C0"/>
                </a:solidFill>
              </a:rPr>
              <a:t>Concepts</a:t>
            </a:r>
          </a:p>
          <a:p>
            <a:r>
              <a:rPr lang="en-US" b="1" dirty="0"/>
              <a:t>Processes             Send/ Receive</a:t>
            </a:r>
          </a:p>
          <a:p>
            <a:r>
              <a:rPr lang="en-US" b="1" dirty="0"/>
              <a:t>SPMD	              Collectives	Groups</a:t>
            </a:r>
          </a:p>
        </p:txBody>
      </p:sp>
      <p:sp>
        <p:nvSpPr>
          <p:cNvPr id="10" name="TextBox 9">
            <a:extLst>
              <a:ext uri="{FF2B5EF4-FFF2-40B4-BE49-F238E27FC236}">
                <a16:creationId xmlns:a16="http://schemas.microsoft.com/office/drawing/2014/main" id="{7E0D884A-D35D-43AE-A9AC-DE6E6141F250}"/>
              </a:ext>
            </a:extLst>
          </p:cNvPr>
          <p:cNvSpPr txBox="1"/>
          <p:nvPr/>
        </p:nvSpPr>
        <p:spPr>
          <a:xfrm>
            <a:off x="5442627" y="1368273"/>
            <a:ext cx="5148589" cy="461665"/>
          </a:xfrm>
          <a:prstGeom prst="rect">
            <a:avLst/>
          </a:prstGeom>
          <a:noFill/>
        </p:spPr>
        <p:txBody>
          <a:bodyPr wrap="none" rtlCol="0">
            <a:spAutoFit/>
          </a:bodyPr>
          <a:lstStyle/>
          <a:p>
            <a:r>
              <a:rPr lang="en-US" sz="2400" b="1" dirty="0">
                <a:solidFill>
                  <a:schemeClr val="accent6">
                    <a:lumMod val="75000"/>
                  </a:schemeClr>
                </a:solidFill>
              </a:rPr>
              <a:t>Message-Passing Parallel Programming</a:t>
            </a:r>
          </a:p>
        </p:txBody>
      </p:sp>
      <p:sp>
        <p:nvSpPr>
          <p:cNvPr id="11" name="TextBox 10">
            <a:extLst>
              <a:ext uri="{FF2B5EF4-FFF2-40B4-BE49-F238E27FC236}">
                <a16:creationId xmlns:a16="http://schemas.microsoft.com/office/drawing/2014/main" id="{F4A4D09C-848C-4226-9D8C-2ADEE860FBC8}"/>
              </a:ext>
            </a:extLst>
          </p:cNvPr>
          <p:cNvSpPr txBox="1"/>
          <p:nvPr/>
        </p:nvSpPr>
        <p:spPr>
          <a:xfrm flipH="1">
            <a:off x="6464708" y="3843406"/>
            <a:ext cx="3200400" cy="646331"/>
          </a:xfrm>
          <a:prstGeom prst="rect">
            <a:avLst/>
          </a:prstGeom>
          <a:solidFill>
            <a:srgbClr val="9CDFF9"/>
          </a:solidFill>
          <a:ln>
            <a:solidFill>
              <a:schemeClr val="tx1"/>
            </a:solidFill>
          </a:ln>
        </p:spPr>
        <p:txBody>
          <a:bodyPr wrap="square" rtlCol="0">
            <a:spAutoFit/>
          </a:bodyPr>
          <a:lstStyle/>
          <a:p>
            <a:pPr algn="ctr"/>
            <a:r>
              <a:rPr lang="en-US" b="1" dirty="0">
                <a:solidFill>
                  <a:srgbClr val="0070C0"/>
                </a:solidFill>
              </a:rPr>
              <a:t>Libraries</a:t>
            </a:r>
          </a:p>
          <a:p>
            <a:r>
              <a:rPr lang="en-US" b="1" dirty="0"/>
              <a:t>MPI	</a:t>
            </a:r>
            <a:r>
              <a:rPr lang="en-US" b="1" dirty="0" err="1"/>
              <a:t>MPI_Init</a:t>
            </a:r>
            <a:r>
              <a:rPr lang="en-US" b="1" dirty="0"/>
              <a:t>()</a:t>
            </a:r>
          </a:p>
        </p:txBody>
      </p:sp>
      <p:sp>
        <p:nvSpPr>
          <p:cNvPr id="12" name="TextBox 11">
            <a:extLst>
              <a:ext uri="{FF2B5EF4-FFF2-40B4-BE49-F238E27FC236}">
                <a16:creationId xmlns:a16="http://schemas.microsoft.com/office/drawing/2014/main" id="{ACEE37C8-3363-4139-A242-77049C6C635A}"/>
              </a:ext>
            </a:extLst>
          </p:cNvPr>
          <p:cNvSpPr txBox="1"/>
          <p:nvPr/>
        </p:nvSpPr>
        <p:spPr>
          <a:xfrm flipH="1">
            <a:off x="6464708" y="4849729"/>
            <a:ext cx="3200400" cy="923330"/>
          </a:xfrm>
          <a:prstGeom prst="rect">
            <a:avLst/>
          </a:prstGeom>
          <a:solidFill>
            <a:srgbClr val="D6DCE0"/>
          </a:solidFill>
          <a:ln>
            <a:solidFill>
              <a:schemeClr val="tx1"/>
            </a:solidFill>
          </a:ln>
        </p:spPr>
        <p:txBody>
          <a:bodyPr wrap="square" rtlCol="0">
            <a:spAutoFit/>
          </a:bodyPr>
          <a:lstStyle/>
          <a:p>
            <a:pPr algn="ctr"/>
            <a:r>
              <a:rPr lang="en-US" b="1" dirty="0">
                <a:solidFill>
                  <a:srgbClr val="0070C0"/>
                </a:solidFill>
              </a:rPr>
              <a:t>Implementation</a:t>
            </a:r>
          </a:p>
          <a:p>
            <a:r>
              <a:rPr lang="en-US" b="1" dirty="0"/>
              <a:t>Intel MPI	 MPICH2	</a:t>
            </a:r>
            <a:r>
              <a:rPr lang="en-US" b="1" dirty="0" err="1"/>
              <a:t>OpenMPI</a:t>
            </a:r>
            <a:r>
              <a:rPr lang="en-US" b="1" dirty="0"/>
              <a:t>	</a:t>
            </a:r>
            <a:r>
              <a:rPr lang="en-US" b="1" dirty="0" err="1"/>
              <a:t>CrayMPI</a:t>
            </a:r>
            <a:r>
              <a:rPr lang="en-US" b="1" dirty="0"/>
              <a:t>	IBM MPI</a:t>
            </a:r>
          </a:p>
        </p:txBody>
      </p:sp>
    </p:spTree>
    <p:extLst>
      <p:ext uri="{BB962C8B-B14F-4D97-AF65-F5344CB8AC3E}">
        <p14:creationId xmlns:p14="http://schemas.microsoft.com/office/powerpoint/2010/main" val="1694290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Introduction: 1-</a:t>
            </a:r>
            <a:fld id="{C4204591-24BD-A542-B9D5-F8D8A88D2FEE}" type="slidenum">
              <a:rPr lang="en-US" smtClean="0"/>
              <a:pPr/>
              <a:t>40</a:t>
            </a:fld>
            <a:endParaRPr lang="en-US" dirty="0"/>
          </a:p>
        </p:txBody>
      </p:sp>
      <p:pic>
        <p:nvPicPr>
          <p:cNvPr id="4" name="Picture 3"/>
          <p:cNvPicPr>
            <a:picLocks noChangeAspect="1"/>
          </p:cNvPicPr>
          <p:nvPr/>
        </p:nvPicPr>
        <p:blipFill>
          <a:blip r:embed="rId2"/>
          <a:stretch>
            <a:fillRect/>
          </a:stretch>
        </p:blipFill>
        <p:spPr>
          <a:xfrm>
            <a:off x="666206" y="1358537"/>
            <a:ext cx="10847132" cy="2508068"/>
          </a:xfrm>
          <a:prstGeom prst="rect">
            <a:avLst/>
          </a:prstGeom>
        </p:spPr>
      </p:pic>
      <p:pic>
        <p:nvPicPr>
          <p:cNvPr id="5" name="Picture 4"/>
          <p:cNvPicPr>
            <a:picLocks noChangeAspect="1"/>
          </p:cNvPicPr>
          <p:nvPr/>
        </p:nvPicPr>
        <p:blipFill>
          <a:blip r:embed="rId3"/>
          <a:stretch>
            <a:fillRect/>
          </a:stretch>
        </p:blipFill>
        <p:spPr>
          <a:xfrm>
            <a:off x="666206" y="506350"/>
            <a:ext cx="6789191" cy="525615"/>
          </a:xfrm>
          <a:prstGeom prst="rect">
            <a:avLst/>
          </a:prstGeom>
        </p:spPr>
      </p:pic>
    </p:spTree>
    <p:extLst>
      <p:ext uri="{BB962C8B-B14F-4D97-AF65-F5344CB8AC3E}">
        <p14:creationId xmlns:p14="http://schemas.microsoft.com/office/powerpoint/2010/main" val="35650626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41</a:t>
            </a:fld>
            <a:endParaRPr lang="en-US" dirty="0"/>
          </a:p>
        </p:txBody>
      </p:sp>
      <p:pic>
        <p:nvPicPr>
          <p:cNvPr id="5" name="Picture 4"/>
          <p:cNvPicPr>
            <a:picLocks noChangeAspect="1"/>
          </p:cNvPicPr>
          <p:nvPr/>
        </p:nvPicPr>
        <p:blipFill>
          <a:blip r:embed="rId2"/>
          <a:stretch>
            <a:fillRect/>
          </a:stretch>
        </p:blipFill>
        <p:spPr>
          <a:xfrm>
            <a:off x="666206" y="506350"/>
            <a:ext cx="6789191" cy="525615"/>
          </a:xfrm>
          <a:prstGeom prst="rect">
            <a:avLst/>
          </a:prstGeom>
        </p:spPr>
      </p:pic>
      <p:pic>
        <p:nvPicPr>
          <p:cNvPr id="6" name="Picture 5"/>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1249679" y="1173457"/>
            <a:ext cx="9692640" cy="4846321"/>
          </a:xfrm>
          <a:prstGeom prst="rect">
            <a:avLst/>
          </a:prstGeom>
        </p:spPr>
      </p:pic>
      <p:pic>
        <p:nvPicPr>
          <p:cNvPr id="7" name="Picture 6"/>
          <p:cNvPicPr>
            <a:picLocks noChangeAspect="1"/>
          </p:cNvPicPr>
          <p:nvPr/>
        </p:nvPicPr>
        <p:blipFill>
          <a:blip r:embed="rId5"/>
          <a:stretch>
            <a:fillRect/>
          </a:stretch>
        </p:blipFill>
        <p:spPr>
          <a:xfrm>
            <a:off x="5329129" y="6172199"/>
            <a:ext cx="1533739" cy="304843"/>
          </a:xfrm>
          <a:prstGeom prst="rect">
            <a:avLst/>
          </a:prstGeom>
        </p:spPr>
      </p:pic>
    </p:spTree>
    <p:extLst>
      <p:ext uri="{BB962C8B-B14F-4D97-AF65-F5344CB8AC3E}">
        <p14:creationId xmlns:p14="http://schemas.microsoft.com/office/powerpoint/2010/main" val="21902611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42</a:t>
            </a:fld>
            <a:endParaRPr lang="en-US" dirty="0"/>
          </a:p>
        </p:txBody>
      </p:sp>
      <p:pic>
        <p:nvPicPr>
          <p:cNvPr id="2" name="Picture 1"/>
          <p:cNvPicPr>
            <a:picLocks noChangeAspect="1"/>
          </p:cNvPicPr>
          <p:nvPr/>
        </p:nvPicPr>
        <p:blipFill>
          <a:blip r:embed="rId2"/>
          <a:stretch>
            <a:fillRect/>
          </a:stretch>
        </p:blipFill>
        <p:spPr>
          <a:xfrm>
            <a:off x="671241" y="561207"/>
            <a:ext cx="8908308" cy="432574"/>
          </a:xfrm>
          <a:prstGeom prst="rect">
            <a:avLst/>
          </a:prstGeom>
        </p:spPr>
      </p:pic>
      <p:pic>
        <p:nvPicPr>
          <p:cNvPr id="3" name="Picture 2"/>
          <p:cNvPicPr>
            <a:picLocks noChangeAspect="1"/>
          </p:cNvPicPr>
          <p:nvPr/>
        </p:nvPicPr>
        <p:blipFill>
          <a:blip r:embed="rId3"/>
          <a:stretch>
            <a:fillRect/>
          </a:stretch>
        </p:blipFill>
        <p:spPr>
          <a:xfrm>
            <a:off x="671241" y="1223214"/>
            <a:ext cx="10912895" cy="1140312"/>
          </a:xfrm>
          <a:prstGeom prst="rect">
            <a:avLst/>
          </a:prstGeom>
        </p:spPr>
      </p:pic>
      <p:pic>
        <p:nvPicPr>
          <p:cNvPr id="8" name="Picture 7"/>
          <p:cNvPicPr>
            <a:picLocks noChangeAspect="1"/>
          </p:cNvPicPr>
          <p:nvPr/>
        </p:nvPicPr>
        <p:blipFill>
          <a:blip r:embed="rId4"/>
          <a:stretch>
            <a:fillRect/>
          </a:stretch>
        </p:blipFill>
        <p:spPr>
          <a:xfrm>
            <a:off x="671241" y="2481906"/>
            <a:ext cx="8286958" cy="435392"/>
          </a:xfrm>
          <a:prstGeom prst="rect">
            <a:avLst/>
          </a:prstGeom>
        </p:spPr>
      </p:pic>
      <p:pic>
        <p:nvPicPr>
          <p:cNvPr id="9" name="Picture 8"/>
          <p:cNvPicPr>
            <a:picLocks noChangeAspect="1"/>
          </p:cNvPicPr>
          <p:nvPr/>
        </p:nvPicPr>
        <p:blipFill>
          <a:blip r:embed="rId5">
            <a:duotone>
              <a:prstClr val="black"/>
              <a:schemeClr val="accent2">
                <a:tint val="45000"/>
                <a:satMod val="400000"/>
              </a:schemeClr>
            </a:duotone>
            <a:extLst>
              <a:ext uri="{BEBA8EAE-BF5A-486C-A8C5-ECC9F3942E4B}">
                <a14:imgProps xmlns:a14="http://schemas.microsoft.com/office/drawing/2010/main">
                  <a14:imgLayer r:embed="rId6">
                    <a14:imgEffect>
                      <a14:sharpenSoften amount="25000"/>
                    </a14:imgEffect>
                  </a14:imgLayer>
                </a14:imgProps>
              </a:ext>
            </a:extLst>
          </a:blip>
          <a:stretch>
            <a:fillRect/>
          </a:stretch>
        </p:blipFill>
        <p:spPr>
          <a:xfrm>
            <a:off x="2451494" y="2995956"/>
            <a:ext cx="2248214" cy="1047896"/>
          </a:xfrm>
          <a:prstGeom prst="rect">
            <a:avLst/>
          </a:prstGeom>
        </p:spPr>
      </p:pic>
      <p:pic>
        <p:nvPicPr>
          <p:cNvPr id="10" name="Picture 9"/>
          <p:cNvPicPr>
            <a:picLocks noChangeAspect="1"/>
          </p:cNvPicPr>
          <p:nvPr/>
        </p:nvPicPr>
        <p:blipFill>
          <a:blip r:embed="rId7">
            <a:duotone>
              <a:prstClr val="black"/>
              <a:schemeClr val="accent4">
                <a:tint val="45000"/>
                <a:satMod val="400000"/>
              </a:schemeClr>
            </a:duotone>
            <a:extLst>
              <a:ext uri="{BEBA8EAE-BF5A-486C-A8C5-ECC9F3942E4B}">
                <a14:imgProps xmlns:a14="http://schemas.microsoft.com/office/drawing/2010/main">
                  <a14:imgLayer r:embed="rId8">
                    <a14:imgEffect>
                      <a14:sharpenSoften amount="25000"/>
                    </a14:imgEffect>
                  </a14:imgLayer>
                </a14:imgProps>
              </a:ext>
            </a:extLst>
          </a:blip>
          <a:stretch>
            <a:fillRect/>
          </a:stretch>
        </p:blipFill>
        <p:spPr>
          <a:xfrm>
            <a:off x="5741903" y="2995956"/>
            <a:ext cx="2286319" cy="1028844"/>
          </a:xfrm>
          <a:prstGeom prst="rect">
            <a:avLst/>
          </a:prstGeom>
        </p:spPr>
      </p:pic>
      <p:pic>
        <p:nvPicPr>
          <p:cNvPr id="11" name="Picture 10"/>
          <p:cNvPicPr>
            <a:picLocks noChangeAspect="1"/>
          </p:cNvPicPr>
          <p:nvPr/>
        </p:nvPicPr>
        <p:blipFill>
          <a:blip r:embed="rId9"/>
          <a:stretch>
            <a:fillRect/>
          </a:stretch>
        </p:blipFill>
        <p:spPr>
          <a:xfrm>
            <a:off x="671241" y="4027111"/>
            <a:ext cx="10912895" cy="2503915"/>
          </a:xfrm>
          <a:prstGeom prst="rect">
            <a:avLst/>
          </a:prstGeom>
        </p:spPr>
      </p:pic>
      <mc:AlternateContent xmlns:mc="http://schemas.openxmlformats.org/markup-compatibility/2006" xmlns:p14="http://schemas.microsoft.com/office/powerpoint/2010/main">
        <mc:Choice Requires="p14">
          <p:contentPart p14:bwMode="auto" r:id="rId10">
            <p14:nvContentPartPr>
              <p14:cNvPr id="5" name="Ink 4"/>
              <p14:cNvContentPartPr/>
              <p14:nvPr/>
            </p14:nvContentPartPr>
            <p14:xfrm>
              <a:off x="616320" y="4590000"/>
              <a:ext cx="10823040" cy="607320"/>
            </p14:xfrm>
          </p:contentPart>
        </mc:Choice>
        <mc:Fallback xmlns="">
          <p:pic>
            <p:nvPicPr>
              <p:cNvPr id="5" name="Ink 4"/>
              <p:cNvPicPr/>
              <p:nvPr/>
            </p:nvPicPr>
            <p:blipFill>
              <a:blip r:embed="rId11"/>
              <a:stretch>
                <a:fillRect/>
              </a:stretch>
            </p:blipFill>
            <p:spPr>
              <a:xfrm>
                <a:off x="606960" y="4580640"/>
                <a:ext cx="10841760" cy="626040"/>
              </a:xfrm>
              <a:prstGeom prst="rect">
                <a:avLst/>
              </a:prstGeom>
            </p:spPr>
          </p:pic>
        </mc:Fallback>
      </mc:AlternateContent>
    </p:spTree>
    <p:extLst>
      <p:ext uri="{BB962C8B-B14F-4D97-AF65-F5344CB8AC3E}">
        <p14:creationId xmlns:p14="http://schemas.microsoft.com/office/powerpoint/2010/main" val="42304649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Introduction: 1-</a:t>
            </a:r>
            <a:fld id="{C4204591-24BD-A542-B9D5-F8D8A88D2FEE}" type="slidenum">
              <a:rPr lang="en-US" smtClean="0"/>
              <a:pPr/>
              <a:t>43</a:t>
            </a:fld>
            <a:endParaRPr lang="en-US" dirty="0"/>
          </a:p>
        </p:txBody>
      </p:sp>
      <p:pic>
        <p:nvPicPr>
          <p:cNvPr id="2" name="Picture 1"/>
          <p:cNvPicPr>
            <a:picLocks noChangeAspect="1"/>
          </p:cNvPicPr>
          <p:nvPr/>
        </p:nvPicPr>
        <p:blipFill>
          <a:blip r:embed="rId2"/>
          <a:stretch>
            <a:fillRect/>
          </a:stretch>
        </p:blipFill>
        <p:spPr>
          <a:xfrm>
            <a:off x="653009" y="570113"/>
            <a:ext cx="6175367" cy="579418"/>
          </a:xfrm>
          <a:prstGeom prst="rect">
            <a:avLst/>
          </a:prstGeom>
        </p:spPr>
      </p:pic>
      <p:grpSp>
        <p:nvGrpSpPr>
          <p:cNvPr id="8" name="Group 7"/>
          <p:cNvGrpSpPr/>
          <p:nvPr/>
        </p:nvGrpSpPr>
        <p:grpSpPr>
          <a:xfrm>
            <a:off x="653009" y="1496015"/>
            <a:ext cx="10828171" cy="3533185"/>
            <a:chOff x="744583" y="1809523"/>
            <a:chExt cx="10828171" cy="3533185"/>
          </a:xfrm>
        </p:grpSpPr>
        <p:pic>
          <p:nvPicPr>
            <p:cNvPr id="6" name="Picture 5"/>
            <p:cNvPicPr>
              <a:picLocks noChangeAspect="1"/>
            </p:cNvPicPr>
            <p:nvPr/>
          </p:nvPicPr>
          <p:blipFill>
            <a:blip r:embed="rId3"/>
            <a:stretch>
              <a:fillRect/>
            </a:stretch>
          </p:blipFill>
          <p:spPr>
            <a:xfrm>
              <a:off x="744583" y="1809523"/>
              <a:ext cx="10828171" cy="3533185"/>
            </a:xfrm>
            <a:prstGeom prst="rect">
              <a:avLst/>
            </a:prstGeom>
          </p:spPr>
        </p:pic>
        <p:sp>
          <p:nvSpPr>
            <p:cNvPr id="7" name="Rectangle 6"/>
            <p:cNvSpPr/>
            <p:nvPr/>
          </p:nvSpPr>
          <p:spPr>
            <a:xfrm>
              <a:off x="6204857" y="5029200"/>
              <a:ext cx="5159829" cy="3135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26755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44</a:t>
            </a:fld>
            <a:endParaRPr lang="en-US" dirty="0"/>
          </a:p>
        </p:txBody>
      </p:sp>
      <p:pic>
        <p:nvPicPr>
          <p:cNvPr id="5" name="Picture 4"/>
          <p:cNvPicPr>
            <a:picLocks noChangeAspect="1"/>
          </p:cNvPicPr>
          <p:nvPr/>
        </p:nvPicPr>
        <p:blipFill>
          <a:blip r:embed="rId2"/>
          <a:stretch>
            <a:fillRect/>
          </a:stretch>
        </p:blipFill>
        <p:spPr>
          <a:xfrm>
            <a:off x="653009" y="381425"/>
            <a:ext cx="6175367" cy="579418"/>
          </a:xfrm>
          <a:prstGeom prst="rect">
            <a:avLst/>
          </a:prstGeom>
        </p:spPr>
      </p:pic>
      <p:sp>
        <p:nvSpPr>
          <p:cNvPr id="7" name="TextBox 6"/>
          <p:cNvSpPr txBox="1"/>
          <p:nvPr/>
        </p:nvSpPr>
        <p:spPr>
          <a:xfrm>
            <a:off x="522514" y="5451711"/>
            <a:ext cx="11181806" cy="1200329"/>
          </a:xfrm>
          <a:prstGeom prst="rect">
            <a:avLst/>
          </a:prstGeom>
          <a:noFill/>
        </p:spPr>
        <p:txBody>
          <a:bodyPr wrap="square" rtlCol="0">
            <a:spAutoFit/>
          </a:bodyPr>
          <a:lstStyle/>
          <a:p>
            <a:r>
              <a:rPr lang="en-US" dirty="0">
                <a:solidFill>
                  <a:srgbClr val="FF0000"/>
                </a:solidFill>
              </a:rPr>
              <a:t>(a) in the presence of communication hardware with buffers at send and receive ends; and</a:t>
            </a:r>
            <a:br>
              <a:rPr lang="en-US" dirty="0">
                <a:solidFill>
                  <a:srgbClr val="FF0000"/>
                </a:solidFill>
              </a:rPr>
            </a:br>
            <a:r>
              <a:rPr lang="en-US" dirty="0">
                <a:solidFill>
                  <a:srgbClr val="FF0000"/>
                </a:solidFill>
              </a:rPr>
              <a:t>(b) in the absence of communication hardware, sender interrupts receiver and deposits data in buffer at receiver end. When the receiver eventually encounters a receive operation, the message is copied from the buffer into the target location. </a:t>
            </a:r>
          </a:p>
        </p:txBody>
      </p:sp>
      <p:grpSp>
        <p:nvGrpSpPr>
          <p:cNvPr id="11" name="Group 10"/>
          <p:cNvGrpSpPr/>
          <p:nvPr/>
        </p:nvGrpSpPr>
        <p:grpSpPr>
          <a:xfrm>
            <a:off x="2457790" y="1039417"/>
            <a:ext cx="7311253" cy="4358286"/>
            <a:chOff x="2457790" y="1130662"/>
            <a:chExt cx="7311253" cy="4358286"/>
          </a:xfrm>
        </p:grpSpPr>
        <p:pic>
          <p:nvPicPr>
            <p:cNvPr id="3" name="Picture 2"/>
            <p:cNvPicPr>
              <a:picLocks noChangeAspect="1"/>
            </p:cNvPicPr>
            <p:nvPr/>
          </p:nvPicPr>
          <p:blipFill>
            <a:blip r:embed="rId3">
              <a:extLst>
                <a:ext uri="{BEBA8EAE-BF5A-486C-A8C5-ECC9F3942E4B}">
                  <a14:imgProps xmlns:a14="http://schemas.microsoft.com/office/drawing/2010/main">
                    <a14:imgLayer r:embed="rId4">
                      <a14:imgEffect>
                        <a14:sharpenSoften amount="25000"/>
                      </a14:imgEffect>
                    </a14:imgLayer>
                  </a14:imgProps>
                </a:ext>
              </a:extLst>
            </a:blip>
            <a:stretch>
              <a:fillRect/>
            </a:stretch>
          </p:blipFill>
          <p:spPr>
            <a:xfrm>
              <a:off x="2457790" y="1130662"/>
              <a:ext cx="7311253" cy="3948076"/>
            </a:xfrm>
            <a:prstGeom prst="rect">
              <a:avLst/>
            </a:prstGeom>
          </p:spPr>
        </p:pic>
        <p:pic>
          <p:nvPicPr>
            <p:cNvPr id="6" name="Picture 5"/>
            <p:cNvPicPr>
              <a:picLocks noChangeAspect="1"/>
            </p:cNvPicPr>
            <p:nvPr/>
          </p:nvPicPr>
          <p:blipFill>
            <a:blip r:embed="rId5"/>
            <a:stretch>
              <a:fillRect/>
            </a:stretch>
          </p:blipFill>
          <p:spPr>
            <a:xfrm>
              <a:off x="5004735" y="5193632"/>
              <a:ext cx="1533739" cy="295316"/>
            </a:xfrm>
            <a:prstGeom prst="rect">
              <a:avLst/>
            </a:prstGeom>
          </p:spPr>
        </p:pic>
        <p:sp>
          <p:nvSpPr>
            <p:cNvPr id="8" name="TextBox 7"/>
            <p:cNvSpPr txBox="1"/>
            <p:nvPr/>
          </p:nvSpPr>
          <p:spPr>
            <a:xfrm>
              <a:off x="3958045" y="5014332"/>
              <a:ext cx="457200" cy="369332"/>
            </a:xfrm>
            <a:prstGeom prst="rect">
              <a:avLst/>
            </a:prstGeom>
            <a:noFill/>
          </p:spPr>
          <p:txBody>
            <a:bodyPr wrap="square" rtlCol="0">
              <a:spAutoFit/>
            </a:bodyPr>
            <a:lstStyle/>
            <a:p>
              <a:r>
                <a:rPr lang="en-US" b="1" dirty="0"/>
                <a:t>(a)</a:t>
              </a:r>
            </a:p>
          </p:txBody>
        </p:sp>
        <p:sp>
          <p:nvSpPr>
            <p:cNvPr id="9" name="TextBox 8"/>
            <p:cNvSpPr txBox="1"/>
            <p:nvPr/>
          </p:nvSpPr>
          <p:spPr>
            <a:xfrm>
              <a:off x="7127965" y="4982066"/>
              <a:ext cx="457200" cy="369332"/>
            </a:xfrm>
            <a:prstGeom prst="rect">
              <a:avLst/>
            </a:prstGeom>
            <a:noFill/>
          </p:spPr>
          <p:txBody>
            <a:bodyPr wrap="square" rtlCol="0">
              <a:spAutoFit/>
            </a:bodyPr>
            <a:lstStyle/>
            <a:p>
              <a:r>
                <a:rPr lang="en-US" b="1" dirty="0"/>
                <a:t>(b)</a:t>
              </a:r>
            </a:p>
          </p:txBody>
        </p:sp>
      </p:grpSp>
    </p:spTree>
    <p:extLst>
      <p:ext uri="{BB962C8B-B14F-4D97-AF65-F5344CB8AC3E}">
        <p14:creationId xmlns:p14="http://schemas.microsoft.com/office/powerpoint/2010/main" val="1244642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Introduction: 1-</a:t>
            </a:r>
            <a:fld id="{C4204591-24BD-A542-B9D5-F8D8A88D2FEE}" type="slidenum">
              <a:rPr lang="en-US" smtClean="0"/>
              <a:pPr/>
              <a:t>45</a:t>
            </a:fld>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589766" y="539607"/>
            <a:ext cx="10922219" cy="3170244"/>
          </a:xfrm>
          <a:prstGeom prst="rect">
            <a:avLst/>
          </a:prstGeom>
        </p:spPr>
      </p:pic>
      <p:pic>
        <p:nvPicPr>
          <p:cNvPr id="6" name="Picture 5"/>
          <p:cNvPicPr>
            <a:picLocks noChangeAspect="1"/>
          </p:cNvPicPr>
          <p:nvPr/>
        </p:nvPicPr>
        <p:blipFill>
          <a:blip r:embed="rId4"/>
          <a:stretch>
            <a:fillRect/>
          </a:stretch>
        </p:blipFill>
        <p:spPr>
          <a:xfrm>
            <a:off x="589766" y="4180995"/>
            <a:ext cx="11034849" cy="2089176"/>
          </a:xfrm>
          <a:prstGeom prst="rect">
            <a:avLst/>
          </a:prstGeom>
        </p:spPr>
      </p:pic>
    </p:spTree>
    <p:extLst>
      <p:ext uri="{BB962C8B-B14F-4D97-AF65-F5344CB8AC3E}">
        <p14:creationId xmlns:p14="http://schemas.microsoft.com/office/powerpoint/2010/main" val="3562496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Introduction: 1-</a:t>
            </a:r>
            <a:fld id="{C4204591-24BD-A542-B9D5-F8D8A88D2FEE}" type="slidenum">
              <a:rPr lang="en-US" smtClean="0"/>
              <a:pPr/>
              <a:t>46</a:t>
            </a:fld>
            <a:endParaRPr lang="en-US" dirty="0"/>
          </a:p>
        </p:txBody>
      </p:sp>
      <p:pic>
        <p:nvPicPr>
          <p:cNvPr id="2" name="Picture 1"/>
          <p:cNvPicPr>
            <a:picLocks noChangeAspect="1"/>
          </p:cNvPicPr>
          <p:nvPr/>
        </p:nvPicPr>
        <p:blipFill>
          <a:blip r:embed="rId2"/>
          <a:stretch>
            <a:fillRect/>
          </a:stretch>
        </p:blipFill>
        <p:spPr>
          <a:xfrm>
            <a:off x="501144" y="957841"/>
            <a:ext cx="11240641" cy="3888478"/>
          </a:xfrm>
          <a:prstGeom prst="rect">
            <a:avLst/>
          </a:prstGeom>
        </p:spPr>
      </p:pic>
    </p:spTree>
    <p:extLst>
      <p:ext uri="{BB962C8B-B14F-4D97-AF65-F5344CB8AC3E}">
        <p14:creationId xmlns:p14="http://schemas.microsoft.com/office/powerpoint/2010/main" val="28459638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838200" y="1255584"/>
            <a:ext cx="10515600" cy="5068388"/>
          </a:xfrm>
        </p:spPr>
        <p:txBody>
          <a:bodyPr>
            <a:normAutofit/>
          </a:bodyPr>
          <a:lstStyle/>
          <a:p>
            <a:r>
              <a:rPr lang="en-US" dirty="0"/>
              <a:t>Non-blocking protocols returns from the send or receive operation before it is semantically safe to do so. Therefore, the user must be careful not to alter data that may be potentially participating in a communication operation. </a:t>
            </a:r>
          </a:p>
          <a:p>
            <a:endParaRPr lang="en-US" dirty="0"/>
          </a:p>
          <a:p>
            <a:pPr lvl="1"/>
            <a:r>
              <a:rPr lang="en-US" dirty="0"/>
              <a:t>Non-blocking operations are generally accompanied by a check-status operation, which indicates whether the semantics of a previously initiated transfer may be violated or not. </a:t>
            </a:r>
          </a:p>
          <a:p>
            <a:pPr lvl="1"/>
            <a:r>
              <a:rPr lang="en-US" dirty="0"/>
              <a:t>Upon return from a non-blocking send or receive operation, the process is free to perform any computation that does not depend upon the completion of the operation. </a:t>
            </a:r>
          </a:p>
          <a:p>
            <a:pPr lvl="1"/>
            <a:r>
              <a:rPr lang="en-US" dirty="0"/>
              <a:t>Later in the program, the process can check whether or not the non-blocking operation has completed, and, if necessary, wait for its completion. </a:t>
            </a:r>
          </a:p>
        </p:txBody>
      </p:sp>
      <p:sp>
        <p:nvSpPr>
          <p:cNvPr id="3" name="Slide Number Placeholder 2"/>
          <p:cNvSpPr>
            <a:spLocks noGrp="1"/>
          </p:cNvSpPr>
          <p:nvPr>
            <p:ph type="sldNum" sz="quarter" idx="4"/>
          </p:nvPr>
        </p:nvSpPr>
        <p:spPr/>
        <p:txBody>
          <a:bodyPr/>
          <a:lstStyle/>
          <a:p>
            <a:r>
              <a:rPr lang="en-US"/>
              <a:t>Introduction: 1-</a:t>
            </a:r>
            <a:fld id="{C4204591-24BD-A542-B9D5-F8D8A88D2FEE}" type="slidenum">
              <a:rPr lang="en-US" smtClean="0"/>
              <a:pPr/>
              <a:t>47</a:t>
            </a:fld>
            <a:endParaRPr lang="en-US" dirty="0"/>
          </a:p>
        </p:txBody>
      </p:sp>
      <p:pic>
        <p:nvPicPr>
          <p:cNvPr id="4" name="Picture 3"/>
          <p:cNvPicPr>
            <a:picLocks noChangeAspect="1"/>
          </p:cNvPicPr>
          <p:nvPr/>
        </p:nvPicPr>
        <p:blipFill>
          <a:blip r:embed="rId2"/>
          <a:stretch>
            <a:fillRect/>
          </a:stretch>
        </p:blipFill>
        <p:spPr>
          <a:xfrm>
            <a:off x="582597" y="498809"/>
            <a:ext cx="9387927" cy="559281"/>
          </a:xfrm>
          <a:prstGeom prst="rect">
            <a:avLst/>
          </a:prstGeom>
        </p:spPr>
      </p:pic>
    </p:spTree>
    <p:extLst>
      <p:ext uri="{BB962C8B-B14F-4D97-AF65-F5344CB8AC3E}">
        <p14:creationId xmlns:p14="http://schemas.microsoft.com/office/powerpoint/2010/main" val="9800001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r>
              <a:rPr lang="en-US"/>
              <a:t>Introduction: 1-</a:t>
            </a:r>
            <a:fld id="{C4204591-24BD-A542-B9D5-F8D8A88D2FEE}" type="slidenum">
              <a:rPr lang="en-US" smtClean="0"/>
              <a:pPr/>
              <a:t>48</a:t>
            </a:fld>
            <a:endParaRPr lang="en-US" dirty="0"/>
          </a:p>
        </p:txBody>
      </p:sp>
      <p:pic>
        <p:nvPicPr>
          <p:cNvPr id="5" name="Picture 4"/>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2921342" y="451028"/>
            <a:ext cx="5487166" cy="5668166"/>
          </a:xfrm>
          <a:prstGeom prst="rect">
            <a:avLst/>
          </a:prstGeom>
        </p:spPr>
      </p:pic>
      <p:pic>
        <p:nvPicPr>
          <p:cNvPr id="7" name="Picture 6"/>
          <p:cNvPicPr>
            <a:picLocks noChangeAspect="1"/>
          </p:cNvPicPr>
          <p:nvPr/>
        </p:nvPicPr>
        <p:blipFill>
          <a:blip r:embed="rId4"/>
          <a:stretch>
            <a:fillRect/>
          </a:stretch>
        </p:blipFill>
        <p:spPr>
          <a:xfrm>
            <a:off x="5232927" y="6119194"/>
            <a:ext cx="1543265" cy="323895"/>
          </a:xfrm>
          <a:prstGeom prst="rect">
            <a:avLst/>
          </a:prstGeom>
        </p:spPr>
      </p:pic>
    </p:spTree>
    <p:extLst>
      <p:ext uri="{BB962C8B-B14F-4D97-AF65-F5344CB8AC3E}">
        <p14:creationId xmlns:p14="http://schemas.microsoft.com/office/powerpoint/2010/main" val="37218802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0" dirty="0"/>
              <a:t>Buffered or Non-buffered non-blocking operations</a:t>
            </a:r>
            <a:endParaRPr lang="en-US" dirty="0"/>
          </a:p>
        </p:txBody>
      </p:sp>
      <p:sp>
        <p:nvSpPr>
          <p:cNvPr id="6" name="Content Placeholder 5"/>
          <p:cNvSpPr>
            <a:spLocks noGrp="1"/>
          </p:cNvSpPr>
          <p:nvPr>
            <p:ph sz="half" idx="1"/>
          </p:nvPr>
        </p:nvSpPr>
        <p:spPr/>
        <p:txBody>
          <a:bodyPr>
            <a:normAutofit fontScale="85000" lnSpcReduction="20000"/>
          </a:bodyPr>
          <a:lstStyle/>
          <a:p>
            <a:r>
              <a:rPr lang="en-US" dirty="0"/>
              <a:t>In the </a:t>
            </a:r>
            <a:r>
              <a:rPr lang="en-US" b="1" dirty="0">
                <a:solidFill>
                  <a:srgbClr val="FF0000"/>
                </a:solidFill>
              </a:rPr>
              <a:t>buffered case</a:t>
            </a:r>
            <a:r>
              <a:rPr lang="en-US" dirty="0"/>
              <a:t>, the sender</a:t>
            </a:r>
            <a:br>
              <a:rPr lang="en-US" dirty="0"/>
            </a:br>
            <a:r>
              <a:rPr lang="en-US" i="1" dirty="0">
                <a:solidFill>
                  <a:srgbClr val="FF0000"/>
                </a:solidFill>
              </a:rPr>
              <a:t>initiates a DMA operation and returns immediately.</a:t>
            </a:r>
            <a:r>
              <a:rPr lang="en-US" dirty="0"/>
              <a:t> </a:t>
            </a:r>
          </a:p>
          <a:p>
            <a:r>
              <a:rPr lang="en-US" dirty="0"/>
              <a:t>The data becomes safe the moment the DMA operation has been completed. </a:t>
            </a:r>
          </a:p>
          <a:p>
            <a:r>
              <a:rPr lang="en-US" dirty="0"/>
              <a:t>At the receiving end, the receive operation initiates a transfer from the sender's buffer to the receiver's target location. </a:t>
            </a:r>
          </a:p>
          <a:p>
            <a:r>
              <a:rPr lang="en-US" dirty="0"/>
              <a:t>Using buffers with non-blocking operation has the effect of reducing the time during which the data is unsafe.</a:t>
            </a:r>
          </a:p>
        </p:txBody>
      </p:sp>
      <p:sp>
        <p:nvSpPr>
          <p:cNvPr id="7" name="Content Placeholder 6"/>
          <p:cNvSpPr>
            <a:spLocks noGrp="1"/>
          </p:cNvSpPr>
          <p:nvPr>
            <p:ph sz="half" idx="2"/>
          </p:nvPr>
        </p:nvSpPr>
        <p:spPr/>
        <p:txBody>
          <a:bodyPr>
            <a:normAutofit fontScale="85000" lnSpcReduction="20000"/>
          </a:bodyPr>
          <a:lstStyle/>
          <a:p>
            <a:r>
              <a:rPr lang="en-US" dirty="0"/>
              <a:t>In the </a:t>
            </a:r>
            <a:r>
              <a:rPr lang="en-US" b="1" dirty="0">
                <a:solidFill>
                  <a:srgbClr val="FF0000"/>
                </a:solidFill>
              </a:rPr>
              <a:t>non-buffered case</a:t>
            </a:r>
            <a:r>
              <a:rPr lang="en-US" dirty="0"/>
              <a:t>, a process wishing to send data to another </a:t>
            </a:r>
            <a:r>
              <a:rPr lang="en-US" i="1" dirty="0">
                <a:solidFill>
                  <a:srgbClr val="FF0000"/>
                </a:solidFill>
              </a:rPr>
              <a:t>simply posts a pending message and returns to the user program. </a:t>
            </a:r>
          </a:p>
          <a:p>
            <a:r>
              <a:rPr lang="en-US" dirty="0"/>
              <a:t>The program can then do other useful work.</a:t>
            </a:r>
          </a:p>
          <a:p>
            <a:r>
              <a:rPr lang="en-US" dirty="0"/>
              <a:t>At some point in the future, when the corresponding receive is posted, the communication operation is initiated. </a:t>
            </a:r>
          </a:p>
          <a:p>
            <a:r>
              <a:rPr lang="en-US" dirty="0"/>
              <a:t>When this operation is completed, the </a:t>
            </a:r>
            <a:r>
              <a:rPr lang="en-US" dirty="0">
                <a:solidFill>
                  <a:srgbClr val="FF0000"/>
                </a:solidFill>
              </a:rPr>
              <a:t>check-status operation </a:t>
            </a:r>
            <a:r>
              <a:rPr lang="en-US" dirty="0"/>
              <a:t>indicates that it is safe for the programmer to touch this data. </a:t>
            </a:r>
          </a:p>
          <a:p>
            <a:endParaRPr lang="en-US" dirty="0"/>
          </a:p>
        </p:txBody>
      </p:sp>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49</a:t>
            </a:fld>
            <a:endParaRPr lang="en-US" dirty="0"/>
          </a:p>
        </p:txBody>
      </p:sp>
    </p:spTree>
    <p:extLst>
      <p:ext uri="{BB962C8B-B14F-4D97-AF65-F5344CB8AC3E}">
        <p14:creationId xmlns:p14="http://schemas.microsoft.com/office/powerpoint/2010/main" val="1019694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stretch>
            <a:fillRect/>
          </a:stretch>
        </p:blipFill>
        <p:spPr>
          <a:xfrm>
            <a:off x="1537593" y="91441"/>
            <a:ext cx="9053623" cy="6604502"/>
          </a:xfrm>
          <a:prstGeom prst="rect">
            <a:avLst/>
          </a:prstGeom>
        </p:spPr>
      </p:pic>
    </p:spTree>
    <p:extLst>
      <p:ext uri="{BB962C8B-B14F-4D97-AF65-F5344CB8AC3E}">
        <p14:creationId xmlns:p14="http://schemas.microsoft.com/office/powerpoint/2010/main" val="1341125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4"/>
          </p:nvPr>
        </p:nvSpPr>
        <p:spPr/>
        <p:txBody>
          <a:bodyPr/>
          <a:lstStyle/>
          <a:p>
            <a:r>
              <a:rPr lang="en-US"/>
              <a:t>Introduction: 1-</a:t>
            </a:r>
            <a:fld id="{C4204591-24BD-A542-B9D5-F8D8A88D2FEE}" type="slidenum">
              <a:rPr lang="en-US" smtClean="0"/>
              <a:pPr/>
              <a:t>50</a:t>
            </a:fld>
            <a:endParaRPr lang="en-US" dirty="0"/>
          </a:p>
        </p:txBody>
      </p:sp>
      <p:pic>
        <p:nvPicPr>
          <p:cNvPr id="7" name="Picture 6"/>
          <p:cNvPicPr>
            <a:picLocks noChangeAspect="1"/>
          </p:cNvPicPr>
          <p:nvPr/>
        </p:nvPicPr>
        <p:blipFill>
          <a:blip r:embed="rId2"/>
          <a:stretch>
            <a:fillRect/>
          </a:stretch>
        </p:blipFill>
        <p:spPr>
          <a:xfrm>
            <a:off x="577627" y="546441"/>
            <a:ext cx="11007826" cy="433273"/>
          </a:xfrm>
          <a:prstGeom prst="rect">
            <a:avLst/>
          </a:prstGeom>
        </p:spPr>
      </p:pic>
      <p:pic>
        <p:nvPicPr>
          <p:cNvPr id="8" name="Picture 7"/>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Lst>
          </a:blip>
          <a:stretch>
            <a:fillRect/>
          </a:stretch>
        </p:blipFill>
        <p:spPr>
          <a:xfrm>
            <a:off x="824363" y="1238151"/>
            <a:ext cx="10514353" cy="4728109"/>
          </a:xfrm>
          <a:prstGeom prst="rect">
            <a:avLst/>
          </a:prstGeom>
        </p:spPr>
      </p:pic>
    </p:spTree>
    <p:extLst>
      <p:ext uri="{BB962C8B-B14F-4D97-AF65-F5344CB8AC3E}">
        <p14:creationId xmlns:p14="http://schemas.microsoft.com/office/powerpoint/2010/main" val="9691539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lnSpcReduction="10000"/>
          </a:bodyPr>
          <a:lstStyle/>
          <a:p>
            <a:r>
              <a:rPr lang="en-US" dirty="0"/>
              <a:t>Typical message-passing libraries such as Message Passing Interface (MPI) implement both blocking and non-blocking operations.</a:t>
            </a:r>
          </a:p>
          <a:p>
            <a:endParaRPr lang="en-US" dirty="0"/>
          </a:p>
          <a:p>
            <a:r>
              <a:rPr lang="en-US" dirty="0"/>
              <a:t>Blocking operations facilitate safe and easier programming and non-blocking operations are useful for performance optimization by masking communication overhead. </a:t>
            </a:r>
          </a:p>
          <a:p>
            <a:endParaRPr lang="en-US" dirty="0"/>
          </a:p>
          <a:p>
            <a:r>
              <a:rPr lang="en-US" dirty="0"/>
              <a:t>One must, however, be careful using non-blocking protocols since errors can result from unsafe access to data that is in the process of</a:t>
            </a:r>
            <a:br>
              <a:rPr lang="en-US" dirty="0"/>
            </a:br>
            <a:r>
              <a:rPr lang="en-US" dirty="0"/>
              <a:t>being communicated </a:t>
            </a:r>
          </a:p>
        </p:txBody>
      </p:sp>
      <p:sp>
        <p:nvSpPr>
          <p:cNvPr id="4" name="Title 3"/>
          <p:cNvSpPr>
            <a:spLocks noGrp="1"/>
          </p:cNvSpPr>
          <p:nvPr>
            <p:ph type="title"/>
          </p:nvPr>
        </p:nvSpPr>
        <p:spPr/>
        <p:txBody>
          <a:bodyPr/>
          <a:lstStyle/>
          <a:p>
            <a:r>
              <a:rPr lang="en-US" dirty="0"/>
              <a:t>Using Blocking and Non-Blocking Operations</a:t>
            </a:r>
          </a:p>
        </p:txBody>
      </p:sp>
      <p:sp>
        <p:nvSpPr>
          <p:cNvPr id="3" name="Slide Number Placeholder 2"/>
          <p:cNvSpPr>
            <a:spLocks noGrp="1"/>
          </p:cNvSpPr>
          <p:nvPr>
            <p:ph type="sldNum" sz="quarter" idx="4"/>
          </p:nvPr>
        </p:nvSpPr>
        <p:spPr/>
        <p:txBody>
          <a:bodyPr/>
          <a:lstStyle/>
          <a:p>
            <a:r>
              <a:rPr lang="en-US"/>
              <a:t>Introduction: 1-</a:t>
            </a:r>
            <a:fld id="{C4204591-24BD-A542-B9D5-F8D8A88D2FEE}" type="slidenum">
              <a:rPr lang="en-US" smtClean="0"/>
              <a:pPr/>
              <a:t>51</a:t>
            </a:fld>
            <a:endParaRPr lang="en-US" dirty="0"/>
          </a:p>
        </p:txBody>
      </p:sp>
    </p:spTree>
    <p:extLst>
      <p:ext uri="{BB962C8B-B14F-4D97-AF65-F5344CB8AC3E}">
        <p14:creationId xmlns:p14="http://schemas.microsoft.com/office/powerpoint/2010/main" val="384639431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52</a:t>
            </a:fld>
            <a:endParaRPr lang="en-US" dirty="0"/>
          </a:p>
        </p:txBody>
      </p:sp>
      <p:pic>
        <p:nvPicPr>
          <p:cNvPr id="2" name="Picture 1"/>
          <p:cNvPicPr>
            <a:picLocks noChangeAspect="1"/>
          </p:cNvPicPr>
          <p:nvPr/>
        </p:nvPicPr>
        <p:blipFill>
          <a:blip r:embed="rId2"/>
          <a:stretch>
            <a:fillRect/>
          </a:stretch>
        </p:blipFill>
        <p:spPr>
          <a:xfrm>
            <a:off x="1010104" y="365760"/>
            <a:ext cx="8839290" cy="5954244"/>
          </a:xfrm>
          <a:prstGeom prst="rect">
            <a:avLst/>
          </a:prstGeom>
        </p:spPr>
      </p:pic>
      <p:sp>
        <p:nvSpPr>
          <p:cNvPr id="6" name="TextBox 5"/>
          <p:cNvSpPr txBox="1"/>
          <p:nvPr/>
        </p:nvSpPr>
        <p:spPr>
          <a:xfrm>
            <a:off x="9849394" y="4728754"/>
            <a:ext cx="1685109" cy="369332"/>
          </a:xfrm>
          <a:prstGeom prst="rect">
            <a:avLst/>
          </a:prstGeom>
          <a:noFill/>
        </p:spPr>
        <p:txBody>
          <a:bodyPr wrap="square" rtlCol="0">
            <a:spAutoFit/>
          </a:bodyPr>
          <a:lstStyle/>
          <a:p>
            <a:r>
              <a:rPr lang="en-US" dirty="0" err="1"/>
              <a:t>MPI_Test</a:t>
            </a:r>
            <a:endParaRPr lang="en-US" dirty="0"/>
          </a:p>
        </p:txBody>
      </p:sp>
    </p:spTree>
    <p:extLst>
      <p:ext uri="{BB962C8B-B14F-4D97-AF65-F5344CB8AC3E}">
        <p14:creationId xmlns:p14="http://schemas.microsoft.com/office/powerpoint/2010/main" val="64458410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449976"/>
            <a:ext cx="10515600" cy="4859383"/>
          </a:xfrm>
        </p:spPr>
        <p:txBody>
          <a:bodyPr>
            <a:normAutofit fontScale="85000" lnSpcReduction="20000"/>
          </a:bodyPr>
          <a:lstStyle/>
          <a:p>
            <a:r>
              <a:rPr lang="en-US" dirty="0"/>
              <a:t>Non-Blocking Send/Receive (Use of checking directive like </a:t>
            </a:r>
            <a:r>
              <a:rPr lang="en-US" dirty="0" err="1"/>
              <a:t>MPI_Test</a:t>
            </a:r>
            <a:r>
              <a:rPr lang="en-US" dirty="0"/>
              <a:t>)</a:t>
            </a:r>
          </a:p>
          <a:p>
            <a:r>
              <a:rPr lang="en-US" dirty="0"/>
              <a:t>Programming Models</a:t>
            </a:r>
          </a:p>
          <a:p>
            <a:r>
              <a:rPr lang="en-US" dirty="0"/>
              <a:t>MPI: Message Passing Interface</a:t>
            </a:r>
          </a:p>
          <a:p>
            <a:pPr lvl="1"/>
            <a:r>
              <a:rPr lang="en-US" dirty="0"/>
              <a:t>Minimal set of MPI routines</a:t>
            </a:r>
          </a:p>
          <a:p>
            <a:pPr lvl="1"/>
            <a:r>
              <a:rPr lang="en-US" altLang="en-US" dirty="0"/>
              <a:t>Starting and Terminating the MPI Library</a:t>
            </a:r>
          </a:p>
          <a:p>
            <a:pPr lvl="1"/>
            <a:r>
              <a:rPr lang="en-US" altLang="en-US" dirty="0"/>
              <a:t>Communicators </a:t>
            </a:r>
          </a:p>
          <a:p>
            <a:pPr lvl="1"/>
            <a:r>
              <a:rPr lang="en-US" altLang="en-US" dirty="0"/>
              <a:t>Querying Size of Communicators and Rank of Process</a:t>
            </a:r>
          </a:p>
          <a:p>
            <a:pPr lvl="1"/>
            <a:r>
              <a:rPr lang="en-US" dirty="0"/>
              <a:t>Basic MPI Program</a:t>
            </a:r>
          </a:p>
          <a:p>
            <a:pPr lvl="1"/>
            <a:r>
              <a:rPr lang="en-US" altLang="en-US" dirty="0"/>
              <a:t>How to Compile and run MPI Programs?</a:t>
            </a:r>
          </a:p>
          <a:p>
            <a:pPr lvl="1"/>
            <a:r>
              <a:rPr lang="en-US" dirty="0" err="1"/>
              <a:t>MPI_Send</a:t>
            </a:r>
            <a:r>
              <a:rPr lang="en-US" dirty="0"/>
              <a:t> and </a:t>
            </a:r>
            <a:r>
              <a:rPr lang="en-US" dirty="0" err="1"/>
              <a:t>MPI_Receive</a:t>
            </a:r>
            <a:r>
              <a:rPr lang="en-US" dirty="0"/>
              <a:t> directives.</a:t>
            </a:r>
          </a:p>
          <a:p>
            <a:pPr lvl="1"/>
            <a:r>
              <a:rPr lang="en-US" altLang="en-US" dirty="0"/>
              <a:t>MPI Datatypes </a:t>
            </a:r>
          </a:p>
          <a:p>
            <a:r>
              <a:rPr lang="en-US" dirty="0"/>
              <a:t>MPI Program for Calculating value of PI</a:t>
            </a:r>
          </a:p>
          <a:p>
            <a:pPr lvl="1"/>
            <a:r>
              <a:rPr lang="en-US" dirty="0"/>
              <a:t>Install MPI on Linux VM and compile and run PI program</a:t>
            </a:r>
          </a:p>
          <a:p>
            <a:r>
              <a:rPr lang="en-US" b="1" dirty="0">
                <a:solidFill>
                  <a:srgbClr val="FF0000"/>
                </a:solidFill>
              </a:rPr>
              <a:t>How MapReduce orchestrate a submitted program with the help of distributed file system? (Assignment # 2)</a:t>
            </a:r>
            <a:endParaRPr lang="en-US" dirty="0">
              <a:solidFill>
                <a:srgbClr val="FF0000"/>
              </a:solidFill>
            </a:endParaRPr>
          </a:p>
          <a:p>
            <a:pPr lvl="1"/>
            <a:endParaRPr lang="en-US" dirty="0"/>
          </a:p>
          <a:p>
            <a:pPr lvl="1"/>
            <a:endParaRPr lang="en-US" dirty="0"/>
          </a:p>
          <a:p>
            <a:endParaRPr lang="en-US" dirty="0"/>
          </a:p>
        </p:txBody>
      </p:sp>
      <p:sp>
        <p:nvSpPr>
          <p:cNvPr id="4" name="Slide Number Placeholder 3"/>
          <p:cNvSpPr>
            <a:spLocks noGrp="1"/>
          </p:cNvSpPr>
          <p:nvPr>
            <p:ph type="sldNum" sz="quarter" idx="4"/>
          </p:nvPr>
        </p:nvSpPr>
        <p:spPr/>
        <p:txBody>
          <a:bodyPr/>
          <a:lstStyle/>
          <a:p>
            <a:r>
              <a:rPr lang="en-US"/>
              <a:t>Introduction: 1-</a:t>
            </a:r>
            <a:fld id="{C4204591-24BD-A542-B9D5-F8D8A88D2FEE}" type="slidenum">
              <a:rPr lang="en-US" smtClean="0"/>
              <a:pPr/>
              <a:t>53</a:t>
            </a:fld>
            <a:endParaRPr lang="en-US" dirty="0"/>
          </a:p>
        </p:txBody>
      </p:sp>
    </p:spTree>
    <p:extLst>
      <p:ext uri="{BB962C8B-B14F-4D97-AF65-F5344CB8AC3E}">
        <p14:creationId xmlns:p14="http://schemas.microsoft.com/office/powerpoint/2010/main" val="22775412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normAutofit fontScale="90000"/>
          </a:bodyPr>
          <a:lstStyle/>
          <a:p>
            <a:pPr eaLnBrk="1" hangingPunct="1"/>
            <a:r>
              <a:rPr lang="en-US" altLang="en-US"/>
              <a:t>Non-Blocking </a:t>
            </a:r>
            <a:br>
              <a:rPr lang="en-US" altLang="en-US"/>
            </a:br>
            <a:r>
              <a:rPr lang="en-US" altLang="en-US"/>
              <a:t>Message Passing Operations </a:t>
            </a:r>
          </a:p>
        </p:txBody>
      </p:sp>
      <p:sp>
        <p:nvSpPr>
          <p:cNvPr id="18435" name="Rectangle 3"/>
          <p:cNvSpPr>
            <a:spLocks noGrp="1" noChangeArrowheads="1"/>
          </p:cNvSpPr>
          <p:nvPr>
            <p:ph idx="1"/>
          </p:nvPr>
        </p:nvSpPr>
        <p:spPr/>
        <p:txBody>
          <a:bodyPr/>
          <a:lstStyle/>
          <a:p>
            <a:pPr eaLnBrk="1" hangingPunct="1">
              <a:lnSpc>
                <a:spcPct val="90000"/>
              </a:lnSpc>
            </a:pPr>
            <a:r>
              <a:rPr lang="en-US" altLang="en-US"/>
              <a:t>The programmer must ensure semantics of the send and receive. </a:t>
            </a:r>
          </a:p>
          <a:p>
            <a:pPr eaLnBrk="1" hangingPunct="1">
              <a:lnSpc>
                <a:spcPct val="90000"/>
              </a:lnSpc>
            </a:pPr>
            <a:r>
              <a:rPr lang="en-US" altLang="en-US"/>
              <a:t>This class of non-blocking protocols returns from the send or receive operation before it is semantically safe to do so. </a:t>
            </a:r>
          </a:p>
          <a:p>
            <a:pPr eaLnBrk="1" hangingPunct="1">
              <a:lnSpc>
                <a:spcPct val="90000"/>
              </a:lnSpc>
            </a:pPr>
            <a:r>
              <a:rPr lang="en-US" altLang="en-US"/>
              <a:t>Non-blocking operations are generally accompanied by a check-status operation. </a:t>
            </a:r>
          </a:p>
          <a:p>
            <a:pPr eaLnBrk="1" hangingPunct="1">
              <a:lnSpc>
                <a:spcPct val="90000"/>
              </a:lnSpc>
            </a:pPr>
            <a:r>
              <a:rPr lang="en-US" altLang="en-US"/>
              <a:t>When used correctly, these primitives are capable of overlapping communication overheads with useful computations. </a:t>
            </a:r>
          </a:p>
          <a:p>
            <a:pPr eaLnBrk="1" hangingPunct="1">
              <a:lnSpc>
                <a:spcPct val="90000"/>
              </a:lnSpc>
            </a:pPr>
            <a:r>
              <a:rPr lang="en-US" altLang="en-US"/>
              <a:t>Message passing libraries typically provide both blocking and non-blocking primitives. </a:t>
            </a:r>
          </a:p>
        </p:txBody>
      </p:sp>
      <p:sp>
        <p:nvSpPr>
          <p:cNvPr id="2" name="Slide Number Placeholder 1">
            <a:extLst>
              <a:ext uri="{FF2B5EF4-FFF2-40B4-BE49-F238E27FC236}">
                <a16:creationId xmlns:a16="http://schemas.microsoft.com/office/drawing/2014/main" id="{FA56D9D7-0528-4696-BD24-E9A65E100543}"/>
              </a:ext>
            </a:extLst>
          </p:cNvPr>
          <p:cNvSpPr>
            <a:spLocks noGrp="1"/>
          </p:cNvSpPr>
          <p:nvPr>
            <p:ph type="sldNum" sz="quarter" idx="4"/>
          </p:nvPr>
        </p:nvSpPr>
        <p:spPr/>
        <p:txBody>
          <a:bodyPr/>
          <a:lstStyle/>
          <a:p>
            <a:r>
              <a:rPr lang="en-US"/>
              <a:t>Introduction: 1-</a:t>
            </a:r>
            <a:fld id="{C4204591-24BD-A542-B9D5-F8D8A88D2FEE}" type="slidenum">
              <a:rPr lang="en-US" smtClean="0"/>
              <a:pPr/>
              <a:t>54</a:t>
            </a:fld>
            <a:endParaRPr lang="en-US" dirty="0"/>
          </a:p>
        </p:txBody>
      </p:sp>
    </p:spTree>
    <p:extLst>
      <p:ext uri="{BB962C8B-B14F-4D97-AF65-F5344CB8AC3E}">
        <p14:creationId xmlns:p14="http://schemas.microsoft.com/office/powerpoint/2010/main" val="3349329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hangingPunct="1"/>
            <a:r>
              <a:rPr lang="en-US" altLang="en-US"/>
              <a:t>Non-Blocking </a:t>
            </a:r>
            <a:br>
              <a:rPr lang="en-US" altLang="en-US"/>
            </a:br>
            <a:r>
              <a:rPr lang="en-US" altLang="en-US"/>
              <a:t>Message Passing Operations</a:t>
            </a:r>
          </a:p>
        </p:txBody>
      </p:sp>
      <p:pic>
        <p:nvPicPr>
          <p:cNvPr id="19459"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2963" y="1785938"/>
            <a:ext cx="7294562" cy="3319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0" name="Rectangle 5"/>
          <p:cNvSpPr>
            <a:spLocks noChangeArrowheads="1"/>
          </p:cNvSpPr>
          <p:nvPr/>
        </p:nvSpPr>
        <p:spPr bwMode="auto">
          <a:xfrm>
            <a:off x="2590800" y="5105401"/>
            <a:ext cx="723900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Non-blocking non-buffered send and receive operations (a) in</a:t>
            </a:r>
          </a:p>
          <a:p>
            <a:pPr algn="ctr" eaLnBrk="1" hangingPunct="1">
              <a:spcBef>
                <a:spcPct val="0"/>
              </a:spcBef>
              <a:buClrTx/>
              <a:buSzTx/>
              <a:buFontTx/>
              <a:buNone/>
            </a:pPr>
            <a:r>
              <a:rPr lang="en-US" altLang="en-US" sz="2000">
                <a:solidFill>
                  <a:schemeClr val="tx1"/>
                </a:solidFill>
                <a:latin typeface="Arial" panose="020B0604020202020204" pitchFamily="34" charset="0"/>
              </a:rPr>
              <a:t>absence of communication hardware; (b) in presence of</a:t>
            </a:r>
          </a:p>
          <a:p>
            <a:pPr algn="ctr" eaLnBrk="1" hangingPunct="1">
              <a:spcBef>
                <a:spcPct val="0"/>
              </a:spcBef>
              <a:buClrTx/>
              <a:buSzTx/>
              <a:buFontTx/>
              <a:buNone/>
            </a:pPr>
            <a:r>
              <a:rPr lang="en-US" altLang="en-US" sz="2000">
                <a:solidFill>
                  <a:schemeClr val="tx1"/>
                </a:solidFill>
                <a:latin typeface="Arial" panose="020B0604020202020204" pitchFamily="34" charset="0"/>
              </a:rPr>
              <a:t>communication hardware.</a:t>
            </a:r>
          </a:p>
        </p:txBody>
      </p:sp>
      <p:sp>
        <p:nvSpPr>
          <p:cNvPr id="2" name="Slide Number Placeholder 1">
            <a:extLst>
              <a:ext uri="{FF2B5EF4-FFF2-40B4-BE49-F238E27FC236}">
                <a16:creationId xmlns:a16="http://schemas.microsoft.com/office/drawing/2014/main" id="{2029C27A-B2B7-445C-990C-0A7A26348D52}"/>
              </a:ext>
            </a:extLst>
          </p:cNvPr>
          <p:cNvSpPr>
            <a:spLocks noGrp="1"/>
          </p:cNvSpPr>
          <p:nvPr>
            <p:ph type="sldNum" sz="quarter" idx="4"/>
          </p:nvPr>
        </p:nvSpPr>
        <p:spPr/>
        <p:txBody>
          <a:bodyPr/>
          <a:lstStyle/>
          <a:p>
            <a:r>
              <a:rPr lang="en-US"/>
              <a:t>Introduction: 1-</a:t>
            </a:r>
            <a:fld id="{C4204591-24BD-A542-B9D5-F8D8A88D2FEE}" type="slidenum">
              <a:rPr lang="en-US" smtClean="0"/>
              <a:pPr/>
              <a:t>55</a:t>
            </a:fld>
            <a:endParaRPr lang="en-US" dirty="0"/>
          </a:p>
        </p:txBody>
      </p:sp>
    </p:spTree>
    <p:extLst>
      <p:ext uri="{BB962C8B-B14F-4D97-AF65-F5344CB8AC3E}">
        <p14:creationId xmlns:p14="http://schemas.microsoft.com/office/powerpoint/2010/main" val="2567321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283736" y="41972"/>
            <a:ext cx="9640839" cy="6583679"/>
          </a:xfrm>
          <a:prstGeom prst="rect">
            <a:avLst/>
          </a:prstGeom>
        </p:spPr>
      </p:pic>
      <p:sp>
        <p:nvSpPr>
          <p:cNvPr id="3" name="Slide Number Placeholder 2">
            <a:extLst>
              <a:ext uri="{FF2B5EF4-FFF2-40B4-BE49-F238E27FC236}">
                <a16:creationId xmlns:a16="http://schemas.microsoft.com/office/drawing/2014/main" id="{D6EB2C06-45F1-444A-8DEB-20277A8C8A7D}"/>
              </a:ext>
            </a:extLst>
          </p:cNvPr>
          <p:cNvSpPr>
            <a:spLocks noGrp="1"/>
          </p:cNvSpPr>
          <p:nvPr>
            <p:ph type="sldNum" sz="quarter" idx="4"/>
          </p:nvPr>
        </p:nvSpPr>
        <p:spPr/>
        <p:txBody>
          <a:bodyPr/>
          <a:lstStyle/>
          <a:p>
            <a:r>
              <a:rPr lang="en-US"/>
              <a:t>Introduction: 1-</a:t>
            </a:r>
            <a:fld id="{C4204591-24BD-A542-B9D5-F8D8A88D2FEE}" type="slidenum">
              <a:rPr lang="en-US" smtClean="0"/>
              <a:pPr/>
              <a:t>6</a:t>
            </a:fld>
            <a:endParaRPr lang="en-US" dirty="0"/>
          </a:p>
        </p:txBody>
      </p:sp>
    </p:spTree>
    <p:extLst>
      <p:ext uri="{BB962C8B-B14F-4D97-AF65-F5344CB8AC3E}">
        <p14:creationId xmlns:p14="http://schemas.microsoft.com/office/powerpoint/2010/main" val="1378968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3E939D0A-4EE7-4590-AD5A-74D2AF144897}"/>
              </a:ext>
            </a:extLst>
          </p:cNvPr>
          <p:cNvSpPr>
            <a:spLocks noGrp="1"/>
          </p:cNvSpPr>
          <p:nvPr>
            <p:ph idx="1"/>
          </p:nvPr>
        </p:nvSpPr>
        <p:spPr/>
        <p:txBody>
          <a:bodyPr/>
          <a:lstStyle/>
          <a:p>
            <a:r>
              <a:rPr lang="en-US" dirty="0"/>
              <a:t>The message passing model is based on the notion of processes</a:t>
            </a:r>
          </a:p>
          <a:p>
            <a:pPr lvl="1"/>
            <a:r>
              <a:rPr lang="en-US" dirty="0"/>
              <a:t>Can think of a processes as an instance of a running program, together with the program’s data.</a:t>
            </a:r>
          </a:p>
          <a:p>
            <a:pPr marL="577850" indent="-457200"/>
            <a:r>
              <a:rPr lang="en-US" dirty="0"/>
              <a:t>In the message passing mode, parallelism is achieved by having many processes co-operate on the same task </a:t>
            </a:r>
          </a:p>
          <a:p>
            <a:pPr marL="577850" indent="-457200"/>
            <a:r>
              <a:rPr lang="en-US" dirty="0"/>
              <a:t>Each process has access only to its own data.</a:t>
            </a:r>
          </a:p>
          <a:p>
            <a:pPr marL="920750" lvl="1" indent="-457200"/>
            <a:r>
              <a:rPr lang="en-US" dirty="0"/>
              <a:t>i.e. all variables are private.</a:t>
            </a:r>
          </a:p>
          <a:p>
            <a:pPr marL="577850" indent="-457200"/>
            <a:r>
              <a:rPr lang="en-US" dirty="0"/>
              <a:t>Processes communicate with each other by sending and receiving messages.</a:t>
            </a:r>
          </a:p>
          <a:p>
            <a:pPr marL="920750" lvl="1" indent="-457200"/>
            <a:r>
              <a:rPr lang="en-US" dirty="0"/>
              <a:t>Typically library calls from a conventional sequential language.</a:t>
            </a:r>
          </a:p>
          <a:p>
            <a:endParaRPr lang="en-US" dirty="0"/>
          </a:p>
        </p:txBody>
      </p:sp>
      <p:sp>
        <p:nvSpPr>
          <p:cNvPr id="2" name="Title 1">
            <a:extLst>
              <a:ext uri="{FF2B5EF4-FFF2-40B4-BE49-F238E27FC236}">
                <a16:creationId xmlns:a16="http://schemas.microsoft.com/office/drawing/2014/main" id="{88524050-D233-4D61-9FBB-7063C1A6CB80}"/>
              </a:ext>
            </a:extLst>
          </p:cNvPr>
          <p:cNvSpPr>
            <a:spLocks noGrp="1"/>
          </p:cNvSpPr>
          <p:nvPr>
            <p:ph type="title"/>
          </p:nvPr>
        </p:nvSpPr>
        <p:spPr/>
        <p:txBody>
          <a:bodyPr>
            <a:normAutofit/>
          </a:bodyPr>
          <a:lstStyle/>
          <a:p>
            <a:r>
              <a:rPr lang="en-US" dirty="0"/>
              <a:t>Message Passing Models</a:t>
            </a:r>
          </a:p>
        </p:txBody>
      </p:sp>
      <p:sp>
        <p:nvSpPr>
          <p:cNvPr id="7" name="Slide Number Placeholder 6">
            <a:extLst>
              <a:ext uri="{FF2B5EF4-FFF2-40B4-BE49-F238E27FC236}">
                <a16:creationId xmlns:a16="http://schemas.microsoft.com/office/drawing/2014/main" id="{85F4A2CE-07AC-443C-AD13-6030B0B8AC1C}"/>
              </a:ext>
            </a:extLst>
          </p:cNvPr>
          <p:cNvSpPr>
            <a:spLocks noGrp="1"/>
          </p:cNvSpPr>
          <p:nvPr>
            <p:ph type="sldNum" sz="quarter" idx="4"/>
          </p:nvPr>
        </p:nvSpPr>
        <p:spPr/>
        <p:txBody>
          <a:bodyPr/>
          <a:lstStyle/>
          <a:p>
            <a:r>
              <a:rPr lang="en-US"/>
              <a:t>Introduction: 1-</a:t>
            </a:r>
            <a:fld id="{C4204591-24BD-A542-B9D5-F8D8A88D2FEE}" type="slidenum">
              <a:rPr lang="en-US" smtClean="0"/>
              <a:pPr/>
              <a:t>7</a:t>
            </a:fld>
            <a:endParaRPr lang="en-US" dirty="0"/>
          </a:p>
        </p:txBody>
      </p:sp>
    </p:spTree>
    <p:extLst>
      <p:ext uri="{BB962C8B-B14F-4D97-AF65-F5344CB8AC3E}">
        <p14:creationId xmlns:p14="http://schemas.microsoft.com/office/powerpoint/2010/main" val="2506692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61D7F2-55EB-47F0-91A5-A2F99EC90522}"/>
              </a:ext>
            </a:extLst>
          </p:cNvPr>
          <p:cNvSpPr>
            <a:spLocks noGrp="1"/>
          </p:cNvSpPr>
          <p:nvPr>
            <p:ph type="title"/>
          </p:nvPr>
        </p:nvSpPr>
        <p:spPr/>
        <p:txBody>
          <a:bodyPr/>
          <a:lstStyle/>
          <a:p>
            <a:r>
              <a:rPr lang="en-US" dirty="0"/>
              <a:t>Sequential Paradigm        Parallel Paradigm </a:t>
            </a:r>
          </a:p>
        </p:txBody>
      </p:sp>
      <p:sp>
        <p:nvSpPr>
          <p:cNvPr id="4" name="Slide Number Placeholder 3">
            <a:extLst>
              <a:ext uri="{FF2B5EF4-FFF2-40B4-BE49-F238E27FC236}">
                <a16:creationId xmlns:a16="http://schemas.microsoft.com/office/drawing/2014/main" id="{3DED0B79-18B5-40BD-A2EF-35752D72144F}"/>
              </a:ext>
            </a:extLst>
          </p:cNvPr>
          <p:cNvSpPr>
            <a:spLocks noGrp="1"/>
          </p:cNvSpPr>
          <p:nvPr>
            <p:ph type="sldNum" sz="quarter" idx="4"/>
          </p:nvPr>
        </p:nvSpPr>
        <p:spPr/>
        <p:txBody>
          <a:bodyPr/>
          <a:lstStyle/>
          <a:p>
            <a:r>
              <a:rPr lang="en-US"/>
              <a:t>Introduction: 1-</a:t>
            </a:r>
            <a:fld id="{C4204591-24BD-A542-B9D5-F8D8A88D2FEE}" type="slidenum">
              <a:rPr lang="en-US" smtClean="0"/>
              <a:pPr/>
              <a:t>8</a:t>
            </a:fld>
            <a:endParaRPr lang="en-US" dirty="0"/>
          </a:p>
        </p:txBody>
      </p:sp>
      <p:sp>
        <p:nvSpPr>
          <p:cNvPr id="5" name="Oval 4">
            <a:extLst>
              <a:ext uri="{FF2B5EF4-FFF2-40B4-BE49-F238E27FC236}">
                <a16:creationId xmlns:a16="http://schemas.microsoft.com/office/drawing/2014/main" id="{8CA98552-8F68-40E5-81F5-187AE3B3AD26}"/>
              </a:ext>
            </a:extLst>
          </p:cNvPr>
          <p:cNvSpPr/>
          <p:nvPr/>
        </p:nvSpPr>
        <p:spPr>
          <a:xfrm>
            <a:off x="1519084" y="2197510"/>
            <a:ext cx="3274142" cy="3110939"/>
          </a:xfrm>
          <a:prstGeom prst="ellipse">
            <a:avLst/>
          </a:prstGeom>
          <a:ln w="28575">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a:ln>
                <a:solidFill>
                  <a:schemeClr val="tx1"/>
                </a:solidFill>
              </a:ln>
              <a:solidFill>
                <a:sysClr val="windowText" lastClr="000000"/>
              </a:solidFill>
            </a:endParaRPr>
          </a:p>
        </p:txBody>
      </p:sp>
      <p:sp>
        <p:nvSpPr>
          <p:cNvPr id="6" name="TextBox 5">
            <a:extLst>
              <a:ext uri="{FF2B5EF4-FFF2-40B4-BE49-F238E27FC236}">
                <a16:creationId xmlns:a16="http://schemas.microsoft.com/office/drawing/2014/main" id="{E3ADFB0C-1496-4E88-8DA6-F03032C9D54E}"/>
              </a:ext>
            </a:extLst>
          </p:cNvPr>
          <p:cNvSpPr txBox="1"/>
          <p:nvPr/>
        </p:nvSpPr>
        <p:spPr>
          <a:xfrm>
            <a:off x="4616245" y="2035277"/>
            <a:ext cx="1479755" cy="400110"/>
          </a:xfrm>
          <a:prstGeom prst="rect">
            <a:avLst/>
          </a:prstGeom>
          <a:noFill/>
        </p:spPr>
        <p:txBody>
          <a:bodyPr wrap="square" rtlCol="0">
            <a:spAutoFit/>
          </a:bodyPr>
          <a:lstStyle/>
          <a:p>
            <a:r>
              <a:rPr lang="en-US" sz="2000" b="1" dirty="0"/>
              <a:t>Process</a:t>
            </a:r>
          </a:p>
        </p:txBody>
      </p:sp>
      <p:sp>
        <p:nvSpPr>
          <p:cNvPr id="7" name="TextBox 6">
            <a:extLst>
              <a:ext uri="{FF2B5EF4-FFF2-40B4-BE49-F238E27FC236}">
                <a16:creationId xmlns:a16="http://schemas.microsoft.com/office/drawing/2014/main" id="{B3E1CD7C-86B2-44D3-A1E2-9AE6A2987D8A}"/>
              </a:ext>
            </a:extLst>
          </p:cNvPr>
          <p:cNvSpPr txBox="1"/>
          <p:nvPr/>
        </p:nvSpPr>
        <p:spPr>
          <a:xfrm>
            <a:off x="432619" y="1772819"/>
            <a:ext cx="1479755" cy="400110"/>
          </a:xfrm>
          <a:prstGeom prst="rect">
            <a:avLst/>
          </a:prstGeom>
          <a:noFill/>
        </p:spPr>
        <p:txBody>
          <a:bodyPr wrap="square" rtlCol="0">
            <a:spAutoFit/>
          </a:bodyPr>
          <a:lstStyle/>
          <a:p>
            <a:r>
              <a:rPr lang="en-US" sz="2000" b="1" dirty="0"/>
              <a:t>Memory</a:t>
            </a:r>
          </a:p>
        </p:txBody>
      </p:sp>
      <p:sp>
        <p:nvSpPr>
          <p:cNvPr id="8" name="TextBox 7">
            <a:extLst>
              <a:ext uri="{FF2B5EF4-FFF2-40B4-BE49-F238E27FC236}">
                <a16:creationId xmlns:a16="http://schemas.microsoft.com/office/drawing/2014/main" id="{EF4D9E43-9FF4-44CB-8771-CB8FAD083FA4}"/>
              </a:ext>
            </a:extLst>
          </p:cNvPr>
          <p:cNvSpPr txBox="1"/>
          <p:nvPr/>
        </p:nvSpPr>
        <p:spPr>
          <a:xfrm>
            <a:off x="4414684" y="5042979"/>
            <a:ext cx="1479755" cy="400110"/>
          </a:xfrm>
          <a:prstGeom prst="rect">
            <a:avLst/>
          </a:prstGeom>
          <a:noFill/>
        </p:spPr>
        <p:txBody>
          <a:bodyPr wrap="square" rtlCol="0">
            <a:spAutoFit/>
          </a:bodyPr>
          <a:lstStyle/>
          <a:p>
            <a:r>
              <a:rPr lang="en-US" sz="2000" b="1" dirty="0"/>
              <a:t>Processor</a:t>
            </a:r>
          </a:p>
        </p:txBody>
      </p:sp>
      <p:sp>
        <p:nvSpPr>
          <p:cNvPr id="9" name="Oval 8">
            <a:extLst>
              <a:ext uri="{FF2B5EF4-FFF2-40B4-BE49-F238E27FC236}">
                <a16:creationId xmlns:a16="http://schemas.microsoft.com/office/drawing/2014/main" id="{BA4B2DD0-9375-4BE2-A13C-23D075B570CF}"/>
              </a:ext>
            </a:extLst>
          </p:cNvPr>
          <p:cNvSpPr/>
          <p:nvPr/>
        </p:nvSpPr>
        <p:spPr>
          <a:xfrm>
            <a:off x="2639961" y="1845451"/>
            <a:ext cx="1120878" cy="117987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t>M</a:t>
            </a:r>
          </a:p>
        </p:txBody>
      </p:sp>
      <p:sp>
        <p:nvSpPr>
          <p:cNvPr id="10" name="Rectangle 9">
            <a:extLst>
              <a:ext uri="{FF2B5EF4-FFF2-40B4-BE49-F238E27FC236}">
                <a16:creationId xmlns:a16="http://schemas.microsoft.com/office/drawing/2014/main" id="{DB7FDC7E-5293-4EDF-A7AC-782F7AB5B07F}"/>
              </a:ext>
            </a:extLst>
          </p:cNvPr>
          <p:cNvSpPr/>
          <p:nvPr/>
        </p:nvSpPr>
        <p:spPr>
          <a:xfrm>
            <a:off x="2571135" y="4129549"/>
            <a:ext cx="1238865" cy="1341133"/>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sz="2800" b="1" dirty="0"/>
              <a:t>P</a:t>
            </a:r>
          </a:p>
        </p:txBody>
      </p:sp>
      <p:cxnSp>
        <p:nvCxnSpPr>
          <p:cNvPr id="12" name="Straight Connector 11">
            <a:extLst>
              <a:ext uri="{FF2B5EF4-FFF2-40B4-BE49-F238E27FC236}">
                <a16:creationId xmlns:a16="http://schemas.microsoft.com/office/drawing/2014/main" id="{B9FF26F2-F99C-410B-A46E-F14B50B44BA7}"/>
              </a:ext>
            </a:extLst>
          </p:cNvPr>
          <p:cNvCxnSpPr>
            <a:stCxn id="10" idx="0"/>
            <a:endCxn id="9" idx="4"/>
          </p:cNvCxnSpPr>
          <p:nvPr/>
        </p:nvCxnSpPr>
        <p:spPr>
          <a:xfrm flipV="1">
            <a:off x="3190568" y="3025322"/>
            <a:ext cx="9832" cy="1104227"/>
          </a:xfrm>
          <a:prstGeom prst="line">
            <a:avLst/>
          </a:prstGeom>
        </p:spPr>
        <p:style>
          <a:lnRef idx="3">
            <a:schemeClr val="dk1"/>
          </a:lnRef>
          <a:fillRef idx="0">
            <a:schemeClr val="dk1"/>
          </a:fillRef>
          <a:effectRef idx="2">
            <a:schemeClr val="dk1"/>
          </a:effectRef>
          <a:fontRef idx="minor">
            <a:schemeClr val="tx1"/>
          </a:fontRef>
        </p:style>
      </p:cxnSp>
      <p:cxnSp>
        <p:nvCxnSpPr>
          <p:cNvPr id="14" name="Straight Arrow Connector 13">
            <a:extLst>
              <a:ext uri="{FF2B5EF4-FFF2-40B4-BE49-F238E27FC236}">
                <a16:creationId xmlns:a16="http://schemas.microsoft.com/office/drawing/2014/main" id="{6FD5FC89-1C6E-4055-9FF3-0A76E1340046}"/>
              </a:ext>
            </a:extLst>
          </p:cNvPr>
          <p:cNvCxnSpPr>
            <a:cxnSpLocks/>
          </p:cNvCxnSpPr>
          <p:nvPr/>
        </p:nvCxnSpPr>
        <p:spPr>
          <a:xfrm flipH="1" flipV="1">
            <a:off x="3810000" y="4689987"/>
            <a:ext cx="604685" cy="35299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365D286-EDC4-4BB0-9F19-82EC2C6BFCC0}"/>
              </a:ext>
            </a:extLst>
          </p:cNvPr>
          <p:cNvCxnSpPr>
            <a:cxnSpLocks/>
          </p:cNvCxnSpPr>
          <p:nvPr/>
        </p:nvCxnSpPr>
        <p:spPr>
          <a:xfrm flipH="1">
            <a:off x="4616245" y="2473743"/>
            <a:ext cx="671052" cy="55157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0DCC35D7-BCC2-40E1-85F1-27089135EB16}"/>
              </a:ext>
            </a:extLst>
          </p:cNvPr>
          <p:cNvCxnSpPr>
            <a:cxnSpLocks/>
            <a:endCxn id="9" idx="1"/>
          </p:cNvCxnSpPr>
          <p:nvPr/>
        </p:nvCxnSpPr>
        <p:spPr>
          <a:xfrm flipV="1">
            <a:off x="1741809" y="2018239"/>
            <a:ext cx="1062301" cy="1703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A2B48072-501E-4BD0-9A3C-14C229CDEE21}"/>
              </a:ext>
            </a:extLst>
          </p:cNvPr>
          <p:cNvSpPr/>
          <p:nvPr/>
        </p:nvSpPr>
        <p:spPr>
          <a:xfrm>
            <a:off x="5894439" y="5660508"/>
            <a:ext cx="5459361" cy="7825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COMMUNICTION NETWORK</a:t>
            </a:r>
          </a:p>
        </p:txBody>
      </p:sp>
      <p:sp>
        <p:nvSpPr>
          <p:cNvPr id="24" name="Oval 23">
            <a:extLst>
              <a:ext uri="{FF2B5EF4-FFF2-40B4-BE49-F238E27FC236}">
                <a16:creationId xmlns:a16="http://schemas.microsoft.com/office/drawing/2014/main" id="{2E7426F0-5BD0-452C-91BD-794008B474EF}"/>
              </a:ext>
            </a:extLst>
          </p:cNvPr>
          <p:cNvSpPr/>
          <p:nvPr/>
        </p:nvSpPr>
        <p:spPr>
          <a:xfrm>
            <a:off x="6238567" y="2143433"/>
            <a:ext cx="1120878" cy="1179871"/>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t>0</a:t>
            </a:r>
          </a:p>
        </p:txBody>
      </p:sp>
      <p:cxnSp>
        <p:nvCxnSpPr>
          <p:cNvPr id="25" name="Straight Arrow Connector 24">
            <a:extLst>
              <a:ext uri="{FF2B5EF4-FFF2-40B4-BE49-F238E27FC236}">
                <a16:creationId xmlns:a16="http://schemas.microsoft.com/office/drawing/2014/main" id="{AED66EF4-B83A-40E3-90E1-CF83180D7A23}"/>
              </a:ext>
            </a:extLst>
          </p:cNvPr>
          <p:cNvCxnSpPr>
            <a:cxnSpLocks/>
          </p:cNvCxnSpPr>
          <p:nvPr/>
        </p:nvCxnSpPr>
        <p:spPr>
          <a:xfrm>
            <a:off x="5498690" y="2535243"/>
            <a:ext cx="703006" cy="4237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7" name="Oval 26">
            <a:extLst>
              <a:ext uri="{FF2B5EF4-FFF2-40B4-BE49-F238E27FC236}">
                <a16:creationId xmlns:a16="http://schemas.microsoft.com/office/drawing/2014/main" id="{C623F016-145F-4F3D-B172-69F71307045C}"/>
              </a:ext>
            </a:extLst>
          </p:cNvPr>
          <p:cNvSpPr/>
          <p:nvPr/>
        </p:nvSpPr>
        <p:spPr>
          <a:xfrm>
            <a:off x="7541341" y="2140419"/>
            <a:ext cx="1120878" cy="1179871"/>
          </a:xfrm>
          <a:prstGeom prst="ellipse">
            <a:avLst/>
          </a:prstGeom>
          <a:solidFill>
            <a:srgbClr val="FFFF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t>1</a:t>
            </a:r>
          </a:p>
        </p:txBody>
      </p:sp>
      <p:sp>
        <p:nvSpPr>
          <p:cNvPr id="28" name="Oval 27">
            <a:extLst>
              <a:ext uri="{FF2B5EF4-FFF2-40B4-BE49-F238E27FC236}">
                <a16:creationId xmlns:a16="http://schemas.microsoft.com/office/drawing/2014/main" id="{FE71044A-4C23-4960-A8FE-DC61C0C5136B}"/>
              </a:ext>
            </a:extLst>
          </p:cNvPr>
          <p:cNvSpPr/>
          <p:nvPr/>
        </p:nvSpPr>
        <p:spPr>
          <a:xfrm>
            <a:off x="8905568" y="2036811"/>
            <a:ext cx="1120878" cy="1179871"/>
          </a:xfrm>
          <a:prstGeom prst="ellipse">
            <a:avLst/>
          </a:prstGeom>
          <a:solidFill>
            <a:srgbClr val="FFC000"/>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t>2</a:t>
            </a:r>
          </a:p>
        </p:txBody>
      </p:sp>
      <p:sp>
        <p:nvSpPr>
          <p:cNvPr id="29" name="Oval 28">
            <a:extLst>
              <a:ext uri="{FF2B5EF4-FFF2-40B4-BE49-F238E27FC236}">
                <a16:creationId xmlns:a16="http://schemas.microsoft.com/office/drawing/2014/main" id="{1FF35CFB-2B66-408C-87C9-1DCFF101D8D6}"/>
              </a:ext>
            </a:extLst>
          </p:cNvPr>
          <p:cNvSpPr/>
          <p:nvPr/>
        </p:nvSpPr>
        <p:spPr>
          <a:xfrm>
            <a:off x="10208342" y="2033797"/>
            <a:ext cx="1120878" cy="1179871"/>
          </a:xfrm>
          <a:prstGeom prst="ellipse">
            <a:avLst/>
          </a:prstGeom>
          <a:solidFill>
            <a:srgbClr val="3C6CDF"/>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800" b="1" dirty="0"/>
              <a:t>3</a:t>
            </a:r>
          </a:p>
        </p:txBody>
      </p:sp>
      <p:cxnSp>
        <p:nvCxnSpPr>
          <p:cNvPr id="31" name="Straight Connector 30">
            <a:extLst>
              <a:ext uri="{FF2B5EF4-FFF2-40B4-BE49-F238E27FC236}">
                <a16:creationId xmlns:a16="http://schemas.microsoft.com/office/drawing/2014/main" id="{D78195C1-E554-42CD-A899-CC985BE13017}"/>
              </a:ext>
            </a:extLst>
          </p:cNvPr>
          <p:cNvCxnSpPr/>
          <p:nvPr/>
        </p:nvCxnSpPr>
        <p:spPr>
          <a:xfrm>
            <a:off x="5894439" y="4483510"/>
            <a:ext cx="5434781" cy="0"/>
          </a:xfrm>
          <a:prstGeom prst="line">
            <a:avLst/>
          </a:prstGeom>
          <a:ln w="76200">
            <a:solidFill>
              <a:srgbClr val="00B050"/>
            </a:solidFill>
          </a:ln>
        </p:spPr>
        <p:style>
          <a:lnRef idx="3">
            <a:schemeClr val="dk1"/>
          </a:lnRef>
          <a:fillRef idx="0">
            <a:schemeClr val="dk1"/>
          </a:fillRef>
          <a:effectRef idx="2">
            <a:schemeClr val="dk1"/>
          </a:effectRef>
          <a:fontRef idx="minor">
            <a:schemeClr val="tx1"/>
          </a:fontRef>
        </p:style>
      </p:cxnSp>
      <p:cxnSp>
        <p:nvCxnSpPr>
          <p:cNvPr id="33" name="Straight Connector 32">
            <a:extLst>
              <a:ext uri="{FF2B5EF4-FFF2-40B4-BE49-F238E27FC236}">
                <a16:creationId xmlns:a16="http://schemas.microsoft.com/office/drawing/2014/main" id="{42F825C0-1CEC-4815-B4B9-1C516AC43F8C}"/>
              </a:ext>
            </a:extLst>
          </p:cNvPr>
          <p:cNvCxnSpPr>
            <a:cxnSpLocks/>
            <a:endCxn id="23" idx="0"/>
          </p:cNvCxnSpPr>
          <p:nvPr/>
        </p:nvCxnSpPr>
        <p:spPr>
          <a:xfrm>
            <a:off x="6858000" y="4483510"/>
            <a:ext cx="1766120" cy="1176998"/>
          </a:xfrm>
          <a:prstGeom prst="line">
            <a:avLst/>
          </a:prstGeom>
          <a:ln w="28575">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4FEFB16-57EB-46B8-BB60-AE866DD78EA9}"/>
              </a:ext>
            </a:extLst>
          </p:cNvPr>
          <p:cNvCxnSpPr>
            <a:cxnSpLocks/>
          </p:cNvCxnSpPr>
          <p:nvPr/>
        </p:nvCxnSpPr>
        <p:spPr>
          <a:xfrm flipH="1">
            <a:off x="8611829" y="4483510"/>
            <a:ext cx="2061087" cy="1266829"/>
          </a:xfrm>
          <a:prstGeom prst="line">
            <a:avLst/>
          </a:prstGeom>
          <a:ln w="28575">
            <a:solidFill>
              <a:srgbClr val="00B0F0"/>
            </a:solidFill>
            <a:prstDash val="dash"/>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E87D2C6-B879-405B-A648-B51C60571A32}"/>
              </a:ext>
            </a:extLst>
          </p:cNvPr>
          <p:cNvCxnSpPr>
            <a:stCxn id="24" idx="4"/>
          </p:cNvCxnSpPr>
          <p:nvPr/>
        </p:nvCxnSpPr>
        <p:spPr>
          <a:xfrm>
            <a:off x="6799006" y="3323304"/>
            <a:ext cx="0" cy="1157192"/>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64A69D68-D724-4FD5-BD28-720EBA512916}"/>
              </a:ext>
            </a:extLst>
          </p:cNvPr>
          <p:cNvCxnSpPr>
            <a:cxnSpLocks/>
            <a:endCxn id="29" idx="4"/>
          </p:cNvCxnSpPr>
          <p:nvPr/>
        </p:nvCxnSpPr>
        <p:spPr>
          <a:xfrm flipV="1">
            <a:off x="10591216" y="3213668"/>
            <a:ext cx="177565" cy="1269842"/>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6FBD957-E6AA-4933-A78D-1E174D7C187C}"/>
              </a:ext>
            </a:extLst>
          </p:cNvPr>
          <p:cNvSpPr txBox="1"/>
          <p:nvPr/>
        </p:nvSpPr>
        <p:spPr>
          <a:xfrm>
            <a:off x="7359445" y="3752979"/>
            <a:ext cx="2848897" cy="376570"/>
          </a:xfrm>
          <a:prstGeom prst="rect">
            <a:avLst/>
          </a:prstGeom>
          <a:noFill/>
        </p:spPr>
        <p:txBody>
          <a:bodyPr wrap="square" rtlCol="0">
            <a:spAutoFit/>
          </a:bodyPr>
          <a:lstStyle/>
          <a:p>
            <a:r>
              <a:rPr lang="en-US" b="1" dirty="0"/>
              <a:t>Message Passing Interface</a:t>
            </a:r>
          </a:p>
        </p:txBody>
      </p:sp>
    </p:spTree>
    <p:extLst>
      <p:ext uri="{BB962C8B-B14F-4D97-AF65-F5344CB8AC3E}">
        <p14:creationId xmlns:p14="http://schemas.microsoft.com/office/powerpoint/2010/main" val="229837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7C9BC0-5AB3-4C59-9A98-58C43BF844B9}"/>
              </a:ext>
            </a:extLst>
          </p:cNvPr>
          <p:cNvSpPr>
            <a:spLocks noGrp="1"/>
          </p:cNvSpPr>
          <p:nvPr>
            <p:ph type="title"/>
          </p:nvPr>
        </p:nvSpPr>
        <p:spPr/>
        <p:txBody>
          <a:bodyPr/>
          <a:lstStyle/>
          <a:p>
            <a:r>
              <a:rPr lang="en-US" dirty="0"/>
              <a:t>Distributed Memory Architecture</a:t>
            </a:r>
          </a:p>
        </p:txBody>
      </p:sp>
      <p:sp>
        <p:nvSpPr>
          <p:cNvPr id="4" name="Slide Number Placeholder 3">
            <a:extLst>
              <a:ext uri="{FF2B5EF4-FFF2-40B4-BE49-F238E27FC236}">
                <a16:creationId xmlns:a16="http://schemas.microsoft.com/office/drawing/2014/main" id="{B8D62C14-8051-4AC6-B3AD-45CB200677AE}"/>
              </a:ext>
            </a:extLst>
          </p:cNvPr>
          <p:cNvSpPr>
            <a:spLocks noGrp="1"/>
          </p:cNvSpPr>
          <p:nvPr>
            <p:ph type="sldNum" sz="quarter" idx="4"/>
          </p:nvPr>
        </p:nvSpPr>
        <p:spPr/>
        <p:txBody>
          <a:bodyPr/>
          <a:lstStyle/>
          <a:p>
            <a:r>
              <a:rPr lang="en-US"/>
              <a:t>Introduction: 1-</a:t>
            </a:r>
            <a:fld id="{C4204591-24BD-A542-B9D5-F8D8A88D2FEE}" type="slidenum">
              <a:rPr lang="en-US" smtClean="0"/>
              <a:pPr/>
              <a:t>9</a:t>
            </a:fld>
            <a:endParaRPr lang="en-US" dirty="0"/>
          </a:p>
        </p:txBody>
      </p:sp>
      <p:grpSp>
        <p:nvGrpSpPr>
          <p:cNvPr id="41" name="Group 40">
            <a:extLst>
              <a:ext uri="{FF2B5EF4-FFF2-40B4-BE49-F238E27FC236}">
                <a16:creationId xmlns:a16="http://schemas.microsoft.com/office/drawing/2014/main" id="{4EF4CEDE-E9D4-4A60-A236-C69AF625AD40}"/>
              </a:ext>
            </a:extLst>
          </p:cNvPr>
          <p:cNvGrpSpPr/>
          <p:nvPr/>
        </p:nvGrpSpPr>
        <p:grpSpPr>
          <a:xfrm>
            <a:off x="2368168" y="1928024"/>
            <a:ext cx="6744927" cy="3933484"/>
            <a:chOff x="2368168" y="1928024"/>
            <a:chExt cx="6744927" cy="3933484"/>
          </a:xfrm>
        </p:grpSpPr>
        <p:grpSp>
          <p:nvGrpSpPr>
            <p:cNvPr id="7" name="Group 6">
              <a:extLst>
                <a:ext uri="{FF2B5EF4-FFF2-40B4-BE49-F238E27FC236}">
                  <a16:creationId xmlns:a16="http://schemas.microsoft.com/office/drawing/2014/main" id="{1C15F0EF-4144-4B91-B16E-4F80AA905DC6}"/>
                </a:ext>
              </a:extLst>
            </p:cNvPr>
            <p:cNvGrpSpPr/>
            <p:nvPr/>
          </p:nvGrpSpPr>
          <p:grpSpPr>
            <a:xfrm>
              <a:off x="2609057" y="1928024"/>
              <a:ext cx="1356852" cy="648930"/>
              <a:chOff x="1253613" y="1681315"/>
              <a:chExt cx="1356852" cy="648930"/>
            </a:xfrm>
          </p:grpSpPr>
          <p:sp>
            <p:nvSpPr>
              <p:cNvPr id="5" name="Rectangle 4">
                <a:extLst>
                  <a:ext uri="{FF2B5EF4-FFF2-40B4-BE49-F238E27FC236}">
                    <a16:creationId xmlns:a16="http://schemas.microsoft.com/office/drawing/2014/main" id="{2275BA11-3605-4CC2-8798-810F287B6A81}"/>
                  </a:ext>
                </a:extLst>
              </p:cNvPr>
              <p:cNvSpPr/>
              <p:nvPr/>
            </p:nvSpPr>
            <p:spPr>
              <a:xfrm>
                <a:off x="1253613" y="1681316"/>
                <a:ext cx="678426" cy="6489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t>
                </a:r>
              </a:p>
            </p:txBody>
          </p:sp>
          <p:sp>
            <p:nvSpPr>
              <p:cNvPr id="6" name="Rectangle 5">
                <a:extLst>
                  <a:ext uri="{FF2B5EF4-FFF2-40B4-BE49-F238E27FC236}">
                    <a16:creationId xmlns:a16="http://schemas.microsoft.com/office/drawing/2014/main" id="{B2AEACCE-18C8-4E0E-8FF3-238085F1E550}"/>
                  </a:ext>
                </a:extLst>
              </p:cNvPr>
              <p:cNvSpPr/>
              <p:nvPr/>
            </p:nvSpPr>
            <p:spPr>
              <a:xfrm>
                <a:off x="1932039" y="1681315"/>
                <a:ext cx="678426" cy="648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t>
                </a:r>
              </a:p>
            </p:txBody>
          </p:sp>
        </p:grpSp>
        <p:grpSp>
          <p:nvGrpSpPr>
            <p:cNvPr id="8" name="Group 7">
              <a:extLst>
                <a:ext uri="{FF2B5EF4-FFF2-40B4-BE49-F238E27FC236}">
                  <a16:creationId xmlns:a16="http://schemas.microsoft.com/office/drawing/2014/main" id="{6956C675-D0C0-4F3D-AAC9-FC2916305620}"/>
                </a:ext>
              </a:extLst>
            </p:cNvPr>
            <p:cNvGrpSpPr/>
            <p:nvPr/>
          </p:nvGrpSpPr>
          <p:grpSpPr>
            <a:xfrm>
              <a:off x="4280540" y="1928025"/>
              <a:ext cx="1356852" cy="648930"/>
              <a:chOff x="1253613" y="1681315"/>
              <a:chExt cx="1356852" cy="648930"/>
            </a:xfrm>
          </p:grpSpPr>
          <p:sp>
            <p:nvSpPr>
              <p:cNvPr id="9" name="Rectangle 8">
                <a:extLst>
                  <a:ext uri="{FF2B5EF4-FFF2-40B4-BE49-F238E27FC236}">
                    <a16:creationId xmlns:a16="http://schemas.microsoft.com/office/drawing/2014/main" id="{3E8339C4-48D0-4D4C-8700-230418AB198A}"/>
                  </a:ext>
                </a:extLst>
              </p:cNvPr>
              <p:cNvSpPr/>
              <p:nvPr/>
            </p:nvSpPr>
            <p:spPr>
              <a:xfrm>
                <a:off x="1253613" y="1681316"/>
                <a:ext cx="678426" cy="6489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t>
                </a:r>
              </a:p>
            </p:txBody>
          </p:sp>
          <p:sp>
            <p:nvSpPr>
              <p:cNvPr id="10" name="Rectangle 9">
                <a:extLst>
                  <a:ext uri="{FF2B5EF4-FFF2-40B4-BE49-F238E27FC236}">
                    <a16:creationId xmlns:a16="http://schemas.microsoft.com/office/drawing/2014/main" id="{8573889E-E331-45A6-839A-5F9BA589820D}"/>
                  </a:ext>
                </a:extLst>
              </p:cNvPr>
              <p:cNvSpPr/>
              <p:nvPr/>
            </p:nvSpPr>
            <p:spPr>
              <a:xfrm>
                <a:off x="1932039" y="1681315"/>
                <a:ext cx="678426" cy="648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t>
                </a:r>
              </a:p>
            </p:txBody>
          </p:sp>
        </p:grpSp>
        <p:grpSp>
          <p:nvGrpSpPr>
            <p:cNvPr id="11" name="Group 10">
              <a:extLst>
                <a:ext uri="{FF2B5EF4-FFF2-40B4-BE49-F238E27FC236}">
                  <a16:creationId xmlns:a16="http://schemas.microsoft.com/office/drawing/2014/main" id="{8C190E30-D23C-4CAB-AFAF-9045C4D687CC}"/>
                </a:ext>
              </a:extLst>
            </p:cNvPr>
            <p:cNvGrpSpPr/>
            <p:nvPr/>
          </p:nvGrpSpPr>
          <p:grpSpPr>
            <a:xfrm>
              <a:off x="5952023" y="1928026"/>
              <a:ext cx="1356852" cy="648930"/>
              <a:chOff x="1253613" y="1681315"/>
              <a:chExt cx="1356852" cy="648930"/>
            </a:xfrm>
          </p:grpSpPr>
          <p:sp>
            <p:nvSpPr>
              <p:cNvPr id="12" name="Rectangle 11">
                <a:extLst>
                  <a:ext uri="{FF2B5EF4-FFF2-40B4-BE49-F238E27FC236}">
                    <a16:creationId xmlns:a16="http://schemas.microsoft.com/office/drawing/2014/main" id="{3137EA73-F8A4-44B0-A409-FD1020DA3199}"/>
                  </a:ext>
                </a:extLst>
              </p:cNvPr>
              <p:cNvSpPr/>
              <p:nvPr/>
            </p:nvSpPr>
            <p:spPr>
              <a:xfrm>
                <a:off x="1253613" y="1681316"/>
                <a:ext cx="678426" cy="6489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t>
                </a:r>
              </a:p>
            </p:txBody>
          </p:sp>
          <p:sp>
            <p:nvSpPr>
              <p:cNvPr id="13" name="Rectangle 12">
                <a:extLst>
                  <a:ext uri="{FF2B5EF4-FFF2-40B4-BE49-F238E27FC236}">
                    <a16:creationId xmlns:a16="http://schemas.microsoft.com/office/drawing/2014/main" id="{9D81D6EE-AF1D-43D4-89B3-4247ADB0CFB3}"/>
                  </a:ext>
                </a:extLst>
              </p:cNvPr>
              <p:cNvSpPr/>
              <p:nvPr/>
            </p:nvSpPr>
            <p:spPr>
              <a:xfrm>
                <a:off x="1932039" y="1681315"/>
                <a:ext cx="678426" cy="648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t>
                </a:r>
              </a:p>
            </p:txBody>
          </p:sp>
        </p:grpSp>
        <p:grpSp>
          <p:nvGrpSpPr>
            <p:cNvPr id="14" name="Group 13">
              <a:extLst>
                <a:ext uri="{FF2B5EF4-FFF2-40B4-BE49-F238E27FC236}">
                  <a16:creationId xmlns:a16="http://schemas.microsoft.com/office/drawing/2014/main" id="{5ED53BBE-1C81-4E08-BE49-6AB523F08384}"/>
                </a:ext>
              </a:extLst>
            </p:cNvPr>
            <p:cNvGrpSpPr/>
            <p:nvPr/>
          </p:nvGrpSpPr>
          <p:grpSpPr>
            <a:xfrm>
              <a:off x="7623506" y="1928027"/>
              <a:ext cx="1356852" cy="648930"/>
              <a:chOff x="1253613" y="1681315"/>
              <a:chExt cx="1356852" cy="648930"/>
            </a:xfrm>
          </p:grpSpPr>
          <p:sp>
            <p:nvSpPr>
              <p:cNvPr id="15" name="Rectangle 14">
                <a:extLst>
                  <a:ext uri="{FF2B5EF4-FFF2-40B4-BE49-F238E27FC236}">
                    <a16:creationId xmlns:a16="http://schemas.microsoft.com/office/drawing/2014/main" id="{F8DD9800-DD2F-4DAE-87EC-68C43DE4E6BE}"/>
                  </a:ext>
                </a:extLst>
              </p:cNvPr>
              <p:cNvSpPr/>
              <p:nvPr/>
            </p:nvSpPr>
            <p:spPr>
              <a:xfrm>
                <a:off x="1253613" y="1681316"/>
                <a:ext cx="678426" cy="6489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t>
                </a:r>
              </a:p>
            </p:txBody>
          </p:sp>
          <p:sp>
            <p:nvSpPr>
              <p:cNvPr id="16" name="Rectangle 15">
                <a:extLst>
                  <a:ext uri="{FF2B5EF4-FFF2-40B4-BE49-F238E27FC236}">
                    <a16:creationId xmlns:a16="http://schemas.microsoft.com/office/drawing/2014/main" id="{75DCFCBB-CF64-4E75-883D-A967F9B008E6}"/>
                  </a:ext>
                </a:extLst>
              </p:cNvPr>
              <p:cNvSpPr/>
              <p:nvPr/>
            </p:nvSpPr>
            <p:spPr>
              <a:xfrm>
                <a:off x="1932039" y="1681315"/>
                <a:ext cx="678426" cy="648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t>
                </a:r>
              </a:p>
            </p:txBody>
          </p:sp>
        </p:grpSp>
        <p:grpSp>
          <p:nvGrpSpPr>
            <p:cNvPr id="17" name="Group 16">
              <a:extLst>
                <a:ext uri="{FF2B5EF4-FFF2-40B4-BE49-F238E27FC236}">
                  <a16:creationId xmlns:a16="http://schemas.microsoft.com/office/drawing/2014/main" id="{ACECF04C-152A-4724-90CE-197A22C7D98C}"/>
                </a:ext>
              </a:extLst>
            </p:cNvPr>
            <p:cNvGrpSpPr/>
            <p:nvPr/>
          </p:nvGrpSpPr>
          <p:grpSpPr>
            <a:xfrm>
              <a:off x="2609057" y="5212575"/>
              <a:ext cx="1356852" cy="648930"/>
              <a:chOff x="1253613" y="1681315"/>
              <a:chExt cx="1356852" cy="648930"/>
            </a:xfrm>
          </p:grpSpPr>
          <p:sp>
            <p:nvSpPr>
              <p:cNvPr id="18" name="Rectangle 17">
                <a:extLst>
                  <a:ext uri="{FF2B5EF4-FFF2-40B4-BE49-F238E27FC236}">
                    <a16:creationId xmlns:a16="http://schemas.microsoft.com/office/drawing/2014/main" id="{CD1ED5B9-C3AB-42A2-AD6E-910FD856077C}"/>
                  </a:ext>
                </a:extLst>
              </p:cNvPr>
              <p:cNvSpPr/>
              <p:nvPr/>
            </p:nvSpPr>
            <p:spPr>
              <a:xfrm>
                <a:off x="1253613" y="1681316"/>
                <a:ext cx="678426" cy="6489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t>
                </a:r>
              </a:p>
            </p:txBody>
          </p:sp>
          <p:sp>
            <p:nvSpPr>
              <p:cNvPr id="19" name="Rectangle 18">
                <a:extLst>
                  <a:ext uri="{FF2B5EF4-FFF2-40B4-BE49-F238E27FC236}">
                    <a16:creationId xmlns:a16="http://schemas.microsoft.com/office/drawing/2014/main" id="{D0906A94-7881-4F23-9B1A-85D2B28F238C}"/>
                  </a:ext>
                </a:extLst>
              </p:cNvPr>
              <p:cNvSpPr/>
              <p:nvPr/>
            </p:nvSpPr>
            <p:spPr>
              <a:xfrm>
                <a:off x="1932039" y="1681315"/>
                <a:ext cx="678426" cy="648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t>
                </a:r>
              </a:p>
            </p:txBody>
          </p:sp>
        </p:grpSp>
        <p:grpSp>
          <p:nvGrpSpPr>
            <p:cNvPr id="20" name="Group 19">
              <a:extLst>
                <a:ext uri="{FF2B5EF4-FFF2-40B4-BE49-F238E27FC236}">
                  <a16:creationId xmlns:a16="http://schemas.microsoft.com/office/drawing/2014/main" id="{83F29AC2-F586-4A5F-BE31-CCD3C8236AB1}"/>
                </a:ext>
              </a:extLst>
            </p:cNvPr>
            <p:cNvGrpSpPr/>
            <p:nvPr/>
          </p:nvGrpSpPr>
          <p:grpSpPr>
            <a:xfrm>
              <a:off x="4280540" y="5212576"/>
              <a:ext cx="1356852" cy="648930"/>
              <a:chOff x="1253613" y="1681315"/>
              <a:chExt cx="1356852" cy="648930"/>
            </a:xfrm>
          </p:grpSpPr>
          <p:sp>
            <p:nvSpPr>
              <p:cNvPr id="21" name="Rectangle 20">
                <a:extLst>
                  <a:ext uri="{FF2B5EF4-FFF2-40B4-BE49-F238E27FC236}">
                    <a16:creationId xmlns:a16="http://schemas.microsoft.com/office/drawing/2014/main" id="{DBA95CE4-083A-497D-8F54-AA6CD00DF6B2}"/>
                  </a:ext>
                </a:extLst>
              </p:cNvPr>
              <p:cNvSpPr/>
              <p:nvPr/>
            </p:nvSpPr>
            <p:spPr>
              <a:xfrm>
                <a:off x="1253613" y="1681316"/>
                <a:ext cx="678426" cy="6489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t>
                </a:r>
              </a:p>
            </p:txBody>
          </p:sp>
          <p:sp>
            <p:nvSpPr>
              <p:cNvPr id="22" name="Rectangle 21">
                <a:extLst>
                  <a:ext uri="{FF2B5EF4-FFF2-40B4-BE49-F238E27FC236}">
                    <a16:creationId xmlns:a16="http://schemas.microsoft.com/office/drawing/2014/main" id="{7690AC98-63FB-4C0C-AE87-BE9B6565EE4C}"/>
                  </a:ext>
                </a:extLst>
              </p:cNvPr>
              <p:cNvSpPr/>
              <p:nvPr/>
            </p:nvSpPr>
            <p:spPr>
              <a:xfrm>
                <a:off x="1932039" y="1681315"/>
                <a:ext cx="678426" cy="648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t>
                </a:r>
              </a:p>
            </p:txBody>
          </p:sp>
        </p:grpSp>
        <p:grpSp>
          <p:nvGrpSpPr>
            <p:cNvPr id="23" name="Group 22">
              <a:extLst>
                <a:ext uri="{FF2B5EF4-FFF2-40B4-BE49-F238E27FC236}">
                  <a16:creationId xmlns:a16="http://schemas.microsoft.com/office/drawing/2014/main" id="{D66A5CA3-B615-47F8-9BF4-27E02E76DAAC}"/>
                </a:ext>
              </a:extLst>
            </p:cNvPr>
            <p:cNvGrpSpPr/>
            <p:nvPr/>
          </p:nvGrpSpPr>
          <p:grpSpPr>
            <a:xfrm>
              <a:off x="5952023" y="5212577"/>
              <a:ext cx="1356852" cy="648930"/>
              <a:chOff x="1253613" y="1681315"/>
              <a:chExt cx="1356852" cy="648930"/>
            </a:xfrm>
          </p:grpSpPr>
          <p:sp>
            <p:nvSpPr>
              <p:cNvPr id="24" name="Rectangle 23">
                <a:extLst>
                  <a:ext uri="{FF2B5EF4-FFF2-40B4-BE49-F238E27FC236}">
                    <a16:creationId xmlns:a16="http://schemas.microsoft.com/office/drawing/2014/main" id="{9175A35A-A075-485D-9622-D7BED5F23791}"/>
                  </a:ext>
                </a:extLst>
              </p:cNvPr>
              <p:cNvSpPr/>
              <p:nvPr/>
            </p:nvSpPr>
            <p:spPr>
              <a:xfrm>
                <a:off x="1253613" y="1681316"/>
                <a:ext cx="678426" cy="6489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t>
                </a:r>
              </a:p>
            </p:txBody>
          </p:sp>
          <p:sp>
            <p:nvSpPr>
              <p:cNvPr id="25" name="Rectangle 24">
                <a:extLst>
                  <a:ext uri="{FF2B5EF4-FFF2-40B4-BE49-F238E27FC236}">
                    <a16:creationId xmlns:a16="http://schemas.microsoft.com/office/drawing/2014/main" id="{5C40B049-B4C4-413F-82FD-A24146A1BEA9}"/>
                  </a:ext>
                </a:extLst>
              </p:cNvPr>
              <p:cNvSpPr/>
              <p:nvPr/>
            </p:nvSpPr>
            <p:spPr>
              <a:xfrm>
                <a:off x="1932039" y="1681315"/>
                <a:ext cx="678426" cy="648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t>
                </a:r>
              </a:p>
            </p:txBody>
          </p:sp>
        </p:grpSp>
        <p:grpSp>
          <p:nvGrpSpPr>
            <p:cNvPr id="26" name="Group 25">
              <a:extLst>
                <a:ext uri="{FF2B5EF4-FFF2-40B4-BE49-F238E27FC236}">
                  <a16:creationId xmlns:a16="http://schemas.microsoft.com/office/drawing/2014/main" id="{68EC4663-CE9E-403F-B5D7-512E17AF4292}"/>
                </a:ext>
              </a:extLst>
            </p:cNvPr>
            <p:cNvGrpSpPr/>
            <p:nvPr/>
          </p:nvGrpSpPr>
          <p:grpSpPr>
            <a:xfrm>
              <a:off x="7623506" y="5212578"/>
              <a:ext cx="1356852" cy="648930"/>
              <a:chOff x="1253613" y="1681315"/>
              <a:chExt cx="1356852" cy="648930"/>
            </a:xfrm>
          </p:grpSpPr>
          <p:sp>
            <p:nvSpPr>
              <p:cNvPr id="27" name="Rectangle 26">
                <a:extLst>
                  <a:ext uri="{FF2B5EF4-FFF2-40B4-BE49-F238E27FC236}">
                    <a16:creationId xmlns:a16="http://schemas.microsoft.com/office/drawing/2014/main" id="{00F93126-D60B-4F69-9CD2-37A552286BC7}"/>
                  </a:ext>
                </a:extLst>
              </p:cNvPr>
              <p:cNvSpPr/>
              <p:nvPr/>
            </p:nvSpPr>
            <p:spPr>
              <a:xfrm>
                <a:off x="1253613" y="1681316"/>
                <a:ext cx="678426" cy="648929"/>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a:t>
                </a:r>
              </a:p>
            </p:txBody>
          </p:sp>
          <p:sp>
            <p:nvSpPr>
              <p:cNvPr id="28" name="Rectangle 27">
                <a:extLst>
                  <a:ext uri="{FF2B5EF4-FFF2-40B4-BE49-F238E27FC236}">
                    <a16:creationId xmlns:a16="http://schemas.microsoft.com/office/drawing/2014/main" id="{C64916CD-C5F4-4671-AF14-E8D99C493171}"/>
                  </a:ext>
                </a:extLst>
              </p:cNvPr>
              <p:cNvSpPr/>
              <p:nvPr/>
            </p:nvSpPr>
            <p:spPr>
              <a:xfrm>
                <a:off x="1932039" y="1681315"/>
                <a:ext cx="678426" cy="648929"/>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t>M</a:t>
                </a:r>
              </a:p>
            </p:txBody>
          </p:sp>
        </p:grpSp>
        <p:sp>
          <p:nvSpPr>
            <p:cNvPr id="29" name="Rectangle 28">
              <a:extLst>
                <a:ext uri="{FF2B5EF4-FFF2-40B4-BE49-F238E27FC236}">
                  <a16:creationId xmlns:a16="http://schemas.microsoft.com/office/drawing/2014/main" id="{1E4DF9A9-BA62-4A3E-8348-3898D1773189}"/>
                </a:ext>
              </a:extLst>
            </p:cNvPr>
            <p:cNvSpPr/>
            <p:nvPr/>
          </p:nvSpPr>
          <p:spPr>
            <a:xfrm>
              <a:off x="2368168" y="3393318"/>
              <a:ext cx="6744927" cy="100289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t>Interconnect</a:t>
              </a:r>
            </a:p>
          </p:txBody>
        </p:sp>
        <p:cxnSp>
          <p:nvCxnSpPr>
            <p:cNvPr id="31" name="Straight Arrow Connector 30">
              <a:extLst>
                <a:ext uri="{FF2B5EF4-FFF2-40B4-BE49-F238E27FC236}">
                  <a16:creationId xmlns:a16="http://schemas.microsoft.com/office/drawing/2014/main" id="{8EF685CB-34EF-4441-9763-F7036638437C}"/>
                </a:ext>
              </a:extLst>
            </p:cNvPr>
            <p:cNvCxnSpPr>
              <a:cxnSpLocks/>
            </p:cNvCxnSpPr>
            <p:nvPr/>
          </p:nvCxnSpPr>
          <p:spPr>
            <a:xfrm flipV="1">
              <a:off x="3287483" y="2576953"/>
              <a:ext cx="0" cy="816366"/>
            </a:xfrm>
            <a:prstGeom prst="straightConnector1">
              <a:avLst/>
            </a:prstGeom>
            <a:ln w="38100">
              <a:solidFill>
                <a:schemeClr val="accent4">
                  <a:lumMod val="7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34" name="Straight Arrow Connector 33">
              <a:extLst>
                <a:ext uri="{FF2B5EF4-FFF2-40B4-BE49-F238E27FC236}">
                  <a16:creationId xmlns:a16="http://schemas.microsoft.com/office/drawing/2014/main" id="{057B1717-78BF-4308-9A06-FB3861181640}"/>
                </a:ext>
              </a:extLst>
            </p:cNvPr>
            <p:cNvCxnSpPr>
              <a:cxnSpLocks/>
            </p:cNvCxnSpPr>
            <p:nvPr/>
          </p:nvCxnSpPr>
          <p:spPr>
            <a:xfrm flipV="1">
              <a:off x="5006722" y="2576957"/>
              <a:ext cx="0" cy="816366"/>
            </a:xfrm>
            <a:prstGeom prst="straightConnector1">
              <a:avLst/>
            </a:prstGeom>
            <a:ln w="38100">
              <a:solidFill>
                <a:schemeClr val="accent4">
                  <a:lumMod val="7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35" name="Straight Arrow Connector 34">
              <a:extLst>
                <a:ext uri="{FF2B5EF4-FFF2-40B4-BE49-F238E27FC236}">
                  <a16:creationId xmlns:a16="http://schemas.microsoft.com/office/drawing/2014/main" id="{942026F7-3098-486A-BDE4-C6FD05BA2319}"/>
                </a:ext>
              </a:extLst>
            </p:cNvPr>
            <p:cNvCxnSpPr>
              <a:cxnSpLocks/>
            </p:cNvCxnSpPr>
            <p:nvPr/>
          </p:nvCxnSpPr>
          <p:spPr>
            <a:xfrm flipV="1">
              <a:off x="6590415" y="2576957"/>
              <a:ext cx="0" cy="816366"/>
            </a:xfrm>
            <a:prstGeom prst="straightConnector1">
              <a:avLst/>
            </a:prstGeom>
            <a:ln w="38100">
              <a:solidFill>
                <a:schemeClr val="accent4">
                  <a:lumMod val="7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36" name="Straight Arrow Connector 35">
              <a:extLst>
                <a:ext uri="{FF2B5EF4-FFF2-40B4-BE49-F238E27FC236}">
                  <a16:creationId xmlns:a16="http://schemas.microsoft.com/office/drawing/2014/main" id="{99213C3D-6360-496E-8DFE-08FD483B952E}"/>
                </a:ext>
              </a:extLst>
            </p:cNvPr>
            <p:cNvCxnSpPr>
              <a:cxnSpLocks/>
            </p:cNvCxnSpPr>
            <p:nvPr/>
          </p:nvCxnSpPr>
          <p:spPr>
            <a:xfrm flipV="1">
              <a:off x="8301932" y="2576952"/>
              <a:ext cx="0" cy="816366"/>
            </a:xfrm>
            <a:prstGeom prst="straightConnector1">
              <a:avLst/>
            </a:prstGeom>
            <a:ln w="38100">
              <a:solidFill>
                <a:schemeClr val="accent4">
                  <a:lumMod val="7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6A3427FE-7E68-4D2D-90F9-7643D103B868}"/>
                </a:ext>
              </a:extLst>
            </p:cNvPr>
            <p:cNvCxnSpPr>
              <a:cxnSpLocks/>
            </p:cNvCxnSpPr>
            <p:nvPr/>
          </p:nvCxnSpPr>
          <p:spPr>
            <a:xfrm flipV="1">
              <a:off x="8301932" y="4396213"/>
              <a:ext cx="0" cy="816366"/>
            </a:xfrm>
            <a:prstGeom prst="straightConnector1">
              <a:avLst/>
            </a:prstGeom>
            <a:ln w="38100">
              <a:solidFill>
                <a:schemeClr val="accent4">
                  <a:lumMod val="7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38" name="Straight Arrow Connector 37">
              <a:extLst>
                <a:ext uri="{FF2B5EF4-FFF2-40B4-BE49-F238E27FC236}">
                  <a16:creationId xmlns:a16="http://schemas.microsoft.com/office/drawing/2014/main" id="{EA6F9B35-2194-4318-863E-DEEC4D8AC5D0}"/>
                </a:ext>
              </a:extLst>
            </p:cNvPr>
            <p:cNvCxnSpPr>
              <a:cxnSpLocks/>
            </p:cNvCxnSpPr>
            <p:nvPr/>
          </p:nvCxnSpPr>
          <p:spPr>
            <a:xfrm flipV="1">
              <a:off x="6579877" y="4396213"/>
              <a:ext cx="0" cy="816366"/>
            </a:xfrm>
            <a:prstGeom prst="straightConnector1">
              <a:avLst/>
            </a:prstGeom>
            <a:ln w="38100">
              <a:solidFill>
                <a:schemeClr val="accent4">
                  <a:lumMod val="7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A765D0BF-3782-43A6-BA6F-5AB4B79513AD}"/>
                </a:ext>
              </a:extLst>
            </p:cNvPr>
            <p:cNvCxnSpPr>
              <a:cxnSpLocks/>
            </p:cNvCxnSpPr>
            <p:nvPr/>
          </p:nvCxnSpPr>
          <p:spPr>
            <a:xfrm flipV="1">
              <a:off x="5015843" y="4396208"/>
              <a:ext cx="0" cy="816366"/>
            </a:xfrm>
            <a:prstGeom prst="straightConnector1">
              <a:avLst/>
            </a:prstGeom>
            <a:ln w="38100">
              <a:solidFill>
                <a:schemeClr val="accent4">
                  <a:lumMod val="75000"/>
                </a:schemeClr>
              </a:solidFill>
              <a:headEnd type="triangle"/>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79A0EC10-FE75-4C85-BA45-C5D309070806}"/>
                </a:ext>
              </a:extLst>
            </p:cNvPr>
            <p:cNvCxnSpPr>
              <a:cxnSpLocks/>
            </p:cNvCxnSpPr>
            <p:nvPr/>
          </p:nvCxnSpPr>
          <p:spPr>
            <a:xfrm flipV="1">
              <a:off x="3287483" y="4396208"/>
              <a:ext cx="0" cy="816366"/>
            </a:xfrm>
            <a:prstGeom prst="straightConnector1">
              <a:avLst/>
            </a:prstGeom>
            <a:ln w="38100">
              <a:solidFill>
                <a:schemeClr val="accent4">
                  <a:lumMod val="75000"/>
                </a:schemeClr>
              </a:solidFill>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38111356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20522</TotalTime>
  <Words>2457</Words>
  <Application>Microsoft Office PowerPoint</Application>
  <PresentationFormat>Widescreen</PresentationFormat>
  <Paragraphs>338</Paragraphs>
  <Slides>55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Arial</vt:lpstr>
      <vt:lpstr>Calibri</vt:lpstr>
      <vt:lpstr>Calibri Light</vt:lpstr>
      <vt:lpstr>Courier New</vt:lpstr>
      <vt:lpstr>Times New Roman</vt:lpstr>
      <vt:lpstr>Wingdings</vt:lpstr>
      <vt:lpstr>Wingdings 3</vt:lpstr>
      <vt:lpstr>Office Theme</vt:lpstr>
      <vt:lpstr>Week # 9 incuding Lab # 6 slides</vt:lpstr>
      <vt:lpstr>MPI Syllabus (as per Course outline)</vt:lpstr>
      <vt:lpstr>PowerPoint Presentation</vt:lpstr>
      <vt:lpstr>Programming Models</vt:lpstr>
      <vt:lpstr>PowerPoint Presentation</vt:lpstr>
      <vt:lpstr>PowerPoint Presentation</vt:lpstr>
      <vt:lpstr>Message Passing Models</vt:lpstr>
      <vt:lpstr>Sequential Paradigm        Parallel Paradigm </vt:lpstr>
      <vt:lpstr>Distributed Memory Architecture</vt:lpstr>
      <vt:lpstr>Starting and Terminating the MPI Library </vt:lpstr>
      <vt:lpstr>Communicators </vt:lpstr>
      <vt:lpstr>Querying Information</vt:lpstr>
      <vt:lpstr>How to Compile and run MPI Programs</vt:lpstr>
      <vt:lpstr>How to Compile and run MPI Programs</vt:lpstr>
      <vt:lpstr>Sending and Receiving Messages</vt:lpstr>
      <vt:lpstr>Sending and Receiving Messages</vt:lpstr>
      <vt:lpstr>MPI Datatypes </vt:lpstr>
      <vt:lpstr>Sending and Receiving Messages </vt:lpstr>
      <vt:lpstr>Sending and Receiving Messages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Distributed System</vt:lpstr>
      <vt:lpstr>Partitioned Address Space</vt:lpstr>
      <vt:lpstr>Message-passing programming paradigm</vt:lpstr>
      <vt:lpstr>Message-passing programming paradigm</vt:lpstr>
      <vt:lpstr>PowerPoint Presentation</vt:lpstr>
      <vt:lpstr>PowerPoint Presentation</vt:lpstr>
      <vt:lpstr>PowerPoint Presentation</vt:lpstr>
      <vt:lpstr>Undesirable side-effects of Communication hardware</vt:lpstr>
      <vt:lpstr>PowerPoint Presentation</vt:lpstr>
      <vt:lpstr>Synchronous vs Asynchronous Data Transfer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Buffered or Non-buffered non-blocking operations</vt:lpstr>
      <vt:lpstr>PowerPoint Presentation</vt:lpstr>
      <vt:lpstr>Using Blocking and Non-Blocking Operations</vt:lpstr>
      <vt:lpstr>PowerPoint Presentation</vt:lpstr>
      <vt:lpstr>PowerPoint Presentation</vt:lpstr>
      <vt:lpstr>Non-Blocking  Message Passing Operations </vt:lpstr>
      <vt:lpstr>Non-Blocking  Message Passing Operations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Syed Faisal Ali</cp:lastModifiedBy>
  <cp:revision>628</cp:revision>
  <dcterms:created xsi:type="dcterms:W3CDTF">2020-01-18T07:24:59Z</dcterms:created>
  <dcterms:modified xsi:type="dcterms:W3CDTF">2023-10-17T01:13:22Z</dcterms:modified>
</cp:coreProperties>
</file>