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Grid="0">
      <p:cViewPr>
        <p:scale>
          <a:sx n="50" d="100"/>
          <a:sy n="50" d="100"/>
        </p:scale>
        <p:origin x="3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/>
              <a:t>Productivity</a:t>
            </a:r>
            <a:r>
              <a:rPr lang="en-US" b="1" baseline="0" dirty="0" smtClean="0"/>
              <a:t>/Time</a:t>
            </a:r>
            <a:endParaRPr 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Company A</c:v>
                </c:pt>
              </c:strCache>
            </c:strRef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Sheet1!$B$2:$B$11</c:f>
              <c:numCache>
                <c:formatCode>0%</c:formatCode>
                <c:ptCount val="10"/>
                <c:pt idx="0">
                  <c:v>0.8</c:v>
                </c:pt>
                <c:pt idx="1">
                  <c:v>0.75</c:v>
                </c:pt>
                <c:pt idx="2">
                  <c:v>0.84</c:v>
                </c:pt>
                <c:pt idx="3">
                  <c:v>0.89</c:v>
                </c:pt>
                <c:pt idx="4">
                  <c:v>0.95</c:v>
                </c:pt>
                <c:pt idx="5">
                  <c:v>0.94</c:v>
                </c:pt>
                <c:pt idx="6">
                  <c:v>0.94</c:v>
                </c:pt>
                <c:pt idx="7">
                  <c:v>0.95</c:v>
                </c:pt>
                <c:pt idx="8">
                  <c:v>0.9</c:v>
                </c:pt>
                <c:pt idx="9">
                  <c:v>0.88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Company B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rgbClr val="00B050"/>
                </a:solidFill>
              </a:ln>
              <a:effectLst/>
            </c:spPr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2000</c:v>
                </c:pt>
                <c:pt idx="1">
                  <c:v>2002</c:v>
                </c:pt>
                <c:pt idx="2">
                  <c:v>2004</c:v>
                </c:pt>
                <c:pt idx="3">
                  <c:v>2008</c:v>
                </c:pt>
                <c:pt idx="4">
                  <c:v>2010</c:v>
                </c:pt>
                <c:pt idx="5">
                  <c:v>2012</c:v>
                </c:pt>
                <c:pt idx="6">
                  <c:v>2014</c:v>
                </c:pt>
                <c:pt idx="7">
                  <c:v>2016</c:v>
                </c:pt>
                <c:pt idx="8">
                  <c:v>2018</c:v>
                </c:pt>
                <c:pt idx="9">
                  <c:v>2020</c:v>
                </c:pt>
              </c:numCache>
            </c:numRef>
          </c:cat>
          <c:val>
            <c:numRef>
              <c:f>Sheet1!$C$2:$C$11</c:f>
              <c:numCache>
                <c:formatCode>0%</c:formatCode>
                <c:ptCount val="10"/>
                <c:pt idx="0">
                  <c:v>0.8</c:v>
                </c:pt>
                <c:pt idx="1">
                  <c:v>0.7</c:v>
                </c:pt>
                <c:pt idx="2">
                  <c:v>0.56999999999999995</c:v>
                </c:pt>
                <c:pt idx="3">
                  <c:v>0.5</c:v>
                </c:pt>
                <c:pt idx="4">
                  <c:v>0.87</c:v>
                </c:pt>
                <c:pt idx="5">
                  <c:v>0.63</c:v>
                </c:pt>
                <c:pt idx="6">
                  <c:v>0.44</c:v>
                </c:pt>
                <c:pt idx="7">
                  <c:v>0.31</c:v>
                </c:pt>
                <c:pt idx="8">
                  <c:v>0.24</c:v>
                </c:pt>
                <c:pt idx="9">
                  <c:v>0.23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5489888"/>
        <c:axId val="615483904"/>
      </c:lineChart>
      <c:catAx>
        <c:axId val="615489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483904"/>
        <c:crosses val="autoZero"/>
        <c:auto val="1"/>
        <c:lblAlgn val="ctr"/>
        <c:lblOffset val="100"/>
        <c:noMultiLvlLbl val="0"/>
      </c:catAx>
      <c:valAx>
        <c:axId val="615483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489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Ostrich Effect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79"/>
            <a:ext cx="8825658" cy="134008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By: 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Mohammad Yehya (k213309)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Muhammad Hasan (k214885)</a:t>
            </a:r>
          </a:p>
          <a:p>
            <a:r>
              <a:rPr lang="en-US" dirty="0" smtClean="0">
                <a:solidFill>
                  <a:schemeClr val="tx1">
                    <a:lumMod val="75000"/>
                  </a:schemeClr>
                </a:solidFill>
              </a:rPr>
              <a:t>Muhammad Salar (k214619)</a:t>
            </a:r>
            <a:endParaRPr lang="en-US" dirty="0">
              <a:solidFill>
                <a:schemeClr val="tx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3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Ostrich Effect?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3" y="2052918"/>
            <a:ext cx="7267955" cy="4195481"/>
          </a:xfrm>
        </p:spPr>
        <p:txBody>
          <a:bodyPr/>
          <a:lstStyle/>
          <a:p>
            <a:r>
              <a:rPr lang="en-US" dirty="0"/>
              <a:t>The ostrich effect is a cognitive </a:t>
            </a:r>
            <a:r>
              <a:rPr lang="en-US" dirty="0" smtClean="0"/>
              <a:t>bias to </a:t>
            </a:r>
            <a:r>
              <a:rPr lang="en-US" dirty="0"/>
              <a:t>prefer </a:t>
            </a:r>
            <a:r>
              <a:rPr lang="en-US" dirty="0" smtClean="0"/>
              <a:t>hide from</a:t>
            </a:r>
            <a:r>
              <a:rPr lang="en-US" dirty="0"/>
              <a:t> rather than facing unpleasant and negative information. </a:t>
            </a:r>
            <a:endParaRPr lang="en-US" dirty="0" smtClean="0"/>
          </a:p>
          <a:p>
            <a:r>
              <a:rPr lang="en-US" dirty="0"/>
              <a:t>In terms of management it could </a:t>
            </a:r>
            <a:r>
              <a:rPr lang="en-US" dirty="0" smtClean="0"/>
              <a:t>be used to describe</a:t>
            </a:r>
            <a:r>
              <a:rPr lang="en-US" dirty="0"/>
              <a:t> people who avoid knowing the risk of certain financial decisions or </a:t>
            </a:r>
            <a:r>
              <a:rPr lang="en-US" dirty="0" smtClean="0"/>
              <a:t>situations.</a:t>
            </a:r>
          </a:p>
          <a:p>
            <a:r>
              <a:rPr lang="en-US" dirty="0" smtClean="0"/>
              <a:t>Managers who work in an organization under the ostrich effect may say things like </a:t>
            </a:r>
            <a:r>
              <a:rPr lang="en-US" i="1" dirty="0"/>
              <a:t>“Don’t come to me with problems, come to me with solutions!”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68" y="2176529"/>
            <a:ext cx="3988158" cy="337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332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Consequences of the Ostrich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7522" cy="4195481"/>
          </a:xfrm>
        </p:spPr>
        <p:txBody>
          <a:bodyPr/>
          <a:lstStyle/>
          <a:p>
            <a:r>
              <a:rPr lang="en-US" dirty="0" smtClean="0"/>
              <a:t>The ostrich effect heavily influences the culture of an organization.</a:t>
            </a:r>
          </a:p>
          <a:p>
            <a:r>
              <a:rPr lang="en-US" dirty="0" smtClean="0"/>
              <a:t>For example, organizations under the influence of the ostrich effect tend to have employees that are not innovative and are not people oriented. </a:t>
            </a:r>
          </a:p>
          <a:p>
            <a:r>
              <a:rPr lang="en-US" dirty="0" smtClean="0"/>
              <a:t>It also goes against some of the KAIZEN principles like, make corrections or be economical.</a:t>
            </a:r>
          </a:p>
          <a:p>
            <a:r>
              <a:rPr lang="en-US" dirty="0" smtClean="0"/>
              <a:t>All of these accumulate to hinder an organization’s progress and eventually is the cause of its downfall.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55965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of the Ostrich Effect</a:t>
            </a:r>
          </a:p>
        </p:txBody>
      </p:sp>
      <p:graphicFrame>
        <p:nvGraphicFramePr>
          <p:cNvPr id="96" name="Chart 95"/>
          <p:cNvGraphicFramePr/>
          <p:nvPr>
            <p:extLst>
              <p:ext uri="{D42A27DB-BD31-4B8C-83A1-F6EECF244321}">
                <p14:modId xmlns:p14="http://schemas.microsoft.com/office/powerpoint/2010/main" val="2558696944"/>
              </p:ext>
            </p:extLst>
          </p:nvPr>
        </p:nvGraphicFramePr>
        <p:xfrm>
          <a:off x="646111" y="1093154"/>
          <a:ext cx="721503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8" name="Content Placeholder 2"/>
          <p:cNvSpPr>
            <a:spLocks noGrp="1"/>
          </p:cNvSpPr>
          <p:nvPr>
            <p:ph idx="1"/>
          </p:nvPr>
        </p:nvSpPr>
        <p:spPr>
          <a:xfrm>
            <a:off x="7946266" y="1715501"/>
            <a:ext cx="4134118" cy="4453480"/>
          </a:xfrm>
        </p:spPr>
        <p:txBody>
          <a:bodyPr>
            <a:normAutofit/>
          </a:bodyPr>
          <a:lstStyle/>
          <a:p>
            <a:r>
              <a:rPr lang="en-US" dirty="0" smtClean="0"/>
              <a:t>The following chart shows the productivity of two organizations, one with and the other without the ostrich effects. </a:t>
            </a:r>
          </a:p>
          <a:p>
            <a:r>
              <a:rPr lang="en-US" dirty="0" smtClean="0"/>
              <a:t>It is clear that the productivity of company B is plummeting over the years due to the compounding consequences of the ostrich effect.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1061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Victims of the Ostrich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Nokia: </a:t>
            </a:r>
            <a:r>
              <a:rPr lang="en-US" dirty="0"/>
              <a:t>Once the world’s dominant mobile phone manufacturer, Nokia quickly lost market share following the release of the </a:t>
            </a:r>
            <a:r>
              <a:rPr lang="en-US" dirty="0" smtClean="0"/>
              <a:t>iPhone.</a:t>
            </a:r>
          </a:p>
          <a:p>
            <a:r>
              <a:rPr lang="en-US" dirty="0"/>
              <a:t>A</a:t>
            </a:r>
            <a:r>
              <a:rPr lang="en-US" dirty="0" smtClean="0"/>
              <a:t>n investigation was formed  and they determined that the reason Nokia failed was not due to inferior phone hardware, but instead an organizational fear.</a:t>
            </a:r>
          </a:p>
          <a:p>
            <a:r>
              <a:rPr lang="en-US" dirty="0" smtClean="0"/>
              <a:t>This short-sightedness resulted in Nokia quickly being out-innovated by companies.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8025" y="281090"/>
            <a:ext cx="1771828" cy="17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3127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Victims of the Ostrich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Volkswagen: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culture at Volkswagen under CEO Martin Winterkorn was one based on </a:t>
            </a:r>
            <a:r>
              <a:rPr lang="en-US" dirty="0" smtClean="0"/>
              <a:t>fear and deception. </a:t>
            </a:r>
          </a:p>
          <a:p>
            <a:r>
              <a:rPr lang="en-US" dirty="0"/>
              <a:t>Following </a:t>
            </a:r>
            <a:r>
              <a:rPr lang="en-US" dirty="0" smtClean="0"/>
              <a:t>this scandal</a:t>
            </a:r>
            <a:r>
              <a:rPr lang="en-US" dirty="0"/>
              <a:t>, questions </a:t>
            </a:r>
            <a:r>
              <a:rPr lang="en-US" dirty="0" smtClean="0"/>
              <a:t>arised about </a:t>
            </a:r>
            <a:r>
              <a:rPr lang="en-US" dirty="0"/>
              <a:t>how such a culture could have grown, and what needed to change</a:t>
            </a:r>
            <a:r>
              <a:rPr lang="en-US" dirty="0" smtClean="0"/>
              <a:t>.</a:t>
            </a:r>
            <a:r>
              <a:rPr lang="en-US" i="1" dirty="0"/>
              <a:t> </a:t>
            </a:r>
            <a:endParaRPr lang="en-US" i="1" dirty="0" smtClean="0"/>
          </a:p>
          <a:p>
            <a:r>
              <a:rPr lang="en-US" dirty="0" smtClean="0"/>
              <a:t>They needed a </a:t>
            </a:r>
            <a:r>
              <a:rPr lang="en-US" dirty="0"/>
              <a:t>culture in which it’s possible and permissible to argue with your superior about the best way to go.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704" y="606917"/>
            <a:ext cx="1836150" cy="144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3619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 to the Ostrich Effect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761" y="2052918"/>
            <a:ext cx="10702343" cy="4195481"/>
          </a:xfrm>
        </p:spPr>
        <p:txBody>
          <a:bodyPr>
            <a:normAutofit/>
          </a:bodyPr>
          <a:lstStyle/>
          <a:p>
            <a:r>
              <a:rPr lang="en-US" dirty="0"/>
              <a:t>In order to counteract the ostrich effect, one of the most effective things to </a:t>
            </a:r>
            <a:r>
              <a:rPr lang="en-US" dirty="0" smtClean="0"/>
              <a:t>do is to build up psychological safety.</a:t>
            </a:r>
            <a:endParaRPr lang="en-US" dirty="0"/>
          </a:p>
          <a:p>
            <a:r>
              <a:rPr lang="en-US" dirty="0" smtClean="0"/>
              <a:t>For example, this could involve pretending that you’re looking up the information so you can help a friend, rather than to address your own issue.</a:t>
            </a:r>
          </a:p>
          <a:p>
            <a:r>
              <a:rPr lang="en-US" dirty="0" smtClean="0"/>
              <a:t>Another </a:t>
            </a:r>
            <a:r>
              <a:rPr lang="en-US" dirty="0"/>
              <a:t>solution is to set up automated external mechanisms that will ensure that you deal with the information you’re trying to </a:t>
            </a:r>
            <a:r>
              <a:rPr lang="en-US" dirty="0" smtClean="0"/>
              <a:t>avoid.</a:t>
            </a:r>
          </a:p>
          <a:p>
            <a:r>
              <a:rPr lang="en-US" dirty="0"/>
              <a:t>For example, in the case of your bank balance or utility bills, you can set up scheduled emails or </a:t>
            </a:r>
            <a:r>
              <a:rPr lang="en-US" dirty="0" smtClean="0"/>
              <a:t>notifications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 on the big picture.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49592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are biased towards positive information, and are also motivated to protect their own egos. The desire for psychological consistency also plays a role</a:t>
            </a:r>
            <a:r>
              <a:rPr lang="en-US" dirty="0" smtClean="0"/>
              <a:t>.</a:t>
            </a:r>
          </a:p>
          <a:p>
            <a:r>
              <a:rPr lang="en-US" dirty="0"/>
              <a:t>To avoid the ostrich effect, try some mindfulness exercises, and try to remind yourself of your long-term goals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culture based on fear is one where your teams cannot </a:t>
            </a:r>
            <a:r>
              <a:rPr lang="en-US" dirty="0" smtClean="0"/>
              <a:t>fly.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57812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204" y="2951220"/>
            <a:ext cx="9404723" cy="1400530"/>
          </a:xfrm>
        </p:spPr>
        <p:txBody>
          <a:bodyPr/>
          <a:lstStyle/>
          <a:p>
            <a:pPr algn="ctr"/>
            <a:r>
              <a:rPr lang="en-US" sz="7200" b="1" dirty="0" smtClean="0"/>
              <a:t>THANK YOU!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05476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526</TotalTime>
  <Words>373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The Ostrich Effect</vt:lpstr>
      <vt:lpstr>What is the Ostrich Effect?</vt:lpstr>
      <vt:lpstr>Consequences of the Ostrich Effect</vt:lpstr>
      <vt:lpstr>Consequences of the Ostrich Effect</vt:lpstr>
      <vt:lpstr>Victims of the Ostrich Effect</vt:lpstr>
      <vt:lpstr>Victims of the Ostrich Effect</vt:lpstr>
      <vt:lpstr>Solutions to the Ostrich Effect</vt:lpstr>
      <vt:lpstr>Conclusion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Ostrich Effect</dc:title>
  <dc:creator>Microsoft account</dc:creator>
  <cp:lastModifiedBy>JM Computers</cp:lastModifiedBy>
  <cp:revision>21</cp:revision>
  <dcterms:created xsi:type="dcterms:W3CDTF">2022-11-27T06:02:00Z</dcterms:created>
  <dcterms:modified xsi:type="dcterms:W3CDTF">2022-12-01T17:43:19Z</dcterms:modified>
</cp:coreProperties>
</file>