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56" r:id="rId2"/>
    <p:sldId id="257" r:id="rId3"/>
    <p:sldId id="285" r:id="rId4"/>
    <p:sldId id="258" r:id="rId5"/>
    <p:sldId id="261" r:id="rId6"/>
    <p:sldId id="262" r:id="rId7"/>
    <p:sldId id="263" r:id="rId8"/>
    <p:sldId id="264" r:id="rId9"/>
    <p:sldId id="265" r:id="rId10"/>
    <p:sldId id="267" r:id="rId11"/>
    <p:sldId id="268" r:id="rId12"/>
    <p:sldId id="269" r:id="rId13"/>
    <p:sldId id="270" r:id="rId14"/>
    <p:sldId id="283" r:id="rId15"/>
    <p:sldId id="284" r:id="rId16"/>
    <p:sldId id="271" r:id="rId17"/>
    <p:sldId id="277" r:id="rId18"/>
    <p:sldId id="273" r:id="rId19"/>
    <p:sldId id="274" r:id="rId20"/>
    <p:sldId id="276" r:id="rId21"/>
    <p:sldId id="278" r:id="rId22"/>
    <p:sldId id="279"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116" d="100"/>
          <a:sy n="116" d="100"/>
        </p:scale>
        <p:origin x="22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1A6C0-91D2-4D8C-A8CB-464CE74EDF88}" type="datetimeFigureOut">
              <a:rPr lang="en-US" smtClean="0"/>
              <a:t>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B84A8-F4C2-43BA-8C42-563DF4637800}" type="slidenum">
              <a:rPr lang="en-US" smtClean="0"/>
              <a:t>‹#›</a:t>
            </a:fld>
            <a:endParaRPr lang="en-US"/>
          </a:p>
        </p:txBody>
      </p:sp>
    </p:spTree>
    <p:extLst>
      <p:ext uri="{BB962C8B-B14F-4D97-AF65-F5344CB8AC3E}">
        <p14:creationId xmlns:p14="http://schemas.microsoft.com/office/powerpoint/2010/main" val="466440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1</a:t>
            </a:fld>
            <a:endParaRPr lang="en-US"/>
          </a:p>
        </p:txBody>
      </p:sp>
    </p:spTree>
    <p:extLst>
      <p:ext uri="{BB962C8B-B14F-4D97-AF65-F5344CB8AC3E}">
        <p14:creationId xmlns:p14="http://schemas.microsoft.com/office/powerpoint/2010/main" val="1634293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8</a:t>
            </a:fld>
            <a:endParaRPr lang="en-US"/>
          </a:p>
        </p:txBody>
      </p:sp>
    </p:spTree>
    <p:extLst>
      <p:ext uri="{BB962C8B-B14F-4D97-AF65-F5344CB8AC3E}">
        <p14:creationId xmlns:p14="http://schemas.microsoft.com/office/powerpoint/2010/main" val="2521205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11</a:t>
            </a:fld>
            <a:endParaRPr lang="en-US"/>
          </a:p>
        </p:txBody>
      </p:sp>
    </p:spTree>
    <p:extLst>
      <p:ext uri="{BB962C8B-B14F-4D97-AF65-F5344CB8AC3E}">
        <p14:creationId xmlns:p14="http://schemas.microsoft.com/office/powerpoint/2010/main" val="1414178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12</a:t>
            </a:fld>
            <a:endParaRPr lang="en-US"/>
          </a:p>
        </p:txBody>
      </p:sp>
    </p:spTree>
    <p:extLst>
      <p:ext uri="{BB962C8B-B14F-4D97-AF65-F5344CB8AC3E}">
        <p14:creationId xmlns:p14="http://schemas.microsoft.com/office/powerpoint/2010/main" val="653350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14</a:t>
            </a:fld>
            <a:endParaRPr lang="en-US"/>
          </a:p>
        </p:txBody>
      </p:sp>
    </p:spTree>
    <p:extLst>
      <p:ext uri="{BB962C8B-B14F-4D97-AF65-F5344CB8AC3E}">
        <p14:creationId xmlns:p14="http://schemas.microsoft.com/office/powerpoint/2010/main" val="1577837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15</a:t>
            </a:fld>
            <a:endParaRPr lang="en-US"/>
          </a:p>
        </p:txBody>
      </p:sp>
    </p:spTree>
    <p:extLst>
      <p:ext uri="{BB962C8B-B14F-4D97-AF65-F5344CB8AC3E}">
        <p14:creationId xmlns:p14="http://schemas.microsoft.com/office/powerpoint/2010/main" val="709709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17</a:t>
            </a:fld>
            <a:endParaRPr lang="en-US"/>
          </a:p>
        </p:txBody>
      </p:sp>
    </p:spTree>
    <p:extLst>
      <p:ext uri="{BB962C8B-B14F-4D97-AF65-F5344CB8AC3E}">
        <p14:creationId xmlns:p14="http://schemas.microsoft.com/office/powerpoint/2010/main" val="1526377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728BBD-F430-42F5-95A8-6855779D51F1}" type="datetime1">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833208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6CAF9-D223-44F3-A706-D14BDECB0241}" type="datetime1">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314846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FCE31D-43DF-46FC-9577-D3892500157E}" type="datetime1">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84062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B55A0C-11E4-45AF-BEB1-E5DC2796971F}" type="datetime1">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40902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A1B157-4DD0-4861-9129-3574B3D65F61}" type="datetime1">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11709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48BEE05-C9A4-4540-BD26-56ED97BA1F4F}" type="datetime1">
              <a:rPr lang="en-US" smtClean="0"/>
              <a:t>2/3/2022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454419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FAC71A-463C-4681-95F1-65E561E7CFD9}" type="datetime1">
              <a:rPr lang="en-US" smtClean="0"/>
              <a:t>2/3/2022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386351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413E38-16D5-4720-B548-32A9D8401AC1}" type="datetime1">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2662982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FDAB98-E0C4-4094-B8D8-BAF9E2AFC34D}" type="datetime1">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204708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9BE6B77-CC0C-4069-87B9-04A608BCA84E}" type="datetime1">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236230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C55FAD-6F2B-4952-99F4-C92BFDDF76E1}" type="datetime1">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231024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255D23-B8D8-42C9-B8EB-0F9B9A0A8683}" type="datetime1">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4219667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DDAEA1-911A-4DD1-8989-4910CEC6C0F3}" type="datetime1">
              <a:rPr lang="en-US" smtClean="0"/>
              <a:t>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825586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94BC328-F968-4B94-94E3-35B4B738E933}" type="datetime1">
              <a:rPr lang="en-US" smtClean="0"/>
              <a:t>2/3/2022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9822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FEABD6-30C5-4EBC-AD35-8BCB501DC664}" type="datetime1">
              <a:rPr lang="en-US" smtClean="0"/>
              <a:t>2/3/2022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70457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9B811BC-D0DE-4B50-BEC7-D59C09155328}" type="datetime1">
              <a:rPr lang="en-US" smtClean="0"/>
              <a:t>2/3/2022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42664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8EBF5A-D660-43E2-ACEC-A40BD540773E}" type="datetime1">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35500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E85301-31D9-48DC-B5E6-8666C9F0533F}" type="datetime1">
              <a:rPr lang="en-US" smtClean="0"/>
              <a:t>2/3/2022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8B37C27-2222-4CD1-83C4-DC16685FE41D}" type="slidenum">
              <a:rPr lang="en-US" smtClean="0"/>
              <a:t>‹#›</a:t>
            </a:fld>
            <a:endParaRPr lang="en-US"/>
          </a:p>
        </p:txBody>
      </p:sp>
    </p:spTree>
    <p:extLst>
      <p:ext uri="{BB962C8B-B14F-4D97-AF65-F5344CB8AC3E}">
        <p14:creationId xmlns:p14="http://schemas.microsoft.com/office/powerpoint/2010/main" val="6478432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eer.gauher@nu.edu.p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Procedural_programming" TargetMode="External"/><Relationship Id="rId2" Type="http://schemas.openxmlformats.org/officeDocument/2006/relationships/hyperlink" Target="https://en.wikipedia.org/wiki/Imperative_programming" TargetMode="External"/><Relationship Id="rId1" Type="http://schemas.openxmlformats.org/officeDocument/2006/relationships/slideLayout" Target="../slideLayouts/slideLayout2.xml"/><Relationship Id="rId4" Type="http://schemas.openxmlformats.org/officeDocument/2006/relationships/hyperlink" Target="https://en.wikipedia.org/wiki/Object-oriented_programming"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Procedural_programm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Object-oriented_programm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119" y="151652"/>
            <a:ext cx="11763631" cy="3329581"/>
          </a:xfrm>
        </p:spPr>
        <p:txBody>
          <a:bodyPr/>
          <a:lstStyle/>
          <a:p>
            <a:pPr algn="ctr"/>
            <a:r>
              <a:rPr lang="en-US" sz="6600" dirty="0" smtClean="0"/>
              <a:t>Object Oriented Programming</a:t>
            </a:r>
            <a:endParaRPr lang="en-US" sz="6600" dirty="0"/>
          </a:p>
        </p:txBody>
      </p:sp>
      <p:sp>
        <p:nvSpPr>
          <p:cNvPr id="3" name="Subtitle 2"/>
          <p:cNvSpPr>
            <a:spLocks noGrp="1"/>
          </p:cNvSpPr>
          <p:nvPr>
            <p:ph type="subTitle" idx="1"/>
          </p:nvPr>
        </p:nvSpPr>
        <p:spPr>
          <a:xfrm>
            <a:off x="5238031" y="3614441"/>
            <a:ext cx="2279393" cy="861420"/>
          </a:xfrm>
        </p:spPr>
        <p:txBody>
          <a:bodyPr>
            <a:normAutofit/>
          </a:bodyPr>
          <a:lstStyle/>
          <a:p>
            <a:r>
              <a:rPr lang="en-US" sz="3600" dirty="0" smtClean="0"/>
              <a:t>Week 1</a:t>
            </a:r>
            <a:endParaRPr lang="en-US" sz="3600" dirty="0"/>
          </a:p>
        </p:txBody>
      </p:sp>
      <p:sp>
        <p:nvSpPr>
          <p:cNvPr id="4" name="Subtitle 2"/>
          <p:cNvSpPr txBox="1">
            <a:spLocks/>
          </p:cNvSpPr>
          <p:nvPr/>
        </p:nvSpPr>
        <p:spPr>
          <a:xfrm>
            <a:off x="3435178" y="4699686"/>
            <a:ext cx="7183393" cy="1462215"/>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err="1" smtClean="0"/>
              <a:t>Abeer</a:t>
            </a:r>
            <a:r>
              <a:rPr lang="en-US" dirty="0" smtClean="0"/>
              <a:t> GAUHER</a:t>
            </a:r>
          </a:p>
          <a:p>
            <a:r>
              <a:rPr lang="en-US" dirty="0" smtClean="0"/>
              <a:t>Email: </a:t>
            </a:r>
            <a:r>
              <a:rPr lang="en-US" sz="2200" cap="none" dirty="0" smtClean="0">
                <a:hlinkClick r:id="rId3"/>
              </a:rPr>
              <a:t>abeer.gauher@nu.edu.pk</a:t>
            </a:r>
            <a:endParaRPr lang="en-US" sz="2200" cap="none" dirty="0" smtClean="0"/>
          </a:p>
          <a:p>
            <a:r>
              <a:rPr lang="en-US" dirty="0" smtClean="0"/>
              <a:t>Office: CS BASEMENT 2, Office number 17</a:t>
            </a:r>
            <a:endParaRPr lang="en-US" dirty="0"/>
          </a:p>
        </p:txBody>
      </p:sp>
    </p:spTree>
    <p:extLst>
      <p:ext uri="{BB962C8B-B14F-4D97-AF65-F5344CB8AC3E}">
        <p14:creationId xmlns:p14="http://schemas.microsoft.com/office/powerpoint/2010/main" val="62376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Model</a:t>
            </a:r>
          </a:p>
        </p:txBody>
      </p:sp>
      <p:sp>
        <p:nvSpPr>
          <p:cNvPr id="3" name="Content Placeholder 2"/>
          <p:cNvSpPr>
            <a:spLocks noGrp="1"/>
          </p:cNvSpPr>
          <p:nvPr>
            <p:ph idx="1"/>
          </p:nvPr>
        </p:nvSpPr>
        <p:spPr/>
        <p:txBody>
          <a:bodyPr/>
          <a:lstStyle/>
          <a:p>
            <a:pPr marL="0" indent="0">
              <a:buNone/>
            </a:pPr>
            <a:endParaRPr lang="en-US" dirty="0"/>
          </a:p>
          <a:p>
            <a:r>
              <a:rPr lang="en-US" sz="2800" dirty="0"/>
              <a:t>Highway maps</a:t>
            </a:r>
          </a:p>
          <a:p>
            <a:endParaRPr lang="en-US" sz="2800" dirty="0"/>
          </a:p>
          <a:p>
            <a:r>
              <a:rPr lang="en-US" sz="2800" dirty="0"/>
              <a:t>Architectural models</a:t>
            </a:r>
          </a:p>
          <a:p>
            <a:endParaRPr lang="en-US" sz="2800" dirty="0"/>
          </a:p>
          <a:p>
            <a:r>
              <a:rPr lang="en-US" sz="2800" dirty="0"/>
              <a:t>Mechanical models</a:t>
            </a:r>
          </a:p>
          <a:p>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10</a:t>
            </a:fld>
            <a:endParaRPr lang="en-US"/>
          </a:p>
        </p:txBody>
      </p:sp>
    </p:spTree>
    <p:extLst>
      <p:ext uri="{BB962C8B-B14F-4D97-AF65-F5344CB8AC3E}">
        <p14:creationId xmlns:p14="http://schemas.microsoft.com/office/powerpoint/2010/main" val="1777382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p:txBody>
          <a:bodyPr/>
          <a:lstStyle/>
          <a:p>
            <a:r>
              <a:rPr lang="en-US" altLang="en-US"/>
              <a:t>Example – OO Model</a:t>
            </a:r>
          </a:p>
        </p:txBody>
      </p:sp>
      <p:grpSp>
        <p:nvGrpSpPr>
          <p:cNvPr id="106633" name="Group 137"/>
          <p:cNvGrpSpPr>
            <a:grpSpLocks/>
          </p:cNvGrpSpPr>
          <p:nvPr/>
        </p:nvGrpSpPr>
        <p:grpSpPr bwMode="auto">
          <a:xfrm>
            <a:off x="6629400" y="1152983"/>
            <a:ext cx="2934730" cy="2920314"/>
            <a:chOff x="2620" y="1829"/>
            <a:chExt cx="1120" cy="1404"/>
          </a:xfrm>
        </p:grpSpPr>
        <p:sp>
          <p:nvSpPr>
            <p:cNvPr id="106506" name="Freeform 10"/>
            <p:cNvSpPr>
              <a:spLocks/>
            </p:cNvSpPr>
            <p:nvPr/>
          </p:nvSpPr>
          <p:spPr bwMode="auto">
            <a:xfrm>
              <a:off x="3511" y="1868"/>
              <a:ext cx="124" cy="109"/>
            </a:xfrm>
            <a:custGeom>
              <a:avLst/>
              <a:gdLst>
                <a:gd name="T0" fmla="*/ 30 w 247"/>
                <a:gd name="T1" fmla="*/ 0 h 217"/>
                <a:gd name="T2" fmla="*/ 104 w 247"/>
                <a:gd name="T3" fmla="*/ 12 h 217"/>
                <a:gd name="T4" fmla="*/ 247 w 247"/>
                <a:gd name="T5" fmla="*/ 52 h 217"/>
                <a:gd name="T6" fmla="*/ 163 w 247"/>
                <a:gd name="T7" fmla="*/ 217 h 217"/>
                <a:gd name="T8" fmla="*/ 0 w 247"/>
                <a:gd name="T9" fmla="*/ 151 h 217"/>
                <a:gd name="T10" fmla="*/ 30 w 247"/>
                <a:gd name="T11" fmla="*/ 0 h 217"/>
                <a:gd name="T12" fmla="*/ 30 w 247"/>
                <a:gd name="T13" fmla="*/ 0 h 217"/>
              </a:gdLst>
              <a:ahLst/>
              <a:cxnLst>
                <a:cxn ang="0">
                  <a:pos x="T0" y="T1"/>
                </a:cxn>
                <a:cxn ang="0">
                  <a:pos x="T2" y="T3"/>
                </a:cxn>
                <a:cxn ang="0">
                  <a:pos x="T4" y="T5"/>
                </a:cxn>
                <a:cxn ang="0">
                  <a:pos x="T6" y="T7"/>
                </a:cxn>
                <a:cxn ang="0">
                  <a:pos x="T8" y="T9"/>
                </a:cxn>
                <a:cxn ang="0">
                  <a:pos x="T10" y="T11"/>
                </a:cxn>
                <a:cxn ang="0">
                  <a:pos x="T12" y="T13"/>
                </a:cxn>
              </a:cxnLst>
              <a:rect l="0" t="0" r="r" b="b"/>
              <a:pathLst>
                <a:path w="247" h="217">
                  <a:moveTo>
                    <a:pt x="30" y="0"/>
                  </a:moveTo>
                  <a:lnTo>
                    <a:pt x="104" y="12"/>
                  </a:lnTo>
                  <a:lnTo>
                    <a:pt x="247" y="52"/>
                  </a:lnTo>
                  <a:lnTo>
                    <a:pt x="163" y="217"/>
                  </a:lnTo>
                  <a:lnTo>
                    <a:pt x="0" y="151"/>
                  </a:lnTo>
                  <a:lnTo>
                    <a:pt x="30" y="0"/>
                  </a:lnTo>
                  <a:lnTo>
                    <a:pt x="30" y="0"/>
                  </a:lnTo>
                  <a:close/>
                </a:path>
              </a:pathLst>
            </a:custGeom>
            <a:solidFill>
              <a:srgbClr val="E3BD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07" name="Freeform 11"/>
            <p:cNvSpPr>
              <a:spLocks/>
            </p:cNvSpPr>
            <p:nvPr/>
          </p:nvSpPr>
          <p:spPr bwMode="auto">
            <a:xfrm>
              <a:off x="3388" y="1854"/>
              <a:ext cx="125" cy="85"/>
            </a:xfrm>
            <a:custGeom>
              <a:avLst/>
              <a:gdLst>
                <a:gd name="T0" fmla="*/ 0 w 249"/>
                <a:gd name="T1" fmla="*/ 158 h 171"/>
                <a:gd name="T2" fmla="*/ 36 w 249"/>
                <a:gd name="T3" fmla="*/ 23 h 171"/>
                <a:gd name="T4" fmla="*/ 249 w 249"/>
                <a:gd name="T5" fmla="*/ 0 h 171"/>
                <a:gd name="T6" fmla="*/ 245 w 249"/>
                <a:gd name="T7" fmla="*/ 171 h 171"/>
                <a:gd name="T8" fmla="*/ 0 w 249"/>
                <a:gd name="T9" fmla="*/ 158 h 171"/>
                <a:gd name="T10" fmla="*/ 0 w 249"/>
                <a:gd name="T11" fmla="*/ 158 h 171"/>
              </a:gdLst>
              <a:ahLst/>
              <a:cxnLst>
                <a:cxn ang="0">
                  <a:pos x="T0" y="T1"/>
                </a:cxn>
                <a:cxn ang="0">
                  <a:pos x="T2" y="T3"/>
                </a:cxn>
                <a:cxn ang="0">
                  <a:pos x="T4" y="T5"/>
                </a:cxn>
                <a:cxn ang="0">
                  <a:pos x="T6" y="T7"/>
                </a:cxn>
                <a:cxn ang="0">
                  <a:pos x="T8" y="T9"/>
                </a:cxn>
                <a:cxn ang="0">
                  <a:pos x="T10" y="T11"/>
                </a:cxn>
              </a:cxnLst>
              <a:rect l="0" t="0" r="r" b="b"/>
              <a:pathLst>
                <a:path w="249" h="171">
                  <a:moveTo>
                    <a:pt x="0" y="158"/>
                  </a:moveTo>
                  <a:lnTo>
                    <a:pt x="36" y="23"/>
                  </a:lnTo>
                  <a:lnTo>
                    <a:pt x="249" y="0"/>
                  </a:lnTo>
                  <a:lnTo>
                    <a:pt x="245" y="171"/>
                  </a:lnTo>
                  <a:lnTo>
                    <a:pt x="0" y="158"/>
                  </a:lnTo>
                  <a:lnTo>
                    <a:pt x="0" y="158"/>
                  </a:lnTo>
                  <a:close/>
                </a:path>
              </a:pathLst>
            </a:custGeom>
            <a:solidFill>
              <a:srgbClr val="FFEF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08" name="Freeform 12"/>
            <p:cNvSpPr>
              <a:spLocks/>
            </p:cNvSpPr>
            <p:nvPr/>
          </p:nvSpPr>
          <p:spPr bwMode="auto">
            <a:xfrm>
              <a:off x="3425" y="1919"/>
              <a:ext cx="118" cy="231"/>
            </a:xfrm>
            <a:custGeom>
              <a:avLst/>
              <a:gdLst>
                <a:gd name="T0" fmla="*/ 15 w 236"/>
                <a:gd name="T1" fmla="*/ 0 h 464"/>
                <a:gd name="T2" fmla="*/ 0 w 236"/>
                <a:gd name="T3" fmla="*/ 164 h 464"/>
                <a:gd name="T4" fmla="*/ 142 w 236"/>
                <a:gd name="T5" fmla="*/ 464 h 464"/>
                <a:gd name="T6" fmla="*/ 236 w 236"/>
                <a:gd name="T7" fmla="*/ 42 h 464"/>
                <a:gd name="T8" fmla="*/ 15 w 236"/>
                <a:gd name="T9" fmla="*/ 0 h 464"/>
                <a:gd name="T10" fmla="*/ 15 w 236"/>
                <a:gd name="T11" fmla="*/ 0 h 464"/>
              </a:gdLst>
              <a:ahLst/>
              <a:cxnLst>
                <a:cxn ang="0">
                  <a:pos x="T0" y="T1"/>
                </a:cxn>
                <a:cxn ang="0">
                  <a:pos x="T2" y="T3"/>
                </a:cxn>
                <a:cxn ang="0">
                  <a:pos x="T4" y="T5"/>
                </a:cxn>
                <a:cxn ang="0">
                  <a:pos x="T6" y="T7"/>
                </a:cxn>
                <a:cxn ang="0">
                  <a:pos x="T8" y="T9"/>
                </a:cxn>
                <a:cxn ang="0">
                  <a:pos x="T10" y="T11"/>
                </a:cxn>
              </a:cxnLst>
              <a:rect l="0" t="0" r="r" b="b"/>
              <a:pathLst>
                <a:path w="236" h="464">
                  <a:moveTo>
                    <a:pt x="15" y="0"/>
                  </a:moveTo>
                  <a:lnTo>
                    <a:pt x="0" y="164"/>
                  </a:lnTo>
                  <a:lnTo>
                    <a:pt x="142" y="464"/>
                  </a:lnTo>
                  <a:lnTo>
                    <a:pt x="236" y="42"/>
                  </a:lnTo>
                  <a:lnTo>
                    <a:pt x="15" y="0"/>
                  </a:lnTo>
                  <a:lnTo>
                    <a:pt x="15" y="0"/>
                  </a:lnTo>
                  <a:close/>
                </a:path>
              </a:pathLst>
            </a:custGeom>
            <a:solidFill>
              <a:srgbClr val="EDAB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09" name="Freeform 13"/>
            <p:cNvSpPr>
              <a:spLocks/>
            </p:cNvSpPr>
            <p:nvPr/>
          </p:nvSpPr>
          <p:spPr bwMode="auto">
            <a:xfrm>
              <a:off x="3430" y="1919"/>
              <a:ext cx="154" cy="335"/>
            </a:xfrm>
            <a:custGeom>
              <a:avLst/>
              <a:gdLst>
                <a:gd name="T0" fmla="*/ 6 w 308"/>
                <a:gd name="T1" fmla="*/ 0 h 671"/>
                <a:gd name="T2" fmla="*/ 0 w 308"/>
                <a:gd name="T3" fmla="*/ 86 h 671"/>
                <a:gd name="T4" fmla="*/ 190 w 308"/>
                <a:gd name="T5" fmla="*/ 131 h 671"/>
                <a:gd name="T6" fmla="*/ 149 w 308"/>
                <a:gd name="T7" fmla="*/ 361 h 671"/>
                <a:gd name="T8" fmla="*/ 265 w 308"/>
                <a:gd name="T9" fmla="*/ 671 h 671"/>
                <a:gd name="T10" fmla="*/ 308 w 308"/>
                <a:gd name="T11" fmla="*/ 61 h 671"/>
                <a:gd name="T12" fmla="*/ 162 w 308"/>
                <a:gd name="T13" fmla="*/ 50 h 671"/>
                <a:gd name="T14" fmla="*/ 6 w 308"/>
                <a:gd name="T15" fmla="*/ 0 h 671"/>
                <a:gd name="T16" fmla="*/ 6 w 308"/>
                <a:gd name="T17"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671">
                  <a:moveTo>
                    <a:pt x="6" y="0"/>
                  </a:moveTo>
                  <a:lnTo>
                    <a:pt x="0" y="86"/>
                  </a:lnTo>
                  <a:lnTo>
                    <a:pt x="190" y="131"/>
                  </a:lnTo>
                  <a:lnTo>
                    <a:pt x="149" y="361"/>
                  </a:lnTo>
                  <a:lnTo>
                    <a:pt x="265" y="671"/>
                  </a:lnTo>
                  <a:lnTo>
                    <a:pt x="308" y="61"/>
                  </a:lnTo>
                  <a:lnTo>
                    <a:pt x="162" y="50"/>
                  </a:lnTo>
                  <a:lnTo>
                    <a:pt x="6" y="0"/>
                  </a:lnTo>
                  <a:lnTo>
                    <a:pt x="6" y="0"/>
                  </a:lnTo>
                  <a:close/>
                </a:path>
              </a:pathLst>
            </a:custGeom>
            <a:solidFill>
              <a:srgbClr val="D178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20" name="Freeform 24"/>
            <p:cNvSpPr>
              <a:spLocks/>
            </p:cNvSpPr>
            <p:nvPr/>
          </p:nvSpPr>
          <p:spPr bwMode="auto">
            <a:xfrm>
              <a:off x="2688" y="1999"/>
              <a:ext cx="759" cy="630"/>
            </a:xfrm>
            <a:custGeom>
              <a:avLst/>
              <a:gdLst>
                <a:gd name="T0" fmla="*/ 0 w 1519"/>
                <a:gd name="T1" fmla="*/ 1011 h 1258"/>
                <a:gd name="T2" fmla="*/ 158 w 1519"/>
                <a:gd name="T3" fmla="*/ 863 h 1258"/>
                <a:gd name="T4" fmla="*/ 133 w 1519"/>
                <a:gd name="T5" fmla="*/ 828 h 1258"/>
                <a:gd name="T6" fmla="*/ 352 w 1519"/>
                <a:gd name="T7" fmla="*/ 680 h 1258"/>
                <a:gd name="T8" fmla="*/ 304 w 1519"/>
                <a:gd name="T9" fmla="*/ 648 h 1258"/>
                <a:gd name="T10" fmla="*/ 538 w 1519"/>
                <a:gd name="T11" fmla="*/ 481 h 1258"/>
                <a:gd name="T12" fmla="*/ 509 w 1519"/>
                <a:gd name="T13" fmla="*/ 458 h 1258"/>
                <a:gd name="T14" fmla="*/ 680 w 1519"/>
                <a:gd name="T15" fmla="*/ 272 h 1258"/>
                <a:gd name="T16" fmla="*/ 686 w 1519"/>
                <a:gd name="T17" fmla="*/ 228 h 1258"/>
                <a:gd name="T18" fmla="*/ 772 w 1519"/>
                <a:gd name="T19" fmla="*/ 127 h 1258"/>
                <a:gd name="T20" fmla="*/ 1199 w 1519"/>
                <a:gd name="T21" fmla="*/ 127 h 1258"/>
                <a:gd name="T22" fmla="*/ 1519 w 1519"/>
                <a:gd name="T23" fmla="*/ 0 h 1258"/>
                <a:gd name="T24" fmla="*/ 610 w 1519"/>
                <a:gd name="T25" fmla="*/ 1258 h 1258"/>
                <a:gd name="T26" fmla="*/ 13 w 1519"/>
                <a:gd name="T27" fmla="*/ 1049 h 1258"/>
                <a:gd name="T28" fmla="*/ 0 w 1519"/>
                <a:gd name="T29" fmla="*/ 1011 h 1258"/>
                <a:gd name="T30" fmla="*/ 0 w 1519"/>
                <a:gd name="T31" fmla="*/ 1011 h 1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19" h="1258">
                  <a:moveTo>
                    <a:pt x="0" y="1011"/>
                  </a:moveTo>
                  <a:lnTo>
                    <a:pt x="158" y="863"/>
                  </a:lnTo>
                  <a:lnTo>
                    <a:pt x="133" y="828"/>
                  </a:lnTo>
                  <a:lnTo>
                    <a:pt x="352" y="680"/>
                  </a:lnTo>
                  <a:lnTo>
                    <a:pt x="304" y="648"/>
                  </a:lnTo>
                  <a:lnTo>
                    <a:pt x="538" y="481"/>
                  </a:lnTo>
                  <a:lnTo>
                    <a:pt x="509" y="458"/>
                  </a:lnTo>
                  <a:lnTo>
                    <a:pt x="680" y="272"/>
                  </a:lnTo>
                  <a:lnTo>
                    <a:pt x="686" y="228"/>
                  </a:lnTo>
                  <a:lnTo>
                    <a:pt x="772" y="127"/>
                  </a:lnTo>
                  <a:lnTo>
                    <a:pt x="1199" y="127"/>
                  </a:lnTo>
                  <a:lnTo>
                    <a:pt x="1519" y="0"/>
                  </a:lnTo>
                  <a:lnTo>
                    <a:pt x="610" y="1258"/>
                  </a:lnTo>
                  <a:lnTo>
                    <a:pt x="13" y="1049"/>
                  </a:lnTo>
                  <a:lnTo>
                    <a:pt x="0" y="1011"/>
                  </a:lnTo>
                  <a:lnTo>
                    <a:pt x="0" y="101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21" name="Freeform 25"/>
            <p:cNvSpPr>
              <a:spLocks/>
            </p:cNvSpPr>
            <p:nvPr/>
          </p:nvSpPr>
          <p:spPr bwMode="auto">
            <a:xfrm>
              <a:off x="3259" y="2859"/>
              <a:ext cx="172" cy="340"/>
            </a:xfrm>
            <a:custGeom>
              <a:avLst/>
              <a:gdLst>
                <a:gd name="T0" fmla="*/ 19 w 344"/>
                <a:gd name="T1" fmla="*/ 0 h 679"/>
                <a:gd name="T2" fmla="*/ 0 w 344"/>
                <a:gd name="T3" fmla="*/ 679 h 679"/>
                <a:gd name="T4" fmla="*/ 291 w 344"/>
                <a:gd name="T5" fmla="*/ 663 h 679"/>
                <a:gd name="T6" fmla="*/ 344 w 344"/>
                <a:gd name="T7" fmla="*/ 15 h 679"/>
                <a:gd name="T8" fmla="*/ 19 w 344"/>
                <a:gd name="T9" fmla="*/ 0 h 679"/>
                <a:gd name="T10" fmla="*/ 19 w 344"/>
                <a:gd name="T11" fmla="*/ 0 h 679"/>
              </a:gdLst>
              <a:ahLst/>
              <a:cxnLst>
                <a:cxn ang="0">
                  <a:pos x="T0" y="T1"/>
                </a:cxn>
                <a:cxn ang="0">
                  <a:pos x="T2" y="T3"/>
                </a:cxn>
                <a:cxn ang="0">
                  <a:pos x="T4" y="T5"/>
                </a:cxn>
                <a:cxn ang="0">
                  <a:pos x="T6" y="T7"/>
                </a:cxn>
                <a:cxn ang="0">
                  <a:pos x="T8" y="T9"/>
                </a:cxn>
                <a:cxn ang="0">
                  <a:pos x="T10" y="T11"/>
                </a:cxn>
              </a:cxnLst>
              <a:rect l="0" t="0" r="r" b="b"/>
              <a:pathLst>
                <a:path w="344" h="679">
                  <a:moveTo>
                    <a:pt x="19" y="0"/>
                  </a:moveTo>
                  <a:lnTo>
                    <a:pt x="0" y="679"/>
                  </a:lnTo>
                  <a:lnTo>
                    <a:pt x="291" y="663"/>
                  </a:lnTo>
                  <a:lnTo>
                    <a:pt x="344" y="15"/>
                  </a:lnTo>
                  <a:lnTo>
                    <a:pt x="19" y="0"/>
                  </a:lnTo>
                  <a:lnTo>
                    <a:pt x="19" y="0"/>
                  </a:lnTo>
                  <a:close/>
                </a:path>
              </a:pathLst>
            </a:custGeom>
            <a:solidFill>
              <a:srgbClr val="E0AD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22" name="Freeform 26"/>
            <p:cNvSpPr>
              <a:spLocks/>
            </p:cNvSpPr>
            <p:nvPr/>
          </p:nvSpPr>
          <p:spPr bwMode="auto">
            <a:xfrm>
              <a:off x="2778" y="2705"/>
              <a:ext cx="315" cy="510"/>
            </a:xfrm>
            <a:custGeom>
              <a:avLst/>
              <a:gdLst>
                <a:gd name="T0" fmla="*/ 161 w 629"/>
                <a:gd name="T1" fmla="*/ 139 h 1021"/>
                <a:gd name="T2" fmla="*/ 167 w 629"/>
                <a:gd name="T3" fmla="*/ 553 h 1021"/>
                <a:gd name="T4" fmla="*/ 401 w 629"/>
                <a:gd name="T5" fmla="*/ 587 h 1021"/>
                <a:gd name="T6" fmla="*/ 439 w 629"/>
                <a:gd name="T7" fmla="*/ 139 h 1021"/>
                <a:gd name="T8" fmla="*/ 629 w 629"/>
                <a:gd name="T9" fmla="*/ 196 h 1021"/>
                <a:gd name="T10" fmla="*/ 619 w 629"/>
                <a:gd name="T11" fmla="*/ 1021 h 1021"/>
                <a:gd name="T12" fmla="*/ 47 w 629"/>
                <a:gd name="T13" fmla="*/ 1002 h 1021"/>
                <a:gd name="T14" fmla="*/ 24 w 629"/>
                <a:gd name="T15" fmla="*/ 903 h 1021"/>
                <a:gd name="T16" fmla="*/ 0 w 629"/>
                <a:gd name="T17" fmla="*/ 0 h 1021"/>
                <a:gd name="T18" fmla="*/ 161 w 629"/>
                <a:gd name="T19" fmla="*/ 139 h 1021"/>
                <a:gd name="T20" fmla="*/ 161 w 629"/>
                <a:gd name="T21" fmla="*/ 13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9" h="1021">
                  <a:moveTo>
                    <a:pt x="161" y="139"/>
                  </a:moveTo>
                  <a:lnTo>
                    <a:pt x="167" y="553"/>
                  </a:lnTo>
                  <a:lnTo>
                    <a:pt x="401" y="587"/>
                  </a:lnTo>
                  <a:lnTo>
                    <a:pt x="439" y="139"/>
                  </a:lnTo>
                  <a:lnTo>
                    <a:pt x="629" y="196"/>
                  </a:lnTo>
                  <a:lnTo>
                    <a:pt x="619" y="1021"/>
                  </a:lnTo>
                  <a:lnTo>
                    <a:pt x="47" y="1002"/>
                  </a:lnTo>
                  <a:lnTo>
                    <a:pt x="24" y="903"/>
                  </a:lnTo>
                  <a:lnTo>
                    <a:pt x="0" y="0"/>
                  </a:lnTo>
                  <a:lnTo>
                    <a:pt x="161" y="139"/>
                  </a:lnTo>
                  <a:lnTo>
                    <a:pt x="161" y="139"/>
                  </a:lnTo>
                  <a:close/>
                </a:path>
              </a:pathLst>
            </a:custGeom>
            <a:solidFill>
              <a:srgbClr val="EDAB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23" name="Freeform 27"/>
            <p:cNvSpPr>
              <a:spLocks/>
            </p:cNvSpPr>
            <p:nvPr/>
          </p:nvSpPr>
          <p:spPr bwMode="auto">
            <a:xfrm>
              <a:off x="2759" y="2113"/>
              <a:ext cx="786" cy="1102"/>
            </a:xfrm>
            <a:custGeom>
              <a:avLst/>
              <a:gdLst>
                <a:gd name="T0" fmla="*/ 28 w 1571"/>
                <a:gd name="T1" fmla="*/ 1226 h 2203"/>
                <a:gd name="T2" fmla="*/ 62 w 1571"/>
                <a:gd name="T3" fmla="*/ 1336 h 2203"/>
                <a:gd name="T4" fmla="*/ 190 w 1571"/>
                <a:gd name="T5" fmla="*/ 1406 h 2203"/>
                <a:gd name="T6" fmla="*/ 199 w 1571"/>
                <a:gd name="T7" fmla="*/ 1321 h 2203"/>
                <a:gd name="T8" fmla="*/ 452 w 1571"/>
                <a:gd name="T9" fmla="*/ 1368 h 2203"/>
                <a:gd name="T10" fmla="*/ 452 w 1571"/>
                <a:gd name="T11" fmla="*/ 1488 h 2203"/>
                <a:gd name="T12" fmla="*/ 638 w 1571"/>
                <a:gd name="T13" fmla="*/ 1574 h 2203"/>
                <a:gd name="T14" fmla="*/ 657 w 1571"/>
                <a:gd name="T15" fmla="*/ 2203 h 2203"/>
                <a:gd name="T16" fmla="*/ 990 w 1571"/>
                <a:gd name="T17" fmla="*/ 2199 h 2203"/>
                <a:gd name="T18" fmla="*/ 1009 w 1571"/>
                <a:gd name="T19" fmla="*/ 1473 h 2203"/>
                <a:gd name="T20" fmla="*/ 1324 w 1571"/>
                <a:gd name="T21" fmla="*/ 1484 h 2203"/>
                <a:gd name="T22" fmla="*/ 1309 w 1571"/>
                <a:gd name="T23" fmla="*/ 2190 h 2203"/>
                <a:gd name="T24" fmla="*/ 1556 w 1571"/>
                <a:gd name="T25" fmla="*/ 2174 h 2203"/>
                <a:gd name="T26" fmla="*/ 1571 w 1571"/>
                <a:gd name="T27" fmla="*/ 954 h 2203"/>
                <a:gd name="T28" fmla="*/ 1305 w 1571"/>
                <a:gd name="T29" fmla="*/ 0 h 2203"/>
                <a:gd name="T30" fmla="*/ 528 w 1571"/>
                <a:gd name="T31" fmla="*/ 1131 h 2203"/>
                <a:gd name="T32" fmla="*/ 0 w 1571"/>
                <a:gd name="T33" fmla="*/ 986 h 2203"/>
                <a:gd name="T34" fmla="*/ 28 w 1571"/>
                <a:gd name="T35" fmla="*/ 1226 h 2203"/>
                <a:gd name="T36" fmla="*/ 28 w 1571"/>
                <a:gd name="T37" fmla="*/ 1226 h 2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1" h="2203">
                  <a:moveTo>
                    <a:pt x="28" y="1226"/>
                  </a:moveTo>
                  <a:lnTo>
                    <a:pt x="62" y="1336"/>
                  </a:lnTo>
                  <a:lnTo>
                    <a:pt x="190" y="1406"/>
                  </a:lnTo>
                  <a:lnTo>
                    <a:pt x="199" y="1321"/>
                  </a:lnTo>
                  <a:lnTo>
                    <a:pt x="452" y="1368"/>
                  </a:lnTo>
                  <a:lnTo>
                    <a:pt x="452" y="1488"/>
                  </a:lnTo>
                  <a:lnTo>
                    <a:pt x="638" y="1574"/>
                  </a:lnTo>
                  <a:lnTo>
                    <a:pt x="657" y="2203"/>
                  </a:lnTo>
                  <a:lnTo>
                    <a:pt x="990" y="2199"/>
                  </a:lnTo>
                  <a:lnTo>
                    <a:pt x="1009" y="1473"/>
                  </a:lnTo>
                  <a:lnTo>
                    <a:pt x="1324" y="1484"/>
                  </a:lnTo>
                  <a:lnTo>
                    <a:pt x="1309" y="2190"/>
                  </a:lnTo>
                  <a:lnTo>
                    <a:pt x="1556" y="2174"/>
                  </a:lnTo>
                  <a:lnTo>
                    <a:pt x="1571" y="954"/>
                  </a:lnTo>
                  <a:lnTo>
                    <a:pt x="1305" y="0"/>
                  </a:lnTo>
                  <a:lnTo>
                    <a:pt x="528" y="1131"/>
                  </a:lnTo>
                  <a:lnTo>
                    <a:pt x="0" y="986"/>
                  </a:lnTo>
                  <a:lnTo>
                    <a:pt x="28" y="1226"/>
                  </a:lnTo>
                  <a:lnTo>
                    <a:pt x="28" y="1226"/>
                  </a:lnTo>
                  <a:close/>
                </a:path>
              </a:pathLst>
            </a:custGeom>
            <a:solidFill>
              <a:srgbClr val="C280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24" name="Freeform 28"/>
            <p:cNvSpPr>
              <a:spLocks/>
            </p:cNvSpPr>
            <p:nvPr/>
          </p:nvSpPr>
          <p:spPr bwMode="auto">
            <a:xfrm>
              <a:off x="2638" y="2526"/>
              <a:ext cx="407" cy="200"/>
            </a:xfrm>
            <a:custGeom>
              <a:avLst/>
              <a:gdLst>
                <a:gd name="T0" fmla="*/ 0 w 816"/>
                <a:gd name="T1" fmla="*/ 0 h 401"/>
                <a:gd name="T2" fmla="*/ 692 w 816"/>
                <a:gd name="T3" fmla="*/ 158 h 401"/>
                <a:gd name="T4" fmla="*/ 734 w 816"/>
                <a:gd name="T5" fmla="*/ 199 h 401"/>
                <a:gd name="T6" fmla="*/ 816 w 816"/>
                <a:gd name="T7" fmla="*/ 348 h 401"/>
                <a:gd name="T8" fmla="*/ 781 w 816"/>
                <a:gd name="T9" fmla="*/ 401 h 401"/>
                <a:gd name="T10" fmla="*/ 715 w 816"/>
                <a:gd name="T11" fmla="*/ 401 h 401"/>
                <a:gd name="T12" fmla="*/ 291 w 816"/>
                <a:gd name="T13" fmla="*/ 224 h 401"/>
                <a:gd name="T14" fmla="*/ 67 w 816"/>
                <a:gd name="T15" fmla="*/ 129 h 401"/>
                <a:gd name="T16" fmla="*/ 16 w 816"/>
                <a:gd name="T17" fmla="*/ 57 h 401"/>
                <a:gd name="T18" fmla="*/ 0 w 816"/>
                <a:gd name="T19" fmla="*/ 0 h 401"/>
                <a:gd name="T20" fmla="*/ 0 w 816"/>
                <a:gd name="T21"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6" h="401">
                  <a:moveTo>
                    <a:pt x="0" y="0"/>
                  </a:moveTo>
                  <a:lnTo>
                    <a:pt x="692" y="158"/>
                  </a:lnTo>
                  <a:lnTo>
                    <a:pt x="734" y="199"/>
                  </a:lnTo>
                  <a:lnTo>
                    <a:pt x="816" y="348"/>
                  </a:lnTo>
                  <a:lnTo>
                    <a:pt x="781" y="401"/>
                  </a:lnTo>
                  <a:lnTo>
                    <a:pt x="715" y="401"/>
                  </a:lnTo>
                  <a:lnTo>
                    <a:pt x="291" y="224"/>
                  </a:lnTo>
                  <a:lnTo>
                    <a:pt x="67" y="129"/>
                  </a:lnTo>
                  <a:lnTo>
                    <a:pt x="16" y="57"/>
                  </a:lnTo>
                  <a:lnTo>
                    <a:pt x="0" y="0"/>
                  </a:lnTo>
                  <a:lnTo>
                    <a:pt x="0" y="0"/>
                  </a:lnTo>
                  <a:close/>
                </a:path>
              </a:pathLst>
            </a:custGeom>
            <a:solidFill>
              <a:srgbClr val="CCC4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25" name="Freeform 29"/>
            <p:cNvSpPr>
              <a:spLocks/>
            </p:cNvSpPr>
            <p:nvPr/>
          </p:nvSpPr>
          <p:spPr bwMode="auto">
            <a:xfrm>
              <a:off x="3386" y="2066"/>
              <a:ext cx="325" cy="580"/>
            </a:xfrm>
            <a:custGeom>
              <a:avLst/>
              <a:gdLst>
                <a:gd name="T0" fmla="*/ 101 w 652"/>
                <a:gd name="T1" fmla="*/ 0 h 1159"/>
                <a:gd name="T2" fmla="*/ 0 w 652"/>
                <a:gd name="T3" fmla="*/ 205 h 1159"/>
                <a:gd name="T4" fmla="*/ 91 w 652"/>
                <a:gd name="T5" fmla="*/ 348 h 1159"/>
                <a:gd name="T6" fmla="*/ 319 w 652"/>
                <a:gd name="T7" fmla="*/ 1049 h 1159"/>
                <a:gd name="T8" fmla="*/ 496 w 652"/>
                <a:gd name="T9" fmla="*/ 1144 h 1159"/>
                <a:gd name="T10" fmla="*/ 563 w 652"/>
                <a:gd name="T11" fmla="*/ 1159 h 1159"/>
                <a:gd name="T12" fmla="*/ 652 w 652"/>
                <a:gd name="T13" fmla="*/ 1102 h 1159"/>
                <a:gd name="T14" fmla="*/ 528 w 652"/>
                <a:gd name="T15" fmla="*/ 840 h 1159"/>
                <a:gd name="T16" fmla="*/ 171 w 652"/>
                <a:gd name="T17" fmla="*/ 57 h 1159"/>
                <a:gd name="T18" fmla="*/ 101 w 652"/>
                <a:gd name="T19" fmla="*/ 0 h 1159"/>
                <a:gd name="T20" fmla="*/ 101 w 652"/>
                <a:gd name="T21" fmla="*/ 0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2" h="1159">
                  <a:moveTo>
                    <a:pt x="101" y="0"/>
                  </a:moveTo>
                  <a:lnTo>
                    <a:pt x="0" y="205"/>
                  </a:lnTo>
                  <a:lnTo>
                    <a:pt x="91" y="348"/>
                  </a:lnTo>
                  <a:lnTo>
                    <a:pt x="319" y="1049"/>
                  </a:lnTo>
                  <a:lnTo>
                    <a:pt x="496" y="1144"/>
                  </a:lnTo>
                  <a:lnTo>
                    <a:pt x="563" y="1159"/>
                  </a:lnTo>
                  <a:lnTo>
                    <a:pt x="652" y="1102"/>
                  </a:lnTo>
                  <a:lnTo>
                    <a:pt x="528" y="840"/>
                  </a:lnTo>
                  <a:lnTo>
                    <a:pt x="171" y="57"/>
                  </a:lnTo>
                  <a:lnTo>
                    <a:pt x="101" y="0"/>
                  </a:lnTo>
                  <a:lnTo>
                    <a:pt x="101" y="0"/>
                  </a:lnTo>
                  <a:close/>
                </a:path>
              </a:pathLst>
            </a:custGeom>
            <a:solidFill>
              <a:srgbClr val="CCC4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26" name="Freeform 30"/>
            <p:cNvSpPr>
              <a:spLocks/>
            </p:cNvSpPr>
            <p:nvPr/>
          </p:nvSpPr>
          <p:spPr bwMode="auto">
            <a:xfrm>
              <a:off x="3003" y="1999"/>
              <a:ext cx="730" cy="720"/>
            </a:xfrm>
            <a:custGeom>
              <a:avLst/>
              <a:gdLst>
                <a:gd name="T0" fmla="*/ 867 w 1462"/>
                <a:gd name="T1" fmla="*/ 32 h 1439"/>
                <a:gd name="T2" fmla="*/ 629 w 1462"/>
                <a:gd name="T3" fmla="*/ 357 h 1439"/>
                <a:gd name="T4" fmla="*/ 133 w 1462"/>
                <a:gd name="T5" fmla="*/ 1049 h 1439"/>
                <a:gd name="T6" fmla="*/ 0 w 1462"/>
                <a:gd name="T7" fmla="*/ 1220 h 1439"/>
                <a:gd name="T8" fmla="*/ 80 w 1462"/>
                <a:gd name="T9" fmla="*/ 1439 h 1439"/>
                <a:gd name="T10" fmla="*/ 194 w 1462"/>
                <a:gd name="T11" fmla="*/ 1340 h 1439"/>
                <a:gd name="T12" fmla="*/ 795 w 1462"/>
                <a:gd name="T13" fmla="*/ 386 h 1439"/>
                <a:gd name="T14" fmla="*/ 876 w 1462"/>
                <a:gd name="T15" fmla="*/ 215 h 1439"/>
                <a:gd name="T16" fmla="*/ 924 w 1462"/>
                <a:gd name="T17" fmla="*/ 399 h 1439"/>
                <a:gd name="T18" fmla="*/ 1215 w 1462"/>
                <a:gd name="T19" fmla="*/ 986 h 1439"/>
                <a:gd name="T20" fmla="*/ 1376 w 1462"/>
                <a:gd name="T21" fmla="*/ 1245 h 1439"/>
                <a:gd name="T22" fmla="*/ 1462 w 1462"/>
                <a:gd name="T23" fmla="*/ 1138 h 1439"/>
                <a:gd name="T24" fmla="*/ 1456 w 1462"/>
                <a:gd name="T25" fmla="*/ 1049 h 1439"/>
                <a:gd name="T26" fmla="*/ 1120 w 1462"/>
                <a:gd name="T27" fmla="*/ 509 h 1439"/>
                <a:gd name="T28" fmla="*/ 985 w 1462"/>
                <a:gd name="T29" fmla="*/ 180 h 1439"/>
                <a:gd name="T30" fmla="*/ 928 w 1462"/>
                <a:gd name="T31" fmla="*/ 0 h 1439"/>
                <a:gd name="T32" fmla="*/ 890 w 1462"/>
                <a:gd name="T33" fmla="*/ 0 h 1439"/>
                <a:gd name="T34" fmla="*/ 867 w 1462"/>
                <a:gd name="T35" fmla="*/ 32 h 1439"/>
                <a:gd name="T36" fmla="*/ 867 w 1462"/>
                <a:gd name="T37" fmla="*/ 32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62" h="1439">
                  <a:moveTo>
                    <a:pt x="867" y="32"/>
                  </a:moveTo>
                  <a:lnTo>
                    <a:pt x="629" y="357"/>
                  </a:lnTo>
                  <a:lnTo>
                    <a:pt x="133" y="1049"/>
                  </a:lnTo>
                  <a:lnTo>
                    <a:pt x="0" y="1220"/>
                  </a:lnTo>
                  <a:lnTo>
                    <a:pt x="80" y="1439"/>
                  </a:lnTo>
                  <a:lnTo>
                    <a:pt x="194" y="1340"/>
                  </a:lnTo>
                  <a:lnTo>
                    <a:pt x="795" y="386"/>
                  </a:lnTo>
                  <a:lnTo>
                    <a:pt x="876" y="215"/>
                  </a:lnTo>
                  <a:lnTo>
                    <a:pt x="924" y="399"/>
                  </a:lnTo>
                  <a:lnTo>
                    <a:pt x="1215" y="986"/>
                  </a:lnTo>
                  <a:lnTo>
                    <a:pt x="1376" y="1245"/>
                  </a:lnTo>
                  <a:lnTo>
                    <a:pt x="1462" y="1138"/>
                  </a:lnTo>
                  <a:lnTo>
                    <a:pt x="1456" y="1049"/>
                  </a:lnTo>
                  <a:lnTo>
                    <a:pt x="1120" y="509"/>
                  </a:lnTo>
                  <a:lnTo>
                    <a:pt x="985" y="180"/>
                  </a:lnTo>
                  <a:lnTo>
                    <a:pt x="928" y="0"/>
                  </a:lnTo>
                  <a:lnTo>
                    <a:pt x="890" y="0"/>
                  </a:lnTo>
                  <a:lnTo>
                    <a:pt x="867" y="32"/>
                  </a:lnTo>
                  <a:lnTo>
                    <a:pt x="867" y="32"/>
                  </a:lnTo>
                  <a:close/>
                </a:path>
              </a:pathLst>
            </a:custGeom>
            <a:solidFill>
              <a:srgbClr val="F0EA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30" name="Freeform 34"/>
            <p:cNvSpPr>
              <a:spLocks/>
            </p:cNvSpPr>
            <p:nvPr/>
          </p:nvSpPr>
          <p:spPr bwMode="auto">
            <a:xfrm>
              <a:off x="3265" y="2856"/>
              <a:ext cx="157" cy="349"/>
            </a:xfrm>
            <a:custGeom>
              <a:avLst/>
              <a:gdLst>
                <a:gd name="T0" fmla="*/ 0 w 313"/>
                <a:gd name="T1" fmla="*/ 10 h 700"/>
                <a:gd name="T2" fmla="*/ 0 w 313"/>
                <a:gd name="T3" fmla="*/ 135 h 700"/>
                <a:gd name="T4" fmla="*/ 159 w 313"/>
                <a:gd name="T5" fmla="*/ 190 h 700"/>
                <a:gd name="T6" fmla="*/ 218 w 313"/>
                <a:gd name="T7" fmla="*/ 700 h 700"/>
                <a:gd name="T8" fmla="*/ 279 w 313"/>
                <a:gd name="T9" fmla="*/ 671 h 700"/>
                <a:gd name="T10" fmla="*/ 313 w 313"/>
                <a:gd name="T11" fmla="*/ 0 h 700"/>
                <a:gd name="T12" fmla="*/ 0 w 313"/>
                <a:gd name="T13" fmla="*/ 10 h 700"/>
                <a:gd name="T14" fmla="*/ 0 w 313"/>
                <a:gd name="T15" fmla="*/ 10 h 7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3" h="700">
                  <a:moveTo>
                    <a:pt x="0" y="10"/>
                  </a:moveTo>
                  <a:lnTo>
                    <a:pt x="0" y="135"/>
                  </a:lnTo>
                  <a:lnTo>
                    <a:pt x="159" y="190"/>
                  </a:lnTo>
                  <a:lnTo>
                    <a:pt x="218" y="700"/>
                  </a:lnTo>
                  <a:lnTo>
                    <a:pt x="279" y="671"/>
                  </a:lnTo>
                  <a:lnTo>
                    <a:pt x="313" y="0"/>
                  </a:lnTo>
                  <a:lnTo>
                    <a:pt x="0" y="10"/>
                  </a:lnTo>
                  <a:lnTo>
                    <a:pt x="0" y="10"/>
                  </a:lnTo>
                  <a:close/>
                </a:path>
              </a:pathLst>
            </a:custGeom>
            <a:solidFill>
              <a:srgbClr val="C275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32" name="Freeform 36"/>
            <p:cNvSpPr>
              <a:spLocks/>
            </p:cNvSpPr>
            <p:nvPr/>
          </p:nvSpPr>
          <p:spPr bwMode="auto">
            <a:xfrm>
              <a:off x="2857" y="1999"/>
              <a:ext cx="590" cy="611"/>
            </a:xfrm>
            <a:custGeom>
              <a:avLst/>
              <a:gdLst>
                <a:gd name="T0" fmla="*/ 1181 w 1181"/>
                <a:gd name="T1" fmla="*/ 0 h 1220"/>
                <a:gd name="T2" fmla="*/ 880 w 1181"/>
                <a:gd name="T3" fmla="*/ 237 h 1220"/>
                <a:gd name="T4" fmla="*/ 924 w 1181"/>
                <a:gd name="T5" fmla="*/ 281 h 1220"/>
                <a:gd name="T6" fmla="*/ 763 w 1181"/>
                <a:gd name="T7" fmla="*/ 443 h 1220"/>
                <a:gd name="T8" fmla="*/ 804 w 1181"/>
                <a:gd name="T9" fmla="*/ 477 h 1220"/>
                <a:gd name="T10" fmla="*/ 567 w 1181"/>
                <a:gd name="T11" fmla="*/ 671 h 1220"/>
                <a:gd name="T12" fmla="*/ 618 w 1181"/>
                <a:gd name="T13" fmla="*/ 690 h 1220"/>
                <a:gd name="T14" fmla="*/ 419 w 1181"/>
                <a:gd name="T15" fmla="*/ 853 h 1220"/>
                <a:gd name="T16" fmla="*/ 485 w 1181"/>
                <a:gd name="T17" fmla="*/ 876 h 1220"/>
                <a:gd name="T18" fmla="*/ 263 w 1181"/>
                <a:gd name="T19" fmla="*/ 1049 h 1220"/>
                <a:gd name="T20" fmla="*/ 339 w 1181"/>
                <a:gd name="T21" fmla="*/ 1077 h 1220"/>
                <a:gd name="T22" fmla="*/ 238 w 1181"/>
                <a:gd name="T23" fmla="*/ 1182 h 1220"/>
                <a:gd name="T24" fmla="*/ 109 w 1181"/>
                <a:gd name="T25" fmla="*/ 1135 h 1220"/>
                <a:gd name="T26" fmla="*/ 0 w 1181"/>
                <a:gd name="T27" fmla="*/ 1176 h 1220"/>
                <a:gd name="T28" fmla="*/ 291 w 1181"/>
                <a:gd name="T29" fmla="*/ 1220 h 1220"/>
                <a:gd name="T30" fmla="*/ 409 w 1181"/>
                <a:gd name="T31" fmla="*/ 1072 h 1220"/>
                <a:gd name="T32" fmla="*/ 1181 w 1181"/>
                <a:gd name="T33" fmla="*/ 0 h 1220"/>
                <a:gd name="T34" fmla="*/ 1181 w 1181"/>
                <a:gd name="T35" fmla="*/ 0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1" h="1220">
                  <a:moveTo>
                    <a:pt x="1181" y="0"/>
                  </a:moveTo>
                  <a:lnTo>
                    <a:pt x="880" y="237"/>
                  </a:lnTo>
                  <a:lnTo>
                    <a:pt x="924" y="281"/>
                  </a:lnTo>
                  <a:lnTo>
                    <a:pt x="763" y="443"/>
                  </a:lnTo>
                  <a:lnTo>
                    <a:pt x="804" y="477"/>
                  </a:lnTo>
                  <a:lnTo>
                    <a:pt x="567" y="671"/>
                  </a:lnTo>
                  <a:lnTo>
                    <a:pt x="618" y="690"/>
                  </a:lnTo>
                  <a:lnTo>
                    <a:pt x="419" y="853"/>
                  </a:lnTo>
                  <a:lnTo>
                    <a:pt x="485" y="876"/>
                  </a:lnTo>
                  <a:lnTo>
                    <a:pt x="263" y="1049"/>
                  </a:lnTo>
                  <a:lnTo>
                    <a:pt x="339" y="1077"/>
                  </a:lnTo>
                  <a:lnTo>
                    <a:pt x="238" y="1182"/>
                  </a:lnTo>
                  <a:lnTo>
                    <a:pt x="109" y="1135"/>
                  </a:lnTo>
                  <a:lnTo>
                    <a:pt x="0" y="1176"/>
                  </a:lnTo>
                  <a:lnTo>
                    <a:pt x="291" y="1220"/>
                  </a:lnTo>
                  <a:lnTo>
                    <a:pt x="409" y="1072"/>
                  </a:lnTo>
                  <a:lnTo>
                    <a:pt x="1181" y="0"/>
                  </a:lnTo>
                  <a:lnTo>
                    <a:pt x="1181"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33" name="Freeform 37"/>
            <p:cNvSpPr>
              <a:spLocks/>
            </p:cNvSpPr>
            <p:nvPr/>
          </p:nvSpPr>
          <p:spPr bwMode="auto">
            <a:xfrm>
              <a:off x="3289" y="2448"/>
              <a:ext cx="51" cy="95"/>
            </a:xfrm>
            <a:custGeom>
              <a:avLst/>
              <a:gdLst>
                <a:gd name="T0" fmla="*/ 0 w 103"/>
                <a:gd name="T1" fmla="*/ 21 h 190"/>
                <a:gd name="T2" fmla="*/ 12 w 103"/>
                <a:gd name="T3" fmla="*/ 190 h 190"/>
                <a:gd name="T4" fmla="*/ 88 w 103"/>
                <a:gd name="T5" fmla="*/ 169 h 190"/>
                <a:gd name="T6" fmla="*/ 103 w 103"/>
                <a:gd name="T7" fmla="*/ 0 h 190"/>
                <a:gd name="T8" fmla="*/ 0 w 103"/>
                <a:gd name="T9" fmla="*/ 21 h 190"/>
                <a:gd name="T10" fmla="*/ 0 w 103"/>
                <a:gd name="T11" fmla="*/ 21 h 190"/>
              </a:gdLst>
              <a:ahLst/>
              <a:cxnLst>
                <a:cxn ang="0">
                  <a:pos x="T0" y="T1"/>
                </a:cxn>
                <a:cxn ang="0">
                  <a:pos x="T2" y="T3"/>
                </a:cxn>
                <a:cxn ang="0">
                  <a:pos x="T4" y="T5"/>
                </a:cxn>
                <a:cxn ang="0">
                  <a:pos x="T6" y="T7"/>
                </a:cxn>
                <a:cxn ang="0">
                  <a:pos x="T8" y="T9"/>
                </a:cxn>
                <a:cxn ang="0">
                  <a:pos x="T10" y="T11"/>
                </a:cxn>
              </a:cxnLst>
              <a:rect l="0" t="0" r="r" b="b"/>
              <a:pathLst>
                <a:path w="103" h="190">
                  <a:moveTo>
                    <a:pt x="0" y="21"/>
                  </a:moveTo>
                  <a:lnTo>
                    <a:pt x="12" y="190"/>
                  </a:lnTo>
                  <a:lnTo>
                    <a:pt x="88" y="169"/>
                  </a:lnTo>
                  <a:lnTo>
                    <a:pt x="103" y="0"/>
                  </a:lnTo>
                  <a:lnTo>
                    <a:pt x="0" y="21"/>
                  </a:lnTo>
                  <a:lnTo>
                    <a:pt x="0" y="21"/>
                  </a:lnTo>
                  <a:close/>
                </a:path>
              </a:pathLst>
            </a:custGeom>
            <a:solidFill>
              <a:srgbClr val="BFBF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34" name="Freeform 38"/>
            <p:cNvSpPr>
              <a:spLocks/>
            </p:cNvSpPr>
            <p:nvPr/>
          </p:nvSpPr>
          <p:spPr bwMode="auto">
            <a:xfrm>
              <a:off x="3371" y="2449"/>
              <a:ext cx="78" cy="94"/>
            </a:xfrm>
            <a:custGeom>
              <a:avLst/>
              <a:gdLst>
                <a:gd name="T0" fmla="*/ 0 w 155"/>
                <a:gd name="T1" fmla="*/ 6 h 188"/>
                <a:gd name="T2" fmla="*/ 13 w 155"/>
                <a:gd name="T3" fmla="*/ 188 h 188"/>
                <a:gd name="T4" fmla="*/ 155 w 155"/>
                <a:gd name="T5" fmla="*/ 150 h 188"/>
                <a:gd name="T6" fmla="*/ 104 w 155"/>
                <a:gd name="T7" fmla="*/ 0 h 188"/>
                <a:gd name="T8" fmla="*/ 0 w 155"/>
                <a:gd name="T9" fmla="*/ 6 h 188"/>
                <a:gd name="T10" fmla="*/ 0 w 155"/>
                <a:gd name="T11" fmla="*/ 6 h 188"/>
              </a:gdLst>
              <a:ahLst/>
              <a:cxnLst>
                <a:cxn ang="0">
                  <a:pos x="T0" y="T1"/>
                </a:cxn>
                <a:cxn ang="0">
                  <a:pos x="T2" y="T3"/>
                </a:cxn>
                <a:cxn ang="0">
                  <a:pos x="T4" y="T5"/>
                </a:cxn>
                <a:cxn ang="0">
                  <a:pos x="T6" y="T7"/>
                </a:cxn>
                <a:cxn ang="0">
                  <a:pos x="T8" y="T9"/>
                </a:cxn>
                <a:cxn ang="0">
                  <a:pos x="T10" y="T11"/>
                </a:cxn>
              </a:cxnLst>
              <a:rect l="0" t="0" r="r" b="b"/>
              <a:pathLst>
                <a:path w="155" h="188">
                  <a:moveTo>
                    <a:pt x="0" y="6"/>
                  </a:moveTo>
                  <a:lnTo>
                    <a:pt x="13" y="188"/>
                  </a:lnTo>
                  <a:lnTo>
                    <a:pt x="155" y="150"/>
                  </a:lnTo>
                  <a:lnTo>
                    <a:pt x="104" y="0"/>
                  </a:lnTo>
                  <a:lnTo>
                    <a:pt x="0" y="6"/>
                  </a:lnTo>
                  <a:lnTo>
                    <a:pt x="0" y="6"/>
                  </a:lnTo>
                  <a:close/>
                </a:path>
              </a:pathLst>
            </a:custGeom>
            <a:solidFill>
              <a:srgbClr val="BFBF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35" name="Freeform 39"/>
            <p:cNvSpPr>
              <a:spLocks/>
            </p:cNvSpPr>
            <p:nvPr/>
          </p:nvSpPr>
          <p:spPr bwMode="auto">
            <a:xfrm>
              <a:off x="3284" y="2564"/>
              <a:ext cx="66" cy="84"/>
            </a:xfrm>
            <a:custGeom>
              <a:avLst/>
              <a:gdLst>
                <a:gd name="T0" fmla="*/ 112 w 133"/>
                <a:gd name="T1" fmla="*/ 0 h 169"/>
                <a:gd name="T2" fmla="*/ 0 w 133"/>
                <a:gd name="T3" fmla="*/ 7 h 169"/>
                <a:gd name="T4" fmla="*/ 13 w 133"/>
                <a:gd name="T5" fmla="*/ 169 h 169"/>
                <a:gd name="T6" fmla="*/ 133 w 133"/>
                <a:gd name="T7" fmla="*/ 161 h 169"/>
                <a:gd name="T8" fmla="*/ 112 w 133"/>
                <a:gd name="T9" fmla="*/ 0 h 169"/>
                <a:gd name="T10" fmla="*/ 112 w 133"/>
                <a:gd name="T11" fmla="*/ 0 h 169"/>
              </a:gdLst>
              <a:ahLst/>
              <a:cxnLst>
                <a:cxn ang="0">
                  <a:pos x="T0" y="T1"/>
                </a:cxn>
                <a:cxn ang="0">
                  <a:pos x="T2" y="T3"/>
                </a:cxn>
                <a:cxn ang="0">
                  <a:pos x="T4" y="T5"/>
                </a:cxn>
                <a:cxn ang="0">
                  <a:pos x="T6" y="T7"/>
                </a:cxn>
                <a:cxn ang="0">
                  <a:pos x="T8" y="T9"/>
                </a:cxn>
                <a:cxn ang="0">
                  <a:pos x="T10" y="T11"/>
                </a:cxn>
              </a:cxnLst>
              <a:rect l="0" t="0" r="r" b="b"/>
              <a:pathLst>
                <a:path w="133" h="169">
                  <a:moveTo>
                    <a:pt x="112" y="0"/>
                  </a:moveTo>
                  <a:lnTo>
                    <a:pt x="0" y="7"/>
                  </a:lnTo>
                  <a:lnTo>
                    <a:pt x="13" y="169"/>
                  </a:lnTo>
                  <a:lnTo>
                    <a:pt x="133" y="161"/>
                  </a:lnTo>
                  <a:lnTo>
                    <a:pt x="112" y="0"/>
                  </a:lnTo>
                  <a:lnTo>
                    <a:pt x="112" y="0"/>
                  </a:lnTo>
                  <a:close/>
                </a:path>
              </a:pathLst>
            </a:custGeom>
            <a:solidFill>
              <a:srgbClr val="BFBF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36" name="Freeform 40"/>
            <p:cNvSpPr>
              <a:spLocks/>
            </p:cNvSpPr>
            <p:nvPr/>
          </p:nvSpPr>
          <p:spPr bwMode="auto">
            <a:xfrm>
              <a:off x="3368" y="2564"/>
              <a:ext cx="81" cy="102"/>
            </a:xfrm>
            <a:custGeom>
              <a:avLst/>
              <a:gdLst>
                <a:gd name="T0" fmla="*/ 19 w 161"/>
                <a:gd name="T1" fmla="*/ 15 h 203"/>
                <a:gd name="T2" fmla="*/ 161 w 161"/>
                <a:gd name="T3" fmla="*/ 0 h 203"/>
                <a:gd name="T4" fmla="*/ 142 w 161"/>
                <a:gd name="T5" fmla="*/ 203 h 203"/>
                <a:gd name="T6" fmla="*/ 0 w 161"/>
                <a:gd name="T7" fmla="*/ 188 h 203"/>
                <a:gd name="T8" fmla="*/ 19 w 161"/>
                <a:gd name="T9" fmla="*/ 15 h 203"/>
                <a:gd name="T10" fmla="*/ 19 w 161"/>
                <a:gd name="T11" fmla="*/ 15 h 203"/>
              </a:gdLst>
              <a:ahLst/>
              <a:cxnLst>
                <a:cxn ang="0">
                  <a:pos x="T0" y="T1"/>
                </a:cxn>
                <a:cxn ang="0">
                  <a:pos x="T2" y="T3"/>
                </a:cxn>
                <a:cxn ang="0">
                  <a:pos x="T4" y="T5"/>
                </a:cxn>
                <a:cxn ang="0">
                  <a:pos x="T6" y="T7"/>
                </a:cxn>
                <a:cxn ang="0">
                  <a:pos x="T8" y="T9"/>
                </a:cxn>
                <a:cxn ang="0">
                  <a:pos x="T10" y="T11"/>
                </a:cxn>
              </a:cxnLst>
              <a:rect l="0" t="0" r="r" b="b"/>
              <a:pathLst>
                <a:path w="161" h="203">
                  <a:moveTo>
                    <a:pt x="19" y="15"/>
                  </a:moveTo>
                  <a:lnTo>
                    <a:pt x="161" y="0"/>
                  </a:lnTo>
                  <a:lnTo>
                    <a:pt x="142" y="203"/>
                  </a:lnTo>
                  <a:lnTo>
                    <a:pt x="0" y="188"/>
                  </a:lnTo>
                  <a:lnTo>
                    <a:pt x="19" y="15"/>
                  </a:lnTo>
                  <a:lnTo>
                    <a:pt x="19" y="15"/>
                  </a:lnTo>
                  <a:close/>
                </a:path>
              </a:pathLst>
            </a:custGeom>
            <a:solidFill>
              <a:srgbClr val="BFBF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37" name="Freeform 41"/>
            <p:cNvSpPr>
              <a:spLocks/>
            </p:cNvSpPr>
            <p:nvPr/>
          </p:nvSpPr>
          <p:spPr bwMode="auto">
            <a:xfrm>
              <a:off x="2843" y="2774"/>
              <a:ext cx="142" cy="175"/>
            </a:xfrm>
            <a:custGeom>
              <a:avLst/>
              <a:gdLst>
                <a:gd name="T0" fmla="*/ 36 w 285"/>
                <a:gd name="T1" fmla="*/ 350 h 350"/>
                <a:gd name="T2" fmla="*/ 104 w 285"/>
                <a:gd name="T3" fmla="*/ 350 h 350"/>
                <a:gd name="T4" fmla="*/ 104 w 285"/>
                <a:gd name="T5" fmla="*/ 106 h 350"/>
                <a:gd name="T6" fmla="*/ 274 w 285"/>
                <a:gd name="T7" fmla="*/ 120 h 350"/>
                <a:gd name="T8" fmla="*/ 285 w 285"/>
                <a:gd name="T9" fmla="*/ 47 h 350"/>
                <a:gd name="T10" fmla="*/ 0 w 285"/>
                <a:gd name="T11" fmla="*/ 0 h 350"/>
                <a:gd name="T12" fmla="*/ 36 w 285"/>
                <a:gd name="T13" fmla="*/ 350 h 350"/>
                <a:gd name="T14" fmla="*/ 36 w 285"/>
                <a:gd name="T15" fmla="*/ 350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5" h="350">
                  <a:moveTo>
                    <a:pt x="36" y="350"/>
                  </a:moveTo>
                  <a:lnTo>
                    <a:pt x="104" y="350"/>
                  </a:lnTo>
                  <a:lnTo>
                    <a:pt x="104" y="106"/>
                  </a:lnTo>
                  <a:lnTo>
                    <a:pt x="274" y="120"/>
                  </a:lnTo>
                  <a:lnTo>
                    <a:pt x="285" y="47"/>
                  </a:lnTo>
                  <a:lnTo>
                    <a:pt x="0" y="0"/>
                  </a:lnTo>
                  <a:lnTo>
                    <a:pt x="36" y="350"/>
                  </a:lnTo>
                  <a:lnTo>
                    <a:pt x="36" y="350"/>
                  </a:lnTo>
                  <a:close/>
                </a:path>
              </a:pathLst>
            </a:custGeom>
            <a:solidFill>
              <a:srgbClr val="BFBF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79" name="Freeform 83"/>
            <p:cNvSpPr>
              <a:spLocks/>
            </p:cNvSpPr>
            <p:nvPr/>
          </p:nvSpPr>
          <p:spPr bwMode="auto">
            <a:xfrm>
              <a:off x="2857" y="2193"/>
              <a:ext cx="74" cy="47"/>
            </a:xfrm>
            <a:custGeom>
              <a:avLst/>
              <a:gdLst>
                <a:gd name="T0" fmla="*/ 4 w 149"/>
                <a:gd name="T1" fmla="*/ 71 h 94"/>
                <a:gd name="T2" fmla="*/ 36 w 149"/>
                <a:gd name="T3" fmla="*/ 33 h 94"/>
                <a:gd name="T4" fmla="*/ 82 w 149"/>
                <a:gd name="T5" fmla="*/ 14 h 94"/>
                <a:gd name="T6" fmla="*/ 132 w 149"/>
                <a:gd name="T7" fmla="*/ 0 h 94"/>
                <a:gd name="T8" fmla="*/ 149 w 149"/>
                <a:gd name="T9" fmla="*/ 10 h 94"/>
                <a:gd name="T10" fmla="*/ 139 w 149"/>
                <a:gd name="T11" fmla="*/ 29 h 94"/>
                <a:gd name="T12" fmla="*/ 63 w 149"/>
                <a:gd name="T13" fmla="*/ 71 h 94"/>
                <a:gd name="T14" fmla="*/ 19 w 149"/>
                <a:gd name="T15" fmla="*/ 94 h 94"/>
                <a:gd name="T16" fmla="*/ 0 w 149"/>
                <a:gd name="T17" fmla="*/ 90 h 94"/>
                <a:gd name="T18" fmla="*/ 4 w 149"/>
                <a:gd name="T19" fmla="*/ 71 h 94"/>
                <a:gd name="T20" fmla="*/ 4 w 149"/>
                <a:gd name="T21" fmla="*/ 7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9" h="94">
                  <a:moveTo>
                    <a:pt x="4" y="71"/>
                  </a:moveTo>
                  <a:lnTo>
                    <a:pt x="36" y="33"/>
                  </a:lnTo>
                  <a:lnTo>
                    <a:pt x="82" y="14"/>
                  </a:lnTo>
                  <a:lnTo>
                    <a:pt x="132" y="0"/>
                  </a:lnTo>
                  <a:lnTo>
                    <a:pt x="149" y="10"/>
                  </a:lnTo>
                  <a:lnTo>
                    <a:pt x="139" y="29"/>
                  </a:lnTo>
                  <a:lnTo>
                    <a:pt x="63" y="71"/>
                  </a:lnTo>
                  <a:lnTo>
                    <a:pt x="19" y="94"/>
                  </a:lnTo>
                  <a:lnTo>
                    <a:pt x="0" y="90"/>
                  </a:lnTo>
                  <a:lnTo>
                    <a:pt x="4" y="71"/>
                  </a:lnTo>
                  <a:lnTo>
                    <a:pt x="4"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80" name="Freeform 84"/>
            <p:cNvSpPr>
              <a:spLocks/>
            </p:cNvSpPr>
            <p:nvPr/>
          </p:nvSpPr>
          <p:spPr bwMode="auto">
            <a:xfrm>
              <a:off x="2640" y="2036"/>
              <a:ext cx="414" cy="458"/>
            </a:xfrm>
            <a:custGeom>
              <a:avLst/>
              <a:gdLst>
                <a:gd name="T0" fmla="*/ 829 w 829"/>
                <a:gd name="T1" fmla="*/ 19 h 914"/>
                <a:gd name="T2" fmla="*/ 787 w 829"/>
                <a:gd name="T3" fmla="*/ 95 h 914"/>
                <a:gd name="T4" fmla="*/ 749 w 829"/>
                <a:gd name="T5" fmla="*/ 161 h 914"/>
                <a:gd name="T6" fmla="*/ 730 w 829"/>
                <a:gd name="T7" fmla="*/ 194 h 914"/>
                <a:gd name="T8" fmla="*/ 707 w 829"/>
                <a:gd name="T9" fmla="*/ 226 h 914"/>
                <a:gd name="T10" fmla="*/ 684 w 829"/>
                <a:gd name="T11" fmla="*/ 260 h 914"/>
                <a:gd name="T12" fmla="*/ 656 w 829"/>
                <a:gd name="T13" fmla="*/ 294 h 914"/>
                <a:gd name="T14" fmla="*/ 612 w 829"/>
                <a:gd name="T15" fmla="*/ 344 h 914"/>
                <a:gd name="T16" fmla="*/ 568 w 829"/>
                <a:gd name="T17" fmla="*/ 393 h 914"/>
                <a:gd name="T18" fmla="*/ 525 w 829"/>
                <a:gd name="T19" fmla="*/ 439 h 914"/>
                <a:gd name="T20" fmla="*/ 481 w 829"/>
                <a:gd name="T21" fmla="*/ 488 h 914"/>
                <a:gd name="T22" fmla="*/ 435 w 829"/>
                <a:gd name="T23" fmla="*/ 524 h 914"/>
                <a:gd name="T24" fmla="*/ 394 w 829"/>
                <a:gd name="T25" fmla="*/ 559 h 914"/>
                <a:gd name="T26" fmla="*/ 354 w 829"/>
                <a:gd name="T27" fmla="*/ 591 h 914"/>
                <a:gd name="T28" fmla="*/ 316 w 829"/>
                <a:gd name="T29" fmla="*/ 623 h 914"/>
                <a:gd name="T30" fmla="*/ 280 w 829"/>
                <a:gd name="T31" fmla="*/ 656 h 914"/>
                <a:gd name="T32" fmla="*/ 243 w 829"/>
                <a:gd name="T33" fmla="*/ 692 h 914"/>
                <a:gd name="T34" fmla="*/ 204 w 829"/>
                <a:gd name="T35" fmla="*/ 734 h 914"/>
                <a:gd name="T36" fmla="*/ 164 w 829"/>
                <a:gd name="T37" fmla="*/ 779 h 914"/>
                <a:gd name="T38" fmla="*/ 131 w 829"/>
                <a:gd name="T39" fmla="*/ 815 h 914"/>
                <a:gd name="T40" fmla="*/ 103 w 829"/>
                <a:gd name="T41" fmla="*/ 844 h 914"/>
                <a:gd name="T42" fmla="*/ 46 w 829"/>
                <a:gd name="T43" fmla="*/ 903 h 914"/>
                <a:gd name="T44" fmla="*/ 23 w 829"/>
                <a:gd name="T45" fmla="*/ 914 h 914"/>
                <a:gd name="T46" fmla="*/ 2 w 829"/>
                <a:gd name="T47" fmla="*/ 907 h 914"/>
                <a:gd name="T48" fmla="*/ 0 w 829"/>
                <a:gd name="T49" fmla="*/ 863 h 914"/>
                <a:gd name="T50" fmla="*/ 31 w 829"/>
                <a:gd name="T51" fmla="*/ 831 h 914"/>
                <a:gd name="T52" fmla="*/ 55 w 829"/>
                <a:gd name="T53" fmla="*/ 802 h 914"/>
                <a:gd name="T54" fmla="*/ 82 w 829"/>
                <a:gd name="T55" fmla="*/ 773 h 914"/>
                <a:gd name="T56" fmla="*/ 112 w 829"/>
                <a:gd name="T57" fmla="*/ 737 h 914"/>
                <a:gd name="T58" fmla="*/ 154 w 829"/>
                <a:gd name="T59" fmla="*/ 690 h 914"/>
                <a:gd name="T60" fmla="*/ 194 w 829"/>
                <a:gd name="T61" fmla="*/ 648 h 914"/>
                <a:gd name="T62" fmla="*/ 232 w 829"/>
                <a:gd name="T63" fmla="*/ 610 h 914"/>
                <a:gd name="T64" fmla="*/ 270 w 829"/>
                <a:gd name="T65" fmla="*/ 578 h 914"/>
                <a:gd name="T66" fmla="*/ 306 w 829"/>
                <a:gd name="T67" fmla="*/ 543 h 914"/>
                <a:gd name="T68" fmla="*/ 348 w 829"/>
                <a:gd name="T69" fmla="*/ 511 h 914"/>
                <a:gd name="T70" fmla="*/ 390 w 829"/>
                <a:gd name="T71" fmla="*/ 477 h 914"/>
                <a:gd name="T72" fmla="*/ 435 w 829"/>
                <a:gd name="T73" fmla="*/ 439 h 914"/>
                <a:gd name="T74" fmla="*/ 479 w 829"/>
                <a:gd name="T75" fmla="*/ 391 h 914"/>
                <a:gd name="T76" fmla="*/ 523 w 829"/>
                <a:gd name="T77" fmla="*/ 348 h 914"/>
                <a:gd name="T78" fmla="*/ 568 w 829"/>
                <a:gd name="T79" fmla="*/ 304 h 914"/>
                <a:gd name="T80" fmla="*/ 616 w 829"/>
                <a:gd name="T81" fmla="*/ 262 h 914"/>
                <a:gd name="T82" fmla="*/ 643 w 829"/>
                <a:gd name="T83" fmla="*/ 228 h 914"/>
                <a:gd name="T84" fmla="*/ 669 w 829"/>
                <a:gd name="T85" fmla="*/ 198 h 914"/>
                <a:gd name="T86" fmla="*/ 694 w 829"/>
                <a:gd name="T87" fmla="*/ 167 h 914"/>
                <a:gd name="T88" fmla="*/ 717 w 829"/>
                <a:gd name="T89" fmla="*/ 139 h 914"/>
                <a:gd name="T90" fmla="*/ 738 w 829"/>
                <a:gd name="T91" fmla="*/ 108 h 914"/>
                <a:gd name="T92" fmla="*/ 760 w 829"/>
                <a:gd name="T93" fmla="*/ 78 h 914"/>
                <a:gd name="T94" fmla="*/ 804 w 829"/>
                <a:gd name="T95" fmla="*/ 6 h 914"/>
                <a:gd name="T96" fmla="*/ 823 w 829"/>
                <a:gd name="T97" fmla="*/ 0 h 914"/>
                <a:gd name="T98" fmla="*/ 829 w 829"/>
                <a:gd name="T99" fmla="*/ 19 h 914"/>
                <a:gd name="T100" fmla="*/ 829 w 829"/>
                <a:gd name="T101" fmla="*/ 19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9" h="914">
                  <a:moveTo>
                    <a:pt x="829" y="19"/>
                  </a:moveTo>
                  <a:lnTo>
                    <a:pt x="787" y="95"/>
                  </a:lnTo>
                  <a:lnTo>
                    <a:pt x="749" y="161"/>
                  </a:lnTo>
                  <a:lnTo>
                    <a:pt x="730" y="194"/>
                  </a:lnTo>
                  <a:lnTo>
                    <a:pt x="707" y="226"/>
                  </a:lnTo>
                  <a:lnTo>
                    <a:pt x="684" y="260"/>
                  </a:lnTo>
                  <a:lnTo>
                    <a:pt x="656" y="294"/>
                  </a:lnTo>
                  <a:lnTo>
                    <a:pt x="612" y="344"/>
                  </a:lnTo>
                  <a:lnTo>
                    <a:pt x="568" y="393"/>
                  </a:lnTo>
                  <a:lnTo>
                    <a:pt x="525" y="439"/>
                  </a:lnTo>
                  <a:lnTo>
                    <a:pt x="481" y="488"/>
                  </a:lnTo>
                  <a:lnTo>
                    <a:pt x="435" y="524"/>
                  </a:lnTo>
                  <a:lnTo>
                    <a:pt x="394" y="559"/>
                  </a:lnTo>
                  <a:lnTo>
                    <a:pt x="354" y="591"/>
                  </a:lnTo>
                  <a:lnTo>
                    <a:pt x="316" y="623"/>
                  </a:lnTo>
                  <a:lnTo>
                    <a:pt x="280" y="656"/>
                  </a:lnTo>
                  <a:lnTo>
                    <a:pt x="243" y="692"/>
                  </a:lnTo>
                  <a:lnTo>
                    <a:pt x="204" y="734"/>
                  </a:lnTo>
                  <a:lnTo>
                    <a:pt x="164" y="779"/>
                  </a:lnTo>
                  <a:lnTo>
                    <a:pt x="131" y="815"/>
                  </a:lnTo>
                  <a:lnTo>
                    <a:pt x="103" y="844"/>
                  </a:lnTo>
                  <a:lnTo>
                    <a:pt x="46" y="903"/>
                  </a:lnTo>
                  <a:lnTo>
                    <a:pt x="23" y="914"/>
                  </a:lnTo>
                  <a:lnTo>
                    <a:pt x="2" y="907"/>
                  </a:lnTo>
                  <a:lnTo>
                    <a:pt x="0" y="863"/>
                  </a:lnTo>
                  <a:lnTo>
                    <a:pt x="31" y="831"/>
                  </a:lnTo>
                  <a:lnTo>
                    <a:pt x="55" y="802"/>
                  </a:lnTo>
                  <a:lnTo>
                    <a:pt x="82" y="773"/>
                  </a:lnTo>
                  <a:lnTo>
                    <a:pt x="112" y="737"/>
                  </a:lnTo>
                  <a:lnTo>
                    <a:pt x="154" y="690"/>
                  </a:lnTo>
                  <a:lnTo>
                    <a:pt x="194" y="648"/>
                  </a:lnTo>
                  <a:lnTo>
                    <a:pt x="232" y="610"/>
                  </a:lnTo>
                  <a:lnTo>
                    <a:pt x="270" y="578"/>
                  </a:lnTo>
                  <a:lnTo>
                    <a:pt x="306" y="543"/>
                  </a:lnTo>
                  <a:lnTo>
                    <a:pt x="348" y="511"/>
                  </a:lnTo>
                  <a:lnTo>
                    <a:pt x="390" y="477"/>
                  </a:lnTo>
                  <a:lnTo>
                    <a:pt x="435" y="439"/>
                  </a:lnTo>
                  <a:lnTo>
                    <a:pt x="479" y="391"/>
                  </a:lnTo>
                  <a:lnTo>
                    <a:pt x="523" y="348"/>
                  </a:lnTo>
                  <a:lnTo>
                    <a:pt x="568" y="304"/>
                  </a:lnTo>
                  <a:lnTo>
                    <a:pt x="616" y="262"/>
                  </a:lnTo>
                  <a:lnTo>
                    <a:pt x="643" y="228"/>
                  </a:lnTo>
                  <a:lnTo>
                    <a:pt x="669" y="198"/>
                  </a:lnTo>
                  <a:lnTo>
                    <a:pt x="694" y="167"/>
                  </a:lnTo>
                  <a:lnTo>
                    <a:pt x="717" y="139"/>
                  </a:lnTo>
                  <a:lnTo>
                    <a:pt x="738" y="108"/>
                  </a:lnTo>
                  <a:lnTo>
                    <a:pt x="760" y="78"/>
                  </a:lnTo>
                  <a:lnTo>
                    <a:pt x="804" y="6"/>
                  </a:lnTo>
                  <a:lnTo>
                    <a:pt x="823" y="0"/>
                  </a:lnTo>
                  <a:lnTo>
                    <a:pt x="829" y="19"/>
                  </a:lnTo>
                  <a:lnTo>
                    <a:pt x="829"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81" name="Freeform 85"/>
            <p:cNvSpPr>
              <a:spLocks/>
            </p:cNvSpPr>
            <p:nvPr/>
          </p:nvSpPr>
          <p:spPr bwMode="auto">
            <a:xfrm>
              <a:off x="3046" y="1990"/>
              <a:ext cx="416" cy="65"/>
            </a:xfrm>
            <a:custGeom>
              <a:avLst/>
              <a:gdLst>
                <a:gd name="T0" fmla="*/ 15 w 830"/>
                <a:gd name="T1" fmla="*/ 91 h 131"/>
                <a:gd name="T2" fmla="*/ 199 w 830"/>
                <a:gd name="T3" fmla="*/ 97 h 131"/>
                <a:gd name="T4" fmla="*/ 384 w 830"/>
                <a:gd name="T5" fmla="*/ 80 h 131"/>
                <a:gd name="T6" fmla="*/ 663 w 830"/>
                <a:gd name="T7" fmla="*/ 32 h 131"/>
                <a:gd name="T8" fmla="*/ 811 w 830"/>
                <a:gd name="T9" fmla="*/ 0 h 131"/>
                <a:gd name="T10" fmla="*/ 830 w 830"/>
                <a:gd name="T11" fmla="*/ 7 h 131"/>
                <a:gd name="T12" fmla="*/ 821 w 830"/>
                <a:gd name="T13" fmla="*/ 26 h 131"/>
                <a:gd name="T14" fmla="*/ 748 w 830"/>
                <a:gd name="T15" fmla="*/ 55 h 131"/>
                <a:gd name="T16" fmla="*/ 672 w 830"/>
                <a:gd name="T17" fmla="*/ 74 h 131"/>
                <a:gd name="T18" fmla="*/ 532 w 830"/>
                <a:gd name="T19" fmla="*/ 102 h 131"/>
                <a:gd name="T20" fmla="*/ 387 w 830"/>
                <a:gd name="T21" fmla="*/ 121 h 131"/>
                <a:gd name="T22" fmla="*/ 199 w 830"/>
                <a:gd name="T23" fmla="*/ 131 h 131"/>
                <a:gd name="T24" fmla="*/ 11 w 830"/>
                <a:gd name="T25" fmla="*/ 119 h 131"/>
                <a:gd name="T26" fmla="*/ 0 w 830"/>
                <a:gd name="T27" fmla="*/ 102 h 131"/>
                <a:gd name="T28" fmla="*/ 3 w 830"/>
                <a:gd name="T29" fmla="*/ 95 h 131"/>
                <a:gd name="T30" fmla="*/ 15 w 830"/>
                <a:gd name="T31" fmla="*/ 91 h 131"/>
                <a:gd name="T32" fmla="*/ 15 w 830"/>
                <a:gd name="T33" fmla="*/ 9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0" h="131">
                  <a:moveTo>
                    <a:pt x="15" y="91"/>
                  </a:moveTo>
                  <a:lnTo>
                    <a:pt x="199" y="97"/>
                  </a:lnTo>
                  <a:lnTo>
                    <a:pt x="384" y="80"/>
                  </a:lnTo>
                  <a:lnTo>
                    <a:pt x="663" y="32"/>
                  </a:lnTo>
                  <a:lnTo>
                    <a:pt x="811" y="0"/>
                  </a:lnTo>
                  <a:lnTo>
                    <a:pt x="830" y="7"/>
                  </a:lnTo>
                  <a:lnTo>
                    <a:pt x="821" y="26"/>
                  </a:lnTo>
                  <a:lnTo>
                    <a:pt x="748" y="55"/>
                  </a:lnTo>
                  <a:lnTo>
                    <a:pt x="672" y="74"/>
                  </a:lnTo>
                  <a:lnTo>
                    <a:pt x="532" y="102"/>
                  </a:lnTo>
                  <a:lnTo>
                    <a:pt x="387" y="121"/>
                  </a:lnTo>
                  <a:lnTo>
                    <a:pt x="199" y="131"/>
                  </a:lnTo>
                  <a:lnTo>
                    <a:pt x="11" y="119"/>
                  </a:lnTo>
                  <a:lnTo>
                    <a:pt x="0" y="102"/>
                  </a:lnTo>
                  <a:lnTo>
                    <a:pt x="3" y="95"/>
                  </a:lnTo>
                  <a:lnTo>
                    <a:pt x="15" y="91"/>
                  </a:lnTo>
                  <a:lnTo>
                    <a:pt x="15"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82" name="Freeform 86"/>
            <p:cNvSpPr>
              <a:spLocks/>
            </p:cNvSpPr>
            <p:nvPr/>
          </p:nvSpPr>
          <p:spPr bwMode="auto">
            <a:xfrm>
              <a:off x="3006" y="2032"/>
              <a:ext cx="416" cy="563"/>
            </a:xfrm>
            <a:custGeom>
              <a:avLst/>
              <a:gdLst>
                <a:gd name="T0" fmla="*/ 804 w 830"/>
                <a:gd name="T1" fmla="*/ 65 h 1128"/>
                <a:gd name="T2" fmla="*/ 752 w 830"/>
                <a:gd name="T3" fmla="*/ 139 h 1128"/>
                <a:gd name="T4" fmla="*/ 701 w 830"/>
                <a:gd name="T5" fmla="*/ 215 h 1128"/>
                <a:gd name="T6" fmla="*/ 642 w 830"/>
                <a:gd name="T7" fmla="*/ 314 h 1128"/>
                <a:gd name="T8" fmla="*/ 576 w 830"/>
                <a:gd name="T9" fmla="*/ 436 h 1128"/>
                <a:gd name="T10" fmla="*/ 505 w 830"/>
                <a:gd name="T11" fmla="*/ 555 h 1128"/>
                <a:gd name="T12" fmla="*/ 462 w 830"/>
                <a:gd name="T13" fmla="*/ 616 h 1128"/>
                <a:gd name="T14" fmla="*/ 410 w 830"/>
                <a:gd name="T15" fmla="*/ 683 h 1128"/>
                <a:gd name="T16" fmla="*/ 344 w 830"/>
                <a:gd name="T17" fmla="*/ 778 h 1128"/>
                <a:gd name="T18" fmla="*/ 283 w 830"/>
                <a:gd name="T19" fmla="*/ 858 h 1128"/>
                <a:gd name="T20" fmla="*/ 220 w 830"/>
                <a:gd name="T21" fmla="*/ 937 h 1128"/>
                <a:gd name="T22" fmla="*/ 150 w 830"/>
                <a:gd name="T23" fmla="*/ 1029 h 1128"/>
                <a:gd name="T24" fmla="*/ 85 w 830"/>
                <a:gd name="T25" fmla="*/ 1078 h 1128"/>
                <a:gd name="T26" fmla="*/ 21 w 830"/>
                <a:gd name="T27" fmla="*/ 1128 h 1128"/>
                <a:gd name="T28" fmla="*/ 0 w 830"/>
                <a:gd name="T29" fmla="*/ 1107 h 1128"/>
                <a:gd name="T30" fmla="*/ 70 w 830"/>
                <a:gd name="T31" fmla="*/ 1013 h 1128"/>
                <a:gd name="T32" fmla="*/ 133 w 830"/>
                <a:gd name="T33" fmla="*/ 936 h 1128"/>
                <a:gd name="T34" fmla="*/ 197 w 830"/>
                <a:gd name="T35" fmla="*/ 852 h 1128"/>
                <a:gd name="T36" fmla="*/ 258 w 830"/>
                <a:gd name="T37" fmla="*/ 776 h 1128"/>
                <a:gd name="T38" fmla="*/ 321 w 830"/>
                <a:gd name="T39" fmla="*/ 690 h 1128"/>
                <a:gd name="T40" fmla="*/ 382 w 830"/>
                <a:gd name="T41" fmla="*/ 607 h 1128"/>
                <a:gd name="T42" fmla="*/ 431 w 830"/>
                <a:gd name="T43" fmla="*/ 546 h 1128"/>
                <a:gd name="T44" fmla="*/ 475 w 830"/>
                <a:gd name="T45" fmla="*/ 489 h 1128"/>
                <a:gd name="T46" fmla="*/ 515 w 830"/>
                <a:gd name="T47" fmla="*/ 434 h 1128"/>
                <a:gd name="T48" fmla="*/ 555 w 830"/>
                <a:gd name="T49" fmla="*/ 379 h 1128"/>
                <a:gd name="T50" fmla="*/ 595 w 830"/>
                <a:gd name="T51" fmla="*/ 322 h 1128"/>
                <a:gd name="T52" fmla="*/ 635 w 830"/>
                <a:gd name="T53" fmla="*/ 263 h 1128"/>
                <a:gd name="T54" fmla="*/ 678 w 830"/>
                <a:gd name="T55" fmla="*/ 200 h 1128"/>
                <a:gd name="T56" fmla="*/ 728 w 830"/>
                <a:gd name="T57" fmla="*/ 124 h 1128"/>
                <a:gd name="T58" fmla="*/ 779 w 830"/>
                <a:gd name="T59" fmla="*/ 50 h 1128"/>
                <a:gd name="T60" fmla="*/ 827 w 830"/>
                <a:gd name="T61" fmla="*/ 0 h 1128"/>
                <a:gd name="T62" fmla="*/ 830 w 830"/>
                <a:gd name="T63" fmla="*/ 19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0" h="1128">
                  <a:moveTo>
                    <a:pt x="830" y="19"/>
                  </a:moveTo>
                  <a:lnTo>
                    <a:pt x="804" y="65"/>
                  </a:lnTo>
                  <a:lnTo>
                    <a:pt x="777" y="103"/>
                  </a:lnTo>
                  <a:lnTo>
                    <a:pt x="752" y="139"/>
                  </a:lnTo>
                  <a:lnTo>
                    <a:pt x="724" y="181"/>
                  </a:lnTo>
                  <a:lnTo>
                    <a:pt x="701" y="215"/>
                  </a:lnTo>
                  <a:lnTo>
                    <a:pt x="680" y="249"/>
                  </a:lnTo>
                  <a:lnTo>
                    <a:pt x="642" y="314"/>
                  </a:lnTo>
                  <a:lnTo>
                    <a:pt x="608" y="375"/>
                  </a:lnTo>
                  <a:lnTo>
                    <a:pt x="576" y="436"/>
                  </a:lnTo>
                  <a:lnTo>
                    <a:pt x="541" y="495"/>
                  </a:lnTo>
                  <a:lnTo>
                    <a:pt x="505" y="555"/>
                  </a:lnTo>
                  <a:lnTo>
                    <a:pt x="484" y="586"/>
                  </a:lnTo>
                  <a:lnTo>
                    <a:pt x="462" y="616"/>
                  </a:lnTo>
                  <a:lnTo>
                    <a:pt x="437" y="649"/>
                  </a:lnTo>
                  <a:lnTo>
                    <a:pt x="410" y="683"/>
                  </a:lnTo>
                  <a:lnTo>
                    <a:pt x="376" y="732"/>
                  </a:lnTo>
                  <a:lnTo>
                    <a:pt x="344" y="778"/>
                  </a:lnTo>
                  <a:lnTo>
                    <a:pt x="313" y="820"/>
                  </a:lnTo>
                  <a:lnTo>
                    <a:pt x="283" y="858"/>
                  </a:lnTo>
                  <a:lnTo>
                    <a:pt x="253" y="898"/>
                  </a:lnTo>
                  <a:lnTo>
                    <a:pt x="220" y="937"/>
                  </a:lnTo>
                  <a:lnTo>
                    <a:pt x="186" y="981"/>
                  </a:lnTo>
                  <a:lnTo>
                    <a:pt x="150" y="1029"/>
                  </a:lnTo>
                  <a:lnTo>
                    <a:pt x="118" y="1057"/>
                  </a:lnTo>
                  <a:lnTo>
                    <a:pt x="85" y="1078"/>
                  </a:lnTo>
                  <a:lnTo>
                    <a:pt x="53" y="1101"/>
                  </a:lnTo>
                  <a:lnTo>
                    <a:pt x="21" y="1128"/>
                  </a:lnTo>
                  <a:lnTo>
                    <a:pt x="0" y="1126"/>
                  </a:lnTo>
                  <a:lnTo>
                    <a:pt x="0" y="1107"/>
                  </a:lnTo>
                  <a:lnTo>
                    <a:pt x="49" y="1046"/>
                  </a:lnTo>
                  <a:lnTo>
                    <a:pt x="70" y="1013"/>
                  </a:lnTo>
                  <a:lnTo>
                    <a:pt x="97" y="983"/>
                  </a:lnTo>
                  <a:lnTo>
                    <a:pt x="133" y="936"/>
                  </a:lnTo>
                  <a:lnTo>
                    <a:pt x="167" y="892"/>
                  </a:lnTo>
                  <a:lnTo>
                    <a:pt x="197" y="852"/>
                  </a:lnTo>
                  <a:lnTo>
                    <a:pt x="228" y="814"/>
                  </a:lnTo>
                  <a:lnTo>
                    <a:pt x="258" y="776"/>
                  </a:lnTo>
                  <a:lnTo>
                    <a:pt x="289" y="734"/>
                  </a:lnTo>
                  <a:lnTo>
                    <a:pt x="321" y="690"/>
                  </a:lnTo>
                  <a:lnTo>
                    <a:pt x="355" y="641"/>
                  </a:lnTo>
                  <a:lnTo>
                    <a:pt x="382" y="607"/>
                  </a:lnTo>
                  <a:lnTo>
                    <a:pt x="406" y="576"/>
                  </a:lnTo>
                  <a:lnTo>
                    <a:pt x="431" y="546"/>
                  </a:lnTo>
                  <a:lnTo>
                    <a:pt x="452" y="517"/>
                  </a:lnTo>
                  <a:lnTo>
                    <a:pt x="475" y="489"/>
                  </a:lnTo>
                  <a:lnTo>
                    <a:pt x="496" y="460"/>
                  </a:lnTo>
                  <a:lnTo>
                    <a:pt x="515" y="434"/>
                  </a:lnTo>
                  <a:lnTo>
                    <a:pt x="536" y="405"/>
                  </a:lnTo>
                  <a:lnTo>
                    <a:pt x="555" y="379"/>
                  </a:lnTo>
                  <a:lnTo>
                    <a:pt x="574" y="350"/>
                  </a:lnTo>
                  <a:lnTo>
                    <a:pt x="595" y="322"/>
                  </a:lnTo>
                  <a:lnTo>
                    <a:pt x="614" y="293"/>
                  </a:lnTo>
                  <a:lnTo>
                    <a:pt x="635" y="263"/>
                  </a:lnTo>
                  <a:lnTo>
                    <a:pt x="655" y="232"/>
                  </a:lnTo>
                  <a:lnTo>
                    <a:pt x="678" y="200"/>
                  </a:lnTo>
                  <a:lnTo>
                    <a:pt x="701" y="164"/>
                  </a:lnTo>
                  <a:lnTo>
                    <a:pt x="728" y="124"/>
                  </a:lnTo>
                  <a:lnTo>
                    <a:pt x="754" y="88"/>
                  </a:lnTo>
                  <a:lnTo>
                    <a:pt x="779" y="50"/>
                  </a:lnTo>
                  <a:lnTo>
                    <a:pt x="806" y="4"/>
                  </a:lnTo>
                  <a:lnTo>
                    <a:pt x="827" y="0"/>
                  </a:lnTo>
                  <a:lnTo>
                    <a:pt x="830" y="19"/>
                  </a:lnTo>
                  <a:lnTo>
                    <a:pt x="83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83" name="Freeform 87"/>
            <p:cNvSpPr>
              <a:spLocks/>
            </p:cNvSpPr>
            <p:nvPr/>
          </p:nvSpPr>
          <p:spPr bwMode="auto">
            <a:xfrm>
              <a:off x="3408" y="1926"/>
              <a:ext cx="36" cy="90"/>
            </a:xfrm>
            <a:custGeom>
              <a:avLst/>
              <a:gdLst>
                <a:gd name="T0" fmla="*/ 11 w 72"/>
                <a:gd name="T1" fmla="*/ 166 h 179"/>
                <a:gd name="T2" fmla="*/ 7 w 72"/>
                <a:gd name="T3" fmla="*/ 93 h 179"/>
                <a:gd name="T4" fmla="*/ 0 w 72"/>
                <a:gd name="T5" fmla="*/ 33 h 179"/>
                <a:gd name="T6" fmla="*/ 5 w 72"/>
                <a:gd name="T7" fmla="*/ 10 h 179"/>
                <a:gd name="T8" fmla="*/ 23 w 72"/>
                <a:gd name="T9" fmla="*/ 0 h 179"/>
                <a:gd name="T10" fmla="*/ 43 w 72"/>
                <a:gd name="T11" fmla="*/ 4 h 179"/>
                <a:gd name="T12" fmla="*/ 55 w 72"/>
                <a:gd name="T13" fmla="*/ 23 h 179"/>
                <a:gd name="T14" fmla="*/ 72 w 72"/>
                <a:gd name="T15" fmla="*/ 90 h 179"/>
                <a:gd name="T16" fmla="*/ 68 w 72"/>
                <a:gd name="T17" fmla="*/ 145 h 179"/>
                <a:gd name="T18" fmla="*/ 38 w 72"/>
                <a:gd name="T19" fmla="*/ 173 h 179"/>
                <a:gd name="T20" fmla="*/ 21 w 72"/>
                <a:gd name="T21" fmla="*/ 179 h 179"/>
                <a:gd name="T22" fmla="*/ 11 w 72"/>
                <a:gd name="T23" fmla="*/ 166 h 179"/>
                <a:gd name="T24" fmla="*/ 11 w 72"/>
                <a:gd name="T25"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179">
                  <a:moveTo>
                    <a:pt x="11" y="166"/>
                  </a:moveTo>
                  <a:lnTo>
                    <a:pt x="7" y="93"/>
                  </a:lnTo>
                  <a:lnTo>
                    <a:pt x="0" y="33"/>
                  </a:lnTo>
                  <a:lnTo>
                    <a:pt x="5" y="10"/>
                  </a:lnTo>
                  <a:lnTo>
                    <a:pt x="23" y="0"/>
                  </a:lnTo>
                  <a:lnTo>
                    <a:pt x="43" y="4"/>
                  </a:lnTo>
                  <a:lnTo>
                    <a:pt x="55" y="23"/>
                  </a:lnTo>
                  <a:lnTo>
                    <a:pt x="72" y="90"/>
                  </a:lnTo>
                  <a:lnTo>
                    <a:pt x="68" y="145"/>
                  </a:lnTo>
                  <a:lnTo>
                    <a:pt x="38" y="173"/>
                  </a:lnTo>
                  <a:lnTo>
                    <a:pt x="21" y="179"/>
                  </a:lnTo>
                  <a:lnTo>
                    <a:pt x="11" y="166"/>
                  </a:lnTo>
                  <a:lnTo>
                    <a:pt x="11"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84" name="Freeform 88"/>
            <p:cNvSpPr>
              <a:spLocks/>
            </p:cNvSpPr>
            <p:nvPr/>
          </p:nvSpPr>
          <p:spPr bwMode="auto">
            <a:xfrm>
              <a:off x="3515" y="1932"/>
              <a:ext cx="28" cy="224"/>
            </a:xfrm>
            <a:custGeom>
              <a:avLst/>
              <a:gdLst>
                <a:gd name="T0" fmla="*/ 57 w 57"/>
                <a:gd name="T1" fmla="*/ 15 h 448"/>
                <a:gd name="T2" fmla="*/ 51 w 57"/>
                <a:gd name="T3" fmla="*/ 253 h 448"/>
                <a:gd name="T4" fmla="*/ 38 w 57"/>
                <a:gd name="T5" fmla="*/ 433 h 448"/>
                <a:gd name="T6" fmla="*/ 34 w 57"/>
                <a:gd name="T7" fmla="*/ 445 h 448"/>
                <a:gd name="T8" fmla="*/ 26 w 57"/>
                <a:gd name="T9" fmla="*/ 448 h 448"/>
                <a:gd name="T10" fmla="*/ 9 w 57"/>
                <a:gd name="T11" fmla="*/ 439 h 448"/>
                <a:gd name="T12" fmla="*/ 0 w 57"/>
                <a:gd name="T13" fmla="*/ 247 h 448"/>
                <a:gd name="T14" fmla="*/ 28 w 57"/>
                <a:gd name="T15" fmla="*/ 11 h 448"/>
                <a:gd name="T16" fmla="*/ 43 w 57"/>
                <a:gd name="T17" fmla="*/ 0 h 448"/>
                <a:gd name="T18" fmla="*/ 57 w 57"/>
                <a:gd name="T19" fmla="*/ 15 h 448"/>
                <a:gd name="T20" fmla="*/ 57 w 57"/>
                <a:gd name="T21" fmla="*/ 15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48">
                  <a:moveTo>
                    <a:pt x="57" y="15"/>
                  </a:moveTo>
                  <a:lnTo>
                    <a:pt x="51" y="253"/>
                  </a:lnTo>
                  <a:lnTo>
                    <a:pt x="38" y="433"/>
                  </a:lnTo>
                  <a:lnTo>
                    <a:pt x="34" y="445"/>
                  </a:lnTo>
                  <a:lnTo>
                    <a:pt x="26" y="448"/>
                  </a:lnTo>
                  <a:lnTo>
                    <a:pt x="9" y="439"/>
                  </a:lnTo>
                  <a:lnTo>
                    <a:pt x="0" y="247"/>
                  </a:lnTo>
                  <a:lnTo>
                    <a:pt x="28" y="11"/>
                  </a:lnTo>
                  <a:lnTo>
                    <a:pt x="43" y="0"/>
                  </a:lnTo>
                  <a:lnTo>
                    <a:pt x="57" y="15"/>
                  </a:lnTo>
                  <a:lnTo>
                    <a:pt x="57"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85" name="Freeform 89"/>
            <p:cNvSpPr>
              <a:spLocks/>
            </p:cNvSpPr>
            <p:nvPr/>
          </p:nvSpPr>
          <p:spPr bwMode="auto">
            <a:xfrm>
              <a:off x="3555" y="1940"/>
              <a:ext cx="34" cy="317"/>
            </a:xfrm>
            <a:custGeom>
              <a:avLst/>
              <a:gdLst>
                <a:gd name="T0" fmla="*/ 59 w 69"/>
                <a:gd name="T1" fmla="*/ 17 h 633"/>
                <a:gd name="T2" fmla="*/ 50 w 69"/>
                <a:gd name="T3" fmla="*/ 154 h 633"/>
                <a:gd name="T4" fmla="*/ 57 w 69"/>
                <a:gd name="T5" fmla="*/ 291 h 633"/>
                <a:gd name="T6" fmla="*/ 69 w 69"/>
                <a:gd name="T7" fmla="*/ 378 h 633"/>
                <a:gd name="T8" fmla="*/ 57 w 69"/>
                <a:gd name="T9" fmla="*/ 500 h 633"/>
                <a:gd name="T10" fmla="*/ 31 w 69"/>
                <a:gd name="T11" fmla="*/ 621 h 633"/>
                <a:gd name="T12" fmla="*/ 25 w 69"/>
                <a:gd name="T13" fmla="*/ 631 h 633"/>
                <a:gd name="T14" fmla="*/ 14 w 69"/>
                <a:gd name="T15" fmla="*/ 633 h 633"/>
                <a:gd name="T16" fmla="*/ 4 w 69"/>
                <a:gd name="T17" fmla="*/ 616 h 633"/>
                <a:gd name="T18" fmla="*/ 16 w 69"/>
                <a:gd name="T19" fmla="*/ 498 h 633"/>
                <a:gd name="T20" fmla="*/ 12 w 69"/>
                <a:gd name="T21" fmla="*/ 382 h 633"/>
                <a:gd name="T22" fmla="*/ 0 w 69"/>
                <a:gd name="T23" fmla="*/ 294 h 633"/>
                <a:gd name="T24" fmla="*/ 6 w 69"/>
                <a:gd name="T25" fmla="*/ 154 h 633"/>
                <a:gd name="T26" fmla="*/ 33 w 69"/>
                <a:gd name="T27" fmla="*/ 11 h 633"/>
                <a:gd name="T28" fmla="*/ 38 w 69"/>
                <a:gd name="T29" fmla="*/ 2 h 633"/>
                <a:gd name="T30" fmla="*/ 48 w 69"/>
                <a:gd name="T31" fmla="*/ 0 h 633"/>
                <a:gd name="T32" fmla="*/ 59 w 69"/>
                <a:gd name="T33" fmla="*/ 17 h 633"/>
                <a:gd name="T34" fmla="*/ 59 w 69"/>
                <a:gd name="T35" fmla="*/ 17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33">
                  <a:moveTo>
                    <a:pt x="59" y="17"/>
                  </a:moveTo>
                  <a:lnTo>
                    <a:pt x="50" y="154"/>
                  </a:lnTo>
                  <a:lnTo>
                    <a:pt x="57" y="291"/>
                  </a:lnTo>
                  <a:lnTo>
                    <a:pt x="69" y="378"/>
                  </a:lnTo>
                  <a:lnTo>
                    <a:pt x="57" y="500"/>
                  </a:lnTo>
                  <a:lnTo>
                    <a:pt x="31" y="621"/>
                  </a:lnTo>
                  <a:lnTo>
                    <a:pt x="25" y="631"/>
                  </a:lnTo>
                  <a:lnTo>
                    <a:pt x="14" y="633"/>
                  </a:lnTo>
                  <a:lnTo>
                    <a:pt x="4" y="616"/>
                  </a:lnTo>
                  <a:lnTo>
                    <a:pt x="16" y="498"/>
                  </a:lnTo>
                  <a:lnTo>
                    <a:pt x="12" y="382"/>
                  </a:lnTo>
                  <a:lnTo>
                    <a:pt x="0" y="294"/>
                  </a:lnTo>
                  <a:lnTo>
                    <a:pt x="6" y="154"/>
                  </a:lnTo>
                  <a:lnTo>
                    <a:pt x="33" y="11"/>
                  </a:lnTo>
                  <a:lnTo>
                    <a:pt x="38" y="2"/>
                  </a:lnTo>
                  <a:lnTo>
                    <a:pt x="48" y="0"/>
                  </a:lnTo>
                  <a:lnTo>
                    <a:pt x="59" y="17"/>
                  </a:lnTo>
                  <a:lnTo>
                    <a:pt x="5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86" name="Freeform 90"/>
            <p:cNvSpPr>
              <a:spLocks/>
            </p:cNvSpPr>
            <p:nvPr/>
          </p:nvSpPr>
          <p:spPr bwMode="auto">
            <a:xfrm>
              <a:off x="3463" y="2017"/>
              <a:ext cx="274" cy="533"/>
            </a:xfrm>
            <a:custGeom>
              <a:avLst/>
              <a:gdLst>
                <a:gd name="T0" fmla="*/ 27 w 549"/>
                <a:gd name="T1" fmla="*/ 11 h 1064"/>
                <a:gd name="T2" fmla="*/ 48 w 549"/>
                <a:gd name="T3" fmla="*/ 91 h 1064"/>
                <a:gd name="T4" fmla="*/ 65 w 549"/>
                <a:gd name="T5" fmla="*/ 125 h 1064"/>
                <a:gd name="T6" fmla="*/ 84 w 549"/>
                <a:gd name="T7" fmla="*/ 163 h 1064"/>
                <a:gd name="T8" fmla="*/ 173 w 549"/>
                <a:gd name="T9" fmla="*/ 346 h 1064"/>
                <a:gd name="T10" fmla="*/ 217 w 549"/>
                <a:gd name="T11" fmla="*/ 464 h 1064"/>
                <a:gd name="T12" fmla="*/ 236 w 549"/>
                <a:gd name="T13" fmla="*/ 502 h 1064"/>
                <a:gd name="T14" fmla="*/ 255 w 549"/>
                <a:gd name="T15" fmla="*/ 538 h 1064"/>
                <a:gd name="T16" fmla="*/ 293 w 549"/>
                <a:gd name="T17" fmla="*/ 604 h 1064"/>
                <a:gd name="T18" fmla="*/ 331 w 549"/>
                <a:gd name="T19" fmla="*/ 667 h 1064"/>
                <a:gd name="T20" fmla="*/ 350 w 549"/>
                <a:gd name="T21" fmla="*/ 696 h 1064"/>
                <a:gd name="T22" fmla="*/ 369 w 549"/>
                <a:gd name="T23" fmla="*/ 724 h 1064"/>
                <a:gd name="T24" fmla="*/ 390 w 549"/>
                <a:gd name="T25" fmla="*/ 753 h 1064"/>
                <a:gd name="T26" fmla="*/ 409 w 549"/>
                <a:gd name="T27" fmla="*/ 783 h 1064"/>
                <a:gd name="T28" fmla="*/ 430 w 549"/>
                <a:gd name="T29" fmla="*/ 811 h 1064"/>
                <a:gd name="T30" fmla="*/ 449 w 549"/>
                <a:gd name="T31" fmla="*/ 842 h 1064"/>
                <a:gd name="T32" fmla="*/ 469 w 549"/>
                <a:gd name="T33" fmla="*/ 872 h 1064"/>
                <a:gd name="T34" fmla="*/ 492 w 549"/>
                <a:gd name="T35" fmla="*/ 905 h 1064"/>
                <a:gd name="T36" fmla="*/ 513 w 549"/>
                <a:gd name="T37" fmla="*/ 937 h 1064"/>
                <a:gd name="T38" fmla="*/ 536 w 549"/>
                <a:gd name="T39" fmla="*/ 973 h 1064"/>
                <a:gd name="T40" fmla="*/ 549 w 549"/>
                <a:gd name="T41" fmla="*/ 1041 h 1064"/>
                <a:gd name="T42" fmla="*/ 542 w 549"/>
                <a:gd name="T43" fmla="*/ 1064 h 1064"/>
                <a:gd name="T44" fmla="*/ 519 w 549"/>
                <a:gd name="T45" fmla="*/ 1057 h 1064"/>
                <a:gd name="T46" fmla="*/ 466 w 549"/>
                <a:gd name="T47" fmla="*/ 1013 h 1064"/>
                <a:gd name="T48" fmla="*/ 422 w 549"/>
                <a:gd name="T49" fmla="*/ 943 h 1064"/>
                <a:gd name="T50" fmla="*/ 384 w 549"/>
                <a:gd name="T51" fmla="*/ 876 h 1064"/>
                <a:gd name="T52" fmla="*/ 348 w 549"/>
                <a:gd name="T53" fmla="*/ 815 h 1064"/>
                <a:gd name="T54" fmla="*/ 314 w 549"/>
                <a:gd name="T55" fmla="*/ 754 h 1064"/>
                <a:gd name="T56" fmla="*/ 281 w 549"/>
                <a:gd name="T57" fmla="*/ 694 h 1064"/>
                <a:gd name="T58" fmla="*/ 247 w 549"/>
                <a:gd name="T59" fmla="*/ 629 h 1064"/>
                <a:gd name="T60" fmla="*/ 211 w 549"/>
                <a:gd name="T61" fmla="*/ 561 h 1064"/>
                <a:gd name="T62" fmla="*/ 192 w 549"/>
                <a:gd name="T63" fmla="*/ 523 h 1064"/>
                <a:gd name="T64" fmla="*/ 173 w 549"/>
                <a:gd name="T65" fmla="*/ 485 h 1064"/>
                <a:gd name="T66" fmla="*/ 131 w 549"/>
                <a:gd name="T67" fmla="*/ 365 h 1064"/>
                <a:gd name="T68" fmla="*/ 97 w 549"/>
                <a:gd name="T69" fmla="*/ 268 h 1064"/>
                <a:gd name="T70" fmla="*/ 84 w 549"/>
                <a:gd name="T71" fmla="*/ 224 h 1064"/>
                <a:gd name="T72" fmla="*/ 59 w 549"/>
                <a:gd name="T73" fmla="*/ 177 h 1064"/>
                <a:gd name="T74" fmla="*/ 0 w 549"/>
                <a:gd name="T75" fmla="*/ 15 h 1064"/>
                <a:gd name="T76" fmla="*/ 11 w 549"/>
                <a:gd name="T77" fmla="*/ 0 h 1064"/>
                <a:gd name="T78" fmla="*/ 27 w 549"/>
                <a:gd name="T79" fmla="*/ 11 h 1064"/>
                <a:gd name="T80" fmla="*/ 27 w 549"/>
                <a:gd name="T81" fmla="*/ 11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9" h="1064">
                  <a:moveTo>
                    <a:pt x="27" y="11"/>
                  </a:moveTo>
                  <a:lnTo>
                    <a:pt x="48" y="91"/>
                  </a:lnTo>
                  <a:lnTo>
                    <a:pt x="65" y="125"/>
                  </a:lnTo>
                  <a:lnTo>
                    <a:pt x="84" y="163"/>
                  </a:lnTo>
                  <a:lnTo>
                    <a:pt x="173" y="346"/>
                  </a:lnTo>
                  <a:lnTo>
                    <a:pt x="217" y="464"/>
                  </a:lnTo>
                  <a:lnTo>
                    <a:pt x="236" y="502"/>
                  </a:lnTo>
                  <a:lnTo>
                    <a:pt x="255" y="538"/>
                  </a:lnTo>
                  <a:lnTo>
                    <a:pt x="293" y="604"/>
                  </a:lnTo>
                  <a:lnTo>
                    <a:pt x="331" y="667"/>
                  </a:lnTo>
                  <a:lnTo>
                    <a:pt x="350" y="696"/>
                  </a:lnTo>
                  <a:lnTo>
                    <a:pt x="369" y="724"/>
                  </a:lnTo>
                  <a:lnTo>
                    <a:pt x="390" y="753"/>
                  </a:lnTo>
                  <a:lnTo>
                    <a:pt x="409" y="783"/>
                  </a:lnTo>
                  <a:lnTo>
                    <a:pt x="430" y="811"/>
                  </a:lnTo>
                  <a:lnTo>
                    <a:pt x="449" y="842"/>
                  </a:lnTo>
                  <a:lnTo>
                    <a:pt x="469" y="872"/>
                  </a:lnTo>
                  <a:lnTo>
                    <a:pt x="492" y="905"/>
                  </a:lnTo>
                  <a:lnTo>
                    <a:pt x="513" y="937"/>
                  </a:lnTo>
                  <a:lnTo>
                    <a:pt x="536" y="973"/>
                  </a:lnTo>
                  <a:lnTo>
                    <a:pt x="549" y="1041"/>
                  </a:lnTo>
                  <a:lnTo>
                    <a:pt x="542" y="1064"/>
                  </a:lnTo>
                  <a:lnTo>
                    <a:pt x="519" y="1057"/>
                  </a:lnTo>
                  <a:lnTo>
                    <a:pt x="466" y="1013"/>
                  </a:lnTo>
                  <a:lnTo>
                    <a:pt x="422" y="943"/>
                  </a:lnTo>
                  <a:lnTo>
                    <a:pt x="384" y="876"/>
                  </a:lnTo>
                  <a:lnTo>
                    <a:pt x="348" y="815"/>
                  </a:lnTo>
                  <a:lnTo>
                    <a:pt x="314" y="754"/>
                  </a:lnTo>
                  <a:lnTo>
                    <a:pt x="281" y="694"/>
                  </a:lnTo>
                  <a:lnTo>
                    <a:pt x="247" y="629"/>
                  </a:lnTo>
                  <a:lnTo>
                    <a:pt x="211" y="561"/>
                  </a:lnTo>
                  <a:lnTo>
                    <a:pt x="192" y="523"/>
                  </a:lnTo>
                  <a:lnTo>
                    <a:pt x="173" y="485"/>
                  </a:lnTo>
                  <a:lnTo>
                    <a:pt x="131" y="365"/>
                  </a:lnTo>
                  <a:lnTo>
                    <a:pt x="97" y="268"/>
                  </a:lnTo>
                  <a:lnTo>
                    <a:pt x="84" y="224"/>
                  </a:lnTo>
                  <a:lnTo>
                    <a:pt x="59" y="177"/>
                  </a:lnTo>
                  <a:lnTo>
                    <a:pt x="0" y="15"/>
                  </a:lnTo>
                  <a:lnTo>
                    <a:pt x="11" y="0"/>
                  </a:lnTo>
                  <a:lnTo>
                    <a:pt x="27" y="11"/>
                  </a:lnTo>
                  <a:lnTo>
                    <a:pt x="27"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87" name="Freeform 91"/>
            <p:cNvSpPr>
              <a:spLocks/>
            </p:cNvSpPr>
            <p:nvPr/>
          </p:nvSpPr>
          <p:spPr bwMode="auto">
            <a:xfrm>
              <a:off x="3041" y="2095"/>
              <a:ext cx="412" cy="634"/>
            </a:xfrm>
            <a:custGeom>
              <a:avLst/>
              <a:gdLst>
                <a:gd name="T0" fmla="*/ 821 w 825"/>
                <a:gd name="T1" fmla="*/ 23 h 1268"/>
                <a:gd name="T2" fmla="*/ 776 w 825"/>
                <a:gd name="T3" fmla="*/ 80 h 1268"/>
                <a:gd name="T4" fmla="*/ 749 w 825"/>
                <a:gd name="T5" fmla="*/ 154 h 1268"/>
                <a:gd name="T6" fmla="*/ 730 w 825"/>
                <a:gd name="T7" fmla="*/ 197 h 1268"/>
                <a:gd name="T8" fmla="*/ 711 w 825"/>
                <a:gd name="T9" fmla="*/ 239 h 1268"/>
                <a:gd name="T10" fmla="*/ 694 w 825"/>
                <a:gd name="T11" fmla="*/ 277 h 1268"/>
                <a:gd name="T12" fmla="*/ 677 w 825"/>
                <a:gd name="T13" fmla="*/ 313 h 1268"/>
                <a:gd name="T14" fmla="*/ 658 w 825"/>
                <a:gd name="T15" fmla="*/ 349 h 1268"/>
                <a:gd name="T16" fmla="*/ 639 w 825"/>
                <a:gd name="T17" fmla="*/ 386 h 1268"/>
                <a:gd name="T18" fmla="*/ 616 w 825"/>
                <a:gd name="T19" fmla="*/ 424 h 1268"/>
                <a:gd name="T20" fmla="*/ 591 w 825"/>
                <a:gd name="T21" fmla="*/ 463 h 1268"/>
                <a:gd name="T22" fmla="*/ 559 w 825"/>
                <a:gd name="T23" fmla="*/ 517 h 1268"/>
                <a:gd name="T24" fmla="*/ 529 w 825"/>
                <a:gd name="T25" fmla="*/ 564 h 1268"/>
                <a:gd name="T26" fmla="*/ 500 w 825"/>
                <a:gd name="T27" fmla="*/ 608 h 1268"/>
                <a:gd name="T28" fmla="*/ 473 w 825"/>
                <a:gd name="T29" fmla="*/ 652 h 1268"/>
                <a:gd name="T30" fmla="*/ 447 w 825"/>
                <a:gd name="T31" fmla="*/ 693 h 1268"/>
                <a:gd name="T32" fmla="*/ 418 w 825"/>
                <a:gd name="T33" fmla="*/ 737 h 1268"/>
                <a:gd name="T34" fmla="*/ 386 w 825"/>
                <a:gd name="T35" fmla="*/ 783 h 1268"/>
                <a:gd name="T36" fmla="*/ 350 w 825"/>
                <a:gd name="T37" fmla="*/ 832 h 1268"/>
                <a:gd name="T38" fmla="*/ 323 w 825"/>
                <a:gd name="T39" fmla="*/ 872 h 1268"/>
                <a:gd name="T40" fmla="*/ 300 w 825"/>
                <a:gd name="T41" fmla="*/ 908 h 1268"/>
                <a:gd name="T42" fmla="*/ 278 w 825"/>
                <a:gd name="T43" fmla="*/ 944 h 1268"/>
                <a:gd name="T44" fmla="*/ 251 w 825"/>
                <a:gd name="T45" fmla="*/ 986 h 1268"/>
                <a:gd name="T46" fmla="*/ 219 w 825"/>
                <a:gd name="T47" fmla="*/ 1030 h 1268"/>
                <a:gd name="T48" fmla="*/ 190 w 825"/>
                <a:gd name="T49" fmla="*/ 1070 h 1268"/>
                <a:gd name="T50" fmla="*/ 137 w 825"/>
                <a:gd name="T51" fmla="*/ 1155 h 1268"/>
                <a:gd name="T52" fmla="*/ 110 w 825"/>
                <a:gd name="T53" fmla="*/ 1186 h 1268"/>
                <a:gd name="T54" fmla="*/ 80 w 825"/>
                <a:gd name="T55" fmla="*/ 1212 h 1268"/>
                <a:gd name="T56" fmla="*/ 21 w 825"/>
                <a:gd name="T57" fmla="*/ 1266 h 1268"/>
                <a:gd name="T58" fmla="*/ 0 w 825"/>
                <a:gd name="T59" fmla="*/ 1268 h 1268"/>
                <a:gd name="T60" fmla="*/ 0 w 825"/>
                <a:gd name="T61" fmla="*/ 1249 h 1268"/>
                <a:gd name="T62" fmla="*/ 36 w 825"/>
                <a:gd name="T63" fmla="*/ 1182 h 1268"/>
                <a:gd name="T64" fmla="*/ 50 w 825"/>
                <a:gd name="T65" fmla="*/ 1148 h 1268"/>
                <a:gd name="T66" fmla="*/ 69 w 825"/>
                <a:gd name="T67" fmla="*/ 1114 h 1268"/>
                <a:gd name="T68" fmla="*/ 97 w 825"/>
                <a:gd name="T69" fmla="*/ 1066 h 1268"/>
                <a:gd name="T70" fmla="*/ 126 w 825"/>
                <a:gd name="T71" fmla="*/ 1026 h 1268"/>
                <a:gd name="T72" fmla="*/ 156 w 825"/>
                <a:gd name="T73" fmla="*/ 988 h 1268"/>
                <a:gd name="T74" fmla="*/ 190 w 825"/>
                <a:gd name="T75" fmla="*/ 943 h 1268"/>
                <a:gd name="T76" fmla="*/ 217 w 825"/>
                <a:gd name="T77" fmla="*/ 901 h 1268"/>
                <a:gd name="T78" fmla="*/ 240 w 825"/>
                <a:gd name="T79" fmla="*/ 865 h 1268"/>
                <a:gd name="T80" fmla="*/ 262 w 825"/>
                <a:gd name="T81" fmla="*/ 828 h 1268"/>
                <a:gd name="T82" fmla="*/ 289 w 825"/>
                <a:gd name="T83" fmla="*/ 789 h 1268"/>
                <a:gd name="T84" fmla="*/ 325 w 825"/>
                <a:gd name="T85" fmla="*/ 739 h 1268"/>
                <a:gd name="T86" fmla="*/ 359 w 825"/>
                <a:gd name="T87" fmla="*/ 695 h 1268"/>
                <a:gd name="T88" fmla="*/ 390 w 825"/>
                <a:gd name="T89" fmla="*/ 655 h 1268"/>
                <a:gd name="T90" fmla="*/ 420 w 825"/>
                <a:gd name="T91" fmla="*/ 616 h 1268"/>
                <a:gd name="T92" fmla="*/ 451 w 825"/>
                <a:gd name="T93" fmla="*/ 576 h 1268"/>
                <a:gd name="T94" fmla="*/ 483 w 825"/>
                <a:gd name="T95" fmla="*/ 534 h 1268"/>
                <a:gd name="T96" fmla="*/ 513 w 825"/>
                <a:gd name="T97" fmla="*/ 488 h 1268"/>
                <a:gd name="T98" fmla="*/ 548 w 825"/>
                <a:gd name="T99" fmla="*/ 437 h 1268"/>
                <a:gd name="T100" fmla="*/ 572 w 825"/>
                <a:gd name="T101" fmla="*/ 397 h 1268"/>
                <a:gd name="T102" fmla="*/ 597 w 825"/>
                <a:gd name="T103" fmla="*/ 361 h 1268"/>
                <a:gd name="T104" fmla="*/ 620 w 825"/>
                <a:gd name="T105" fmla="*/ 327 h 1268"/>
                <a:gd name="T106" fmla="*/ 641 w 825"/>
                <a:gd name="T107" fmla="*/ 294 h 1268"/>
                <a:gd name="T108" fmla="*/ 682 w 825"/>
                <a:gd name="T109" fmla="*/ 226 h 1268"/>
                <a:gd name="T110" fmla="*/ 722 w 825"/>
                <a:gd name="T111" fmla="*/ 142 h 1268"/>
                <a:gd name="T112" fmla="*/ 753 w 825"/>
                <a:gd name="T113" fmla="*/ 61 h 1268"/>
                <a:gd name="T114" fmla="*/ 774 w 825"/>
                <a:gd name="T115" fmla="*/ 28 h 1268"/>
                <a:gd name="T116" fmla="*/ 806 w 825"/>
                <a:gd name="T117" fmla="*/ 0 h 1268"/>
                <a:gd name="T118" fmla="*/ 825 w 825"/>
                <a:gd name="T119" fmla="*/ 3 h 1268"/>
                <a:gd name="T120" fmla="*/ 821 w 825"/>
                <a:gd name="T121" fmla="*/ 23 h 1268"/>
                <a:gd name="T122" fmla="*/ 821 w 825"/>
                <a:gd name="T123" fmla="*/ 23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5" h="1268">
                  <a:moveTo>
                    <a:pt x="821" y="23"/>
                  </a:moveTo>
                  <a:lnTo>
                    <a:pt x="776" y="80"/>
                  </a:lnTo>
                  <a:lnTo>
                    <a:pt x="749" y="154"/>
                  </a:lnTo>
                  <a:lnTo>
                    <a:pt x="730" y="197"/>
                  </a:lnTo>
                  <a:lnTo>
                    <a:pt x="711" y="239"/>
                  </a:lnTo>
                  <a:lnTo>
                    <a:pt x="694" y="277"/>
                  </a:lnTo>
                  <a:lnTo>
                    <a:pt x="677" y="313"/>
                  </a:lnTo>
                  <a:lnTo>
                    <a:pt x="658" y="349"/>
                  </a:lnTo>
                  <a:lnTo>
                    <a:pt x="639" y="386"/>
                  </a:lnTo>
                  <a:lnTo>
                    <a:pt x="616" y="424"/>
                  </a:lnTo>
                  <a:lnTo>
                    <a:pt x="591" y="463"/>
                  </a:lnTo>
                  <a:lnTo>
                    <a:pt x="559" y="517"/>
                  </a:lnTo>
                  <a:lnTo>
                    <a:pt x="529" y="564"/>
                  </a:lnTo>
                  <a:lnTo>
                    <a:pt x="500" y="608"/>
                  </a:lnTo>
                  <a:lnTo>
                    <a:pt x="473" y="652"/>
                  </a:lnTo>
                  <a:lnTo>
                    <a:pt x="447" y="693"/>
                  </a:lnTo>
                  <a:lnTo>
                    <a:pt x="418" y="737"/>
                  </a:lnTo>
                  <a:lnTo>
                    <a:pt x="386" y="783"/>
                  </a:lnTo>
                  <a:lnTo>
                    <a:pt x="350" y="832"/>
                  </a:lnTo>
                  <a:lnTo>
                    <a:pt x="323" y="872"/>
                  </a:lnTo>
                  <a:lnTo>
                    <a:pt x="300" y="908"/>
                  </a:lnTo>
                  <a:lnTo>
                    <a:pt x="278" y="944"/>
                  </a:lnTo>
                  <a:lnTo>
                    <a:pt x="251" y="986"/>
                  </a:lnTo>
                  <a:lnTo>
                    <a:pt x="219" y="1030"/>
                  </a:lnTo>
                  <a:lnTo>
                    <a:pt x="190" y="1070"/>
                  </a:lnTo>
                  <a:lnTo>
                    <a:pt x="137" y="1155"/>
                  </a:lnTo>
                  <a:lnTo>
                    <a:pt x="110" y="1186"/>
                  </a:lnTo>
                  <a:lnTo>
                    <a:pt x="80" y="1212"/>
                  </a:lnTo>
                  <a:lnTo>
                    <a:pt x="21" y="1266"/>
                  </a:lnTo>
                  <a:lnTo>
                    <a:pt x="0" y="1268"/>
                  </a:lnTo>
                  <a:lnTo>
                    <a:pt x="0" y="1249"/>
                  </a:lnTo>
                  <a:lnTo>
                    <a:pt x="36" y="1182"/>
                  </a:lnTo>
                  <a:lnTo>
                    <a:pt x="50" y="1148"/>
                  </a:lnTo>
                  <a:lnTo>
                    <a:pt x="69" y="1114"/>
                  </a:lnTo>
                  <a:lnTo>
                    <a:pt x="97" y="1066"/>
                  </a:lnTo>
                  <a:lnTo>
                    <a:pt x="126" y="1026"/>
                  </a:lnTo>
                  <a:lnTo>
                    <a:pt x="156" y="988"/>
                  </a:lnTo>
                  <a:lnTo>
                    <a:pt x="190" y="943"/>
                  </a:lnTo>
                  <a:lnTo>
                    <a:pt x="217" y="901"/>
                  </a:lnTo>
                  <a:lnTo>
                    <a:pt x="240" y="865"/>
                  </a:lnTo>
                  <a:lnTo>
                    <a:pt x="262" y="828"/>
                  </a:lnTo>
                  <a:lnTo>
                    <a:pt x="289" y="789"/>
                  </a:lnTo>
                  <a:lnTo>
                    <a:pt x="325" y="739"/>
                  </a:lnTo>
                  <a:lnTo>
                    <a:pt x="359" y="695"/>
                  </a:lnTo>
                  <a:lnTo>
                    <a:pt x="390" y="655"/>
                  </a:lnTo>
                  <a:lnTo>
                    <a:pt x="420" y="616"/>
                  </a:lnTo>
                  <a:lnTo>
                    <a:pt x="451" y="576"/>
                  </a:lnTo>
                  <a:lnTo>
                    <a:pt x="483" y="534"/>
                  </a:lnTo>
                  <a:lnTo>
                    <a:pt x="513" y="488"/>
                  </a:lnTo>
                  <a:lnTo>
                    <a:pt x="548" y="437"/>
                  </a:lnTo>
                  <a:lnTo>
                    <a:pt x="572" y="397"/>
                  </a:lnTo>
                  <a:lnTo>
                    <a:pt x="597" y="361"/>
                  </a:lnTo>
                  <a:lnTo>
                    <a:pt x="620" y="327"/>
                  </a:lnTo>
                  <a:lnTo>
                    <a:pt x="641" y="294"/>
                  </a:lnTo>
                  <a:lnTo>
                    <a:pt x="682" y="226"/>
                  </a:lnTo>
                  <a:lnTo>
                    <a:pt x="722" y="142"/>
                  </a:lnTo>
                  <a:lnTo>
                    <a:pt x="753" y="61"/>
                  </a:lnTo>
                  <a:lnTo>
                    <a:pt x="774" y="28"/>
                  </a:lnTo>
                  <a:lnTo>
                    <a:pt x="806" y="0"/>
                  </a:lnTo>
                  <a:lnTo>
                    <a:pt x="825" y="3"/>
                  </a:lnTo>
                  <a:lnTo>
                    <a:pt x="821" y="23"/>
                  </a:lnTo>
                  <a:lnTo>
                    <a:pt x="821"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88" name="Freeform 92"/>
            <p:cNvSpPr>
              <a:spLocks/>
            </p:cNvSpPr>
            <p:nvPr/>
          </p:nvSpPr>
          <p:spPr bwMode="auto">
            <a:xfrm>
              <a:off x="3439" y="2097"/>
              <a:ext cx="229" cy="478"/>
            </a:xfrm>
            <a:custGeom>
              <a:avLst/>
              <a:gdLst>
                <a:gd name="T0" fmla="*/ 28 w 458"/>
                <a:gd name="T1" fmla="*/ 12 h 957"/>
                <a:gd name="T2" fmla="*/ 43 w 458"/>
                <a:gd name="T3" fmla="*/ 59 h 957"/>
                <a:gd name="T4" fmla="*/ 60 w 458"/>
                <a:gd name="T5" fmla="*/ 105 h 957"/>
                <a:gd name="T6" fmla="*/ 89 w 458"/>
                <a:gd name="T7" fmla="*/ 200 h 957"/>
                <a:gd name="T8" fmla="*/ 119 w 458"/>
                <a:gd name="T9" fmla="*/ 303 h 957"/>
                <a:gd name="T10" fmla="*/ 136 w 458"/>
                <a:gd name="T11" fmla="*/ 346 h 957"/>
                <a:gd name="T12" fmla="*/ 161 w 458"/>
                <a:gd name="T13" fmla="*/ 398 h 957"/>
                <a:gd name="T14" fmla="*/ 193 w 458"/>
                <a:gd name="T15" fmla="*/ 466 h 957"/>
                <a:gd name="T16" fmla="*/ 224 w 458"/>
                <a:gd name="T17" fmla="*/ 525 h 957"/>
                <a:gd name="T18" fmla="*/ 256 w 458"/>
                <a:gd name="T19" fmla="*/ 584 h 957"/>
                <a:gd name="T20" fmla="*/ 296 w 458"/>
                <a:gd name="T21" fmla="*/ 652 h 957"/>
                <a:gd name="T22" fmla="*/ 317 w 458"/>
                <a:gd name="T23" fmla="*/ 685 h 957"/>
                <a:gd name="T24" fmla="*/ 336 w 458"/>
                <a:gd name="T25" fmla="*/ 713 h 957"/>
                <a:gd name="T26" fmla="*/ 376 w 458"/>
                <a:gd name="T27" fmla="*/ 776 h 957"/>
                <a:gd name="T28" fmla="*/ 412 w 458"/>
                <a:gd name="T29" fmla="*/ 841 h 957"/>
                <a:gd name="T30" fmla="*/ 450 w 458"/>
                <a:gd name="T31" fmla="*/ 905 h 957"/>
                <a:gd name="T32" fmla="*/ 458 w 458"/>
                <a:gd name="T33" fmla="*/ 938 h 957"/>
                <a:gd name="T34" fmla="*/ 452 w 458"/>
                <a:gd name="T35" fmla="*/ 957 h 957"/>
                <a:gd name="T36" fmla="*/ 433 w 458"/>
                <a:gd name="T37" fmla="*/ 953 h 957"/>
                <a:gd name="T38" fmla="*/ 406 w 458"/>
                <a:gd name="T39" fmla="*/ 932 h 957"/>
                <a:gd name="T40" fmla="*/ 368 w 458"/>
                <a:gd name="T41" fmla="*/ 867 h 957"/>
                <a:gd name="T42" fmla="*/ 330 w 458"/>
                <a:gd name="T43" fmla="*/ 801 h 957"/>
                <a:gd name="T44" fmla="*/ 296 w 458"/>
                <a:gd name="T45" fmla="*/ 736 h 957"/>
                <a:gd name="T46" fmla="*/ 264 w 458"/>
                <a:gd name="T47" fmla="*/ 671 h 957"/>
                <a:gd name="T48" fmla="*/ 226 w 458"/>
                <a:gd name="T49" fmla="*/ 603 h 957"/>
                <a:gd name="T50" fmla="*/ 195 w 458"/>
                <a:gd name="T51" fmla="*/ 540 h 957"/>
                <a:gd name="T52" fmla="*/ 167 w 458"/>
                <a:gd name="T53" fmla="*/ 480 h 957"/>
                <a:gd name="T54" fmla="*/ 134 w 458"/>
                <a:gd name="T55" fmla="*/ 409 h 957"/>
                <a:gd name="T56" fmla="*/ 106 w 458"/>
                <a:gd name="T57" fmla="*/ 354 h 957"/>
                <a:gd name="T58" fmla="*/ 79 w 458"/>
                <a:gd name="T59" fmla="*/ 303 h 957"/>
                <a:gd name="T60" fmla="*/ 38 w 458"/>
                <a:gd name="T61" fmla="*/ 191 h 957"/>
                <a:gd name="T62" fmla="*/ 0 w 458"/>
                <a:gd name="T63" fmla="*/ 18 h 957"/>
                <a:gd name="T64" fmla="*/ 9 w 458"/>
                <a:gd name="T65" fmla="*/ 0 h 957"/>
                <a:gd name="T66" fmla="*/ 28 w 458"/>
                <a:gd name="T67" fmla="*/ 12 h 957"/>
                <a:gd name="T68" fmla="*/ 28 w 458"/>
                <a:gd name="T69" fmla="*/ 12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8" h="957">
                  <a:moveTo>
                    <a:pt x="28" y="12"/>
                  </a:moveTo>
                  <a:lnTo>
                    <a:pt x="43" y="59"/>
                  </a:lnTo>
                  <a:lnTo>
                    <a:pt x="60" y="105"/>
                  </a:lnTo>
                  <a:lnTo>
                    <a:pt x="89" y="200"/>
                  </a:lnTo>
                  <a:lnTo>
                    <a:pt x="119" y="303"/>
                  </a:lnTo>
                  <a:lnTo>
                    <a:pt x="136" y="346"/>
                  </a:lnTo>
                  <a:lnTo>
                    <a:pt x="161" y="398"/>
                  </a:lnTo>
                  <a:lnTo>
                    <a:pt x="193" y="466"/>
                  </a:lnTo>
                  <a:lnTo>
                    <a:pt x="224" y="525"/>
                  </a:lnTo>
                  <a:lnTo>
                    <a:pt x="256" y="584"/>
                  </a:lnTo>
                  <a:lnTo>
                    <a:pt x="296" y="652"/>
                  </a:lnTo>
                  <a:lnTo>
                    <a:pt x="317" y="685"/>
                  </a:lnTo>
                  <a:lnTo>
                    <a:pt x="336" y="713"/>
                  </a:lnTo>
                  <a:lnTo>
                    <a:pt x="376" y="776"/>
                  </a:lnTo>
                  <a:lnTo>
                    <a:pt x="412" y="841"/>
                  </a:lnTo>
                  <a:lnTo>
                    <a:pt x="450" y="905"/>
                  </a:lnTo>
                  <a:lnTo>
                    <a:pt x="458" y="938"/>
                  </a:lnTo>
                  <a:lnTo>
                    <a:pt x="452" y="957"/>
                  </a:lnTo>
                  <a:lnTo>
                    <a:pt x="433" y="953"/>
                  </a:lnTo>
                  <a:lnTo>
                    <a:pt x="406" y="932"/>
                  </a:lnTo>
                  <a:lnTo>
                    <a:pt x="368" y="867"/>
                  </a:lnTo>
                  <a:lnTo>
                    <a:pt x="330" y="801"/>
                  </a:lnTo>
                  <a:lnTo>
                    <a:pt x="296" y="736"/>
                  </a:lnTo>
                  <a:lnTo>
                    <a:pt x="264" y="671"/>
                  </a:lnTo>
                  <a:lnTo>
                    <a:pt x="226" y="603"/>
                  </a:lnTo>
                  <a:lnTo>
                    <a:pt x="195" y="540"/>
                  </a:lnTo>
                  <a:lnTo>
                    <a:pt x="167" y="480"/>
                  </a:lnTo>
                  <a:lnTo>
                    <a:pt x="134" y="409"/>
                  </a:lnTo>
                  <a:lnTo>
                    <a:pt x="106" y="354"/>
                  </a:lnTo>
                  <a:lnTo>
                    <a:pt x="79" y="303"/>
                  </a:lnTo>
                  <a:lnTo>
                    <a:pt x="38" y="191"/>
                  </a:lnTo>
                  <a:lnTo>
                    <a:pt x="0" y="18"/>
                  </a:lnTo>
                  <a:lnTo>
                    <a:pt x="9" y="0"/>
                  </a:lnTo>
                  <a:lnTo>
                    <a:pt x="28" y="12"/>
                  </a:lnTo>
                  <a:lnTo>
                    <a:pt x="2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89" name="Freeform 93"/>
            <p:cNvSpPr>
              <a:spLocks/>
            </p:cNvSpPr>
            <p:nvPr/>
          </p:nvSpPr>
          <p:spPr bwMode="auto">
            <a:xfrm>
              <a:off x="3402" y="2184"/>
              <a:ext cx="141" cy="390"/>
            </a:xfrm>
            <a:custGeom>
              <a:avLst/>
              <a:gdLst>
                <a:gd name="T0" fmla="*/ 23 w 284"/>
                <a:gd name="T1" fmla="*/ 4 h 782"/>
                <a:gd name="T2" fmla="*/ 78 w 284"/>
                <a:gd name="T3" fmla="*/ 92 h 782"/>
                <a:gd name="T4" fmla="*/ 113 w 284"/>
                <a:gd name="T5" fmla="*/ 175 h 782"/>
                <a:gd name="T6" fmla="*/ 143 w 284"/>
                <a:gd name="T7" fmla="*/ 265 h 782"/>
                <a:gd name="T8" fmla="*/ 158 w 284"/>
                <a:gd name="T9" fmla="*/ 314 h 782"/>
                <a:gd name="T10" fmla="*/ 177 w 284"/>
                <a:gd name="T11" fmla="*/ 369 h 782"/>
                <a:gd name="T12" fmla="*/ 198 w 284"/>
                <a:gd name="T13" fmla="*/ 460 h 782"/>
                <a:gd name="T14" fmla="*/ 219 w 284"/>
                <a:gd name="T15" fmla="*/ 538 h 782"/>
                <a:gd name="T16" fmla="*/ 230 w 284"/>
                <a:gd name="T17" fmla="*/ 576 h 782"/>
                <a:gd name="T18" fmla="*/ 284 w 284"/>
                <a:gd name="T19" fmla="*/ 763 h 782"/>
                <a:gd name="T20" fmla="*/ 278 w 284"/>
                <a:gd name="T21" fmla="*/ 782 h 782"/>
                <a:gd name="T22" fmla="*/ 259 w 284"/>
                <a:gd name="T23" fmla="*/ 776 h 782"/>
                <a:gd name="T24" fmla="*/ 232 w 284"/>
                <a:gd name="T25" fmla="*/ 728 h 782"/>
                <a:gd name="T26" fmla="*/ 206 w 284"/>
                <a:gd name="T27" fmla="*/ 689 h 782"/>
                <a:gd name="T28" fmla="*/ 158 w 284"/>
                <a:gd name="T29" fmla="*/ 597 h 782"/>
                <a:gd name="T30" fmla="*/ 151 w 284"/>
                <a:gd name="T31" fmla="*/ 557 h 782"/>
                <a:gd name="T32" fmla="*/ 124 w 284"/>
                <a:gd name="T33" fmla="*/ 474 h 782"/>
                <a:gd name="T34" fmla="*/ 105 w 284"/>
                <a:gd name="T35" fmla="*/ 386 h 782"/>
                <a:gd name="T36" fmla="*/ 78 w 284"/>
                <a:gd name="T37" fmla="*/ 284 h 782"/>
                <a:gd name="T38" fmla="*/ 65 w 284"/>
                <a:gd name="T39" fmla="*/ 192 h 782"/>
                <a:gd name="T40" fmla="*/ 46 w 284"/>
                <a:gd name="T41" fmla="*/ 107 h 782"/>
                <a:gd name="T42" fmla="*/ 29 w 284"/>
                <a:gd name="T43" fmla="*/ 65 h 782"/>
                <a:gd name="T44" fmla="*/ 0 w 284"/>
                <a:gd name="T45" fmla="*/ 19 h 782"/>
                <a:gd name="T46" fmla="*/ 4 w 284"/>
                <a:gd name="T47" fmla="*/ 0 h 782"/>
                <a:gd name="T48" fmla="*/ 23 w 284"/>
                <a:gd name="T49" fmla="*/ 4 h 782"/>
                <a:gd name="T50" fmla="*/ 23 w 284"/>
                <a:gd name="T51" fmla="*/ 4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4" h="782">
                  <a:moveTo>
                    <a:pt x="23" y="4"/>
                  </a:moveTo>
                  <a:lnTo>
                    <a:pt x="78" y="92"/>
                  </a:lnTo>
                  <a:lnTo>
                    <a:pt x="113" y="175"/>
                  </a:lnTo>
                  <a:lnTo>
                    <a:pt x="143" y="265"/>
                  </a:lnTo>
                  <a:lnTo>
                    <a:pt x="158" y="314"/>
                  </a:lnTo>
                  <a:lnTo>
                    <a:pt x="177" y="369"/>
                  </a:lnTo>
                  <a:lnTo>
                    <a:pt x="198" y="460"/>
                  </a:lnTo>
                  <a:lnTo>
                    <a:pt x="219" y="538"/>
                  </a:lnTo>
                  <a:lnTo>
                    <a:pt x="230" y="576"/>
                  </a:lnTo>
                  <a:lnTo>
                    <a:pt x="284" y="763"/>
                  </a:lnTo>
                  <a:lnTo>
                    <a:pt x="278" y="782"/>
                  </a:lnTo>
                  <a:lnTo>
                    <a:pt x="259" y="776"/>
                  </a:lnTo>
                  <a:lnTo>
                    <a:pt x="232" y="728"/>
                  </a:lnTo>
                  <a:lnTo>
                    <a:pt x="206" y="689"/>
                  </a:lnTo>
                  <a:lnTo>
                    <a:pt x="158" y="597"/>
                  </a:lnTo>
                  <a:lnTo>
                    <a:pt x="151" y="557"/>
                  </a:lnTo>
                  <a:lnTo>
                    <a:pt x="124" y="474"/>
                  </a:lnTo>
                  <a:lnTo>
                    <a:pt x="105" y="386"/>
                  </a:lnTo>
                  <a:lnTo>
                    <a:pt x="78" y="284"/>
                  </a:lnTo>
                  <a:lnTo>
                    <a:pt x="65" y="192"/>
                  </a:lnTo>
                  <a:lnTo>
                    <a:pt x="46" y="107"/>
                  </a:lnTo>
                  <a:lnTo>
                    <a:pt x="29" y="65"/>
                  </a:lnTo>
                  <a:lnTo>
                    <a:pt x="0" y="19"/>
                  </a:lnTo>
                  <a:lnTo>
                    <a:pt x="4" y="0"/>
                  </a:lnTo>
                  <a:lnTo>
                    <a:pt x="23" y="4"/>
                  </a:lnTo>
                  <a:lnTo>
                    <a:pt x="2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90" name="Freeform 94"/>
            <p:cNvSpPr>
              <a:spLocks/>
            </p:cNvSpPr>
            <p:nvPr/>
          </p:nvSpPr>
          <p:spPr bwMode="auto">
            <a:xfrm>
              <a:off x="3541" y="2591"/>
              <a:ext cx="121" cy="59"/>
            </a:xfrm>
            <a:custGeom>
              <a:avLst/>
              <a:gdLst>
                <a:gd name="T0" fmla="*/ 26 w 241"/>
                <a:gd name="T1" fmla="*/ 0 h 120"/>
                <a:gd name="T2" fmla="*/ 106 w 241"/>
                <a:gd name="T3" fmla="*/ 29 h 120"/>
                <a:gd name="T4" fmla="*/ 169 w 241"/>
                <a:gd name="T5" fmla="*/ 63 h 120"/>
                <a:gd name="T6" fmla="*/ 197 w 241"/>
                <a:gd name="T7" fmla="*/ 80 h 120"/>
                <a:gd name="T8" fmla="*/ 232 w 241"/>
                <a:gd name="T9" fmla="*/ 93 h 120"/>
                <a:gd name="T10" fmla="*/ 241 w 241"/>
                <a:gd name="T11" fmla="*/ 110 h 120"/>
                <a:gd name="T12" fmla="*/ 235 w 241"/>
                <a:gd name="T13" fmla="*/ 120 h 120"/>
                <a:gd name="T14" fmla="*/ 224 w 241"/>
                <a:gd name="T15" fmla="*/ 120 h 120"/>
                <a:gd name="T16" fmla="*/ 83 w 241"/>
                <a:gd name="T17" fmla="*/ 80 h 120"/>
                <a:gd name="T18" fmla="*/ 9 w 241"/>
                <a:gd name="T19" fmla="*/ 38 h 120"/>
                <a:gd name="T20" fmla="*/ 0 w 241"/>
                <a:gd name="T21" fmla="*/ 10 h 120"/>
                <a:gd name="T22" fmla="*/ 9 w 241"/>
                <a:gd name="T23" fmla="*/ 0 h 120"/>
                <a:gd name="T24" fmla="*/ 26 w 241"/>
                <a:gd name="T25" fmla="*/ 0 h 120"/>
                <a:gd name="T26" fmla="*/ 26 w 241"/>
                <a:gd name="T2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1" h="120">
                  <a:moveTo>
                    <a:pt x="26" y="0"/>
                  </a:moveTo>
                  <a:lnTo>
                    <a:pt x="106" y="29"/>
                  </a:lnTo>
                  <a:lnTo>
                    <a:pt x="169" y="63"/>
                  </a:lnTo>
                  <a:lnTo>
                    <a:pt x="197" y="80"/>
                  </a:lnTo>
                  <a:lnTo>
                    <a:pt x="232" y="93"/>
                  </a:lnTo>
                  <a:lnTo>
                    <a:pt x="241" y="110"/>
                  </a:lnTo>
                  <a:lnTo>
                    <a:pt x="235" y="120"/>
                  </a:lnTo>
                  <a:lnTo>
                    <a:pt x="224" y="120"/>
                  </a:lnTo>
                  <a:lnTo>
                    <a:pt x="83" y="80"/>
                  </a:lnTo>
                  <a:lnTo>
                    <a:pt x="9" y="38"/>
                  </a:lnTo>
                  <a:lnTo>
                    <a:pt x="0" y="10"/>
                  </a:lnTo>
                  <a:lnTo>
                    <a:pt x="9" y="0"/>
                  </a:lnTo>
                  <a:lnTo>
                    <a:pt x="26"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91" name="Freeform 95"/>
            <p:cNvSpPr>
              <a:spLocks/>
            </p:cNvSpPr>
            <p:nvPr/>
          </p:nvSpPr>
          <p:spPr bwMode="auto">
            <a:xfrm>
              <a:off x="3689" y="2566"/>
              <a:ext cx="51" cy="64"/>
            </a:xfrm>
            <a:custGeom>
              <a:avLst/>
              <a:gdLst>
                <a:gd name="T0" fmla="*/ 103 w 103"/>
                <a:gd name="T1" fmla="*/ 21 h 129"/>
                <a:gd name="T2" fmla="*/ 57 w 103"/>
                <a:gd name="T3" fmla="*/ 104 h 129"/>
                <a:gd name="T4" fmla="*/ 23 w 103"/>
                <a:gd name="T5" fmla="*/ 127 h 129"/>
                <a:gd name="T6" fmla="*/ 4 w 103"/>
                <a:gd name="T7" fmla="*/ 129 h 129"/>
                <a:gd name="T8" fmla="*/ 0 w 103"/>
                <a:gd name="T9" fmla="*/ 112 h 129"/>
                <a:gd name="T10" fmla="*/ 10 w 103"/>
                <a:gd name="T11" fmla="*/ 68 h 129"/>
                <a:gd name="T12" fmla="*/ 76 w 103"/>
                <a:gd name="T13" fmla="*/ 5 h 129"/>
                <a:gd name="T14" fmla="*/ 97 w 103"/>
                <a:gd name="T15" fmla="*/ 0 h 129"/>
                <a:gd name="T16" fmla="*/ 103 w 103"/>
                <a:gd name="T17" fmla="*/ 21 h 129"/>
                <a:gd name="T18" fmla="*/ 103 w 103"/>
                <a:gd name="T19" fmla="*/ 2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29">
                  <a:moveTo>
                    <a:pt x="103" y="21"/>
                  </a:moveTo>
                  <a:lnTo>
                    <a:pt x="57" y="104"/>
                  </a:lnTo>
                  <a:lnTo>
                    <a:pt x="23" y="127"/>
                  </a:lnTo>
                  <a:lnTo>
                    <a:pt x="4" y="129"/>
                  </a:lnTo>
                  <a:lnTo>
                    <a:pt x="0" y="112"/>
                  </a:lnTo>
                  <a:lnTo>
                    <a:pt x="10" y="68"/>
                  </a:lnTo>
                  <a:lnTo>
                    <a:pt x="76" y="5"/>
                  </a:lnTo>
                  <a:lnTo>
                    <a:pt x="97" y="0"/>
                  </a:lnTo>
                  <a:lnTo>
                    <a:pt x="103" y="21"/>
                  </a:lnTo>
                  <a:lnTo>
                    <a:pt x="10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92" name="Freeform 96"/>
            <p:cNvSpPr>
              <a:spLocks/>
            </p:cNvSpPr>
            <p:nvPr/>
          </p:nvSpPr>
          <p:spPr bwMode="auto">
            <a:xfrm>
              <a:off x="3405" y="1829"/>
              <a:ext cx="230" cy="70"/>
            </a:xfrm>
            <a:custGeom>
              <a:avLst/>
              <a:gdLst>
                <a:gd name="T0" fmla="*/ 11 w 458"/>
                <a:gd name="T1" fmla="*/ 19 h 139"/>
                <a:gd name="T2" fmla="*/ 139 w 458"/>
                <a:gd name="T3" fmla="*/ 0 h 139"/>
                <a:gd name="T4" fmla="*/ 262 w 458"/>
                <a:gd name="T5" fmla="*/ 8 h 139"/>
                <a:gd name="T6" fmla="*/ 435 w 458"/>
                <a:gd name="T7" fmla="*/ 76 h 139"/>
                <a:gd name="T8" fmla="*/ 454 w 458"/>
                <a:gd name="T9" fmla="*/ 94 h 139"/>
                <a:gd name="T10" fmla="*/ 458 w 458"/>
                <a:gd name="T11" fmla="*/ 130 h 139"/>
                <a:gd name="T12" fmla="*/ 443 w 458"/>
                <a:gd name="T13" fmla="*/ 139 h 139"/>
                <a:gd name="T14" fmla="*/ 422 w 458"/>
                <a:gd name="T15" fmla="*/ 135 h 139"/>
                <a:gd name="T16" fmla="*/ 403 w 458"/>
                <a:gd name="T17" fmla="*/ 124 h 139"/>
                <a:gd name="T18" fmla="*/ 367 w 458"/>
                <a:gd name="T19" fmla="*/ 97 h 139"/>
                <a:gd name="T20" fmla="*/ 333 w 458"/>
                <a:gd name="T21" fmla="*/ 73 h 139"/>
                <a:gd name="T22" fmla="*/ 298 w 458"/>
                <a:gd name="T23" fmla="*/ 52 h 139"/>
                <a:gd name="T24" fmla="*/ 257 w 458"/>
                <a:gd name="T25" fmla="*/ 35 h 139"/>
                <a:gd name="T26" fmla="*/ 137 w 458"/>
                <a:gd name="T27" fmla="*/ 29 h 139"/>
                <a:gd name="T28" fmla="*/ 15 w 458"/>
                <a:gd name="T29" fmla="*/ 48 h 139"/>
                <a:gd name="T30" fmla="*/ 0 w 458"/>
                <a:gd name="T31" fmla="*/ 35 h 139"/>
                <a:gd name="T32" fmla="*/ 11 w 458"/>
                <a:gd name="T33" fmla="*/ 19 h 139"/>
                <a:gd name="T34" fmla="*/ 11 w 458"/>
                <a:gd name="T35" fmla="*/ 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8" h="139">
                  <a:moveTo>
                    <a:pt x="11" y="19"/>
                  </a:moveTo>
                  <a:lnTo>
                    <a:pt x="139" y="0"/>
                  </a:lnTo>
                  <a:lnTo>
                    <a:pt x="262" y="8"/>
                  </a:lnTo>
                  <a:lnTo>
                    <a:pt x="435" y="76"/>
                  </a:lnTo>
                  <a:lnTo>
                    <a:pt x="454" y="94"/>
                  </a:lnTo>
                  <a:lnTo>
                    <a:pt x="458" y="130"/>
                  </a:lnTo>
                  <a:lnTo>
                    <a:pt x="443" y="139"/>
                  </a:lnTo>
                  <a:lnTo>
                    <a:pt x="422" y="135"/>
                  </a:lnTo>
                  <a:lnTo>
                    <a:pt x="403" y="124"/>
                  </a:lnTo>
                  <a:lnTo>
                    <a:pt x="367" y="97"/>
                  </a:lnTo>
                  <a:lnTo>
                    <a:pt x="333" y="73"/>
                  </a:lnTo>
                  <a:lnTo>
                    <a:pt x="298" y="52"/>
                  </a:lnTo>
                  <a:lnTo>
                    <a:pt x="257" y="35"/>
                  </a:lnTo>
                  <a:lnTo>
                    <a:pt x="137" y="29"/>
                  </a:lnTo>
                  <a:lnTo>
                    <a:pt x="15" y="48"/>
                  </a:lnTo>
                  <a:lnTo>
                    <a:pt x="0" y="35"/>
                  </a:lnTo>
                  <a:lnTo>
                    <a:pt x="11" y="19"/>
                  </a:lnTo>
                  <a:lnTo>
                    <a:pt x="1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93" name="Freeform 97"/>
            <p:cNvSpPr>
              <a:spLocks/>
            </p:cNvSpPr>
            <p:nvPr/>
          </p:nvSpPr>
          <p:spPr bwMode="auto">
            <a:xfrm>
              <a:off x="3601" y="1885"/>
              <a:ext cx="34" cy="82"/>
            </a:xfrm>
            <a:custGeom>
              <a:avLst/>
              <a:gdLst>
                <a:gd name="T0" fmla="*/ 66 w 66"/>
                <a:gd name="T1" fmla="*/ 17 h 163"/>
                <a:gd name="T2" fmla="*/ 60 w 66"/>
                <a:gd name="T3" fmla="*/ 95 h 163"/>
                <a:gd name="T4" fmla="*/ 32 w 66"/>
                <a:gd name="T5" fmla="*/ 150 h 163"/>
                <a:gd name="T6" fmla="*/ 24 w 66"/>
                <a:gd name="T7" fmla="*/ 161 h 163"/>
                <a:gd name="T8" fmla="*/ 13 w 66"/>
                <a:gd name="T9" fmla="*/ 163 h 163"/>
                <a:gd name="T10" fmla="*/ 0 w 66"/>
                <a:gd name="T11" fmla="*/ 142 h 163"/>
                <a:gd name="T12" fmla="*/ 5 w 66"/>
                <a:gd name="T13" fmla="*/ 79 h 163"/>
                <a:gd name="T14" fmla="*/ 22 w 66"/>
                <a:gd name="T15" fmla="*/ 45 h 163"/>
                <a:gd name="T16" fmla="*/ 38 w 66"/>
                <a:gd name="T17" fmla="*/ 11 h 163"/>
                <a:gd name="T18" fmla="*/ 45 w 66"/>
                <a:gd name="T19" fmla="*/ 2 h 163"/>
                <a:gd name="T20" fmla="*/ 55 w 66"/>
                <a:gd name="T21" fmla="*/ 0 h 163"/>
                <a:gd name="T22" fmla="*/ 66 w 66"/>
                <a:gd name="T23" fmla="*/ 17 h 163"/>
                <a:gd name="T24" fmla="*/ 66 w 66"/>
                <a:gd name="T25" fmla="*/ 1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163">
                  <a:moveTo>
                    <a:pt x="66" y="17"/>
                  </a:moveTo>
                  <a:lnTo>
                    <a:pt x="60" y="95"/>
                  </a:lnTo>
                  <a:lnTo>
                    <a:pt x="32" y="150"/>
                  </a:lnTo>
                  <a:lnTo>
                    <a:pt x="24" y="161"/>
                  </a:lnTo>
                  <a:lnTo>
                    <a:pt x="13" y="163"/>
                  </a:lnTo>
                  <a:lnTo>
                    <a:pt x="0" y="142"/>
                  </a:lnTo>
                  <a:lnTo>
                    <a:pt x="5" y="79"/>
                  </a:lnTo>
                  <a:lnTo>
                    <a:pt x="22" y="45"/>
                  </a:lnTo>
                  <a:lnTo>
                    <a:pt x="38" y="11"/>
                  </a:lnTo>
                  <a:lnTo>
                    <a:pt x="45" y="2"/>
                  </a:lnTo>
                  <a:lnTo>
                    <a:pt x="55" y="0"/>
                  </a:lnTo>
                  <a:lnTo>
                    <a:pt x="66" y="17"/>
                  </a:lnTo>
                  <a:lnTo>
                    <a:pt x="66"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94" name="Freeform 98"/>
            <p:cNvSpPr>
              <a:spLocks/>
            </p:cNvSpPr>
            <p:nvPr/>
          </p:nvSpPr>
          <p:spPr bwMode="auto">
            <a:xfrm>
              <a:off x="3381" y="1916"/>
              <a:ext cx="235" cy="61"/>
            </a:xfrm>
            <a:custGeom>
              <a:avLst/>
              <a:gdLst>
                <a:gd name="T0" fmla="*/ 11 w 469"/>
                <a:gd name="T1" fmla="*/ 14 h 122"/>
                <a:gd name="T2" fmla="*/ 140 w 469"/>
                <a:gd name="T3" fmla="*/ 0 h 122"/>
                <a:gd name="T4" fmla="*/ 269 w 469"/>
                <a:gd name="T5" fmla="*/ 4 h 122"/>
                <a:gd name="T6" fmla="*/ 442 w 469"/>
                <a:gd name="T7" fmla="*/ 50 h 122"/>
                <a:gd name="T8" fmla="*/ 467 w 469"/>
                <a:gd name="T9" fmla="*/ 69 h 122"/>
                <a:gd name="T10" fmla="*/ 469 w 469"/>
                <a:gd name="T11" fmla="*/ 97 h 122"/>
                <a:gd name="T12" fmla="*/ 454 w 469"/>
                <a:gd name="T13" fmla="*/ 120 h 122"/>
                <a:gd name="T14" fmla="*/ 423 w 469"/>
                <a:gd name="T15" fmla="*/ 122 h 122"/>
                <a:gd name="T16" fmla="*/ 342 w 469"/>
                <a:gd name="T17" fmla="*/ 90 h 122"/>
                <a:gd name="T18" fmla="*/ 306 w 469"/>
                <a:gd name="T19" fmla="*/ 71 h 122"/>
                <a:gd name="T20" fmla="*/ 260 w 469"/>
                <a:gd name="T21" fmla="*/ 56 h 122"/>
                <a:gd name="T22" fmla="*/ 136 w 469"/>
                <a:gd name="T23" fmla="*/ 40 h 122"/>
                <a:gd name="T24" fmla="*/ 15 w 469"/>
                <a:gd name="T25" fmla="*/ 42 h 122"/>
                <a:gd name="T26" fmla="*/ 0 w 469"/>
                <a:gd name="T27" fmla="*/ 29 h 122"/>
                <a:gd name="T28" fmla="*/ 11 w 469"/>
                <a:gd name="T29" fmla="*/ 14 h 122"/>
                <a:gd name="T30" fmla="*/ 11 w 469"/>
                <a:gd name="T31" fmla="*/ 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9" h="122">
                  <a:moveTo>
                    <a:pt x="11" y="14"/>
                  </a:moveTo>
                  <a:lnTo>
                    <a:pt x="140" y="0"/>
                  </a:lnTo>
                  <a:lnTo>
                    <a:pt x="269" y="4"/>
                  </a:lnTo>
                  <a:lnTo>
                    <a:pt x="442" y="50"/>
                  </a:lnTo>
                  <a:lnTo>
                    <a:pt x="467" y="69"/>
                  </a:lnTo>
                  <a:lnTo>
                    <a:pt x="469" y="97"/>
                  </a:lnTo>
                  <a:lnTo>
                    <a:pt x="454" y="120"/>
                  </a:lnTo>
                  <a:lnTo>
                    <a:pt x="423" y="122"/>
                  </a:lnTo>
                  <a:lnTo>
                    <a:pt x="342" y="90"/>
                  </a:lnTo>
                  <a:lnTo>
                    <a:pt x="306" y="71"/>
                  </a:lnTo>
                  <a:lnTo>
                    <a:pt x="260" y="56"/>
                  </a:lnTo>
                  <a:lnTo>
                    <a:pt x="136" y="40"/>
                  </a:lnTo>
                  <a:lnTo>
                    <a:pt x="15" y="42"/>
                  </a:lnTo>
                  <a:lnTo>
                    <a:pt x="0" y="29"/>
                  </a:lnTo>
                  <a:lnTo>
                    <a:pt x="11" y="14"/>
                  </a:lnTo>
                  <a:lnTo>
                    <a:pt x="1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95" name="Freeform 99"/>
            <p:cNvSpPr>
              <a:spLocks/>
            </p:cNvSpPr>
            <p:nvPr/>
          </p:nvSpPr>
          <p:spPr bwMode="auto">
            <a:xfrm>
              <a:off x="3380" y="1866"/>
              <a:ext cx="22" cy="67"/>
            </a:xfrm>
            <a:custGeom>
              <a:avLst/>
              <a:gdLst>
                <a:gd name="T0" fmla="*/ 43 w 43"/>
                <a:gd name="T1" fmla="*/ 21 h 133"/>
                <a:gd name="T2" fmla="*/ 32 w 43"/>
                <a:gd name="T3" fmla="*/ 91 h 133"/>
                <a:gd name="T4" fmla="*/ 36 w 43"/>
                <a:gd name="T5" fmla="*/ 112 h 133"/>
                <a:gd name="T6" fmla="*/ 24 w 43"/>
                <a:gd name="T7" fmla="*/ 133 h 133"/>
                <a:gd name="T8" fmla="*/ 3 w 43"/>
                <a:gd name="T9" fmla="*/ 119 h 133"/>
                <a:gd name="T10" fmla="*/ 0 w 43"/>
                <a:gd name="T11" fmla="*/ 93 h 133"/>
                <a:gd name="T12" fmla="*/ 2 w 43"/>
                <a:gd name="T13" fmla="*/ 47 h 133"/>
                <a:gd name="T14" fmla="*/ 21 w 43"/>
                <a:gd name="T15" fmla="*/ 5 h 133"/>
                <a:gd name="T16" fmla="*/ 40 w 43"/>
                <a:gd name="T17" fmla="*/ 0 h 133"/>
                <a:gd name="T18" fmla="*/ 43 w 43"/>
                <a:gd name="T19" fmla="*/ 21 h 133"/>
                <a:gd name="T20" fmla="*/ 43 w 43"/>
                <a:gd name="T2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133">
                  <a:moveTo>
                    <a:pt x="43" y="21"/>
                  </a:moveTo>
                  <a:lnTo>
                    <a:pt x="32" y="91"/>
                  </a:lnTo>
                  <a:lnTo>
                    <a:pt x="36" y="112"/>
                  </a:lnTo>
                  <a:lnTo>
                    <a:pt x="24" y="133"/>
                  </a:lnTo>
                  <a:lnTo>
                    <a:pt x="3" y="119"/>
                  </a:lnTo>
                  <a:lnTo>
                    <a:pt x="0" y="93"/>
                  </a:lnTo>
                  <a:lnTo>
                    <a:pt x="2" y="47"/>
                  </a:lnTo>
                  <a:lnTo>
                    <a:pt x="21" y="5"/>
                  </a:lnTo>
                  <a:lnTo>
                    <a:pt x="40" y="0"/>
                  </a:lnTo>
                  <a:lnTo>
                    <a:pt x="43" y="21"/>
                  </a:lnTo>
                  <a:lnTo>
                    <a:pt x="4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96" name="Freeform 100"/>
            <p:cNvSpPr>
              <a:spLocks/>
            </p:cNvSpPr>
            <p:nvPr/>
          </p:nvSpPr>
          <p:spPr bwMode="auto">
            <a:xfrm>
              <a:off x="3502" y="1861"/>
              <a:ext cx="24" cy="70"/>
            </a:xfrm>
            <a:custGeom>
              <a:avLst/>
              <a:gdLst>
                <a:gd name="T0" fmla="*/ 47 w 47"/>
                <a:gd name="T1" fmla="*/ 15 h 141"/>
                <a:gd name="T2" fmla="*/ 42 w 47"/>
                <a:gd name="T3" fmla="*/ 120 h 141"/>
                <a:gd name="T4" fmla="*/ 36 w 47"/>
                <a:gd name="T5" fmla="*/ 137 h 141"/>
                <a:gd name="T6" fmla="*/ 21 w 47"/>
                <a:gd name="T7" fmla="*/ 141 h 141"/>
                <a:gd name="T8" fmla="*/ 0 w 47"/>
                <a:gd name="T9" fmla="*/ 120 h 141"/>
                <a:gd name="T10" fmla="*/ 19 w 47"/>
                <a:gd name="T11" fmla="*/ 13 h 141"/>
                <a:gd name="T12" fmla="*/ 34 w 47"/>
                <a:gd name="T13" fmla="*/ 0 h 141"/>
                <a:gd name="T14" fmla="*/ 47 w 47"/>
                <a:gd name="T15" fmla="*/ 15 h 141"/>
                <a:gd name="T16" fmla="*/ 47 w 47"/>
                <a:gd name="T17" fmla="*/ 1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41">
                  <a:moveTo>
                    <a:pt x="47" y="15"/>
                  </a:moveTo>
                  <a:lnTo>
                    <a:pt x="42" y="120"/>
                  </a:lnTo>
                  <a:lnTo>
                    <a:pt x="36" y="137"/>
                  </a:lnTo>
                  <a:lnTo>
                    <a:pt x="21" y="141"/>
                  </a:lnTo>
                  <a:lnTo>
                    <a:pt x="0" y="120"/>
                  </a:lnTo>
                  <a:lnTo>
                    <a:pt x="19" y="13"/>
                  </a:lnTo>
                  <a:lnTo>
                    <a:pt x="34" y="0"/>
                  </a:lnTo>
                  <a:lnTo>
                    <a:pt x="47" y="15"/>
                  </a:lnTo>
                  <a:lnTo>
                    <a:pt x="47"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97" name="Freeform 101"/>
            <p:cNvSpPr>
              <a:spLocks/>
            </p:cNvSpPr>
            <p:nvPr/>
          </p:nvSpPr>
          <p:spPr bwMode="auto">
            <a:xfrm>
              <a:off x="2635" y="2517"/>
              <a:ext cx="286" cy="84"/>
            </a:xfrm>
            <a:custGeom>
              <a:avLst/>
              <a:gdLst>
                <a:gd name="T0" fmla="*/ 24 w 572"/>
                <a:gd name="T1" fmla="*/ 0 h 167"/>
                <a:gd name="T2" fmla="*/ 95 w 572"/>
                <a:gd name="T3" fmla="*/ 24 h 167"/>
                <a:gd name="T4" fmla="*/ 165 w 572"/>
                <a:gd name="T5" fmla="*/ 49 h 167"/>
                <a:gd name="T6" fmla="*/ 349 w 572"/>
                <a:gd name="T7" fmla="*/ 95 h 167"/>
                <a:gd name="T8" fmla="*/ 452 w 572"/>
                <a:gd name="T9" fmla="*/ 110 h 167"/>
                <a:gd name="T10" fmla="*/ 505 w 572"/>
                <a:gd name="T11" fmla="*/ 125 h 167"/>
                <a:gd name="T12" fmla="*/ 558 w 572"/>
                <a:gd name="T13" fmla="*/ 138 h 167"/>
                <a:gd name="T14" fmla="*/ 572 w 572"/>
                <a:gd name="T15" fmla="*/ 154 h 167"/>
                <a:gd name="T16" fmla="*/ 557 w 572"/>
                <a:gd name="T17" fmla="*/ 167 h 167"/>
                <a:gd name="T18" fmla="*/ 444 w 572"/>
                <a:gd name="T19" fmla="*/ 161 h 167"/>
                <a:gd name="T20" fmla="*/ 340 w 572"/>
                <a:gd name="T21" fmla="*/ 146 h 167"/>
                <a:gd name="T22" fmla="*/ 249 w 572"/>
                <a:gd name="T23" fmla="*/ 114 h 167"/>
                <a:gd name="T24" fmla="*/ 207 w 572"/>
                <a:gd name="T25" fmla="*/ 95 h 167"/>
                <a:gd name="T26" fmla="*/ 157 w 572"/>
                <a:gd name="T27" fmla="*/ 76 h 167"/>
                <a:gd name="T28" fmla="*/ 15 w 572"/>
                <a:gd name="T29" fmla="*/ 41 h 167"/>
                <a:gd name="T30" fmla="*/ 0 w 572"/>
                <a:gd name="T31" fmla="*/ 15 h 167"/>
                <a:gd name="T32" fmla="*/ 7 w 572"/>
                <a:gd name="T33" fmla="*/ 3 h 167"/>
                <a:gd name="T34" fmla="*/ 24 w 572"/>
                <a:gd name="T35" fmla="*/ 0 h 167"/>
                <a:gd name="T36" fmla="*/ 24 w 572"/>
                <a:gd name="T3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2" h="167">
                  <a:moveTo>
                    <a:pt x="24" y="0"/>
                  </a:moveTo>
                  <a:lnTo>
                    <a:pt x="95" y="24"/>
                  </a:lnTo>
                  <a:lnTo>
                    <a:pt x="165" y="49"/>
                  </a:lnTo>
                  <a:lnTo>
                    <a:pt x="349" y="95"/>
                  </a:lnTo>
                  <a:lnTo>
                    <a:pt x="452" y="110"/>
                  </a:lnTo>
                  <a:lnTo>
                    <a:pt x="505" y="125"/>
                  </a:lnTo>
                  <a:lnTo>
                    <a:pt x="558" y="138"/>
                  </a:lnTo>
                  <a:lnTo>
                    <a:pt x="572" y="154"/>
                  </a:lnTo>
                  <a:lnTo>
                    <a:pt x="557" y="167"/>
                  </a:lnTo>
                  <a:lnTo>
                    <a:pt x="444" y="161"/>
                  </a:lnTo>
                  <a:lnTo>
                    <a:pt x="340" y="146"/>
                  </a:lnTo>
                  <a:lnTo>
                    <a:pt x="249" y="114"/>
                  </a:lnTo>
                  <a:lnTo>
                    <a:pt x="207" y="95"/>
                  </a:lnTo>
                  <a:lnTo>
                    <a:pt x="157" y="76"/>
                  </a:lnTo>
                  <a:lnTo>
                    <a:pt x="15" y="41"/>
                  </a:lnTo>
                  <a:lnTo>
                    <a:pt x="0" y="15"/>
                  </a:lnTo>
                  <a:lnTo>
                    <a:pt x="7" y="3"/>
                  </a:lnTo>
                  <a:lnTo>
                    <a:pt x="24"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98" name="Freeform 102"/>
            <p:cNvSpPr>
              <a:spLocks/>
            </p:cNvSpPr>
            <p:nvPr/>
          </p:nvSpPr>
          <p:spPr bwMode="auto">
            <a:xfrm>
              <a:off x="2620" y="2514"/>
              <a:ext cx="66" cy="81"/>
            </a:xfrm>
            <a:custGeom>
              <a:avLst/>
              <a:gdLst>
                <a:gd name="T0" fmla="*/ 44 w 133"/>
                <a:gd name="T1" fmla="*/ 8 h 162"/>
                <a:gd name="T2" fmla="*/ 93 w 133"/>
                <a:gd name="T3" fmla="*/ 76 h 162"/>
                <a:gd name="T4" fmla="*/ 129 w 133"/>
                <a:gd name="T5" fmla="*/ 143 h 162"/>
                <a:gd name="T6" fmla="*/ 133 w 133"/>
                <a:gd name="T7" fmla="*/ 152 h 162"/>
                <a:gd name="T8" fmla="*/ 129 w 133"/>
                <a:gd name="T9" fmla="*/ 162 h 162"/>
                <a:gd name="T10" fmla="*/ 109 w 133"/>
                <a:gd name="T11" fmla="*/ 162 h 162"/>
                <a:gd name="T12" fmla="*/ 38 w 133"/>
                <a:gd name="T13" fmla="*/ 110 h 162"/>
                <a:gd name="T14" fmla="*/ 4 w 133"/>
                <a:gd name="T15" fmla="*/ 32 h 162"/>
                <a:gd name="T16" fmla="*/ 0 w 133"/>
                <a:gd name="T17" fmla="*/ 13 h 162"/>
                <a:gd name="T18" fmla="*/ 12 w 133"/>
                <a:gd name="T19" fmla="*/ 0 h 162"/>
                <a:gd name="T20" fmla="*/ 44 w 133"/>
                <a:gd name="T21" fmla="*/ 8 h 162"/>
                <a:gd name="T22" fmla="*/ 44 w 133"/>
                <a:gd name="T23" fmla="*/ 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62">
                  <a:moveTo>
                    <a:pt x="44" y="8"/>
                  </a:moveTo>
                  <a:lnTo>
                    <a:pt x="93" y="76"/>
                  </a:lnTo>
                  <a:lnTo>
                    <a:pt x="129" y="143"/>
                  </a:lnTo>
                  <a:lnTo>
                    <a:pt x="133" y="152"/>
                  </a:lnTo>
                  <a:lnTo>
                    <a:pt x="129" y="162"/>
                  </a:lnTo>
                  <a:lnTo>
                    <a:pt x="109" y="162"/>
                  </a:lnTo>
                  <a:lnTo>
                    <a:pt x="38" y="110"/>
                  </a:lnTo>
                  <a:lnTo>
                    <a:pt x="4" y="32"/>
                  </a:lnTo>
                  <a:lnTo>
                    <a:pt x="0" y="13"/>
                  </a:lnTo>
                  <a:lnTo>
                    <a:pt x="12" y="0"/>
                  </a:lnTo>
                  <a:lnTo>
                    <a:pt x="44" y="8"/>
                  </a:lnTo>
                  <a:lnTo>
                    <a:pt x="4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99" name="Freeform 103"/>
            <p:cNvSpPr>
              <a:spLocks/>
            </p:cNvSpPr>
            <p:nvPr/>
          </p:nvSpPr>
          <p:spPr bwMode="auto">
            <a:xfrm>
              <a:off x="2673" y="2591"/>
              <a:ext cx="338" cy="140"/>
            </a:xfrm>
            <a:custGeom>
              <a:avLst/>
              <a:gdLst>
                <a:gd name="T0" fmla="*/ 13 w 676"/>
                <a:gd name="T1" fmla="*/ 0 h 281"/>
                <a:gd name="T2" fmla="*/ 83 w 676"/>
                <a:gd name="T3" fmla="*/ 19 h 281"/>
                <a:gd name="T4" fmla="*/ 114 w 676"/>
                <a:gd name="T5" fmla="*/ 36 h 281"/>
                <a:gd name="T6" fmla="*/ 148 w 676"/>
                <a:gd name="T7" fmla="*/ 53 h 281"/>
                <a:gd name="T8" fmla="*/ 192 w 676"/>
                <a:gd name="T9" fmla="*/ 70 h 281"/>
                <a:gd name="T10" fmla="*/ 232 w 676"/>
                <a:gd name="T11" fmla="*/ 84 h 281"/>
                <a:gd name="T12" fmla="*/ 308 w 676"/>
                <a:gd name="T13" fmla="*/ 108 h 281"/>
                <a:gd name="T14" fmla="*/ 382 w 676"/>
                <a:gd name="T15" fmla="*/ 133 h 281"/>
                <a:gd name="T16" fmla="*/ 465 w 676"/>
                <a:gd name="T17" fmla="*/ 167 h 281"/>
                <a:gd name="T18" fmla="*/ 517 w 676"/>
                <a:gd name="T19" fmla="*/ 186 h 281"/>
                <a:gd name="T20" fmla="*/ 560 w 676"/>
                <a:gd name="T21" fmla="*/ 202 h 281"/>
                <a:gd name="T22" fmla="*/ 663 w 676"/>
                <a:gd name="T23" fmla="*/ 224 h 281"/>
                <a:gd name="T24" fmla="*/ 676 w 676"/>
                <a:gd name="T25" fmla="*/ 255 h 281"/>
                <a:gd name="T26" fmla="*/ 672 w 676"/>
                <a:gd name="T27" fmla="*/ 274 h 281"/>
                <a:gd name="T28" fmla="*/ 661 w 676"/>
                <a:gd name="T29" fmla="*/ 281 h 281"/>
                <a:gd name="T30" fmla="*/ 555 w 676"/>
                <a:gd name="T31" fmla="*/ 243 h 281"/>
                <a:gd name="T32" fmla="*/ 507 w 676"/>
                <a:gd name="T33" fmla="*/ 219 h 281"/>
                <a:gd name="T34" fmla="*/ 454 w 676"/>
                <a:gd name="T35" fmla="*/ 192 h 281"/>
                <a:gd name="T36" fmla="*/ 412 w 676"/>
                <a:gd name="T37" fmla="*/ 175 h 281"/>
                <a:gd name="T38" fmla="*/ 372 w 676"/>
                <a:gd name="T39" fmla="*/ 160 h 281"/>
                <a:gd name="T40" fmla="*/ 296 w 676"/>
                <a:gd name="T41" fmla="*/ 135 h 281"/>
                <a:gd name="T42" fmla="*/ 222 w 676"/>
                <a:gd name="T43" fmla="*/ 110 h 281"/>
                <a:gd name="T44" fmla="*/ 138 w 676"/>
                <a:gd name="T45" fmla="*/ 80 h 281"/>
                <a:gd name="T46" fmla="*/ 78 w 676"/>
                <a:gd name="T47" fmla="*/ 48 h 281"/>
                <a:gd name="T48" fmla="*/ 49 w 676"/>
                <a:gd name="T49" fmla="*/ 34 h 281"/>
                <a:gd name="T50" fmla="*/ 13 w 676"/>
                <a:gd name="T51" fmla="*/ 29 h 281"/>
                <a:gd name="T52" fmla="*/ 0 w 676"/>
                <a:gd name="T53" fmla="*/ 15 h 281"/>
                <a:gd name="T54" fmla="*/ 13 w 676"/>
                <a:gd name="T55" fmla="*/ 0 h 281"/>
                <a:gd name="T56" fmla="*/ 13 w 676"/>
                <a:gd name="T5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6" h="281">
                  <a:moveTo>
                    <a:pt x="13" y="0"/>
                  </a:moveTo>
                  <a:lnTo>
                    <a:pt x="83" y="19"/>
                  </a:lnTo>
                  <a:lnTo>
                    <a:pt x="114" y="36"/>
                  </a:lnTo>
                  <a:lnTo>
                    <a:pt x="148" y="53"/>
                  </a:lnTo>
                  <a:lnTo>
                    <a:pt x="192" y="70"/>
                  </a:lnTo>
                  <a:lnTo>
                    <a:pt x="232" y="84"/>
                  </a:lnTo>
                  <a:lnTo>
                    <a:pt x="308" y="108"/>
                  </a:lnTo>
                  <a:lnTo>
                    <a:pt x="382" y="133"/>
                  </a:lnTo>
                  <a:lnTo>
                    <a:pt x="465" y="167"/>
                  </a:lnTo>
                  <a:lnTo>
                    <a:pt x="517" y="186"/>
                  </a:lnTo>
                  <a:lnTo>
                    <a:pt x="560" y="202"/>
                  </a:lnTo>
                  <a:lnTo>
                    <a:pt x="663" y="224"/>
                  </a:lnTo>
                  <a:lnTo>
                    <a:pt x="676" y="255"/>
                  </a:lnTo>
                  <a:lnTo>
                    <a:pt x="672" y="274"/>
                  </a:lnTo>
                  <a:lnTo>
                    <a:pt x="661" y="281"/>
                  </a:lnTo>
                  <a:lnTo>
                    <a:pt x="555" y="243"/>
                  </a:lnTo>
                  <a:lnTo>
                    <a:pt x="507" y="219"/>
                  </a:lnTo>
                  <a:lnTo>
                    <a:pt x="454" y="192"/>
                  </a:lnTo>
                  <a:lnTo>
                    <a:pt x="412" y="175"/>
                  </a:lnTo>
                  <a:lnTo>
                    <a:pt x="372" y="160"/>
                  </a:lnTo>
                  <a:lnTo>
                    <a:pt x="296" y="135"/>
                  </a:lnTo>
                  <a:lnTo>
                    <a:pt x="222" y="110"/>
                  </a:lnTo>
                  <a:lnTo>
                    <a:pt x="138" y="80"/>
                  </a:lnTo>
                  <a:lnTo>
                    <a:pt x="78" y="48"/>
                  </a:lnTo>
                  <a:lnTo>
                    <a:pt x="49" y="34"/>
                  </a:lnTo>
                  <a:lnTo>
                    <a:pt x="13" y="29"/>
                  </a:lnTo>
                  <a:lnTo>
                    <a:pt x="0" y="15"/>
                  </a:lnTo>
                  <a:lnTo>
                    <a:pt x="13"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00" name="Freeform 104"/>
            <p:cNvSpPr>
              <a:spLocks/>
            </p:cNvSpPr>
            <p:nvPr/>
          </p:nvSpPr>
          <p:spPr bwMode="auto">
            <a:xfrm>
              <a:off x="2757" y="2629"/>
              <a:ext cx="56" cy="584"/>
            </a:xfrm>
            <a:custGeom>
              <a:avLst/>
              <a:gdLst>
                <a:gd name="T0" fmla="*/ 51 w 110"/>
                <a:gd name="T1" fmla="*/ 19 h 1169"/>
                <a:gd name="T2" fmla="*/ 66 w 110"/>
                <a:gd name="T3" fmla="*/ 266 h 1169"/>
                <a:gd name="T4" fmla="*/ 91 w 110"/>
                <a:gd name="T5" fmla="*/ 515 h 1169"/>
                <a:gd name="T6" fmla="*/ 104 w 110"/>
                <a:gd name="T7" fmla="*/ 783 h 1169"/>
                <a:gd name="T8" fmla="*/ 108 w 110"/>
                <a:gd name="T9" fmla="*/ 941 h 1169"/>
                <a:gd name="T10" fmla="*/ 110 w 110"/>
                <a:gd name="T11" fmla="*/ 1137 h 1169"/>
                <a:gd name="T12" fmla="*/ 102 w 110"/>
                <a:gd name="T13" fmla="*/ 1160 h 1169"/>
                <a:gd name="T14" fmla="*/ 82 w 110"/>
                <a:gd name="T15" fmla="*/ 1169 h 1169"/>
                <a:gd name="T16" fmla="*/ 49 w 110"/>
                <a:gd name="T17" fmla="*/ 1141 h 1169"/>
                <a:gd name="T18" fmla="*/ 34 w 110"/>
                <a:gd name="T19" fmla="*/ 949 h 1169"/>
                <a:gd name="T20" fmla="*/ 28 w 110"/>
                <a:gd name="T21" fmla="*/ 785 h 1169"/>
                <a:gd name="T22" fmla="*/ 17 w 110"/>
                <a:gd name="T23" fmla="*/ 521 h 1169"/>
                <a:gd name="T24" fmla="*/ 4 w 110"/>
                <a:gd name="T25" fmla="*/ 264 h 1169"/>
                <a:gd name="T26" fmla="*/ 0 w 110"/>
                <a:gd name="T27" fmla="*/ 10 h 1169"/>
                <a:gd name="T28" fmla="*/ 6 w 110"/>
                <a:gd name="T29" fmla="*/ 0 h 1169"/>
                <a:gd name="T30" fmla="*/ 25 w 110"/>
                <a:gd name="T31" fmla="*/ 0 h 1169"/>
                <a:gd name="T32" fmla="*/ 51 w 110"/>
                <a:gd name="T33" fmla="*/ 19 h 1169"/>
                <a:gd name="T34" fmla="*/ 51 w 110"/>
                <a:gd name="T35" fmla="*/ 19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169">
                  <a:moveTo>
                    <a:pt x="51" y="19"/>
                  </a:moveTo>
                  <a:lnTo>
                    <a:pt x="66" y="266"/>
                  </a:lnTo>
                  <a:lnTo>
                    <a:pt x="91" y="515"/>
                  </a:lnTo>
                  <a:lnTo>
                    <a:pt x="104" y="783"/>
                  </a:lnTo>
                  <a:lnTo>
                    <a:pt x="108" y="941"/>
                  </a:lnTo>
                  <a:lnTo>
                    <a:pt x="110" y="1137"/>
                  </a:lnTo>
                  <a:lnTo>
                    <a:pt x="102" y="1160"/>
                  </a:lnTo>
                  <a:lnTo>
                    <a:pt x="82" y="1169"/>
                  </a:lnTo>
                  <a:lnTo>
                    <a:pt x="49" y="1141"/>
                  </a:lnTo>
                  <a:lnTo>
                    <a:pt x="34" y="949"/>
                  </a:lnTo>
                  <a:lnTo>
                    <a:pt x="28" y="785"/>
                  </a:lnTo>
                  <a:lnTo>
                    <a:pt x="17" y="521"/>
                  </a:lnTo>
                  <a:lnTo>
                    <a:pt x="4" y="264"/>
                  </a:lnTo>
                  <a:lnTo>
                    <a:pt x="0" y="10"/>
                  </a:lnTo>
                  <a:lnTo>
                    <a:pt x="6" y="0"/>
                  </a:lnTo>
                  <a:lnTo>
                    <a:pt x="25" y="0"/>
                  </a:lnTo>
                  <a:lnTo>
                    <a:pt x="51" y="19"/>
                  </a:lnTo>
                  <a:lnTo>
                    <a:pt x="5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01" name="Freeform 105"/>
            <p:cNvSpPr>
              <a:spLocks/>
            </p:cNvSpPr>
            <p:nvPr/>
          </p:nvSpPr>
          <p:spPr bwMode="auto">
            <a:xfrm>
              <a:off x="3067" y="2661"/>
              <a:ext cx="41" cy="478"/>
            </a:xfrm>
            <a:custGeom>
              <a:avLst/>
              <a:gdLst>
                <a:gd name="T0" fmla="*/ 82 w 82"/>
                <a:gd name="T1" fmla="*/ 13 h 956"/>
                <a:gd name="T2" fmla="*/ 75 w 82"/>
                <a:gd name="T3" fmla="*/ 458 h 956"/>
                <a:gd name="T4" fmla="*/ 71 w 82"/>
                <a:gd name="T5" fmla="*/ 673 h 956"/>
                <a:gd name="T6" fmla="*/ 80 w 82"/>
                <a:gd name="T7" fmla="*/ 925 h 956"/>
                <a:gd name="T8" fmla="*/ 71 w 82"/>
                <a:gd name="T9" fmla="*/ 948 h 956"/>
                <a:gd name="T10" fmla="*/ 50 w 82"/>
                <a:gd name="T11" fmla="*/ 956 h 956"/>
                <a:gd name="T12" fmla="*/ 19 w 82"/>
                <a:gd name="T13" fmla="*/ 925 h 956"/>
                <a:gd name="T14" fmla="*/ 14 w 82"/>
                <a:gd name="T15" fmla="*/ 800 h 956"/>
                <a:gd name="T16" fmla="*/ 0 w 82"/>
                <a:gd name="T17" fmla="*/ 676 h 956"/>
                <a:gd name="T18" fmla="*/ 4 w 82"/>
                <a:gd name="T19" fmla="*/ 456 h 956"/>
                <a:gd name="T20" fmla="*/ 16 w 82"/>
                <a:gd name="T21" fmla="*/ 338 h 956"/>
                <a:gd name="T22" fmla="*/ 33 w 82"/>
                <a:gd name="T23" fmla="*/ 235 h 956"/>
                <a:gd name="T24" fmla="*/ 54 w 82"/>
                <a:gd name="T25" fmla="*/ 13 h 956"/>
                <a:gd name="T26" fmla="*/ 69 w 82"/>
                <a:gd name="T27" fmla="*/ 0 h 956"/>
                <a:gd name="T28" fmla="*/ 82 w 82"/>
                <a:gd name="T29" fmla="*/ 13 h 956"/>
                <a:gd name="T30" fmla="*/ 82 w 82"/>
                <a:gd name="T31" fmla="*/ 13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956">
                  <a:moveTo>
                    <a:pt x="82" y="13"/>
                  </a:moveTo>
                  <a:lnTo>
                    <a:pt x="75" y="458"/>
                  </a:lnTo>
                  <a:lnTo>
                    <a:pt x="71" y="673"/>
                  </a:lnTo>
                  <a:lnTo>
                    <a:pt x="80" y="925"/>
                  </a:lnTo>
                  <a:lnTo>
                    <a:pt x="71" y="948"/>
                  </a:lnTo>
                  <a:lnTo>
                    <a:pt x="50" y="956"/>
                  </a:lnTo>
                  <a:lnTo>
                    <a:pt x="19" y="925"/>
                  </a:lnTo>
                  <a:lnTo>
                    <a:pt x="14" y="800"/>
                  </a:lnTo>
                  <a:lnTo>
                    <a:pt x="0" y="676"/>
                  </a:lnTo>
                  <a:lnTo>
                    <a:pt x="4" y="456"/>
                  </a:lnTo>
                  <a:lnTo>
                    <a:pt x="16" y="338"/>
                  </a:lnTo>
                  <a:lnTo>
                    <a:pt x="33" y="235"/>
                  </a:lnTo>
                  <a:lnTo>
                    <a:pt x="54" y="13"/>
                  </a:lnTo>
                  <a:lnTo>
                    <a:pt x="69" y="0"/>
                  </a:lnTo>
                  <a:lnTo>
                    <a:pt x="82" y="13"/>
                  </a:lnTo>
                  <a:lnTo>
                    <a:pt x="82"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02" name="Freeform 106"/>
            <p:cNvSpPr>
              <a:spLocks/>
            </p:cNvSpPr>
            <p:nvPr/>
          </p:nvSpPr>
          <p:spPr bwMode="auto">
            <a:xfrm>
              <a:off x="3519" y="2590"/>
              <a:ext cx="43" cy="629"/>
            </a:xfrm>
            <a:custGeom>
              <a:avLst/>
              <a:gdLst>
                <a:gd name="T0" fmla="*/ 82 w 88"/>
                <a:gd name="T1" fmla="*/ 27 h 1258"/>
                <a:gd name="T2" fmla="*/ 82 w 88"/>
                <a:gd name="T3" fmla="*/ 38 h 1258"/>
                <a:gd name="T4" fmla="*/ 82 w 88"/>
                <a:gd name="T5" fmla="*/ 51 h 1258"/>
                <a:gd name="T6" fmla="*/ 82 w 88"/>
                <a:gd name="T7" fmla="*/ 72 h 1258"/>
                <a:gd name="T8" fmla="*/ 82 w 88"/>
                <a:gd name="T9" fmla="*/ 84 h 1258"/>
                <a:gd name="T10" fmla="*/ 82 w 88"/>
                <a:gd name="T11" fmla="*/ 95 h 1258"/>
                <a:gd name="T12" fmla="*/ 82 w 88"/>
                <a:gd name="T13" fmla="*/ 99 h 1258"/>
                <a:gd name="T14" fmla="*/ 82 w 88"/>
                <a:gd name="T15" fmla="*/ 101 h 1258"/>
                <a:gd name="T16" fmla="*/ 82 w 88"/>
                <a:gd name="T17" fmla="*/ 103 h 1258"/>
                <a:gd name="T18" fmla="*/ 82 w 88"/>
                <a:gd name="T19" fmla="*/ 105 h 1258"/>
                <a:gd name="T20" fmla="*/ 82 w 88"/>
                <a:gd name="T21" fmla="*/ 114 h 1258"/>
                <a:gd name="T22" fmla="*/ 84 w 88"/>
                <a:gd name="T23" fmla="*/ 192 h 1258"/>
                <a:gd name="T24" fmla="*/ 84 w 88"/>
                <a:gd name="T25" fmla="*/ 268 h 1258"/>
                <a:gd name="T26" fmla="*/ 84 w 88"/>
                <a:gd name="T27" fmla="*/ 278 h 1258"/>
                <a:gd name="T28" fmla="*/ 84 w 88"/>
                <a:gd name="T29" fmla="*/ 283 h 1258"/>
                <a:gd name="T30" fmla="*/ 84 w 88"/>
                <a:gd name="T31" fmla="*/ 285 h 1258"/>
                <a:gd name="T32" fmla="*/ 84 w 88"/>
                <a:gd name="T33" fmla="*/ 287 h 1258"/>
                <a:gd name="T34" fmla="*/ 84 w 88"/>
                <a:gd name="T35" fmla="*/ 289 h 1258"/>
                <a:gd name="T36" fmla="*/ 84 w 88"/>
                <a:gd name="T37" fmla="*/ 299 h 1258"/>
                <a:gd name="T38" fmla="*/ 84 w 88"/>
                <a:gd name="T39" fmla="*/ 310 h 1258"/>
                <a:gd name="T40" fmla="*/ 84 w 88"/>
                <a:gd name="T41" fmla="*/ 333 h 1258"/>
                <a:gd name="T42" fmla="*/ 84 w 88"/>
                <a:gd name="T43" fmla="*/ 344 h 1258"/>
                <a:gd name="T44" fmla="*/ 84 w 88"/>
                <a:gd name="T45" fmla="*/ 346 h 1258"/>
                <a:gd name="T46" fmla="*/ 84 w 88"/>
                <a:gd name="T47" fmla="*/ 350 h 1258"/>
                <a:gd name="T48" fmla="*/ 84 w 88"/>
                <a:gd name="T49" fmla="*/ 354 h 1258"/>
                <a:gd name="T50" fmla="*/ 84 w 88"/>
                <a:gd name="T51" fmla="*/ 356 h 1258"/>
                <a:gd name="T52" fmla="*/ 88 w 88"/>
                <a:gd name="T53" fmla="*/ 504 h 1258"/>
                <a:gd name="T54" fmla="*/ 86 w 88"/>
                <a:gd name="T55" fmla="*/ 637 h 1258"/>
                <a:gd name="T56" fmla="*/ 80 w 88"/>
                <a:gd name="T57" fmla="*/ 916 h 1258"/>
                <a:gd name="T58" fmla="*/ 67 w 88"/>
                <a:gd name="T59" fmla="*/ 1219 h 1258"/>
                <a:gd name="T60" fmla="*/ 57 w 88"/>
                <a:gd name="T61" fmla="*/ 1243 h 1258"/>
                <a:gd name="T62" fmla="*/ 34 w 88"/>
                <a:gd name="T63" fmla="*/ 1258 h 1258"/>
                <a:gd name="T64" fmla="*/ 12 w 88"/>
                <a:gd name="T65" fmla="*/ 1258 h 1258"/>
                <a:gd name="T66" fmla="*/ 0 w 88"/>
                <a:gd name="T67" fmla="*/ 1241 h 1258"/>
                <a:gd name="T68" fmla="*/ 0 w 88"/>
                <a:gd name="T69" fmla="*/ 916 h 1258"/>
                <a:gd name="T70" fmla="*/ 6 w 88"/>
                <a:gd name="T71" fmla="*/ 637 h 1258"/>
                <a:gd name="T72" fmla="*/ 8 w 88"/>
                <a:gd name="T73" fmla="*/ 506 h 1258"/>
                <a:gd name="T74" fmla="*/ 4 w 88"/>
                <a:gd name="T75" fmla="*/ 357 h 1258"/>
                <a:gd name="T76" fmla="*/ 17 w 88"/>
                <a:gd name="T77" fmla="*/ 192 h 1258"/>
                <a:gd name="T78" fmla="*/ 31 w 88"/>
                <a:gd name="T79" fmla="*/ 27 h 1258"/>
                <a:gd name="T80" fmla="*/ 38 w 88"/>
                <a:gd name="T81" fmla="*/ 8 h 1258"/>
                <a:gd name="T82" fmla="*/ 55 w 88"/>
                <a:gd name="T83" fmla="*/ 0 h 1258"/>
                <a:gd name="T84" fmla="*/ 82 w 88"/>
                <a:gd name="T85" fmla="*/ 27 h 1258"/>
                <a:gd name="T86" fmla="*/ 82 w 88"/>
                <a:gd name="T87" fmla="*/ 27 h 1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8" h="1258">
                  <a:moveTo>
                    <a:pt x="82" y="27"/>
                  </a:moveTo>
                  <a:lnTo>
                    <a:pt x="82" y="38"/>
                  </a:lnTo>
                  <a:lnTo>
                    <a:pt x="82" y="51"/>
                  </a:lnTo>
                  <a:lnTo>
                    <a:pt x="82" y="72"/>
                  </a:lnTo>
                  <a:lnTo>
                    <a:pt x="82" y="84"/>
                  </a:lnTo>
                  <a:lnTo>
                    <a:pt x="82" y="95"/>
                  </a:lnTo>
                  <a:lnTo>
                    <a:pt x="82" y="99"/>
                  </a:lnTo>
                  <a:lnTo>
                    <a:pt x="82" y="101"/>
                  </a:lnTo>
                  <a:lnTo>
                    <a:pt x="82" y="103"/>
                  </a:lnTo>
                  <a:lnTo>
                    <a:pt x="82" y="105"/>
                  </a:lnTo>
                  <a:lnTo>
                    <a:pt x="82" y="114"/>
                  </a:lnTo>
                  <a:lnTo>
                    <a:pt x="84" y="192"/>
                  </a:lnTo>
                  <a:lnTo>
                    <a:pt x="84" y="268"/>
                  </a:lnTo>
                  <a:lnTo>
                    <a:pt x="84" y="278"/>
                  </a:lnTo>
                  <a:lnTo>
                    <a:pt x="84" y="283"/>
                  </a:lnTo>
                  <a:lnTo>
                    <a:pt x="84" y="285"/>
                  </a:lnTo>
                  <a:lnTo>
                    <a:pt x="84" y="287"/>
                  </a:lnTo>
                  <a:lnTo>
                    <a:pt x="84" y="289"/>
                  </a:lnTo>
                  <a:lnTo>
                    <a:pt x="84" y="299"/>
                  </a:lnTo>
                  <a:lnTo>
                    <a:pt x="84" y="310"/>
                  </a:lnTo>
                  <a:lnTo>
                    <a:pt x="84" y="333"/>
                  </a:lnTo>
                  <a:lnTo>
                    <a:pt x="84" y="344"/>
                  </a:lnTo>
                  <a:lnTo>
                    <a:pt x="84" y="346"/>
                  </a:lnTo>
                  <a:lnTo>
                    <a:pt x="84" y="350"/>
                  </a:lnTo>
                  <a:lnTo>
                    <a:pt x="84" y="354"/>
                  </a:lnTo>
                  <a:lnTo>
                    <a:pt x="84" y="356"/>
                  </a:lnTo>
                  <a:lnTo>
                    <a:pt x="88" y="504"/>
                  </a:lnTo>
                  <a:lnTo>
                    <a:pt x="86" y="637"/>
                  </a:lnTo>
                  <a:lnTo>
                    <a:pt x="80" y="916"/>
                  </a:lnTo>
                  <a:lnTo>
                    <a:pt x="67" y="1219"/>
                  </a:lnTo>
                  <a:lnTo>
                    <a:pt x="57" y="1243"/>
                  </a:lnTo>
                  <a:lnTo>
                    <a:pt x="34" y="1258"/>
                  </a:lnTo>
                  <a:lnTo>
                    <a:pt x="12" y="1258"/>
                  </a:lnTo>
                  <a:lnTo>
                    <a:pt x="0" y="1241"/>
                  </a:lnTo>
                  <a:lnTo>
                    <a:pt x="0" y="916"/>
                  </a:lnTo>
                  <a:lnTo>
                    <a:pt x="6" y="637"/>
                  </a:lnTo>
                  <a:lnTo>
                    <a:pt x="8" y="506"/>
                  </a:lnTo>
                  <a:lnTo>
                    <a:pt x="4" y="357"/>
                  </a:lnTo>
                  <a:lnTo>
                    <a:pt x="17" y="192"/>
                  </a:lnTo>
                  <a:lnTo>
                    <a:pt x="31" y="27"/>
                  </a:lnTo>
                  <a:lnTo>
                    <a:pt x="38" y="8"/>
                  </a:lnTo>
                  <a:lnTo>
                    <a:pt x="55" y="0"/>
                  </a:lnTo>
                  <a:lnTo>
                    <a:pt x="82" y="27"/>
                  </a:lnTo>
                  <a:lnTo>
                    <a:pt x="8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03" name="Freeform 107"/>
            <p:cNvSpPr>
              <a:spLocks/>
            </p:cNvSpPr>
            <p:nvPr/>
          </p:nvSpPr>
          <p:spPr bwMode="auto">
            <a:xfrm>
              <a:off x="2853" y="3185"/>
              <a:ext cx="685" cy="48"/>
            </a:xfrm>
            <a:custGeom>
              <a:avLst/>
              <a:gdLst>
                <a:gd name="T0" fmla="*/ 21 w 1368"/>
                <a:gd name="T1" fmla="*/ 23 h 97"/>
                <a:gd name="T2" fmla="*/ 159 w 1368"/>
                <a:gd name="T3" fmla="*/ 32 h 97"/>
                <a:gd name="T4" fmla="*/ 500 w 1368"/>
                <a:gd name="T5" fmla="*/ 38 h 97"/>
                <a:gd name="T6" fmla="*/ 838 w 1368"/>
                <a:gd name="T7" fmla="*/ 25 h 97"/>
                <a:gd name="T8" fmla="*/ 998 w 1368"/>
                <a:gd name="T9" fmla="*/ 15 h 97"/>
                <a:gd name="T10" fmla="*/ 1037 w 1368"/>
                <a:gd name="T11" fmla="*/ 19 h 97"/>
                <a:gd name="T12" fmla="*/ 1313 w 1368"/>
                <a:gd name="T13" fmla="*/ 2 h 97"/>
                <a:gd name="T14" fmla="*/ 1330 w 1368"/>
                <a:gd name="T15" fmla="*/ 0 h 97"/>
                <a:gd name="T16" fmla="*/ 1359 w 1368"/>
                <a:gd name="T17" fmla="*/ 10 h 97"/>
                <a:gd name="T18" fmla="*/ 1368 w 1368"/>
                <a:gd name="T19" fmla="*/ 38 h 97"/>
                <a:gd name="T20" fmla="*/ 1359 w 1368"/>
                <a:gd name="T21" fmla="*/ 65 h 97"/>
                <a:gd name="T22" fmla="*/ 1330 w 1368"/>
                <a:gd name="T23" fmla="*/ 74 h 97"/>
                <a:gd name="T24" fmla="*/ 1313 w 1368"/>
                <a:gd name="T25" fmla="*/ 72 h 97"/>
                <a:gd name="T26" fmla="*/ 1037 w 1368"/>
                <a:gd name="T27" fmla="*/ 89 h 97"/>
                <a:gd name="T28" fmla="*/ 999 w 1368"/>
                <a:gd name="T29" fmla="*/ 91 h 97"/>
                <a:gd name="T30" fmla="*/ 838 w 1368"/>
                <a:gd name="T31" fmla="*/ 97 h 97"/>
                <a:gd name="T32" fmla="*/ 498 w 1368"/>
                <a:gd name="T33" fmla="*/ 87 h 97"/>
                <a:gd name="T34" fmla="*/ 158 w 1368"/>
                <a:gd name="T35" fmla="*/ 61 h 97"/>
                <a:gd name="T36" fmla="*/ 21 w 1368"/>
                <a:gd name="T37" fmla="*/ 67 h 97"/>
                <a:gd name="T38" fmla="*/ 0 w 1368"/>
                <a:gd name="T39" fmla="*/ 44 h 97"/>
                <a:gd name="T40" fmla="*/ 4 w 1368"/>
                <a:gd name="T41" fmla="*/ 30 h 97"/>
                <a:gd name="T42" fmla="*/ 21 w 1368"/>
                <a:gd name="T43" fmla="*/ 23 h 97"/>
                <a:gd name="T44" fmla="*/ 21 w 1368"/>
                <a:gd name="T45" fmla="*/ 2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68" h="97">
                  <a:moveTo>
                    <a:pt x="21" y="23"/>
                  </a:moveTo>
                  <a:lnTo>
                    <a:pt x="159" y="32"/>
                  </a:lnTo>
                  <a:lnTo>
                    <a:pt x="500" y="38"/>
                  </a:lnTo>
                  <a:lnTo>
                    <a:pt x="838" y="25"/>
                  </a:lnTo>
                  <a:lnTo>
                    <a:pt x="998" y="15"/>
                  </a:lnTo>
                  <a:lnTo>
                    <a:pt x="1037" y="19"/>
                  </a:lnTo>
                  <a:lnTo>
                    <a:pt x="1313" y="2"/>
                  </a:lnTo>
                  <a:lnTo>
                    <a:pt x="1330" y="0"/>
                  </a:lnTo>
                  <a:lnTo>
                    <a:pt x="1359" y="10"/>
                  </a:lnTo>
                  <a:lnTo>
                    <a:pt x="1368" y="38"/>
                  </a:lnTo>
                  <a:lnTo>
                    <a:pt x="1359" y="65"/>
                  </a:lnTo>
                  <a:lnTo>
                    <a:pt x="1330" y="74"/>
                  </a:lnTo>
                  <a:lnTo>
                    <a:pt x="1313" y="72"/>
                  </a:lnTo>
                  <a:lnTo>
                    <a:pt x="1037" y="89"/>
                  </a:lnTo>
                  <a:lnTo>
                    <a:pt x="999" y="91"/>
                  </a:lnTo>
                  <a:lnTo>
                    <a:pt x="838" y="97"/>
                  </a:lnTo>
                  <a:lnTo>
                    <a:pt x="498" y="87"/>
                  </a:lnTo>
                  <a:lnTo>
                    <a:pt x="158" y="61"/>
                  </a:lnTo>
                  <a:lnTo>
                    <a:pt x="21" y="67"/>
                  </a:lnTo>
                  <a:lnTo>
                    <a:pt x="0" y="44"/>
                  </a:lnTo>
                  <a:lnTo>
                    <a:pt x="4" y="30"/>
                  </a:lnTo>
                  <a:lnTo>
                    <a:pt x="21" y="23"/>
                  </a:lnTo>
                  <a:lnTo>
                    <a:pt x="21"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04" name="Freeform 108"/>
            <p:cNvSpPr>
              <a:spLocks/>
            </p:cNvSpPr>
            <p:nvPr/>
          </p:nvSpPr>
          <p:spPr bwMode="auto">
            <a:xfrm>
              <a:off x="3246" y="2831"/>
              <a:ext cx="203" cy="385"/>
            </a:xfrm>
            <a:custGeom>
              <a:avLst/>
              <a:gdLst>
                <a:gd name="T0" fmla="*/ 36 w 406"/>
                <a:gd name="T1" fmla="*/ 4 h 770"/>
                <a:gd name="T2" fmla="*/ 205 w 406"/>
                <a:gd name="T3" fmla="*/ 0 h 770"/>
                <a:gd name="T4" fmla="*/ 372 w 406"/>
                <a:gd name="T5" fmla="*/ 17 h 770"/>
                <a:gd name="T6" fmla="*/ 399 w 406"/>
                <a:gd name="T7" fmla="*/ 30 h 770"/>
                <a:gd name="T8" fmla="*/ 406 w 406"/>
                <a:gd name="T9" fmla="*/ 59 h 770"/>
                <a:gd name="T10" fmla="*/ 389 w 406"/>
                <a:gd name="T11" fmla="*/ 293 h 770"/>
                <a:gd name="T12" fmla="*/ 376 w 406"/>
                <a:gd name="T13" fmla="*/ 519 h 770"/>
                <a:gd name="T14" fmla="*/ 357 w 406"/>
                <a:gd name="T15" fmla="*/ 745 h 770"/>
                <a:gd name="T16" fmla="*/ 348 w 406"/>
                <a:gd name="T17" fmla="*/ 764 h 770"/>
                <a:gd name="T18" fmla="*/ 329 w 406"/>
                <a:gd name="T19" fmla="*/ 770 h 770"/>
                <a:gd name="T20" fmla="*/ 304 w 406"/>
                <a:gd name="T21" fmla="*/ 743 h 770"/>
                <a:gd name="T22" fmla="*/ 309 w 406"/>
                <a:gd name="T23" fmla="*/ 289 h 770"/>
                <a:gd name="T24" fmla="*/ 323 w 406"/>
                <a:gd name="T25" fmla="*/ 91 h 770"/>
                <a:gd name="T26" fmla="*/ 184 w 406"/>
                <a:gd name="T27" fmla="*/ 78 h 770"/>
                <a:gd name="T28" fmla="*/ 40 w 406"/>
                <a:gd name="T29" fmla="*/ 78 h 770"/>
                <a:gd name="T30" fmla="*/ 11 w 406"/>
                <a:gd name="T31" fmla="*/ 68 h 770"/>
                <a:gd name="T32" fmla="*/ 0 w 406"/>
                <a:gd name="T33" fmla="*/ 42 h 770"/>
                <a:gd name="T34" fmla="*/ 9 w 406"/>
                <a:gd name="T35" fmla="*/ 15 h 770"/>
                <a:gd name="T36" fmla="*/ 36 w 406"/>
                <a:gd name="T37" fmla="*/ 4 h 770"/>
                <a:gd name="T38" fmla="*/ 36 w 406"/>
                <a:gd name="T39" fmla="*/ 4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6" h="770">
                  <a:moveTo>
                    <a:pt x="36" y="4"/>
                  </a:moveTo>
                  <a:lnTo>
                    <a:pt x="205" y="0"/>
                  </a:lnTo>
                  <a:lnTo>
                    <a:pt x="372" y="17"/>
                  </a:lnTo>
                  <a:lnTo>
                    <a:pt x="399" y="30"/>
                  </a:lnTo>
                  <a:lnTo>
                    <a:pt x="406" y="59"/>
                  </a:lnTo>
                  <a:lnTo>
                    <a:pt x="389" y="293"/>
                  </a:lnTo>
                  <a:lnTo>
                    <a:pt x="376" y="519"/>
                  </a:lnTo>
                  <a:lnTo>
                    <a:pt x="357" y="745"/>
                  </a:lnTo>
                  <a:lnTo>
                    <a:pt x="348" y="764"/>
                  </a:lnTo>
                  <a:lnTo>
                    <a:pt x="329" y="770"/>
                  </a:lnTo>
                  <a:lnTo>
                    <a:pt x="304" y="743"/>
                  </a:lnTo>
                  <a:lnTo>
                    <a:pt x="309" y="289"/>
                  </a:lnTo>
                  <a:lnTo>
                    <a:pt x="323" y="91"/>
                  </a:lnTo>
                  <a:lnTo>
                    <a:pt x="184" y="78"/>
                  </a:lnTo>
                  <a:lnTo>
                    <a:pt x="40" y="78"/>
                  </a:lnTo>
                  <a:lnTo>
                    <a:pt x="11" y="68"/>
                  </a:lnTo>
                  <a:lnTo>
                    <a:pt x="0" y="42"/>
                  </a:lnTo>
                  <a:lnTo>
                    <a:pt x="9" y="15"/>
                  </a:lnTo>
                  <a:lnTo>
                    <a:pt x="36" y="4"/>
                  </a:lnTo>
                  <a:lnTo>
                    <a:pt x="36"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05" name="Freeform 109"/>
            <p:cNvSpPr>
              <a:spLocks/>
            </p:cNvSpPr>
            <p:nvPr/>
          </p:nvSpPr>
          <p:spPr bwMode="auto">
            <a:xfrm>
              <a:off x="3282" y="2435"/>
              <a:ext cx="167" cy="227"/>
            </a:xfrm>
            <a:custGeom>
              <a:avLst/>
              <a:gdLst>
                <a:gd name="T0" fmla="*/ 15 w 334"/>
                <a:gd name="T1" fmla="*/ 19 h 455"/>
                <a:gd name="T2" fmla="*/ 146 w 334"/>
                <a:gd name="T3" fmla="*/ 15 h 455"/>
                <a:gd name="T4" fmla="*/ 276 w 334"/>
                <a:gd name="T5" fmla="*/ 6 h 455"/>
                <a:gd name="T6" fmla="*/ 306 w 334"/>
                <a:gd name="T7" fmla="*/ 0 h 455"/>
                <a:gd name="T8" fmla="*/ 333 w 334"/>
                <a:gd name="T9" fmla="*/ 10 h 455"/>
                <a:gd name="T10" fmla="*/ 334 w 334"/>
                <a:gd name="T11" fmla="*/ 42 h 455"/>
                <a:gd name="T12" fmla="*/ 331 w 334"/>
                <a:gd name="T13" fmla="*/ 111 h 455"/>
                <a:gd name="T14" fmla="*/ 334 w 334"/>
                <a:gd name="T15" fmla="*/ 179 h 455"/>
                <a:gd name="T16" fmla="*/ 329 w 334"/>
                <a:gd name="T17" fmla="*/ 384 h 455"/>
                <a:gd name="T18" fmla="*/ 323 w 334"/>
                <a:gd name="T19" fmla="*/ 418 h 455"/>
                <a:gd name="T20" fmla="*/ 312 w 334"/>
                <a:gd name="T21" fmla="*/ 443 h 455"/>
                <a:gd name="T22" fmla="*/ 295 w 334"/>
                <a:gd name="T23" fmla="*/ 455 h 455"/>
                <a:gd name="T24" fmla="*/ 274 w 334"/>
                <a:gd name="T25" fmla="*/ 449 h 455"/>
                <a:gd name="T26" fmla="*/ 258 w 334"/>
                <a:gd name="T27" fmla="*/ 428 h 455"/>
                <a:gd name="T28" fmla="*/ 241 w 334"/>
                <a:gd name="T29" fmla="*/ 390 h 455"/>
                <a:gd name="T30" fmla="*/ 247 w 334"/>
                <a:gd name="T31" fmla="*/ 179 h 455"/>
                <a:gd name="T32" fmla="*/ 260 w 334"/>
                <a:gd name="T33" fmla="*/ 57 h 455"/>
                <a:gd name="T34" fmla="*/ 13 w 334"/>
                <a:gd name="T35" fmla="*/ 48 h 455"/>
                <a:gd name="T36" fmla="*/ 0 w 334"/>
                <a:gd name="T37" fmla="*/ 33 h 455"/>
                <a:gd name="T38" fmla="*/ 15 w 334"/>
                <a:gd name="T39" fmla="*/ 19 h 455"/>
                <a:gd name="T40" fmla="*/ 15 w 334"/>
                <a:gd name="T41" fmla="*/ 19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4" h="455">
                  <a:moveTo>
                    <a:pt x="15" y="19"/>
                  </a:moveTo>
                  <a:lnTo>
                    <a:pt x="146" y="15"/>
                  </a:lnTo>
                  <a:lnTo>
                    <a:pt x="276" y="6"/>
                  </a:lnTo>
                  <a:lnTo>
                    <a:pt x="306" y="0"/>
                  </a:lnTo>
                  <a:lnTo>
                    <a:pt x="333" y="10"/>
                  </a:lnTo>
                  <a:lnTo>
                    <a:pt x="334" y="42"/>
                  </a:lnTo>
                  <a:lnTo>
                    <a:pt x="331" y="111"/>
                  </a:lnTo>
                  <a:lnTo>
                    <a:pt x="334" y="179"/>
                  </a:lnTo>
                  <a:lnTo>
                    <a:pt x="329" y="384"/>
                  </a:lnTo>
                  <a:lnTo>
                    <a:pt x="323" y="418"/>
                  </a:lnTo>
                  <a:lnTo>
                    <a:pt x="312" y="443"/>
                  </a:lnTo>
                  <a:lnTo>
                    <a:pt x="295" y="455"/>
                  </a:lnTo>
                  <a:lnTo>
                    <a:pt x="274" y="449"/>
                  </a:lnTo>
                  <a:lnTo>
                    <a:pt x="258" y="428"/>
                  </a:lnTo>
                  <a:lnTo>
                    <a:pt x="241" y="390"/>
                  </a:lnTo>
                  <a:lnTo>
                    <a:pt x="247" y="179"/>
                  </a:lnTo>
                  <a:lnTo>
                    <a:pt x="260" y="57"/>
                  </a:lnTo>
                  <a:lnTo>
                    <a:pt x="13" y="48"/>
                  </a:lnTo>
                  <a:lnTo>
                    <a:pt x="0" y="33"/>
                  </a:lnTo>
                  <a:lnTo>
                    <a:pt x="15" y="19"/>
                  </a:lnTo>
                  <a:lnTo>
                    <a:pt x="15"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06" name="Freeform 110"/>
            <p:cNvSpPr>
              <a:spLocks/>
            </p:cNvSpPr>
            <p:nvPr/>
          </p:nvSpPr>
          <p:spPr bwMode="auto">
            <a:xfrm>
              <a:off x="3248" y="2908"/>
              <a:ext cx="34" cy="314"/>
            </a:xfrm>
            <a:custGeom>
              <a:avLst/>
              <a:gdLst>
                <a:gd name="T0" fmla="*/ 49 w 68"/>
                <a:gd name="T1" fmla="*/ 13 h 627"/>
                <a:gd name="T2" fmla="*/ 53 w 68"/>
                <a:gd name="T3" fmla="*/ 268 h 627"/>
                <a:gd name="T4" fmla="*/ 64 w 68"/>
                <a:gd name="T5" fmla="*/ 523 h 627"/>
                <a:gd name="T6" fmla="*/ 64 w 68"/>
                <a:gd name="T7" fmla="*/ 561 h 627"/>
                <a:gd name="T8" fmla="*/ 68 w 68"/>
                <a:gd name="T9" fmla="*/ 593 h 627"/>
                <a:gd name="T10" fmla="*/ 57 w 68"/>
                <a:gd name="T11" fmla="*/ 620 h 627"/>
                <a:gd name="T12" fmla="*/ 34 w 68"/>
                <a:gd name="T13" fmla="*/ 627 h 627"/>
                <a:gd name="T14" fmla="*/ 1 w 68"/>
                <a:gd name="T15" fmla="*/ 593 h 627"/>
                <a:gd name="T16" fmla="*/ 3 w 68"/>
                <a:gd name="T17" fmla="*/ 561 h 627"/>
                <a:gd name="T18" fmla="*/ 0 w 68"/>
                <a:gd name="T19" fmla="*/ 523 h 627"/>
                <a:gd name="T20" fmla="*/ 5 w 68"/>
                <a:gd name="T21" fmla="*/ 268 h 627"/>
                <a:gd name="T22" fmla="*/ 20 w 68"/>
                <a:gd name="T23" fmla="*/ 13 h 627"/>
                <a:gd name="T24" fmla="*/ 36 w 68"/>
                <a:gd name="T25" fmla="*/ 0 h 627"/>
                <a:gd name="T26" fmla="*/ 49 w 68"/>
                <a:gd name="T27" fmla="*/ 13 h 627"/>
                <a:gd name="T28" fmla="*/ 49 w 68"/>
                <a:gd name="T2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27">
                  <a:moveTo>
                    <a:pt x="49" y="13"/>
                  </a:moveTo>
                  <a:lnTo>
                    <a:pt x="53" y="268"/>
                  </a:lnTo>
                  <a:lnTo>
                    <a:pt x="64" y="523"/>
                  </a:lnTo>
                  <a:lnTo>
                    <a:pt x="64" y="561"/>
                  </a:lnTo>
                  <a:lnTo>
                    <a:pt x="68" y="593"/>
                  </a:lnTo>
                  <a:lnTo>
                    <a:pt x="57" y="620"/>
                  </a:lnTo>
                  <a:lnTo>
                    <a:pt x="34" y="627"/>
                  </a:lnTo>
                  <a:lnTo>
                    <a:pt x="1" y="593"/>
                  </a:lnTo>
                  <a:lnTo>
                    <a:pt x="3" y="561"/>
                  </a:lnTo>
                  <a:lnTo>
                    <a:pt x="0" y="523"/>
                  </a:lnTo>
                  <a:lnTo>
                    <a:pt x="5" y="268"/>
                  </a:lnTo>
                  <a:lnTo>
                    <a:pt x="20" y="13"/>
                  </a:lnTo>
                  <a:lnTo>
                    <a:pt x="36" y="0"/>
                  </a:lnTo>
                  <a:lnTo>
                    <a:pt x="49" y="13"/>
                  </a:lnTo>
                  <a:lnTo>
                    <a:pt x="49"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07" name="Freeform 111"/>
            <p:cNvSpPr>
              <a:spLocks/>
            </p:cNvSpPr>
            <p:nvPr/>
          </p:nvSpPr>
          <p:spPr bwMode="auto">
            <a:xfrm>
              <a:off x="2842" y="2760"/>
              <a:ext cx="163" cy="52"/>
            </a:xfrm>
            <a:custGeom>
              <a:avLst/>
              <a:gdLst>
                <a:gd name="T0" fmla="*/ 17 w 327"/>
                <a:gd name="T1" fmla="*/ 0 h 105"/>
                <a:gd name="T2" fmla="*/ 108 w 327"/>
                <a:gd name="T3" fmla="*/ 12 h 105"/>
                <a:gd name="T4" fmla="*/ 277 w 327"/>
                <a:gd name="T5" fmla="*/ 50 h 105"/>
                <a:gd name="T6" fmla="*/ 315 w 327"/>
                <a:gd name="T7" fmla="*/ 65 h 105"/>
                <a:gd name="T8" fmla="*/ 327 w 327"/>
                <a:gd name="T9" fmla="*/ 80 h 105"/>
                <a:gd name="T10" fmla="*/ 314 w 327"/>
                <a:gd name="T11" fmla="*/ 94 h 105"/>
                <a:gd name="T12" fmla="*/ 270 w 327"/>
                <a:gd name="T13" fmla="*/ 105 h 105"/>
                <a:gd name="T14" fmla="*/ 95 w 327"/>
                <a:gd name="T15" fmla="*/ 67 h 105"/>
                <a:gd name="T16" fmla="*/ 8 w 327"/>
                <a:gd name="T17" fmla="*/ 27 h 105"/>
                <a:gd name="T18" fmla="*/ 0 w 327"/>
                <a:gd name="T19" fmla="*/ 8 h 105"/>
                <a:gd name="T20" fmla="*/ 17 w 327"/>
                <a:gd name="T21" fmla="*/ 0 h 105"/>
                <a:gd name="T22" fmla="*/ 17 w 327"/>
                <a:gd name="T2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105">
                  <a:moveTo>
                    <a:pt x="17" y="0"/>
                  </a:moveTo>
                  <a:lnTo>
                    <a:pt x="108" y="12"/>
                  </a:lnTo>
                  <a:lnTo>
                    <a:pt x="277" y="50"/>
                  </a:lnTo>
                  <a:lnTo>
                    <a:pt x="315" y="65"/>
                  </a:lnTo>
                  <a:lnTo>
                    <a:pt x="327" y="80"/>
                  </a:lnTo>
                  <a:lnTo>
                    <a:pt x="314" y="94"/>
                  </a:lnTo>
                  <a:lnTo>
                    <a:pt x="270" y="105"/>
                  </a:lnTo>
                  <a:lnTo>
                    <a:pt x="95" y="67"/>
                  </a:lnTo>
                  <a:lnTo>
                    <a:pt x="8" y="27"/>
                  </a:lnTo>
                  <a:lnTo>
                    <a:pt x="0" y="8"/>
                  </a:lnTo>
                  <a:lnTo>
                    <a:pt x="17"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08" name="Freeform 112"/>
            <p:cNvSpPr>
              <a:spLocks/>
            </p:cNvSpPr>
            <p:nvPr/>
          </p:nvSpPr>
          <p:spPr bwMode="auto">
            <a:xfrm>
              <a:off x="2840" y="2764"/>
              <a:ext cx="43" cy="198"/>
            </a:xfrm>
            <a:custGeom>
              <a:avLst/>
              <a:gdLst>
                <a:gd name="T0" fmla="*/ 40 w 86"/>
                <a:gd name="T1" fmla="*/ 15 h 395"/>
                <a:gd name="T2" fmla="*/ 86 w 86"/>
                <a:gd name="T3" fmla="*/ 352 h 395"/>
                <a:gd name="T4" fmla="*/ 80 w 86"/>
                <a:gd name="T5" fmla="*/ 380 h 395"/>
                <a:gd name="T6" fmla="*/ 57 w 86"/>
                <a:gd name="T7" fmla="*/ 395 h 395"/>
                <a:gd name="T8" fmla="*/ 31 w 86"/>
                <a:gd name="T9" fmla="*/ 391 h 395"/>
                <a:gd name="T10" fmla="*/ 12 w 86"/>
                <a:gd name="T11" fmla="*/ 367 h 395"/>
                <a:gd name="T12" fmla="*/ 0 w 86"/>
                <a:gd name="T13" fmla="*/ 274 h 395"/>
                <a:gd name="T14" fmla="*/ 4 w 86"/>
                <a:gd name="T15" fmla="*/ 194 h 395"/>
                <a:gd name="T16" fmla="*/ 6 w 86"/>
                <a:gd name="T17" fmla="*/ 19 h 395"/>
                <a:gd name="T18" fmla="*/ 10 w 86"/>
                <a:gd name="T19" fmla="*/ 6 h 395"/>
                <a:gd name="T20" fmla="*/ 21 w 86"/>
                <a:gd name="T21" fmla="*/ 0 h 395"/>
                <a:gd name="T22" fmla="*/ 40 w 86"/>
                <a:gd name="T23" fmla="*/ 15 h 395"/>
                <a:gd name="T24" fmla="*/ 40 w 86"/>
                <a:gd name="T25" fmla="*/ 15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395">
                  <a:moveTo>
                    <a:pt x="40" y="15"/>
                  </a:moveTo>
                  <a:lnTo>
                    <a:pt x="86" y="352"/>
                  </a:lnTo>
                  <a:lnTo>
                    <a:pt x="80" y="380"/>
                  </a:lnTo>
                  <a:lnTo>
                    <a:pt x="57" y="395"/>
                  </a:lnTo>
                  <a:lnTo>
                    <a:pt x="31" y="391"/>
                  </a:lnTo>
                  <a:lnTo>
                    <a:pt x="12" y="367"/>
                  </a:lnTo>
                  <a:lnTo>
                    <a:pt x="0" y="274"/>
                  </a:lnTo>
                  <a:lnTo>
                    <a:pt x="4" y="194"/>
                  </a:lnTo>
                  <a:lnTo>
                    <a:pt x="6" y="19"/>
                  </a:lnTo>
                  <a:lnTo>
                    <a:pt x="10" y="6"/>
                  </a:lnTo>
                  <a:lnTo>
                    <a:pt x="21" y="0"/>
                  </a:lnTo>
                  <a:lnTo>
                    <a:pt x="40" y="15"/>
                  </a:lnTo>
                  <a:lnTo>
                    <a:pt x="4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23" name="Freeform 127"/>
            <p:cNvSpPr>
              <a:spLocks/>
            </p:cNvSpPr>
            <p:nvPr/>
          </p:nvSpPr>
          <p:spPr bwMode="auto">
            <a:xfrm>
              <a:off x="2995" y="2618"/>
              <a:ext cx="60" cy="110"/>
            </a:xfrm>
            <a:custGeom>
              <a:avLst/>
              <a:gdLst>
                <a:gd name="T0" fmla="*/ 23 w 120"/>
                <a:gd name="T1" fmla="*/ 0 h 221"/>
                <a:gd name="T2" fmla="*/ 85 w 120"/>
                <a:gd name="T3" fmla="*/ 82 h 221"/>
                <a:gd name="T4" fmla="*/ 120 w 120"/>
                <a:gd name="T5" fmla="*/ 179 h 221"/>
                <a:gd name="T6" fmla="*/ 114 w 120"/>
                <a:gd name="T7" fmla="*/ 207 h 221"/>
                <a:gd name="T8" fmla="*/ 93 w 120"/>
                <a:gd name="T9" fmla="*/ 221 h 221"/>
                <a:gd name="T10" fmla="*/ 68 w 120"/>
                <a:gd name="T11" fmla="*/ 219 h 221"/>
                <a:gd name="T12" fmla="*/ 49 w 120"/>
                <a:gd name="T13" fmla="*/ 196 h 221"/>
                <a:gd name="T14" fmla="*/ 40 w 120"/>
                <a:gd name="T15" fmla="*/ 101 h 221"/>
                <a:gd name="T16" fmla="*/ 30 w 120"/>
                <a:gd name="T17" fmla="*/ 59 h 221"/>
                <a:gd name="T18" fmla="*/ 19 w 120"/>
                <a:gd name="T19" fmla="*/ 40 h 221"/>
                <a:gd name="T20" fmla="*/ 4 w 120"/>
                <a:gd name="T21" fmla="*/ 21 h 221"/>
                <a:gd name="T22" fmla="*/ 0 w 120"/>
                <a:gd name="T23" fmla="*/ 10 h 221"/>
                <a:gd name="T24" fmla="*/ 4 w 120"/>
                <a:gd name="T25" fmla="*/ 0 h 221"/>
                <a:gd name="T26" fmla="*/ 23 w 120"/>
                <a:gd name="T27" fmla="*/ 0 h 221"/>
                <a:gd name="T28" fmla="*/ 23 w 120"/>
                <a:gd name="T29"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221">
                  <a:moveTo>
                    <a:pt x="23" y="0"/>
                  </a:moveTo>
                  <a:lnTo>
                    <a:pt x="85" y="82"/>
                  </a:lnTo>
                  <a:lnTo>
                    <a:pt x="120" y="179"/>
                  </a:lnTo>
                  <a:lnTo>
                    <a:pt x="114" y="207"/>
                  </a:lnTo>
                  <a:lnTo>
                    <a:pt x="93" y="221"/>
                  </a:lnTo>
                  <a:lnTo>
                    <a:pt x="68" y="219"/>
                  </a:lnTo>
                  <a:lnTo>
                    <a:pt x="49" y="196"/>
                  </a:lnTo>
                  <a:lnTo>
                    <a:pt x="40" y="101"/>
                  </a:lnTo>
                  <a:lnTo>
                    <a:pt x="30" y="59"/>
                  </a:lnTo>
                  <a:lnTo>
                    <a:pt x="19" y="40"/>
                  </a:lnTo>
                  <a:lnTo>
                    <a:pt x="4" y="21"/>
                  </a:lnTo>
                  <a:lnTo>
                    <a:pt x="0" y="10"/>
                  </a:lnTo>
                  <a:lnTo>
                    <a:pt x="4" y="0"/>
                  </a:lnTo>
                  <a:lnTo>
                    <a:pt x="23"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24" name="Freeform 128"/>
            <p:cNvSpPr>
              <a:spLocks/>
            </p:cNvSpPr>
            <p:nvPr/>
          </p:nvSpPr>
          <p:spPr bwMode="auto">
            <a:xfrm>
              <a:off x="3285" y="2448"/>
              <a:ext cx="52" cy="101"/>
            </a:xfrm>
            <a:custGeom>
              <a:avLst/>
              <a:gdLst>
                <a:gd name="T0" fmla="*/ 15 w 104"/>
                <a:gd name="T1" fmla="*/ 36 h 201"/>
                <a:gd name="T2" fmla="*/ 26 w 104"/>
                <a:gd name="T3" fmla="*/ 175 h 201"/>
                <a:gd name="T4" fmla="*/ 104 w 104"/>
                <a:gd name="T5" fmla="*/ 165 h 201"/>
                <a:gd name="T6" fmla="*/ 100 w 104"/>
                <a:gd name="T7" fmla="*/ 186 h 201"/>
                <a:gd name="T8" fmla="*/ 0 w 104"/>
                <a:gd name="T9" fmla="*/ 201 h 201"/>
                <a:gd name="T10" fmla="*/ 2 w 104"/>
                <a:gd name="T11" fmla="*/ 6 h 201"/>
                <a:gd name="T12" fmla="*/ 15 w 104"/>
                <a:gd name="T13" fmla="*/ 0 h 201"/>
                <a:gd name="T14" fmla="*/ 15 w 104"/>
                <a:gd name="T15" fmla="*/ 36 h 201"/>
                <a:gd name="T16" fmla="*/ 15 w 104"/>
                <a:gd name="T17" fmla="*/ 3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01">
                  <a:moveTo>
                    <a:pt x="15" y="36"/>
                  </a:moveTo>
                  <a:lnTo>
                    <a:pt x="26" y="175"/>
                  </a:lnTo>
                  <a:lnTo>
                    <a:pt x="104" y="165"/>
                  </a:lnTo>
                  <a:lnTo>
                    <a:pt x="100" y="186"/>
                  </a:lnTo>
                  <a:lnTo>
                    <a:pt x="0" y="201"/>
                  </a:lnTo>
                  <a:lnTo>
                    <a:pt x="2" y="6"/>
                  </a:lnTo>
                  <a:lnTo>
                    <a:pt x="15" y="0"/>
                  </a:lnTo>
                  <a:lnTo>
                    <a:pt x="15" y="36"/>
                  </a:lnTo>
                  <a:lnTo>
                    <a:pt x="15"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25" name="Freeform 129"/>
            <p:cNvSpPr>
              <a:spLocks/>
            </p:cNvSpPr>
            <p:nvPr/>
          </p:nvSpPr>
          <p:spPr bwMode="auto">
            <a:xfrm>
              <a:off x="3282" y="2568"/>
              <a:ext cx="71" cy="88"/>
            </a:xfrm>
            <a:custGeom>
              <a:avLst/>
              <a:gdLst>
                <a:gd name="T0" fmla="*/ 21 w 142"/>
                <a:gd name="T1" fmla="*/ 2 h 177"/>
                <a:gd name="T2" fmla="*/ 32 w 142"/>
                <a:gd name="T3" fmla="*/ 147 h 177"/>
                <a:gd name="T4" fmla="*/ 101 w 142"/>
                <a:gd name="T5" fmla="*/ 147 h 177"/>
                <a:gd name="T6" fmla="*/ 137 w 142"/>
                <a:gd name="T7" fmla="*/ 109 h 177"/>
                <a:gd name="T8" fmla="*/ 142 w 142"/>
                <a:gd name="T9" fmla="*/ 168 h 177"/>
                <a:gd name="T10" fmla="*/ 17 w 142"/>
                <a:gd name="T11" fmla="*/ 177 h 177"/>
                <a:gd name="T12" fmla="*/ 0 w 142"/>
                <a:gd name="T13" fmla="*/ 164 h 177"/>
                <a:gd name="T14" fmla="*/ 4 w 142"/>
                <a:gd name="T15" fmla="*/ 0 h 177"/>
                <a:gd name="T16" fmla="*/ 21 w 142"/>
                <a:gd name="T17" fmla="*/ 2 h 177"/>
                <a:gd name="T18" fmla="*/ 21 w 142"/>
                <a:gd name="T19" fmla="*/ 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77">
                  <a:moveTo>
                    <a:pt x="21" y="2"/>
                  </a:moveTo>
                  <a:lnTo>
                    <a:pt x="32" y="147"/>
                  </a:lnTo>
                  <a:lnTo>
                    <a:pt x="101" y="147"/>
                  </a:lnTo>
                  <a:lnTo>
                    <a:pt x="137" y="109"/>
                  </a:lnTo>
                  <a:lnTo>
                    <a:pt x="142" y="168"/>
                  </a:lnTo>
                  <a:lnTo>
                    <a:pt x="17" y="177"/>
                  </a:lnTo>
                  <a:lnTo>
                    <a:pt x="0" y="164"/>
                  </a:lnTo>
                  <a:lnTo>
                    <a:pt x="4" y="0"/>
                  </a:lnTo>
                  <a:lnTo>
                    <a:pt x="21" y="2"/>
                  </a:lnTo>
                  <a:lnTo>
                    <a:pt x="2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26" name="Freeform 130"/>
            <p:cNvSpPr>
              <a:spLocks/>
            </p:cNvSpPr>
            <p:nvPr/>
          </p:nvSpPr>
          <p:spPr bwMode="auto">
            <a:xfrm>
              <a:off x="3367" y="2552"/>
              <a:ext cx="77" cy="114"/>
            </a:xfrm>
            <a:custGeom>
              <a:avLst/>
              <a:gdLst>
                <a:gd name="T0" fmla="*/ 30 w 154"/>
                <a:gd name="T1" fmla="*/ 30 h 226"/>
                <a:gd name="T2" fmla="*/ 23 w 154"/>
                <a:gd name="T3" fmla="*/ 196 h 226"/>
                <a:gd name="T4" fmla="*/ 154 w 154"/>
                <a:gd name="T5" fmla="*/ 182 h 226"/>
                <a:gd name="T6" fmla="*/ 146 w 154"/>
                <a:gd name="T7" fmla="*/ 226 h 226"/>
                <a:gd name="T8" fmla="*/ 44 w 154"/>
                <a:gd name="T9" fmla="*/ 220 h 226"/>
                <a:gd name="T10" fmla="*/ 4 w 154"/>
                <a:gd name="T11" fmla="*/ 211 h 226"/>
                <a:gd name="T12" fmla="*/ 0 w 154"/>
                <a:gd name="T13" fmla="*/ 32 h 226"/>
                <a:gd name="T14" fmla="*/ 11 w 154"/>
                <a:gd name="T15" fmla="*/ 15 h 226"/>
                <a:gd name="T16" fmla="*/ 105 w 154"/>
                <a:gd name="T17" fmla="*/ 0 h 226"/>
                <a:gd name="T18" fmla="*/ 95 w 154"/>
                <a:gd name="T19" fmla="*/ 49 h 226"/>
                <a:gd name="T20" fmla="*/ 30 w 154"/>
                <a:gd name="T21" fmla="*/ 30 h 226"/>
                <a:gd name="T22" fmla="*/ 30 w 154"/>
                <a:gd name="T23" fmla="*/ 3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226">
                  <a:moveTo>
                    <a:pt x="30" y="30"/>
                  </a:moveTo>
                  <a:lnTo>
                    <a:pt x="23" y="196"/>
                  </a:lnTo>
                  <a:lnTo>
                    <a:pt x="154" y="182"/>
                  </a:lnTo>
                  <a:lnTo>
                    <a:pt x="146" y="226"/>
                  </a:lnTo>
                  <a:lnTo>
                    <a:pt x="44" y="220"/>
                  </a:lnTo>
                  <a:lnTo>
                    <a:pt x="4" y="211"/>
                  </a:lnTo>
                  <a:lnTo>
                    <a:pt x="0" y="32"/>
                  </a:lnTo>
                  <a:lnTo>
                    <a:pt x="11" y="15"/>
                  </a:lnTo>
                  <a:lnTo>
                    <a:pt x="105" y="0"/>
                  </a:lnTo>
                  <a:lnTo>
                    <a:pt x="95" y="49"/>
                  </a:lnTo>
                  <a:lnTo>
                    <a:pt x="30" y="30"/>
                  </a:lnTo>
                  <a:lnTo>
                    <a:pt x="3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27" name="Freeform 131"/>
            <p:cNvSpPr>
              <a:spLocks/>
            </p:cNvSpPr>
            <p:nvPr/>
          </p:nvSpPr>
          <p:spPr bwMode="auto">
            <a:xfrm>
              <a:off x="3365" y="2452"/>
              <a:ext cx="55" cy="97"/>
            </a:xfrm>
            <a:custGeom>
              <a:avLst/>
              <a:gdLst>
                <a:gd name="T0" fmla="*/ 0 w 111"/>
                <a:gd name="T1" fmla="*/ 9 h 193"/>
                <a:gd name="T2" fmla="*/ 10 w 111"/>
                <a:gd name="T3" fmla="*/ 193 h 193"/>
                <a:gd name="T4" fmla="*/ 109 w 111"/>
                <a:gd name="T5" fmla="*/ 169 h 193"/>
                <a:gd name="T6" fmla="*/ 111 w 111"/>
                <a:gd name="T7" fmla="*/ 150 h 193"/>
                <a:gd name="T8" fmla="*/ 33 w 111"/>
                <a:gd name="T9" fmla="*/ 163 h 193"/>
                <a:gd name="T10" fmla="*/ 31 w 111"/>
                <a:gd name="T11" fmla="*/ 0 h 193"/>
                <a:gd name="T12" fmla="*/ 0 w 111"/>
                <a:gd name="T13" fmla="*/ 9 h 193"/>
                <a:gd name="T14" fmla="*/ 0 w 111"/>
                <a:gd name="T15" fmla="*/ 9 h 1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93">
                  <a:moveTo>
                    <a:pt x="0" y="9"/>
                  </a:moveTo>
                  <a:lnTo>
                    <a:pt x="10" y="193"/>
                  </a:lnTo>
                  <a:lnTo>
                    <a:pt x="109" y="169"/>
                  </a:lnTo>
                  <a:lnTo>
                    <a:pt x="111" y="150"/>
                  </a:lnTo>
                  <a:lnTo>
                    <a:pt x="33" y="163"/>
                  </a:lnTo>
                  <a:lnTo>
                    <a:pt x="31" y="0"/>
                  </a:lnTo>
                  <a:lnTo>
                    <a:pt x="0" y="9"/>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28" name="Freeform 132"/>
            <p:cNvSpPr>
              <a:spLocks/>
            </p:cNvSpPr>
            <p:nvPr/>
          </p:nvSpPr>
          <p:spPr bwMode="auto">
            <a:xfrm>
              <a:off x="3327" y="2452"/>
              <a:ext cx="18" cy="85"/>
            </a:xfrm>
            <a:custGeom>
              <a:avLst/>
              <a:gdLst>
                <a:gd name="T0" fmla="*/ 8 w 36"/>
                <a:gd name="T1" fmla="*/ 7 h 171"/>
                <a:gd name="T2" fmla="*/ 0 w 36"/>
                <a:gd name="T3" fmla="*/ 169 h 171"/>
                <a:gd name="T4" fmla="*/ 27 w 36"/>
                <a:gd name="T5" fmla="*/ 171 h 171"/>
                <a:gd name="T6" fmla="*/ 36 w 36"/>
                <a:gd name="T7" fmla="*/ 0 h 171"/>
                <a:gd name="T8" fmla="*/ 8 w 36"/>
                <a:gd name="T9" fmla="*/ 7 h 171"/>
                <a:gd name="T10" fmla="*/ 8 w 36"/>
                <a:gd name="T11" fmla="*/ 7 h 171"/>
              </a:gdLst>
              <a:ahLst/>
              <a:cxnLst>
                <a:cxn ang="0">
                  <a:pos x="T0" y="T1"/>
                </a:cxn>
                <a:cxn ang="0">
                  <a:pos x="T2" y="T3"/>
                </a:cxn>
                <a:cxn ang="0">
                  <a:pos x="T4" y="T5"/>
                </a:cxn>
                <a:cxn ang="0">
                  <a:pos x="T6" y="T7"/>
                </a:cxn>
                <a:cxn ang="0">
                  <a:pos x="T8" y="T9"/>
                </a:cxn>
                <a:cxn ang="0">
                  <a:pos x="T10" y="T11"/>
                </a:cxn>
              </a:cxnLst>
              <a:rect l="0" t="0" r="r" b="b"/>
              <a:pathLst>
                <a:path w="36" h="171">
                  <a:moveTo>
                    <a:pt x="8" y="7"/>
                  </a:moveTo>
                  <a:lnTo>
                    <a:pt x="0" y="169"/>
                  </a:lnTo>
                  <a:lnTo>
                    <a:pt x="27" y="171"/>
                  </a:lnTo>
                  <a:lnTo>
                    <a:pt x="36" y="0"/>
                  </a:lnTo>
                  <a:lnTo>
                    <a:pt x="8" y="7"/>
                  </a:lnTo>
                  <a:lnTo>
                    <a:pt x="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29" name="Freeform 133"/>
            <p:cNvSpPr>
              <a:spLocks/>
            </p:cNvSpPr>
            <p:nvPr/>
          </p:nvSpPr>
          <p:spPr bwMode="auto">
            <a:xfrm>
              <a:off x="3286" y="2559"/>
              <a:ext cx="65" cy="87"/>
            </a:xfrm>
            <a:custGeom>
              <a:avLst/>
              <a:gdLst>
                <a:gd name="T0" fmla="*/ 0 w 131"/>
                <a:gd name="T1" fmla="*/ 6 h 173"/>
                <a:gd name="T2" fmla="*/ 114 w 131"/>
                <a:gd name="T3" fmla="*/ 0 h 173"/>
                <a:gd name="T4" fmla="*/ 131 w 131"/>
                <a:gd name="T5" fmla="*/ 133 h 173"/>
                <a:gd name="T6" fmla="*/ 123 w 131"/>
                <a:gd name="T7" fmla="*/ 171 h 173"/>
                <a:gd name="T8" fmla="*/ 96 w 131"/>
                <a:gd name="T9" fmla="*/ 173 h 173"/>
                <a:gd name="T10" fmla="*/ 93 w 131"/>
                <a:gd name="T11" fmla="*/ 23 h 173"/>
                <a:gd name="T12" fmla="*/ 1 w 131"/>
                <a:gd name="T13" fmla="*/ 46 h 173"/>
                <a:gd name="T14" fmla="*/ 0 w 131"/>
                <a:gd name="T15" fmla="*/ 6 h 173"/>
                <a:gd name="T16" fmla="*/ 0 w 131"/>
                <a:gd name="T17" fmla="*/ 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73">
                  <a:moveTo>
                    <a:pt x="0" y="6"/>
                  </a:moveTo>
                  <a:lnTo>
                    <a:pt x="114" y="0"/>
                  </a:lnTo>
                  <a:lnTo>
                    <a:pt x="131" y="133"/>
                  </a:lnTo>
                  <a:lnTo>
                    <a:pt x="123" y="171"/>
                  </a:lnTo>
                  <a:lnTo>
                    <a:pt x="96" y="173"/>
                  </a:lnTo>
                  <a:lnTo>
                    <a:pt x="93" y="23"/>
                  </a:lnTo>
                  <a:lnTo>
                    <a:pt x="1" y="46"/>
                  </a:lnTo>
                  <a:lnTo>
                    <a:pt x="0" y="6"/>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30" name="Freeform 134"/>
            <p:cNvSpPr>
              <a:spLocks/>
            </p:cNvSpPr>
            <p:nvPr/>
          </p:nvSpPr>
          <p:spPr bwMode="auto">
            <a:xfrm>
              <a:off x="2858" y="2793"/>
              <a:ext cx="116" cy="193"/>
            </a:xfrm>
            <a:custGeom>
              <a:avLst/>
              <a:gdLst>
                <a:gd name="T0" fmla="*/ 122 w 232"/>
                <a:gd name="T1" fmla="*/ 0 h 386"/>
                <a:gd name="T2" fmla="*/ 120 w 232"/>
                <a:gd name="T3" fmla="*/ 190 h 386"/>
                <a:gd name="T4" fmla="*/ 0 w 232"/>
                <a:gd name="T5" fmla="*/ 141 h 386"/>
                <a:gd name="T6" fmla="*/ 12 w 232"/>
                <a:gd name="T7" fmla="*/ 182 h 386"/>
                <a:gd name="T8" fmla="*/ 120 w 232"/>
                <a:gd name="T9" fmla="*/ 232 h 386"/>
                <a:gd name="T10" fmla="*/ 111 w 232"/>
                <a:gd name="T11" fmla="*/ 340 h 386"/>
                <a:gd name="T12" fmla="*/ 6 w 232"/>
                <a:gd name="T13" fmla="*/ 312 h 386"/>
                <a:gd name="T14" fmla="*/ 2 w 232"/>
                <a:gd name="T15" fmla="*/ 342 h 386"/>
                <a:gd name="T16" fmla="*/ 221 w 232"/>
                <a:gd name="T17" fmla="*/ 386 h 386"/>
                <a:gd name="T18" fmla="*/ 225 w 232"/>
                <a:gd name="T19" fmla="*/ 361 h 386"/>
                <a:gd name="T20" fmla="*/ 141 w 232"/>
                <a:gd name="T21" fmla="*/ 342 h 386"/>
                <a:gd name="T22" fmla="*/ 143 w 232"/>
                <a:gd name="T23" fmla="*/ 243 h 386"/>
                <a:gd name="T24" fmla="*/ 232 w 232"/>
                <a:gd name="T25" fmla="*/ 264 h 386"/>
                <a:gd name="T26" fmla="*/ 232 w 232"/>
                <a:gd name="T27" fmla="*/ 232 h 386"/>
                <a:gd name="T28" fmla="*/ 147 w 232"/>
                <a:gd name="T29" fmla="*/ 184 h 386"/>
                <a:gd name="T30" fmla="*/ 143 w 232"/>
                <a:gd name="T31" fmla="*/ 6 h 386"/>
                <a:gd name="T32" fmla="*/ 122 w 232"/>
                <a:gd name="T33" fmla="*/ 0 h 386"/>
                <a:gd name="T34" fmla="*/ 122 w 232"/>
                <a:gd name="T35"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386">
                  <a:moveTo>
                    <a:pt x="122" y="0"/>
                  </a:moveTo>
                  <a:lnTo>
                    <a:pt x="120" y="190"/>
                  </a:lnTo>
                  <a:lnTo>
                    <a:pt x="0" y="141"/>
                  </a:lnTo>
                  <a:lnTo>
                    <a:pt x="12" y="182"/>
                  </a:lnTo>
                  <a:lnTo>
                    <a:pt x="120" y="232"/>
                  </a:lnTo>
                  <a:lnTo>
                    <a:pt x="111" y="340"/>
                  </a:lnTo>
                  <a:lnTo>
                    <a:pt x="6" y="312"/>
                  </a:lnTo>
                  <a:lnTo>
                    <a:pt x="2" y="342"/>
                  </a:lnTo>
                  <a:lnTo>
                    <a:pt x="221" y="386"/>
                  </a:lnTo>
                  <a:lnTo>
                    <a:pt x="225" y="361"/>
                  </a:lnTo>
                  <a:lnTo>
                    <a:pt x="141" y="342"/>
                  </a:lnTo>
                  <a:lnTo>
                    <a:pt x="143" y="243"/>
                  </a:lnTo>
                  <a:lnTo>
                    <a:pt x="232" y="264"/>
                  </a:lnTo>
                  <a:lnTo>
                    <a:pt x="232" y="232"/>
                  </a:lnTo>
                  <a:lnTo>
                    <a:pt x="147" y="184"/>
                  </a:lnTo>
                  <a:lnTo>
                    <a:pt x="143" y="6"/>
                  </a:lnTo>
                  <a:lnTo>
                    <a:pt x="122" y="0"/>
                  </a:lnTo>
                  <a:lnTo>
                    <a:pt x="1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31" name="Freeform 135"/>
            <p:cNvSpPr>
              <a:spLocks/>
            </p:cNvSpPr>
            <p:nvPr/>
          </p:nvSpPr>
          <p:spPr bwMode="auto">
            <a:xfrm>
              <a:off x="3291" y="3017"/>
              <a:ext cx="37" cy="72"/>
            </a:xfrm>
            <a:custGeom>
              <a:avLst/>
              <a:gdLst>
                <a:gd name="T0" fmla="*/ 0 w 74"/>
                <a:gd name="T1" fmla="*/ 29 h 143"/>
                <a:gd name="T2" fmla="*/ 13 w 74"/>
                <a:gd name="T3" fmla="*/ 54 h 143"/>
                <a:gd name="T4" fmla="*/ 42 w 74"/>
                <a:gd name="T5" fmla="*/ 48 h 143"/>
                <a:gd name="T6" fmla="*/ 49 w 74"/>
                <a:gd name="T7" fmla="*/ 0 h 143"/>
                <a:gd name="T8" fmla="*/ 74 w 74"/>
                <a:gd name="T9" fmla="*/ 20 h 143"/>
                <a:gd name="T10" fmla="*/ 67 w 74"/>
                <a:gd name="T11" fmla="*/ 56 h 143"/>
                <a:gd name="T12" fmla="*/ 42 w 74"/>
                <a:gd name="T13" fmla="*/ 75 h 143"/>
                <a:gd name="T14" fmla="*/ 27 w 74"/>
                <a:gd name="T15" fmla="*/ 84 h 143"/>
                <a:gd name="T16" fmla="*/ 27 w 74"/>
                <a:gd name="T17" fmla="*/ 143 h 143"/>
                <a:gd name="T18" fmla="*/ 0 w 74"/>
                <a:gd name="T19" fmla="*/ 139 h 143"/>
                <a:gd name="T20" fmla="*/ 0 w 74"/>
                <a:gd name="T21" fmla="*/ 29 h 143"/>
                <a:gd name="T22" fmla="*/ 0 w 74"/>
                <a:gd name="T23" fmla="*/ 2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143">
                  <a:moveTo>
                    <a:pt x="0" y="29"/>
                  </a:moveTo>
                  <a:lnTo>
                    <a:pt x="13" y="54"/>
                  </a:lnTo>
                  <a:lnTo>
                    <a:pt x="42" y="48"/>
                  </a:lnTo>
                  <a:lnTo>
                    <a:pt x="49" y="0"/>
                  </a:lnTo>
                  <a:lnTo>
                    <a:pt x="74" y="20"/>
                  </a:lnTo>
                  <a:lnTo>
                    <a:pt x="67" y="56"/>
                  </a:lnTo>
                  <a:lnTo>
                    <a:pt x="42" y="75"/>
                  </a:lnTo>
                  <a:lnTo>
                    <a:pt x="27" y="84"/>
                  </a:lnTo>
                  <a:lnTo>
                    <a:pt x="27" y="143"/>
                  </a:lnTo>
                  <a:lnTo>
                    <a:pt x="0" y="139"/>
                  </a:lnTo>
                  <a:lnTo>
                    <a:pt x="0"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32" name="Freeform 136"/>
            <p:cNvSpPr>
              <a:spLocks/>
            </p:cNvSpPr>
            <p:nvPr/>
          </p:nvSpPr>
          <p:spPr bwMode="auto">
            <a:xfrm>
              <a:off x="3289" y="2890"/>
              <a:ext cx="101" cy="276"/>
            </a:xfrm>
            <a:custGeom>
              <a:avLst/>
              <a:gdLst>
                <a:gd name="T0" fmla="*/ 0 w 204"/>
                <a:gd name="T1" fmla="*/ 218 h 551"/>
                <a:gd name="T2" fmla="*/ 0 w 204"/>
                <a:gd name="T3" fmla="*/ 0 h 551"/>
                <a:gd name="T4" fmla="*/ 204 w 204"/>
                <a:gd name="T5" fmla="*/ 0 h 551"/>
                <a:gd name="T6" fmla="*/ 186 w 204"/>
                <a:gd name="T7" fmla="*/ 551 h 551"/>
                <a:gd name="T8" fmla="*/ 10 w 204"/>
                <a:gd name="T9" fmla="*/ 551 h 551"/>
                <a:gd name="T10" fmla="*/ 14 w 204"/>
                <a:gd name="T11" fmla="*/ 422 h 551"/>
                <a:gd name="T12" fmla="*/ 31 w 204"/>
                <a:gd name="T13" fmla="*/ 519 h 551"/>
                <a:gd name="T14" fmla="*/ 156 w 204"/>
                <a:gd name="T15" fmla="*/ 524 h 551"/>
                <a:gd name="T16" fmla="*/ 169 w 204"/>
                <a:gd name="T17" fmla="*/ 38 h 551"/>
                <a:gd name="T18" fmla="*/ 29 w 204"/>
                <a:gd name="T19" fmla="*/ 30 h 551"/>
                <a:gd name="T20" fmla="*/ 25 w 204"/>
                <a:gd name="T21" fmla="*/ 216 h 551"/>
                <a:gd name="T22" fmla="*/ 0 w 204"/>
                <a:gd name="T23" fmla="*/ 218 h 551"/>
                <a:gd name="T24" fmla="*/ 0 w 204"/>
                <a:gd name="T25" fmla="*/ 218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551">
                  <a:moveTo>
                    <a:pt x="0" y="218"/>
                  </a:moveTo>
                  <a:lnTo>
                    <a:pt x="0" y="0"/>
                  </a:lnTo>
                  <a:lnTo>
                    <a:pt x="204" y="0"/>
                  </a:lnTo>
                  <a:lnTo>
                    <a:pt x="186" y="551"/>
                  </a:lnTo>
                  <a:lnTo>
                    <a:pt x="10" y="551"/>
                  </a:lnTo>
                  <a:lnTo>
                    <a:pt x="14" y="422"/>
                  </a:lnTo>
                  <a:lnTo>
                    <a:pt x="31" y="519"/>
                  </a:lnTo>
                  <a:lnTo>
                    <a:pt x="156" y="524"/>
                  </a:lnTo>
                  <a:lnTo>
                    <a:pt x="169" y="38"/>
                  </a:lnTo>
                  <a:lnTo>
                    <a:pt x="29" y="30"/>
                  </a:lnTo>
                  <a:lnTo>
                    <a:pt x="25" y="216"/>
                  </a:lnTo>
                  <a:lnTo>
                    <a:pt x="0" y="218"/>
                  </a:lnTo>
                  <a:lnTo>
                    <a:pt x="0" y="2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06635" name="Picture 139" descr="bd0678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8489" y="1363459"/>
            <a:ext cx="2586680" cy="2392566"/>
          </a:xfrm>
          <a:prstGeom prst="rect">
            <a:avLst/>
          </a:prstGeom>
          <a:noFill/>
          <a:extLst>
            <a:ext uri="{909E8E84-426E-40DD-AFC4-6F175D3DCCD1}">
              <a14:hiddenFill xmlns:a14="http://schemas.microsoft.com/office/drawing/2010/main">
                <a:solidFill>
                  <a:srgbClr val="FFFFFF"/>
                </a:solidFill>
              </a14:hiddenFill>
            </a:ext>
          </a:extLst>
        </p:spPr>
      </p:pic>
      <p:pic>
        <p:nvPicPr>
          <p:cNvPr id="106636" name="Picture 140" descr="tn00332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2225" y="4751375"/>
            <a:ext cx="3236632" cy="1608236"/>
          </a:xfrm>
          <a:prstGeom prst="rect">
            <a:avLst/>
          </a:prstGeom>
          <a:noFill/>
          <a:extLst>
            <a:ext uri="{909E8E84-426E-40DD-AFC4-6F175D3DCCD1}">
              <a14:hiddenFill xmlns:a14="http://schemas.microsoft.com/office/drawing/2010/main">
                <a:solidFill>
                  <a:srgbClr val="FFFFFF"/>
                </a:solidFill>
              </a14:hiddenFill>
            </a:ext>
          </a:extLst>
        </p:spPr>
      </p:pic>
      <p:pic>
        <p:nvPicPr>
          <p:cNvPr id="106637" name="Picture 141" descr="na01441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20635" y="4113382"/>
            <a:ext cx="2227798" cy="251426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38B37C27-2222-4CD1-83C4-DC16685FE41D}" type="slidenum">
              <a:rPr lang="en-US" smtClean="0"/>
              <a:t>11</a:t>
            </a:fld>
            <a:endParaRPr lang="en-US"/>
          </a:p>
        </p:txBody>
      </p:sp>
    </p:spTree>
    <p:extLst>
      <p:ext uri="{BB962C8B-B14F-4D97-AF65-F5344CB8AC3E}">
        <p14:creationId xmlns:p14="http://schemas.microsoft.com/office/powerpoint/2010/main" val="2724772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r>
              <a:rPr lang="en-US" altLang="en-US" dirty="0" smtClean="0"/>
              <a:t>Example </a:t>
            </a:r>
            <a:r>
              <a:rPr lang="en-US" altLang="en-US" dirty="0"/>
              <a:t>– OO Model</a:t>
            </a:r>
          </a:p>
        </p:txBody>
      </p:sp>
      <p:sp>
        <p:nvSpPr>
          <p:cNvPr id="6147" name="Rectangle 3"/>
          <p:cNvSpPr>
            <a:spLocks noGrp="1" noRot="1" noChangeArrowheads="1"/>
          </p:cNvSpPr>
          <p:nvPr>
            <p:ph type="body" idx="1"/>
          </p:nvPr>
        </p:nvSpPr>
        <p:spPr/>
        <p:txBody>
          <a:bodyPr>
            <a:normAutofit/>
          </a:bodyPr>
          <a:lstStyle/>
          <a:p>
            <a:r>
              <a:rPr lang="en-US" altLang="en-US" sz="2800" dirty="0"/>
              <a:t>Objects</a:t>
            </a:r>
          </a:p>
          <a:p>
            <a:pPr lvl="1"/>
            <a:r>
              <a:rPr lang="en-US" altLang="en-US" sz="2400" dirty="0"/>
              <a:t>Ali</a:t>
            </a:r>
          </a:p>
          <a:p>
            <a:pPr lvl="1"/>
            <a:r>
              <a:rPr lang="en-US" altLang="en-US" sz="2400" dirty="0"/>
              <a:t>House</a:t>
            </a:r>
          </a:p>
          <a:p>
            <a:pPr lvl="1"/>
            <a:r>
              <a:rPr lang="en-US" altLang="en-US" sz="2400" dirty="0"/>
              <a:t>Car</a:t>
            </a:r>
          </a:p>
          <a:p>
            <a:pPr lvl="1"/>
            <a:r>
              <a:rPr lang="en-US" altLang="en-US" sz="2400" dirty="0"/>
              <a:t>Tree</a:t>
            </a:r>
          </a:p>
          <a:p>
            <a:r>
              <a:rPr lang="en-US" altLang="en-US" sz="2800" dirty="0"/>
              <a:t>Interactions</a:t>
            </a:r>
          </a:p>
          <a:p>
            <a:pPr lvl="1"/>
            <a:r>
              <a:rPr lang="en-US" altLang="en-US" sz="2400" dirty="0"/>
              <a:t>Ali lives in the house</a:t>
            </a:r>
          </a:p>
          <a:p>
            <a:pPr lvl="1"/>
            <a:r>
              <a:rPr lang="en-US" altLang="en-US" sz="2400" dirty="0"/>
              <a:t>Ali drives the car</a:t>
            </a:r>
          </a:p>
        </p:txBody>
      </p:sp>
      <p:sp>
        <p:nvSpPr>
          <p:cNvPr id="6152" name="Rectangle 8"/>
          <p:cNvSpPr>
            <a:spLocks noChangeArrowheads="1"/>
          </p:cNvSpPr>
          <p:nvPr/>
        </p:nvSpPr>
        <p:spPr bwMode="auto">
          <a:xfrm>
            <a:off x="5410200" y="1676400"/>
            <a:ext cx="1524000" cy="4572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3200" dirty="0">
                <a:solidFill>
                  <a:srgbClr val="FFFFFF"/>
                </a:solidFill>
                <a:latin typeface="Arial" panose="020B0604020202020204" pitchFamily="34" charset="0"/>
              </a:rPr>
              <a:t>Ali</a:t>
            </a:r>
          </a:p>
        </p:txBody>
      </p:sp>
      <p:sp>
        <p:nvSpPr>
          <p:cNvPr id="6153" name="Line 9"/>
          <p:cNvSpPr>
            <a:spLocks noChangeShapeType="1"/>
          </p:cNvSpPr>
          <p:nvPr/>
        </p:nvSpPr>
        <p:spPr bwMode="auto">
          <a:xfrm flipV="1">
            <a:off x="6934200" y="1905000"/>
            <a:ext cx="1752600" cy="0"/>
          </a:xfrm>
          <a:prstGeom prst="line">
            <a:avLst/>
          </a:prstGeom>
          <a:noFill/>
          <a:ln w="25400">
            <a:solidFill>
              <a:srgbClr val="FFFF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 name="Rectangle 10"/>
          <p:cNvSpPr>
            <a:spLocks noChangeArrowheads="1"/>
          </p:cNvSpPr>
          <p:nvPr/>
        </p:nvSpPr>
        <p:spPr bwMode="auto">
          <a:xfrm>
            <a:off x="5486400" y="3429000"/>
            <a:ext cx="1524000" cy="4572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3200">
                <a:solidFill>
                  <a:srgbClr val="FFFFFF"/>
                </a:solidFill>
                <a:latin typeface="Arial" panose="020B0604020202020204" pitchFamily="34" charset="0"/>
              </a:rPr>
              <a:t>Car</a:t>
            </a:r>
          </a:p>
        </p:txBody>
      </p:sp>
      <p:sp>
        <p:nvSpPr>
          <p:cNvPr id="6155" name="Rectangle 11"/>
          <p:cNvSpPr>
            <a:spLocks noChangeArrowheads="1"/>
          </p:cNvSpPr>
          <p:nvPr/>
        </p:nvSpPr>
        <p:spPr bwMode="auto">
          <a:xfrm>
            <a:off x="8686800" y="1676400"/>
            <a:ext cx="1524000" cy="4572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3200">
                <a:solidFill>
                  <a:srgbClr val="FFFFFF"/>
                </a:solidFill>
                <a:latin typeface="Arial" panose="020B0604020202020204" pitchFamily="34" charset="0"/>
              </a:rPr>
              <a:t>House</a:t>
            </a:r>
          </a:p>
        </p:txBody>
      </p:sp>
      <p:sp>
        <p:nvSpPr>
          <p:cNvPr id="6161" name="Rectangle 17"/>
          <p:cNvSpPr>
            <a:spLocks noChangeArrowheads="1"/>
          </p:cNvSpPr>
          <p:nvPr/>
        </p:nvSpPr>
        <p:spPr bwMode="auto">
          <a:xfrm>
            <a:off x="8686800" y="3429000"/>
            <a:ext cx="1524000" cy="4572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3200">
                <a:solidFill>
                  <a:srgbClr val="FFFFFF"/>
                </a:solidFill>
                <a:latin typeface="Arial" panose="020B0604020202020204" pitchFamily="34" charset="0"/>
              </a:rPr>
              <a:t>Tree</a:t>
            </a:r>
          </a:p>
        </p:txBody>
      </p:sp>
      <p:sp>
        <p:nvSpPr>
          <p:cNvPr id="6162" name="Line 18"/>
          <p:cNvSpPr>
            <a:spLocks noChangeShapeType="1"/>
          </p:cNvSpPr>
          <p:nvPr/>
        </p:nvSpPr>
        <p:spPr bwMode="auto">
          <a:xfrm flipH="1">
            <a:off x="6172200" y="2133600"/>
            <a:ext cx="0" cy="1295400"/>
          </a:xfrm>
          <a:prstGeom prst="line">
            <a:avLst/>
          </a:prstGeom>
          <a:noFill/>
          <a:ln w="25400">
            <a:solidFill>
              <a:srgbClr val="FFFF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3" name="Text Box 19"/>
          <p:cNvSpPr txBox="1">
            <a:spLocks noChangeArrowheads="1"/>
          </p:cNvSpPr>
          <p:nvPr/>
        </p:nvSpPr>
        <p:spPr bwMode="auto">
          <a:xfrm>
            <a:off x="7162800" y="15240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400">
                <a:solidFill>
                  <a:srgbClr val="FFFFFF"/>
                </a:solidFill>
                <a:latin typeface="Arial" panose="020B0604020202020204" pitchFamily="34" charset="0"/>
              </a:rPr>
              <a:t>lives-in</a:t>
            </a:r>
          </a:p>
        </p:txBody>
      </p:sp>
      <p:sp>
        <p:nvSpPr>
          <p:cNvPr id="6164" name="Text Box 20"/>
          <p:cNvSpPr txBox="1">
            <a:spLocks noChangeArrowheads="1"/>
          </p:cNvSpPr>
          <p:nvPr/>
        </p:nvSpPr>
        <p:spPr bwMode="auto">
          <a:xfrm>
            <a:off x="6172200" y="2438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400">
                <a:solidFill>
                  <a:srgbClr val="FFFFFF"/>
                </a:solidFill>
                <a:latin typeface="Arial" panose="020B0604020202020204" pitchFamily="34" charset="0"/>
              </a:rPr>
              <a:t>drives</a:t>
            </a:r>
          </a:p>
        </p:txBody>
      </p:sp>
      <p:sp>
        <p:nvSpPr>
          <p:cNvPr id="2" name="Slide Number Placeholder 1"/>
          <p:cNvSpPr>
            <a:spLocks noGrp="1"/>
          </p:cNvSpPr>
          <p:nvPr>
            <p:ph type="sldNum" sz="quarter" idx="12"/>
          </p:nvPr>
        </p:nvSpPr>
        <p:spPr/>
        <p:txBody>
          <a:bodyPr/>
          <a:lstStyle/>
          <a:p>
            <a:fld id="{38B37C27-2222-4CD1-83C4-DC16685FE41D}" type="slidenum">
              <a:rPr lang="en-US" smtClean="0"/>
              <a:t>12</a:t>
            </a:fld>
            <a:endParaRPr lang="en-US"/>
          </a:p>
        </p:txBody>
      </p:sp>
    </p:spTree>
    <p:extLst>
      <p:ext uri="{BB962C8B-B14F-4D97-AF65-F5344CB8AC3E}">
        <p14:creationId xmlns:p14="http://schemas.microsoft.com/office/powerpoint/2010/main" val="4046763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rrowheads="1"/>
          </p:cNvSpPr>
          <p:nvPr>
            <p:ph type="title"/>
          </p:nvPr>
        </p:nvSpPr>
        <p:spPr/>
        <p:txBody>
          <a:bodyPr/>
          <a:lstStyle/>
          <a:p>
            <a:r>
              <a:rPr lang="en-US" altLang="en-US" dirty="0"/>
              <a:t>Object-Orientation - Advantages </a:t>
            </a:r>
          </a:p>
        </p:txBody>
      </p:sp>
      <p:sp>
        <p:nvSpPr>
          <p:cNvPr id="103427" name="Rectangle 3"/>
          <p:cNvSpPr>
            <a:spLocks noGrp="1" noRot="1" noChangeArrowheads="1"/>
          </p:cNvSpPr>
          <p:nvPr>
            <p:ph type="body" idx="1"/>
          </p:nvPr>
        </p:nvSpPr>
        <p:spPr/>
        <p:txBody>
          <a:bodyPr>
            <a:normAutofit/>
          </a:bodyPr>
          <a:lstStyle/>
          <a:p>
            <a:r>
              <a:rPr lang="en-US" altLang="en-US" sz="2800" dirty="0"/>
              <a:t>People think in terms of objects</a:t>
            </a:r>
          </a:p>
          <a:p>
            <a:endParaRPr lang="en-US" altLang="en-US" sz="2800" dirty="0"/>
          </a:p>
          <a:p>
            <a:r>
              <a:rPr lang="en-US" altLang="en-US" sz="2800" dirty="0"/>
              <a:t>OO models map to reality</a:t>
            </a:r>
          </a:p>
          <a:p>
            <a:endParaRPr lang="en-US" altLang="en-US" sz="2800" dirty="0"/>
          </a:p>
          <a:p>
            <a:r>
              <a:rPr lang="en-US" altLang="en-US" sz="2800" dirty="0"/>
              <a:t>Therefore, OO models are</a:t>
            </a:r>
          </a:p>
          <a:p>
            <a:pPr lvl="1"/>
            <a:r>
              <a:rPr lang="en-US" altLang="en-US" sz="2400" dirty="0"/>
              <a:t>easy to develop</a:t>
            </a:r>
          </a:p>
          <a:p>
            <a:pPr lvl="1"/>
            <a:r>
              <a:rPr lang="en-US" altLang="en-US" sz="2400" dirty="0"/>
              <a:t>easy to understand</a:t>
            </a:r>
          </a:p>
        </p:txBody>
      </p:sp>
      <p:sp>
        <p:nvSpPr>
          <p:cNvPr id="2" name="Slide Number Placeholder 1"/>
          <p:cNvSpPr>
            <a:spLocks noGrp="1"/>
          </p:cNvSpPr>
          <p:nvPr>
            <p:ph type="sldNum" sz="quarter" idx="12"/>
          </p:nvPr>
        </p:nvSpPr>
        <p:spPr/>
        <p:txBody>
          <a:bodyPr/>
          <a:lstStyle/>
          <a:p>
            <a:fld id="{38B37C27-2222-4CD1-83C4-DC16685FE41D}" type="slidenum">
              <a:rPr lang="en-US" smtClean="0"/>
              <a:t>13</a:t>
            </a:fld>
            <a:endParaRPr lang="en-US"/>
          </a:p>
        </p:txBody>
      </p:sp>
    </p:spTree>
    <p:extLst>
      <p:ext uri="{BB962C8B-B14F-4D97-AF65-F5344CB8AC3E}">
        <p14:creationId xmlns:p14="http://schemas.microsoft.com/office/powerpoint/2010/main" val="770650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and Object</a:t>
            </a:r>
          </a:p>
        </p:txBody>
      </p:sp>
      <p:pic>
        <p:nvPicPr>
          <p:cNvPr id="4" name="Content Placeholder 3"/>
          <p:cNvPicPr>
            <a:picLocks noGrp="1" noChangeAspect="1"/>
          </p:cNvPicPr>
          <p:nvPr>
            <p:ph idx="1"/>
          </p:nvPr>
        </p:nvPicPr>
        <p:blipFill>
          <a:blip r:embed="rId3"/>
          <a:stretch>
            <a:fillRect/>
          </a:stretch>
        </p:blipFill>
        <p:spPr>
          <a:xfrm>
            <a:off x="1285104" y="2224217"/>
            <a:ext cx="9201664" cy="3377514"/>
          </a:xfrm>
          <a:prstGeom prst="rect">
            <a:avLst/>
          </a:prstGeom>
        </p:spPr>
      </p:pic>
      <p:sp>
        <p:nvSpPr>
          <p:cNvPr id="3" name="Slide Number Placeholder 2"/>
          <p:cNvSpPr>
            <a:spLocks noGrp="1"/>
          </p:cNvSpPr>
          <p:nvPr>
            <p:ph type="sldNum" sz="quarter" idx="12"/>
          </p:nvPr>
        </p:nvSpPr>
        <p:spPr/>
        <p:txBody>
          <a:bodyPr/>
          <a:lstStyle/>
          <a:p>
            <a:fld id="{38B37C27-2222-4CD1-83C4-DC16685FE41D}" type="slidenum">
              <a:rPr lang="en-US" smtClean="0"/>
              <a:t>14</a:t>
            </a:fld>
            <a:endParaRPr lang="en-US"/>
          </a:p>
        </p:txBody>
      </p:sp>
    </p:spTree>
    <p:extLst>
      <p:ext uri="{BB962C8B-B14F-4D97-AF65-F5344CB8AC3E}">
        <p14:creationId xmlns:p14="http://schemas.microsoft.com/office/powerpoint/2010/main" val="32752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and Object</a:t>
            </a:r>
          </a:p>
        </p:txBody>
      </p:sp>
      <p:sp>
        <p:nvSpPr>
          <p:cNvPr id="3" name="Slide Number Placeholder 2"/>
          <p:cNvSpPr>
            <a:spLocks noGrp="1"/>
          </p:cNvSpPr>
          <p:nvPr>
            <p:ph type="sldNum" sz="quarter" idx="12"/>
          </p:nvPr>
        </p:nvSpPr>
        <p:spPr/>
        <p:txBody>
          <a:bodyPr/>
          <a:lstStyle/>
          <a:p>
            <a:fld id="{38B37C27-2222-4CD1-83C4-DC16685FE41D}" type="slidenum">
              <a:rPr lang="en-US" smtClean="0"/>
              <a:t>15</a:t>
            </a:fld>
            <a:endParaRPr lang="en-US"/>
          </a:p>
        </p:txBody>
      </p:sp>
      <p:pic>
        <p:nvPicPr>
          <p:cNvPr id="1026" name="Picture 2" descr="https://res.cloudinary.com/practicaldev/image/fetch/s--Z7gaICxN--/c_limit%2Cf_auto%2Cfl_progressive%2Cq_auto%2Cw_880/https:/dev-to-uploads.s3.amazonaws.com/i/69esbt14hjr4yca0a1g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51" y="2259726"/>
            <a:ext cx="5573457" cy="318073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Object Oriented Programming - BreatheCo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5223" y="1779803"/>
            <a:ext cx="5125988" cy="3908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273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r>
              <a:rPr lang="en-US" altLang="en-US"/>
              <a:t>What is an Object?</a:t>
            </a:r>
          </a:p>
        </p:txBody>
      </p:sp>
      <p:sp>
        <p:nvSpPr>
          <p:cNvPr id="7171" name="Rectangle 3"/>
          <p:cNvSpPr>
            <a:spLocks noGrp="1" noRot="1" noChangeArrowheads="1"/>
          </p:cNvSpPr>
          <p:nvPr>
            <p:ph type="body" idx="1"/>
          </p:nvPr>
        </p:nvSpPr>
        <p:spPr>
          <a:xfrm>
            <a:off x="814987" y="1632788"/>
            <a:ext cx="8946541" cy="4195481"/>
          </a:xfrm>
        </p:spPr>
        <p:txBody>
          <a:bodyPr>
            <a:normAutofit fontScale="92500" lnSpcReduction="10000"/>
          </a:bodyPr>
          <a:lstStyle/>
          <a:p>
            <a:pPr>
              <a:buFont typeface="Arial" panose="020B0604020202020204" pitchFamily="34" charset="0"/>
              <a:buNone/>
            </a:pPr>
            <a:r>
              <a:rPr lang="en-US" altLang="en-US" sz="2800" dirty="0"/>
              <a:t>An object </a:t>
            </a:r>
            <a:r>
              <a:rPr lang="en-US" altLang="en-US" sz="2800" dirty="0" smtClean="0"/>
              <a:t>is</a:t>
            </a:r>
            <a:endParaRPr lang="en-US" altLang="en-US" sz="2800" dirty="0"/>
          </a:p>
          <a:p>
            <a:r>
              <a:rPr lang="en-US" altLang="en-US" sz="2800" dirty="0"/>
              <a:t>Something tangible (Ali, Car</a:t>
            </a:r>
            <a:r>
              <a:rPr lang="en-US" altLang="en-US" sz="2800" dirty="0" smtClean="0"/>
              <a:t>)</a:t>
            </a:r>
            <a:endParaRPr lang="en-US" altLang="en-US" sz="2800" dirty="0"/>
          </a:p>
          <a:p>
            <a:r>
              <a:rPr lang="en-US" altLang="en-US" sz="2800" dirty="0"/>
              <a:t>Something that can be apprehended intellectually (Time, Date</a:t>
            </a:r>
            <a:r>
              <a:rPr lang="en-US" altLang="en-US" sz="2800" dirty="0" smtClean="0"/>
              <a:t>)</a:t>
            </a:r>
          </a:p>
          <a:p>
            <a:endParaRPr lang="en-US" altLang="en-US" sz="2800" dirty="0" smtClean="0"/>
          </a:p>
          <a:p>
            <a:pPr>
              <a:buFont typeface="Arial" panose="020B0604020202020204" pitchFamily="34" charset="0"/>
              <a:buNone/>
            </a:pPr>
            <a:r>
              <a:rPr lang="en-US" altLang="en-US" sz="2800" dirty="0"/>
              <a:t>An object </a:t>
            </a:r>
            <a:r>
              <a:rPr lang="en-US" altLang="en-US" sz="2800" dirty="0" smtClean="0"/>
              <a:t>has</a:t>
            </a:r>
            <a:endParaRPr lang="en-US" altLang="en-US" sz="2800" dirty="0"/>
          </a:p>
          <a:p>
            <a:r>
              <a:rPr lang="en-US" altLang="en-US" sz="2800" dirty="0"/>
              <a:t>State (attributes)</a:t>
            </a:r>
          </a:p>
          <a:p>
            <a:r>
              <a:rPr lang="en-US" altLang="en-US" sz="2800" dirty="0"/>
              <a:t>Well-defined </a:t>
            </a:r>
            <a:r>
              <a:rPr lang="en-US" altLang="en-US" sz="2800" dirty="0" err="1"/>
              <a:t>behaviour</a:t>
            </a:r>
            <a:r>
              <a:rPr lang="en-US" altLang="en-US" sz="2800" dirty="0"/>
              <a:t> (operations)</a:t>
            </a:r>
          </a:p>
          <a:p>
            <a:r>
              <a:rPr lang="en-US" altLang="en-US" sz="2800" dirty="0"/>
              <a:t>Unique identity</a:t>
            </a:r>
          </a:p>
          <a:p>
            <a:endParaRPr lang="en-US" altLang="en-US" sz="2800" dirty="0"/>
          </a:p>
        </p:txBody>
      </p:sp>
      <p:sp>
        <p:nvSpPr>
          <p:cNvPr id="2" name="Slide Number Placeholder 1"/>
          <p:cNvSpPr>
            <a:spLocks noGrp="1"/>
          </p:cNvSpPr>
          <p:nvPr>
            <p:ph type="sldNum" sz="quarter" idx="12"/>
          </p:nvPr>
        </p:nvSpPr>
        <p:spPr/>
        <p:txBody>
          <a:bodyPr/>
          <a:lstStyle/>
          <a:p>
            <a:fld id="{38B37C27-2222-4CD1-83C4-DC16685FE41D}" type="slidenum">
              <a:rPr lang="en-US" smtClean="0"/>
              <a:t>16</a:t>
            </a:fld>
            <a:endParaRPr lang="en-US"/>
          </a:p>
        </p:txBody>
      </p:sp>
    </p:spTree>
    <p:extLst>
      <p:ext uri="{BB962C8B-B14F-4D97-AF65-F5344CB8AC3E}">
        <p14:creationId xmlns:p14="http://schemas.microsoft.com/office/powerpoint/2010/main" val="29878529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Concept: An object has behaviors</a:t>
            </a:r>
            <a:endParaRPr lang="en-US" dirty="0"/>
          </a:p>
        </p:txBody>
      </p:sp>
      <p:sp>
        <p:nvSpPr>
          <p:cNvPr id="3" name="Content Placeholder 2"/>
          <p:cNvSpPr>
            <a:spLocks noGrp="1"/>
          </p:cNvSpPr>
          <p:nvPr>
            <p:ph idx="1"/>
          </p:nvPr>
        </p:nvSpPr>
        <p:spPr>
          <a:xfrm>
            <a:off x="839701" y="1945827"/>
            <a:ext cx="10001293" cy="4195481"/>
          </a:xfrm>
        </p:spPr>
        <p:txBody>
          <a:bodyPr>
            <a:normAutofit/>
          </a:bodyPr>
          <a:lstStyle/>
          <a:p>
            <a:r>
              <a:rPr lang="en-US" altLang="en-US" sz="4400" dirty="0"/>
              <a:t>An</a:t>
            </a:r>
            <a:r>
              <a:rPr lang="en-US" altLang="en-US" sz="4400" b="1" dirty="0"/>
              <a:t> </a:t>
            </a:r>
            <a:r>
              <a:rPr lang="en-US" altLang="en-US" sz="4400" b="1" dirty="0">
                <a:solidFill>
                  <a:schemeClr val="tx2"/>
                </a:solidFill>
              </a:rPr>
              <a:t>object</a:t>
            </a:r>
            <a:r>
              <a:rPr lang="en-US" altLang="en-US" sz="4400" b="1" dirty="0"/>
              <a:t> </a:t>
            </a:r>
            <a:r>
              <a:rPr lang="en-US" altLang="en-US" sz="4400" dirty="0"/>
              <a:t>contains both </a:t>
            </a:r>
            <a:r>
              <a:rPr lang="en-US" altLang="en-US" sz="4400" b="1" dirty="0"/>
              <a:t>data </a:t>
            </a:r>
            <a:r>
              <a:rPr lang="en-US" altLang="en-US" sz="4400" dirty="0"/>
              <a:t>and </a:t>
            </a:r>
            <a:r>
              <a:rPr lang="en-US" altLang="en-US" sz="4400" b="1" dirty="0">
                <a:solidFill>
                  <a:schemeClr val="tx2"/>
                </a:solidFill>
              </a:rPr>
              <a:t>methods</a:t>
            </a:r>
            <a:r>
              <a:rPr lang="en-US" altLang="en-US" sz="4400" b="1" dirty="0"/>
              <a:t> </a:t>
            </a:r>
            <a:r>
              <a:rPr lang="en-US" altLang="en-US" sz="4400" dirty="0"/>
              <a:t>that manipulate that data</a:t>
            </a:r>
          </a:p>
          <a:p>
            <a:pPr lvl="1" algn="just"/>
            <a:r>
              <a:rPr lang="en-US" altLang="en-US" sz="4000" dirty="0"/>
              <a:t>An object is </a:t>
            </a:r>
            <a:r>
              <a:rPr lang="en-US" altLang="en-US" sz="4000" i="1" dirty="0"/>
              <a:t>active,</a:t>
            </a:r>
            <a:r>
              <a:rPr lang="en-US" altLang="en-US" sz="4000" dirty="0"/>
              <a:t> not passive; it </a:t>
            </a:r>
            <a:r>
              <a:rPr lang="en-US" altLang="en-US" sz="4000" i="1" dirty="0"/>
              <a:t>does</a:t>
            </a:r>
            <a:r>
              <a:rPr lang="en-US" altLang="en-US" sz="4000" dirty="0"/>
              <a:t> </a:t>
            </a:r>
            <a:r>
              <a:rPr lang="en-US" altLang="en-US" sz="4000" dirty="0" smtClean="0"/>
              <a:t>things</a:t>
            </a:r>
            <a:endParaRPr lang="en-US" altLang="en-US" sz="4000" dirty="0"/>
          </a:p>
        </p:txBody>
      </p:sp>
      <p:sp>
        <p:nvSpPr>
          <p:cNvPr id="4" name="Slide Number Placeholder 3"/>
          <p:cNvSpPr>
            <a:spLocks noGrp="1"/>
          </p:cNvSpPr>
          <p:nvPr>
            <p:ph type="sldNum" sz="quarter" idx="12"/>
          </p:nvPr>
        </p:nvSpPr>
        <p:spPr/>
        <p:txBody>
          <a:bodyPr/>
          <a:lstStyle/>
          <a:p>
            <a:fld id="{38B37C27-2222-4CD1-83C4-DC16685FE41D}" type="slidenum">
              <a:rPr lang="en-US" smtClean="0"/>
              <a:t>17</a:t>
            </a:fld>
            <a:endParaRPr lang="en-US"/>
          </a:p>
        </p:txBody>
      </p:sp>
    </p:spTree>
    <p:extLst>
      <p:ext uri="{BB962C8B-B14F-4D97-AF65-F5344CB8AC3E}">
        <p14:creationId xmlns:p14="http://schemas.microsoft.com/office/powerpoint/2010/main" val="1489901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r>
              <a:rPr lang="en-US" altLang="en-US" sz="4000" dirty="0"/>
              <a:t>Example – Ali is a Tangible Object</a:t>
            </a:r>
          </a:p>
        </p:txBody>
      </p:sp>
      <p:sp>
        <p:nvSpPr>
          <p:cNvPr id="10243" name="Rectangle 3"/>
          <p:cNvSpPr>
            <a:spLocks noGrp="1" noRot="1" noChangeArrowheads="1"/>
          </p:cNvSpPr>
          <p:nvPr>
            <p:ph type="body" idx="1"/>
          </p:nvPr>
        </p:nvSpPr>
        <p:spPr/>
        <p:txBody>
          <a:bodyPr>
            <a:normAutofit/>
          </a:bodyPr>
          <a:lstStyle/>
          <a:p>
            <a:r>
              <a:rPr lang="en-US" altLang="en-US" sz="3600" dirty="0"/>
              <a:t>State (attributes)</a:t>
            </a:r>
          </a:p>
          <a:p>
            <a:pPr lvl="1"/>
            <a:r>
              <a:rPr lang="en-US" altLang="en-US" sz="3200" dirty="0"/>
              <a:t>Name</a:t>
            </a:r>
          </a:p>
          <a:p>
            <a:pPr lvl="1"/>
            <a:r>
              <a:rPr lang="en-US" altLang="en-US" sz="3200" dirty="0"/>
              <a:t>Age</a:t>
            </a:r>
          </a:p>
          <a:p>
            <a:r>
              <a:rPr lang="en-US" altLang="en-US" sz="3600" dirty="0" err="1"/>
              <a:t>behaviour</a:t>
            </a:r>
            <a:r>
              <a:rPr lang="en-US" altLang="en-US" sz="3600" dirty="0"/>
              <a:t> (operations)</a:t>
            </a:r>
          </a:p>
          <a:p>
            <a:pPr lvl="1"/>
            <a:r>
              <a:rPr lang="en-US" altLang="en-US" sz="3200" dirty="0"/>
              <a:t>Walks</a:t>
            </a:r>
          </a:p>
          <a:p>
            <a:pPr lvl="1"/>
            <a:r>
              <a:rPr lang="en-US" altLang="en-US" sz="3200" dirty="0" smtClean="0"/>
              <a:t>Eats</a:t>
            </a:r>
            <a:endParaRPr lang="en-US" altLang="en-US" sz="3200" dirty="0"/>
          </a:p>
        </p:txBody>
      </p:sp>
      <p:sp>
        <p:nvSpPr>
          <p:cNvPr id="2" name="Slide Number Placeholder 1"/>
          <p:cNvSpPr>
            <a:spLocks noGrp="1"/>
          </p:cNvSpPr>
          <p:nvPr>
            <p:ph type="sldNum" sz="quarter" idx="12"/>
          </p:nvPr>
        </p:nvSpPr>
        <p:spPr/>
        <p:txBody>
          <a:bodyPr/>
          <a:lstStyle/>
          <a:p>
            <a:fld id="{38B37C27-2222-4CD1-83C4-DC16685FE41D}" type="slidenum">
              <a:rPr lang="en-US" smtClean="0"/>
              <a:t>18</a:t>
            </a:fld>
            <a:endParaRPr lang="en-US"/>
          </a:p>
        </p:txBody>
      </p:sp>
    </p:spTree>
    <p:extLst>
      <p:ext uri="{BB962C8B-B14F-4D97-AF65-F5344CB8AC3E}">
        <p14:creationId xmlns:p14="http://schemas.microsoft.com/office/powerpoint/2010/main" val="27812652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r>
              <a:rPr lang="en-US" altLang="en-US" sz="4000" dirty="0"/>
              <a:t>Example – Car is a Tangible Object</a:t>
            </a:r>
          </a:p>
        </p:txBody>
      </p:sp>
      <p:sp>
        <p:nvSpPr>
          <p:cNvPr id="9219" name="Rectangle 3"/>
          <p:cNvSpPr>
            <a:spLocks noGrp="1" noRot="1" noChangeArrowheads="1"/>
          </p:cNvSpPr>
          <p:nvPr>
            <p:ph type="body" idx="1"/>
          </p:nvPr>
        </p:nvSpPr>
        <p:spPr/>
        <p:txBody>
          <a:bodyPr>
            <a:normAutofit/>
          </a:bodyPr>
          <a:lstStyle/>
          <a:p>
            <a:r>
              <a:rPr lang="en-US" altLang="en-US" sz="3600" dirty="0"/>
              <a:t>State (attributes)</a:t>
            </a:r>
          </a:p>
          <a:p>
            <a:pPr lvl="1">
              <a:buFont typeface="Wingdings" panose="05000000000000000000" pitchFamily="2" charset="2"/>
              <a:buNone/>
            </a:pPr>
            <a:r>
              <a:rPr lang="en-US" altLang="en-US" sz="3200" dirty="0"/>
              <a:t>- Color</a:t>
            </a:r>
          </a:p>
          <a:p>
            <a:pPr lvl="1">
              <a:buFont typeface="Wingdings" panose="05000000000000000000" pitchFamily="2" charset="2"/>
              <a:buNone/>
            </a:pPr>
            <a:r>
              <a:rPr lang="en-US" altLang="en-US" sz="3200" dirty="0"/>
              <a:t>- Model</a:t>
            </a:r>
          </a:p>
          <a:p>
            <a:r>
              <a:rPr lang="en-US" altLang="en-US" sz="3600" dirty="0" err="1"/>
              <a:t>behaviour</a:t>
            </a:r>
            <a:r>
              <a:rPr lang="en-US" altLang="en-US" sz="3600" dirty="0"/>
              <a:t> (operations)</a:t>
            </a:r>
          </a:p>
          <a:p>
            <a:pPr lvl="1">
              <a:buFont typeface="Wingdings" panose="05000000000000000000" pitchFamily="2" charset="2"/>
              <a:buNone/>
            </a:pPr>
            <a:r>
              <a:rPr lang="en-US" altLang="en-US" sz="3200" dirty="0"/>
              <a:t>- Accelerate		- Start Car</a:t>
            </a:r>
          </a:p>
          <a:p>
            <a:pPr lvl="1">
              <a:buFont typeface="Wingdings" panose="05000000000000000000" pitchFamily="2" charset="2"/>
              <a:buNone/>
            </a:pPr>
            <a:r>
              <a:rPr lang="en-US" altLang="en-US" sz="3200" dirty="0"/>
              <a:t>- Change </a:t>
            </a:r>
            <a:r>
              <a:rPr lang="en-US" altLang="en-US" sz="3200" dirty="0" smtClean="0"/>
              <a:t>Gear</a:t>
            </a:r>
            <a:endParaRPr lang="en-US" altLang="en-US" sz="3200" dirty="0"/>
          </a:p>
        </p:txBody>
      </p:sp>
      <p:sp>
        <p:nvSpPr>
          <p:cNvPr id="2" name="Slide Number Placeholder 1"/>
          <p:cNvSpPr>
            <a:spLocks noGrp="1"/>
          </p:cNvSpPr>
          <p:nvPr>
            <p:ph type="sldNum" sz="quarter" idx="12"/>
          </p:nvPr>
        </p:nvSpPr>
        <p:spPr/>
        <p:txBody>
          <a:bodyPr/>
          <a:lstStyle/>
          <a:p>
            <a:fld id="{38B37C27-2222-4CD1-83C4-DC16685FE41D}" type="slidenum">
              <a:rPr lang="en-US" smtClean="0"/>
              <a:t>19</a:t>
            </a:fld>
            <a:endParaRPr lang="en-US"/>
          </a:p>
        </p:txBody>
      </p:sp>
    </p:spTree>
    <p:extLst>
      <p:ext uri="{BB962C8B-B14F-4D97-AF65-F5344CB8AC3E}">
        <p14:creationId xmlns:p14="http://schemas.microsoft.com/office/powerpoint/2010/main" val="888929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ontents</a:t>
            </a:r>
            <a:endParaRPr lang="en-US" dirty="0"/>
          </a:p>
        </p:txBody>
      </p:sp>
      <p:sp>
        <p:nvSpPr>
          <p:cNvPr id="3" name="Content Placeholder 2"/>
          <p:cNvSpPr>
            <a:spLocks noGrp="1"/>
          </p:cNvSpPr>
          <p:nvPr>
            <p:ph idx="1"/>
          </p:nvPr>
        </p:nvSpPr>
        <p:spPr/>
        <p:txBody>
          <a:bodyPr>
            <a:normAutofit/>
          </a:bodyPr>
          <a:lstStyle/>
          <a:p>
            <a:r>
              <a:rPr lang="en-US" sz="2800" dirty="0" smtClean="0"/>
              <a:t>Comparison </a:t>
            </a:r>
            <a:r>
              <a:rPr lang="en-US" sz="2800" dirty="0"/>
              <a:t>from </a:t>
            </a:r>
            <a:r>
              <a:rPr lang="en-US" sz="2800" dirty="0" smtClean="0"/>
              <a:t>object oriented &amp; </a:t>
            </a:r>
            <a:r>
              <a:rPr lang="en-US" sz="2800" dirty="0"/>
              <a:t>procedural </a:t>
            </a:r>
            <a:r>
              <a:rPr lang="en-US" sz="2800" dirty="0" smtClean="0"/>
              <a:t>paradigms</a:t>
            </a:r>
          </a:p>
          <a:p>
            <a:r>
              <a:rPr lang="en-US" sz="2800" dirty="0"/>
              <a:t>Introduction to OO </a:t>
            </a:r>
            <a:r>
              <a:rPr lang="en-US" sz="2800" dirty="0" smtClean="0"/>
              <a:t>paradigm</a:t>
            </a:r>
          </a:p>
          <a:p>
            <a:r>
              <a:rPr lang="en-US" sz="2800" dirty="0"/>
              <a:t>Data Abstraction</a:t>
            </a:r>
          </a:p>
        </p:txBody>
      </p:sp>
      <p:sp>
        <p:nvSpPr>
          <p:cNvPr id="5" name="Slide Number Placeholder 4"/>
          <p:cNvSpPr>
            <a:spLocks noGrp="1"/>
          </p:cNvSpPr>
          <p:nvPr>
            <p:ph type="sldNum" sz="quarter" idx="12"/>
          </p:nvPr>
        </p:nvSpPr>
        <p:spPr/>
        <p:txBody>
          <a:bodyPr/>
          <a:lstStyle/>
          <a:p>
            <a:fld id="{38B37C27-2222-4CD1-83C4-DC16685FE41D}" type="slidenum">
              <a:rPr lang="en-US" smtClean="0"/>
              <a:t>2</a:t>
            </a:fld>
            <a:endParaRPr lang="en-US"/>
          </a:p>
        </p:txBody>
      </p:sp>
    </p:spTree>
    <p:extLst>
      <p:ext uri="{BB962C8B-B14F-4D97-AF65-F5344CB8AC3E}">
        <p14:creationId xmlns:p14="http://schemas.microsoft.com/office/powerpoint/2010/main" val="177203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r>
              <a:rPr lang="en-US" altLang="en-US" sz="4000"/>
              <a:t>Example – Date is an Object Apprehended Intellectually</a:t>
            </a:r>
          </a:p>
        </p:txBody>
      </p:sp>
      <p:sp>
        <p:nvSpPr>
          <p:cNvPr id="38915" name="Rectangle 3"/>
          <p:cNvSpPr>
            <a:spLocks noGrp="1" noRot="1" noChangeArrowheads="1"/>
          </p:cNvSpPr>
          <p:nvPr>
            <p:ph type="body" idx="1"/>
          </p:nvPr>
        </p:nvSpPr>
        <p:spPr>
          <a:xfrm>
            <a:off x="1202166" y="1970539"/>
            <a:ext cx="8946541" cy="4195481"/>
          </a:xfrm>
        </p:spPr>
        <p:txBody>
          <a:bodyPr/>
          <a:lstStyle/>
          <a:p>
            <a:r>
              <a:rPr lang="en-US" altLang="en-US" sz="3600" dirty="0"/>
              <a:t>State (attributes)</a:t>
            </a:r>
          </a:p>
          <a:p>
            <a:pPr lvl="1">
              <a:buFontTx/>
              <a:buChar char="-"/>
            </a:pPr>
            <a:r>
              <a:rPr lang="en-US" altLang="en-US" sz="3200" dirty="0"/>
              <a:t>Year			- Day</a:t>
            </a:r>
          </a:p>
          <a:p>
            <a:pPr lvl="1">
              <a:buFontTx/>
              <a:buChar char="-"/>
            </a:pPr>
            <a:r>
              <a:rPr lang="en-US" altLang="en-US" sz="3200" dirty="0"/>
              <a:t>Month</a:t>
            </a:r>
          </a:p>
          <a:p>
            <a:r>
              <a:rPr lang="en-US" altLang="en-US" sz="3600" dirty="0" err="1"/>
              <a:t>behaviour</a:t>
            </a:r>
            <a:r>
              <a:rPr lang="en-US" altLang="en-US" sz="3600" dirty="0"/>
              <a:t> (operations)</a:t>
            </a:r>
          </a:p>
          <a:p>
            <a:pPr lvl="1">
              <a:buFont typeface="Wingdings" panose="05000000000000000000" pitchFamily="2" charset="2"/>
              <a:buNone/>
            </a:pPr>
            <a:r>
              <a:rPr lang="en-US" altLang="en-US" sz="3200" dirty="0"/>
              <a:t>- Set Year		- Set Day</a:t>
            </a:r>
          </a:p>
          <a:p>
            <a:pPr lvl="1">
              <a:buFont typeface="Wingdings" panose="05000000000000000000" pitchFamily="2" charset="2"/>
              <a:buNone/>
            </a:pPr>
            <a:r>
              <a:rPr lang="en-US" altLang="en-US" sz="3200" dirty="0"/>
              <a:t>- Set Month</a:t>
            </a:r>
          </a:p>
          <a:p>
            <a:endParaRPr lang="en-US" altLang="en-US" dirty="0"/>
          </a:p>
        </p:txBody>
      </p:sp>
      <p:sp>
        <p:nvSpPr>
          <p:cNvPr id="2" name="Slide Number Placeholder 1"/>
          <p:cNvSpPr>
            <a:spLocks noGrp="1"/>
          </p:cNvSpPr>
          <p:nvPr>
            <p:ph type="sldNum" sz="quarter" idx="12"/>
          </p:nvPr>
        </p:nvSpPr>
        <p:spPr/>
        <p:txBody>
          <a:bodyPr/>
          <a:lstStyle/>
          <a:p>
            <a:fld id="{38B37C27-2222-4CD1-83C4-DC16685FE41D}" type="slidenum">
              <a:rPr lang="en-US" smtClean="0"/>
              <a:t>20</a:t>
            </a:fld>
            <a:endParaRPr lang="en-US"/>
          </a:p>
        </p:txBody>
      </p:sp>
    </p:spTree>
    <p:extLst>
      <p:ext uri="{BB962C8B-B14F-4D97-AF65-F5344CB8AC3E}">
        <p14:creationId xmlns:p14="http://schemas.microsoft.com/office/powerpoint/2010/main" val="7685657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r>
              <a:rPr lang="en-US" sz="4000" dirty="0"/>
              <a:t>Data Abstraction</a:t>
            </a:r>
            <a:endParaRPr lang="en-US" altLang="en-US" sz="4000" dirty="0"/>
          </a:p>
        </p:txBody>
      </p:sp>
      <p:sp>
        <p:nvSpPr>
          <p:cNvPr id="38915" name="Rectangle 3"/>
          <p:cNvSpPr>
            <a:spLocks noGrp="1" noRot="1" noChangeArrowheads="1"/>
          </p:cNvSpPr>
          <p:nvPr>
            <p:ph type="body" idx="1"/>
          </p:nvPr>
        </p:nvSpPr>
        <p:spPr>
          <a:xfrm>
            <a:off x="1103312" y="1548714"/>
            <a:ext cx="8946541" cy="4699685"/>
          </a:xfrm>
        </p:spPr>
        <p:txBody>
          <a:bodyPr>
            <a:normAutofit fontScale="92500" lnSpcReduction="20000"/>
          </a:bodyPr>
          <a:lstStyle/>
          <a:p>
            <a:r>
              <a:rPr lang="en-US" sz="2800" dirty="0"/>
              <a:t>P</a:t>
            </a:r>
            <a:r>
              <a:rPr lang="en-US" sz="2800" dirty="0" smtClean="0"/>
              <a:t>rocess </a:t>
            </a:r>
            <a:r>
              <a:rPr lang="en-US" sz="2800" dirty="0"/>
              <a:t>of providing only the essential details to the outside world and hiding the internal </a:t>
            </a:r>
            <a:r>
              <a:rPr lang="en-US" sz="2800" dirty="0" smtClean="0"/>
              <a:t>details.</a:t>
            </a:r>
          </a:p>
          <a:p>
            <a:r>
              <a:rPr lang="en-US" sz="2800" dirty="0" smtClean="0"/>
              <a:t>Let's </a:t>
            </a:r>
            <a:r>
              <a:rPr lang="en-US" sz="2800" dirty="0"/>
              <a:t>take a real life example of AC, which can be turned ON or OFF, change the temperature, change the mode, and other external components such as fan, swing. But, we don't know the internal details of the AC, i.e., how it works internally. Thus, we can say that AC </a:t>
            </a:r>
            <a:r>
              <a:rPr lang="en-US" sz="2800" dirty="0" err="1"/>
              <a:t>seperates</a:t>
            </a:r>
            <a:r>
              <a:rPr lang="en-US" sz="2800" dirty="0"/>
              <a:t> the implementation details from the external interface.</a:t>
            </a:r>
          </a:p>
          <a:p>
            <a:r>
              <a:rPr lang="en-US" sz="2800" dirty="0"/>
              <a:t>C++ provides a great level of abstraction. For example, pow() function is used to calculate the power of a number without knowing the algorithm the function follows.</a:t>
            </a:r>
          </a:p>
          <a:p>
            <a:endParaRPr lang="en-US" altLang="en-US" dirty="0"/>
          </a:p>
        </p:txBody>
      </p:sp>
      <p:sp>
        <p:nvSpPr>
          <p:cNvPr id="2" name="Slide Number Placeholder 1"/>
          <p:cNvSpPr>
            <a:spLocks noGrp="1"/>
          </p:cNvSpPr>
          <p:nvPr>
            <p:ph type="sldNum" sz="quarter" idx="12"/>
          </p:nvPr>
        </p:nvSpPr>
        <p:spPr/>
        <p:txBody>
          <a:bodyPr/>
          <a:lstStyle/>
          <a:p>
            <a:fld id="{38B37C27-2222-4CD1-83C4-DC16685FE41D}" type="slidenum">
              <a:rPr lang="en-US" smtClean="0"/>
              <a:t>21</a:t>
            </a:fld>
            <a:endParaRPr lang="en-US"/>
          </a:p>
        </p:txBody>
      </p:sp>
    </p:spTree>
    <p:extLst>
      <p:ext uri="{BB962C8B-B14F-4D97-AF65-F5344CB8AC3E}">
        <p14:creationId xmlns:p14="http://schemas.microsoft.com/office/powerpoint/2010/main" val="6814834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r>
              <a:rPr lang="en-US" sz="4000" dirty="0"/>
              <a:t>Data Abstraction</a:t>
            </a:r>
            <a:endParaRPr lang="en-US" altLang="en-US" sz="4000" dirty="0"/>
          </a:p>
        </p:txBody>
      </p:sp>
      <p:sp>
        <p:nvSpPr>
          <p:cNvPr id="38915" name="Rectangle 3"/>
          <p:cNvSpPr>
            <a:spLocks noGrp="1" noRot="1" noChangeArrowheads="1"/>
          </p:cNvSpPr>
          <p:nvPr>
            <p:ph type="body" idx="1"/>
          </p:nvPr>
        </p:nvSpPr>
        <p:spPr>
          <a:xfrm>
            <a:off x="1103312" y="1548714"/>
            <a:ext cx="8946541" cy="4699685"/>
          </a:xfrm>
        </p:spPr>
        <p:txBody>
          <a:bodyPr>
            <a:normAutofit/>
          </a:bodyPr>
          <a:lstStyle/>
          <a:p>
            <a:r>
              <a:rPr lang="en-US" sz="2800" b="1" dirty="0"/>
              <a:t>Data Abstraction can be achieved </a:t>
            </a:r>
            <a:r>
              <a:rPr lang="en-US" sz="2800" b="1" dirty="0" smtClean="0"/>
              <a:t>by:</a:t>
            </a:r>
            <a:endParaRPr lang="en-US" sz="2800" dirty="0"/>
          </a:p>
          <a:p>
            <a:r>
              <a:rPr lang="en-US" sz="2800" dirty="0" smtClean="0"/>
              <a:t>Abstraction </a:t>
            </a:r>
            <a:r>
              <a:rPr lang="en-US" sz="2800" dirty="0"/>
              <a:t>in header </a:t>
            </a:r>
            <a:r>
              <a:rPr lang="en-US" sz="2800" dirty="0" smtClean="0"/>
              <a:t>files</a:t>
            </a:r>
          </a:p>
          <a:p>
            <a:r>
              <a:rPr lang="en-US" sz="2800" dirty="0"/>
              <a:t>Abstraction in header files: An another type of abstraction is header file. For example, pow() function available is used to calculate the power of a number without actually knowing which algorithm function uses to calculate the power. </a:t>
            </a:r>
          </a:p>
          <a:p>
            <a:endParaRPr lang="en-US" sz="2800" dirty="0"/>
          </a:p>
          <a:p>
            <a:endParaRPr lang="en-US" altLang="en-US" dirty="0"/>
          </a:p>
        </p:txBody>
      </p:sp>
      <p:sp>
        <p:nvSpPr>
          <p:cNvPr id="2" name="Slide Number Placeholder 1"/>
          <p:cNvSpPr>
            <a:spLocks noGrp="1"/>
          </p:cNvSpPr>
          <p:nvPr>
            <p:ph type="sldNum" sz="quarter" idx="12"/>
          </p:nvPr>
        </p:nvSpPr>
        <p:spPr/>
        <p:txBody>
          <a:bodyPr/>
          <a:lstStyle/>
          <a:p>
            <a:fld id="{38B37C27-2222-4CD1-83C4-DC16685FE41D}" type="slidenum">
              <a:rPr lang="en-US" smtClean="0"/>
              <a:t>22</a:t>
            </a:fld>
            <a:endParaRPr lang="en-US"/>
          </a:p>
        </p:txBody>
      </p:sp>
    </p:spTree>
    <p:extLst>
      <p:ext uri="{BB962C8B-B14F-4D97-AF65-F5344CB8AC3E}">
        <p14:creationId xmlns:p14="http://schemas.microsoft.com/office/powerpoint/2010/main" val="7938349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r>
              <a:rPr lang="en-US" sz="4000" dirty="0"/>
              <a:t>Data Abstraction</a:t>
            </a:r>
            <a:endParaRPr lang="en-US" altLang="en-US" sz="4000" dirty="0"/>
          </a:p>
        </p:txBody>
      </p:sp>
      <p:sp>
        <p:nvSpPr>
          <p:cNvPr id="38915" name="Rectangle 3"/>
          <p:cNvSpPr>
            <a:spLocks noGrp="1" noRot="1" noChangeArrowheads="1"/>
          </p:cNvSpPr>
          <p:nvPr>
            <p:ph type="body" idx="1"/>
          </p:nvPr>
        </p:nvSpPr>
        <p:spPr>
          <a:xfrm>
            <a:off x="5984101" y="1853248"/>
            <a:ext cx="6067856" cy="4699685"/>
          </a:xfrm>
        </p:spPr>
        <p:txBody>
          <a:bodyPr>
            <a:normAutofit/>
          </a:bodyPr>
          <a:lstStyle/>
          <a:p>
            <a:r>
              <a:rPr lang="en-US" sz="2800" b="1" dirty="0" smtClean="0">
                <a:latin typeface="Source Sans Pro"/>
              </a:rPr>
              <a:t>Let’s </a:t>
            </a:r>
            <a:r>
              <a:rPr lang="en-US" sz="2800" b="1" dirty="0">
                <a:latin typeface="Source Sans Pro"/>
              </a:rPr>
              <a:t>Study Abstraction in OOPs with example</a:t>
            </a:r>
            <a:r>
              <a:rPr lang="en-US" sz="2800" b="1" dirty="0" smtClean="0">
                <a:latin typeface="Source Sans Pro"/>
              </a:rPr>
              <a:t>:</a:t>
            </a:r>
          </a:p>
          <a:p>
            <a:r>
              <a:rPr lang="en-US" sz="2800" dirty="0"/>
              <a:t>Suppose you want to create a banking application and you are asked to collect all the information about your customer</a:t>
            </a:r>
            <a:r>
              <a:rPr lang="en-US" sz="2800" dirty="0" smtClean="0"/>
              <a:t>.</a:t>
            </a:r>
            <a:endParaRPr lang="en-US" altLang="en-US" dirty="0"/>
          </a:p>
        </p:txBody>
      </p:sp>
      <p:sp>
        <p:nvSpPr>
          <p:cNvPr id="2" name="Slide Number Placeholder 1"/>
          <p:cNvSpPr>
            <a:spLocks noGrp="1"/>
          </p:cNvSpPr>
          <p:nvPr>
            <p:ph type="sldNum" sz="quarter" idx="12"/>
          </p:nvPr>
        </p:nvSpPr>
        <p:spPr/>
        <p:txBody>
          <a:bodyPr/>
          <a:lstStyle/>
          <a:p>
            <a:fld id="{38B37C27-2222-4CD1-83C4-DC16685FE41D}" type="slidenum">
              <a:rPr lang="en-US" smtClean="0"/>
              <a:t>23</a:t>
            </a:fld>
            <a:endParaRPr lang="en-US"/>
          </a:p>
        </p:txBody>
      </p:sp>
      <p:pic>
        <p:nvPicPr>
          <p:cNvPr id="6" name="Picture 5"/>
          <p:cNvPicPr>
            <a:picLocks noChangeAspect="1"/>
          </p:cNvPicPr>
          <p:nvPr/>
        </p:nvPicPr>
        <p:blipFill>
          <a:blip r:embed="rId2"/>
          <a:stretch>
            <a:fillRect/>
          </a:stretch>
        </p:blipFill>
        <p:spPr>
          <a:xfrm>
            <a:off x="546867" y="2102965"/>
            <a:ext cx="5067300" cy="3409950"/>
          </a:xfrm>
          <a:prstGeom prst="rect">
            <a:avLst/>
          </a:prstGeom>
        </p:spPr>
      </p:pic>
    </p:spTree>
    <p:extLst>
      <p:ext uri="{BB962C8B-B14F-4D97-AF65-F5344CB8AC3E}">
        <p14:creationId xmlns:p14="http://schemas.microsoft.com/office/powerpoint/2010/main" val="2474941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r>
              <a:rPr lang="en-US" sz="4000" dirty="0"/>
              <a:t>Data Abstraction</a:t>
            </a:r>
            <a:endParaRPr lang="en-US" altLang="en-US" sz="4000" dirty="0"/>
          </a:p>
        </p:txBody>
      </p:sp>
      <p:sp>
        <p:nvSpPr>
          <p:cNvPr id="38915" name="Rectangle 3"/>
          <p:cNvSpPr>
            <a:spLocks noGrp="1" noRot="1" noChangeArrowheads="1"/>
          </p:cNvSpPr>
          <p:nvPr>
            <p:ph type="body" idx="1"/>
          </p:nvPr>
        </p:nvSpPr>
        <p:spPr>
          <a:xfrm>
            <a:off x="5239265" y="1853248"/>
            <a:ext cx="6812692" cy="4699685"/>
          </a:xfrm>
        </p:spPr>
        <p:txBody>
          <a:bodyPr>
            <a:normAutofit/>
          </a:bodyPr>
          <a:lstStyle/>
          <a:p>
            <a:r>
              <a:rPr lang="en-US" sz="2800" dirty="0"/>
              <a:t>So, you need to select only the useful information for your banking application from that pool. </a:t>
            </a:r>
            <a:endParaRPr lang="en-US" sz="2800" dirty="0" smtClean="0"/>
          </a:p>
          <a:p>
            <a:r>
              <a:rPr lang="en-US" sz="2800" dirty="0" smtClean="0"/>
              <a:t>Data </a:t>
            </a:r>
            <a:r>
              <a:rPr lang="en-US" sz="2800" dirty="0"/>
              <a:t>like name, address, tax information, etc. make sense for a banking application which is an Abstraction example in </a:t>
            </a:r>
            <a:r>
              <a:rPr lang="en-US" sz="2800" dirty="0" smtClean="0"/>
              <a:t>OOP.</a:t>
            </a:r>
            <a:endParaRPr lang="en-US" altLang="en-US" dirty="0"/>
          </a:p>
        </p:txBody>
      </p:sp>
      <p:sp>
        <p:nvSpPr>
          <p:cNvPr id="2" name="Slide Number Placeholder 1"/>
          <p:cNvSpPr>
            <a:spLocks noGrp="1"/>
          </p:cNvSpPr>
          <p:nvPr>
            <p:ph type="sldNum" sz="quarter" idx="12"/>
          </p:nvPr>
        </p:nvSpPr>
        <p:spPr/>
        <p:txBody>
          <a:bodyPr/>
          <a:lstStyle/>
          <a:p>
            <a:fld id="{38B37C27-2222-4CD1-83C4-DC16685FE41D}" type="slidenum">
              <a:rPr lang="en-US" smtClean="0"/>
              <a:t>24</a:t>
            </a:fld>
            <a:endParaRPr lang="en-US"/>
          </a:p>
        </p:txBody>
      </p:sp>
      <p:pic>
        <p:nvPicPr>
          <p:cNvPr id="3" name="Picture 2"/>
          <p:cNvPicPr>
            <a:picLocks noChangeAspect="1"/>
          </p:cNvPicPr>
          <p:nvPr/>
        </p:nvPicPr>
        <p:blipFill>
          <a:blip r:embed="rId2"/>
          <a:stretch>
            <a:fillRect/>
          </a:stretch>
        </p:blipFill>
        <p:spPr>
          <a:xfrm>
            <a:off x="564035" y="2645118"/>
            <a:ext cx="4288052" cy="2177843"/>
          </a:xfrm>
          <a:prstGeom prst="rect">
            <a:avLst/>
          </a:prstGeom>
        </p:spPr>
      </p:pic>
    </p:spTree>
    <p:extLst>
      <p:ext uri="{BB962C8B-B14F-4D97-AF65-F5344CB8AC3E}">
        <p14:creationId xmlns:p14="http://schemas.microsoft.com/office/powerpoint/2010/main" val="33843700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r>
              <a:rPr lang="en-US" sz="4000" dirty="0"/>
              <a:t>Data Abstraction</a:t>
            </a:r>
            <a:endParaRPr lang="en-US" altLang="en-US" sz="4000" dirty="0"/>
          </a:p>
        </p:txBody>
      </p:sp>
      <p:sp>
        <p:nvSpPr>
          <p:cNvPr id="2" name="Slide Number Placeholder 1"/>
          <p:cNvSpPr>
            <a:spLocks noGrp="1"/>
          </p:cNvSpPr>
          <p:nvPr>
            <p:ph type="sldNum" sz="quarter" idx="12"/>
          </p:nvPr>
        </p:nvSpPr>
        <p:spPr/>
        <p:txBody>
          <a:bodyPr/>
          <a:lstStyle/>
          <a:p>
            <a:fld id="{38B37C27-2222-4CD1-83C4-DC16685FE41D}" type="slidenum">
              <a:rPr lang="en-US" smtClean="0"/>
              <a:t>25</a:t>
            </a:fld>
            <a:endParaRPr lang="en-US"/>
          </a:p>
        </p:txBody>
      </p:sp>
      <p:pic>
        <p:nvPicPr>
          <p:cNvPr id="3074" name="Picture 2" descr="Object Oriented Programming – An Introduction | Codingee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47" y="1424831"/>
            <a:ext cx="7999885" cy="5200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516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8B37C27-2222-4CD1-83C4-DC16685FE41D}" type="slidenum">
              <a:rPr lang="en-US" smtClean="0"/>
              <a:t>3</a:t>
            </a:fld>
            <a:endParaRPr lang="en-US"/>
          </a:p>
        </p:txBody>
      </p:sp>
      <p:pic>
        <p:nvPicPr>
          <p:cNvPr id="1026" name="Picture 2" descr="Get your OOPS concepts clear Dear Programmers! :D | Oops concepts, Object  oriented programming, Jok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547" y="1738184"/>
            <a:ext cx="11497245" cy="4275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6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Paradigms</a:t>
            </a:r>
            <a:endParaRPr lang="en-US" dirty="0"/>
          </a:p>
        </p:txBody>
      </p:sp>
      <p:sp>
        <p:nvSpPr>
          <p:cNvPr id="3" name="Content Placeholder 2"/>
          <p:cNvSpPr>
            <a:spLocks noGrp="1"/>
          </p:cNvSpPr>
          <p:nvPr>
            <p:ph idx="1"/>
          </p:nvPr>
        </p:nvSpPr>
        <p:spPr>
          <a:xfrm>
            <a:off x="646111" y="1641026"/>
            <a:ext cx="10421423" cy="4195481"/>
          </a:xfrm>
        </p:spPr>
        <p:txBody>
          <a:bodyPr>
            <a:normAutofit/>
          </a:bodyPr>
          <a:lstStyle/>
          <a:p>
            <a:r>
              <a:rPr lang="en-US" sz="3200" dirty="0" smtClean="0"/>
              <a:t>Programming </a:t>
            </a:r>
            <a:r>
              <a:rPr lang="en-US" sz="3200" dirty="0"/>
              <a:t>paradigms are a way to classify programming languages based on their features. </a:t>
            </a:r>
            <a:endParaRPr lang="en-US" sz="3200" dirty="0" smtClean="0"/>
          </a:p>
          <a:p>
            <a:r>
              <a:rPr lang="en-US" dirty="0"/>
              <a:t>Common programming </a:t>
            </a:r>
            <a:r>
              <a:rPr lang="en-US" dirty="0" smtClean="0"/>
              <a:t>paradigm include:</a:t>
            </a:r>
          </a:p>
          <a:p>
            <a:r>
              <a:rPr lang="en-US" dirty="0" smtClean="0">
                <a:hlinkClick r:id="rId2" tooltip="Imperative programming"/>
              </a:rPr>
              <a:t>imperative</a:t>
            </a:r>
            <a:r>
              <a:rPr lang="en-US" dirty="0"/>
              <a:t> in which the programmer instructs the machine how to change its state,</a:t>
            </a:r>
          </a:p>
          <a:p>
            <a:pPr lvl="1"/>
            <a:r>
              <a:rPr lang="en-US" dirty="0">
                <a:hlinkClick r:id="rId3" tooltip="Procedural programming"/>
              </a:rPr>
              <a:t>procedural</a:t>
            </a:r>
            <a:r>
              <a:rPr lang="en-US" dirty="0"/>
              <a:t> which groups instructions into procedures,</a:t>
            </a:r>
          </a:p>
          <a:p>
            <a:pPr lvl="1"/>
            <a:r>
              <a:rPr lang="en-US" dirty="0">
                <a:hlinkClick r:id="rId4" tooltip="Object-oriented programming"/>
              </a:rPr>
              <a:t>object-oriented</a:t>
            </a:r>
            <a:r>
              <a:rPr lang="en-US" dirty="0"/>
              <a:t> which groups instructions with the part of the state they operate </a:t>
            </a:r>
            <a:r>
              <a:rPr lang="en-US" dirty="0" smtClean="0"/>
              <a:t>on.</a:t>
            </a:r>
            <a:endParaRPr lang="en-US" dirty="0"/>
          </a:p>
          <a:p>
            <a:endParaRPr lang="en-US" sz="3200" dirty="0"/>
          </a:p>
        </p:txBody>
      </p:sp>
      <p:sp>
        <p:nvSpPr>
          <p:cNvPr id="4" name="Slide Number Placeholder 3"/>
          <p:cNvSpPr>
            <a:spLocks noGrp="1"/>
          </p:cNvSpPr>
          <p:nvPr>
            <p:ph type="sldNum" sz="quarter" idx="12"/>
          </p:nvPr>
        </p:nvSpPr>
        <p:spPr/>
        <p:txBody>
          <a:bodyPr/>
          <a:lstStyle/>
          <a:p>
            <a:fld id="{38B37C27-2222-4CD1-83C4-DC16685FE41D}" type="slidenum">
              <a:rPr lang="en-US" smtClean="0"/>
              <a:t>4</a:t>
            </a:fld>
            <a:endParaRPr lang="en-US"/>
          </a:p>
        </p:txBody>
      </p:sp>
    </p:spTree>
    <p:extLst>
      <p:ext uri="{BB962C8B-B14F-4D97-AF65-F5344CB8AC3E}">
        <p14:creationId xmlns:p14="http://schemas.microsoft.com/office/powerpoint/2010/main" val="122235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Paradigms</a:t>
            </a:r>
            <a:endParaRPr lang="en-US" dirty="0"/>
          </a:p>
        </p:txBody>
      </p:sp>
      <p:sp>
        <p:nvSpPr>
          <p:cNvPr id="3" name="Content Placeholder 2"/>
          <p:cNvSpPr>
            <a:spLocks noGrp="1"/>
          </p:cNvSpPr>
          <p:nvPr>
            <p:ph idx="1"/>
          </p:nvPr>
        </p:nvSpPr>
        <p:spPr>
          <a:xfrm>
            <a:off x="646111" y="1641026"/>
            <a:ext cx="10421423" cy="4603255"/>
          </a:xfrm>
        </p:spPr>
        <p:txBody>
          <a:bodyPr>
            <a:normAutofit fontScale="85000" lnSpcReduction="10000"/>
          </a:bodyPr>
          <a:lstStyle/>
          <a:p>
            <a:r>
              <a:rPr lang="en-US" sz="4100" dirty="0" smtClean="0">
                <a:hlinkClick r:id="rId2" tooltip="Procedural programming"/>
              </a:rPr>
              <a:t>Procedural</a:t>
            </a:r>
            <a:endParaRPr lang="en-US" sz="5200" dirty="0" smtClean="0"/>
          </a:p>
          <a:p>
            <a:r>
              <a:rPr lang="en-US" sz="3200" dirty="0" smtClean="0"/>
              <a:t>For </a:t>
            </a:r>
            <a:r>
              <a:rPr lang="en-US" sz="3200" dirty="0"/>
              <a:t>example</a:t>
            </a:r>
            <a:r>
              <a:rPr lang="en-US" sz="3200" dirty="0" smtClean="0"/>
              <a:t>,</a:t>
            </a:r>
            <a:endParaRPr lang="en-US" sz="3200" dirty="0"/>
          </a:p>
          <a:p>
            <a:r>
              <a:rPr lang="en-US" sz="3200" dirty="0" smtClean="0"/>
              <a:t>Beginners </a:t>
            </a:r>
            <a:r>
              <a:rPr lang="en-US" sz="3200" dirty="0"/>
              <a:t>All purpose Symbolic Instruction Code (BASIC) – it was developed to enable more people to write programs.</a:t>
            </a:r>
          </a:p>
          <a:p>
            <a:r>
              <a:rPr lang="en-US" sz="3200" dirty="0"/>
              <a:t>C – a general-purpose programming language, initially developed by Dennis Ritchie between 1969 and 1973 at AT&amp;T Bell Labs.</a:t>
            </a:r>
          </a:p>
          <a:p>
            <a:r>
              <a:rPr lang="en-US" sz="3200" dirty="0" smtClean="0"/>
              <a:t>Describe</a:t>
            </a:r>
            <a:r>
              <a:rPr lang="en-US" sz="3200" dirty="0"/>
              <a:t>, </a:t>
            </a:r>
            <a:r>
              <a:rPr lang="en-US" sz="3200" b="1" u="sng" dirty="0"/>
              <a:t>step by step</a:t>
            </a:r>
            <a:r>
              <a:rPr lang="en-US" sz="3200" dirty="0"/>
              <a:t>, exactly the procedure that should, according to the particular programmer at least, be followed to solve a specific problem. </a:t>
            </a:r>
          </a:p>
        </p:txBody>
      </p:sp>
      <p:sp>
        <p:nvSpPr>
          <p:cNvPr id="4" name="Slide Number Placeholder 3"/>
          <p:cNvSpPr>
            <a:spLocks noGrp="1"/>
          </p:cNvSpPr>
          <p:nvPr>
            <p:ph type="sldNum" sz="quarter" idx="12"/>
          </p:nvPr>
        </p:nvSpPr>
        <p:spPr/>
        <p:txBody>
          <a:bodyPr/>
          <a:lstStyle/>
          <a:p>
            <a:fld id="{38B37C27-2222-4CD1-83C4-DC16685FE41D}" type="slidenum">
              <a:rPr lang="en-US" smtClean="0"/>
              <a:t>5</a:t>
            </a:fld>
            <a:endParaRPr lang="en-US"/>
          </a:p>
        </p:txBody>
      </p:sp>
    </p:spTree>
    <p:extLst>
      <p:ext uri="{BB962C8B-B14F-4D97-AF65-F5344CB8AC3E}">
        <p14:creationId xmlns:p14="http://schemas.microsoft.com/office/powerpoint/2010/main" val="690451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Paradigms</a:t>
            </a:r>
            <a:endParaRPr lang="en-US" dirty="0"/>
          </a:p>
        </p:txBody>
      </p:sp>
      <p:sp>
        <p:nvSpPr>
          <p:cNvPr id="3" name="Content Placeholder 2"/>
          <p:cNvSpPr>
            <a:spLocks noGrp="1"/>
          </p:cNvSpPr>
          <p:nvPr>
            <p:ph idx="1"/>
          </p:nvPr>
        </p:nvSpPr>
        <p:spPr>
          <a:xfrm>
            <a:off x="646111" y="1641026"/>
            <a:ext cx="10421423" cy="4603255"/>
          </a:xfrm>
        </p:spPr>
        <p:txBody>
          <a:bodyPr>
            <a:normAutofit fontScale="92500" lnSpcReduction="10000"/>
          </a:bodyPr>
          <a:lstStyle/>
          <a:p>
            <a:r>
              <a:rPr lang="en-US" sz="4000" dirty="0" smtClean="0">
                <a:hlinkClick r:id="rId2" tooltip="Object-oriented programming"/>
              </a:rPr>
              <a:t>Object-oriented </a:t>
            </a:r>
            <a:endParaRPr lang="en-US" sz="4000" dirty="0" smtClean="0"/>
          </a:p>
          <a:p>
            <a:r>
              <a:rPr lang="en-US" sz="3200" dirty="0"/>
              <a:t>D</a:t>
            </a:r>
            <a:r>
              <a:rPr lang="en-US" sz="3200" dirty="0" smtClean="0"/>
              <a:t>ata </a:t>
            </a:r>
            <a:r>
              <a:rPr lang="en-US" sz="3200" dirty="0"/>
              <a:t>and methods to manipulate it are kept as one unit called an </a:t>
            </a:r>
            <a:r>
              <a:rPr lang="en-US" sz="3200" b="1" u="sng" dirty="0"/>
              <a:t>object</a:t>
            </a:r>
            <a:r>
              <a:rPr lang="en-US" sz="3200" dirty="0"/>
              <a:t>. </a:t>
            </a:r>
            <a:endParaRPr lang="en-US" sz="3200" dirty="0" smtClean="0"/>
          </a:p>
          <a:p>
            <a:r>
              <a:rPr lang="en-US" sz="3200" dirty="0" smtClean="0"/>
              <a:t>With </a:t>
            </a:r>
            <a:r>
              <a:rPr lang="en-US" sz="3200" dirty="0"/>
              <a:t>perfect </a:t>
            </a:r>
            <a:r>
              <a:rPr lang="en-US" sz="3200" b="1" u="sng" dirty="0"/>
              <a:t>encapsulation</a:t>
            </a:r>
            <a:r>
              <a:rPr lang="en-US" sz="3200" dirty="0"/>
              <a:t>, one of the distinguishing features of OOP, the only way that another object or user would be able to access the data is via the object's methods. </a:t>
            </a:r>
            <a:endParaRPr lang="en-US" sz="3200" dirty="0" smtClean="0"/>
          </a:p>
          <a:p>
            <a:r>
              <a:rPr lang="en-US" sz="3200" dirty="0" smtClean="0"/>
              <a:t>Thus</a:t>
            </a:r>
            <a:r>
              <a:rPr lang="en-US" sz="3200" dirty="0"/>
              <a:t>, an object's inner workings may be changed without affecting any code that uses the object.</a:t>
            </a:r>
          </a:p>
        </p:txBody>
      </p:sp>
      <p:sp>
        <p:nvSpPr>
          <p:cNvPr id="4" name="Slide Number Placeholder 3"/>
          <p:cNvSpPr>
            <a:spLocks noGrp="1"/>
          </p:cNvSpPr>
          <p:nvPr>
            <p:ph type="sldNum" sz="quarter" idx="12"/>
          </p:nvPr>
        </p:nvSpPr>
        <p:spPr/>
        <p:txBody>
          <a:bodyPr/>
          <a:lstStyle/>
          <a:p>
            <a:fld id="{38B37C27-2222-4CD1-83C4-DC16685FE41D}" type="slidenum">
              <a:rPr lang="en-US" smtClean="0"/>
              <a:t>6</a:t>
            </a:fld>
            <a:endParaRPr lang="en-US"/>
          </a:p>
        </p:txBody>
      </p:sp>
    </p:spTree>
    <p:extLst>
      <p:ext uri="{BB962C8B-B14F-4D97-AF65-F5344CB8AC3E}">
        <p14:creationId xmlns:p14="http://schemas.microsoft.com/office/powerpoint/2010/main" val="281141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B37C27-2222-4CD1-83C4-DC16685FE41D}" type="slidenum">
              <a:rPr lang="en-US" smtClean="0"/>
              <a:t>7</a:t>
            </a:fld>
            <a:endParaRPr lang="en-US"/>
          </a:p>
        </p:txBody>
      </p:sp>
      <p:pic>
        <p:nvPicPr>
          <p:cNvPr id="5" name="Picture 4"/>
          <p:cNvPicPr>
            <a:picLocks noChangeAspect="1"/>
          </p:cNvPicPr>
          <p:nvPr/>
        </p:nvPicPr>
        <p:blipFill>
          <a:blip r:embed="rId2"/>
          <a:stretch>
            <a:fillRect/>
          </a:stretch>
        </p:blipFill>
        <p:spPr>
          <a:xfrm>
            <a:off x="2199502" y="295729"/>
            <a:ext cx="7133968" cy="6359955"/>
          </a:xfrm>
          <a:prstGeom prst="rect">
            <a:avLst/>
          </a:prstGeom>
        </p:spPr>
      </p:pic>
    </p:spTree>
    <p:extLst>
      <p:ext uri="{BB962C8B-B14F-4D97-AF65-F5344CB8AC3E}">
        <p14:creationId xmlns:p14="http://schemas.microsoft.com/office/powerpoint/2010/main" val="3446127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Procedural vs. Object-Oriented Programming</a:t>
            </a:r>
            <a:endParaRPr lang="en-US" dirty="0"/>
          </a:p>
        </p:txBody>
      </p:sp>
      <p:pic>
        <p:nvPicPr>
          <p:cNvPr id="4" name="Content Placeholder 3"/>
          <p:cNvPicPr>
            <a:picLocks noGrp="1" noChangeAspect="1"/>
          </p:cNvPicPr>
          <p:nvPr>
            <p:ph idx="1"/>
          </p:nvPr>
        </p:nvPicPr>
        <p:blipFill>
          <a:blip r:embed="rId3"/>
          <a:stretch>
            <a:fillRect/>
          </a:stretch>
        </p:blipFill>
        <p:spPr>
          <a:xfrm>
            <a:off x="2511843" y="2071431"/>
            <a:ext cx="7175854" cy="4325476"/>
          </a:xfrm>
          <a:prstGeom prst="rect">
            <a:avLst/>
          </a:prstGeom>
        </p:spPr>
      </p:pic>
      <p:sp>
        <p:nvSpPr>
          <p:cNvPr id="3" name="Slide Number Placeholder 2"/>
          <p:cNvSpPr>
            <a:spLocks noGrp="1"/>
          </p:cNvSpPr>
          <p:nvPr>
            <p:ph type="sldNum" sz="quarter" idx="12"/>
          </p:nvPr>
        </p:nvSpPr>
        <p:spPr/>
        <p:txBody>
          <a:bodyPr/>
          <a:lstStyle/>
          <a:p>
            <a:fld id="{38B37C27-2222-4CD1-83C4-DC16685FE41D}" type="slidenum">
              <a:rPr lang="en-US" smtClean="0"/>
              <a:t>8</a:t>
            </a:fld>
            <a:endParaRPr lang="en-US"/>
          </a:p>
        </p:txBody>
      </p:sp>
    </p:spTree>
    <p:extLst>
      <p:ext uri="{BB962C8B-B14F-4D97-AF65-F5344CB8AC3E}">
        <p14:creationId xmlns:p14="http://schemas.microsoft.com/office/powerpoint/2010/main" val="1225732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a Model?</a:t>
            </a:r>
            <a:endParaRPr lang="en-US" dirty="0"/>
          </a:p>
        </p:txBody>
      </p:sp>
      <p:sp>
        <p:nvSpPr>
          <p:cNvPr id="3" name="Content Placeholder 2"/>
          <p:cNvSpPr>
            <a:spLocks noGrp="1"/>
          </p:cNvSpPr>
          <p:nvPr>
            <p:ph idx="1"/>
          </p:nvPr>
        </p:nvSpPr>
        <p:spPr>
          <a:xfrm>
            <a:off x="584328" y="1608075"/>
            <a:ext cx="10606411" cy="4529114"/>
          </a:xfrm>
        </p:spPr>
        <p:txBody>
          <a:bodyPr>
            <a:normAutofit/>
          </a:bodyPr>
          <a:lstStyle/>
          <a:p>
            <a:r>
              <a:rPr lang="en-US" sz="2800" dirty="0"/>
              <a:t>A model is an abstraction of something</a:t>
            </a:r>
          </a:p>
          <a:p>
            <a:endParaRPr lang="en-US" sz="2800" dirty="0"/>
          </a:p>
          <a:p>
            <a:r>
              <a:rPr lang="en-US" sz="2800" dirty="0"/>
              <a:t>Real World Entities</a:t>
            </a:r>
          </a:p>
          <a:p>
            <a:endParaRPr lang="en-US" sz="2800" dirty="0"/>
          </a:p>
          <a:p>
            <a:r>
              <a:rPr lang="en-US" sz="2800" dirty="0"/>
              <a:t>Purpose is to understand the product before developing it</a:t>
            </a:r>
          </a:p>
        </p:txBody>
      </p:sp>
      <p:sp>
        <p:nvSpPr>
          <p:cNvPr id="4" name="Slide Number Placeholder 3"/>
          <p:cNvSpPr>
            <a:spLocks noGrp="1"/>
          </p:cNvSpPr>
          <p:nvPr>
            <p:ph type="sldNum" sz="quarter" idx="12"/>
          </p:nvPr>
        </p:nvSpPr>
        <p:spPr/>
        <p:txBody>
          <a:bodyPr/>
          <a:lstStyle/>
          <a:p>
            <a:fld id="{38B37C27-2222-4CD1-83C4-DC16685FE41D}" type="slidenum">
              <a:rPr lang="en-US" smtClean="0"/>
              <a:t>9</a:t>
            </a:fld>
            <a:endParaRPr lang="en-US"/>
          </a:p>
        </p:txBody>
      </p:sp>
      <p:sp>
        <p:nvSpPr>
          <p:cNvPr id="5" name="Content Placeholder 2"/>
          <p:cNvSpPr>
            <a:spLocks noGrp="1"/>
          </p:cNvSpPr>
          <p:nvPr/>
        </p:nvSpPr>
        <p:spPr>
          <a:xfrm>
            <a:off x="1295402" y="1769532"/>
            <a:ext cx="9601196"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dirty="0"/>
          </a:p>
          <a:p>
            <a:endParaRPr lang="en-US" dirty="0"/>
          </a:p>
        </p:txBody>
      </p:sp>
    </p:spTree>
    <p:extLst>
      <p:ext uri="{BB962C8B-B14F-4D97-AF65-F5344CB8AC3E}">
        <p14:creationId xmlns:p14="http://schemas.microsoft.com/office/powerpoint/2010/main" val="209135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105</TotalTime>
  <Words>704</Words>
  <Application>Microsoft Office PowerPoint</Application>
  <PresentationFormat>Widescreen</PresentationFormat>
  <Paragraphs>145</Paragraphs>
  <Slides>25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宋体</vt:lpstr>
      <vt:lpstr>Arial</vt:lpstr>
      <vt:lpstr>Calibri</vt:lpstr>
      <vt:lpstr>Century Gothic</vt:lpstr>
      <vt:lpstr>Source Sans Pro</vt:lpstr>
      <vt:lpstr>Wingdings</vt:lpstr>
      <vt:lpstr>Wingdings 3</vt:lpstr>
      <vt:lpstr>Ion</vt:lpstr>
      <vt:lpstr>Object Oriented Programming</vt:lpstr>
      <vt:lpstr>Contents</vt:lpstr>
      <vt:lpstr>PowerPoint Presentation</vt:lpstr>
      <vt:lpstr>Programming Paradigms</vt:lpstr>
      <vt:lpstr>Programming Paradigms</vt:lpstr>
      <vt:lpstr>Programming Paradigms</vt:lpstr>
      <vt:lpstr>PowerPoint Presentation</vt:lpstr>
      <vt:lpstr>Procedural vs. Object-Oriented Programming</vt:lpstr>
      <vt:lpstr>What is a Model?</vt:lpstr>
      <vt:lpstr>Examples – Model</vt:lpstr>
      <vt:lpstr>Example – OO Model</vt:lpstr>
      <vt:lpstr>Example – OO Model</vt:lpstr>
      <vt:lpstr>Object-Orientation - Advantages </vt:lpstr>
      <vt:lpstr>Class and Object</vt:lpstr>
      <vt:lpstr>Class and Object</vt:lpstr>
      <vt:lpstr>What is an Object?</vt:lpstr>
      <vt:lpstr>Concept: An object has behaviors</vt:lpstr>
      <vt:lpstr>Example – Ali is a Tangible Object</vt:lpstr>
      <vt:lpstr>Example – Car is a Tangible Object</vt:lpstr>
      <vt:lpstr>Example – Date is an Object Apprehended Intellectually</vt:lpstr>
      <vt:lpstr>Data Abstraction</vt:lpstr>
      <vt:lpstr>Data Abstraction</vt:lpstr>
      <vt:lpstr>Data Abstraction</vt:lpstr>
      <vt:lpstr>Data Abstraction</vt:lpstr>
      <vt:lpstr>Data Abstraction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lab4</dc:creator>
  <cp:lastModifiedBy>lab4</cp:lastModifiedBy>
  <cp:revision>59</cp:revision>
  <dcterms:created xsi:type="dcterms:W3CDTF">2022-01-27T06:29:33Z</dcterms:created>
  <dcterms:modified xsi:type="dcterms:W3CDTF">2022-02-03T03:46:09Z</dcterms:modified>
</cp:coreProperties>
</file>