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97" r:id="rId3"/>
    <p:sldId id="298" r:id="rId4"/>
    <p:sldId id="299" r:id="rId5"/>
    <p:sldId id="300" r:id="rId6"/>
    <p:sldId id="307" r:id="rId7"/>
    <p:sldId id="301" r:id="rId8"/>
    <p:sldId id="302" r:id="rId9"/>
    <p:sldId id="303" r:id="rId10"/>
    <p:sldId id="304" r:id="rId11"/>
    <p:sldId id="305" r:id="rId12"/>
    <p:sldId id="30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0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1A6C0-91D2-4D8C-A8CB-464CE74EDF88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B84A8-F4C2-43BA-8C42-563DF4637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40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93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33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32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60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52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63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82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62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10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32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77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63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0A26-844B-43F3-AEE6-AB050CC9C1BD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0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8C29-78DE-40E2-A1A7-38345791BCA4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4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2373-9B78-4D04-BA67-0AE52D70678B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2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08C0-323A-4ED6-B7D5-D3A1C0115457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0902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B8E3-3AF3-489D-828B-87E25A1ED1CC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9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6A38-E1FD-42E4-9735-4E4049E20E93}" type="datetime1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19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FBB8-317D-4BB8-8CE7-F90F9CEC88EC}" type="datetime1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51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0C8B-D410-4E0D-A3C5-B82C14C5EA43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82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620C-22CB-4AC1-88A6-7B86AF9D84AA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8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25EC-8CC4-421A-B8C6-34D89C9CAFF0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3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819C-3190-4275-8BDA-B7B370F249F5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2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902C-0B0D-4A7B-ABDA-425FF58D75A5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3748-2B1A-47A9-8AE2-22420EA581A7}" type="datetime1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8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CEC6-8EF2-4278-948F-3CA0D64BD4EF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1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8A1-D963-4498-AF41-00C4B6EA182B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7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7E26-4963-4840-8703-2FAC9EC5DB44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B3F-78F7-419C-B315-B4CD2F8E0B8F}" type="datetime1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0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38F8CFE-49E3-471E-B3F4-7063F6790A2F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43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beer.gauher@nu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66781"/>
            <a:ext cx="11763631" cy="3329581"/>
          </a:xfrm>
        </p:spPr>
        <p:txBody>
          <a:bodyPr/>
          <a:lstStyle/>
          <a:p>
            <a:pPr algn="ctr"/>
            <a:r>
              <a:rPr lang="en-US" sz="6600" dirty="0" smtClean="0"/>
              <a:t>Object Oriented Programming</a:t>
            </a:r>
            <a:endParaRPr lang="en-US" sz="6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35178" y="4699686"/>
            <a:ext cx="7183393" cy="1462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 smtClean="0"/>
              <a:t>Abeer</a:t>
            </a:r>
            <a:r>
              <a:rPr lang="en-US" dirty="0" smtClean="0"/>
              <a:t> GAUHER</a:t>
            </a:r>
          </a:p>
          <a:p>
            <a:r>
              <a:rPr lang="en-US" dirty="0" smtClean="0"/>
              <a:t>Email: </a:t>
            </a:r>
            <a:r>
              <a:rPr lang="en-US" sz="2200" cap="none" dirty="0" smtClean="0">
                <a:hlinkClick r:id="rId3"/>
              </a:rPr>
              <a:t>abeer.gauher@nu.edu.pk</a:t>
            </a:r>
            <a:endParaRPr lang="en-US" sz="2200" cap="none" dirty="0" smtClean="0"/>
          </a:p>
          <a:p>
            <a:r>
              <a:rPr lang="en-US" dirty="0" smtClean="0"/>
              <a:t>Office: CS BASEMENT 2, Office number 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66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835" y="295729"/>
            <a:ext cx="9404723" cy="140053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Abstract Class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8983" y="1254870"/>
            <a:ext cx="5819674" cy="4899817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FACTS:</a:t>
            </a:r>
          </a:p>
          <a:p>
            <a:r>
              <a:rPr lang="en-US" sz="3200" dirty="0"/>
              <a:t>If we do not override the pure virtual function in derived class, then derived class also becomes abstract class.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218" y="1063416"/>
            <a:ext cx="4655150" cy="42370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319" y="5601126"/>
            <a:ext cx="9352795" cy="9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8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835" y="295729"/>
            <a:ext cx="9404723" cy="140053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Abstract Class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4018" y="1180730"/>
            <a:ext cx="5819674" cy="4899817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FACTS:</a:t>
            </a:r>
          </a:p>
          <a:p>
            <a:r>
              <a:rPr lang="en-US" sz="2800" dirty="0"/>
              <a:t>An abstract class can have </a:t>
            </a:r>
            <a:r>
              <a:rPr lang="en-US" sz="2800" dirty="0" smtClean="0"/>
              <a:t>constructors.</a:t>
            </a:r>
          </a:p>
          <a:p>
            <a:r>
              <a:rPr lang="en-US" sz="2800" dirty="0" smtClean="0"/>
              <a:t>We </a:t>
            </a:r>
            <a:r>
              <a:rPr lang="en-US" sz="2800" dirty="0"/>
              <a:t>need to initialize the non-abstract methods and instance variables, therefore abstract classes have a </a:t>
            </a:r>
            <a:r>
              <a:rPr lang="en-US" sz="2800" dirty="0" smtClean="0"/>
              <a:t>constructors</a:t>
            </a:r>
            <a:r>
              <a:rPr lang="en-US" sz="2800" dirty="0"/>
              <a:t>. </a:t>
            </a:r>
            <a:endParaRPr lang="en-US" sz="2800" dirty="0" smtClean="0"/>
          </a:p>
          <a:p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657" y="295729"/>
            <a:ext cx="5448300" cy="6381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35" y="5190180"/>
            <a:ext cx="5518041" cy="139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12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360" y="213351"/>
            <a:ext cx="9404723" cy="140053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Abstract Class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261" y="1178746"/>
            <a:ext cx="92011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7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835" y="295729"/>
            <a:ext cx="9404723" cy="140053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Abstract Class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41828" y="1696259"/>
            <a:ext cx="9794367" cy="4899817"/>
          </a:xfrm>
        </p:spPr>
        <p:txBody>
          <a:bodyPr>
            <a:norm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n </a:t>
            </a:r>
            <a:r>
              <a:rPr lang="en-US" sz="2800" dirty="0"/>
              <a:t>abstract class </a:t>
            </a:r>
            <a:r>
              <a:rPr lang="en-US" sz="2800" dirty="0" smtClean="0"/>
              <a:t>is </a:t>
            </a:r>
            <a:r>
              <a:rPr lang="en-US" sz="2800" dirty="0"/>
              <a:t>a class that has at least one pure virtual function (i.e., a function that has no definition).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classes inheriting the abstract class must provide a definition for the pure virtual function; otherwise, the subclass would become an abstract class itself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Abstract classes are essential to providing an abstraction to the code to make it reusable and extendable</a:t>
            </a:r>
            <a:r>
              <a:rPr lang="en-US" sz="2800" dirty="0" smtClean="0"/>
              <a:t>.</a:t>
            </a:r>
          </a:p>
          <a:p>
            <a:r>
              <a:rPr lang="en-US" sz="2800" b="1" dirty="0">
                <a:solidFill>
                  <a:srgbClr val="FFFF00"/>
                </a:solidFill>
              </a:rPr>
              <a:t>An </a:t>
            </a:r>
            <a:r>
              <a:rPr lang="en-US" sz="2800" b="1" i="1" dirty="0">
                <a:solidFill>
                  <a:srgbClr val="FFFF00"/>
                </a:solidFill>
              </a:rPr>
              <a:t>abstract class</a:t>
            </a:r>
            <a:r>
              <a:rPr lang="en-US" sz="2800" b="1" dirty="0">
                <a:solidFill>
                  <a:srgbClr val="FFFF00"/>
                </a:solidFill>
              </a:rPr>
              <a:t> is a class that is designed to be specifically used as a base class.</a:t>
            </a:r>
          </a:p>
        </p:txBody>
      </p:sp>
    </p:spTree>
    <p:extLst>
      <p:ext uri="{BB962C8B-B14F-4D97-AF65-F5344CB8AC3E}">
        <p14:creationId xmlns:p14="http://schemas.microsoft.com/office/powerpoint/2010/main" val="25538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835" y="295729"/>
            <a:ext cx="9404723" cy="140053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Abstract Class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41828" y="1482075"/>
            <a:ext cx="9794367" cy="4899817"/>
          </a:xfrm>
        </p:spPr>
        <p:txBody>
          <a:bodyPr>
            <a:normAutofit/>
          </a:bodyPr>
          <a:lstStyle/>
          <a:p>
            <a:r>
              <a:rPr lang="en-US" sz="3200" dirty="0"/>
              <a:t>For example, a Vehicle parent class with Truck and Motorbike inheriting from it is an abstraction that easily allows more vehicles to be added. </a:t>
            </a:r>
            <a:endParaRPr lang="en-US" sz="3200" dirty="0" smtClean="0"/>
          </a:p>
          <a:p>
            <a:r>
              <a:rPr lang="en-US" sz="3200" dirty="0" smtClean="0"/>
              <a:t>However</a:t>
            </a:r>
            <a:r>
              <a:rPr lang="en-US" sz="3200" dirty="0"/>
              <a:t>, even though all vehicles have wheels, not all vehicles have the same number of wheels – this is where a pure virtual function is needed.</a:t>
            </a:r>
          </a:p>
        </p:txBody>
      </p:sp>
    </p:spTree>
    <p:extLst>
      <p:ext uri="{BB962C8B-B14F-4D97-AF65-F5344CB8AC3E}">
        <p14:creationId xmlns:p14="http://schemas.microsoft.com/office/powerpoint/2010/main" val="380684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835" y="295729"/>
            <a:ext cx="9404723" cy="140053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Abstract Class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55494" y="1419627"/>
            <a:ext cx="4741435" cy="4899817"/>
          </a:xfrm>
        </p:spPr>
        <p:txBody>
          <a:bodyPr>
            <a:normAutofit/>
          </a:bodyPr>
          <a:lstStyle/>
          <a:p>
            <a:r>
              <a:rPr lang="en-US" sz="3200" dirty="0"/>
              <a:t>Consider an example of a Shape base class with sub-classes (Triangle and Rectangle)​ that inherit the Shape class</a:t>
            </a:r>
            <a:r>
              <a:rPr lang="en-US" sz="3200" dirty="0" smtClean="0"/>
              <a:t>.</a:t>
            </a:r>
          </a:p>
          <a:p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275" y="2091772"/>
            <a:ext cx="5719764" cy="355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835" y="295729"/>
            <a:ext cx="9404723" cy="140053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Abstract Class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40259" y="1238395"/>
            <a:ext cx="9811937" cy="4899817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Suppose </a:t>
            </a:r>
            <a:r>
              <a:rPr lang="en-US" sz="3200" dirty="0"/>
              <a:t>we need a function to return the area of a shape.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function will be declared in the Shape class; however, it cannot be defined there as the formula for the area is different for each shape. </a:t>
            </a:r>
            <a:endParaRPr lang="en-US" sz="3200" dirty="0" smtClean="0"/>
          </a:p>
          <a:p>
            <a:r>
              <a:rPr lang="en-US" sz="3200" dirty="0" smtClean="0"/>
              <a:t>A </a:t>
            </a:r>
            <a:r>
              <a:rPr lang="en-US" sz="3200" dirty="0"/>
              <a:t>non-specific shape does not have an area, but rectangles and triangles do. </a:t>
            </a:r>
            <a:endParaRPr lang="en-US" sz="3200" dirty="0" smtClean="0"/>
          </a:p>
          <a:p>
            <a:r>
              <a:rPr lang="en-US" sz="3200" dirty="0" smtClean="0"/>
              <a:t>Therefore</a:t>
            </a:r>
            <a:r>
              <a:rPr lang="en-US" sz="3200" dirty="0"/>
              <a:t>​, the pure virtual function for calculating​ area will be implemented differently by each sub-class.</a:t>
            </a:r>
          </a:p>
        </p:txBody>
      </p:sp>
    </p:spTree>
    <p:extLst>
      <p:ext uri="{BB962C8B-B14F-4D97-AF65-F5344CB8AC3E}">
        <p14:creationId xmlns:p14="http://schemas.microsoft.com/office/powerpoint/2010/main" val="85872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835" y="295729"/>
            <a:ext cx="9404723" cy="140053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Why to use pure VF?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40259" y="1238395"/>
            <a:ext cx="9811937" cy="4899817"/>
          </a:xfrm>
        </p:spPr>
        <p:txBody>
          <a:bodyPr>
            <a:normAutofit/>
          </a:bodyPr>
          <a:lstStyle/>
          <a:p>
            <a:r>
              <a:rPr lang="en-US" sz="3200" dirty="0"/>
              <a:t>Pure virtual functions are used</a:t>
            </a:r>
          </a:p>
          <a:p>
            <a:r>
              <a:rPr lang="en-US" sz="3200" dirty="0"/>
              <a:t>if a function doesn't have any use in the base class</a:t>
            </a:r>
          </a:p>
          <a:p>
            <a:r>
              <a:rPr lang="en-US" sz="3200" dirty="0"/>
              <a:t>but the function must be implemented by all its derived </a:t>
            </a:r>
            <a:r>
              <a:rPr lang="en-US" sz="3200" dirty="0" smtClean="0"/>
              <a:t>classes</a:t>
            </a:r>
          </a:p>
          <a:p>
            <a:r>
              <a:rPr lang="en-US" sz="3200" dirty="0"/>
              <a:t>A class that </a:t>
            </a:r>
            <a:r>
              <a:rPr lang="en-US" sz="3200" b="1" dirty="0">
                <a:solidFill>
                  <a:srgbClr val="FFFF00"/>
                </a:solidFill>
              </a:rPr>
              <a:t>contains a pure virtual function </a:t>
            </a:r>
            <a:r>
              <a:rPr lang="en-US" sz="3200" dirty="0"/>
              <a:t>is known as an abstract class.</a:t>
            </a:r>
          </a:p>
        </p:txBody>
      </p:sp>
    </p:spTree>
    <p:extLst>
      <p:ext uri="{BB962C8B-B14F-4D97-AF65-F5344CB8AC3E}">
        <p14:creationId xmlns:p14="http://schemas.microsoft.com/office/powerpoint/2010/main" val="62266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835" y="295729"/>
            <a:ext cx="9404723" cy="140053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Abstract Class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33" y="1182259"/>
            <a:ext cx="6063548" cy="55068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892" y="1696259"/>
            <a:ext cx="5486400" cy="2476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4199" y="4443412"/>
            <a:ext cx="4877903" cy="77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68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835" y="295729"/>
            <a:ext cx="9404723" cy="140053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Abstract Class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8983" y="1254870"/>
            <a:ext cx="4160109" cy="4899817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FACTS:</a:t>
            </a:r>
          </a:p>
          <a:p>
            <a:r>
              <a:rPr lang="en-US" sz="3200" dirty="0" smtClean="0"/>
              <a:t>A </a:t>
            </a:r>
            <a:r>
              <a:rPr lang="en-US" sz="3200" dirty="0"/>
              <a:t>class is abstract if it has at least one pure virtual function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919" y="518150"/>
            <a:ext cx="3557639" cy="47944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567" y="5581814"/>
            <a:ext cx="8303706" cy="114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4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835" y="295729"/>
            <a:ext cx="9404723" cy="140053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Abstract Class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18983" y="1254870"/>
            <a:ext cx="5346358" cy="4899817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FACTS:</a:t>
            </a:r>
          </a:p>
          <a:p>
            <a:r>
              <a:rPr lang="en-US" sz="3200" dirty="0"/>
              <a:t>We can have pointers and references of abstract class type.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521" y="1063416"/>
            <a:ext cx="4229100" cy="4038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521" y="5517678"/>
            <a:ext cx="4278528" cy="89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1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2516</TotalTime>
  <Words>410</Words>
  <Application>Microsoft Office PowerPoint</Application>
  <PresentationFormat>Widescreen</PresentationFormat>
  <Paragraphs>62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Object Oriented Programming</vt:lpstr>
      <vt:lpstr>Abstract Class</vt:lpstr>
      <vt:lpstr>Abstract Class</vt:lpstr>
      <vt:lpstr>Abstract Class</vt:lpstr>
      <vt:lpstr>Abstract Class</vt:lpstr>
      <vt:lpstr>Why to use pure VF?</vt:lpstr>
      <vt:lpstr>Abstract Class</vt:lpstr>
      <vt:lpstr>Abstract Class</vt:lpstr>
      <vt:lpstr>Abstract Class</vt:lpstr>
      <vt:lpstr>Abstract Class</vt:lpstr>
      <vt:lpstr>Abstract Class</vt:lpstr>
      <vt:lpstr>Abstract Class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lab4</dc:creator>
  <cp:lastModifiedBy>lab4</cp:lastModifiedBy>
  <cp:revision>540</cp:revision>
  <dcterms:created xsi:type="dcterms:W3CDTF">2022-01-27T06:29:33Z</dcterms:created>
  <dcterms:modified xsi:type="dcterms:W3CDTF">2022-04-07T08:22:35Z</dcterms:modified>
</cp:coreProperties>
</file>