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
  </p:notesMasterIdLst>
  <p:sldIdLst>
    <p:sldId id="256" r:id="rId2"/>
    <p:sldId id="297" r:id="rId3"/>
    <p:sldId id="298" r:id="rId4"/>
    <p:sldId id="299" r:id="rId5"/>
    <p:sldId id="300" r:id="rId6"/>
    <p:sldId id="301" r:id="rId7"/>
    <p:sldId id="302" r:id="rId8"/>
    <p:sldId id="303" r:id="rId9"/>
    <p:sldId id="304" r:id="rId10"/>
    <p:sldId id="305" r:id="rId11"/>
    <p:sldId id="30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04" autoAdjust="0"/>
    <p:restoredTop sz="94660"/>
  </p:normalViewPr>
  <p:slideViewPr>
    <p:cSldViewPr snapToGrid="0">
      <p:cViewPr varScale="1">
        <p:scale>
          <a:sx n="116" d="100"/>
          <a:sy n="116" d="100"/>
        </p:scale>
        <p:origin x="18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1A6C0-91D2-4D8C-A8CB-464CE74EDF88}" type="datetimeFigureOut">
              <a:rPr lang="en-US" smtClean="0"/>
              <a:t>4/6/2022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B84A8-F4C2-43BA-8C42-563DF4637800}" type="slidenum">
              <a:rPr lang="en-US" smtClean="0"/>
              <a:t>‹#›</a:t>
            </a:fld>
            <a:endParaRPr lang="en-US"/>
          </a:p>
        </p:txBody>
      </p:sp>
    </p:spTree>
    <p:extLst>
      <p:ext uri="{BB962C8B-B14F-4D97-AF65-F5344CB8AC3E}">
        <p14:creationId xmlns:p14="http://schemas.microsoft.com/office/powerpoint/2010/main" val="466440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a:t>
            </a:fld>
            <a:endParaRPr lang="en-US"/>
          </a:p>
        </p:txBody>
      </p:sp>
    </p:spTree>
    <p:extLst>
      <p:ext uri="{BB962C8B-B14F-4D97-AF65-F5344CB8AC3E}">
        <p14:creationId xmlns:p14="http://schemas.microsoft.com/office/powerpoint/2010/main" val="1634293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10</a:t>
            </a:fld>
            <a:endParaRPr lang="en-US"/>
          </a:p>
        </p:txBody>
      </p:sp>
    </p:spTree>
    <p:extLst>
      <p:ext uri="{BB962C8B-B14F-4D97-AF65-F5344CB8AC3E}">
        <p14:creationId xmlns:p14="http://schemas.microsoft.com/office/powerpoint/2010/main" val="1924695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11</a:t>
            </a:fld>
            <a:endParaRPr lang="en-US"/>
          </a:p>
        </p:txBody>
      </p:sp>
    </p:spTree>
    <p:extLst>
      <p:ext uri="{BB962C8B-B14F-4D97-AF65-F5344CB8AC3E}">
        <p14:creationId xmlns:p14="http://schemas.microsoft.com/office/powerpoint/2010/main" val="2528699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2</a:t>
            </a:fld>
            <a:endParaRPr lang="en-US"/>
          </a:p>
        </p:txBody>
      </p:sp>
    </p:spTree>
    <p:extLst>
      <p:ext uri="{BB962C8B-B14F-4D97-AF65-F5344CB8AC3E}">
        <p14:creationId xmlns:p14="http://schemas.microsoft.com/office/powerpoint/2010/main" val="2526452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3</a:t>
            </a:fld>
            <a:endParaRPr lang="en-US"/>
          </a:p>
        </p:txBody>
      </p:sp>
    </p:spTree>
    <p:extLst>
      <p:ext uri="{BB962C8B-B14F-4D97-AF65-F5344CB8AC3E}">
        <p14:creationId xmlns:p14="http://schemas.microsoft.com/office/powerpoint/2010/main" val="1789922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4</a:t>
            </a:fld>
            <a:endParaRPr lang="en-US"/>
          </a:p>
        </p:txBody>
      </p:sp>
    </p:spTree>
    <p:extLst>
      <p:ext uri="{BB962C8B-B14F-4D97-AF65-F5344CB8AC3E}">
        <p14:creationId xmlns:p14="http://schemas.microsoft.com/office/powerpoint/2010/main" val="1289951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5</a:t>
            </a:fld>
            <a:endParaRPr lang="en-US"/>
          </a:p>
        </p:txBody>
      </p:sp>
    </p:spTree>
    <p:extLst>
      <p:ext uri="{BB962C8B-B14F-4D97-AF65-F5344CB8AC3E}">
        <p14:creationId xmlns:p14="http://schemas.microsoft.com/office/powerpoint/2010/main" val="1900180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6</a:t>
            </a:fld>
            <a:endParaRPr lang="en-US"/>
          </a:p>
        </p:txBody>
      </p:sp>
    </p:spTree>
    <p:extLst>
      <p:ext uri="{BB962C8B-B14F-4D97-AF65-F5344CB8AC3E}">
        <p14:creationId xmlns:p14="http://schemas.microsoft.com/office/powerpoint/2010/main" val="10694925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7</a:t>
            </a:fld>
            <a:endParaRPr lang="en-US"/>
          </a:p>
        </p:txBody>
      </p:sp>
    </p:spTree>
    <p:extLst>
      <p:ext uri="{BB962C8B-B14F-4D97-AF65-F5344CB8AC3E}">
        <p14:creationId xmlns:p14="http://schemas.microsoft.com/office/powerpoint/2010/main" val="2166294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8</a:t>
            </a:fld>
            <a:endParaRPr lang="en-US"/>
          </a:p>
        </p:txBody>
      </p:sp>
    </p:spTree>
    <p:extLst>
      <p:ext uri="{BB962C8B-B14F-4D97-AF65-F5344CB8AC3E}">
        <p14:creationId xmlns:p14="http://schemas.microsoft.com/office/powerpoint/2010/main" val="151758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54B84A8-F4C2-43BA-8C42-563DF4637800}" type="slidenum">
              <a:rPr lang="en-US" smtClean="0"/>
              <a:t>9</a:t>
            </a:fld>
            <a:endParaRPr lang="en-US"/>
          </a:p>
        </p:txBody>
      </p:sp>
    </p:spTree>
    <p:extLst>
      <p:ext uri="{BB962C8B-B14F-4D97-AF65-F5344CB8AC3E}">
        <p14:creationId xmlns:p14="http://schemas.microsoft.com/office/powerpoint/2010/main" val="392397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A860A26-844B-43F3-AEE6-AB050CC9C1BD}"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3320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098C29-78DE-40E2-A1A7-38345791BCA4}" type="datetime1">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14846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7CE2373-9B78-4D04-BA67-0AE52D70678B}"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4062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9A08C0-323A-4ED6-B7D5-D3A1C0115457}"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740902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36B8E3-3AF3-489D-828B-87E25A1ED1CC}"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11709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E76A38-E1FD-42E4-9735-4E4049E20E93}" type="datetime1">
              <a:rPr lang="en-US" smtClean="0"/>
              <a:t>4/6/2022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454419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47DFBB8-317D-4BB8-8CE7-F90F9CEC88EC}" type="datetime1">
              <a:rPr lang="en-US" smtClean="0"/>
              <a:t>4/6/2022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3863512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3990C8B-D410-4E0D-A3C5-B82C14C5EA43}"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662982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0D0620C-22CB-4AC1-88A6-7B86AF9D84AA}"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2047080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2EC25EC-8CC4-421A-B8C6-34D89C9CAFF0}"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236230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8D819C-3190-4275-8BDA-B7B370F249F5}" type="datetime1">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231024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DF1902C-0B0D-4A7B-ABDA-425FF58D75A5}" type="datetime1">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19667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E23748-2B1A-47A9-8AE2-22420EA581A7}" type="datetime1">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825586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78F3CEC6-8EF2-4278-948F-3CA0D64BD4EF}" type="datetime1">
              <a:rPr lang="en-US" smtClean="0"/>
              <a:t>4/6/2022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982214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78348A1-D963-4498-AF41-00C4B6EA182B}" type="datetime1">
              <a:rPr lang="en-US" smtClean="0"/>
              <a:t>4/6/2022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170457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E167E26-4963-4840-8703-2FAC9EC5DB44}" type="datetime1">
              <a:rPr lang="en-US" smtClean="0"/>
              <a:t>4/6/2022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426643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BC0B3F-78F7-419C-B315-B4CD2F8E0B8F}" type="datetime1">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B37C27-2222-4CD1-83C4-DC16685FE41D}" type="slidenum">
              <a:rPr lang="en-US" smtClean="0"/>
              <a:t>‹#›</a:t>
            </a:fld>
            <a:endParaRPr lang="en-US"/>
          </a:p>
        </p:txBody>
      </p:sp>
    </p:spTree>
    <p:extLst>
      <p:ext uri="{BB962C8B-B14F-4D97-AF65-F5344CB8AC3E}">
        <p14:creationId xmlns:p14="http://schemas.microsoft.com/office/powerpoint/2010/main" val="3355008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38F8CFE-49E3-471E-B3F4-7063F6790A2F}" type="datetime1">
              <a:rPr lang="en-US" smtClean="0"/>
              <a:t>4/6/2022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8B37C27-2222-4CD1-83C4-DC16685FE41D}" type="slidenum">
              <a:rPr lang="en-US" smtClean="0"/>
              <a:t>‹#›</a:t>
            </a:fld>
            <a:endParaRPr lang="en-US"/>
          </a:p>
        </p:txBody>
      </p:sp>
    </p:spTree>
    <p:extLst>
      <p:ext uri="{BB962C8B-B14F-4D97-AF65-F5344CB8AC3E}">
        <p14:creationId xmlns:p14="http://schemas.microsoft.com/office/powerpoint/2010/main" val="6478432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beer.gauher@nu.edu.p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66781"/>
            <a:ext cx="11763631" cy="3329581"/>
          </a:xfrm>
        </p:spPr>
        <p:txBody>
          <a:bodyPr/>
          <a:lstStyle/>
          <a:p>
            <a:pPr algn="ctr"/>
            <a:r>
              <a:rPr lang="en-US" sz="6600" dirty="0" smtClean="0"/>
              <a:t>Object Oriented Programming</a:t>
            </a:r>
            <a:endParaRPr lang="en-US" sz="6600" dirty="0"/>
          </a:p>
        </p:txBody>
      </p:sp>
      <p:sp>
        <p:nvSpPr>
          <p:cNvPr id="4" name="Subtitle 2"/>
          <p:cNvSpPr txBox="1">
            <a:spLocks/>
          </p:cNvSpPr>
          <p:nvPr/>
        </p:nvSpPr>
        <p:spPr>
          <a:xfrm>
            <a:off x="3435178" y="4699686"/>
            <a:ext cx="7183393" cy="1462215"/>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bg2">
                  <a:lumMod val="40000"/>
                  <a:lumOff val="60000"/>
                </a:schemeClr>
              </a:buClr>
              <a:buSzPct val="80000"/>
              <a:buFont typeface="Wingdings 3" charset="2"/>
              <a:buNone/>
              <a:defRPr sz="2000" b="0" i="0" kern="1200" cap="all">
                <a:solidFill>
                  <a:schemeClr val="bg2">
                    <a:lumMod val="40000"/>
                    <a:lumOff val="60000"/>
                  </a:schemeClr>
                </a:solidFill>
                <a:latin typeface="+mj-lt"/>
                <a:ea typeface="+mj-ea"/>
                <a:cs typeface="+mj-cs"/>
              </a:defRPr>
            </a:lvl1pPr>
            <a:lvl2pPr marL="457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800" b="0" i="0" kern="1200">
                <a:solidFill>
                  <a:schemeClr val="tx1">
                    <a:tint val="75000"/>
                  </a:schemeClr>
                </a:solidFill>
                <a:latin typeface="+mj-lt"/>
                <a:ea typeface="+mj-ea"/>
                <a:cs typeface="+mj-cs"/>
              </a:defRPr>
            </a:lvl2pPr>
            <a:lvl3pPr marL="914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600" b="0" i="0" kern="1200">
                <a:solidFill>
                  <a:schemeClr val="tx1">
                    <a:tint val="75000"/>
                  </a:schemeClr>
                </a:solidFill>
                <a:latin typeface="+mj-lt"/>
                <a:ea typeface="+mj-ea"/>
                <a:cs typeface="+mj-cs"/>
              </a:defRPr>
            </a:lvl3pPr>
            <a:lvl4pPr marL="1371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4pPr>
            <a:lvl5pPr marL="18288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5pPr>
            <a:lvl6pPr marL="22860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6pPr>
            <a:lvl7pPr marL="27432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7pPr>
            <a:lvl8pPr marL="32004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8pPr>
            <a:lvl9pPr marL="3657600" indent="0" algn="ctr" defTabSz="457200" rtl="0" eaLnBrk="1" latinLnBrk="0" hangingPunct="1">
              <a:spcBef>
                <a:spcPts val="1000"/>
              </a:spcBef>
              <a:spcAft>
                <a:spcPts val="0"/>
              </a:spcAft>
              <a:buClr>
                <a:schemeClr val="bg2">
                  <a:lumMod val="40000"/>
                  <a:lumOff val="60000"/>
                </a:schemeClr>
              </a:buClr>
              <a:buSzPct val="80000"/>
              <a:buFont typeface="Wingdings 3" charset="2"/>
              <a:buNone/>
              <a:defRPr sz="1400" b="0" i="0" kern="1200">
                <a:solidFill>
                  <a:schemeClr val="tx1">
                    <a:tint val="75000"/>
                  </a:schemeClr>
                </a:solidFill>
                <a:latin typeface="+mj-lt"/>
                <a:ea typeface="+mj-ea"/>
                <a:cs typeface="+mj-cs"/>
              </a:defRPr>
            </a:lvl9pPr>
          </a:lstStyle>
          <a:p>
            <a:r>
              <a:rPr lang="en-US" dirty="0" err="1" smtClean="0"/>
              <a:t>Abeer</a:t>
            </a:r>
            <a:r>
              <a:rPr lang="en-US" dirty="0" smtClean="0"/>
              <a:t> GAUHER</a:t>
            </a:r>
          </a:p>
          <a:p>
            <a:r>
              <a:rPr lang="en-US" dirty="0" smtClean="0"/>
              <a:t>Email: </a:t>
            </a:r>
            <a:r>
              <a:rPr lang="en-US" sz="2200" cap="none" dirty="0" smtClean="0">
                <a:hlinkClick r:id="rId3"/>
              </a:rPr>
              <a:t>abeer.gauher@nu.edu.pk</a:t>
            </a:r>
            <a:endParaRPr lang="en-US" sz="2200" cap="none" dirty="0" smtClean="0"/>
          </a:p>
          <a:p>
            <a:r>
              <a:rPr lang="en-US" dirty="0" smtClean="0"/>
              <a:t>Office: CS BASEMENT 2, Office number 23</a:t>
            </a:r>
            <a:endParaRPr lang="en-US" dirty="0"/>
          </a:p>
        </p:txBody>
      </p:sp>
    </p:spTree>
    <p:extLst>
      <p:ext uri="{BB962C8B-B14F-4D97-AF65-F5344CB8AC3E}">
        <p14:creationId xmlns:p14="http://schemas.microsoft.com/office/powerpoint/2010/main" val="62376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smtClean="0"/>
              <a:t>Examples</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10</a:t>
            </a:fld>
            <a:endParaRPr lang="en-US"/>
          </a:p>
        </p:txBody>
      </p:sp>
      <p:pic>
        <p:nvPicPr>
          <p:cNvPr id="5" name="Picture 4"/>
          <p:cNvPicPr>
            <a:picLocks noChangeAspect="1"/>
          </p:cNvPicPr>
          <p:nvPr/>
        </p:nvPicPr>
        <p:blipFill>
          <a:blip r:embed="rId3"/>
          <a:stretch>
            <a:fillRect/>
          </a:stretch>
        </p:blipFill>
        <p:spPr>
          <a:xfrm>
            <a:off x="7199098" y="156519"/>
            <a:ext cx="4400550" cy="6581775"/>
          </a:xfrm>
          <a:prstGeom prst="rect">
            <a:avLst/>
          </a:prstGeom>
        </p:spPr>
      </p:pic>
      <p:pic>
        <p:nvPicPr>
          <p:cNvPr id="6" name="Picture 5"/>
          <p:cNvPicPr>
            <a:picLocks noChangeAspect="1"/>
          </p:cNvPicPr>
          <p:nvPr/>
        </p:nvPicPr>
        <p:blipFill>
          <a:blip r:embed="rId4"/>
          <a:stretch>
            <a:fillRect/>
          </a:stretch>
        </p:blipFill>
        <p:spPr>
          <a:xfrm>
            <a:off x="1373272" y="2866896"/>
            <a:ext cx="4193214" cy="971937"/>
          </a:xfrm>
          <a:prstGeom prst="rect">
            <a:avLst/>
          </a:prstGeom>
        </p:spPr>
      </p:pic>
      <p:sp>
        <p:nvSpPr>
          <p:cNvPr id="8" name="TextBox 7"/>
          <p:cNvSpPr txBox="1"/>
          <p:nvPr/>
        </p:nvSpPr>
        <p:spPr>
          <a:xfrm>
            <a:off x="1686387" y="1771035"/>
            <a:ext cx="3566984" cy="646331"/>
          </a:xfrm>
          <a:prstGeom prst="rect">
            <a:avLst/>
          </a:prstGeom>
          <a:noFill/>
        </p:spPr>
        <p:txBody>
          <a:bodyPr wrap="square" rtlCol="0">
            <a:spAutoFit/>
          </a:bodyPr>
          <a:lstStyle/>
          <a:p>
            <a:r>
              <a:rPr lang="en-US" sz="3600" b="1" dirty="0" err="1" smtClean="0"/>
              <a:t>Upcasting</a:t>
            </a:r>
            <a:endParaRPr lang="en-US" sz="3600" b="1" dirty="0"/>
          </a:p>
        </p:txBody>
      </p:sp>
    </p:spTree>
    <p:extLst>
      <p:ext uri="{BB962C8B-B14F-4D97-AF65-F5344CB8AC3E}">
        <p14:creationId xmlns:p14="http://schemas.microsoft.com/office/powerpoint/2010/main" val="3381845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smtClean="0"/>
              <a:t>Examples</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11</a:t>
            </a:fld>
            <a:endParaRPr lang="en-US"/>
          </a:p>
        </p:txBody>
      </p:sp>
      <p:sp>
        <p:nvSpPr>
          <p:cNvPr id="8" name="TextBox 7"/>
          <p:cNvSpPr txBox="1"/>
          <p:nvPr/>
        </p:nvSpPr>
        <p:spPr>
          <a:xfrm>
            <a:off x="1686387" y="1771035"/>
            <a:ext cx="3566984" cy="646331"/>
          </a:xfrm>
          <a:prstGeom prst="rect">
            <a:avLst/>
          </a:prstGeom>
          <a:noFill/>
        </p:spPr>
        <p:txBody>
          <a:bodyPr wrap="square" rtlCol="0">
            <a:spAutoFit/>
          </a:bodyPr>
          <a:lstStyle/>
          <a:p>
            <a:r>
              <a:rPr lang="en-US" sz="3600" b="1" dirty="0" err="1" smtClean="0"/>
              <a:t>Downcasting</a:t>
            </a:r>
            <a:endParaRPr lang="en-US" sz="3600" b="1" dirty="0"/>
          </a:p>
        </p:txBody>
      </p:sp>
      <p:pic>
        <p:nvPicPr>
          <p:cNvPr id="3" name="Picture 2"/>
          <p:cNvPicPr>
            <a:picLocks noChangeAspect="1"/>
          </p:cNvPicPr>
          <p:nvPr/>
        </p:nvPicPr>
        <p:blipFill>
          <a:blip r:embed="rId3"/>
          <a:stretch>
            <a:fillRect/>
          </a:stretch>
        </p:blipFill>
        <p:spPr>
          <a:xfrm>
            <a:off x="167970" y="3145549"/>
            <a:ext cx="6313726" cy="1270687"/>
          </a:xfrm>
          <a:prstGeom prst="rect">
            <a:avLst/>
          </a:prstGeom>
        </p:spPr>
      </p:pic>
      <p:pic>
        <p:nvPicPr>
          <p:cNvPr id="7" name="Picture 6"/>
          <p:cNvPicPr>
            <a:picLocks noChangeAspect="1"/>
          </p:cNvPicPr>
          <p:nvPr/>
        </p:nvPicPr>
        <p:blipFill>
          <a:blip r:embed="rId4"/>
          <a:stretch>
            <a:fillRect/>
          </a:stretch>
        </p:blipFill>
        <p:spPr>
          <a:xfrm>
            <a:off x="6629520" y="295729"/>
            <a:ext cx="5210175" cy="6477000"/>
          </a:xfrm>
          <a:prstGeom prst="rect">
            <a:avLst/>
          </a:prstGeom>
        </p:spPr>
      </p:pic>
    </p:spTree>
    <p:extLst>
      <p:ext uri="{BB962C8B-B14F-4D97-AF65-F5344CB8AC3E}">
        <p14:creationId xmlns:p14="http://schemas.microsoft.com/office/powerpoint/2010/main" val="812142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smtClean="0"/>
              <a:t>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2</a:t>
            </a:fld>
            <a:endParaRPr lang="en-US"/>
          </a:p>
        </p:txBody>
      </p:sp>
      <p:sp>
        <p:nvSpPr>
          <p:cNvPr id="6" name="Content Placeholder 5"/>
          <p:cNvSpPr>
            <a:spLocks noGrp="1"/>
          </p:cNvSpPr>
          <p:nvPr>
            <p:ph idx="1"/>
          </p:nvPr>
        </p:nvSpPr>
        <p:spPr>
          <a:xfrm>
            <a:off x="411892" y="1285103"/>
            <a:ext cx="10124303" cy="5310973"/>
          </a:xfrm>
        </p:spPr>
        <p:txBody>
          <a:bodyPr>
            <a:normAutofit/>
          </a:bodyPr>
          <a:lstStyle/>
          <a:p>
            <a:r>
              <a:rPr lang="en-US" sz="2800" dirty="0"/>
              <a:t>When we convert one data type into another type, the process is called typecasting. </a:t>
            </a:r>
            <a:endParaRPr lang="en-US" sz="2800" dirty="0" smtClean="0"/>
          </a:p>
          <a:p>
            <a:r>
              <a:rPr lang="en-US" sz="2800" dirty="0" err="1" smtClean="0"/>
              <a:t>Upcasting</a:t>
            </a:r>
            <a:r>
              <a:rPr lang="en-US" sz="2800" dirty="0" smtClean="0"/>
              <a:t> </a:t>
            </a:r>
            <a:r>
              <a:rPr lang="en-US" sz="2800" dirty="0"/>
              <a:t>and </a:t>
            </a:r>
            <a:r>
              <a:rPr lang="en-US" sz="2800" dirty="0" err="1"/>
              <a:t>downcasting</a:t>
            </a:r>
            <a:r>
              <a:rPr lang="en-US" sz="2800" dirty="0"/>
              <a:t> are the types of </a:t>
            </a:r>
            <a:r>
              <a:rPr lang="en-US" sz="2800" b="1" dirty="0">
                <a:solidFill>
                  <a:srgbClr val="FFFF00"/>
                </a:solidFill>
              </a:rPr>
              <a:t>object typecasting</a:t>
            </a:r>
            <a:r>
              <a:rPr lang="en-US" sz="2800" dirty="0"/>
              <a:t>. </a:t>
            </a:r>
            <a:endParaRPr lang="en-US" sz="2800" dirty="0" smtClean="0"/>
          </a:p>
          <a:p>
            <a:r>
              <a:rPr lang="en-US" sz="2800" dirty="0" smtClean="0"/>
              <a:t>Suppose </a:t>
            </a:r>
            <a:r>
              <a:rPr lang="en-US" sz="2800" dirty="0"/>
              <a:t>the Parent and Child class has two types of object, </a:t>
            </a:r>
            <a:r>
              <a:rPr lang="en-US" sz="2800" dirty="0" err="1"/>
              <a:t>parent_obj</a:t>
            </a:r>
            <a:r>
              <a:rPr lang="en-US" sz="2800" dirty="0"/>
              <a:t> and </a:t>
            </a:r>
            <a:r>
              <a:rPr lang="en-US" sz="2800" dirty="0" err="1"/>
              <a:t>child_obj</a:t>
            </a:r>
            <a:r>
              <a:rPr lang="en-US" sz="2800" dirty="0"/>
              <a:t>, which can be cast into </a:t>
            </a:r>
            <a:r>
              <a:rPr lang="en-US" sz="2800" dirty="0" smtClean="0"/>
              <a:t>Parent </a:t>
            </a:r>
            <a:r>
              <a:rPr lang="en-US" sz="2800" dirty="0"/>
              <a:t>to Child and Child to Parent using </a:t>
            </a:r>
            <a:r>
              <a:rPr lang="en-US" sz="2800" dirty="0" smtClean="0"/>
              <a:t> </a:t>
            </a:r>
            <a:r>
              <a:rPr lang="en-US" sz="2800" dirty="0" err="1"/>
              <a:t>Upcasting</a:t>
            </a:r>
            <a:r>
              <a:rPr lang="en-US" sz="2800" dirty="0"/>
              <a:t> and </a:t>
            </a:r>
            <a:r>
              <a:rPr lang="en-US" sz="2800" dirty="0" err="1" smtClean="0"/>
              <a:t>Downcasting</a:t>
            </a:r>
            <a:r>
              <a:rPr lang="en-US" sz="2800" dirty="0" smtClean="0"/>
              <a:t>.</a:t>
            </a:r>
            <a:endParaRPr lang="en-US" sz="2800" dirty="0"/>
          </a:p>
          <a:p>
            <a:pPr marL="0" indent="0">
              <a:buNone/>
            </a:pPr>
            <a:r>
              <a:rPr lang="en-US" sz="2800" dirty="0"/>
              <a:t/>
            </a:r>
            <a:br>
              <a:rPr lang="en-US" sz="2800" dirty="0"/>
            </a:br>
            <a:endParaRPr lang="en-US" sz="2800" b="1" dirty="0">
              <a:solidFill>
                <a:srgbClr val="FFFF00"/>
              </a:solidFill>
            </a:endParaRPr>
          </a:p>
        </p:txBody>
      </p:sp>
    </p:spTree>
    <p:extLst>
      <p:ext uri="{BB962C8B-B14F-4D97-AF65-F5344CB8AC3E}">
        <p14:creationId xmlns:p14="http://schemas.microsoft.com/office/powerpoint/2010/main" val="25538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UpCasting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3</a:t>
            </a:fld>
            <a:endParaRPr lang="en-US"/>
          </a:p>
        </p:txBody>
      </p:sp>
      <p:sp>
        <p:nvSpPr>
          <p:cNvPr id="6" name="Content Placeholder 5"/>
          <p:cNvSpPr>
            <a:spLocks noGrp="1"/>
          </p:cNvSpPr>
          <p:nvPr>
            <p:ph idx="1"/>
          </p:nvPr>
        </p:nvSpPr>
        <p:spPr>
          <a:xfrm>
            <a:off x="411892" y="1285103"/>
            <a:ext cx="10124303" cy="5310973"/>
          </a:xfrm>
        </p:spPr>
        <p:txBody>
          <a:bodyPr>
            <a:normAutofit/>
          </a:bodyPr>
          <a:lstStyle/>
          <a:p>
            <a:r>
              <a:rPr lang="en-US" sz="3200" dirty="0"/>
              <a:t>It is the process to create the derived class's pointer or reference from the base class's pointer or </a:t>
            </a:r>
            <a:r>
              <a:rPr lang="en-US" sz="3200" dirty="0" smtClean="0"/>
              <a:t>reference. </a:t>
            </a:r>
          </a:p>
          <a:p>
            <a:r>
              <a:rPr lang="en-US" sz="3200" b="1" dirty="0" err="1" smtClean="0">
                <a:solidFill>
                  <a:srgbClr val="FFFF00"/>
                </a:solidFill>
              </a:rPr>
              <a:t>Upcasting</a:t>
            </a:r>
            <a:r>
              <a:rPr lang="en-US" sz="3200" b="1" dirty="0" smtClean="0">
                <a:solidFill>
                  <a:srgbClr val="FFFF00"/>
                </a:solidFill>
              </a:rPr>
              <a:t> is </a:t>
            </a:r>
            <a:r>
              <a:rPr lang="en-US" sz="3200" b="1" dirty="0">
                <a:solidFill>
                  <a:srgbClr val="FFFF00"/>
                </a:solidFill>
              </a:rPr>
              <a:t>used to convert the reference or pointer of the derived class to a base class. </a:t>
            </a:r>
            <a:r>
              <a:rPr lang="en-US" sz="3200" dirty="0" err="1"/>
              <a:t>Upcasting</a:t>
            </a:r>
            <a:r>
              <a:rPr lang="en-US" sz="3200" dirty="0"/>
              <a:t> is safe casting as compare to </a:t>
            </a:r>
            <a:r>
              <a:rPr lang="en-US" sz="3200" dirty="0" err="1"/>
              <a:t>downcasting</a:t>
            </a:r>
            <a:r>
              <a:rPr lang="en-US" sz="3200" dirty="0"/>
              <a:t>. </a:t>
            </a:r>
            <a:endParaRPr lang="en-US" sz="3200" dirty="0" smtClean="0"/>
          </a:p>
          <a:p>
            <a:r>
              <a:rPr lang="en-US" sz="3200" dirty="0" smtClean="0"/>
              <a:t>By </a:t>
            </a:r>
            <a:r>
              <a:rPr lang="en-US" sz="3200" dirty="0"/>
              <a:t>default, </a:t>
            </a:r>
            <a:r>
              <a:rPr lang="en-US" sz="3200" dirty="0" err="1" smtClean="0"/>
              <a:t>upcasting</a:t>
            </a:r>
            <a:r>
              <a:rPr lang="en-US" sz="3200" dirty="0" smtClean="0"/>
              <a:t> creates </a:t>
            </a:r>
            <a:r>
              <a:rPr lang="en-US" sz="3200" dirty="0"/>
              <a:t>is-a relationship between the base and derived classes.</a:t>
            </a:r>
            <a:r>
              <a:rPr lang="en-US" sz="2800" dirty="0"/>
              <a:t/>
            </a:r>
            <a:br>
              <a:rPr lang="en-US" sz="2800" dirty="0"/>
            </a:br>
            <a:endParaRPr lang="en-US" sz="2800" b="1" dirty="0">
              <a:solidFill>
                <a:srgbClr val="FFFF00"/>
              </a:solidFill>
            </a:endParaRPr>
          </a:p>
        </p:txBody>
      </p:sp>
    </p:spTree>
    <p:extLst>
      <p:ext uri="{BB962C8B-B14F-4D97-AF65-F5344CB8AC3E}">
        <p14:creationId xmlns:p14="http://schemas.microsoft.com/office/powerpoint/2010/main" val="1262207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UpCasting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4</a:t>
            </a:fld>
            <a:endParaRPr lang="en-US"/>
          </a:p>
        </p:txBody>
      </p:sp>
      <p:sp>
        <p:nvSpPr>
          <p:cNvPr id="6" name="Content Placeholder 5"/>
          <p:cNvSpPr>
            <a:spLocks noGrp="1"/>
          </p:cNvSpPr>
          <p:nvPr>
            <p:ph idx="1"/>
          </p:nvPr>
        </p:nvSpPr>
        <p:spPr>
          <a:xfrm>
            <a:off x="584887" y="2084174"/>
            <a:ext cx="10124303" cy="3344562"/>
          </a:xfrm>
        </p:spPr>
        <p:txBody>
          <a:bodyPr>
            <a:normAutofit/>
          </a:bodyPr>
          <a:lstStyle/>
          <a:p>
            <a:r>
              <a:rPr lang="en-US" sz="5400" b="1" dirty="0">
                <a:solidFill>
                  <a:srgbClr val="FFFF00"/>
                </a:solidFill>
              </a:rPr>
              <a:t>Base *</a:t>
            </a:r>
            <a:r>
              <a:rPr lang="en-US" sz="5400" b="1" dirty="0" err="1">
                <a:solidFill>
                  <a:srgbClr val="FFFF00"/>
                </a:solidFill>
              </a:rPr>
              <a:t>ptr</a:t>
            </a:r>
            <a:r>
              <a:rPr lang="en-US" sz="5400" b="1" dirty="0">
                <a:solidFill>
                  <a:srgbClr val="FFFF00"/>
                </a:solidFill>
              </a:rPr>
              <a:t> = &amp;</a:t>
            </a:r>
            <a:r>
              <a:rPr lang="en-US" sz="5400" b="1" dirty="0" err="1">
                <a:solidFill>
                  <a:srgbClr val="FFFF00"/>
                </a:solidFill>
              </a:rPr>
              <a:t>derived_obj</a:t>
            </a:r>
            <a:r>
              <a:rPr lang="en-US" sz="5400" b="1" dirty="0" smtClean="0">
                <a:solidFill>
                  <a:srgbClr val="FFFF00"/>
                </a:solidFill>
              </a:rPr>
              <a:t>;</a:t>
            </a:r>
          </a:p>
          <a:p>
            <a:r>
              <a:rPr lang="en-US" sz="2800" dirty="0"/>
              <a:t>The derived class can inherit all the base class properties that include data members and the member function to execute the function using the derived class object, as we do with a base object.</a:t>
            </a:r>
            <a:br>
              <a:rPr lang="en-US" sz="2800" dirty="0"/>
            </a:br>
            <a:endParaRPr lang="en-US" sz="2800" b="1" dirty="0">
              <a:solidFill>
                <a:srgbClr val="FFFF00"/>
              </a:solidFill>
            </a:endParaRPr>
          </a:p>
        </p:txBody>
      </p:sp>
    </p:spTree>
    <p:extLst>
      <p:ext uri="{BB962C8B-B14F-4D97-AF65-F5344CB8AC3E}">
        <p14:creationId xmlns:p14="http://schemas.microsoft.com/office/powerpoint/2010/main" val="1990405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UpCasting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5</a:t>
            </a:fld>
            <a:endParaRPr lang="en-US"/>
          </a:p>
        </p:txBody>
      </p:sp>
      <p:pic>
        <p:nvPicPr>
          <p:cNvPr id="3" name="Picture 2"/>
          <p:cNvPicPr>
            <a:picLocks noChangeAspect="1"/>
          </p:cNvPicPr>
          <p:nvPr/>
        </p:nvPicPr>
        <p:blipFill>
          <a:blip r:embed="rId3"/>
          <a:stretch>
            <a:fillRect/>
          </a:stretch>
        </p:blipFill>
        <p:spPr>
          <a:xfrm>
            <a:off x="324835" y="1461573"/>
            <a:ext cx="5543550" cy="4429125"/>
          </a:xfrm>
          <a:prstGeom prst="rect">
            <a:avLst/>
          </a:prstGeom>
        </p:spPr>
      </p:pic>
      <p:pic>
        <p:nvPicPr>
          <p:cNvPr id="7" name="Picture 6"/>
          <p:cNvPicPr>
            <a:picLocks noChangeAspect="1"/>
          </p:cNvPicPr>
          <p:nvPr/>
        </p:nvPicPr>
        <p:blipFill>
          <a:blip r:embed="rId4"/>
          <a:stretch>
            <a:fillRect/>
          </a:stretch>
        </p:blipFill>
        <p:spPr>
          <a:xfrm>
            <a:off x="6024353" y="1138163"/>
            <a:ext cx="5635792" cy="3307492"/>
          </a:xfrm>
          <a:prstGeom prst="rect">
            <a:avLst/>
          </a:prstGeom>
        </p:spPr>
      </p:pic>
      <p:pic>
        <p:nvPicPr>
          <p:cNvPr id="8" name="Picture 7"/>
          <p:cNvPicPr>
            <a:picLocks noChangeAspect="1"/>
          </p:cNvPicPr>
          <p:nvPr/>
        </p:nvPicPr>
        <p:blipFill>
          <a:blip r:embed="rId5"/>
          <a:stretch>
            <a:fillRect/>
          </a:stretch>
        </p:blipFill>
        <p:spPr>
          <a:xfrm>
            <a:off x="3708314" y="5078498"/>
            <a:ext cx="8079342" cy="333762"/>
          </a:xfrm>
          <a:prstGeom prst="rect">
            <a:avLst/>
          </a:prstGeom>
        </p:spPr>
      </p:pic>
    </p:spTree>
    <p:extLst>
      <p:ext uri="{BB962C8B-B14F-4D97-AF65-F5344CB8AC3E}">
        <p14:creationId xmlns:p14="http://schemas.microsoft.com/office/powerpoint/2010/main" val="1192586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UpCasting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6</a:t>
            </a:fld>
            <a:endParaRPr lang="en-US"/>
          </a:p>
        </p:txBody>
      </p:sp>
      <p:pic>
        <p:nvPicPr>
          <p:cNvPr id="3" name="Picture 2"/>
          <p:cNvPicPr>
            <a:picLocks noChangeAspect="1"/>
          </p:cNvPicPr>
          <p:nvPr/>
        </p:nvPicPr>
        <p:blipFill>
          <a:blip r:embed="rId3"/>
          <a:stretch>
            <a:fillRect/>
          </a:stretch>
        </p:blipFill>
        <p:spPr>
          <a:xfrm>
            <a:off x="324835" y="1461573"/>
            <a:ext cx="5543550" cy="4429125"/>
          </a:xfrm>
          <a:prstGeom prst="rect">
            <a:avLst/>
          </a:prstGeom>
        </p:spPr>
      </p:pic>
      <p:pic>
        <p:nvPicPr>
          <p:cNvPr id="5" name="Picture 4"/>
          <p:cNvPicPr>
            <a:picLocks noChangeAspect="1"/>
          </p:cNvPicPr>
          <p:nvPr/>
        </p:nvPicPr>
        <p:blipFill>
          <a:blip r:embed="rId4"/>
          <a:stretch>
            <a:fillRect/>
          </a:stretch>
        </p:blipFill>
        <p:spPr>
          <a:xfrm>
            <a:off x="6032051" y="2009444"/>
            <a:ext cx="5664540" cy="2784978"/>
          </a:xfrm>
          <a:prstGeom prst="rect">
            <a:avLst/>
          </a:prstGeom>
        </p:spPr>
      </p:pic>
      <p:pic>
        <p:nvPicPr>
          <p:cNvPr id="6" name="Picture 5"/>
          <p:cNvPicPr>
            <a:picLocks noChangeAspect="1"/>
          </p:cNvPicPr>
          <p:nvPr/>
        </p:nvPicPr>
        <p:blipFill>
          <a:blip r:embed="rId5"/>
          <a:stretch>
            <a:fillRect/>
          </a:stretch>
        </p:blipFill>
        <p:spPr>
          <a:xfrm>
            <a:off x="3161013" y="5141698"/>
            <a:ext cx="8804638" cy="847854"/>
          </a:xfrm>
          <a:prstGeom prst="rect">
            <a:avLst/>
          </a:prstGeom>
        </p:spPr>
      </p:pic>
    </p:spTree>
    <p:extLst>
      <p:ext uri="{BB962C8B-B14F-4D97-AF65-F5344CB8AC3E}">
        <p14:creationId xmlns:p14="http://schemas.microsoft.com/office/powerpoint/2010/main" val="414866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DownCasting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7</a:t>
            </a:fld>
            <a:endParaRPr lang="en-US"/>
          </a:p>
        </p:txBody>
      </p:sp>
      <p:sp>
        <p:nvSpPr>
          <p:cNvPr id="6" name="Content Placeholder 5"/>
          <p:cNvSpPr>
            <a:spLocks noGrp="1"/>
          </p:cNvSpPr>
          <p:nvPr>
            <p:ph idx="1"/>
          </p:nvPr>
        </p:nvSpPr>
        <p:spPr>
          <a:xfrm>
            <a:off x="411892" y="1285103"/>
            <a:ext cx="10124303" cy="5310973"/>
          </a:xfrm>
        </p:spPr>
        <p:txBody>
          <a:bodyPr>
            <a:normAutofit lnSpcReduction="10000"/>
          </a:bodyPr>
          <a:lstStyle/>
          <a:p>
            <a:r>
              <a:rPr lang="en-US" sz="3200" dirty="0" err="1"/>
              <a:t>Downcasting</a:t>
            </a:r>
            <a:r>
              <a:rPr lang="en-US" sz="3200" dirty="0"/>
              <a:t> occurs when we cast downwards from Parent to Child.</a:t>
            </a:r>
          </a:p>
          <a:p>
            <a:r>
              <a:rPr lang="en-US" sz="3200" dirty="0" err="1"/>
              <a:t>Downcasting</a:t>
            </a:r>
            <a:r>
              <a:rPr lang="en-US" sz="3200" dirty="0"/>
              <a:t> is not as safe as </a:t>
            </a:r>
            <a:r>
              <a:rPr lang="en-US" sz="3200" dirty="0" err="1"/>
              <a:t>Upcasting</a:t>
            </a:r>
            <a:r>
              <a:rPr lang="en-US" sz="3200" dirty="0"/>
              <a:t>, hence it will thrown an error if an implicit conversion is attempted. </a:t>
            </a:r>
            <a:endParaRPr lang="en-US" sz="3200" dirty="0" smtClean="0"/>
          </a:p>
          <a:p>
            <a:r>
              <a:rPr lang="en-US" sz="3200" dirty="0" smtClean="0"/>
              <a:t>In </a:t>
            </a:r>
            <a:r>
              <a:rPr lang="en-US" sz="3200" dirty="0"/>
              <a:t>order to perform </a:t>
            </a:r>
            <a:r>
              <a:rPr lang="en-US" sz="3200" dirty="0" err="1"/>
              <a:t>Downcasting</a:t>
            </a:r>
            <a:r>
              <a:rPr lang="en-US" sz="3200" dirty="0"/>
              <a:t>, you need to forcefully cast it. </a:t>
            </a:r>
            <a:endParaRPr lang="en-US" sz="3200" dirty="0" smtClean="0"/>
          </a:p>
          <a:p>
            <a:r>
              <a:rPr lang="en-US" sz="3200" dirty="0"/>
              <a:t>The </a:t>
            </a:r>
            <a:r>
              <a:rPr lang="en-US" sz="3200" dirty="0" err="1"/>
              <a:t>downcasting</a:t>
            </a:r>
            <a:r>
              <a:rPr lang="en-US" sz="3200" dirty="0"/>
              <a:t> does not follow the </a:t>
            </a:r>
            <a:r>
              <a:rPr lang="en-US" sz="3200" b="1" dirty="0"/>
              <a:t>is- a</a:t>
            </a:r>
            <a:r>
              <a:rPr lang="en-US" sz="3200" dirty="0"/>
              <a:t> relation in most of the cases. It is not safe as </a:t>
            </a:r>
            <a:r>
              <a:rPr lang="en-US" sz="3200" dirty="0" err="1"/>
              <a:t>upcasting</a:t>
            </a:r>
            <a:r>
              <a:rPr lang="en-US" sz="3200" dirty="0"/>
              <a:t>. </a:t>
            </a:r>
            <a:endParaRPr lang="en-US" sz="3200" dirty="0" smtClean="0"/>
          </a:p>
        </p:txBody>
      </p:sp>
    </p:spTree>
    <p:extLst>
      <p:ext uri="{BB962C8B-B14F-4D97-AF65-F5344CB8AC3E}">
        <p14:creationId xmlns:p14="http://schemas.microsoft.com/office/powerpoint/2010/main" val="30228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DownCasting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8</a:t>
            </a:fld>
            <a:endParaRPr lang="en-US"/>
          </a:p>
        </p:txBody>
      </p:sp>
      <p:sp>
        <p:nvSpPr>
          <p:cNvPr id="6" name="Content Placeholder 5"/>
          <p:cNvSpPr>
            <a:spLocks noGrp="1"/>
          </p:cNvSpPr>
          <p:nvPr>
            <p:ph idx="1"/>
          </p:nvPr>
        </p:nvSpPr>
        <p:spPr>
          <a:xfrm>
            <a:off x="403654" y="3171568"/>
            <a:ext cx="11071654" cy="5310973"/>
          </a:xfrm>
        </p:spPr>
        <p:txBody>
          <a:bodyPr>
            <a:normAutofit/>
          </a:bodyPr>
          <a:lstStyle/>
          <a:p>
            <a:r>
              <a:rPr lang="en-US" sz="6600" dirty="0"/>
              <a:t>Derived *</a:t>
            </a:r>
            <a:r>
              <a:rPr lang="en-US" sz="6600" dirty="0" err="1"/>
              <a:t>d_ptr</a:t>
            </a:r>
            <a:r>
              <a:rPr lang="en-US" sz="6600" dirty="0"/>
              <a:t> = &amp;</a:t>
            </a:r>
            <a:r>
              <a:rPr lang="en-US" sz="6600" dirty="0" err="1"/>
              <a:t>b_obj</a:t>
            </a:r>
            <a:r>
              <a:rPr lang="en-US" sz="6600" dirty="0"/>
              <a:t>;</a:t>
            </a:r>
            <a:r>
              <a:rPr lang="en-US" sz="3200" dirty="0"/>
              <a:t> </a:t>
            </a:r>
            <a:endParaRPr lang="en-US" sz="3200" dirty="0" smtClean="0"/>
          </a:p>
        </p:txBody>
      </p:sp>
    </p:spTree>
    <p:extLst>
      <p:ext uri="{BB962C8B-B14F-4D97-AF65-F5344CB8AC3E}">
        <p14:creationId xmlns:p14="http://schemas.microsoft.com/office/powerpoint/2010/main" val="711161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835" y="295729"/>
            <a:ext cx="9404723" cy="1400530"/>
          </a:xfrm>
        </p:spPr>
        <p:txBody>
          <a:bodyPr>
            <a:normAutofit/>
          </a:bodyPr>
          <a:lstStyle/>
          <a:p>
            <a:r>
              <a:rPr lang="en-US" sz="5400" b="1" dirty="0" err="1" smtClean="0"/>
              <a:t>DownCasting</a:t>
            </a:r>
            <a:endParaRPr lang="en-US" sz="5400" b="1" dirty="0"/>
          </a:p>
        </p:txBody>
      </p:sp>
      <p:sp>
        <p:nvSpPr>
          <p:cNvPr id="4" name="Slide Number Placeholder 3"/>
          <p:cNvSpPr>
            <a:spLocks noGrp="1"/>
          </p:cNvSpPr>
          <p:nvPr>
            <p:ph type="sldNum" sz="quarter" idx="12"/>
          </p:nvPr>
        </p:nvSpPr>
        <p:spPr/>
        <p:txBody>
          <a:bodyPr/>
          <a:lstStyle/>
          <a:p>
            <a:fld id="{38B37C27-2222-4CD1-83C4-DC16685FE41D}" type="slidenum">
              <a:rPr lang="en-US" smtClean="0"/>
              <a:t>9</a:t>
            </a:fld>
            <a:endParaRPr lang="en-US"/>
          </a:p>
        </p:txBody>
      </p:sp>
      <p:pic>
        <p:nvPicPr>
          <p:cNvPr id="3" name="Picture 2"/>
          <p:cNvPicPr>
            <a:picLocks noChangeAspect="1"/>
          </p:cNvPicPr>
          <p:nvPr/>
        </p:nvPicPr>
        <p:blipFill>
          <a:blip r:embed="rId3"/>
          <a:stretch>
            <a:fillRect/>
          </a:stretch>
        </p:blipFill>
        <p:spPr>
          <a:xfrm>
            <a:off x="387848" y="1218417"/>
            <a:ext cx="5209819" cy="5297714"/>
          </a:xfrm>
          <a:prstGeom prst="rect">
            <a:avLst/>
          </a:prstGeom>
        </p:spPr>
      </p:pic>
      <p:pic>
        <p:nvPicPr>
          <p:cNvPr id="7" name="Picture 6"/>
          <p:cNvPicPr>
            <a:picLocks noChangeAspect="1"/>
          </p:cNvPicPr>
          <p:nvPr/>
        </p:nvPicPr>
        <p:blipFill>
          <a:blip r:embed="rId4"/>
          <a:stretch>
            <a:fillRect/>
          </a:stretch>
        </p:blipFill>
        <p:spPr>
          <a:xfrm>
            <a:off x="5027196" y="2729942"/>
            <a:ext cx="6351850" cy="738188"/>
          </a:xfrm>
          <a:prstGeom prst="rect">
            <a:avLst/>
          </a:prstGeom>
        </p:spPr>
      </p:pic>
    </p:spTree>
    <p:extLst>
      <p:ext uri="{BB962C8B-B14F-4D97-AF65-F5344CB8AC3E}">
        <p14:creationId xmlns:p14="http://schemas.microsoft.com/office/powerpoint/2010/main" val="18798585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2542</TotalTime>
  <Words>223</Words>
  <Application>Microsoft Office PowerPoint</Application>
  <PresentationFormat>Widescreen</PresentationFormat>
  <Paragraphs>51</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Century Gothic</vt:lpstr>
      <vt:lpstr>Wingdings 3</vt:lpstr>
      <vt:lpstr>Ion</vt:lpstr>
      <vt:lpstr>Object Oriented Programming</vt:lpstr>
      <vt:lpstr>Casting</vt:lpstr>
      <vt:lpstr>UpCasting</vt:lpstr>
      <vt:lpstr>UpCasting</vt:lpstr>
      <vt:lpstr>UpCasting</vt:lpstr>
      <vt:lpstr>UpCasting</vt:lpstr>
      <vt:lpstr>DownCasting</vt:lpstr>
      <vt:lpstr>DownCasting</vt:lpstr>
      <vt:lpstr>DownCasting</vt:lpstr>
      <vt:lpstr>Examples</vt:lpstr>
      <vt:lpstr>Examples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Programming</dc:title>
  <dc:creator>lab4</dc:creator>
  <cp:lastModifiedBy>lab4</cp:lastModifiedBy>
  <cp:revision>563</cp:revision>
  <dcterms:created xsi:type="dcterms:W3CDTF">2022-01-27T06:29:33Z</dcterms:created>
  <dcterms:modified xsi:type="dcterms:W3CDTF">2022-04-06T07:29:49Z</dcterms:modified>
</cp:coreProperties>
</file>