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4" r:id="rId12"/>
    <p:sldId id="279" r:id="rId13"/>
    <p:sldId id="275" r:id="rId14"/>
    <p:sldId id="276" r:id="rId15"/>
    <p:sldId id="292" r:id="rId16"/>
    <p:sldId id="277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4707" autoAdjust="0"/>
  </p:normalViewPr>
  <p:slideViewPr>
    <p:cSldViewPr snapToGrid="0">
      <p:cViewPr varScale="1">
        <p:scale>
          <a:sx n="68" d="100"/>
          <a:sy n="68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6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1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5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0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8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6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5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40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0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22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09E1-B897-4D2D-91C0-864D70A207D4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8503-A673-4855-9245-4C92445653D3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1C4C-3D13-41DD-8C60-13A5DBFD7C2B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33E2-4FBB-4970-9E2A-2E3CC05333E9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4480-9D8E-4A0B-B49A-07B3BDE668CF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DF39-CDC8-4EB8-954C-D697BC8A5D27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7236-2329-41CE-928E-4399936C750D}" type="datetime1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CB4E-64D3-46C5-BE75-108EAD110CE0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F73D-DDF6-4525-8B53-D7284F5D0044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5DC91-935E-421F-B71A-A7B21A41058A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05C62-0B44-4F20-B5E9-1B01A9A681ED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4AC35-3815-457E-937B-580BBACBF963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8244-6A98-4D2E-A5D3-A122FCDBC05D}" type="datetime1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A6C89-3C09-4F12-BBB8-B302D7F1F9F7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C5E3-57F3-481B-8C95-E90351206F6F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F898-E948-4CCA-9DA8-CC786D922D6C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E7D01-7371-4D1C-9C68-0FAE13A0076B}" type="datetime1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4A7501-BF18-4399-B62E-E336A22B0E17}" type="datetime1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8031" y="3614441"/>
            <a:ext cx="2279393" cy="861420"/>
          </a:xfrm>
        </p:spPr>
        <p:txBody>
          <a:bodyPr>
            <a:normAutofit/>
          </a:bodyPr>
          <a:lstStyle/>
          <a:p>
            <a:r>
              <a:rPr lang="en-US" sz="3600" dirty="0"/>
              <a:t>Week 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Abeer</a:t>
            </a:r>
            <a:r>
              <a:rPr lang="en-US" dirty="0"/>
              <a:t> GAUHER</a:t>
            </a:r>
          </a:p>
          <a:p>
            <a:r>
              <a:rPr lang="en-US" dirty="0"/>
              <a:t>Email: </a:t>
            </a:r>
            <a:r>
              <a:rPr lang="en-US" sz="2200" cap="none" dirty="0">
                <a:hlinkClick r:id="rId3"/>
              </a:rPr>
              <a:t>abeer.gauher@nu.edu.pk</a:t>
            </a:r>
            <a:endParaRPr lang="en-US" sz="2200" cap="none" dirty="0"/>
          </a:p>
          <a:p>
            <a:r>
              <a:rPr lang="en-US" dirty="0"/>
              <a:t>Office: CS BASEMENT 2, Office number 17</a:t>
            </a:r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	- 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	- 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7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264"/>
          <a:stretch/>
        </p:blipFill>
        <p:spPr>
          <a:xfrm>
            <a:off x="392607" y="1319985"/>
            <a:ext cx="10666327" cy="468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33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91" y="1853248"/>
            <a:ext cx="8427455" cy="443311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private:</a:t>
            </a:r>
          </a:p>
          <a:p>
            <a:r>
              <a:rPr lang="en-US" dirty="0"/>
              <a:t>     // private members and function    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    // public members and function </a:t>
            </a:r>
          </a:p>
          <a:p>
            <a:r>
              <a:rPr lang="en-US" dirty="0"/>
              <a:t>  protected:</a:t>
            </a:r>
          </a:p>
          <a:p>
            <a:r>
              <a:rPr lang="en-US" dirty="0"/>
              <a:t>      // protected members and function</a:t>
            </a:r>
          </a:p>
          <a:p>
            <a:r>
              <a:rPr lang="en-US" dirty="0"/>
              <a:t>};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9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71" y="1284571"/>
            <a:ext cx="4494299" cy="53840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24" y="3397672"/>
            <a:ext cx="5748382" cy="8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5451" y="576335"/>
            <a:ext cx="11005751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Brain-Storming</a:t>
            </a:r>
          </a:p>
          <a:p>
            <a:r>
              <a:rPr lang="en-US" sz="2000" dirty="0"/>
              <a:t>Consider a world in which people can save money into a bank. There may be different banks (e.g. Bank Al-Habib, Allied Bank </a:t>
            </a:r>
            <a:r>
              <a:rPr lang="en-US" sz="2000" dirty="0" err="1"/>
              <a:t>etc</a:t>
            </a:r>
            <a:r>
              <a:rPr lang="en-US" sz="2000" dirty="0"/>
              <a:t>) and customers may have different activities with their banks.</a:t>
            </a:r>
          </a:p>
          <a:p>
            <a:r>
              <a:rPr lang="en-US" sz="2000" dirty="0"/>
              <a:t>• Write down the different kinds of objects which are involved in this “Personal banking” domain.</a:t>
            </a:r>
          </a:p>
          <a:p>
            <a:endParaRPr lang="en-US" sz="2000" dirty="0"/>
          </a:p>
          <a:p>
            <a:r>
              <a:rPr lang="en-US" sz="2000" b="1" u="sng" dirty="0"/>
              <a:t>Customer</a:t>
            </a:r>
          </a:p>
          <a:p>
            <a:r>
              <a:rPr lang="en-US" sz="2000" dirty="0"/>
              <a:t>Consider a customer who can open bank accounts in a bank. Write down the list of attributes required to model the data components of a customer, (e.g. the name of the customer)</a:t>
            </a:r>
          </a:p>
          <a:p>
            <a:r>
              <a:rPr lang="en-US" sz="2000" dirty="0"/>
              <a:t>For each of these attributes:</a:t>
            </a:r>
          </a:p>
          <a:p>
            <a:r>
              <a:rPr lang="en-US" sz="2000" dirty="0"/>
              <a:t>• Would you model it as a class-level/object-level attribute and why?</a:t>
            </a:r>
          </a:p>
          <a:p>
            <a:r>
              <a:rPr lang="en-US" sz="2000" dirty="0"/>
              <a:t>• What will be the appropriate data type? </a:t>
            </a:r>
          </a:p>
          <a:p>
            <a:r>
              <a:rPr lang="en-US" sz="2000" dirty="0"/>
              <a:t>• Would you make this attribute visible to other objects and why?</a:t>
            </a:r>
          </a:p>
          <a:p>
            <a:r>
              <a:rPr lang="en-US" sz="2000" dirty="0"/>
              <a:t>• Would you hide this attribute from other objects and why?</a:t>
            </a:r>
          </a:p>
          <a:p>
            <a:r>
              <a:rPr lang="en-US" sz="2000" dirty="0"/>
              <a:t>• Write down the list of methods required to model the procedural component of a customer, i.e. Operations/ behavior that a customer can perform. </a:t>
            </a:r>
          </a:p>
        </p:txBody>
      </p:sp>
    </p:spTree>
    <p:extLst>
      <p:ext uri="{BB962C8B-B14F-4D97-AF65-F5344CB8AC3E}">
        <p14:creationId xmlns:p14="http://schemas.microsoft.com/office/powerpoint/2010/main" val="132300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2499" y="403341"/>
            <a:ext cx="11005751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Q1) Write a C++ program to create a class to get and print details of a student.</a:t>
            </a:r>
          </a:p>
          <a:p>
            <a:r>
              <a:rPr lang="en-US" sz="2800" dirty="0"/>
              <a:t> - The details of the student includes the following:</a:t>
            </a:r>
          </a:p>
          <a:p>
            <a:r>
              <a:rPr lang="en-US" sz="2800" dirty="0"/>
              <a:t>    Name, </a:t>
            </a:r>
            <a:r>
              <a:rPr lang="en-US" sz="2800" dirty="0" err="1"/>
              <a:t>rollNo</a:t>
            </a:r>
            <a:r>
              <a:rPr lang="en-US" sz="2800" dirty="0"/>
              <a:t>, total, </a:t>
            </a:r>
            <a:r>
              <a:rPr lang="en-US" sz="2800" dirty="0" err="1"/>
              <a:t>perc</a:t>
            </a:r>
            <a:endParaRPr lang="en-US" sz="2800" dirty="0"/>
          </a:p>
          <a:p>
            <a:r>
              <a:rPr lang="en-US" sz="2800" dirty="0"/>
              <a:t> - The class contains two functions input and display that takes input from the student and displays the information using the display function.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Create a object of the class in the main function and call both the functions using the object.</a:t>
            </a:r>
          </a:p>
          <a:p>
            <a:endParaRPr lang="en-US" sz="2800" dirty="0"/>
          </a:p>
          <a:p>
            <a:r>
              <a:rPr lang="en-US" sz="2800" dirty="0"/>
              <a:t>Q2) A man who manages a scoreboard wants a simple application to manage the history of a batsman. For every new batsman, the app must let us fill the details including the Id, Name, Age, Runs, </a:t>
            </a:r>
            <a:r>
              <a:rPr lang="en-US" sz="2800" dirty="0" err="1"/>
              <a:t>avg</a:t>
            </a:r>
            <a:r>
              <a:rPr lang="en-US" sz="2800" dirty="0"/>
              <a:t>, etc. At anytime a batsman can check his runs and his average.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127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2" y="1291924"/>
            <a:ext cx="5029200" cy="364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814" y="1250607"/>
            <a:ext cx="5076825" cy="2324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814" y="3698274"/>
            <a:ext cx="50863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7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41026"/>
            <a:ext cx="9706429" cy="4195481"/>
          </a:xfrm>
        </p:spPr>
        <p:txBody>
          <a:bodyPr>
            <a:normAutofit/>
          </a:bodyPr>
          <a:lstStyle/>
          <a:p>
            <a:r>
              <a:rPr lang="en-US" sz="2800" dirty="0"/>
              <a:t>An identifier must start with either a letter or the underscore symbol, and all the rest of the characters must be letters, digits, or the underscore symbol. </a:t>
            </a:r>
          </a:p>
          <a:p>
            <a:r>
              <a:rPr lang="en-US" sz="2400" dirty="0"/>
              <a:t>C++ is a case-sensitive language; that is, it distinguishes between uppercase and lowercase letters in the spelling of identifiers. </a:t>
            </a:r>
          </a:p>
          <a:p>
            <a:r>
              <a:rPr lang="en-US" sz="2400" dirty="0"/>
              <a:t>Hence the following are three distinct identifiers and could be used to name three distinct variables: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rate </a:t>
            </a:r>
            <a:r>
              <a:rPr lang="en-US" sz="2400" b="1" dirty="0" err="1">
                <a:solidFill>
                  <a:srgbClr val="FFC000"/>
                </a:solidFill>
              </a:rPr>
              <a:t>RATE</a:t>
            </a:r>
            <a:r>
              <a:rPr lang="en-US" sz="2400" b="1" dirty="0">
                <a:solidFill>
                  <a:srgbClr val="FFC000"/>
                </a:solidFill>
              </a:rPr>
              <a:t> </a:t>
            </a:r>
            <a:r>
              <a:rPr lang="en-US" sz="2400" b="1" dirty="0" err="1">
                <a:solidFill>
                  <a:srgbClr val="FFC000"/>
                </a:solidFill>
              </a:rPr>
              <a:t>Rate</a:t>
            </a:r>
            <a:endParaRPr lang="en-US" sz="2400" b="1" dirty="0">
              <a:solidFill>
                <a:srgbClr val="FFC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27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641026"/>
            <a:ext cx="9706429" cy="4195481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Variable Declarations</a:t>
            </a:r>
          </a:p>
          <a:p>
            <a:r>
              <a:rPr lang="en-US" sz="2800" dirty="0"/>
              <a:t>When you declare a variable you are telling the compiler what  kind of data you will be storing in the variable. </a:t>
            </a:r>
          </a:p>
          <a:p>
            <a:r>
              <a:rPr lang="en-US" sz="2800" dirty="0"/>
              <a:t>For example, the following two declarations declare the three variables used in that program:</a:t>
            </a:r>
          </a:p>
          <a:p>
            <a:r>
              <a:rPr lang="en-US" sz="2800" b="1" dirty="0" err="1">
                <a:solidFill>
                  <a:srgbClr val="FFC000"/>
                </a:solidFill>
              </a:rPr>
              <a:t>int</a:t>
            </a:r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FFC000"/>
                </a:solidFill>
              </a:rPr>
              <a:t>number_of_bars</a:t>
            </a:r>
            <a:r>
              <a:rPr lang="en-US" sz="2800" b="1" dirty="0">
                <a:solidFill>
                  <a:srgbClr val="FFC000"/>
                </a:solidFill>
              </a:rPr>
              <a:t>;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double </a:t>
            </a:r>
            <a:r>
              <a:rPr lang="en-US" sz="2800" b="1" dirty="0" err="1">
                <a:solidFill>
                  <a:srgbClr val="FFC000"/>
                </a:solidFill>
              </a:rPr>
              <a:t>one_weight</a:t>
            </a:r>
            <a:r>
              <a:rPr lang="en-US" sz="2800" b="1" dirty="0">
                <a:solidFill>
                  <a:srgbClr val="FFC000"/>
                </a:solidFill>
              </a:rPr>
              <a:t>, </a:t>
            </a:r>
            <a:r>
              <a:rPr lang="en-US" sz="2800" b="1" dirty="0" err="1">
                <a:solidFill>
                  <a:srgbClr val="FFC000"/>
                </a:solidFill>
              </a:rPr>
              <a:t>total_weight</a:t>
            </a:r>
            <a:r>
              <a:rPr lang="en-US" sz="2800" b="1" dirty="0">
                <a:solidFill>
                  <a:srgbClr val="FFC000"/>
                </a:solidFill>
              </a:rPr>
              <a:t>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8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05" y="1433384"/>
            <a:ext cx="4557109" cy="4930345"/>
          </a:xfrm>
        </p:spPr>
        <p:txBody>
          <a:bodyPr>
            <a:normAutofit/>
          </a:bodyPr>
          <a:lstStyle/>
          <a:p>
            <a:r>
              <a:rPr lang="en-US" sz="3200" dirty="0"/>
              <a:t>It is hidden from the outside world.</a:t>
            </a:r>
          </a:p>
          <a:p>
            <a:r>
              <a:rPr lang="en-US" sz="3200" dirty="0"/>
              <a:t>It can only be manipulated by the object itself.</a:t>
            </a:r>
          </a:p>
          <a:p>
            <a:r>
              <a:rPr lang="en-US" altLang="en-US" sz="3200" dirty="0"/>
              <a:t>Simplifies the model by hiding implementation details.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  <p:pic>
        <p:nvPicPr>
          <p:cNvPr id="2050" name="Picture 2" descr="Encapsulation In C++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554" y="2484812"/>
            <a:ext cx="5667375" cy="356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59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27" y="1336225"/>
            <a:ext cx="9706429" cy="4195481"/>
          </a:xfrm>
        </p:spPr>
        <p:txBody>
          <a:bodyPr>
            <a:noAutofit/>
          </a:bodyPr>
          <a:lstStyle/>
          <a:p>
            <a:r>
              <a:rPr lang="en-US" sz="2400" b="1" dirty="0"/>
              <a:t>Output Using </a:t>
            </a:r>
            <a:r>
              <a:rPr lang="en-US" sz="2400" b="1" dirty="0" err="1"/>
              <a:t>cout</a:t>
            </a:r>
            <a:endParaRPr lang="en-US" sz="2400" b="1" dirty="0"/>
          </a:p>
          <a:p>
            <a:r>
              <a:rPr lang="en-US" sz="2400" dirty="0"/>
              <a:t>The values of variables as well as strings of text may be output to the screen using </a:t>
            </a:r>
            <a:r>
              <a:rPr lang="en-US" sz="2400" dirty="0" err="1"/>
              <a:t>cout</a:t>
            </a:r>
            <a:r>
              <a:rPr lang="en-US" sz="2400" dirty="0"/>
              <a:t>. </a:t>
            </a:r>
          </a:p>
          <a:p>
            <a:r>
              <a:rPr lang="en-US" sz="2400" dirty="0"/>
              <a:t>Consider the following line from the program:</a:t>
            </a:r>
          </a:p>
          <a:p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number_of_bars</a:t>
            </a:r>
            <a:r>
              <a:rPr lang="en-US" sz="2400" b="1" dirty="0"/>
              <a:t> &lt;&lt; " candy bars\n";</a:t>
            </a:r>
          </a:p>
          <a:p>
            <a:r>
              <a:rPr lang="en-US" sz="2400" dirty="0"/>
              <a:t>This statement tells the computer to output two items: the value of the variable </a:t>
            </a:r>
            <a:r>
              <a:rPr lang="en-US" sz="2400" dirty="0" err="1"/>
              <a:t>number_of_bars</a:t>
            </a:r>
            <a:r>
              <a:rPr lang="en-US" sz="2400" dirty="0"/>
              <a:t> and the quoted string " candy bars\n". </a:t>
            </a:r>
          </a:p>
          <a:p>
            <a:r>
              <a:rPr lang="en-US" sz="2400" dirty="0"/>
              <a:t>You can simply list all the items to be output preceding each item to be output with the arrow symbols &lt;&lt;.</a:t>
            </a:r>
          </a:p>
          <a:p>
            <a:r>
              <a:rPr lang="en-US" sz="2400" b="1" dirty="0"/>
              <a:t>The arrow notation &lt;&lt; is often called the </a:t>
            </a:r>
            <a:r>
              <a:rPr lang="en-US" sz="2400" b="1" dirty="0">
                <a:solidFill>
                  <a:srgbClr val="FFC000"/>
                </a:solidFill>
              </a:rPr>
              <a:t>insertion operator</a:t>
            </a:r>
            <a:r>
              <a:rPr lang="en-US" sz="2400" b="1" dirty="0"/>
              <a:t>. </a:t>
            </a:r>
          </a:p>
          <a:p>
            <a:r>
              <a:rPr lang="en-US" sz="2400" dirty="0"/>
              <a:t>The entire </a:t>
            </a:r>
            <a:r>
              <a:rPr lang="en-US" sz="2400" dirty="0" err="1"/>
              <a:t>cout</a:t>
            </a:r>
            <a:r>
              <a:rPr lang="en-US" sz="2400" dirty="0"/>
              <a:t> statement ends with a semicolon.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51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27" y="1336225"/>
            <a:ext cx="9706429" cy="4195481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Include Directives and Namespaces</a:t>
            </a:r>
          </a:p>
          <a:p>
            <a:r>
              <a:rPr lang="en-US" dirty="0"/>
              <a:t>We have started all of our programs with the following two lines:</a:t>
            </a:r>
          </a:p>
          <a:p>
            <a:r>
              <a:rPr lang="en-US" b="1" dirty="0">
                <a:solidFill>
                  <a:srgbClr val="FFC000"/>
                </a:solidFill>
              </a:rPr>
              <a:t>#include &lt;</a:t>
            </a:r>
            <a:r>
              <a:rPr lang="en-US" b="1" dirty="0" err="1">
                <a:solidFill>
                  <a:srgbClr val="FFC000"/>
                </a:solidFill>
              </a:rPr>
              <a:t>iostream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  <a:p>
            <a:r>
              <a:rPr lang="en-US" b="1" dirty="0">
                <a:solidFill>
                  <a:srgbClr val="FFC000"/>
                </a:solidFill>
              </a:rPr>
              <a:t>using namespace </a:t>
            </a:r>
            <a:r>
              <a:rPr lang="en-US" b="1" dirty="0" err="1">
                <a:solidFill>
                  <a:srgbClr val="FFC000"/>
                </a:solidFill>
              </a:rPr>
              <a:t>std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  <a:p>
            <a:r>
              <a:rPr lang="en-US" dirty="0"/>
              <a:t>These two lines make the library </a:t>
            </a:r>
            <a:r>
              <a:rPr lang="en-US" dirty="0" err="1"/>
              <a:t>iostream</a:t>
            </a:r>
            <a:r>
              <a:rPr lang="en-US" dirty="0"/>
              <a:t> available. This is the library that includes, among other things, the definitions of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. </a:t>
            </a:r>
          </a:p>
          <a:p>
            <a:r>
              <a:rPr lang="en-US" dirty="0"/>
              <a:t>The following line is known as an include directive. It “includes” the library </a:t>
            </a:r>
            <a:r>
              <a:rPr lang="en-US" dirty="0" err="1"/>
              <a:t>iostream</a:t>
            </a:r>
            <a:r>
              <a:rPr lang="en-US" dirty="0"/>
              <a:t> in your program so that you have </a:t>
            </a:r>
            <a:r>
              <a:rPr lang="en-US" dirty="0" err="1"/>
              <a:t>cin</a:t>
            </a:r>
            <a:r>
              <a:rPr lang="en-US" dirty="0"/>
              <a:t> and </a:t>
            </a:r>
            <a:r>
              <a:rPr lang="en-US" dirty="0" err="1"/>
              <a:t>cout</a:t>
            </a:r>
            <a:r>
              <a:rPr lang="en-US" dirty="0"/>
              <a:t> available:</a:t>
            </a:r>
          </a:p>
          <a:p>
            <a:r>
              <a:rPr lang="en-US" b="1" dirty="0">
                <a:solidFill>
                  <a:srgbClr val="FFC000"/>
                </a:solidFill>
              </a:rPr>
              <a:t>#include &lt;</a:t>
            </a:r>
            <a:r>
              <a:rPr lang="en-US" b="1" dirty="0" err="1">
                <a:solidFill>
                  <a:srgbClr val="FFC000"/>
                </a:solidFill>
              </a:rPr>
              <a:t>iostream</a:t>
            </a:r>
            <a:r>
              <a:rPr lang="en-US" b="1" dirty="0">
                <a:solidFill>
                  <a:srgbClr val="FFC000"/>
                </a:solidFill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727" y="1336225"/>
            <a:ext cx="9706429" cy="4195481"/>
          </a:xfrm>
        </p:spPr>
        <p:txBody>
          <a:bodyPr>
            <a:noAutofit/>
          </a:bodyPr>
          <a:lstStyle/>
          <a:p>
            <a:r>
              <a:rPr lang="en-US" sz="2400" b="1" u="sng" dirty="0"/>
              <a:t>Include Directives and Namespaces</a:t>
            </a:r>
          </a:p>
          <a:p>
            <a:r>
              <a:rPr lang="en-US" dirty="0"/>
              <a:t>C++ divides names into </a:t>
            </a:r>
            <a:r>
              <a:rPr lang="en-US" b="1" dirty="0">
                <a:solidFill>
                  <a:srgbClr val="FFC000"/>
                </a:solidFill>
              </a:rPr>
              <a:t>namespaces</a:t>
            </a:r>
            <a:r>
              <a:rPr lang="en-US" dirty="0"/>
              <a:t>. </a:t>
            </a:r>
          </a:p>
          <a:p>
            <a:r>
              <a:rPr lang="en-US" dirty="0"/>
              <a:t>A namespace is a collection of names, such as the names </a:t>
            </a:r>
            <a:r>
              <a:rPr lang="en-US" b="1" dirty="0" err="1">
                <a:solidFill>
                  <a:srgbClr val="FFC000"/>
                </a:solidFill>
              </a:rPr>
              <a:t>cin</a:t>
            </a:r>
            <a:r>
              <a:rPr lang="en-US" b="1" dirty="0">
                <a:solidFill>
                  <a:srgbClr val="FFC000"/>
                </a:solidFill>
              </a:rPr>
              <a:t> and </a:t>
            </a:r>
            <a:r>
              <a:rPr lang="en-US" b="1" dirty="0" err="1">
                <a:solidFill>
                  <a:srgbClr val="FFC000"/>
                </a:solidFill>
              </a:rPr>
              <a:t>cout</a:t>
            </a:r>
            <a:r>
              <a:rPr lang="en-US" dirty="0"/>
              <a:t>. </a:t>
            </a:r>
          </a:p>
          <a:p>
            <a:r>
              <a:rPr lang="en-US" dirty="0"/>
              <a:t>A statement that specifies a namespace in the way</a:t>
            </a:r>
            <a:r>
              <a:rPr lang="en-US" b="1" dirty="0"/>
              <a:t> illustrated by the following is called a using directive.</a:t>
            </a:r>
          </a:p>
          <a:p>
            <a:r>
              <a:rPr lang="en-US" b="1" dirty="0">
                <a:solidFill>
                  <a:srgbClr val="FFC000"/>
                </a:solidFill>
              </a:rPr>
              <a:t>using namespace </a:t>
            </a:r>
            <a:r>
              <a:rPr lang="en-US" b="1" dirty="0" err="1">
                <a:solidFill>
                  <a:srgbClr val="FFC000"/>
                </a:solidFill>
              </a:rPr>
              <a:t>std</a:t>
            </a:r>
            <a:r>
              <a:rPr lang="en-US" b="1" dirty="0">
                <a:solidFill>
                  <a:srgbClr val="FFC000"/>
                </a:solidFill>
              </a:rPr>
              <a:t>;</a:t>
            </a:r>
          </a:p>
          <a:p>
            <a:r>
              <a:rPr lang="en-US" dirty="0"/>
              <a:t>This particular using directive says that your program is using the </a:t>
            </a:r>
            <a:r>
              <a:rPr lang="en-US" dirty="0" err="1"/>
              <a:t>std</a:t>
            </a:r>
            <a:r>
              <a:rPr lang="en-US" dirty="0"/>
              <a:t> (“standard”) namespace. </a:t>
            </a:r>
          </a:p>
          <a:p>
            <a:r>
              <a:rPr lang="en-US" dirty="0"/>
              <a:t>This means that the names you use will have the meaning defined for them in the </a:t>
            </a:r>
            <a:r>
              <a:rPr lang="en-US" dirty="0" err="1"/>
              <a:t>std</a:t>
            </a:r>
            <a:r>
              <a:rPr lang="en-US" dirty="0"/>
              <a:t>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7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20" y="1957773"/>
            <a:ext cx="5647596" cy="4195481"/>
          </a:xfrm>
        </p:spPr>
        <p:txBody>
          <a:bodyPr>
            <a:noAutofit/>
          </a:bodyPr>
          <a:lstStyle/>
          <a:p>
            <a:r>
              <a:rPr lang="en-US" sz="2400" b="1" u="sng" dirty="0"/>
              <a:t>Escape Sequences</a:t>
            </a:r>
          </a:p>
          <a:p>
            <a:r>
              <a:rPr lang="en-US" sz="2400" dirty="0"/>
              <a:t>The backslash, \, preceding a character tells the compiler that the character following the \ does not have the same meaning as the character appearing by itself. </a:t>
            </a:r>
          </a:p>
          <a:p>
            <a:r>
              <a:rPr lang="en-US" sz="2400" dirty="0"/>
              <a:t>Such a sequence is called an </a:t>
            </a:r>
            <a:r>
              <a:rPr lang="en-US" sz="2400" b="1" dirty="0">
                <a:solidFill>
                  <a:srgbClr val="FFC000"/>
                </a:solidFill>
              </a:rPr>
              <a:t>escape sequence.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52" y="1957773"/>
            <a:ext cx="3969480" cy="25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28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214" y="1512929"/>
            <a:ext cx="8637931" cy="4195481"/>
          </a:xfrm>
        </p:spPr>
        <p:txBody>
          <a:bodyPr>
            <a:noAutofit/>
          </a:bodyPr>
          <a:lstStyle/>
          <a:p>
            <a:r>
              <a:rPr lang="en-US" sz="2400" b="1" dirty="0"/>
              <a:t>Formatting for Numbers with a Decimal Point</a:t>
            </a:r>
          </a:p>
          <a:p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809" y="1234439"/>
            <a:ext cx="4131488" cy="539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57" y="2913459"/>
            <a:ext cx="6281219" cy="146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79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247" y="1504691"/>
            <a:ext cx="10005413" cy="4195481"/>
          </a:xfrm>
        </p:spPr>
        <p:txBody>
          <a:bodyPr>
            <a:noAutofit/>
          </a:bodyPr>
          <a:lstStyle/>
          <a:p>
            <a:r>
              <a:rPr lang="en-US" sz="2400" b="1" dirty="0"/>
              <a:t>Input Using </a:t>
            </a:r>
            <a:r>
              <a:rPr lang="en-US" sz="2400" b="1" dirty="0" err="1"/>
              <a:t>cin</a:t>
            </a:r>
            <a:endParaRPr lang="en-US" sz="2400" b="1" dirty="0"/>
          </a:p>
          <a:p>
            <a:r>
              <a:rPr lang="en-US" sz="2400" dirty="0"/>
              <a:t>You use </a:t>
            </a:r>
            <a:r>
              <a:rPr lang="en-US" sz="2400" dirty="0" err="1"/>
              <a:t>cin</a:t>
            </a:r>
            <a:r>
              <a:rPr lang="en-US" sz="2400" dirty="0"/>
              <a:t> for input more or less the same way you use </a:t>
            </a:r>
            <a:r>
              <a:rPr lang="en-US" sz="2400" dirty="0" err="1"/>
              <a:t>cout</a:t>
            </a:r>
            <a:r>
              <a:rPr lang="en-US" sz="2400" dirty="0"/>
              <a:t> for output. </a:t>
            </a:r>
          </a:p>
          <a:p>
            <a:r>
              <a:rPr lang="en-US" sz="2400" dirty="0"/>
              <a:t>The syntax is similar, except that </a:t>
            </a:r>
            <a:r>
              <a:rPr lang="en-US" sz="2400" dirty="0" err="1"/>
              <a:t>cin</a:t>
            </a:r>
            <a:r>
              <a:rPr lang="en-US" sz="2400" dirty="0"/>
              <a:t> is used in place of </a:t>
            </a:r>
            <a:r>
              <a:rPr lang="en-US" sz="2400" dirty="0" err="1"/>
              <a:t>cout</a:t>
            </a:r>
            <a:r>
              <a:rPr lang="en-US" sz="2400" dirty="0"/>
              <a:t> and the arrows point in the opposite direction.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985" y="3778208"/>
            <a:ext cx="6763117" cy="13292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985" y="5404076"/>
            <a:ext cx="6753100" cy="113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85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93" y="1674082"/>
            <a:ext cx="8657441" cy="454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69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60" y="452718"/>
            <a:ext cx="6454627" cy="61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5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160" y="147918"/>
            <a:ext cx="9404723" cy="140053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0720" y="1063416"/>
            <a:ext cx="53004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Introduction to the Class string</a:t>
            </a:r>
          </a:p>
          <a:p>
            <a:r>
              <a:rPr lang="en-US" sz="2400" dirty="0"/>
              <a:t>To use the string class we must first include the string library: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#include &lt;string&gt;</a:t>
            </a:r>
          </a:p>
          <a:p>
            <a:r>
              <a:rPr lang="en-US" sz="2400" dirty="0"/>
              <a:t>You declare variables of type string just as you declare variables of types </a:t>
            </a:r>
            <a:r>
              <a:rPr lang="en-US" sz="2400" i="1" dirty="0" err="1"/>
              <a:t>int</a:t>
            </a:r>
            <a:endParaRPr lang="en-US" sz="2400" i="1" dirty="0"/>
          </a:p>
          <a:p>
            <a:r>
              <a:rPr lang="en-US" sz="2400" dirty="0"/>
              <a:t>or </a:t>
            </a:r>
            <a:r>
              <a:rPr lang="en-US" sz="2400" i="1" dirty="0"/>
              <a:t>double</a:t>
            </a:r>
            <a:r>
              <a:rPr lang="en-US" sz="2400" dirty="0"/>
              <a:t>. </a:t>
            </a:r>
          </a:p>
          <a:p>
            <a:r>
              <a:rPr lang="en-US" sz="2400" dirty="0"/>
              <a:t>For example, the following declares one variable of type string</a:t>
            </a:r>
          </a:p>
          <a:p>
            <a:r>
              <a:rPr lang="en-US" sz="2400" dirty="0"/>
              <a:t>and stores the text "Monday" in it: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string day;</a:t>
            </a:r>
          </a:p>
          <a:p>
            <a:r>
              <a:rPr lang="en-US" sz="3200" b="1" dirty="0">
                <a:solidFill>
                  <a:srgbClr val="FFC000"/>
                </a:solidFill>
              </a:rPr>
              <a:t>day = "Monday";</a:t>
            </a:r>
            <a:endParaRPr lang="en-US" sz="3200" b="1" u="sng" dirty="0">
              <a:solidFill>
                <a:srgbClr val="FFC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242" y="556004"/>
            <a:ext cx="55435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4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8448" y="295729"/>
            <a:ext cx="11811699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Define a class to represent a bank account. Include the following members </a:t>
            </a:r>
          </a:p>
          <a:p>
            <a:r>
              <a:rPr lang="en-US" sz="2000" b="1" u="sng" dirty="0"/>
              <a:t>Data Members </a:t>
            </a:r>
          </a:p>
          <a:p>
            <a:r>
              <a:rPr lang="en-US" sz="2000" dirty="0"/>
              <a:t>Name of the depositor,   Account number , Balance amount in the account </a:t>
            </a:r>
          </a:p>
          <a:p>
            <a:r>
              <a:rPr lang="en-US" sz="2000" b="1" u="sng" dirty="0"/>
              <a:t>Member Function </a:t>
            </a:r>
          </a:p>
          <a:p>
            <a:r>
              <a:rPr lang="en-US" sz="2000" dirty="0"/>
              <a:t>To deposit an amount </a:t>
            </a:r>
          </a:p>
          <a:p>
            <a:r>
              <a:rPr lang="en-US" sz="2000" dirty="0"/>
              <a:t>To withdraw an amount after checking the balance </a:t>
            </a:r>
          </a:p>
          <a:p>
            <a:r>
              <a:rPr lang="en-US" sz="2000" dirty="0"/>
              <a:t>To display name and balance.</a:t>
            </a:r>
          </a:p>
          <a:p>
            <a:endParaRPr lang="en-US" dirty="0"/>
          </a:p>
          <a:p>
            <a:r>
              <a:rPr lang="en-US" sz="2000" dirty="0"/>
              <a:t>Write a class named Vehicle that can represent both the Rickshaw and Bike.  Each vehicle has the following details: </a:t>
            </a:r>
          </a:p>
          <a:p>
            <a:r>
              <a:rPr lang="en-US" sz="2000" b="1" dirty="0"/>
              <a:t>year</a:t>
            </a:r>
            <a:r>
              <a:rPr lang="en-US" sz="2000" dirty="0"/>
              <a:t>. An </a:t>
            </a:r>
            <a:r>
              <a:rPr lang="en-US" sz="2000" dirty="0" err="1"/>
              <a:t>int</a:t>
            </a:r>
            <a:r>
              <a:rPr lang="en-US" sz="2000" dirty="0"/>
              <a:t> that holds the vehicle’s model year.</a:t>
            </a:r>
          </a:p>
          <a:p>
            <a:r>
              <a:rPr lang="en-US" sz="2000" b="1" dirty="0"/>
              <a:t>manufacturer</a:t>
            </a:r>
            <a:r>
              <a:rPr lang="en-US" sz="2000" dirty="0"/>
              <a:t>. A string that holds the manufacturer name of that vehicle.</a:t>
            </a:r>
          </a:p>
          <a:p>
            <a:r>
              <a:rPr lang="en-US" sz="2000" b="1" dirty="0"/>
              <a:t>speed</a:t>
            </a:r>
            <a:r>
              <a:rPr lang="en-US" sz="2000" dirty="0"/>
              <a:t>. An </a:t>
            </a:r>
            <a:r>
              <a:rPr lang="en-US" sz="2000" dirty="0" err="1"/>
              <a:t>int</a:t>
            </a:r>
            <a:r>
              <a:rPr lang="en-US" sz="2000" dirty="0"/>
              <a:t> that holds the vehicle’s current speed.</a:t>
            </a:r>
          </a:p>
          <a:p>
            <a:r>
              <a:rPr lang="en-US" sz="2000" dirty="0"/>
              <a:t>Member functions.</a:t>
            </a:r>
          </a:p>
          <a:p>
            <a:r>
              <a:rPr lang="en-US" sz="2000" b="1" dirty="0"/>
              <a:t>accelerate</a:t>
            </a:r>
            <a:r>
              <a:rPr lang="en-US" sz="2000" dirty="0"/>
              <a:t>. The accelerate function should add 5 to the speed member variable each time it is called.</a:t>
            </a:r>
          </a:p>
          <a:p>
            <a:r>
              <a:rPr lang="en-US" sz="2000" b="1" dirty="0"/>
              <a:t>brake</a:t>
            </a:r>
            <a:r>
              <a:rPr lang="en-US" sz="2000" dirty="0"/>
              <a:t>. The brake function should subtract 5 from the speed member variable each time it is called.</a:t>
            </a:r>
          </a:p>
          <a:p>
            <a:r>
              <a:rPr lang="en-US" sz="2000" dirty="0"/>
              <a:t>Demonstrate the class in a program that creates a Vehicle object for a Rickshaw and for a Bike, and then calls the accelerate function and call the brake function . 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86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(1</a:t>
            </a:r>
            <a:r>
              <a:rPr lang="en-US" baseline="30000" dirty="0"/>
              <a:t>st</a:t>
            </a:r>
            <a:r>
              <a:rPr lang="en-US" dirty="0"/>
              <a:t> Principle of 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968" y="1614616"/>
            <a:ext cx="9646199" cy="483972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Encapsulation is a process of wrapping of data and methods in a single unit.</a:t>
            </a:r>
            <a:endParaRPr lang="en-US" sz="2800" dirty="0"/>
          </a:p>
          <a:p>
            <a:r>
              <a:rPr lang="en-US" sz="3200" dirty="0"/>
              <a:t>It involves the bundling of data members and functions inside a single class. </a:t>
            </a:r>
          </a:p>
          <a:p>
            <a:r>
              <a:rPr lang="en-US" sz="3200" dirty="0"/>
              <a:t>Bundling similar data members and functions inside a class together also helps in data hiding.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# Encapsulation – MSB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23" y="1709292"/>
            <a:ext cx="8205830" cy="45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Phone stores phone numbers in digital format and knows how to convert it into human-readable characters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We don’t know</a:t>
            </a:r>
          </a:p>
          <a:p>
            <a:pPr lvl="1"/>
            <a:r>
              <a:rPr lang="en-US" sz="2400" dirty="0"/>
              <a:t>How the data is stored</a:t>
            </a:r>
          </a:p>
          <a:p>
            <a:pPr lvl="1"/>
            <a:r>
              <a:rPr lang="en-US" sz="2400" dirty="0"/>
              <a:t>How it is converted to human-readable characters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0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Simplicity and clarity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Low complexity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Better understanding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3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(2</a:t>
            </a:r>
            <a:r>
              <a:rPr lang="en-US" baseline="30000" dirty="0"/>
              <a:t>nd</a:t>
            </a:r>
            <a:r>
              <a:rPr lang="en-US" dirty="0"/>
              <a:t> Principle)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FFC000"/>
                </a:solidFill>
              </a:rPr>
              <a:t>Abstraction is selecting data from a larger pool to show only the relevant details to the object.</a:t>
            </a:r>
          </a:p>
          <a:p>
            <a:r>
              <a:rPr lang="en-US" sz="2800" dirty="0"/>
              <a:t>Abstraction is a way to cope with complexity.</a:t>
            </a:r>
          </a:p>
          <a:p>
            <a:r>
              <a:rPr lang="en-US" sz="2800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2800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		- 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		- 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		- Age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1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25147"/>
            <a:ext cx="10155192" cy="425896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/>
              <a:t>Student’s</a:t>
            </a:r>
            <a:r>
              <a:rPr lang="en-US" sz="3600" b="1" dirty="0"/>
              <a:t> </a:t>
            </a:r>
            <a:r>
              <a:rPr lang="en-US" sz="3200" b="1" dirty="0"/>
              <a:t>Perspective</a:t>
            </a:r>
            <a:endParaRPr lang="en-US" sz="3600" b="1" dirty="0"/>
          </a:p>
          <a:p>
            <a:r>
              <a:rPr lang="en-US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/>
              <a:t>Name	</a:t>
            </a:r>
            <a:r>
              <a:rPr lang="en-US" sz="2000" dirty="0">
                <a:solidFill>
                  <a:schemeClr val="tx1"/>
                </a:solidFill>
              </a:rPr>
              <a:t>						- </a:t>
            </a:r>
            <a:r>
              <a:rPr lang="en-US" sz="20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- Student Roll No					- </a:t>
            </a:r>
            <a:r>
              <a:rPr lang="en-US" sz="20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>
                <a:solidFill>
                  <a:schemeClr val="tx1"/>
                </a:solidFill>
              </a:rPr>
              <a:t>- Year of Study					- </a:t>
            </a:r>
            <a:r>
              <a:rPr lang="en-US" sz="20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CGPA							- </a:t>
            </a:r>
            <a:r>
              <a:rPr lang="en-US" sz="2000" strike="sngStrike" dirty="0">
                <a:solidFill>
                  <a:schemeClr val="tx1"/>
                </a:solidFill>
              </a:rPr>
              <a:t>Age</a:t>
            </a:r>
          </a:p>
          <a:p>
            <a:r>
              <a:rPr lang="en-US" b="1" dirty="0"/>
              <a:t>Behavior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/>
              <a:t>- Study						- </a:t>
            </a:r>
            <a:r>
              <a:rPr lang="en-US" sz="2000" strike="sngStrike" dirty="0" err="1"/>
              <a:t>DevelopExam</a:t>
            </a:r>
            <a:endParaRPr lang="en-US" sz="2000" strike="sngStrike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/>
              <a:t>- </a:t>
            </a:r>
            <a:r>
              <a:rPr lang="en-US" sz="2000" dirty="0" err="1"/>
              <a:t>GiveExam</a:t>
            </a:r>
            <a:r>
              <a:rPr lang="en-US" sz="2000" dirty="0"/>
              <a:t>					- </a:t>
            </a:r>
            <a:r>
              <a:rPr lang="en-US" sz="2000" strike="sngStrike" dirty="0" err="1"/>
              <a:t>TakeExam</a:t>
            </a:r>
            <a:endParaRPr lang="en-US" sz="2000" strike="sngStrike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/>
              <a:t>- </a:t>
            </a:r>
            <a:r>
              <a:rPr lang="en-US" sz="2000" dirty="0" err="1"/>
              <a:t>PlaySports</a:t>
            </a:r>
            <a:r>
              <a:rPr lang="en-US" sz="2000" dirty="0"/>
              <a:t>					- </a:t>
            </a:r>
            <a:r>
              <a:rPr lang="en-US" sz="2000" strike="sngStrike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000" dirty="0"/>
              <a:t>- </a:t>
            </a:r>
            <a:r>
              <a:rPr lang="en-US" sz="2000" strike="sngStrike" dirty="0" err="1"/>
              <a:t>DeliverLecture</a:t>
            </a:r>
            <a:r>
              <a:rPr lang="en-US" sz="2000" dirty="0"/>
              <a:t>				- </a:t>
            </a:r>
            <a:r>
              <a:rPr lang="en-US" sz="2000" strike="sngStrike" dirty="0"/>
              <a:t>Walk</a:t>
            </a:r>
            <a:endParaRPr lang="en-US" sz="2000" strike="sngStrike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4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1603</Words>
  <Application>Microsoft Office PowerPoint</Application>
  <PresentationFormat>Widescreen</PresentationFormat>
  <Paragraphs>213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Century Gothic</vt:lpstr>
      <vt:lpstr>Wingdings</vt:lpstr>
      <vt:lpstr>Wingdings 3</vt:lpstr>
      <vt:lpstr>Ion</vt:lpstr>
      <vt:lpstr>Object Oriented Programming</vt:lpstr>
      <vt:lpstr>Information Hiding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PowerPoint Presentation</vt:lpstr>
      <vt:lpstr>Access Specifiers</vt:lpstr>
      <vt:lpstr>Syntax</vt:lpstr>
      <vt:lpstr>A Simple Class</vt:lpstr>
      <vt:lpstr>PowerPoint Presentation</vt:lpstr>
      <vt:lpstr>PowerPoint Presentation</vt:lpstr>
      <vt:lpstr>Variables and Assignments</vt:lpstr>
      <vt:lpstr>Variables and Assignments</vt:lpstr>
      <vt:lpstr>Variables and Assignments</vt:lpstr>
      <vt:lpstr>Input and Output</vt:lpstr>
      <vt:lpstr>Input and Output</vt:lpstr>
      <vt:lpstr>Input and Output</vt:lpstr>
      <vt:lpstr>Input and Output</vt:lpstr>
      <vt:lpstr>Input and Output</vt:lpstr>
      <vt:lpstr>Input and Output</vt:lpstr>
      <vt:lpstr>Data Types</vt:lpstr>
      <vt:lpstr>Data Types</vt:lpstr>
      <vt:lpstr>Data Types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Abeer  Gauher</cp:lastModifiedBy>
  <cp:revision>130</cp:revision>
  <dcterms:created xsi:type="dcterms:W3CDTF">2022-01-27T06:29:33Z</dcterms:created>
  <dcterms:modified xsi:type="dcterms:W3CDTF">2022-02-07T14:41:56Z</dcterms:modified>
</cp:coreProperties>
</file>