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0"/>
  </p:notesMasterIdLst>
  <p:sldIdLst>
    <p:sldId id="256" r:id="rId2"/>
    <p:sldId id="258" r:id="rId3"/>
    <p:sldId id="259" r:id="rId4"/>
    <p:sldId id="260" r:id="rId5"/>
    <p:sldId id="261" r:id="rId6"/>
    <p:sldId id="262" r:id="rId7"/>
    <p:sldId id="265" r:id="rId8"/>
    <p:sldId id="270" r:id="rId9"/>
    <p:sldId id="266" r:id="rId10"/>
    <p:sldId id="267" r:id="rId11"/>
    <p:sldId id="268" r:id="rId12"/>
    <p:sldId id="269" r:id="rId13"/>
    <p:sldId id="271" r:id="rId14"/>
    <p:sldId id="272" r:id="rId15"/>
    <p:sldId id="273" r:id="rId16"/>
    <p:sldId id="274" r:id="rId17"/>
    <p:sldId id="275" r:id="rId18"/>
    <p:sldId id="276" r:id="rId19"/>
    <p:sldId id="277" r:id="rId20"/>
    <p:sldId id="278" r:id="rId21"/>
    <p:sldId id="279" r:id="rId22"/>
    <p:sldId id="280" r:id="rId23"/>
    <p:sldId id="281" r:id="rId24"/>
    <p:sldId id="285" r:id="rId25"/>
    <p:sldId id="286" r:id="rId26"/>
    <p:sldId id="287" r:id="rId27"/>
    <p:sldId id="288" r:id="rId28"/>
    <p:sldId id="289" r:id="rId29"/>
    <p:sldId id="290" r:id="rId30"/>
    <p:sldId id="291" r:id="rId31"/>
    <p:sldId id="311" r:id="rId32"/>
    <p:sldId id="312" r:id="rId33"/>
    <p:sldId id="299" r:id="rId34"/>
    <p:sldId id="300" r:id="rId35"/>
    <p:sldId id="313" r:id="rId36"/>
    <p:sldId id="301" r:id="rId37"/>
    <p:sldId id="302" r:id="rId38"/>
    <p:sldId id="292" r:id="rId39"/>
    <p:sldId id="296" r:id="rId40"/>
    <p:sldId id="297" r:id="rId41"/>
    <p:sldId id="321" r:id="rId42"/>
    <p:sldId id="303" r:id="rId43"/>
    <p:sldId id="304" r:id="rId44"/>
    <p:sldId id="305" r:id="rId45"/>
    <p:sldId id="306" r:id="rId46"/>
    <p:sldId id="308" r:id="rId47"/>
    <p:sldId id="324" r:id="rId48"/>
    <p:sldId id="314" r:id="rId49"/>
    <p:sldId id="326" r:id="rId50"/>
    <p:sldId id="316" r:id="rId51"/>
    <p:sldId id="317" r:id="rId52"/>
    <p:sldId id="323" r:id="rId53"/>
    <p:sldId id="319" r:id="rId54"/>
    <p:sldId id="325" r:id="rId55"/>
    <p:sldId id="309" r:id="rId56"/>
    <p:sldId id="310" r:id="rId57"/>
    <p:sldId id="327" r:id="rId58"/>
    <p:sldId id="322"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41" autoAdjust="0"/>
    <p:restoredTop sz="94660"/>
  </p:normalViewPr>
  <p:slideViewPr>
    <p:cSldViewPr snapToGrid="0">
      <p:cViewPr varScale="1">
        <p:scale>
          <a:sx n="116" d="100"/>
          <a:sy n="116" d="100"/>
        </p:scale>
        <p:origin x="26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21A6C0-91D2-4D8C-A8CB-464CE74EDF88}" type="datetimeFigureOut">
              <a:rPr lang="en-US" smtClean="0"/>
              <a:t>2/18/2022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4B84A8-F4C2-43BA-8C42-563DF4637800}" type="slidenum">
              <a:rPr lang="en-US" smtClean="0"/>
              <a:t>‹#›</a:t>
            </a:fld>
            <a:endParaRPr lang="en-US"/>
          </a:p>
        </p:txBody>
      </p:sp>
    </p:spTree>
    <p:extLst>
      <p:ext uri="{BB962C8B-B14F-4D97-AF65-F5344CB8AC3E}">
        <p14:creationId xmlns:p14="http://schemas.microsoft.com/office/powerpoint/2010/main" val="466440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B84A8-F4C2-43BA-8C42-563DF4637800}" type="slidenum">
              <a:rPr lang="en-US" smtClean="0"/>
              <a:t>1</a:t>
            </a:fld>
            <a:endParaRPr lang="en-US"/>
          </a:p>
        </p:txBody>
      </p:sp>
    </p:spTree>
    <p:extLst>
      <p:ext uri="{BB962C8B-B14F-4D97-AF65-F5344CB8AC3E}">
        <p14:creationId xmlns:p14="http://schemas.microsoft.com/office/powerpoint/2010/main" val="1634293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B84A8-F4C2-43BA-8C42-563DF4637800}" type="slidenum">
              <a:rPr lang="en-US" smtClean="0"/>
              <a:t>33</a:t>
            </a:fld>
            <a:endParaRPr lang="en-US"/>
          </a:p>
        </p:txBody>
      </p:sp>
    </p:spTree>
    <p:extLst>
      <p:ext uri="{BB962C8B-B14F-4D97-AF65-F5344CB8AC3E}">
        <p14:creationId xmlns:p14="http://schemas.microsoft.com/office/powerpoint/2010/main" val="2043907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B84A8-F4C2-43BA-8C42-563DF4637800}" type="slidenum">
              <a:rPr lang="en-US" smtClean="0"/>
              <a:t>48</a:t>
            </a:fld>
            <a:endParaRPr lang="en-US"/>
          </a:p>
        </p:txBody>
      </p:sp>
    </p:spTree>
    <p:extLst>
      <p:ext uri="{BB962C8B-B14F-4D97-AF65-F5344CB8AC3E}">
        <p14:creationId xmlns:p14="http://schemas.microsoft.com/office/powerpoint/2010/main" val="1665527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B84A8-F4C2-43BA-8C42-563DF4637800}" type="slidenum">
              <a:rPr lang="en-US" smtClean="0"/>
              <a:t>49</a:t>
            </a:fld>
            <a:endParaRPr lang="en-US"/>
          </a:p>
        </p:txBody>
      </p:sp>
    </p:spTree>
    <p:extLst>
      <p:ext uri="{BB962C8B-B14F-4D97-AF65-F5344CB8AC3E}">
        <p14:creationId xmlns:p14="http://schemas.microsoft.com/office/powerpoint/2010/main" val="1399387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EAF0CAC-4CE3-4745-9A2C-1199A626C35D}" type="datetime1">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833208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3C6392-58B3-4649-850B-30F6B0E39FAF}" type="datetime1">
              <a:rPr lang="en-US" smtClean="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3314846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B59407-2C68-4F45-BD2D-B5785C8871E7}" type="datetime1">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84062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A86B3B-FB61-4750-9E76-6BF73869F92F}" type="datetime1">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40902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B2EFA5-6CE8-4299-80F6-EDF1905CF8FA}" type="datetime1">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311709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3A73CB5-EBEE-4EE7-A2D3-CB4142E8CD5C}" type="datetime1">
              <a:rPr lang="en-US" smtClean="0"/>
              <a:t>2/18/2022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3454419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3E847FC-ED0E-4F0C-88F1-DF7A60A77287}" type="datetime1">
              <a:rPr lang="en-US" smtClean="0"/>
              <a:t>2/18/2022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386351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EA33C44-58EF-45B3-94E6-9BF66B6B9713}" type="datetime1">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2662982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F728F74-00DF-4E86-9CB2-A41615E4A6CF}" type="datetime1">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2047080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FAB77FE-8BCE-4E62-B425-D3760B8261C1}" type="datetime1">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3236230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A2BF19-E6ED-4DCD-889B-EF3323B03CFE}" type="datetime1">
              <a:rPr lang="en-US" smtClean="0"/>
              <a:t>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231024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6D18CED-5003-4F88-83BA-20755F300F41}" type="datetime1">
              <a:rPr lang="en-US" smtClean="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4219667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11BCBF1-398F-4E55-A0E4-1CA0AF78CAE0}" type="datetime1">
              <a:rPr lang="en-US" smtClean="0"/>
              <a:t>2/18/2022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825586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40D70C8-17D1-4C1D-8EE0-DCD5CD29B94A}" type="datetime1">
              <a:rPr lang="en-US" smtClean="0"/>
              <a:t>2/18/2022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982214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917918A-F71C-4F53-8FC7-392A127E6316}" type="datetime1">
              <a:rPr lang="en-US" smtClean="0"/>
              <a:t>2/18/2022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704579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94849BA9-A749-4098-91AE-C3D45550A994}" type="datetime1">
              <a:rPr lang="en-US" smtClean="0"/>
              <a:t>2/18/2022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426643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5FBCE2-F7DE-447A-9F87-5AEF8445132B}" type="datetime1">
              <a:rPr lang="en-US" smtClean="0"/>
              <a:t>2/18/2022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335500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1E190AB-00F1-4BF3-9B68-8654EA2ED7F3}" type="datetime1">
              <a:rPr lang="en-US" smtClean="0"/>
              <a:t>2/18/2022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8B37C27-2222-4CD1-83C4-DC16685FE41D}" type="slidenum">
              <a:rPr lang="en-US" smtClean="0"/>
              <a:t>‹#›</a:t>
            </a:fld>
            <a:endParaRPr lang="en-US"/>
          </a:p>
        </p:txBody>
      </p:sp>
    </p:spTree>
    <p:extLst>
      <p:ext uri="{BB962C8B-B14F-4D97-AF65-F5344CB8AC3E}">
        <p14:creationId xmlns:p14="http://schemas.microsoft.com/office/powerpoint/2010/main" val="6478432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beer.gauher@nu.edu.p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4.xml"/><Relationship Id="rId5" Type="http://schemas.openxmlformats.org/officeDocument/2006/relationships/image" Target="../media/image39.png"/><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geeksforgeeks.org/constructor-overloading-c/"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5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6119" y="151652"/>
            <a:ext cx="11763631" cy="3329581"/>
          </a:xfrm>
        </p:spPr>
        <p:txBody>
          <a:bodyPr/>
          <a:lstStyle/>
          <a:p>
            <a:pPr algn="ctr"/>
            <a:r>
              <a:rPr lang="en-US" sz="6600" dirty="0" smtClean="0"/>
              <a:t>Object Oriented Programming</a:t>
            </a:r>
            <a:endParaRPr lang="en-US" sz="6600" dirty="0"/>
          </a:p>
        </p:txBody>
      </p:sp>
      <p:sp>
        <p:nvSpPr>
          <p:cNvPr id="3" name="Subtitle 2"/>
          <p:cNvSpPr>
            <a:spLocks noGrp="1"/>
          </p:cNvSpPr>
          <p:nvPr>
            <p:ph type="subTitle" idx="1"/>
          </p:nvPr>
        </p:nvSpPr>
        <p:spPr>
          <a:xfrm>
            <a:off x="5238031" y="3614441"/>
            <a:ext cx="2279393" cy="861420"/>
          </a:xfrm>
        </p:spPr>
        <p:txBody>
          <a:bodyPr>
            <a:normAutofit/>
          </a:bodyPr>
          <a:lstStyle/>
          <a:p>
            <a:r>
              <a:rPr lang="en-US" sz="3600" dirty="0" smtClean="0"/>
              <a:t>Week 3</a:t>
            </a:r>
            <a:endParaRPr lang="en-US" sz="3600" dirty="0"/>
          </a:p>
        </p:txBody>
      </p:sp>
      <p:sp>
        <p:nvSpPr>
          <p:cNvPr id="4" name="Subtitle 2"/>
          <p:cNvSpPr txBox="1">
            <a:spLocks/>
          </p:cNvSpPr>
          <p:nvPr/>
        </p:nvSpPr>
        <p:spPr>
          <a:xfrm>
            <a:off x="3435178" y="4699686"/>
            <a:ext cx="7183393" cy="1462215"/>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dirty="0" err="1" smtClean="0"/>
              <a:t>Abeer</a:t>
            </a:r>
            <a:r>
              <a:rPr lang="en-US" dirty="0" smtClean="0"/>
              <a:t> GAUHER</a:t>
            </a:r>
          </a:p>
          <a:p>
            <a:r>
              <a:rPr lang="en-US" dirty="0" smtClean="0"/>
              <a:t>Email: </a:t>
            </a:r>
            <a:r>
              <a:rPr lang="en-US" sz="2200" cap="none" dirty="0" smtClean="0">
                <a:hlinkClick r:id="rId3"/>
              </a:rPr>
              <a:t>abeer.gauher@nu.edu.pk</a:t>
            </a:r>
            <a:endParaRPr lang="en-US" sz="2200" cap="none" dirty="0" smtClean="0"/>
          </a:p>
          <a:p>
            <a:r>
              <a:rPr lang="en-US" dirty="0" smtClean="0"/>
              <a:t>Office: CS BASEMENT 2, Office number 17</a:t>
            </a:r>
            <a:endParaRPr lang="en-US" dirty="0"/>
          </a:p>
        </p:txBody>
      </p:sp>
    </p:spTree>
    <p:extLst>
      <p:ext uri="{BB962C8B-B14F-4D97-AF65-F5344CB8AC3E}">
        <p14:creationId xmlns:p14="http://schemas.microsoft.com/office/powerpoint/2010/main" val="623766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558" y="125547"/>
            <a:ext cx="9404723" cy="1400530"/>
          </a:xfrm>
        </p:spPr>
        <p:txBody>
          <a:bodyPr/>
          <a:lstStyle/>
          <a:p>
            <a:r>
              <a:rPr lang="en-US" dirty="0" smtClean="0"/>
              <a:t>Classes and Objects</a:t>
            </a:r>
            <a:endParaRPr lang="en-US" dirty="0"/>
          </a:p>
        </p:txBody>
      </p:sp>
      <p:sp>
        <p:nvSpPr>
          <p:cNvPr id="3" name="Content Placeholder 2"/>
          <p:cNvSpPr>
            <a:spLocks noGrp="1"/>
          </p:cNvSpPr>
          <p:nvPr>
            <p:ph idx="1"/>
          </p:nvPr>
        </p:nvSpPr>
        <p:spPr>
          <a:xfrm>
            <a:off x="4868117" y="1316031"/>
            <a:ext cx="6918415" cy="4988010"/>
          </a:xfrm>
        </p:spPr>
        <p:txBody>
          <a:bodyPr>
            <a:normAutofit fontScale="85000" lnSpcReduction="10000"/>
          </a:bodyPr>
          <a:lstStyle/>
          <a:p>
            <a:r>
              <a:rPr lang="en-US" sz="3200" dirty="0"/>
              <a:t>T</a:t>
            </a:r>
            <a:r>
              <a:rPr lang="en-US" sz="3200" dirty="0" smtClean="0"/>
              <a:t>he program declares </a:t>
            </a:r>
            <a:r>
              <a:rPr lang="en-US" sz="3200" dirty="0"/>
              <a:t>two objects of type </a:t>
            </a:r>
            <a:r>
              <a:rPr lang="en-US" sz="3200" dirty="0" err="1"/>
              <a:t>DayOfYear</a:t>
            </a:r>
            <a:r>
              <a:rPr lang="en-US" sz="3200" dirty="0"/>
              <a:t> in the following way:</a:t>
            </a:r>
          </a:p>
          <a:p>
            <a:r>
              <a:rPr lang="en-US" sz="3200" b="1" dirty="0" err="1" smtClean="0">
                <a:solidFill>
                  <a:srgbClr val="FFC000"/>
                </a:solidFill>
              </a:rPr>
              <a:t>DayOfYear</a:t>
            </a:r>
            <a:r>
              <a:rPr lang="en-US" sz="3200" b="1" dirty="0" smtClean="0">
                <a:solidFill>
                  <a:srgbClr val="FFC000"/>
                </a:solidFill>
              </a:rPr>
              <a:t> today, birthday;</a:t>
            </a:r>
            <a:endParaRPr lang="en-US" sz="3200" b="1" dirty="0">
              <a:solidFill>
                <a:srgbClr val="FFC000"/>
              </a:solidFill>
            </a:endParaRPr>
          </a:p>
          <a:p>
            <a:r>
              <a:rPr lang="en-US" sz="3200" dirty="0"/>
              <a:t>The member function output is called with the object today as follows:</a:t>
            </a:r>
          </a:p>
          <a:p>
            <a:r>
              <a:rPr lang="en-US" sz="3200" dirty="0" err="1"/>
              <a:t>today.output</a:t>
            </a:r>
            <a:r>
              <a:rPr lang="en-US" sz="3200" dirty="0"/>
              <a:t>();</a:t>
            </a:r>
          </a:p>
          <a:p>
            <a:r>
              <a:rPr lang="en-US" sz="3200" dirty="0"/>
              <a:t>and the member function output is called with the object birthday as follows:</a:t>
            </a:r>
          </a:p>
          <a:p>
            <a:r>
              <a:rPr lang="en-US" sz="3200" dirty="0" err="1"/>
              <a:t>birthday.output</a:t>
            </a:r>
            <a:r>
              <a:rPr lang="en-US" sz="3200" dirty="0"/>
              <a:t>();</a:t>
            </a:r>
          </a:p>
        </p:txBody>
      </p:sp>
      <p:sp>
        <p:nvSpPr>
          <p:cNvPr id="4" name="Slide Number Placeholder 3"/>
          <p:cNvSpPr>
            <a:spLocks noGrp="1"/>
          </p:cNvSpPr>
          <p:nvPr>
            <p:ph type="sldNum" sz="quarter" idx="12"/>
          </p:nvPr>
        </p:nvSpPr>
        <p:spPr/>
        <p:txBody>
          <a:bodyPr/>
          <a:lstStyle/>
          <a:p>
            <a:fld id="{38B37C27-2222-4CD1-83C4-DC16685FE41D}" type="slidenum">
              <a:rPr lang="en-US" smtClean="0"/>
              <a:t>10</a:t>
            </a:fld>
            <a:endParaRPr lang="en-US"/>
          </a:p>
        </p:txBody>
      </p:sp>
      <p:pic>
        <p:nvPicPr>
          <p:cNvPr id="5" name="Picture 4"/>
          <p:cNvPicPr>
            <a:picLocks noChangeAspect="1"/>
          </p:cNvPicPr>
          <p:nvPr/>
        </p:nvPicPr>
        <p:blipFill>
          <a:blip r:embed="rId2"/>
          <a:stretch>
            <a:fillRect/>
          </a:stretch>
        </p:blipFill>
        <p:spPr>
          <a:xfrm>
            <a:off x="493559" y="909701"/>
            <a:ext cx="4103607" cy="5800671"/>
          </a:xfrm>
          <a:prstGeom prst="rect">
            <a:avLst/>
          </a:prstGeom>
        </p:spPr>
      </p:pic>
    </p:spTree>
    <p:extLst>
      <p:ext uri="{BB962C8B-B14F-4D97-AF65-F5344CB8AC3E}">
        <p14:creationId xmlns:p14="http://schemas.microsoft.com/office/powerpoint/2010/main" val="490397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558" y="125547"/>
            <a:ext cx="9404723" cy="1400530"/>
          </a:xfrm>
        </p:spPr>
        <p:txBody>
          <a:bodyPr/>
          <a:lstStyle/>
          <a:p>
            <a:r>
              <a:rPr lang="en-US" dirty="0" smtClean="0"/>
              <a:t>Classes and Objects</a:t>
            </a:r>
            <a:endParaRPr lang="en-US" dirty="0"/>
          </a:p>
        </p:txBody>
      </p:sp>
      <p:sp>
        <p:nvSpPr>
          <p:cNvPr id="3" name="Content Placeholder 2"/>
          <p:cNvSpPr>
            <a:spLocks noGrp="1"/>
          </p:cNvSpPr>
          <p:nvPr>
            <p:ph idx="1"/>
          </p:nvPr>
        </p:nvSpPr>
        <p:spPr>
          <a:xfrm>
            <a:off x="4868117" y="1316031"/>
            <a:ext cx="6918415" cy="4988010"/>
          </a:xfrm>
        </p:spPr>
        <p:txBody>
          <a:bodyPr>
            <a:normAutofit fontScale="92500" lnSpcReduction="20000"/>
          </a:bodyPr>
          <a:lstStyle/>
          <a:p>
            <a:r>
              <a:rPr lang="en-US" sz="3200" dirty="0"/>
              <a:t>When a member function is defined, the definition must include the </a:t>
            </a:r>
            <a:r>
              <a:rPr lang="en-US" sz="3200" dirty="0" smtClean="0"/>
              <a:t>class name </a:t>
            </a:r>
            <a:r>
              <a:rPr lang="en-US" sz="3200" dirty="0"/>
              <a:t>because there may be two or more classes that have member </a:t>
            </a:r>
            <a:r>
              <a:rPr lang="en-US" sz="3200" dirty="0" smtClean="0"/>
              <a:t>functions with </a:t>
            </a:r>
            <a:r>
              <a:rPr lang="en-US" sz="3200" dirty="0"/>
              <a:t>the same </a:t>
            </a:r>
            <a:r>
              <a:rPr lang="en-US" sz="3200" dirty="0" smtClean="0"/>
              <a:t>name.</a:t>
            </a:r>
          </a:p>
          <a:p>
            <a:r>
              <a:rPr lang="en-US" sz="3200" dirty="0" smtClean="0"/>
              <a:t>The </a:t>
            </a:r>
            <a:r>
              <a:rPr lang="en-US" sz="3200" dirty="0"/>
              <a:t>definition </a:t>
            </a:r>
            <a:r>
              <a:rPr lang="en-US" sz="3200" dirty="0" smtClean="0"/>
              <a:t>is similar </a:t>
            </a:r>
            <a:r>
              <a:rPr lang="en-US" sz="3200" dirty="0"/>
              <a:t>to an ordinary function definition, but there are some differences.</a:t>
            </a:r>
          </a:p>
          <a:p>
            <a:r>
              <a:rPr lang="en-US" sz="3200" dirty="0"/>
              <a:t>The heading of the function definition for the member function output </a:t>
            </a:r>
            <a:r>
              <a:rPr lang="en-US" sz="3200" dirty="0" smtClean="0"/>
              <a:t>is as </a:t>
            </a:r>
            <a:r>
              <a:rPr lang="en-US" sz="3200" dirty="0"/>
              <a:t>follows:</a:t>
            </a:r>
          </a:p>
        </p:txBody>
      </p:sp>
      <p:sp>
        <p:nvSpPr>
          <p:cNvPr id="4" name="Slide Number Placeholder 3"/>
          <p:cNvSpPr>
            <a:spLocks noGrp="1"/>
          </p:cNvSpPr>
          <p:nvPr>
            <p:ph type="sldNum" sz="quarter" idx="12"/>
          </p:nvPr>
        </p:nvSpPr>
        <p:spPr/>
        <p:txBody>
          <a:bodyPr/>
          <a:lstStyle/>
          <a:p>
            <a:fld id="{38B37C27-2222-4CD1-83C4-DC16685FE41D}" type="slidenum">
              <a:rPr lang="en-US" smtClean="0"/>
              <a:t>11</a:t>
            </a:fld>
            <a:endParaRPr lang="en-US"/>
          </a:p>
        </p:txBody>
      </p:sp>
      <p:pic>
        <p:nvPicPr>
          <p:cNvPr id="5" name="Picture 4"/>
          <p:cNvPicPr>
            <a:picLocks noChangeAspect="1"/>
          </p:cNvPicPr>
          <p:nvPr/>
        </p:nvPicPr>
        <p:blipFill>
          <a:blip r:embed="rId2"/>
          <a:stretch>
            <a:fillRect/>
          </a:stretch>
        </p:blipFill>
        <p:spPr>
          <a:xfrm>
            <a:off x="493559" y="909701"/>
            <a:ext cx="4103607" cy="5800671"/>
          </a:xfrm>
          <a:prstGeom prst="rect">
            <a:avLst/>
          </a:prstGeom>
        </p:spPr>
      </p:pic>
      <p:pic>
        <p:nvPicPr>
          <p:cNvPr id="6" name="Picture 5"/>
          <p:cNvPicPr>
            <a:picLocks noChangeAspect="1"/>
          </p:cNvPicPr>
          <p:nvPr/>
        </p:nvPicPr>
        <p:blipFill>
          <a:blip r:embed="rId3"/>
          <a:stretch>
            <a:fillRect/>
          </a:stretch>
        </p:blipFill>
        <p:spPr>
          <a:xfrm>
            <a:off x="6359120" y="6031523"/>
            <a:ext cx="4412519" cy="678849"/>
          </a:xfrm>
          <a:prstGeom prst="rect">
            <a:avLst/>
          </a:prstGeom>
        </p:spPr>
      </p:pic>
    </p:spTree>
    <p:extLst>
      <p:ext uri="{BB962C8B-B14F-4D97-AF65-F5344CB8AC3E}">
        <p14:creationId xmlns:p14="http://schemas.microsoft.com/office/powerpoint/2010/main" val="75275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558" y="125547"/>
            <a:ext cx="9404723" cy="1400530"/>
          </a:xfrm>
        </p:spPr>
        <p:txBody>
          <a:bodyPr/>
          <a:lstStyle/>
          <a:p>
            <a:r>
              <a:rPr lang="en-US" dirty="0" smtClean="0"/>
              <a:t>Classes and Objects</a:t>
            </a:r>
            <a:endParaRPr lang="en-US" dirty="0"/>
          </a:p>
        </p:txBody>
      </p:sp>
      <p:sp>
        <p:nvSpPr>
          <p:cNvPr id="3" name="Content Placeholder 2"/>
          <p:cNvSpPr>
            <a:spLocks noGrp="1"/>
          </p:cNvSpPr>
          <p:nvPr>
            <p:ph idx="1"/>
          </p:nvPr>
        </p:nvSpPr>
        <p:spPr>
          <a:xfrm>
            <a:off x="4868117" y="1316031"/>
            <a:ext cx="6918415" cy="4988010"/>
          </a:xfrm>
        </p:spPr>
        <p:txBody>
          <a:bodyPr>
            <a:noAutofit/>
          </a:bodyPr>
          <a:lstStyle/>
          <a:p>
            <a:r>
              <a:rPr lang="en-US" sz="2400" dirty="0"/>
              <a:t>The operator :: is called the </a:t>
            </a:r>
            <a:r>
              <a:rPr lang="en-US" sz="2400" b="1" dirty="0">
                <a:solidFill>
                  <a:srgbClr val="FFC000"/>
                </a:solidFill>
              </a:rPr>
              <a:t>scope resolution </a:t>
            </a:r>
            <a:r>
              <a:rPr lang="en-US" sz="2400" b="1" dirty="0" smtClean="0">
                <a:solidFill>
                  <a:srgbClr val="FFC000"/>
                </a:solidFill>
              </a:rPr>
              <a:t>operator</a:t>
            </a:r>
            <a:r>
              <a:rPr lang="en-US" sz="2400" dirty="0" smtClean="0"/>
              <a:t>. </a:t>
            </a:r>
          </a:p>
          <a:p>
            <a:r>
              <a:rPr lang="en-US" sz="2400" dirty="0"/>
              <a:t>T</a:t>
            </a:r>
            <a:r>
              <a:rPr lang="en-US" sz="2400" dirty="0" smtClean="0"/>
              <a:t>he </a:t>
            </a:r>
            <a:r>
              <a:rPr lang="en-US" sz="2400" dirty="0"/>
              <a:t>scope resolution operator :: is used with a class name, </a:t>
            </a:r>
            <a:r>
              <a:rPr lang="en-US" sz="2400" dirty="0" smtClean="0"/>
              <a:t>whereas the </a:t>
            </a:r>
            <a:r>
              <a:rPr lang="en-US" sz="2400" dirty="0"/>
              <a:t>dot operator is used with </a:t>
            </a:r>
            <a:r>
              <a:rPr lang="en-US" sz="2400" dirty="0" smtClean="0"/>
              <a:t>objects. </a:t>
            </a:r>
          </a:p>
          <a:p>
            <a:r>
              <a:rPr lang="en-US" sz="2400" dirty="0" smtClean="0"/>
              <a:t>The scope resolution </a:t>
            </a:r>
            <a:r>
              <a:rPr lang="en-US" sz="2400" dirty="0"/>
              <a:t>operator consists of two colons with no space between them</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fld id="{38B37C27-2222-4CD1-83C4-DC16685FE41D}" type="slidenum">
              <a:rPr lang="en-US" smtClean="0"/>
              <a:t>12</a:t>
            </a:fld>
            <a:endParaRPr lang="en-US"/>
          </a:p>
        </p:txBody>
      </p:sp>
      <p:pic>
        <p:nvPicPr>
          <p:cNvPr id="5" name="Picture 4"/>
          <p:cNvPicPr>
            <a:picLocks noChangeAspect="1"/>
          </p:cNvPicPr>
          <p:nvPr/>
        </p:nvPicPr>
        <p:blipFill>
          <a:blip r:embed="rId2"/>
          <a:stretch>
            <a:fillRect/>
          </a:stretch>
        </p:blipFill>
        <p:spPr>
          <a:xfrm>
            <a:off x="493559" y="909701"/>
            <a:ext cx="4103607" cy="5800671"/>
          </a:xfrm>
          <a:prstGeom prst="rect">
            <a:avLst/>
          </a:prstGeom>
        </p:spPr>
      </p:pic>
    </p:spTree>
    <p:extLst>
      <p:ext uri="{BB962C8B-B14F-4D97-AF65-F5344CB8AC3E}">
        <p14:creationId xmlns:p14="http://schemas.microsoft.com/office/powerpoint/2010/main" val="2863783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558" y="125547"/>
            <a:ext cx="9404723" cy="1400530"/>
          </a:xfrm>
        </p:spPr>
        <p:txBody>
          <a:bodyPr/>
          <a:lstStyle/>
          <a:p>
            <a:r>
              <a:rPr lang="en-US" dirty="0" smtClean="0"/>
              <a:t>Classes and Objects</a:t>
            </a:r>
            <a:endParaRPr lang="en-US" dirty="0"/>
          </a:p>
        </p:txBody>
      </p:sp>
      <p:sp>
        <p:nvSpPr>
          <p:cNvPr id="3" name="Content Placeholder 2"/>
          <p:cNvSpPr>
            <a:spLocks noGrp="1"/>
          </p:cNvSpPr>
          <p:nvPr>
            <p:ph idx="1"/>
          </p:nvPr>
        </p:nvSpPr>
        <p:spPr>
          <a:xfrm>
            <a:off x="4868117" y="1316031"/>
            <a:ext cx="7159126" cy="4988010"/>
          </a:xfrm>
        </p:spPr>
        <p:txBody>
          <a:bodyPr>
            <a:noAutofit/>
          </a:bodyPr>
          <a:lstStyle/>
          <a:p>
            <a:r>
              <a:rPr lang="en-US" dirty="0"/>
              <a:t>I</a:t>
            </a:r>
            <a:r>
              <a:rPr lang="en-US" dirty="0" smtClean="0"/>
              <a:t>n </a:t>
            </a:r>
            <a:r>
              <a:rPr lang="en-US" dirty="0"/>
              <a:t>the function definition </a:t>
            </a:r>
            <a:r>
              <a:rPr lang="en-US" dirty="0" smtClean="0"/>
              <a:t>of </a:t>
            </a:r>
            <a:r>
              <a:rPr lang="en-US" dirty="0" err="1" smtClean="0"/>
              <a:t>DayOfYear</a:t>
            </a:r>
            <a:r>
              <a:rPr lang="en-US" dirty="0"/>
              <a:t>::</a:t>
            </a:r>
            <a:r>
              <a:rPr lang="en-US" dirty="0" smtClean="0"/>
              <a:t>output, we </a:t>
            </a:r>
            <a:r>
              <a:rPr lang="en-US" dirty="0"/>
              <a:t>used the member names month and day by themselves without </a:t>
            </a:r>
            <a:r>
              <a:rPr lang="en-US" dirty="0" smtClean="0"/>
              <a:t>first giving </a:t>
            </a:r>
            <a:r>
              <a:rPr lang="en-US" dirty="0"/>
              <a:t>the object and dot operator. </a:t>
            </a:r>
            <a:endParaRPr lang="en-US" dirty="0" smtClean="0"/>
          </a:p>
          <a:p>
            <a:r>
              <a:rPr lang="en-US" dirty="0" smtClean="0"/>
              <a:t>When </a:t>
            </a:r>
            <a:r>
              <a:rPr lang="en-US" dirty="0"/>
              <a:t>the member function </a:t>
            </a:r>
            <a:r>
              <a:rPr lang="en-US" dirty="0" smtClean="0"/>
              <a:t>is called</a:t>
            </a:r>
            <a:r>
              <a:rPr lang="en-US" dirty="0"/>
              <a:t>, as </a:t>
            </a:r>
            <a:r>
              <a:rPr lang="en-US" dirty="0" smtClean="0"/>
              <a:t>in </a:t>
            </a:r>
            <a:r>
              <a:rPr lang="en-US" b="1" dirty="0" err="1" smtClean="0">
                <a:solidFill>
                  <a:srgbClr val="FFC000"/>
                </a:solidFill>
              </a:rPr>
              <a:t>today.output</a:t>
            </a:r>
            <a:r>
              <a:rPr lang="en-US" b="1" dirty="0">
                <a:solidFill>
                  <a:srgbClr val="FFC000"/>
                </a:solidFill>
              </a:rPr>
              <a:t>();</a:t>
            </a:r>
          </a:p>
          <a:p>
            <a:r>
              <a:rPr lang="en-US" dirty="0"/>
              <a:t>all the member names in the function definition are specialized to the </a:t>
            </a:r>
            <a:r>
              <a:rPr lang="en-US" dirty="0" smtClean="0"/>
              <a:t>name of </a:t>
            </a:r>
            <a:r>
              <a:rPr lang="en-US" dirty="0"/>
              <a:t>the calling object. So the function call above is equivalent to the following:</a:t>
            </a:r>
          </a:p>
          <a:p>
            <a:pPr marL="457200" lvl="1" indent="0">
              <a:buNone/>
            </a:pPr>
            <a:r>
              <a:rPr lang="en-US" sz="2400" b="1" dirty="0">
                <a:solidFill>
                  <a:srgbClr val="C00000"/>
                </a:solidFill>
              </a:rPr>
              <a:t>{</a:t>
            </a:r>
          </a:p>
          <a:p>
            <a:pPr marL="457200" lvl="1" indent="0">
              <a:buNone/>
            </a:pPr>
            <a:r>
              <a:rPr lang="en-US" sz="2400" b="1" dirty="0" err="1">
                <a:solidFill>
                  <a:srgbClr val="C00000"/>
                </a:solidFill>
              </a:rPr>
              <a:t>cout</a:t>
            </a:r>
            <a:r>
              <a:rPr lang="en-US" sz="2400" b="1" dirty="0">
                <a:solidFill>
                  <a:srgbClr val="C00000"/>
                </a:solidFill>
              </a:rPr>
              <a:t> &lt;&lt; "month = " &lt;&lt; </a:t>
            </a:r>
            <a:r>
              <a:rPr lang="en-US" sz="2400" b="1" dirty="0" err="1">
                <a:solidFill>
                  <a:srgbClr val="C00000"/>
                </a:solidFill>
              </a:rPr>
              <a:t>today.month</a:t>
            </a:r>
            <a:endParaRPr lang="en-US" sz="2400" b="1" dirty="0">
              <a:solidFill>
                <a:srgbClr val="C00000"/>
              </a:solidFill>
            </a:endParaRPr>
          </a:p>
          <a:p>
            <a:pPr marL="457200" lvl="1" indent="0">
              <a:buNone/>
            </a:pPr>
            <a:r>
              <a:rPr lang="en-US" sz="2400" b="1" dirty="0">
                <a:solidFill>
                  <a:srgbClr val="C00000"/>
                </a:solidFill>
              </a:rPr>
              <a:t>&lt;&lt; ", day = " &lt;&lt; </a:t>
            </a:r>
            <a:r>
              <a:rPr lang="en-US" sz="2400" b="1" dirty="0" err="1">
                <a:solidFill>
                  <a:srgbClr val="C00000"/>
                </a:solidFill>
              </a:rPr>
              <a:t>today.day</a:t>
            </a:r>
            <a:r>
              <a:rPr lang="en-US" sz="2400" b="1" dirty="0">
                <a:solidFill>
                  <a:srgbClr val="C00000"/>
                </a:solidFill>
              </a:rPr>
              <a:t> &lt;&lt; </a:t>
            </a:r>
            <a:r>
              <a:rPr lang="en-US" sz="2400" b="1" dirty="0" err="1">
                <a:solidFill>
                  <a:srgbClr val="C00000"/>
                </a:solidFill>
              </a:rPr>
              <a:t>endl</a:t>
            </a:r>
            <a:r>
              <a:rPr lang="en-US" sz="2400" b="1" dirty="0">
                <a:solidFill>
                  <a:srgbClr val="C00000"/>
                </a:solidFill>
              </a:rPr>
              <a:t>;</a:t>
            </a:r>
          </a:p>
          <a:p>
            <a:pPr marL="457200" lvl="1" indent="0">
              <a:buNone/>
            </a:pPr>
            <a:r>
              <a:rPr lang="en-US" sz="2400" b="1" dirty="0">
                <a:solidFill>
                  <a:srgbClr val="C00000"/>
                </a:solidFill>
              </a:rPr>
              <a:t>}</a:t>
            </a:r>
          </a:p>
        </p:txBody>
      </p:sp>
      <p:sp>
        <p:nvSpPr>
          <p:cNvPr id="4" name="Slide Number Placeholder 3"/>
          <p:cNvSpPr>
            <a:spLocks noGrp="1"/>
          </p:cNvSpPr>
          <p:nvPr>
            <p:ph type="sldNum" sz="quarter" idx="12"/>
          </p:nvPr>
        </p:nvSpPr>
        <p:spPr/>
        <p:txBody>
          <a:bodyPr/>
          <a:lstStyle/>
          <a:p>
            <a:fld id="{38B37C27-2222-4CD1-83C4-DC16685FE41D}" type="slidenum">
              <a:rPr lang="en-US" smtClean="0"/>
              <a:t>13</a:t>
            </a:fld>
            <a:endParaRPr lang="en-US"/>
          </a:p>
        </p:txBody>
      </p:sp>
      <p:pic>
        <p:nvPicPr>
          <p:cNvPr id="5" name="Picture 4"/>
          <p:cNvPicPr>
            <a:picLocks noChangeAspect="1"/>
          </p:cNvPicPr>
          <p:nvPr/>
        </p:nvPicPr>
        <p:blipFill>
          <a:blip r:embed="rId2"/>
          <a:stretch>
            <a:fillRect/>
          </a:stretch>
        </p:blipFill>
        <p:spPr>
          <a:xfrm>
            <a:off x="493559" y="909701"/>
            <a:ext cx="4103607" cy="5800671"/>
          </a:xfrm>
          <a:prstGeom prst="rect">
            <a:avLst/>
          </a:prstGeom>
        </p:spPr>
      </p:pic>
    </p:spTree>
    <p:extLst>
      <p:ext uri="{BB962C8B-B14F-4D97-AF65-F5344CB8AC3E}">
        <p14:creationId xmlns:p14="http://schemas.microsoft.com/office/powerpoint/2010/main" val="2006635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558" y="125547"/>
            <a:ext cx="9404723" cy="1400530"/>
          </a:xfrm>
        </p:spPr>
        <p:txBody>
          <a:bodyPr/>
          <a:lstStyle/>
          <a:p>
            <a:r>
              <a:rPr lang="en-US" dirty="0" smtClean="0"/>
              <a:t>Classes and Objects</a:t>
            </a:r>
            <a:endParaRPr lang="en-US" dirty="0"/>
          </a:p>
        </p:txBody>
      </p:sp>
      <p:sp>
        <p:nvSpPr>
          <p:cNvPr id="4" name="Slide Number Placeholder 3"/>
          <p:cNvSpPr>
            <a:spLocks noGrp="1"/>
          </p:cNvSpPr>
          <p:nvPr>
            <p:ph type="sldNum" sz="quarter" idx="12"/>
          </p:nvPr>
        </p:nvSpPr>
        <p:spPr/>
        <p:txBody>
          <a:bodyPr/>
          <a:lstStyle/>
          <a:p>
            <a:fld id="{38B37C27-2222-4CD1-83C4-DC16685FE41D}" type="slidenum">
              <a:rPr lang="en-US" smtClean="0"/>
              <a:t>14</a:t>
            </a:fld>
            <a:endParaRPr lang="en-US"/>
          </a:p>
        </p:txBody>
      </p:sp>
      <p:pic>
        <p:nvPicPr>
          <p:cNvPr id="6" name="Picture 5"/>
          <p:cNvPicPr>
            <a:picLocks noChangeAspect="1"/>
          </p:cNvPicPr>
          <p:nvPr/>
        </p:nvPicPr>
        <p:blipFill>
          <a:blip r:embed="rId2"/>
          <a:stretch>
            <a:fillRect/>
          </a:stretch>
        </p:blipFill>
        <p:spPr>
          <a:xfrm>
            <a:off x="342558" y="825812"/>
            <a:ext cx="7532404" cy="3469282"/>
          </a:xfrm>
          <a:prstGeom prst="rect">
            <a:avLst/>
          </a:prstGeom>
        </p:spPr>
      </p:pic>
      <p:pic>
        <p:nvPicPr>
          <p:cNvPr id="7" name="Picture 6"/>
          <p:cNvPicPr>
            <a:picLocks noChangeAspect="1"/>
          </p:cNvPicPr>
          <p:nvPr/>
        </p:nvPicPr>
        <p:blipFill>
          <a:blip r:embed="rId3"/>
          <a:stretch>
            <a:fillRect/>
          </a:stretch>
        </p:blipFill>
        <p:spPr>
          <a:xfrm>
            <a:off x="4313062" y="3333878"/>
            <a:ext cx="7123799" cy="3449890"/>
          </a:xfrm>
          <a:prstGeom prst="rect">
            <a:avLst/>
          </a:prstGeom>
        </p:spPr>
      </p:pic>
    </p:spTree>
    <p:extLst>
      <p:ext uri="{BB962C8B-B14F-4D97-AF65-F5344CB8AC3E}">
        <p14:creationId xmlns:p14="http://schemas.microsoft.com/office/powerpoint/2010/main" val="1515141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558" y="125547"/>
            <a:ext cx="9404723" cy="1400530"/>
          </a:xfrm>
        </p:spPr>
        <p:txBody>
          <a:bodyPr/>
          <a:lstStyle/>
          <a:p>
            <a:r>
              <a:rPr lang="en-US" dirty="0" smtClean="0"/>
              <a:t>Classes and Objects</a:t>
            </a:r>
            <a:endParaRPr lang="en-US" dirty="0"/>
          </a:p>
        </p:txBody>
      </p:sp>
      <p:sp>
        <p:nvSpPr>
          <p:cNvPr id="3" name="Content Placeholder 2"/>
          <p:cNvSpPr>
            <a:spLocks noGrp="1"/>
          </p:cNvSpPr>
          <p:nvPr>
            <p:ph idx="1"/>
          </p:nvPr>
        </p:nvSpPr>
        <p:spPr>
          <a:xfrm>
            <a:off x="590702" y="1063416"/>
            <a:ext cx="10752800" cy="4988010"/>
          </a:xfrm>
        </p:spPr>
        <p:txBody>
          <a:bodyPr>
            <a:noAutofit/>
          </a:bodyPr>
          <a:lstStyle/>
          <a:p>
            <a:r>
              <a:rPr lang="en-US" sz="2400" b="1" u="sng" dirty="0"/>
              <a:t>The Dot Operator and the Scope Resolution Operator</a:t>
            </a:r>
          </a:p>
          <a:p>
            <a:r>
              <a:rPr lang="en-US" sz="2400" dirty="0"/>
              <a:t>Both the dot operator and the scope resolution operator are </a:t>
            </a:r>
            <a:r>
              <a:rPr lang="en-US" sz="2400" b="1" dirty="0">
                <a:solidFill>
                  <a:srgbClr val="FFC000"/>
                </a:solidFill>
              </a:rPr>
              <a:t>used </a:t>
            </a:r>
            <a:r>
              <a:rPr lang="en-US" sz="2400" b="1" dirty="0" smtClean="0">
                <a:solidFill>
                  <a:srgbClr val="FFC000"/>
                </a:solidFill>
              </a:rPr>
              <a:t>with member </a:t>
            </a:r>
            <a:r>
              <a:rPr lang="en-US" sz="2400" b="1" dirty="0">
                <a:solidFill>
                  <a:srgbClr val="FFC000"/>
                </a:solidFill>
              </a:rPr>
              <a:t>names to specify what thing they are members of. </a:t>
            </a:r>
            <a:endParaRPr lang="en-US" sz="2400" b="1" dirty="0" smtClean="0">
              <a:solidFill>
                <a:srgbClr val="FFC000"/>
              </a:solidFill>
            </a:endParaRPr>
          </a:p>
          <a:p>
            <a:r>
              <a:rPr lang="en-US" sz="2400" dirty="0"/>
              <a:t>Y</a:t>
            </a:r>
            <a:r>
              <a:rPr lang="en-US" sz="2400" dirty="0" smtClean="0"/>
              <a:t>ou </a:t>
            </a:r>
            <a:r>
              <a:rPr lang="en-US" sz="2400" dirty="0"/>
              <a:t>have declared a class called </a:t>
            </a:r>
            <a:r>
              <a:rPr lang="en-US" sz="2400" dirty="0" err="1"/>
              <a:t>DayOfYear</a:t>
            </a:r>
            <a:r>
              <a:rPr lang="en-US" sz="2400" dirty="0"/>
              <a:t> and you declare </a:t>
            </a:r>
            <a:r>
              <a:rPr lang="en-US" sz="2400" dirty="0" smtClean="0"/>
              <a:t>an object </a:t>
            </a:r>
            <a:r>
              <a:rPr lang="en-US" sz="2400" dirty="0"/>
              <a:t>called today as </a:t>
            </a:r>
            <a:r>
              <a:rPr lang="en-US" sz="2400" dirty="0" smtClean="0"/>
              <a:t>follows: </a:t>
            </a:r>
            <a:r>
              <a:rPr lang="en-US" sz="2400" b="1" dirty="0" err="1" smtClean="0">
                <a:solidFill>
                  <a:srgbClr val="FFC000"/>
                </a:solidFill>
              </a:rPr>
              <a:t>DayOfYear</a:t>
            </a:r>
            <a:r>
              <a:rPr lang="en-US" sz="2400" b="1" dirty="0" smtClean="0">
                <a:solidFill>
                  <a:srgbClr val="FFC000"/>
                </a:solidFill>
              </a:rPr>
              <a:t> </a:t>
            </a:r>
            <a:r>
              <a:rPr lang="en-US" sz="2400" b="1" dirty="0">
                <a:solidFill>
                  <a:srgbClr val="FFC000"/>
                </a:solidFill>
              </a:rPr>
              <a:t>today;</a:t>
            </a:r>
          </a:p>
          <a:p>
            <a:r>
              <a:rPr lang="en-US" sz="2400" dirty="0"/>
              <a:t>You use the dot operator to specify a member of the object today. </a:t>
            </a:r>
            <a:r>
              <a:rPr lang="en-US" sz="2400" dirty="0" smtClean="0"/>
              <a:t>For example</a:t>
            </a:r>
            <a:r>
              <a:rPr lang="en-US" sz="2400" dirty="0"/>
              <a:t>, output is a member function for the class </a:t>
            </a:r>
            <a:r>
              <a:rPr lang="en-US" sz="2400" dirty="0" err="1"/>
              <a:t>DayOfYear</a:t>
            </a:r>
            <a:r>
              <a:rPr lang="en-US" sz="2400" dirty="0"/>
              <a:t> </a:t>
            </a:r>
            <a:r>
              <a:rPr lang="en-US" sz="2400" dirty="0" smtClean="0"/>
              <a:t>and </a:t>
            </a:r>
            <a:r>
              <a:rPr lang="en-US" sz="2400" dirty="0"/>
              <a:t>the following function call will output the </a:t>
            </a:r>
            <a:r>
              <a:rPr lang="en-US" sz="2400" dirty="0" smtClean="0"/>
              <a:t>data values </a:t>
            </a:r>
            <a:r>
              <a:rPr lang="en-US" sz="2400" dirty="0"/>
              <a:t>stored in the object </a:t>
            </a:r>
            <a:r>
              <a:rPr lang="en-US" sz="2400" dirty="0" smtClean="0"/>
              <a:t>today: </a:t>
            </a:r>
            <a:r>
              <a:rPr lang="en-US" sz="2400" b="1" dirty="0" err="1" smtClean="0">
                <a:solidFill>
                  <a:srgbClr val="FFC000"/>
                </a:solidFill>
              </a:rPr>
              <a:t>today.output</a:t>
            </a:r>
            <a:r>
              <a:rPr lang="en-US" sz="2400" b="1" dirty="0">
                <a:solidFill>
                  <a:srgbClr val="FFC000"/>
                </a:solidFill>
              </a:rPr>
              <a:t>();</a:t>
            </a:r>
          </a:p>
          <a:p>
            <a:r>
              <a:rPr lang="en-US" sz="2400" dirty="0"/>
              <a:t>You use the scope resolution operator :: to specify the class name </a:t>
            </a:r>
            <a:r>
              <a:rPr lang="en-US" sz="2400" dirty="0" smtClean="0"/>
              <a:t>when giving </a:t>
            </a:r>
            <a:r>
              <a:rPr lang="en-US" sz="2400" dirty="0"/>
              <a:t>the function definition for a member function. </a:t>
            </a:r>
            <a:endParaRPr lang="en-US" sz="2400" dirty="0" smtClean="0"/>
          </a:p>
          <a:p>
            <a:r>
              <a:rPr lang="en-US" sz="2400" dirty="0" smtClean="0"/>
              <a:t>For </a:t>
            </a:r>
            <a:r>
              <a:rPr lang="en-US" sz="2400" dirty="0"/>
              <a:t>example, </a:t>
            </a:r>
            <a:r>
              <a:rPr lang="en-US" sz="2400" dirty="0" smtClean="0"/>
              <a:t>the heading </a:t>
            </a:r>
            <a:r>
              <a:rPr lang="en-US" sz="2400" dirty="0"/>
              <a:t>of the function definition for the member function </a:t>
            </a:r>
            <a:r>
              <a:rPr lang="en-US" sz="2400" dirty="0" smtClean="0"/>
              <a:t>output would </a:t>
            </a:r>
            <a:r>
              <a:rPr lang="en-US" sz="2400" dirty="0"/>
              <a:t>be as </a:t>
            </a:r>
            <a:r>
              <a:rPr lang="en-US" sz="2400" dirty="0" smtClean="0"/>
              <a:t>follows: </a:t>
            </a:r>
            <a:r>
              <a:rPr lang="en-US" sz="2400" b="1" dirty="0" smtClean="0">
                <a:solidFill>
                  <a:srgbClr val="FFC000"/>
                </a:solidFill>
              </a:rPr>
              <a:t>void </a:t>
            </a:r>
            <a:r>
              <a:rPr lang="en-US" sz="2400" b="1" dirty="0" err="1">
                <a:solidFill>
                  <a:srgbClr val="FFC000"/>
                </a:solidFill>
              </a:rPr>
              <a:t>DayOfYear</a:t>
            </a:r>
            <a:r>
              <a:rPr lang="en-US" sz="2400" b="1" dirty="0">
                <a:solidFill>
                  <a:srgbClr val="FFC000"/>
                </a:solidFill>
              </a:rPr>
              <a:t>::output</a:t>
            </a:r>
            <a:r>
              <a:rPr lang="en-US" sz="2400" b="1" dirty="0" smtClean="0">
                <a:solidFill>
                  <a:srgbClr val="FFC000"/>
                </a:solidFill>
              </a:rPr>
              <a:t>()</a:t>
            </a:r>
            <a:endParaRPr lang="en-US" sz="2400" b="1" dirty="0">
              <a:solidFill>
                <a:srgbClr val="FFC000"/>
              </a:solidFill>
            </a:endParaRPr>
          </a:p>
        </p:txBody>
      </p:sp>
      <p:sp>
        <p:nvSpPr>
          <p:cNvPr id="4" name="Slide Number Placeholder 3"/>
          <p:cNvSpPr>
            <a:spLocks noGrp="1"/>
          </p:cNvSpPr>
          <p:nvPr>
            <p:ph type="sldNum" sz="quarter" idx="12"/>
          </p:nvPr>
        </p:nvSpPr>
        <p:spPr/>
        <p:txBody>
          <a:bodyPr/>
          <a:lstStyle/>
          <a:p>
            <a:fld id="{38B37C27-2222-4CD1-83C4-DC16685FE41D}" type="slidenum">
              <a:rPr lang="en-US" smtClean="0"/>
              <a:t>15</a:t>
            </a:fld>
            <a:endParaRPr lang="en-US"/>
          </a:p>
        </p:txBody>
      </p:sp>
    </p:spTree>
    <p:extLst>
      <p:ext uri="{BB962C8B-B14F-4D97-AF65-F5344CB8AC3E}">
        <p14:creationId xmlns:p14="http://schemas.microsoft.com/office/powerpoint/2010/main" val="2916489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558" y="125547"/>
            <a:ext cx="9404723" cy="1400530"/>
          </a:xfrm>
        </p:spPr>
        <p:txBody>
          <a:bodyPr/>
          <a:lstStyle/>
          <a:p>
            <a:r>
              <a:rPr lang="en-US" dirty="0" smtClean="0"/>
              <a:t>Classes and Objects</a:t>
            </a:r>
            <a:endParaRPr lang="en-US" dirty="0"/>
          </a:p>
        </p:txBody>
      </p:sp>
      <p:sp>
        <p:nvSpPr>
          <p:cNvPr id="4" name="Slide Number Placeholder 3"/>
          <p:cNvSpPr>
            <a:spLocks noGrp="1"/>
          </p:cNvSpPr>
          <p:nvPr>
            <p:ph type="sldNum" sz="quarter" idx="12"/>
          </p:nvPr>
        </p:nvSpPr>
        <p:spPr/>
        <p:txBody>
          <a:bodyPr/>
          <a:lstStyle/>
          <a:p>
            <a:fld id="{38B37C27-2222-4CD1-83C4-DC16685FE41D}" type="slidenum">
              <a:rPr lang="en-US" smtClean="0"/>
              <a:t>16</a:t>
            </a:fld>
            <a:endParaRPr lang="en-US"/>
          </a:p>
        </p:txBody>
      </p:sp>
      <p:pic>
        <p:nvPicPr>
          <p:cNvPr id="5" name="Picture 4"/>
          <p:cNvPicPr>
            <a:picLocks noChangeAspect="1"/>
          </p:cNvPicPr>
          <p:nvPr/>
        </p:nvPicPr>
        <p:blipFill>
          <a:blip r:embed="rId2"/>
          <a:stretch>
            <a:fillRect/>
          </a:stretch>
        </p:blipFill>
        <p:spPr>
          <a:xfrm>
            <a:off x="547044" y="1063416"/>
            <a:ext cx="3711918" cy="5506421"/>
          </a:xfrm>
          <a:prstGeom prst="rect">
            <a:avLst/>
          </a:prstGeom>
        </p:spPr>
      </p:pic>
      <p:pic>
        <p:nvPicPr>
          <p:cNvPr id="6" name="Picture 5"/>
          <p:cNvPicPr>
            <a:picLocks noChangeAspect="1"/>
          </p:cNvPicPr>
          <p:nvPr/>
        </p:nvPicPr>
        <p:blipFill>
          <a:blip r:embed="rId3"/>
          <a:stretch>
            <a:fillRect/>
          </a:stretch>
        </p:blipFill>
        <p:spPr>
          <a:xfrm>
            <a:off x="2562740" y="2178260"/>
            <a:ext cx="2560593" cy="571372"/>
          </a:xfrm>
          <a:prstGeom prst="rect">
            <a:avLst/>
          </a:prstGeom>
        </p:spPr>
      </p:pic>
      <p:pic>
        <p:nvPicPr>
          <p:cNvPr id="7" name="Picture 6"/>
          <p:cNvPicPr>
            <a:picLocks noChangeAspect="1"/>
          </p:cNvPicPr>
          <p:nvPr/>
        </p:nvPicPr>
        <p:blipFill>
          <a:blip r:embed="rId4"/>
          <a:stretch>
            <a:fillRect/>
          </a:stretch>
        </p:blipFill>
        <p:spPr>
          <a:xfrm>
            <a:off x="5736150" y="592610"/>
            <a:ext cx="4067175" cy="6134100"/>
          </a:xfrm>
          <a:prstGeom prst="rect">
            <a:avLst/>
          </a:prstGeom>
        </p:spPr>
      </p:pic>
      <p:pic>
        <p:nvPicPr>
          <p:cNvPr id="8" name="Picture 7"/>
          <p:cNvPicPr>
            <a:picLocks noChangeAspect="1"/>
          </p:cNvPicPr>
          <p:nvPr/>
        </p:nvPicPr>
        <p:blipFill>
          <a:blip r:embed="rId5"/>
          <a:stretch>
            <a:fillRect/>
          </a:stretch>
        </p:blipFill>
        <p:spPr>
          <a:xfrm>
            <a:off x="8868329" y="2294238"/>
            <a:ext cx="3095625" cy="1447800"/>
          </a:xfrm>
          <a:prstGeom prst="rect">
            <a:avLst/>
          </a:prstGeom>
        </p:spPr>
      </p:pic>
    </p:spTree>
    <p:extLst>
      <p:ext uri="{BB962C8B-B14F-4D97-AF65-F5344CB8AC3E}">
        <p14:creationId xmlns:p14="http://schemas.microsoft.com/office/powerpoint/2010/main" val="419303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558" y="125547"/>
            <a:ext cx="9404723" cy="1400530"/>
          </a:xfrm>
        </p:spPr>
        <p:txBody>
          <a:bodyPr/>
          <a:lstStyle/>
          <a:p>
            <a:r>
              <a:rPr lang="en-US" dirty="0" smtClean="0"/>
              <a:t>Access Control</a:t>
            </a:r>
            <a:r>
              <a:rPr lang="en-US" dirty="0"/>
              <a:t/>
            </a:r>
            <a:br>
              <a:rPr lang="en-US" dirty="0"/>
            </a:br>
            <a:endParaRPr lang="en-US" dirty="0"/>
          </a:p>
        </p:txBody>
      </p:sp>
      <p:sp>
        <p:nvSpPr>
          <p:cNvPr id="4" name="Slide Number Placeholder 3"/>
          <p:cNvSpPr>
            <a:spLocks noGrp="1"/>
          </p:cNvSpPr>
          <p:nvPr>
            <p:ph type="sldNum" sz="quarter" idx="12"/>
          </p:nvPr>
        </p:nvSpPr>
        <p:spPr/>
        <p:txBody>
          <a:bodyPr/>
          <a:lstStyle/>
          <a:p>
            <a:fld id="{38B37C27-2222-4CD1-83C4-DC16685FE41D}" type="slidenum">
              <a:rPr lang="en-US" smtClean="0"/>
              <a:t>17</a:t>
            </a:fld>
            <a:endParaRPr lang="en-US"/>
          </a:p>
        </p:txBody>
      </p:sp>
      <p:pic>
        <p:nvPicPr>
          <p:cNvPr id="5" name="Picture 4"/>
          <p:cNvPicPr>
            <a:picLocks noChangeAspect="1"/>
          </p:cNvPicPr>
          <p:nvPr/>
        </p:nvPicPr>
        <p:blipFill>
          <a:blip r:embed="rId2"/>
          <a:stretch>
            <a:fillRect/>
          </a:stretch>
        </p:blipFill>
        <p:spPr>
          <a:xfrm>
            <a:off x="576173" y="679572"/>
            <a:ext cx="4468746" cy="2909296"/>
          </a:xfrm>
          <a:prstGeom prst="rect">
            <a:avLst/>
          </a:prstGeom>
        </p:spPr>
      </p:pic>
      <p:pic>
        <p:nvPicPr>
          <p:cNvPr id="6" name="Picture 5"/>
          <p:cNvPicPr>
            <a:picLocks noChangeAspect="1"/>
          </p:cNvPicPr>
          <p:nvPr/>
        </p:nvPicPr>
        <p:blipFill>
          <a:blip r:embed="rId3"/>
          <a:stretch>
            <a:fillRect/>
          </a:stretch>
        </p:blipFill>
        <p:spPr>
          <a:xfrm>
            <a:off x="576173" y="3588868"/>
            <a:ext cx="4193241" cy="3171062"/>
          </a:xfrm>
          <a:prstGeom prst="rect">
            <a:avLst/>
          </a:prstGeom>
        </p:spPr>
      </p:pic>
      <p:pic>
        <p:nvPicPr>
          <p:cNvPr id="7" name="Picture 6"/>
          <p:cNvPicPr>
            <a:picLocks noChangeAspect="1"/>
          </p:cNvPicPr>
          <p:nvPr/>
        </p:nvPicPr>
        <p:blipFill>
          <a:blip r:embed="rId4"/>
          <a:stretch>
            <a:fillRect/>
          </a:stretch>
        </p:blipFill>
        <p:spPr>
          <a:xfrm>
            <a:off x="5545878" y="178441"/>
            <a:ext cx="5644861" cy="6581489"/>
          </a:xfrm>
          <a:prstGeom prst="rect">
            <a:avLst/>
          </a:prstGeom>
        </p:spPr>
      </p:pic>
    </p:spTree>
    <p:extLst>
      <p:ext uri="{BB962C8B-B14F-4D97-AF65-F5344CB8AC3E}">
        <p14:creationId xmlns:p14="http://schemas.microsoft.com/office/powerpoint/2010/main" val="134986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470" y="172084"/>
            <a:ext cx="9404723" cy="1400530"/>
          </a:xfrm>
        </p:spPr>
        <p:txBody>
          <a:bodyPr/>
          <a:lstStyle/>
          <a:p>
            <a:r>
              <a:rPr lang="en-US" dirty="0" smtClean="0"/>
              <a:t>Access Control</a:t>
            </a:r>
            <a:endParaRPr lang="en-US" dirty="0"/>
          </a:p>
        </p:txBody>
      </p:sp>
      <p:sp>
        <p:nvSpPr>
          <p:cNvPr id="3" name="Content Placeholder 2"/>
          <p:cNvSpPr>
            <a:spLocks noGrp="1"/>
          </p:cNvSpPr>
          <p:nvPr>
            <p:ph idx="1"/>
          </p:nvPr>
        </p:nvSpPr>
        <p:spPr>
          <a:xfrm>
            <a:off x="4907831" y="1766966"/>
            <a:ext cx="7021060" cy="2541932"/>
          </a:xfrm>
        </p:spPr>
        <p:txBody>
          <a:bodyPr>
            <a:noAutofit/>
          </a:bodyPr>
          <a:lstStyle/>
          <a:p>
            <a:r>
              <a:rPr lang="en-US" dirty="0" smtClean="0"/>
              <a:t>The </a:t>
            </a:r>
            <a:r>
              <a:rPr lang="en-US" dirty="0"/>
              <a:t>line in </a:t>
            </a:r>
            <a:r>
              <a:rPr lang="en-US" dirty="0" smtClean="0"/>
              <a:t>the definition </a:t>
            </a:r>
            <a:r>
              <a:rPr lang="en-US" dirty="0"/>
              <a:t>of the class </a:t>
            </a:r>
            <a:r>
              <a:rPr lang="en-US" dirty="0" err="1"/>
              <a:t>DayOfYear</a:t>
            </a:r>
            <a:r>
              <a:rPr lang="en-US" dirty="0"/>
              <a:t> that contains the keyword private</a:t>
            </a:r>
            <a:r>
              <a:rPr lang="en-US" dirty="0" smtClean="0"/>
              <a:t>.</a:t>
            </a:r>
          </a:p>
          <a:p>
            <a:r>
              <a:rPr lang="en-US" dirty="0"/>
              <a:t>All the member variable names that are listed after this line are </a:t>
            </a:r>
            <a:r>
              <a:rPr lang="en-US" b="1" dirty="0" smtClean="0"/>
              <a:t>private members</a:t>
            </a:r>
            <a:r>
              <a:rPr lang="en-US" b="1" dirty="0"/>
              <a:t>, </a:t>
            </a:r>
            <a:r>
              <a:rPr lang="en-US" dirty="0"/>
              <a:t>which means that they cannot be directly accessed in </a:t>
            </a:r>
            <a:r>
              <a:rPr lang="en-US" dirty="0" smtClean="0"/>
              <a:t>the program </a:t>
            </a:r>
            <a:r>
              <a:rPr lang="en-US" dirty="0"/>
              <a:t>except within the definition of a member function. </a:t>
            </a:r>
            <a:endParaRPr lang="en-US" dirty="0" smtClean="0"/>
          </a:p>
          <a:p>
            <a:r>
              <a:rPr lang="en-US" dirty="0" smtClean="0"/>
              <a:t>If </a:t>
            </a:r>
            <a:r>
              <a:rPr lang="en-US" dirty="0"/>
              <a:t>you try </a:t>
            </a:r>
            <a:r>
              <a:rPr lang="en-US" dirty="0" smtClean="0"/>
              <a:t>to access </a:t>
            </a:r>
            <a:r>
              <a:rPr lang="en-US" dirty="0"/>
              <a:t>one of these member variables in the main part of your program </a:t>
            </a:r>
            <a:r>
              <a:rPr lang="en-US" dirty="0" smtClean="0"/>
              <a:t>or in </a:t>
            </a:r>
            <a:r>
              <a:rPr lang="en-US" dirty="0"/>
              <a:t>the definition of some function that is not a member function of </a:t>
            </a:r>
            <a:r>
              <a:rPr lang="en-US" dirty="0" smtClean="0"/>
              <a:t>this particular </a:t>
            </a:r>
            <a:r>
              <a:rPr lang="en-US" dirty="0"/>
              <a:t>class, the compiler will give you an error message.</a:t>
            </a:r>
            <a:endParaRPr lang="en-US" dirty="0" smtClean="0"/>
          </a:p>
        </p:txBody>
      </p:sp>
      <p:sp>
        <p:nvSpPr>
          <p:cNvPr id="4" name="Slide Number Placeholder 3"/>
          <p:cNvSpPr>
            <a:spLocks noGrp="1"/>
          </p:cNvSpPr>
          <p:nvPr>
            <p:ph type="sldNum" sz="quarter" idx="12"/>
          </p:nvPr>
        </p:nvSpPr>
        <p:spPr/>
        <p:txBody>
          <a:bodyPr/>
          <a:lstStyle/>
          <a:p>
            <a:fld id="{38B37C27-2222-4CD1-83C4-DC16685FE41D}" type="slidenum">
              <a:rPr lang="en-US" smtClean="0"/>
              <a:t>18</a:t>
            </a:fld>
            <a:endParaRPr lang="en-US"/>
          </a:p>
        </p:txBody>
      </p:sp>
      <p:pic>
        <p:nvPicPr>
          <p:cNvPr id="5" name="Picture 4"/>
          <p:cNvPicPr>
            <a:picLocks noChangeAspect="1"/>
          </p:cNvPicPr>
          <p:nvPr/>
        </p:nvPicPr>
        <p:blipFill>
          <a:blip r:embed="rId2"/>
          <a:stretch>
            <a:fillRect/>
          </a:stretch>
        </p:blipFill>
        <p:spPr>
          <a:xfrm>
            <a:off x="282064" y="2150699"/>
            <a:ext cx="4468746" cy="2909296"/>
          </a:xfrm>
          <a:prstGeom prst="rect">
            <a:avLst/>
          </a:prstGeom>
        </p:spPr>
      </p:pic>
    </p:spTree>
    <p:extLst>
      <p:ext uri="{BB962C8B-B14F-4D97-AF65-F5344CB8AC3E}">
        <p14:creationId xmlns:p14="http://schemas.microsoft.com/office/powerpoint/2010/main" val="3932856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470" y="172084"/>
            <a:ext cx="9404723" cy="1400530"/>
          </a:xfrm>
        </p:spPr>
        <p:txBody>
          <a:bodyPr/>
          <a:lstStyle/>
          <a:p>
            <a:r>
              <a:rPr lang="en-US" dirty="0" smtClean="0"/>
              <a:t>Access Control</a:t>
            </a:r>
            <a:endParaRPr lang="en-US" dirty="0"/>
          </a:p>
        </p:txBody>
      </p:sp>
      <p:sp>
        <p:nvSpPr>
          <p:cNvPr id="3" name="Content Placeholder 2"/>
          <p:cNvSpPr>
            <a:spLocks noGrp="1"/>
          </p:cNvSpPr>
          <p:nvPr>
            <p:ph idx="1"/>
          </p:nvPr>
        </p:nvSpPr>
        <p:spPr>
          <a:xfrm>
            <a:off x="4907831" y="1766966"/>
            <a:ext cx="7021060" cy="2541932"/>
          </a:xfrm>
        </p:spPr>
        <p:txBody>
          <a:bodyPr>
            <a:noAutofit/>
          </a:bodyPr>
          <a:lstStyle/>
          <a:p>
            <a:pPr marL="0" indent="0">
              <a:buNone/>
            </a:pPr>
            <a:r>
              <a:rPr lang="en-US" sz="3600" b="1" u="sng" dirty="0" smtClean="0">
                <a:solidFill>
                  <a:srgbClr val="FFFF00"/>
                </a:solidFill>
              </a:rPr>
              <a:t>ERROR</a:t>
            </a:r>
          </a:p>
          <a:p>
            <a:pPr marL="0" indent="0">
              <a:buNone/>
            </a:pPr>
            <a:endParaRPr lang="en-US" sz="3600" b="1" u="sng" dirty="0" smtClean="0">
              <a:solidFill>
                <a:srgbClr val="FFFF00"/>
              </a:solidFill>
            </a:endParaRPr>
          </a:p>
          <a:p>
            <a:pPr marL="0" indent="0">
              <a:buNone/>
            </a:pPr>
            <a:r>
              <a:rPr lang="en-US" sz="1600" dirty="0"/>
              <a:t>The output of above program is a compile time error because we are not allowed to access the private data members of a class directly outside the class. </a:t>
            </a:r>
          </a:p>
          <a:p>
            <a:pPr marL="0" indent="0">
              <a:buNone/>
            </a:pPr>
            <a:endParaRPr lang="en-US" sz="1600" b="1" u="sng" dirty="0"/>
          </a:p>
        </p:txBody>
      </p:sp>
      <p:sp>
        <p:nvSpPr>
          <p:cNvPr id="4" name="Slide Number Placeholder 3"/>
          <p:cNvSpPr>
            <a:spLocks noGrp="1"/>
          </p:cNvSpPr>
          <p:nvPr>
            <p:ph type="sldNum" sz="quarter" idx="12"/>
          </p:nvPr>
        </p:nvSpPr>
        <p:spPr/>
        <p:txBody>
          <a:bodyPr/>
          <a:lstStyle/>
          <a:p>
            <a:fld id="{38B37C27-2222-4CD1-83C4-DC16685FE41D}" type="slidenum">
              <a:rPr lang="en-US" smtClean="0"/>
              <a:t>19</a:t>
            </a:fld>
            <a:endParaRPr lang="en-US"/>
          </a:p>
        </p:txBody>
      </p:sp>
      <p:pic>
        <p:nvPicPr>
          <p:cNvPr id="6" name="Picture 5"/>
          <p:cNvPicPr>
            <a:picLocks noChangeAspect="1"/>
          </p:cNvPicPr>
          <p:nvPr/>
        </p:nvPicPr>
        <p:blipFill>
          <a:blip r:embed="rId2"/>
          <a:stretch>
            <a:fillRect/>
          </a:stretch>
        </p:blipFill>
        <p:spPr>
          <a:xfrm>
            <a:off x="532597" y="915134"/>
            <a:ext cx="4154732" cy="5712757"/>
          </a:xfrm>
          <a:prstGeom prst="rect">
            <a:avLst/>
          </a:prstGeom>
        </p:spPr>
      </p:pic>
      <p:pic>
        <p:nvPicPr>
          <p:cNvPr id="7" name="Picture 6"/>
          <p:cNvPicPr>
            <a:picLocks noChangeAspect="1"/>
          </p:cNvPicPr>
          <p:nvPr/>
        </p:nvPicPr>
        <p:blipFill>
          <a:blip r:embed="rId3"/>
          <a:stretch>
            <a:fillRect/>
          </a:stretch>
        </p:blipFill>
        <p:spPr>
          <a:xfrm>
            <a:off x="5014456" y="2457258"/>
            <a:ext cx="6688503" cy="580674"/>
          </a:xfrm>
          <a:prstGeom prst="rect">
            <a:avLst/>
          </a:prstGeom>
        </p:spPr>
      </p:pic>
      <p:sp>
        <p:nvSpPr>
          <p:cNvPr id="8" name="Rectangle 7"/>
          <p:cNvSpPr/>
          <p:nvPr/>
        </p:nvSpPr>
        <p:spPr>
          <a:xfrm>
            <a:off x="881449" y="5717060"/>
            <a:ext cx="1540475" cy="3212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6360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ntroduction</a:t>
            </a:r>
            <a:endParaRPr lang="en-US" dirty="0"/>
          </a:p>
        </p:txBody>
      </p:sp>
      <p:sp>
        <p:nvSpPr>
          <p:cNvPr id="3" name="Content Placeholder 2"/>
          <p:cNvSpPr>
            <a:spLocks noGrp="1"/>
          </p:cNvSpPr>
          <p:nvPr>
            <p:ph idx="1"/>
          </p:nvPr>
        </p:nvSpPr>
        <p:spPr>
          <a:xfrm>
            <a:off x="580209" y="1853248"/>
            <a:ext cx="10211359" cy="4510481"/>
          </a:xfrm>
        </p:spPr>
        <p:txBody>
          <a:bodyPr>
            <a:normAutofit/>
          </a:bodyPr>
          <a:lstStyle/>
          <a:p>
            <a:r>
              <a:rPr lang="en-US" sz="3200" dirty="0" smtClean="0"/>
              <a:t>A class </a:t>
            </a:r>
            <a:r>
              <a:rPr lang="en-US" sz="3200" dirty="0"/>
              <a:t>is a </a:t>
            </a:r>
            <a:r>
              <a:rPr lang="en-US" sz="3200" b="1" dirty="0">
                <a:solidFill>
                  <a:srgbClr val="FFC000"/>
                </a:solidFill>
              </a:rPr>
              <a:t>data type</a:t>
            </a:r>
            <a:r>
              <a:rPr lang="en-US" sz="3200" dirty="0"/>
              <a:t>. </a:t>
            </a:r>
            <a:endParaRPr lang="en-US" sz="3200" dirty="0" smtClean="0"/>
          </a:p>
          <a:p>
            <a:r>
              <a:rPr lang="en-US" sz="3200" dirty="0" smtClean="0"/>
              <a:t>Before </a:t>
            </a:r>
            <a:r>
              <a:rPr lang="en-US" sz="3200" dirty="0"/>
              <a:t>we introduce classes, we will first present </a:t>
            </a:r>
            <a:r>
              <a:rPr lang="en-US" sz="3200" b="1" dirty="0">
                <a:solidFill>
                  <a:srgbClr val="FFC000"/>
                </a:solidFill>
              </a:rPr>
              <a:t>structures</a:t>
            </a:r>
            <a:r>
              <a:rPr lang="en-US" sz="3200" dirty="0"/>
              <a:t> (also </a:t>
            </a:r>
            <a:r>
              <a:rPr lang="en-US" sz="3200" dirty="0" smtClean="0"/>
              <a:t>known as </a:t>
            </a:r>
            <a:r>
              <a:rPr lang="en-US" sz="3200" dirty="0" err="1"/>
              <a:t>structs</a:t>
            </a:r>
            <a:r>
              <a:rPr lang="en-US" sz="3200" dirty="0"/>
              <a:t>). </a:t>
            </a:r>
            <a:endParaRPr lang="en-US" sz="3200" dirty="0" smtClean="0"/>
          </a:p>
          <a:p>
            <a:r>
              <a:rPr lang="en-US" sz="3200" dirty="0" smtClean="0"/>
              <a:t>When </a:t>
            </a:r>
            <a:r>
              <a:rPr lang="en-US" sz="3200" dirty="0"/>
              <a:t>used in the way we present them here, a structure is </a:t>
            </a:r>
            <a:r>
              <a:rPr lang="en-US" sz="3200" dirty="0" smtClean="0"/>
              <a:t>a kind </a:t>
            </a:r>
            <a:r>
              <a:rPr lang="en-US" sz="3200" dirty="0"/>
              <a:t>of simplified class and structures will prove to be a stepping-stone </a:t>
            </a:r>
            <a:r>
              <a:rPr lang="en-US" sz="3200" dirty="0" smtClean="0"/>
              <a:t>to understanding </a:t>
            </a:r>
            <a:r>
              <a:rPr lang="en-US" sz="3200" dirty="0"/>
              <a:t>classes.</a:t>
            </a:r>
          </a:p>
        </p:txBody>
      </p:sp>
      <p:sp>
        <p:nvSpPr>
          <p:cNvPr id="4" name="Slide Number Placeholder 3"/>
          <p:cNvSpPr>
            <a:spLocks noGrp="1"/>
          </p:cNvSpPr>
          <p:nvPr>
            <p:ph type="sldNum" sz="quarter" idx="12"/>
          </p:nvPr>
        </p:nvSpPr>
        <p:spPr/>
        <p:txBody>
          <a:bodyPr/>
          <a:lstStyle/>
          <a:p>
            <a:fld id="{38B37C27-2222-4CD1-83C4-DC16685FE41D}" type="slidenum">
              <a:rPr lang="en-US" smtClean="0"/>
              <a:t>2</a:t>
            </a:fld>
            <a:endParaRPr lang="en-US"/>
          </a:p>
        </p:txBody>
      </p:sp>
    </p:spTree>
    <p:extLst>
      <p:ext uri="{BB962C8B-B14F-4D97-AF65-F5344CB8AC3E}">
        <p14:creationId xmlns:p14="http://schemas.microsoft.com/office/powerpoint/2010/main" val="1222359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470" y="172084"/>
            <a:ext cx="9404723" cy="1400530"/>
          </a:xfrm>
        </p:spPr>
        <p:txBody>
          <a:bodyPr/>
          <a:lstStyle/>
          <a:p>
            <a:r>
              <a:rPr lang="en-US" dirty="0" smtClean="0"/>
              <a:t>Access Control</a:t>
            </a:r>
            <a:endParaRPr lang="en-US" dirty="0"/>
          </a:p>
        </p:txBody>
      </p:sp>
      <p:sp>
        <p:nvSpPr>
          <p:cNvPr id="3" name="Content Placeholder 2"/>
          <p:cNvSpPr>
            <a:spLocks noGrp="1"/>
          </p:cNvSpPr>
          <p:nvPr>
            <p:ph idx="1"/>
          </p:nvPr>
        </p:nvSpPr>
        <p:spPr>
          <a:xfrm>
            <a:off x="4635983" y="514662"/>
            <a:ext cx="7021060" cy="2541932"/>
          </a:xfrm>
        </p:spPr>
        <p:txBody>
          <a:bodyPr>
            <a:noAutofit/>
          </a:bodyPr>
          <a:lstStyle/>
          <a:p>
            <a:pPr marL="0" indent="0">
              <a:buNone/>
            </a:pPr>
            <a:endParaRPr lang="en-US" sz="3600" b="1" u="sng" dirty="0" smtClean="0">
              <a:solidFill>
                <a:srgbClr val="FFFF00"/>
              </a:solidFill>
            </a:endParaRPr>
          </a:p>
          <a:p>
            <a:pPr marL="0" indent="0">
              <a:buNone/>
            </a:pPr>
            <a:endParaRPr lang="en-US" sz="3600" b="1" u="sng" dirty="0" smtClean="0">
              <a:solidFill>
                <a:srgbClr val="FFFF00"/>
              </a:solidFill>
            </a:endParaRPr>
          </a:p>
          <a:p>
            <a:pPr marL="0" indent="0">
              <a:buNone/>
            </a:pPr>
            <a:endParaRPr lang="en-US" sz="1600" b="1" u="sng" dirty="0"/>
          </a:p>
          <a:p>
            <a:pPr marL="0" indent="0">
              <a:buNone/>
            </a:pPr>
            <a:r>
              <a:rPr lang="en-US" sz="2800" dirty="0" smtClean="0"/>
              <a:t>We can </a:t>
            </a:r>
            <a:r>
              <a:rPr lang="en-US" sz="2800" dirty="0"/>
              <a:t>access the private data members of a class indirectly using the public member functions of the class. </a:t>
            </a:r>
            <a:endParaRPr lang="en-US" sz="2800" dirty="0" smtClean="0"/>
          </a:p>
          <a:p>
            <a:pPr marL="0" indent="0">
              <a:buNone/>
            </a:pPr>
            <a:endParaRPr lang="en-US" sz="1600" dirty="0"/>
          </a:p>
          <a:p>
            <a:pPr marL="0" indent="0">
              <a:buNone/>
            </a:pPr>
            <a:endParaRPr lang="en-US" sz="1600" dirty="0" smtClean="0"/>
          </a:p>
        </p:txBody>
      </p:sp>
      <p:sp>
        <p:nvSpPr>
          <p:cNvPr id="4" name="Slide Number Placeholder 3"/>
          <p:cNvSpPr>
            <a:spLocks noGrp="1"/>
          </p:cNvSpPr>
          <p:nvPr>
            <p:ph type="sldNum" sz="quarter" idx="12"/>
          </p:nvPr>
        </p:nvSpPr>
        <p:spPr/>
        <p:txBody>
          <a:bodyPr/>
          <a:lstStyle/>
          <a:p>
            <a:fld id="{38B37C27-2222-4CD1-83C4-DC16685FE41D}" type="slidenum">
              <a:rPr lang="en-US" smtClean="0"/>
              <a:t>20</a:t>
            </a:fld>
            <a:endParaRPr lang="en-US"/>
          </a:p>
        </p:txBody>
      </p:sp>
      <p:pic>
        <p:nvPicPr>
          <p:cNvPr id="5" name="Picture 4"/>
          <p:cNvPicPr>
            <a:picLocks noChangeAspect="1"/>
          </p:cNvPicPr>
          <p:nvPr/>
        </p:nvPicPr>
        <p:blipFill>
          <a:blip r:embed="rId2"/>
          <a:stretch>
            <a:fillRect/>
          </a:stretch>
        </p:blipFill>
        <p:spPr>
          <a:xfrm>
            <a:off x="492209" y="931611"/>
            <a:ext cx="3779900" cy="5699850"/>
          </a:xfrm>
          <a:prstGeom prst="rect">
            <a:avLst/>
          </a:prstGeom>
        </p:spPr>
      </p:pic>
      <p:pic>
        <p:nvPicPr>
          <p:cNvPr id="9" name="Picture 8"/>
          <p:cNvPicPr>
            <a:picLocks noChangeAspect="1"/>
          </p:cNvPicPr>
          <p:nvPr/>
        </p:nvPicPr>
        <p:blipFill>
          <a:blip r:embed="rId3"/>
          <a:stretch>
            <a:fillRect/>
          </a:stretch>
        </p:blipFill>
        <p:spPr>
          <a:xfrm>
            <a:off x="3445088" y="1100740"/>
            <a:ext cx="3119608" cy="943747"/>
          </a:xfrm>
          <a:prstGeom prst="rect">
            <a:avLst/>
          </a:prstGeom>
        </p:spPr>
      </p:pic>
    </p:spTree>
    <p:extLst>
      <p:ext uri="{BB962C8B-B14F-4D97-AF65-F5344CB8AC3E}">
        <p14:creationId xmlns:p14="http://schemas.microsoft.com/office/powerpoint/2010/main" val="3745187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470" y="172084"/>
            <a:ext cx="9404723" cy="1400530"/>
          </a:xfrm>
        </p:spPr>
        <p:txBody>
          <a:bodyPr/>
          <a:lstStyle/>
          <a:p>
            <a:r>
              <a:rPr lang="en-US" dirty="0" smtClean="0"/>
              <a:t>Access Control</a:t>
            </a:r>
            <a:endParaRPr lang="en-US" dirty="0"/>
          </a:p>
        </p:txBody>
      </p:sp>
      <p:sp>
        <p:nvSpPr>
          <p:cNvPr id="3" name="Content Placeholder 2"/>
          <p:cNvSpPr>
            <a:spLocks noGrp="1"/>
          </p:cNvSpPr>
          <p:nvPr>
            <p:ph idx="1"/>
          </p:nvPr>
        </p:nvSpPr>
        <p:spPr>
          <a:xfrm>
            <a:off x="4776026" y="1124416"/>
            <a:ext cx="7021060" cy="2541932"/>
          </a:xfrm>
        </p:spPr>
        <p:txBody>
          <a:bodyPr>
            <a:noAutofit/>
          </a:bodyPr>
          <a:lstStyle/>
          <a:p>
            <a:r>
              <a:rPr lang="en-US" dirty="0" smtClean="0"/>
              <a:t>For </a:t>
            </a:r>
            <a:r>
              <a:rPr lang="en-US" dirty="0"/>
              <a:t>example, with </a:t>
            </a:r>
            <a:r>
              <a:rPr lang="en-US" dirty="0" smtClean="0"/>
              <a:t>this changed </a:t>
            </a:r>
            <a:r>
              <a:rPr lang="en-US" dirty="0"/>
              <a:t>definition of the class </a:t>
            </a:r>
            <a:r>
              <a:rPr lang="en-US" dirty="0" err="1"/>
              <a:t>DayOfYear</a:t>
            </a:r>
            <a:r>
              <a:rPr lang="en-US" dirty="0"/>
              <a:t>, the following two assignments </a:t>
            </a:r>
            <a:r>
              <a:rPr lang="en-US" dirty="0" smtClean="0"/>
              <a:t>are no </a:t>
            </a:r>
            <a:r>
              <a:rPr lang="en-US" dirty="0"/>
              <a:t>longer permitted in the main part of the program:</a:t>
            </a:r>
          </a:p>
          <a:p>
            <a:r>
              <a:rPr lang="en-US" b="1" dirty="0" err="1">
                <a:solidFill>
                  <a:srgbClr val="FFC000"/>
                </a:solidFill>
              </a:rPr>
              <a:t>DayOfYear</a:t>
            </a:r>
            <a:r>
              <a:rPr lang="en-US" b="1" dirty="0">
                <a:solidFill>
                  <a:srgbClr val="FFC000"/>
                </a:solidFill>
              </a:rPr>
              <a:t> today; //This line is OK.</a:t>
            </a:r>
          </a:p>
          <a:p>
            <a:r>
              <a:rPr lang="en-US" b="1" dirty="0" err="1">
                <a:solidFill>
                  <a:srgbClr val="FFC000"/>
                </a:solidFill>
              </a:rPr>
              <a:t>today.month</a:t>
            </a:r>
            <a:r>
              <a:rPr lang="en-US" b="1" dirty="0">
                <a:solidFill>
                  <a:srgbClr val="FFC000"/>
                </a:solidFill>
              </a:rPr>
              <a:t> = 12; //ILLEGAL</a:t>
            </a:r>
          </a:p>
          <a:p>
            <a:r>
              <a:rPr lang="en-US" b="1" dirty="0" err="1">
                <a:solidFill>
                  <a:srgbClr val="FFC000"/>
                </a:solidFill>
              </a:rPr>
              <a:t>today.day</a:t>
            </a:r>
            <a:r>
              <a:rPr lang="en-US" b="1" dirty="0">
                <a:solidFill>
                  <a:srgbClr val="FFC000"/>
                </a:solidFill>
              </a:rPr>
              <a:t> = 25; //ILLEGAL</a:t>
            </a:r>
          </a:p>
          <a:p>
            <a:r>
              <a:rPr lang="en-US" dirty="0"/>
              <a:t>Any reference to these private variables is illegal (except in the definition </a:t>
            </a:r>
            <a:r>
              <a:rPr lang="en-US" dirty="0" smtClean="0"/>
              <a:t>of member </a:t>
            </a:r>
            <a:r>
              <a:rPr lang="en-US" dirty="0"/>
              <a:t>functions). </a:t>
            </a:r>
            <a:endParaRPr lang="en-US" dirty="0" smtClean="0"/>
          </a:p>
          <a:p>
            <a:r>
              <a:rPr lang="en-US" dirty="0"/>
              <a:t>T</a:t>
            </a:r>
            <a:r>
              <a:rPr lang="en-US" dirty="0" smtClean="0"/>
              <a:t>he </a:t>
            </a:r>
            <a:r>
              <a:rPr lang="en-US" dirty="0"/>
              <a:t>following are also illegal in the main part of </a:t>
            </a:r>
            <a:r>
              <a:rPr lang="en-US" dirty="0" smtClean="0"/>
              <a:t>any program </a:t>
            </a:r>
            <a:r>
              <a:rPr lang="en-US" dirty="0"/>
              <a:t>that declares today to be of type </a:t>
            </a:r>
            <a:r>
              <a:rPr lang="en-US" dirty="0" err="1"/>
              <a:t>DayOfYear</a:t>
            </a:r>
            <a:r>
              <a:rPr lang="en-US" dirty="0"/>
              <a:t>:</a:t>
            </a:r>
          </a:p>
          <a:p>
            <a:pPr marL="400050" lvl="1" indent="0">
              <a:buNone/>
            </a:pPr>
            <a:r>
              <a:rPr lang="en-US" b="1" dirty="0" err="1">
                <a:solidFill>
                  <a:srgbClr val="FFC000"/>
                </a:solidFill>
              </a:rPr>
              <a:t>cout</a:t>
            </a:r>
            <a:r>
              <a:rPr lang="en-US" b="1" dirty="0">
                <a:solidFill>
                  <a:srgbClr val="FFC000"/>
                </a:solidFill>
              </a:rPr>
              <a:t> &lt;&lt; </a:t>
            </a:r>
            <a:r>
              <a:rPr lang="en-US" b="1" dirty="0" err="1">
                <a:solidFill>
                  <a:srgbClr val="FFC000"/>
                </a:solidFill>
              </a:rPr>
              <a:t>today.month</a:t>
            </a:r>
            <a:r>
              <a:rPr lang="en-US" b="1" dirty="0">
                <a:solidFill>
                  <a:srgbClr val="FFC000"/>
                </a:solidFill>
              </a:rPr>
              <a:t>; //ILLEGAL</a:t>
            </a:r>
          </a:p>
          <a:p>
            <a:pPr marL="400050" lvl="1" indent="0">
              <a:buNone/>
            </a:pPr>
            <a:r>
              <a:rPr lang="en-US" b="1" dirty="0" err="1">
                <a:solidFill>
                  <a:srgbClr val="FFC000"/>
                </a:solidFill>
              </a:rPr>
              <a:t>cout</a:t>
            </a:r>
            <a:r>
              <a:rPr lang="en-US" b="1" dirty="0">
                <a:solidFill>
                  <a:srgbClr val="FFC000"/>
                </a:solidFill>
              </a:rPr>
              <a:t> &lt;&lt; </a:t>
            </a:r>
            <a:r>
              <a:rPr lang="en-US" b="1" dirty="0" err="1">
                <a:solidFill>
                  <a:srgbClr val="FFC000"/>
                </a:solidFill>
              </a:rPr>
              <a:t>today.day</a:t>
            </a:r>
            <a:r>
              <a:rPr lang="en-US" b="1" dirty="0">
                <a:solidFill>
                  <a:srgbClr val="FFC000"/>
                </a:solidFill>
              </a:rPr>
              <a:t>; //ILLEGAL</a:t>
            </a:r>
          </a:p>
          <a:p>
            <a:pPr marL="400050" lvl="1" indent="0">
              <a:buNone/>
            </a:pPr>
            <a:r>
              <a:rPr lang="en-US" b="1" dirty="0">
                <a:solidFill>
                  <a:srgbClr val="FFC000"/>
                </a:solidFill>
              </a:rPr>
              <a:t>if (</a:t>
            </a:r>
            <a:r>
              <a:rPr lang="en-US" b="1" dirty="0" err="1">
                <a:solidFill>
                  <a:srgbClr val="FFC000"/>
                </a:solidFill>
              </a:rPr>
              <a:t>today.month</a:t>
            </a:r>
            <a:r>
              <a:rPr lang="en-US" b="1" dirty="0">
                <a:solidFill>
                  <a:srgbClr val="FFC000"/>
                </a:solidFill>
              </a:rPr>
              <a:t> == 1) //ILLEGAL</a:t>
            </a:r>
          </a:p>
          <a:p>
            <a:pPr marL="400050" lvl="1" indent="0">
              <a:buNone/>
            </a:pPr>
            <a:r>
              <a:rPr lang="en-US" b="1" dirty="0" err="1">
                <a:solidFill>
                  <a:srgbClr val="FFC000"/>
                </a:solidFill>
              </a:rPr>
              <a:t>cout</a:t>
            </a:r>
            <a:r>
              <a:rPr lang="en-US" b="1" dirty="0">
                <a:solidFill>
                  <a:srgbClr val="FFC000"/>
                </a:solidFill>
              </a:rPr>
              <a:t> &lt;&lt; "January";</a:t>
            </a:r>
            <a:endParaRPr lang="en-US" b="1" dirty="0" smtClean="0">
              <a:solidFill>
                <a:srgbClr val="FFC000"/>
              </a:solidFill>
            </a:endParaRPr>
          </a:p>
        </p:txBody>
      </p:sp>
      <p:sp>
        <p:nvSpPr>
          <p:cNvPr id="4" name="Slide Number Placeholder 3"/>
          <p:cNvSpPr>
            <a:spLocks noGrp="1"/>
          </p:cNvSpPr>
          <p:nvPr>
            <p:ph type="sldNum" sz="quarter" idx="12"/>
          </p:nvPr>
        </p:nvSpPr>
        <p:spPr/>
        <p:txBody>
          <a:bodyPr/>
          <a:lstStyle/>
          <a:p>
            <a:fld id="{38B37C27-2222-4CD1-83C4-DC16685FE41D}" type="slidenum">
              <a:rPr lang="en-US" smtClean="0"/>
              <a:t>21</a:t>
            </a:fld>
            <a:endParaRPr lang="en-US"/>
          </a:p>
        </p:txBody>
      </p:sp>
      <p:pic>
        <p:nvPicPr>
          <p:cNvPr id="5" name="Picture 4"/>
          <p:cNvPicPr>
            <a:picLocks noChangeAspect="1"/>
          </p:cNvPicPr>
          <p:nvPr/>
        </p:nvPicPr>
        <p:blipFill>
          <a:blip r:embed="rId2"/>
          <a:stretch>
            <a:fillRect/>
          </a:stretch>
        </p:blipFill>
        <p:spPr>
          <a:xfrm>
            <a:off x="205470" y="1994180"/>
            <a:ext cx="4468746" cy="2909296"/>
          </a:xfrm>
          <a:prstGeom prst="rect">
            <a:avLst/>
          </a:prstGeom>
        </p:spPr>
      </p:pic>
    </p:spTree>
    <p:extLst>
      <p:ext uri="{BB962C8B-B14F-4D97-AF65-F5344CB8AC3E}">
        <p14:creationId xmlns:p14="http://schemas.microsoft.com/office/powerpoint/2010/main" val="3636450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470" y="172084"/>
            <a:ext cx="9404723" cy="1400530"/>
          </a:xfrm>
        </p:spPr>
        <p:txBody>
          <a:bodyPr/>
          <a:lstStyle/>
          <a:p>
            <a:r>
              <a:rPr lang="en-US" dirty="0" smtClean="0"/>
              <a:t>Access Control</a:t>
            </a:r>
            <a:endParaRPr lang="en-US" dirty="0"/>
          </a:p>
        </p:txBody>
      </p:sp>
      <p:sp>
        <p:nvSpPr>
          <p:cNvPr id="3" name="Content Placeholder 2"/>
          <p:cNvSpPr>
            <a:spLocks noGrp="1"/>
          </p:cNvSpPr>
          <p:nvPr>
            <p:ph idx="1"/>
          </p:nvPr>
        </p:nvSpPr>
        <p:spPr>
          <a:xfrm>
            <a:off x="5239266" y="1399619"/>
            <a:ext cx="6417276" cy="2541932"/>
          </a:xfrm>
        </p:spPr>
        <p:txBody>
          <a:bodyPr>
            <a:noAutofit/>
          </a:bodyPr>
          <a:lstStyle/>
          <a:p>
            <a:r>
              <a:rPr lang="en-US" dirty="0"/>
              <a:t>It is also possible to make a </a:t>
            </a:r>
            <a:r>
              <a:rPr lang="en-US" b="1" dirty="0">
                <a:solidFill>
                  <a:srgbClr val="FFC000"/>
                </a:solidFill>
              </a:rPr>
              <a:t>member function private. </a:t>
            </a:r>
            <a:endParaRPr lang="en-US" b="1" dirty="0" smtClean="0">
              <a:solidFill>
                <a:srgbClr val="FFC000"/>
              </a:solidFill>
            </a:endParaRPr>
          </a:p>
          <a:p>
            <a:r>
              <a:rPr lang="en-US" dirty="0" smtClean="0"/>
              <a:t>a </a:t>
            </a:r>
            <a:r>
              <a:rPr lang="en-US" dirty="0"/>
              <a:t>private member function can be used in the </a:t>
            </a:r>
            <a:r>
              <a:rPr lang="en-US" dirty="0" smtClean="0"/>
              <a:t>definition of </a:t>
            </a:r>
            <a:r>
              <a:rPr lang="en-US" dirty="0"/>
              <a:t>any other member function, but nowhere else, such as in the main </a:t>
            </a:r>
            <a:r>
              <a:rPr lang="en-US" dirty="0" smtClean="0"/>
              <a:t>part of </a:t>
            </a:r>
            <a:r>
              <a:rPr lang="en-US" dirty="0"/>
              <a:t>a program that uses the class type. </a:t>
            </a:r>
            <a:endParaRPr lang="en-US" dirty="0" smtClean="0"/>
          </a:p>
          <a:p>
            <a:r>
              <a:rPr lang="en-US" dirty="0" smtClean="0"/>
              <a:t>For </a:t>
            </a:r>
            <a:r>
              <a:rPr lang="en-US" dirty="0"/>
              <a:t>example, the member </a:t>
            </a:r>
            <a:r>
              <a:rPr lang="en-US" dirty="0" smtClean="0"/>
              <a:t>function </a:t>
            </a:r>
            <a:r>
              <a:rPr lang="en-US" dirty="0" err="1" smtClean="0"/>
              <a:t>DayOfYear</a:t>
            </a:r>
            <a:r>
              <a:rPr lang="en-US" dirty="0"/>
              <a:t>::</a:t>
            </a:r>
            <a:r>
              <a:rPr lang="en-US" dirty="0" err="1"/>
              <a:t>check_date</a:t>
            </a:r>
            <a:r>
              <a:rPr lang="en-US" dirty="0"/>
              <a:t> in </a:t>
            </a:r>
            <a:r>
              <a:rPr lang="en-US" dirty="0" smtClean="0"/>
              <a:t>is </a:t>
            </a:r>
            <a:r>
              <a:rPr lang="en-US" dirty="0"/>
              <a:t>a private member function. </a:t>
            </a:r>
            <a:endParaRPr lang="en-US" dirty="0" smtClean="0"/>
          </a:p>
          <a:p>
            <a:r>
              <a:rPr lang="en-US" dirty="0" smtClean="0"/>
              <a:t>The normal </a:t>
            </a:r>
            <a:r>
              <a:rPr lang="en-US" dirty="0"/>
              <a:t>practice is to make a member function private if you only </a:t>
            </a:r>
            <a:r>
              <a:rPr lang="en-US" dirty="0" smtClean="0"/>
              <a:t>expect to </a:t>
            </a:r>
            <a:r>
              <a:rPr lang="en-US" dirty="0"/>
              <a:t>use that member function as a helping function in the definitions of </a:t>
            </a:r>
            <a:r>
              <a:rPr lang="en-US" dirty="0" smtClean="0"/>
              <a:t>the member </a:t>
            </a:r>
            <a:r>
              <a:rPr lang="en-US" dirty="0"/>
              <a:t>functions.</a:t>
            </a:r>
            <a:endParaRPr lang="en-US" b="1" dirty="0" smtClean="0">
              <a:solidFill>
                <a:srgbClr val="FFC000"/>
              </a:solidFill>
            </a:endParaRPr>
          </a:p>
        </p:txBody>
      </p:sp>
      <p:sp>
        <p:nvSpPr>
          <p:cNvPr id="4" name="Slide Number Placeholder 3"/>
          <p:cNvSpPr>
            <a:spLocks noGrp="1"/>
          </p:cNvSpPr>
          <p:nvPr>
            <p:ph type="sldNum" sz="quarter" idx="12"/>
          </p:nvPr>
        </p:nvSpPr>
        <p:spPr/>
        <p:txBody>
          <a:bodyPr/>
          <a:lstStyle/>
          <a:p>
            <a:fld id="{38B37C27-2222-4CD1-83C4-DC16685FE41D}" type="slidenum">
              <a:rPr lang="en-US" smtClean="0"/>
              <a:t>22</a:t>
            </a:fld>
            <a:endParaRPr lang="en-US"/>
          </a:p>
        </p:txBody>
      </p:sp>
      <p:pic>
        <p:nvPicPr>
          <p:cNvPr id="6" name="Picture 5"/>
          <p:cNvPicPr>
            <a:picLocks noChangeAspect="1"/>
          </p:cNvPicPr>
          <p:nvPr/>
        </p:nvPicPr>
        <p:blipFill>
          <a:blip r:embed="rId2"/>
          <a:stretch>
            <a:fillRect/>
          </a:stretch>
        </p:blipFill>
        <p:spPr>
          <a:xfrm>
            <a:off x="592649" y="2158937"/>
            <a:ext cx="4468746" cy="2909296"/>
          </a:xfrm>
          <a:prstGeom prst="rect">
            <a:avLst/>
          </a:prstGeom>
        </p:spPr>
      </p:pic>
    </p:spTree>
    <p:extLst>
      <p:ext uri="{BB962C8B-B14F-4D97-AF65-F5344CB8AC3E}">
        <p14:creationId xmlns:p14="http://schemas.microsoft.com/office/powerpoint/2010/main" val="928574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470" y="172084"/>
            <a:ext cx="9404723" cy="1400530"/>
          </a:xfrm>
        </p:spPr>
        <p:txBody>
          <a:bodyPr/>
          <a:lstStyle/>
          <a:p>
            <a:r>
              <a:rPr lang="en-US" dirty="0" smtClean="0"/>
              <a:t>Access Control</a:t>
            </a:r>
            <a:endParaRPr lang="en-US" dirty="0"/>
          </a:p>
        </p:txBody>
      </p:sp>
      <p:sp>
        <p:nvSpPr>
          <p:cNvPr id="3" name="Content Placeholder 2"/>
          <p:cNvSpPr>
            <a:spLocks noGrp="1"/>
          </p:cNvSpPr>
          <p:nvPr>
            <p:ph idx="1"/>
          </p:nvPr>
        </p:nvSpPr>
        <p:spPr>
          <a:xfrm>
            <a:off x="5568779" y="1879601"/>
            <a:ext cx="6417276" cy="2541932"/>
          </a:xfrm>
        </p:spPr>
        <p:txBody>
          <a:bodyPr>
            <a:noAutofit/>
          </a:bodyPr>
          <a:lstStyle/>
          <a:p>
            <a:r>
              <a:rPr lang="en-US" sz="2400" dirty="0"/>
              <a:t>The </a:t>
            </a:r>
            <a:r>
              <a:rPr lang="en-US" sz="2400" b="1" dirty="0">
                <a:solidFill>
                  <a:srgbClr val="FFC000"/>
                </a:solidFill>
              </a:rPr>
              <a:t>keyword public </a:t>
            </a:r>
            <a:r>
              <a:rPr lang="en-US" sz="2400" dirty="0"/>
              <a:t>is used to indicate public </a:t>
            </a:r>
            <a:r>
              <a:rPr lang="en-US" sz="2400" dirty="0" smtClean="0"/>
              <a:t>members. </a:t>
            </a:r>
          </a:p>
          <a:p>
            <a:r>
              <a:rPr lang="en-US" sz="2400" dirty="0" smtClean="0"/>
              <a:t>For example, for </a:t>
            </a:r>
            <a:r>
              <a:rPr lang="en-US" sz="2400" dirty="0"/>
              <a:t>the class </a:t>
            </a:r>
            <a:r>
              <a:rPr lang="en-US" sz="2400" dirty="0" err="1" smtClean="0"/>
              <a:t>DayOfYear</a:t>
            </a:r>
            <a:r>
              <a:rPr lang="en-US" sz="2400" dirty="0" smtClean="0"/>
              <a:t>, </a:t>
            </a:r>
            <a:r>
              <a:rPr lang="en-US" sz="2400" dirty="0"/>
              <a:t>all the member </a:t>
            </a:r>
            <a:r>
              <a:rPr lang="en-US" sz="2400" dirty="0" smtClean="0"/>
              <a:t>functions except  </a:t>
            </a:r>
            <a:r>
              <a:rPr lang="en-US" sz="2400" dirty="0" err="1" smtClean="0"/>
              <a:t>DayOfYear</a:t>
            </a:r>
            <a:r>
              <a:rPr lang="en-US" sz="2400" dirty="0"/>
              <a:t>::</a:t>
            </a:r>
            <a:r>
              <a:rPr lang="en-US" sz="2400" dirty="0" err="1"/>
              <a:t>check_date</a:t>
            </a:r>
            <a:r>
              <a:rPr lang="en-US" sz="2400" dirty="0"/>
              <a:t> are public members </a:t>
            </a:r>
            <a:endParaRPr lang="en-US" sz="2400" dirty="0" smtClean="0"/>
          </a:p>
          <a:p>
            <a:r>
              <a:rPr lang="en-US" sz="2400" dirty="0" smtClean="0"/>
              <a:t>A </a:t>
            </a:r>
            <a:r>
              <a:rPr lang="en-US" sz="2400" dirty="0"/>
              <a:t>public member can be used in </a:t>
            </a:r>
            <a:r>
              <a:rPr lang="en-US" sz="2400" b="1" dirty="0">
                <a:solidFill>
                  <a:srgbClr val="FFC000"/>
                </a:solidFill>
              </a:rPr>
              <a:t>the </a:t>
            </a:r>
            <a:r>
              <a:rPr lang="en-US" sz="2400" b="1" dirty="0" smtClean="0">
                <a:solidFill>
                  <a:srgbClr val="FFC000"/>
                </a:solidFill>
              </a:rPr>
              <a:t>main body </a:t>
            </a:r>
            <a:r>
              <a:rPr lang="en-US" sz="2400" b="1" dirty="0">
                <a:solidFill>
                  <a:srgbClr val="FFC000"/>
                </a:solidFill>
              </a:rPr>
              <a:t>of your program </a:t>
            </a:r>
            <a:r>
              <a:rPr lang="en-US" sz="2400" dirty="0"/>
              <a:t>or in the definition of any function, even a </a:t>
            </a:r>
            <a:r>
              <a:rPr lang="en-US" sz="2400" dirty="0" smtClean="0"/>
              <a:t>nonmember function</a:t>
            </a:r>
            <a:r>
              <a:rPr lang="en-US" sz="2400" dirty="0"/>
              <a:t>.</a:t>
            </a:r>
            <a:endParaRPr lang="en-US" sz="2400" b="1" dirty="0" smtClean="0">
              <a:solidFill>
                <a:srgbClr val="FFC000"/>
              </a:solidFill>
            </a:endParaRPr>
          </a:p>
        </p:txBody>
      </p:sp>
      <p:sp>
        <p:nvSpPr>
          <p:cNvPr id="4" name="Slide Number Placeholder 3"/>
          <p:cNvSpPr>
            <a:spLocks noGrp="1"/>
          </p:cNvSpPr>
          <p:nvPr>
            <p:ph type="sldNum" sz="quarter" idx="12"/>
          </p:nvPr>
        </p:nvSpPr>
        <p:spPr/>
        <p:txBody>
          <a:bodyPr/>
          <a:lstStyle/>
          <a:p>
            <a:fld id="{38B37C27-2222-4CD1-83C4-DC16685FE41D}" type="slidenum">
              <a:rPr lang="en-US" smtClean="0"/>
              <a:t>23</a:t>
            </a:fld>
            <a:endParaRPr lang="en-US"/>
          </a:p>
        </p:txBody>
      </p:sp>
      <p:pic>
        <p:nvPicPr>
          <p:cNvPr id="7" name="Picture 6"/>
          <p:cNvPicPr>
            <a:picLocks noChangeAspect="1"/>
          </p:cNvPicPr>
          <p:nvPr/>
        </p:nvPicPr>
        <p:blipFill>
          <a:blip r:embed="rId2"/>
          <a:stretch>
            <a:fillRect/>
          </a:stretch>
        </p:blipFill>
        <p:spPr>
          <a:xfrm>
            <a:off x="511212" y="992611"/>
            <a:ext cx="4620962" cy="3008393"/>
          </a:xfrm>
          <a:prstGeom prst="rect">
            <a:avLst/>
          </a:prstGeom>
        </p:spPr>
      </p:pic>
      <p:pic>
        <p:nvPicPr>
          <p:cNvPr id="5" name="Picture 4"/>
          <p:cNvPicPr>
            <a:picLocks noChangeAspect="1"/>
          </p:cNvPicPr>
          <p:nvPr/>
        </p:nvPicPr>
        <p:blipFill>
          <a:blip r:embed="rId3"/>
          <a:stretch>
            <a:fillRect/>
          </a:stretch>
        </p:blipFill>
        <p:spPr>
          <a:xfrm>
            <a:off x="889042" y="4076443"/>
            <a:ext cx="3666483" cy="2664226"/>
          </a:xfrm>
          <a:prstGeom prst="rect">
            <a:avLst/>
          </a:prstGeom>
        </p:spPr>
      </p:pic>
    </p:spTree>
    <p:extLst>
      <p:ext uri="{BB962C8B-B14F-4D97-AF65-F5344CB8AC3E}">
        <p14:creationId xmlns:p14="http://schemas.microsoft.com/office/powerpoint/2010/main" val="852995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470" y="172084"/>
            <a:ext cx="9404723" cy="1400530"/>
          </a:xfrm>
        </p:spPr>
        <p:txBody>
          <a:bodyPr/>
          <a:lstStyle/>
          <a:p>
            <a:r>
              <a:rPr lang="en-US" dirty="0" err="1" smtClean="0"/>
              <a:t>Accessors</a:t>
            </a:r>
            <a:r>
              <a:rPr lang="en-US" dirty="0" smtClean="0"/>
              <a:t> and </a:t>
            </a:r>
            <a:r>
              <a:rPr lang="en-US" dirty="0" err="1" smtClean="0"/>
              <a:t>Mutators</a:t>
            </a:r>
            <a:endParaRPr lang="en-US" dirty="0"/>
          </a:p>
        </p:txBody>
      </p:sp>
      <p:sp>
        <p:nvSpPr>
          <p:cNvPr id="3" name="Content Placeholder 2"/>
          <p:cNvSpPr>
            <a:spLocks noGrp="1"/>
          </p:cNvSpPr>
          <p:nvPr>
            <p:ph idx="1"/>
          </p:nvPr>
        </p:nvSpPr>
        <p:spPr>
          <a:xfrm>
            <a:off x="5568779" y="1879601"/>
            <a:ext cx="6417276" cy="2541932"/>
          </a:xfrm>
        </p:spPr>
        <p:txBody>
          <a:bodyPr>
            <a:noAutofit/>
          </a:bodyPr>
          <a:lstStyle/>
          <a:p>
            <a:r>
              <a:rPr lang="en-US" sz="2400" dirty="0"/>
              <a:t>Member functions, such as </a:t>
            </a:r>
            <a:r>
              <a:rPr lang="en-US" sz="2400" dirty="0" err="1"/>
              <a:t>get_month</a:t>
            </a:r>
            <a:r>
              <a:rPr lang="en-US" sz="2400" dirty="0"/>
              <a:t> and </a:t>
            </a:r>
            <a:r>
              <a:rPr lang="en-US" sz="2400" dirty="0" err="1"/>
              <a:t>get_day</a:t>
            </a:r>
            <a:r>
              <a:rPr lang="en-US" sz="2400" dirty="0"/>
              <a:t>, that allow </a:t>
            </a:r>
            <a:r>
              <a:rPr lang="en-US" sz="2400" dirty="0" smtClean="0"/>
              <a:t>you to </a:t>
            </a:r>
            <a:r>
              <a:rPr lang="en-US" sz="2400" dirty="0"/>
              <a:t>find out the values of the private member variables are called </a:t>
            </a:r>
            <a:r>
              <a:rPr lang="en-US" sz="2400" b="1" dirty="0" err="1" smtClean="0">
                <a:solidFill>
                  <a:srgbClr val="FFC000"/>
                </a:solidFill>
              </a:rPr>
              <a:t>accessor</a:t>
            </a:r>
            <a:r>
              <a:rPr lang="en-US" sz="2400" b="1" dirty="0" smtClean="0">
                <a:solidFill>
                  <a:srgbClr val="FFC000"/>
                </a:solidFill>
              </a:rPr>
              <a:t> functions</a:t>
            </a:r>
            <a:r>
              <a:rPr lang="en-US" sz="2400" dirty="0" smtClean="0"/>
              <a:t>.</a:t>
            </a:r>
          </a:p>
          <a:p>
            <a:r>
              <a:rPr lang="en-US" sz="2400" dirty="0"/>
              <a:t>Member </a:t>
            </a:r>
            <a:r>
              <a:rPr lang="en-US" sz="2400" dirty="0" smtClean="0"/>
              <a:t>functions that </a:t>
            </a:r>
            <a:r>
              <a:rPr lang="en-US" sz="2400" dirty="0"/>
              <a:t>allow you to </a:t>
            </a:r>
            <a:r>
              <a:rPr lang="en-US" sz="2400" dirty="0" smtClean="0"/>
              <a:t>change the </a:t>
            </a:r>
            <a:r>
              <a:rPr lang="en-US" sz="2400" dirty="0"/>
              <a:t>values of the private member variables are </a:t>
            </a:r>
            <a:r>
              <a:rPr lang="en-US" sz="2400" b="1" dirty="0">
                <a:solidFill>
                  <a:srgbClr val="FFC000"/>
                </a:solidFill>
              </a:rPr>
              <a:t>called </a:t>
            </a:r>
            <a:r>
              <a:rPr lang="en-US" sz="2400" b="1" dirty="0" err="1">
                <a:solidFill>
                  <a:srgbClr val="FFC000"/>
                </a:solidFill>
              </a:rPr>
              <a:t>mutator</a:t>
            </a:r>
            <a:r>
              <a:rPr lang="en-US" sz="2400" b="1" dirty="0">
                <a:solidFill>
                  <a:srgbClr val="FFC000"/>
                </a:solidFill>
              </a:rPr>
              <a:t> functions. </a:t>
            </a:r>
            <a:endParaRPr lang="en-US" sz="2400" b="1" dirty="0" smtClean="0">
              <a:solidFill>
                <a:srgbClr val="FFC000"/>
              </a:solidFill>
            </a:endParaRPr>
          </a:p>
          <a:p>
            <a:r>
              <a:rPr lang="en-US" sz="2400" dirty="0" smtClean="0"/>
              <a:t>It is important </a:t>
            </a:r>
            <a:r>
              <a:rPr lang="en-US" sz="2400" dirty="0"/>
              <a:t>to always include </a:t>
            </a:r>
            <a:r>
              <a:rPr lang="en-US" sz="2400" dirty="0" err="1"/>
              <a:t>mutator</a:t>
            </a:r>
            <a:r>
              <a:rPr lang="en-US" sz="2400" dirty="0"/>
              <a:t> functions with each class definition </a:t>
            </a:r>
            <a:r>
              <a:rPr lang="en-US" sz="2400" dirty="0" smtClean="0"/>
              <a:t>so that </a:t>
            </a:r>
            <a:r>
              <a:rPr lang="en-US" sz="2400" dirty="0"/>
              <a:t>you can change the data stored in an object.</a:t>
            </a:r>
            <a:endParaRPr lang="en-US" sz="2400" dirty="0" smtClean="0"/>
          </a:p>
        </p:txBody>
      </p:sp>
      <p:sp>
        <p:nvSpPr>
          <p:cNvPr id="4" name="Slide Number Placeholder 3"/>
          <p:cNvSpPr>
            <a:spLocks noGrp="1"/>
          </p:cNvSpPr>
          <p:nvPr>
            <p:ph type="sldNum" sz="quarter" idx="12"/>
          </p:nvPr>
        </p:nvSpPr>
        <p:spPr/>
        <p:txBody>
          <a:bodyPr/>
          <a:lstStyle/>
          <a:p>
            <a:fld id="{38B37C27-2222-4CD1-83C4-DC16685FE41D}" type="slidenum">
              <a:rPr lang="en-US" smtClean="0"/>
              <a:t>24</a:t>
            </a:fld>
            <a:endParaRPr lang="en-US"/>
          </a:p>
        </p:txBody>
      </p:sp>
      <p:pic>
        <p:nvPicPr>
          <p:cNvPr id="6" name="Picture 5"/>
          <p:cNvPicPr>
            <a:picLocks noChangeAspect="1"/>
          </p:cNvPicPr>
          <p:nvPr/>
        </p:nvPicPr>
        <p:blipFill>
          <a:blip r:embed="rId2"/>
          <a:stretch>
            <a:fillRect/>
          </a:stretch>
        </p:blipFill>
        <p:spPr>
          <a:xfrm>
            <a:off x="853786" y="4211465"/>
            <a:ext cx="3281610" cy="2395437"/>
          </a:xfrm>
          <a:prstGeom prst="rect">
            <a:avLst/>
          </a:prstGeom>
        </p:spPr>
      </p:pic>
      <p:pic>
        <p:nvPicPr>
          <p:cNvPr id="8" name="Picture 7"/>
          <p:cNvPicPr>
            <a:picLocks noChangeAspect="1"/>
          </p:cNvPicPr>
          <p:nvPr/>
        </p:nvPicPr>
        <p:blipFill rotWithShape="1">
          <a:blip r:embed="rId3"/>
          <a:srcRect b="24285"/>
          <a:stretch/>
        </p:blipFill>
        <p:spPr>
          <a:xfrm>
            <a:off x="205470" y="1381719"/>
            <a:ext cx="5256018" cy="2590849"/>
          </a:xfrm>
          <a:prstGeom prst="rect">
            <a:avLst/>
          </a:prstGeom>
        </p:spPr>
      </p:pic>
    </p:spTree>
    <p:extLst>
      <p:ext uri="{BB962C8B-B14F-4D97-AF65-F5344CB8AC3E}">
        <p14:creationId xmlns:p14="http://schemas.microsoft.com/office/powerpoint/2010/main" val="3382791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470" y="172084"/>
            <a:ext cx="9404723" cy="1400530"/>
          </a:xfrm>
        </p:spPr>
        <p:txBody>
          <a:bodyPr/>
          <a:lstStyle/>
          <a:p>
            <a:r>
              <a:rPr lang="en-US" dirty="0" err="1" smtClean="0"/>
              <a:t>Accessors</a:t>
            </a:r>
            <a:r>
              <a:rPr lang="en-US" dirty="0" smtClean="0"/>
              <a:t> and </a:t>
            </a:r>
            <a:r>
              <a:rPr lang="en-US" dirty="0" err="1" smtClean="0"/>
              <a:t>Mutators</a:t>
            </a:r>
            <a:endParaRPr lang="en-US" dirty="0"/>
          </a:p>
        </p:txBody>
      </p:sp>
      <p:sp>
        <p:nvSpPr>
          <p:cNvPr id="3" name="Content Placeholder 2"/>
          <p:cNvSpPr>
            <a:spLocks noGrp="1"/>
          </p:cNvSpPr>
          <p:nvPr>
            <p:ph idx="1"/>
          </p:nvPr>
        </p:nvSpPr>
        <p:spPr>
          <a:xfrm>
            <a:off x="3855308" y="1227437"/>
            <a:ext cx="7858898" cy="3062290"/>
          </a:xfrm>
        </p:spPr>
        <p:txBody>
          <a:bodyPr>
            <a:noAutofit/>
          </a:bodyPr>
          <a:lstStyle/>
          <a:p>
            <a:r>
              <a:rPr lang="en-US" sz="2400" dirty="0"/>
              <a:t>The salary attribute is private, which </a:t>
            </a:r>
            <a:r>
              <a:rPr lang="en-US" sz="2400" dirty="0" smtClean="0"/>
              <a:t>has </a:t>
            </a:r>
            <a:r>
              <a:rPr lang="en-US" sz="2400" dirty="0"/>
              <a:t>restricted access</a:t>
            </a:r>
            <a:r>
              <a:rPr lang="en-US" sz="2400" dirty="0" smtClean="0"/>
              <a:t>.</a:t>
            </a:r>
            <a:endParaRPr lang="en-US" sz="2400" dirty="0"/>
          </a:p>
          <a:p>
            <a:r>
              <a:rPr lang="en-US" sz="2400" dirty="0"/>
              <a:t>The public </a:t>
            </a:r>
            <a:r>
              <a:rPr lang="en-US" sz="2400" dirty="0" err="1"/>
              <a:t>setSalary</a:t>
            </a:r>
            <a:r>
              <a:rPr lang="en-US" sz="2400" dirty="0"/>
              <a:t>() method takes a parameter (s) and assigns it to the salary attribute (salary = s</a:t>
            </a:r>
            <a:r>
              <a:rPr lang="en-US" sz="2400" dirty="0" smtClean="0"/>
              <a:t>).</a:t>
            </a:r>
            <a:endParaRPr lang="en-US" sz="2400" dirty="0"/>
          </a:p>
          <a:p>
            <a:r>
              <a:rPr lang="en-US" sz="2400" dirty="0"/>
              <a:t>The public </a:t>
            </a:r>
            <a:r>
              <a:rPr lang="en-US" sz="2400" dirty="0" err="1"/>
              <a:t>getSalary</a:t>
            </a:r>
            <a:r>
              <a:rPr lang="en-US" sz="2400" dirty="0"/>
              <a:t>() method returns the value of the private salary attribute</a:t>
            </a:r>
            <a:r>
              <a:rPr lang="en-US" sz="2400" dirty="0" smtClean="0"/>
              <a:t>.</a:t>
            </a:r>
            <a:endParaRPr lang="en-US" sz="2400" dirty="0"/>
          </a:p>
          <a:p>
            <a:r>
              <a:rPr lang="en-US" sz="2400" dirty="0"/>
              <a:t>Inside main(), we create an object of the Employee class. Now we can use the </a:t>
            </a:r>
            <a:r>
              <a:rPr lang="en-US" sz="2400" dirty="0" err="1"/>
              <a:t>setSalary</a:t>
            </a:r>
            <a:r>
              <a:rPr lang="en-US" sz="2400" dirty="0"/>
              <a:t>() method to set the value of the private attribute to 50000. </a:t>
            </a:r>
            <a:endParaRPr lang="en-US" sz="2400" dirty="0" smtClean="0"/>
          </a:p>
          <a:p>
            <a:r>
              <a:rPr lang="en-US" sz="2400" dirty="0" smtClean="0"/>
              <a:t>Then </a:t>
            </a:r>
            <a:r>
              <a:rPr lang="en-US" sz="2400" dirty="0"/>
              <a:t>we call the </a:t>
            </a:r>
            <a:r>
              <a:rPr lang="en-US" sz="2400" dirty="0" err="1"/>
              <a:t>getSalary</a:t>
            </a:r>
            <a:r>
              <a:rPr lang="en-US" sz="2400" dirty="0"/>
              <a:t>() method on the object to return the value</a:t>
            </a:r>
            <a:endParaRPr lang="en-US" sz="2400" dirty="0" smtClean="0"/>
          </a:p>
        </p:txBody>
      </p:sp>
      <p:sp>
        <p:nvSpPr>
          <p:cNvPr id="4" name="Slide Number Placeholder 3"/>
          <p:cNvSpPr>
            <a:spLocks noGrp="1"/>
          </p:cNvSpPr>
          <p:nvPr>
            <p:ph type="sldNum" sz="quarter" idx="12"/>
          </p:nvPr>
        </p:nvSpPr>
        <p:spPr/>
        <p:txBody>
          <a:bodyPr/>
          <a:lstStyle/>
          <a:p>
            <a:fld id="{38B37C27-2222-4CD1-83C4-DC16685FE41D}" type="slidenum">
              <a:rPr lang="en-US" smtClean="0"/>
              <a:t>25</a:t>
            </a:fld>
            <a:endParaRPr lang="en-US"/>
          </a:p>
        </p:txBody>
      </p:sp>
      <p:pic>
        <p:nvPicPr>
          <p:cNvPr id="5" name="Picture 4"/>
          <p:cNvPicPr>
            <a:picLocks noChangeAspect="1"/>
          </p:cNvPicPr>
          <p:nvPr/>
        </p:nvPicPr>
        <p:blipFill>
          <a:blip r:embed="rId2"/>
          <a:stretch>
            <a:fillRect/>
          </a:stretch>
        </p:blipFill>
        <p:spPr>
          <a:xfrm>
            <a:off x="266056" y="1063416"/>
            <a:ext cx="3267976" cy="5343772"/>
          </a:xfrm>
          <a:prstGeom prst="rect">
            <a:avLst/>
          </a:prstGeom>
        </p:spPr>
      </p:pic>
    </p:spTree>
    <p:extLst>
      <p:ext uri="{BB962C8B-B14F-4D97-AF65-F5344CB8AC3E}">
        <p14:creationId xmlns:p14="http://schemas.microsoft.com/office/powerpoint/2010/main" val="2282625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31420" y="444143"/>
            <a:ext cx="10045592" cy="5948419"/>
          </a:xfrm>
          <a:prstGeom prst="rect">
            <a:avLst/>
          </a:prstGeom>
        </p:spPr>
      </p:pic>
      <p:sp>
        <p:nvSpPr>
          <p:cNvPr id="2" name="Slide Number Placeholder 1"/>
          <p:cNvSpPr>
            <a:spLocks noGrp="1"/>
          </p:cNvSpPr>
          <p:nvPr>
            <p:ph type="sldNum" sz="quarter" idx="12"/>
          </p:nvPr>
        </p:nvSpPr>
        <p:spPr/>
        <p:txBody>
          <a:bodyPr/>
          <a:lstStyle/>
          <a:p>
            <a:fld id="{38B37C27-2222-4CD1-83C4-DC16685FE41D}" type="slidenum">
              <a:rPr lang="en-US" smtClean="0"/>
              <a:t>26</a:t>
            </a:fld>
            <a:endParaRPr lang="en-US"/>
          </a:p>
        </p:txBody>
      </p:sp>
    </p:spTree>
    <p:extLst>
      <p:ext uri="{BB962C8B-B14F-4D97-AF65-F5344CB8AC3E}">
        <p14:creationId xmlns:p14="http://schemas.microsoft.com/office/powerpoint/2010/main" val="3807927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470" y="172084"/>
            <a:ext cx="9404723" cy="1400530"/>
          </a:xfrm>
        </p:spPr>
        <p:txBody>
          <a:bodyPr/>
          <a:lstStyle/>
          <a:p>
            <a:r>
              <a:rPr lang="en-US" dirty="0" smtClean="0"/>
              <a:t>Constructors</a:t>
            </a:r>
            <a:endParaRPr lang="en-US" dirty="0"/>
          </a:p>
        </p:txBody>
      </p:sp>
      <p:sp>
        <p:nvSpPr>
          <p:cNvPr id="3" name="Content Placeholder 2"/>
          <p:cNvSpPr>
            <a:spLocks noGrp="1"/>
          </p:cNvSpPr>
          <p:nvPr>
            <p:ph idx="1"/>
          </p:nvPr>
        </p:nvSpPr>
        <p:spPr>
          <a:xfrm>
            <a:off x="650790" y="1310551"/>
            <a:ext cx="9701750" cy="3062290"/>
          </a:xfrm>
        </p:spPr>
        <p:txBody>
          <a:bodyPr>
            <a:noAutofit/>
          </a:bodyPr>
          <a:lstStyle/>
          <a:p>
            <a:r>
              <a:rPr lang="en-US" sz="2400" b="1" u="sng" dirty="0"/>
              <a:t>Constructors for </a:t>
            </a:r>
            <a:r>
              <a:rPr lang="en-US" sz="2400" b="1" u="sng" dirty="0" smtClean="0"/>
              <a:t>Initialization</a:t>
            </a:r>
          </a:p>
          <a:p>
            <a:r>
              <a:rPr lang="en-US" sz="2400" dirty="0" smtClean="0"/>
              <a:t>A </a:t>
            </a:r>
            <a:r>
              <a:rPr lang="en-US" sz="2400" b="1" dirty="0">
                <a:solidFill>
                  <a:srgbClr val="FFC000"/>
                </a:solidFill>
              </a:rPr>
              <a:t>constructor</a:t>
            </a:r>
            <a:r>
              <a:rPr lang="en-US" sz="2400" dirty="0"/>
              <a:t> </a:t>
            </a:r>
            <a:r>
              <a:rPr lang="en-US" sz="2400" dirty="0" smtClean="0"/>
              <a:t>is a </a:t>
            </a:r>
            <a:r>
              <a:rPr lang="en-US" sz="2400" dirty="0"/>
              <a:t>member function that is </a:t>
            </a:r>
            <a:r>
              <a:rPr lang="en-US" sz="2400" b="1" dirty="0">
                <a:solidFill>
                  <a:srgbClr val="FFC000"/>
                </a:solidFill>
              </a:rPr>
              <a:t>automatically called when an object of that </a:t>
            </a:r>
            <a:r>
              <a:rPr lang="en-US" sz="2400" b="1" dirty="0" smtClean="0">
                <a:solidFill>
                  <a:srgbClr val="FFC000"/>
                </a:solidFill>
              </a:rPr>
              <a:t>class is </a:t>
            </a:r>
            <a:r>
              <a:rPr lang="en-US" sz="2400" b="1" dirty="0">
                <a:solidFill>
                  <a:srgbClr val="FFC000"/>
                </a:solidFill>
              </a:rPr>
              <a:t>declared</a:t>
            </a:r>
            <a:r>
              <a:rPr lang="en-US" sz="2400" dirty="0"/>
              <a:t>. </a:t>
            </a:r>
            <a:endParaRPr lang="en-US" sz="2400" dirty="0" smtClean="0"/>
          </a:p>
          <a:p>
            <a:r>
              <a:rPr lang="en-US" sz="2400" dirty="0" smtClean="0"/>
              <a:t>A </a:t>
            </a:r>
            <a:r>
              <a:rPr lang="en-US" sz="2400" dirty="0"/>
              <a:t>constructor is used to initialize the values of member </a:t>
            </a:r>
            <a:r>
              <a:rPr lang="en-US" sz="2400" dirty="0" smtClean="0"/>
              <a:t>variables. </a:t>
            </a:r>
          </a:p>
          <a:p>
            <a:r>
              <a:rPr lang="en-US" sz="2400" dirty="0" smtClean="0"/>
              <a:t>You </a:t>
            </a:r>
            <a:r>
              <a:rPr lang="en-US" sz="2400" dirty="0"/>
              <a:t>can define </a:t>
            </a:r>
            <a:r>
              <a:rPr lang="en-US" sz="2400" dirty="0" smtClean="0"/>
              <a:t>a constructor </a:t>
            </a:r>
            <a:r>
              <a:rPr lang="en-US" sz="2400" dirty="0"/>
              <a:t>the same way that you define any other member function, </a:t>
            </a:r>
            <a:r>
              <a:rPr lang="en-US" sz="2400" dirty="0" smtClean="0"/>
              <a:t>except for </a:t>
            </a:r>
            <a:r>
              <a:rPr lang="en-US" sz="2400" dirty="0"/>
              <a:t>two points</a:t>
            </a:r>
            <a:r>
              <a:rPr lang="en-US" sz="2400" dirty="0" smtClean="0"/>
              <a:t>:</a:t>
            </a:r>
          </a:p>
          <a:p>
            <a:pPr lvl="1"/>
            <a:r>
              <a:rPr lang="en-US" sz="2200" dirty="0"/>
              <a:t>A constructor must have the same name as the class. For example, if </a:t>
            </a:r>
            <a:r>
              <a:rPr lang="en-US" sz="2200" dirty="0" smtClean="0"/>
              <a:t>the class </a:t>
            </a:r>
            <a:r>
              <a:rPr lang="en-US" sz="2200" dirty="0"/>
              <a:t>is named </a:t>
            </a:r>
            <a:r>
              <a:rPr lang="en-US" sz="2200" dirty="0" err="1"/>
              <a:t>BankAccount</a:t>
            </a:r>
            <a:r>
              <a:rPr lang="en-US" sz="2200" dirty="0"/>
              <a:t>, then any constructor for this class must </a:t>
            </a:r>
            <a:r>
              <a:rPr lang="en-US" sz="2200" dirty="0" smtClean="0"/>
              <a:t>be named </a:t>
            </a:r>
            <a:r>
              <a:rPr lang="en-US" sz="2200" dirty="0" err="1"/>
              <a:t>BankAccount</a:t>
            </a:r>
            <a:r>
              <a:rPr lang="en-US" sz="2200" dirty="0"/>
              <a:t>.</a:t>
            </a:r>
          </a:p>
          <a:p>
            <a:pPr lvl="1"/>
            <a:r>
              <a:rPr lang="en-US" sz="2200" dirty="0" smtClean="0"/>
              <a:t>A </a:t>
            </a:r>
            <a:r>
              <a:rPr lang="en-US" sz="2200" dirty="0"/>
              <a:t>constructor definition cannot return a value. Moreover, no return </a:t>
            </a:r>
            <a:r>
              <a:rPr lang="en-US" sz="2200" dirty="0" smtClean="0"/>
              <a:t>type, not </a:t>
            </a:r>
            <a:r>
              <a:rPr lang="en-US" sz="2200" dirty="0"/>
              <a:t>even void, can be given at the start of the function declaration or </a:t>
            </a:r>
            <a:r>
              <a:rPr lang="en-US" sz="2200" dirty="0" smtClean="0"/>
              <a:t>in the </a:t>
            </a:r>
            <a:r>
              <a:rPr lang="en-US" sz="2200" dirty="0"/>
              <a:t>function </a:t>
            </a:r>
            <a:r>
              <a:rPr lang="en-US" sz="2200" dirty="0" smtClean="0"/>
              <a:t>header.</a:t>
            </a:r>
          </a:p>
          <a:p>
            <a:endParaRPr lang="en-US" sz="2400" dirty="0" smtClean="0"/>
          </a:p>
        </p:txBody>
      </p:sp>
      <p:sp>
        <p:nvSpPr>
          <p:cNvPr id="4" name="Slide Number Placeholder 3"/>
          <p:cNvSpPr>
            <a:spLocks noGrp="1"/>
          </p:cNvSpPr>
          <p:nvPr>
            <p:ph type="sldNum" sz="quarter" idx="12"/>
          </p:nvPr>
        </p:nvSpPr>
        <p:spPr/>
        <p:txBody>
          <a:bodyPr/>
          <a:lstStyle/>
          <a:p>
            <a:fld id="{38B37C27-2222-4CD1-83C4-DC16685FE41D}" type="slidenum">
              <a:rPr lang="en-US" smtClean="0"/>
              <a:t>27</a:t>
            </a:fld>
            <a:endParaRPr lang="en-US"/>
          </a:p>
        </p:txBody>
      </p:sp>
    </p:spTree>
    <p:extLst>
      <p:ext uri="{BB962C8B-B14F-4D97-AF65-F5344CB8AC3E}">
        <p14:creationId xmlns:p14="http://schemas.microsoft.com/office/powerpoint/2010/main" val="4108577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563" y="363151"/>
            <a:ext cx="9404723" cy="1400530"/>
          </a:xfrm>
        </p:spPr>
        <p:txBody>
          <a:bodyPr/>
          <a:lstStyle/>
          <a:p>
            <a:r>
              <a:rPr lang="en-US" dirty="0" smtClean="0"/>
              <a:t>Constructors</a:t>
            </a:r>
            <a:endParaRPr lang="en-US" dirty="0"/>
          </a:p>
        </p:txBody>
      </p:sp>
      <p:sp>
        <p:nvSpPr>
          <p:cNvPr id="3" name="Content Placeholder 2"/>
          <p:cNvSpPr>
            <a:spLocks noGrp="1"/>
          </p:cNvSpPr>
          <p:nvPr>
            <p:ph idx="1"/>
          </p:nvPr>
        </p:nvSpPr>
        <p:spPr>
          <a:xfrm>
            <a:off x="5577017" y="1063416"/>
            <a:ext cx="6153664" cy="3062290"/>
          </a:xfrm>
        </p:spPr>
        <p:txBody>
          <a:bodyPr>
            <a:noAutofit/>
          </a:bodyPr>
          <a:lstStyle/>
          <a:p>
            <a:r>
              <a:rPr lang="en-US" sz="2400" b="1" u="sng" dirty="0"/>
              <a:t>Constructors for </a:t>
            </a:r>
            <a:r>
              <a:rPr lang="en-US" sz="2400" b="1" u="sng" dirty="0" smtClean="0"/>
              <a:t>Initialization</a:t>
            </a:r>
          </a:p>
          <a:p>
            <a:r>
              <a:rPr lang="en-US" dirty="0" smtClean="0"/>
              <a:t>Add </a:t>
            </a:r>
            <a:r>
              <a:rPr lang="en-US" dirty="0"/>
              <a:t>a constructor for </a:t>
            </a:r>
            <a:r>
              <a:rPr lang="en-US" dirty="0" smtClean="0"/>
              <a:t>initializing the </a:t>
            </a:r>
            <a:r>
              <a:rPr lang="en-US" dirty="0"/>
              <a:t>balance and interest rate for objects of type </a:t>
            </a:r>
            <a:r>
              <a:rPr lang="en-US" dirty="0" err="1" smtClean="0"/>
              <a:t>BankAccount</a:t>
            </a:r>
            <a:r>
              <a:rPr lang="en-US" dirty="0" smtClean="0"/>
              <a:t>.</a:t>
            </a:r>
          </a:p>
          <a:p>
            <a:r>
              <a:rPr lang="en-US" dirty="0" smtClean="0"/>
              <a:t>Constructor </a:t>
            </a:r>
            <a:r>
              <a:rPr lang="en-US" dirty="0"/>
              <a:t>is named </a:t>
            </a:r>
            <a:r>
              <a:rPr lang="en-US" dirty="0" err="1"/>
              <a:t>BankAccount</a:t>
            </a:r>
            <a:r>
              <a:rPr lang="en-US" dirty="0"/>
              <a:t>, which is the </a:t>
            </a:r>
            <a:r>
              <a:rPr lang="en-US" dirty="0" smtClean="0"/>
              <a:t>name of </a:t>
            </a:r>
            <a:r>
              <a:rPr lang="en-US" dirty="0"/>
              <a:t>the class. </a:t>
            </a:r>
            <a:endParaRPr lang="en-US" dirty="0" smtClean="0"/>
          </a:p>
          <a:p>
            <a:r>
              <a:rPr lang="en-US" dirty="0"/>
              <a:t>F</a:t>
            </a:r>
            <a:r>
              <a:rPr lang="en-US" dirty="0" smtClean="0"/>
              <a:t>unction </a:t>
            </a:r>
            <a:r>
              <a:rPr lang="en-US" dirty="0"/>
              <a:t>declaration for the </a:t>
            </a:r>
            <a:r>
              <a:rPr lang="en-US" dirty="0" smtClean="0"/>
              <a:t>constructor </a:t>
            </a:r>
            <a:r>
              <a:rPr lang="en-US" dirty="0" err="1" smtClean="0"/>
              <a:t>BankAccount</a:t>
            </a:r>
            <a:r>
              <a:rPr lang="en-US" dirty="0" smtClean="0"/>
              <a:t> </a:t>
            </a:r>
            <a:r>
              <a:rPr lang="en-US" dirty="0"/>
              <a:t>does not start with </a:t>
            </a:r>
            <a:r>
              <a:rPr lang="en-US" b="1" dirty="0">
                <a:solidFill>
                  <a:srgbClr val="FFC000"/>
                </a:solidFill>
              </a:rPr>
              <a:t>void or with any other </a:t>
            </a:r>
            <a:r>
              <a:rPr lang="en-US" b="1" dirty="0" smtClean="0">
                <a:solidFill>
                  <a:srgbClr val="FFC000"/>
                </a:solidFill>
              </a:rPr>
              <a:t>type. </a:t>
            </a:r>
          </a:p>
          <a:p>
            <a:r>
              <a:rPr lang="en-US" dirty="0"/>
              <a:t>T</a:t>
            </a:r>
            <a:r>
              <a:rPr lang="en-US" dirty="0" smtClean="0"/>
              <a:t>he </a:t>
            </a:r>
            <a:r>
              <a:rPr lang="en-US" dirty="0"/>
              <a:t>constructor is placed in the </a:t>
            </a:r>
            <a:r>
              <a:rPr lang="en-US" b="1" dirty="0">
                <a:solidFill>
                  <a:srgbClr val="FFC000"/>
                </a:solidFill>
              </a:rPr>
              <a:t>public section of the </a:t>
            </a:r>
            <a:r>
              <a:rPr lang="en-US" b="1" dirty="0" smtClean="0">
                <a:solidFill>
                  <a:srgbClr val="FFC000"/>
                </a:solidFill>
              </a:rPr>
              <a:t>class definition</a:t>
            </a:r>
            <a:r>
              <a:rPr lang="en-US" b="1" dirty="0">
                <a:solidFill>
                  <a:srgbClr val="FFC000"/>
                </a:solidFill>
              </a:rPr>
              <a:t>. </a:t>
            </a:r>
            <a:endParaRPr lang="en-US" b="1" dirty="0" smtClean="0">
              <a:solidFill>
                <a:srgbClr val="FFC000"/>
              </a:solidFill>
            </a:endParaRPr>
          </a:p>
          <a:p>
            <a:r>
              <a:rPr lang="en-US" dirty="0" smtClean="0"/>
              <a:t>If </a:t>
            </a:r>
            <a:r>
              <a:rPr lang="en-US" dirty="0"/>
              <a:t>you were to make all your constructors private members, </a:t>
            </a:r>
            <a:r>
              <a:rPr lang="en-US" dirty="0" smtClean="0"/>
              <a:t>then you </a:t>
            </a:r>
            <a:r>
              <a:rPr lang="en-US" dirty="0"/>
              <a:t>would </a:t>
            </a:r>
            <a:r>
              <a:rPr lang="en-US" b="1" dirty="0">
                <a:solidFill>
                  <a:srgbClr val="FFC000"/>
                </a:solidFill>
              </a:rPr>
              <a:t>not be able to declare any objects of that class type</a:t>
            </a:r>
            <a:r>
              <a:rPr lang="en-US" dirty="0"/>
              <a:t>, which </a:t>
            </a:r>
            <a:r>
              <a:rPr lang="en-US" dirty="0" smtClean="0"/>
              <a:t>would make </a:t>
            </a:r>
            <a:r>
              <a:rPr lang="en-US" dirty="0"/>
              <a:t>the class completely useless.</a:t>
            </a:r>
            <a:endParaRPr lang="en-US" dirty="0" smtClean="0"/>
          </a:p>
          <a:p>
            <a:endParaRPr lang="en-US" dirty="0" smtClean="0"/>
          </a:p>
        </p:txBody>
      </p:sp>
      <p:sp>
        <p:nvSpPr>
          <p:cNvPr id="4" name="Slide Number Placeholder 3"/>
          <p:cNvSpPr>
            <a:spLocks noGrp="1"/>
          </p:cNvSpPr>
          <p:nvPr>
            <p:ph type="sldNum" sz="quarter" idx="12"/>
          </p:nvPr>
        </p:nvSpPr>
        <p:spPr/>
        <p:txBody>
          <a:bodyPr/>
          <a:lstStyle/>
          <a:p>
            <a:fld id="{38B37C27-2222-4CD1-83C4-DC16685FE41D}" type="slidenum">
              <a:rPr lang="en-US" smtClean="0"/>
              <a:t>28</a:t>
            </a:fld>
            <a:endParaRPr lang="en-US"/>
          </a:p>
        </p:txBody>
      </p:sp>
      <p:pic>
        <p:nvPicPr>
          <p:cNvPr id="5" name="Picture 4"/>
          <p:cNvPicPr>
            <a:picLocks noChangeAspect="1"/>
          </p:cNvPicPr>
          <p:nvPr/>
        </p:nvPicPr>
        <p:blipFill rotWithShape="1">
          <a:blip r:embed="rId2"/>
          <a:srcRect b="12151"/>
          <a:stretch/>
        </p:blipFill>
        <p:spPr>
          <a:xfrm>
            <a:off x="182424" y="2305781"/>
            <a:ext cx="5394593" cy="3114715"/>
          </a:xfrm>
          <a:prstGeom prst="rect">
            <a:avLst/>
          </a:prstGeom>
        </p:spPr>
      </p:pic>
    </p:spTree>
    <p:extLst>
      <p:ext uri="{BB962C8B-B14F-4D97-AF65-F5344CB8AC3E}">
        <p14:creationId xmlns:p14="http://schemas.microsoft.com/office/powerpoint/2010/main" val="2593929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563" y="363151"/>
            <a:ext cx="9404723" cy="1400530"/>
          </a:xfrm>
        </p:spPr>
        <p:txBody>
          <a:bodyPr/>
          <a:lstStyle/>
          <a:p>
            <a:r>
              <a:rPr lang="en-US" dirty="0" smtClean="0"/>
              <a:t>Constructors</a:t>
            </a:r>
            <a:endParaRPr lang="en-US" dirty="0"/>
          </a:p>
        </p:txBody>
      </p:sp>
      <p:sp>
        <p:nvSpPr>
          <p:cNvPr id="3" name="Content Placeholder 2"/>
          <p:cNvSpPr>
            <a:spLocks noGrp="1"/>
          </p:cNvSpPr>
          <p:nvPr>
            <p:ph idx="1"/>
          </p:nvPr>
        </p:nvSpPr>
        <p:spPr>
          <a:xfrm>
            <a:off x="634699" y="3331034"/>
            <a:ext cx="10848847" cy="3062290"/>
          </a:xfrm>
        </p:spPr>
        <p:txBody>
          <a:bodyPr>
            <a:noAutofit/>
          </a:bodyPr>
          <a:lstStyle/>
          <a:p>
            <a:r>
              <a:rPr lang="en-US" sz="2400" dirty="0" smtClean="0"/>
              <a:t>Constructor </a:t>
            </a:r>
            <a:r>
              <a:rPr lang="en-US" sz="2400" dirty="0"/>
              <a:t>cannot be called in the same way as </a:t>
            </a:r>
            <a:r>
              <a:rPr lang="en-US" sz="2400" dirty="0" smtClean="0"/>
              <a:t>an ordinary </a:t>
            </a:r>
            <a:r>
              <a:rPr lang="en-US" sz="2400" dirty="0"/>
              <a:t>member function is called. </a:t>
            </a:r>
            <a:endParaRPr lang="en-US" sz="2400" dirty="0" smtClean="0"/>
          </a:p>
          <a:p>
            <a:r>
              <a:rPr lang="en-US" sz="2400" dirty="0"/>
              <a:t>D</a:t>
            </a:r>
            <a:r>
              <a:rPr lang="en-US" sz="2400" dirty="0" smtClean="0"/>
              <a:t>eclare </a:t>
            </a:r>
            <a:r>
              <a:rPr lang="en-US" sz="2400" dirty="0"/>
              <a:t>the objects account1 and account2 as follows:</a:t>
            </a:r>
          </a:p>
          <a:p>
            <a:r>
              <a:rPr lang="en-US" sz="2400" b="1" dirty="0" err="1">
                <a:solidFill>
                  <a:srgbClr val="FFC000"/>
                </a:solidFill>
              </a:rPr>
              <a:t>BankAccount</a:t>
            </a:r>
            <a:r>
              <a:rPr lang="en-US" sz="2400" b="1" dirty="0">
                <a:solidFill>
                  <a:srgbClr val="FFC000"/>
                </a:solidFill>
              </a:rPr>
              <a:t> account1(10, 50, 2.0), account2(500, 0, 4.5);</a:t>
            </a:r>
            <a:endParaRPr lang="en-US" b="1" dirty="0" smtClean="0">
              <a:solidFill>
                <a:srgbClr val="FFC000"/>
              </a:solidFill>
            </a:endParaRPr>
          </a:p>
        </p:txBody>
      </p:sp>
      <p:sp>
        <p:nvSpPr>
          <p:cNvPr id="4" name="Slide Number Placeholder 3"/>
          <p:cNvSpPr>
            <a:spLocks noGrp="1"/>
          </p:cNvSpPr>
          <p:nvPr>
            <p:ph type="sldNum" sz="quarter" idx="12"/>
          </p:nvPr>
        </p:nvSpPr>
        <p:spPr/>
        <p:txBody>
          <a:bodyPr/>
          <a:lstStyle/>
          <a:p>
            <a:fld id="{38B37C27-2222-4CD1-83C4-DC16685FE41D}" type="slidenum">
              <a:rPr lang="en-US" smtClean="0"/>
              <a:t>29</a:t>
            </a:fld>
            <a:endParaRPr lang="en-US"/>
          </a:p>
        </p:txBody>
      </p:sp>
      <p:pic>
        <p:nvPicPr>
          <p:cNvPr id="6" name="Picture 5"/>
          <p:cNvPicPr>
            <a:picLocks noChangeAspect="1"/>
          </p:cNvPicPr>
          <p:nvPr/>
        </p:nvPicPr>
        <p:blipFill rotWithShape="1">
          <a:blip r:embed="rId2"/>
          <a:srcRect t="34958"/>
          <a:stretch/>
        </p:blipFill>
        <p:spPr>
          <a:xfrm>
            <a:off x="813513" y="2093887"/>
            <a:ext cx="9795206" cy="906941"/>
          </a:xfrm>
          <a:prstGeom prst="rect">
            <a:avLst/>
          </a:prstGeom>
        </p:spPr>
      </p:pic>
    </p:spTree>
    <p:extLst>
      <p:ext uri="{BB962C8B-B14F-4D97-AF65-F5344CB8AC3E}">
        <p14:creationId xmlns:p14="http://schemas.microsoft.com/office/powerpoint/2010/main" val="3921773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Structs</a:t>
            </a:r>
            <a:endParaRPr lang="en-US" dirty="0"/>
          </a:p>
        </p:txBody>
      </p:sp>
      <p:sp>
        <p:nvSpPr>
          <p:cNvPr id="4" name="Slide Number Placeholder 3"/>
          <p:cNvSpPr>
            <a:spLocks noGrp="1"/>
          </p:cNvSpPr>
          <p:nvPr>
            <p:ph type="sldNum" sz="quarter" idx="12"/>
          </p:nvPr>
        </p:nvSpPr>
        <p:spPr/>
        <p:txBody>
          <a:bodyPr/>
          <a:lstStyle/>
          <a:p>
            <a:fld id="{38B37C27-2222-4CD1-83C4-DC16685FE41D}" type="slidenum">
              <a:rPr lang="en-US" smtClean="0"/>
              <a:t>3</a:t>
            </a:fld>
            <a:endParaRPr lang="en-US"/>
          </a:p>
        </p:txBody>
      </p:sp>
      <p:pic>
        <p:nvPicPr>
          <p:cNvPr id="5" name="Picture 4"/>
          <p:cNvPicPr>
            <a:picLocks noChangeAspect="1"/>
          </p:cNvPicPr>
          <p:nvPr/>
        </p:nvPicPr>
        <p:blipFill>
          <a:blip r:embed="rId2"/>
          <a:stretch>
            <a:fillRect/>
          </a:stretch>
        </p:blipFill>
        <p:spPr>
          <a:xfrm>
            <a:off x="267172" y="2531463"/>
            <a:ext cx="5194516" cy="2044356"/>
          </a:xfrm>
          <a:prstGeom prst="rect">
            <a:avLst/>
          </a:prstGeom>
        </p:spPr>
      </p:pic>
      <p:sp>
        <p:nvSpPr>
          <p:cNvPr id="6" name="Rectangle 5"/>
          <p:cNvSpPr/>
          <p:nvPr/>
        </p:nvSpPr>
        <p:spPr>
          <a:xfrm>
            <a:off x="5593493" y="1631091"/>
            <a:ext cx="6483178" cy="4524315"/>
          </a:xfrm>
          <a:prstGeom prst="rect">
            <a:avLst/>
          </a:prstGeom>
        </p:spPr>
        <p:txBody>
          <a:bodyPr wrap="square">
            <a:spAutoFit/>
          </a:bodyPr>
          <a:lstStyle/>
          <a:p>
            <a:pPr marL="285750" indent="-285750">
              <a:buFont typeface="Wingdings" panose="05000000000000000000" pitchFamily="2" charset="2"/>
              <a:buChar char="Ø"/>
            </a:pPr>
            <a:r>
              <a:rPr lang="en-US" sz="2400" dirty="0"/>
              <a:t>The keyword </a:t>
            </a:r>
            <a:r>
              <a:rPr lang="en-US" sz="2400" b="1" dirty="0" err="1">
                <a:solidFill>
                  <a:srgbClr val="FFC000"/>
                </a:solidFill>
              </a:rPr>
              <a:t>struct</a:t>
            </a:r>
            <a:r>
              <a:rPr lang="en-US" sz="2400" dirty="0"/>
              <a:t> announces that this is a structure type definition. </a:t>
            </a:r>
            <a:endParaRPr lang="en-US" sz="2400" dirty="0" smtClean="0"/>
          </a:p>
          <a:p>
            <a:pPr marL="285750" indent="-285750">
              <a:buFont typeface="Wingdings" panose="05000000000000000000" pitchFamily="2" charset="2"/>
              <a:buChar char="Ø"/>
            </a:pPr>
            <a:r>
              <a:rPr lang="en-US" sz="2400" dirty="0" smtClean="0"/>
              <a:t>The </a:t>
            </a:r>
            <a:r>
              <a:rPr lang="en-US" sz="2400" b="1" dirty="0" smtClean="0">
                <a:solidFill>
                  <a:srgbClr val="FFC000"/>
                </a:solidFill>
              </a:rPr>
              <a:t>identifier </a:t>
            </a:r>
            <a:r>
              <a:rPr lang="en-US" sz="2400" b="1" dirty="0" err="1">
                <a:solidFill>
                  <a:srgbClr val="FFC000"/>
                </a:solidFill>
              </a:rPr>
              <a:t>CDAccount</a:t>
            </a:r>
            <a:r>
              <a:rPr lang="en-US" sz="2400" b="1" dirty="0">
                <a:solidFill>
                  <a:srgbClr val="FFC000"/>
                </a:solidFill>
              </a:rPr>
              <a:t> </a:t>
            </a:r>
            <a:r>
              <a:rPr lang="en-US" sz="2400" dirty="0"/>
              <a:t>is the name of the structure type. </a:t>
            </a:r>
            <a:endParaRPr lang="en-US" sz="2400" dirty="0" smtClean="0"/>
          </a:p>
          <a:p>
            <a:pPr marL="285750" indent="-285750">
              <a:buFont typeface="Wingdings" panose="05000000000000000000" pitchFamily="2" charset="2"/>
              <a:buChar char="Ø"/>
            </a:pPr>
            <a:r>
              <a:rPr lang="en-US" sz="2400" dirty="0" smtClean="0"/>
              <a:t>The </a:t>
            </a:r>
            <a:r>
              <a:rPr lang="en-US" sz="2400" dirty="0"/>
              <a:t>name of a </a:t>
            </a:r>
            <a:r>
              <a:rPr lang="en-US" sz="2400" dirty="0" smtClean="0"/>
              <a:t>structure type </a:t>
            </a:r>
            <a:r>
              <a:rPr lang="en-US" sz="2400" dirty="0"/>
              <a:t>is called the </a:t>
            </a:r>
            <a:r>
              <a:rPr lang="en-US" sz="2400" b="1" dirty="0">
                <a:solidFill>
                  <a:srgbClr val="FFC000"/>
                </a:solidFill>
              </a:rPr>
              <a:t>structure tag. </a:t>
            </a:r>
            <a:endParaRPr lang="en-US" sz="2400" b="1" dirty="0" smtClean="0">
              <a:solidFill>
                <a:srgbClr val="FFC000"/>
              </a:solidFill>
            </a:endParaRPr>
          </a:p>
          <a:p>
            <a:pPr marL="285750" indent="-285750">
              <a:buFont typeface="Wingdings" panose="05000000000000000000" pitchFamily="2" charset="2"/>
              <a:buChar char="Ø"/>
            </a:pPr>
            <a:r>
              <a:rPr lang="en-US" sz="2400" dirty="0" smtClean="0"/>
              <a:t>The </a:t>
            </a:r>
            <a:r>
              <a:rPr lang="en-US" sz="2400" dirty="0"/>
              <a:t>identifiers declared inside the braces</a:t>
            </a:r>
            <a:r>
              <a:rPr lang="en-US" sz="2400" dirty="0" smtClean="0"/>
              <a:t>, {}, </a:t>
            </a:r>
            <a:r>
              <a:rPr lang="en-US" sz="2400" dirty="0"/>
              <a:t>are called </a:t>
            </a:r>
            <a:r>
              <a:rPr lang="en-US" sz="2400" b="1" dirty="0">
                <a:solidFill>
                  <a:srgbClr val="FFC000"/>
                </a:solidFill>
              </a:rPr>
              <a:t>member names</a:t>
            </a:r>
            <a:r>
              <a:rPr lang="en-US" sz="2400" dirty="0"/>
              <a:t>. </a:t>
            </a:r>
            <a:endParaRPr lang="en-US" sz="2400" dirty="0" smtClean="0"/>
          </a:p>
          <a:p>
            <a:pPr marL="285750" indent="-285750">
              <a:buFont typeface="Wingdings" panose="05000000000000000000" pitchFamily="2" charset="2"/>
              <a:buChar char="Ø"/>
            </a:pPr>
            <a:r>
              <a:rPr lang="en-US" sz="2400" dirty="0" smtClean="0"/>
              <a:t>A </a:t>
            </a:r>
            <a:r>
              <a:rPr lang="en-US" sz="2400" dirty="0"/>
              <a:t>structure </a:t>
            </a:r>
            <a:r>
              <a:rPr lang="en-US" sz="2400" dirty="0" smtClean="0"/>
              <a:t>type definition </a:t>
            </a:r>
            <a:r>
              <a:rPr lang="en-US" sz="2400" dirty="0"/>
              <a:t>ends with both a brace, }, and a semicolon.</a:t>
            </a:r>
          </a:p>
          <a:p>
            <a:pPr marL="285750" indent="-285750">
              <a:buFont typeface="Wingdings" panose="05000000000000000000" pitchFamily="2" charset="2"/>
              <a:buChar char="Ø"/>
            </a:pPr>
            <a:r>
              <a:rPr lang="en-US" sz="2400" b="1" dirty="0">
                <a:solidFill>
                  <a:srgbClr val="FFC000"/>
                </a:solidFill>
              </a:rPr>
              <a:t>A structure definition is usually placed outside of any function </a:t>
            </a:r>
            <a:r>
              <a:rPr lang="en-US" sz="2400" b="1" dirty="0" smtClean="0">
                <a:solidFill>
                  <a:srgbClr val="FFC000"/>
                </a:solidFill>
              </a:rPr>
              <a:t>definition.</a:t>
            </a:r>
            <a:endParaRPr lang="en-US" sz="2400" b="1" dirty="0">
              <a:solidFill>
                <a:srgbClr val="FFC000"/>
              </a:solidFill>
            </a:endParaRPr>
          </a:p>
        </p:txBody>
      </p:sp>
    </p:spTree>
    <p:extLst>
      <p:ext uri="{BB962C8B-B14F-4D97-AF65-F5344CB8AC3E}">
        <p14:creationId xmlns:p14="http://schemas.microsoft.com/office/powerpoint/2010/main" val="21940385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563" y="363151"/>
            <a:ext cx="9404723" cy="1400530"/>
          </a:xfrm>
        </p:spPr>
        <p:txBody>
          <a:bodyPr/>
          <a:lstStyle/>
          <a:p>
            <a:r>
              <a:rPr lang="en-US" dirty="0" smtClean="0"/>
              <a:t>Constructors</a:t>
            </a:r>
            <a:endParaRPr lang="en-US" dirty="0"/>
          </a:p>
        </p:txBody>
      </p:sp>
      <p:sp>
        <p:nvSpPr>
          <p:cNvPr id="3" name="Content Placeholder 2"/>
          <p:cNvSpPr>
            <a:spLocks noGrp="1"/>
          </p:cNvSpPr>
          <p:nvPr>
            <p:ph idx="1"/>
          </p:nvPr>
        </p:nvSpPr>
        <p:spPr>
          <a:xfrm>
            <a:off x="478177" y="3764740"/>
            <a:ext cx="10997131" cy="3062290"/>
          </a:xfrm>
        </p:spPr>
        <p:txBody>
          <a:bodyPr>
            <a:noAutofit/>
          </a:bodyPr>
          <a:lstStyle/>
          <a:p>
            <a:r>
              <a:rPr lang="en-US" dirty="0"/>
              <a:t>C</a:t>
            </a:r>
            <a:r>
              <a:rPr lang="en-US" dirty="0" smtClean="0"/>
              <a:t>lass </a:t>
            </a:r>
            <a:r>
              <a:rPr lang="en-US" dirty="0"/>
              <a:t>and the constructor function have the </a:t>
            </a:r>
            <a:r>
              <a:rPr lang="en-US" b="1" dirty="0">
                <a:solidFill>
                  <a:srgbClr val="FFC000"/>
                </a:solidFill>
              </a:rPr>
              <a:t>same </a:t>
            </a:r>
            <a:r>
              <a:rPr lang="en-US" b="1" dirty="0" smtClean="0">
                <a:solidFill>
                  <a:srgbClr val="FFC000"/>
                </a:solidFill>
              </a:rPr>
              <a:t>name</a:t>
            </a:r>
            <a:r>
              <a:rPr lang="en-US" dirty="0" smtClean="0"/>
              <a:t>. </a:t>
            </a:r>
          </a:p>
          <a:p>
            <a:r>
              <a:rPr lang="en-US" dirty="0" smtClean="0"/>
              <a:t>The </a:t>
            </a:r>
            <a:r>
              <a:rPr lang="en-US" dirty="0" err="1" smtClean="0"/>
              <a:t>BankAccount</a:t>
            </a:r>
            <a:r>
              <a:rPr lang="en-US" dirty="0" smtClean="0"/>
              <a:t> before </a:t>
            </a:r>
            <a:r>
              <a:rPr lang="en-US" dirty="0"/>
              <a:t>the scope resolution operator :: is the name of the class, </a:t>
            </a:r>
            <a:r>
              <a:rPr lang="en-US" dirty="0" smtClean="0"/>
              <a:t>and the </a:t>
            </a:r>
            <a:r>
              <a:rPr lang="en-US" dirty="0" err="1"/>
              <a:t>BankAccount</a:t>
            </a:r>
            <a:r>
              <a:rPr lang="en-US" dirty="0"/>
              <a:t> after the scope resolution operator is the name of </a:t>
            </a:r>
            <a:r>
              <a:rPr lang="en-US" dirty="0" smtClean="0"/>
              <a:t>the constructor </a:t>
            </a:r>
            <a:r>
              <a:rPr lang="en-US" dirty="0"/>
              <a:t>function. </a:t>
            </a:r>
            <a:endParaRPr lang="en-US" dirty="0" smtClean="0"/>
          </a:p>
          <a:p>
            <a:r>
              <a:rPr lang="en-US" dirty="0"/>
              <a:t>N</a:t>
            </a:r>
            <a:r>
              <a:rPr lang="en-US" dirty="0" smtClean="0"/>
              <a:t>o </a:t>
            </a:r>
            <a:r>
              <a:rPr lang="en-US" dirty="0"/>
              <a:t>return type is specified in </a:t>
            </a:r>
            <a:r>
              <a:rPr lang="en-US" dirty="0" smtClean="0"/>
              <a:t>the heading </a:t>
            </a:r>
            <a:r>
              <a:rPr lang="en-US" dirty="0"/>
              <a:t>of the constructor definition, not even </a:t>
            </a:r>
            <a:r>
              <a:rPr lang="en-US" dirty="0" smtClean="0"/>
              <a:t>void</a:t>
            </a:r>
            <a:r>
              <a:rPr lang="en-US" dirty="0"/>
              <a:t>. </a:t>
            </a:r>
            <a:endParaRPr lang="en-US" dirty="0" smtClean="0"/>
          </a:p>
          <a:p>
            <a:r>
              <a:rPr lang="en-US" dirty="0" smtClean="0"/>
              <a:t>Constructor </a:t>
            </a:r>
            <a:r>
              <a:rPr lang="en-US" dirty="0"/>
              <a:t>can be defined in the same way as an </a:t>
            </a:r>
            <a:r>
              <a:rPr lang="en-US" dirty="0" smtClean="0"/>
              <a:t>ordinary member </a:t>
            </a:r>
            <a:r>
              <a:rPr lang="en-US" dirty="0"/>
              <a:t>function</a:t>
            </a:r>
            <a:r>
              <a:rPr lang="en-US" dirty="0" smtClean="0"/>
              <a:t>.</a:t>
            </a:r>
          </a:p>
          <a:p>
            <a:r>
              <a:rPr lang="en-US" sz="1800" dirty="0" smtClean="0"/>
              <a:t>Overload a constructor name like </a:t>
            </a:r>
            <a:r>
              <a:rPr lang="en-US" sz="1800" dirty="0" err="1" smtClean="0"/>
              <a:t>BankAccount</a:t>
            </a:r>
            <a:r>
              <a:rPr lang="en-US" sz="1800" dirty="0" smtClean="0"/>
              <a:t>::</a:t>
            </a:r>
            <a:r>
              <a:rPr lang="en-US" sz="1800" dirty="0" err="1" smtClean="0"/>
              <a:t>BankAccount</a:t>
            </a:r>
            <a:r>
              <a:rPr lang="en-US" sz="1800" dirty="0" smtClean="0"/>
              <a:t> so that it may have three arguments </a:t>
            </a:r>
            <a:r>
              <a:rPr lang="en-US" sz="1800" dirty="0"/>
              <a:t>(as </a:t>
            </a:r>
            <a:r>
              <a:rPr lang="en-US" sz="1800" dirty="0" smtClean="0"/>
              <a:t>we just </a:t>
            </a:r>
            <a:r>
              <a:rPr lang="en-US" sz="1800" dirty="0"/>
              <a:t>discussed), two arguments, or no arguments.</a:t>
            </a:r>
            <a:endParaRPr lang="en-US" sz="1800" b="1" dirty="0" smtClean="0">
              <a:solidFill>
                <a:srgbClr val="FFC000"/>
              </a:solidFill>
            </a:endParaRPr>
          </a:p>
        </p:txBody>
      </p:sp>
      <p:sp>
        <p:nvSpPr>
          <p:cNvPr id="4" name="Slide Number Placeholder 3"/>
          <p:cNvSpPr>
            <a:spLocks noGrp="1"/>
          </p:cNvSpPr>
          <p:nvPr>
            <p:ph type="sldNum" sz="quarter" idx="12"/>
          </p:nvPr>
        </p:nvSpPr>
        <p:spPr/>
        <p:txBody>
          <a:bodyPr/>
          <a:lstStyle/>
          <a:p>
            <a:fld id="{38B37C27-2222-4CD1-83C4-DC16685FE41D}" type="slidenum">
              <a:rPr lang="en-US" smtClean="0"/>
              <a:t>30</a:t>
            </a:fld>
            <a:endParaRPr lang="en-US"/>
          </a:p>
        </p:txBody>
      </p:sp>
      <p:pic>
        <p:nvPicPr>
          <p:cNvPr id="5" name="Picture 4"/>
          <p:cNvPicPr>
            <a:picLocks noChangeAspect="1"/>
          </p:cNvPicPr>
          <p:nvPr/>
        </p:nvPicPr>
        <p:blipFill>
          <a:blip r:embed="rId2"/>
          <a:stretch>
            <a:fillRect/>
          </a:stretch>
        </p:blipFill>
        <p:spPr>
          <a:xfrm>
            <a:off x="2383578" y="1092273"/>
            <a:ext cx="7466415" cy="2643611"/>
          </a:xfrm>
          <a:prstGeom prst="rect">
            <a:avLst/>
          </a:prstGeom>
        </p:spPr>
      </p:pic>
    </p:spTree>
    <p:extLst>
      <p:ext uri="{BB962C8B-B14F-4D97-AF65-F5344CB8AC3E}">
        <p14:creationId xmlns:p14="http://schemas.microsoft.com/office/powerpoint/2010/main" val="17848267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Constructors</a:t>
            </a:r>
          </a:p>
        </p:txBody>
      </p:sp>
      <p:sp>
        <p:nvSpPr>
          <p:cNvPr id="3" name="Text Placeholder 2"/>
          <p:cNvSpPr>
            <a:spLocks noGrp="1"/>
          </p:cNvSpPr>
          <p:nvPr>
            <p:ph type="body" idx="1"/>
          </p:nvPr>
        </p:nvSpPr>
        <p:spPr>
          <a:xfrm>
            <a:off x="1685219" y="1464210"/>
            <a:ext cx="2946866" cy="576262"/>
          </a:xfrm>
        </p:spPr>
        <p:txBody>
          <a:bodyPr/>
          <a:lstStyle/>
          <a:p>
            <a:r>
              <a:rPr lang="en-US" dirty="0" smtClean="0"/>
              <a:t>No parameters</a:t>
            </a:r>
            <a:endParaRPr lang="en-US" dirty="0"/>
          </a:p>
        </p:txBody>
      </p:sp>
      <p:sp>
        <p:nvSpPr>
          <p:cNvPr id="5" name="Text Placeholder 4"/>
          <p:cNvSpPr>
            <a:spLocks noGrp="1"/>
          </p:cNvSpPr>
          <p:nvPr>
            <p:ph type="body" sz="quarter" idx="3"/>
          </p:nvPr>
        </p:nvSpPr>
        <p:spPr>
          <a:xfrm>
            <a:off x="6478944" y="1369876"/>
            <a:ext cx="4191591" cy="576262"/>
          </a:xfrm>
        </p:spPr>
        <p:txBody>
          <a:bodyPr/>
          <a:lstStyle/>
          <a:p>
            <a:r>
              <a:rPr lang="en-US" dirty="0"/>
              <a:t>Constructor Parameters</a:t>
            </a:r>
          </a:p>
        </p:txBody>
      </p:sp>
      <p:sp>
        <p:nvSpPr>
          <p:cNvPr id="9" name="Slide Number Placeholder 8"/>
          <p:cNvSpPr>
            <a:spLocks noGrp="1"/>
          </p:cNvSpPr>
          <p:nvPr>
            <p:ph type="sldNum" sz="quarter" idx="12"/>
          </p:nvPr>
        </p:nvSpPr>
        <p:spPr/>
        <p:txBody>
          <a:bodyPr/>
          <a:lstStyle/>
          <a:p>
            <a:fld id="{38B37C27-2222-4CD1-83C4-DC16685FE41D}" type="slidenum">
              <a:rPr lang="en-US" smtClean="0"/>
              <a:t>31</a:t>
            </a:fld>
            <a:endParaRPr lang="en-US"/>
          </a:p>
        </p:txBody>
      </p:sp>
      <p:pic>
        <p:nvPicPr>
          <p:cNvPr id="10" name="Picture 9"/>
          <p:cNvPicPr>
            <a:picLocks noChangeAspect="1"/>
          </p:cNvPicPr>
          <p:nvPr/>
        </p:nvPicPr>
        <p:blipFill>
          <a:blip r:embed="rId2"/>
          <a:stretch>
            <a:fillRect/>
          </a:stretch>
        </p:blipFill>
        <p:spPr>
          <a:xfrm>
            <a:off x="816724" y="2227696"/>
            <a:ext cx="4463730" cy="3066388"/>
          </a:xfrm>
          <a:prstGeom prst="rect">
            <a:avLst/>
          </a:prstGeom>
        </p:spPr>
      </p:pic>
      <p:pic>
        <p:nvPicPr>
          <p:cNvPr id="11" name="Picture 10"/>
          <p:cNvPicPr>
            <a:picLocks noChangeAspect="1"/>
          </p:cNvPicPr>
          <p:nvPr/>
        </p:nvPicPr>
        <p:blipFill>
          <a:blip r:embed="rId3"/>
          <a:stretch>
            <a:fillRect/>
          </a:stretch>
        </p:blipFill>
        <p:spPr>
          <a:xfrm>
            <a:off x="3158652" y="3984930"/>
            <a:ext cx="1893716" cy="449992"/>
          </a:xfrm>
          <a:prstGeom prst="rect">
            <a:avLst/>
          </a:prstGeom>
        </p:spPr>
      </p:pic>
      <p:pic>
        <p:nvPicPr>
          <p:cNvPr id="12" name="Picture 11"/>
          <p:cNvPicPr>
            <a:picLocks noChangeAspect="1"/>
          </p:cNvPicPr>
          <p:nvPr/>
        </p:nvPicPr>
        <p:blipFill>
          <a:blip r:embed="rId4"/>
          <a:stretch>
            <a:fillRect/>
          </a:stretch>
        </p:blipFill>
        <p:spPr>
          <a:xfrm>
            <a:off x="6362035" y="2137080"/>
            <a:ext cx="5419725" cy="3695700"/>
          </a:xfrm>
          <a:prstGeom prst="rect">
            <a:avLst/>
          </a:prstGeom>
        </p:spPr>
      </p:pic>
      <p:pic>
        <p:nvPicPr>
          <p:cNvPr id="13" name="Picture 12"/>
          <p:cNvPicPr>
            <a:picLocks noChangeAspect="1"/>
          </p:cNvPicPr>
          <p:nvPr/>
        </p:nvPicPr>
        <p:blipFill>
          <a:blip r:embed="rId5"/>
          <a:stretch>
            <a:fillRect/>
          </a:stretch>
        </p:blipFill>
        <p:spPr>
          <a:xfrm>
            <a:off x="7993466" y="3627394"/>
            <a:ext cx="3197273" cy="760327"/>
          </a:xfrm>
          <a:prstGeom prst="rect">
            <a:avLst/>
          </a:prstGeom>
        </p:spPr>
      </p:pic>
    </p:spTree>
    <p:extLst>
      <p:ext uri="{BB962C8B-B14F-4D97-AF65-F5344CB8AC3E}">
        <p14:creationId xmlns:p14="http://schemas.microsoft.com/office/powerpoint/2010/main" val="27956917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563" y="363151"/>
            <a:ext cx="9404723" cy="1400530"/>
          </a:xfrm>
        </p:spPr>
        <p:txBody>
          <a:bodyPr/>
          <a:lstStyle/>
          <a:p>
            <a:r>
              <a:rPr lang="en-US" dirty="0" smtClean="0"/>
              <a:t>Constructors</a:t>
            </a:r>
            <a:endParaRPr lang="en-US" dirty="0"/>
          </a:p>
        </p:txBody>
      </p:sp>
      <p:sp>
        <p:nvSpPr>
          <p:cNvPr id="3" name="Content Placeholder 2"/>
          <p:cNvSpPr>
            <a:spLocks noGrp="1"/>
          </p:cNvSpPr>
          <p:nvPr>
            <p:ph idx="1"/>
          </p:nvPr>
        </p:nvSpPr>
        <p:spPr>
          <a:xfrm>
            <a:off x="651174" y="1265262"/>
            <a:ext cx="10848847" cy="3062290"/>
          </a:xfrm>
        </p:spPr>
        <p:txBody>
          <a:bodyPr>
            <a:noAutofit/>
          </a:bodyPr>
          <a:lstStyle/>
          <a:p>
            <a:pPr marL="0" indent="0">
              <a:buNone/>
            </a:pPr>
            <a:r>
              <a:rPr lang="en-US" dirty="0" smtClean="0"/>
              <a:t>Constructor Definition outside class</a:t>
            </a:r>
          </a:p>
        </p:txBody>
      </p:sp>
      <p:sp>
        <p:nvSpPr>
          <p:cNvPr id="4" name="Slide Number Placeholder 3"/>
          <p:cNvSpPr>
            <a:spLocks noGrp="1"/>
          </p:cNvSpPr>
          <p:nvPr>
            <p:ph type="sldNum" sz="quarter" idx="12"/>
          </p:nvPr>
        </p:nvSpPr>
        <p:spPr/>
        <p:txBody>
          <a:bodyPr/>
          <a:lstStyle/>
          <a:p>
            <a:fld id="{38B37C27-2222-4CD1-83C4-DC16685FE41D}" type="slidenum">
              <a:rPr lang="en-US" smtClean="0"/>
              <a:t>32</a:t>
            </a:fld>
            <a:endParaRPr lang="en-US"/>
          </a:p>
        </p:txBody>
      </p:sp>
      <p:pic>
        <p:nvPicPr>
          <p:cNvPr id="5" name="Picture 4"/>
          <p:cNvPicPr>
            <a:picLocks noChangeAspect="1"/>
          </p:cNvPicPr>
          <p:nvPr/>
        </p:nvPicPr>
        <p:blipFill>
          <a:blip r:embed="rId2"/>
          <a:stretch>
            <a:fillRect/>
          </a:stretch>
        </p:blipFill>
        <p:spPr>
          <a:xfrm>
            <a:off x="2398112" y="1763681"/>
            <a:ext cx="6506991" cy="4793446"/>
          </a:xfrm>
          <a:prstGeom prst="rect">
            <a:avLst/>
          </a:prstGeom>
        </p:spPr>
      </p:pic>
      <p:pic>
        <p:nvPicPr>
          <p:cNvPr id="7" name="Picture 6"/>
          <p:cNvPicPr>
            <a:picLocks noChangeAspect="1"/>
          </p:cNvPicPr>
          <p:nvPr/>
        </p:nvPicPr>
        <p:blipFill>
          <a:blip r:embed="rId3"/>
          <a:stretch>
            <a:fillRect/>
          </a:stretch>
        </p:blipFill>
        <p:spPr>
          <a:xfrm>
            <a:off x="6263074" y="3614866"/>
            <a:ext cx="3777620" cy="1108102"/>
          </a:xfrm>
          <a:prstGeom prst="rect">
            <a:avLst/>
          </a:prstGeom>
        </p:spPr>
      </p:pic>
    </p:spTree>
    <p:extLst>
      <p:ext uri="{BB962C8B-B14F-4D97-AF65-F5344CB8AC3E}">
        <p14:creationId xmlns:p14="http://schemas.microsoft.com/office/powerpoint/2010/main" val="1232878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Constructors</a:t>
            </a:r>
          </a:p>
        </p:txBody>
      </p:sp>
      <p:sp>
        <p:nvSpPr>
          <p:cNvPr id="3" name="Content Placeholder 2"/>
          <p:cNvSpPr>
            <a:spLocks noGrp="1"/>
          </p:cNvSpPr>
          <p:nvPr>
            <p:ph idx="1"/>
          </p:nvPr>
        </p:nvSpPr>
        <p:spPr>
          <a:xfrm>
            <a:off x="875201" y="1673977"/>
            <a:ext cx="10315538" cy="4195481"/>
          </a:xfrm>
        </p:spPr>
        <p:txBody>
          <a:bodyPr>
            <a:noAutofit/>
          </a:bodyPr>
          <a:lstStyle/>
          <a:p>
            <a:pPr algn="just"/>
            <a:r>
              <a:rPr lang="en-US" sz="2800" b="1" dirty="0" smtClean="0"/>
              <a:t>Default Constructor:</a:t>
            </a:r>
            <a:r>
              <a:rPr lang="en-US" sz="2800" dirty="0" smtClean="0"/>
              <a:t> Default </a:t>
            </a:r>
            <a:r>
              <a:rPr lang="en-US" sz="2800" dirty="0"/>
              <a:t>constructor is the constructor which doesn’t take any argument. It has no parameters.</a:t>
            </a:r>
          </a:p>
          <a:p>
            <a:pPr algn="just"/>
            <a:r>
              <a:rPr lang="en-US" sz="2800" b="1" dirty="0"/>
              <a:t>Parameterized Constructors: </a:t>
            </a:r>
            <a:r>
              <a:rPr lang="en-US" sz="2800" dirty="0"/>
              <a:t>It is possible to pass arguments to constructors. Typically, these arguments help initialize an object when it is </a:t>
            </a:r>
            <a:r>
              <a:rPr lang="en-US" sz="2800" dirty="0" smtClean="0"/>
              <a:t>created.</a:t>
            </a:r>
          </a:p>
          <a:p>
            <a:pPr algn="just"/>
            <a:r>
              <a:rPr lang="en-US" sz="2800" b="1" dirty="0"/>
              <a:t>Copy Constructor:</a:t>
            </a:r>
            <a:r>
              <a:rPr lang="en-US" sz="2800" dirty="0"/>
              <a:t> A copy constructor is a member function which initializes an object using another object of the same class. </a:t>
            </a:r>
          </a:p>
        </p:txBody>
      </p:sp>
      <p:sp>
        <p:nvSpPr>
          <p:cNvPr id="4" name="Slide Number Placeholder 3"/>
          <p:cNvSpPr>
            <a:spLocks noGrp="1"/>
          </p:cNvSpPr>
          <p:nvPr>
            <p:ph type="sldNum" sz="quarter" idx="12"/>
          </p:nvPr>
        </p:nvSpPr>
        <p:spPr/>
        <p:txBody>
          <a:bodyPr/>
          <a:lstStyle/>
          <a:p>
            <a:fld id="{38B37C27-2222-4CD1-83C4-DC16685FE41D}" type="slidenum">
              <a:rPr lang="en-US" smtClean="0"/>
              <a:t>33</a:t>
            </a:fld>
            <a:endParaRPr lang="en-US"/>
          </a:p>
        </p:txBody>
      </p:sp>
    </p:spTree>
    <p:extLst>
      <p:ext uri="{BB962C8B-B14F-4D97-AF65-F5344CB8AC3E}">
        <p14:creationId xmlns:p14="http://schemas.microsoft.com/office/powerpoint/2010/main" val="15116250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Default </a:t>
            </a:r>
            <a:r>
              <a:rPr lang="en-US" dirty="0"/>
              <a:t>Constructor</a:t>
            </a:r>
          </a:p>
        </p:txBody>
      </p:sp>
      <p:pic>
        <p:nvPicPr>
          <p:cNvPr id="4" name="Content Placeholder 3"/>
          <p:cNvPicPr>
            <a:picLocks noGrp="1" noChangeAspect="1"/>
          </p:cNvPicPr>
          <p:nvPr>
            <p:ph idx="1"/>
          </p:nvPr>
        </p:nvPicPr>
        <p:blipFill>
          <a:blip r:embed="rId2"/>
          <a:stretch>
            <a:fillRect/>
          </a:stretch>
        </p:blipFill>
        <p:spPr>
          <a:xfrm>
            <a:off x="5795603" y="3085725"/>
            <a:ext cx="6083360" cy="3401057"/>
          </a:xfrm>
          <a:prstGeom prst="rect">
            <a:avLst/>
          </a:prstGeom>
        </p:spPr>
      </p:pic>
      <p:sp>
        <p:nvSpPr>
          <p:cNvPr id="5" name="Rectangle 4"/>
          <p:cNvSpPr/>
          <p:nvPr/>
        </p:nvSpPr>
        <p:spPr>
          <a:xfrm>
            <a:off x="7028712" y="1552919"/>
            <a:ext cx="4017735" cy="1200329"/>
          </a:xfrm>
          <a:prstGeom prst="rect">
            <a:avLst/>
          </a:prstGeom>
        </p:spPr>
        <p:txBody>
          <a:bodyPr wrap="square">
            <a:spAutoFit/>
          </a:bodyPr>
          <a:lstStyle/>
          <a:p>
            <a:r>
              <a:rPr lang="en-US" b="1" dirty="0">
                <a:latin typeface="Roboto"/>
              </a:rPr>
              <a:t>Note: </a:t>
            </a:r>
            <a:r>
              <a:rPr lang="en-US" dirty="0">
                <a:latin typeface="Roboto"/>
              </a:rPr>
              <a:t>Even if we do not define any constructor explicitly, the compiler will automatically provide a default constructor implicitly.</a:t>
            </a:r>
            <a:endParaRPr lang="en-US" dirty="0"/>
          </a:p>
        </p:txBody>
      </p:sp>
      <p:sp>
        <p:nvSpPr>
          <p:cNvPr id="3" name="Slide Number Placeholder 2"/>
          <p:cNvSpPr>
            <a:spLocks noGrp="1"/>
          </p:cNvSpPr>
          <p:nvPr>
            <p:ph type="sldNum" sz="quarter" idx="12"/>
          </p:nvPr>
        </p:nvSpPr>
        <p:spPr/>
        <p:txBody>
          <a:bodyPr/>
          <a:lstStyle/>
          <a:p>
            <a:fld id="{38B37C27-2222-4CD1-83C4-DC16685FE41D}" type="slidenum">
              <a:rPr lang="en-US" smtClean="0"/>
              <a:t>34</a:t>
            </a:fld>
            <a:endParaRPr lang="en-US"/>
          </a:p>
        </p:txBody>
      </p:sp>
      <p:pic>
        <p:nvPicPr>
          <p:cNvPr id="6" name="Picture 5"/>
          <p:cNvPicPr>
            <a:picLocks noChangeAspect="1"/>
          </p:cNvPicPr>
          <p:nvPr/>
        </p:nvPicPr>
        <p:blipFill>
          <a:blip r:embed="rId3"/>
          <a:stretch>
            <a:fillRect/>
          </a:stretch>
        </p:blipFill>
        <p:spPr>
          <a:xfrm>
            <a:off x="411175" y="1147696"/>
            <a:ext cx="5281171" cy="2164578"/>
          </a:xfrm>
          <a:prstGeom prst="rect">
            <a:avLst/>
          </a:prstGeom>
        </p:spPr>
      </p:pic>
    </p:spTree>
    <p:extLst>
      <p:ext uri="{BB962C8B-B14F-4D97-AF65-F5344CB8AC3E}">
        <p14:creationId xmlns:p14="http://schemas.microsoft.com/office/powerpoint/2010/main" val="19962365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Default </a:t>
            </a:r>
            <a:r>
              <a:rPr lang="en-US" dirty="0"/>
              <a:t>Constructor</a:t>
            </a:r>
          </a:p>
        </p:txBody>
      </p:sp>
      <p:sp>
        <p:nvSpPr>
          <p:cNvPr id="3" name="Slide Number Placeholder 2"/>
          <p:cNvSpPr>
            <a:spLocks noGrp="1"/>
          </p:cNvSpPr>
          <p:nvPr>
            <p:ph type="sldNum" sz="quarter" idx="12"/>
          </p:nvPr>
        </p:nvSpPr>
        <p:spPr/>
        <p:txBody>
          <a:bodyPr/>
          <a:lstStyle/>
          <a:p>
            <a:fld id="{38B37C27-2222-4CD1-83C4-DC16685FE41D}" type="slidenum">
              <a:rPr lang="en-US" smtClean="0"/>
              <a:t>35</a:t>
            </a:fld>
            <a:endParaRPr lang="en-US"/>
          </a:p>
        </p:txBody>
      </p:sp>
      <p:pic>
        <p:nvPicPr>
          <p:cNvPr id="7" name="Picture 6"/>
          <p:cNvPicPr>
            <a:picLocks noChangeAspect="1"/>
          </p:cNvPicPr>
          <p:nvPr/>
        </p:nvPicPr>
        <p:blipFill>
          <a:blip r:embed="rId2"/>
          <a:stretch>
            <a:fillRect/>
          </a:stretch>
        </p:blipFill>
        <p:spPr>
          <a:xfrm>
            <a:off x="1988021" y="1286776"/>
            <a:ext cx="7691438" cy="5342907"/>
          </a:xfrm>
          <a:prstGeom prst="rect">
            <a:avLst/>
          </a:prstGeom>
        </p:spPr>
      </p:pic>
    </p:spTree>
    <p:extLst>
      <p:ext uri="{BB962C8B-B14F-4D97-AF65-F5344CB8AC3E}">
        <p14:creationId xmlns:p14="http://schemas.microsoft.com/office/powerpoint/2010/main" val="3884250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Parameterized Constructors</a:t>
            </a:r>
          </a:p>
        </p:txBody>
      </p:sp>
      <p:pic>
        <p:nvPicPr>
          <p:cNvPr id="4" name="Content Placeholder 3"/>
          <p:cNvPicPr>
            <a:picLocks noGrp="1" noChangeAspect="1"/>
          </p:cNvPicPr>
          <p:nvPr>
            <p:ph idx="1"/>
          </p:nvPr>
        </p:nvPicPr>
        <p:blipFill>
          <a:blip r:embed="rId2"/>
          <a:stretch>
            <a:fillRect/>
          </a:stretch>
        </p:blipFill>
        <p:spPr>
          <a:xfrm>
            <a:off x="282399" y="1853248"/>
            <a:ext cx="6930753" cy="4304955"/>
          </a:xfrm>
          <a:prstGeom prst="rect">
            <a:avLst/>
          </a:prstGeom>
        </p:spPr>
      </p:pic>
      <p:sp>
        <p:nvSpPr>
          <p:cNvPr id="5" name="Rectangle 4"/>
          <p:cNvSpPr/>
          <p:nvPr/>
        </p:nvSpPr>
        <p:spPr>
          <a:xfrm>
            <a:off x="7386735" y="2593910"/>
            <a:ext cx="3875314" cy="3139321"/>
          </a:xfrm>
          <a:prstGeom prst="rect">
            <a:avLst/>
          </a:prstGeom>
        </p:spPr>
        <p:txBody>
          <a:bodyPr wrap="square">
            <a:spAutoFit/>
          </a:bodyPr>
          <a:lstStyle/>
          <a:p>
            <a:r>
              <a:rPr lang="en-US" sz="2200" dirty="0">
                <a:latin typeface="Roboto"/>
              </a:rPr>
              <a:t>When an object is declared in a parameterized constructor, the initial values have to be passed as arguments to the constructor function. The normal way of object declaration may not work. The constructors can be called explicitly or implicitly.</a:t>
            </a:r>
            <a:endParaRPr lang="en-US" sz="2200" dirty="0"/>
          </a:p>
        </p:txBody>
      </p:sp>
      <p:sp>
        <p:nvSpPr>
          <p:cNvPr id="3" name="Slide Number Placeholder 2"/>
          <p:cNvSpPr>
            <a:spLocks noGrp="1"/>
          </p:cNvSpPr>
          <p:nvPr>
            <p:ph type="sldNum" sz="quarter" idx="12"/>
          </p:nvPr>
        </p:nvSpPr>
        <p:spPr/>
        <p:txBody>
          <a:bodyPr/>
          <a:lstStyle/>
          <a:p>
            <a:fld id="{38B37C27-2222-4CD1-83C4-DC16685FE41D}" type="slidenum">
              <a:rPr lang="en-US" smtClean="0"/>
              <a:t>36</a:t>
            </a:fld>
            <a:endParaRPr lang="en-US"/>
          </a:p>
        </p:txBody>
      </p:sp>
    </p:spTree>
    <p:extLst>
      <p:ext uri="{BB962C8B-B14F-4D97-AF65-F5344CB8AC3E}">
        <p14:creationId xmlns:p14="http://schemas.microsoft.com/office/powerpoint/2010/main" val="27011175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Parameterized </a:t>
            </a:r>
            <a:r>
              <a:rPr lang="en-US" b="1" dirty="0"/>
              <a:t>Constructors</a:t>
            </a:r>
            <a:endParaRPr lang="en-US" dirty="0"/>
          </a:p>
        </p:txBody>
      </p:sp>
      <p:sp>
        <p:nvSpPr>
          <p:cNvPr id="3" name="Content Placeholder 2"/>
          <p:cNvSpPr>
            <a:spLocks noGrp="1"/>
          </p:cNvSpPr>
          <p:nvPr>
            <p:ph idx="1"/>
          </p:nvPr>
        </p:nvSpPr>
        <p:spPr>
          <a:xfrm>
            <a:off x="1295402" y="2510278"/>
            <a:ext cx="9601196" cy="3713239"/>
          </a:xfrm>
        </p:spPr>
        <p:txBody>
          <a:bodyPr>
            <a:noAutofit/>
          </a:bodyPr>
          <a:lstStyle/>
          <a:p>
            <a:pPr marL="0" indent="0">
              <a:buNone/>
            </a:pPr>
            <a:r>
              <a:rPr lang="en-US" dirty="0"/>
              <a:t>Example e = Example(0, 50); // Explicit </a:t>
            </a:r>
            <a:r>
              <a:rPr lang="en-US" dirty="0" smtClean="0"/>
              <a:t>call</a:t>
            </a:r>
            <a:endParaRPr lang="en-US" dirty="0"/>
          </a:p>
          <a:p>
            <a:pPr marL="0" indent="0" fontAlgn="base">
              <a:buNone/>
            </a:pPr>
            <a:r>
              <a:rPr lang="en-US" dirty="0" smtClean="0"/>
              <a:t>Example </a:t>
            </a:r>
            <a:r>
              <a:rPr lang="en-US" dirty="0"/>
              <a:t>e(0, 50</a:t>
            </a:r>
            <a:r>
              <a:rPr lang="en-US" dirty="0" smtClean="0"/>
              <a:t>);	</a:t>
            </a:r>
            <a:r>
              <a:rPr lang="en-US" dirty="0"/>
              <a:t> // Implicit call</a:t>
            </a:r>
            <a:r>
              <a:rPr lang="en-US" dirty="0" smtClean="0"/>
              <a:t> </a:t>
            </a:r>
            <a:endParaRPr lang="en-US" b="1" dirty="0"/>
          </a:p>
          <a:p>
            <a:pPr fontAlgn="base"/>
            <a:r>
              <a:rPr lang="en-US" b="1" dirty="0" smtClean="0"/>
              <a:t>Uses </a:t>
            </a:r>
            <a:r>
              <a:rPr lang="en-US" b="1" dirty="0"/>
              <a:t>of Parameterized constructor:</a:t>
            </a:r>
            <a:endParaRPr lang="en-US" dirty="0"/>
          </a:p>
          <a:p>
            <a:pPr marL="0" indent="0" fontAlgn="base">
              <a:buNone/>
            </a:pPr>
            <a:r>
              <a:rPr lang="en-US" dirty="0" smtClean="0"/>
              <a:t>	It </a:t>
            </a:r>
            <a:r>
              <a:rPr lang="en-US" dirty="0"/>
              <a:t>is used to initialize the various data elements of different objects with </a:t>
            </a:r>
            <a:r>
              <a:rPr lang="en-US" dirty="0" smtClean="0"/>
              <a:t>	different </a:t>
            </a:r>
            <a:r>
              <a:rPr lang="en-US" dirty="0"/>
              <a:t>values when they are created.</a:t>
            </a:r>
          </a:p>
          <a:p>
            <a:pPr marL="0" indent="0" fontAlgn="base">
              <a:buNone/>
            </a:pPr>
            <a:r>
              <a:rPr lang="en-US" dirty="0" smtClean="0"/>
              <a:t>      It </a:t>
            </a:r>
            <a:r>
              <a:rPr lang="en-US" dirty="0"/>
              <a:t>is used to overload constructors.</a:t>
            </a:r>
          </a:p>
          <a:p>
            <a:pPr fontAlgn="base"/>
            <a:r>
              <a:rPr lang="en-US" b="1" dirty="0"/>
              <a:t>Can we have more than one constructors in a class?</a:t>
            </a:r>
            <a:r>
              <a:rPr lang="en-US" dirty="0"/>
              <a:t/>
            </a:r>
            <a:br>
              <a:rPr lang="en-US" dirty="0"/>
            </a:br>
            <a:r>
              <a:rPr lang="en-US" dirty="0"/>
              <a:t>Yes, It is called </a:t>
            </a:r>
            <a:r>
              <a:rPr lang="en-US" dirty="0">
                <a:hlinkClick r:id="rId2"/>
              </a:rPr>
              <a:t>Constructor Overloading</a:t>
            </a:r>
            <a:r>
              <a:rPr lang="en-US" dirty="0"/>
              <a:t>.</a:t>
            </a:r>
          </a:p>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38B37C27-2222-4CD1-83C4-DC16685FE41D}" type="slidenum">
              <a:rPr lang="en-US" smtClean="0"/>
              <a:t>37</a:t>
            </a:fld>
            <a:endParaRPr lang="en-US"/>
          </a:p>
        </p:txBody>
      </p:sp>
    </p:spTree>
    <p:extLst>
      <p:ext uri="{BB962C8B-B14F-4D97-AF65-F5344CB8AC3E}">
        <p14:creationId xmlns:p14="http://schemas.microsoft.com/office/powerpoint/2010/main" val="10022078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563" y="363151"/>
            <a:ext cx="9404723" cy="1400530"/>
          </a:xfrm>
        </p:spPr>
        <p:txBody>
          <a:bodyPr/>
          <a:lstStyle/>
          <a:p>
            <a:r>
              <a:rPr lang="en-US" dirty="0" smtClean="0"/>
              <a:t>Constructors</a:t>
            </a:r>
            <a:endParaRPr lang="en-US" dirty="0"/>
          </a:p>
        </p:txBody>
      </p:sp>
      <p:sp>
        <p:nvSpPr>
          <p:cNvPr id="4" name="Slide Number Placeholder 3"/>
          <p:cNvSpPr>
            <a:spLocks noGrp="1"/>
          </p:cNvSpPr>
          <p:nvPr>
            <p:ph type="sldNum" sz="quarter" idx="12"/>
          </p:nvPr>
        </p:nvSpPr>
        <p:spPr/>
        <p:txBody>
          <a:bodyPr/>
          <a:lstStyle/>
          <a:p>
            <a:fld id="{38B37C27-2222-4CD1-83C4-DC16685FE41D}" type="slidenum">
              <a:rPr lang="en-US" smtClean="0"/>
              <a:t>38</a:t>
            </a:fld>
            <a:endParaRPr lang="en-US"/>
          </a:p>
        </p:txBody>
      </p:sp>
      <p:pic>
        <p:nvPicPr>
          <p:cNvPr id="7" name="Picture 6"/>
          <p:cNvPicPr>
            <a:picLocks noChangeAspect="1"/>
          </p:cNvPicPr>
          <p:nvPr/>
        </p:nvPicPr>
        <p:blipFill>
          <a:blip r:embed="rId2"/>
          <a:stretch>
            <a:fillRect/>
          </a:stretch>
        </p:blipFill>
        <p:spPr>
          <a:xfrm>
            <a:off x="2650395" y="1063416"/>
            <a:ext cx="7286625" cy="5543550"/>
          </a:xfrm>
          <a:prstGeom prst="rect">
            <a:avLst/>
          </a:prstGeom>
        </p:spPr>
      </p:pic>
    </p:spTree>
    <p:extLst>
      <p:ext uri="{BB962C8B-B14F-4D97-AF65-F5344CB8AC3E}">
        <p14:creationId xmlns:p14="http://schemas.microsoft.com/office/powerpoint/2010/main" val="29633296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7190" y="0"/>
            <a:ext cx="3470699" cy="856049"/>
          </a:xfrm>
        </p:spPr>
        <p:txBody>
          <a:bodyPr/>
          <a:lstStyle/>
          <a:p>
            <a:r>
              <a:rPr lang="en-US" dirty="0" smtClean="0"/>
              <a:t>Constructors</a:t>
            </a:r>
            <a:endParaRPr lang="en-US" dirty="0"/>
          </a:p>
        </p:txBody>
      </p:sp>
      <p:sp>
        <p:nvSpPr>
          <p:cNvPr id="4" name="Slide Number Placeholder 3"/>
          <p:cNvSpPr>
            <a:spLocks noGrp="1"/>
          </p:cNvSpPr>
          <p:nvPr>
            <p:ph type="sldNum" sz="quarter" idx="12"/>
          </p:nvPr>
        </p:nvSpPr>
        <p:spPr/>
        <p:txBody>
          <a:bodyPr/>
          <a:lstStyle/>
          <a:p>
            <a:fld id="{38B37C27-2222-4CD1-83C4-DC16685FE41D}" type="slidenum">
              <a:rPr lang="en-US" smtClean="0"/>
              <a:t>39</a:t>
            </a:fld>
            <a:endParaRPr lang="en-US"/>
          </a:p>
        </p:txBody>
      </p:sp>
      <p:pic>
        <p:nvPicPr>
          <p:cNvPr id="3" name="Picture 2"/>
          <p:cNvPicPr>
            <a:picLocks noChangeAspect="1"/>
          </p:cNvPicPr>
          <p:nvPr/>
        </p:nvPicPr>
        <p:blipFill>
          <a:blip r:embed="rId2"/>
          <a:stretch>
            <a:fillRect/>
          </a:stretch>
        </p:blipFill>
        <p:spPr>
          <a:xfrm>
            <a:off x="250225" y="174668"/>
            <a:ext cx="5935809" cy="5408012"/>
          </a:xfrm>
          <a:prstGeom prst="rect">
            <a:avLst/>
          </a:prstGeom>
        </p:spPr>
      </p:pic>
      <p:grpSp>
        <p:nvGrpSpPr>
          <p:cNvPr id="11" name="Group 10"/>
          <p:cNvGrpSpPr/>
          <p:nvPr/>
        </p:nvGrpSpPr>
        <p:grpSpPr>
          <a:xfrm>
            <a:off x="6464765" y="1069041"/>
            <a:ext cx="5355002" cy="4513639"/>
            <a:chOff x="6464765" y="1069041"/>
            <a:chExt cx="5355002" cy="4513639"/>
          </a:xfrm>
        </p:grpSpPr>
        <p:pic>
          <p:nvPicPr>
            <p:cNvPr id="5" name="Picture 4"/>
            <p:cNvPicPr>
              <a:picLocks noChangeAspect="1"/>
            </p:cNvPicPr>
            <p:nvPr/>
          </p:nvPicPr>
          <p:blipFill>
            <a:blip r:embed="rId3"/>
            <a:stretch>
              <a:fillRect/>
            </a:stretch>
          </p:blipFill>
          <p:spPr>
            <a:xfrm>
              <a:off x="6464766" y="1069041"/>
              <a:ext cx="5355001" cy="2514085"/>
            </a:xfrm>
            <a:prstGeom prst="rect">
              <a:avLst/>
            </a:prstGeom>
          </p:spPr>
        </p:pic>
        <p:pic>
          <p:nvPicPr>
            <p:cNvPr id="9" name="Picture 8"/>
            <p:cNvPicPr>
              <a:picLocks noChangeAspect="1"/>
            </p:cNvPicPr>
            <p:nvPr/>
          </p:nvPicPr>
          <p:blipFill>
            <a:blip r:embed="rId4"/>
            <a:stretch>
              <a:fillRect/>
            </a:stretch>
          </p:blipFill>
          <p:spPr>
            <a:xfrm>
              <a:off x="6464765" y="3370487"/>
              <a:ext cx="5355001" cy="2212193"/>
            </a:xfrm>
            <a:prstGeom prst="rect">
              <a:avLst/>
            </a:prstGeom>
          </p:spPr>
        </p:pic>
      </p:grpSp>
      <p:pic>
        <p:nvPicPr>
          <p:cNvPr id="10" name="Picture 9"/>
          <p:cNvPicPr>
            <a:picLocks noChangeAspect="1"/>
          </p:cNvPicPr>
          <p:nvPr/>
        </p:nvPicPr>
        <p:blipFill>
          <a:blip r:embed="rId5"/>
          <a:stretch>
            <a:fillRect/>
          </a:stretch>
        </p:blipFill>
        <p:spPr>
          <a:xfrm>
            <a:off x="4145181" y="5002685"/>
            <a:ext cx="2473925" cy="1756181"/>
          </a:xfrm>
          <a:prstGeom prst="rect">
            <a:avLst/>
          </a:prstGeom>
        </p:spPr>
      </p:pic>
    </p:spTree>
    <p:extLst>
      <p:ext uri="{BB962C8B-B14F-4D97-AF65-F5344CB8AC3E}">
        <p14:creationId xmlns:p14="http://schemas.microsoft.com/office/powerpoint/2010/main" val="37296338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Structs</a:t>
            </a:r>
            <a:endParaRPr lang="en-US" dirty="0"/>
          </a:p>
        </p:txBody>
      </p:sp>
      <p:sp>
        <p:nvSpPr>
          <p:cNvPr id="4" name="Slide Number Placeholder 3"/>
          <p:cNvSpPr>
            <a:spLocks noGrp="1"/>
          </p:cNvSpPr>
          <p:nvPr>
            <p:ph type="sldNum" sz="quarter" idx="12"/>
          </p:nvPr>
        </p:nvSpPr>
        <p:spPr/>
        <p:txBody>
          <a:bodyPr/>
          <a:lstStyle/>
          <a:p>
            <a:fld id="{38B37C27-2222-4CD1-83C4-DC16685FE41D}" type="slidenum">
              <a:rPr lang="en-US" smtClean="0"/>
              <a:t>4</a:t>
            </a:fld>
            <a:endParaRPr lang="en-US"/>
          </a:p>
        </p:txBody>
      </p:sp>
      <p:pic>
        <p:nvPicPr>
          <p:cNvPr id="3" name="Picture 2"/>
          <p:cNvPicPr>
            <a:picLocks noChangeAspect="1"/>
          </p:cNvPicPr>
          <p:nvPr/>
        </p:nvPicPr>
        <p:blipFill>
          <a:blip r:embed="rId2"/>
          <a:stretch>
            <a:fillRect/>
          </a:stretch>
        </p:blipFill>
        <p:spPr>
          <a:xfrm>
            <a:off x="237312" y="1670365"/>
            <a:ext cx="5818467" cy="4310306"/>
          </a:xfrm>
          <a:prstGeom prst="rect">
            <a:avLst/>
          </a:prstGeom>
        </p:spPr>
      </p:pic>
      <p:pic>
        <p:nvPicPr>
          <p:cNvPr id="7" name="Picture 6"/>
          <p:cNvPicPr>
            <a:picLocks noChangeAspect="1"/>
          </p:cNvPicPr>
          <p:nvPr/>
        </p:nvPicPr>
        <p:blipFill rotWithShape="1">
          <a:blip r:embed="rId3"/>
          <a:srcRect l="1361" t="1213" b="1166"/>
          <a:stretch/>
        </p:blipFill>
        <p:spPr>
          <a:xfrm>
            <a:off x="6532605" y="1804086"/>
            <a:ext cx="4932598" cy="4044779"/>
          </a:xfrm>
          <a:prstGeom prst="rect">
            <a:avLst/>
          </a:prstGeom>
        </p:spPr>
      </p:pic>
    </p:spTree>
    <p:extLst>
      <p:ext uri="{BB962C8B-B14F-4D97-AF65-F5344CB8AC3E}">
        <p14:creationId xmlns:p14="http://schemas.microsoft.com/office/powerpoint/2010/main" val="6127131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563" y="363151"/>
            <a:ext cx="9404723" cy="1400530"/>
          </a:xfrm>
        </p:spPr>
        <p:txBody>
          <a:bodyPr/>
          <a:lstStyle/>
          <a:p>
            <a:r>
              <a:rPr lang="en-US" dirty="0" smtClean="0"/>
              <a:t>Constructors</a:t>
            </a:r>
            <a:endParaRPr lang="en-US" dirty="0"/>
          </a:p>
        </p:txBody>
      </p:sp>
      <p:sp>
        <p:nvSpPr>
          <p:cNvPr id="3" name="Content Placeholder 2"/>
          <p:cNvSpPr>
            <a:spLocks noGrp="1"/>
          </p:cNvSpPr>
          <p:nvPr>
            <p:ph idx="1"/>
          </p:nvPr>
        </p:nvSpPr>
        <p:spPr>
          <a:xfrm>
            <a:off x="598408" y="2990335"/>
            <a:ext cx="10848847" cy="3574511"/>
          </a:xfrm>
        </p:spPr>
        <p:txBody>
          <a:bodyPr>
            <a:noAutofit/>
          </a:bodyPr>
          <a:lstStyle/>
          <a:p>
            <a:r>
              <a:rPr lang="en-US" dirty="0"/>
              <a:t>T</a:t>
            </a:r>
            <a:r>
              <a:rPr lang="en-US" dirty="0" smtClean="0"/>
              <a:t>he </a:t>
            </a:r>
            <a:r>
              <a:rPr lang="en-US" dirty="0"/>
              <a:t>part that starts with </a:t>
            </a:r>
            <a:r>
              <a:rPr lang="en-US" dirty="0" smtClean="0"/>
              <a:t>a single colon is </a:t>
            </a:r>
            <a:r>
              <a:rPr lang="en-US" dirty="0"/>
              <a:t>called the </a:t>
            </a:r>
            <a:r>
              <a:rPr lang="en-US" b="1" dirty="0" smtClean="0">
                <a:solidFill>
                  <a:srgbClr val="FFC000"/>
                </a:solidFill>
              </a:rPr>
              <a:t>initialization section</a:t>
            </a:r>
            <a:r>
              <a:rPr lang="en-US" dirty="0"/>
              <a:t>. </a:t>
            </a:r>
            <a:endParaRPr lang="en-US" dirty="0" smtClean="0"/>
          </a:p>
          <a:p>
            <a:r>
              <a:rPr lang="en-US" dirty="0"/>
              <a:t>T</a:t>
            </a:r>
            <a:r>
              <a:rPr lang="en-US" dirty="0" smtClean="0"/>
              <a:t>he </a:t>
            </a:r>
            <a:r>
              <a:rPr lang="en-US" dirty="0"/>
              <a:t>initialization section goes after </a:t>
            </a:r>
            <a:r>
              <a:rPr lang="en-US" dirty="0" smtClean="0"/>
              <a:t>the parentheses </a:t>
            </a:r>
            <a:r>
              <a:rPr lang="en-US" dirty="0"/>
              <a:t>that ends the parameter list and before the opening brace of </a:t>
            </a:r>
            <a:r>
              <a:rPr lang="en-US" dirty="0" smtClean="0"/>
              <a:t>the function </a:t>
            </a:r>
            <a:r>
              <a:rPr lang="en-US" dirty="0"/>
              <a:t>body. </a:t>
            </a:r>
            <a:endParaRPr lang="en-US" dirty="0" smtClean="0"/>
          </a:p>
          <a:p>
            <a:r>
              <a:rPr lang="en-US" dirty="0" smtClean="0"/>
              <a:t>Each </a:t>
            </a:r>
            <a:r>
              <a:rPr lang="en-US" dirty="0"/>
              <a:t>member </a:t>
            </a:r>
            <a:r>
              <a:rPr lang="en-US" dirty="0" smtClean="0"/>
              <a:t>variable is </a:t>
            </a:r>
            <a:r>
              <a:rPr lang="en-US" dirty="0"/>
              <a:t>followed by its initializing value in parentheses</a:t>
            </a:r>
            <a:endParaRPr lang="en-US" sz="1800" b="1" dirty="0" smtClean="0">
              <a:solidFill>
                <a:srgbClr val="FFC000"/>
              </a:solidFill>
            </a:endParaRPr>
          </a:p>
        </p:txBody>
      </p:sp>
      <p:sp>
        <p:nvSpPr>
          <p:cNvPr id="4" name="Slide Number Placeholder 3"/>
          <p:cNvSpPr>
            <a:spLocks noGrp="1"/>
          </p:cNvSpPr>
          <p:nvPr>
            <p:ph type="sldNum" sz="quarter" idx="12"/>
          </p:nvPr>
        </p:nvSpPr>
        <p:spPr/>
        <p:txBody>
          <a:bodyPr/>
          <a:lstStyle/>
          <a:p>
            <a:fld id="{38B37C27-2222-4CD1-83C4-DC16685FE41D}" type="slidenum">
              <a:rPr lang="en-US" smtClean="0"/>
              <a:t>40</a:t>
            </a:fld>
            <a:endParaRPr lang="en-US"/>
          </a:p>
        </p:txBody>
      </p:sp>
      <p:pic>
        <p:nvPicPr>
          <p:cNvPr id="6" name="Picture 5"/>
          <p:cNvPicPr>
            <a:picLocks noChangeAspect="1"/>
          </p:cNvPicPr>
          <p:nvPr/>
        </p:nvPicPr>
        <p:blipFill>
          <a:blip r:embed="rId2"/>
          <a:stretch>
            <a:fillRect/>
          </a:stretch>
        </p:blipFill>
        <p:spPr>
          <a:xfrm>
            <a:off x="1254081" y="1254313"/>
            <a:ext cx="9158561" cy="1422983"/>
          </a:xfrm>
          <a:prstGeom prst="rect">
            <a:avLst/>
          </a:prstGeom>
        </p:spPr>
      </p:pic>
      <p:pic>
        <p:nvPicPr>
          <p:cNvPr id="7" name="Picture 6"/>
          <p:cNvPicPr>
            <a:picLocks noChangeAspect="1"/>
          </p:cNvPicPr>
          <p:nvPr/>
        </p:nvPicPr>
        <p:blipFill>
          <a:blip r:embed="rId3"/>
          <a:stretch>
            <a:fillRect/>
          </a:stretch>
        </p:blipFill>
        <p:spPr>
          <a:xfrm>
            <a:off x="3572748" y="4777590"/>
            <a:ext cx="4360596" cy="1664687"/>
          </a:xfrm>
          <a:prstGeom prst="rect">
            <a:avLst/>
          </a:prstGeom>
        </p:spPr>
      </p:pic>
    </p:spTree>
    <p:extLst>
      <p:ext uri="{BB962C8B-B14F-4D97-AF65-F5344CB8AC3E}">
        <p14:creationId xmlns:p14="http://schemas.microsoft.com/office/powerpoint/2010/main" val="24004857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TIME</a:t>
            </a:r>
            <a:endParaRPr lang="en-US" dirty="0">
              <a:solidFill>
                <a:schemeClr val="tx1"/>
              </a:solidFill>
            </a:endParaRPr>
          </a:p>
        </p:txBody>
      </p:sp>
      <p:sp>
        <p:nvSpPr>
          <p:cNvPr id="3" name="Content Placeholder 2"/>
          <p:cNvSpPr>
            <a:spLocks noGrp="1"/>
          </p:cNvSpPr>
          <p:nvPr>
            <p:ph idx="1"/>
          </p:nvPr>
        </p:nvSpPr>
        <p:spPr>
          <a:xfrm>
            <a:off x="875201" y="1402129"/>
            <a:ext cx="10122313" cy="4195481"/>
          </a:xfrm>
        </p:spPr>
        <p:txBody>
          <a:bodyPr>
            <a:noAutofit/>
          </a:bodyPr>
          <a:lstStyle/>
          <a:p>
            <a:pPr>
              <a:buNone/>
            </a:pPr>
            <a:r>
              <a:rPr lang="en-US" b="1" dirty="0" smtClean="0"/>
              <a:t>Create </a:t>
            </a:r>
            <a:r>
              <a:rPr lang="en-US" b="1" dirty="0"/>
              <a:t>an Account </a:t>
            </a:r>
            <a:r>
              <a:rPr lang="en-US" b="1" dirty="0" smtClean="0"/>
              <a:t>class to </a:t>
            </a:r>
            <a:r>
              <a:rPr lang="en-US" b="1" dirty="0"/>
              <a:t>represent customers’ </a:t>
            </a:r>
            <a:r>
              <a:rPr lang="en-US" b="1" dirty="0" smtClean="0"/>
              <a:t>bank accounts. Include </a:t>
            </a:r>
            <a:r>
              <a:rPr lang="en-US" b="1" dirty="0"/>
              <a:t>a </a:t>
            </a:r>
            <a:r>
              <a:rPr lang="en-US" b="1" dirty="0" smtClean="0"/>
              <a:t>data member </a:t>
            </a:r>
            <a:r>
              <a:rPr lang="en-US" b="1" dirty="0"/>
              <a:t>of type int to represent the account </a:t>
            </a:r>
            <a:r>
              <a:rPr lang="en-US" b="1" dirty="0" smtClean="0"/>
              <a:t>balance.</a:t>
            </a:r>
          </a:p>
          <a:p>
            <a:pPr>
              <a:buNone/>
            </a:pPr>
            <a:r>
              <a:rPr lang="en-US" b="1" dirty="0" smtClean="0"/>
              <a:t>You need to initialize the data members. But while doing so, you </a:t>
            </a:r>
            <a:r>
              <a:rPr lang="en-US" b="1" dirty="0"/>
              <a:t>should validate the initial balance to ensure that it’s </a:t>
            </a:r>
            <a:r>
              <a:rPr lang="en-US" b="1" dirty="0" smtClean="0"/>
              <a:t>greater than </a:t>
            </a:r>
            <a:r>
              <a:rPr lang="en-US" b="1" dirty="0"/>
              <a:t>or equal to 0. If not, set the balance to 0 and display an error message indicating that the </a:t>
            </a:r>
            <a:r>
              <a:rPr lang="en-US" b="1" dirty="0" smtClean="0"/>
              <a:t>initial balance </a:t>
            </a:r>
            <a:r>
              <a:rPr lang="en-US" b="1" dirty="0"/>
              <a:t>was </a:t>
            </a:r>
            <a:r>
              <a:rPr lang="en-US" b="1" dirty="0" smtClean="0"/>
              <a:t>invalid.</a:t>
            </a:r>
          </a:p>
          <a:p>
            <a:pPr>
              <a:buNone/>
            </a:pPr>
            <a:r>
              <a:rPr lang="en-US" b="1" dirty="0" smtClean="0"/>
              <a:t>Provide </a:t>
            </a:r>
            <a:r>
              <a:rPr lang="en-US" b="1" dirty="0"/>
              <a:t>three member functions. Member function credit should add </a:t>
            </a:r>
            <a:r>
              <a:rPr lang="en-US" b="1" dirty="0" smtClean="0"/>
              <a:t>an amount </a:t>
            </a:r>
            <a:r>
              <a:rPr lang="en-US" b="1" dirty="0"/>
              <a:t>to the current balance. Member function debit should withdraw money from the </a:t>
            </a:r>
            <a:r>
              <a:rPr lang="en-US" b="1" dirty="0" smtClean="0"/>
              <a:t>Account and </a:t>
            </a:r>
            <a:r>
              <a:rPr lang="en-US" b="1" dirty="0"/>
              <a:t>ensure that the debit amount does not exceed the Account’s balance. If it does, the </a:t>
            </a:r>
            <a:r>
              <a:rPr lang="en-US" b="1" dirty="0" smtClean="0"/>
              <a:t>balance should </a:t>
            </a:r>
            <a:r>
              <a:rPr lang="en-US" b="1" dirty="0"/>
              <a:t>be left unchanged and the function should print a message indicating "Debit amount </a:t>
            </a:r>
            <a:r>
              <a:rPr lang="en-US" b="1" dirty="0" smtClean="0"/>
              <a:t>exceeded account </a:t>
            </a:r>
            <a:r>
              <a:rPr lang="en-US" b="1" dirty="0"/>
              <a:t>balance</a:t>
            </a:r>
            <a:r>
              <a:rPr lang="en-US" b="1" dirty="0" smtClean="0"/>
              <a:t>.“ Member </a:t>
            </a:r>
            <a:r>
              <a:rPr lang="en-US" b="1" dirty="0"/>
              <a:t>function </a:t>
            </a:r>
            <a:r>
              <a:rPr lang="en-US" b="1" dirty="0" smtClean="0"/>
              <a:t>getBalance() </a:t>
            </a:r>
            <a:r>
              <a:rPr lang="en-US" b="1" dirty="0"/>
              <a:t>should return the current balance. Create </a:t>
            </a:r>
            <a:r>
              <a:rPr lang="en-US" b="1" dirty="0" smtClean="0"/>
              <a:t>a program </a:t>
            </a:r>
            <a:r>
              <a:rPr lang="en-US" b="1" dirty="0"/>
              <a:t>that creates two Account objects and tests the member functions of class Account.</a:t>
            </a:r>
          </a:p>
        </p:txBody>
      </p:sp>
    </p:spTree>
    <p:extLst>
      <p:ext uri="{BB962C8B-B14F-4D97-AF65-F5344CB8AC3E}">
        <p14:creationId xmlns:p14="http://schemas.microsoft.com/office/powerpoint/2010/main" val="8949689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Constructor Overloading in C</a:t>
            </a:r>
            <a:r>
              <a:rPr lang="en-US" dirty="0" smtClean="0"/>
              <a:t>++</a:t>
            </a:r>
            <a:endParaRPr lang="en-US" dirty="0"/>
          </a:p>
        </p:txBody>
      </p:sp>
      <p:sp>
        <p:nvSpPr>
          <p:cNvPr id="3" name="Content Placeholder 2"/>
          <p:cNvSpPr>
            <a:spLocks noGrp="1"/>
          </p:cNvSpPr>
          <p:nvPr>
            <p:ph idx="1"/>
          </p:nvPr>
        </p:nvSpPr>
        <p:spPr>
          <a:xfrm>
            <a:off x="908152" y="1575124"/>
            <a:ext cx="9677469" cy="4685633"/>
          </a:xfrm>
        </p:spPr>
        <p:txBody>
          <a:bodyPr>
            <a:noAutofit/>
          </a:bodyPr>
          <a:lstStyle/>
          <a:p>
            <a:pPr algn="just"/>
            <a:r>
              <a:rPr lang="en-US" sz="3200" dirty="0"/>
              <a:t>Just like other member functions, constructors can also be overloaded. </a:t>
            </a:r>
            <a:r>
              <a:rPr lang="en-US" sz="3200" dirty="0" err="1"/>
              <a:t>Infact</a:t>
            </a:r>
            <a:r>
              <a:rPr lang="en-US" sz="3200" dirty="0"/>
              <a:t> when you have both default and parameterized constructors defined in your class you are having Overloaded Constructors, one with no parameter and other with parameter.</a:t>
            </a:r>
          </a:p>
          <a:p>
            <a:pPr algn="just"/>
            <a:r>
              <a:rPr lang="en-US" sz="3200" dirty="0"/>
              <a:t>You can have any number of Constructors in a class that differ in parameter list.</a:t>
            </a:r>
          </a:p>
          <a:p>
            <a:pPr algn="just"/>
            <a:endParaRPr lang="en-US" sz="3200" dirty="0"/>
          </a:p>
        </p:txBody>
      </p:sp>
      <p:sp>
        <p:nvSpPr>
          <p:cNvPr id="4" name="Slide Number Placeholder 3"/>
          <p:cNvSpPr>
            <a:spLocks noGrp="1"/>
          </p:cNvSpPr>
          <p:nvPr>
            <p:ph type="sldNum" sz="quarter" idx="12"/>
          </p:nvPr>
        </p:nvSpPr>
        <p:spPr/>
        <p:txBody>
          <a:bodyPr/>
          <a:lstStyle/>
          <a:p>
            <a:fld id="{38B37C27-2222-4CD1-83C4-DC16685FE41D}" type="slidenum">
              <a:rPr lang="en-US" smtClean="0"/>
              <a:t>42</a:t>
            </a:fld>
            <a:endParaRPr lang="en-US"/>
          </a:p>
        </p:txBody>
      </p:sp>
    </p:spTree>
    <p:extLst>
      <p:ext uri="{BB962C8B-B14F-4D97-AF65-F5344CB8AC3E}">
        <p14:creationId xmlns:p14="http://schemas.microsoft.com/office/powerpoint/2010/main" val="1096827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18119" y="719429"/>
            <a:ext cx="5105400" cy="5436357"/>
          </a:xfrm>
          <a:prstGeom prst="rect">
            <a:avLst/>
          </a:prstGeom>
        </p:spPr>
      </p:pic>
      <p:pic>
        <p:nvPicPr>
          <p:cNvPr id="7" name="Picture 6"/>
          <p:cNvPicPr>
            <a:picLocks noChangeAspect="1"/>
          </p:cNvPicPr>
          <p:nvPr/>
        </p:nvPicPr>
        <p:blipFill>
          <a:blip r:embed="rId3"/>
          <a:stretch>
            <a:fillRect/>
          </a:stretch>
        </p:blipFill>
        <p:spPr>
          <a:xfrm>
            <a:off x="6328196" y="2569806"/>
            <a:ext cx="4719250" cy="2819400"/>
          </a:xfrm>
          <a:prstGeom prst="rect">
            <a:avLst/>
          </a:prstGeom>
        </p:spPr>
      </p:pic>
      <p:sp>
        <p:nvSpPr>
          <p:cNvPr id="2" name="Slide Number Placeholder 1"/>
          <p:cNvSpPr>
            <a:spLocks noGrp="1"/>
          </p:cNvSpPr>
          <p:nvPr>
            <p:ph type="sldNum" sz="quarter" idx="12"/>
          </p:nvPr>
        </p:nvSpPr>
        <p:spPr/>
        <p:txBody>
          <a:bodyPr/>
          <a:lstStyle/>
          <a:p>
            <a:fld id="{38B37C27-2222-4CD1-83C4-DC16685FE41D}" type="slidenum">
              <a:rPr lang="en-US" smtClean="0"/>
              <a:t>43</a:t>
            </a:fld>
            <a:endParaRPr lang="en-US"/>
          </a:p>
        </p:txBody>
      </p:sp>
    </p:spTree>
    <p:extLst>
      <p:ext uri="{BB962C8B-B14F-4D97-AF65-F5344CB8AC3E}">
        <p14:creationId xmlns:p14="http://schemas.microsoft.com/office/powerpoint/2010/main" val="271434425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Copy Constructor</a:t>
            </a:r>
            <a:endParaRPr lang="en-US" dirty="0"/>
          </a:p>
        </p:txBody>
      </p:sp>
      <p:sp>
        <p:nvSpPr>
          <p:cNvPr id="3" name="Content Placeholder 2"/>
          <p:cNvSpPr>
            <a:spLocks noGrp="1"/>
          </p:cNvSpPr>
          <p:nvPr>
            <p:ph idx="1"/>
          </p:nvPr>
        </p:nvSpPr>
        <p:spPr/>
        <p:txBody>
          <a:bodyPr>
            <a:noAutofit/>
          </a:bodyPr>
          <a:lstStyle/>
          <a:p>
            <a:pPr algn="just"/>
            <a:r>
              <a:rPr lang="en-US" sz="3200" dirty="0"/>
              <a:t>A copy constructor is a member function which initializes an object using another object of the same </a:t>
            </a:r>
            <a:r>
              <a:rPr lang="en-US" sz="3200" dirty="0" smtClean="0"/>
              <a:t>class.</a:t>
            </a:r>
            <a:endParaRPr lang="en-US" sz="3200" dirty="0"/>
          </a:p>
          <a:p>
            <a:pPr algn="just"/>
            <a:r>
              <a:rPr lang="en-US" sz="3200" dirty="0"/>
              <a:t>A copy constructor has the following general function prototype:</a:t>
            </a:r>
          </a:p>
          <a:p>
            <a:pPr marL="0" indent="0" algn="just">
              <a:buNone/>
            </a:pPr>
            <a:r>
              <a:rPr lang="en-US" sz="3200" dirty="0" smtClean="0"/>
              <a:t>			</a:t>
            </a:r>
            <a:r>
              <a:rPr lang="en-US" sz="3200" b="1" dirty="0" err="1" smtClean="0"/>
              <a:t>ClassName</a:t>
            </a:r>
            <a:r>
              <a:rPr lang="en-US" sz="3200" b="1" dirty="0" smtClean="0"/>
              <a:t> </a:t>
            </a:r>
            <a:r>
              <a:rPr lang="en-US" sz="3200" b="1" dirty="0"/>
              <a:t>(</a:t>
            </a:r>
            <a:r>
              <a:rPr lang="en-US" sz="3200" b="1" dirty="0" err="1"/>
              <a:t>const</a:t>
            </a:r>
            <a:r>
              <a:rPr lang="en-US" sz="3200" b="1" dirty="0"/>
              <a:t> </a:t>
            </a:r>
            <a:r>
              <a:rPr lang="en-US" sz="3200" b="1" dirty="0" err="1"/>
              <a:t>ClassName</a:t>
            </a:r>
            <a:r>
              <a:rPr lang="en-US" sz="3200" b="1" dirty="0"/>
              <a:t> &amp;</a:t>
            </a:r>
            <a:r>
              <a:rPr lang="en-US" sz="3200" b="1" dirty="0" err="1"/>
              <a:t>old_obj</a:t>
            </a:r>
            <a:r>
              <a:rPr lang="en-US" sz="3200" b="1" dirty="0"/>
              <a:t>); </a:t>
            </a:r>
          </a:p>
        </p:txBody>
      </p:sp>
      <p:sp>
        <p:nvSpPr>
          <p:cNvPr id="4" name="Slide Number Placeholder 3"/>
          <p:cNvSpPr>
            <a:spLocks noGrp="1"/>
          </p:cNvSpPr>
          <p:nvPr>
            <p:ph type="sldNum" sz="quarter" idx="12"/>
          </p:nvPr>
        </p:nvSpPr>
        <p:spPr/>
        <p:txBody>
          <a:bodyPr/>
          <a:lstStyle/>
          <a:p>
            <a:fld id="{38B37C27-2222-4CD1-83C4-DC16685FE41D}" type="slidenum">
              <a:rPr lang="en-US" smtClean="0"/>
              <a:t>44</a:t>
            </a:fld>
            <a:endParaRPr lang="en-US"/>
          </a:p>
        </p:txBody>
      </p:sp>
    </p:spTree>
    <p:extLst>
      <p:ext uri="{BB962C8B-B14F-4D97-AF65-F5344CB8AC3E}">
        <p14:creationId xmlns:p14="http://schemas.microsoft.com/office/powerpoint/2010/main" val="151963533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58416" y="709127"/>
            <a:ext cx="10552923" cy="5458408"/>
          </a:xfrm>
          <a:prstGeom prst="rect">
            <a:avLst/>
          </a:prstGeom>
        </p:spPr>
      </p:pic>
      <p:sp>
        <p:nvSpPr>
          <p:cNvPr id="5" name="Slide Number Placeholder 4"/>
          <p:cNvSpPr>
            <a:spLocks noGrp="1"/>
          </p:cNvSpPr>
          <p:nvPr>
            <p:ph type="sldNum" sz="quarter" idx="12"/>
          </p:nvPr>
        </p:nvSpPr>
        <p:spPr/>
        <p:txBody>
          <a:bodyPr/>
          <a:lstStyle/>
          <a:p>
            <a:fld id="{38B37C27-2222-4CD1-83C4-DC16685FE41D}" type="slidenum">
              <a:rPr lang="en-US" smtClean="0"/>
              <a:t>45</a:t>
            </a:fld>
            <a:endParaRPr lang="en-US"/>
          </a:p>
        </p:txBody>
      </p:sp>
    </p:spTree>
    <p:extLst>
      <p:ext uri="{BB962C8B-B14F-4D97-AF65-F5344CB8AC3E}">
        <p14:creationId xmlns:p14="http://schemas.microsoft.com/office/powerpoint/2010/main" val="10260132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Shallow Copy Vs Deep Copy</a:t>
            </a:r>
            <a:endParaRPr lang="en-US" dirty="0"/>
          </a:p>
        </p:txBody>
      </p:sp>
      <p:sp>
        <p:nvSpPr>
          <p:cNvPr id="3" name="Content Placeholder 2"/>
          <p:cNvSpPr>
            <a:spLocks noGrp="1"/>
          </p:cNvSpPr>
          <p:nvPr>
            <p:ph idx="1"/>
          </p:nvPr>
        </p:nvSpPr>
        <p:spPr/>
        <p:txBody>
          <a:bodyPr/>
          <a:lstStyle/>
          <a:p>
            <a:r>
              <a:rPr lang="en-US" dirty="0"/>
              <a:t>Default constructor does only </a:t>
            </a:r>
            <a:r>
              <a:rPr lang="en-US" b="1" dirty="0"/>
              <a:t>shallow copy</a:t>
            </a:r>
            <a:r>
              <a:rPr lang="en-US" dirty="0"/>
              <a:t>.</a:t>
            </a:r>
          </a:p>
        </p:txBody>
      </p:sp>
      <p:sp>
        <p:nvSpPr>
          <p:cNvPr id="5" name="Slide Number Placeholder 4"/>
          <p:cNvSpPr>
            <a:spLocks noGrp="1"/>
          </p:cNvSpPr>
          <p:nvPr>
            <p:ph type="sldNum" sz="quarter" idx="12"/>
          </p:nvPr>
        </p:nvSpPr>
        <p:spPr/>
        <p:txBody>
          <a:bodyPr/>
          <a:lstStyle/>
          <a:p>
            <a:fld id="{38B37C27-2222-4CD1-83C4-DC16685FE41D}" type="slidenum">
              <a:rPr lang="en-US" smtClean="0"/>
              <a:t>46</a:t>
            </a:fld>
            <a:endParaRPr lang="en-US"/>
          </a:p>
        </p:txBody>
      </p:sp>
      <p:pic>
        <p:nvPicPr>
          <p:cNvPr id="7" name="Picture 6"/>
          <p:cNvPicPr>
            <a:picLocks noChangeAspect="1"/>
          </p:cNvPicPr>
          <p:nvPr/>
        </p:nvPicPr>
        <p:blipFill>
          <a:blip r:embed="rId2"/>
          <a:stretch>
            <a:fillRect/>
          </a:stretch>
        </p:blipFill>
        <p:spPr>
          <a:xfrm>
            <a:off x="1976824" y="2799577"/>
            <a:ext cx="7343528" cy="3098714"/>
          </a:xfrm>
          <a:prstGeom prst="rect">
            <a:avLst/>
          </a:prstGeom>
        </p:spPr>
      </p:pic>
    </p:spTree>
    <p:extLst>
      <p:ext uri="{BB962C8B-B14F-4D97-AF65-F5344CB8AC3E}">
        <p14:creationId xmlns:p14="http://schemas.microsoft.com/office/powerpoint/2010/main" val="40541949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Shallow Copy Vs Deep Copy</a:t>
            </a:r>
            <a:endParaRPr lang="en-US" dirty="0"/>
          </a:p>
        </p:txBody>
      </p:sp>
      <p:sp>
        <p:nvSpPr>
          <p:cNvPr id="3" name="Content Placeholder 2"/>
          <p:cNvSpPr>
            <a:spLocks noGrp="1"/>
          </p:cNvSpPr>
          <p:nvPr>
            <p:ph idx="1"/>
          </p:nvPr>
        </p:nvSpPr>
        <p:spPr/>
        <p:txBody>
          <a:bodyPr/>
          <a:lstStyle/>
          <a:p>
            <a:r>
              <a:rPr lang="en-US" dirty="0"/>
              <a:t>Default constructor does only </a:t>
            </a:r>
            <a:r>
              <a:rPr lang="en-US" b="1" dirty="0"/>
              <a:t>shallow copy</a:t>
            </a:r>
            <a:r>
              <a:rPr lang="en-US" dirty="0"/>
              <a:t>.</a:t>
            </a:r>
          </a:p>
        </p:txBody>
      </p:sp>
      <p:pic>
        <p:nvPicPr>
          <p:cNvPr id="4" name="Picture 3"/>
          <p:cNvPicPr>
            <a:picLocks noChangeAspect="1"/>
          </p:cNvPicPr>
          <p:nvPr/>
        </p:nvPicPr>
        <p:blipFill>
          <a:blip r:embed="rId2"/>
          <a:stretch>
            <a:fillRect/>
          </a:stretch>
        </p:blipFill>
        <p:spPr>
          <a:xfrm>
            <a:off x="4455093" y="3114136"/>
            <a:ext cx="3308681" cy="2907101"/>
          </a:xfrm>
          <a:prstGeom prst="rect">
            <a:avLst/>
          </a:prstGeom>
        </p:spPr>
      </p:pic>
      <p:sp>
        <p:nvSpPr>
          <p:cNvPr id="5" name="Slide Number Placeholder 4"/>
          <p:cNvSpPr>
            <a:spLocks noGrp="1"/>
          </p:cNvSpPr>
          <p:nvPr>
            <p:ph type="sldNum" sz="quarter" idx="12"/>
          </p:nvPr>
        </p:nvSpPr>
        <p:spPr/>
        <p:txBody>
          <a:bodyPr/>
          <a:lstStyle/>
          <a:p>
            <a:fld id="{38B37C27-2222-4CD1-83C4-DC16685FE41D}" type="slidenum">
              <a:rPr lang="en-US" smtClean="0"/>
              <a:t>47</a:t>
            </a:fld>
            <a:endParaRPr lang="en-US"/>
          </a:p>
        </p:txBody>
      </p:sp>
    </p:spTree>
    <p:extLst>
      <p:ext uri="{BB962C8B-B14F-4D97-AF65-F5344CB8AC3E}">
        <p14:creationId xmlns:p14="http://schemas.microsoft.com/office/powerpoint/2010/main" val="15520241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8" name="Rectangle 2"/>
          <p:cNvSpPr>
            <a:spLocks noGrp="1" noRot="1" noChangeArrowheads="1"/>
          </p:cNvSpPr>
          <p:nvPr>
            <p:ph type="title"/>
          </p:nvPr>
        </p:nvSpPr>
        <p:spPr/>
        <p:txBody>
          <a:bodyPr/>
          <a:lstStyle/>
          <a:p>
            <a:r>
              <a:rPr lang="en-US" altLang="en-US"/>
              <a:t>Example</a:t>
            </a:r>
          </a:p>
        </p:txBody>
      </p:sp>
      <p:sp>
        <p:nvSpPr>
          <p:cNvPr id="173059" name="Rectangle 3"/>
          <p:cNvSpPr>
            <a:spLocks noGrp="1" noRot="1" noChangeArrowheads="1"/>
          </p:cNvSpPr>
          <p:nvPr>
            <p:ph type="body" idx="1"/>
          </p:nvPr>
        </p:nvSpPr>
        <p:spPr/>
        <p:txBody>
          <a:bodyPr>
            <a:normAutofit/>
          </a:bodyPr>
          <a:lstStyle/>
          <a:p>
            <a:pPr>
              <a:lnSpc>
                <a:spcPct val="90000"/>
              </a:lnSpc>
              <a:buFont typeface="Arial" panose="020B0604020202020204" pitchFamily="34" charset="0"/>
              <a:buNone/>
            </a:pPr>
            <a:r>
              <a:rPr lang="en-US" altLang="en-US" b="1" dirty="0">
                <a:latin typeface="Courier New" panose="02070309020205020404" pitchFamily="49" charset="0"/>
              </a:rPr>
              <a:t>Student::Student(</a:t>
            </a:r>
          </a:p>
          <a:p>
            <a:pPr>
              <a:lnSpc>
                <a:spcPct val="90000"/>
              </a:lnSpc>
              <a:buFont typeface="Arial" panose="020B0604020202020204" pitchFamily="34" charset="0"/>
              <a:buNone/>
            </a:pPr>
            <a:r>
              <a:rPr lang="en-US" altLang="en-US" b="1" dirty="0">
                <a:latin typeface="Courier New" panose="02070309020205020404" pitchFamily="49" charset="0"/>
              </a:rPr>
              <a:t>			</a:t>
            </a:r>
            <a:r>
              <a:rPr lang="en-US" altLang="en-US" b="1" dirty="0" err="1">
                <a:latin typeface="Courier New" panose="02070309020205020404" pitchFamily="49" charset="0"/>
              </a:rPr>
              <a:t>const</a:t>
            </a:r>
            <a:r>
              <a:rPr lang="en-US" altLang="en-US" b="1" dirty="0">
                <a:latin typeface="Courier New" panose="02070309020205020404" pitchFamily="49" charset="0"/>
              </a:rPr>
              <a:t> Student &amp;</a:t>
            </a:r>
            <a:r>
              <a:rPr lang="en-US" altLang="en-US" b="1" dirty="0" err="1">
                <a:latin typeface="Courier New" panose="02070309020205020404" pitchFamily="49" charset="0"/>
              </a:rPr>
              <a:t>obj</a:t>
            </a:r>
            <a:r>
              <a:rPr lang="en-US" altLang="en-US" b="1" dirty="0">
                <a:latin typeface="Courier New" panose="02070309020205020404" pitchFamily="49" charset="0"/>
              </a:rPr>
              <a:t>){</a:t>
            </a:r>
          </a:p>
          <a:p>
            <a:pPr>
              <a:lnSpc>
                <a:spcPct val="90000"/>
              </a:lnSpc>
              <a:buFont typeface="Arial" panose="020B0604020202020204" pitchFamily="34" charset="0"/>
              <a:buNone/>
            </a:pPr>
            <a:r>
              <a:rPr lang="en-US" altLang="en-US" b="1" dirty="0">
                <a:latin typeface="Courier New" panose="02070309020205020404" pitchFamily="49" charset="0"/>
              </a:rPr>
              <a:t>	</a:t>
            </a:r>
            <a:r>
              <a:rPr lang="en-US" altLang="en-US" b="1" dirty="0" err="1">
                <a:latin typeface="Courier New" panose="02070309020205020404" pitchFamily="49" charset="0"/>
              </a:rPr>
              <a:t>rollNo</a:t>
            </a:r>
            <a:r>
              <a:rPr lang="en-US" altLang="en-US" b="1" dirty="0">
                <a:latin typeface="Courier New" panose="02070309020205020404" pitchFamily="49" charset="0"/>
              </a:rPr>
              <a:t> = </a:t>
            </a:r>
            <a:r>
              <a:rPr lang="en-US" altLang="en-US" b="1" dirty="0" err="1">
                <a:latin typeface="Courier New" panose="02070309020205020404" pitchFamily="49" charset="0"/>
              </a:rPr>
              <a:t>obj.rollNo</a:t>
            </a:r>
            <a:r>
              <a:rPr lang="en-US" altLang="en-US" b="1" dirty="0">
                <a:latin typeface="Courier New" panose="02070309020205020404" pitchFamily="49" charset="0"/>
              </a:rPr>
              <a:t>;</a:t>
            </a:r>
          </a:p>
          <a:p>
            <a:pPr>
              <a:lnSpc>
                <a:spcPct val="90000"/>
              </a:lnSpc>
              <a:buFont typeface="Arial" panose="020B0604020202020204" pitchFamily="34" charset="0"/>
              <a:buNone/>
            </a:pPr>
            <a:r>
              <a:rPr lang="en-US" altLang="en-US" b="1" dirty="0">
                <a:latin typeface="Courier New" panose="02070309020205020404" pitchFamily="49" charset="0"/>
              </a:rPr>
              <a:t>	name = obj.name;</a:t>
            </a:r>
          </a:p>
          <a:p>
            <a:pPr>
              <a:lnSpc>
                <a:spcPct val="90000"/>
              </a:lnSpc>
              <a:buFont typeface="Arial" panose="020B0604020202020204" pitchFamily="34" charset="0"/>
              <a:buNone/>
            </a:pPr>
            <a:r>
              <a:rPr lang="en-US" altLang="en-US" b="1" dirty="0">
                <a:latin typeface="Courier New" panose="02070309020205020404" pitchFamily="49" charset="0"/>
              </a:rPr>
              <a:t>	GPA = </a:t>
            </a:r>
            <a:r>
              <a:rPr lang="en-US" altLang="en-US" b="1" dirty="0" err="1">
                <a:latin typeface="Courier New" panose="02070309020205020404" pitchFamily="49" charset="0"/>
              </a:rPr>
              <a:t>obj.GPA</a:t>
            </a:r>
            <a:r>
              <a:rPr lang="en-US" altLang="en-US" b="1" dirty="0">
                <a:latin typeface="Courier New" panose="02070309020205020404" pitchFamily="49" charset="0"/>
              </a:rPr>
              <a:t>;</a:t>
            </a:r>
          </a:p>
          <a:p>
            <a:pPr>
              <a:lnSpc>
                <a:spcPct val="90000"/>
              </a:lnSpc>
              <a:buFont typeface="Arial" panose="020B0604020202020204" pitchFamily="34" charset="0"/>
              <a:buNone/>
            </a:pPr>
            <a:r>
              <a:rPr lang="en-US" altLang="en-US" b="1" dirty="0">
                <a:latin typeface="Courier New" panose="02070309020205020404" pitchFamily="49" charset="0"/>
              </a:rPr>
              <a:t>}</a:t>
            </a:r>
          </a:p>
          <a:p>
            <a:pPr>
              <a:lnSpc>
                <a:spcPct val="90000"/>
              </a:lnSpc>
              <a:buFont typeface="Arial" panose="020B0604020202020204" pitchFamily="34" charset="0"/>
              <a:buNone/>
            </a:pPr>
            <a:r>
              <a:rPr lang="en-US" altLang="en-US" b="1" dirty="0" err="1" smtClean="0">
                <a:latin typeface="Courier New" panose="02070309020205020404" pitchFamily="49" charset="0"/>
              </a:rPr>
              <a:t>int</a:t>
            </a:r>
            <a:r>
              <a:rPr lang="en-US" altLang="en-US" b="1" dirty="0" smtClean="0">
                <a:latin typeface="Courier New" panose="02070309020205020404" pitchFamily="49" charset="0"/>
              </a:rPr>
              <a:t> </a:t>
            </a:r>
            <a:r>
              <a:rPr lang="en-US" altLang="en-US" b="1" dirty="0">
                <a:latin typeface="Courier New" panose="02070309020205020404" pitchFamily="49" charset="0"/>
              </a:rPr>
              <a:t>main(){</a:t>
            </a:r>
          </a:p>
          <a:p>
            <a:pPr>
              <a:lnSpc>
                <a:spcPct val="90000"/>
              </a:lnSpc>
              <a:buFont typeface="Arial" panose="020B0604020202020204" pitchFamily="34" charset="0"/>
              <a:buNone/>
            </a:pPr>
            <a:r>
              <a:rPr lang="en-US" altLang="en-US" b="1" dirty="0">
                <a:latin typeface="Courier New" panose="02070309020205020404" pitchFamily="49" charset="0"/>
              </a:rPr>
              <a:t>	Student </a:t>
            </a:r>
            <a:r>
              <a:rPr lang="en-US" altLang="en-US" b="1" dirty="0" err="1">
                <a:latin typeface="Courier New" panose="02070309020205020404" pitchFamily="49" charset="0"/>
              </a:rPr>
              <a:t>studentA</a:t>
            </a:r>
            <a:r>
              <a:rPr lang="en-US" altLang="en-US" b="1" dirty="0">
                <a:latin typeface="Courier New" panose="02070309020205020404" pitchFamily="49" charset="0"/>
              </a:rPr>
              <a:t>;</a:t>
            </a:r>
          </a:p>
          <a:p>
            <a:pPr>
              <a:lnSpc>
                <a:spcPct val="90000"/>
              </a:lnSpc>
              <a:buFont typeface="Arial" panose="020B0604020202020204" pitchFamily="34" charset="0"/>
              <a:buNone/>
            </a:pPr>
            <a:r>
              <a:rPr lang="en-US" altLang="en-US" b="1" dirty="0">
                <a:latin typeface="Courier New" panose="02070309020205020404" pitchFamily="49" charset="0"/>
              </a:rPr>
              <a:t>	Student </a:t>
            </a:r>
            <a:r>
              <a:rPr lang="en-US" altLang="en-US" b="1" dirty="0" err="1">
                <a:latin typeface="Courier New" panose="02070309020205020404" pitchFamily="49" charset="0"/>
              </a:rPr>
              <a:t>studentB</a:t>
            </a:r>
            <a:r>
              <a:rPr lang="en-US" altLang="en-US" b="1" dirty="0">
                <a:latin typeface="Courier New" panose="02070309020205020404" pitchFamily="49" charset="0"/>
              </a:rPr>
              <a:t> = </a:t>
            </a:r>
            <a:r>
              <a:rPr lang="en-US" altLang="en-US" b="1" dirty="0" err="1">
                <a:latin typeface="Courier New" panose="02070309020205020404" pitchFamily="49" charset="0"/>
              </a:rPr>
              <a:t>studentA</a:t>
            </a:r>
            <a:r>
              <a:rPr lang="en-US" altLang="en-US" b="1" dirty="0">
                <a:latin typeface="Courier New" panose="02070309020205020404" pitchFamily="49" charset="0"/>
              </a:rPr>
              <a:t>;</a:t>
            </a:r>
          </a:p>
          <a:p>
            <a:pPr>
              <a:lnSpc>
                <a:spcPct val="90000"/>
              </a:lnSpc>
              <a:buFont typeface="Arial" panose="020B0604020202020204" pitchFamily="34" charset="0"/>
              <a:buNone/>
            </a:pPr>
            <a:r>
              <a:rPr lang="en-US" altLang="en-US" b="1" dirty="0">
                <a:latin typeface="Courier New" panose="02070309020205020404" pitchFamily="49" charset="0"/>
              </a:rPr>
              <a:t>	</a:t>
            </a:r>
            <a:r>
              <a:rPr lang="en-US" altLang="en-US" b="1" dirty="0" smtClean="0">
                <a:latin typeface="Courier New" panose="02070309020205020404" pitchFamily="49" charset="0"/>
              </a:rPr>
              <a:t>}</a:t>
            </a:r>
            <a:endParaRPr lang="en-US" altLang="en-US" b="1" dirty="0">
              <a:latin typeface="Courier New" panose="02070309020205020404" pitchFamily="49" charset="0"/>
            </a:endParaRPr>
          </a:p>
        </p:txBody>
      </p:sp>
      <p:sp>
        <p:nvSpPr>
          <p:cNvPr id="2" name="Slide Number Placeholder 1"/>
          <p:cNvSpPr>
            <a:spLocks noGrp="1"/>
          </p:cNvSpPr>
          <p:nvPr>
            <p:ph type="sldNum" sz="quarter" idx="12"/>
          </p:nvPr>
        </p:nvSpPr>
        <p:spPr/>
        <p:txBody>
          <a:bodyPr/>
          <a:lstStyle/>
          <a:p>
            <a:fld id="{38B37C27-2222-4CD1-83C4-DC16685FE41D}" type="slidenum">
              <a:rPr lang="en-US" smtClean="0"/>
              <a:t>48</a:t>
            </a:fld>
            <a:endParaRPr lang="en-US"/>
          </a:p>
        </p:txBody>
      </p:sp>
    </p:spTree>
    <p:extLst>
      <p:ext uri="{BB962C8B-B14F-4D97-AF65-F5344CB8AC3E}">
        <p14:creationId xmlns:p14="http://schemas.microsoft.com/office/powerpoint/2010/main" val="35046763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3059">
                                            <p:txEl>
                                              <p:pRg st="0" end="0"/>
                                            </p:txEl>
                                          </p:spTgt>
                                        </p:tgtEl>
                                        <p:attrNameLst>
                                          <p:attrName>style.visibility</p:attrName>
                                        </p:attrNameLst>
                                      </p:cBhvr>
                                      <p:to>
                                        <p:strVal val="visible"/>
                                      </p:to>
                                    </p:set>
                                    <p:anim calcmode="lin" valueType="num">
                                      <p:cBhvr additive="base">
                                        <p:cTn id="7" dur="500" fill="hold"/>
                                        <p:tgtEl>
                                          <p:spTgt spid="1730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30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3059">
                                            <p:txEl>
                                              <p:pRg st="1" end="1"/>
                                            </p:txEl>
                                          </p:spTgt>
                                        </p:tgtEl>
                                        <p:attrNameLst>
                                          <p:attrName>style.visibility</p:attrName>
                                        </p:attrNameLst>
                                      </p:cBhvr>
                                      <p:to>
                                        <p:strVal val="visible"/>
                                      </p:to>
                                    </p:set>
                                    <p:anim calcmode="lin" valueType="num">
                                      <p:cBhvr additive="base">
                                        <p:cTn id="13" dur="500" fill="hold"/>
                                        <p:tgtEl>
                                          <p:spTgt spid="1730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30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3059">
                                            <p:txEl>
                                              <p:pRg st="2" end="2"/>
                                            </p:txEl>
                                          </p:spTgt>
                                        </p:tgtEl>
                                        <p:attrNameLst>
                                          <p:attrName>style.visibility</p:attrName>
                                        </p:attrNameLst>
                                      </p:cBhvr>
                                      <p:to>
                                        <p:strVal val="visible"/>
                                      </p:to>
                                    </p:set>
                                    <p:anim calcmode="lin" valueType="num">
                                      <p:cBhvr additive="base">
                                        <p:cTn id="19" dur="500" fill="hold"/>
                                        <p:tgtEl>
                                          <p:spTgt spid="1730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730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73059">
                                            <p:txEl>
                                              <p:pRg st="3" end="3"/>
                                            </p:txEl>
                                          </p:spTgt>
                                        </p:tgtEl>
                                        <p:attrNameLst>
                                          <p:attrName>style.visibility</p:attrName>
                                        </p:attrNameLst>
                                      </p:cBhvr>
                                      <p:to>
                                        <p:strVal val="visible"/>
                                      </p:to>
                                    </p:set>
                                    <p:anim calcmode="lin" valueType="num">
                                      <p:cBhvr additive="base">
                                        <p:cTn id="25" dur="500" fill="hold"/>
                                        <p:tgtEl>
                                          <p:spTgt spid="17305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7305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73059">
                                            <p:txEl>
                                              <p:pRg st="4" end="4"/>
                                            </p:txEl>
                                          </p:spTgt>
                                        </p:tgtEl>
                                        <p:attrNameLst>
                                          <p:attrName>style.visibility</p:attrName>
                                        </p:attrNameLst>
                                      </p:cBhvr>
                                      <p:to>
                                        <p:strVal val="visible"/>
                                      </p:to>
                                    </p:set>
                                    <p:anim calcmode="lin" valueType="num">
                                      <p:cBhvr additive="base">
                                        <p:cTn id="31" dur="500" fill="hold"/>
                                        <p:tgtEl>
                                          <p:spTgt spid="17305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730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73059">
                                            <p:txEl>
                                              <p:pRg st="5" end="5"/>
                                            </p:txEl>
                                          </p:spTgt>
                                        </p:tgtEl>
                                        <p:attrNameLst>
                                          <p:attrName>style.visibility</p:attrName>
                                        </p:attrNameLst>
                                      </p:cBhvr>
                                      <p:to>
                                        <p:strVal val="visible"/>
                                      </p:to>
                                    </p:set>
                                    <p:anim calcmode="lin" valueType="num">
                                      <p:cBhvr additive="base">
                                        <p:cTn id="37" dur="500" fill="hold"/>
                                        <p:tgtEl>
                                          <p:spTgt spid="17305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7305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73059">
                                            <p:txEl>
                                              <p:pRg st="6" end="6"/>
                                            </p:txEl>
                                          </p:spTgt>
                                        </p:tgtEl>
                                        <p:attrNameLst>
                                          <p:attrName>style.visibility</p:attrName>
                                        </p:attrNameLst>
                                      </p:cBhvr>
                                      <p:to>
                                        <p:strVal val="visible"/>
                                      </p:to>
                                    </p:set>
                                    <p:anim calcmode="lin" valueType="num">
                                      <p:cBhvr additive="base">
                                        <p:cTn id="43" dur="500" fill="hold"/>
                                        <p:tgtEl>
                                          <p:spTgt spid="17305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7305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73059">
                                            <p:txEl>
                                              <p:pRg st="7" end="7"/>
                                            </p:txEl>
                                          </p:spTgt>
                                        </p:tgtEl>
                                        <p:attrNameLst>
                                          <p:attrName>style.visibility</p:attrName>
                                        </p:attrNameLst>
                                      </p:cBhvr>
                                      <p:to>
                                        <p:strVal val="visible"/>
                                      </p:to>
                                    </p:set>
                                    <p:anim calcmode="lin" valueType="num">
                                      <p:cBhvr additive="base">
                                        <p:cTn id="49" dur="500" fill="hold"/>
                                        <p:tgtEl>
                                          <p:spTgt spid="173059">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7305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73059">
                                            <p:txEl>
                                              <p:pRg st="8" end="8"/>
                                            </p:txEl>
                                          </p:spTgt>
                                        </p:tgtEl>
                                        <p:attrNameLst>
                                          <p:attrName>style.visibility</p:attrName>
                                        </p:attrNameLst>
                                      </p:cBhvr>
                                      <p:to>
                                        <p:strVal val="visible"/>
                                      </p:to>
                                    </p:set>
                                    <p:anim calcmode="lin" valueType="num">
                                      <p:cBhvr additive="base">
                                        <p:cTn id="55" dur="500" fill="hold"/>
                                        <p:tgtEl>
                                          <p:spTgt spid="173059">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7305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73059">
                                            <p:txEl>
                                              <p:pRg st="9" end="9"/>
                                            </p:txEl>
                                          </p:spTgt>
                                        </p:tgtEl>
                                        <p:attrNameLst>
                                          <p:attrName>style.visibility</p:attrName>
                                        </p:attrNameLst>
                                      </p:cBhvr>
                                      <p:to>
                                        <p:strVal val="visible"/>
                                      </p:to>
                                    </p:set>
                                    <p:anim calcmode="lin" valueType="num">
                                      <p:cBhvr additive="base">
                                        <p:cTn id="61" dur="500" fill="hold"/>
                                        <p:tgtEl>
                                          <p:spTgt spid="173059">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73059">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8" name="Rectangle 2"/>
          <p:cNvSpPr>
            <a:spLocks noGrp="1" noRot="1" noChangeArrowheads="1"/>
          </p:cNvSpPr>
          <p:nvPr>
            <p:ph type="title"/>
          </p:nvPr>
        </p:nvSpPr>
        <p:spPr/>
        <p:txBody>
          <a:bodyPr/>
          <a:lstStyle/>
          <a:p>
            <a:pPr>
              <a:lnSpc>
                <a:spcPct val="90000"/>
              </a:lnSpc>
            </a:pPr>
            <a:r>
              <a:rPr lang="en-US" altLang="en-US" b="1" dirty="0">
                <a:latin typeface="Courier New" panose="02070309020205020404" pitchFamily="49" charset="0"/>
              </a:rPr>
              <a:t>Default Copy Constructor</a:t>
            </a:r>
          </a:p>
        </p:txBody>
      </p:sp>
      <p:pic>
        <p:nvPicPr>
          <p:cNvPr id="3" name="Picture 2"/>
          <p:cNvPicPr>
            <a:picLocks noChangeAspect="1"/>
          </p:cNvPicPr>
          <p:nvPr/>
        </p:nvPicPr>
        <p:blipFill>
          <a:blip r:embed="rId3"/>
          <a:stretch>
            <a:fillRect/>
          </a:stretch>
        </p:blipFill>
        <p:spPr>
          <a:xfrm>
            <a:off x="584886" y="1293341"/>
            <a:ext cx="3188044" cy="5134590"/>
          </a:xfrm>
          <a:prstGeom prst="rect">
            <a:avLst/>
          </a:prstGeom>
        </p:spPr>
      </p:pic>
      <p:sp>
        <p:nvSpPr>
          <p:cNvPr id="2" name="Slide Number Placeholder 1"/>
          <p:cNvSpPr>
            <a:spLocks noGrp="1"/>
          </p:cNvSpPr>
          <p:nvPr>
            <p:ph type="sldNum" sz="quarter" idx="12"/>
          </p:nvPr>
        </p:nvSpPr>
        <p:spPr/>
        <p:txBody>
          <a:bodyPr/>
          <a:lstStyle/>
          <a:p>
            <a:fld id="{38B37C27-2222-4CD1-83C4-DC16685FE41D}" type="slidenum">
              <a:rPr lang="en-US" smtClean="0"/>
              <a:t>49</a:t>
            </a:fld>
            <a:endParaRPr lang="en-US"/>
          </a:p>
        </p:txBody>
      </p:sp>
      <p:pic>
        <p:nvPicPr>
          <p:cNvPr id="4" name="Picture 3"/>
          <p:cNvPicPr>
            <a:picLocks noChangeAspect="1"/>
          </p:cNvPicPr>
          <p:nvPr/>
        </p:nvPicPr>
        <p:blipFill>
          <a:blip r:embed="rId4"/>
          <a:stretch>
            <a:fillRect/>
          </a:stretch>
        </p:blipFill>
        <p:spPr>
          <a:xfrm>
            <a:off x="3360909" y="1293341"/>
            <a:ext cx="1417037" cy="755753"/>
          </a:xfrm>
          <a:prstGeom prst="rect">
            <a:avLst/>
          </a:prstGeom>
        </p:spPr>
      </p:pic>
      <p:pic>
        <p:nvPicPr>
          <p:cNvPr id="5" name="Picture 4"/>
          <p:cNvPicPr>
            <a:picLocks noChangeAspect="1"/>
          </p:cNvPicPr>
          <p:nvPr/>
        </p:nvPicPr>
        <p:blipFill>
          <a:blip r:embed="rId5"/>
          <a:stretch>
            <a:fillRect/>
          </a:stretch>
        </p:blipFill>
        <p:spPr>
          <a:xfrm>
            <a:off x="5294484" y="1293341"/>
            <a:ext cx="3099873" cy="5075141"/>
          </a:xfrm>
          <a:prstGeom prst="rect">
            <a:avLst/>
          </a:prstGeom>
        </p:spPr>
      </p:pic>
      <p:pic>
        <p:nvPicPr>
          <p:cNvPr id="8" name="Picture 7"/>
          <p:cNvPicPr>
            <a:picLocks noChangeAspect="1"/>
          </p:cNvPicPr>
          <p:nvPr/>
        </p:nvPicPr>
        <p:blipFill>
          <a:blip r:embed="rId4"/>
          <a:stretch>
            <a:fillRect/>
          </a:stretch>
        </p:blipFill>
        <p:spPr>
          <a:xfrm>
            <a:off x="8029537" y="1475371"/>
            <a:ext cx="1417037" cy="755753"/>
          </a:xfrm>
          <a:prstGeom prst="rect">
            <a:avLst/>
          </a:prstGeom>
        </p:spPr>
      </p:pic>
    </p:spTree>
    <p:extLst>
      <p:ext uri="{BB962C8B-B14F-4D97-AF65-F5344CB8AC3E}">
        <p14:creationId xmlns:p14="http://schemas.microsoft.com/office/powerpoint/2010/main" val="1946978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Structs</a:t>
            </a:r>
            <a:endParaRPr lang="en-US" dirty="0"/>
          </a:p>
        </p:txBody>
      </p:sp>
      <p:sp>
        <p:nvSpPr>
          <p:cNvPr id="4" name="Slide Number Placeholder 3"/>
          <p:cNvSpPr>
            <a:spLocks noGrp="1"/>
          </p:cNvSpPr>
          <p:nvPr>
            <p:ph type="sldNum" sz="quarter" idx="12"/>
          </p:nvPr>
        </p:nvSpPr>
        <p:spPr/>
        <p:txBody>
          <a:bodyPr/>
          <a:lstStyle/>
          <a:p>
            <a:fld id="{38B37C27-2222-4CD1-83C4-DC16685FE41D}" type="slidenum">
              <a:rPr lang="en-US" smtClean="0"/>
              <a:t>5</a:t>
            </a:fld>
            <a:endParaRPr lang="en-US"/>
          </a:p>
        </p:txBody>
      </p:sp>
      <p:pic>
        <p:nvPicPr>
          <p:cNvPr id="5" name="Picture 4"/>
          <p:cNvPicPr>
            <a:picLocks noChangeAspect="1"/>
          </p:cNvPicPr>
          <p:nvPr/>
        </p:nvPicPr>
        <p:blipFill>
          <a:blip r:embed="rId2"/>
          <a:stretch>
            <a:fillRect/>
          </a:stretch>
        </p:blipFill>
        <p:spPr>
          <a:xfrm>
            <a:off x="391297" y="2083907"/>
            <a:ext cx="5225775" cy="3157239"/>
          </a:xfrm>
          <a:prstGeom prst="rect">
            <a:avLst/>
          </a:prstGeom>
        </p:spPr>
      </p:pic>
      <p:pic>
        <p:nvPicPr>
          <p:cNvPr id="6" name="Picture 5"/>
          <p:cNvPicPr>
            <a:picLocks noChangeAspect="1"/>
          </p:cNvPicPr>
          <p:nvPr/>
        </p:nvPicPr>
        <p:blipFill>
          <a:blip r:embed="rId3"/>
          <a:stretch>
            <a:fillRect/>
          </a:stretch>
        </p:blipFill>
        <p:spPr>
          <a:xfrm>
            <a:off x="5790067" y="1063416"/>
            <a:ext cx="5050927" cy="5421540"/>
          </a:xfrm>
          <a:prstGeom prst="rect">
            <a:avLst/>
          </a:prstGeom>
        </p:spPr>
      </p:pic>
    </p:spTree>
    <p:extLst>
      <p:ext uri="{BB962C8B-B14F-4D97-AF65-F5344CB8AC3E}">
        <p14:creationId xmlns:p14="http://schemas.microsoft.com/office/powerpoint/2010/main" val="18264553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106" name="Rectangle 2"/>
          <p:cNvSpPr>
            <a:spLocks noGrp="1" noRot="1" noChangeArrowheads="1"/>
          </p:cNvSpPr>
          <p:nvPr>
            <p:ph type="title"/>
          </p:nvPr>
        </p:nvSpPr>
        <p:spPr/>
        <p:txBody>
          <a:bodyPr/>
          <a:lstStyle/>
          <a:p>
            <a:r>
              <a:rPr lang="en-US" altLang="en-US"/>
              <a:t>Shallow Copy</a:t>
            </a:r>
          </a:p>
        </p:txBody>
      </p:sp>
      <p:sp>
        <p:nvSpPr>
          <p:cNvPr id="175107" name="Rectangle 3"/>
          <p:cNvSpPr>
            <a:spLocks noGrp="1" noRot="1" noChangeArrowheads="1"/>
          </p:cNvSpPr>
          <p:nvPr>
            <p:ph type="body" idx="1"/>
          </p:nvPr>
        </p:nvSpPr>
        <p:spPr/>
        <p:txBody>
          <a:bodyPr/>
          <a:lstStyle/>
          <a:p>
            <a:r>
              <a:rPr lang="en-US" altLang="en-US"/>
              <a:t>When we initialize one object with another then the compiler copies state of one object to the other</a:t>
            </a:r>
          </a:p>
          <a:p>
            <a:r>
              <a:rPr lang="en-US" altLang="en-US"/>
              <a:t>This kind of copying is called shallow copying</a:t>
            </a:r>
          </a:p>
        </p:txBody>
      </p:sp>
      <p:sp>
        <p:nvSpPr>
          <p:cNvPr id="2" name="Slide Number Placeholder 1"/>
          <p:cNvSpPr>
            <a:spLocks noGrp="1"/>
          </p:cNvSpPr>
          <p:nvPr>
            <p:ph type="sldNum" sz="quarter" idx="12"/>
          </p:nvPr>
        </p:nvSpPr>
        <p:spPr/>
        <p:txBody>
          <a:bodyPr/>
          <a:lstStyle/>
          <a:p>
            <a:fld id="{38B37C27-2222-4CD1-83C4-DC16685FE41D}" type="slidenum">
              <a:rPr lang="en-US" smtClean="0"/>
              <a:t>50</a:t>
            </a:fld>
            <a:endParaRPr lang="en-US"/>
          </a:p>
        </p:txBody>
      </p:sp>
    </p:spTree>
    <p:extLst>
      <p:ext uri="{BB962C8B-B14F-4D97-AF65-F5344CB8AC3E}">
        <p14:creationId xmlns:p14="http://schemas.microsoft.com/office/powerpoint/2010/main" val="25682583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anim calcmode="lin" valueType="num">
                                      <p:cBhvr additive="base">
                                        <p:cTn id="7" dur="500" fill="hold"/>
                                        <p:tgtEl>
                                          <p:spTgt spid="1751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51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5107">
                                            <p:txEl>
                                              <p:pRg st="1" end="1"/>
                                            </p:txEl>
                                          </p:spTgt>
                                        </p:tgtEl>
                                        <p:attrNameLst>
                                          <p:attrName>style.visibility</p:attrName>
                                        </p:attrNameLst>
                                      </p:cBhvr>
                                      <p:to>
                                        <p:strVal val="visible"/>
                                      </p:to>
                                    </p:set>
                                    <p:anim calcmode="lin" valueType="num">
                                      <p:cBhvr additive="base">
                                        <p:cTn id="13" dur="500" fill="hold"/>
                                        <p:tgtEl>
                                          <p:spTgt spid="17510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510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rrowheads="1"/>
          </p:cNvSpPr>
          <p:nvPr>
            <p:ph type="title"/>
          </p:nvPr>
        </p:nvSpPr>
        <p:spPr/>
        <p:txBody>
          <a:bodyPr/>
          <a:lstStyle/>
          <a:p>
            <a:r>
              <a:rPr lang="en-US" altLang="en-US"/>
              <a:t>Example</a:t>
            </a:r>
          </a:p>
        </p:txBody>
      </p:sp>
      <p:sp>
        <p:nvSpPr>
          <p:cNvPr id="176131" name="Text Box 3"/>
          <p:cNvSpPr txBox="1">
            <a:spLocks noChangeArrowheads="1"/>
          </p:cNvSpPr>
          <p:nvPr/>
        </p:nvSpPr>
        <p:spPr bwMode="auto">
          <a:xfrm>
            <a:off x="2879726" y="1895475"/>
            <a:ext cx="437991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latin typeface="Times New Roman" panose="02020603050405020304" pitchFamily="18" charset="0"/>
              </a:rPr>
              <a:t>Student studentA;</a:t>
            </a:r>
          </a:p>
          <a:p>
            <a:pPr eaLnBrk="1" hangingPunct="1"/>
            <a:r>
              <a:rPr lang="en-US" altLang="en-US" sz="2800">
                <a:latin typeface="Times New Roman" panose="02020603050405020304" pitchFamily="18" charset="0"/>
              </a:rPr>
              <a:t>Student studentB = studentA;</a:t>
            </a:r>
          </a:p>
        </p:txBody>
      </p:sp>
      <p:grpSp>
        <p:nvGrpSpPr>
          <p:cNvPr id="176132" name="Group 4"/>
          <p:cNvGrpSpPr>
            <a:grpSpLocks/>
          </p:cNvGrpSpPr>
          <p:nvPr/>
        </p:nvGrpSpPr>
        <p:grpSpPr bwMode="auto">
          <a:xfrm>
            <a:off x="2667000" y="3114676"/>
            <a:ext cx="6781800" cy="3133725"/>
            <a:chOff x="720" y="1962"/>
            <a:chExt cx="4272" cy="1974"/>
          </a:xfrm>
        </p:grpSpPr>
        <p:grpSp>
          <p:nvGrpSpPr>
            <p:cNvPr id="176133" name="Group 5"/>
            <p:cNvGrpSpPr>
              <a:grpSpLocks/>
            </p:cNvGrpSpPr>
            <p:nvPr/>
          </p:nvGrpSpPr>
          <p:grpSpPr bwMode="auto">
            <a:xfrm>
              <a:off x="720" y="2435"/>
              <a:ext cx="960" cy="776"/>
              <a:chOff x="816" y="2112"/>
              <a:chExt cx="960" cy="720"/>
            </a:xfrm>
          </p:grpSpPr>
          <p:sp>
            <p:nvSpPr>
              <p:cNvPr id="176134" name="Rectangle 6"/>
              <p:cNvSpPr>
                <a:spLocks noChangeArrowheads="1"/>
              </p:cNvSpPr>
              <p:nvPr/>
            </p:nvSpPr>
            <p:spPr bwMode="auto">
              <a:xfrm>
                <a:off x="816" y="2112"/>
                <a:ext cx="96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800">
                    <a:latin typeface="Times New Roman" panose="02020603050405020304" pitchFamily="18" charset="0"/>
                  </a:rPr>
                  <a:t>Name</a:t>
                </a:r>
              </a:p>
            </p:txBody>
          </p:sp>
          <p:sp>
            <p:nvSpPr>
              <p:cNvPr id="176135" name="Rectangle 7"/>
              <p:cNvSpPr>
                <a:spLocks noChangeArrowheads="1"/>
              </p:cNvSpPr>
              <p:nvPr/>
            </p:nvSpPr>
            <p:spPr bwMode="auto">
              <a:xfrm>
                <a:off x="816" y="2592"/>
                <a:ext cx="96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800">
                    <a:latin typeface="Times New Roman" panose="02020603050405020304" pitchFamily="18" charset="0"/>
                  </a:rPr>
                  <a:t>GPA</a:t>
                </a:r>
              </a:p>
            </p:txBody>
          </p:sp>
          <p:sp>
            <p:nvSpPr>
              <p:cNvPr id="176136" name="Rectangle 8"/>
              <p:cNvSpPr>
                <a:spLocks noChangeArrowheads="1"/>
              </p:cNvSpPr>
              <p:nvPr/>
            </p:nvSpPr>
            <p:spPr bwMode="auto">
              <a:xfrm>
                <a:off x="816" y="2352"/>
                <a:ext cx="96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800">
                    <a:latin typeface="Times New Roman" panose="02020603050405020304" pitchFamily="18" charset="0"/>
                  </a:rPr>
                  <a:t>RollNo</a:t>
                </a:r>
              </a:p>
            </p:txBody>
          </p:sp>
        </p:grpSp>
        <p:sp>
          <p:nvSpPr>
            <p:cNvPr id="176137" name="Text Box 9"/>
            <p:cNvSpPr txBox="1">
              <a:spLocks noChangeArrowheads="1"/>
            </p:cNvSpPr>
            <p:nvPr/>
          </p:nvSpPr>
          <p:spPr bwMode="auto">
            <a:xfrm>
              <a:off x="720" y="2066"/>
              <a:ext cx="924" cy="328"/>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latin typeface="Times New Roman" panose="02020603050405020304" pitchFamily="18" charset="0"/>
                </a:rPr>
                <a:t>studentA</a:t>
              </a:r>
            </a:p>
          </p:txBody>
        </p:sp>
        <p:grpSp>
          <p:nvGrpSpPr>
            <p:cNvPr id="176138" name="Group 10"/>
            <p:cNvGrpSpPr>
              <a:grpSpLocks/>
            </p:cNvGrpSpPr>
            <p:nvPr/>
          </p:nvGrpSpPr>
          <p:grpSpPr bwMode="auto">
            <a:xfrm>
              <a:off x="4032" y="2458"/>
              <a:ext cx="960" cy="777"/>
              <a:chOff x="816" y="2112"/>
              <a:chExt cx="960" cy="720"/>
            </a:xfrm>
          </p:grpSpPr>
          <p:sp>
            <p:nvSpPr>
              <p:cNvPr id="176139" name="Rectangle 11"/>
              <p:cNvSpPr>
                <a:spLocks noChangeArrowheads="1"/>
              </p:cNvSpPr>
              <p:nvPr/>
            </p:nvSpPr>
            <p:spPr bwMode="auto">
              <a:xfrm>
                <a:off x="816" y="2112"/>
                <a:ext cx="96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800">
                    <a:latin typeface="Times New Roman" panose="02020603050405020304" pitchFamily="18" charset="0"/>
                  </a:rPr>
                  <a:t>Name</a:t>
                </a:r>
              </a:p>
            </p:txBody>
          </p:sp>
          <p:sp>
            <p:nvSpPr>
              <p:cNvPr id="176140" name="Rectangle 12"/>
              <p:cNvSpPr>
                <a:spLocks noChangeArrowheads="1"/>
              </p:cNvSpPr>
              <p:nvPr/>
            </p:nvSpPr>
            <p:spPr bwMode="auto">
              <a:xfrm>
                <a:off x="816" y="2592"/>
                <a:ext cx="96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800">
                    <a:latin typeface="Times New Roman" panose="02020603050405020304" pitchFamily="18" charset="0"/>
                  </a:rPr>
                  <a:t>GPA</a:t>
                </a:r>
              </a:p>
            </p:txBody>
          </p:sp>
          <p:sp>
            <p:nvSpPr>
              <p:cNvPr id="176141" name="Rectangle 13"/>
              <p:cNvSpPr>
                <a:spLocks noChangeArrowheads="1"/>
              </p:cNvSpPr>
              <p:nvPr/>
            </p:nvSpPr>
            <p:spPr bwMode="auto">
              <a:xfrm>
                <a:off x="816" y="2352"/>
                <a:ext cx="96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800">
                    <a:latin typeface="Times New Roman" panose="02020603050405020304" pitchFamily="18" charset="0"/>
                  </a:rPr>
                  <a:t>RollNo</a:t>
                </a:r>
              </a:p>
            </p:txBody>
          </p:sp>
        </p:grpSp>
        <p:sp>
          <p:nvSpPr>
            <p:cNvPr id="176142" name="Text Box 14"/>
            <p:cNvSpPr txBox="1">
              <a:spLocks noChangeArrowheads="1"/>
            </p:cNvSpPr>
            <p:nvPr/>
          </p:nvSpPr>
          <p:spPr bwMode="auto">
            <a:xfrm>
              <a:off x="4080" y="2089"/>
              <a:ext cx="911" cy="327"/>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latin typeface="Times New Roman" panose="02020603050405020304" pitchFamily="18" charset="0"/>
                </a:rPr>
                <a:t>studentB</a:t>
              </a:r>
            </a:p>
          </p:txBody>
        </p:sp>
        <p:sp>
          <p:nvSpPr>
            <p:cNvPr id="176143" name="Rectangle 15"/>
            <p:cNvSpPr>
              <a:spLocks noChangeArrowheads="1"/>
            </p:cNvSpPr>
            <p:nvPr/>
          </p:nvSpPr>
          <p:spPr bwMode="auto">
            <a:xfrm>
              <a:off x="2448" y="2331"/>
              <a:ext cx="768" cy="160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800">
                  <a:latin typeface="Times New Roman" panose="02020603050405020304" pitchFamily="18" charset="0"/>
                </a:rPr>
                <a:t>A</a:t>
              </a:r>
            </a:p>
            <a:p>
              <a:pPr algn="ctr" eaLnBrk="1" hangingPunct="1"/>
              <a:r>
                <a:rPr lang="en-US" altLang="en-US" sz="2800">
                  <a:latin typeface="Times New Roman" panose="02020603050405020304" pitchFamily="18" charset="0"/>
                </a:rPr>
                <a:t>H</a:t>
              </a:r>
            </a:p>
            <a:p>
              <a:pPr algn="ctr" eaLnBrk="1" hangingPunct="1"/>
              <a:r>
                <a:rPr lang="en-US" altLang="en-US" sz="2800">
                  <a:latin typeface="Times New Roman" panose="02020603050405020304" pitchFamily="18" charset="0"/>
                </a:rPr>
                <a:t>M</a:t>
              </a:r>
            </a:p>
            <a:p>
              <a:pPr algn="ctr" eaLnBrk="1" hangingPunct="1"/>
              <a:r>
                <a:rPr lang="en-US" altLang="en-US" sz="2800">
                  <a:latin typeface="Times New Roman" panose="02020603050405020304" pitchFamily="18" charset="0"/>
                </a:rPr>
                <a:t>A</a:t>
              </a:r>
            </a:p>
            <a:p>
              <a:pPr algn="ctr" eaLnBrk="1" hangingPunct="1"/>
              <a:r>
                <a:rPr lang="en-US" altLang="en-US" sz="2800">
                  <a:latin typeface="Times New Roman" panose="02020603050405020304" pitchFamily="18" charset="0"/>
                </a:rPr>
                <a:t>D</a:t>
              </a:r>
            </a:p>
            <a:p>
              <a:pPr algn="ctr" eaLnBrk="1" hangingPunct="1"/>
              <a:r>
                <a:rPr lang="en-US" altLang="en-US" sz="2800">
                  <a:latin typeface="Times New Roman" panose="02020603050405020304" pitchFamily="18" charset="0"/>
                </a:rPr>
                <a:t>…</a:t>
              </a:r>
            </a:p>
          </p:txBody>
        </p:sp>
        <p:sp>
          <p:nvSpPr>
            <p:cNvPr id="176144" name="Text Box 16"/>
            <p:cNvSpPr txBox="1">
              <a:spLocks noChangeArrowheads="1"/>
            </p:cNvSpPr>
            <p:nvPr/>
          </p:nvSpPr>
          <p:spPr bwMode="auto">
            <a:xfrm>
              <a:off x="2352" y="1962"/>
              <a:ext cx="912" cy="327"/>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2800">
                  <a:latin typeface="Times New Roman" panose="02020603050405020304" pitchFamily="18" charset="0"/>
                </a:rPr>
                <a:t>Memory</a:t>
              </a:r>
            </a:p>
          </p:txBody>
        </p:sp>
        <p:sp>
          <p:nvSpPr>
            <p:cNvPr id="176145" name="Line 17"/>
            <p:cNvSpPr>
              <a:spLocks noChangeShapeType="1"/>
            </p:cNvSpPr>
            <p:nvPr/>
          </p:nvSpPr>
          <p:spPr bwMode="auto">
            <a:xfrm flipH="1">
              <a:off x="2448" y="2642"/>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6" name="Line 18"/>
            <p:cNvSpPr>
              <a:spLocks noChangeShapeType="1"/>
            </p:cNvSpPr>
            <p:nvPr/>
          </p:nvSpPr>
          <p:spPr bwMode="auto">
            <a:xfrm flipH="1">
              <a:off x="2448" y="290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7" name="Line 19"/>
            <p:cNvSpPr>
              <a:spLocks noChangeShapeType="1"/>
            </p:cNvSpPr>
            <p:nvPr/>
          </p:nvSpPr>
          <p:spPr bwMode="auto">
            <a:xfrm flipH="1">
              <a:off x="2448" y="3120"/>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8" name="Line 20"/>
            <p:cNvSpPr>
              <a:spLocks noChangeShapeType="1"/>
            </p:cNvSpPr>
            <p:nvPr/>
          </p:nvSpPr>
          <p:spPr bwMode="auto">
            <a:xfrm flipH="1">
              <a:off x="2448" y="3408"/>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49" name="Line 21"/>
            <p:cNvSpPr>
              <a:spLocks noChangeShapeType="1"/>
            </p:cNvSpPr>
            <p:nvPr/>
          </p:nvSpPr>
          <p:spPr bwMode="auto">
            <a:xfrm flipH="1">
              <a:off x="2448" y="3696"/>
              <a:ext cx="7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50" name="Line 22"/>
            <p:cNvSpPr>
              <a:spLocks noChangeShapeType="1"/>
            </p:cNvSpPr>
            <p:nvPr/>
          </p:nvSpPr>
          <p:spPr bwMode="auto">
            <a:xfrm flipV="1">
              <a:off x="1728" y="2434"/>
              <a:ext cx="672" cy="104"/>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51" name="Line 23"/>
            <p:cNvSpPr>
              <a:spLocks noChangeShapeType="1"/>
            </p:cNvSpPr>
            <p:nvPr/>
          </p:nvSpPr>
          <p:spPr bwMode="auto">
            <a:xfrm flipH="1" flipV="1">
              <a:off x="3264" y="2486"/>
              <a:ext cx="768" cy="104"/>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 name="Slide Number Placeholder 1"/>
          <p:cNvSpPr>
            <a:spLocks noGrp="1"/>
          </p:cNvSpPr>
          <p:nvPr>
            <p:ph type="sldNum" sz="quarter" idx="12"/>
          </p:nvPr>
        </p:nvSpPr>
        <p:spPr/>
        <p:txBody>
          <a:bodyPr/>
          <a:lstStyle/>
          <a:p>
            <a:fld id="{38B37C27-2222-4CD1-83C4-DC16685FE41D}" type="slidenum">
              <a:rPr lang="en-US" smtClean="0"/>
              <a:t>51</a:t>
            </a:fld>
            <a:endParaRPr lang="en-US"/>
          </a:p>
        </p:txBody>
      </p:sp>
    </p:spTree>
    <p:extLst>
      <p:ext uri="{BB962C8B-B14F-4D97-AF65-F5344CB8AC3E}">
        <p14:creationId xmlns:p14="http://schemas.microsoft.com/office/powerpoint/2010/main" val="641372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8B37C27-2222-4CD1-83C4-DC16685FE41D}" type="slidenum">
              <a:rPr lang="en-US" smtClean="0"/>
              <a:t>52</a:t>
            </a:fld>
            <a:endParaRPr lang="en-US"/>
          </a:p>
        </p:txBody>
      </p:sp>
      <p:pic>
        <p:nvPicPr>
          <p:cNvPr id="4" name="Picture 3"/>
          <p:cNvPicPr>
            <a:picLocks noChangeAspect="1"/>
          </p:cNvPicPr>
          <p:nvPr/>
        </p:nvPicPr>
        <p:blipFill>
          <a:blip r:embed="rId2"/>
          <a:stretch>
            <a:fillRect/>
          </a:stretch>
        </p:blipFill>
        <p:spPr>
          <a:xfrm>
            <a:off x="344405" y="1398077"/>
            <a:ext cx="3448050" cy="4514850"/>
          </a:xfrm>
          <a:prstGeom prst="rect">
            <a:avLst/>
          </a:prstGeom>
        </p:spPr>
      </p:pic>
      <p:pic>
        <p:nvPicPr>
          <p:cNvPr id="5" name="Picture 4"/>
          <p:cNvPicPr>
            <a:picLocks noChangeAspect="1"/>
          </p:cNvPicPr>
          <p:nvPr/>
        </p:nvPicPr>
        <p:blipFill>
          <a:blip r:embed="rId3"/>
          <a:stretch>
            <a:fillRect/>
          </a:stretch>
        </p:blipFill>
        <p:spPr>
          <a:xfrm>
            <a:off x="4094161" y="1329917"/>
            <a:ext cx="3226348" cy="4583010"/>
          </a:xfrm>
          <a:prstGeom prst="rect">
            <a:avLst/>
          </a:prstGeom>
        </p:spPr>
      </p:pic>
      <p:pic>
        <p:nvPicPr>
          <p:cNvPr id="6" name="Picture 5"/>
          <p:cNvPicPr>
            <a:picLocks noChangeAspect="1"/>
          </p:cNvPicPr>
          <p:nvPr/>
        </p:nvPicPr>
        <p:blipFill>
          <a:blip r:embed="rId4"/>
          <a:stretch>
            <a:fillRect/>
          </a:stretch>
        </p:blipFill>
        <p:spPr>
          <a:xfrm>
            <a:off x="7790315" y="1853248"/>
            <a:ext cx="3625682" cy="3790486"/>
          </a:xfrm>
          <a:prstGeom prst="rect">
            <a:avLst/>
          </a:prstGeom>
        </p:spPr>
      </p:pic>
    </p:spTree>
    <p:extLst>
      <p:ext uri="{BB962C8B-B14F-4D97-AF65-F5344CB8AC3E}">
        <p14:creationId xmlns:p14="http://schemas.microsoft.com/office/powerpoint/2010/main" val="197565437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8178" name="Rectangle 2"/>
          <p:cNvSpPr>
            <a:spLocks noGrp="1" noRot="1" noChangeArrowheads="1"/>
          </p:cNvSpPr>
          <p:nvPr>
            <p:ph type="title"/>
          </p:nvPr>
        </p:nvSpPr>
        <p:spPr/>
        <p:txBody>
          <a:bodyPr/>
          <a:lstStyle/>
          <a:p>
            <a:r>
              <a:rPr lang="en-US" altLang="en-US"/>
              <a:t>Copy Constructor (contd.)</a:t>
            </a:r>
          </a:p>
        </p:txBody>
      </p:sp>
      <p:sp>
        <p:nvSpPr>
          <p:cNvPr id="178179" name="Rectangle 3"/>
          <p:cNvSpPr>
            <a:spLocks noGrp="1" noRot="1" noChangeArrowheads="1"/>
          </p:cNvSpPr>
          <p:nvPr>
            <p:ph type="body" idx="1"/>
          </p:nvPr>
        </p:nvSpPr>
        <p:spPr>
          <a:xfrm>
            <a:off x="621506" y="1600200"/>
            <a:ext cx="6360705" cy="4195481"/>
          </a:xfrm>
        </p:spPr>
        <p:txBody>
          <a:bodyPr>
            <a:normAutofit/>
          </a:bodyPr>
          <a:lstStyle/>
          <a:p>
            <a:r>
              <a:rPr lang="en-US" altLang="en-US" sz="2800" dirty="0"/>
              <a:t>Copy constructor is normally used to perform deep copy</a:t>
            </a:r>
          </a:p>
          <a:p>
            <a:r>
              <a:rPr lang="en-US" altLang="en-US" sz="2800" dirty="0"/>
              <a:t>If we do not make a copy constructor then the compiler performs shallow copy</a:t>
            </a:r>
          </a:p>
        </p:txBody>
      </p:sp>
      <p:sp>
        <p:nvSpPr>
          <p:cNvPr id="2" name="Slide Number Placeholder 1"/>
          <p:cNvSpPr>
            <a:spLocks noGrp="1"/>
          </p:cNvSpPr>
          <p:nvPr>
            <p:ph type="sldNum" sz="quarter" idx="12"/>
          </p:nvPr>
        </p:nvSpPr>
        <p:spPr/>
        <p:txBody>
          <a:bodyPr/>
          <a:lstStyle/>
          <a:p>
            <a:fld id="{38B37C27-2222-4CD1-83C4-DC16685FE41D}" type="slidenum">
              <a:rPr lang="en-US" smtClean="0"/>
              <a:t>53</a:t>
            </a:fld>
            <a:endParaRPr lang="en-US"/>
          </a:p>
        </p:txBody>
      </p:sp>
      <p:sp>
        <p:nvSpPr>
          <p:cNvPr id="6" name="Text Box 27"/>
          <p:cNvSpPr txBox="1">
            <a:spLocks noChangeArrowheads="1"/>
          </p:cNvSpPr>
          <p:nvPr/>
        </p:nvSpPr>
        <p:spPr bwMode="auto">
          <a:xfrm>
            <a:off x="3683387" y="4459008"/>
            <a:ext cx="43799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dirty="0">
                <a:latin typeface="Times New Roman" panose="02020603050405020304" pitchFamily="18" charset="0"/>
              </a:rPr>
              <a:t>Student </a:t>
            </a:r>
            <a:r>
              <a:rPr lang="en-US" altLang="en-US" sz="2800" dirty="0" err="1">
                <a:latin typeface="Times New Roman" panose="02020603050405020304" pitchFamily="18" charset="0"/>
              </a:rPr>
              <a:t>studentA</a:t>
            </a:r>
            <a:r>
              <a:rPr lang="en-US" altLang="en-US" sz="2800" dirty="0">
                <a:latin typeface="Times New Roman" panose="02020603050405020304" pitchFamily="18" charset="0"/>
              </a:rPr>
              <a:t>;</a:t>
            </a:r>
          </a:p>
          <a:p>
            <a:pPr eaLnBrk="1" hangingPunct="1"/>
            <a:r>
              <a:rPr lang="en-US" altLang="en-US" sz="2800" dirty="0">
                <a:latin typeface="Times New Roman" panose="02020603050405020304" pitchFamily="18" charset="0"/>
              </a:rPr>
              <a:t>Student </a:t>
            </a:r>
            <a:r>
              <a:rPr lang="en-US" altLang="en-US" sz="2800" dirty="0" err="1">
                <a:latin typeface="Times New Roman" panose="02020603050405020304" pitchFamily="18" charset="0"/>
              </a:rPr>
              <a:t>studentB</a:t>
            </a:r>
            <a:r>
              <a:rPr lang="en-US" altLang="en-US" sz="2800" dirty="0">
                <a:latin typeface="Times New Roman" panose="02020603050405020304" pitchFamily="18" charset="0"/>
              </a:rPr>
              <a:t> = </a:t>
            </a:r>
            <a:r>
              <a:rPr lang="en-US" altLang="en-US" sz="2800" dirty="0" err="1">
                <a:latin typeface="Times New Roman" panose="02020603050405020304" pitchFamily="18" charset="0"/>
              </a:rPr>
              <a:t>studentA</a:t>
            </a:r>
            <a:r>
              <a:rPr lang="en-US" altLang="en-US" sz="2800" dirty="0">
                <a:latin typeface="Times New Roman" panose="02020603050405020304" pitchFamily="18" charset="0"/>
              </a:rPr>
              <a:t>;</a:t>
            </a:r>
          </a:p>
        </p:txBody>
      </p:sp>
      <p:grpSp>
        <p:nvGrpSpPr>
          <p:cNvPr id="7" name="Group 3"/>
          <p:cNvGrpSpPr>
            <a:grpSpLocks/>
          </p:cNvGrpSpPr>
          <p:nvPr/>
        </p:nvGrpSpPr>
        <p:grpSpPr bwMode="auto">
          <a:xfrm>
            <a:off x="7968049" y="1600200"/>
            <a:ext cx="3505200" cy="4851400"/>
            <a:chOff x="2880" y="1024"/>
            <a:chExt cx="2208" cy="3056"/>
          </a:xfrm>
        </p:grpSpPr>
        <p:grpSp>
          <p:nvGrpSpPr>
            <p:cNvPr id="8" name="Group 4"/>
            <p:cNvGrpSpPr>
              <a:grpSpLocks/>
            </p:cNvGrpSpPr>
            <p:nvPr/>
          </p:nvGrpSpPr>
          <p:grpSpPr bwMode="auto">
            <a:xfrm>
              <a:off x="4273" y="1343"/>
              <a:ext cx="815" cy="667"/>
              <a:chOff x="816" y="2112"/>
              <a:chExt cx="960" cy="720"/>
            </a:xfrm>
          </p:grpSpPr>
          <p:sp>
            <p:nvSpPr>
              <p:cNvPr id="28" name="Rectangle 5"/>
              <p:cNvSpPr>
                <a:spLocks noChangeArrowheads="1"/>
              </p:cNvSpPr>
              <p:nvPr/>
            </p:nvSpPr>
            <p:spPr bwMode="auto">
              <a:xfrm>
                <a:off x="816" y="2112"/>
                <a:ext cx="96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800">
                    <a:latin typeface="Times New Roman" panose="02020603050405020304" pitchFamily="18" charset="0"/>
                  </a:rPr>
                  <a:t>Name</a:t>
                </a:r>
              </a:p>
            </p:txBody>
          </p:sp>
          <p:sp>
            <p:nvSpPr>
              <p:cNvPr id="29" name="Rectangle 6"/>
              <p:cNvSpPr>
                <a:spLocks noChangeArrowheads="1"/>
              </p:cNvSpPr>
              <p:nvPr/>
            </p:nvSpPr>
            <p:spPr bwMode="auto">
              <a:xfrm>
                <a:off x="816" y="2592"/>
                <a:ext cx="96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800">
                    <a:latin typeface="Times New Roman" panose="02020603050405020304" pitchFamily="18" charset="0"/>
                  </a:rPr>
                  <a:t>GPA</a:t>
                </a:r>
              </a:p>
            </p:txBody>
          </p:sp>
          <p:sp>
            <p:nvSpPr>
              <p:cNvPr id="30" name="Rectangle 7"/>
              <p:cNvSpPr>
                <a:spLocks noChangeArrowheads="1"/>
              </p:cNvSpPr>
              <p:nvPr/>
            </p:nvSpPr>
            <p:spPr bwMode="auto">
              <a:xfrm>
                <a:off x="816" y="2352"/>
                <a:ext cx="96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800">
                    <a:latin typeface="Times New Roman" panose="02020603050405020304" pitchFamily="18" charset="0"/>
                  </a:rPr>
                  <a:t>RollNo</a:t>
                </a:r>
              </a:p>
            </p:txBody>
          </p:sp>
        </p:grpSp>
        <p:sp>
          <p:nvSpPr>
            <p:cNvPr id="9" name="Text Box 8"/>
            <p:cNvSpPr txBox="1">
              <a:spLocks noChangeArrowheads="1"/>
            </p:cNvSpPr>
            <p:nvPr/>
          </p:nvSpPr>
          <p:spPr bwMode="auto">
            <a:xfrm>
              <a:off x="4591" y="1024"/>
              <a:ext cx="278" cy="327"/>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latin typeface="Times New Roman" panose="02020603050405020304" pitchFamily="18" charset="0"/>
                </a:rPr>
                <a:t>A</a:t>
              </a:r>
            </a:p>
          </p:txBody>
        </p:sp>
        <p:grpSp>
          <p:nvGrpSpPr>
            <p:cNvPr id="10" name="Group 9"/>
            <p:cNvGrpSpPr>
              <a:grpSpLocks/>
            </p:cNvGrpSpPr>
            <p:nvPr/>
          </p:nvGrpSpPr>
          <p:grpSpPr bwMode="auto">
            <a:xfrm>
              <a:off x="4273" y="2766"/>
              <a:ext cx="815" cy="667"/>
              <a:chOff x="816" y="2112"/>
              <a:chExt cx="960" cy="720"/>
            </a:xfrm>
          </p:grpSpPr>
          <p:sp>
            <p:nvSpPr>
              <p:cNvPr id="25" name="Rectangle 10"/>
              <p:cNvSpPr>
                <a:spLocks noChangeArrowheads="1"/>
              </p:cNvSpPr>
              <p:nvPr/>
            </p:nvSpPr>
            <p:spPr bwMode="auto">
              <a:xfrm>
                <a:off x="816" y="2112"/>
                <a:ext cx="96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800">
                    <a:latin typeface="Times New Roman" panose="02020603050405020304" pitchFamily="18" charset="0"/>
                  </a:rPr>
                  <a:t>Name</a:t>
                </a:r>
              </a:p>
            </p:txBody>
          </p:sp>
          <p:sp>
            <p:nvSpPr>
              <p:cNvPr id="26" name="Rectangle 11"/>
              <p:cNvSpPr>
                <a:spLocks noChangeArrowheads="1"/>
              </p:cNvSpPr>
              <p:nvPr/>
            </p:nvSpPr>
            <p:spPr bwMode="auto">
              <a:xfrm>
                <a:off x="816" y="2592"/>
                <a:ext cx="96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800">
                    <a:latin typeface="Times New Roman" panose="02020603050405020304" pitchFamily="18" charset="0"/>
                  </a:rPr>
                  <a:t>GPA</a:t>
                </a:r>
              </a:p>
            </p:txBody>
          </p:sp>
          <p:sp>
            <p:nvSpPr>
              <p:cNvPr id="27" name="Rectangle 12"/>
              <p:cNvSpPr>
                <a:spLocks noChangeArrowheads="1"/>
              </p:cNvSpPr>
              <p:nvPr/>
            </p:nvSpPr>
            <p:spPr bwMode="auto">
              <a:xfrm>
                <a:off x="816" y="2352"/>
                <a:ext cx="96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800">
                    <a:latin typeface="Times New Roman" panose="02020603050405020304" pitchFamily="18" charset="0"/>
                  </a:rPr>
                  <a:t>RollNo</a:t>
                </a:r>
              </a:p>
            </p:txBody>
          </p:sp>
        </p:grpSp>
        <p:sp>
          <p:nvSpPr>
            <p:cNvPr id="11" name="Text Box 13"/>
            <p:cNvSpPr txBox="1">
              <a:spLocks noChangeArrowheads="1"/>
            </p:cNvSpPr>
            <p:nvPr/>
          </p:nvSpPr>
          <p:spPr bwMode="auto">
            <a:xfrm>
              <a:off x="4591" y="2447"/>
              <a:ext cx="265" cy="327"/>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latin typeface="Times New Roman" panose="02020603050405020304" pitchFamily="18" charset="0"/>
                </a:rPr>
                <a:t>B</a:t>
              </a:r>
            </a:p>
          </p:txBody>
        </p:sp>
        <p:sp>
          <p:nvSpPr>
            <p:cNvPr id="12" name="Rectangle 14"/>
            <p:cNvSpPr>
              <a:spLocks noChangeArrowheads="1"/>
            </p:cNvSpPr>
            <p:nvPr/>
          </p:nvSpPr>
          <p:spPr bwMode="auto">
            <a:xfrm>
              <a:off x="2940" y="1344"/>
              <a:ext cx="652" cy="12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800">
                  <a:latin typeface="Times New Roman" panose="02020603050405020304" pitchFamily="18" charset="0"/>
                </a:rPr>
                <a:t>A</a:t>
              </a:r>
            </a:p>
            <a:p>
              <a:pPr algn="ctr" eaLnBrk="1" hangingPunct="1"/>
              <a:r>
                <a:rPr lang="en-US" altLang="en-US" sz="2800">
                  <a:latin typeface="Times New Roman" panose="02020603050405020304" pitchFamily="18" charset="0"/>
                </a:rPr>
                <a:t>H</a:t>
              </a:r>
            </a:p>
            <a:p>
              <a:pPr algn="ctr" eaLnBrk="1" hangingPunct="1"/>
              <a:r>
                <a:rPr lang="en-US" altLang="en-US" sz="2800">
                  <a:latin typeface="Times New Roman" panose="02020603050405020304" pitchFamily="18" charset="0"/>
                </a:rPr>
                <a:t>M</a:t>
              </a:r>
            </a:p>
            <a:p>
              <a:pPr algn="ctr" eaLnBrk="1" hangingPunct="1"/>
              <a:r>
                <a:rPr lang="en-US" altLang="en-US" sz="2800">
                  <a:latin typeface="Times New Roman" panose="02020603050405020304" pitchFamily="18" charset="0"/>
                </a:rPr>
                <a:t>A</a:t>
              </a:r>
            </a:p>
            <a:p>
              <a:pPr algn="ctr" eaLnBrk="1" hangingPunct="1"/>
              <a:r>
                <a:rPr lang="en-US" altLang="en-US" sz="2800">
                  <a:latin typeface="Times New Roman" panose="02020603050405020304" pitchFamily="18" charset="0"/>
                </a:rPr>
                <a:t>D</a:t>
              </a:r>
            </a:p>
          </p:txBody>
        </p:sp>
        <p:sp>
          <p:nvSpPr>
            <p:cNvPr id="13" name="Text Box 15"/>
            <p:cNvSpPr txBox="1">
              <a:spLocks noChangeArrowheads="1"/>
            </p:cNvSpPr>
            <p:nvPr/>
          </p:nvSpPr>
          <p:spPr bwMode="auto">
            <a:xfrm>
              <a:off x="2880" y="1024"/>
              <a:ext cx="887" cy="327"/>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en-US" sz="2800">
                  <a:latin typeface="Times New Roman" panose="02020603050405020304" pitchFamily="18" charset="0"/>
                </a:rPr>
                <a:t>Memory</a:t>
              </a:r>
            </a:p>
          </p:txBody>
        </p:sp>
        <p:sp>
          <p:nvSpPr>
            <p:cNvPr id="14" name="Line 16"/>
            <p:cNvSpPr>
              <a:spLocks noChangeShapeType="1"/>
            </p:cNvSpPr>
            <p:nvPr/>
          </p:nvSpPr>
          <p:spPr bwMode="auto">
            <a:xfrm flipH="1">
              <a:off x="2928" y="1590"/>
              <a:ext cx="6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7"/>
            <p:cNvSpPr>
              <a:spLocks noChangeShapeType="1"/>
            </p:cNvSpPr>
            <p:nvPr/>
          </p:nvSpPr>
          <p:spPr bwMode="auto">
            <a:xfrm flipH="1">
              <a:off x="2928" y="1824"/>
              <a:ext cx="6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8"/>
            <p:cNvSpPr>
              <a:spLocks noChangeShapeType="1"/>
            </p:cNvSpPr>
            <p:nvPr/>
          </p:nvSpPr>
          <p:spPr bwMode="auto">
            <a:xfrm flipH="1">
              <a:off x="2928" y="2112"/>
              <a:ext cx="6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19"/>
            <p:cNvSpPr>
              <a:spLocks noChangeShapeType="1"/>
            </p:cNvSpPr>
            <p:nvPr/>
          </p:nvSpPr>
          <p:spPr bwMode="auto">
            <a:xfrm flipH="1">
              <a:off x="2928" y="2400"/>
              <a:ext cx="6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20"/>
            <p:cNvSpPr>
              <a:spLocks noChangeShapeType="1"/>
            </p:cNvSpPr>
            <p:nvPr/>
          </p:nvSpPr>
          <p:spPr bwMode="auto">
            <a:xfrm flipH="1">
              <a:off x="3621" y="1456"/>
              <a:ext cx="652"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21"/>
            <p:cNvSpPr>
              <a:spLocks noChangeShapeType="1"/>
            </p:cNvSpPr>
            <p:nvPr/>
          </p:nvSpPr>
          <p:spPr bwMode="auto">
            <a:xfrm flipH="1">
              <a:off x="3621" y="2879"/>
              <a:ext cx="652"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Rectangle 22"/>
            <p:cNvSpPr>
              <a:spLocks noChangeArrowheads="1"/>
            </p:cNvSpPr>
            <p:nvPr/>
          </p:nvSpPr>
          <p:spPr bwMode="auto">
            <a:xfrm>
              <a:off x="2976" y="2784"/>
              <a:ext cx="652" cy="12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en-US" sz="2800">
                  <a:latin typeface="Times New Roman" panose="02020603050405020304" pitchFamily="18" charset="0"/>
                </a:rPr>
                <a:t>A</a:t>
              </a:r>
            </a:p>
            <a:p>
              <a:pPr algn="ctr" eaLnBrk="1" hangingPunct="1"/>
              <a:r>
                <a:rPr lang="en-US" altLang="en-US" sz="2800">
                  <a:latin typeface="Times New Roman" panose="02020603050405020304" pitchFamily="18" charset="0"/>
                </a:rPr>
                <a:t>H</a:t>
              </a:r>
            </a:p>
            <a:p>
              <a:pPr algn="ctr" eaLnBrk="1" hangingPunct="1"/>
              <a:r>
                <a:rPr lang="en-US" altLang="en-US" sz="2800">
                  <a:latin typeface="Times New Roman" panose="02020603050405020304" pitchFamily="18" charset="0"/>
                </a:rPr>
                <a:t>M</a:t>
              </a:r>
            </a:p>
            <a:p>
              <a:pPr algn="ctr" eaLnBrk="1" hangingPunct="1"/>
              <a:r>
                <a:rPr lang="en-US" altLang="en-US" sz="2800">
                  <a:latin typeface="Times New Roman" panose="02020603050405020304" pitchFamily="18" charset="0"/>
                </a:rPr>
                <a:t>A</a:t>
              </a:r>
            </a:p>
            <a:p>
              <a:pPr algn="ctr" eaLnBrk="1" hangingPunct="1"/>
              <a:r>
                <a:rPr lang="en-US" altLang="en-US" sz="2800">
                  <a:latin typeface="Times New Roman" panose="02020603050405020304" pitchFamily="18" charset="0"/>
                </a:rPr>
                <a:t>D</a:t>
              </a:r>
            </a:p>
          </p:txBody>
        </p:sp>
        <p:sp>
          <p:nvSpPr>
            <p:cNvPr id="21" name="Line 23"/>
            <p:cNvSpPr>
              <a:spLocks noChangeShapeType="1"/>
            </p:cNvSpPr>
            <p:nvPr/>
          </p:nvSpPr>
          <p:spPr bwMode="auto">
            <a:xfrm flipH="1">
              <a:off x="2964" y="3030"/>
              <a:ext cx="6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24"/>
            <p:cNvSpPr>
              <a:spLocks noChangeShapeType="1"/>
            </p:cNvSpPr>
            <p:nvPr/>
          </p:nvSpPr>
          <p:spPr bwMode="auto">
            <a:xfrm flipH="1">
              <a:off x="2964" y="3264"/>
              <a:ext cx="6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25"/>
            <p:cNvSpPr>
              <a:spLocks noChangeShapeType="1"/>
            </p:cNvSpPr>
            <p:nvPr/>
          </p:nvSpPr>
          <p:spPr bwMode="auto">
            <a:xfrm flipH="1">
              <a:off x="2964" y="3552"/>
              <a:ext cx="6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Line 26"/>
            <p:cNvSpPr>
              <a:spLocks noChangeShapeType="1"/>
            </p:cNvSpPr>
            <p:nvPr/>
          </p:nvSpPr>
          <p:spPr bwMode="auto">
            <a:xfrm flipH="1">
              <a:off x="2964" y="3840"/>
              <a:ext cx="6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3528709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Shallow Copy Vs Deep Copy</a:t>
            </a:r>
            <a:endParaRPr lang="en-US" dirty="0"/>
          </a:p>
        </p:txBody>
      </p:sp>
      <p:sp>
        <p:nvSpPr>
          <p:cNvPr id="3" name="Content Placeholder 2"/>
          <p:cNvSpPr>
            <a:spLocks noGrp="1"/>
          </p:cNvSpPr>
          <p:nvPr>
            <p:ph idx="1"/>
          </p:nvPr>
        </p:nvSpPr>
        <p:spPr/>
        <p:txBody>
          <a:bodyPr/>
          <a:lstStyle/>
          <a:p>
            <a:r>
              <a:rPr lang="en-US" b="1" dirty="0"/>
              <a:t>Deep copy </a:t>
            </a:r>
            <a:r>
              <a:rPr lang="en-US" dirty="0"/>
              <a:t>is possible only with user defined copy constructor. In user defined copy constructor, we make sure that pointers (or references) of copied object point to new memory locations</a:t>
            </a:r>
            <a:r>
              <a:rPr lang="en-US" dirty="0" smtClean="0"/>
              <a:t>.</a:t>
            </a:r>
          </a:p>
          <a:p>
            <a:endParaRPr lang="en-US" dirty="0"/>
          </a:p>
          <a:p>
            <a:endParaRPr lang="en-US" dirty="0"/>
          </a:p>
        </p:txBody>
      </p:sp>
      <p:pic>
        <p:nvPicPr>
          <p:cNvPr id="4" name="Picture 3"/>
          <p:cNvPicPr>
            <a:picLocks noChangeAspect="1"/>
          </p:cNvPicPr>
          <p:nvPr/>
        </p:nvPicPr>
        <p:blipFill>
          <a:blip r:embed="rId2"/>
          <a:stretch>
            <a:fillRect/>
          </a:stretch>
        </p:blipFill>
        <p:spPr>
          <a:xfrm>
            <a:off x="2730067" y="3295834"/>
            <a:ext cx="6135946" cy="3286197"/>
          </a:xfrm>
          <a:prstGeom prst="rect">
            <a:avLst/>
          </a:prstGeom>
        </p:spPr>
      </p:pic>
      <p:sp>
        <p:nvSpPr>
          <p:cNvPr id="5" name="Slide Number Placeholder 4"/>
          <p:cNvSpPr>
            <a:spLocks noGrp="1"/>
          </p:cNvSpPr>
          <p:nvPr>
            <p:ph type="sldNum" sz="quarter" idx="12"/>
          </p:nvPr>
        </p:nvSpPr>
        <p:spPr/>
        <p:txBody>
          <a:bodyPr/>
          <a:lstStyle/>
          <a:p>
            <a:fld id="{38B37C27-2222-4CD1-83C4-DC16685FE41D}" type="slidenum">
              <a:rPr lang="en-US" smtClean="0"/>
              <a:t>54</a:t>
            </a:fld>
            <a:endParaRPr lang="en-US"/>
          </a:p>
        </p:txBody>
      </p:sp>
    </p:spTree>
    <p:extLst>
      <p:ext uri="{BB962C8B-B14F-4D97-AF65-F5344CB8AC3E}">
        <p14:creationId xmlns:p14="http://schemas.microsoft.com/office/powerpoint/2010/main" val="7967542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Shallow Copy Vs Deep Copy</a:t>
            </a:r>
            <a:endParaRPr lang="en-US" dirty="0"/>
          </a:p>
        </p:txBody>
      </p:sp>
      <p:sp>
        <p:nvSpPr>
          <p:cNvPr id="5" name="Slide Number Placeholder 4"/>
          <p:cNvSpPr>
            <a:spLocks noGrp="1"/>
          </p:cNvSpPr>
          <p:nvPr>
            <p:ph type="sldNum" sz="quarter" idx="12"/>
          </p:nvPr>
        </p:nvSpPr>
        <p:spPr/>
        <p:txBody>
          <a:bodyPr/>
          <a:lstStyle/>
          <a:p>
            <a:fld id="{38B37C27-2222-4CD1-83C4-DC16685FE41D}" type="slidenum">
              <a:rPr lang="en-US" smtClean="0"/>
              <a:t>55</a:t>
            </a:fld>
            <a:endParaRPr lang="en-US"/>
          </a:p>
        </p:txBody>
      </p:sp>
      <p:pic>
        <p:nvPicPr>
          <p:cNvPr id="7" name="Picture 6"/>
          <p:cNvPicPr>
            <a:picLocks noChangeAspect="1"/>
          </p:cNvPicPr>
          <p:nvPr/>
        </p:nvPicPr>
        <p:blipFill>
          <a:blip r:embed="rId2"/>
          <a:stretch>
            <a:fillRect/>
          </a:stretch>
        </p:blipFill>
        <p:spPr>
          <a:xfrm>
            <a:off x="1172101" y="1494652"/>
            <a:ext cx="9029586" cy="5079142"/>
          </a:xfrm>
          <a:prstGeom prst="rect">
            <a:avLst/>
          </a:prstGeom>
        </p:spPr>
      </p:pic>
    </p:spTree>
    <p:extLst>
      <p:ext uri="{BB962C8B-B14F-4D97-AF65-F5344CB8AC3E}">
        <p14:creationId xmlns:p14="http://schemas.microsoft.com/office/powerpoint/2010/main" val="76989227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553" y="6869"/>
            <a:ext cx="9404723" cy="1400530"/>
          </a:xfrm>
        </p:spPr>
        <p:txBody>
          <a:bodyPr/>
          <a:lstStyle/>
          <a:p>
            <a:r>
              <a:rPr lang="en-US" dirty="0" smtClean="0"/>
              <a:t>Example SHALLOW COPY</a:t>
            </a:r>
            <a:endParaRPr lang="en-US" dirty="0"/>
          </a:p>
        </p:txBody>
      </p:sp>
      <p:sp>
        <p:nvSpPr>
          <p:cNvPr id="3" name="Slide Number Placeholder 2"/>
          <p:cNvSpPr>
            <a:spLocks noGrp="1"/>
          </p:cNvSpPr>
          <p:nvPr>
            <p:ph type="sldNum" sz="quarter" idx="12"/>
          </p:nvPr>
        </p:nvSpPr>
        <p:spPr/>
        <p:txBody>
          <a:bodyPr/>
          <a:lstStyle/>
          <a:p>
            <a:fld id="{38B37C27-2222-4CD1-83C4-DC16685FE41D}" type="slidenum">
              <a:rPr lang="en-US" smtClean="0"/>
              <a:t>56</a:t>
            </a:fld>
            <a:endParaRPr lang="en-US"/>
          </a:p>
        </p:txBody>
      </p:sp>
      <p:pic>
        <p:nvPicPr>
          <p:cNvPr id="4" name="Picture 3"/>
          <p:cNvPicPr>
            <a:picLocks noChangeAspect="1"/>
          </p:cNvPicPr>
          <p:nvPr/>
        </p:nvPicPr>
        <p:blipFill>
          <a:blip r:embed="rId2"/>
          <a:stretch>
            <a:fillRect/>
          </a:stretch>
        </p:blipFill>
        <p:spPr>
          <a:xfrm>
            <a:off x="461553" y="844506"/>
            <a:ext cx="5295900" cy="4295775"/>
          </a:xfrm>
          <a:prstGeom prst="rect">
            <a:avLst/>
          </a:prstGeom>
        </p:spPr>
      </p:pic>
      <p:pic>
        <p:nvPicPr>
          <p:cNvPr id="5" name="Picture 4"/>
          <p:cNvPicPr>
            <a:picLocks noChangeAspect="1"/>
          </p:cNvPicPr>
          <p:nvPr/>
        </p:nvPicPr>
        <p:blipFill>
          <a:blip r:embed="rId3"/>
          <a:stretch>
            <a:fillRect/>
          </a:stretch>
        </p:blipFill>
        <p:spPr>
          <a:xfrm>
            <a:off x="5978302" y="844506"/>
            <a:ext cx="3667125" cy="3733800"/>
          </a:xfrm>
          <a:prstGeom prst="rect">
            <a:avLst/>
          </a:prstGeom>
        </p:spPr>
      </p:pic>
      <p:pic>
        <p:nvPicPr>
          <p:cNvPr id="7" name="Picture 6"/>
          <p:cNvPicPr>
            <a:picLocks noChangeAspect="1"/>
          </p:cNvPicPr>
          <p:nvPr/>
        </p:nvPicPr>
        <p:blipFill>
          <a:blip r:embed="rId4"/>
          <a:stretch>
            <a:fillRect/>
          </a:stretch>
        </p:blipFill>
        <p:spPr>
          <a:xfrm>
            <a:off x="6368620" y="4772410"/>
            <a:ext cx="3187271" cy="1701072"/>
          </a:xfrm>
          <a:prstGeom prst="rect">
            <a:avLst/>
          </a:prstGeom>
        </p:spPr>
      </p:pic>
    </p:spTree>
    <p:extLst>
      <p:ext uri="{BB962C8B-B14F-4D97-AF65-F5344CB8AC3E}">
        <p14:creationId xmlns:p14="http://schemas.microsoft.com/office/powerpoint/2010/main" val="293011651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553" y="6869"/>
            <a:ext cx="9404723" cy="1400530"/>
          </a:xfrm>
        </p:spPr>
        <p:txBody>
          <a:bodyPr/>
          <a:lstStyle/>
          <a:p>
            <a:r>
              <a:rPr lang="en-US" dirty="0" smtClean="0"/>
              <a:t>Example DEEP COPY</a:t>
            </a:r>
            <a:endParaRPr lang="en-US" dirty="0"/>
          </a:p>
        </p:txBody>
      </p:sp>
      <p:sp>
        <p:nvSpPr>
          <p:cNvPr id="3" name="Slide Number Placeholder 2"/>
          <p:cNvSpPr>
            <a:spLocks noGrp="1"/>
          </p:cNvSpPr>
          <p:nvPr>
            <p:ph type="sldNum" sz="quarter" idx="12"/>
          </p:nvPr>
        </p:nvSpPr>
        <p:spPr/>
        <p:txBody>
          <a:bodyPr/>
          <a:lstStyle/>
          <a:p>
            <a:fld id="{38B37C27-2222-4CD1-83C4-DC16685FE41D}" type="slidenum">
              <a:rPr lang="en-US" smtClean="0"/>
              <a:t>57</a:t>
            </a:fld>
            <a:endParaRPr lang="en-US"/>
          </a:p>
        </p:txBody>
      </p:sp>
      <p:pic>
        <p:nvPicPr>
          <p:cNvPr id="6" name="Picture 5"/>
          <p:cNvPicPr>
            <a:picLocks noChangeAspect="1"/>
          </p:cNvPicPr>
          <p:nvPr/>
        </p:nvPicPr>
        <p:blipFill>
          <a:blip r:embed="rId2"/>
          <a:stretch>
            <a:fillRect/>
          </a:stretch>
        </p:blipFill>
        <p:spPr>
          <a:xfrm>
            <a:off x="6100133" y="1058098"/>
            <a:ext cx="2834142" cy="1980485"/>
          </a:xfrm>
          <a:prstGeom prst="rect">
            <a:avLst/>
          </a:prstGeom>
        </p:spPr>
      </p:pic>
      <p:pic>
        <p:nvPicPr>
          <p:cNvPr id="8" name="Picture 7"/>
          <p:cNvPicPr>
            <a:picLocks noChangeAspect="1"/>
          </p:cNvPicPr>
          <p:nvPr/>
        </p:nvPicPr>
        <p:blipFill>
          <a:blip r:embed="rId3"/>
          <a:stretch>
            <a:fillRect/>
          </a:stretch>
        </p:blipFill>
        <p:spPr>
          <a:xfrm>
            <a:off x="461553" y="985050"/>
            <a:ext cx="4600575" cy="5743575"/>
          </a:xfrm>
          <a:prstGeom prst="rect">
            <a:avLst/>
          </a:prstGeom>
        </p:spPr>
      </p:pic>
      <p:pic>
        <p:nvPicPr>
          <p:cNvPr id="9" name="Picture 8"/>
          <p:cNvPicPr>
            <a:picLocks noChangeAspect="1"/>
          </p:cNvPicPr>
          <p:nvPr/>
        </p:nvPicPr>
        <p:blipFill>
          <a:blip r:embed="rId4"/>
          <a:stretch>
            <a:fillRect/>
          </a:stretch>
        </p:blipFill>
        <p:spPr>
          <a:xfrm>
            <a:off x="4894713" y="3574758"/>
            <a:ext cx="6136809" cy="2972087"/>
          </a:xfrm>
          <a:prstGeom prst="rect">
            <a:avLst/>
          </a:prstGeom>
        </p:spPr>
      </p:pic>
    </p:spTree>
    <p:extLst>
      <p:ext uri="{BB962C8B-B14F-4D97-AF65-F5344CB8AC3E}">
        <p14:creationId xmlns:p14="http://schemas.microsoft.com/office/powerpoint/2010/main" val="223600685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1" y="1458097"/>
            <a:ext cx="11191662" cy="5053913"/>
          </a:xfrm>
        </p:spPr>
        <p:txBody>
          <a:bodyPr>
            <a:noAutofit/>
          </a:bodyPr>
          <a:lstStyle/>
          <a:p>
            <a:r>
              <a:rPr lang="en-US" sz="2400" dirty="0"/>
              <a:t>Create a class named 'Rectangle' with two data members- length and breadth and a function to calculate the area which is 'length*breadth'. The class has two constructors which </a:t>
            </a:r>
            <a:r>
              <a:rPr lang="en-US" sz="2400" dirty="0" smtClean="0"/>
              <a:t>are</a:t>
            </a:r>
            <a:endParaRPr lang="en-US" sz="2400" dirty="0"/>
          </a:p>
          <a:p>
            <a:pPr lvl="0"/>
            <a:r>
              <a:rPr lang="en-US" sz="2400" dirty="0"/>
              <a:t>Having no parameter - values of both length and breadth are assigned zero.</a:t>
            </a:r>
          </a:p>
          <a:p>
            <a:pPr lvl="0"/>
            <a:r>
              <a:rPr lang="en-US" sz="2400" dirty="0"/>
              <a:t>Having two numbers as parameters - the two numbers are assigned as length and breadth respectively.</a:t>
            </a:r>
          </a:p>
          <a:p>
            <a:r>
              <a:rPr lang="en-US" sz="2400" dirty="0"/>
              <a:t>Now, create objects of the 'Rectangle' class having none and two parameters and print their areas, also create copy </a:t>
            </a:r>
            <a:r>
              <a:rPr lang="en-US" sz="2400" dirty="0" smtClean="0"/>
              <a:t>constructor. </a:t>
            </a:r>
            <a:endParaRPr lang="en-US" sz="2400" b="1" dirty="0"/>
          </a:p>
        </p:txBody>
      </p:sp>
      <p:sp>
        <p:nvSpPr>
          <p:cNvPr id="4" name="Title 3"/>
          <p:cNvSpPr>
            <a:spLocks noGrp="1"/>
          </p:cNvSpPr>
          <p:nvPr>
            <p:ph type="title"/>
          </p:nvPr>
        </p:nvSpPr>
        <p:spPr/>
        <p:txBody>
          <a:bodyPr/>
          <a:lstStyle/>
          <a:p>
            <a:r>
              <a:rPr lang="en-US" dirty="0" smtClean="0"/>
              <a:t>QUESTION TIME</a:t>
            </a:r>
            <a:endParaRPr lang="en-US" dirty="0"/>
          </a:p>
        </p:txBody>
      </p:sp>
    </p:spTree>
    <p:extLst>
      <p:ext uri="{BB962C8B-B14F-4D97-AF65-F5344CB8AC3E}">
        <p14:creationId xmlns:p14="http://schemas.microsoft.com/office/powerpoint/2010/main" val="1395257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Structs</a:t>
            </a:r>
            <a:endParaRPr lang="en-US" dirty="0"/>
          </a:p>
        </p:txBody>
      </p:sp>
      <p:sp>
        <p:nvSpPr>
          <p:cNvPr id="4" name="Slide Number Placeholder 3"/>
          <p:cNvSpPr>
            <a:spLocks noGrp="1"/>
          </p:cNvSpPr>
          <p:nvPr>
            <p:ph type="sldNum" sz="quarter" idx="12"/>
          </p:nvPr>
        </p:nvSpPr>
        <p:spPr/>
        <p:txBody>
          <a:bodyPr/>
          <a:lstStyle/>
          <a:p>
            <a:fld id="{38B37C27-2222-4CD1-83C4-DC16685FE41D}" type="slidenum">
              <a:rPr lang="en-US" smtClean="0"/>
              <a:t>6</a:t>
            </a:fld>
            <a:endParaRPr lang="en-US"/>
          </a:p>
        </p:txBody>
      </p:sp>
      <p:sp>
        <p:nvSpPr>
          <p:cNvPr id="7" name="Rectangle 6"/>
          <p:cNvSpPr/>
          <p:nvPr/>
        </p:nvSpPr>
        <p:spPr>
          <a:xfrm>
            <a:off x="646111" y="1391583"/>
            <a:ext cx="3113353" cy="461665"/>
          </a:xfrm>
          <a:prstGeom prst="rect">
            <a:avLst/>
          </a:prstGeom>
        </p:spPr>
        <p:txBody>
          <a:bodyPr wrap="none">
            <a:spAutoFit/>
          </a:bodyPr>
          <a:lstStyle/>
          <a:p>
            <a:r>
              <a:rPr lang="en-US" sz="2400" dirty="0"/>
              <a:t>Initializing Structures</a:t>
            </a:r>
          </a:p>
        </p:txBody>
      </p:sp>
      <p:pic>
        <p:nvPicPr>
          <p:cNvPr id="8" name="Picture 7"/>
          <p:cNvPicPr>
            <a:picLocks noChangeAspect="1"/>
          </p:cNvPicPr>
          <p:nvPr/>
        </p:nvPicPr>
        <p:blipFill>
          <a:blip r:embed="rId2"/>
          <a:stretch>
            <a:fillRect/>
          </a:stretch>
        </p:blipFill>
        <p:spPr>
          <a:xfrm>
            <a:off x="2351344" y="1836517"/>
            <a:ext cx="6616494" cy="2255623"/>
          </a:xfrm>
          <a:prstGeom prst="rect">
            <a:avLst/>
          </a:prstGeom>
        </p:spPr>
      </p:pic>
      <p:sp>
        <p:nvSpPr>
          <p:cNvPr id="9" name="Rectangle 8"/>
          <p:cNvSpPr/>
          <p:nvPr/>
        </p:nvSpPr>
        <p:spPr>
          <a:xfrm>
            <a:off x="930875" y="4425781"/>
            <a:ext cx="10128058" cy="1938992"/>
          </a:xfrm>
          <a:prstGeom prst="rect">
            <a:avLst/>
          </a:prstGeom>
        </p:spPr>
        <p:txBody>
          <a:bodyPr wrap="square">
            <a:spAutoFit/>
          </a:bodyPr>
          <a:lstStyle/>
          <a:p>
            <a:pPr marL="285750" indent="-285750">
              <a:buFont typeface="Wingdings" panose="05000000000000000000" pitchFamily="2" charset="2"/>
              <a:buChar char="Ø"/>
            </a:pPr>
            <a:r>
              <a:rPr lang="en-US" sz="2000" dirty="0"/>
              <a:t>I</a:t>
            </a:r>
            <a:r>
              <a:rPr lang="en-US" sz="2000" dirty="0" smtClean="0"/>
              <a:t>nitializing </a:t>
            </a:r>
            <a:r>
              <a:rPr lang="en-US" sz="2000" dirty="0"/>
              <a:t>values must be given in the order </a:t>
            </a:r>
            <a:r>
              <a:rPr lang="en-US" sz="2000" dirty="0" smtClean="0"/>
              <a:t>that corresponds </a:t>
            </a:r>
            <a:r>
              <a:rPr lang="en-US" sz="2000" dirty="0"/>
              <a:t>to the order of member variables in the structure type definition.</a:t>
            </a:r>
          </a:p>
          <a:p>
            <a:pPr marL="285750" indent="-285750">
              <a:buFont typeface="Wingdings" panose="05000000000000000000" pitchFamily="2" charset="2"/>
              <a:buChar char="Ø"/>
            </a:pPr>
            <a:r>
              <a:rPr lang="en-US" sz="2000" dirty="0"/>
              <a:t>In this example, </a:t>
            </a:r>
            <a:r>
              <a:rPr lang="en-US" sz="2000" dirty="0" err="1"/>
              <a:t>due_date.month</a:t>
            </a:r>
            <a:r>
              <a:rPr lang="en-US" sz="2000" dirty="0"/>
              <a:t> receives the first initializing value of 12,</a:t>
            </a:r>
          </a:p>
          <a:p>
            <a:r>
              <a:rPr lang="en-US" sz="2000" dirty="0" err="1" smtClean="0"/>
              <a:t>due_date.day</a:t>
            </a:r>
            <a:r>
              <a:rPr lang="en-US" sz="2000" dirty="0" smtClean="0"/>
              <a:t> </a:t>
            </a:r>
            <a:r>
              <a:rPr lang="en-US" sz="2000" dirty="0"/>
              <a:t>receives the second value of 31, and </a:t>
            </a:r>
            <a:r>
              <a:rPr lang="en-US" sz="2000" dirty="0" err="1"/>
              <a:t>due_date.year</a:t>
            </a:r>
            <a:r>
              <a:rPr lang="en-US" sz="2000" dirty="0"/>
              <a:t> </a:t>
            </a:r>
            <a:r>
              <a:rPr lang="en-US" sz="2000" dirty="0" smtClean="0"/>
              <a:t>receives the </a:t>
            </a:r>
            <a:r>
              <a:rPr lang="en-US" sz="2000" dirty="0"/>
              <a:t>third value of 2004.</a:t>
            </a:r>
          </a:p>
          <a:p>
            <a:pPr marL="285750" indent="-285750">
              <a:buFont typeface="Wingdings" panose="05000000000000000000" pitchFamily="2" charset="2"/>
              <a:buChar char="Ø"/>
            </a:pPr>
            <a:r>
              <a:rPr lang="en-US" sz="2000" dirty="0"/>
              <a:t>It is an error if there are more initializers than </a:t>
            </a:r>
            <a:r>
              <a:rPr lang="en-US" sz="2000" dirty="0" err="1"/>
              <a:t>struct</a:t>
            </a:r>
            <a:r>
              <a:rPr lang="en-US" sz="2000" dirty="0"/>
              <a:t> members. </a:t>
            </a:r>
            <a:endParaRPr lang="en-US" sz="2000" dirty="0" smtClean="0"/>
          </a:p>
        </p:txBody>
      </p:sp>
    </p:spTree>
    <p:extLst>
      <p:ext uri="{BB962C8B-B14F-4D97-AF65-F5344CB8AC3E}">
        <p14:creationId xmlns:p14="http://schemas.microsoft.com/office/powerpoint/2010/main" val="2823365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3" name="Content Placeholder 2"/>
          <p:cNvSpPr>
            <a:spLocks noGrp="1"/>
          </p:cNvSpPr>
          <p:nvPr>
            <p:ph idx="1"/>
          </p:nvPr>
        </p:nvSpPr>
        <p:spPr>
          <a:xfrm>
            <a:off x="580209" y="1375720"/>
            <a:ext cx="10211359" cy="4988010"/>
          </a:xfrm>
        </p:spPr>
        <p:txBody>
          <a:bodyPr>
            <a:normAutofit fontScale="85000" lnSpcReduction="10000"/>
          </a:bodyPr>
          <a:lstStyle/>
          <a:p>
            <a:r>
              <a:rPr lang="en-US" sz="3200" dirty="0"/>
              <a:t>Defining Classes and Member </a:t>
            </a:r>
            <a:r>
              <a:rPr lang="en-US" sz="3200" dirty="0" smtClean="0"/>
              <a:t>Functions</a:t>
            </a:r>
          </a:p>
          <a:p>
            <a:r>
              <a:rPr lang="en-US" sz="3200" dirty="0"/>
              <a:t>A </a:t>
            </a:r>
            <a:r>
              <a:rPr lang="en-US" sz="3200" b="1" dirty="0">
                <a:solidFill>
                  <a:srgbClr val="FFC000"/>
                </a:solidFill>
              </a:rPr>
              <a:t>class is a data type</a:t>
            </a:r>
            <a:r>
              <a:rPr lang="en-US" sz="3200" dirty="0"/>
              <a:t> whose variables are </a:t>
            </a:r>
            <a:r>
              <a:rPr lang="en-US" sz="3200" b="1" dirty="0">
                <a:solidFill>
                  <a:srgbClr val="FFC000"/>
                </a:solidFill>
              </a:rPr>
              <a:t>objects</a:t>
            </a:r>
            <a:r>
              <a:rPr lang="en-US" sz="3200" dirty="0"/>
              <a:t>. </a:t>
            </a:r>
            <a:endParaRPr lang="en-US" sz="3200" dirty="0" smtClean="0"/>
          </a:p>
          <a:p>
            <a:r>
              <a:rPr lang="en-US" sz="3200" dirty="0"/>
              <a:t>A</a:t>
            </a:r>
            <a:r>
              <a:rPr lang="en-US" sz="3200" dirty="0" smtClean="0"/>
              <a:t>n </a:t>
            </a:r>
            <a:r>
              <a:rPr lang="en-US" sz="3200" dirty="0"/>
              <a:t>object as a variable that has </a:t>
            </a:r>
            <a:r>
              <a:rPr lang="en-US" sz="3200" b="1" dirty="0">
                <a:solidFill>
                  <a:srgbClr val="FFC000"/>
                </a:solidFill>
              </a:rPr>
              <a:t>member functions </a:t>
            </a:r>
            <a:r>
              <a:rPr lang="en-US" sz="3200" dirty="0"/>
              <a:t>as well as the ability to </a:t>
            </a:r>
            <a:r>
              <a:rPr lang="en-US" sz="3200" b="1" dirty="0" smtClean="0">
                <a:solidFill>
                  <a:srgbClr val="FFC000"/>
                </a:solidFill>
              </a:rPr>
              <a:t>hold data values</a:t>
            </a:r>
            <a:r>
              <a:rPr lang="en-US" sz="3200" dirty="0" smtClean="0"/>
              <a:t>.</a:t>
            </a:r>
          </a:p>
          <a:p>
            <a:r>
              <a:rPr lang="en-US" sz="3200" dirty="0"/>
              <a:t>W</a:t>
            </a:r>
            <a:r>
              <a:rPr lang="en-US" sz="3200" dirty="0" smtClean="0"/>
              <a:t>ithin </a:t>
            </a:r>
            <a:r>
              <a:rPr lang="en-US" sz="3200" dirty="0"/>
              <a:t>a C++ program, the definition of a class should </a:t>
            </a:r>
            <a:r>
              <a:rPr lang="en-US" sz="3200" dirty="0" smtClean="0"/>
              <a:t>be a </a:t>
            </a:r>
            <a:r>
              <a:rPr lang="en-US" sz="3200" dirty="0"/>
              <a:t>data type definition that describes what kinds of </a:t>
            </a:r>
            <a:r>
              <a:rPr lang="en-US" sz="3200" b="1" dirty="0">
                <a:solidFill>
                  <a:srgbClr val="FFC000"/>
                </a:solidFill>
              </a:rPr>
              <a:t>values the variables </a:t>
            </a:r>
            <a:r>
              <a:rPr lang="en-US" sz="3200" b="1" dirty="0" smtClean="0">
                <a:solidFill>
                  <a:srgbClr val="FFC000"/>
                </a:solidFill>
              </a:rPr>
              <a:t>can hold </a:t>
            </a:r>
            <a:r>
              <a:rPr lang="en-US" sz="3200" b="1" dirty="0">
                <a:solidFill>
                  <a:srgbClr val="FFC000"/>
                </a:solidFill>
              </a:rPr>
              <a:t>and also what the member functions are. </a:t>
            </a:r>
            <a:endParaRPr lang="en-US" sz="3200" b="1" dirty="0" smtClean="0">
              <a:solidFill>
                <a:srgbClr val="FFC000"/>
              </a:solidFill>
            </a:endParaRPr>
          </a:p>
          <a:p>
            <a:r>
              <a:rPr lang="en-US" sz="3200" dirty="0" smtClean="0"/>
              <a:t>A </a:t>
            </a:r>
            <a:r>
              <a:rPr lang="en-US" sz="3200" dirty="0"/>
              <a:t>structure definition </a:t>
            </a:r>
            <a:r>
              <a:rPr lang="en-US" sz="3200" dirty="0" smtClean="0"/>
              <a:t>describes some </a:t>
            </a:r>
            <a:r>
              <a:rPr lang="en-US" sz="3200" dirty="0"/>
              <a:t>of these things. </a:t>
            </a:r>
            <a:endParaRPr lang="en-US" sz="3200" dirty="0" smtClean="0"/>
          </a:p>
          <a:p>
            <a:r>
              <a:rPr lang="en-US" sz="3200" dirty="0" smtClean="0"/>
              <a:t>A </a:t>
            </a:r>
            <a:r>
              <a:rPr lang="en-US" sz="3200" dirty="0"/>
              <a:t>structure is a defined type that allows you to </a:t>
            </a:r>
            <a:r>
              <a:rPr lang="en-US" sz="3200" b="1" dirty="0" smtClean="0">
                <a:solidFill>
                  <a:srgbClr val="FFC000"/>
                </a:solidFill>
              </a:rPr>
              <a:t>define values </a:t>
            </a:r>
            <a:r>
              <a:rPr lang="en-US" sz="3200" b="1" dirty="0">
                <a:solidFill>
                  <a:srgbClr val="FFC000"/>
                </a:solidFill>
              </a:rPr>
              <a:t>of the structure type by defining member </a:t>
            </a:r>
            <a:r>
              <a:rPr lang="en-US" sz="3200" b="1" dirty="0" smtClean="0">
                <a:solidFill>
                  <a:srgbClr val="FFC000"/>
                </a:solidFill>
              </a:rPr>
              <a:t>variables.</a:t>
            </a:r>
            <a:endParaRPr lang="en-US" sz="3200" b="1" dirty="0">
              <a:solidFill>
                <a:srgbClr val="FFC000"/>
              </a:solidFill>
            </a:endParaRPr>
          </a:p>
        </p:txBody>
      </p:sp>
      <p:sp>
        <p:nvSpPr>
          <p:cNvPr id="4" name="Slide Number Placeholder 3"/>
          <p:cNvSpPr>
            <a:spLocks noGrp="1"/>
          </p:cNvSpPr>
          <p:nvPr>
            <p:ph type="sldNum" sz="quarter" idx="12"/>
          </p:nvPr>
        </p:nvSpPr>
        <p:spPr/>
        <p:txBody>
          <a:bodyPr/>
          <a:lstStyle/>
          <a:p>
            <a:fld id="{38B37C27-2222-4CD1-83C4-DC16685FE41D}" type="slidenum">
              <a:rPr lang="en-US" smtClean="0"/>
              <a:t>7</a:t>
            </a:fld>
            <a:endParaRPr lang="en-US"/>
          </a:p>
        </p:txBody>
      </p:sp>
    </p:spTree>
    <p:extLst>
      <p:ext uri="{BB962C8B-B14F-4D97-AF65-F5344CB8AC3E}">
        <p14:creationId xmlns:p14="http://schemas.microsoft.com/office/powerpoint/2010/main" val="2288345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3" name="Content Placeholder 2"/>
          <p:cNvSpPr>
            <a:spLocks noGrp="1"/>
          </p:cNvSpPr>
          <p:nvPr>
            <p:ph idx="1"/>
          </p:nvPr>
        </p:nvSpPr>
        <p:spPr>
          <a:xfrm>
            <a:off x="580209" y="1375720"/>
            <a:ext cx="10211359" cy="4988010"/>
          </a:xfrm>
        </p:spPr>
        <p:txBody>
          <a:bodyPr>
            <a:normAutofit/>
          </a:bodyPr>
          <a:lstStyle/>
          <a:p>
            <a:r>
              <a:rPr lang="en-US" sz="3200" dirty="0"/>
              <a:t>Defining Classes and Member </a:t>
            </a:r>
            <a:r>
              <a:rPr lang="en-US" sz="3200" dirty="0" smtClean="0"/>
              <a:t>Functions</a:t>
            </a:r>
          </a:p>
        </p:txBody>
      </p:sp>
      <p:sp>
        <p:nvSpPr>
          <p:cNvPr id="4" name="Slide Number Placeholder 3"/>
          <p:cNvSpPr>
            <a:spLocks noGrp="1"/>
          </p:cNvSpPr>
          <p:nvPr>
            <p:ph type="sldNum" sz="quarter" idx="12"/>
          </p:nvPr>
        </p:nvSpPr>
        <p:spPr/>
        <p:txBody>
          <a:bodyPr/>
          <a:lstStyle/>
          <a:p>
            <a:fld id="{38B37C27-2222-4CD1-83C4-DC16685FE41D}" type="slidenum">
              <a:rPr lang="en-US" smtClean="0"/>
              <a:t>8</a:t>
            </a:fld>
            <a:endParaRPr lang="en-US"/>
          </a:p>
        </p:txBody>
      </p:sp>
      <p:pic>
        <p:nvPicPr>
          <p:cNvPr id="1028" name="Picture 4" descr="Object Oriented Programming - Breathe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637" y="2303989"/>
            <a:ext cx="5324251" cy="40597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lasses &amp;amp; Objects in C++ - Simple Snipp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7642" y="2351356"/>
            <a:ext cx="6057858" cy="3965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460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558" y="125547"/>
            <a:ext cx="9404723" cy="1400530"/>
          </a:xfrm>
        </p:spPr>
        <p:txBody>
          <a:bodyPr/>
          <a:lstStyle/>
          <a:p>
            <a:r>
              <a:rPr lang="en-US" dirty="0" smtClean="0"/>
              <a:t>Classes and Objects</a:t>
            </a:r>
            <a:endParaRPr lang="en-US" dirty="0"/>
          </a:p>
        </p:txBody>
      </p:sp>
      <p:sp>
        <p:nvSpPr>
          <p:cNvPr id="3" name="Content Placeholder 2"/>
          <p:cNvSpPr>
            <a:spLocks noGrp="1"/>
          </p:cNvSpPr>
          <p:nvPr>
            <p:ph idx="1"/>
          </p:nvPr>
        </p:nvSpPr>
        <p:spPr>
          <a:xfrm>
            <a:off x="4868117" y="1316031"/>
            <a:ext cx="6918415" cy="4988010"/>
          </a:xfrm>
        </p:spPr>
        <p:txBody>
          <a:bodyPr>
            <a:normAutofit fontScale="85000" lnSpcReduction="20000"/>
          </a:bodyPr>
          <a:lstStyle/>
          <a:p>
            <a:r>
              <a:rPr lang="en-US" sz="3200" dirty="0"/>
              <a:t>The type </a:t>
            </a:r>
            <a:r>
              <a:rPr lang="en-US" sz="3200" b="1" dirty="0" err="1">
                <a:solidFill>
                  <a:srgbClr val="FFC000"/>
                </a:solidFill>
              </a:rPr>
              <a:t>DayOfYear</a:t>
            </a:r>
            <a:r>
              <a:rPr lang="en-US" sz="3200" b="1" dirty="0">
                <a:solidFill>
                  <a:srgbClr val="FFC000"/>
                </a:solidFill>
              </a:rPr>
              <a:t> </a:t>
            </a:r>
            <a:r>
              <a:rPr lang="en-US" sz="3200" dirty="0"/>
              <a:t>defined there is a class definition for objects </a:t>
            </a:r>
            <a:r>
              <a:rPr lang="en-US" sz="3200" dirty="0" smtClean="0"/>
              <a:t>whose </a:t>
            </a:r>
            <a:r>
              <a:rPr lang="en-US" sz="3200" b="1" dirty="0" smtClean="0">
                <a:solidFill>
                  <a:srgbClr val="FFC000"/>
                </a:solidFill>
              </a:rPr>
              <a:t>values </a:t>
            </a:r>
            <a:r>
              <a:rPr lang="en-US" sz="3200" b="1" dirty="0">
                <a:solidFill>
                  <a:srgbClr val="FFC000"/>
                </a:solidFill>
              </a:rPr>
              <a:t>are dates</a:t>
            </a:r>
            <a:r>
              <a:rPr lang="en-US" sz="3200" dirty="0"/>
              <a:t>, such as January 1 or July 4</a:t>
            </a:r>
            <a:r>
              <a:rPr lang="en-US" sz="3200" dirty="0" smtClean="0"/>
              <a:t>.</a:t>
            </a:r>
          </a:p>
          <a:p>
            <a:r>
              <a:rPr lang="en-US" sz="3200" dirty="0"/>
              <a:t>The class </a:t>
            </a:r>
            <a:r>
              <a:rPr lang="en-US" sz="3200" dirty="0" err="1"/>
              <a:t>DayOfYear</a:t>
            </a:r>
            <a:r>
              <a:rPr lang="en-US" sz="3200" dirty="0"/>
              <a:t> has </a:t>
            </a:r>
            <a:r>
              <a:rPr lang="en-US" sz="3200" b="1" dirty="0" smtClean="0">
                <a:solidFill>
                  <a:srgbClr val="FFC000"/>
                </a:solidFill>
              </a:rPr>
              <a:t>one member </a:t>
            </a:r>
            <a:r>
              <a:rPr lang="en-US" sz="3200" b="1" dirty="0">
                <a:solidFill>
                  <a:srgbClr val="FFC000"/>
                </a:solidFill>
              </a:rPr>
              <a:t>function called </a:t>
            </a:r>
            <a:r>
              <a:rPr lang="en-US" sz="3200" b="1" u="sng" dirty="0">
                <a:solidFill>
                  <a:srgbClr val="FFC000"/>
                </a:solidFill>
              </a:rPr>
              <a:t>output</a:t>
            </a:r>
            <a:r>
              <a:rPr lang="en-US" sz="3200" b="1" dirty="0">
                <a:solidFill>
                  <a:srgbClr val="FFC000"/>
                </a:solidFill>
              </a:rPr>
              <a:t>, </a:t>
            </a:r>
            <a:r>
              <a:rPr lang="en-US" sz="3200" dirty="0"/>
              <a:t>which has no arguments and outputs </a:t>
            </a:r>
            <a:r>
              <a:rPr lang="en-US" sz="3200" dirty="0" smtClean="0"/>
              <a:t>the month </a:t>
            </a:r>
            <a:r>
              <a:rPr lang="en-US" sz="3200" dirty="0"/>
              <a:t>and day values to the screen</a:t>
            </a:r>
            <a:r>
              <a:rPr lang="en-US" sz="3200" dirty="0" smtClean="0"/>
              <a:t>.</a:t>
            </a:r>
          </a:p>
          <a:p>
            <a:r>
              <a:rPr lang="en-US" sz="3200" b="1" dirty="0">
                <a:solidFill>
                  <a:srgbClr val="FFC000"/>
                </a:solidFill>
              </a:rPr>
              <a:t>Objects</a:t>
            </a:r>
            <a:r>
              <a:rPr lang="en-US" sz="3200" dirty="0"/>
              <a:t> (that is, variables) of a class type are declared in the </a:t>
            </a:r>
            <a:r>
              <a:rPr lang="en-US" sz="3200" dirty="0" smtClean="0"/>
              <a:t>same way </a:t>
            </a:r>
            <a:r>
              <a:rPr lang="en-US" sz="3200" dirty="0"/>
              <a:t>as variables of the predefined types and in the same way as </a:t>
            </a:r>
            <a:r>
              <a:rPr lang="en-US" sz="3200" dirty="0" smtClean="0"/>
              <a:t>structure variables</a:t>
            </a:r>
            <a:r>
              <a:rPr lang="en-US" sz="3200" dirty="0"/>
              <a:t>.</a:t>
            </a:r>
          </a:p>
        </p:txBody>
      </p:sp>
      <p:sp>
        <p:nvSpPr>
          <p:cNvPr id="4" name="Slide Number Placeholder 3"/>
          <p:cNvSpPr>
            <a:spLocks noGrp="1"/>
          </p:cNvSpPr>
          <p:nvPr>
            <p:ph type="sldNum" sz="quarter" idx="12"/>
          </p:nvPr>
        </p:nvSpPr>
        <p:spPr/>
        <p:txBody>
          <a:bodyPr/>
          <a:lstStyle/>
          <a:p>
            <a:fld id="{38B37C27-2222-4CD1-83C4-DC16685FE41D}" type="slidenum">
              <a:rPr lang="en-US" smtClean="0"/>
              <a:t>9</a:t>
            </a:fld>
            <a:endParaRPr lang="en-US"/>
          </a:p>
        </p:txBody>
      </p:sp>
      <p:pic>
        <p:nvPicPr>
          <p:cNvPr id="5" name="Picture 4"/>
          <p:cNvPicPr>
            <a:picLocks noChangeAspect="1"/>
          </p:cNvPicPr>
          <p:nvPr/>
        </p:nvPicPr>
        <p:blipFill>
          <a:blip r:embed="rId2"/>
          <a:stretch>
            <a:fillRect/>
          </a:stretch>
        </p:blipFill>
        <p:spPr>
          <a:xfrm>
            <a:off x="493559" y="909701"/>
            <a:ext cx="4103607" cy="5800671"/>
          </a:xfrm>
          <a:prstGeom prst="rect">
            <a:avLst/>
          </a:prstGeom>
        </p:spPr>
      </p:pic>
    </p:spTree>
    <p:extLst>
      <p:ext uri="{BB962C8B-B14F-4D97-AF65-F5344CB8AC3E}">
        <p14:creationId xmlns:p14="http://schemas.microsoft.com/office/powerpoint/2010/main" val="35106416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844</TotalTime>
  <Words>2550</Words>
  <Application>Microsoft Office PowerPoint</Application>
  <PresentationFormat>Widescreen</PresentationFormat>
  <Paragraphs>307</Paragraphs>
  <Slides>58</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58</vt:i4>
      </vt:variant>
    </vt:vector>
  </HeadingPairs>
  <TitlesOfParts>
    <vt:vector size="67" baseType="lpstr">
      <vt:lpstr>Arial</vt:lpstr>
      <vt:lpstr>Calibri</vt:lpstr>
      <vt:lpstr>Century Gothic</vt:lpstr>
      <vt:lpstr>Courier New</vt:lpstr>
      <vt:lpstr>Roboto</vt:lpstr>
      <vt:lpstr>Times New Roman</vt:lpstr>
      <vt:lpstr>Wingdings</vt:lpstr>
      <vt:lpstr>Wingdings 3</vt:lpstr>
      <vt:lpstr>Ion</vt:lpstr>
      <vt:lpstr>Object Oriented Programming</vt:lpstr>
      <vt:lpstr>Introduction</vt:lpstr>
      <vt:lpstr>Structs</vt:lpstr>
      <vt:lpstr>Structs</vt:lpstr>
      <vt:lpstr>Structs</vt:lpstr>
      <vt:lpstr>Structs</vt:lpstr>
      <vt:lpstr>Classes and Objects</vt:lpstr>
      <vt:lpstr>Classes and Objects</vt:lpstr>
      <vt:lpstr>Classes and Objects</vt:lpstr>
      <vt:lpstr>Classes and Objects</vt:lpstr>
      <vt:lpstr>Classes and Objects</vt:lpstr>
      <vt:lpstr>Classes and Objects</vt:lpstr>
      <vt:lpstr>Classes and Objects</vt:lpstr>
      <vt:lpstr>Classes and Objects</vt:lpstr>
      <vt:lpstr>Classes and Objects</vt:lpstr>
      <vt:lpstr>Classes and Objects</vt:lpstr>
      <vt:lpstr>Access Control </vt:lpstr>
      <vt:lpstr>Access Control</vt:lpstr>
      <vt:lpstr>Access Control</vt:lpstr>
      <vt:lpstr>Access Control</vt:lpstr>
      <vt:lpstr>Access Control</vt:lpstr>
      <vt:lpstr>Access Control</vt:lpstr>
      <vt:lpstr>Access Control</vt:lpstr>
      <vt:lpstr>Accessors and Mutators</vt:lpstr>
      <vt:lpstr>Accessors and Mutators</vt:lpstr>
      <vt:lpstr>PowerPoint Presentation</vt:lpstr>
      <vt:lpstr>Constructors</vt:lpstr>
      <vt:lpstr>Constructors</vt:lpstr>
      <vt:lpstr>Constructors</vt:lpstr>
      <vt:lpstr>Constructors</vt:lpstr>
      <vt:lpstr>Constructors</vt:lpstr>
      <vt:lpstr>Constructors</vt:lpstr>
      <vt:lpstr>Types of Constructors</vt:lpstr>
      <vt:lpstr>1. Default Constructor</vt:lpstr>
      <vt:lpstr>1. Default Constructor</vt:lpstr>
      <vt:lpstr>Parameterized Constructors</vt:lpstr>
      <vt:lpstr>2. Parameterized Constructors</vt:lpstr>
      <vt:lpstr>Constructors</vt:lpstr>
      <vt:lpstr>Constructors</vt:lpstr>
      <vt:lpstr>Constructors</vt:lpstr>
      <vt:lpstr>QUESTION TIME</vt:lpstr>
      <vt:lpstr>Constructor Overloading in C++</vt:lpstr>
      <vt:lpstr>PowerPoint Presentation</vt:lpstr>
      <vt:lpstr>3. Copy Constructor</vt:lpstr>
      <vt:lpstr>s</vt:lpstr>
      <vt:lpstr>Shallow Copy Vs Deep Copy</vt:lpstr>
      <vt:lpstr>Shallow Copy Vs Deep Copy</vt:lpstr>
      <vt:lpstr>Example</vt:lpstr>
      <vt:lpstr>Default Copy Constructor</vt:lpstr>
      <vt:lpstr>Shallow Copy</vt:lpstr>
      <vt:lpstr>Example</vt:lpstr>
      <vt:lpstr>PowerPoint Presentation</vt:lpstr>
      <vt:lpstr>Copy Constructor (contd.)</vt:lpstr>
      <vt:lpstr>Shallow Copy Vs Deep Copy</vt:lpstr>
      <vt:lpstr>Shallow Copy Vs Deep Copy</vt:lpstr>
      <vt:lpstr>Example SHALLOW COPY</vt:lpstr>
      <vt:lpstr>Example DEEP COPY</vt:lpstr>
      <vt:lpstr>QUESTION TIME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lab4</dc:creator>
  <cp:lastModifiedBy>lab4</cp:lastModifiedBy>
  <cp:revision>228</cp:revision>
  <dcterms:created xsi:type="dcterms:W3CDTF">2022-01-27T06:29:33Z</dcterms:created>
  <dcterms:modified xsi:type="dcterms:W3CDTF">2022-02-18T03:50:26Z</dcterms:modified>
</cp:coreProperties>
</file>