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14" r:id="rId3"/>
    <p:sldId id="315" r:id="rId4"/>
    <p:sldId id="316" r:id="rId5"/>
    <p:sldId id="317" r:id="rId6"/>
    <p:sldId id="318" r:id="rId7"/>
    <p:sldId id="343" r:id="rId8"/>
    <p:sldId id="348" r:id="rId9"/>
    <p:sldId id="344" r:id="rId10"/>
    <p:sldId id="345" r:id="rId11"/>
    <p:sldId id="347" r:id="rId12"/>
    <p:sldId id="349" r:id="rId13"/>
    <p:sldId id="327" r:id="rId14"/>
    <p:sldId id="328" r:id="rId15"/>
    <p:sldId id="329" r:id="rId16"/>
    <p:sldId id="330" r:id="rId17"/>
    <p:sldId id="332" r:id="rId18"/>
    <p:sldId id="333" r:id="rId19"/>
    <p:sldId id="335" r:id="rId20"/>
    <p:sldId id="334" r:id="rId21"/>
    <p:sldId id="336" r:id="rId22"/>
    <p:sldId id="337" r:id="rId23"/>
    <p:sldId id="351" r:id="rId24"/>
    <p:sldId id="350" r:id="rId25"/>
    <p:sldId id="338" r:id="rId26"/>
    <p:sldId id="352" r:id="rId27"/>
    <p:sldId id="353" r:id="rId28"/>
    <p:sldId id="339" r:id="rId29"/>
    <p:sldId id="340" r:id="rId30"/>
    <p:sldId id="355" r:id="rId31"/>
    <p:sldId id="342" r:id="rId32"/>
    <p:sldId id="341" r:id="rId33"/>
    <p:sldId id="3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6C0-91D2-4D8C-A8CB-464CE74EDF8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84A8-F4C2-43BA-8C42-563DF463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8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8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0FB6-3B91-4A55-B466-5FBB1F0829F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264C-C9D1-47C7-A3B4-276554DFD7F0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2757-B23E-4519-8BC6-DA13DCBD1730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D0A3-4772-4BF9-B28F-EF99FED7BF5F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47A1-F290-483E-BD18-B256033A9F00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5D48-E0DB-490A-A77B-36F2978EEFDD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1F5D-C643-4A6E-9920-99B5037E4BE2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6CFC-0110-4ED1-9D41-B24822AFF7F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E569-2624-4C22-AE0C-EC4DEBB4990F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010F-3FBE-4617-9E22-C090061EBC3E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0E58-158E-4DBF-982C-CAF1B0094C52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7C2-10FC-45B6-AFDD-02488EF3F6AB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DA9-83F3-4154-A646-9E3D15BD3779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C5A3-8972-4C72-95D4-0A9E68BA8669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7FA5-EBE9-48B4-BB3E-96C34E4DDFF4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2E69-5C69-4B0D-BD16-78C60A2CEDAA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4AA-4447-4DAE-BA9C-3B34B4F4AB1D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396509-6641-4BC9-A1AC-B8201DB33416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031" y="3614441"/>
            <a:ext cx="2279393" cy="861420"/>
          </a:xfrm>
        </p:spPr>
        <p:txBody>
          <a:bodyPr>
            <a:normAutofit/>
          </a:bodyPr>
          <a:lstStyle/>
          <a:p>
            <a:r>
              <a:rPr lang="en-US" sz="3600" dirty="0"/>
              <a:t>Week 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Abeer</a:t>
            </a:r>
            <a:r>
              <a:rPr lang="en-US" dirty="0"/>
              <a:t> GAUHER</a:t>
            </a:r>
          </a:p>
          <a:p>
            <a:r>
              <a:rPr lang="en-US" dirty="0"/>
              <a:t>Email: </a:t>
            </a:r>
            <a:r>
              <a:rPr lang="en-US" sz="2200" cap="none" dirty="0">
                <a:hlinkClick r:id="rId3"/>
              </a:rPr>
              <a:t>abeer.gauher@nu.edu.pk</a:t>
            </a:r>
            <a:endParaRPr lang="en-US" sz="2200" cap="none" dirty="0"/>
          </a:p>
          <a:p>
            <a:r>
              <a:rPr lang="en-US" dirty="0"/>
              <a:t>Office: CS BASEMENT 2, Office number 17</a:t>
            </a:r>
          </a:p>
        </p:txBody>
      </p:sp>
    </p:spTree>
    <p:extLst>
      <p:ext uri="{BB962C8B-B14F-4D97-AF65-F5344CB8AC3E}">
        <p14:creationId xmlns:p14="http://schemas.microsoft.com/office/powerpoint/2010/main" val="6237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63611" y="2188883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Student::Student(char 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aName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aName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“Cons\n”;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Student::~Student(){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name &lt;&lt; “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Dest</a:t>
            </a:r>
            <a:r>
              <a:rPr lang="en-US" altLang="en-US" sz="2400" b="1" dirty="0">
                <a:latin typeface="Courier New" panose="02070309020205020404" pitchFamily="49" charset="0"/>
              </a:rPr>
              <a:t>\n”;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63172" y="2122979"/>
            <a:ext cx="6078004" cy="419548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Student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studentB</a:t>
            </a:r>
            <a:r>
              <a:rPr lang="en-US" altLang="en-US" sz="2800" b="1" dirty="0">
                <a:latin typeface="Courier New" panose="02070309020205020404" pitchFamily="49" charset="0"/>
              </a:rPr>
              <a:t>(“Ali”);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Student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studentA</a:t>
            </a:r>
            <a:r>
              <a:rPr lang="en-US" altLang="en-US" sz="2800" b="1" dirty="0">
                <a:latin typeface="Courier New" panose="02070309020205020404" pitchFamily="49" charset="0"/>
              </a:rPr>
              <a:t>(“Ahmad”);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0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4400" b="1"/>
              <a:t>Output: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4400"/>
              <a:t>	Ali Cons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4400"/>
              <a:t>	Ahmad Cons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4400"/>
              <a:t>	Ahmad Dest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4400"/>
              <a:t>	Ali Dest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5" y="1328609"/>
            <a:ext cx="7195952" cy="50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73" y="3942578"/>
            <a:ext cx="7407242" cy="22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68" y="1672281"/>
            <a:ext cx="10426243" cy="4467261"/>
          </a:xfrm>
        </p:spPr>
        <p:txBody>
          <a:bodyPr>
            <a:noAutofit/>
          </a:bodyPr>
          <a:lstStyle/>
          <a:p>
            <a:r>
              <a:rPr lang="en-US" sz="2800" dirty="0"/>
              <a:t>Constant is something that doesn't change. </a:t>
            </a:r>
          </a:p>
          <a:p>
            <a:r>
              <a:rPr lang="en-US" sz="2800" dirty="0"/>
              <a:t>In C language and C++ we use the keyword </a:t>
            </a:r>
            <a:r>
              <a:rPr lang="en-US" sz="2800" b="1" dirty="0" err="1">
                <a:solidFill>
                  <a:srgbClr val="FFC000"/>
                </a:solidFill>
              </a:rPr>
              <a:t>const</a:t>
            </a:r>
            <a:r>
              <a:rPr lang="en-US" sz="2800" dirty="0"/>
              <a:t> to make program elements constant. 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keyword can be used in many contexts in a C++ program. It can be used with:</a:t>
            </a:r>
          </a:p>
          <a:p>
            <a:pPr marL="0" indent="0">
              <a:buNone/>
            </a:pPr>
            <a:r>
              <a:rPr lang="en-US" sz="2800" b="1" dirty="0"/>
              <a:t>1) Variables 2) Pointers 3) Function arguments 4) Class Data members 5) Class Member functions 6)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9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1) Constant Variables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make any variable as constant, using </a:t>
            </a:r>
            <a:r>
              <a:rPr lang="en-US" sz="2800" dirty="0" err="1"/>
              <a:t>const</a:t>
            </a:r>
            <a:r>
              <a:rPr lang="en-US" sz="2800" dirty="0"/>
              <a:t> keyword, you cannot change its value. Also, the constant variables must be initialized while they are declared.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257269"/>
            <a:ext cx="5043807" cy="1991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00" y="4690079"/>
            <a:ext cx="6022426" cy="11255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606" y="2452691"/>
            <a:ext cx="10785998" cy="33961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3) Function with constant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make the arguments of a function as const. Then we cannot change any of them.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659402"/>
            <a:ext cx="6280520" cy="22388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4) Defining Class Data members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are data variables in class which are defined using </a:t>
            </a:r>
            <a:r>
              <a:rPr lang="en-US" sz="2400" dirty="0" err="1"/>
              <a:t>const</a:t>
            </a:r>
            <a:r>
              <a:rPr lang="en-US" sz="2400" dirty="0"/>
              <a:t> keyword. They are not initialized during declaration. Their initialization is done in the constructor.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6" y="3476368"/>
            <a:ext cx="9169879" cy="27084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5) Defining Class Object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48118"/>
            <a:ext cx="8946541" cy="4195481"/>
          </a:xfrm>
        </p:spPr>
        <p:txBody>
          <a:bodyPr>
            <a:noAutofit/>
          </a:bodyPr>
          <a:lstStyle/>
          <a:p>
            <a:r>
              <a:rPr lang="en-US" sz="3600" dirty="0"/>
              <a:t>When an object is declared or created using the </a:t>
            </a:r>
            <a:r>
              <a:rPr lang="en-US" sz="3600" dirty="0" err="1"/>
              <a:t>const</a:t>
            </a:r>
            <a:r>
              <a:rPr lang="en-US" sz="3600" dirty="0"/>
              <a:t> keyword, its data members can never be changed, during the object's lifetime.</a:t>
            </a:r>
          </a:p>
          <a:p>
            <a:endParaRPr lang="en-US" sz="3600" dirty="0"/>
          </a:p>
          <a:p>
            <a:r>
              <a:rPr lang="en-US" sz="3600" dirty="0"/>
              <a:t>Syntax:</a:t>
            </a:r>
          </a:p>
          <a:p>
            <a:pPr marL="457200" lvl="1" indent="0">
              <a:buNone/>
            </a:pPr>
            <a:r>
              <a:rPr lang="en-US" sz="3200" dirty="0" err="1"/>
              <a:t>const</a:t>
            </a:r>
            <a:r>
              <a:rPr lang="en-US" sz="3200" dirty="0"/>
              <a:t> </a:t>
            </a:r>
            <a:r>
              <a:rPr lang="en-US" sz="3200" dirty="0" err="1"/>
              <a:t>class_name</a:t>
            </a:r>
            <a:r>
              <a:rPr lang="en-US" sz="3200" dirty="0"/>
              <a:t> object;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5) Defining Class Object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6157"/>
            <a:ext cx="6253291" cy="4128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11" y="3517388"/>
            <a:ext cx="8497247" cy="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5720"/>
            <a:ext cx="10042483" cy="5161004"/>
          </a:xfrm>
        </p:spPr>
        <p:txBody>
          <a:bodyPr>
            <a:normAutofit/>
          </a:bodyPr>
          <a:lstStyle/>
          <a:p>
            <a:r>
              <a:rPr lang="en-US" sz="2800" dirty="0"/>
              <a:t>Destructor is a member function which destructs or deletes an object.</a:t>
            </a:r>
          </a:p>
          <a:p>
            <a:r>
              <a:rPr lang="en-US" sz="2800" b="1" dirty="0"/>
              <a:t>When is destructor called?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 destructor function is called automatically when the object goes out of scope:</a:t>
            </a:r>
            <a:br>
              <a:rPr lang="en-US" sz="2800" dirty="0"/>
            </a:br>
            <a:r>
              <a:rPr lang="en-US" sz="2800" dirty="0"/>
              <a:t>(1) the function ends</a:t>
            </a:r>
            <a:br>
              <a:rPr lang="en-US" sz="2800" dirty="0"/>
            </a:br>
            <a:r>
              <a:rPr lang="en-US" sz="2800" dirty="0"/>
              <a:t>(2) the program ends</a:t>
            </a:r>
            <a:br>
              <a:rPr lang="en-US" sz="2800" dirty="0"/>
            </a:br>
            <a:r>
              <a:rPr lang="en-US" sz="2800" dirty="0"/>
              <a:t>(3) a block containing local variables ends</a:t>
            </a:r>
            <a:br>
              <a:rPr lang="en-US" sz="2800" dirty="0"/>
            </a:br>
            <a:r>
              <a:rPr lang="en-US" sz="2800" dirty="0"/>
              <a:t>(4) a delete operator is called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31" y="2077631"/>
            <a:ext cx="10087427" cy="4195481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 </a:t>
            </a:r>
            <a:r>
              <a:rPr lang="en-US" sz="3600" dirty="0" err="1"/>
              <a:t>const</a:t>
            </a:r>
            <a:r>
              <a:rPr lang="en-US" sz="3600" dirty="0"/>
              <a:t> member function never modifies data members in an object.</a:t>
            </a:r>
          </a:p>
          <a:p>
            <a:r>
              <a:rPr lang="en-US" sz="3600" dirty="0"/>
              <a:t>A </a:t>
            </a:r>
            <a:r>
              <a:rPr lang="en-US" sz="3600" b="1" dirty="0" err="1"/>
              <a:t>const</a:t>
            </a:r>
            <a:r>
              <a:rPr lang="en-US" sz="3600" dirty="0"/>
              <a:t> member function cannot change the value of any data member of the class and cannot </a:t>
            </a:r>
            <a:r>
              <a:rPr lang="en-US" sz="3600" b="1" dirty="0">
                <a:solidFill>
                  <a:srgbClr val="FFC000"/>
                </a:solidFill>
              </a:rPr>
              <a:t>call any member function which is not constant</a:t>
            </a:r>
            <a:r>
              <a:rPr lang="en-US" sz="3600" dirty="0"/>
              <a:t>.</a:t>
            </a:r>
          </a:p>
          <a:p>
            <a:r>
              <a:rPr lang="en-US" sz="3600" dirty="0"/>
              <a:t>To make any member function </a:t>
            </a:r>
            <a:r>
              <a:rPr lang="en-US" sz="3600" dirty="0" err="1"/>
              <a:t>const</a:t>
            </a:r>
            <a:r>
              <a:rPr lang="en-US" sz="3600" dirty="0"/>
              <a:t>, we add the </a:t>
            </a:r>
            <a:r>
              <a:rPr lang="en-US" sz="3600" b="1" dirty="0" err="1"/>
              <a:t>const</a:t>
            </a:r>
            <a:r>
              <a:rPr lang="en-US" sz="3600" dirty="0"/>
              <a:t> keyword after the list of the parameters after the function name.</a:t>
            </a:r>
          </a:p>
          <a:p>
            <a:r>
              <a:rPr lang="en-US" sz="3600" dirty="0"/>
              <a:t>Syntax: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return_type</a:t>
            </a:r>
            <a:r>
              <a:rPr lang="en-US" sz="3200" dirty="0"/>
              <a:t> </a:t>
            </a:r>
            <a:r>
              <a:rPr lang="en-US" sz="3200" dirty="0" err="1"/>
              <a:t>function_name</a:t>
            </a:r>
            <a:r>
              <a:rPr lang="en-US" sz="3200" dirty="0"/>
              <a:t>() </a:t>
            </a:r>
            <a:r>
              <a:rPr lang="en-US" sz="3200" dirty="0" err="1"/>
              <a:t>const</a:t>
            </a:r>
            <a:r>
              <a:rPr lang="en-US" sz="32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31" y="2077631"/>
            <a:ext cx="10087427" cy="4454974"/>
          </a:xfrm>
        </p:spPr>
        <p:txBody>
          <a:bodyPr>
            <a:normAutofit fontScale="62500" lnSpcReduction="20000"/>
          </a:bodyPr>
          <a:lstStyle/>
          <a:p>
            <a:endParaRPr lang="en-US" sz="3600" dirty="0"/>
          </a:p>
          <a:p>
            <a:r>
              <a:rPr lang="en-US" sz="3600" dirty="0"/>
              <a:t>A </a:t>
            </a:r>
            <a:r>
              <a:rPr lang="en-US" sz="3600" b="1" dirty="0" err="1">
                <a:solidFill>
                  <a:srgbClr val="FFC000"/>
                </a:solidFill>
              </a:rPr>
              <a:t>const</a:t>
            </a:r>
            <a:r>
              <a:rPr lang="en-US" sz="3600" b="1" dirty="0">
                <a:solidFill>
                  <a:srgbClr val="FFC000"/>
                </a:solidFill>
              </a:rPr>
              <a:t> object can only call a </a:t>
            </a:r>
            <a:r>
              <a:rPr lang="en-US" sz="3600" b="1" dirty="0" err="1">
                <a:solidFill>
                  <a:srgbClr val="FFC000"/>
                </a:solidFill>
              </a:rPr>
              <a:t>const</a:t>
            </a:r>
            <a:r>
              <a:rPr lang="en-US" sz="3600" b="1" dirty="0">
                <a:solidFill>
                  <a:srgbClr val="FFC000"/>
                </a:solidFill>
              </a:rPr>
              <a:t> member function</a:t>
            </a:r>
            <a:r>
              <a:rPr lang="en-US" sz="3600" dirty="0"/>
              <a:t>.</a:t>
            </a:r>
          </a:p>
          <a:p>
            <a:r>
              <a:rPr lang="en-US" sz="3600" dirty="0"/>
              <a:t>This is because a </a:t>
            </a:r>
            <a:r>
              <a:rPr lang="en-US" sz="3600" dirty="0" err="1"/>
              <a:t>const</a:t>
            </a:r>
            <a:r>
              <a:rPr lang="en-US" sz="3600" dirty="0"/>
              <a:t> object cannot change the value of the data members and a </a:t>
            </a:r>
            <a:r>
              <a:rPr lang="en-US" sz="3600" dirty="0" err="1"/>
              <a:t>const</a:t>
            </a:r>
            <a:r>
              <a:rPr lang="en-US" sz="3600" dirty="0"/>
              <a:t> member function also cannot change the value of the data member of its class. So, a </a:t>
            </a:r>
            <a:r>
              <a:rPr lang="en-US" sz="3600" dirty="0" err="1"/>
              <a:t>const</a:t>
            </a:r>
            <a:r>
              <a:rPr lang="en-US" sz="3600" dirty="0"/>
              <a:t> object would like to call a function which does not violate its rule.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We cannot make constructors const.</a:t>
            </a:r>
          </a:p>
          <a:p>
            <a:r>
              <a:rPr lang="en-US" sz="3600" dirty="0"/>
              <a:t>The reason for this is that </a:t>
            </a:r>
            <a:r>
              <a:rPr lang="en-US" sz="3600" dirty="0" err="1"/>
              <a:t>const</a:t>
            </a:r>
            <a:r>
              <a:rPr lang="en-US" sz="3600" dirty="0"/>
              <a:t> objects initialize the values of their data members through constructors and if we make the constructor </a:t>
            </a:r>
            <a:r>
              <a:rPr lang="en-US" sz="3600" dirty="0" err="1"/>
              <a:t>const</a:t>
            </a:r>
            <a:r>
              <a:rPr lang="en-US" sz="3600" dirty="0"/>
              <a:t>, then the constructor would not change the values of the data members and the object would remain uninitialized.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4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67440"/>
            <a:ext cx="4726138" cy="4456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872" y="3081467"/>
            <a:ext cx="2299386" cy="16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1" y="2108629"/>
            <a:ext cx="5845793" cy="4218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55" y="2669831"/>
            <a:ext cx="9156236" cy="7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0" y="2080826"/>
            <a:ext cx="6537609" cy="4608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987" y="3518972"/>
            <a:ext cx="5799662" cy="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1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34875"/>
            <a:ext cx="6529046" cy="4644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430" y="2784261"/>
            <a:ext cx="8054160" cy="6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mutable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mutable keyword is used with member variables of class, which we want to change even if the object is of </a:t>
            </a:r>
            <a:r>
              <a:rPr lang="en-US" sz="2800" dirty="0" err="1"/>
              <a:t>const</a:t>
            </a:r>
            <a:r>
              <a:rPr lang="en-US" sz="2800" dirty="0"/>
              <a:t> type. Hence, mutable data members of a </a:t>
            </a:r>
            <a:r>
              <a:rPr lang="en-US" sz="2800" dirty="0" err="1"/>
              <a:t>const</a:t>
            </a:r>
            <a:r>
              <a:rPr lang="en-US" sz="2800" dirty="0"/>
              <a:t> objects can be 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45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Example: Mutable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141" y="1461832"/>
            <a:ext cx="5169974" cy="49674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7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92" y="1229133"/>
            <a:ext cx="5021522" cy="4932769"/>
          </a:xfrm>
        </p:spPr>
        <p:txBody>
          <a:bodyPr>
            <a:normAutofit/>
          </a:bodyPr>
          <a:lstStyle/>
          <a:p>
            <a:r>
              <a:rPr lang="en-US" sz="2400" dirty="0"/>
              <a:t>Initializer List is used in initializing the data members of a class. </a:t>
            </a:r>
          </a:p>
          <a:p>
            <a:r>
              <a:rPr lang="en-US" sz="2400" dirty="0"/>
              <a:t>The list of members to be initialized is indicated </a:t>
            </a:r>
            <a:r>
              <a:rPr lang="en-US" sz="2400" b="1" dirty="0">
                <a:solidFill>
                  <a:srgbClr val="FFC000"/>
                </a:solidFill>
              </a:rPr>
              <a:t>with constructor as a comma-separated list followed by a colon</a:t>
            </a:r>
            <a:r>
              <a:rPr lang="en-US" sz="2400" dirty="0"/>
              <a:t>. </a:t>
            </a:r>
            <a:endParaRPr lang="en-US" sz="3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92" y="667454"/>
            <a:ext cx="5819775" cy="590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91" y="4919792"/>
            <a:ext cx="4248623" cy="7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06" y="1377414"/>
            <a:ext cx="6759705" cy="4932769"/>
          </a:xfrm>
        </p:spPr>
        <p:txBody>
          <a:bodyPr>
            <a:normAutofit/>
          </a:bodyPr>
          <a:lstStyle/>
          <a:p>
            <a:r>
              <a:rPr lang="en-US" sz="2400" dirty="0"/>
              <a:t>There are situations where initialization of data members inside constructor doesn’t work and Initializer List must be used. Following are such cases: </a:t>
            </a:r>
          </a:p>
          <a:p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1) For initialization of non-static </a:t>
            </a:r>
            <a:r>
              <a:rPr lang="en-US" sz="28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const</a:t>
            </a:r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data members: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data members must be initialized using Initializer List. </a:t>
            </a:r>
          </a:p>
          <a:p>
            <a:r>
              <a:rPr lang="en-US" sz="2800" dirty="0"/>
              <a:t>“t” is a </a:t>
            </a:r>
            <a:r>
              <a:rPr lang="en-US" sz="2800" dirty="0" err="1"/>
              <a:t>const</a:t>
            </a:r>
            <a:r>
              <a:rPr lang="en-US" sz="2800" dirty="0"/>
              <a:t> data member of Test class and is initialized using Initializer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211" y="2682248"/>
            <a:ext cx="4983756" cy="2798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089" y="4387109"/>
            <a:ext cx="1347379" cy="7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destructors are different from a normal member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384354" cy="4195481"/>
          </a:xfrm>
        </p:spPr>
        <p:txBody>
          <a:bodyPr>
            <a:noAutofit/>
          </a:bodyPr>
          <a:lstStyle/>
          <a:p>
            <a:r>
              <a:rPr lang="en-US" sz="2800" dirty="0"/>
              <a:t>Destructors have same name as the class preceded by a tilde (~)</a:t>
            </a:r>
          </a:p>
          <a:p>
            <a:r>
              <a:rPr lang="en-US" sz="2800" dirty="0"/>
              <a:t>Destructors don’t take any argument and don’t return anything</a:t>
            </a:r>
          </a:p>
          <a:p>
            <a:r>
              <a:rPr lang="en-US" sz="2800" dirty="0"/>
              <a:t>Destructors are usually used to </a:t>
            </a:r>
            <a:r>
              <a:rPr lang="en-US" sz="2800" dirty="0" err="1"/>
              <a:t>deallocate</a:t>
            </a:r>
            <a:r>
              <a:rPr lang="en-US" sz="2800" dirty="0"/>
              <a:t> memory and do other cleanup for a class object and its class members when the object is destroyed.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1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05" y="1583360"/>
            <a:ext cx="5062710" cy="4932769"/>
          </a:xfrm>
        </p:spPr>
        <p:txBody>
          <a:bodyPr>
            <a:norm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) </a:t>
            </a:r>
            <a:r>
              <a:rPr lang="en-US" sz="2800" b="1" dirty="0"/>
              <a:t>When constructor’s parameter name is same as data member </a:t>
            </a:r>
          </a:p>
          <a:p>
            <a:r>
              <a:rPr lang="en-US" sz="2400" dirty="0"/>
              <a:t>If constructor’s parameter name is same as data member name then the data member must be initialized either using this pointer or Initializer List. </a:t>
            </a:r>
          </a:p>
          <a:p>
            <a:r>
              <a:rPr lang="en-US" sz="2400" dirty="0"/>
              <a:t>both member name and parameter name for A() is “</a:t>
            </a:r>
            <a:r>
              <a:rPr lang="en-US" sz="2400" dirty="0" err="1"/>
              <a:t>i</a:t>
            </a:r>
            <a:r>
              <a:rPr lang="en-US" sz="2400" dirty="0"/>
              <a:t>”.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22" y="1714205"/>
            <a:ext cx="5764439" cy="3590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949" y="4049744"/>
            <a:ext cx="1769591" cy="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57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76" y="1484998"/>
            <a:ext cx="77724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List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05" y="1583360"/>
            <a:ext cx="5062710" cy="4932769"/>
          </a:xfrm>
        </p:spPr>
        <p:txBody>
          <a:bodyPr>
            <a:normAutofit/>
          </a:bodyPr>
          <a:lstStyle/>
          <a:p>
            <a:r>
              <a:rPr lang="en-US" sz="2800" b="1" dirty="0"/>
              <a:t>3</a:t>
            </a:r>
            <a:r>
              <a:rPr lang="en-US" sz="2800" b="1" dirty="0" smtClean="0"/>
              <a:t>) </a:t>
            </a:r>
            <a:r>
              <a:rPr lang="en-US" sz="2800" b="1" dirty="0"/>
              <a:t>For initialization of reference members: </a:t>
            </a:r>
          </a:p>
          <a:p>
            <a:r>
              <a:rPr lang="en-US" sz="2400" dirty="0"/>
              <a:t>Reference members must be initialized using Initializer List. </a:t>
            </a:r>
          </a:p>
          <a:p>
            <a:r>
              <a:rPr lang="en-US" sz="2400" dirty="0"/>
              <a:t>“t” is a reference member of Test class and is initialized using Initializer List.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45" y="1853248"/>
            <a:ext cx="6022055" cy="399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781" y="3769583"/>
            <a:ext cx="1590932" cy="13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5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Object-oriented Programming (OOP) in C++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1"/>
          <a:stretch/>
        </p:blipFill>
        <p:spPr bwMode="auto">
          <a:xfrm>
            <a:off x="3178862" y="1270322"/>
            <a:ext cx="5380252" cy="533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6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709" y="774068"/>
            <a:ext cx="10242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there be more than one destructor in a class?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No, there can only one destructor in a class with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preceded by ~, no parameters and no return type.</a:t>
            </a:r>
          </a:p>
          <a:p>
            <a:pPr algn="just" fontAlgn="base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fontAlgn="base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do we need to write a user-defined destructor?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we do not write our own destructor in class, compiler creates a default destructor for us. The default destructor works fine unless we have dynamically allocated memory or pointer in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2" y="873294"/>
            <a:ext cx="10339873" cy="5355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7" y="458487"/>
            <a:ext cx="4934207" cy="6142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5" y="3133210"/>
            <a:ext cx="5991203" cy="15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1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</a:t>
            </a:r>
          </a:p>
        </p:txBody>
      </p:sp>
      <p:sp>
        <p:nvSpPr>
          <p:cNvPr id="2140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800"/>
              <a:t>Destructors cannot be overloaded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11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Destructors with DMA </a:t>
            </a:r>
          </a:p>
        </p:txBody>
      </p:sp>
      <p:sp>
        <p:nvSpPr>
          <p:cNvPr id="214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16134" y="1426843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Memory allocated with new cannot be used again, unless it is </a:t>
            </a:r>
            <a:r>
              <a:rPr lang="en-US" altLang="en-US" sz="2400" dirty="0" err="1"/>
              <a:t>realased</a:t>
            </a:r>
            <a:r>
              <a:rPr lang="en-US" altLang="en-US" sz="2400" dirty="0"/>
              <a:t> by delete. Never deleting memory is called a memory leak.</a:t>
            </a: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FFC000"/>
                </a:solidFill>
              </a:rPr>
              <a:t> </a:t>
            </a:r>
            <a:r>
              <a:rPr lang="en-US" altLang="en-US" b="1" dirty="0" err="1">
                <a:solidFill>
                  <a:srgbClr val="FFC000"/>
                </a:solidFill>
              </a:rPr>
              <a:t>MyClass</a:t>
            </a:r>
            <a:r>
              <a:rPr lang="en-US" altLang="en-US" b="1" dirty="0">
                <a:solidFill>
                  <a:srgbClr val="FFC000"/>
                </a:solidFill>
              </a:rPr>
              <a:t>::</a:t>
            </a:r>
            <a:r>
              <a:rPr lang="en-US" altLang="en-US" b="1" dirty="0" err="1">
                <a:solidFill>
                  <a:srgbClr val="FFC000"/>
                </a:solidFill>
              </a:rPr>
              <a:t>MyClass</a:t>
            </a:r>
            <a:r>
              <a:rPr lang="en-US" altLang="en-US" b="1" dirty="0">
                <a:solidFill>
                  <a:srgbClr val="FFC000"/>
                </a:solidFill>
              </a:rPr>
              <a:t>()                               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C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C000"/>
                </a:solidFill>
              </a:rPr>
              <a:t>      n = new </a:t>
            </a:r>
            <a:r>
              <a:rPr lang="en-US" altLang="en-US" b="1" dirty="0" err="1">
                <a:solidFill>
                  <a:srgbClr val="FFC000"/>
                </a:solidFill>
              </a:rPr>
              <a:t>int</a:t>
            </a:r>
            <a:r>
              <a:rPr lang="en-US" altLang="en-US" b="1" dirty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C000"/>
                </a:solidFill>
              </a:rPr>
              <a:t>      p = new float;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C000"/>
                </a:solidFill>
              </a:rPr>
              <a:t>      x = new float[5];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C000"/>
                </a:solidFill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9403" y="2723626"/>
            <a:ext cx="4119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The destructor should be</a:t>
            </a:r>
          </a:p>
          <a:p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C000"/>
                </a:solidFill>
              </a:rPr>
              <a:t>    </a:t>
            </a:r>
            <a:r>
              <a:rPr lang="en-US" sz="2000" b="1" dirty="0" err="1">
                <a:solidFill>
                  <a:srgbClr val="FFC000"/>
                </a:solidFill>
              </a:rPr>
              <a:t>MyClass</a:t>
            </a:r>
            <a:r>
              <a:rPr lang="en-US" sz="2000" b="1" dirty="0">
                <a:solidFill>
                  <a:srgbClr val="FFC000"/>
                </a:solidFill>
              </a:rPr>
              <a:t>::~</a:t>
            </a:r>
            <a:r>
              <a:rPr lang="en-US" sz="2000" b="1" dirty="0" err="1">
                <a:solidFill>
                  <a:srgbClr val="FFC000"/>
                </a:solidFill>
              </a:rPr>
              <a:t>MyClass</a:t>
            </a:r>
            <a:r>
              <a:rPr lang="en-US" sz="2000" b="1" dirty="0">
                <a:solidFill>
                  <a:srgbClr val="FFC000"/>
                </a:solidFill>
              </a:rPr>
              <a:t>()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    {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      delete n;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      delete p;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      delete[] x;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877361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of Calls</a:t>
            </a:r>
          </a:p>
        </p:txBody>
      </p:sp>
      <p:sp>
        <p:nvSpPr>
          <p:cNvPr id="2017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/>
              <a:t>Constructors and destructors are called automatically</a:t>
            </a:r>
          </a:p>
          <a:p>
            <a:pPr>
              <a:lnSpc>
                <a:spcPct val="90000"/>
              </a:lnSpc>
            </a:pPr>
            <a:r>
              <a:rPr lang="en-US" altLang="en-US" sz="4000"/>
              <a:t>Constructors are called in the sequence in which object is declared</a:t>
            </a:r>
          </a:p>
          <a:p>
            <a:pPr>
              <a:lnSpc>
                <a:spcPct val="90000"/>
              </a:lnSpc>
            </a:pPr>
            <a:r>
              <a:rPr lang="en-US" altLang="en-US" sz="4000"/>
              <a:t>Destructors are called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395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1197</TotalTime>
  <Words>842</Words>
  <Application>Microsoft Office PowerPoint</Application>
  <PresentationFormat>Widescreen</PresentationFormat>
  <Paragraphs>161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Wingdings 3</vt:lpstr>
      <vt:lpstr>Ion</vt:lpstr>
      <vt:lpstr>Object Oriented Programming</vt:lpstr>
      <vt:lpstr>Destructors</vt:lpstr>
      <vt:lpstr>How destructors are different from a normal member function?</vt:lpstr>
      <vt:lpstr>PowerPoint Presentation</vt:lpstr>
      <vt:lpstr>PowerPoint Presentation</vt:lpstr>
      <vt:lpstr>PowerPoint Presentation</vt:lpstr>
      <vt:lpstr>Overloading</vt:lpstr>
      <vt:lpstr>Destructors with DMA </vt:lpstr>
      <vt:lpstr>Sequence of Calls</vt:lpstr>
      <vt:lpstr>Example</vt:lpstr>
      <vt:lpstr>Example</vt:lpstr>
      <vt:lpstr>Example</vt:lpstr>
      <vt:lpstr>const Keyword in C++</vt:lpstr>
      <vt:lpstr>1) Constant Variables in C++</vt:lpstr>
      <vt:lpstr>2) Pointers with const keyword in C++</vt:lpstr>
      <vt:lpstr>3) Function with constant Arguments</vt:lpstr>
      <vt:lpstr>4) Defining Class Data members as const</vt:lpstr>
      <vt:lpstr>5) Defining Class Object as const</vt:lpstr>
      <vt:lpstr>5) Defining Class Object as const</vt:lpstr>
      <vt:lpstr>6) Defining Class's Member function as const</vt:lpstr>
      <vt:lpstr>6) Defining Class's Member function as const</vt:lpstr>
      <vt:lpstr>6) Defining Class's Member function as const</vt:lpstr>
      <vt:lpstr>6) Defining Class's Member function as const</vt:lpstr>
      <vt:lpstr>6) Defining Class's Member function as const</vt:lpstr>
      <vt:lpstr>6) Defining Class's Member function as const</vt:lpstr>
      <vt:lpstr>mutable Keyword</vt:lpstr>
      <vt:lpstr>Example: Mutable</vt:lpstr>
      <vt:lpstr>Initializer List </vt:lpstr>
      <vt:lpstr>Initializer List </vt:lpstr>
      <vt:lpstr>Initializer List </vt:lpstr>
      <vt:lpstr>Initializer List </vt:lpstr>
      <vt:lpstr>Initializer List </vt:lpstr>
      <vt:lpstr>Question Time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278</cp:revision>
  <dcterms:created xsi:type="dcterms:W3CDTF">2022-01-27T06:29:33Z</dcterms:created>
  <dcterms:modified xsi:type="dcterms:W3CDTF">2022-02-23T09:20:40Z</dcterms:modified>
</cp:coreProperties>
</file>