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sldIdLst>
    <p:sldId id="256" r:id="rId2"/>
    <p:sldId id="257" r:id="rId3"/>
    <p:sldId id="258" r:id="rId4"/>
    <p:sldId id="259" r:id="rId5"/>
    <p:sldId id="275" r:id="rId6"/>
    <p:sldId id="260" r:id="rId7"/>
    <p:sldId id="276" r:id="rId8"/>
    <p:sldId id="261" r:id="rId9"/>
    <p:sldId id="262" r:id="rId10"/>
    <p:sldId id="263" r:id="rId11"/>
    <p:sldId id="264" r:id="rId12"/>
    <p:sldId id="265" r:id="rId13"/>
    <p:sldId id="266" r:id="rId14"/>
    <p:sldId id="267" r:id="rId15"/>
    <p:sldId id="277" r:id="rId16"/>
    <p:sldId id="271" r:id="rId17"/>
    <p:sldId id="272" r:id="rId18"/>
    <p:sldId id="279" r:id="rId19"/>
    <p:sldId id="273" r:id="rId20"/>
    <p:sldId id="268" r:id="rId21"/>
    <p:sldId id="269" r:id="rId22"/>
    <p:sldId id="280" r:id="rId23"/>
    <p:sldId id="281" r:id="rId24"/>
    <p:sldId id="282" r:id="rId25"/>
    <p:sldId id="284" r:id="rId26"/>
    <p:sldId id="274"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p:cViewPr varScale="1">
        <p:scale>
          <a:sx n="72" d="100"/>
          <a:sy n="72"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1A6C0-91D2-4D8C-A8CB-464CE74EDF88}" type="datetimeFigureOut">
              <a:rPr lang="en-US" smtClean="0"/>
              <a:t>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B84A8-F4C2-43BA-8C42-563DF4637800}" type="slidenum">
              <a:rPr lang="en-US" smtClean="0"/>
              <a:t>‹#›</a:t>
            </a:fld>
            <a:endParaRPr lang="en-US"/>
          </a:p>
        </p:txBody>
      </p:sp>
    </p:spTree>
    <p:extLst>
      <p:ext uri="{BB962C8B-B14F-4D97-AF65-F5344CB8AC3E}">
        <p14:creationId xmlns:p14="http://schemas.microsoft.com/office/powerpoint/2010/main" val="466440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1</a:t>
            </a:fld>
            <a:endParaRPr lang="en-US"/>
          </a:p>
        </p:txBody>
      </p:sp>
    </p:spTree>
    <p:extLst>
      <p:ext uri="{BB962C8B-B14F-4D97-AF65-F5344CB8AC3E}">
        <p14:creationId xmlns:p14="http://schemas.microsoft.com/office/powerpoint/2010/main" val="1634293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2</a:t>
            </a:fld>
            <a:endParaRPr lang="en-US"/>
          </a:p>
        </p:txBody>
      </p:sp>
    </p:spTree>
    <p:extLst>
      <p:ext uri="{BB962C8B-B14F-4D97-AF65-F5344CB8AC3E}">
        <p14:creationId xmlns:p14="http://schemas.microsoft.com/office/powerpoint/2010/main" val="754451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13</a:t>
            </a:fld>
            <a:endParaRPr lang="en-US"/>
          </a:p>
        </p:txBody>
      </p:sp>
    </p:spTree>
    <p:extLst>
      <p:ext uri="{BB962C8B-B14F-4D97-AF65-F5344CB8AC3E}">
        <p14:creationId xmlns:p14="http://schemas.microsoft.com/office/powerpoint/2010/main" val="236882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5F61EB-7F6A-4261-A0A2-F3B42F5051CA}" type="datetime1">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83320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996A08-EBCE-4BEB-B766-9E1C16F5365A}" type="datetime1">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314846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DB9A9E-FCD5-4C4F-BE26-8362817B5E28}" type="datetime1">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84062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7EE13C0-9514-404C-A98F-9E1EDBEC0946}" type="datetime1">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40902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DFA713-29C4-403B-A07E-806A2C74A499}" type="datetime1">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11709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56A5401-855A-4A5D-A6EB-241A8CC97562}" type="datetime1">
              <a:rPr lang="en-US" smtClean="0"/>
              <a:t>2/28/2022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454419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8A7B64-A520-4912-880C-7CC415F89067}" type="datetime1">
              <a:rPr lang="en-US" smtClean="0"/>
              <a:t>2/28/2022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386351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511B8-9F7E-44BB-B349-C46180EEEC4A}" type="datetime1">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2662982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F210A5-5477-4A00-AB82-A90FAA02ECD4}" type="datetime1">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204708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CE39AD2-2C53-4049-B944-F5F0EE6567E3}" type="datetime1">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23623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DB1F8-0785-4009-BC42-EFB6B86338C9}" type="datetime1">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23102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14DE8D-242D-4BB3-8584-18C541492703}" type="datetime1">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4219667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24A9D1-2D82-41C8-BBED-8026129BE91D}" type="datetime1">
              <a:rPr lang="en-US" smtClean="0"/>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825586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835744B-A7B0-4CC4-9577-BF16A7D9C46A}" type="datetime1">
              <a:rPr lang="en-US" smtClean="0"/>
              <a:t>2/28/2022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9822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40C35DF-64E6-4806-848A-0015629A4C42}" type="datetime1">
              <a:rPr lang="en-US" smtClean="0"/>
              <a:t>2/28/2022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70457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A12A6C9-34F1-4563-8215-3B1BD8D431F3}" type="datetime1">
              <a:rPr lang="en-US" smtClean="0"/>
              <a:t>2/28/2022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42664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677AA-6AD9-4B42-9B87-AAE31416C0B3}" type="datetime1">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35500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E001A66-5C81-4BFB-BD05-BC1070EB3234}" type="datetime1">
              <a:rPr lang="en-US" smtClean="0"/>
              <a:t>2/28/2022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8B37C27-2222-4CD1-83C4-DC16685FE41D}" type="slidenum">
              <a:rPr lang="en-US" smtClean="0"/>
              <a:t>‹#›</a:t>
            </a:fld>
            <a:endParaRPr lang="en-US"/>
          </a:p>
        </p:txBody>
      </p:sp>
    </p:spTree>
    <p:extLst>
      <p:ext uri="{BB962C8B-B14F-4D97-AF65-F5344CB8AC3E}">
        <p14:creationId xmlns:p14="http://schemas.microsoft.com/office/powerpoint/2010/main" val="6478432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eer.gauher@nu.edu.p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119" y="151652"/>
            <a:ext cx="11763631" cy="3329581"/>
          </a:xfrm>
        </p:spPr>
        <p:txBody>
          <a:bodyPr/>
          <a:lstStyle/>
          <a:p>
            <a:pPr algn="ctr"/>
            <a:r>
              <a:rPr lang="en-US" sz="6600" dirty="0"/>
              <a:t>Object Oriented Programming</a:t>
            </a:r>
          </a:p>
        </p:txBody>
      </p:sp>
      <p:sp>
        <p:nvSpPr>
          <p:cNvPr id="3" name="Subtitle 2"/>
          <p:cNvSpPr>
            <a:spLocks noGrp="1"/>
          </p:cNvSpPr>
          <p:nvPr>
            <p:ph type="subTitle" idx="1"/>
          </p:nvPr>
        </p:nvSpPr>
        <p:spPr>
          <a:xfrm>
            <a:off x="5238031" y="3614441"/>
            <a:ext cx="2279393" cy="861420"/>
          </a:xfrm>
        </p:spPr>
        <p:txBody>
          <a:bodyPr>
            <a:normAutofit/>
          </a:bodyPr>
          <a:lstStyle/>
          <a:p>
            <a:r>
              <a:rPr lang="en-US" sz="3600" dirty="0"/>
              <a:t>Week 5</a:t>
            </a:r>
          </a:p>
        </p:txBody>
      </p:sp>
      <p:sp>
        <p:nvSpPr>
          <p:cNvPr id="4" name="Subtitle 2"/>
          <p:cNvSpPr txBox="1">
            <a:spLocks/>
          </p:cNvSpPr>
          <p:nvPr/>
        </p:nvSpPr>
        <p:spPr>
          <a:xfrm>
            <a:off x="3435178" y="4699686"/>
            <a:ext cx="7183393" cy="146221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err="1"/>
              <a:t>Abeer</a:t>
            </a:r>
            <a:r>
              <a:rPr lang="en-US" dirty="0"/>
              <a:t> GAUHER</a:t>
            </a:r>
          </a:p>
          <a:p>
            <a:r>
              <a:rPr lang="en-US" dirty="0"/>
              <a:t>Email: </a:t>
            </a:r>
            <a:r>
              <a:rPr lang="en-US" sz="2200" cap="none" dirty="0">
                <a:hlinkClick r:id="rId3"/>
              </a:rPr>
              <a:t>abeer.gauher@nu.edu.pk</a:t>
            </a:r>
            <a:endParaRPr lang="en-US" sz="2200" cap="none" dirty="0"/>
          </a:p>
          <a:p>
            <a:r>
              <a:rPr lang="en-US" dirty="0"/>
              <a:t>Office: CS BASEMENT 2, Office number 17</a:t>
            </a:r>
          </a:p>
        </p:txBody>
      </p:sp>
    </p:spTree>
    <p:extLst>
      <p:ext uri="{BB962C8B-B14F-4D97-AF65-F5344CB8AC3E}">
        <p14:creationId xmlns:p14="http://schemas.microsoft.com/office/powerpoint/2010/main" val="62376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dirty="0"/>
              <a:t>Concept: A static member function can only access static data membe</a:t>
            </a:r>
            <a:r>
              <a:rPr lang="en-US" dirty="0"/>
              <a:t>r</a:t>
            </a:r>
          </a:p>
        </p:txBody>
      </p:sp>
      <p:pic>
        <p:nvPicPr>
          <p:cNvPr id="4" name="Content Placeholder 3"/>
          <p:cNvPicPr>
            <a:picLocks noGrp="1" noChangeAspect="1"/>
          </p:cNvPicPr>
          <p:nvPr>
            <p:ph idx="1"/>
          </p:nvPr>
        </p:nvPicPr>
        <p:blipFill>
          <a:blip r:embed="rId2"/>
          <a:stretch>
            <a:fillRect/>
          </a:stretch>
        </p:blipFill>
        <p:spPr>
          <a:xfrm>
            <a:off x="1795343" y="2604116"/>
            <a:ext cx="3998967" cy="3317875"/>
          </a:xfrm>
          <a:prstGeom prst="rect">
            <a:avLst/>
          </a:prstGeom>
        </p:spPr>
      </p:pic>
      <p:pic>
        <p:nvPicPr>
          <p:cNvPr id="5" name="Picture 4"/>
          <p:cNvPicPr>
            <a:picLocks noChangeAspect="1"/>
          </p:cNvPicPr>
          <p:nvPr/>
        </p:nvPicPr>
        <p:blipFill>
          <a:blip r:embed="rId3"/>
          <a:stretch>
            <a:fillRect/>
          </a:stretch>
        </p:blipFill>
        <p:spPr>
          <a:xfrm>
            <a:off x="6096000" y="2604115"/>
            <a:ext cx="4800598" cy="3317875"/>
          </a:xfrm>
          <a:prstGeom prst="rect">
            <a:avLst/>
          </a:prstGeom>
        </p:spPr>
      </p:pic>
      <p:sp>
        <p:nvSpPr>
          <p:cNvPr id="3" name="Slide Number Placeholder 2"/>
          <p:cNvSpPr>
            <a:spLocks noGrp="1"/>
          </p:cNvSpPr>
          <p:nvPr>
            <p:ph type="sldNum" sz="quarter" idx="12"/>
          </p:nvPr>
        </p:nvSpPr>
        <p:spPr/>
        <p:txBody>
          <a:bodyPr/>
          <a:lstStyle/>
          <a:p>
            <a:fld id="{38B37C27-2222-4CD1-83C4-DC16685FE41D}" type="slidenum">
              <a:rPr lang="en-US" smtClean="0"/>
              <a:t>10</a:t>
            </a:fld>
            <a:endParaRPr lang="en-US"/>
          </a:p>
        </p:txBody>
      </p:sp>
    </p:spTree>
    <p:extLst>
      <p:ext uri="{BB962C8B-B14F-4D97-AF65-F5344CB8AC3E}">
        <p14:creationId xmlns:p14="http://schemas.microsoft.com/office/powerpoint/2010/main" val="1907715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Concept: A static member function can only access other static member functions</a:t>
            </a:r>
          </a:p>
        </p:txBody>
      </p:sp>
      <p:pic>
        <p:nvPicPr>
          <p:cNvPr id="4" name="Content Placeholder 3"/>
          <p:cNvPicPr>
            <a:picLocks noGrp="1" noChangeAspect="1"/>
          </p:cNvPicPr>
          <p:nvPr>
            <p:ph idx="1"/>
          </p:nvPr>
        </p:nvPicPr>
        <p:blipFill>
          <a:blip r:embed="rId2"/>
          <a:stretch>
            <a:fillRect/>
          </a:stretch>
        </p:blipFill>
        <p:spPr>
          <a:xfrm>
            <a:off x="1779795" y="2576124"/>
            <a:ext cx="4406401" cy="3432790"/>
          </a:xfrm>
          <a:prstGeom prst="rect">
            <a:avLst/>
          </a:prstGeom>
        </p:spPr>
      </p:pic>
      <p:pic>
        <p:nvPicPr>
          <p:cNvPr id="5" name="Picture 4"/>
          <p:cNvPicPr>
            <a:picLocks noChangeAspect="1"/>
          </p:cNvPicPr>
          <p:nvPr/>
        </p:nvPicPr>
        <p:blipFill>
          <a:blip r:embed="rId3"/>
          <a:stretch>
            <a:fillRect/>
          </a:stretch>
        </p:blipFill>
        <p:spPr>
          <a:xfrm>
            <a:off x="6465821" y="2538801"/>
            <a:ext cx="4740244" cy="3507435"/>
          </a:xfrm>
          <a:prstGeom prst="rect">
            <a:avLst/>
          </a:prstGeom>
        </p:spPr>
      </p:pic>
      <p:sp>
        <p:nvSpPr>
          <p:cNvPr id="3" name="Slide Number Placeholder 2"/>
          <p:cNvSpPr>
            <a:spLocks noGrp="1"/>
          </p:cNvSpPr>
          <p:nvPr>
            <p:ph type="sldNum" sz="quarter" idx="12"/>
          </p:nvPr>
        </p:nvSpPr>
        <p:spPr/>
        <p:txBody>
          <a:bodyPr/>
          <a:lstStyle/>
          <a:p>
            <a:fld id="{38B37C27-2222-4CD1-83C4-DC16685FE41D}" type="slidenum">
              <a:rPr lang="en-US" smtClean="0"/>
              <a:t>11</a:t>
            </a:fld>
            <a:endParaRPr lang="en-US"/>
          </a:p>
        </p:txBody>
      </p:sp>
    </p:spTree>
    <p:extLst>
      <p:ext uri="{BB962C8B-B14F-4D97-AF65-F5344CB8AC3E}">
        <p14:creationId xmlns:p14="http://schemas.microsoft.com/office/powerpoint/2010/main" val="1173200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Concept: A static member function can be called even if no objects of the class exist</a:t>
            </a:r>
          </a:p>
        </p:txBody>
      </p:sp>
      <p:pic>
        <p:nvPicPr>
          <p:cNvPr id="4" name="Content Placeholder 3"/>
          <p:cNvPicPr>
            <a:picLocks noGrp="1" noChangeAspect="1"/>
          </p:cNvPicPr>
          <p:nvPr>
            <p:ph idx="1"/>
          </p:nvPr>
        </p:nvPicPr>
        <p:blipFill>
          <a:blip r:embed="rId2"/>
          <a:stretch>
            <a:fillRect/>
          </a:stretch>
        </p:blipFill>
        <p:spPr>
          <a:xfrm>
            <a:off x="3125755" y="2817846"/>
            <a:ext cx="6522098" cy="2724538"/>
          </a:xfrm>
          <a:prstGeom prst="rect">
            <a:avLst/>
          </a:prstGeom>
        </p:spPr>
      </p:pic>
      <p:sp>
        <p:nvSpPr>
          <p:cNvPr id="3" name="Slide Number Placeholder 2"/>
          <p:cNvSpPr>
            <a:spLocks noGrp="1"/>
          </p:cNvSpPr>
          <p:nvPr>
            <p:ph type="sldNum" sz="quarter" idx="12"/>
          </p:nvPr>
        </p:nvSpPr>
        <p:spPr/>
        <p:txBody>
          <a:bodyPr/>
          <a:lstStyle/>
          <a:p>
            <a:fld id="{38B37C27-2222-4CD1-83C4-DC16685FE41D}" type="slidenum">
              <a:rPr lang="en-US" smtClean="0"/>
              <a:t>12</a:t>
            </a:fld>
            <a:endParaRPr lang="en-US"/>
          </a:p>
        </p:txBody>
      </p:sp>
    </p:spTree>
    <p:extLst>
      <p:ext uri="{BB962C8B-B14F-4D97-AF65-F5344CB8AC3E}">
        <p14:creationId xmlns:p14="http://schemas.microsoft.com/office/powerpoint/2010/main" val="4182876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Inline Functions</a:t>
            </a:r>
          </a:p>
        </p:txBody>
      </p:sp>
      <p:sp>
        <p:nvSpPr>
          <p:cNvPr id="3" name="Content Placeholder 2"/>
          <p:cNvSpPr>
            <a:spLocks noGrp="1"/>
          </p:cNvSpPr>
          <p:nvPr>
            <p:ph idx="1"/>
          </p:nvPr>
        </p:nvSpPr>
        <p:spPr>
          <a:xfrm>
            <a:off x="875201" y="1853248"/>
            <a:ext cx="8946541" cy="4195481"/>
          </a:xfrm>
        </p:spPr>
        <p:txBody>
          <a:bodyPr>
            <a:normAutofit/>
          </a:bodyPr>
          <a:lstStyle/>
          <a:p>
            <a:r>
              <a:rPr lang="en-US" sz="2800" dirty="0"/>
              <a:t>Placing the qualifier inline before a function’s return type in definition </a:t>
            </a:r>
            <a:r>
              <a:rPr lang="en-US" sz="2800" b="1" dirty="0"/>
              <a:t>“advises” </a:t>
            </a:r>
            <a:r>
              <a:rPr lang="en-US" sz="2800" dirty="0"/>
              <a:t>the compiler to generate a copy of the function’s code in place </a:t>
            </a:r>
            <a:r>
              <a:rPr lang="en-US" sz="2800" b="1" dirty="0"/>
              <a:t>(when appropriate) </a:t>
            </a:r>
            <a:r>
              <a:rPr lang="en-US" sz="2800" dirty="0"/>
              <a:t>to avoid a function call</a:t>
            </a:r>
          </a:p>
          <a:p>
            <a:endParaRPr lang="en-US" sz="2800" dirty="0"/>
          </a:p>
          <a:p>
            <a:r>
              <a:rPr lang="en-US" sz="2800" dirty="0"/>
              <a:t>Compiler usually ignores this request unless the function does not have too much code</a:t>
            </a:r>
          </a:p>
        </p:txBody>
      </p:sp>
      <p:sp>
        <p:nvSpPr>
          <p:cNvPr id="4" name="Slide Number Placeholder 3"/>
          <p:cNvSpPr>
            <a:spLocks noGrp="1"/>
          </p:cNvSpPr>
          <p:nvPr>
            <p:ph type="sldNum" sz="quarter" idx="12"/>
          </p:nvPr>
        </p:nvSpPr>
        <p:spPr/>
        <p:txBody>
          <a:bodyPr/>
          <a:lstStyle/>
          <a:p>
            <a:fld id="{38B37C27-2222-4CD1-83C4-DC16685FE41D}" type="slidenum">
              <a:rPr lang="en-US" smtClean="0"/>
              <a:t>13</a:t>
            </a:fld>
            <a:endParaRPr lang="en-US"/>
          </a:p>
        </p:txBody>
      </p:sp>
    </p:spTree>
    <p:extLst>
      <p:ext uri="{BB962C8B-B14F-4D97-AF65-F5344CB8AC3E}">
        <p14:creationId xmlns:p14="http://schemas.microsoft.com/office/powerpoint/2010/main" val="3179015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schemeClr val="tx1"/>
                </a:solidFill>
              </a:rPr>
              <a:t>Inline Functions</a:t>
            </a:r>
            <a:endParaRPr lang="en-US" dirty="0">
              <a:solidFill>
                <a:schemeClr val="tx1"/>
              </a:solidFill>
            </a:endParaRPr>
          </a:p>
        </p:txBody>
      </p:sp>
      <p:sp>
        <p:nvSpPr>
          <p:cNvPr id="3" name="Content Placeholder 2"/>
          <p:cNvSpPr>
            <a:spLocks noGrp="1"/>
          </p:cNvSpPr>
          <p:nvPr>
            <p:ph idx="1"/>
          </p:nvPr>
        </p:nvSpPr>
        <p:spPr/>
        <p:txBody>
          <a:bodyPr>
            <a:normAutofit lnSpcReduction="10000"/>
          </a:bodyPr>
          <a:lstStyle/>
          <a:p>
            <a:pPr>
              <a:buNone/>
            </a:pPr>
            <a:r>
              <a:rPr lang="en-US" b="1" dirty="0"/>
              <a:t>inline void square(int a)</a:t>
            </a:r>
          </a:p>
          <a:p>
            <a:pPr>
              <a:buNone/>
            </a:pPr>
            <a:r>
              <a:rPr lang="en-US" b="1" dirty="0"/>
              <a:t>{</a:t>
            </a:r>
          </a:p>
          <a:p>
            <a:pPr>
              <a:buNone/>
            </a:pPr>
            <a:r>
              <a:rPr lang="en-US" b="1" dirty="0"/>
              <a:t>	cout &lt;&lt; "Square of given number is: " &lt;&lt; a * a;</a:t>
            </a:r>
          </a:p>
          <a:p>
            <a:pPr>
              <a:buNone/>
            </a:pPr>
            <a:r>
              <a:rPr lang="en-US" b="1" dirty="0"/>
              <a:t>}</a:t>
            </a:r>
          </a:p>
          <a:p>
            <a:pPr>
              <a:buNone/>
            </a:pPr>
            <a:endParaRPr lang="en-US" b="1" dirty="0"/>
          </a:p>
          <a:p>
            <a:pPr>
              <a:buNone/>
            </a:pPr>
            <a:r>
              <a:rPr lang="en-US" b="1" dirty="0"/>
              <a:t>int main()</a:t>
            </a:r>
          </a:p>
          <a:p>
            <a:pPr>
              <a:buNone/>
            </a:pPr>
            <a:r>
              <a:rPr lang="en-US" b="1" dirty="0"/>
              <a:t>{</a:t>
            </a:r>
          </a:p>
          <a:p>
            <a:pPr>
              <a:buNone/>
            </a:pPr>
            <a:r>
              <a:rPr lang="en-US" b="1" dirty="0"/>
              <a:t>	int a = 2;</a:t>
            </a:r>
          </a:p>
          <a:p>
            <a:pPr>
              <a:buNone/>
            </a:pPr>
            <a:r>
              <a:rPr lang="en-US" b="1" dirty="0"/>
              <a:t>	square(a);</a:t>
            </a:r>
          </a:p>
          <a:p>
            <a:pPr>
              <a:buNone/>
            </a:pPr>
            <a:r>
              <a:rPr lang="en-US" b="1" dirty="0"/>
              <a:t>}</a:t>
            </a:r>
          </a:p>
        </p:txBody>
      </p:sp>
      <p:sp>
        <p:nvSpPr>
          <p:cNvPr id="4" name="Slide Number Placeholder 3"/>
          <p:cNvSpPr>
            <a:spLocks noGrp="1"/>
          </p:cNvSpPr>
          <p:nvPr>
            <p:ph type="sldNum" sz="quarter" idx="12"/>
          </p:nvPr>
        </p:nvSpPr>
        <p:spPr/>
        <p:txBody>
          <a:bodyPr/>
          <a:lstStyle/>
          <a:p>
            <a:fld id="{38B37C27-2222-4CD1-83C4-DC16685FE41D}" type="slidenum">
              <a:rPr lang="en-US" smtClean="0"/>
              <a:t>14</a:t>
            </a:fld>
            <a:endParaRPr lang="en-US"/>
          </a:p>
        </p:txBody>
      </p:sp>
    </p:spTree>
    <p:extLst>
      <p:ext uri="{BB962C8B-B14F-4D97-AF65-F5344CB8AC3E}">
        <p14:creationId xmlns:p14="http://schemas.microsoft.com/office/powerpoint/2010/main" val="1106046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schemeClr val="tx1"/>
                </a:solidFill>
              </a:rPr>
              <a:t>Inline Functions</a:t>
            </a:r>
            <a:endParaRPr lang="en-US" dirty="0">
              <a:solidFill>
                <a:schemeClr val="tx1"/>
              </a:solidFill>
            </a:endParaRPr>
          </a:p>
        </p:txBody>
      </p:sp>
      <p:sp>
        <p:nvSpPr>
          <p:cNvPr id="3" name="Content Placeholder 2"/>
          <p:cNvSpPr>
            <a:spLocks noGrp="1"/>
          </p:cNvSpPr>
          <p:nvPr>
            <p:ph idx="1"/>
          </p:nvPr>
        </p:nvSpPr>
        <p:spPr>
          <a:xfrm>
            <a:off x="559616" y="1682217"/>
            <a:ext cx="4317184" cy="3384054"/>
          </a:xfrm>
        </p:spPr>
        <p:txBody>
          <a:bodyPr>
            <a:normAutofit fontScale="77500" lnSpcReduction="20000"/>
          </a:bodyPr>
          <a:lstStyle/>
          <a:p>
            <a:pPr>
              <a:buNone/>
            </a:pPr>
            <a:r>
              <a:rPr lang="en-US" b="1" dirty="0"/>
              <a:t>inline void square(int a)</a:t>
            </a:r>
          </a:p>
          <a:p>
            <a:pPr>
              <a:buNone/>
            </a:pPr>
            <a:r>
              <a:rPr lang="en-US" b="1" dirty="0"/>
              <a:t>{</a:t>
            </a:r>
          </a:p>
          <a:p>
            <a:pPr>
              <a:buNone/>
            </a:pPr>
            <a:r>
              <a:rPr lang="en-US" b="1" dirty="0"/>
              <a:t>	cout &lt;&lt; "Square of given number is: " &lt;&lt; a * a;</a:t>
            </a:r>
          </a:p>
          <a:p>
            <a:pPr>
              <a:buNone/>
            </a:pPr>
            <a:r>
              <a:rPr lang="en-US" b="1" dirty="0"/>
              <a:t>}</a:t>
            </a:r>
          </a:p>
          <a:p>
            <a:pPr>
              <a:buNone/>
            </a:pPr>
            <a:endParaRPr lang="en-US" b="1" dirty="0"/>
          </a:p>
          <a:p>
            <a:pPr>
              <a:buNone/>
            </a:pPr>
            <a:r>
              <a:rPr lang="en-US" b="1" dirty="0"/>
              <a:t>int main()</a:t>
            </a:r>
          </a:p>
          <a:p>
            <a:pPr>
              <a:buNone/>
            </a:pPr>
            <a:r>
              <a:rPr lang="en-US" b="1" dirty="0"/>
              <a:t>{</a:t>
            </a:r>
          </a:p>
          <a:p>
            <a:pPr>
              <a:buNone/>
            </a:pPr>
            <a:r>
              <a:rPr lang="en-US" b="1" dirty="0"/>
              <a:t>	int a = 2;</a:t>
            </a:r>
          </a:p>
          <a:p>
            <a:pPr>
              <a:buNone/>
            </a:pPr>
            <a:r>
              <a:rPr lang="en-US" b="1" dirty="0"/>
              <a:t>	square(a);</a:t>
            </a:r>
          </a:p>
          <a:p>
            <a:pPr>
              <a:buNone/>
            </a:pPr>
            <a:r>
              <a:rPr lang="en-US" b="1" dirty="0"/>
              <a:t>}</a:t>
            </a:r>
          </a:p>
        </p:txBody>
      </p:sp>
      <p:sp>
        <p:nvSpPr>
          <p:cNvPr id="4" name="Slide Number Placeholder 3"/>
          <p:cNvSpPr>
            <a:spLocks noGrp="1"/>
          </p:cNvSpPr>
          <p:nvPr>
            <p:ph type="sldNum" sz="quarter" idx="12"/>
          </p:nvPr>
        </p:nvSpPr>
        <p:spPr/>
        <p:txBody>
          <a:bodyPr/>
          <a:lstStyle/>
          <a:p>
            <a:fld id="{38B37C27-2222-4CD1-83C4-DC16685FE41D}" type="slidenum">
              <a:rPr lang="en-US" smtClean="0"/>
              <a:t>15</a:t>
            </a:fld>
            <a:endParaRPr lang="en-US"/>
          </a:p>
        </p:txBody>
      </p:sp>
      <p:sp>
        <p:nvSpPr>
          <p:cNvPr id="5" name="Rectangle 4"/>
          <p:cNvSpPr/>
          <p:nvPr/>
        </p:nvSpPr>
        <p:spPr>
          <a:xfrm>
            <a:off x="4963295" y="1557277"/>
            <a:ext cx="6096000" cy="4708981"/>
          </a:xfrm>
          <a:prstGeom prst="rect">
            <a:avLst/>
          </a:prstGeom>
        </p:spPr>
        <p:txBody>
          <a:bodyPr>
            <a:spAutoFit/>
          </a:bodyPr>
          <a:lstStyle/>
          <a:p>
            <a:pPr marL="285750" indent="-285750">
              <a:buFont typeface="Wingdings" panose="05000000000000000000" pitchFamily="2" charset="2"/>
              <a:buChar char="§"/>
            </a:pPr>
            <a:r>
              <a:rPr lang="en-US" sz="2000" dirty="0"/>
              <a:t>Inline functions are used to reduce the function call. When one function is being called multiple times in the program it increases the execution time, so inline function is used to reduce time and increase program efficiency. </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If the inline function is being used when the function is called, the inline function expands the whole function code at the point of a function call, instead of running the function. </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Inline functions are considered to be used when the function is small otherwise it will not perform well.</a:t>
            </a:r>
          </a:p>
        </p:txBody>
      </p:sp>
    </p:spTree>
    <p:extLst>
      <p:ext uri="{BB962C8B-B14F-4D97-AF65-F5344CB8AC3E}">
        <p14:creationId xmlns:p14="http://schemas.microsoft.com/office/powerpoint/2010/main" val="4292538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schemeClr val="tx1"/>
                </a:solidFill>
              </a:rPr>
              <a:t>Inline Functions</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38B37C27-2222-4CD1-83C4-DC16685FE41D}" type="slidenum">
              <a:rPr lang="en-US" smtClean="0"/>
              <a:t>16</a:t>
            </a:fld>
            <a:endParaRPr lang="en-US"/>
          </a:p>
        </p:txBody>
      </p:sp>
      <p:pic>
        <p:nvPicPr>
          <p:cNvPr id="5" name="Picture 4"/>
          <p:cNvPicPr>
            <a:picLocks noChangeAspect="1"/>
          </p:cNvPicPr>
          <p:nvPr/>
        </p:nvPicPr>
        <p:blipFill>
          <a:blip r:embed="rId2"/>
          <a:stretch>
            <a:fillRect/>
          </a:stretch>
        </p:blipFill>
        <p:spPr>
          <a:xfrm>
            <a:off x="2208455" y="2426190"/>
            <a:ext cx="8050930" cy="3613884"/>
          </a:xfrm>
          <a:prstGeom prst="rect">
            <a:avLst/>
          </a:prstGeom>
        </p:spPr>
      </p:pic>
      <p:pic>
        <p:nvPicPr>
          <p:cNvPr id="6" name="Picture 5"/>
          <p:cNvPicPr>
            <a:picLocks noChangeAspect="1"/>
          </p:cNvPicPr>
          <p:nvPr/>
        </p:nvPicPr>
        <p:blipFill>
          <a:blip r:embed="rId3"/>
          <a:stretch>
            <a:fillRect/>
          </a:stretch>
        </p:blipFill>
        <p:spPr>
          <a:xfrm>
            <a:off x="5576800" y="3651614"/>
            <a:ext cx="4166897" cy="660328"/>
          </a:xfrm>
          <a:prstGeom prst="rect">
            <a:avLst/>
          </a:prstGeom>
        </p:spPr>
      </p:pic>
    </p:spTree>
    <p:extLst>
      <p:ext uri="{BB962C8B-B14F-4D97-AF65-F5344CB8AC3E}">
        <p14:creationId xmlns:p14="http://schemas.microsoft.com/office/powerpoint/2010/main" val="2861073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schemeClr val="tx1"/>
                </a:solidFill>
              </a:rPr>
              <a:t>Inline Functions</a:t>
            </a:r>
            <a:endParaRPr lang="en-US" dirty="0">
              <a:solidFill>
                <a:schemeClr val="tx1"/>
              </a:solidFill>
            </a:endParaRPr>
          </a:p>
        </p:txBody>
      </p:sp>
      <p:sp>
        <p:nvSpPr>
          <p:cNvPr id="3" name="Content Placeholder 2"/>
          <p:cNvSpPr>
            <a:spLocks noGrp="1"/>
          </p:cNvSpPr>
          <p:nvPr>
            <p:ph idx="1"/>
          </p:nvPr>
        </p:nvSpPr>
        <p:spPr>
          <a:xfrm>
            <a:off x="963269" y="1632789"/>
            <a:ext cx="8946541" cy="4195481"/>
          </a:xfrm>
        </p:spPr>
        <p:txBody>
          <a:bodyPr>
            <a:noAutofit/>
          </a:bodyPr>
          <a:lstStyle/>
          <a:p>
            <a:r>
              <a:rPr lang="en-US" sz="2800" b="1" dirty="0"/>
              <a:t>Inline function and classes:</a:t>
            </a:r>
          </a:p>
          <a:p>
            <a:pPr>
              <a:buNone/>
            </a:pPr>
            <a:r>
              <a:rPr lang="en-US" sz="2800" dirty="0"/>
              <a:t>	</a:t>
            </a:r>
          </a:p>
        </p:txBody>
      </p:sp>
      <p:sp>
        <p:nvSpPr>
          <p:cNvPr id="4" name="Slide Number Placeholder 3"/>
          <p:cNvSpPr>
            <a:spLocks noGrp="1"/>
          </p:cNvSpPr>
          <p:nvPr>
            <p:ph type="sldNum" sz="quarter" idx="12"/>
          </p:nvPr>
        </p:nvSpPr>
        <p:spPr/>
        <p:txBody>
          <a:bodyPr/>
          <a:lstStyle/>
          <a:p>
            <a:fld id="{38B37C27-2222-4CD1-83C4-DC16685FE41D}" type="slidenum">
              <a:rPr lang="en-US" smtClean="0"/>
              <a:t>17</a:t>
            </a:fld>
            <a:endParaRPr lang="en-US"/>
          </a:p>
        </p:txBody>
      </p:sp>
      <p:pic>
        <p:nvPicPr>
          <p:cNvPr id="5" name="Picture 4"/>
          <p:cNvPicPr>
            <a:picLocks noChangeAspect="1"/>
          </p:cNvPicPr>
          <p:nvPr/>
        </p:nvPicPr>
        <p:blipFill>
          <a:blip r:embed="rId2"/>
          <a:stretch>
            <a:fillRect/>
          </a:stretch>
        </p:blipFill>
        <p:spPr>
          <a:xfrm>
            <a:off x="543819" y="2358266"/>
            <a:ext cx="6136570" cy="2188567"/>
          </a:xfrm>
          <a:prstGeom prst="rect">
            <a:avLst/>
          </a:prstGeom>
        </p:spPr>
      </p:pic>
      <p:sp>
        <p:nvSpPr>
          <p:cNvPr id="6" name="Rectangle 5"/>
          <p:cNvSpPr/>
          <p:nvPr/>
        </p:nvSpPr>
        <p:spPr>
          <a:xfrm>
            <a:off x="760558" y="4771245"/>
            <a:ext cx="6096000" cy="1631216"/>
          </a:xfrm>
          <a:prstGeom prst="rect">
            <a:avLst/>
          </a:prstGeom>
        </p:spPr>
        <p:txBody>
          <a:bodyPr>
            <a:spAutoFit/>
          </a:bodyPr>
          <a:lstStyle/>
          <a:p>
            <a:r>
              <a:rPr lang="en-US" sz="2000" dirty="0"/>
              <a:t>The above style is considered as a bad programming style. The best programming style is to just write the prototype of function inside the class and specify it as an inline in the function definition.</a:t>
            </a:r>
          </a:p>
        </p:txBody>
      </p:sp>
      <p:pic>
        <p:nvPicPr>
          <p:cNvPr id="7" name="Picture 6"/>
          <p:cNvPicPr>
            <a:picLocks noChangeAspect="1"/>
          </p:cNvPicPr>
          <p:nvPr/>
        </p:nvPicPr>
        <p:blipFill>
          <a:blip r:embed="rId3"/>
          <a:stretch>
            <a:fillRect/>
          </a:stretch>
        </p:blipFill>
        <p:spPr>
          <a:xfrm>
            <a:off x="6997547" y="4151136"/>
            <a:ext cx="4988291" cy="2392277"/>
          </a:xfrm>
          <a:prstGeom prst="rect">
            <a:avLst/>
          </a:prstGeom>
        </p:spPr>
      </p:pic>
    </p:spTree>
    <p:extLst>
      <p:ext uri="{BB962C8B-B14F-4D97-AF65-F5344CB8AC3E}">
        <p14:creationId xmlns:p14="http://schemas.microsoft.com/office/powerpoint/2010/main" val="657532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schemeClr val="tx1"/>
                </a:solidFill>
              </a:rPr>
              <a:t>Inline Functions</a:t>
            </a:r>
            <a:endParaRPr lang="en-US" dirty="0">
              <a:solidFill>
                <a:schemeClr val="tx1"/>
              </a:solidFill>
            </a:endParaRPr>
          </a:p>
        </p:txBody>
      </p:sp>
      <p:sp>
        <p:nvSpPr>
          <p:cNvPr id="3" name="Content Placeholder 2"/>
          <p:cNvSpPr>
            <a:spLocks noGrp="1"/>
          </p:cNvSpPr>
          <p:nvPr>
            <p:ph idx="1"/>
          </p:nvPr>
        </p:nvSpPr>
        <p:spPr>
          <a:xfrm>
            <a:off x="963269" y="1632789"/>
            <a:ext cx="8946541" cy="4195481"/>
          </a:xfrm>
        </p:spPr>
        <p:txBody>
          <a:bodyPr>
            <a:noAutofit/>
          </a:bodyPr>
          <a:lstStyle/>
          <a:p>
            <a:r>
              <a:rPr lang="en-US" sz="2800" b="1" dirty="0"/>
              <a:t>Inline function and classes:</a:t>
            </a:r>
          </a:p>
          <a:p>
            <a:pPr>
              <a:buNone/>
            </a:pPr>
            <a:endParaRPr lang="en-US" sz="2800" dirty="0"/>
          </a:p>
        </p:txBody>
      </p:sp>
      <p:sp>
        <p:nvSpPr>
          <p:cNvPr id="4" name="Slide Number Placeholder 3"/>
          <p:cNvSpPr>
            <a:spLocks noGrp="1"/>
          </p:cNvSpPr>
          <p:nvPr>
            <p:ph type="sldNum" sz="quarter" idx="12"/>
          </p:nvPr>
        </p:nvSpPr>
        <p:spPr/>
        <p:txBody>
          <a:bodyPr/>
          <a:lstStyle/>
          <a:p>
            <a:fld id="{38B37C27-2222-4CD1-83C4-DC16685FE41D}" type="slidenum">
              <a:rPr lang="en-US" smtClean="0"/>
              <a:t>18</a:t>
            </a:fld>
            <a:endParaRPr lang="en-US"/>
          </a:p>
        </p:txBody>
      </p:sp>
      <p:pic>
        <p:nvPicPr>
          <p:cNvPr id="8" name="Picture 7"/>
          <p:cNvPicPr>
            <a:picLocks noChangeAspect="1"/>
          </p:cNvPicPr>
          <p:nvPr/>
        </p:nvPicPr>
        <p:blipFill>
          <a:blip r:embed="rId2"/>
          <a:stretch>
            <a:fillRect/>
          </a:stretch>
        </p:blipFill>
        <p:spPr>
          <a:xfrm>
            <a:off x="397346" y="2171443"/>
            <a:ext cx="5762625" cy="4591050"/>
          </a:xfrm>
          <a:prstGeom prst="rect">
            <a:avLst/>
          </a:prstGeom>
        </p:spPr>
      </p:pic>
      <p:pic>
        <p:nvPicPr>
          <p:cNvPr id="9" name="Picture 8"/>
          <p:cNvPicPr>
            <a:picLocks noChangeAspect="1"/>
          </p:cNvPicPr>
          <p:nvPr/>
        </p:nvPicPr>
        <p:blipFill>
          <a:blip r:embed="rId3"/>
          <a:stretch>
            <a:fillRect/>
          </a:stretch>
        </p:blipFill>
        <p:spPr>
          <a:xfrm>
            <a:off x="4589257" y="3167448"/>
            <a:ext cx="5391065" cy="1478692"/>
          </a:xfrm>
          <a:prstGeom prst="rect">
            <a:avLst/>
          </a:prstGeom>
        </p:spPr>
      </p:pic>
    </p:spTree>
    <p:extLst>
      <p:ext uri="{BB962C8B-B14F-4D97-AF65-F5344CB8AC3E}">
        <p14:creationId xmlns:p14="http://schemas.microsoft.com/office/powerpoint/2010/main" val="832187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schemeClr val="tx1"/>
                </a:solidFill>
              </a:rPr>
              <a:t>Inline Functions</a:t>
            </a:r>
            <a:endParaRPr lang="en-US" dirty="0">
              <a:solidFill>
                <a:schemeClr val="tx1"/>
              </a:solidFill>
            </a:endParaRPr>
          </a:p>
        </p:txBody>
      </p:sp>
      <p:sp>
        <p:nvSpPr>
          <p:cNvPr id="3" name="Content Placeholder 2"/>
          <p:cNvSpPr>
            <a:spLocks noGrp="1"/>
          </p:cNvSpPr>
          <p:nvPr>
            <p:ph idx="1"/>
          </p:nvPr>
        </p:nvSpPr>
        <p:spPr>
          <a:xfrm>
            <a:off x="963269" y="1632789"/>
            <a:ext cx="8946541" cy="4195481"/>
          </a:xfrm>
        </p:spPr>
        <p:txBody>
          <a:bodyPr>
            <a:noAutofit/>
          </a:bodyPr>
          <a:lstStyle/>
          <a:p>
            <a:pPr>
              <a:buNone/>
            </a:pPr>
            <a:r>
              <a:rPr lang="en-US" sz="2800" dirty="0"/>
              <a:t>	</a:t>
            </a:r>
          </a:p>
        </p:txBody>
      </p:sp>
      <p:sp>
        <p:nvSpPr>
          <p:cNvPr id="4" name="Slide Number Placeholder 3"/>
          <p:cNvSpPr>
            <a:spLocks noGrp="1"/>
          </p:cNvSpPr>
          <p:nvPr>
            <p:ph type="sldNum" sz="quarter" idx="12"/>
          </p:nvPr>
        </p:nvSpPr>
        <p:spPr/>
        <p:txBody>
          <a:bodyPr/>
          <a:lstStyle/>
          <a:p>
            <a:fld id="{38B37C27-2222-4CD1-83C4-DC16685FE41D}" type="slidenum">
              <a:rPr lang="en-US" smtClean="0"/>
              <a:t>19</a:t>
            </a:fld>
            <a:endParaRPr lang="en-US"/>
          </a:p>
        </p:txBody>
      </p:sp>
      <p:pic>
        <p:nvPicPr>
          <p:cNvPr id="8" name="Picture 7"/>
          <p:cNvPicPr>
            <a:picLocks noChangeAspect="1"/>
          </p:cNvPicPr>
          <p:nvPr/>
        </p:nvPicPr>
        <p:blipFill>
          <a:blip r:embed="rId2"/>
          <a:stretch>
            <a:fillRect/>
          </a:stretch>
        </p:blipFill>
        <p:spPr>
          <a:xfrm>
            <a:off x="344405" y="1490355"/>
            <a:ext cx="4434548" cy="5136947"/>
          </a:xfrm>
          <a:prstGeom prst="rect">
            <a:avLst/>
          </a:prstGeom>
        </p:spPr>
      </p:pic>
      <p:pic>
        <p:nvPicPr>
          <p:cNvPr id="9" name="Picture 8"/>
          <p:cNvPicPr>
            <a:picLocks noChangeAspect="1"/>
          </p:cNvPicPr>
          <p:nvPr/>
        </p:nvPicPr>
        <p:blipFill>
          <a:blip r:embed="rId3"/>
          <a:stretch>
            <a:fillRect/>
          </a:stretch>
        </p:blipFill>
        <p:spPr>
          <a:xfrm>
            <a:off x="5163328" y="1490355"/>
            <a:ext cx="4202754" cy="3657758"/>
          </a:xfrm>
          <a:prstGeom prst="rect">
            <a:avLst/>
          </a:prstGeom>
        </p:spPr>
      </p:pic>
      <p:pic>
        <p:nvPicPr>
          <p:cNvPr id="10" name="Picture 9"/>
          <p:cNvPicPr>
            <a:picLocks noChangeAspect="1"/>
          </p:cNvPicPr>
          <p:nvPr/>
        </p:nvPicPr>
        <p:blipFill>
          <a:blip r:embed="rId4"/>
          <a:stretch>
            <a:fillRect/>
          </a:stretch>
        </p:blipFill>
        <p:spPr>
          <a:xfrm>
            <a:off x="6778283" y="4259471"/>
            <a:ext cx="5175597" cy="2062152"/>
          </a:xfrm>
          <a:prstGeom prst="rect">
            <a:avLst/>
          </a:prstGeom>
        </p:spPr>
      </p:pic>
    </p:spTree>
    <p:extLst>
      <p:ext uri="{BB962C8B-B14F-4D97-AF65-F5344CB8AC3E}">
        <p14:creationId xmlns:p14="http://schemas.microsoft.com/office/powerpoint/2010/main" val="208242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643" y="838519"/>
            <a:ext cx="9601196" cy="1303867"/>
          </a:xfrm>
        </p:spPr>
        <p:txBody>
          <a:bodyPr>
            <a:normAutofit/>
          </a:bodyPr>
          <a:lstStyle/>
          <a:p>
            <a:r>
              <a:rPr lang="en-US" sz="4800" dirty="0"/>
              <a:t>Static Members of a C++ Class</a:t>
            </a:r>
          </a:p>
        </p:txBody>
      </p:sp>
      <p:sp>
        <p:nvSpPr>
          <p:cNvPr id="4" name="Rectangle 3"/>
          <p:cNvSpPr/>
          <p:nvPr/>
        </p:nvSpPr>
        <p:spPr>
          <a:xfrm>
            <a:off x="875155" y="2142386"/>
            <a:ext cx="10524226" cy="4585871"/>
          </a:xfrm>
          <a:prstGeom prst="rect">
            <a:avLst/>
          </a:prstGeom>
        </p:spPr>
        <p:txBody>
          <a:bodyPr wrap="square">
            <a:spAutoFit/>
          </a:bodyPr>
          <a:lstStyle/>
          <a:p>
            <a:pPr marL="285750" indent="-285750">
              <a:buFont typeface="Arial" panose="020B0604020202020204" pitchFamily="34" charset="0"/>
              <a:buChar char="•"/>
            </a:pPr>
            <a:r>
              <a:rPr lang="en-US" sz="2800" dirty="0">
                <a:latin typeface="Verdana" panose="020B0604030504040204" pitchFamily="34" charset="0"/>
              </a:rPr>
              <a:t>We can define class members static using</a:t>
            </a:r>
            <a:r>
              <a:rPr lang="en-US" sz="2800" b="1" dirty="0">
                <a:latin typeface="Verdana" panose="020B0604030504040204" pitchFamily="34" charset="0"/>
              </a:rPr>
              <a:t> static </a:t>
            </a:r>
            <a:r>
              <a:rPr lang="en-US" sz="2800" dirty="0">
                <a:latin typeface="Verdana" panose="020B0604030504040204" pitchFamily="34" charset="0"/>
              </a:rPr>
              <a:t>keyword.</a:t>
            </a:r>
          </a:p>
          <a:p>
            <a:pPr marL="285750" indent="-285750">
              <a:buFont typeface="Arial" panose="020B0604020202020204" pitchFamily="34" charset="0"/>
              <a:buChar char="•"/>
            </a:pPr>
            <a:endParaRPr lang="en-US" sz="2800" dirty="0">
              <a:latin typeface="Verdana" panose="020B0604030504040204" pitchFamily="34" charset="0"/>
            </a:endParaRPr>
          </a:p>
          <a:p>
            <a:pPr marL="285750" indent="-285750">
              <a:buFont typeface="Arial" panose="020B0604020202020204" pitchFamily="34" charset="0"/>
              <a:buChar char="•"/>
            </a:pPr>
            <a:r>
              <a:rPr lang="en-US" sz="2800" dirty="0">
                <a:latin typeface="Verdana" panose="020B0604030504040204" pitchFamily="34" charset="0"/>
              </a:rPr>
              <a:t>When we declare a member of a class as static it means no matter how many objects of the class are created, there is only one copy of the static member.</a:t>
            </a:r>
          </a:p>
          <a:p>
            <a:pPr marL="285750" indent="-285750">
              <a:buFont typeface="Arial" panose="020B0604020202020204" pitchFamily="34" charset="0"/>
              <a:buChar char="•"/>
            </a:pPr>
            <a:endParaRPr lang="en-US" sz="2800" dirty="0">
              <a:latin typeface="Verdana" panose="020B0604030504040204" pitchFamily="34" charset="0"/>
            </a:endParaRPr>
          </a:p>
          <a:p>
            <a:pPr marL="285750" indent="-285750">
              <a:buFont typeface="Arial" panose="020B0604020202020204" pitchFamily="34" charset="0"/>
              <a:buChar char="•"/>
            </a:pPr>
            <a:r>
              <a:rPr lang="en-US" sz="2800" dirty="0">
                <a:latin typeface="Verdana" panose="020B0604030504040204" pitchFamily="34" charset="0"/>
              </a:rPr>
              <a:t>A static member is shared by all objects of the class.</a:t>
            </a:r>
          </a:p>
          <a:p>
            <a:pPr marL="285750" indent="-285750">
              <a:buFont typeface="Arial" panose="020B0604020202020204" pitchFamily="34" charset="0"/>
              <a:buChar char="•"/>
            </a:pPr>
            <a:endParaRPr lang="en-US" sz="2800" dirty="0">
              <a:solidFill>
                <a:srgbClr val="000000"/>
              </a:solidFill>
              <a:latin typeface="Verdana" panose="020B0604030504040204" pitchFamily="34" charset="0"/>
            </a:endParaRPr>
          </a:p>
          <a:p>
            <a:endParaRPr lang="en-US" sz="2000" dirty="0"/>
          </a:p>
          <a:p>
            <a:pPr marL="285750" indent="-285750">
              <a:buFont typeface="Arial" panose="020B0604020202020204" pitchFamily="34" charset="0"/>
              <a:buChar char="•"/>
            </a:pPr>
            <a:endParaRPr lang="en-US" sz="2000" dirty="0"/>
          </a:p>
        </p:txBody>
      </p:sp>
      <p:sp>
        <p:nvSpPr>
          <p:cNvPr id="3" name="Slide Number Placeholder 2"/>
          <p:cNvSpPr>
            <a:spLocks noGrp="1"/>
          </p:cNvSpPr>
          <p:nvPr>
            <p:ph type="sldNum" sz="quarter" idx="12"/>
          </p:nvPr>
        </p:nvSpPr>
        <p:spPr/>
        <p:txBody>
          <a:bodyPr/>
          <a:lstStyle/>
          <a:p>
            <a:fld id="{38B37C27-2222-4CD1-83C4-DC16685FE41D}" type="slidenum">
              <a:rPr lang="en-US" smtClean="0"/>
              <a:t>2</a:t>
            </a:fld>
            <a:endParaRPr lang="en-US"/>
          </a:p>
        </p:txBody>
      </p:sp>
    </p:spTree>
    <p:extLst>
      <p:ext uri="{BB962C8B-B14F-4D97-AF65-F5344CB8AC3E}">
        <p14:creationId xmlns:p14="http://schemas.microsoft.com/office/powerpoint/2010/main" val="4180928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690" y="164394"/>
            <a:ext cx="9404723" cy="1400530"/>
          </a:xfrm>
        </p:spPr>
        <p:txBody>
          <a:bodyPr/>
          <a:lstStyle/>
          <a:p>
            <a:r>
              <a:rPr lang="en-US" sz="5400" b="1" dirty="0">
                <a:solidFill>
                  <a:schemeClr val="tx1"/>
                </a:solidFill>
              </a:rPr>
              <a:t>Inline Functions</a:t>
            </a:r>
            <a:endParaRPr lang="en-US" dirty="0">
              <a:solidFill>
                <a:schemeClr val="tx1"/>
              </a:solidFill>
            </a:endParaRPr>
          </a:p>
        </p:txBody>
      </p:sp>
      <p:sp>
        <p:nvSpPr>
          <p:cNvPr id="3" name="Content Placeholder 2"/>
          <p:cNvSpPr>
            <a:spLocks noGrp="1"/>
          </p:cNvSpPr>
          <p:nvPr>
            <p:ph idx="1"/>
          </p:nvPr>
        </p:nvSpPr>
        <p:spPr>
          <a:xfrm>
            <a:off x="362465" y="1179708"/>
            <a:ext cx="11252885" cy="4195481"/>
          </a:xfrm>
        </p:spPr>
        <p:txBody>
          <a:bodyPr>
            <a:noAutofit/>
          </a:bodyPr>
          <a:lstStyle/>
          <a:p>
            <a:r>
              <a:rPr lang="en-US" sz="2800" dirty="0"/>
              <a:t>Compiler </a:t>
            </a:r>
            <a:r>
              <a:rPr lang="en-US" sz="2800" b="1" dirty="0"/>
              <a:t>does not </a:t>
            </a:r>
            <a:r>
              <a:rPr lang="en-US" sz="2800" dirty="0"/>
              <a:t>perform inlining when:</a:t>
            </a:r>
          </a:p>
          <a:p>
            <a:pPr>
              <a:buNone/>
            </a:pPr>
            <a:r>
              <a:rPr lang="en-US" sz="2800" dirty="0"/>
              <a:t>	</a:t>
            </a:r>
            <a:r>
              <a:rPr lang="en-US" sz="2400" dirty="0"/>
              <a:t>1) If a function contains a loop (increases number of instruction in program and take more time to execute).</a:t>
            </a:r>
          </a:p>
          <a:p>
            <a:pPr>
              <a:buNone/>
            </a:pPr>
            <a:br>
              <a:rPr lang="en-US" sz="2400" dirty="0"/>
            </a:br>
            <a:r>
              <a:rPr lang="en-US" sz="2400" dirty="0"/>
              <a:t>2) If a function contains static variables (requires the same code for several time in the same program , so it is not possible to make a variable static inside the inline function)</a:t>
            </a:r>
          </a:p>
          <a:p>
            <a:pPr>
              <a:buNone/>
            </a:pPr>
            <a:br>
              <a:rPr lang="en-US" sz="2400" dirty="0"/>
            </a:br>
            <a:r>
              <a:rPr lang="en-US" sz="2400" dirty="0"/>
              <a:t>3) If a function is recursive (every call to itself is replaced with the body of the function, consumes a lot of code space).</a:t>
            </a:r>
          </a:p>
          <a:p>
            <a:pPr>
              <a:buNone/>
            </a:pPr>
            <a:endParaRPr lang="en-US" dirty="0"/>
          </a:p>
          <a:p>
            <a:pPr>
              <a:buNone/>
            </a:pPr>
            <a:r>
              <a:rPr lang="en-US" sz="2400" dirty="0"/>
              <a:t>	4) If a function contains switch or </a:t>
            </a:r>
            <a:r>
              <a:rPr lang="en-US" sz="2400" dirty="0" err="1"/>
              <a:t>goto</a:t>
            </a:r>
            <a:r>
              <a:rPr lang="en-US" sz="2400" dirty="0"/>
              <a:t> statement (jump tables can be rather large, wasting much more memory in the code segment.)</a:t>
            </a:r>
          </a:p>
          <a:p>
            <a:pPr>
              <a:buNone/>
            </a:pPr>
            <a:br>
              <a:rPr lang="en-US" sz="2800" dirty="0"/>
            </a:br>
            <a:endParaRPr lang="en-US" sz="2800" dirty="0"/>
          </a:p>
        </p:txBody>
      </p:sp>
      <p:sp>
        <p:nvSpPr>
          <p:cNvPr id="4" name="Slide Number Placeholder 3"/>
          <p:cNvSpPr>
            <a:spLocks noGrp="1"/>
          </p:cNvSpPr>
          <p:nvPr>
            <p:ph type="sldNum" sz="quarter" idx="12"/>
          </p:nvPr>
        </p:nvSpPr>
        <p:spPr/>
        <p:txBody>
          <a:bodyPr/>
          <a:lstStyle/>
          <a:p>
            <a:fld id="{38B37C27-2222-4CD1-83C4-DC16685FE41D}" type="slidenum">
              <a:rPr lang="en-US" smtClean="0"/>
              <a:t>20</a:t>
            </a:fld>
            <a:endParaRPr lang="en-US"/>
          </a:p>
        </p:txBody>
      </p:sp>
    </p:spTree>
    <p:extLst>
      <p:ext uri="{BB962C8B-B14F-4D97-AF65-F5344CB8AC3E}">
        <p14:creationId xmlns:p14="http://schemas.microsoft.com/office/powerpoint/2010/main" val="563105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solidFill>
                  <a:schemeClr val="tx1"/>
                </a:solidFill>
              </a:rPr>
              <a:t>Advantages of Inline Functions</a:t>
            </a:r>
            <a:endParaRPr lang="en-US" dirty="0">
              <a:solidFill>
                <a:schemeClr val="tx1"/>
              </a:solidFill>
            </a:endParaRPr>
          </a:p>
        </p:txBody>
      </p:sp>
      <p:sp>
        <p:nvSpPr>
          <p:cNvPr id="3" name="Content Placeholder 2"/>
          <p:cNvSpPr>
            <a:spLocks noGrp="1"/>
          </p:cNvSpPr>
          <p:nvPr>
            <p:ph idx="1"/>
          </p:nvPr>
        </p:nvSpPr>
        <p:spPr/>
        <p:txBody>
          <a:bodyPr>
            <a:normAutofit/>
          </a:bodyPr>
          <a:lstStyle/>
          <a:p>
            <a:pPr>
              <a:buNone/>
            </a:pPr>
            <a:r>
              <a:rPr lang="en-US" sz="3200" dirty="0"/>
              <a:t>	1) Function call overhead doesn’t occur</a:t>
            </a:r>
            <a:br>
              <a:rPr lang="en-US" sz="3200" dirty="0"/>
            </a:br>
            <a:r>
              <a:rPr lang="en-US" sz="3200" dirty="0"/>
              <a:t>2) It also saves overhead of a return call from a function</a:t>
            </a:r>
            <a:br>
              <a:rPr lang="en-US" sz="3200" dirty="0"/>
            </a:br>
            <a:r>
              <a:rPr lang="en-US" sz="3200" dirty="0"/>
              <a:t>3) Inline function may be useful (if it is small) for embedded systems because inline can yield less code than the function call preamble and return</a:t>
            </a:r>
          </a:p>
        </p:txBody>
      </p:sp>
      <p:sp>
        <p:nvSpPr>
          <p:cNvPr id="4" name="Slide Number Placeholder 3"/>
          <p:cNvSpPr>
            <a:spLocks noGrp="1"/>
          </p:cNvSpPr>
          <p:nvPr>
            <p:ph type="sldNum" sz="quarter" idx="12"/>
          </p:nvPr>
        </p:nvSpPr>
        <p:spPr/>
        <p:txBody>
          <a:bodyPr/>
          <a:lstStyle/>
          <a:p>
            <a:fld id="{38B37C27-2222-4CD1-83C4-DC16685FE41D}" type="slidenum">
              <a:rPr lang="en-US" smtClean="0"/>
              <a:t>21</a:t>
            </a:fld>
            <a:endParaRPr lang="en-US"/>
          </a:p>
        </p:txBody>
      </p:sp>
    </p:spTree>
    <p:extLst>
      <p:ext uri="{BB962C8B-B14F-4D97-AF65-F5344CB8AC3E}">
        <p14:creationId xmlns:p14="http://schemas.microsoft.com/office/powerpoint/2010/main" val="3416828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solidFill>
                  <a:schemeClr val="tx1"/>
                </a:solidFill>
              </a:rPr>
              <a:t>Objects passing into function</a:t>
            </a:r>
            <a:endParaRPr lang="en-US" dirty="0">
              <a:solidFill>
                <a:schemeClr val="tx1"/>
              </a:solidFill>
            </a:endParaRPr>
          </a:p>
        </p:txBody>
      </p:sp>
      <p:sp>
        <p:nvSpPr>
          <p:cNvPr id="3" name="Content Placeholder 2"/>
          <p:cNvSpPr>
            <a:spLocks noGrp="1"/>
          </p:cNvSpPr>
          <p:nvPr>
            <p:ph idx="1"/>
          </p:nvPr>
        </p:nvSpPr>
        <p:spPr>
          <a:xfrm>
            <a:off x="846493" y="1853248"/>
            <a:ext cx="9003957" cy="4195481"/>
          </a:xfrm>
        </p:spPr>
        <p:txBody>
          <a:bodyPr>
            <a:normAutofit/>
          </a:bodyPr>
          <a:lstStyle/>
          <a:p>
            <a:pPr>
              <a:buNone/>
            </a:pPr>
            <a:r>
              <a:rPr lang="en-US" sz="2400" dirty="0"/>
              <a:t>	In C++ we can pass class’s objects as arguments and also return them from a function the same way we pass and return other variables. </a:t>
            </a:r>
          </a:p>
          <a:p>
            <a:pPr>
              <a:buNone/>
            </a:pPr>
            <a:r>
              <a:rPr lang="en-US" sz="2400" dirty="0"/>
              <a:t>	To pass an object as an argument we write the object name as the argument while calling the function the same way we do it for other variables.</a:t>
            </a:r>
          </a:p>
          <a:p>
            <a:pPr>
              <a:buNone/>
            </a:pPr>
            <a:r>
              <a:rPr lang="en-US" sz="3200" b="1" dirty="0">
                <a:solidFill>
                  <a:srgbClr val="FFC000"/>
                </a:solidFill>
              </a:rPr>
              <a:t>Syntax:  </a:t>
            </a:r>
          </a:p>
          <a:p>
            <a:pPr>
              <a:buNone/>
            </a:pPr>
            <a:r>
              <a:rPr lang="en-US" sz="3200" b="1" dirty="0" err="1">
                <a:solidFill>
                  <a:srgbClr val="FFC000"/>
                </a:solidFill>
              </a:rPr>
              <a:t>function_name</a:t>
            </a:r>
            <a:r>
              <a:rPr lang="en-US" sz="3200" b="1" dirty="0">
                <a:solidFill>
                  <a:srgbClr val="FFC000"/>
                </a:solidFill>
              </a:rPr>
              <a:t>(</a:t>
            </a:r>
            <a:r>
              <a:rPr lang="en-US" sz="3200" b="1" dirty="0" err="1">
                <a:solidFill>
                  <a:srgbClr val="FFC000"/>
                </a:solidFill>
              </a:rPr>
              <a:t>object_name</a:t>
            </a:r>
            <a:r>
              <a:rPr lang="en-US" sz="3200" b="1" dirty="0">
                <a:solidFill>
                  <a:srgbClr val="FFC000"/>
                </a:solidFill>
              </a:rPr>
              <a:t>);</a:t>
            </a:r>
          </a:p>
        </p:txBody>
      </p:sp>
      <p:sp>
        <p:nvSpPr>
          <p:cNvPr id="4" name="Slide Number Placeholder 3"/>
          <p:cNvSpPr>
            <a:spLocks noGrp="1"/>
          </p:cNvSpPr>
          <p:nvPr>
            <p:ph type="sldNum" sz="quarter" idx="12"/>
          </p:nvPr>
        </p:nvSpPr>
        <p:spPr/>
        <p:txBody>
          <a:bodyPr/>
          <a:lstStyle/>
          <a:p>
            <a:fld id="{38B37C27-2222-4CD1-83C4-DC16685FE41D}" type="slidenum">
              <a:rPr lang="en-US" smtClean="0"/>
              <a:t>22</a:t>
            </a:fld>
            <a:endParaRPr lang="en-US"/>
          </a:p>
        </p:txBody>
      </p:sp>
    </p:spTree>
    <p:extLst>
      <p:ext uri="{BB962C8B-B14F-4D97-AF65-F5344CB8AC3E}">
        <p14:creationId xmlns:p14="http://schemas.microsoft.com/office/powerpoint/2010/main" val="4196685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solidFill>
                  <a:schemeClr val="tx1"/>
                </a:solidFill>
              </a:rPr>
              <a:t>Objects passing into function</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38B37C27-2222-4CD1-83C4-DC16685FE41D}" type="slidenum">
              <a:rPr lang="en-US" smtClean="0"/>
              <a:t>23</a:t>
            </a:fld>
            <a:endParaRPr lang="en-US"/>
          </a:p>
        </p:txBody>
      </p:sp>
      <p:pic>
        <p:nvPicPr>
          <p:cNvPr id="5" name="Picture 4"/>
          <p:cNvPicPr>
            <a:picLocks noChangeAspect="1"/>
          </p:cNvPicPr>
          <p:nvPr/>
        </p:nvPicPr>
        <p:blipFill>
          <a:blip r:embed="rId2"/>
          <a:stretch>
            <a:fillRect/>
          </a:stretch>
        </p:blipFill>
        <p:spPr>
          <a:xfrm>
            <a:off x="416783" y="1442523"/>
            <a:ext cx="3829050" cy="2638425"/>
          </a:xfrm>
          <a:prstGeom prst="rect">
            <a:avLst/>
          </a:prstGeom>
        </p:spPr>
      </p:pic>
      <p:pic>
        <p:nvPicPr>
          <p:cNvPr id="7" name="Picture 6"/>
          <p:cNvPicPr>
            <a:picLocks noChangeAspect="1"/>
          </p:cNvPicPr>
          <p:nvPr/>
        </p:nvPicPr>
        <p:blipFill>
          <a:blip r:embed="rId3"/>
          <a:stretch>
            <a:fillRect/>
          </a:stretch>
        </p:blipFill>
        <p:spPr>
          <a:xfrm>
            <a:off x="4315983" y="1459771"/>
            <a:ext cx="4048125" cy="5057775"/>
          </a:xfrm>
          <a:prstGeom prst="rect">
            <a:avLst/>
          </a:prstGeom>
        </p:spPr>
      </p:pic>
      <p:pic>
        <p:nvPicPr>
          <p:cNvPr id="8" name="Picture 7"/>
          <p:cNvPicPr>
            <a:picLocks noChangeAspect="1"/>
          </p:cNvPicPr>
          <p:nvPr/>
        </p:nvPicPr>
        <p:blipFill>
          <a:blip r:embed="rId4"/>
          <a:stretch>
            <a:fillRect/>
          </a:stretch>
        </p:blipFill>
        <p:spPr>
          <a:xfrm>
            <a:off x="8528525" y="3057846"/>
            <a:ext cx="3648029" cy="1861623"/>
          </a:xfrm>
          <a:prstGeom prst="rect">
            <a:avLst/>
          </a:prstGeom>
        </p:spPr>
      </p:pic>
    </p:spTree>
    <p:extLst>
      <p:ext uri="{BB962C8B-B14F-4D97-AF65-F5344CB8AC3E}">
        <p14:creationId xmlns:p14="http://schemas.microsoft.com/office/powerpoint/2010/main" val="1849568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chemeClr val="tx1"/>
                </a:solidFill>
              </a:rPr>
              <a:t>Class Diagram</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38B37C27-2222-4CD1-83C4-DC16685FE41D}" type="slidenum">
              <a:rPr lang="en-US" smtClean="0"/>
              <a:t>24</a:t>
            </a:fld>
            <a:endParaRPr lang="en-US"/>
          </a:p>
        </p:txBody>
      </p:sp>
      <p:sp>
        <p:nvSpPr>
          <p:cNvPr id="3" name="Rectangle 2"/>
          <p:cNvSpPr/>
          <p:nvPr/>
        </p:nvSpPr>
        <p:spPr>
          <a:xfrm>
            <a:off x="914852" y="2030597"/>
            <a:ext cx="5553059" cy="3046988"/>
          </a:xfrm>
          <a:prstGeom prst="rect">
            <a:avLst/>
          </a:prstGeom>
        </p:spPr>
        <p:txBody>
          <a:bodyPr wrap="square">
            <a:spAutoFit/>
          </a:bodyPr>
          <a:lstStyle/>
          <a:p>
            <a:pPr marL="285750" indent="-285750">
              <a:buFont typeface="Wingdings" panose="05000000000000000000" pitchFamily="2" charset="2"/>
              <a:buChar char="§"/>
            </a:pPr>
            <a:r>
              <a:rPr lang="en-US" sz="2400" dirty="0"/>
              <a:t>The UML class symbol is formed by a rectangle divided into three sections.</a:t>
            </a:r>
          </a:p>
          <a:p>
            <a:r>
              <a:rPr lang="en-US" sz="2400" dirty="0"/>
              <a:t> </a:t>
            </a:r>
          </a:p>
          <a:p>
            <a:pPr marL="285750" indent="-285750">
              <a:buFont typeface="Wingdings" panose="05000000000000000000" pitchFamily="2" charset="2"/>
              <a:buChar char="§"/>
            </a:pPr>
            <a:r>
              <a:rPr lang="en-US" sz="2400" dirty="0"/>
              <a:t>The class name appears in the top section, the attributes in the middle section, and the operations in the bottom section. </a:t>
            </a:r>
          </a:p>
        </p:txBody>
      </p:sp>
      <p:pic>
        <p:nvPicPr>
          <p:cNvPr id="1030" name="Picture 6" descr="UML Class Diagram Tutorial: Abstract Class with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773" y="2137955"/>
            <a:ext cx="3267133" cy="3931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826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326" y="164394"/>
            <a:ext cx="9404723" cy="1400530"/>
          </a:xfrm>
        </p:spPr>
        <p:txBody>
          <a:bodyPr>
            <a:normAutofit/>
          </a:bodyPr>
          <a:lstStyle/>
          <a:p>
            <a:r>
              <a:rPr lang="en-US" sz="5400" b="1" dirty="0">
                <a:solidFill>
                  <a:schemeClr val="tx1"/>
                </a:solidFill>
              </a:rPr>
              <a:t>Class Diagram</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38B37C27-2222-4CD1-83C4-DC16685FE41D}" type="slidenum">
              <a:rPr lang="en-US" smtClean="0"/>
              <a:t>25</a:t>
            </a:fld>
            <a:endParaRPr lang="en-US"/>
          </a:p>
        </p:txBody>
      </p:sp>
      <p:pic>
        <p:nvPicPr>
          <p:cNvPr id="5" name="Picture 4"/>
          <p:cNvPicPr>
            <a:picLocks noChangeAspect="1"/>
          </p:cNvPicPr>
          <p:nvPr/>
        </p:nvPicPr>
        <p:blipFill rotWithShape="1">
          <a:blip r:embed="rId2"/>
          <a:srcRect l="13642" t="2845" r="13606" b="21814"/>
          <a:stretch/>
        </p:blipFill>
        <p:spPr>
          <a:xfrm>
            <a:off x="1395819" y="2405449"/>
            <a:ext cx="8106034" cy="4276862"/>
          </a:xfrm>
          <a:prstGeom prst="rect">
            <a:avLst/>
          </a:prstGeom>
        </p:spPr>
      </p:pic>
      <p:pic>
        <p:nvPicPr>
          <p:cNvPr id="3" name="Picture 2"/>
          <p:cNvPicPr>
            <a:picLocks noChangeAspect="1"/>
          </p:cNvPicPr>
          <p:nvPr/>
        </p:nvPicPr>
        <p:blipFill>
          <a:blip r:embed="rId3"/>
          <a:stretch>
            <a:fillRect/>
          </a:stretch>
        </p:blipFill>
        <p:spPr>
          <a:xfrm>
            <a:off x="1618240" y="1222431"/>
            <a:ext cx="7465205" cy="1100639"/>
          </a:xfrm>
          <a:prstGeom prst="rect">
            <a:avLst/>
          </a:prstGeom>
        </p:spPr>
      </p:pic>
    </p:spTree>
    <p:extLst>
      <p:ext uri="{BB962C8B-B14F-4D97-AF65-F5344CB8AC3E}">
        <p14:creationId xmlns:p14="http://schemas.microsoft.com/office/powerpoint/2010/main" val="2253988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this pointer</a:t>
            </a:r>
          </a:p>
        </p:txBody>
      </p:sp>
      <p:sp>
        <p:nvSpPr>
          <p:cNvPr id="3" name="Content Placeholder 2"/>
          <p:cNvSpPr>
            <a:spLocks noGrp="1"/>
          </p:cNvSpPr>
          <p:nvPr>
            <p:ph idx="1"/>
          </p:nvPr>
        </p:nvSpPr>
        <p:spPr>
          <a:xfrm>
            <a:off x="646112" y="1591599"/>
            <a:ext cx="5919446" cy="4726823"/>
          </a:xfrm>
        </p:spPr>
        <p:txBody>
          <a:bodyPr>
            <a:normAutofit fontScale="85000" lnSpcReduction="10000"/>
          </a:bodyPr>
          <a:lstStyle/>
          <a:p>
            <a:pPr>
              <a:buNone/>
            </a:pPr>
            <a:r>
              <a:rPr lang="en-US" dirty="0"/>
              <a:t>	</a:t>
            </a:r>
            <a:r>
              <a:rPr lang="en-US" sz="2800" dirty="0"/>
              <a:t>The this pointer holds the address of current object.</a:t>
            </a:r>
          </a:p>
          <a:p>
            <a:pPr>
              <a:buNone/>
            </a:pPr>
            <a:r>
              <a:rPr lang="en-US" sz="2800" dirty="0"/>
              <a:t>	this pointer points to the current object of the class</a:t>
            </a:r>
            <a:r>
              <a:rPr lang="en-US" sz="2100" dirty="0"/>
              <a:t>.</a:t>
            </a:r>
          </a:p>
          <a:p>
            <a:pPr>
              <a:buNone/>
            </a:pPr>
            <a:r>
              <a:rPr lang="en-US" dirty="0"/>
              <a:t>	</a:t>
            </a:r>
            <a:r>
              <a:rPr lang="en-US" sz="2600" dirty="0"/>
              <a:t>In member function </a:t>
            </a:r>
            <a:r>
              <a:rPr lang="en-US" sz="2600" dirty="0" err="1"/>
              <a:t>setMyValues</a:t>
            </a:r>
            <a:r>
              <a:rPr lang="en-US" sz="2600" dirty="0"/>
              <a:t>() we have two local variables having same name as data members name. </a:t>
            </a:r>
          </a:p>
          <a:p>
            <a:pPr>
              <a:buNone/>
            </a:pPr>
            <a:r>
              <a:rPr lang="en-US" sz="2600" dirty="0"/>
              <a:t>	Assign the local variable value to the data members then you won’t be able to do until unless you use this pointer, because the compiler won’t know that you are referring to object’s data members unless you use this pointer.</a:t>
            </a:r>
          </a:p>
        </p:txBody>
      </p:sp>
      <p:sp>
        <p:nvSpPr>
          <p:cNvPr id="4" name="Slide Number Placeholder 3"/>
          <p:cNvSpPr>
            <a:spLocks noGrp="1"/>
          </p:cNvSpPr>
          <p:nvPr>
            <p:ph type="sldNum" sz="quarter" idx="12"/>
          </p:nvPr>
        </p:nvSpPr>
        <p:spPr/>
        <p:txBody>
          <a:bodyPr/>
          <a:lstStyle/>
          <a:p>
            <a:fld id="{38B37C27-2222-4CD1-83C4-DC16685FE41D}" type="slidenum">
              <a:rPr lang="en-US" smtClean="0"/>
              <a:t>26</a:t>
            </a:fld>
            <a:endParaRPr lang="en-US"/>
          </a:p>
        </p:txBody>
      </p:sp>
      <p:pic>
        <p:nvPicPr>
          <p:cNvPr id="5" name="Picture 4"/>
          <p:cNvPicPr>
            <a:picLocks noChangeAspect="1"/>
          </p:cNvPicPr>
          <p:nvPr/>
        </p:nvPicPr>
        <p:blipFill>
          <a:blip r:embed="rId2"/>
          <a:stretch>
            <a:fillRect/>
          </a:stretch>
        </p:blipFill>
        <p:spPr>
          <a:xfrm>
            <a:off x="7327325" y="1331955"/>
            <a:ext cx="4209165" cy="4986467"/>
          </a:xfrm>
          <a:prstGeom prst="rect">
            <a:avLst/>
          </a:prstGeom>
        </p:spPr>
      </p:pic>
      <p:pic>
        <p:nvPicPr>
          <p:cNvPr id="6" name="Picture 5"/>
          <p:cNvPicPr>
            <a:picLocks noChangeAspect="1"/>
          </p:cNvPicPr>
          <p:nvPr/>
        </p:nvPicPr>
        <p:blipFill>
          <a:blip r:embed="rId3"/>
          <a:stretch>
            <a:fillRect/>
          </a:stretch>
        </p:blipFill>
        <p:spPr>
          <a:xfrm>
            <a:off x="9785649" y="1658672"/>
            <a:ext cx="1607280" cy="926229"/>
          </a:xfrm>
          <a:prstGeom prst="rect">
            <a:avLst/>
          </a:prstGeom>
        </p:spPr>
      </p:pic>
    </p:spTree>
    <p:extLst>
      <p:ext uri="{BB962C8B-B14F-4D97-AF65-F5344CB8AC3E}">
        <p14:creationId xmlns:p14="http://schemas.microsoft.com/office/powerpoint/2010/main" val="1004628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this pointer</a:t>
            </a:r>
          </a:p>
        </p:txBody>
      </p:sp>
      <p:sp>
        <p:nvSpPr>
          <p:cNvPr id="3" name="Content Placeholder 2"/>
          <p:cNvSpPr>
            <a:spLocks noGrp="1"/>
          </p:cNvSpPr>
          <p:nvPr>
            <p:ph idx="1"/>
          </p:nvPr>
        </p:nvSpPr>
        <p:spPr>
          <a:xfrm>
            <a:off x="646112" y="1591599"/>
            <a:ext cx="5919446" cy="4726823"/>
          </a:xfrm>
        </p:spPr>
        <p:txBody>
          <a:bodyPr>
            <a:normAutofit/>
          </a:bodyPr>
          <a:lstStyle/>
          <a:p>
            <a:pPr>
              <a:buNone/>
            </a:pPr>
            <a:r>
              <a:rPr lang="en-US" dirty="0"/>
              <a:t>	</a:t>
            </a:r>
            <a:endParaRPr lang="en-US" sz="2600" dirty="0"/>
          </a:p>
        </p:txBody>
      </p:sp>
      <p:sp>
        <p:nvSpPr>
          <p:cNvPr id="4" name="Slide Number Placeholder 3"/>
          <p:cNvSpPr>
            <a:spLocks noGrp="1"/>
          </p:cNvSpPr>
          <p:nvPr>
            <p:ph type="sldNum" sz="quarter" idx="12"/>
          </p:nvPr>
        </p:nvSpPr>
        <p:spPr/>
        <p:txBody>
          <a:bodyPr/>
          <a:lstStyle/>
          <a:p>
            <a:fld id="{38B37C27-2222-4CD1-83C4-DC16685FE41D}" type="slidenum">
              <a:rPr lang="en-US" smtClean="0"/>
              <a:t>27</a:t>
            </a:fld>
            <a:endParaRPr lang="en-US"/>
          </a:p>
        </p:txBody>
      </p:sp>
      <p:pic>
        <p:nvPicPr>
          <p:cNvPr id="7" name="Picture 6"/>
          <p:cNvPicPr>
            <a:picLocks noChangeAspect="1"/>
          </p:cNvPicPr>
          <p:nvPr/>
        </p:nvPicPr>
        <p:blipFill>
          <a:blip r:embed="rId2"/>
          <a:stretch>
            <a:fillRect/>
          </a:stretch>
        </p:blipFill>
        <p:spPr>
          <a:xfrm>
            <a:off x="703797" y="1293075"/>
            <a:ext cx="6034753" cy="5216274"/>
          </a:xfrm>
          <a:prstGeom prst="rect">
            <a:avLst/>
          </a:prstGeom>
        </p:spPr>
      </p:pic>
      <p:pic>
        <p:nvPicPr>
          <p:cNvPr id="8" name="Picture 7"/>
          <p:cNvPicPr>
            <a:picLocks noChangeAspect="1"/>
          </p:cNvPicPr>
          <p:nvPr/>
        </p:nvPicPr>
        <p:blipFill>
          <a:blip r:embed="rId3"/>
          <a:stretch>
            <a:fillRect/>
          </a:stretch>
        </p:blipFill>
        <p:spPr>
          <a:xfrm>
            <a:off x="5878597" y="2151772"/>
            <a:ext cx="2882935" cy="419336"/>
          </a:xfrm>
          <a:prstGeom prst="rect">
            <a:avLst/>
          </a:prstGeom>
        </p:spPr>
      </p:pic>
    </p:spTree>
    <p:extLst>
      <p:ext uri="{BB962C8B-B14F-4D97-AF65-F5344CB8AC3E}">
        <p14:creationId xmlns:p14="http://schemas.microsoft.com/office/powerpoint/2010/main" val="3059408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this pointer</a:t>
            </a:r>
          </a:p>
        </p:txBody>
      </p:sp>
      <p:sp>
        <p:nvSpPr>
          <p:cNvPr id="3" name="Content Placeholder 2"/>
          <p:cNvSpPr>
            <a:spLocks noGrp="1"/>
          </p:cNvSpPr>
          <p:nvPr>
            <p:ph idx="1"/>
          </p:nvPr>
        </p:nvSpPr>
        <p:spPr>
          <a:xfrm>
            <a:off x="646112" y="1591599"/>
            <a:ext cx="5919446" cy="4726823"/>
          </a:xfrm>
        </p:spPr>
        <p:txBody>
          <a:bodyPr>
            <a:normAutofit/>
          </a:bodyPr>
          <a:lstStyle/>
          <a:p>
            <a:pPr>
              <a:buNone/>
            </a:pPr>
            <a:r>
              <a:rPr lang="en-US" dirty="0"/>
              <a:t>	</a:t>
            </a:r>
            <a:endParaRPr lang="en-US" sz="2600" dirty="0"/>
          </a:p>
        </p:txBody>
      </p:sp>
      <p:sp>
        <p:nvSpPr>
          <p:cNvPr id="4" name="Slide Number Placeholder 3"/>
          <p:cNvSpPr>
            <a:spLocks noGrp="1"/>
          </p:cNvSpPr>
          <p:nvPr>
            <p:ph type="sldNum" sz="quarter" idx="12"/>
          </p:nvPr>
        </p:nvSpPr>
        <p:spPr/>
        <p:txBody>
          <a:bodyPr/>
          <a:lstStyle/>
          <a:p>
            <a:fld id="{38B37C27-2222-4CD1-83C4-DC16685FE41D}" type="slidenum">
              <a:rPr lang="en-US" smtClean="0"/>
              <a:t>28</a:t>
            </a:fld>
            <a:endParaRPr lang="en-US"/>
          </a:p>
        </p:txBody>
      </p:sp>
      <p:pic>
        <p:nvPicPr>
          <p:cNvPr id="5" name="Picture 4"/>
          <p:cNvPicPr>
            <a:picLocks noChangeAspect="1"/>
          </p:cNvPicPr>
          <p:nvPr/>
        </p:nvPicPr>
        <p:blipFill>
          <a:blip r:embed="rId2"/>
          <a:stretch>
            <a:fillRect/>
          </a:stretch>
        </p:blipFill>
        <p:spPr>
          <a:xfrm>
            <a:off x="344405" y="1806056"/>
            <a:ext cx="4762500" cy="4305300"/>
          </a:xfrm>
          <a:prstGeom prst="rect">
            <a:avLst/>
          </a:prstGeom>
        </p:spPr>
      </p:pic>
      <p:pic>
        <p:nvPicPr>
          <p:cNvPr id="6" name="Picture 5"/>
          <p:cNvPicPr>
            <a:picLocks noChangeAspect="1"/>
          </p:cNvPicPr>
          <p:nvPr/>
        </p:nvPicPr>
        <p:blipFill>
          <a:blip r:embed="rId3"/>
          <a:stretch>
            <a:fillRect/>
          </a:stretch>
        </p:blipFill>
        <p:spPr>
          <a:xfrm>
            <a:off x="4102314" y="1232236"/>
            <a:ext cx="4731928" cy="875270"/>
          </a:xfrm>
          <a:prstGeom prst="rect">
            <a:avLst/>
          </a:prstGeom>
        </p:spPr>
      </p:pic>
      <p:sp>
        <p:nvSpPr>
          <p:cNvPr id="9" name="Rectangle 8"/>
          <p:cNvSpPr/>
          <p:nvPr/>
        </p:nvSpPr>
        <p:spPr>
          <a:xfrm>
            <a:off x="5408612" y="2137825"/>
            <a:ext cx="6096000" cy="4524315"/>
          </a:xfrm>
          <a:prstGeom prst="rect">
            <a:avLst/>
          </a:prstGeom>
        </p:spPr>
        <p:txBody>
          <a:bodyPr>
            <a:spAutoFit/>
          </a:bodyPr>
          <a:lstStyle/>
          <a:p>
            <a:r>
              <a:rPr lang="en-US" sz="2400" dirty="0"/>
              <a:t>In the function “</a:t>
            </a:r>
            <a:r>
              <a:rPr lang="en-US" sz="2400" dirty="0" err="1"/>
              <a:t>setData</a:t>
            </a:r>
            <a:r>
              <a:rPr lang="en-US" sz="2400" dirty="0"/>
              <a:t>” the reference of the object is returned using “this” pointer.</a:t>
            </a:r>
          </a:p>
          <a:p>
            <a:r>
              <a:rPr lang="en-US" sz="2400" dirty="0"/>
              <a:t>In the main program by using a single object we have made a chain of the function calls. </a:t>
            </a:r>
          </a:p>
          <a:p>
            <a:r>
              <a:rPr lang="en-US" sz="2400" dirty="0"/>
              <a:t>The main thing to note here is that the function “</a:t>
            </a:r>
            <a:r>
              <a:rPr lang="en-US" sz="2400" dirty="0" err="1"/>
              <a:t>setData</a:t>
            </a:r>
            <a:r>
              <a:rPr lang="en-US" sz="2400" dirty="0"/>
              <a:t>” is returning an object on which we have used the “</a:t>
            </a:r>
            <a:r>
              <a:rPr lang="en-US" sz="2400" dirty="0" err="1"/>
              <a:t>getData</a:t>
            </a:r>
            <a:r>
              <a:rPr lang="en-US" sz="2400" dirty="0"/>
              <a:t>” function. </a:t>
            </a:r>
          </a:p>
          <a:p>
            <a:r>
              <a:rPr lang="en-US" sz="2400" dirty="0"/>
              <a:t>So we don’t need to call the function “</a:t>
            </a:r>
            <a:r>
              <a:rPr lang="en-US" sz="2400" dirty="0" err="1"/>
              <a:t>getData</a:t>
            </a:r>
            <a:r>
              <a:rPr lang="en-US" sz="2400" dirty="0"/>
              <a:t>” explicitly.</a:t>
            </a:r>
          </a:p>
        </p:txBody>
      </p:sp>
    </p:spTree>
    <p:extLst>
      <p:ext uri="{BB962C8B-B14F-4D97-AF65-F5344CB8AC3E}">
        <p14:creationId xmlns:p14="http://schemas.microsoft.com/office/powerpoint/2010/main" val="74726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Static Members of a C++ Class</a:t>
            </a:r>
          </a:p>
        </p:txBody>
      </p:sp>
      <p:sp>
        <p:nvSpPr>
          <p:cNvPr id="3" name="Content Placeholder 2"/>
          <p:cNvSpPr>
            <a:spLocks noGrp="1"/>
          </p:cNvSpPr>
          <p:nvPr>
            <p:ph idx="1"/>
          </p:nvPr>
        </p:nvSpPr>
        <p:spPr/>
        <p:txBody>
          <a:bodyPr>
            <a:noAutofit/>
          </a:bodyPr>
          <a:lstStyle/>
          <a:p>
            <a:r>
              <a:rPr lang="en-US" sz="3200" dirty="0">
                <a:latin typeface="Verdana" panose="020B0604030504040204" pitchFamily="34" charset="0"/>
              </a:rPr>
              <a:t>It can be initialized outside the class using the scope resolution operator :: to identify which class it belongs to.</a:t>
            </a:r>
          </a:p>
          <a:p>
            <a:pPr marL="0" indent="0">
              <a:buNone/>
            </a:pPr>
            <a:endParaRPr lang="en-US" sz="3200" dirty="0"/>
          </a:p>
          <a:p>
            <a:r>
              <a:rPr lang="en-US" sz="3200" dirty="0">
                <a:latin typeface="Verdana" panose="020B0604030504040204" pitchFamily="34" charset="0"/>
              </a:rPr>
              <a:t>All static data is initialized to zero when the first object is created, if no other initialization is present.</a:t>
            </a:r>
          </a:p>
          <a:p>
            <a:endParaRPr lang="en-US" sz="2800" dirty="0"/>
          </a:p>
          <a:p>
            <a:endParaRPr lang="en-US" sz="2800" dirty="0"/>
          </a:p>
        </p:txBody>
      </p:sp>
      <p:sp>
        <p:nvSpPr>
          <p:cNvPr id="4" name="Slide Number Placeholder 3"/>
          <p:cNvSpPr>
            <a:spLocks noGrp="1"/>
          </p:cNvSpPr>
          <p:nvPr>
            <p:ph type="sldNum" sz="quarter" idx="12"/>
          </p:nvPr>
        </p:nvSpPr>
        <p:spPr/>
        <p:txBody>
          <a:bodyPr/>
          <a:lstStyle/>
          <a:p>
            <a:fld id="{38B37C27-2222-4CD1-83C4-DC16685FE41D}" type="slidenum">
              <a:rPr lang="en-US" smtClean="0"/>
              <a:t>3</a:t>
            </a:fld>
            <a:endParaRPr lang="en-US"/>
          </a:p>
        </p:txBody>
      </p:sp>
    </p:spTree>
    <p:extLst>
      <p:ext uri="{BB962C8B-B14F-4D97-AF65-F5344CB8AC3E}">
        <p14:creationId xmlns:p14="http://schemas.microsoft.com/office/powerpoint/2010/main" val="2031573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Concept: Static Members can be initialized outside the class</a:t>
            </a:r>
          </a:p>
        </p:txBody>
      </p:sp>
      <p:pic>
        <p:nvPicPr>
          <p:cNvPr id="4" name="Content Placeholder 3"/>
          <p:cNvPicPr>
            <a:picLocks noGrp="1" noChangeAspect="1"/>
          </p:cNvPicPr>
          <p:nvPr>
            <p:ph idx="1"/>
          </p:nvPr>
        </p:nvPicPr>
        <p:blipFill>
          <a:blip r:embed="rId2"/>
          <a:stretch>
            <a:fillRect/>
          </a:stretch>
        </p:blipFill>
        <p:spPr>
          <a:xfrm>
            <a:off x="761440" y="2401089"/>
            <a:ext cx="3882263" cy="3317875"/>
          </a:xfrm>
          <a:prstGeom prst="rect">
            <a:avLst/>
          </a:prstGeom>
        </p:spPr>
      </p:pic>
      <p:sp>
        <p:nvSpPr>
          <p:cNvPr id="3" name="Slide Number Placeholder 2"/>
          <p:cNvSpPr>
            <a:spLocks noGrp="1"/>
          </p:cNvSpPr>
          <p:nvPr>
            <p:ph type="sldNum" sz="quarter" idx="12"/>
          </p:nvPr>
        </p:nvSpPr>
        <p:spPr/>
        <p:txBody>
          <a:bodyPr/>
          <a:lstStyle/>
          <a:p>
            <a:fld id="{38B37C27-2222-4CD1-83C4-DC16685FE41D}" type="slidenum">
              <a:rPr lang="en-US" smtClean="0"/>
              <a:t>4</a:t>
            </a:fld>
            <a:endParaRPr lang="en-US"/>
          </a:p>
        </p:txBody>
      </p:sp>
      <p:pic>
        <p:nvPicPr>
          <p:cNvPr id="6" name="Picture 5"/>
          <p:cNvPicPr>
            <a:picLocks noChangeAspect="1"/>
          </p:cNvPicPr>
          <p:nvPr/>
        </p:nvPicPr>
        <p:blipFill>
          <a:blip r:embed="rId3"/>
          <a:stretch>
            <a:fillRect/>
          </a:stretch>
        </p:blipFill>
        <p:spPr>
          <a:xfrm>
            <a:off x="173297" y="5880227"/>
            <a:ext cx="5271913" cy="344788"/>
          </a:xfrm>
          <a:prstGeom prst="rect">
            <a:avLst/>
          </a:prstGeom>
          <a:ln w="28575">
            <a:solidFill>
              <a:srgbClr val="FF0000"/>
            </a:solidFill>
          </a:ln>
        </p:spPr>
      </p:pic>
      <p:pic>
        <p:nvPicPr>
          <p:cNvPr id="7" name="Picture 6"/>
          <p:cNvPicPr>
            <a:picLocks noChangeAspect="1"/>
          </p:cNvPicPr>
          <p:nvPr/>
        </p:nvPicPr>
        <p:blipFill>
          <a:blip r:embed="rId4"/>
          <a:stretch>
            <a:fillRect/>
          </a:stretch>
        </p:blipFill>
        <p:spPr>
          <a:xfrm>
            <a:off x="6215858" y="2169024"/>
            <a:ext cx="3026995" cy="4472411"/>
          </a:xfrm>
          <a:prstGeom prst="rect">
            <a:avLst/>
          </a:prstGeom>
        </p:spPr>
      </p:pic>
      <p:pic>
        <p:nvPicPr>
          <p:cNvPr id="8" name="Picture 7"/>
          <p:cNvPicPr>
            <a:picLocks noChangeAspect="1"/>
          </p:cNvPicPr>
          <p:nvPr/>
        </p:nvPicPr>
        <p:blipFill>
          <a:blip r:embed="rId5"/>
          <a:stretch>
            <a:fillRect/>
          </a:stretch>
        </p:blipFill>
        <p:spPr>
          <a:xfrm>
            <a:off x="8992656" y="3158541"/>
            <a:ext cx="1189312" cy="880972"/>
          </a:xfrm>
          <a:prstGeom prst="rect">
            <a:avLst/>
          </a:prstGeom>
        </p:spPr>
      </p:pic>
    </p:spTree>
    <p:extLst>
      <p:ext uri="{BB962C8B-B14F-4D97-AF65-F5344CB8AC3E}">
        <p14:creationId xmlns:p14="http://schemas.microsoft.com/office/powerpoint/2010/main" val="306563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Concept: Static Members can be initialized outside the class</a:t>
            </a:r>
          </a:p>
        </p:txBody>
      </p:sp>
      <p:sp>
        <p:nvSpPr>
          <p:cNvPr id="3" name="Slide Number Placeholder 2"/>
          <p:cNvSpPr>
            <a:spLocks noGrp="1"/>
          </p:cNvSpPr>
          <p:nvPr>
            <p:ph type="sldNum" sz="quarter" idx="12"/>
          </p:nvPr>
        </p:nvSpPr>
        <p:spPr/>
        <p:txBody>
          <a:bodyPr/>
          <a:lstStyle/>
          <a:p>
            <a:fld id="{38B37C27-2222-4CD1-83C4-DC16685FE41D}" type="slidenum">
              <a:rPr lang="en-US" smtClean="0"/>
              <a:t>5</a:t>
            </a:fld>
            <a:endParaRPr lang="en-US"/>
          </a:p>
        </p:txBody>
      </p:sp>
      <p:pic>
        <p:nvPicPr>
          <p:cNvPr id="8" name="Picture 7"/>
          <p:cNvPicPr>
            <a:picLocks noChangeAspect="1"/>
          </p:cNvPicPr>
          <p:nvPr/>
        </p:nvPicPr>
        <p:blipFill>
          <a:blip r:embed="rId2"/>
          <a:stretch>
            <a:fillRect/>
          </a:stretch>
        </p:blipFill>
        <p:spPr>
          <a:xfrm>
            <a:off x="739090" y="2230908"/>
            <a:ext cx="3478684" cy="4249131"/>
          </a:xfrm>
          <a:prstGeom prst="rect">
            <a:avLst/>
          </a:prstGeom>
        </p:spPr>
      </p:pic>
      <p:pic>
        <p:nvPicPr>
          <p:cNvPr id="9" name="Picture 8"/>
          <p:cNvPicPr>
            <a:picLocks noChangeAspect="1"/>
          </p:cNvPicPr>
          <p:nvPr/>
        </p:nvPicPr>
        <p:blipFill>
          <a:blip r:embed="rId3"/>
          <a:stretch>
            <a:fillRect/>
          </a:stretch>
        </p:blipFill>
        <p:spPr>
          <a:xfrm>
            <a:off x="3814633" y="4726974"/>
            <a:ext cx="7946940" cy="594669"/>
          </a:xfrm>
          <a:prstGeom prst="rect">
            <a:avLst/>
          </a:prstGeom>
          <a:ln w="28575">
            <a:solidFill>
              <a:srgbClr val="FF0000"/>
            </a:solidFill>
          </a:ln>
        </p:spPr>
      </p:pic>
    </p:spTree>
    <p:extLst>
      <p:ext uri="{BB962C8B-B14F-4D97-AF65-F5344CB8AC3E}">
        <p14:creationId xmlns:p14="http://schemas.microsoft.com/office/powerpoint/2010/main" val="413601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Concept: A static member is shared by all objects of the class</a:t>
            </a:r>
          </a:p>
        </p:txBody>
      </p:sp>
      <p:pic>
        <p:nvPicPr>
          <p:cNvPr id="6" name="Content Placeholder 5"/>
          <p:cNvPicPr>
            <a:picLocks noGrp="1" noChangeAspect="1"/>
          </p:cNvPicPr>
          <p:nvPr>
            <p:ph idx="1"/>
          </p:nvPr>
        </p:nvPicPr>
        <p:blipFill>
          <a:blip r:embed="rId2"/>
          <a:stretch>
            <a:fillRect/>
          </a:stretch>
        </p:blipFill>
        <p:spPr>
          <a:xfrm>
            <a:off x="478436" y="2700565"/>
            <a:ext cx="4702240" cy="3162300"/>
          </a:xfrm>
          <a:prstGeom prst="rect">
            <a:avLst/>
          </a:prstGeom>
        </p:spPr>
      </p:pic>
      <p:pic>
        <p:nvPicPr>
          <p:cNvPr id="7" name="Picture 6"/>
          <p:cNvPicPr>
            <a:picLocks noChangeAspect="1"/>
          </p:cNvPicPr>
          <p:nvPr/>
        </p:nvPicPr>
        <p:blipFill>
          <a:blip r:embed="rId3"/>
          <a:stretch>
            <a:fillRect/>
          </a:stretch>
        </p:blipFill>
        <p:spPr>
          <a:xfrm>
            <a:off x="5698483" y="2634662"/>
            <a:ext cx="4739950" cy="3457575"/>
          </a:xfrm>
          <a:prstGeom prst="rect">
            <a:avLst/>
          </a:prstGeom>
        </p:spPr>
      </p:pic>
      <p:sp>
        <p:nvSpPr>
          <p:cNvPr id="3" name="Slide Number Placeholder 2"/>
          <p:cNvSpPr>
            <a:spLocks noGrp="1"/>
          </p:cNvSpPr>
          <p:nvPr>
            <p:ph type="sldNum" sz="quarter" idx="12"/>
          </p:nvPr>
        </p:nvSpPr>
        <p:spPr/>
        <p:txBody>
          <a:bodyPr/>
          <a:lstStyle/>
          <a:p>
            <a:fld id="{38B37C27-2222-4CD1-83C4-DC16685FE41D}" type="slidenum">
              <a:rPr lang="en-US" smtClean="0"/>
              <a:t>6</a:t>
            </a:fld>
            <a:endParaRPr lang="en-US"/>
          </a:p>
        </p:txBody>
      </p:sp>
      <p:pic>
        <p:nvPicPr>
          <p:cNvPr id="4" name="Picture 3"/>
          <p:cNvPicPr>
            <a:picLocks noChangeAspect="1"/>
          </p:cNvPicPr>
          <p:nvPr/>
        </p:nvPicPr>
        <p:blipFill>
          <a:blip r:embed="rId4"/>
          <a:stretch>
            <a:fillRect/>
          </a:stretch>
        </p:blipFill>
        <p:spPr>
          <a:xfrm>
            <a:off x="9820530" y="2923916"/>
            <a:ext cx="1235805" cy="1867439"/>
          </a:xfrm>
          <a:prstGeom prst="rect">
            <a:avLst/>
          </a:prstGeom>
        </p:spPr>
      </p:pic>
    </p:spTree>
    <p:extLst>
      <p:ext uri="{BB962C8B-B14F-4D97-AF65-F5344CB8AC3E}">
        <p14:creationId xmlns:p14="http://schemas.microsoft.com/office/powerpoint/2010/main" val="252220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695" y="0"/>
            <a:ext cx="9404723" cy="1400530"/>
          </a:xfrm>
        </p:spPr>
        <p:txBody>
          <a:bodyPr>
            <a:normAutofit/>
          </a:bodyPr>
          <a:lstStyle/>
          <a:p>
            <a:r>
              <a:rPr lang="en-US" dirty="0"/>
              <a:t>Concept: Static Objects</a:t>
            </a:r>
          </a:p>
        </p:txBody>
      </p:sp>
      <p:sp>
        <p:nvSpPr>
          <p:cNvPr id="3" name="Slide Number Placeholder 2"/>
          <p:cNvSpPr>
            <a:spLocks noGrp="1"/>
          </p:cNvSpPr>
          <p:nvPr>
            <p:ph type="sldNum" sz="quarter" idx="12"/>
          </p:nvPr>
        </p:nvSpPr>
        <p:spPr/>
        <p:txBody>
          <a:bodyPr/>
          <a:lstStyle/>
          <a:p>
            <a:fld id="{38B37C27-2222-4CD1-83C4-DC16685FE41D}" type="slidenum">
              <a:rPr lang="en-US" smtClean="0"/>
              <a:t>7</a:t>
            </a:fld>
            <a:endParaRPr lang="en-US"/>
          </a:p>
        </p:txBody>
      </p:sp>
      <p:pic>
        <p:nvPicPr>
          <p:cNvPr id="5" name="Picture 4"/>
          <p:cNvPicPr>
            <a:picLocks noChangeAspect="1"/>
          </p:cNvPicPr>
          <p:nvPr/>
        </p:nvPicPr>
        <p:blipFill>
          <a:blip r:embed="rId2"/>
          <a:stretch>
            <a:fillRect/>
          </a:stretch>
        </p:blipFill>
        <p:spPr>
          <a:xfrm>
            <a:off x="319727" y="914401"/>
            <a:ext cx="3486025" cy="5700472"/>
          </a:xfrm>
          <a:prstGeom prst="rect">
            <a:avLst/>
          </a:prstGeom>
        </p:spPr>
      </p:pic>
      <p:sp>
        <p:nvSpPr>
          <p:cNvPr id="8" name="Content Placeholder 7"/>
          <p:cNvSpPr>
            <a:spLocks noGrp="1"/>
          </p:cNvSpPr>
          <p:nvPr>
            <p:ph idx="1"/>
          </p:nvPr>
        </p:nvSpPr>
        <p:spPr>
          <a:xfrm>
            <a:off x="4291905" y="2060285"/>
            <a:ext cx="6898833" cy="4195481"/>
          </a:xfrm>
        </p:spPr>
        <p:txBody>
          <a:bodyPr/>
          <a:lstStyle/>
          <a:p>
            <a:r>
              <a:rPr lang="en-US" dirty="0"/>
              <a:t>The destructor is invoked after the end of main. </a:t>
            </a:r>
          </a:p>
          <a:p>
            <a:r>
              <a:rPr lang="en-US" dirty="0"/>
              <a:t>This happened because the scope of static object is through out the life time of program.</a:t>
            </a:r>
          </a:p>
          <a:p>
            <a:r>
              <a:rPr lang="en-US" dirty="0"/>
              <a:t>Static creates object on stack means storage is allocated on stack. </a:t>
            </a:r>
          </a:p>
          <a:p>
            <a:r>
              <a:rPr lang="en-US" dirty="0"/>
              <a:t>Static object are initialized only once and live until the program terminates.</a:t>
            </a:r>
          </a:p>
        </p:txBody>
      </p:sp>
      <p:pic>
        <p:nvPicPr>
          <p:cNvPr id="9" name="Picture 8"/>
          <p:cNvPicPr>
            <a:picLocks noChangeAspect="1"/>
          </p:cNvPicPr>
          <p:nvPr/>
        </p:nvPicPr>
        <p:blipFill>
          <a:blip r:embed="rId3"/>
          <a:stretch>
            <a:fillRect/>
          </a:stretch>
        </p:blipFill>
        <p:spPr>
          <a:xfrm>
            <a:off x="3167963" y="1063416"/>
            <a:ext cx="3102785" cy="847854"/>
          </a:xfrm>
          <a:prstGeom prst="rect">
            <a:avLst/>
          </a:prstGeom>
        </p:spPr>
      </p:pic>
    </p:spTree>
    <p:extLst>
      <p:ext uri="{BB962C8B-B14F-4D97-AF65-F5344CB8AC3E}">
        <p14:creationId xmlns:p14="http://schemas.microsoft.com/office/powerpoint/2010/main" val="1022621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Static Member Functions of a C++ Class</a:t>
            </a:r>
          </a:p>
        </p:txBody>
      </p:sp>
      <p:sp>
        <p:nvSpPr>
          <p:cNvPr id="3" name="Content Placeholder 2"/>
          <p:cNvSpPr>
            <a:spLocks noGrp="1"/>
          </p:cNvSpPr>
          <p:nvPr>
            <p:ph idx="1"/>
          </p:nvPr>
        </p:nvSpPr>
        <p:spPr/>
        <p:txBody>
          <a:bodyPr>
            <a:normAutofit/>
          </a:bodyPr>
          <a:lstStyle/>
          <a:p>
            <a:r>
              <a:rPr lang="en-US" sz="2800" dirty="0"/>
              <a:t>By declaring a function member as static, you make it independent of any particular object of the class</a:t>
            </a:r>
          </a:p>
          <a:p>
            <a:endParaRPr lang="en-US" sz="2800" dirty="0"/>
          </a:p>
          <a:p>
            <a:r>
              <a:rPr lang="en-US" sz="2800" dirty="0"/>
              <a:t>A static member function can be called even if no objects of the class exist and the </a:t>
            </a:r>
            <a:r>
              <a:rPr lang="en-US" sz="2800" b="1" dirty="0"/>
              <a:t>static</a:t>
            </a:r>
            <a:r>
              <a:rPr lang="en-US" sz="2800" dirty="0"/>
              <a:t> functions are accessed using only the class name and the scope resolution operator </a:t>
            </a:r>
            <a:r>
              <a:rPr lang="en-US" sz="2800" b="1" dirty="0"/>
              <a:t>::</a:t>
            </a:r>
            <a:r>
              <a:rPr lang="en-US" sz="2800" dirty="0"/>
              <a:t>.</a:t>
            </a:r>
          </a:p>
        </p:txBody>
      </p:sp>
      <p:sp>
        <p:nvSpPr>
          <p:cNvPr id="4" name="Slide Number Placeholder 3"/>
          <p:cNvSpPr>
            <a:spLocks noGrp="1"/>
          </p:cNvSpPr>
          <p:nvPr>
            <p:ph type="sldNum" sz="quarter" idx="12"/>
          </p:nvPr>
        </p:nvSpPr>
        <p:spPr/>
        <p:txBody>
          <a:bodyPr/>
          <a:lstStyle/>
          <a:p>
            <a:fld id="{38B37C27-2222-4CD1-83C4-DC16685FE41D}" type="slidenum">
              <a:rPr lang="en-US" smtClean="0"/>
              <a:t>8</a:t>
            </a:fld>
            <a:endParaRPr lang="en-US"/>
          </a:p>
        </p:txBody>
      </p:sp>
    </p:spTree>
    <p:extLst>
      <p:ext uri="{BB962C8B-B14F-4D97-AF65-F5344CB8AC3E}">
        <p14:creationId xmlns:p14="http://schemas.microsoft.com/office/powerpoint/2010/main" val="81642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Member Functions of a C++ Class</a:t>
            </a:r>
          </a:p>
        </p:txBody>
      </p:sp>
      <p:sp>
        <p:nvSpPr>
          <p:cNvPr id="3" name="Content Placeholder 2"/>
          <p:cNvSpPr>
            <a:spLocks noGrp="1"/>
          </p:cNvSpPr>
          <p:nvPr>
            <p:ph idx="1"/>
          </p:nvPr>
        </p:nvSpPr>
        <p:spPr>
          <a:xfrm>
            <a:off x="1105931" y="2301559"/>
            <a:ext cx="9601196" cy="3318936"/>
          </a:xfrm>
        </p:spPr>
        <p:txBody>
          <a:bodyPr>
            <a:normAutofit/>
          </a:bodyPr>
          <a:lstStyle/>
          <a:p>
            <a:r>
              <a:rPr lang="en-US" sz="4000" dirty="0"/>
              <a:t>A static member function can only access static data member, other static member functions.</a:t>
            </a:r>
            <a:endParaRPr lang="en-US" sz="2800" dirty="0"/>
          </a:p>
        </p:txBody>
      </p:sp>
      <p:sp>
        <p:nvSpPr>
          <p:cNvPr id="4" name="Slide Number Placeholder 3"/>
          <p:cNvSpPr>
            <a:spLocks noGrp="1"/>
          </p:cNvSpPr>
          <p:nvPr>
            <p:ph type="sldNum" sz="quarter" idx="12"/>
          </p:nvPr>
        </p:nvSpPr>
        <p:spPr/>
        <p:txBody>
          <a:bodyPr/>
          <a:lstStyle/>
          <a:p>
            <a:fld id="{38B37C27-2222-4CD1-83C4-DC16685FE41D}" type="slidenum">
              <a:rPr lang="en-US" smtClean="0"/>
              <a:t>9</a:t>
            </a:fld>
            <a:endParaRPr lang="en-US"/>
          </a:p>
        </p:txBody>
      </p:sp>
    </p:spTree>
    <p:extLst>
      <p:ext uri="{BB962C8B-B14F-4D97-AF65-F5344CB8AC3E}">
        <p14:creationId xmlns:p14="http://schemas.microsoft.com/office/powerpoint/2010/main" val="914954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1130</TotalTime>
  <Words>1144</Words>
  <Application>Microsoft Office PowerPoint</Application>
  <PresentationFormat>Widescreen</PresentationFormat>
  <Paragraphs>137</Paragraphs>
  <Slides>28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Century Gothic</vt:lpstr>
      <vt:lpstr>Verdana</vt:lpstr>
      <vt:lpstr>Wingdings</vt:lpstr>
      <vt:lpstr>Wingdings 3</vt:lpstr>
      <vt:lpstr>Ion</vt:lpstr>
      <vt:lpstr>Object Oriented Programming</vt:lpstr>
      <vt:lpstr>Static Members of a C++ Class</vt:lpstr>
      <vt:lpstr>Static Members of a C++ Class</vt:lpstr>
      <vt:lpstr>Concept: Static Members can be initialized outside the class</vt:lpstr>
      <vt:lpstr>Concept: Static Members can be initialized outside the class</vt:lpstr>
      <vt:lpstr>Concept: A static member is shared by all objects of the class</vt:lpstr>
      <vt:lpstr>Concept: Static Objects</vt:lpstr>
      <vt:lpstr>Static Member Functions of a C++ Class</vt:lpstr>
      <vt:lpstr>Static Member Functions of a C++ Class</vt:lpstr>
      <vt:lpstr>Concept: A static member function can only access static data member</vt:lpstr>
      <vt:lpstr>Concept: A static member function can only access other static member functions</vt:lpstr>
      <vt:lpstr>Concept: A static member function can be called even if no objects of the class exist</vt:lpstr>
      <vt:lpstr>Inline Functions</vt:lpstr>
      <vt:lpstr>Inline Functions</vt:lpstr>
      <vt:lpstr>Inline Functions</vt:lpstr>
      <vt:lpstr>Inline Functions</vt:lpstr>
      <vt:lpstr>Inline Functions</vt:lpstr>
      <vt:lpstr>Inline Functions</vt:lpstr>
      <vt:lpstr>Inline Functions</vt:lpstr>
      <vt:lpstr>Inline Functions</vt:lpstr>
      <vt:lpstr>Advantages of Inline Functions</vt:lpstr>
      <vt:lpstr>Objects passing into function</vt:lpstr>
      <vt:lpstr>Objects passing into function</vt:lpstr>
      <vt:lpstr>Class Diagram</vt:lpstr>
      <vt:lpstr>Class Diagram</vt:lpstr>
      <vt:lpstr>this pointer</vt:lpstr>
      <vt:lpstr>this pointer</vt:lpstr>
      <vt:lpstr>this pointer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lab4</dc:creator>
  <cp:lastModifiedBy>Abeer  Gauher</cp:lastModifiedBy>
  <cp:revision>314</cp:revision>
  <dcterms:created xsi:type="dcterms:W3CDTF">2022-01-27T06:29:33Z</dcterms:created>
  <dcterms:modified xsi:type="dcterms:W3CDTF">2022-02-28T15:13:03Z</dcterms:modified>
</cp:coreProperties>
</file>