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0"/>
  </p:notesMasterIdLst>
  <p:sldIdLst>
    <p:sldId id="256" r:id="rId2"/>
    <p:sldId id="297" r:id="rId3"/>
    <p:sldId id="275" r:id="rId4"/>
    <p:sldId id="276" r:id="rId5"/>
    <p:sldId id="279" r:id="rId6"/>
    <p:sldId id="280" r:id="rId7"/>
    <p:sldId id="323" r:id="rId8"/>
    <p:sldId id="274" r:id="rId9"/>
    <p:sldId id="298" r:id="rId10"/>
    <p:sldId id="299" r:id="rId11"/>
    <p:sldId id="277" r:id="rId12"/>
    <p:sldId id="278" r:id="rId13"/>
    <p:sldId id="314" r:id="rId14"/>
    <p:sldId id="315"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300" r:id="rId31"/>
    <p:sldId id="301" r:id="rId32"/>
    <p:sldId id="296"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26" r:id="rId46"/>
    <p:sldId id="327" r:id="rId47"/>
    <p:sldId id="328" r:id="rId48"/>
    <p:sldId id="329" r:id="rId49"/>
    <p:sldId id="316" r:id="rId50"/>
    <p:sldId id="317" r:id="rId51"/>
    <p:sldId id="318" r:id="rId52"/>
    <p:sldId id="319" r:id="rId53"/>
    <p:sldId id="320" r:id="rId54"/>
    <p:sldId id="321" r:id="rId55"/>
    <p:sldId id="322" r:id="rId56"/>
    <p:sldId id="324" r:id="rId57"/>
    <p:sldId id="325" r:id="rId58"/>
    <p:sldId id="330"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04" autoAdjust="0"/>
    <p:restoredTop sz="94660"/>
  </p:normalViewPr>
  <p:slideViewPr>
    <p:cSldViewPr snapToGrid="0">
      <p:cViewPr varScale="1">
        <p:scale>
          <a:sx n="116" d="100"/>
          <a:sy n="116" d="100"/>
        </p:scale>
        <p:origin x="1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1A6C0-91D2-4D8C-A8CB-464CE74EDF88}" type="datetimeFigureOut">
              <a:rPr lang="en-US" smtClean="0"/>
              <a:t>3/22/2022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B84A8-F4C2-43BA-8C42-563DF4637800}" type="slidenum">
              <a:rPr lang="en-US" smtClean="0"/>
              <a:t>‹#›</a:t>
            </a:fld>
            <a:endParaRPr lang="en-US"/>
          </a:p>
        </p:txBody>
      </p:sp>
    </p:spTree>
    <p:extLst>
      <p:ext uri="{BB962C8B-B14F-4D97-AF65-F5344CB8AC3E}">
        <p14:creationId xmlns:p14="http://schemas.microsoft.com/office/powerpoint/2010/main" val="466440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1</a:t>
            </a:fld>
            <a:endParaRPr lang="en-US"/>
          </a:p>
        </p:txBody>
      </p:sp>
    </p:spTree>
    <p:extLst>
      <p:ext uri="{BB962C8B-B14F-4D97-AF65-F5344CB8AC3E}">
        <p14:creationId xmlns:p14="http://schemas.microsoft.com/office/powerpoint/2010/main" val="1634293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2</a:t>
            </a:fld>
            <a:endParaRPr lang="en-US"/>
          </a:p>
        </p:txBody>
      </p:sp>
    </p:spTree>
    <p:extLst>
      <p:ext uri="{BB962C8B-B14F-4D97-AF65-F5344CB8AC3E}">
        <p14:creationId xmlns:p14="http://schemas.microsoft.com/office/powerpoint/2010/main" val="252645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8</a:t>
            </a:fld>
            <a:endParaRPr lang="en-US"/>
          </a:p>
        </p:txBody>
      </p:sp>
    </p:spTree>
    <p:extLst>
      <p:ext uri="{BB962C8B-B14F-4D97-AF65-F5344CB8AC3E}">
        <p14:creationId xmlns:p14="http://schemas.microsoft.com/office/powerpoint/2010/main" val="1263356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9</a:t>
            </a:fld>
            <a:endParaRPr lang="en-US"/>
          </a:p>
        </p:txBody>
      </p:sp>
    </p:spTree>
    <p:extLst>
      <p:ext uri="{BB962C8B-B14F-4D97-AF65-F5344CB8AC3E}">
        <p14:creationId xmlns:p14="http://schemas.microsoft.com/office/powerpoint/2010/main" val="3663837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10</a:t>
            </a:fld>
            <a:endParaRPr lang="en-US"/>
          </a:p>
        </p:txBody>
      </p:sp>
    </p:spTree>
    <p:extLst>
      <p:ext uri="{BB962C8B-B14F-4D97-AF65-F5344CB8AC3E}">
        <p14:creationId xmlns:p14="http://schemas.microsoft.com/office/powerpoint/2010/main" val="3543489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13</a:t>
            </a:fld>
            <a:endParaRPr lang="en-US"/>
          </a:p>
        </p:txBody>
      </p:sp>
    </p:spTree>
    <p:extLst>
      <p:ext uri="{BB962C8B-B14F-4D97-AF65-F5344CB8AC3E}">
        <p14:creationId xmlns:p14="http://schemas.microsoft.com/office/powerpoint/2010/main" val="902969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16</a:t>
            </a:fld>
            <a:endParaRPr lang="en-US"/>
          </a:p>
        </p:txBody>
      </p:sp>
    </p:spTree>
    <p:extLst>
      <p:ext uri="{BB962C8B-B14F-4D97-AF65-F5344CB8AC3E}">
        <p14:creationId xmlns:p14="http://schemas.microsoft.com/office/powerpoint/2010/main" val="981451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52F2EA-66C9-4C1B-ABD9-5DCE6723F59A}" type="datetime1">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833208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7D7A77-2A2A-47CF-9E10-DE61FEA4826E}" type="datetime1">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314846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C32B8-84C7-434E-913A-56706850392B}" type="datetime1">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84062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CF8044-584D-4F39-98B2-1E01FEF186DA}" type="datetime1">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40902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1914FA-3390-4D20-A8C0-17C5ECD8A0DF}" type="datetime1">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11709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74394E-5D81-48E7-8329-F7FEC3A76C43}" type="datetime1">
              <a:rPr lang="en-US" smtClean="0"/>
              <a:t>3/22/2022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454419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413B2B-7E22-4332-95FB-3DCEBC1B0815}" type="datetime1">
              <a:rPr lang="en-US" smtClean="0"/>
              <a:t>3/22/2022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386351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8897C8-69A4-4788-BBF4-712504A49388}" type="datetime1">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2662982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511F3C-57BD-4182-8C26-522CB03367BF}" type="datetime1">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204708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AACE8F0-A930-4E32-A146-808DEFE0F9A2}" type="datetime1">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236230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82BC86-2E50-43E7-8380-5E08E90C0E81}" type="datetime1">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231024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A8C414-B152-4CE6-B0F6-2CBAA3AFAB8A}" type="datetime1">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4219667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3252D9-3A8F-42D5-88FC-B89A9F4F7103}" type="datetime1">
              <a:rPr lang="en-US" smtClean="0"/>
              <a:t>3/22/2022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825586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D0FE72D-95EF-497A-8608-04C93196E4B4}" type="datetime1">
              <a:rPr lang="en-US" smtClean="0"/>
              <a:t>3/22/2022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9822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6A4B6A2-6925-431F-A9FE-C4B252732E18}" type="datetime1">
              <a:rPr lang="en-US" smtClean="0"/>
              <a:t>3/22/2022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704579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8B256A4-0693-436B-A02B-4031C68C6D05}" type="datetime1">
              <a:rPr lang="en-US" smtClean="0"/>
              <a:t>3/22/2022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42664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2144DD-C768-466B-B694-6D6A203DE047}" type="datetime1">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35500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3F5F8FC-6CE8-4A29-9B0B-07E0A3748160}" type="datetime1">
              <a:rPr lang="en-US" smtClean="0"/>
              <a:t>3/22/2022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8B37C27-2222-4CD1-83C4-DC16685FE41D}" type="slidenum">
              <a:rPr lang="en-US" smtClean="0"/>
              <a:t>‹#›</a:t>
            </a:fld>
            <a:endParaRPr lang="en-US"/>
          </a:p>
        </p:txBody>
      </p:sp>
    </p:spTree>
    <p:extLst>
      <p:ext uri="{BB962C8B-B14F-4D97-AF65-F5344CB8AC3E}">
        <p14:creationId xmlns:p14="http://schemas.microsoft.com/office/powerpoint/2010/main" val="6478432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beer.gauher@nu.edu.p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119" y="151652"/>
            <a:ext cx="11763631" cy="3329581"/>
          </a:xfrm>
        </p:spPr>
        <p:txBody>
          <a:bodyPr/>
          <a:lstStyle/>
          <a:p>
            <a:pPr algn="ctr"/>
            <a:r>
              <a:rPr lang="en-US" sz="6600" dirty="0" smtClean="0"/>
              <a:t>Object Oriented Programming</a:t>
            </a:r>
            <a:endParaRPr lang="en-US" sz="6600" dirty="0"/>
          </a:p>
        </p:txBody>
      </p:sp>
      <p:sp>
        <p:nvSpPr>
          <p:cNvPr id="3" name="Subtitle 2"/>
          <p:cNvSpPr>
            <a:spLocks noGrp="1"/>
          </p:cNvSpPr>
          <p:nvPr>
            <p:ph type="subTitle" idx="1"/>
          </p:nvPr>
        </p:nvSpPr>
        <p:spPr>
          <a:xfrm>
            <a:off x="5238031" y="3614441"/>
            <a:ext cx="2279393" cy="861420"/>
          </a:xfrm>
        </p:spPr>
        <p:txBody>
          <a:bodyPr>
            <a:normAutofit/>
          </a:bodyPr>
          <a:lstStyle/>
          <a:p>
            <a:r>
              <a:rPr lang="en-US" sz="3600" dirty="0" smtClean="0"/>
              <a:t>Week 6</a:t>
            </a:r>
            <a:endParaRPr lang="en-US" sz="3600" dirty="0"/>
          </a:p>
        </p:txBody>
      </p:sp>
      <p:sp>
        <p:nvSpPr>
          <p:cNvPr id="4" name="Subtitle 2"/>
          <p:cNvSpPr txBox="1">
            <a:spLocks/>
          </p:cNvSpPr>
          <p:nvPr/>
        </p:nvSpPr>
        <p:spPr>
          <a:xfrm>
            <a:off x="3435178" y="4699686"/>
            <a:ext cx="7183393" cy="1462215"/>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dirty="0" err="1" smtClean="0"/>
              <a:t>Abeer</a:t>
            </a:r>
            <a:r>
              <a:rPr lang="en-US" dirty="0" smtClean="0"/>
              <a:t> GAUHER</a:t>
            </a:r>
          </a:p>
          <a:p>
            <a:r>
              <a:rPr lang="en-US" dirty="0" smtClean="0"/>
              <a:t>Email: </a:t>
            </a:r>
            <a:r>
              <a:rPr lang="en-US" sz="2200" cap="none" dirty="0" smtClean="0">
                <a:hlinkClick r:id="rId3"/>
              </a:rPr>
              <a:t>abeer.gauher@nu.edu.pk</a:t>
            </a:r>
            <a:endParaRPr lang="en-US" sz="2200" cap="none" dirty="0" smtClean="0"/>
          </a:p>
          <a:p>
            <a:r>
              <a:rPr lang="en-US" dirty="0" smtClean="0"/>
              <a:t>Office: CS BASEMENT 2, Office number 17</a:t>
            </a:r>
            <a:endParaRPr lang="en-US" dirty="0"/>
          </a:p>
        </p:txBody>
      </p:sp>
    </p:spTree>
    <p:extLst>
      <p:ext uri="{BB962C8B-B14F-4D97-AF65-F5344CB8AC3E}">
        <p14:creationId xmlns:p14="http://schemas.microsoft.com/office/powerpoint/2010/main" val="62376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Simple Example</a:t>
            </a:r>
            <a:endParaRPr lang="en-US" sz="54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10</a:t>
            </a:fld>
            <a:endParaRPr lang="en-US"/>
          </a:p>
        </p:txBody>
      </p:sp>
      <p:pic>
        <p:nvPicPr>
          <p:cNvPr id="5" name="Picture 4"/>
          <p:cNvPicPr>
            <a:picLocks noChangeAspect="1"/>
          </p:cNvPicPr>
          <p:nvPr/>
        </p:nvPicPr>
        <p:blipFill>
          <a:blip r:embed="rId3"/>
          <a:stretch>
            <a:fillRect/>
          </a:stretch>
        </p:blipFill>
        <p:spPr>
          <a:xfrm>
            <a:off x="1001219" y="1532604"/>
            <a:ext cx="3929080" cy="5073773"/>
          </a:xfrm>
          <a:prstGeom prst="rect">
            <a:avLst/>
          </a:prstGeom>
        </p:spPr>
      </p:pic>
      <p:pic>
        <p:nvPicPr>
          <p:cNvPr id="7" name="Picture 6"/>
          <p:cNvPicPr>
            <a:picLocks noChangeAspect="1"/>
          </p:cNvPicPr>
          <p:nvPr/>
        </p:nvPicPr>
        <p:blipFill>
          <a:blip r:embed="rId4"/>
          <a:stretch>
            <a:fillRect/>
          </a:stretch>
        </p:blipFill>
        <p:spPr>
          <a:xfrm>
            <a:off x="5232005" y="2959700"/>
            <a:ext cx="4818829" cy="1109791"/>
          </a:xfrm>
          <a:prstGeom prst="rect">
            <a:avLst/>
          </a:prstGeom>
        </p:spPr>
      </p:pic>
    </p:spTree>
    <p:extLst>
      <p:ext uri="{BB962C8B-B14F-4D97-AF65-F5344CB8AC3E}">
        <p14:creationId xmlns:p14="http://schemas.microsoft.com/office/powerpoint/2010/main" val="725097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is-a Relationship</a:t>
            </a:r>
          </a:p>
        </p:txBody>
      </p:sp>
      <p:sp>
        <p:nvSpPr>
          <p:cNvPr id="3" name="Content Placeholder 2"/>
          <p:cNvSpPr>
            <a:spLocks noGrp="1"/>
          </p:cNvSpPr>
          <p:nvPr>
            <p:ph idx="1"/>
          </p:nvPr>
        </p:nvSpPr>
        <p:spPr>
          <a:xfrm>
            <a:off x="436048" y="1978778"/>
            <a:ext cx="4160666" cy="4195481"/>
          </a:xfrm>
        </p:spPr>
        <p:txBody>
          <a:bodyPr>
            <a:normAutofit/>
          </a:bodyPr>
          <a:lstStyle/>
          <a:p>
            <a:r>
              <a:rPr lang="en-US" sz="3200" dirty="0" smtClean="0"/>
              <a:t>Sometimes, one class </a:t>
            </a:r>
            <a:r>
              <a:rPr lang="en-US" sz="3200" b="1" i="1" dirty="0" smtClean="0">
                <a:solidFill>
                  <a:srgbClr val="FFFF00"/>
                </a:solidFill>
              </a:rPr>
              <a:t>is</a:t>
            </a:r>
            <a:r>
              <a:rPr lang="en-US" sz="3200" b="1" i="1" dirty="0" smtClean="0">
                <a:solidFill>
                  <a:srgbClr val="0070C0"/>
                </a:solidFill>
              </a:rPr>
              <a:t> </a:t>
            </a:r>
            <a:r>
              <a:rPr lang="en-US" sz="3200" dirty="0" smtClean="0"/>
              <a:t>an extension of another class.</a:t>
            </a:r>
          </a:p>
          <a:p>
            <a:endParaRPr lang="en-US" sz="3200" b="1" dirty="0" smtClean="0"/>
          </a:p>
          <a:p>
            <a:pPr>
              <a:buNone/>
            </a:pPr>
            <a:r>
              <a:rPr lang="en-US" sz="3200" b="1" dirty="0" smtClean="0"/>
              <a:t>	</a:t>
            </a:r>
            <a:r>
              <a:rPr lang="en-US" sz="3200" dirty="0" smtClean="0"/>
              <a:t>A car </a:t>
            </a:r>
            <a:r>
              <a:rPr lang="en-US" sz="3200" b="1" i="1" dirty="0" smtClean="0">
                <a:solidFill>
                  <a:srgbClr val="FFFF00"/>
                </a:solidFill>
              </a:rPr>
              <a:t>is a</a:t>
            </a:r>
            <a:r>
              <a:rPr lang="en-US" sz="3200" dirty="0" smtClean="0">
                <a:solidFill>
                  <a:srgbClr val="FFFF00"/>
                </a:solidFill>
              </a:rPr>
              <a:t> </a:t>
            </a:r>
            <a:r>
              <a:rPr lang="en-US" sz="3200" dirty="0" smtClean="0"/>
              <a:t>vehicle</a:t>
            </a:r>
            <a:br>
              <a:rPr lang="en-US" sz="3200" dirty="0" smtClean="0"/>
            </a:br>
            <a:r>
              <a:rPr lang="en-US" sz="3200" dirty="0" smtClean="0"/>
              <a:t>Cricket </a:t>
            </a:r>
            <a:r>
              <a:rPr lang="en-US" sz="3200" b="1" i="1" dirty="0" smtClean="0">
                <a:solidFill>
                  <a:srgbClr val="FFFF00"/>
                </a:solidFill>
              </a:rPr>
              <a:t>is a</a:t>
            </a:r>
            <a:r>
              <a:rPr lang="en-US" sz="3200" dirty="0" smtClean="0">
                <a:solidFill>
                  <a:srgbClr val="FFFF00"/>
                </a:solidFill>
              </a:rPr>
              <a:t> </a:t>
            </a:r>
            <a:r>
              <a:rPr lang="en-US" sz="3200" dirty="0" smtClean="0"/>
              <a:t>sport</a:t>
            </a:r>
            <a:endParaRPr lang="en-US" sz="32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11</a:t>
            </a:fld>
            <a:endParaRPr lang="en-US"/>
          </a:p>
        </p:txBody>
      </p:sp>
      <p:pic>
        <p:nvPicPr>
          <p:cNvPr id="5" name="Picture 4"/>
          <p:cNvPicPr>
            <a:picLocks noChangeAspect="1"/>
          </p:cNvPicPr>
          <p:nvPr/>
        </p:nvPicPr>
        <p:blipFill>
          <a:blip r:embed="rId2"/>
          <a:stretch>
            <a:fillRect/>
          </a:stretch>
        </p:blipFill>
        <p:spPr>
          <a:xfrm>
            <a:off x="4948250" y="1853248"/>
            <a:ext cx="6828897" cy="4201563"/>
          </a:xfrm>
          <a:prstGeom prst="rect">
            <a:avLst/>
          </a:prstGeom>
        </p:spPr>
      </p:pic>
    </p:spTree>
    <p:extLst>
      <p:ext uri="{BB962C8B-B14F-4D97-AF65-F5344CB8AC3E}">
        <p14:creationId xmlns:p14="http://schemas.microsoft.com/office/powerpoint/2010/main" val="905302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is-a Relationship</a:t>
            </a:r>
          </a:p>
        </p:txBody>
      </p:sp>
      <p:sp>
        <p:nvSpPr>
          <p:cNvPr id="3" name="Content Placeholder 2"/>
          <p:cNvSpPr>
            <a:spLocks noGrp="1"/>
          </p:cNvSpPr>
          <p:nvPr>
            <p:ph idx="1"/>
          </p:nvPr>
        </p:nvSpPr>
        <p:spPr>
          <a:xfrm>
            <a:off x="875201" y="1853248"/>
            <a:ext cx="8946541" cy="4195481"/>
          </a:xfrm>
        </p:spPr>
        <p:txBody>
          <a:bodyPr>
            <a:normAutofit/>
          </a:bodyPr>
          <a:lstStyle/>
          <a:p>
            <a:r>
              <a:rPr lang="en-US" sz="2800" dirty="0" smtClean="0"/>
              <a:t>The extended (or child) class contains all the features of its base (or parent) class, and may additionally have some unique features of its own.</a:t>
            </a:r>
            <a:endParaRPr lang="en-US" sz="2800" b="1" dirty="0" smtClean="0"/>
          </a:p>
          <a:p>
            <a:endParaRPr lang="en-US" sz="2800" b="1" dirty="0" smtClean="0"/>
          </a:p>
          <a:p>
            <a:r>
              <a:rPr lang="en-US" sz="3600" b="1" dirty="0" smtClean="0">
                <a:solidFill>
                  <a:srgbClr val="FFC000"/>
                </a:solidFill>
              </a:rPr>
              <a:t>The key idea behind inheritance</a:t>
            </a:r>
            <a:r>
              <a:rPr lang="en-US" sz="2800" dirty="0" smtClean="0"/>
              <a:t>.</a:t>
            </a:r>
          </a:p>
        </p:txBody>
      </p:sp>
      <p:sp>
        <p:nvSpPr>
          <p:cNvPr id="4" name="Slide Number Placeholder 3"/>
          <p:cNvSpPr>
            <a:spLocks noGrp="1"/>
          </p:cNvSpPr>
          <p:nvPr>
            <p:ph type="sldNum" sz="quarter" idx="12"/>
          </p:nvPr>
        </p:nvSpPr>
        <p:spPr/>
        <p:txBody>
          <a:bodyPr/>
          <a:lstStyle/>
          <a:p>
            <a:fld id="{38B37C27-2222-4CD1-83C4-DC16685FE41D}" type="slidenum">
              <a:rPr lang="en-US" smtClean="0"/>
              <a:t>12</a:t>
            </a:fld>
            <a:endParaRPr lang="en-US"/>
          </a:p>
        </p:txBody>
      </p:sp>
    </p:spTree>
    <p:extLst>
      <p:ext uri="{BB962C8B-B14F-4D97-AF65-F5344CB8AC3E}">
        <p14:creationId xmlns:p14="http://schemas.microsoft.com/office/powerpoint/2010/main" val="3086134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rrowheads="1"/>
          </p:cNvSpPr>
          <p:nvPr>
            <p:ph type="title"/>
          </p:nvPr>
        </p:nvSpPr>
        <p:spPr>
          <a:xfrm>
            <a:off x="1825625" y="228601"/>
            <a:ext cx="8540750" cy="792163"/>
          </a:xfrm>
        </p:spPr>
        <p:txBody>
          <a:bodyPr/>
          <a:lstStyle/>
          <a:p>
            <a:r>
              <a:rPr lang="en-US" altLang="en-US"/>
              <a:t>Example – “IS A” Relationship</a:t>
            </a:r>
          </a:p>
        </p:txBody>
      </p:sp>
      <p:sp>
        <p:nvSpPr>
          <p:cNvPr id="192516" name="Rectangle 4"/>
          <p:cNvSpPr>
            <a:spLocks noChangeArrowheads="1"/>
          </p:cNvSpPr>
          <p:nvPr/>
        </p:nvSpPr>
        <p:spPr bwMode="auto">
          <a:xfrm>
            <a:off x="5181600" y="1295400"/>
            <a:ext cx="1828800" cy="3810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i="1">
                <a:solidFill>
                  <a:srgbClr val="FFFF00"/>
                </a:solidFill>
              </a:rPr>
              <a:t>Person</a:t>
            </a:r>
          </a:p>
        </p:txBody>
      </p:sp>
      <p:sp>
        <p:nvSpPr>
          <p:cNvPr id="192517" name="Rectangle 5"/>
          <p:cNvSpPr>
            <a:spLocks noChangeArrowheads="1"/>
          </p:cNvSpPr>
          <p:nvPr/>
        </p:nvSpPr>
        <p:spPr bwMode="auto">
          <a:xfrm>
            <a:off x="5181600" y="1676400"/>
            <a:ext cx="1828800" cy="10668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solidFill>
                  <a:srgbClr val="FFFFFF"/>
                </a:solidFill>
              </a:rPr>
              <a:t>name</a:t>
            </a:r>
          </a:p>
          <a:p>
            <a:r>
              <a:rPr lang="en-US" altLang="en-US" sz="2400">
                <a:solidFill>
                  <a:srgbClr val="FFFFFF"/>
                </a:solidFill>
              </a:rPr>
              <a:t>age</a:t>
            </a:r>
          </a:p>
          <a:p>
            <a:r>
              <a:rPr lang="en-US" altLang="en-US" sz="2400">
                <a:solidFill>
                  <a:srgbClr val="FFFFFF"/>
                </a:solidFill>
              </a:rPr>
              <a:t>gender</a:t>
            </a:r>
          </a:p>
        </p:txBody>
      </p:sp>
      <p:sp>
        <p:nvSpPr>
          <p:cNvPr id="192518" name="Rectangle 6"/>
          <p:cNvSpPr>
            <a:spLocks noChangeArrowheads="1"/>
          </p:cNvSpPr>
          <p:nvPr/>
        </p:nvSpPr>
        <p:spPr bwMode="auto">
          <a:xfrm>
            <a:off x="5181600" y="2743200"/>
            <a:ext cx="1828800" cy="6858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solidFill>
                  <a:srgbClr val="FFFFFF"/>
                </a:solidFill>
              </a:rPr>
              <a:t>eat</a:t>
            </a:r>
          </a:p>
          <a:p>
            <a:r>
              <a:rPr lang="en-US" altLang="en-US" sz="2400">
                <a:solidFill>
                  <a:srgbClr val="FFFFFF"/>
                </a:solidFill>
              </a:rPr>
              <a:t>walk</a:t>
            </a:r>
          </a:p>
        </p:txBody>
      </p:sp>
      <p:sp>
        <p:nvSpPr>
          <p:cNvPr id="192519" name="Rectangle 7"/>
          <p:cNvSpPr>
            <a:spLocks noChangeArrowheads="1"/>
          </p:cNvSpPr>
          <p:nvPr/>
        </p:nvSpPr>
        <p:spPr bwMode="auto">
          <a:xfrm>
            <a:off x="4953000" y="4572000"/>
            <a:ext cx="2286000" cy="3810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solidFill>
                  <a:srgbClr val="FFFF00"/>
                </a:solidFill>
              </a:rPr>
              <a:t>Teacher</a:t>
            </a:r>
          </a:p>
        </p:txBody>
      </p:sp>
      <p:sp>
        <p:nvSpPr>
          <p:cNvPr id="192520" name="Rectangle 8"/>
          <p:cNvSpPr>
            <a:spLocks noChangeArrowheads="1"/>
          </p:cNvSpPr>
          <p:nvPr/>
        </p:nvSpPr>
        <p:spPr bwMode="auto">
          <a:xfrm>
            <a:off x="4953000" y="4953000"/>
            <a:ext cx="2286000" cy="7620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solidFill>
                  <a:srgbClr val="FFFFFF"/>
                </a:solidFill>
              </a:rPr>
              <a:t>designation</a:t>
            </a:r>
          </a:p>
          <a:p>
            <a:r>
              <a:rPr lang="en-US" altLang="en-US" sz="2400">
                <a:solidFill>
                  <a:srgbClr val="FFFFFF"/>
                </a:solidFill>
              </a:rPr>
              <a:t>salary</a:t>
            </a:r>
          </a:p>
        </p:txBody>
      </p:sp>
      <p:sp>
        <p:nvSpPr>
          <p:cNvPr id="192521" name="Rectangle 9"/>
          <p:cNvSpPr>
            <a:spLocks noChangeArrowheads="1"/>
          </p:cNvSpPr>
          <p:nvPr/>
        </p:nvSpPr>
        <p:spPr bwMode="auto">
          <a:xfrm>
            <a:off x="4953000" y="5715000"/>
            <a:ext cx="2286000" cy="7620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solidFill>
                  <a:srgbClr val="FFFFFF"/>
                </a:solidFill>
              </a:rPr>
              <a:t>teach</a:t>
            </a:r>
          </a:p>
          <a:p>
            <a:r>
              <a:rPr lang="en-US" altLang="en-US" sz="2400">
                <a:solidFill>
                  <a:srgbClr val="FFFFFF"/>
                </a:solidFill>
              </a:rPr>
              <a:t>takeExam</a:t>
            </a:r>
          </a:p>
        </p:txBody>
      </p:sp>
      <p:sp>
        <p:nvSpPr>
          <p:cNvPr id="192522" name="Line 10"/>
          <p:cNvSpPr>
            <a:spLocks noChangeShapeType="1"/>
          </p:cNvSpPr>
          <p:nvPr/>
        </p:nvSpPr>
        <p:spPr bwMode="auto">
          <a:xfrm flipH="1" flipV="1">
            <a:off x="6096000" y="3429000"/>
            <a:ext cx="0" cy="1143000"/>
          </a:xfrm>
          <a:prstGeom prst="line">
            <a:avLst/>
          </a:prstGeom>
          <a:noFill/>
          <a:ln w="25400">
            <a:solidFill>
              <a:srgbClr val="FFFF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2523" name="Rectangle 11"/>
          <p:cNvSpPr>
            <a:spLocks noChangeArrowheads="1"/>
          </p:cNvSpPr>
          <p:nvPr/>
        </p:nvSpPr>
        <p:spPr bwMode="auto">
          <a:xfrm>
            <a:off x="2209800" y="4572000"/>
            <a:ext cx="2286000" cy="3810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solidFill>
                  <a:srgbClr val="FFFF00"/>
                </a:solidFill>
              </a:rPr>
              <a:t>Student</a:t>
            </a:r>
          </a:p>
        </p:txBody>
      </p:sp>
      <p:sp>
        <p:nvSpPr>
          <p:cNvPr id="192524" name="Rectangle 12"/>
          <p:cNvSpPr>
            <a:spLocks noChangeArrowheads="1"/>
          </p:cNvSpPr>
          <p:nvPr/>
        </p:nvSpPr>
        <p:spPr bwMode="auto">
          <a:xfrm>
            <a:off x="2209800" y="4953000"/>
            <a:ext cx="2286000" cy="7620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solidFill>
                  <a:srgbClr val="FFFFFF"/>
                </a:solidFill>
              </a:rPr>
              <a:t>program</a:t>
            </a:r>
          </a:p>
          <a:p>
            <a:r>
              <a:rPr lang="en-US" altLang="en-US" sz="2400">
                <a:solidFill>
                  <a:srgbClr val="FFFFFF"/>
                </a:solidFill>
              </a:rPr>
              <a:t>studyYear</a:t>
            </a:r>
          </a:p>
        </p:txBody>
      </p:sp>
      <p:sp>
        <p:nvSpPr>
          <p:cNvPr id="192525" name="Rectangle 13"/>
          <p:cNvSpPr>
            <a:spLocks noChangeArrowheads="1"/>
          </p:cNvSpPr>
          <p:nvPr/>
        </p:nvSpPr>
        <p:spPr bwMode="auto">
          <a:xfrm>
            <a:off x="2209800" y="5715000"/>
            <a:ext cx="2286000" cy="7620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solidFill>
                  <a:srgbClr val="FFFFFF"/>
                </a:solidFill>
              </a:rPr>
              <a:t>study</a:t>
            </a:r>
          </a:p>
          <a:p>
            <a:r>
              <a:rPr lang="en-US" altLang="en-US" sz="2400">
                <a:solidFill>
                  <a:srgbClr val="FFFFFF"/>
                </a:solidFill>
              </a:rPr>
              <a:t>heldExam</a:t>
            </a:r>
          </a:p>
        </p:txBody>
      </p:sp>
      <p:sp>
        <p:nvSpPr>
          <p:cNvPr id="192526" name="Rectangle 14"/>
          <p:cNvSpPr>
            <a:spLocks noChangeArrowheads="1"/>
          </p:cNvSpPr>
          <p:nvPr/>
        </p:nvSpPr>
        <p:spPr bwMode="auto">
          <a:xfrm>
            <a:off x="7772400" y="4572000"/>
            <a:ext cx="2286000" cy="3810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solidFill>
                  <a:srgbClr val="FFFF00"/>
                </a:solidFill>
              </a:rPr>
              <a:t>Doctor</a:t>
            </a:r>
          </a:p>
        </p:txBody>
      </p:sp>
      <p:sp>
        <p:nvSpPr>
          <p:cNvPr id="192527" name="Rectangle 15"/>
          <p:cNvSpPr>
            <a:spLocks noChangeArrowheads="1"/>
          </p:cNvSpPr>
          <p:nvPr/>
        </p:nvSpPr>
        <p:spPr bwMode="auto">
          <a:xfrm>
            <a:off x="7772400" y="4953000"/>
            <a:ext cx="2286000" cy="7620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solidFill>
                  <a:srgbClr val="FFFFFF"/>
                </a:solidFill>
              </a:rPr>
              <a:t>designation</a:t>
            </a:r>
          </a:p>
          <a:p>
            <a:r>
              <a:rPr lang="en-US" altLang="en-US" sz="2400">
                <a:solidFill>
                  <a:srgbClr val="FFFFFF"/>
                </a:solidFill>
              </a:rPr>
              <a:t>salary</a:t>
            </a:r>
          </a:p>
        </p:txBody>
      </p:sp>
      <p:sp>
        <p:nvSpPr>
          <p:cNvPr id="192528" name="Rectangle 16"/>
          <p:cNvSpPr>
            <a:spLocks noChangeArrowheads="1"/>
          </p:cNvSpPr>
          <p:nvPr/>
        </p:nvSpPr>
        <p:spPr bwMode="auto">
          <a:xfrm>
            <a:off x="7772400" y="5715000"/>
            <a:ext cx="2286000" cy="7620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solidFill>
                  <a:srgbClr val="FFFFFF"/>
                </a:solidFill>
              </a:rPr>
              <a:t>checkUp</a:t>
            </a:r>
          </a:p>
          <a:p>
            <a:r>
              <a:rPr lang="en-US" altLang="en-US" sz="2400">
                <a:solidFill>
                  <a:srgbClr val="FFFFFF"/>
                </a:solidFill>
              </a:rPr>
              <a:t>prescribe</a:t>
            </a:r>
          </a:p>
        </p:txBody>
      </p:sp>
      <p:sp>
        <p:nvSpPr>
          <p:cNvPr id="192529" name="Line 17"/>
          <p:cNvSpPr>
            <a:spLocks noChangeShapeType="1"/>
          </p:cNvSpPr>
          <p:nvPr/>
        </p:nvSpPr>
        <p:spPr bwMode="auto">
          <a:xfrm flipV="1">
            <a:off x="3810000" y="3429000"/>
            <a:ext cx="1371600" cy="1143000"/>
          </a:xfrm>
          <a:prstGeom prst="line">
            <a:avLst/>
          </a:prstGeom>
          <a:noFill/>
          <a:ln w="25400">
            <a:solidFill>
              <a:srgbClr val="FFFF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2530" name="Line 18"/>
          <p:cNvSpPr>
            <a:spLocks noChangeShapeType="1"/>
          </p:cNvSpPr>
          <p:nvPr/>
        </p:nvSpPr>
        <p:spPr bwMode="auto">
          <a:xfrm flipH="1" flipV="1">
            <a:off x="7010400" y="3429000"/>
            <a:ext cx="1295400" cy="1143000"/>
          </a:xfrm>
          <a:prstGeom prst="line">
            <a:avLst/>
          </a:prstGeom>
          <a:noFill/>
          <a:ln w="25400">
            <a:solidFill>
              <a:srgbClr val="FFFF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38B37C27-2222-4CD1-83C4-DC16685FE41D}" type="slidenum">
              <a:rPr lang="en-US" smtClean="0"/>
              <a:t>13</a:t>
            </a:fld>
            <a:endParaRPr lang="en-US"/>
          </a:p>
        </p:txBody>
      </p:sp>
    </p:spTree>
    <p:extLst>
      <p:ext uri="{BB962C8B-B14F-4D97-AF65-F5344CB8AC3E}">
        <p14:creationId xmlns:p14="http://schemas.microsoft.com/office/powerpoint/2010/main" val="4288184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rrowheads="1"/>
          </p:cNvSpPr>
          <p:nvPr>
            <p:ph type="title"/>
          </p:nvPr>
        </p:nvSpPr>
        <p:spPr>
          <a:xfrm>
            <a:off x="1825625" y="228601"/>
            <a:ext cx="8540750" cy="792163"/>
          </a:xfrm>
        </p:spPr>
        <p:txBody>
          <a:bodyPr/>
          <a:lstStyle/>
          <a:p>
            <a:r>
              <a:rPr lang="en-US" altLang="en-US"/>
              <a:t>Example – “IS A” Relationship</a:t>
            </a:r>
          </a:p>
        </p:txBody>
      </p:sp>
      <p:sp>
        <p:nvSpPr>
          <p:cNvPr id="193540" name="Rectangle 4"/>
          <p:cNvSpPr>
            <a:spLocks noChangeArrowheads="1"/>
          </p:cNvSpPr>
          <p:nvPr/>
        </p:nvSpPr>
        <p:spPr bwMode="auto">
          <a:xfrm>
            <a:off x="5410200" y="1371600"/>
            <a:ext cx="1524000" cy="3810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i="1">
                <a:solidFill>
                  <a:srgbClr val="FFFF00"/>
                </a:solidFill>
              </a:rPr>
              <a:t>Shape</a:t>
            </a:r>
          </a:p>
        </p:txBody>
      </p:sp>
      <p:sp>
        <p:nvSpPr>
          <p:cNvPr id="193541" name="Rectangle 5"/>
          <p:cNvSpPr>
            <a:spLocks noChangeArrowheads="1"/>
          </p:cNvSpPr>
          <p:nvPr/>
        </p:nvSpPr>
        <p:spPr bwMode="auto">
          <a:xfrm>
            <a:off x="5410200" y="1752600"/>
            <a:ext cx="1524000" cy="7620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solidFill>
                  <a:srgbClr val="FFFFFF"/>
                </a:solidFill>
              </a:rPr>
              <a:t>color</a:t>
            </a:r>
          </a:p>
          <a:p>
            <a:r>
              <a:rPr lang="en-US" altLang="en-US" sz="2400">
                <a:solidFill>
                  <a:srgbClr val="FFFFFF"/>
                </a:solidFill>
              </a:rPr>
              <a:t>coord</a:t>
            </a:r>
          </a:p>
        </p:txBody>
      </p:sp>
      <p:sp>
        <p:nvSpPr>
          <p:cNvPr id="193542" name="Rectangle 6"/>
          <p:cNvSpPr>
            <a:spLocks noChangeArrowheads="1"/>
          </p:cNvSpPr>
          <p:nvPr/>
        </p:nvSpPr>
        <p:spPr bwMode="auto">
          <a:xfrm>
            <a:off x="5410200" y="2514600"/>
            <a:ext cx="1524000" cy="11430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solidFill>
                  <a:srgbClr val="FFFFFF"/>
                </a:solidFill>
              </a:rPr>
              <a:t>draw</a:t>
            </a:r>
          </a:p>
          <a:p>
            <a:r>
              <a:rPr lang="en-US" altLang="en-US" sz="2400">
                <a:solidFill>
                  <a:srgbClr val="FFFFFF"/>
                </a:solidFill>
              </a:rPr>
              <a:t>rotate</a:t>
            </a:r>
          </a:p>
          <a:p>
            <a:r>
              <a:rPr lang="en-US" altLang="en-US" sz="2400">
                <a:solidFill>
                  <a:srgbClr val="FFFFFF"/>
                </a:solidFill>
              </a:rPr>
              <a:t>setColor</a:t>
            </a:r>
          </a:p>
        </p:txBody>
      </p:sp>
      <p:sp>
        <p:nvSpPr>
          <p:cNvPr id="193543" name="Rectangle 7"/>
          <p:cNvSpPr>
            <a:spLocks noChangeArrowheads="1"/>
          </p:cNvSpPr>
          <p:nvPr/>
        </p:nvSpPr>
        <p:spPr bwMode="auto">
          <a:xfrm>
            <a:off x="2133600" y="5029200"/>
            <a:ext cx="2286000" cy="3810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solidFill>
                  <a:srgbClr val="FFFF00"/>
                </a:solidFill>
              </a:rPr>
              <a:t>Circle</a:t>
            </a:r>
          </a:p>
        </p:txBody>
      </p:sp>
      <p:sp>
        <p:nvSpPr>
          <p:cNvPr id="193544" name="Rectangle 8"/>
          <p:cNvSpPr>
            <a:spLocks noChangeArrowheads="1"/>
          </p:cNvSpPr>
          <p:nvPr/>
        </p:nvSpPr>
        <p:spPr bwMode="auto">
          <a:xfrm>
            <a:off x="2133600" y="5410200"/>
            <a:ext cx="2286000" cy="3810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solidFill>
                  <a:srgbClr val="FFFFFF"/>
                </a:solidFill>
              </a:rPr>
              <a:t>radius</a:t>
            </a:r>
          </a:p>
        </p:txBody>
      </p:sp>
      <p:sp>
        <p:nvSpPr>
          <p:cNvPr id="193545" name="Rectangle 9"/>
          <p:cNvSpPr>
            <a:spLocks noChangeArrowheads="1"/>
          </p:cNvSpPr>
          <p:nvPr/>
        </p:nvSpPr>
        <p:spPr bwMode="auto">
          <a:xfrm>
            <a:off x="2133600" y="5791200"/>
            <a:ext cx="2286000" cy="7620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solidFill>
                  <a:srgbClr val="FFFFFF"/>
                </a:solidFill>
              </a:rPr>
              <a:t>draw</a:t>
            </a:r>
          </a:p>
          <a:p>
            <a:r>
              <a:rPr lang="en-US" altLang="en-US" sz="2400">
                <a:solidFill>
                  <a:srgbClr val="FFFFFF"/>
                </a:solidFill>
              </a:rPr>
              <a:t>computeArea</a:t>
            </a:r>
          </a:p>
        </p:txBody>
      </p:sp>
      <p:sp>
        <p:nvSpPr>
          <p:cNvPr id="193546" name="Line 10"/>
          <p:cNvSpPr>
            <a:spLocks noChangeShapeType="1"/>
          </p:cNvSpPr>
          <p:nvPr/>
        </p:nvSpPr>
        <p:spPr bwMode="auto">
          <a:xfrm flipH="1" flipV="1">
            <a:off x="6172200" y="3657600"/>
            <a:ext cx="0" cy="1752600"/>
          </a:xfrm>
          <a:prstGeom prst="line">
            <a:avLst/>
          </a:prstGeom>
          <a:noFill/>
          <a:ln w="25400">
            <a:solidFill>
              <a:srgbClr val="FFFF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47" name="Rectangle 11"/>
          <p:cNvSpPr>
            <a:spLocks noChangeArrowheads="1"/>
          </p:cNvSpPr>
          <p:nvPr/>
        </p:nvSpPr>
        <p:spPr bwMode="auto">
          <a:xfrm>
            <a:off x="5105400" y="5410200"/>
            <a:ext cx="2286000" cy="3810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solidFill>
                  <a:srgbClr val="FFFF00"/>
                </a:solidFill>
              </a:rPr>
              <a:t>Line</a:t>
            </a:r>
          </a:p>
        </p:txBody>
      </p:sp>
      <p:sp>
        <p:nvSpPr>
          <p:cNvPr id="193548" name="Rectangle 12"/>
          <p:cNvSpPr>
            <a:spLocks noChangeArrowheads="1"/>
          </p:cNvSpPr>
          <p:nvPr/>
        </p:nvSpPr>
        <p:spPr bwMode="auto">
          <a:xfrm>
            <a:off x="5105400" y="5791200"/>
            <a:ext cx="2286000" cy="3810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solidFill>
                  <a:srgbClr val="FFFFFF"/>
                </a:solidFill>
              </a:rPr>
              <a:t>length</a:t>
            </a:r>
          </a:p>
        </p:txBody>
      </p:sp>
      <p:sp>
        <p:nvSpPr>
          <p:cNvPr id="193549" name="Rectangle 13"/>
          <p:cNvSpPr>
            <a:spLocks noChangeArrowheads="1"/>
          </p:cNvSpPr>
          <p:nvPr/>
        </p:nvSpPr>
        <p:spPr bwMode="auto">
          <a:xfrm>
            <a:off x="5105400" y="6172200"/>
            <a:ext cx="2286000" cy="3810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solidFill>
                  <a:srgbClr val="FFFFFF"/>
                </a:solidFill>
              </a:rPr>
              <a:t>draw</a:t>
            </a:r>
          </a:p>
        </p:txBody>
      </p:sp>
      <p:sp>
        <p:nvSpPr>
          <p:cNvPr id="193550" name="Rectangle 14"/>
          <p:cNvSpPr>
            <a:spLocks noChangeArrowheads="1"/>
          </p:cNvSpPr>
          <p:nvPr/>
        </p:nvSpPr>
        <p:spPr bwMode="auto">
          <a:xfrm>
            <a:off x="8001000" y="4876800"/>
            <a:ext cx="2286000" cy="4572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solidFill>
                  <a:srgbClr val="FFFF00"/>
                </a:solidFill>
              </a:rPr>
              <a:t>Triangle</a:t>
            </a:r>
          </a:p>
        </p:txBody>
      </p:sp>
      <p:sp>
        <p:nvSpPr>
          <p:cNvPr id="193551" name="Rectangle 15"/>
          <p:cNvSpPr>
            <a:spLocks noChangeArrowheads="1"/>
          </p:cNvSpPr>
          <p:nvPr/>
        </p:nvSpPr>
        <p:spPr bwMode="auto">
          <a:xfrm>
            <a:off x="8001000" y="5334000"/>
            <a:ext cx="2286000" cy="4572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solidFill>
                  <a:srgbClr val="FFFFFF"/>
                </a:solidFill>
              </a:rPr>
              <a:t>angle</a:t>
            </a:r>
          </a:p>
        </p:txBody>
      </p:sp>
      <p:sp>
        <p:nvSpPr>
          <p:cNvPr id="193552" name="Rectangle 16"/>
          <p:cNvSpPr>
            <a:spLocks noChangeArrowheads="1"/>
          </p:cNvSpPr>
          <p:nvPr/>
        </p:nvSpPr>
        <p:spPr bwMode="auto">
          <a:xfrm>
            <a:off x="8001000" y="5791200"/>
            <a:ext cx="2286000" cy="762000"/>
          </a:xfrm>
          <a:prstGeom prst="rect">
            <a:avLst/>
          </a:prstGeom>
          <a:noFill/>
          <a:ln w="2540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solidFill>
                  <a:srgbClr val="FFFFFF"/>
                </a:solidFill>
              </a:rPr>
              <a:t>draw</a:t>
            </a:r>
          </a:p>
          <a:p>
            <a:r>
              <a:rPr lang="en-US" altLang="en-US" sz="2400">
                <a:solidFill>
                  <a:srgbClr val="FFFFFF"/>
                </a:solidFill>
              </a:rPr>
              <a:t>computeArea</a:t>
            </a:r>
          </a:p>
        </p:txBody>
      </p:sp>
      <p:sp>
        <p:nvSpPr>
          <p:cNvPr id="193553" name="Line 17"/>
          <p:cNvSpPr>
            <a:spLocks noChangeShapeType="1"/>
          </p:cNvSpPr>
          <p:nvPr/>
        </p:nvSpPr>
        <p:spPr bwMode="auto">
          <a:xfrm flipV="1">
            <a:off x="4419600" y="3657600"/>
            <a:ext cx="990600" cy="1371600"/>
          </a:xfrm>
          <a:prstGeom prst="line">
            <a:avLst/>
          </a:prstGeom>
          <a:noFill/>
          <a:ln w="25400">
            <a:solidFill>
              <a:srgbClr val="FFFF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54" name="Line 18"/>
          <p:cNvSpPr>
            <a:spLocks noChangeShapeType="1"/>
          </p:cNvSpPr>
          <p:nvPr/>
        </p:nvSpPr>
        <p:spPr bwMode="auto">
          <a:xfrm flipH="1" flipV="1">
            <a:off x="6934200" y="3657600"/>
            <a:ext cx="1066800" cy="1219200"/>
          </a:xfrm>
          <a:prstGeom prst="line">
            <a:avLst/>
          </a:prstGeom>
          <a:noFill/>
          <a:ln w="25400">
            <a:solidFill>
              <a:srgbClr val="FFFF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38B37C27-2222-4CD1-83C4-DC16685FE41D}" type="slidenum">
              <a:rPr lang="en-US" smtClean="0"/>
              <a:t>14</a:t>
            </a:fld>
            <a:endParaRPr lang="en-US"/>
          </a:p>
        </p:txBody>
      </p:sp>
    </p:spTree>
    <p:extLst>
      <p:ext uri="{BB962C8B-B14F-4D97-AF65-F5344CB8AC3E}">
        <p14:creationId xmlns:p14="http://schemas.microsoft.com/office/powerpoint/2010/main" val="3572778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is-a Relationship</a:t>
            </a:r>
          </a:p>
        </p:txBody>
      </p:sp>
      <p:sp>
        <p:nvSpPr>
          <p:cNvPr id="4" name="Slide Number Placeholder 3"/>
          <p:cNvSpPr>
            <a:spLocks noGrp="1"/>
          </p:cNvSpPr>
          <p:nvPr>
            <p:ph type="sldNum" sz="quarter" idx="12"/>
          </p:nvPr>
        </p:nvSpPr>
        <p:spPr/>
        <p:txBody>
          <a:bodyPr/>
          <a:lstStyle/>
          <a:p>
            <a:fld id="{38B37C27-2222-4CD1-83C4-DC16685FE41D}" type="slidenum">
              <a:rPr lang="en-US" smtClean="0"/>
              <a:t>15</a:t>
            </a:fld>
            <a:endParaRPr lang="en-US"/>
          </a:p>
        </p:txBody>
      </p:sp>
      <p:pic>
        <p:nvPicPr>
          <p:cNvPr id="5" name="Picture 4"/>
          <p:cNvPicPr>
            <a:picLocks noChangeAspect="1"/>
          </p:cNvPicPr>
          <p:nvPr/>
        </p:nvPicPr>
        <p:blipFill>
          <a:blip r:embed="rId2"/>
          <a:stretch>
            <a:fillRect/>
          </a:stretch>
        </p:blipFill>
        <p:spPr>
          <a:xfrm>
            <a:off x="559657" y="1617962"/>
            <a:ext cx="5659909" cy="4667587"/>
          </a:xfrm>
          <a:prstGeom prst="rect">
            <a:avLst/>
          </a:prstGeom>
        </p:spPr>
      </p:pic>
      <p:pic>
        <p:nvPicPr>
          <p:cNvPr id="6" name="Picture 5"/>
          <p:cNvPicPr>
            <a:picLocks noChangeAspect="1"/>
          </p:cNvPicPr>
          <p:nvPr/>
        </p:nvPicPr>
        <p:blipFill>
          <a:blip r:embed="rId3"/>
          <a:stretch>
            <a:fillRect/>
          </a:stretch>
        </p:blipFill>
        <p:spPr>
          <a:xfrm>
            <a:off x="6889833" y="3329862"/>
            <a:ext cx="4086722" cy="1243785"/>
          </a:xfrm>
          <a:prstGeom prst="rect">
            <a:avLst/>
          </a:prstGeom>
        </p:spPr>
      </p:pic>
    </p:spTree>
    <p:extLst>
      <p:ext uri="{BB962C8B-B14F-4D97-AF65-F5344CB8AC3E}">
        <p14:creationId xmlns:p14="http://schemas.microsoft.com/office/powerpoint/2010/main" val="3318709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Inheritance</a:t>
            </a:r>
          </a:p>
        </p:txBody>
      </p:sp>
      <p:sp>
        <p:nvSpPr>
          <p:cNvPr id="3" name="Content Placeholder 2"/>
          <p:cNvSpPr>
            <a:spLocks noGrp="1"/>
          </p:cNvSpPr>
          <p:nvPr>
            <p:ph idx="1"/>
          </p:nvPr>
        </p:nvSpPr>
        <p:spPr>
          <a:xfrm>
            <a:off x="946793" y="1921113"/>
            <a:ext cx="8946541" cy="4195481"/>
          </a:xfrm>
        </p:spPr>
        <p:txBody>
          <a:bodyPr>
            <a:normAutofit/>
          </a:bodyPr>
          <a:lstStyle/>
          <a:p>
            <a:r>
              <a:rPr lang="en-US" sz="2800" dirty="0" smtClean="0"/>
              <a:t>A form of software reusability where a class </a:t>
            </a:r>
            <a:r>
              <a:rPr lang="en-US" sz="2800" i="1" dirty="0" smtClean="0"/>
              <a:t>inherits</a:t>
            </a:r>
            <a:r>
              <a:rPr lang="en-US" sz="2800" dirty="0" smtClean="0"/>
              <a:t> an existing class’ behavior and enhances it by adding more functionalities.</a:t>
            </a:r>
          </a:p>
          <a:p>
            <a:endParaRPr lang="en-US" sz="2800" dirty="0"/>
          </a:p>
          <a:p>
            <a:r>
              <a:rPr lang="en-US" sz="2800" dirty="0" smtClean="0"/>
              <a:t>The existing class  is called </a:t>
            </a:r>
            <a:r>
              <a:rPr lang="en-US" sz="2800" b="1" u="sng" dirty="0" smtClean="0"/>
              <a:t>base class </a:t>
            </a:r>
            <a:r>
              <a:rPr lang="en-US" sz="2800" dirty="0" smtClean="0"/>
              <a:t>(or sometimes super class) and the new class is referred  to  as </a:t>
            </a:r>
            <a:r>
              <a:rPr lang="en-US" sz="2800" b="1" u="sng" dirty="0" smtClean="0"/>
              <a:t>derived class </a:t>
            </a:r>
            <a:r>
              <a:rPr lang="en-US" sz="2800" dirty="0" smtClean="0"/>
              <a:t>(or sometimes sub class).</a:t>
            </a:r>
            <a:endParaRPr lang="en-US" sz="2800" dirty="0"/>
          </a:p>
        </p:txBody>
      </p:sp>
      <p:sp>
        <p:nvSpPr>
          <p:cNvPr id="4" name="Slide Number Placeholder 3"/>
          <p:cNvSpPr>
            <a:spLocks noGrp="1"/>
          </p:cNvSpPr>
          <p:nvPr>
            <p:ph type="sldNum" sz="quarter" idx="12"/>
          </p:nvPr>
        </p:nvSpPr>
        <p:spPr/>
        <p:txBody>
          <a:bodyPr/>
          <a:lstStyle/>
          <a:p>
            <a:fld id="{38B37C27-2222-4CD1-83C4-DC16685FE41D}" type="slidenum">
              <a:rPr lang="en-US" smtClean="0"/>
              <a:t>16</a:t>
            </a:fld>
            <a:endParaRPr lang="en-US"/>
          </a:p>
        </p:txBody>
      </p:sp>
    </p:spTree>
    <p:extLst>
      <p:ext uri="{BB962C8B-B14F-4D97-AF65-F5344CB8AC3E}">
        <p14:creationId xmlns:p14="http://schemas.microsoft.com/office/powerpoint/2010/main" val="860380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a:t>
            </a:r>
          </a:p>
        </p:txBody>
      </p:sp>
      <p:sp>
        <p:nvSpPr>
          <p:cNvPr id="3" name="Content Placeholder 2"/>
          <p:cNvSpPr>
            <a:spLocks noGrp="1"/>
          </p:cNvSpPr>
          <p:nvPr>
            <p:ph idx="1"/>
          </p:nvPr>
        </p:nvSpPr>
        <p:spPr>
          <a:xfrm>
            <a:off x="875201" y="1781069"/>
            <a:ext cx="10315538" cy="4195481"/>
          </a:xfrm>
        </p:spPr>
        <p:txBody>
          <a:bodyPr>
            <a:normAutofit/>
          </a:bodyPr>
          <a:lstStyle/>
          <a:p>
            <a:r>
              <a:rPr lang="en-US" sz="3600" dirty="0" smtClean="0"/>
              <a:t>The </a:t>
            </a:r>
            <a:r>
              <a:rPr lang="en-US" sz="3600" i="1" dirty="0" smtClean="0"/>
              <a:t>is-a</a:t>
            </a:r>
            <a:r>
              <a:rPr lang="en-US" sz="3600" dirty="0" smtClean="0"/>
              <a:t> relationship represents inheritance.</a:t>
            </a:r>
          </a:p>
          <a:p>
            <a:endParaRPr lang="en-US" sz="3600" dirty="0"/>
          </a:p>
          <a:p>
            <a:r>
              <a:rPr lang="en-US" sz="3600" dirty="0" smtClean="0"/>
              <a:t>The </a:t>
            </a:r>
            <a:r>
              <a:rPr lang="en-US" sz="3600" i="1" dirty="0" smtClean="0"/>
              <a:t>car</a:t>
            </a:r>
            <a:r>
              <a:rPr lang="en-US" sz="3600" dirty="0" smtClean="0"/>
              <a:t> </a:t>
            </a:r>
            <a:r>
              <a:rPr lang="en-US" sz="3600" dirty="0"/>
              <a:t>is a vehicle, so any </a:t>
            </a:r>
            <a:r>
              <a:rPr lang="en-US" sz="3600" dirty="0" smtClean="0"/>
              <a:t>attributes and </a:t>
            </a:r>
            <a:r>
              <a:rPr lang="en-US" sz="3600" dirty="0"/>
              <a:t>behaviors of a </a:t>
            </a:r>
            <a:r>
              <a:rPr lang="en-US" sz="3600" i="1" dirty="0"/>
              <a:t>vehicle</a:t>
            </a:r>
            <a:r>
              <a:rPr lang="en-US" sz="3600" dirty="0"/>
              <a:t> are also attributes and behaviors of a </a:t>
            </a:r>
            <a:r>
              <a:rPr lang="en-US" sz="3600" i="1" dirty="0" smtClean="0"/>
              <a:t>car.</a:t>
            </a:r>
            <a:endParaRPr lang="en-US" sz="3600" i="1" dirty="0"/>
          </a:p>
        </p:txBody>
      </p:sp>
      <p:sp>
        <p:nvSpPr>
          <p:cNvPr id="4" name="Slide Number Placeholder 3"/>
          <p:cNvSpPr>
            <a:spLocks noGrp="1"/>
          </p:cNvSpPr>
          <p:nvPr>
            <p:ph type="sldNum" sz="quarter" idx="12"/>
          </p:nvPr>
        </p:nvSpPr>
        <p:spPr/>
        <p:txBody>
          <a:bodyPr/>
          <a:lstStyle/>
          <a:p>
            <a:fld id="{38B37C27-2222-4CD1-83C4-DC16685FE41D}" type="slidenum">
              <a:rPr lang="en-US" smtClean="0"/>
              <a:t>17</a:t>
            </a:fld>
            <a:endParaRPr lang="en-US"/>
          </a:p>
        </p:txBody>
      </p:sp>
    </p:spTree>
    <p:extLst>
      <p:ext uri="{BB962C8B-B14F-4D97-AF65-F5344CB8AC3E}">
        <p14:creationId xmlns:p14="http://schemas.microsoft.com/office/powerpoint/2010/main" val="160009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a:t>
            </a:r>
          </a:p>
        </p:txBody>
      </p:sp>
      <p:sp>
        <p:nvSpPr>
          <p:cNvPr id="3" name="Content Placeholder 2"/>
          <p:cNvSpPr>
            <a:spLocks noGrp="1"/>
          </p:cNvSpPr>
          <p:nvPr>
            <p:ph idx="1"/>
          </p:nvPr>
        </p:nvSpPr>
        <p:spPr/>
        <p:txBody>
          <a:bodyPr>
            <a:normAutofit/>
          </a:bodyPr>
          <a:lstStyle/>
          <a:p>
            <a:pPr>
              <a:buNone/>
            </a:pPr>
            <a:r>
              <a:rPr lang="en-US" b="1" dirty="0" smtClean="0"/>
              <a:t>	</a:t>
            </a:r>
            <a:r>
              <a:rPr lang="en-US" sz="2400" b="1" dirty="0" smtClean="0">
                <a:solidFill>
                  <a:schemeClr val="tx2">
                    <a:lumMod val="60000"/>
                    <a:lumOff val="40000"/>
                  </a:schemeClr>
                </a:solidFill>
              </a:rPr>
              <a:t>class Vehicle</a:t>
            </a:r>
            <a:br>
              <a:rPr lang="en-US" sz="2400" b="1" dirty="0" smtClean="0">
                <a:solidFill>
                  <a:schemeClr val="tx2">
                    <a:lumMod val="60000"/>
                    <a:lumOff val="40000"/>
                  </a:schemeClr>
                </a:solidFill>
              </a:rPr>
            </a:br>
            <a:r>
              <a:rPr lang="en-US" sz="2400" b="1" dirty="0" smtClean="0">
                <a:solidFill>
                  <a:schemeClr val="tx2">
                    <a:lumMod val="60000"/>
                    <a:lumOff val="40000"/>
                  </a:schemeClr>
                </a:solidFill>
              </a:rPr>
              <a:t>{</a:t>
            </a:r>
            <a:br>
              <a:rPr lang="en-US" sz="2400" b="1" dirty="0" smtClean="0">
                <a:solidFill>
                  <a:schemeClr val="tx2">
                    <a:lumMod val="60000"/>
                    <a:lumOff val="40000"/>
                  </a:schemeClr>
                </a:solidFill>
              </a:rPr>
            </a:br>
            <a:r>
              <a:rPr lang="en-US" sz="2400" b="1" dirty="0" smtClean="0">
                <a:solidFill>
                  <a:schemeClr val="tx2">
                    <a:lumMod val="60000"/>
                    <a:lumOff val="40000"/>
                  </a:schemeClr>
                </a:solidFill>
              </a:rPr>
              <a:t>	// data members of base class</a:t>
            </a:r>
            <a:br>
              <a:rPr lang="en-US" sz="2400" b="1" dirty="0" smtClean="0">
                <a:solidFill>
                  <a:schemeClr val="tx2">
                    <a:lumMod val="60000"/>
                    <a:lumOff val="40000"/>
                  </a:schemeClr>
                </a:solidFill>
              </a:rPr>
            </a:br>
            <a:r>
              <a:rPr lang="en-US" sz="2400" b="1" dirty="0" smtClean="0">
                <a:solidFill>
                  <a:schemeClr val="tx2">
                    <a:lumMod val="60000"/>
                    <a:lumOff val="40000"/>
                  </a:schemeClr>
                </a:solidFill>
              </a:rPr>
              <a:t>}</a:t>
            </a:r>
            <a:br>
              <a:rPr lang="en-US" sz="2400" b="1" dirty="0" smtClean="0">
                <a:solidFill>
                  <a:schemeClr val="tx2">
                    <a:lumMod val="60000"/>
                    <a:lumOff val="40000"/>
                  </a:schemeClr>
                </a:solidFill>
              </a:rPr>
            </a:br>
            <a:endParaRPr lang="en-US" sz="2400" b="1" dirty="0" smtClean="0">
              <a:solidFill>
                <a:schemeClr val="tx2">
                  <a:lumMod val="60000"/>
                  <a:lumOff val="40000"/>
                </a:schemeClr>
              </a:solidFill>
            </a:endParaRPr>
          </a:p>
          <a:p>
            <a:pPr>
              <a:buNone/>
            </a:pPr>
            <a:r>
              <a:rPr lang="en-US" sz="2400" b="1" dirty="0" smtClean="0">
                <a:solidFill>
                  <a:srgbClr val="FFFF00"/>
                </a:solidFill>
              </a:rPr>
              <a:t>	class Car: public Vehicle</a:t>
            </a:r>
            <a:br>
              <a:rPr lang="en-US" sz="2400" b="1" dirty="0" smtClean="0">
                <a:solidFill>
                  <a:srgbClr val="FFFF00"/>
                </a:solidFill>
              </a:rPr>
            </a:br>
            <a:r>
              <a:rPr lang="en-US" sz="2400" b="1" dirty="0" smtClean="0">
                <a:solidFill>
                  <a:srgbClr val="FFFF00"/>
                </a:solidFill>
              </a:rPr>
              <a:t>{</a:t>
            </a:r>
          </a:p>
          <a:p>
            <a:pPr>
              <a:buNone/>
            </a:pPr>
            <a:r>
              <a:rPr lang="en-US" sz="2400" b="1" dirty="0" smtClean="0">
                <a:solidFill>
                  <a:srgbClr val="FFFF00"/>
                </a:solidFill>
              </a:rPr>
              <a:t>		//data members of derived class</a:t>
            </a:r>
            <a:br>
              <a:rPr lang="en-US" sz="2400" b="1" dirty="0" smtClean="0">
                <a:solidFill>
                  <a:srgbClr val="FFFF00"/>
                </a:solidFill>
              </a:rPr>
            </a:br>
            <a:r>
              <a:rPr lang="en-US" sz="2400" b="1" dirty="0" smtClean="0">
                <a:solidFill>
                  <a:srgbClr val="FFFF00"/>
                </a:solidFill>
              </a:rPr>
              <a:t>}</a:t>
            </a:r>
            <a:endParaRPr lang="en-US" sz="2400" b="1" dirty="0">
              <a:solidFill>
                <a:srgbClr val="FFFF00"/>
              </a:solidFill>
            </a:endParaRPr>
          </a:p>
        </p:txBody>
      </p:sp>
      <p:sp>
        <p:nvSpPr>
          <p:cNvPr id="4" name="Slide Number Placeholder 3"/>
          <p:cNvSpPr>
            <a:spLocks noGrp="1"/>
          </p:cNvSpPr>
          <p:nvPr>
            <p:ph type="sldNum" sz="quarter" idx="12"/>
          </p:nvPr>
        </p:nvSpPr>
        <p:spPr/>
        <p:txBody>
          <a:bodyPr/>
          <a:lstStyle/>
          <a:p>
            <a:fld id="{38B37C27-2222-4CD1-83C4-DC16685FE41D}" type="slidenum">
              <a:rPr lang="en-US" smtClean="0"/>
              <a:t>18</a:t>
            </a:fld>
            <a:endParaRPr lang="en-US"/>
          </a:p>
        </p:txBody>
      </p:sp>
    </p:spTree>
    <p:extLst>
      <p:ext uri="{BB962C8B-B14F-4D97-AF65-F5344CB8AC3E}">
        <p14:creationId xmlns:p14="http://schemas.microsoft.com/office/powerpoint/2010/main" val="1703083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Base &amp; Derived Classes</a:t>
            </a:r>
          </a:p>
        </p:txBody>
      </p:sp>
      <p:sp>
        <p:nvSpPr>
          <p:cNvPr id="3" name="Content Placeholder 2"/>
          <p:cNvSpPr>
            <a:spLocks noGrp="1"/>
          </p:cNvSpPr>
          <p:nvPr>
            <p:ph idx="1"/>
          </p:nvPr>
        </p:nvSpPr>
        <p:spPr>
          <a:xfrm>
            <a:off x="963269" y="1853248"/>
            <a:ext cx="8946541" cy="4195481"/>
          </a:xfrm>
        </p:spPr>
        <p:txBody>
          <a:bodyPr>
            <a:normAutofit/>
          </a:bodyPr>
          <a:lstStyle/>
          <a:p>
            <a:r>
              <a:rPr lang="en-US" sz="3200" dirty="0" smtClean="0"/>
              <a:t>Every derived-class object is also an object of its base class, and one base class can have many derived classes.</a:t>
            </a:r>
          </a:p>
          <a:p>
            <a:endParaRPr lang="en-US" sz="3200" dirty="0" smtClean="0"/>
          </a:p>
          <a:p>
            <a:r>
              <a:rPr lang="en-US" sz="3200" dirty="0" smtClean="0"/>
              <a:t>A derived class can access all non-private members of its base class.</a:t>
            </a:r>
            <a:endParaRPr lang="en-US" sz="3200" dirty="0"/>
          </a:p>
        </p:txBody>
      </p:sp>
      <p:sp>
        <p:nvSpPr>
          <p:cNvPr id="4" name="Slide Number Placeholder 3"/>
          <p:cNvSpPr>
            <a:spLocks noGrp="1"/>
          </p:cNvSpPr>
          <p:nvPr>
            <p:ph type="sldNum" sz="quarter" idx="12"/>
          </p:nvPr>
        </p:nvSpPr>
        <p:spPr/>
        <p:txBody>
          <a:bodyPr/>
          <a:lstStyle/>
          <a:p>
            <a:fld id="{38B37C27-2222-4CD1-83C4-DC16685FE41D}" type="slidenum">
              <a:rPr lang="en-US" smtClean="0"/>
              <a:t>19</a:t>
            </a:fld>
            <a:endParaRPr lang="en-US"/>
          </a:p>
        </p:txBody>
      </p:sp>
    </p:spTree>
    <p:extLst>
      <p:ext uri="{BB962C8B-B14F-4D97-AF65-F5344CB8AC3E}">
        <p14:creationId xmlns:p14="http://schemas.microsoft.com/office/powerpoint/2010/main" val="865656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Object Relationship</a:t>
            </a:r>
          </a:p>
        </p:txBody>
      </p:sp>
      <p:sp>
        <p:nvSpPr>
          <p:cNvPr id="3" name="Content Placeholder 2"/>
          <p:cNvSpPr>
            <a:spLocks noGrp="1"/>
          </p:cNvSpPr>
          <p:nvPr>
            <p:ph idx="1"/>
          </p:nvPr>
        </p:nvSpPr>
        <p:spPr>
          <a:xfrm>
            <a:off x="875201" y="1853248"/>
            <a:ext cx="8946541" cy="4195481"/>
          </a:xfrm>
        </p:spPr>
        <p:txBody>
          <a:bodyPr>
            <a:normAutofit/>
          </a:bodyPr>
          <a:lstStyle/>
          <a:p>
            <a:r>
              <a:rPr lang="en-US" sz="4000" dirty="0" smtClean="0"/>
              <a:t>is-a relationship</a:t>
            </a:r>
          </a:p>
          <a:p>
            <a:r>
              <a:rPr lang="en-US" sz="4000" dirty="0" smtClean="0"/>
              <a:t>has-a relationship</a:t>
            </a:r>
            <a:endParaRPr lang="en-US" sz="4000" dirty="0"/>
          </a:p>
        </p:txBody>
      </p:sp>
      <p:sp>
        <p:nvSpPr>
          <p:cNvPr id="4" name="Slide Number Placeholder 3"/>
          <p:cNvSpPr>
            <a:spLocks noGrp="1"/>
          </p:cNvSpPr>
          <p:nvPr>
            <p:ph type="sldNum" sz="quarter" idx="12"/>
          </p:nvPr>
        </p:nvSpPr>
        <p:spPr/>
        <p:txBody>
          <a:bodyPr/>
          <a:lstStyle/>
          <a:p>
            <a:fld id="{38B37C27-2222-4CD1-83C4-DC16685FE41D}" type="slidenum">
              <a:rPr lang="en-US" smtClean="0"/>
              <a:t>2</a:t>
            </a:fld>
            <a:endParaRPr lang="en-US"/>
          </a:p>
        </p:txBody>
      </p:sp>
      <p:pic>
        <p:nvPicPr>
          <p:cNvPr id="1026" name="Picture 2" descr="C++ Inheritance Systems Programming. - ppt download"/>
          <p:cNvPicPr>
            <a:picLocks noChangeAspect="1" noChangeArrowheads="1"/>
          </p:cNvPicPr>
          <p:nvPr/>
        </p:nvPicPr>
        <p:blipFill rotWithShape="1">
          <a:blip r:embed="rId3">
            <a:extLst>
              <a:ext uri="{28A0092B-C50C-407E-A947-70E740481C1C}">
                <a14:useLocalDpi xmlns:a14="http://schemas.microsoft.com/office/drawing/2010/main" val="0"/>
              </a:ext>
            </a:extLst>
          </a:blip>
          <a:srcRect l="5776" t="26485" r="8729" b="21143"/>
          <a:stretch/>
        </p:blipFill>
        <p:spPr bwMode="auto">
          <a:xfrm>
            <a:off x="2279876" y="3447535"/>
            <a:ext cx="6878595" cy="3160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82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Visibility of Base Class Members</a:t>
            </a:r>
            <a:endParaRPr lang="en-US" b="1" dirty="0"/>
          </a:p>
        </p:txBody>
      </p:sp>
      <p:sp>
        <p:nvSpPr>
          <p:cNvPr id="3" name="Content Placeholder 2"/>
          <p:cNvSpPr>
            <a:spLocks noGrp="1"/>
          </p:cNvSpPr>
          <p:nvPr>
            <p:ph idx="1"/>
          </p:nvPr>
        </p:nvSpPr>
        <p:spPr/>
        <p:txBody>
          <a:bodyPr>
            <a:normAutofit/>
          </a:bodyPr>
          <a:lstStyle/>
          <a:p>
            <a:r>
              <a:rPr lang="en-US" sz="3200" dirty="0" smtClean="0"/>
              <a:t>A derived class can use the access modifiers public, protected or private to restrict access to its base class members.</a:t>
            </a:r>
          </a:p>
          <a:p>
            <a:endParaRPr lang="en-US" sz="3200" dirty="0" smtClean="0"/>
          </a:p>
          <a:p>
            <a:endParaRPr lang="en-US" sz="3200" dirty="0" smtClean="0"/>
          </a:p>
          <a:p>
            <a:r>
              <a:rPr lang="en-US" sz="3200" dirty="0" smtClean="0"/>
              <a:t>In all situations, a derived class can never access private members of its base class.</a:t>
            </a:r>
            <a:endParaRPr lang="en-US" sz="3200" dirty="0"/>
          </a:p>
        </p:txBody>
      </p:sp>
      <p:sp>
        <p:nvSpPr>
          <p:cNvPr id="4" name="Slide Number Placeholder 3"/>
          <p:cNvSpPr>
            <a:spLocks noGrp="1"/>
          </p:cNvSpPr>
          <p:nvPr>
            <p:ph type="sldNum" sz="quarter" idx="12"/>
          </p:nvPr>
        </p:nvSpPr>
        <p:spPr/>
        <p:txBody>
          <a:bodyPr/>
          <a:lstStyle/>
          <a:p>
            <a:fld id="{38B37C27-2222-4CD1-83C4-DC16685FE41D}" type="slidenum">
              <a:rPr lang="en-US" smtClean="0"/>
              <a:t>20</a:t>
            </a:fld>
            <a:endParaRPr lang="en-US"/>
          </a:p>
        </p:txBody>
      </p:sp>
    </p:spTree>
    <p:extLst>
      <p:ext uri="{BB962C8B-B14F-4D97-AF65-F5344CB8AC3E}">
        <p14:creationId xmlns:p14="http://schemas.microsoft.com/office/powerpoint/2010/main" val="780445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Public Inheritance</a:t>
            </a:r>
          </a:p>
        </p:txBody>
      </p:sp>
      <p:sp>
        <p:nvSpPr>
          <p:cNvPr id="3" name="Content Placeholder 2"/>
          <p:cNvSpPr>
            <a:spLocks noGrp="1"/>
          </p:cNvSpPr>
          <p:nvPr>
            <p:ph idx="1"/>
          </p:nvPr>
        </p:nvSpPr>
        <p:spPr/>
        <p:txBody>
          <a:bodyPr/>
          <a:lstStyle/>
          <a:p>
            <a:r>
              <a:rPr lang="en-US" sz="2400" dirty="0" smtClean="0"/>
              <a:t>The use of access modifier public in derived class header</a:t>
            </a:r>
          </a:p>
          <a:p>
            <a:endParaRPr lang="en-US" dirty="0" smtClean="0"/>
          </a:p>
          <a:p>
            <a:pPr>
              <a:buNone/>
            </a:pPr>
            <a:r>
              <a:rPr lang="en-US" sz="2400" b="1" dirty="0" smtClean="0"/>
              <a:t>Example:</a:t>
            </a:r>
            <a:r>
              <a:rPr lang="en-US" dirty="0" smtClean="0"/>
              <a:t>	</a:t>
            </a:r>
            <a:r>
              <a:rPr lang="en-US" sz="2400" b="1" dirty="0" smtClean="0">
                <a:solidFill>
                  <a:srgbClr val="FFFF00"/>
                </a:solidFill>
              </a:rPr>
              <a:t>class myDerived: public myBase</a:t>
            </a:r>
          </a:p>
          <a:p>
            <a:pPr>
              <a:buNone/>
            </a:pPr>
            <a:r>
              <a:rPr lang="en-US" sz="2400" b="1" dirty="0" smtClean="0">
                <a:solidFill>
                  <a:srgbClr val="FFFF00"/>
                </a:solidFill>
              </a:rPr>
              <a:t>			{</a:t>
            </a:r>
          </a:p>
          <a:p>
            <a:pPr>
              <a:buNone/>
            </a:pPr>
            <a:r>
              <a:rPr lang="en-US" sz="2400" b="1" dirty="0" smtClean="0">
                <a:solidFill>
                  <a:srgbClr val="FFFF00"/>
                </a:solidFill>
              </a:rPr>
              <a:t>				// derived class members</a:t>
            </a:r>
            <a:br>
              <a:rPr lang="en-US" sz="2400" b="1" dirty="0" smtClean="0">
                <a:solidFill>
                  <a:srgbClr val="FFFF00"/>
                </a:solidFill>
              </a:rPr>
            </a:br>
            <a:r>
              <a:rPr lang="en-US" sz="2400" b="1" dirty="0" smtClean="0">
                <a:solidFill>
                  <a:srgbClr val="FFFF00"/>
                </a:solidFill>
              </a:rPr>
              <a:t>		}</a:t>
            </a:r>
          </a:p>
        </p:txBody>
      </p:sp>
      <p:sp>
        <p:nvSpPr>
          <p:cNvPr id="4" name="Slide Number Placeholder 3"/>
          <p:cNvSpPr>
            <a:spLocks noGrp="1"/>
          </p:cNvSpPr>
          <p:nvPr>
            <p:ph type="sldNum" sz="quarter" idx="12"/>
          </p:nvPr>
        </p:nvSpPr>
        <p:spPr/>
        <p:txBody>
          <a:bodyPr/>
          <a:lstStyle/>
          <a:p>
            <a:fld id="{38B37C27-2222-4CD1-83C4-DC16685FE41D}" type="slidenum">
              <a:rPr lang="en-US" smtClean="0"/>
              <a:t>21</a:t>
            </a:fld>
            <a:endParaRPr lang="en-US"/>
          </a:p>
        </p:txBody>
      </p:sp>
    </p:spTree>
    <p:extLst>
      <p:ext uri="{BB962C8B-B14F-4D97-AF65-F5344CB8AC3E}">
        <p14:creationId xmlns:p14="http://schemas.microsoft.com/office/powerpoint/2010/main" val="3110486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Public Inheritance</a:t>
            </a:r>
          </a:p>
        </p:txBody>
      </p:sp>
      <p:sp>
        <p:nvSpPr>
          <p:cNvPr id="3" name="Content Placeholder 2"/>
          <p:cNvSpPr>
            <a:spLocks noGrp="1"/>
          </p:cNvSpPr>
          <p:nvPr>
            <p:ph idx="1"/>
          </p:nvPr>
        </p:nvSpPr>
        <p:spPr>
          <a:xfrm>
            <a:off x="814988" y="1853248"/>
            <a:ext cx="10087427" cy="4195481"/>
          </a:xfrm>
        </p:spPr>
        <p:txBody>
          <a:bodyPr>
            <a:noAutofit/>
          </a:bodyPr>
          <a:lstStyle/>
          <a:p>
            <a:r>
              <a:rPr lang="en-US" sz="3200" dirty="0" smtClean="0"/>
              <a:t>In public inheritance:</a:t>
            </a:r>
          </a:p>
          <a:p>
            <a:pPr lvl="1"/>
            <a:r>
              <a:rPr lang="en-US" sz="2800" dirty="0" smtClean="0"/>
              <a:t>The </a:t>
            </a:r>
            <a:r>
              <a:rPr lang="en-US" sz="2800" b="1" dirty="0" smtClean="0"/>
              <a:t>public</a:t>
            </a:r>
            <a:r>
              <a:rPr lang="en-US" sz="2800" dirty="0" smtClean="0"/>
              <a:t> members of a base class are treated as </a:t>
            </a:r>
            <a:r>
              <a:rPr lang="en-US" sz="2800" b="1" dirty="0" smtClean="0"/>
              <a:t>public</a:t>
            </a:r>
            <a:r>
              <a:rPr lang="en-US" sz="2800" dirty="0" smtClean="0"/>
              <a:t> members of the derived class by other classes further down the hierarchy.</a:t>
            </a:r>
          </a:p>
          <a:p>
            <a:pPr lvl="1"/>
            <a:endParaRPr lang="en-US" sz="2800" dirty="0" smtClean="0"/>
          </a:p>
          <a:p>
            <a:pPr lvl="1"/>
            <a:r>
              <a:rPr lang="en-US" sz="2800" dirty="0" smtClean="0"/>
              <a:t>The </a:t>
            </a:r>
            <a:r>
              <a:rPr lang="en-US" sz="2800" b="1" dirty="0" smtClean="0"/>
              <a:t>protected</a:t>
            </a:r>
            <a:r>
              <a:rPr lang="en-US" sz="2800" dirty="0" smtClean="0"/>
              <a:t> members of a base class are treated as </a:t>
            </a:r>
            <a:r>
              <a:rPr lang="en-US" sz="2800" b="1" dirty="0" smtClean="0"/>
              <a:t>protected</a:t>
            </a:r>
            <a:r>
              <a:rPr lang="en-US" sz="2800" dirty="0" smtClean="0"/>
              <a:t> members of the derived class by other classes further down the hierarchy.</a:t>
            </a:r>
          </a:p>
        </p:txBody>
      </p:sp>
      <p:sp>
        <p:nvSpPr>
          <p:cNvPr id="4" name="Slide Number Placeholder 3"/>
          <p:cNvSpPr>
            <a:spLocks noGrp="1"/>
          </p:cNvSpPr>
          <p:nvPr>
            <p:ph type="sldNum" sz="quarter" idx="12"/>
          </p:nvPr>
        </p:nvSpPr>
        <p:spPr/>
        <p:txBody>
          <a:bodyPr/>
          <a:lstStyle/>
          <a:p>
            <a:fld id="{38B37C27-2222-4CD1-83C4-DC16685FE41D}" type="slidenum">
              <a:rPr lang="en-US" smtClean="0"/>
              <a:t>22</a:t>
            </a:fld>
            <a:endParaRPr lang="en-US"/>
          </a:p>
        </p:txBody>
      </p:sp>
    </p:spTree>
    <p:extLst>
      <p:ext uri="{BB962C8B-B14F-4D97-AF65-F5344CB8AC3E}">
        <p14:creationId xmlns:p14="http://schemas.microsoft.com/office/powerpoint/2010/main" val="1807141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Public Inheritance</a:t>
            </a:r>
          </a:p>
        </p:txBody>
      </p:sp>
      <p:sp>
        <p:nvSpPr>
          <p:cNvPr id="3" name="Content Placeholder 2"/>
          <p:cNvSpPr>
            <a:spLocks noGrp="1"/>
          </p:cNvSpPr>
          <p:nvPr>
            <p:ph idx="1"/>
          </p:nvPr>
        </p:nvSpPr>
        <p:spPr>
          <a:xfrm>
            <a:off x="646111" y="1641026"/>
            <a:ext cx="8946541" cy="4195481"/>
          </a:xfrm>
        </p:spPr>
        <p:txBody>
          <a:bodyPr>
            <a:normAutofit fontScale="92500" lnSpcReduction="20000"/>
          </a:bodyPr>
          <a:lstStyle/>
          <a:p>
            <a:pPr>
              <a:buNone/>
            </a:pPr>
            <a:r>
              <a:rPr lang="en-US" dirty="0" smtClean="0"/>
              <a:t>	</a:t>
            </a:r>
            <a:r>
              <a:rPr lang="en-US" sz="2600" dirty="0" smtClean="0"/>
              <a:t>class Parent</a:t>
            </a:r>
            <a:br>
              <a:rPr lang="en-US" sz="2600" dirty="0" smtClean="0"/>
            </a:br>
            <a:r>
              <a:rPr lang="en-US" sz="2600" dirty="0" smtClean="0"/>
              <a:t>{</a:t>
            </a:r>
          </a:p>
          <a:p>
            <a:pPr>
              <a:buNone/>
            </a:pPr>
            <a:r>
              <a:rPr lang="en-US" sz="2600" dirty="0" smtClean="0"/>
              <a:t>		private:	int a;</a:t>
            </a:r>
            <a:br>
              <a:rPr lang="en-US" sz="2600" dirty="0" smtClean="0"/>
            </a:br>
            <a:r>
              <a:rPr lang="en-US" sz="2600" dirty="0" smtClean="0"/>
              <a:t>	public:	int b;</a:t>
            </a:r>
          </a:p>
          <a:p>
            <a:pPr>
              <a:buNone/>
            </a:pPr>
            <a:r>
              <a:rPr lang="en-US" sz="2600" dirty="0" smtClean="0"/>
              <a:t>		protected:	int c;</a:t>
            </a:r>
            <a:br>
              <a:rPr lang="en-US" sz="2600" dirty="0" smtClean="0"/>
            </a:br>
            <a:r>
              <a:rPr lang="en-US" sz="2600" dirty="0" smtClean="0"/>
              <a:t>}</a:t>
            </a:r>
          </a:p>
          <a:p>
            <a:pPr>
              <a:buNone/>
            </a:pPr>
            <a:endParaRPr lang="en-US" dirty="0" smtClean="0"/>
          </a:p>
          <a:p>
            <a:pPr>
              <a:buNone/>
            </a:pPr>
            <a:r>
              <a:rPr lang="en-US" dirty="0" smtClean="0"/>
              <a:t>	class Child: public Parent</a:t>
            </a:r>
            <a:br>
              <a:rPr lang="en-US" dirty="0" smtClean="0"/>
            </a:br>
            <a:r>
              <a:rPr lang="en-US" dirty="0" smtClean="0"/>
              <a:t>{</a:t>
            </a:r>
            <a:br>
              <a:rPr lang="en-US" dirty="0" smtClean="0"/>
            </a:br>
            <a:r>
              <a:rPr lang="en-US" b="1" dirty="0" smtClean="0"/>
              <a:t>    </a:t>
            </a:r>
            <a:r>
              <a:rPr lang="en-US" sz="2600" b="1" dirty="0">
                <a:solidFill>
                  <a:srgbClr val="FFFF00"/>
                </a:solidFill>
              </a:rPr>
              <a:t>// can never access a directly</a:t>
            </a:r>
            <a:br>
              <a:rPr lang="en-US" sz="2600" b="1" dirty="0">
                <a:solidFill>
                  <a:srgbClr val="FFFF00"/>
                </a:solidFill>
              </a:rPr>
            </a:br>
            <a:r>
              <a:rPr lang="en-US" sz="2600" b="1" dirty="0">
                <a:solidFill>
                  <a:srgbClr val="FFFF00"/>
                </a:solidFill>
              </a:rPr>
              <a:t>    // can access b &amp; c directly</a:t>
            </a:r>
            <a:r>
              <a:rPr lang="en-US" dirty="0" smtClean="0"/>
              <a:t/>
            </a:r>
            <a:br>
              <a:rPr lang="en-US" dirty="0" smtClean="0"/>
            </a:br>
            <a:r>
              <a:rPr lang="en-US" dirty="0" smtClean="0"/>
              <a:t>}</a:t>
            </a:r>
            <a:endParaRPr lang="en-US" dirty="0"/>
          </a:p>
        </p:txBody>
      </p:sp>
      <p:cxnSp>
        <p:nvCxnSpPr>
          <p:cNvPr id="5" name="Straight Connector 4"/>
          <p:cNvCxnSpPr/>
          <p:nvPr/>
        </p:nvCxnSpPr>
        <p:spPr>
          <a:xfrm rot="5400000">
            <a:off x="4125891" y="3924261"/>
            <a:ext cx="4418806" cy="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324600" y="1524001"/>
            <a:ext cx="4114800" cy="2400657"/>
          </a:xfrm>
          <a:prstGeom prst="rect">
            <a:avLst/>
          </a:prstGeom>
          <a:noFill/>
        </p:spPr>
        <p:txBody>
          <a:bodyPr wrap="square" rtlCol="0">
            <a:spAutoFit/>
          </a:bodyPr>
          <a:lstStyle/>
          <a:p>
            <a:r>
              <a:rPr lang="en-US" sz="2400" dirty="0"/>
              <a:t> class GrandChild: public Child</a:t>
            </a:r>
          </a:p>
          <a:p>
            <a:r>
              <a:rPr lang="en-US" sz="2400" dirty="0"/>
              <a:t> {</a:t>
            </a:r>
            <a:br>
              <a:rPr lang="en-US" sz="2400" dirty="0"/>
            </a:br>
            <a:r>
              <a:rPr lang="en-US" b="1" dirty="0">
                <a:solidFill>
                  <a:schemeClr val="bg1">
                    <a:lumMod val="50000"/>
                  </a:schemeClr>
                </a:solidFill>
              </a:rPr>
              <a:t>     </a:t>
            </a:r>
            <a:r>
              <a:rPr lang="en-US" b="1" dirty="0">
                <a:solidFill>
                  <a:srgbClr val="FFFF00"/>
                </a:solidFill>
              </a:rPr>
              <a:t>// can never access a directly</a:t>
            </a:r>
          </a:p>
          <a:p>
            <a:r>
              <a:rPr lang="en-US" b="1" dirty="0">
                <a:solidFill>
                  <a:srgbClr val="FFFF00"/>
                </a:solidFill>
              </a:rPr>
              <a:t>     // can access b directly</a:t>
            </a:r>
            <a:br>
              <a:rPr lang="en-US" b="1" dirty="0">
                <a:solidFill>
                  <a:srgbClr val="FFFF00"/>
                </a:solidFill>
              </a:rPr>
            </a:br>
            <a:r>
              <a:rPr lang="en-US" b="1" dirty="0">
                <a:solidFill>
                  <a:srgbClr val="FFFF00"/>
                </a:solidFill>
              </a:rPr>
              <a:t>      // can access c directly</a:t>
            </a:r>
            <a:r>
              <a:rPr lang="en-US" sz="2400" dirty="0">
                <a:solidFill>
                  <a:srgbClr val="FFFF00"/>
                </a:solidFill>
              </a:rPr>
              <a:t/>
            </a:r>
            <a:br>
              <a:rPr lang="en-US" sz="2400" dirty="0">
                <a:solidFill>
                  <a:srgbClr val="FFFF00"/>
                </a:solidFill>
              </a:rPr>
            </a:br>
            <a:r>
              <a:rPr lang="en-US" sz="2400" dirty="0"/>
              <a:t> }</a:t>
            </a:r>
          </a:p>
        </p:txBody>
      </p:sp>
      <p:sp>
        <p:nvSpPr>
          <p:cNvPr id="4" name="Slide Number Placeholder 3"/>
          <p:cNvSpPr>
            <a:spLocks noGrp="1"/>
          </p:cNvSpPr>
          <p:nvPr>
            <p:ph type="sldNum" sz="quarter" idx="12"/>
          </p:nvPr>
        </p:nvSpPr>
        <p:spPr/>
        <p:txBody>
          <a:bodyPr/>
          <a:lstStyle/>
          <a:p>
            <a:fld id="{38B37C27-2222-4CD1-83C4-DC16685FE41D}" type="slidenum">
              <a:rPr lang="en-US" smtClean="0"/>
              <a:t>23</a:t>
            </a:fld>
            <a:endParaRPr lang="en-US"/>
          </a:p>
        </p:txBody>
      </p:sp>
    </p:spTree>
    <p:extLst>
      <p:ext uri="{BB962C8B-B14F-4D97-AF65-F5344CB8AC3E}">
        <p14:creationId xmlns:p14="http://schemas.microsoft.com/office/powerpoint/2010/main" val="3876563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Protected Inheritance</a:t>
            </a:r>
          </a:p>
        </p:txBody>
      </p:sp>
      <p:sp>
        <p:nvSpPr>
          <p:cNvPr id="3" name="Content Placeholder 2"/>
          <p:cNvSpPr>
            <a:spLocks noGrp="1"/>
          </p:cNvSpPr>
          <p:nvPr>
            <p:ph idx="1"/>
          </p:nvPr>
        </p:nvSpPr>
        <p:spPr>
          <a:xfrm>
            <a:off x="1103312" y="1672282"/>
            <a:ext cx="8946541" cy="4576118"/>
          </a:xfrm>
        </p:spPr>
        <p:txBody>
          <a:bodyPr/>
          <a:lstStyle/>
          <a:p>
            <a:r>
              <a:rPr lang="en-US" sz="2400" dirty="0" smtClean="0"/>
              <a:t>The use of access modifier protected in derived class header</a:t>
            </a:r>
            <a:r>
              <a:rPr lang="en-US" dirty="0" smtClean="0"/>
              <a:t>.</a:t>
            </a:r>
          </a:p>
          <a:p>
            <a:endParaRPr lang="en-US" dirty="0" smtClean="0"/>
          </a:p>
          <a:p>
            <a:pPr>
              <a:buNone/>
            </a:pPr>
            <a:r>
              <a:rPr lang="en-US" sz="2400" b="1" dirty="0" smtClean="0"/>
              <a:t>Example:</a:t>
            </a:r>
            <a:r>
              <a:rPr lang="en-US" dirty="0" smtClean="0"/>
              <a:t>	</a:t>
            </a:r>
            <a:r>
              <a:rPr lang="en-US" sz="2400" b="1" dirty="0" smtClean="0">
                <a:solidFill>
                  <a:srgbClr val="FFFF00"/>
                </a:solidFill>
              </a:rPr>
              <a:t>class myDerived: protected myBase</a:t>
            </a:r>
          </a:p>
          <a:p>
            <a:pPr>
              <a:buNone/>
            </a:pPr>
            <a:r>
              <a:rPr lang="en-US" sz="2400" b="1" dirty="0" smtClean="0">
                <a:solidFill>
                  <a:srgbClr val="FFFF00"/>
                </a:solidFill>
              </a:rPr>
              <a:t>			{</a:t>
            </a:r>
          </a:p>
          <a:p>
            <a:pPr>
              <a:buNone/>
            </a:pPr>
            <a:r>
              <a:rPr lang="en-US" sz="2400" b="1" dirty="0" smtClean="0">
                <a:solidFill>
                  <a:srgbClr val="FFFF00"/>
                </a:solidFill>
              </a:rPr>
              <a:t>				// derived class members</a:t>
            </a:r>
            <a:br>
              <a:rPr lang="en-US" sz="2400" b="1" dirty="0" smtClean="0">
                <a:solidFill>
                  <a:srgbClr val="FFFF00"/>
                </a:solidFill>
              </a:rPr>
            </a:br>
            <a:r>
              <a:rPr lang="en-US" sz="2400" b="1" dirty="0" smtClean="0">
                <a:solidFill>
                  <a:srgbClr val="FFFF00"/>
                </a:solidFill>
              </a:rPr>
              <a:t>		}</a:t>
            </a:r>
          </a:p>
        </p:txBody>
      </p:sp>
      <p:sp>
        <p:nvSpPr>
          <p:cNvPr id="4" name="Slide Number Placeholder 3"/>
          <p:cNvSpPr>
            <a:spLocks noGrp="1"/>
          </p:cNvSpPr>
          <p:nvPr>
            <p:ph type="sldNum" sz="quarter" idx="12"/>
          </p:nvPr>
        </p:nvSpPr>
        <p:spPr/>
        <p:txBody>
          <a:bodyPr/>
          <a:lstStyle/>
          <a:p>
            <a:fld id="{38B37C27-2222-4CD1-83C4-DC16685FE41D}" type="slidenum">
              <a:rPr lang="en-US" smtClean="0"/>
              <a:t>24</a:t>
            </a:fld>
            <a:endParaRPr lang="en-US"/>
          </a:p>
        </p:txBody>
      </p:sp>
    </p:spTree>
    <p:extLst>
      <p:ext uri="{BB962C8B-B14F-4D97-AF65-F5344CB8AC3E}">
        <p14:creationId xmlns:p14="http://schemas.microsoft.com/office/powerpoint/2010/main" val="4223301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Protected Inheritance</a:t>
            </a:r>
          </a:p>
        </p:txBody>
      </p:sp>
      <p:sp>
        <p:nvSpPr>
          <p:cNvPr id="3" name="Content Placeholder 2"/>
          <p:cNvSpPr>
            <a:spLocks noGrp="1"/>
          </p:cNvSpPr>
          <p:nvPr>
            <p:ph idx="1"/>
          </p:nvPr>
        </p:nvSpPr>
        <p:spPr>
          <a:xfrm>
            <a:off x="1103312" y="2052918"/>
            <a:ext cx="9918915" cy="4195481"/>
          </a:xfrm>
        </p:spPr>
        <p:txBody>
          <a:bodyPr>
            <a:noAutofit/>
          </a:bodyPr>
          <a:lstStyle/>
          <a:p>
            <a:r>
              <a:rPr lang="en-US" sz="3200" dirty="0" smtClean="0"/>
              <a:t>In protected inheritance:</a:t>
            </a:r>
          </a:p>
          <a:p>
            <a:pPr lvl="1"/>
            <a:r>
              <a:rPr lang="en-US" sz="2800" dirty="0" smtClean="0"/>
              <a:t>The </a:t>
            </a:r>
            <a:r>
              <a:rPr lang="en-US" sz="2800" b="1" dirty="0" smtClean="0"/>
              <a:t>public</a:t>
            </a:r>
            <a:r>
              <a:rPr lang="en-US" sz="2800" dirty="0" smtClean="0"/>
              <a:t> members of a base class are treated as </a:t>
            </a:r>
            <a:r>
              <a:rPr lang="en-US" sz="2800" b="1" dirty="0" smtClean="0"/>
              <a:t>protected </a:t>
            </a:r>
            <a:r>
              <a:rPr lang="en-US" sz="2800" dirty="0" smtClean="0"/>
              <a:t>members of the derived class by other classes further down the hierarchy.</a:t>
            </a:r>
          </a:p>
          <a:p>
            <a:pPr lvl="1"/>
            <a:endParaRPr lang="en-US" sz="2800" dirty="0" smtClean="0"/>
          </a:p>
          <a:p>
            <a:pPr lvl="1"/>
            <a:r>
              <a:rPr lang="en-US" sz="2800" dirty="0" smtClean="0"/>
              <a:t>The </a:t>
            </a:r>
            <a:r>
              <a:rPr lang="en-US" sz="2800" b="1" dirty="0" smtClean="0"/>
              <a:t>protected</a:t>
            </a:r>
            <a:r>
              <a:rPr lang="en-US" sz="2800" dirty="0" smtClean="0"/>
              <a:t> members of a base class are treated as </a:t>
            </a:r>
            <a:r>
              <a:rPr lang="en-US" sz="2800" b="1" dirty="0" smtClean="0"/>
              <a:t>protected</a:t>
            </a:r>
            <a:r>
              <a:rPr lang="en-US" sz="2800" dirty="0" smtClean="0"/>
              <a:t> members of the derived class by other classes further down the hierarchy.</a:t>
            </a:r>
          </a:p>
        </p:txBody>
      </p:sp>
      <p:sp>
        <p:nvSpPr>
          <p:cNvPr id="4" name="Slide Number Placeholder 3"/>
          <p:cNvSpPr>
            <a:spLocks noGrp="1"/>
          </p:cNvSpPr>
          <p:nvPr>
            <p:ph type="sldNum" sz="quarter" idx="12"/>
          </p:nvPr>
        </p:nvSpPr>
        <p:spPr/>
        <p:txBody>
          <a:bodyPr/>
          <a:lstStyle/>
          <a:p>
            <a:fld id="{38B37C27-2222-4CD1-83C4-DC16685FE41D}" type="slidenum">
              <a:rPr lang="en-US" smtClean="0"/>
              <a:t>25</a:t>
            </a:fld>
            <a:endParaRPr lang="en-US"/>
          </a:p>
        </p:txBody>
      </p:sp>
    </p:spTree>
    <p:extLst>
      <p:ext uri="{BB962C8B-B14F-4D97-AF65-F5344CB8AC3E}">
        <p14:creationId xmlns:p14="http://schemas.microsoft.com/office/powerpoint/2010/main" val="574888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Protected Inheritance</a:t>
            </a:r>
          </a:p>
        </p:txBody>
      </p:sp>
      <p:sp>
        <p:nvSpPr>
          <p:cNvPr id="3" name="Content Placeholder 2"/>
          <p:cNvSpPr>
            <a:spLocks noGrp="1"/>
          </p:cNvSpPr>
          <p:nvPr>
            <p:ph idx="1"/>
          </p:nvPr>
        </p:nvSpPr>
        <p:spPr>
          <a:xfrm>
            <a:off x="646111" y="1533527"/>
            <a:ext cx="8946541" cy="4195481"/>
          </a:xfrm>
        </p:spPr>
        <p:txBody>
          <a:bodyPr>
            <a:normAutofit fontScale="92500" lnSpcReduction="10000"/>
          </a:bodyPr>
          <a:lstStyle/>
          <a:p>
            <a:pPr>
              <a:buNone/>
            </a:pPr>
            <a:r>
              <a:rPr lang="en-US" dirty="0" smtClean="0"/>
              <a:t>	class Parent</a:t>
            </a:r>
            <a:br>
              <a:rPr lang="en-US" dirty="0" smtClean="0"/>
            </a:br>
            <a:r>
              <a:rPr lang="en-US" dirty="0" smtClean="0"/>
              <a:t>{</a:t>
            </a:r>
          </a:p>
          <a:p>
            <a:pPr>
              <a:buNone/>
            </a:pPr>
            <a:r>
              <a:rPr lang="en-US" dirty="0" smtClean="0"/>
              <a:t>		private:	int a;</a:t>
            </a:r>
            <a:br>
              <a:rPr lang="en-US" dirty="0" smtClean="0"/>
            </a:br>
            <a:r>
              <a:rPr lang="en-US" dirty="0" smtClean="0"/>
              <a:t>	public:	int b;</a:t>
            </a:r>
          </a:p>
          <a:p>
            <a:pPr>
              <a:buNone/>
            </a:pPr>
            <a:r>
              <a:rPr lang="en-US" dirty="0" smtClean="0"/>
              <a:t>		protected:	int c;</a:t>
            </a:r>
            <a:br>
              <a:rPr lang="en-US" dirty="0" smtClean="0"/>
            </a:br>
            <a:r>
              <a:rPr lang="en-US" dirty="0" smtClean="0"/>
              <a:t>}</a:t>
            </a:r>
          </a:p>
          <a:p>
            <a:pPr>
              <a:buNone/>
            </a:pPr>
            <a:endParaRPr lang="en-US" dirty="0" smtClean="0"/>
          </a:p>
          <a:p>
            <a:pPr>
              <a:buNone/>
            </a:pPr>
            <a:r>
              <a:rPr lang="en-US" dirty="0" smtClean="0"/>
              <a:t>	class Child: protected Parent</a:t>
            </a:r>
            <a:br>
              <a:rPr lang="en-US" dirty="0" smtClean="0"/>
            </a:br>
            <a:r>
              <a:rPr lang="en-US" dirty="0" smtClean="0"/>
              <a:t>{</a:t>
            </a:r>
            <a:br>
              <a:rPr lang="en-US" dirty="0" smtClean="0"/>
            </a:br>
            <a:r>
              <a:rPr lang="en-US" b="1" dirty="0" smtClean="0"/>
              <a:t>    </a:t>
            </a:r>
            <a:r>
              <a:rPr lang="en-US" sz="2600" b="1" dirty="0">
                <a:solidFill>
                  <a:srgbClr val="FFFF00"/>
                </a:solidFill>
              </a:rPr>
              <a:t>// can never access a directly</a:t>
            </a:r>
            <a:br>
              <a:rPr lang="en-US" sz="2600" b="1" dirty="0">
                <a:solidFill>
                  <a:srgbClr val="FFFF00"/>
                </a:solidFill>
              </a:rPr>
            </a:br>
            <a:r>
              <a:rPr lang="en-US" sz="2600" b="1" dirty="0">
                <a:solidFill>
                  <a:srgbClr val="FFFF00"/>
                </a:solidFill>
              </a:rPr>
              <a:t>    // can access b &amp; c directly</a:t>
            </a:r>
            <a:r>
              <a:rPr lang="en-US" dirty="0" smtClean="0">
                <a:solidFill>
                  <a:srgbClr val="FFFF00"/>
                </a:solidFill>
              </a:rPr>
              <a:t/>
            </a:r>
            <a:br>
              <a:rPr lang="en-US" dirty="0" smtClean="0">
                <a:solidFill>
                  <a:srgbClr val="FFFF00"/>
                </a:solidFill>
              </a:rPr>
            </a:br>
            <a:r>
              <a:rPr lang="en-US" dirty="0" smtClean="0"/>
              <a:t>}</a:t>
            </a:r>
            <a:endParaRPr lang="en-US" dirty="0"/>
          </a:p>
        </p:txBody>
      </p:sp>
      <p:cxnSp>
        <p:nvCxnSpPr>
          <p:cNvPr id="5" name="Straight Connector 4"/>
          <p:cNvCxnSpPr/>
          <p:nvPr/>
        </p:nvCxnSpPr>
        <p:spPr>
          <a:xfrm rot="5400000">
            <a:off x="4183556" y="3859427"/>
            <a:ext cx="4418806" cy="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53200" y="1524001"/>
            <a:ext cx="3886200" cy="2400657"/>
          </a:xfrm>
          <a:prstGeom prst="rect">
            <a:avLst/>
          </a:prstGeom>
          <a:noFill/>
        </p:spPr>
        <p:txBody>
          <a:bodyPr wrap="square" rtlCol="0">
            <a:spAutoFit/>
          </a:bodyPr>
          <a:lstStyle/>
          <a:p>
            <a:r>
              <a:rPr lang="en-US" sz="2400" dirty="0"/>
              <a:t>class GrandChild: public Child</a:t>
            </a:r>
          </a:p>
          <a:p>
            <a:r>
              <a:rPr lang="en-US" sz="2400" dirty="0"/>
              <a:t> {</a:t>
            </a:r>
            <a:br>
              <a:rPr lang="en-US" sz="2400" dirty="0"/>
            </a:br>
            <a:r>
              <a:rPr lang="en-US" b="1" dirty="0">
                <a:solidFill>
                  <a:schemeClr val="bg1">
                    <a:lumMod val="50000"/>
                  </a:schemeClr>
                </a:solidFill>
              </a:rPr>
              <a:t>     </a:t>
            </a:r>
            <a:r>
              <a:rPr lang="en-US" b="1" dirty="0">
                <a:solidFill>
                  <a:srgbClr val="FFFF00"/>
                </a:solidFill>
              </a:rPr>
              <a:t>// can never access a directly</a:t>
            </a:r>
          </a:p>
          <a:p>
            <a:r>
              <a:rPr lang="en-US" b="1" dirty="0">
                <a:solidFill>
                  <a:srgbClr val="FFFF00"/>
                </a:solidFill>
              </a:rPr>
              <a:t>     // can access b directly</a:t>
            </a:r>
            <a:br>
              <a:rPr lang="en-US" b="1" dirty="0">
                <a:solidFill>
                  <a:srgbClr val="FFFF00"/>
                </a:solidFill>
              </a:rPr>
            </a:br>
            <a:r>
              <a:rPr lang="en-US" b="1" dirty="0">
                <a:solidFill>
                  <a:srgbClr val="FFFF00"/>
                </a:solidFill>
              </a:rPr>
              <a:t>      // can access c directly</a:t>
            </a:r>
            <a:r>
              <a:rPr lang="en-US" sz="2400" dirty="0">
                <a:solidFill>
                  <a:srgbClr val="FFFF00"/>
                </a:solidFill>
              </a:rPr>
              <a:t/>
            </a:r>
            <a:br>
              <a:rPr lang="en-US" sz="2400" dirty="0">
                <a:solidFill>
                  <a:srgbClr val="FFFF00"/>
                </a:solidFill>
              </a:rPr>
            </a:br>
            <a:r>
              <a:rPr lang="en-US" sz="2400" dirty="0"/>
              <a:t> }</a:t>
            </a:r>
          </a:p>
        </p:txBody>
      </p:sp>
      <p:sp>
        <p:nvSpPr>
          <p:cNvPr id="4" name="Slide Number Placeholder 3"/>
          <p:cNvSpPr>
            <a:spLocks noGrp="1"/>
          </p:cNvSpPr>
          <p:nvPr>
            <p:ph type="sldNum" sz="quarter" idx="12"/>
          </p:nvPr>
        </p:nvSpPr>
        <p:spPr/>
        <p:txBody>
          <a:bodyPr/>
          <a:lstStyle/>
          <a:p>
            <a:fld id="{38B37C27-2222-4CD1-83C4-DC16685FE41D}" type="slidenum">
              <a:rPr lang="en-US" smtClean="0"/>
              <a:t>26</a:t>
            </a:fld>
            <a:endParaRPr lang="en-US"/>
          </a:p>
        </p:txBody>
      </p:sp>
    </p:spTree>
    <p:extLst>
      <p:ext uri="{BB962C8B-B14F-4D97-AF65-F5344CB8AC3E}">
        <p14:creationId xmlns:p14="http://schemas.microsoft.com/office/powerpoint/2010/main" val="4166684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Private Inheritance</a:t>
            </a:r>
          </a:p>
        </p:txBody>
      </p:sp>
      <p:sp>
        <p:nvSpPr>
          <p:cNvPr id="3" name="Content Placeholder 2"/>
          <p:cNvSpPr>
            <a:spLocks noGrp="1"/>
          </p:cNvSpPr>
          <p:nvPr>
            <p:ph idx="1"/>
          </p:nvPr>
        </p:nvSpPr>
        <p:spPr/>
        <p:txBody>
          <a:bodyPr/>
          <a:lstStyle/>
          <a:p>
            <a:r>
              <a:rPr lang="en-US" sz="2400" dirty="0" smtClean="0"/>
              <a:t>The use of access modifier private in derived class header</a:t>
            </a:r>
          </a:p>
          <a:p>
            <a:endParaRPr lang="en-US" sz="2400" dirty="0" smtClean="0"/>
          </a:p>
          <a:p>
            <a:pPr>
              <a:buNone/>
            </a:pPr>
            <a:r>
              <a:rPr lang="en-US" sz="2400" b="1" dirty="0" smtClean="0"/>
              <a:t>Example:</a:t>
            </a:r>
            <a:r>
              <a:rPr lang="en-US" dirty="0" smtClean="0"/>
              <a:t>	</a:t>
            </a:r>
            <a:r>
              <a:rPr lang="en-US" sz="2400" b="1" dirty="0" smtClean="0">
                <a:solidFill>
                  <a:srgbClr val="FFFF00"/>
                </a:solidFill>
              </a:rPr>
              <a:t>class myDerived: private myBase</a:t>
            </a:r>
          </a:p>
          <a:p>
            <a:pPr>
              <a:buNone/>
            </a:pPr>
            <a:r>
              <a:rPr lang="en-US" sz="2400" b="1" dirty="0" smtClean="0">
                <a:solidFill>
                  <a:srgbClr val="FFFF00"/>
                </a:solidFill>
              </a:rPr>
              <a:t>			{</a:t>
            </a:r>
          </a:p>
          <a:p>
            <a:pPr>
              <a:buNone/>
            </a:pPr>
            <a:r>
              <a:rPr lang="en-US" sz="2400" b="1" dirty="0" smtClean="0">
                <a:solidFill>
                  <a:srgbClr val="FFFF00"/>
                </a:solidFill>
              </a:rPr>
              <a:t>				// derived class members</a:t>
            </a:r>
            <a:br>
              <a:rPr lang="en-US" sz="2400" b="1" dirty="0" smtClean="0">
                <a:solidFill>
                  <a:srgbClr val="FFFF00"/>
                </a:solidFill>
              </a:rPr>
            </a:br>
            <a:r>
              <a:rPr lang="en-US" sz="2400" b="1" dirty="0" smtClean="0">
                <a:solidFill>
                  <a:srgbClr val="FFFF00"/>
                </a:solidFill>
              </a:rPr>
              <a:t>		}</a:t>
            </a:r>
          </a:p>
        </p:txBody>
      </p:sp>
      <p:sp>
        <p:nvSpPr>
          <p:cNvPr id="4" name="Slide Number Placeholder 3"/>
          <p:cNvSpPr>
            <a:spLocks noGrp="1"/>
          </p:cNvSpPr>
          <p:nvPr>
            <p:ph type="sldNum" sz="quarter" idx="12"/>
          </p:nvPr>
        </p:nvSpPr>
        <p:spPr/>
        <p:txBody>
          <a:bodyPr/>
          <a:lstStyle/>
          <a:p>
            <a:fld id="{38B37C27-2222-4CD1-83C4-DC16685FE41D}" type="slidenum">
              <a:rPr lang="en-US" smtClean="0"/>
              <a:t>27</a:t>
            </a:fld>
            <a:endParaRPr lang="en-US"/>
          </a:p>
        </p:txBody>
      </p:sp>
    </p:spTree>
    <p:extLst>
      <p:ext uri="{BB962C8B-B14F-4D97-AF65-F5344CB8AC3E}">
        <p14:creationId xmlns:p14="http://schemas.microsoft.com/office/powerpoint/2010/main" val="3513762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Private Inheritance</a:t>
            </a:r>
          </a:p>
        </p:txBody>
      </p:sp>
      <p:sp>
        <p:nvSpPr>
          <p:cNvPr id="3" name="Content Placeholder 2"/>
          <p:cNvSpPr>
            <a:spLocks noGrp="1"/>
          </p:cNvSpPr>
          <p:nvPr>
            <p:ph idx="1"/>
          </p:nvPr>
        </p:nvSpPr>
        <p:spPr>
          <a:xfrm>
            <a:off x="732609" y="1723404"/>
            <a:ext cx="10281380" cy="4195481"/>
          </a:xfrm>
        </p:spPr>
        <p:txBody>
          <a:bodyPr>
            <a:noAutofit/>
          </a:bodyPr>
          <a:lstStyle/>
          <a:p>
            <a:r>
              <a:rPr lang="en-US" sz="3200" dirty="0" smtClean="0"/>
              <a:t>In private inheritance:</a:t>
            </a:r>
          </a:p>
          <a:p>
            <a:pPr lvl="1"/>
            <a:r>
              <a:rPr lang="en-US" sz="2800" dirty="0" smtClean="0"/>
              <a:t>All </a:t>
            </a:r>
            <a:r>
              <a:rPr lang="en-US" sz="2800" b="1" dirty="0" smtClean="0"/>
              <a:t>public</a:t>
            </a:r>
            <a:r>
              <a:rPr lang="en-US" sz="2800" dirty="0" smtClean="0"/>
              <a:t> &amp; </a:t>
            </a:r>
            <a:r>
              <a:rPr lang="en-US" sz="2800" b="1" dirty="0" smtClean="0"/>
              <a:t>protected</a:t>
            </a:r>
            <a:r>
              <a:rPr lang="en-US" sz="2800" dirty="0" smtClean="0"/>
              <a:t> members of a base class are treated as </a:t>
            </a:r>
            <a:r>
              <a:rPr lang="en-US" sz="2800" b="1" dirty="0" smtClean="0"/>
              <a:t>private </a:t>
            </a:r>
            <a:r>
              <a:rPr lang="en-US" sz="2800" dirty="0" smtClean="0"/>
              <a:t>members of the derived class by other classes further down the hierarchy.</a:t>
            </a:r>
          </a:p>
          <a:p>
            <a:pPr lvl="1"/>
            <a:endParaRPr lang="en-US" sz="2800" dirty="0" smtClean="0"/>
          </a:p>
          <a:p>
            <a:pPr lvl="1"/>
            <a:r>
              <a:rPr lang="en-US" sz="2800" dirty="0" smtClean="0"/>
              <a:t>In other words, these members can be seen as </a:t>
            </a:r>
            <a:r>
              <a:rPr lang="en-US" sz="2800" i="1" dirty="0" smtClean="0"/>
              <a:t>locked</a:t>
            </a:r>
            <a:r>
              <a:rPr lang="en-US" sz="2800" dirty="0" smtClean="0"/>
              <a:t> and cannot be accessed further down the hierarchy.</a:t>
            </a:r>
          </a:p>
        </p:txBody>
      </p:sp>
      <p:sp>
        <p:nvSpPr>
          <p:cNvPr id="4" name="Slide Number Placeholder 3"/>
          <p:cNvSpPr>
            <a:spLocks noGrp="1"/>
          </p:cNvSpPr>
          <p:nvPr>
            <p:ph type="sldNum" sz="quarter" idx="12"/>
          </p:nvPr>
        </p:nvSpPr>
        <p:spPr/>
        <p:txBody>
          <a:bodyPr/>
          <a:lstStyle/>
          <a:p>
            <a:fld id="{38B37C27-2222-4CD1-83C4-DC16685FE41D}" type="slidenum">
              <a:rPr lang="en-US" smtClean="0"/>
              <a:t>28</a:t>
            </a:fld>
            <a:endParaRPr lang="en-US"/>
          </a:p>
        </p:txBody>
      </p:sp>
    </p:spTree>
    <p:extLst>
      <p:ext uri="{BB962C8B-B14F-4D97-AF65-F5344CB8AC3E}">
        <p14:creationId xmlns:p14="http://schemas.microsoft.com/office/powerpoint/2010/main" val="1536944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Private Inheritance</a:t>
            </a:r>
          </a:p>
        </p:txBody>
      </p:sp>
      <p:sp>
        <p:nvSpPr>
          <p:cNvPr id="3" name="Content Placeholder 2"/>
          <p:cNvSpPr>
            <a:spLocks noGrp="1"/>
          </p:cNvSpPr>
          <p:nvPr>
            <p:ph idx="1"/>
          </p:nvPr>
        </p:nvSpPr>
        <p:spPr>
          <a:xfrm>
            <a:off x="646111" y="1712656"/>
            <a:ext cx="8946541" cy="4195481"/>
          </a:xfrm>
        </p:spPr>
        <p:txBody>
          <a:bodyPr>
            <a:normAutofit fontScale="92500" lnSpcReduction="10000"/>
          </a:bodyPr>
          <a:lstStyle/>
          <a:p>
            <a:pPr>
              <a:buNone/>
            </a:pPr>
            <a:r>
              <a:rPr lang="en-US" dirty="0" smtClean="0"/>
              <a:t>	class Parent</a:t>
            </a:r>
            <a:br>
              <a:rPr lang="en-US" dirty="0" smtClean="0"/>
            </a:br>
            <a:r>
              <a:rPr lang="en-US" dirty="0" smtClean="0"/>
              <a:t>{</a:t>
            </a:r>
          </a:p>
          <a:p>
            <a:pPr>
              <a:buNone/>
            </a:pPr>
            <a:r>
              <a:rPr lang="en-US" dirty="0" smtClean="0"/>
              <a:t>		private:	int a;</a:t>
            </a:r>
            <a:br>
              <a:rPr lang="en-US" dirty="0" smtClean="0"/>
            </a:br>
            <a:r>
              <a:rPr lang="en-US" dirty="0" smtClean="0"/>
              <a:t>	public:	int b;</a:t>
            </a:r>
          </a:p>
          <a:p>
            <a:pPr>
              <a:buNone/>
            </a:pPr>
            <a:r>
              <a:rPr lang="en-US" dirty="0" smtClean="0"/>
              <a:t>		protected:	int c;</a:t>
            </a:r>
            <a:br>
              <a:rPr lang="en-US" dirty="0" smtClean="0"/>
            </a:br>
            <a:r>
              <a:rPr lang="en-US" dirty="0" smtClean="0"/>
              <a:t>}</a:t>
            </a:r>
          </a:p>
          <a:p>
            <a:pPr>
              <a:buNone/>
            </a:pPr>
            <a:endParaRPr lang="en-US" dirty="0" smtClean="0"/>
          </a:p>
          <a:p>
            <a:pPr>
              <a:buNone/>
            </a:pPr>
            <a:r>
              <a:rPr lang="en-US" dirty="0" smtClean="0"/>
              <a:t>	class Child: private Parent</a:t>
            </a:r>
            <a:br>
              <a:rPr lang="en-US" dirty="0" smtClean="0"/>
            </a:br>
            <a:r>
              <a:rPr lang="en-US" dirty="0" smtClean="0"/>
              <a:t>{</a:t>
            </a:r>
            <a:br>
              <a:rPr lang="en-US" dirty="0" smtClean="0"/>
            </a:br>
            <a:r>
              <a:rPr lang="en-US" b="1" dirty="0" smtClean="0"/>
              <a:t>     </a:t>
            </a:r>
            <a:r>
              <a:rPr lang="en-US" sz="2600" b="1" dirty="0">
                <a:solidFill>
                  <a:srgbClr val="FFFF00"/>
                </a:solidFill>
              </a:rPr>
              <a:t>// can never access a directly</a:t>
            </a:r>
            <a:br>
              <a:rPr lang="en-US" sz="2600" b="1" dirty="0">
                <a:solidFill>
                  <a:srgbClr val="FFFF00"/>
                </a:solidFill>
              </a:rPr>
            </a:br>
            <a:r>
              <a:rPr lang="en-US" sz="2600" b="1" dirty="0">
                <a:solidFill>
                  <a:srgbClr val="FFFF00"/>
                </a:solidFill>
              </a:rPr>
              <a:t>     // can access b &amp; c directly</a:t>
            </a:r>
            <a:r>
              <a:rPr lang="en-US" dirty="0" smtClean="0"/>
              <a:t/>
            </a:r>
            <a:br>
              <a:rPr lang="en-US" dirty="0" smtClean="0"/>
            </a:br>
            <a:r>
              <a:rPr lang="en-US" dirty="0" smtClean="0"/>
              <a:t>}</a:t>
            </a:r>
            <a:endParaRPr lang="en-US" dirty="0"/>
          </a:p>
        </p:txBody>
      </p:sp>
      <p:cxnSp>
        <p:nvCxnSpPr>
          <p:cNvPr id="5" name="Straight Connector 4"/>
          <p:cNvCxnSpPr/>
          <p:nvPr/>
        </p:nvCxnSpPr>
        <p:spPr>
          <a:xfrm rot="5400000">
            <a:off x="4191794" y="3810000"/>
            <a:ext cx="4418806" cy="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53200" y="1524001"/>
            <a:ext cx="3886200" cy="2400657"/>
          </a:xfrm>
          <a:prstGeom prst="rect">
            <a:avLst/>
          </a:prstGeom>
          <a:noFill/>
        </p:spPr>
        <p:txBody>
          <a:bodyPr wrap="square" rtlCol="0">
            <a:spAutoFit/>
          </a:bodyPr>
          <a:lstStyle/>
          <a:p>
            <a:r>
              <a:rPr lang="en-US" sz="2400" dirty="0"/>
              <a:t>class GrandChild: public Child</a:t>
            </a:r>
          </a:p>
          <a:p>
            <a:r>
              <a:rPr lang="en-US" sz="2400" dirty="0"/>
              <a:t> {</a:t>
            </a:r>
            <a:br>
              <a:rPr lang="en-US" sz="2400" dirty="0"/>
            </a:br>
            <a:r>
              <a:rPr lang="en-US" b="1" dirty="0">
                <a:solidFill>
                  <a:schemeClr val="bg1">
                    <a:lumMod val="50000"/>
                  </a:schemeClr>
                </a:solidFill>
              </a:rPr>
              <a:t>     </a:t>
            </a:r>
            <a:r>
              <a:rPr lang="en-US" b="1" dirty="0">
                <a:solidFill>
                  <a:srgbClr val="FFFF00"/>
                </a:solidFill>
              </a:rPr>
              <a:t>// can never access a directly</a:t>
            </a:r>
          </a:p>
          <a:p>
            <a:r>
              <a:rPr lang="en-US" b="1" dirty="0">
                <a:solidFill>
                  <a:srgbClr val="FFFF00"/>
                </a:solidFill>
              </a:rPr>
              <a:t>     // cannot access b directly</a:t>
            </a:r>
            <a:br>
              <a:rPr lang="en-US" b="1" dirty="0">
                <a:solidFill>
                  <a:srgbClr val="FFFF00"/>
                </a:solidFill>
              </a:rPr>
            </a:br>
            <a:r>
              <a:rPr lang="en-US" b="1" dirty="0">
                <a:solidFill>
                  <a:srgbClr val="FFFF00"/>
                </a:solidFill>
              </a:rPr>
              <a:t>      // cannot access c directly</a:t>
            </a:r>
            <a:r>
              <a:rPr lang="en-US" sz="2400" dirty="0"/>
              <a:t/>
            </a:r>
            <a:br>
              <a:rPr lang="en-US" sz="2400" dirty="0"/>
            </a:br>
            <a:r>
              <a:rPr lang="en-US" sz="2400" dirty="0"/>
              <a:t> }</a:t>
            </a:r>
          </a:p>
        </p:txBody>
      </p:sp>
      <p:sp>
        <p:nvSpPr>
          <p:cNvPr id="4" name="Slide Number Placeholder 3"/>
          <p:cNvSpPr>
            <a:spLocks noGrp="1"/>
          </p:cNvSpPr>
          <p:nvPr>
            <p:ph type="sldNum" sz="quarter" idx="12"/>
          </p:nvPr>
        </p:nvSpPr>
        <p:spPr/>
        <p:txBody>
          <a:bodyPr/>
          <a:lstStyle/>
          <a:p>
            <a:fld id="{38B37C27-2222-4CD1-83C4-DC16685FE41D}" type="slidenum">
              <a:rPr lang="en-US" smtClean="0"/>
              <a:t>29</a:t>
            </a:fld>
            <a:endParaRPr lang="en-US"/>
          </a:p>
        </p:txBody>
      </p:sp>
    </p:spTree>
    <p:extLst>
      <p:ext uri="{BB962C8B-B14F-4D97-AF65-F5344CB8AC3E}">
        <p14:creationId xmlns:p14="http://schemas.microsoft.com/office/powerpoint/2010/main" val="67449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i="1" dirty="0"/>
              <a:t>has-a</a:t>
            </a:r>
            <a:r>
              <a:rPr lang="en-US" sz="5400" b="1" dirty="0"/>
              <a:t> Relationship</a:t>
            </a:r>
          </a:p>
        </p:txBody>
      </p:sp>
      <p:sp>
        <p:nvSpPr>
          <p:cNvPr id="3" name="Content Placeholder 2"/>
          <p:cNvSpPr>
            <a:spLocks noGrp="1"/>
          </p:cNvSpPr>
          <p:nvPr>
            <p:ph idx="1"/>
          </p:nvPr>
        </p:nvSpPr>
        <p:spPr/>
        <p:txBody>
          <a:bodyPr>
            <a:normAutofit/>
          </a:bodyPr>
          <a:lstStyle/>
          <a:p>
            <a:r>
              <a:rPr lang="en-US" sz="3200" dirty="0" smtClean="0"/>
              <a:t>In a </a:t>
            </a:r>
            <a:r>
              <a:rPr lang="en-US" sz="3200" i="1" dirty="0" smtClean="0"/>
              <a:t>has-a </a:t>
            </a:r>
            <a:r>
              <a:rPr lang="en-US" sz="3200" dirty="0" smtClean="0"/>
              <a:t>relationship, an object contains one or more objects of other classes as members.</a:t>
            </a:r>
          </a:p>
          <a:p>
            <a:pPr>
              <a:buNone/>
            </a:pPr>
            <a:endParaRPr lang="en-US" sz="3200" dirty="0" smtClean="0"/>
          </a:p>
          <a:p>
            <a:pPr>
              <a:buNone/>
            </a:pPr>
            <a:r>
              <a:rPr lang="en-US" sz="3200" dirty="0" smtClean="0"/>
              <a:t>	A car </a:t>
            </a:r>
            <a:r>
              <a:rPr lang="en-US" sz="3200" b="1" i="1" dirty="0" smtClean="0">
                <a:solidFill>
                  <a:srgbClr val="FFFF00"/>
                </a:solidFill>
              </a:rPr>
              <a:t>has a</a:t>
            </a:r>
            <a:r>
              <a:rPr lang="en-US" sz="3200" dirty="0" smtClean="0">
                <a:solidFill>
                  <a:srgbClr val="FFFF00"/>
                </a:solidFill>
              </a:rPr>
              <a:t> </a:t>
            </a:r>
            <a:r>
              <a:rPr lang="en-US" sz="3200" dirty="0" smtClean="0"/>
              <a:t>steering.</a:t>
            </a:r>
            <a:br>
              <a:rPr lang="en-US" sz="3200" dirty="0" smtClean="0"/>
            </a:br>
            <a:r>
              <a:rPr lang="en-US" sz="3200" dirty="0" smtClean="0"/>
              <a:t>An office </a:t>
            </a:r>
            <a:r>
              <a:rPr lang="en-US" sz="3200" b="1" i="1" dirty="0" smtClean="0">
                <a:solidFill>
                  <a:srgbClr val="FFFF00"/>
                </a:solidFill>
              </a:rPr>
              <a:t>has a</a:t>
            </a:r>
            <a:r>
              <a:rPr lang="en-US" sz="3200" dirty="0" smtClean="0">
                <a:solidFill>
                  <a:srgbClr val="FFFF00"/>
                </a:solidFill>
              </a:rPr>
              <a:t> </a:t>
            </a:r>
            <a:r>
              <a:rPr lang="en-US" sz="3200" dirty="0" smtClean="0"/>
              <a:t>department.</a:t>
            </a:r>
          </a:p>
        </p:txBody>
      </p:sp>
      <p:sp>
        <p:nvSpPr>
          <p:cNvPr id="4" name="Slide Number Placeholder 3"/>
          <p:cNvSpPr>
            <a:spLocks noGrp="1"/>
          </p:cNvSpPr>
          <p:nvPr>
            <p:ph type="sldNum" sz="quarter" idx="12"/>
          </p:nvPr>
        </p:nvSpPr>
        <p:spPr/>
        <p:txBody>
          <a:bodyPr/>
          <a:lstStyle/>
          <a:p>
            <a:fld id="{38B37C27-2222-4CD1-83C4-DC16685FE41D}" type="slidenum">
              <a:rPr lang="en-US" smtClean="0"/>
              <a:t>3</a:t>
            </a:fld>
            <a:endParaRPr lang="en-US"/>
          </a:p>
        </p:txBody>
      </p:sp>
    </p:spTree>
    <p:extLst>
      <p:ext uri="{BB962C8B-B14F-4D97-AF65-F5344CB8AC3E}">
        <p14:creationId xmlns:p14="http://schemas.microsoft.com/office/powerpoint/2010/main" val="2153027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791" y="1392195"/>
            <a:ext cx="4063696" cy="1400530"/>
          </a:xfrm>
        </p:spPr>
        <p:txBody>
          <a:bodyPr>
            <a:normAutofit/>
          </a:bodyPr>
          <a:lstStyle/>
          <a:p>
            <a:r>
              <a:rPr lang="en-US" sz="5400" b="1" dirty="0" smtClean="0"/>
              <a:t>Inheritance</a:t>
            </a:r>
            <a:endParaRPr lang="en-US" sz="54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30</a:t>
            </a:fld>
            <a:endParaRPr lang="en-US"/>
          </a:p>
        </p:txBody>
      </p:sp>
      <p:pic>
        <p:nvPicPr>
          <p:cNvPr id="6" name="Picture 5"/>
          <p:cNvPicPr>
            <a:picLocks noChangeAspect="1"/>
          </p:cNvPicPr>
          <p:nvPr/>
        </p:nvPicPr>
        <p:blipFill>
          <a:blip r:embed="rId2"/>
          <a:stretch>
            <a:fillRect/>
          </a:stretch>
        </p:blipFill>
        <p:spPr>
          <a:xfrm>
            <a:off x="4323964" y="295729"/>
            <a:ext cx="6028576" cy="6396006"/>
          </a:xfrm>
          <a:prstGeom prst="rect">
            <a:avLst/>
          </a:prstGeom>
        </p:spPr>
      </p:pic>
    </p:spTree>
    <p:extLst>
      <p:ext uri="{BB962C8B-B14F-4D97-AF65-F5344CB8AC3E}">
        <p14:creationId xmlns:p14="http://schemas.microsoft.com/office/powerpoint/2010/main" val="3446689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Inheritance</a:t>
            </a:r>
            <a:endParaRPr lang="en-US" sz="5400" b="1" dirty="0"/>
          </a:p>
        </p:txBody>
      </p:sp>
      <p:sp>
        <p:nvSpPr>
          <p:cNvPr id="3" name="Content Placeholder 2"/>
          <p:cNvSpPr>
            <a:spLocks noGrp="1"/>
          </p:cNvSpPr>
          <p:nvPr>
            <p:ph idx="1"/>
          </p:nvPr>
        </p:nvSpPr>
        <p:spPr>
          <a:xfrm>
            <a:off x="646111" y="1712656"/>
            <a:ext cx="8946541" cy="4195481"/>
          </a:xfrm>
        </p:spPr>
        <p:txBody>
          <a:bodyPr>
            <a:normAutofit/>
          </a:bodyPr>
          <a:lstStyle/>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31</a:t>
            </a:fld>
            <a:endParaRPr lang="en-US"/>
          </a:p>
        </p:txBody>
      </p:sp>
      <p:pic>
        <p:nvPicPr>
          <p:cNvPr id="2050" name="Picture 2" descr="Inheritance in C++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814" y="2009767"/>
            <a:ext cx="10243925" cy="4054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740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Types of </a:t>
            </a:r>
            <a:r>
              <a:rPr lang="en-US" sz="5400" b="1" dirty="0"/>
              <a:t>Inheritance</a:t>
            </a:r>
          </a:p>
        </p:txBody>
      </p:sp>
      <p:sp>
        <p:nvSpPr>
          <p:cNvPr id="3" name="Content Placeholder 2"/>
          <p:cNvSpPr>
            <a:spLocks noGrp="1"/>
          </p:cNvSpPr>
          <p:nvPr>
            <p:ph idx="1"/>
          </p:nvPr>
        </p:nvSpPr>
        <p:spPr>
          <a:xfrm>
            <a:off x="646111" y="1712656"/>
            <a:ext cx="8946541" cy="4195481"/>
          </a:xfrm>
        </p:spPr>
        <p:txBody>
          <a:bodyPr>
            <a:normAutofit/>
          </a:bodyPr>
          <a:lstStyle/>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32</a:t>
            </a:fld>
            <a:endParaRPr lang="en-US"/>
          </a:p>
        </p:txBody>
      </p:sp>
      <p:sp>
        <p:nvSpPr>
          <p:cNvPr id="5" name="Rectangle 4"/>
          <p:cNvSpPr/>
          <p:nvPr/>
        </p:nvSpPr>
        <p:spPr>
          <a:xfrm>
            <a:off x="708455" y="1836507"/>
            <a:ext cx="8944624" cy="1569660"/>
          </a:xfrm>
          <a:prstGeom prst="rect">
            <a:avLst/>
          </a:prstGeom>
        </p:spPr>
        <p:txBody>
          <a:bodyPr wrap="square">
            <a:spAutoFit/>
          </a:bodyPr>
          <a:lstStyle/>
          <a:p>
            <a:r>
              <a:rPr lang="en-US" sz="2400" b="1" u="sng" dirty="0"/>
              <a:t>Single Inheritance: </a:t>
            </a:r>
            <a:r>
              <a:rPr lang="en-US" sz="2400" dirty="0"/>
              <a:t>In single inheritance, a class is allowed to inherit from only one class. i.e. one sub class is inherited by one base class only</a:t>
            </a:r>
            <a:r>
              <a:rPr lang="en-US" sz="2400" dirty="0" smtClean="0"/>
              <a:t>.</a:t>
            </a:r>
          </a:p>
          <a:p>
            <a:endParaRPr lang="en-US" sz="2400" dirty="0"/>
          </a:p>
        </p:txBody>
      </p:sp>
      <p:pic>
        <p:nvPicPr>
          <p:cNvPr id="6" name="Picture 5"/>
          <p:cNvPicPr>
            <a:picLocks noChangeAspect="1"/>
          </p:cNvPicPr>
          <p:nvPr/>
        </p:nvPicPr>
        <p:blipFill>
          <a:blip r:embed="rId2"/>
          <a:stretch>
            <a:fillRect/>
          </a:stretch>
        </p:blipFill>
        <p:spPr>
          <a:xfrm>
            <a:off x="1044531" y="3113186"/>
            <a:ext cx="5612497" cy="3229949"/>
          </a:xfrm>
          <a:prstGeom prst="rect">
            <a:avLst/>
          </a:prstGeom>
        </p:spPr>
      </p:pic>
      <p:sp>
        <p:nvSpPr>
          <p:cNvPr id="7" name="TextBox 6"/>
          <p:cNvSpPr txBox="1"/>
          <p:nvPr/>
        </p:nvSpPr>
        <p:spPr>
          <a:xfrm>
            <a:off x="6993105" y="3237037"/>
            <a:ext cx="4811718" cy="2677656"/>
          </a:xfrm>
          <a:prstGeom prst="rect">
            <a:avLst/>
          </a:prstGeom>
          <a:noFill/>
        </p:spPr>
        <p:txBody>
          <a:bodyPr wrap="square" rtlCol="0">
            <a:spAutoFit/>
          </a:bodyPr>
          <a:lstStyle/>
          <a:p>
            <a:r>
              <a:rPr lang="en-US" sz="2400" b="1" dirty="0">
                <a:solidFill>
                  <a:srgbClr val="FFC000"/>
                </a:solidFill>
              </a:rPr>
              <a:t>Syntax: </a:t>
            </a:r>
          </a:p>
          <a:p>
            <a:endParaRPr lang="en-US" sz="2400" b="1" dirty="0">
              <a:solidFill>
                <a:srgbClr val="FFC000"/>
              </a:solidFill>
            </a:endParaRPr>
          </a:p>
          <a:p>
            <a:r>
              <a:rPr lang="en-US" sz="2400" b="1" dirty="0">
                <a:solidFill>
                  <a:srgbClr val="FFC000"/>
                </a:solidFill>
              </a:rPr>
              <a:t>class </a:t>
            </a:r>
            <a:r>
              <a:rPr lang="en-US" sz="2400" b="1" dirty="0" err="1">
                <a:solidFill>
                  <a:srgbClr val="FFC000"/>
                </a:solidFill>
              </a:rPr>
              <a:t>subclass_name</a:t>
            </a:r>
            <a:r>
              <a:rPr lang="en-US" sz="2400" b="1" dirty="0">
                <a:solidFill>
                  <a:srgbClr val="FFC000"/>
                </a:solidFill>
              </a:rPr>
              <a:t> : </a:t>
            </a:r>
            <a:r>
              <a:rPr lang="en-US" sz="2400" b="1" dirty="0" err="1">
                <a:solidFill>
                  <a:srgbClr val="FFC000"/>
                </a:solidFill>
              </a:rPr>
              <a:t>access_mode</a:t>
            </a:r>
            <a:r>
              <a:rPr lang="en-US" sz="2400" b="1" dirty="0">
                <a:solidFill>
                  <a:srgbClr val="FFC000"/>
                </a:solidFill>
              </a:rPr>
              <a:t> </a:t>
            </a:r>
            <a:r>
              <a:rPr lang="en-US" sz="2400" b="1" dirty="0" err="1">
                <a:solidFill>
                  <a:srgbClr val="FFC000"/>
                </a:solidFill>
              </a:rPr>
              <a:t>base_class</a:t>
            </a:r>
            <a:endParaRPr lang="en-US" sz="2400" b="1" dirty="0">
              <a:solidFill>
                <a:srgbClr val="FFC000"/>
              </a:solidFill>
            </a:endParaRPr>
          </a:p>
          <a:p>
            <a:r>
              <a:rPr lang="en-US" sz="2400" b="1" dirty="0">
                <a:solidFill>
                  <a:srgbClr val="FFC000"/>
                </a:solidFill>
              </a:rPr>
              <a:t>{</a:t>
            </a:r>
          </a:p>
          <a:p>
            <a:r>
              <a:rPr lang="en-US" sz="2400" b="1" dirty="0">
                <a:solidFill>
                  <a:srgbClr val="FFC000"/>
                </a:solidFill>
              </a:rPr>
              <a:t>  // body of subclass</a:t>
            </a:r>
          </a:p>
          <a:p>
            <a:r>
              <a:rPr lang="en-US" sz="2400" b="1" dirty="0">
                <a:solidFill>
                  <a:srgbClr val="FFC000"/>
                </a:solidFill>
              </a:rPr>
              <a:t>};</a:t>
            </a:r>
          </a:p>
        </p:txBody>
      </p:sp>
    </p:spTree>
    <p:extLst>
      <p:ext uri="{BB962C8B-B14F-4D97-AF65-F5344CB8AC3E}">
        <p14:creationId xmlns:p14="http://schemas.microsoft.com/office/powerpoint/2010/main" val="2845669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Types of </a:t>
            </a:r>
            <a:r>
              <a:rPr lang="en-US" sz="5400" b="1" dirty="0"/>
              <a:t>Inheritance</a:t>
            </a:r>
          </a:p>
        </p:txBody>
      </p:sp>
      <p:sp>
        <p:nvSpPr>
          <p:cNvPr id="3" name="Content Placeholder 2"/>
          <p:cNvSpPr>
            <a:spLocks noGrp="1"/>
          </p:cNvSpPr>
          <p:nvPr>
            <p:ph idx="1"/>
          </p:nvPr>
        </p:nvSpPr>
        <p:spPr>
          <a:xfrm>
            <a:off x="646111" y="1712656"/>
            <a:ext cx="8946541" cy="4195481"/>
          </a:xfrm>
        </p:spPr>
        <p:txBody>
          <a:bodyPr>
            <a:normAutofit/>
          </a:bodyPr>
          <a:lstStyle/>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33</a:t>
            </a:fld>
            <a:endParaRPr lang="en-US"/>
          </a:p>
        </p:txBody>
      </p:sp>
      <p:sp>
        <p:nvSpPr>
          <p:cNvPr id="5" name="Rectangle 4"/>
          <p:cNvSpPr/>
          <p:nvPr/>
        </p:nvSpPr>
        <p:spPr>
          <a:xfrm>
            <a:off x="708455" y="1836507"/>
            <a:ext cx="8944624" cy="461665"/>
          </a:xfrm>
          <a:prstGeom prst="rect">
            <a:avLst/>
          </a:prstGeom>
        </p:spPr>
        <p:txBody>
          <a:bodyPr wrap="square">
            <a:spAutoFit/>
          </a:bodyPr>
          <a:lstStyle/>
          <a:p>
            <a:r>
              <a:rPr lang="en-US" sz="2400" b="1" u="sng" dirty="0"/>
              <a:t>Single Inheritance</a:t>
            </a:r>
            <a:r>
              <a:rPr lang="en-US" sz="2400" b="1" u="sng" dirty="0" smtClean="0"/>
              <a:t>:</a:t>
            </a:r>
            <a:endParaRPr lang="en-US" sz="2400" dirty="0"/>
          </a:p>
        </p:txBody>
      </p:sp>
      <p:pic>
        <p:nvPicPr>
          <p:cNvPr id="8" name="Picture 7"/>
          <p:cNvPicPr>
            <a:picLocks noChangeAspect="1"/>
          </p:cNvPicPr>
          <p:nvPr/>
        </p:nvPicPr>
        <p:blipFill>
          <a:blip r:embed="rId2"/>
          <a:stretch>
            <a:fillRect/>
          </a:stretch>
        </p:blipFill>
        <p:spPr>
          <a:xfrm>
            <a:off x="6419099" y="1480107"/>
            <a:ext cx="4656310" cy="5049801"/>
          </a:xfrm>
          <a:prstGeom prst="rect">
            <a:avLst/>
          </a:prstGeom>
        </p:spPr>
      </p:pic>
      <p:pic>
        <p:nvPicPr>
          <p:cNvPr id="9" name="Picture 8"/>
          <p:cNvPicPr>
            <a:picLocks noChangeAspect="1"/>
          </p:cNvPicPr>
          <p:nvPr/>
        </p:nvPicPr>
        <p:blipFill>
          <a:blip r:embed="rId3"/>
          <a:stretch>
            <a:fillRect/>
          </a:stretch>
        </p:blipFill>
        <p:spPr>
          <a:xfrm>
            <a:off x="1397809" y="3302461"/>
            <a:ext cx="4447267" cy="901473"/>
          </a:xfrm>
          <a:prstGeom prst="rect">
            <a:avLst/>
          </a:prstGeom>
        </p:spPr>
      </p:pic>
    </p:spTree>
    <p:extLst>
      <p:ext uri="{BB962C8B-B14F-4D97-AF65-F5344CB8AC3E}">
        <p14:creationId xmlns:p14="http://schemas.microsoft.com/office/powerpoint/2010/main" val="4200358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Types of </a:t>
            </a:r>
            <a:r>
              <a:rPr lang="en-US" sz="5400" b="1" dirty="0"/>
              <a:t>Inheritance</a:t>
            </a:r>
          </a:p>
        </p:txBody>
      </p:sp>
      <p:sp>
        <p:nvSpPr>
          <p:cNvPr id="3" name="Content Placeholder 2"/>
          <p:cNvSpPr>
            <a:spLocks noGrp="1"/>
          </p:cNvSpPr>
          <p:nvPr>
            <p:ph idx="1"/>
          </p:nvPr>
        </p:nvSpPr>
        <p:spPr>
          <a:xfrm>
            <a:off x="646111" y="1712656"/>
            <a:ext cx="8946541" cy="4195481"/>
          </a:xfrm>
        </p:spPr>
        <p:txBody>
          <a:bodyPr>
            <a:normAutofit/>
          </a:bodyPr>
          <a:lstStyle/>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34</a:t>
            </a:fld>
            <a:endParaRPr lang="en-US"/>
          </a:p>
        </p:txBody>
      </p:sp>
      <p:sp>
        <p:nvSpPr>
          <p:cNvPr id="5" name="Rectangle 4"/>
          <p:cNvSpPr/>
          <p:nvPr/>
        </p:nvSpPr>
        <p:spPr>
          <a:xfrm>
            <a:off x="708455" y="1836507"/>
            <a:ext cx="8944624" cy="461665"/>
          </a:xfrm>
          <a:prstGeom prst="rect">
            <a:avLst/>
          </a:prstGeom>
        </p:spPr>
        <p:txBody>
          <a:bodyPr wrap="square">
            <a:spAutoFit/>
          </a:bodyPr>
          <a:lstStyle/>
          <a:p>
            <a:r>
              <a:rPr lang="en-US" sz="2400" b="1" u="sng" dirty="0"/>
              <a:t>Single Inheritance</a:t>
            </a:r>
            <a:r>
              <a:rPr lang="en-US" sz="2400" b="1" u="sng" dirty="0" smtClean="0"/>
              <a:t>:</a:t>
            </a:r>
            <a:endParaRPr lang="en-US" sz="2400" dirty="0"/>
          </a:p>
        </p:txBody>
      </p:sp>
      <p:pic>
        <p:nvPicPr>
          <p:cNvPr id="6" name="Picture 5"/>
          <p:cNvPicPr>
            <a:picLocks noChangeAspect="1"/>
          </p:cNvPicPr>
          <p:nvPr/>
        </p:nvPicPr>
        <p:blipFill>
          <a:blip r:embed="rId2"/>
          <a:stretch>
            <a:fillRect/>
          </a:stretch>
        </p:blipFill>
        <p:spPr>
          <a:xfrm>
            <a:off x="7489590" y="1336421"/>
            <a:ext cx="3939101" cy="5238277"/>
          </a:xfrm>
          <a:prstGeom prst="rect">
            <a:avLst/>
          </a:prstGeom>
        </p:spPr>
      </p:pic>
      <p:pic>
        <p:nvPicPr>
          <p:cNvPr id="7" name="Picture 6"/>
          <p:cNvPicPr>
            <a:picLocks noChangeAspect="1"/>
          </p:cNvPicPr>
          <p:nvPr/>
        </p:nvPicPr>
        <p:blipFill>
          <a:blip r:embed="rId3"/>
          <a:stretch>
            <a:fillRect/>
          </a:stretch>
        </p:blipFill>
        <p:spPr>
          <a:xfrm>
            <a:off x="429998" y="2942474"/>
            <a:ext cx="6852689" cy="1473008"/>
          </a:xfrm>
          <a:prstGeom prst="rect">
            <a:avLst/>
          </a:prstGeom>
        </p:spPr>
      </p:pic>
    </p:spTree>
    <p:extLst>
      <p:ext uri="{BB962C8B-B14F-4D97-AF65-F5344CB8AC3E}">
        <p14:creationId xmlns:p14="http://schemas.microsoft.com/office/powerpoint/2010/main" val="1573076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Types of </a:t>
            </a:r>
            <a:r>
              <a:rPr lang="en-US" sz="5400" b="1" dirty="0"/>
              <a:t>Inheritance</a:t>
            </a:r>
          </a:p>
        </p:txBody>
      </p:sp>
      <p:sp>
        <p:nvSpPr>
          <p:cNvPr id="3" name="Content Placeholder 2"/>
          <p:cNvSpPr>
            <a:spLocks noGrp="1"/>
          </p:cNvSpPr>
          <p:nvPr>
            <p:ph idx="1"/>
          </p:nvPr>
        </p:nvSpPr>
        <p:spPr>
          <a:xfrm>
            <a:off x="646111" y="1712656"/>
            <a:ext cx="8946541" cy="4195481"/>
          </a:xfrm>
        </p:spPr>
        <p:txBody>
          <a:bodyPr>
            <a:normAutofit/>
          </a:bodyPr>
          <a:lstStyle/>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35</a:t>
            </a:fld>
            <a:endParaRPr lang="en-US"/>
          </a:p>
        </p:txBody>
      </p:sp>
      <p:sp>
        <p:nvSpPr>
          <p:cNvPr id="5" name="Rectangle 4"/>
          <p:cNvSpPr/>
          <p:nvPr/>
        </p:nvSpPr>
        <p:spPr>
          <a:xfrm>
            <a:off x="708455" y="1836507"/>
            <a:ext cx="8944624" cy="461665"/>
          </a:xfrm>
          <a:prstGeom prst="rect">
            <a:avLst/>
          </a:prstGeom>
        </p:spPr>
        <p:txBody>
          <a:bodyPr wrap="square">
            <a:spAutoFit/>
          </a:bodyPr>
          <a:lstStyle/>
          <a:p>
            <a:r>
              <a:rPr lang="en-US" sz="2400" b="1" u="sng" dirty="0"/>
              <a:t>Single Inheritance</a:t>
            </a:r>
            <a:r>
              <a:rPr lang="en-US" sz="2400" b="1" u="sng" dirty="0" smtClean="0"/>
              <a:t>:</a:t>
            </a:r>
            <a:endParaRPr lang="en-US" sz="2400" dirty="0"/>
          </a:p>
        </p:txBody>
      </p:sp>
      <p:pic>
        <p:nvPicPr>
          <p:cNvPr id="8" name="Picture 7"/>
          <p:cNvPicPr>
            <a:picLocks noChangeAspect="1"/>
          </p:cNvPicPr>
          <p:nvPr/>
        </p:nvPicPr>
        <p:blipFill>
          <a:blip r:embed="rId2"/>
          <a:stretch>
            <a:fillRect/>
          </a:stretch>
        </p:blipFill>
        <p:spPr>
          <a:xfrm>
            <a:off x="7346735" y="1270843"/>
            <a:ext cx="3495675" cy="5219700"/>
          </a:xfrm>
          <a:prstGeom prst="rect">
            <a:avLst/>
          </a:prstGeom>
        </p:spPr>
      </p:pic>
      <p:pic>
        <p:nvPicPr>
          <p:cNvPr id="9" name="Picture 8"/>
          <p:cNvPicPr>
            <a:picLocks noChangeAspect="1"/>
          </p:cNvPicPr>
          <p:nvPr/>
        </p:nvPicPr>
        <p:blipFill>
          <a:blip r:embed="rId3"/>
          <a:stretch>
            <a:fillRect/>
          </a:stretch>
        </p:blipFill>
        <p:spPr>
          <a:xfrm>
            <a:off x="344574" y="4238867"/>
            <a:ext cx="6799352" cy="445704"/>
          </a:xfrm>
          <a:prstGeom prst="rect">
            <a:avLst/>
          </a:prstGeom>
        </p:spPr>
      </p:pic>
    </p:spTree>
    <p:extLst>
      <p:ext uri="{BB962C8B-B14F-4D97-AF65-F5344CB8AC3E}">
        <p14:creationId xmlns:p14="http://schemas.microsoft.com/office/powerpoint/2010/main" val="394034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Types of </a:t>
            </a:r>
            <a:r>
              <a:rPr lang="en-US" sz="5400" b="1" dirty="0"/>
              <a:t>Inheritance</a:t>
            </a:r>
          </a:p>
        </p:txBody>
      </p:sp>
      <p:sp>
        <p:nvSpPr>
          <p:cNvPr id="3" name="Content Placeholder 2"/>
          <p:cNvSpPr>
            <a:spLocks noGrp="1"/>
          </p:cNvSpPr>
          <p:nvPr>
            <p:ph idx="1"/>
          </p:nvPr>
        </p:nvSpPr>
        <p:spPr>
          <a:xfrm>
            <a:off x="646111" y="1712656"/>
            <a:ext cx="8946541" cy="4195481"/>
          </a:xfrm>
        </p:spPr>
        <p:txBody>
          <a:bodyPr>
            <a:normAutofit/>
          </a:bodyPr>
          <a:lstStyle/>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36</a:t>
            </a:fld>
            <a:endParaRPr lang="en-US"/>
          </a:p>
        </p:txBody>
      </p:sp>
      <p:sp>
        <p:nvSpPr>
          <p:cNvPr id="5" name="Rectangle 4"/>
          <p:cNvSpPr/>
          <p:nvPr/>
        </p:nvSpPr>
        <p:spPr>
          <a:xfrm>
            <a:off x="453082" y="1638799"/>
            <a:ext cx="11096368" cy="1200329"/>
          </a:xfrm>
          <a:prstGeom prst="rect">
            <a:avLst/>
          </a:prstGeom>
        </p:spPr>
        <p:txBody>
          <a:bodyPr wrap="square">
            <a:spAutoFit/>
          </a:bodyPr>
          <a:lstStyle/>
          <a:p>
            <a:r>
              <a:rPr lang="en-US" sz="2400" b="1" u="sng" dirty="0"/>
              <a:t>Multiple Inheritance</a:t>
            </a:r>
            <a:r>
              <a:rPr lang="en-US" sz="2400" b="1" u="sng" dirty="0" smtClean="0"/>
              <a:t>: </a:t>
            </a:r>
            <a:r>
              <a:rPr lang="en-US" sz="2400" dirty="0"/>
              <a:t>Multiple Inheritance is a feature of C++ where a class can inherit from more than one classes. </a:t>
            </a:r>
            <a:r>
              <a:rPr lang="en-US" sz="2400" dirty="0" err="1"/>
              <a:t>i.e</a:t>
            </a:r>
            <a:r>
              <a:rPr lang="en-US" sz="2400" dirty="0"/>
              <a:t> one sub class is inherited from more than one base classes.</a:t>
            </a:r>
          </a:p>
        </p:txBody>
      </p:sp>
      <p:sp>
        <p:nvSpPr>
          <p:cNvPr id="7" name="TextBox 6"/>
          <p:cNvSpPr txBox="1"/>
          <p:nvPr/>
        </p:nvSpPr>
        <p:spPr>
          <a:xfrm>
            <a:off x="6993105" y="3237037"/>
            <a:ext cx="4811718" cy="2308324"/>
          </a:xfrm>
          <a:prstGeom prst="rect">
            <a:avLst/>
          </a:prstGeom>
          <a:noFill/>
        </p:spPr>
        <p:txBody>
          <a:bodyPr wrap="square" rtlCol="0">
            <a:spAutoFit/>
          </a:bodyPr>
          <a:lstStyle/>
          <a:p>
            <a:r>
              <a:rPr lang="en-US" sz="2400" b="1" dirty="0">
                <a:solidFill>
                  <a:srgbClr val="FFC000"/>
                </a:solidFill>
              </a:rPr>
              <a:t>class </a:t>
            </a:r>
            <a:r>
              <a:rPr lang="en-US" sz="2400" b="1" dirty="0" err="1">
                <a:solidFill>
                  <a:srgbClr val="FFC000"/>
                </a:solidFill>
              </a:rPr>
              <a:t>subclass_name</a:t>
            </a:r>
            <a:r>
              <a:rPr lang="en-US" sz="2400" b="1" dirty="0">
                <a:solidFill>
                  <a:srgbClr val="FFC000"/>
                </a:solidFill>
              </a:rPr>
              <a:t> : </a:t>
            </a:r>
            <a:r>
              <a:rPr lang="en-US" sz="2400" b="1" dirty="0" err="1">
                <a:solidFill>
                  <a:srgbClr val="FFC000"/>
                </a:solidFill>
              </a:rPr>
              <a:t>access_mode</a:t>
            </a:r>
            <a:r>
              <a:rPr lang="en-US" sz="2400" b="1" dirty="0">
                <a:solidFill>
                  <a:srgbClr val="FFC000"/>
                </a:solidFill>
              </a:rPr>
              <a:t> base_class1, </a:t>
            </a:r>
            <a:r>
              <a:rPr lang="en-US" sz="2400" b="1" dirty="0" err="1">
                <a:solidFill>
                  <a:srgbClr val="FFC000"/>
                </a:solidFill>
              </a:rPr>
              <a:t>access_mode</a:t>
            </a:r>
            <a:r>
              <a:rPr lang="en-US" sz="2400" b="1" dirty="0">
                <a:solidFill>
                  <a:srgbClr val="FFC000"/>
                </a:solidFill>
              </a:rPr>
              <a:t> base_class2, ....</a:t>
            </a:r>
          </a:p>
          <a:p>
            <a:r>
              <a:rPr lang="en-US" sz="2400" b="1" dirty="0">
                <a:solidFill>
                  <a:srgbClr val="FFC000"/>
                </a:solidFill>
              </a:rPr>
              <a:t>{</a:t>
            </a:r>
          </a:p>
          <a:p>
            <a:r>
              <a:rPr lang="en-US" sz="2400" b="1" dirty="0">
                <a:solidFill>
                  <a:srgbClr val="FFC000"/>
                </a:solidFill>
              </a:rPr>
              <a:t>  // body of subclass</a:t>
            </a:r>
          </a:p>
          <a:p>
            <a:r>
              <a:rPr lang="en-US" sz="2400" b="1" dirty="0">
                <a:solidFill>
                  <a:srgbClr val="FFC000"/>
                </a:solidFill>
              </a:rPr>
              <a:t>};</a:t>
            </a:r>
          </a:p>
        </p:txBody>
      </p:sp>
      <p:pic>
        <p:nvPicPr>
          <p:cNvPr id="8" name="Picture 7"/>
          <p:cNvPicPr>
            <a:picLocks noChangeAspect="1"/>
          </p:cNvPicPr>
          <p:nvPr/>
        </p:nvPicPr>
        <p:blipFill>
          <a:blip r:embed="rId2"/>
          <a:stretch>
            <a:fillRect/>
          </a:stretch>
        </p:blipFill>
        <p:spPr>
          <a:xfrm>
            <a:off x="276940" y="3518366"/>
            <a:ext cx="6487845" cy="1903374"/>
          </a:xfrm>
          <a:prstGeom prst="rect">
            <a:avLst/>
          </a:prstGeom>
        </p:spPr>
      </p:pic>
    </p:spTree>
    <p:extLst>
      <p:ext uri="{BB962C8B-B14F-4D97-AF65-F5344CB8AC3E}">
        <p14:creationId xmlns:p14="http://schemas.microsoft.com/office/powerpoint/2010/main" val="2400248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Types of </a:t>
            </a:r>
            <a:r>
              <a:rPr lang="en-US" sz="5400" b="1" dirty="0"/>
              <a:t>Inheritance</a:t>
            </a:r>
          </a:p>
        </p:txBody>
      </p:sp>
      <p:sp>
        <p:nvSpPr>
          <p:cNvPr id="3" name="Content Placeholder 2"/>
          <p:cNvSpPr>
            <a:spLocks noGrp="1"/>
          </p:cNvSpPr>
          <p:nvPr>
            <p:ph idx="1"/>
          </p:nvPr>
        </p:nvSpPr>
        <p:spPr>
          <a:xfrm>
            <a:off x="646111" y="1712656"/>
            <a:ext cx="8946541" cy="4195481"/>
          </a:xfrm>
        </p:spPr>
        <p:txBody>
          <a:bodyPr>
            <a:normAutofit/>
          </a:bodyPr>
          <a:lstStyle/>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37</a:t>
            </a:fld>
            <a:endParaRPr lang="en-US"/>
          </a:p>
        </p:txBody>
      </p:sp>
      <p:sp>
        <p:nvSpPr>
          <p:cNvPr id="5" name="Rectangle 4"/>
          <p:cNvSpPr/>
          <p:nvPr/>
        </p:nvSpPr>
        <p:spPr>
          <a:xfrm>
            <a:off x="453082" y="1638799"/>
            <a:ext cx="11096368" cy="461665"/>
          </a:xfrm>
          <a:prstGeom prst="rect">
            <a:avLst/>
          </a:prstGeom>
        </p:spPr>
        <p:txBody>
          <a:bodyPr wrap="square">
            <a:spAutoFit/>
          </a:bodyPr>
          <a:lstStyle/>
          <a:p>
            <a:r>
              <a:rPr lang="en-US" sz="2400" b="1" u="sng" dirty="0"/>
              <a:t>Multiple Inheritance</a:t>
            </a:r>
            <a:r>
              <a:rPr lang="en-US" sz="2400" b="1" u="sng" dirty="0" smtClean="0"/>
              <a:t>:</a:t>
            </a:r>
            <a:endParaRPr lang="en-US" sz="2400" dirty="0"/>
          </a:p>
        </p:txBody>
      </p:sp>
      <p:pic>
        <p:nvPicPr>
          <p:cNvPr id="6" name="Picture 5"/>
          <p:cNvPicPr>
            <a:picLocks noChangeAspect="1"/>
          </p:cNvPicPr>
          <p:nvPr/>
        </p:nvPicPr>
        <p:blipFill>
          <a:blip r:embed="rId2"/>
          <a:stretch>
            <a:fillRect/>
          </a:stretch>
        </p:blipFill>
        <p:spPr>
          <a:xfrm>
            <a:off x="7557902" y="1063416"/>
            <a:ext cx="4142401" cy="5519615"/>
          </a:xfrm>
          <a:prstGeom prst="rect">
            <a:avLst/>
          </a:prstGeom>
        </p:spPr>
      </p:pic>
      <p:pic>
        <p:nvPicPr>
          <p:cNvPr id="9" name="Picture 8"/>
          <p:cNvPicPr>
            <a:picLocks noChangeAspect="1"/>
          </p:cNvPicPr>
          <p:nvPr/>
        </p:nvPicPr>
        <p:blipFill>
          <a:blip r:embed="rId3"/>
          <a:stretch>
            <a:fillRect/>
          </a:stretch>
        </p:blipFill>
        <p:spPr>
          <a:xfrm>
            <a:off x="1344313" y="2842860"/>
            <a:ext cx="5324214" cy="887369"/>
          </a:xfrm>
          <a:prstGeom prst="rect">
            <a:avLst/>
          </a:prstGeom>
        </p:spPr>
      </p:pic>
    </p:spTree>
    <p:extLst>
      <p:ext uri="{BB962C8B-B14F-4D97-AF65-F5344CB8AC3E}">
        <p14:creationId xmlns:p14="http://schemas.microsoft.com/office/powerpoint/2010/main" val="4264048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Types of </a:t>
            </a:r>
            <a:r>
              <a:rPr lang="en-US" sz="5400" b="1" dirty="0"/>
              <a:t>Inheritance</a:t>
            </a:r>
          </a:p>
        </p:txBody>
      </p:sp>
      <p:sp>
        <p:nvSpPr>
          <p:cNvPr id="3" name="Content Placeholder 2"/>
          <p:cNvSpPr>
            <a:spLocks noGrp="1"/>
          </p:cNvSpPr>
          <p:nvPr>
            <p:ph idx="1"/>
          </p:nvPr>
        </p:nvSpPr>
        <p:spPr>
          <a:xfrm>
            <a:off x="217743" y="2165738"/>
            <a:ext cx="5449889" cy="4195481"/>
          </a:xfrm>
        </p:spPr>
        <p:txBody>
          <a:bodyPr>
            <a:normAutofit/>
          </a:bodyPr>
          <a:lstStyle/>
          <a:p>
            <a:pPr>
              <a:buNone/>
            </a:pPr>
            <a:r>
              <a:rPr lang="en-US" dirty="0" smtClean="0"/>
              <a:t>	</a:t>
            </a:r>
            <a:r>
              <a:rPr lang="en-US" dirty="0"/>
              <a:t> The constructors of inherited classes are called in the same order in which they are inherited. For example, in the following program, B’s constructor is called before A’s constructor.</a:t>
            </a:r>
          </a:p>
        </p:txBody>
      </p:sp>
      <p:sp>
        <p:nvSpPr>
          <p:cNvPr id="4" name="Slide Number Placeholder 3"/>
          <p:cNvSpPr>
            <a:spLocks noGrp="1"/>
          </p:cNvSpPr>
          <p:nvPr>
            <p:ph type="sldNum" sz="quarter" idx="12"/>
          </p:nvPr>
        </p:nvSpPr>
        <p:spPr/>
        <p:txBody>
          <a:bodyPr/>
          <a:lstStyle/>
          <a:p>
            <a:fld id="{38B37C27-2222-4CD1-83C4-DC16685FE41D}" type="slidenum">
              <a:rPr lang="en-US" smtClean="0"/>
              <a:t>38</a:t>
            </a:fld>
            <a:endParaRPr lang="en-US"/>
          </a:p>
        </p:txBody>
      </p:sp>
      <p:sp>
        <p:nvSpPr>
          <p:cNvPr id="5" name="Rectangle 4"/>
          <p:cNvSpPr/>
          <p:nvPr/>
        </p:nvSpPr>
        <p:spPr>
          <a:xfrm>
            <a:off x="646111" y="1622415"/>
            <a:ext cx="11096368" cy="461665"/>
          </a:xfrm>
          <a:prstGeom prst="rect">
            <a:avLst/>
          </a:prstGeom>
        </p:spPr>
        <p:txBody>
          <a:bodyPr wrap="square">
            <a:spAutoFit/>
          </a:bodyPr>
          <a:lstStyle/>
          <a:p>
            <a:r>
              <a:rPr lang="en-US" sz="2400" b="1" u="sng" dirty="0"/>
              <a:t>Multiple Inheritance</a:t>
            </a:r>
            <a:r>
              <a:rPr lang="en-US" sz="2400" b="1" u="sng" dirty="0" smtClean="0"/>
              <a:t>: </a:t>
            </a:r>
            <a:endParaRPr lang="en-US" sz="2400" dirty="0"/>
          </a:p>
        </p:txBody>
      </p:sp>
      <p:pic>
        <p:nvPicPr>
          <p:cNvPr id="7" name="Picture 6"/>
          <p:cNvPicPr>
            <a:picLocks noChangeAspect="1"/>
          </p:cNvPicPr>
          <p:nvPr/>
        </p:nvPicPr>
        <p:blipFill>
          <a:blip r:embed="rId2"/>
          <a:stretch>
            <a:fillRect/>
          </a:stretch>
        </p:blipFill>
        <p:spPr>
          <a:xfrm>
            <a:off x="6264161" y="1441308"/>
            <a:ext cx="5085158" cy="5085158"/>
          </a:xfrm>
          <a:prstGeom prst="rect">
            <a:avLst/>
          </a:prstGeom>
        </p:spPr>
      </p:pic>
      <p:pic>
        <p:nvPicPr>
          <p:cNvPr id="8" name="Picture 7"/>
          <p:cNvPicPr>
            <a:picLocks noChangeAspect="1"/>
          </p:cNvPicPr>
          <p:nvPr/>
        </p:nvPicPr>
        <p:blipFill>
          <a:blip r:embed="rId3"/>
          <a:stretch>
            <a:fillRect/>
          </a:stretch>
        </p:blipFill>
        <p:spPr>
          <a:xfrm>
            <a:off x="594928" y="4084223"/>
            <a:ext cx="5276073" cy="1286847"/>
          </a:xfrm>
          <a:prstGeom prst="rect">
            <a:avLst/>
          </a:prstGeom>
        </p:spPr>
      </p:pic>
    </p:spTree>
    <p:extLst>
      <p:ext uri="{BB962C8B-B14F-4D97-AF65-F5344CB8AC3E}">
        <p14:creationId xmlns:p14="http://schemas.microsoft.com/office/powerpoint/2010/main" val="3129641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Types of </a:t>
            </a:r>
            <a:r>
              <a:rPr lang="en-US" sz="5400" b="1" dirty="0"/>
              <a:t>Inheritance</a:t>
            </a:r>
          </a:p>
        </p:txBody>
      </p:sp>
      <p:sp>
        <p:nvSpPr>
          <p:cNvPr id="3" name="Content Placeholder 2"/>
          <p:cNvSpPr>
            <a:spLocks noGrp="1"/>
          </p:cNvSpPr>
          <p:nvPr>
            <p:ph idx="1"/>
          </p:nvPr>
        </p:nvSpPr>
        <p:spPr>
          <a:xfrm>
            <a:off x="217743" y="2165738"/>
            <a:ext cx="5449889" cy="4195481"/>
          </a:xfrm>
        </p:spPr>
        <p:txBody>
          <a:bodyPr>
            <a:normAutofit/>
          </a:bodyPr>
          <a:lstStyle/>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39</a:t>
            </a:fld>
            <a:endParaRPr lang="en-US"/>
          </a:p>
        </p:txBody>
      </p:sp>
      <p:sp>
        <p:nvSpPr>
          <p:cNvPr id="5" name="Rectangle 4"/>
          <p:cNvSpPr/>
          <p:nvPr/>
        </p:nvSpPr>
        <p:spPr>
          <a:xfrm>
            <a:off x="646111" y="1622415"/>
            <a:ext cx="11096368" cy="461665"/>
          </a:xfrm>
          <a:prstGeom prst="rect">
            <a:avLst/>
          </a:prstGeom>
        </p:spPr>
        <p:txBody>
          <a:bodyPr wrap="square">
            <a:spAutoFit/>
          </a:bodyPr>
          <a:lstStyle/>
          <a:p>
            <a:r>
              <a:rPr lang="en-US" sz="2400" b="1" u="sng" dirty="0"/>
              <a:t>Multiple Inheritance</a:t>
            </a:r>
            <a:r>
              <a:rPr lang="en-US" sz="2400" b="1" u="sng" dirty="0" smtClean="0"/>
              <a:t>: </a:t>
            </a:r>
            <a:endParaRPr lang="en-US" sz="2400" dirty="0"/>
          </a:p>
        </p:txBody>
      </p:sp>
      <p:pic>
        <p:nvPicPr>
          <p:cNvPr id="6" name="Picture 5"/>
          <p:cNvPicPr>
            <a:picLocks noChangeAspect="1"/>
          </p:cNvPicPr>
          <p:nvPr/>
        </p:nvPicPr>
        <p:blipFill>
          <a:blip r:embed="rId2"/>
          <a:stretch>
            <a:fillRect/>
          </a:stretch>
        </p:blipFill>
        <p:spPr>
          <a:xfrm>
            <a:off x="275408" y="2165738"/>
            <a:ext cx="5136277" cy="4086781"/>
          </a:xfrm>
          <a:prstGeom prst="rect">
            <a:avLst/>
          </a:prstGeom>
        </p:spPr>
      </p:pic>
      <p:pic>
        <p:nvPicPr>
          <p:cNvPr id="9" name="Picture 8"/>
          <p:cNvPicPr>
            <a:picLocks noChangeAspect="1"/>
          </p:cNvPicPr>
          <p:nvPr/>
        </p:nvPicPr>
        <p:blipFill>
          <a:blip r:embed="rId3"/>
          <a:stretch>
            <a:fillRect/>
          </a:stretch>
        </p:blipFill>
        <p:spPr>
          <a:xfrm>
            <a:off x="5579164" y="2116966"/>
            <a:ext cx="6463467" cy="2983628"/>
          </a:xfrm>
          <a:prstGeom prst="rect">
            <a:avLst/>
          </a:prstGeom>
        </p:spPr>
      </p:pic>
      <p:pic>
        <p:nvPicPr>
          <p:cNvPr id="10" name="Picture 9"/>
          <p:cNvPicPr>
            <a:picLocks noChangeAspect="1"/>
          </p:cNvPicPr>
          <p:nvPr/>
        </p:nvPicPr>
        <p:blipFill>
          <a:blip r:embed="rId4"/>
          <a:stretch>
            <a:fillRect/>
          </a:stretch>
        </p:blipFill>
        <p:spPr>
          <a:xfrm>
            <a:off x="5665833" y="5331426"/>
            <a:ext cx="6376798" cy="921093"/>
          </a:xfrm>
          <a:prstGeom prst="rect">
            <a:avLst/>
          </a:prstGeom>
        </p:spPr>
      </p:pic>
    </p:spTree>
    <p:extLst>
      <p:ext uri="{BB962C8B-B14F-4D97-AF65-F5344CB8AC3E}">
        <p14:creationId xmlns:p14="http://schemas.microsoft.com/office/powerpoint/2010/main" val="1048766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i="1" dirty="0"/>
              <a:t>has-a</a:t>
            </a:r>
            <a:r>
              <a:rPr lang="en-US" sz="5400" b="1" dirty="0"/>
              <a:t> Relationship</a:t>
            </a:r>
          </a:p>
        </p:txBody>
      </p:sp>
      <p:sp>
        <p:nvSpPr>
          <p:cNvPr id="3" name="Content Placeholder 2"/>
          <p:cNvSpPr>
            <a:spLocks noGrp="1"/>
          </p:cNvSpPr>
          <p:nvPr>
            <p:ph idx="1"/>
          </p:nvPr>
        </p:nvSpPr>
        <p:spPr/>
        <p:txBody>
          <a:bodyPr>
            <a:normAutofit/>
          </a:bodyPr>
          <a:lstStyle/>
          <a:p>
            <a:pPr>
              <a:buNone/>
            </a:pPr>
            <a:r>
              <a:rPr lang="en-US" sz="3200" dirty="0" smtClean="0"/>
              <a:t>class Office</a:t>
            </a:r>
          </a:p>
          <a:p>
            <a:pPr>
              <a:buNone/>
            </a:pPr>
            <a:r>
              <a:rPr lang="en-US" sz="3200" dirty="0" smtClean="0"/>
              <a:t>{</a:t>
            </a:r>
          </a:p>
          <a:p>
            <a:pPr>
              <a:buNone/>
            </a:pPr>
            <a:r>
              <a:rPr lang="en-US" sz="3200" dirty="0" smtClean="0"/>
              <a:t>	Department d;</a:t>
            </a:r>
          </a:p>
          <a:p>
            <a:pPr>
              <a:buNone/>
            </a:pPr>
            <a:r>
              <a:rPr lang="en-US" sz="3200" i="1" dirty="0" smtClean="0">
                <a:solidFill>
                  <a:schemeClr val="bg1">
                    <a:lumMod val="75000"/>
                  </a:schemeClr>
                </a:solidFill>
              </a:rPr>
              <a:t>	// any other  members</a:t>
            </a:r>
          </a:p>
          <a:p>
            <a:pPr>
              <a:buNone/>
            </a:pPr>
            <a:r>
              <a:rPr lang="en-US" sz="3200" dirty="0" smtClean="0"/>
              <a:t>};</a:t>
            </a:r>
          </a:p>
        </p:txBody>
      </p:sp>
      <p:sp>
        <p:nvSpPr>
          <p:cNvPr id="4" name="Slide Number Placeholder 3"/>
          <p:cNvSpPr>
            <a:spLocks noGrp="1"/>
          </p:cNvSpPr>
          <p:nvPr>
            <p:ph type="sldNum" sz="quarter" idx="12"/>
          </p:nvPr>
        </p:nvSpPr>
        <p:spPr/>
        <p:txBody>
          <a:bodyPr/>
          <a:lstStyle/>
          <a:p>
            <a:fld id="{38B37C27-2222-4CD1-83C4-DC16685FE41D}" type="slidenum">
              <a:rPr lang="en-US" smtClean="0"/>
              <a:t>4</a:t>
            </a:fld>
            <a:endParaRPr lang="en-US"/>
          </a:p>
        </p:txBody>
      </p:sp>
    </p:spTree>
    <p:extLst>
      <p:ext uri="{BB962C8B-B14F-4D97-AF65-F5344CB8AC3E}">
        <p14:creationId xmlns:p14="http://schemas.microsoft.com/office/powerpoint/2010/main" val="23595878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Types of </a:t>
            </a:r>
            <a:r>
              <a:rPr lang="en-US" sz="5400" b="1" dirty="0"/>
              <a:t>Inheritance</a:t>
            </a:r>
          </a:p>
        </p:txBody>
      </p:sp>
      <p:sp>
        <p:nvSpPr>
          <p:cNvPr id="3" name="Content Placeholder 2"/>
          <p:cNvSpPr>
            <a:spLocks noGrp="1"/>
          </p:cNvSpPr>
          <p:nvPr>
            <p:ph idx="1"/>
          </p:nvPr>
        </p:nvSpPr>
        <p:spPr>
          <a:xfrm>
            <a:off x="646111" y="1712656"/>
            <a:ext cx="8946541" cy="4195481"/>
          </a:xfrm>
        </p:spPr>
        <p:txBody>
          <a:bodyPr>
            <a:normAutofit/>
          </a:bodyPr>
          <a:lstStyle/>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40</a:t>
            </a:fld>
            <a:endParaRPr lang="en-US"/>
          </a:p>
        </p:txBody>
      </p:sp>
      <p:sp>
        <p:nvSpPr>
          <p:cNvPr id="5" name="Rectangle 4"/>
          <p:cNvSpPr/>
          <p:nvPr/>
        </p:nvSpPr>
        <p:spPr>
          <a:xfrm>
            <a:off x="453082" y="1638799"/>
            <a:ext cx="11096368" cy="830997"/>
          </a:xfrm>
          <a:prstGeom prst="rect">
            <a:avLst/>
          </a:prstGeom>
        </p:spPr>
        <p:txBody>
          <a:bodyPr wrap="square">
            <a:spAutoFit/>
          </a:bodyPr>
          <a:lstStyle/>
          <a:p>
            <a:r>
              <a:rPr lang="en-US" sz="2400" b="1" u="sng" dirty="0"/>
              <a:t>Multilevel Inheritance</a:t>
            </a:r>
            <a:r>
              <a:rPr lang="en-US" sz="2400" b="1" u="sng" dirty="0" smtClean="0"/>
              <a:t>: </a:t>
            </a:r>
            <a:r>
              <a:rPr lang="en-US" sz="2400" dirty="0"/>
              <a:t>In this type of inheritance, a derived class is created from another derived class.</a:t>
            </a:r>
          </a:p>
        </p:txBody>
      </p:sp>
      <p:sp>
        <p:nvSpPr>
          <p:cNvPr id="10" name="TextBox 9"/>
          <p:cNvSpPr txBox="1"/>
          <p:nvPr/>
        </p:nvSpPr>
        <p:spPr>
          <a:xfrm>
            <a:off x="6597688" y="2285770"/>
            <a:ext cx="4811718" cy="4278094"/>
          </a:xfrm>
          <a:prstGeom prst="rect">
            <a:avLst/>
          </a:prstGeom>
          <a:noFill/>
        </p:spPr>
        <p:txBody>
          <a:bodyPr wrap="square" rtlCol="0">
            <a:spAutoFit/>
          </a:bodyPr>
          <a:lstStyle/>
          <a:p>
            <a:r>
              <a:rPr lang="en-US" sz="1600" b="1" dirty="0" smtClean="0">
                <a:solidFill>
                  <a:srgbClr val="FFC000"/>
                </a:solidFill>
              </a:rPr>
              <a:t>Class A {</a:t>
            </a:r>
            <a:endParaRPr lang="en-US" sz="1600" b="1" dirty="0">
              <a:solidFill>
                <a:srgbClr val="FFC000"/>
              </a:solidFill>
            </a:endParaRPr>
          </a:p>
          <a:p>
            <a:r>
              <a:rPr lang="en-US" sz="1600" b="1" dirty="0">
                <a:solidFill>
                  <a:srgbClr val="FFC000"/>
                </a:solidFill>
              </a:rPr>
              <a:t> </a:t>
            </a:r>
          </a:p>
          <a:p>
            <a:r>
              <a:rPr lang="en-US" sz="1600" b="1" dirty="0">
                <a:solidFill>
                  <a:srgbClr val="FFC000"/>
                </a:solidFill>
              </a:rPr>
              <a:t>Statements of Class A</a:t>
            </a:r>
          </a:p>
          <a:p>
            <a:r>
              <a:rPr lang="en-US" sz="1600" b="1" dirty="0">
                <a:solidFill>
                  <a:srgbClr val="FFC000"/>
                </a:solidFill>
              </a:rPr>
              <a:t> </a:t>
            </a:r>
          </a:p>
          <a:p>
            <a:r>
              <a:rPr lang="en-US" sz="1600" b="1" dirty="0">
                <a:solidFill>
                  <a:srgbClr val="FFC000"/>
                </a:solidFill>
              </a:rPr>
              <a:t>};</a:t>
            </a:r>
          </a:p>
          <a:p>
            <a:r>
              <a:rPr lang="en-US" sz="1600" b="1" dirty="0">
                <a:solidFill>
                  <a:srgbClr val="FFC000"/>
                </a:solidFill>
              </a:rPr>
              <a:t> </a:t>
            </a:r>
          </a:p>
          <a:p>
            <a:r>
              <a:rPr lang="en-US" sz="1600" b="1" dirty="0">
                <a:solidFill>
                  <a:srgbClr val="FFC000"/>
                </a:solidFill>
              </a:rPr>
              <a:t>Class B: public class </a:t>
            </a:r>
            <a:r>
              <a:rPr lang="en-US" sz="1600" b="1" dirty="0" smtClean="0">
                <a:solidFill>
                  <a:srgbClr val="FFC000"/>
                </a:solidFill>
              </a:rPr>
              <a:t>A {</a:t>
            </a:r>
            <a:endParaRPr lang="en-US" sz="1600" b="1" dirty="0">
              <a:solidFill>
                <a:srgbClr val="FFC000"/>
              </a:solidFill>
            </a:endParaRPr>
          </a:p>
          <a:p>
            <a:r>
              <a:rPr lang="en-US" sz="1600" b="1" dirty="0">
                <a:solidFill>
                  <a:srgbClr val="FFC000"/>
                </a:solidFill>
              </a:rPr>
              <a:t> </a:t>
            </a:r>
          </a:p>
          <a:p>
            <a:r>
              <a:rPr lang="en-US" sz="1600" b="1" dirty="0">
                <a:solidFill>
                  <a:srgbClr val="FFC000"/>
                </a:solidFill>
              </a:rPr>
              <a:t>Statements of Class  b</a:t>
            </a:r>
          </a:p>
          <a:p>
            <a:r>
              <a:rPr lang="en-US" sz="1600" b="1" dirty="0">
                <a:solidFill>
                  <a:srgbClr val="FFC000"/>
                </a:solidFill>
              </a:rPr>
              <a:t> </a:t>
            </a:r>
          </a:p>
          <a:p>
            <a:r>
              <a:rPr lang="en-US" sz="1600" b="1" dirty="0">
                <a:solidFill>
                  <a:srgbClr val="FFC000"/>
                </a:solidFill>
              </a:rPr>
              <a:t>};</a:t>
            </a:r>
          </a:p>
          <a:p>
            <a:r>
              <a:rPr lang="en-US" sz="1600" b="1" dirty="0">
                <a:solidFill>
                  <a:srgbClr val="FFC000"/>
                </a:solidFill>
              </a:rPr>
              <a:t> </a:t>
            </a:r>
          </a:p>
          <a:p>
            <a:r>
              <a:rPr lang="en-US" sz="1600" b="1" dirty="0">
                <a:solidFill>
                  <a:srgbClr val="FFC000"/>
                </a:solidFill>
              </a:rPr>
              <a:t>Class C: public class </a:t>
            </a:r>
            <a:r>
              <a:rPr lang="en-US" sz="1600" b="1" dirty="0" smtClean="0">
                <a:solidFill>
                  <a:srgbClr val="FFC000"/>
                </a:solidFill>
              </a:rPr>
              <a:t>B {</a:t>
            </a:r>
            <a:endParaRPr lang="en-US" sz="1600" b="1" dirty="0">
              <a:solidFill>
                <a:srgbClr val="FFC000"/>
              </a:solidFill>
            </a:endParaRPr>
          </a:p>
          <a:p>
            <a:r>
              <a:rPr lang="en-US" sz="1600" b="1" dirty="0">
                <a:solidFill>
                  <a:srgbClr val="FFC000"/>
                </a:solidFill>
              </a:rPr>
              <a:t> </a:t>
            </a:r>
          </a:p>
          <a:p>
            <a:r>
              <a:rPr lang="en-US" sz="1600" b="1" dirty="0">
                <a:solidFill>
                  <a:srgbClr val="FFC000"/>
                </a:solidFill>
              </a:rPr>
              <a:t>Statements of Class  C</a:t>
            </a:r>
          </a:p>
          <a:p>
            <a:r>
              <a:rPr lang="en-US" sz="1600" b="1" dirty="0">
                <a:solidFill>
                  <a:srgbClr val="FFC000"/>
                </a:solidFill>
              </a:rPr>
              <a:t> </a:t>
            </a:r>
          </a:p>
          <a:p>
            <a:r>
              <a:rPr lang="en-US" sz="1600" b="1" dirty="0">
                <a:solidFill>
                  <a:srgbClr val="FFC000"/>
                </a:solidFill>
              </a:rPr>
              <a:t>};</a:t>
            </a:r>
            <a:endParaRPr lang="en-US" sz="3200" b="1" dirty="0">
              <a:solidFill>
                <a:srgbClr val="FFC000"/>
              </a:solidFill>
            </a:endParaRPr>
          </a:p>
        </p:txBody>
      </p:sp>
      <p:pic>
        <p:nvPicPr>
          <p:cNvPr id="6" name="Picture 2" descr="C# | Multilevel Inheritance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159" y="2597542"/>
            <a:ext cx="3162300" cy="383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992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29" y="111785"/>
            <a:ext cx="9404723" cy="1400530"/>
          </a:xfrm>
        </p:spPr>
        <p:txBody>
          <a:bodyPr>
            <a:normAutofit/>
          </a:bodyPr>
          <a:lstStyle/>
          <a:p>
            <a:r>
              <a:rPr lang="en-US" sz="5400" b="1" dirty="0" smtClean="0"/>
              <a:t>Types of </a:t>
            </a:r>
            <a:r>
              <a:rPr lang="en-US" sz="5400" b="1" dirty="0"/>
              <a:t>Inheritance</a:t>
            </a:r>
          </a:p>
        </p:txBody>
      </p:sp>
      <p:sp>
        <p:nvSpPr>
          <p:cNvPr id="3" name="Content Placeholder 2"/>
          <p:cNvSpPr>
            <a:spLocks noGrp="1"/>
          </p:cNvSpPr>
          <p:nvPr>
            <p:ph idx="1"/>
          </p:nvPr>
        </p:nvSpPr>
        <p:spPr>
          <a:xfrm>
            <a:off x="646111" y="1712656"/>
            <a:ext cx="8946541" cy="4195481"/>
          </a:xfrm>
        </p:spPr>
        <p:txBody>
          <a:bodyPr>
            <a:normAutofit/>
          </a:bodyPr>
          <a:lstStyle/>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41</a:t>
            </a:fld>
            <a:endParaRPr lang="en-US"/>
          </a:p>
        </p:txBody>
      </p:sp>
      <p:sp>
        <p:nvSpPr>
          <p:cNvPr id="5" name="Rectangle 4"/>
          <p:cNvSpPr/>
          <p:nvPr/>
        </p:nvSpPr>
        <p:spPr>
          <a:xfrm>
            <a:off x="453082" y="1050650"/>
            <a:ext cx="11096368" cy="461665"/>
          </a:xfrm>
          <a:prstGeom prst="rect">
            <a:avLst/>
          </a:prstGeom>
        </p:spPr>
        <p:txBody>
          <a:bodyPr wrap="square">
            <a:spAutoFit/>
          </a:bodyPr>
          <a:lstStyle/>
          <a:p>
            <a:r>
              <a:rPr lang="en-US" sz="2400" b="1" u="sng" dirty="0"/>
              <a:t>Multilevel Inheritance</a:t>
            </a:r>
            <a:r>
              <a:rPr lang="en-US" sz="2400" b="1" u="sng" dirty="0" smtClean="0"/>
              <a:t>:</a:t>
            </a:r>
            <a:endParaRPr lang="en-US" sz="2400" dirty="0"/>
          </a:p>
        </p:txBody>
      </p:sp>
      <p:pic>
        <p:nvPicPr>
          <p:cNvPr id="6" name="Picture 5"/>
          <p:cNvPicPr>
            <a:picLocks noChangeAspect="1"/>
          </p:cNvPicPr>
          <p:nvPr/>
        </p:nvPicPr>
        <p:blipFill>
          <a:blip r:embed="rId2"/>
          <a:stretch>
            <a:fillRect/>
          </a:stretch>
        </p:blipFill>
        <p:spPr>
          <a:xfrm>
            <a:off x="453082" y="1712656"/>
            <a:ext cx="4791425" cy="4992032"/>
          </a:xfrm>
          <a:prstGeom prst="rect">
            <a:avLst/>
          </a:prstGeom>
        </p:spPr>
      </p:pic>
      <p:pic>
        <p:nvPicPr>
          <p:cNvPr id="7" name="Picture 6"/>
          <p:cNvPicPr>
            <a:picLocks noChangeAspect="1"/>
          </p:cNvPicPr>
          <p:nvPr/>
        </p:nvPicPr>
        <p:blipFill>
          <a:blip r:embed="rId3"/>
          <a:stretch>
            <a:fillRect/>
          </a:stretch>
        </p:blipFill>
        <p:spPr>
          <a:xfrm>
            <a:off x="5601025" y="1712656"/>
            <a:ext cx="5589714" cy="2159662"/>
          </a:xfrm>
          <a:prstGeom prst="rect">
            <a:avLst/>
          </a:prstGeom>
        </p:spPr>
      </p:pic>
      <p:pic>
        <p:nvPicPr>
          <p:cNvPr id="8" name="Picture 7"/>
          <p:cNvPicPr>
            <a:picLocks noChangeAspect="1"/>
          </p:cNvPicPr>
          <p:nvPr/>
        </p:nvPicPr>
        <p:blipFill>
          <a:blip r:embed="rId4"/>
          <a:stretch>
            <a:fillRect/>
          </a:stretch>
        </p:blipFill>
        <p:spPr>
          <a:xfrm>
            <a:off x="5744990" y="4208672"/>
            <a:ext cx="5630845" cy="955055"/>
          </a:xfrm>
          <a:prstGeom prst="rect">
            <a:avLst/>
          </a:prstGeom>
        </p:spPr>
      </p:pic>
    </p:spTree>
    <p:extLst>
      <p:ext uri="{BB962C8B-B14F-4D97-AF65-F5344CB8AC3E}">
        <p14:creationId xmlns:p14="http://schemas.microsoft.com/office/powerpoint/2010/main" val="7618457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29" y="111785"/>
            <a:ext cx="9404723" cy="1400530"/>
          </a:xfrm>
        </p:spPr>
        <p:txBody>
          <a:bodyPr>
            <a:normAutofit/>
          </a:bodyPr>
          <a:lstStyle/>
          <a:p>
            <a:r>
              <a:rPr lang="en-US" sz="5400" b="1" dirty="0" smtClean="0"/>
              <a:t>Types of </a:t>
            </a:r>
            <a:r>
              <a:rPr lang="en-US" sz="5400" b="1" dirty="0"/>
              <a:t>Inheritance</a:t>
            </a:r>
          </a:p>
        </p:txBody>
      </p:sp>
      <p:sp>
        <p:nvSpPr>
          <p:cNvPr id="3" name="Content Placeholder 2"/>
          <p:cNvSpPr>
            <a:spLocks noGrp="1"/>
          </p:cNvSpPr>
          <p:nvPr>
            <p:ph idx="1"/>
          </p:nvPr>
        </p:nvSpPr>
        <p:spPr>
          <a:xfrm>
            <a:off x="646111" y="1712656"/>
            <a:ext cx="8946541" cy="4195481"/>
          </a:xfrm>
        </p:spPr>
        <p:txBody>
          <a:bodyPr>
            <a:normAutofit/>
          </a:bodyPr>
          <a:lstStyle/>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42</a:t>
            </a:fld>
            <a:endParaRPr lang="en-US"/>
          </a:p>
        </p:txBody>
      </p:sp>
      <p:sp>
        <p:nvSpPr>
          <p:cNvPr id="5" name="Rectangle 4"/>
          <p:cNvSpPr/>
          <p:nvPr/>
        </p:nvSpPr>
        <p:spPr>
          <a:xfrm>
            <a:off x="453082" y="1050650"/>
            <a:ext cx="11096368" cy="461665"/>
          </a:xfrm>
          <a:prstGeom prst="rect">
            <a:avLst/>
          </a:prstGeom>
        </p:spPr>
        <p:txBody>
          <a:bodyPr wrap="square">
            <a:spAutoFit/>
          </a:bodyPr>
          <a:lstStyle/>
          <a:p>
            <a:r>
              <a:rPr lang="en-US" sz="2400" b="1" u="sng" dirty="0"/>
              <a:t>Multilevel Inheritance</a:t>
            </a:r>
            <a:r>
              <a:rPr lang="en-US" sz="2400" b="1" u="sng" dirty="0" smtClean="0"/>
              <a:t>:</a:t>
            </a:r>
            <a:endParaRPr lang="en-US" sz="2400" dirty="0"/>
          </a:p>
        </p:txBody>
      </p:sp>
      <p:pic>
        <p:nvPicPr>
          <p:cNvPr id="9" name="Picture 8"/>
          <p:cNvPicPr>
            <a:picLocks noChangeAspect="1"/>
          </p:cNvPicPr>
          <p:nvPr/>
        </p:nvPicPr>
        <p:blipFill>
          <a:blip r:embed="rId2"/>
          <a:stretch>
            <a:fillRect/>
          </a:stretch>
        </p:blipFill>
        <p:spPr>
          <a:xfrm>
            <a:off x="809150" y="1712656"/>
            <a:ext cx="3202084" cy="4932949"/>
          </a:xfrm>
          <a:prstGeom prst="rect">
            <a:avLst/>
          </a:prstGeom>
        </p:spPr>
      </p:pic>
      <p:pic>
        <p:nvPicPr>
          <p:cNvPr id="10" name="Picture 9"/>
          <p:cNvPicPr>
            <a:picLocks noChangeAspect="1"/>
          </p:cNvPicPr>
          <p:nvPr/>
        </p:nvPicPr>
        <p:blipFill>
          <a:blip r:embed="rId3"/>
          <a:stretch>
            <a:fillRect/>
          </a:stretch>
        </p:blipFill>
        <p:spPr>
          <a:xfrm>
            <a:off x="5326920" y="2359497"/>
            <a:ext cx="2276604" cy="2458732"/>
          </a:xfrm>
          <a:prstGeom prst="rect">
            <a:avLst/>
          </a:prstGeom>
        </p:spPr>
      </p:pic>
    </p:spTree>
    <p:extLst>
      <p:ext uri="{BB962C8B-B14F-4D97-AF65-F5344CB8AC3E}">
        <p14:creationId xmlns:p14="http://schemas.microsoft.com/office/powerpoint/2010/main" val="19516863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Types of </a:t>
            </a:r>
            <a:r>
              <a:rPr lang="en-US" sz="5400" b="1" dirty="0"/>
              <a:t>Inheritance</a:t>
            </a:r>
          </a:p>
        </p:txBody>
      </p:sp>
      <p:sp>
        <p:nvSpPr>
          <p:cNvPr id="3" name="Content Placeholder 2"/>
          <p:cNvSpPr>
            <a:spLocks noGrp="1"/>
          </p:cNvSpPr>
          <p:nvPr>
            <p:ph idx="1"/>
          </p:nvPr>
        </p:nvSpPr>
        <p:spPr>
          <a:xfrm>
            <a:off x="646111" y="1712656"/>
            <a:ext cx="8946541" cy="4195481"/>
          </a:xfrm>
        </p:spPr>
        <p:txBody>
          <a:bodyPr>
            <a:normAutofit/>
          </a:bodyPr>
          <a:lstStyle/>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43</a:t>
            </a:fld>
            <a:endParaRPr lang="en-US"/>
          </a:p>
        </p:txBody>
      </p:sp>
      <p:sp>
        <p:nvSpPr>
          <p:cNvPr id="5" name="Rectangle 4"/>
          <p:cNvSpPr/>
          <p:nvPr/>
        </p:nvSpPr>
        <p:spPr>
          <a:xfrm>
            <a:off x="370703" y="1495938"/>
            <a:ext cx="11096368" cy="1200329"/>
          </a:xfrm>
          <a:prstGeom prst="rect">
            <a:avLst/>
          </a:prstGeom>
        </p:spPr>
        <p:txBody>
          <a:bodyPr wrap="square">
            <a:spAutoFit/>
          </a:bodyPr>
          <a:lstStyle/>
          <a:p>
            <a:r>
              <a:rPr lang="en-US" sz="2400" b="1" u="sng" dirty="0"/>
              <a:t>Hierarchical </a:t>
            </a:r>
            <a:r>
              <a:rPr lang="en-US" sz="2400" b="1" u="sng" dirty="0" smtClean="0"/>
              <a:t>Inheritance: </a:t>
            </a:r>
            <a:r>
              <a:rPr lang="en-US" sz="2400" dirty="0"/>
              <a:t>In this type of inheritance, more than one sub class is inherited from a single base class. i.e. more than one derived class is created from a single base class.</a:t>
            </a:r>
          </a:p>
        </p:txBody>
      </p:sp>
      <p:sp>
        <p:nvSpPr>
          <p:cNvPr id="10" name="TextBox 9"/>
          <p:cNvSpPr txBox="1"/>
          <p:nvPr/>
        </p:nvSpPr>
        <p:spPr>
          <a:xfrm>
            <a:off x="6597688" y="2285770"/>
            <a:ext cx="4811718" cy="4278094"/>
          </a:xfrm>
          <a:prstGeom prst="rect">
            <a:avLst/>
          </a:prstGeom>
          <a:noFill/>
        </p:spPr>
        <p:txBody>
          <a:bodyPr wrap="square" rtlCol="0">
            <a:spAutoFit/>
          </a:bodyPr>
          <a:lstStyle/>
          <a:p>
            <a:r>
              <a:rPr lang="en-US" sz="1600" b="1" dirty="0" smtClean="0">
                <a:solidFill>
                  <a:srgbClr val="FFC000"/>
                </a:solidFill>
              </a:rPr>
              <a:t>Class A {</a:t>
            </a:r>
            <a:endParaRPr lang="en-US" sz="1600" b="1" dirty="0">
              <a:solidFill>
                <a:srgbClr val="FFC000"/>
              </a:solidFill>
            </a:endParaRPr>
          </a:p>
          <a:p>
            <a:r>
              <a:rPr lang="en-US" sz="1600" b="1" dirty="0">
                <a:solidFill>
                  <a:srgbClr val="FFC000"/>
                </a:solidFill>
              </a:rPr>
              <a:t> </a:t>
            </a:r>
          </a:p>
          <a:p>
            <a:r>
              <a:rPr lang="en-US" sz="1600" b="1" dirty="0">
                <a:solidFill>
                  <a:srgbClr val="FFC000"/>
                </a:solidFill>
              </a:rPr>
              <a:t>Statements of Class A</a:t>
            </a:r>
          </a:p>
          <a:p>
            <a:r>
              <a:rPr lang="en-US" sz="1600" b="1" dirty="0">
                <a:solidFill>
                  <a:srgbClr val="FFC000"/>
                </a:solidFill>
              </a:rPr>
              <a:t> </a:t>
            </a:r>
          </a:p>
          <a:p>
            <a:r>
              <a:rPr lang="en-US" sz="1600" b="1" dirty="0">
                <a:solidFill>
                  <a:srgbClr val="FFC000"/>
                </a:solidFill>
              </a:rPr>
              <a:t>};</a:t>
            </a:r>
          </a:p>
          <a:p>
            <a:r>
              <a:rPr lang="en-US" sz="1600" b="1" dirty="0">
                <a:solidFill>
                  <a:srgbClr val="FFC000"/>
                </a:solidFill>
              </a:rPr>
              <a:t> </a:t>
            </a:r>
          </a:p>
          <a:p>
            <a:r>
              <a:rPr lang="en-US" sz="1600" b="1" dirty="0">
                <a:solidFill>
                  <a:srgbClr val="FFC000"/>
                </a:solidFill>
              </a:rPr>
              <a:t>Class B: public class </a:t>
            </a:r>
            <a:r>
              <a:rPr lang="en-US" sz="1600" b="1" dirty="0" smtClean="0">
                <a:solidFill>
                  <a:srgbClr val="FFC000"/>
                </a:solidFill>
              </a:rPr>
              <a:t>A {</a:t>
            </a:r>
            <a:endParaRPr lang="en-US" sz="1600" b="1" dirty="0">
              <a:solidFill>
                <a:srgbClr val="FFC000"/>
              </a:solidFill>
            </a:endParaRPr>
          </a:p>
          <a:p>
            <a:r>
              <a:rPr lang="en-US" sz="1600" b="1" dirty="0">
                <a:solidFill>
                  <a:srgbClr val="FFC000"/>
                </a:solidFill>
              </a:rPr>
              <a:t> </a:t>
            </a:r>
          </a:p>
          <a:p>
            <a:r>
              <a:rPr lang="en-US" sz="1600" b="1" dirty="0">
                <a:solidFill>
                  <a:srgbClr val="FFC000"/>
                </a:solidFill>
              </a:rPr>
              <a:t>Statements of Class  b</a:t>
            </a:r>
          </a:p>
          <a:p>
            <a:r>
              <a:rPr lang="en-US" sz="1600" b="1" dirty="0">
                <a:solidFill>
                  <a:srgbClr val="FFC000"/>
                </a:solidFill>
              </a:rPr>
              <a:t> </a:t>
            </a:r>
          </a:p>
          <a:p>
            <a:r>
              <a:rPr lang="en-US" sz="1600" b="1" dirty="0">
                <a:solidFill>
                  <a:srgbClr val="FFC000"/>
                </a:solidFill>
              </a:rPr>
              <a:t>};</a:t>
            </a:r>
          </a:p>
          <a:p>
            <a:r>
              <a:rPr lang="en-US" sz="1600" b="1" dirty="0">
                <a:solidFill>
                  <a:srgbClr val="FFC000"/>
                </a:solidFill>
              </a:rPr>
              <a:t> </a:t>
            </a:r>
          </a:p>
          <a:p>
            <a:r>
              <a:rPr lang="en-US" sz="1600" b="1" dirty="0">
                <a:solidFill>
                  <a:srgbClr val="FFC000"/>
                </a:solidFill>
              </a:rPr>
              <a:t>Class C: public class </a:t>
            </a:r>
            <a:r>
              <a:rPr lang="en-US" sz="1600" b="1" dirty="0" smtClean="0">
                <a:solidFill>
                  <a:srgbClr val="FFC000"/>
                </a:solidFill>
              </a:rPr>
              <a:t>B {</a:t>
            </a:r>
            <a:endParaRPr lang="en-US" sz="1600" b="1" dirty="0">
              <a:solidFill>
                <a:srgbClr val="FFC000"/>
              </a:solidFill>
            </a:endParaRPr>
          </a:p>
          <a:p>
            <a:r>
              <a:rPr lang="en-US" sz="1600" b="1" dirty="0">
                <a:solidFill>
                  <a:srgbClr val="FFC000"/>
                </a:solidFill>
              </a:rPr>
              <a:t> </a:t>
            </a:r>
          </a:p>
          <a:p>
            <a:r>
              <a:rPr lang="en-US" sz="1600" b="1" dirty="0">
                <a:solidFill>
                  <a:srgbClr val="FFC000"/>
                </a:solidFill>
              </a:rPr>
              <a:t>Statements of Class  C</a:t>
            </a:r>
          </a:p>
          <a:p>
            <a:r>
              <a:rPr lang="en-US" sz="1600" b="1" dirty="0">
                <a:solidFill>
                  <a:srgbClr val="FFC000"/>
                </a:solidFill>
              </a:rPr>
              <a:t> </a:t>
            </a:r>
          </a:p>
          <a:p>
            <a:r>
              <a:rPr lang="en-US" sz="1600" b="1" dirty="0">
                <a:solidFill>
                  <a:srgbClr val="FFC000"/>
                </a:solidFill>
              </a:rPr>
              <a:t>};</a:t>
            </a:r>
            <a:endParaRPr lang="en-US" sz="3200" b="1" dirty="0">
              <a:solidFill>
                <a:srgbClr val="FFC000"/>
              </a:solidFill>
            </a:endParaRPr>
          </a:p>
        </p:txBody>
      </p:sp>
      <p:pic>
        <p:nvPicPr>
          <p:cNvPr id="6" name="Picture 2" descr="Hierarchical inheritance in C++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03" y="3128789"/>
            <a:ext cx="5867839" cy="2367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4975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Types of </a:t>
            </a:r>
            <a:r>
              <a:rPr lang="en-US" sz="5400" b="1" dirty="0"/>
              <a:t>Inheritance</a:t>
            </a:r>
          </a:p>
        </p:txBody>
      </p:sp>
      <p:sp>
        <p:nvSpPr>
          <p:cNvPr id="3" name="Content Placeholder 2"/>
          <p:cNvSpPr>
            <a:spLocks noGrp="1"/>
          </p:cNvSpPr>
          <p:nvPr>
            <p:ph idx="1"/>
          </p:nvPr>
        </p:nvSpPr>
        <p:spPr>
          <a:xfrm>
            <a:off x="646111" y="1712656"/>
            <a:ext cx="8946541" cy="4195481"/>
          </a:xfrm>
        </p:spPr>
        <p:txBody>
          <a:bodyPr>
            <a:normAutofit/>
          </a:bodyPr>
          <a:lstStyle/>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44</a:t>
            </a:fld>
            <a:endParaRPr lang="en-US"/>
          </a:p>
        </p:txBody>
      </p:sp>
      <p:sp>
        <p:nvSpPr>
          <p:cNvPr id="5" name="Rectangle 4"/>
          <p:cNvSpPr/>
          <p:nvPr/>
        </p:nvSpPr>
        <p:spPr>
          <a:xfrm>
            <a:off x="370703" y="1495938"/>
            <a:ext cx="11096368" cy="461665"/>
          </a:xfrm>
          <a:prstGeom prst="rect">
            <a:avLst/>
          </a:prstGeom>
        </p:spPr>
        <p:txBody>
          <a:bodyPr wrap="square">
            <a:spAutoFit/>
          </a:bodyPr>
          <a:lstStyle/>
          <a:p>
            <a:r>
              <a:rPr lang="en-US" sz="2400" b="1" u="sng" dirty="0"/>
              <a:t>Hierarchical </a:t>
            </a:r>
            <a:r>
              <a:rPr lang="en-US" sz="2400" b="1" u="sng" dirty="0" smtClean="0"/>
              <a:t>Inheritance:</a:t>
            </a:r>
            <a:endParaRPr lang="en-US" sz="2400" dirty="0"/>
          </a:p>
        </p:txBody>
      </p:sp>
      <p:pic>
        <p:nvPicPr>
          <p:cNvPr id="6" name="Picture 5"/>
          <p:cNvPicPr>
            <a:picLocks noChangeAspect="1"/>
          </p:cNvPicPr>
          <p:nvPr/>
        </p:nvPicPr>
        <p:blipFill>
          <a:blip r:embed="rId2"/>
          <a:stretch>
            <a:fillRect/>
          </a:stretch>
        </p:blipFill>
        <p:spPr>
          <a:xfrm>
            <a:off x="807724" y="2069966"/>
            <a:ext cx="3066278" cy="4566623"/>
          </a:xfrm>
          <a:prstGeom prst="rect">
            <a:avLst/>
          </a:prstGeom>
        </p:spPr>
      </p:pic>
      <p:pic>
        <p:nvPicPr>
          <p:cNvPr id="7" name="Picture 6"/>
          <p:cNvPicPr>
            <a:picLocks noChangeAspect="1"/>
          </p:cNvPicPr>
          <p:nvPr/>
        </p:nvPicPr>
        <p:blipFill>
          <a:blip r:embed="rId3"/>
          <a:stretch>
            <a:fillRect/>
          </a:stretch>
        </p:blipFill>
        <p:spPr>
          <a:xfrm>
            <a:off x="4323372" y="2390125"/>
            <a:ext cx="4333875" cy="1924050"/>
          </a:xfrm>
          <a:prstGeom prst="rect">
            <a:avLst/>
          </a:prstGeom>
        </p:spPr>
      </p:pic>
      <p:pic>
        <p:nvPicPr>
          <p:cNvPr id="8" name="Picture 7"/>
          <p:cNvPicPr>
            <a:picLocks noChangeAspect="1"/>
          </p:cNvPicPr>
          <p:nvPr/>
        </p:nvPicPr>
        <p:blipFill>
          <a:blip r:embed="rId4"/>
          <a:stretch>
            <a:fillRect/>
          </a:stretch>
        </p:blipFill>
        <p:spPr>
          <a:xfrm>
            <a:off x="4611129" y="4580462"/>
            <a:ext cx="3290922" cy="845584"/>
          </a:xfrm>
          <a:prstGeom prst="rect">
            <a:avLst/>
          </a:prstGeom>
        </p:spPr>
      </p:pic>
    </p:spTree>
    <p:extLst>
      <p:ext uri="{BB962C8B-B14F-4D97-AF65-F5344CB8AC3E}">
        <p14:creationId xmlns:p14="http://schemas.microsoft.com/office/powerpoint/2010/main" val="3399394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Types of </a:t>
            </a:r>
            <a:r>
              <a:rPr lang="en-US" sz="5400" b="1" dirty="0"/>
              <a:t>Inheritance</a:t>
            </a:r>
          </a:p>
        </p:txBody>
      </p:sp>
      <p:sp>
        <p:nvSpPr>
          <p:cNvPr id="3" name="Content Placeholder 2"/>
          <p:cNvSpPr>
            <a:spLocks noGrp="1"/>
          </p:cNvSpPr>
          <p:nvPr>
            <p:ph idx="1"/>
          </p:nvPr>
        </p:nvSpPr>
        <p:spPr>
          <a:xfrm>
            <a:off x="530782" y="2173975"/>
            <a:ext cx="4395446" cy="4195481"/>
          </a:xfrm>
        </p:spPr>
        <p:txBody>
          <a:bodyPr>
            <a:normAutofit/>
          </a:bodyPr>
          <a:lstStyle/>
          <a:p>
            <a:pPr marL="0">
              <a:buFont typeface="Wingdings" panose="05000000000000000000" pitchFamily="2" charset="2"/>
              <a:buChar char="§"/>
            </a:pPr>
            <a:r>
              <a:rPr lang="en-US" dirty="0"/>
              <a:t>In hybrid inheritance, there is a combination of one or </a:t>
            </a:r>
            <a:r>
              <a:rPr lang="en-US" dirty="0" smtClean="0"/>
              <a:t>more inheritance  types. </a:t>
            </a:r>
          </a:p>
          <a:p>
            <a:pPr marL="0">
              <a:buFont typeface="Wingdings" panose="05000000000000000000" pitchFamily="2" charset="2"/>
              <a:buChar char="§"/>
            </a:pPr>
            <a:r>
              <a:rPr lang="en-US" dirty="0" smtClean="0"/>
              <a:t>For </a:t>
            </a:r>
            <a:r>
              <a:rPr lang="en-US" dirty="0"/>
              <a:t>instance, the combination of single and hierarchical inheritance. </a:t>
            </a:r>
            <a:endParaRPr lang="en-US" dirty="0" smtClean="0"/>
          </a:p>
          <a:p>
            <a:pPr marL="0">
              <a:buFont typeface="Wingdings" panose="05000000000000000000" pitchFamily="2" charset="2"/>
              <a:buChar char="§"/>
            </a:pPr>
            <a:r>
              <a:rPr lang="en-US" dirty="0" smtClean="0"/>
              <a:t>Therefore</a:t>
            </a:r>
            <a:r>
              <a:rPr lang="en-US" dirty="0"/>
              <a:t>, hybrid inheritance is also known as </a:t>
            </a:r>
            <a:r>
              <a:rPr lang="en-US" b="1" u="sng" dirty="0"/>
              <a:t>multipath inheritance</a:t>
            </a:r>
            <a:r>
              <a:rPr lang="en-US" dirty="0"/>
              <a:t>.</a:t>
            </a:r>
          </a:p>
        </p:txBody>
      </p:sp>
      <p:sp>
        <p:nvSpPr>
          <p:cNvPr id="4" name="Slide Number Placeholder 3"/>
          <p:cNvSpPr>
            <a:spLocks noGrp="1"/>
          </p:cNvSpPr>
          <p:nvPr>
            <p:ph type="sldNum" sz="quarter" idx="12"/>
          </p:nvPr>
        </p:nvSpPr>
        <p:spPr/>
        <p:txBody>
          <a:bodyPr/>
          <a:lstStyle/>
          <a:p>
            <a:fld id="{38B37C27-2222-4CD1-83C4-DC16685FE41D}" type="slidenum">
              <a:rPr lang="en-US" smtClean="0"/>
              <a:t>45</a:t>
            </a:fld>
            <a:endParaRPr lang="en-US"/>
          </a:p>
        </p:txBody>
      </p:sp>
      <p:sp>
        <p:nvSpPr>
          <p:cNvPr id="5" name="Rectangle 4"/>
          <p:cNvSpPr/>
          <p:nvPr/>
        </p:nvSpPr>
        <p:spPr>
          <a:xfrm>
            <a:off x="370703" y="1495938"/>
            <a:ext cx="11096368" cy="461665"/>
          </a:xfrm>
          <a:prstGeom prst="rect">
            <a:avLst/>
          </a:prstGeom>
        </p:spPr>
        <p:txBody>
          <a:bodyPr wrap="square">
            <a:spAutoFit/>
          </a:bodyPr>
          <a:lstStyle/>
          <a:p>
            <a:r>
              <a:rPr lang="en-US" sz="2400" b="1" u="sng" dirty="0" smtClean="0"/>
              <a:t>Hybrid Inheritance:</a:t>
            </a:r>
            <a:endParaRPr lang="en-US" sz="2400" dirty="0"/>
          </a:p>
        </p:txBody>
      </p:sp>
      <p:pic>
        <p:nvPicPr>
          <p:cNvPr id="9" name="Picture 8"/>
          <p:cNvPicPr>
            <a:picLocks noChangeAspect="1"/>
          </p:cNvPicPr>
          <p:nvPr/>
        </p:nvPicPr>
        <p:blipFill>
          <a:blip r:embed="rId2"/>
          <a:stretch>
            <a:fillRect/>
          </a:stretch>
        </p:blipFill>
        <p:spPr>
          <a:xfrm>
            <a:off x="5462844" y="1577674"/>
            <a:ext cx="6505575" cy="4905375"/>
          </a:xfrm>
          <a:prstGeom prst="rect">
            <a:avLst/>
          </a:prstGeom>
        </p:spPr>
      </p:pic>
    </p:spTree>
    <p:extLst>
      <p:ext uri="{BB962C8B-B14F-4D97-AF65-F5344CB8AC3E}">
        <p14:creationId xmlns:p14="http://schemas.microsoft.com/office/powerpoint/2010/main" val="26554310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Types of </a:t>
            </a:r>
            <a:r>
              <a:rPr lang="en-US" sz="5400" b="1" dirty="0"/>
              <a:t>Inheritance</a:t>
            </a:r>
          </a:p>
        </p:txBody>
      </p:sp>
      <p:sp>
        <p:nvSpPr>
          <p:cNvPr id="3" name="Content Placeholder 2"/>
          <p:cNvSpPr>
            <a:spLocks noGrp="1"/>
          </p:cNvSpPr>
          <p:nvPr>
            <p:ph idx="1"/>
          </p:nvPr>
        </p:nvSpPr>
        <p:spPr>
          <a:xfrm>
            <a:off x="370703" y="2157499"/>
            <a:ext cx="4016504" cy="4195481"/>
          </a:xfrm>
        </p:spPr>
        <p:txBody>
          <a:bodyPr>
            <a:normAutofit/>
          </a:bodyPr>
          <a:lstStyle/>
          <a:p>
            <a:pPr marL="0">
              <a:buFont typeface="Wingdings" panose="05000000000000000000" pitchFamily="2" charset="2"/>
              <a:buChar char="§"/>
            </a:pPr>
            <a:r>
              <a:rPr lang="en-US" dirty="0"/>
              <a:t>C</a:t>
            </a:r>
            <a:r>
              <a:rPr lang="en-US" dirty="0" smtClean="0"/>
              <a:t>ombination </a:t>
            </a:r>
            <a:r>
              <a:rPr lang="en-US" dirty="0"/>
              <a:t>of single inheritance and multiple inheritance</a:t>
            </a:r>
            <a:r>
              <a:rPr lang="en-US" dirty="0" smtClean="0"/>
              <a:t>.</a:t>
            </a:r>
            <a:endParaRPr lang="en-US" dirty="0"/>
          </a:p>
          <a:p>
            <a:pPr marL="0">
              <a:buFont typeface="Wingdings" panose="05000000000000000000" pitchFamily="2" charset="2"/>
              <a:buChar char="§"/>
            </a:pPr>
            <a:r>
              <a:rPr lang="en-US" dirty="0"/>
              <a:t>Single inheritance - Class B inherits class A. </a:t>
            </a:r>
            <a:endParaRPr lang="en-US" dirty="0" smtClean="0"/>
          </a:p>
          <a:p>
            <a:pPr marL="0">
              <a:buFont typeface="Wingdings" panose="05000000000000000000" pitchFamily="2" charset="2"/>
              <a:buChar char="§"/>
            </a:pPr>
            <a:r>
              <a:rPr lang="en-US" dirty="0" smtClean="0"/>
              <a:t>Multiple </a:t>
            </a:r>
            <a:r>
              <a:rPr lang="en-US" dirty="0"/>
              <a:t>inheritance - Class D is inherited from multiple </a:t>
            </a:r>
            <a:r>
              <a:rPr lang="en-US" dirty="0" smtClean="0"/>
              <a:t>classes</a:t>
            </a:r>
            <a:r>
              <a:rPr lang="en-US" dirty="0"/>
              <a:t>.</a:t>
            </a:r>
          </a:p>
        </p:txBody>
      </p:sp>
      <p:sp>
        <p:nvSpPr>
          <p:cNvPr id="4" name="Slide Number Placeholder 3"/>
          <p:cNvSpPr>
            <a:spLocks noGrp="1"/>
          </p:cNvSpPr>
          <p:nvPr>
            <p:ph type="sldNum" sz="quarter" idx="12"/>
          </p:nvPr>
        </p:nvSpPr>
        <p:spPr/>
        <p:txBody>
          <a:bodyPr/>
          <a:lstStyle/>
          <a:p>
            <a:fld id="{38B37C27-2222-4CD1-83C4-DC16685FE41D}" type="slidenum">
              <a:rPr lang="en-US" smtClean="0"/>
              <a:t>46</a:t>
            </a:fld>
            <a:endParaRPr lang="en-US"/>
          </a:p>
        </p:txBody>
      </p:sp>
      <p:sp>
        <p:nvSpPr>
          <p:cNvPr id="5" name="Rectangle 4"/>
          <p:cNvSpPr/>
          <p:nvPr/>
        </p:nvSpPr>
        <p:spPr>
          <a:xfrm>
            <a:off x="370703" y="1495938"/>
            <a:ext cx="11096368" cy="461665"/>
          </a:xfrm>
          <a:prstGeom prst="rect">
            <a:avLst/>
          </a:prstGeom>
        </p:spPr>
        <p:txBody>
          <a:bodyPr wrap="square">
            <a:spAutoFit/>
          </a:bodyPr>
          <a:lstStyle/>
          <a:p>
            <a:r>
              <a:rPr lang="en-US" sz="2400" b="1" u="sng" dirty="0" smtClean="0"/>
              <a:t>Hybrid Inheritance:</a:t>
            </a:r>
            <a:endParaRPr lang="en-US" sz="2400" dirty="0"/>
          </a:p>
        </p:txBody>
      </p:sp>
      <p:pic>
        <p:nvPicPr>
          <p:cNvPr id="9" name="Picture 8"/>
          <p:cNvPicPr>
            <a:picLocks noChangeAspect="1"/>
          </p:cNvPicPr>
          <p:nvPr/>
        </p:nvPicPr>
        <p:blipFill>
          <a:blip r:embed="rId2"/>
          <a:stretch>
            <a:fillRect/>
          </a:stretch>
        </p:blipFill>
        <p:spPr>
          <a:xfrm>
            <a:off x="7587048" y="2188435"/>
            <a:ext cx="4244244" cy="3200272"/>
          </a:xfrm>
          <a:prstGeom prst="rect">
            <a:avLst/>
          </a:prstGeom>
        </p:spPr>
      </p:pic>
      <p:sp>
        <p:nvSpPr>
          <p:cNvPr id="6" name="Rectangle 5"/>
          <p:cNvSpPr/>
          <p:nvPr/>
        </p:nvSpPr>
        <p:spPr>
          <a:xfrm>
            <a:off x="4256540" y="1726770"/>
            <a:ext cx="6096000" cy="4524315"/>
          </a:xfrm>
          <a:prstGeom prst="rect">
            <a:avLst/>
          </a:prstGeom>
        </p:spPr>
        <p:txBody>
          <a:bodyPr>
            <a:spAutoFit/>
          </a:bodyPr>
          <a:lstStyle/>
          <a:p>
            <a:r>
              <a:rPr lang="en-US" dirty="0"/>
              <a:t>Class A  </a:t>
            </a:r>
          </a:p>
          <a:p>
            <a:r>
              <a:rPr lang="en-US" dirty="0"/>
              <a:t>{  </a:t>
            </a:r>
          </a:p>
          <a:p>
            <a:r>
              <a:rPr lang="en-US" dirty="0"/>
              <a:t>statement(s)  </a:t>
            </a:r>
          </a:p>
          <a:p>
            <a:r>
              <a:rPr lang="en-US" dirty="0"/>
              <a:t>}:  </a:t>
            </a:r>
          </a:p>
          <a:p>
            <a:r>
              <a:rPr lang="en-US" dirty="0"/>
              <a:t>Class B: public A  </a:t>
            </a:r>
          </a:p>
          <a:p>
            <a:r>
              <a:rPr lang="en-US" dirty="0"/>
              <a:t>{  </a:t>
            </a:r>
          </a:p>
          <a:p>
            <a:r>
              <a:rPr lang="en-US" dirty="0"/>
              <a:t>statement(s);  </a:t>
            </a:r>
          </a:p>
          <a:p>
            <a:r>
              <a:rPr lang="en-US" dirty="0"/>
              <a:t>};  </a:t>
            </a:r>
          </a:p>
          <a:p>
            <a:r>
              <a:rPr lang="en-US" dirty="0"/>
              <a:t>Class C  </a:t>
            </a:r>
          </a:p>
          <a:p>
            <a:r>
              <a:rPr lang="en-US" dirty="0"/>
              <a:t>{  </a:t>
            </a:r>
          </a:p>
          <a:p>
            <a:r>
              <a:rPr lang="en-US" dirty="0"/>
              <a:t>statement(s);  </a:t>
            </a:r>
          </a:p>
          <a:p>
            <a:r>
              <a:rPr lang="en-US" dirty="0"/>
              <a:t>};  </a:t>
            </a:r>
          </a:p>
          <a:p>
            <a:r>
              <a:rPr lang="en-US" dirty="0"/>
              <a:t>Class D: public B, public C  </a:t>
            </a:r>
          </a:p>
          <a:p>
            <a:r>
              <a:rPr lang="en-US" dirty="0"/>
              <a:t>{  </a:t>
            </a:r>
          </a:p>
          <a:p>
            <a:r>
              <a:rPr lang="en-US" dirty="0"/>
              <a:t>statement(s);  </a:t>
            </a:r>
          </a:p>
          <a:p>
            <a:r>
              <a:rPr lang="en-US" dirty="0"/>
              <a:t>};</a:t>
            </a:r>
          </a:p>
        </p:txBody>
      </p:sp>
    </p:spTree>
    <p:extLst>
      <p:ext uri="{BB962C8B-B14F-4D97-AF65-F5344CB8AC3E}">
        <p14:creationId xmlns:p14="http://schemas.microsoft.com/office/powerpoint/2010/main" val="6151656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Types of </a:t>
            </a:r>
            <a:r>
              <a:rPr lang="en-US" sz="5400" b="1" dirty="0"/>
              <a:t>Inheritance</a:t>
            </a:r>
          </a:p>
        </p:txBody>
      </p:sp>
      <p:sp>
        <p:nvSpPr>
          <p:cNvPr id="3" name="Content Placeholder 2"/>
          <p:cNvSpPr>
            <a:spLocks noGrp="1"/>
          </p:cNvSpPr>
          <p:nvPr>
            <p:ph idx="1"/>
          </p:nvPr>
        </p:nvSpPr>
        <p:spPr>
          <a:xfrm>
            <a:off x="240036" y="2105964"/>
            <a:ext cx="4016504" cy="4195481"/>
          </a:xfrm>
        </p:spPr>
        <p:txBody>
          <a:bodyPr>
            <a:normAutofit/>
          </a:bodyPr>
          <a:lstStyle/>
          <a:p>
            <a:pPr marL="0">
              <a:buFont typeface="Wingdings" panose="05000000000000000000" pitchFamily="2" charset="2"/>
              <a:buChar char="§"/>
            </a:pPr>
            <a:r>
              <a:rPr lang="en-US" dirty="0"/>
              <a:t>Multilevel inheritance - </a:t>
            </a:r>
            <a:r>
              <a:rPr lang="en-US" dirty="0" smtClean="0"/>
              <a:t>Class </a:t>
            </a:r>
            <a:r>
              <a:rPr lang="en-US" dirty="0"/>
              <a:t>B inherits class A and class C inherits class B. </a:t>
            </a:r>
          </a:p>
          <a:p>
            <a:pPr marL="0">
              <a:buFont typeface="Wingdings" panose="05000000000000000000" pitchFamily="2" charset="2"/>
              <a:buChar char="§"/>
            </a:pPr>
            <a:r>
              <a:rPr lang="en-US" dirty="0"/>
              <a:t>Single inheritance - From the above diagram, Class D inherits class B. </a:t>
            </a:r>
          </a:p>
        </p:txBody>
      </p:sp>
      <p:sp>
        <p:nvSpPr>
          <p:cNvPr id="4" name="Slide Number Placeholder 3"/>
          <p:cNvSpPr>
            <a:spLocks noGrp="1"/>
          </p:cNvSpPr>
          <p:nvPr>
            <p:ph type="sldNum" sz="quarter" idx="12"/>
          </p:nvPr>
        </p:nvSpPr>
        <p:spPr/>
        <p:txBody>
          <a:bodyPr/>
          <a:lstStyle/>
          <a:p>
            <a:fld id="{38B37C27-2222-4CD1-83C4-DC16685FE41D}" type="slidenum">
              <a:rPr lang="en-US" smtClean="0"/>
              <a:t>47</a:t>
            </a:fld>
            <a:endParaRPr lang="en-US"/>
          </a:p>
        </p:txBody>
      </p:sp>
      <p:sp>
        <p:nvSpPr>
          <p:cNvPr id="5" name="Rectangle 4"/>
          <p:cNvSpPr/>
          <p:nvPr/>
        </p:nvSpPr>
        <p:spPr>
          <a:xfrm>
            <a:off x="370703" y="1495938"/>
            <a:ext cx="11096368" cy="461665"/>
          </a:xfrm>
          <a:prstGeom prst="rect">
            <a:avLst/>
          </a:prstGeom>
        </p:spPr>
        <p:txBody>
          <a:bodyPr wrap="square">
            <a:spAutoFit/>
          </a:bodyPr>
          <a:lstStyle/>
          <a:p>
            <a:r>
              <a:rPr lang="en-US" sz="2400" b="1" u="sng" dirty="0" smtClean="0"/>
              <a:t>Hybrid Inheritance:</a:t>
            </a:r>
            <a:endParaRPr lang="en-US" sz="2400" dirty="0"/>
          </a:p>
        </p:txBody>
      </p:sp>
      <p:sp>
        <p:nvSpPr>
          <p:cNvPr id="6" name="Rectangle 5"/>
          <p:cNvSpPr/>
          <p:nvPr/>
        </p:nvSpPr>
        <p:spPr>
          <a:xfrm>
            <a:off x="4230242" y="1841834"/>
            <a:ext cx="6096000" cy="4524315"/>
          </a:xfrm>
          <a:prstGeom prst="rect">
            <a:avLst/>
          </a:prstGeom>
        </p:spPr>
        <p:txBody>
          <a:bodyPr>
            <a:spAutoFit/>
          </a:bodyPr>
          <a:lstStyle/>
          <a:p>
            <a:r>
              <a:rPr lang="en-US" dirty="0"/>
              <a:t>Class A   </a:t>
            </a:r>
          </a:p>
          <a:p>
            <a:r>
              <a:rPr lang="en-US" dirty="0"/>
              <a:t>{  </a:t>
            </a:r>
          </a:p>
          <a:p>
            <a:r>
              <a:rPr lang="en-US" dirty="0"/>
              <a:t>statement(s);  </a:t>
            </a:r>
          </a:p>
          <a:p>
            <a:r>
              <a:rPr lang="en-US" dirty="0"/>
              <a:t>};  </a:t>
            </a:r>
          </a:p>
          <a:p>
            <a:r>
              <a:rPr lang="en-US" dirty="0"/>
              <a:t>Class B: public A   </a:t>
            </a:r>
          </a:p>
          <a:p>
            <a:r>
              <a:rPr lang="en-US" dirty="0"/>
              <a:t>{  </a:t>
            </a:r>
          </a:p>
          <a:p>
            <a:r>
              <a:rPr lang="en-US" dirty="0"/>
              <a:t>statement(s);  </a:t>
            </a:r>
          </a:p>
          <a:p>
            <a:r>
              <a:rPr lang="en-US" dirty="0"/>
              <a:t>};  </a:t>
            </a:r>
          </a:p>
          <a:p>
            <a:r>
              <a:rPr lang="en-US" dirty="0"/>
              <a:t>Class C: public B   </a:t>
            </a:r>
          </a:p>
          <a:p>
            <a:r>
              <a:rPr lang="en-US" dirty="0"/>
              <a:t>{  </a:t>
            </a:r>
          </a:p>
          <a:p>
            <a:r>
              <a:rPr lang="en-US" dirty="0"/>
              <a:t>statement(s);  </a:t>
            </a:r>
          </a:p>
          <a:p>
            <a:r>
              <a:rPr lang="en-US" dirty="0"/>
              <a:t>};  </a:t>
            </a:r>
          </a:p>
          <a:p>
            <a:r>
              <a:rPr lang="en-US" dirty="0"/>
              <a:t>Class D: public B  </a:t>
            </a:r>
          </a:p>
          <a:p>
            <a:r>
              <a:rPr lang="en-US" dirty="0"/>
              <a:t>{  </a:t>
            </a:r>
          </a:p>
          <a:p>
            <a:r>
              <a:rPr lang="en-US" dirty="0"/>
              <a:t>statement(s);  </a:t>
            </a:r>
          </a:p>
          <a:p>
            <a:r>
              <a:rPr lang="en-US" dirty="0"/>
              <a:t>}; </a:t>
            </a:r>
          </a:p>
        </p:txBody>
      </p:sp>
      <p:pic>
        <p:nvPicPr>
          <p:cNvPr id="7" name="Picture 6"/>
          <p:cNvPicPr>
            <a:picLocks noChangeAspect="1"/>
          </p:cNvPicPr>
          <p:nvPr/>
        </p:nvPicPr>
        <p:blipFill>
          <a:blip r:embed="rId2"/>
          <a:stretch>
            <a:fillRect/>
          </a:stretch>
        </p:blipFill>
        <p:spPr>
          <a:xfrm>
            <a:off x="7438510" y="2004501"/>
            <a:ext cx="4514850" cy="3990975"/>
          </a:xfrm>
          <a:prstGeom prst="rect">
            <a:avLst/>
          </a:prstGeom>
        </p:spPr>
      </p:pic>
    </p:spTree>
    <p:extLst>
      <p:ext uri="{BB962C8B-B14F-4D97-AF65-F5344CB8AC3E}">
        <p14:creationId xmlns:p14="http://schemas.microsoft.com/office/powerpoint/2010/main" val="3148530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2" y="-20693"/>
            <a:ext cx="9404723" cy="1400530"/>
          </a:xfrm>
        </p:spPr>
        <p:txBody>
          <a:bodyPr>
            <a:normAutofit/>
          </a:bodyPr>
          <a:lstStyle/>
          <a:p>
            <a:r>
              <a:rPr lang="en-US" sz="5400" b="1" dirty="0" smtClean="0"/>
              <a:t>Types of </a:t>
            </a:r>
            <a:r>
              <a:rPr lang="en-US" sz="5400" b="1" dirty="0"/>
              <a:t>Inheritance</a:t>
            </a:r>
          </a:p>
        </p:txBody>
      </p:sp>
      <p:sp>
        <p:nvSpPr>
          <p:cNvPr id="4" name="Slide Number Placeholder 3"/>
          <p:cNvSpPr>
            <a:spLocks noGrp="1"/>
          </p:cNvSpPr>
          <p:nvPr>
            <p:ph type="sldNum" sz="quarter" idx="12"/>
          </p:nvPr>
        </p:nvSpPr>
        <p:spPr/>
        <p:txBody>
          <a:bodyPr/>
          <a:lstStyle/>
          <a:p>
            <a:fld id="{38B37C27-2222-4CD1-83C4-DC16685FE41D}" type="slidenum">
              <a:rPr lang="en-US" smtClean="0"/>
              <a:t>48</a:t>
            </a:fld>
            <a:endParaRPr lang="en-US"/>
          </a:p>
        </p:txBody>
      </p:sp>
      <p:sp>
        <p:nvSpPr>
          <p:cNvPr id="5" name="Rectangle 4"/>
          <p:cNvSpPr/>
          <p:nvPr/>
        </p:nvSpPr>
        <p:spPr>
          <a:xfrm>
            <a:off x="4901514" y="762386"/>
            <a:ext cx="3990816" cy="461665"/>
          </a:xfrm>
          <a:prstGeom prst="rect">
            <a:avLst/>
          </a:prstGeom>
        </p:spPr>
        <p:txBody>
          <a:bodyPr wrap="square">
            <a:spAutoFit/>
          </a:bodyPr>
          <a:lstStyle/>
          <a:p>
            <a:r>
              <a:rPr lang="en-US" sz="2400" b="1" u="sng" dirty="0" smtClean="0"/>
              <a:t>Hybrid Inheritance:</a:t>
            </a:r>
            <a:endParaRPr lang="en-US" sz="2400" dirty="0"/>
          </a:p>
        </p:txBody>
      </p:sp>
      <p:pic>
        <p:nvPicPr>
          <p:cNvPr id="8" name="Picture 7"/>
          <p:cNvPicPr>
            <a:picLocks noChangeAspect="1"/>
          </p:cNvPicPr>
          <p:nvPr/>
        </p:nvPicPr>
        <p:blipFill>
          <a:blip r:embed="rId2"/>
          <a:stretch>
            <a:fillRect/>
          </a:stretch>
        </p:blipFill>
        <p:spPr>
          <a:xfrm>
            <a:off x="6724521" y="2285770"/>
            <a:ext cx="5267325" cy="3343275"/>
          </a:xfrm>
          <a:prstGeom prst="rect">
            <a:avLst/>
          </a:prstGeom>
        </p:spPr>
      </p:pic>
      <p:pic>
        <p:nvPicPr>
          <p:cNvPr id="10" name="Picture 9"/>
          <p:cNvPicPr>
            <a:picLocks noChangeAspect="1"/>
          </p:cNvPicPr>
          <p:nvPr/>
        </p:nvPicPr>
        <p:blipFill>
          <a:blip r:embed="rId3"/>
          <a:stretch>
            <a:fillRect/>
          </a:stretch>
        </p:blipFill>
        <p:spPr>
          <a:xfrm>
            <a:off x="248502" y="894191"/>
            <a:ext cx="3443567" cy="5877311"/>
          </a:xfrm>
          <a:prstGeom prst="rect">
            <a:avLst/>
          </a:prstGeom>
        </p:spPr>
      </p:pic>
      <p:pic>
        <p:nvPicPr>
          <p:cNvPr id="11" name="Picture 10"/>
          <p:cNvPicPr>
            <a:picLocks noChangeAspect="1"/>
          </p:cNvPicPr>
          <p:nvPr/>
        </p:nvPicPr>
        <p:blipFill>
          <a:blip r:embed="rId4"/>
          <a:stretch>
            <a:fillRect/>
          </a:stretch>
        </p:blipFill>
        <p:spPr>
          <a:xfrm>
            <a:off x="4014064" y="1361845"/>
            <a:ext cx="1762125" cy="923925"/>
          </a:xfrm>
          <a:prstGeom prst="rect">
            <a:avLst/>
          </a:prstGeom>
        </p:spPr>
      </p:pic>
      <p:pic>
        <p:nvPicPr>
          <p:cNvPr id="12" name="Picture 11"/>
          <p:cNvPicPr>
            <a:picLocks noChangeAspect="1"/>
          </p:cNvPicPr>
          <p:nvPr/>
        </p:nvPicPr>
        <p:blipFill>
          <a:blip r:embed="rId5"/>
          <a:stretch>
            <a:fillRect/>
          </a:stretch>
        </p:blipFill>
        <p:spPr>
          <a:xfrm>
            <a:off x="3722859" y="2606589"/>
            <a:ext cx="2789717" cy="771912"/>
          </a:xfrm>
          <a:prstGeom prst="rect">
            <a:avLst/>
          </a:prstGeom>
        </p:spPr>
      </p:pic>
    </p:spTree>
    <p:extLst>
      <p:ext uri="{BB962C8B-B14F-4D97-AF65-F5344CB8AC3E}">
        <p14:creationId xmlns:p14="http://schemas.microsoft.com/office/powerpoint/2010/main" val="1328976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Inheritance (Parameterized constructor)</a:t>
            </a:r>
            <a:endParaRPr lang="en-US" sz="3600" b="1" dirty="0"/>
          </a:p>
        </p:txBody>
      </p:sp>
      <p:sp>
        <p:nvSpPr>
          <p:cNvPr id="3" name="Content Placeholder 2"/>
          <p:cNvSpPr>
            <a:spLocks noGrp="1"/>
          </p:cNvSpPr>
          <p:nvPr>
            <p:ph idx="1"/>
          </p:nvPr>
        </p:nvSpPr>
        <p:spPr>
          <a:xfrm>
            <a:off x="646111" y="1712656"/>
            <a:ext cx="8946541" cy="4195481"/>
          </a:xfrm>
        </p:spPr>
        <p:txBody>
          <a:bodyPr>
            <a:normAutofit/>
          </a:bodyPr>
          <a:lstStyle/>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49</a:t>
            </a:fld>
            <a:endParaRPr lang="en-US"/>
          </a:p>
        </p:txBody>
      </p:sp>
      <p:sp>
        <p:nvSpPr>
          <p:cNvPr id="9" name="Rectangle 8"/>
          <p:cNvSpPr/>
          <p:nvPr/>
        </p:nvSpPr>
        <p:spPr>
          <a:xfrm>
            <a:off x="753203" y="1671349"/>
            <a:ext cx="10244311" cy="4278094"/>
          </a:xfrm>
          <a:prstGeom prst="rect">
            <a:avLst/>
          </a:prstGeom>
        </p:spPr>
        <p:txBody>
          <a:bodyPr wrap="square">
            <a:spAutoFit/>
          </a:bodyPr>
          <a:lstStyle/>
          <a:p>
            <a:r>
              <a:rPr lang="en-US" sz="2400" dirty="0"/>
              <a:t>A constructor in a base class is not inherited in the derived class, but </a:t>
            </a:r>
            <a:r>
              <a:rPr lang="en-US" sz="2400" dirty="0" smtClean="0"/>
              <a:t>you can </a:t>
            </a:r>
            <a:r>
              <a:rPr lang="en-US" sz="2400" dirty="0"/>
              <a:t>invoke a constructor of the base class within the definition of a </a:t>
            </a:r>
            <a:r>
              <a:rPr lang="en-US" sz="2400" dirty="0" smtClean="0"/>
              <a:t>derived class constructor.</a:t>
            </a:r>
          </a:p>
          <a:p>
            <a:endParaRPr lang="en-US" sz="2400" dirty="0" smtClean="0"/>
          </a:p>
          <a:p>
            <a:r>
              <a:rPr lang="en-US" sz="2400" dirty="0" smtClean="0"/>
              <a:t>A constructor </a:t>
            </a:r>
            <a:r>
              <a:rPr lang="en-US" sz="2400" dirty="0"/>
              <a:t>for the base class initializes all the data inherited from the </a:t>
            </a:r>
            <a:r>
              <a:rPr lang="en-US" sz="2400" dirty="0" smtClean="0"/>
              <a:t>base class</a:t>
            </a:r>
            <a:r>
              <a:rPr lang="en-US" sz="2400" dirty="0"/>
              <a:t>. </a:t>
            </a:r>
            <a:endParaRPr lang="en-US" sz="2400" dirty="0" smtClean="0"/>
          </a:p>
          <a:p>
            <a:endParaRPr lang="en-US" sz="2400" dirty="0" smtClean="0"/>
          </a:p>
          <a:p>
            <a:r>
              <a:rPr lang="en-US" sz="2400" dirty="0"/>
              <a:t>A</a:t>
            </a:r>
            <a:r>
              <a:rPr lang="en-US" sz="2400" dirty="0" smtClean="0"/>
              <a:t> </a:t>
            </a:r>
            <a:r>
              <a:rPr lang="en-US" sz="2400" dirty="0"/>
              <a:t>constructor for a derived class begins with an invocation of </a:t>
            </a:r>
            <a:r>
              <a:rPr lang="en-US" sz="2400" dirty="0" smtClean="0"/>
              <a:t>a constructor </a:t>
            </a:r>
            <a:r>
              <a:rPr lang="en-US" sz="2400" dirty="0"/>
              <a:t>for the base class.</a:t>
            </a:r>
          </a:p>
          <a:p>
            <a:endParaRPr lang="en-US" sz="2000" dirty="0" smtClean="0"/>
          </a:p>
          <a:p>
            <a:endParaRPr lang="en-US" dirty="0" smtClean="0"/>
          </a:p>
          <a:p>
            <a:endParaRPr lang="en-US" dirty="0"/>
          </a:p>
        </p:txBody>
      </p:sp>
    </p:spTree>
    <p:extLst>
      <p:ext uri="{BB962C8B-B14F-4D97-AF65-F5344CB8AC3E}">
        <p14:creationId xmlns:p14="http://schemas.microsoft.com/office/powerpoint/2010/main" val="294451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695" y="-35890"/>
            <a:ext cx="9404723" cy="1400530"/>
          </a:xfrm>
        </p:spPr>
        <p:txBody>
          <a:bodyPr>
            <a:normAutofit fontScale="90000"/>
          </a:bodyPr>
          <a:lstStyle/>
          <a:p>
            <a:r>
              <a:rPr lang="en-US" sz="5400" i="1" dirty="0"/>
              <a:t>has-a</a:t>
            </a:r>
            <a:r>
              <a:rPr lang="en-US" sz="5400" b="1" dirty="0"/>
              <a:t> </a:t>
            </a:r>
            <a:r>
              <a:rPr lang="en-US" sz="5400" b="1" dirty="0" smtClean="0"/>
              <a:t>Relationship</a:t>
            </a:r>
            <a:br>
              <a:rPr lang="en-US" sz="5400" b="1" dirty="0" smtClean="0"/>
            </a:br>
            <a:r>
              <a:rPr lang="en-US" sz="5400" b="1" dirty="0" smtClean="0"/>
              <a:t>Example</a:t>
            </a:r>
            <a:endParaRPr lang="en-US" sz="54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5</a:t>
            </a:fld>
            <a:endParaRPr lang="en-US"/>
          </a:p>
        </p:txBody>
      </p:sp>
      <p:pic>
        <p:nvPicPr>
          <p:cNvPr id="6" name="Picture 5"/>
          <p:cNvPicPr>
            <a:picLocks noChangeAspect="1"/>
          </p:cNvPicPr>
          <p:nvPr/>
        </p:nvPicPr>
        <p:blipFill>
          <a:blip r:embed="rId2"/>
          <a:stretch>
            <a:fillRect/>
          </a:stretch>
        </p:blipFill>
        <p:spPr>
          <a:xfrm>
            <a:off x="7175157" y="155686"/>
            <a:ext cx="4136940" cy="6546808"/>
          </a:xfrm>
          <a:prstGeom prst="rect">
            <a:avLst/>
          </a:prstGeom>
        </p:spPr>
      </p:pic>
      <p:pic>
        <p:nvPicPr>
          <p:cNvPr id="7" name="Picture 6"/>
          <p:cNvPicPr>
            <a:picLocks noChangeAspect="1"/>
          </p:cNvPicPr>
          <p:nvPr/>
        </p:nvPicPr>
        <p:blipFill>
          <a:blip r:embed="rId3"/>
          <a:stretch>
            <a:fillRect/>
          </a:stretch>
        </p:blipFill>
        <p:spPr>
          <a:xfrm>
            <a:off x="8320860" y="4872025"/>
            <a:ext cx="3319205" cy="547498"/>
          </a:xfrm>
          <a:prstGeom prst="rect">
            <a:avLst/>
          </a:prstGeom>
        </p:spPr>
      </p:pic>
      <p:sp>
        <p:nvSpPr>
          <p:cNvPr id="8" name="Rectangle 7"/>
          <p:cNvSpPr/>
          <p:nvPr/>
        </p:nvSpPr>
        <p:spPr>
          <a:xfrm>
            <a:off x="461319" y="1947346"/>
            <a:ext cx="6385870" cy="3970318"/>
          </a:xfrm>
          <a:prstGeom prst="rect">
            <a:avLst/>
          </a:prstGeom>
        </p:spPr>
        <p:txBody>
          <a:bodyPr wrap="square">
            <a:spAutoFit/>
          </a:bodyPr>
          <a:lstStyle/>
          <a:p>
            <a:r>
              <a:rPr lang="en-US" dirty="0"/>
              <a:t>C</a:t>
            </a:r>
            <a:r>
              <a:rPr lang="en-US" dirty="0" smtClean="0"/>
              <a:t>lass </a:t>
            </a:r>
            <a:r>
              <a:rPr lang="en-US" dirty="0"/>
              <a:t>X has one data member ‘d’ and two member functions ‘</a:t>
            </a:r>
            <a:r>
              <a:rPr lang="en-US" dirty="0" err="1"/>
              <a:t>set_value</a:t>
            </a:r>
            <a:r>
              <a:rPr lang="en-US" dirty="0"/>
              <a:t>()’ and ‘</a:t>
            </a:r>
            <a:r>
              <a:rPr lang="en-US" dirty="0" err="1"/>
              <a:t>show_sum</a:t>
            </a:r>
            <a:r>
              <a:rPr lang="en-US" dirty="0"/>
              <a:t>()’. </a:t>
            </a:r>
            <a:endParaRPr lang="en-US" dirty="0" smtClean="0"/>
          </a:p>
          <a:p>
            <a:r>
              <a:rPr lang="en-US" dirty="0" err="1" smtClean="0"/>
              <a:t>set_value</a:t>
            </a:r>
            <a:r>
              <a:rPr lang="en-US" dirty="0"/>
              <a:t>() function is used to assign value to ‘d’. </a:t>
            </a:r>
            <a:endParaRPr lang="en-US" dirty="0" smtClean="0"/>
          </a:p>
          <a:p>
            <a:r>
              <a:rPr lang="en-US" dirty="0" err="1" smtClean="0"/>
              <a:t>show_sum</a:t>
            </a:r>
            <a:r>
              <a:rPr lang="en-US" dirty="0"/>
              <a:t>() function uses an integer type parameter. </a:t>
            </a:r>
            <a:endParaRPr lang="en-US" dirty="0" smtClean="0"/>
          </a:p>
          <a:p>
            <a:r>
              <a:rPr lang="en-US" dirty="0" smtClean="0"/>
              <a:t>Class </a:t>
            </a:r>
            <a:r>
              <a:rPr lang="en-US" dirty="0"/>
              <a:t>Y has an object of class </a:t>
            </a:r>
            <a:r>
              <a:rPr lang="en-US" dirty="0" smtClean="0"/>
              <a:t>x that is Composition. </a:t>
            </a:r>
            <a:r>
              <a:rPr lang="en-US" dirty="0"/>
              <a:t>T</a:t>
            </a:r>
            <a:r>
              <a:rPr lang="en-US" dirty="0" smtClean="0"/>
              <a:t>his </a:t>
            </a:r>
            <a:r>
              <a:rPr lang="en-US" dirty="0"/>
              <a:t>class has its own member function </a:t>
            </a:r>
            <a:r>
              <a:rPr lang="en-US" dirty="0" err="1"/>
              <a:t>print_result</a:t>
            </a:r>
            <a:r>
              <a:rPr lang="en-US" dirty="0" smtClean="0"/>
              <a:t>().</a:t>
            </a:r>
          </a:p>
          <a:p>
            <a:endParaRPr lang="en-US" dirty="0"/>
          </a:p>
          <a:p>
            <a:r>
              <a:rPr lang="en-US" dirty="0"/>
              <a:t>In the main() function, an object ‘b’ of class y is created. The member function </a:t>
            </a:r>
            <a:r>
              <a:rPr lang="en-US" dirty="0" err="1"/>
              <a:t>set_value</a:t>
            </a:r>
            <a:r>
              <a:rPr lang="en-US" dirty="0"/>
              <a:t>() of object ‘a’ that is the sub-object of object ‘b’ is called by using </a:t>
            </a:r>
            <a:r>
              <a:rPr lang="en-US" dirty="0" smtClean="0"/>
              <a:t>two </a:t>
            </a:r>
            <a:r>
              <a:rPr lang="en-US" dirty="0"/>
              <a:t>dot operators. One dot operator is used to access the member of the object ‘b’ that is object ‘a’, and second is used to access the member function </a:t>
            </a:r>
            <a:r>
              <a:rPr lang="en-US" dirty="0" err="1"/>
              <a:t>set_value</a:t>
            </a:r>
            <a:r>
              <a:rPr lang="en-US" dirty="0"/>
              <a:t>() of sub-object ‘a’ and ‘d’ is assigned a value 20</a:t>
            </a:r>
            <a:r>
              <a:rPr lang="en-US" dirty="0" smtClean="0"/>
              <a:t>.</a:t>
            </a:r>
            <a:endParaRPr lang="en-US" dirty="0"/>
          </a:p>
        </p:txBody>
      </p:sp>
    </p:spTree>
    <p:extLst>
      <p:ext uri="{BB962C8B-B14F-4D97-AF65-F5344CB8AC3E}">
        <p14:creationId xmlns:p14="http://schemas.microsoft.com/office/powerpoint/2010/main" val="516955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Inheritance (Parameterized constructor)</a:t>
            </a:r>
            <a:endParaRPr lang="en-US" sz="3600" b="1" dirty="0"/>
          </a:p>
        </p:txBody>
      </p:sp>
      <p:sp>
        <p:nvSpPr>
          <p:cNvPr id="3" name="Content Placeholder 2"/>
          <p:cNvSpPr>
            <a:spLocks noGrp="1"/>
          </p:cNvSpPr>
          <p:nvPr>
            <p:ph idx="1"/>
          </p:nvPr>
        </p:nvSpPr>
        <p:spPr>
          <a:xfrm>
            <a:off x="646111" y="1712656"/>
            <a:ext cx="8946541" cy="4195481"/>
          </a:xfrm>
        </p:spPr>
        <p:txBody>
          <a:bodyPr>
            <a:normAutofit/>
          </a:bodyPr>
          <a:lstStyle/>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50</a:t>
            </a:fld>
            <a:endParaRPr lang="en-US"/>
          </a:p>
        </p:txBody>
      </p:sp>
      <p:sp>
        <p:nvSpPr>
          <p:cNvPr id="9" name="Rectangle 8"/>
          <p:cNvSpPr/>
          <p:nvPr/>
        </p:nvSpPr>
        <p:spPr>
          <a:xfrm>
            <a:off x="798147" y="1463375"/>
            <a:ext cx="10244311" cy="5078313"/>
          </a:xfrm>
          <a:prstGeom prst="rect">
            <a:avLst/>
          </a:prstGeom>
        </p:spPr>
        <p:txBody>
          <a:bodyPr wrap="square">
            <a:spAutoFit/>
          </a:bodyPr>
          <a:lstStyle/>
          <a:p>
            <a:r>
              <a:rPr lang="en-US" sz="3200" b="1" u="sng" dirty="0" smtClean="0"/>
              <a:t>IMPORTANT:</a:t>
            </a:r>
          </a:p>
          <a:p>
            <a:r>
              <a:rPr lang="en-US" sz="3200" dirty="0" smtClean="0"/>
              <a:t>If </a:t>
            </a:r>
            <a:r>
              <a:rPr lang="en-US" sz="3200" dirty="0"/>
              <a:t>we inherit a class from another class and create an object of the derived class, it is clear that the default constructor of the derived class will be invoked but before that the default constructor of all of the base classes will be invoke, </a:t>
            </a:r>
            <a:r>
              <a:rPr lang="en-US" sz="3200" dirty="0" err="1"/>
              <a:t>i.e</a:t>
            </a:r>
            <a:r>
              <a:rPr lang="en-US" sz="3200" dirty="0"/>
              <a:t> the order of invocation is that the </a:t>
            </a:r>
            <a:r>
              <a:rPr lang="en-US" sz="3200" b="1" dirty="0">
                <a:solidFill>
                  <a:srgbClr val="FFFF00"/>
                </a:solidFill>
              </a:rPr>
              <a:t>base class’s default constructor will be invoked first and then the derived class’s default constructor will be invoked.</a:t>
            </a:r>
            <a:endParaRPr lang="en-US" sz="2800" b="1" dirty="0" smtClean="0">
              <a:solidFill>
                <a:srgbClr val="FFFF00"/>
              </a:solidFill>
            </a:endParaRPr>
          </a:p>
          <a:p>
            <a:endParaRPr lang="en-US" dirty="0" smtClean="0"/>
          </a:p>
          <a:p>
            <a:endParaRPr lang="en-US" dirty="0"/>
          </a:p>
        </p:txBody>
      </p:sp>
    </p:spTree>
    <p:extLst>
      <p:ext uri="{BB962C8B-B14F-4D97-AF65-F5344CB8AC3E}">
        <p14:creationId xmlns:p14="http://schemas.microsoft.com/office/powerpoint/2010/main" val="6795480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Inheritance (Parameterized constructor)</a:t>
            </a:r>
            <a:endParaRPr lang="en-US" sz="3600" b="1" dirty="0"/>
          </a:p>
        </p:txBody>
      </p:sp>
      <p:sp>
        <p:nvSpPr>
          <p:cNvPr id="3" name="Content Placeholder 2"/>
          <p:cNvSpPr>
            <a:spLocks noGrp="1"/>
          </p:cNvSpPr>
          <p:nvPr>
            <p:ph idx="1"/>
          </p:nvPr>
        </p:nvSpPr>
        <p:spPr>
          <a:xfrm>
            <a:off x="646111" y="1712656"/>
            <a:ext cx="8946541" cy="4195481"/>
          </a:xfrm>
        </p:spPr>
        <p:txBody>
          <a:bodyPr>
            <a:normAutofit/>
          </a:bodyPr>
          <a:lstStyle/>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51</a:t>
            </a:fld>
            <a:endParaRPr lang="en-US"/>
          </a:p>
        </p:txBody>
      </p:sp>
      <p:sp>
        <p:nvSpPr>
          <p:cNvPr id="9" name="Rectangle 8"/>
          <p:cNvSpPr/>
          <p:nvPr/>
        </p:nvSpPr>
        <p:spPr>
          <a:xfrm>
            <a:off x="395416" y="1317740"/>
            <a:ext cx="11483546" cy="5386090"/>
          </a:xfrm>
          <a:prstGeom prst="rect">
            <a:avLst/>
          </a:prstGeom>
        </p:spPr>
        <p:txBody>
          <a:bodyPr wrap="square">
            <a:spAutoFit/>
          </a:bodyPr>
          <a:lstStyle/>
          <a:p>
            <a:r>
              <a:rPr lang="en-US" sz="3200" b="1" dirty="0"/>
              <a:t>Why the base class’s constructor is called on creating an object of derived class?</a:t>
            </a:r>
          </a:p>
          <a:p>
            <a:endParaRPr lang="en-US" sz="2800" dirty="0"/>
          </a:p>
          <a:p>
            <a:r>
              <a:rPr lang="en-US" sz="2800" dirty="0" smtClean="0"/>
              <a:t>What </a:t>
            </a:r>
            <a:r>
              <a:rPr lang="en-US" sz="2800" dirty="0"/>
              <a:t>happens when a class is inherited from other? The data members and member functions of base class comes automatically in derived class based on the access </a:t>
            </a:r>
            <a:r>
              <a:rPr lang="en-US" sz="2800" dirty="0" err="1"/>
              <a:t>specifier</a:t>
            </a:r>
            <a:r>
              <a:rPr lang="en-US" sz="2800" dirty="0"/>
              <a:t> but the definition of these members exists in base class only. </a:t>
            </a:r>
            <a:endParaRPr lang="en-US" sz="2800" dirty="0" smtClean="0"/>
          </a:p>
          <a:p>
            <a:r>
              <a:rPr lang="en-US" sz="2800" dirty="0" smtClean="0"/>
              <a:t>So </a:t>
            </a:r>
            <a:r>
              <a:rPr lang="en-US" sz="2800" dirty="0"/>
              <a:t>when we create an object of derived class, all of the members of derived class must be initialized but the inherited members in derived class can only be initialized by the base class’s constructor as the definition of these members exists in base class only. </a:t>
            </a:r>
            <a:endParaRPr lang="en-US" sz="1600" dirty="0"/>
          </a:p>
        </p:txBody>
      </p:sp>
    </p:spTree>
    <p:extLst>
      <p:ext uri="{BB962C8B-B14F-4D97-AF65-F5344CB8AC3E}">
        <p14:creationId xmlns:p14="http://schemas.microsoft.com/office/powerpoint/2010/main" val="34855491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Inheritance (Parameterized constructor)</a:t>
            </a:r>
            <a:endParaRPr lang="en-US" sz="36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52</a:t>
            </a:fld>
            <a:endParaRPr lang="en-US"/>
          </a:p>
        </p:txBody>
      </p:sp>
      <p:pic>
        <p:nvPicPr>
          <p:cNvPr id="5" name="Picture 4"/>
          <p:cNvPicPr>
            <a:picLocks noChangeAspect="1"/>
          </p:cNvPicPr>
          <p:nvPr/>
        </p:nvPicPr>
        <p:blipFill>
          <a:blip r:embed="rId2"/>
          <a:stretch>
            <a:fillRect/>
          </a:stretch>
        </p:blipFill>
        <p:spPr>
          <a:xfrm>
            <a:off x="542639" y="1152983"/>
            <a:ext cx="4576742" cy="5581393"/>
          </a:xfrm>
          <a:prstGeom prst="rect">
            <a:avLst/>
          </a:prstGeom>
        </p:spPr>
      </p:pic>
      <p:pic>
        <p:nvPicPr>
          <p:cNvPr id="7" name="Picture 6"/>
          <p:cNvPicPr>
            <a:picLocks noChangeAspect="1"/>
          </p:cNvPicPr>
          <p:nvPr/>
        </p:nvPicPr>
        <p:blipFill>
          <a:blip r:embed="rId3"/>
          <a:stretch>
            <a:fillRect/>
          </a:stretch>
        </p:blipFill>
        <p:spPr>
          <a:xfrm>
            <a:off x="5653978" y="1427976"/>
            <a:ext cx="4923406" cy="2288163"/>
          </a:xfrm>
          <a:prstGeom prst="rect">
            <a:avLst/>
          </a:prstGeom>
        </p:spPr>
      </p:pic>
      <p:pic>
        <p:nvPicPr>
          <p:cNvPr id="8" name="Picture 7"/>
          <p:cNvPicPr>
            <a:picLocks noChangeAspect="1"/>
          </p:cNvPicPr>
          <p:nvPr/>
        </p:nvPicPr>
        <p:blipFill>
          <a:blip r:embed="rId4"/>
          <a:stretch>
            <a:fillRect/>
          </a:stretch>
        </p:blipFill>
        <p:spPr>
          <a:xfrm>
            <a:off x="5456919" y="4101047"/>
            <a:ext cx="5999232" cy="590350"/>
          </a:xfrm>
          <a:prstGeom prst="rect">
            <a:avLst/>
          </a:prstGeom>
        </p:spPr>
      </p:pic>
    </p:spTree>
    <p:extLst>
      <p:ext uri="{BB962C8B-B14F-4D97-AF65-F5344CB8AC3E}">
        <p14:creationId xmlns:p14="http://schemas.microsoft.com/office/powerpoint/2010/main" val="6956609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Inheritance (Parameterized constructor)</a:t>
            </a:r>
            <a:endParaRPr lang="en-US" sz="36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53</a:t>
            </a:fld>
            <a:endParaRPr lang="en-US"/>
          </a:p>
        </p:txBody>
      </p:sp>
      <p:pic>
        <p:nvPicPr>
          <p:cNvPr id="3" name="Picture 2"/>
          <p:cNvPicPr>
            <a:picLocks noChangeAspect="1"/>
          </p:cNvPicPr>
          <p:nvPr/>
        </p:nvPicPr>
        <p:blipFill>
          <a:blip r:embed="rId2"/>
          <a:stretch>
            <a:fillRect/>
          </a:stretch>
        </p:blipFill>
        <p:spPr>
          <a:xfrm>
            <a:off x="467147" y="1102139"/>
            <a:ext cx="4797897" cy="5598937"/>
          </a:xfrm>
          <a:prstGeom prst="rect">
            <a:avLst/>
          </a:prstGeom>
        </p:spPr>
      </p:pic>
      <p:pic>
        <p:nvPicPr>
          <p:cNvPr id="6" name="Picture 5"/>
          <p:cNvPicPr>
            <a:picLocks noChangeAspect="1"/>
          </p:cNvPicPr>
          <p:nvPr/>
        </p:nvPicPr>
        <p:blipFill>
          <a:blip r:embed="rId3"/>
          <a:stretch>
            <a:fillRect/>
          </a:stretch>
        </p:blipFill>
        <p:spPr>
          <a:xfrm>
            <a:off x="5988048" y="1172035"/>
            <a:ext cx="4241750" cy="1824939"/>
          </a:xfrm>
          <a:prstGeom prst="rect">
            <a:avLst/>
          </a:prstGeom>
        </p:spPr>
      </p:pic>
      <p:sp>
        <p:nvSpPr>
          <p:cNvPr id="9" name="Rectangle 8"/>
          <p:cNvSpPr/>
          <p:nvPr/>
        </p:nvSpPr>
        <p:spPr>
          <a:xfrm>
            <a:off x="5700583" y="3205292"/>
            <a:ext cx="6096000" cy="3416320"/>
          </a:xfrm>
          <a:prstGeom prst="rect">
            <a:avLst/>
          </a:prstGeom>
        </p:spPr>
        <p:txBody>
          <a:bodyPr>
            <a:spAutoFit/>
          </a:bodyPr>
          <a:lstStyle/>
          <a:p>
            <a:r>
              <a:rPr lang="en-US" dirty="0" err="1"/>
              <a:t>D</a:t>
            </a:r>
            <a:r>
              <a:rPr lang="en-US" dirty="0" err="1" smtClean="0"/>
              <a:t>erived's</a:t>
            </a:r>
            <a:r>
              <a:rPr lang="en-US" dirty="0" smtClean="0"/>
              <a:t> </a:t>
            </a:r>
            <a:r>
              <a:rPr lang="en-US" dirty="0"/>
              <a:t>constructor is declared as taking two parameters, x and y.</a:t>
            </a:r>
          </a:p>
          <a:p>
            <a:endParaRPr lang="en-US" dirty="0"/>
          </a:p>
          <a:p>
            <a:r>
              <a:rPr lang="en-US" dirty="0"/>
              <a:t>D</a:t>
            </a:r>
            <a:r>
              <a:rPr lang="en-US" dirty="0" smtClean="0"/>
              <a:t>erived</a:t>
            </a:r>
            <a:r>
              <a:rPr lang="en-US" dirty="0"/>
              <a:t>() uses only x; y is passed along to base</a:t>
            </a:r>
            <a:r>
              <a:rPr lang="en-US" dirty="0" smtClean="0"/>
              <a:t>(). </a:t>
            </a:r>
          </a:p>
          <a:p>
            <a:endParaRPr lang="en-US" dirty="0"/>
          </a:p>
          <a:p>
            <a:r>
              <a:rPr lang="en-US" dirty="0"/>
              <a:t>T</a:t>
            </a:r>
            <a:r>
              <a:rPr lang="en-US" dirty="0" smtClean="0"/>
              <a:t>he </a:t>
            </a:r>
            <a:r>
              <a:rPr lang="en-US" dirty="0"/>
              <a:t>constructor of the derived class must declare the parameter(s) that its class requires, as well as any required by the base class.</a:t>
            </a:r>
          </a:p>
          <a:p>
            <a:endParaRPr lang="en-US" dirty="0"/>
          </a:p>
          <a:p>
            <a:r>
              <a:rPr lang="en-US" dirty="0"/>
              <a:t>P</a:t>
            </a:r>
            <a:r>
              <a:rPr lang="en-US" dirty="0" smtClean="0"/>
              <a:t>arameters </a:t>
            </a:r>
            <a:r>
              <a:rPr lang="en-US" dirty="0"/>
              <a:t>required by the base class are passed to it in the base class' argument list, specified after the colon.</a:t>
            </a:r>
          </a:p>
        </p:txBody>
      </p:sp>
    </p:spTree>
    <p:extLst>
      <p:ext uri="{BB962C8B-B14F-4D97-AF65-F5344CB8AC3E}">
        <p14:creationId xmlns:p14="http://schemas.microsoft.com/office/powerpoint/2010/main" val="35000402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Inheritance (Parameterized constructor)</a:t>
            </a:r>
            <a:endParaRPr lang="en-US" sz="36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54</a:t>
            </a:fld>
            <a:endParaRPr lang="en-US"/>
          </a:p>
        </p:txBody>
      </p:sp>
      <p:sp>
        <p:nvSpPr>
          <p:cNvPr id="9" name="Rectangle 8"/>
          <p:cNvSpPr/>
          <p:nvPr/>
        </p:nvSpPr>
        <p:spPr>
          <a:xfrm>
            <a:off x="5700583" y="3205292"/>
            <a:ext cx="6096000" cy="3416320"/>
          </a:xfrm>
          <a:prstGeom prst="rect">
            <a:avLst/>
          </a:prstGeom>
        </p:spPr>
        <p:txBody>
          <a:bodyPr>
            <a:spAutoFit/>
          </a:bodyPr>
          <a:lstStyle/>
          <a:p>
            <a:r>
              <a:rPr lang="en-US" dirty="0" err="1"/>
              <a:t>D</a:t>
            </a:r>
            <a:r>
              <a:rPr lang="en-US" dirty="0" err="1" smtClean="0"/>
              <a:t>erived's</a:t>
            </a:r>
            <a:r>
              <a:rPr lang="en-US" dirty="0" smtClean="0"/>
              <a:t> </a:t>
            </a:r>
            <a:r>
              <a:rPr lang="en-US" dirty="0"/>
              <a:t>constructor is declared as taking two parameters, x and y.</a:t>
            </a:r>
          </a:p>
          <a:p>
            <a:endParaRPr lang="en-US" dirty="0"/>
          </a:p>
          <a:p>
            <a:r>
              <a:rPr lang="en-US" dirty="0"/>
              <a:t>D</a:t>
            </a:r>
            <a:r>
              <a:rPr lang="en-US" dirty="0" smtClean="0"/>
              <a:t>erived</a:t>
            </a:r>
            <a:r>
              <a:rPr lang="en-US" dirty="0"/>
              <a:t>() uses only x; y is passed along to base().</a:t>
            </a:r>
          </a:p>
          <a:p>
            <a:endParaRPr lang="en-US" dirty="0"/>
          </a:p>
          <a:p>
            <a:r>
              <a:rPr lang="en-US" dirty="0"/>
              <a:t>T</a:t>
            </a:r>
            <a:r>
              <a:rPr lang="en-US" dirty="0" smtClean="0"/>
              <a:t>he </a:t>
            </a:r>
            <a:r>
              <a:rPr lang="en-US" dirty="0"/>
              <a:t>constructor of the derived class must declare the parameter(s) that its class requires, as well as any required by the base class.</a:t>
            </a:r>
          </a:p>
          <a:p>
            <a:endParaRPr lang="en-US" dirty="0"/>
          </a:p>
          <a:p>
            <a:r>
              <a:rPr lang="en-US" dirty="0"/>
              <a:t>P</a:t>
            </a:r>
            <a:r>
              <a:rPr lang="en-US" dirty="0" smtClean="0"/>
              <a:t>arameters </a:t>
            </a:r>
            <a:r>
              <a:rPr lang="en-US" dirty="0"/>
              <a:t>required by the base class are passed to it in the base class' argument list, specified after the colon.</a:t>
            </a:r>
          </a:p>
        </p:txBody>
      </p:sp>
      <p:pic>
        <p:nvPicPr>
          <p:cNvPr id="5" name="Picture 4"/>
          <p:cNvPicPr>
            <a:picLocks noChangeAspect="1"/>
          </p:cNvPicPr>
          <p:nvPr/>
        </p:nvPicPr>
        <p:blipFill>
          <a:blip r:embed="rId2"/>
          <a:stretch>
            <a:fillRect/>
          </a:stretch>
        </p:blipFill>
        <p:spPr>
          <a:xfrm>
            <a:off x="344405" y="1318789"/>
            <a:ext cx="4898228" cy="5082011"/>
          </a:xfrm>
          <a:prstGeom prst="rect">
            <a:avLst/>
          </a:prstGeom>
        </p:spPr>
      </p:pic>
      <p:pic>
        <p:nvPicPr>
          <p:cNvPr id="7" name="Picture 6"/>
          <p:cNvPicPr>
            <a:picLocks noChangeAspect="1"/>
          </p:cNvPicPr>
          <p:nvPr/>
        </p:nvPicPr>
        <p:blipFill>
          <a:blip r:embed="rId3"/>
          <a:stretch>
            <a:fillRect/>
          </a:stretch>
        </p:blipFill>
        <p:spPr>
          <a:xfrm>
            <a:off x="5434798" y="1274986"/>
            <a:ext cx="3286125" cy="1771650"/>
          </a:xfrm>
          <a:prstGeom prst="rect">
            <a:avLst/>
          </a:prstGeom>
        </p:spPr>
      </p:pic>
      <p:pic>
        <p:nvPicPr>
          <p:cNvPr id="8" name="Picture 7"/>
          <p:cNvPicPr>
            <a:picLocks noChangeAspect="1"/>
          </p:cNvPicPr>
          <p:nvPr/>
        </p:nvPicPr>
        <p:blipFill>
          <a:blip r:embed="rId4"/>
          <a:stretch>
            <a:fillRect/>
          </a:stretch>
        </p:blipFill>
        <p:spPr>
          <a:xfrm>
            <a:off x="9093099" y="1382638"/>
            <a:ext cx="2807430" cy="1503432"/>
          </a:xfrm>
          <a:prstGeom prst="rect">
            <a:avLst/>
          </a:prstGeom>
        </p:spPr>
      </p:pic>
    </p:spTree>
    <p:extLst>
      <p:ext uri="{BB962C8B-B14F-4D97-AF65-F5344CB8AC3E}">
        <p14:creationId xmlns:p14="http://schemas.microsoft.com/office/powerpoint/2010/main" val="26465013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170" y="114967"/>
            <a:ext cx="9404723" cy="1400530"/>
          </a:xfrm>
        </p:spPr>
        <p:txBody>
          <a:bodyPr>
            <a:noAutofit/>
          </a:bodyPr>
          <a:lstStyle/>
          <a:p>
            <a:r>
              <a:rPr lang="en-US" sz="3600" b="1" dirty="0" smtClean="0"/>
              <a:t>Inheritance (Parameterized constructor)</a:t>
            </a:r>
            <a:endParaRPr lang="en-US" sz="36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55</a:t>
            </a:fld>
            <a:endParaRPr lang="en-US"/>
          </a:p>
        </p:txBody>
      </p:sp>
      <p:sp>
        <p:nvSpPr>
          <p:cNvPr id="9" name="Rectangle 8"/>
          <p:cNvSpPr/>
          <p:nvPr/>
        </p:nvSpPr>
        <p:spPr>
          <a:xfrm>
            <a:off x="461989" y="4933367"/>
            <a:ext cx="9209904" cy="2308324"/>
          </a:xfrm>
          <a:prstGeom prst="rect">
            <a:avLst/>
          </a:prstGeom>
        </p:spPr>
        <p:txBody>
          <a:bodyPr wrap="square">
            <a:spAutoFit/>
          </a:bodyPr>
          <a:lstStyle/>
          <a:p>
            <a:r>
              <a:rPr lang="en-US" dirty="0"/>
              <a:t>E</a:t>
            </a:r>
            <a:r>
              <a:rPr lang="en-US" dirty="0" smtClean="0"/>
              <a:t>ven </a:t>
            </a:r>
            <a:r>
              <a:rPr lang="en-US" dirty="0"/>
              <a:t>if a derived class' constructor does not use any arguments, it still must declare one or more arguments if the base class takes one or more arguments.</a:t>
            </a:r>
          </a:p>
          <a:p>
            <a:endParaRPr lang="en-US" dirty="0"/>
          </a:p>
          <a:p>
            <a:r>
              <a:rPr lang="en-US" dirty="0"/>
              <a:t>T</a:t>
            </a:r>
            <a:r>
              <a:rPr lang="en-US" dirty="0" smtClean="0"/>
              <a:t>he </a:t>
            </a:r>
            <a:r>
              <a:rPr lang="en-US" dirty="0"/>
              <a:t>arguments passed to the derived class are simply passed along to the base.</a:t>
            </a:r>
            <a:endParaRPr lang="en-US" dirty="0" smtClean="0"/>
          </a:p>
          <a:p>
            <a:endParaRPr lang="en-US" dirty="0"/>
          </a:p>
          <a:p>
            <a:r>
              <a:rPr lang="en-US" dirty="0" err="1" smtClean="0"/>
              <a:t>Derived's</a:t>
            </a:r>
            <a:r>
              <a:rPr lang="en-US" dirty="0" smtClean="0"/>
              <a:t> </a:t>
            </a:r>
            <a:r>
              <a:rPr lang="en-US" dirty="0"/>
              <a:t>constructor is declared as taking two parameters, x and y.</a:t>
            </a:r>
          </a:p>
          <a:p>
            <a:endParaRPr lang="en-US" dirty="0"/>
          </a:p>
          <a:p>
            <a:endParaRPr lang="en-US" dirty="0"/>
          </a:p>
        </p:txBody>
      </p:sp>
      <p:pic>
        <p:nvPicPr>
          <p:cNvPr id="3" name="Picture 2"/>
          <p:cNvPicPr>
            <a:picLocks noChangeAspect="1"/>
          </p:cNvPicPr>
          <p:nvPr/>
        </p:nvPicPr>
        <p:blipFill>
          <a:blip r:embed="rId2"/>
          <a:stretch>
            <a:fillRect/>
          </a:stretch>
        </p:blipFill>
        <p:spPr>
          <a:xfrm>
            <a:off x="501501" y="901812"/>
            <a:ext cx="4943737" cy="3359206"/>
          </a:xfrm>
          <a:prstGeom prst="rect">
            <a:avLst/>
          </a:prstGeom>
        </p:spPr>
      </p:pic>
      <p:pic>
        <p:nvPicPr>
          <p:cNvPr id="6" name="Picture 5"/>
          <p:cNvPicPr>
            <a:picLocks noChangeAspect="1"/>
          </p:cNvPicPr>
          <p:nvPr/>
        </p:nvPicPr>
        <p:blipFill>
          <a:blip r:embed="rId3"/>
          <a:stretch>
            <a:fillRect/>
          </a:stretch>
        </p:blipFill>
        <p:spPr>
          <a:xfrm>
            <a:off x="5928177" y="815232"/>
            <a:ext cx="4424363" cy="3953513"/>
          </a:xfrm>
          <a:prstGeom prst="rect">
            <a:avLst/>
          </a:prstGeom>
        </p:spPr>
      </p:pic>
      <p:pic>
        <p:nvPicPr>
          <p:cNvPr id="10" name="Picture 9"/>
          <p:cNvPicPr>
            <a:picLocks noChangeAspect="1"/>
          </p:cNvPicPr>
          <p:nvPr/>
        </p:nvPicPr>
        <p:blipFill>
          <a:blip r:embed="rId4"/>
          <a:stretch>
            <a:fillRect/>
          </a:stretch>
        </p:blipFill>
        <p:spPr>
          <a:xfrm>
            <a:off x="8755791" y="3068080"/>
            <a:ext cx="2966651" cy="1765864"/>
          </a:xfrm>
          <a:prstGeom prst="rect">
            <a:avLst/>
          </a:prstGeom>
        </p:spPr>
      </p:pic>
    </p:spTree>
    <p:extLst>
      <p:ext uri="{BB962C8B-B14F-4D97-AF65-F5344CB8AC3E}">
        <p14:creationId xmlns:p14="http://schemas.microsoft.com/office/powerpoint/2010/main" val="2829283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Destructors</a:t>
            </a:r>
            <a:endParaRPr lang="en-US" dirty="0"/>
          </a:p>
        </p:txBody>
      </p:sp>
      <p:sp>
        <p:nvSpPr>
          <p:cNvPr id="3" name="Content Placeholder 2"/>
          <p:cNvSpPr>
            <a:spLocks noGrp="1"/>
          </p:cNvSpPr>
          <p:nvPr>
            <p:ph idx="1"/>
          </p:nvPr>
        </p:nvSpPr>
        <p:spPr>
          <a:xfrm>
            <a:off x="420129" y="1359244"/>
            <a:ext cx="11055179" cy="5070388"/>
          </a:xfrm>
        </p:spPr>
        <p:txBody>
          <a:bodyPr>
            <a:normAutofit/>
          </a:bodyPr>
          <a:lstStyle/>
          <a:p>
            <a:r>
              <a:rPr lang="en-US" sz="2800" dirty="0" smtClean="0"/>
              <a:t>When </a:t>
            </a:r>
            <a:r>
              <a:rPr lang="en-US" sz="2800" dirty="0"/>
              <a:t>the destructor for the derived class is invoked, it </a:t>
            </a:r>
            <a:r>
              <a:rPr lang="en-US" sz="2800" b="1" dirty="0">
                <a:solidFill>
                  <a:srgbClr val="FFC000"/>
                </a:solidFill>
              </a:rPr>
              <a:t>automatically invokes </a:t>
            </a:r>
            <a:r>
              <a:rPr lang="en-US" sz="2800" b="1" dirty="0" smtClean="0">
                <a:solidFill>
                  <a:srgbClr val="FFC000"/>
                </a:solidFill>
              </a:rPr>
              <a:t>the destructor </a:t>
            </a:r>
            <a:r>
              <a:rPr lang="en-US" sz="2800" b="1" dirty="0">
                <a:solidFill>
                  <a:srgbClr val="FFC000"/>
                </a:solidFill>
              </a:rPr>
              <a:t>of the base class</a:t>
            </a:r>
            <a:r>
              <a:rPr lang="en-US" sz="2800" dirty="0"/>
              <a:t>, so there is no need for the explicit writing of a call to </a:t>
            </a:r>
            <a:r>
              <a:rPr lang="en-US" sz="2800" dirty="0" smtClean="0"/>
              <a:t>the base </a:t>
            </a:r>
            <a:r>
              <a:rPr lang="en-US" sz="2800" dirty="0"/>
              <a:t>class destructor; it always happens automatically. </a:t>
            </a:r>
            <a:endParaRPr lang="en-US" sz="2800" dirty="0" smtClean="0"/>
          </a:p>
          <a:p>
            <a:r>
              <a:rPr lang="en-US" sz="2800" dirty="0" smtClean="0"/>
              <a:t>The </a:t>
            </a:r>
            <a:r>
              <a:rPr lang="en-US" sz="2800" dirty="0"/>
              <a:t>derived class </a:t>
            </a:r>
            <a:r>
              <a:rPr lang="en-US" sz="2800" dirty="0" smtClean="0"/>
              <a:t>destructor therefore </a:t>
            </a:r>
            <a:r>
              <a:rPr lang="en-US" sz="2800" dirty="0"/>
              <a:t>need only </a:t>
            </a:r>
            <a:r>
              <a:rPr lang="en-US" sz="2800" b="1" dirty="0">
                <a:solidFill>
                  <a:srgbClr val="FFC000"/>
                </a:solidFill>
              </a:rPr>
              <a:t>worry about using delete on the member variables (and </a:t>
            </a:r>
            <a:r>
              <a:rPr lang="en-US" sz="2800" b="1" dirty="0" smtClean="0">
                <a:solidFill>
                  <a:srgbClr val="FFC000"/>
                </a:solidFill>
              </a:rPr>
              <a:t>any data </a:t>
            </a:r>
            <a:r>
              <a:rPr lang="en-US" sz="2800" b="1" dirty="0">
                <a:solidFill>
                  <a:srgbClr val="FFC000"/>
                </a:solidFill>
              </a:rPr>
              <a:t>they point to) that are added in the derived class</a:t>
            </a:r>
            <a:r>
              <a:rPr lang="en-US" sz="2800" dirty="0"/>
              <a:t>. </a:t>
            </a:r>
            <a:endParaRPr lang="en-US" sz="2800" dirty="0" smtClean="0"/>
          </a:p>
          <a:p>
            <a:r>
              <a:rPr lang="en-US" sz="2800" dirty="0" smtClean="0"/>
              <a:t>It </a:t>
            </a:r>
            <a:r>
              <a:rPr lang="en-US" sz="2800" dirty="0"/>
              <a:t>is the job of the base </a:t>
            </a:r>
            <a:r>
              <a:rPr lang="en-US" sz="2800" dirty="0" smtClean="0"/>
              <a:t>class destructor </a:t>
            </a:r>
            <a:r>
              <a:rPr lang="en-US" sz="2800" dirty="0"/>
              <a:t>to invoke delete on the inherited member variables</a:t>
            </a:r>
            <a:r>
              <a:rPr lang="en-US" sz="2800" dirty="0" smtClean="0"/>
              <a:t>.</a:t>
            </a:r>
            <a:endParaRPr lang="en-US" sz="2800" dirty="0"/>
          </a:p>
        </p:txBody>
      </p:sp>
      <p:sp>
        <p:nvSpPr>
          <p:cNvPr id="4" name="Slide Number Placeholder 3"/>
          <p:cNvSpPr>
            <a:spLocks noGrp="1"/>
          </p:cNvSpPr>
          <p:nvPr>
            <p:ph type="sldNum" sz="quarter" idx="12"/>
          </p:nvPr>
        </p:nvSpPr>
        <p:spPr/>
        <p:txBody>
          <a:bodyPr/>
          <a:lstStyle/>
          <a:p>
            <a:fld id="{38B37C27-2222-4CD1-83C4-DC16685FE41D}" type="slidenum">
              <a:rPr lang="en-US" smtClean="0"/>
              <a:t>56</a:t>
            </a:fld>
            <a:endParaRPr lang="en-US"/>
          </a:p>
        </p:txBody>
      </p:sp>
    </p:spTree>
    <p:extLst>
      <p:ext uri="{BB962C8B-B14F-4D97-AF65-F5344CB8AC3E}">
        <p14:creationId xmlns:p14="http://schemas.microsoft.com/office/powerpoint/2010/main" val="33664880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Destructors</a:t>
            </a:r>
            <a:endParaRPr lang="en-US" dirty="0"/>
          </a:p>
        </p:txBody>
      </p:sp>
      <p:sp>
        <p:nvSpPr>
          <p:cNvPr id="3" name="Content Placeholder 2"/>
          <p:cNvSpPr>
            <a:spLocks noGrp="1"/>
          </p:cNvSpPr>
          <p:nvPr>
            <p:ph idx="1"/>
          </p:nvPr>
        </p:nvSpPr>
        <p:spPr>
          <a:xfrm>
            <a:off x="420129" y="1359244"/>
            <a:ext cx="7315201" cy="5070388"/>
          </a:xfrm>
        </p:spPr>
        <p:txBody>
          <a:bodyPr>
            <a:normAutofit/>
          </a:bodyPr>
          <a:lstStyle/>
          <a:p>
            <a:r>
              <a:rPr lang="en-US" sz="2400" dirty="0" smtClean="0"/>
              <a:t>If </a:t>
            </a:r>
            <a:r>
              <a:rPr lang="en-US" sz="2400" dirty="0"/>
              <a:t>class B is derived from class A and class C is derived from class </a:t>
            </a:r>
            <a:r>
              <a:rPr lang="en-US" sz="2400" dirty="0" smtClean="0"/>
              <a:t>B, then </a:t>
            </a:r>
            <a:r>
              <a:rPr lang="en-US" sz="2400" dirty="0"/>
              <a:t>when an object of the class C goes out of scope, first the destructor </a:t>
            </a:r>
            <a:r>
              <a:rPr lang="en-US" sz="2400" dirty="0" smtClean="0"/>
              <a:t>for the </a:t>
            </a:r>
            <a:r>
              <a:rPr lang="en-US" sz="2400" dirty="0"/>
              <a:t>class C is called, then the destructor for class B is called, and finally </a:t>
            </a:r>
            <a:r>
              <a:rPr lang="en-US" sz="2400" dirty="0" smtClean="0"/>
              <a:t>the destructor </a:t>
            </a:r>
            <a:r>
              <a:rPr lang="en-US" sz="2400" dirty="0"/>
              <a:t>for class A is called. </a:t>
            </a:r>
            <a:endParaRPr lang="en-US" sz="2400" dirty="0" smtClean="0"/>
          </a:p>
          <a:p>
            <a:r>
              <a:rPr lang="en-US" sz="2400" dirty="0" smtClean="0"/>
              <a:t>Note </a:t>
            </a:r>
            <a:r>
              <a:rPr lang="en-US" sz="2400" dirty="0"/>
              <a:t>that the order in which destructors </a:t>
            </a:r>
            <a:r>
              <a:rPr lang="en-US" sz="2400" dirty="0" smtClean="0"/>
              <a:t>are called </a:t>
            </a:r>
            <a:r>
              <a:rPr lang="en-US" sz="2400" dirty="0"/>
              <a:t>is the reverse of the order in which constructors are called.</a:t>
            </a:r>
          </a:p>
        </p:txBody>
      </p:sp>
      <p:sp>
        <p:nvSpPr>
          <p:cNvPr id="4" name="Slide Number Placeholder 3"/>
          <p:cNvSpPr>
            <a:spLocks noGrp="1"/>
          </p:cNvSpPr>
          <p:nvPr>
            <p:ph type="sldNum" sz="quarter" idx="12"/>
          </p:nvPr>
        </p:nvSpPr>
        <p:spPr/>
        <p:txBody>
          <a:bodyPr/>
          <a:lstStyle/>
          <a:p>
            <a:fld id="{38B37C27-2222-4CD1-83C4-DC16685FE41D}" type="slidenum">
              <a:rPr lang="en-US" smtClean="0"/>
              <a:t>57</a:t>
            </a:fld>
            <a:endParaRPr lang="en-US"/>
          </a:p>
        </p:txBody>
      </p:sp>
      <p:sp>
        <p:nvSpPr>
          <p:cNvPr id="5" name="TextBox 4"/>
          <p:cNvSpPr txBox="1"/>
          <p:nvPr/>
        </p:nvSpPr>
        <p:spPr>
          <a:xfrm>
            <a:off x="7961312" y="1166653"/>
            <a:ext cx="3535263" cy="5262979"/>
          </a:xfrm>
          <a:prstGeom prst="rect">
            <a:avLst/>
          </a:prstGeom>
          <a:noFill/>
        </p:spPr>
        <p:txBody>
          <a:bodyPr wrap="square" rtlCol="0">
            <a:spAutoFit/>
          </a:bodyPr>
          <a:lstStyle/>
          <a:p>
            <a:r>
              <a:rPr lang="en-US" sz="2800" dirty="0" smtClean="0"/>
              <a:t>Class A{</a:t>
            </a:r>
          </a:p>
          <a:p>
            <a:r>
              <a:rPr lang="en-US" sz="2800" b="1" dirty="0">
                <a:solidFill>
                  <a:srgbClr val="FFC000"/>
                </a:solidFill>
              </a:rPr>
              <a:t>Then destructor of class </a:t>
            </a:r>
            <a:r>
              <a:rPr lang="en-US" sz="2800" b="1" dirty="0" smtClean="0">
                <a:solidFill>
                  <a:srgbClr val="FFC000"/>
                </a:solidFill>
              </a:rPr>
              <a:t>A </a:t>
            </a:r>
            <a:r>
              <a:rPr lang="en-US" sz="2800" b="1" dirty="0">
                <a:solidFill>
                  <a:srgbClr val="FFC000"/>
                </a:solidFill>
              </a:rPr>
              <a:t>is </a:t>
            </a:r>
            <a:r>
              <a:rPr lang="en-US" sz="2800" b="1" dirty="0" smtClean="0">
                <a:solidFill>
                  <a:srgbClr val="FFC000"/>
                </a:solidFill>
              </a:rPr>
              <a:t>called</a:t>
            </a:r>
            <a:endParaRPr lang="en-US" sz="2800" dirty="0" smtClean="0"/>
          </a:p>
          <a:p>
            <a:r>
              <a:rPr lang="en-US" sz="2800" dirty="0" smtClean="0"/>
              <a:t>};</a:t>
            </a:r>
          </a:p>
          <a:p>
            <a:r>
              <a:rPr lang="en-US" sz="2800" dirty="0" smtClean="0"/>
              <a:t>Class B : Class A{</a:t>
            </a:r>
          </a:p>
          <a:p>
            <a:r>
              <a:rPr lang="en-US" sz="2800" b="1" dirty="0" smtClean="0">
                <a:solidFill>
                  <a:srgbClr val="FFC000"/>
                </a:solidFill>
              </a:rPr>
              <a:t>Then </a:t>
            </a:r>
            <a:r>
              <a:rPr lang="en-US" sz="2800" b="1" dirty="0">
                <a:solidFill>
                  <a:srgbClr val="FFC000"/>
                </a:solidFill>
              </a:rPr>
              <a:t>destructor of class </a:t>
            </a:r>
            <a:r>
              <a:rPr lang="en-US" sz="2800" b="1" dirty="0" smtClean="0">
                <a:solidFill>
                  <a:srgbClr val="FFC000"/>
                </a:solidFill>
              </a:rPr>
              <a:t>B </a:t>
            </a:r>
            <a:r>
              <a:rPr lang="en-US" sz="2800" b="1" dirty="0">
                <a:solidFill>
                  <a:srgbClr val="FFC000"/>
                </a:solidFill>
              </a:rPr>
              <a:t>is </a:t>
            </a:r>
            <a:r>
              <a:rPr lang="en-US" sz="2800" b="1" dirty="0" smtClean="0">
                <a:solidFill>
                  <a:srgbClr val="FFC000"/>
                </a:solidFill>
              </a:rPr>
              <a:t>called</a:t>
            </a:r>
            <a:endParaRPr lang="en-US" sz="2800" dirty="0" smtClean="0"/>
          </a:p>
          <a:p>
            <a:r>
              <a:rPr lang="en-US" sz="2800" dirty="0" smtClean="0"/>
              <a:t>};</a:t>
            </a:r>
          </a:p>
          <a:p>
            <a:r>
              <a:rPr lang="en-US" sz="2800" dirty="0" smtClean="0"/>
              <a:t>Class C: Class B{</a:t>
            </a:r>
          </a:p>
          <a:p>
            <a:r>
              <a:rPr lang="en-US" sz="2800" b="1" dirty="0" smtClean="0">
                <a:solidFill>
                  <a:srgbClr val="FFC000"/>
                </a:solidFill>
              </a:rPr>
              <a:t>First destructor of class c is called</a:t>
            </a:r>
          </a:p>
          <a:p>
            <a:r>
              <a:rPr lang="en-US" sz="2800" dirty="0" smtClean="0"/>
              <a:t>};</a:t>
            </a:r>
            <a:endParaRPr lang="en-US" sz="2800" dirty="0"/>
          </a:p>
        </p:txBody>
      </p:sp>
    </p:spTree>
    <p:extLst>
      <p:ext uri="{BB962C8B-B14F-4D97-AF65-F5344CB8AC3E}">
        <p14:creationId xmlns:p14="http://schemas.microsoft.com/office/powerpoint/2010/main" val="11870518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Destructors</a:t>
            </a:r>
            <a:endParaRPr lang="en-US" dirty="0"/>
          </a:p>
        </p:txBody>
      </p:sp>
      <p:pic>
        <p:nvPicPr>
          <p:cNvPr id="6" name="Content Placeholder 5"/>
          <p:cNvPicPr>
            <a:picLocks noGrp="1" noChangeAspect="1"/>
          </p:cNvPicPr>
          <p:nvPr>
            <p:ph idx="1"/>
          </p:nvPr>
        </p:nvPicPr>
        <p:blipFill>
          <a:blip r:embed="rId2"/>
          <a:stretch>
            <a:fillRect/>
          </a:stretch>
        </p:blipFill>
        <p:spPr>
          <a:xfrm>
            <a:off x="969401" y="1350663"/>
            <a:ext cx="4251687" cy="5070475"/>
          </a:xfrm>
          <a:prstGeom prst="rect">
            <a:avLst/>
          </a:prstGeom>
        </p:spPr>
      </p:pic>
      <p:sp>
        <p:nvSpPr>
          <p:cNvPr id="4" name="Slide Number Placeholder 3"/>
          <p:cNvSpPr>
            <a:spLocks noGrp="1"/>
          </p:cNvSpPr>
          <p:nvPr>
            <p:ph type="sldNum" sz="quarter" idx="12"/>
          </p:nvPr>
        </p:nvSpPr>
        <p:spPr/>
        <p:txBody>
          <a:bodyPr/>
          <a:lstStyle/>
          <a:p>
            <a:fld id="{38B37C27-2222-4CD1-83C4-DC16685FE41D}" type="slidenum">
              <a:rPr lang="en-US" smtClean="0"/>
              <a:t>58</a:t>
            </a:fld>
            <a:endParaRPr lang="en-US"/>
          </a:p>
        </p:txBody>
      </p:sp>
      <p:pic>
        <p:nvPicPr>
          <p:cNvPr id="7" name="Picture 6"/>
          <p:cNvPicPr>
            <a:picLocks noChangeAspect="1"/>
          </p:cNvPicPr>
          <p:nvPr/>
        </p:nvPicPr>
        <p:blipFill>
          <a:blip r:embed="rId3"/>
          <a:stretch>
            <a:fillRect/>
          </a:stretch>
        </p:blipFill>
        <p:spPr>
          <a:xfrm>
            <a:off x="6008858" y="1815353"/>
            <a:ext cx="2971982" cy="878874"/>
          </a:xfrm>
          <a:prstGeom prst="rect">
            <a:avLst/>
          </a:prstGeom>
        </p:spPr>
      </p:pic>
      <p:pic>
        <p:nvPicPr>
          <p:cNvPr id="8" name="Picture 7"/>
          <p:cNvPicPr>
            <a:picLocks noChangeAspect="1"/>
          </p:cNvPicPr>
          <p:nvPr/>
        </p:nvPicPr>
        <p:blipFill>
          <a:blip r:embed="rId4"/>
          <a:stretch>
            <a:fillRect/>
          </a:stretch>
        </p:blipFill>
        <p:spPr>
          <a:xfrm>
            <a:off x="5522794" y="3364316"/>
            <a:ext cx="5003430" cy="1488089"/>
          </a:xfrm>
          <a:prstGeom prst="rect">
            <a:avLst/>
          </a:prstGeom>
        </p:spPr>
      </p:pic>
    </p:spTree>
    <p:extLst>
      <p:ext uri="{BB962C8B-B14F-4D97-AF65-F5344CB8AC3E}">
        <p14:creationId xmlns:p14="http://schemas.microsoft.com/office/powerpoint/2010/main" val="3550586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695" y="-35890"/>
            <a:ext cx="9404723" cy="1400530"/>
          </a:xfrm>
        </p:spPr>
        <p:txBody>
          <a:bodyPr>
            <a:normAutofit fontScale="90000"/>
          </a:bodyPr>
          <a:lstStyle/>
          <a:p>
            <a:r>
              <a:rPr lang="en-US" sz="5400" i="1" dirty="0"/>
              <a:t>has-a</a:t>
            </a:r>
            <a:r>
              <a:rPr lang="en-US" sz="5400" b="1" dirty="0"/>
              <a:t> </a:t>
            </a:r>
            <a:r>
              <a:rPr lang="en-US" sz="5400" b="1" dirty="0" smtClean="0"/>
              <a:t>Relationship</a:t>
            </a:r>
            <a:br>
              <a:rPr lang="en-US" sz="5400" b="1" dirty="0" smtClean="0"/>
            </a:br>
            <a:r>
              <a:rPr lang="en-US" sz="5400" b="1" dirty="0" smtClean="0"/>
              <a:t>Example</a:t>
            </a:r>
            <a:endParaRPr lang="en-US" sz="54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6</a:t>
            </a:fld>
            <a:endParaRPr lang="en-US"/>
          </a:p>
        </p:txBody>
      </p:sp>
      <p:pic>
        <p:nvPicPr>
          <p:cNvPr id="6" name="Picture 5"/>
          <p:cNvPicPr>
            <a:picLocks noChangeAspect="1"/>
          </p:cNvPicPr>
          <p:nvPr/>
        </p:nvPicPr>
        <p:blipFill>
          <a:blip r:embed="rId2"/>
          <a:stretch>
            <a:fillRect/>
          </a:stretch>
        </p:blipFill>
        <p:spPr>
          <a:xfrm>
            <a:off x="7175157" y="155686"/>
            <a:ext cx="4136940" cy="6546808"/>
          </a:xfrm>
          <a:prstGeom prst="rect">
            <a:avLst/>
          </a:prstGeom>
        </p:spPr>
      </p:pic>
      <p:pic>
        <p:nvPicPr>
          <p:cNvPr id="7" name="Picture 6"/>
          <p:cNvPicPr>
            <a:picLocks noChangeAspect="1"/>
          </p:cNvPicPr>
          <p:nvPr/>
        </p:nvPicPr>
        <p:blipFill>
          <a:blip r:embed="rId3"/>
          <a:stretch>
            <a:fillRect/>
          </a:stretch>
        </p:blipFill>
        <p:spPr>
          <a:xfrm>
            <a:off x="8320860" y="4872025"/>
            <a:ext cx="3319205" cy="547498"/>
          </a:xfrm>
          <a:prstGeom prst="rect">
            <a:avLst/>
          </a:prstGeom>
        </p:spPr>
      </p:pic>
      <p:sp>
        <p:nvSpPr>
          <p:cNvPr id="8" name="Rectangle 7"/>
          <p:cNvSpPr/>
          <p:nvPr/>
        </p:nvSpPr>
        <p:spPr>
          <a:xfrm>
            <a:off x="250695" y="1659022"/>
            <a:ext cx="6385870" cy="2862322"/>
          </a:xfrm>
          <a:prstGeom prst="rect">
            <a:avLst/>
          </a:prstGeom>
        </p:spPr>
        <p:txBody>
          <a:bodyPr wrap="square">
            <a:spAutoFit/>
          </a:bodyPr>
          <a:lstStyle/>
          <a:p>
            <a:endParaRPr lang="en-US" dirty="0"/>
          </a:p>
          <a:p>
            <a:endParaRPr lang="en-US" dirty="0"/>
          </a:p>
          <a:p>
            <a:r>
              <a:rPr lang="en-US" dirty="0"/>
              <a:t>In the same way, the </a:t>
            </a:r>
            <a:r>
              <a:rPr lang="en-US" dirty="0" err="1"/>
              <a:t>show_sum</a:t>
            </a:r>
            <a:r>
              <a:rPr lang="en-US" dirty="0"/>
              <a:t>() member function is called by using two dot operators. </a:t>
            </a:r>
            <a:endParaRPr lang="en-US" dirty="0" smtClean="0"/>
          </a:p>
          <a:p>
            <a:r>
              <a:rPr lang="en-US" dirty="0" smtClean="0"/>
              <a:t>The </a:t>
            </a:r>
            <a:r>
              <a:rPr lang="en-US" dirty="0"/>
              <a:t>value 100 is also passed as a parameter. </a:t>
            </a:r>
            <a:endParaRPr lang="en-US" dirty="0" smtClean="0"/>
          </a:p>
          <a:p>
            <a:r>
              <a:rPr lang="en-US" dirty="0" smtClean="0"/>
              <a:t>The </a:t>
            </a:r>
            <a:r>
              <a:rPr lang="en-US" dirty="0"/>
              <a:t>member function </a:t>
            </a:r>
            <a:r>
              <a:rPr lang="en-US" dirty="0" err="1"/>
              <a:t>print_result</a:t>
            </a:r>
            <a:r>
              <a:rPr lang="en-US" dirty="0"/>
              <a:t> of object ‘b’ of class Y is also called for execution. </a:t>
            </a:r>
            <a:endParaRPr lang="en-US" dirty="0" smtClean="0"/>
          </a:p>
          <a:p>
            <a:r>
              <a:rPr lang="en-US" dirty="0" smtClean="0"/>
              <a:t>In </a:t>
            </a:r>
            <a:r>
              <a:rPr lang="en-US" dirty="0"/>
              <a:t>the body of this function, the </a:t>
            </a:r>
            <a:r>
              <a:rPr lang="en-US" dirty="0" err="1"/>
              <a:t>show_sum</a:t>
            </a:r>
            <a:r>
              <a:rPr lang="en-US" dirty="0"/>
              <a:t>() function of object ‘a’ of class X is called for execution by passing value 5.</a:t>
            </a:r>
          </a:p>
        </p:txBody>
      </p:sp>
    </p:spTree>
    <p:extLst>
      <p:ext uri="{BB962C8B-B14F-4D97-AF65-F5344CB8AC3E}">
        <p14:creationId xmlns:p14="http://schemas.microsoft.com/office/powerpoint/2010/main" val="3591632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695" y="-35890"/>
            <a:ext cx="9404723" cy="1400530"/>
          </a:xfrm>
        </p:spPr>
        <p:txBody>
          <a:bodyPr>
            <a:normAutofit fontScale="90000"/>
          </a:bodyPr>
          <a:lstStyle/>
          <a:p>
            <a:r>
              <a:rPr lang="en-US" sz="5400" i="1" dirty="0"/>
              <a:t>has-a</a:t>
            </a:r>
            <a:r>
              <a:rPr lang="en-US" sz="5400" b="1" dirty="0"/>
              <a:t> </a:t>
            </a:r>
            <a:r>
              <a:rPr lang="en-US" sz="5400" b="1" dirty="0" smtClean="0"/>
              <a:t>Relationship</a:t>
            </a:r>
            <a:br>
              <a:rPr lang="en-US" sz="5400" b="1" dirty="0" smtClean="0"/>
            </a:br>
            <a:r>
              <a:rPr lang="en-US" sz="5400" b="1" dirty="0" smtClean="0"/>
              <a:t>Example</a:t>
            </a:r>
            <a:endParaRPr lang="en-US" sz="54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7</a:t>
            </a:fld>
            <a:endParaRPr lang="en-US"/>
          </a:p>
        </p:txBody>
      </p:sp>
      <p:pic>
        <p:nvPicPr>
          <p:cNvPr id="3" name="Picture 2"/>
          <p:cNvPicPr>
            <a:picLocks noChangeAspect="1"/>
          </p:cNvPicPr>
          <p:nvPr/>
        </p:nvPicPr>
        <p:blipFill>
          <a:blip r:embed="rId2"/>
          <a:stretch>
            <a:fillRect/>
          </a:stretch>
        </p:blipFill>
        <p:spPr>
          <a:xfrm>
            <a:off x="501134" y="1682066"/>
            <a:ext cx="5105400" cy="4457700"/>
          </a:xfrm>
          <a:prstGeom prst="rect">
            <a:avLst/>
          </a:prstGeom>
        </p:spPr>
      </p:pic>
      <p:pic>
        <p:nvPicPr>
          <p:cNvPr id="5" name="Picture 4"/>
          <p:cNvPicPr>
            <a:picLocks noChangeAspect="1"/>
          </p:cNvPicPr>
          <p:nvPr/>
        </p:nvPicPr>
        <p:blipFill>
          <a:blip r:embed="rId3"/>
          <a:stretch>
            <a:fillRect/>
          </a:stretch>
        </p:blipFill>
        <p:spPr>
          <a:xfrm>
            <a:off x="6075814" y="1063416"/>
            <a:ext cx="4695825" cy="5143500"/>
          </a:xfrm>
          <a:prstGeom prst="rect">
            <a:avLst/>
          </a:prstGeom>
        </p:spPr>
      </p:pic>
    </p:spTree>
    <p:extLst>
      <p:ext uri="{BB962C8B-B14F-4D97-AF65-F5344CB8AC3E}">
        <p14:creationId xmlns:p14="http://schemas.microsoft.com/office/powerpoint/2010/main" val="902019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smtClean="0"/>
              <a:t>Why do we need Inheritance?</a:t>
            </a:r>
            <a:endParaRPr lang="en-US" sz="5400" b="1" dirty="0"/>
          </a:p>
        </p:txBody>
      </p:sp>
      <p:sp>
        <p:nvSpPr>
          <p:cNvPr id="3" name="Content Placeholder 2"/>
          <p:cNvSpPr>
            <a:spLocks noGrp="1"/>
          </p:cNvSpPr>
          <p:nvPr>
            <p:ph idx="1"/>
          </p:nvPr>
        </p:nvSpPr>
        <p:spPr>
          <a:xfrm>
            <a:off x="646111" y="1523735"/>
            <a:ext cx="10334927" cy="4195481"/>
          </a:xfrm>
        </p:spPr>
        <p:txBody>
          <a:bodyPr>
            <a:normAutofit/>
          </a:bodyPr>
          <a:lstStyle/>
          <a:p>
            <a:r>
              <a:rPr lang="en-US" dirty="0"/>
              <a:t>Consider a group of vehicles. </a:t>
            </a:r>
            <a:r>
              <a:rPr lang="en-US" dirty="0" smtClean="0"/>
              <a:t>Need </a:t>
            </a:r>
            <a:r>
              <a:rPr lang="en-US" dirty="0"/>
              <a:t>to create classes for Bus, Car and Truck. </a:t>
            </a:r>
            <a:endParaRPr lang="en-US" dirty="0" smtClean="0"/>
          </a:p>
          <a:p>
            <a:r>
              <a:rPr lang="en-US" dirty="0" smtClean="0"/>
              <a:t>The </a:t>
            </a:r>
            <a:r>
              <a:rPr lang="en-US" dirty="0"/>
              <a:t>methods </a:t>
            </a:r>
            <a:r>
              <a:rPr lang="en-US" dirty="0" err="1"/>
              <a:t>fuelAmount</a:t>
            </a:r>
            <a:r>
              <a:rPr lang="en-US" dirty="0"/>
              <a:t>(), capacity(), </a:t>
            </a:r>
            <a:r>
              <a:rPr lang="en-US" dirty="0" err="1"/>
              <a:t>applyBrakes</a:t>
            </a:r>
            <a:r>
              <a:rPr lang="en-US" dirty="0"/>
              <a:t>() will be same for all of the three classes. </a:t>
            </a:r>
            <a:endParaRPr lang="en-US" dirty="0" smtClean="0"/>
          </a:p>
          <a:p>
            <a:r>
              <a:rPr lang="en-US" dirty="0" smtClean="0"/>
              <a:t>If </a:t>
            </a:r>
            <a:r>
              <a:rPr lang="en-US" dirty="0"/>
              <a:t>we create these classes avoiding inheritance then we have to write all of these functions in each of the three </a:t>
            </a:r>
            <a:r>
              <a:rPr lang="en-US" dirty="0" smtClean="0"/>
              <a:t>classes.</a:t>
            </a: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8</a:t>
            </a:fld>
            <a:endParaRPr lang="en-US"/>
          </a:p>
        </p:txBody>
      </p:sp>
      <p:pic>
        <p:nvPicPr>
          <p:cNvPr id="5" name="Picture 4"/>
          <p:cNvPicPr>
            <a:picLocks noChangeAspect="1"/>
          </p:cNvPicPr>
          <p:nvPr/>
        </p:nvPicPr>
        <p:blipFill>
          <a:blip r:embed="rId3"/>
          <a:stretch>
            <a:fillRect/>
          </a:stretch>
        </p:blipFill>
        <p:spPr>
          <a:xfrm>
            <a:off x="1584755" y="3621475"/>
            <a:ext cx="8610600" cy="2809875"/>
          </a:xfrm>
          <a:prstGeom prst="rect">
            <a:avLst/>
          </a:prstGeom>
        </p:spPr>
      </p:pic>
    </p:spTree>
    <p:extLst>
      <p:ext uri="{BB962C8B-B14F-4D97-AF65-F5344CB8AC3E}">
        <p14:creationId xmlns:p14="http://schemas.microsoft.com/office/powerpoint/2010/main" val="189331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smtClean="0"/>
              <a:t>Why do we need Inheritance?</a:t>
            </a:r>
            <a:endParaRPr lang="en-US" sz="5400" b="1" dirty="0"/>
          </a:p>
        </p:txBody>
      </p:sp>
      <p:sp>
        <p:nvSpPr>
          <p:cNvPr id="3" name="Content Placeholder 2"/>
          <p:cNvSpPr>
            <a:spLocks noGrp="1"/>
          </p:cNvSpPr>
          <p:nvPr>
            <p:ph idx="1"/>
          </p:nvPr>
        </p:nvSpPr>
        <p:spPr>
          <a:xfrm>
            <a:off x="646111" y="1523735"/>
            <a:ext cx="10334927" cy="4195481"/>
          </a:xfrm>
        </p:spPr>
        <p:txBody>
          <a:bodyPr>
            <a:normAutofit/>
          </a:bodyPr>
          <a:lstStyle/>
          <a:p>
            <a:r>
              <a:rPr lang="en-US" dirty="0" smtClean="0"/>
              <a:t>Create </a:t>
            </a:r>
            <a:r>
              <a:rPr lang="en-US" dirty="0"/>
              <a:t>a class Vehicle and write these three functions in it and inherit the rest of the classes from the vehicle class, then we can simply avoid the duplication of data and increase re-usability.</a:t>
            </a:r>
          </a:p>
        </p:txBody>
      </p:sp>
      <p:sp>
        <p:nvSpPr>
          <p:cNvPr id="4" name="Slide Number Placeholder 3"/>
          <p:cNvSpPr>
            <a:spLocks noGrp="1"/>
          </p:cNvSpPr>
          <p:nvPr>
            <p:ph type="sldNum" sz="quarter" idx="12"/>
          </p:nvPr>
        </p:nvSpPr>
        <p:spPr/>
        <p:txBody>
          <a:bodyPr/>
          <a:lstStyle/>
          <a:p>
            <a:fld id="{38B37C27-2222-4CD1-83C4-DC16685FE41D}" type="slidenum">
              <a:rPr lang="en-US" smtClean="0"/>
              <a:t>9</a:t>
            </a:fld>
            <a:endParaRPr lang="en-US"/>
          </a:p>
        </p:txBody>
      </p:sp>
      <p:pic>
        <p:nvPicPr>
          <p:cNvPr id="6" name="Picture 5"/>
          <p:cNvPicPr>
            <a:picLocks noChangeAspect="1"/>
          </p:cNvPicPr>
          <p:nvPr/>
        </p:nvPicPr>
        <p:blipFill>
          <a:blip r:embed="rId3"/>
          <a:stretch>
            <a:fillRect/>
          </a:stretch>
        </p:blipFill>
        <p:spPr>
          <a:xfrm>
            <a:off x="2103994" y="2765467"/>
            <a:ext cx="7946840" cy="3769000"/>
          </a:xfrm>
          <a:prstGeom prst="rect">
            <a:avLst/>
          </a:prstGeom>
        </p:spPr>
      </p:pic>
    </p:spTree>
    <p:extLst>
      <p:ext uri="{BB962C8B-B14F-4D97-AF65-F5344CB8AC3E}">
        <p14:creationId xmlns:p14="http://schemas.microsoft.com/office/powerpoint/2010/main" val="1080717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1507</TotalTime>
  <Words>2148</Words>
  <Application>Microsoft Office PowerPoint</Application>
  <PresentationFormat>Widescreen</PresentationFormat>
  <Paragraphs>426</Paragraphs>
  <Slides>58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Century Gothic</vt:lpstr>
      <vt:lpstr>Wingdings</vt:lpstr>
      <vt:lpstr>Wingdings 3</vt:lpstr>
      <vt:lpstr>Ion</vt:lpstr>
      <vt:lpstr>Object Oriented Programming</vt:lpstr>
      <vt:lpstr>Object Relationship</vt:lpstr>
      <vt:lpstr>has-a Relationship</vt:lpstr>
      <vt:lpstr>has-a Relationship</vt:lpstr>
      <vt:lpstr>has-a Relationship Example</vt:lpstr>
      <vt:lpstr>has-a Relationship Example</vt:lpstr>
      <vt:lpstr>has-a Relationship Example</vt:lpstr>
      <vt:lpstr>Why do we need Inheritance?</vt:lpstr>
      <vt:lpstr>Why do we need Inheritance?</vt:lpstr>
      <vt:lpstr>Simple Example</vt:lpstr>
      <vt:lpstr>is-a Relationship</vt:lpstr>
      <vt:lpstr>is-a Relationship</vt:lpstr>
      <vt:lpstr>Example – “IS A” Relationship</vt:lpstr>
      <vt:lpstr>Example – “IS A” Relationship</vt:lpstr>
      <vt:lpstr>is-a Relationship</vt:lpstr>
      <vt:lpstr>Inheritance</vt:lpstr>
      <vt:lpstr>Example</vt:lpstr>
      <vt:lpstr>Example</vt:lpstr>
      <vt:lpstr>Base &amp; Derived Classes</vt:lpstr>
      <vt:lpstr>Visibility of Base Class Members</vt:lpstr>
      <vt:lpstr>Public Inheritance</vt:lpstr>
      <vt:lpstr>Public Inheritance</vt:lpstr>
      <vt:lpstr>Public Inheritance</vt:lpstr>
      <vt:lpstr>Protected Inheritance</vt:lpstr>
      <vt:lpstr>Protected Inheritance</vt:lpstr>
      <vt:lpstr>Protected Inheritance</vt:lpstr>
      <vt:lpstr>Private Inheritance</vt:lpstr>
      <vt:lpstr>Private Inheritance</vt:lpstr>
      <vt:lpstr>Private Inheritance</vt:lpstr>
      <vt:lpstr>Inheritance</vt:lpstr>
      <vt:lpstr>Inheritance</vt:lpstr>
      <vt:lpstr>Types of Inheritance</vt:lpstr>
      <vt:lpstr>Types of Inheritance</vt:lpstr>
      <vt:lpstr>Types of Inheritance</vt:lpstr>
      <vt:lpstr>Types of Inheritance</vt:lpstr>
      <vt:lpstr>Types of Inheritance</vt:lpstr>
      <vt:lpstr>Types of Inheritance</vt:lpstr>
      <vt:lpstr>Types of Inheritance</vt:lpstr>
      <vt:lpstr>Types of Inheritance</vt:lpstr>
      <vt:lpstr>Types of Inheritance</vt:lpstr>
      <vt:lpstr>Types of Inheritance</vt:lpstr>
      <vt:lpstr>Types of Inheritance</vt:lpstr>
      <vt:lpstr>Types of Inheritance</vt:lpstr>
      <vt:lpstr>Types of Inheritance</vt:lpstr>
      <vt:lpstr>Types of Inheritance</vt:lpstr>
      <vt:lpstr>Types of Inheritance</vt:lpstr>
      <vt:lpstr>Types of Inheritance</vt:lpstr>
      <vt:lpstr>Types of Inheritance</vt:lpstr>
      <vt:lpstr>Inheritance (Parameterized constructor)</vt:lpstr>
      <vt:lpstr>Inheritance (Parameterized constructor)</vt:lpstr>
      <vt:lpstr>Inheritance (Parameterized constructor)</vt:lpstr>
      <vt:lpstr>Inheritance (Parameterized constructor)</vt:lpstr>
      <vt:lpstr>Inheritance (Parameterized constructor)</vt:lpstr>
      <vt:lpstr>Inheritance (Parameterized constructor)</vt:lpstr>
      <vt:lpstr>Inheritance (Parameterized constructor)</vt:lpstr>
      <vt:lpstr>Destructors</vt:lpstr>
      <vt:lpstr>Destructors</vt:lpstr>
      <vt:lpstr>Destructors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lab4</dc:creator>
  <cp:lastModifiedBy>lab4</cp:lastModifiedBy>
  <cp:revision>417</cp:revision>
  <dcterms:created xsi:type="dcterms:W3CDTF">2022-01-27T06:29:33Z</dcterms:created>
  <dcterms:modified xsi:type="dcterms:W3CDTF">2022-03-22T04:55:04Z</dcterms:modified>
</cp:coreProperties>
</file>