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97" r:id="rId3"/>
    <p:sldId id="324" r:id="rId4"/>
    <p:sldId id="328" r:id="rId5"/>
    <p:sldId id="325" r:id="rId6"/>
    <p:sldId id="326" r:id="rId7"/>
    <p:sldId id="327" r:id="rId8"/>
    <p:sldId id="329" r:id="rId9"/>
    <p:sldId id="331" r:id="rId10"/>
    <p:sldId id="333" r:id="rId11"/>
    <p:sldId id="335" r:id="rId12"/>
    <p:sldId id="336" r:id="rId13"/>
    <p:sldId id="339" r:id="rId14"/>
    <p:sldId id="330" r:id="rId15"/>
    <p:sldId id="332" r:id="rId16"/>
    <p:sldId id="337" r:id="rId17"/>
    <p:sldId id="338" r:id="rId18"/>
    <p:sldId id="340" r:id="rId19"/>
    <p:sldId id="3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4660"/>
  </p:normalViewPr>
  <p:slideViewPr>
    <p:cSldViewPr snapToGrid="0">
      <p:cViewPr varScale="1">
        <p:scale>
          <a:sx n="116" d="100"/>
          <a:sy n="116" d="100"/>
        </p:scale>
        <p:origin x="1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A6C0-91D2-4D8C-A8CB-464CE74EDF88}"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B84A8-F4C2-43BA-8C42-563DF4637800}" type="slidenum">
              <a:rPr lang="en-US" smtClean="0"/>
              <a:t>‹#›</a:t>
            </a:fld>
            <a:endParaRPr lang="en-US"/>
          </a:p>
        </p:txBody>
      </p:sp>
    </p:spTree>
    <p:extLst>
      <p:ext uri="{BB962C8B-B14F-4D97-AF65-F5344CB8AC3E}">
        <p14:creationId xmlns:p14="http://schemas.microsoft.com/office/powerpoint/2010/main" val="46644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163429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2</a:t>
            </a:fld>
            <a:endParaRPr lang="en-US"/>
          </a:p>
        </p:txBody>
      </p:sp>
    </p:spTree>
    <p:extLst>
      <p:ext uri="{BB962C8B-B14F-4D97-AF65-F5344CB8AC3E}">
        <p14:creationId xmlns:p14="http://schemas.microsoft.com/office/powerpoint/2010/main" val="252645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3</a:t>
            </a:fld>
            <a:endParaRPr lang="en-US"/>
          </a:p>
        </p:txBody>
      </p:sp>
    </p:spTree>
    <p:extLst>
      <p:ext uri="{BB962C8B-B14F-4D97-AF65-F5344CB8AC3E}">
        <p14:creationId xmlns:p14="http://schemas.microsoft.com/office/powerpoint/2010/main" val="32196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860A26-844B-43F3-AEE6-AB050CC9C1BD}"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332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98C29-78DE-40E2-A1A7-38345791BCA4}"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1484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E2373-9B78-4D04-BA67-0AE52D70678B}"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40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A08C0-323A-4ED6-B7D5-D3A1C0115457}"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09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36B8E3-3AF3-489D-828B-87E25A1ED1CC}"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117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E76A38-E1FD-42E4-9735-4E4049E20E93}" type="datetime1">
              <a:rPr lang="en-US" smtClean="0"/>
              <a:t>3/25/2022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454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7DFBB8-317D-4BB8-8CE7-F90F9CEC88EC}" type="datetime1">
              <a:rPr lang="en-US" smtClean="0"/>
              <a:t>3/25/2022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38635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90C8B-D410-4E0D-A3C5-B82C14C5EA43}"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6629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0620C-22CB-4AC1-88A6-7B86AF9D84AA}"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04708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2EC25EC-8CC4-421A-B8C6-34D89C9CAFF0}"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23623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D819C-3190-4275-8BDA-B7B370F249F5}"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2310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F1902C-0B0D-4A7B-ABDA-425FF58D75A5}"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1966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E23748-2B1A-47A9-8AE2-22420EA581A7}" type="datetime1">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2558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8F3CEC6-8EF2-4278-948F-3CA0D64BD4EF}" type="datetime1">
              <a:rPr lang="en-US" smtClean="0"/>
              <a:t>3/25/2022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9822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8348A1-D963-4498-AF41-00C4B6EA182B}" type="datetime1">
              <a:rPr lang="en-US" smtClean="0"/>
              <a:t>3/25/2022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70457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E167E26-4963-4840-8703-2FAC9EC5DB44}" type="datetime1">
              <a:rPr lang="en-US" smtClean="0"/>
              <a:t>3/25/2022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66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C0B3F-78F7-419C-B315-B4CD2F8E0B8F}"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550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8F8CFE-49E3-471E-B3F4-7063F6790A2F}" type="datetime1">
              <a:rPr lang="en-US" smtClean="0"/>
              <a:t>3/25/2022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B37C27-2222-4CD1-83C4-DC16685FE41D}" type="slidenum">
              <a:rPr lang="en-US" smtClean="0"/>
              <a:t>‹#›</a:t>
            </a:fld>
            <a:endParaRPr lang="en-US"/>
          </a:p>
        </p:txBody>
      </p:sp>
    </p:spTree>
    <p:extLst>
      <p:ext uri="{BB962C8B-B14F-4D97-AF65-F5344CB8AC3E}">
        <p14:creationId xmlns:p14="http://schemas.microsoft.com/office/powerpoint/2010/main" val="647843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119" y="151652"/>
            <a:ext cx="11763631" cy="3329581"/>
          </a:xfrm>
        </p:spPr>
        <p:txBody>
          <a:bodyPr/>
          <a:lstStyle/>
          <a:p>
            <a:pPr algn="ctr"/>
            <a:r>
              <a:rPr lang="en-US" sz="6600" dirty="0" smtClean="0"/>
              <a:t>Object Oriented Programming</a:t>
            </a:r>
            <a:endParaRPr lang="en-US" sz="6600" dirty="0"/>
          </a:p>
        </p:txBody>
      </p:sp>
      <p:sp>
        <p:nvSpPr>
          <p:cNvPr id="3" name="Subtitle 2"/>
          <p:cNvSpPr>
            <a:spLocks noGrp="1"/>
          </p:cNvSpPr>
          <p:nvPr>
            <p:ph type="subTitle" idx="1"/>
          </p:nvPr>
        </p:nvSpPr>
        <p:spPr>
          <a:xfrm>
            <a:off x="5238031" y="3614441"/>
            <a:ext cx="2279393" cy="861420"/>
          </a:xfrm>
        </p:spPr>
        <p:txBody>
          <a:bodyPr>
            <a:normAutofit/>
          </a:bodyPr>
          <a:lstStyle/>
          <a:p>
            <a:r>
              <a:rPr lang="en-US" sz="3600" dirty="0" smtClean="0"/>
              <a:t>Week 7</a:t>
            </a:r>
            <a:endParaRPr lang="en-US" sz="3600" dirty="0"/>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err="1" smtClean="0"/>
              <a:t>Abeer</a:t>
            </a:r>
            <a:r>
              <a:rPr lang="en-US" dirty="0" smtClean="0"/>
              <a:t> GAUHER</a:t>
            </a:r>
          </a:p>
          <a:p>
            <a:r>
              <a:rPr lang="en-US" dirty="0" smtClean="0"/>
              <a:t>Email: </a:t>
            </a:r>
            <a:r>
              <a:rPr lang="en-US" sz="2200" cap="none" dirty="0" smtClean="0">
                <a:hlinkClick r:id="rId3"/>
              </a:rPr>
              <a:t>abeer.gauher@nu.edu.pk</a:t>
            </a:r>
            <a:endParaRPr lang="en-US" sz="2200" cap="none" dirty="0" smtClean="0"/>
          </a:p>
          <a:p>
            <a:r>
              <a:rPr lang="en-US" dirty="0" smtClean="0"/>
              <a:t>Office: CS BASEMENT 2, Office number 17</a:t>
            </a:r>
            <a:endParaRPr lang="en-US" dirty="0"/>
          </a:p>
        </p:txBody>
      </p:sp>
    </p:spTree>
    <p:extLst>
      <p:ext uri="{BB962C8B-B14F-4D97-AF65-F5344CB8AC3E}">
        <p14:creationId xmlns:p14="http://schemas.microsoft.com/office/powerpoint/2010/main" val="6237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1" y="90253"/>
            <a:ext cx="9659424" cy="1400530"/>
          </a:xfrm>
        </p:spPr>
        <p:txBody>
          <a:bodyPr>
            <a:normAutofit/>
          </a:bodyPr>
          <a:lstStyle/>
          <a:p>
            <a:r>
              <a:rPr lang="en-US" sz="5400" b="1" dirty="0" smtClean="0"/>
              <a:t>Function with default </a:t>
            </a:r>
            <a:r>
              <a:rPr lang="en-US" sz="5400" b="1" dirty="0" err="1" smtClean="0"/>
              <a:t>args</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10</a:t>
            </a:fld>
            <a:endParaRPr lang="en-US"/>
          </a:p>
        </p:txBody>
      </p:sp>
      <p:sp>
        <p:nvSpPr>
          <p:cNvPr id="4" name="Rectangle 3"/>
          <p:cNvSpPr/>
          <p:nvPr/>
        </p:nvSpPr>
        <p:spPr>
          <a:xfrm>
            <a:off x="555002" y="1391881"/>
            <a:ext cx="5861781" cy="3416320"/>
          </a:xfrm>
          <a:prstGeom prst="rect">
            <a:avLst/>
          </a:prstGeom>
        </p:spPr>
        <p:txBody>
          <a:bodyPr wrap="square">
            <a:spAutoFit/>
          </a:bodyPr>
          <a:lstStyle/>
          <a:p>
            <a:r>
              <a:rPr lang="en-US" dirty="0"/>
              <a:t>The above example gives an error saying “call of overloaded ‘fun(</a:t>
            </a:r>
            <a:r>
              <a:rPr lang="en-US" dirty="0" err="1"/>
              <a:t>int</a:t>
            </a:r>
            <a:r>
              <a:rPr lang="en-US" dirty="0"/>
              <a:t>)’ is ambiguous”, this is because function(</a:t>
            </a:r>
            <a:r>
              <a:rPr lang="en-US" dirty="0" err="1"/>
              <a:t>int</a:t>
            </a:r>
            <a:r>
              <a:rPr lang="en-US" dirty="0"/>
              <a:t> y, </a:t>
            </a:r>
            <a:r>
              <a:rPr lang="en-US" dirty="0" err="1"/>
              <a:t>int</a:t>
            </a:r>
            <a:r>
              <a:rPr lang="en-US" dirty="0"/>
              <a:t> z=12) can be called in two ways:</a:t>
            </a:r>
          </a:p>
          <a:p>
            <a:endParaRPr lang="en-US" dirty="0"/>
          </a:p>
          <a:p>
            <a:r>
              <a:rPr lang="en-US" dirty="0"/>
              <a:t>By calling the function with one argument (and it will automatically take the value of z = 12)</a:t>
            </a:r>
          </a:p>
          <a:p>
            <a:r>
              <a:rPr lang="en-US" dirty="0"/>
              <a:t>By calling the function with two arguments</a:t>
            </a:r>
            <a:r>
              <a:rPr lang="en-US" dirty="0" smtClean="0"/>
              <a:t>.</a:t>
            </a:r>
          </a:p>
          <a:p>
            <a:endParaRPr lang="en-US" dirty="0"/>
          </a:p>
          <a:p>
            <a:r>
              <a:rPr lang="en-US" dirty="0"/>
              <a:t>When we call the function: function(12) we full fill the condition of both function(</a:t>
            </a:r>
            <a:r>
              <a:rPr lang="en-US" dirty="0" err="1"/>
              <a:t>int</a:t>
            </a:r>
            <a:r>
              <a:rPr lang="en-US" dirty="0"/>
              <a:t>) and function(</a:t>
            </a:r>
            <a:r>
              <a:rPr lang="en-US" dirty="0" err="1"/>
              <a:t>int</a:t>
            </a:r>
            <a:r>
              <a:rPr lang="en-US" dirty="0"/>
              <a:t>, </a:t>
            </a:r>
            <a:r>
              <a:rPr lang="en-US" dirty="0" err="1"/>
              <a:t>int</a:t>
            </a:r>
            <a:r>
              <a:rPr lang="en-US" dirty="0" smtClean="0"/>
              <a:t>), </a:t>
            </a:r>
            <a:r>
              <a:rPr lang="en-US" dirty="0"/>
              <a:t>thus the compiler gets into an ambiguity shows an error.</a:t>
            </a:r>
          </a:p>
        </p:txBody>
      </p:sp>
      <p:pic>
        <p:nvPicPr>
          <p:cNvPr id="7" name="Picture 6"/>
          <p:cNvPicPr>
            <a:picLocks noChangeAspect="1"/>
          </p:cNvPicPr>
          <p:nvPr/>
        </p:nvPicPr>
        <p:blipFill>
          <a:blip r:embed="rId2"/>
          <a:stretch>
            <a:fillRect/>
          </a:stretch>
        </p:blipFill>
        <p:spPr>
          <a:xfrm>
            <a:off x="6688479" y="1268313"/>
            <a:ext cx="4968061" cy="4864775"/>
          </a:xfrm>
          <a:prstGeom prst="rect">
            <a:avLst/>
          </a:prstGeom>
        </p:spPr>
      </p:pic>
      <p:pic>
        <p:nvPicPr>
          <p:cNvPr id="8" name="Picture 7"/>
          <p:cNvPicPr>
            <a:picLocks noChangeAspect="1"/>
          </p:cNvPicPr>
          <p:nvPr/>
        </p:nvPicPr>
        <p:blipFill>
          <a:blip r:embed="rId3"/>
          <a:stretch>
            <a:fillRect/>
          </a:stretch>
        </p:blipFill>
        <p:spPr>
          <a:xfrm>
            <a:off x="3485893" y="6114340"/>
            <a:ext cx="8051220" cy="447290"/>
          </a:xfrm>
          <a:prstGeom prst="rect">
            <a:avLst/>
          </a:prstGeom>
        </p:spPr>
      </p:pic>
    </p:spTree>
    <p:extLst>
      <p:ext uri="{BB962C8B-B14F-4D97-AF65-F5344CB8AC3E}">
        <p14:creationId xmlns:p14="http://schemas.microsoft.com/office/powerpoint/2010/main" val="2115640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1" y="90253"/>
            <a:ext cx="9659424" cy="1400530"/>
          </a:xfrm>
        </p:spPr>
        <p:txBody>
          <a:bodyPr>
            <a:normAutofit/>
          </a:bodyPr>
          <a:lstStyle/>
          <a:p>
            <a:r>
              <a:rPr lang="en-US" sz="5400" b="1" dirty="0" smtClean="0"/>
              <a:t>Runtime Polymorphism</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11</a:t>
            </a:fld>
            <a:endParaRPr lang="en-US"/>
          </a:p>
        </p:txBody>
      </p:sp>
      <p:sp>
        <p:nvSpPr>
          <p:cNvPr id="4" name="Rectangle 3"/>
          <p:cNvSpPr/>
          <p:nvPr/>
        </p:nvSpPr>
        <p:spPr>
          <a:xfrm>
            <a:off x="414959" y="1161221"/>
            <a:ext cx="11068587" cy="5278368"/>
          </a:xfrm>
          <a:prstGeom prst="rect">
            <a:avLst/>
          </a:prstGeom>
        </p:spPr>
        <p:txBody>
          <a:bodyPr wrap="square">
            <a:spAutoFit/>
          </a:bodyPr>
          <a:lstStyle/>
          <a:p>
            <a:pPr marL="285750" indent="-285750">
              <a:spcAft>
                <a:spcPts val="600"/>
              </a:spcAft>
              <a:buFont typeface="Wingdings" panose="05000000000000000000" pitchFamily="2" charset="2"/>
              <a:buChar char="§"/>
            </a:pPr>
            <a:r>
              <a:rPr lang="en-US" sz="2400" dirty="0"/>
              <a:t>Run-time polymorphism takes place when functions are invoked during </a:t>
            </a:r>
            <a:r>
              <a:rPr lang="en-US" sz="2400" b="1" dirty="0">
                <a:solidFill>
                  <a:srgbClr val="FFC000"/>
                </a:solidFill>
              </a:rPr>
              <a:t>run time</a:t>
            </a:r>
            <a:r>
              <a:rPr lang="en-US" sz="2400" dirty="0"/>
              <a:t>. </a:t>
            </a:r>
            <a:endParaRPr lang="en-US" sz="2400" dirty="0" smtClean="0"/>
          </a:p>
          <a:p>
            <a:pPr marL="285750" indent="-285750">
              <a:spcAft>
                <a:spcPts val="600"/>
              </a:spcAft>
              <a:buFont typeface="Wingdings" panose="05000000000000000000" pitchFamily="2" charset="2"/>
              <a:buChar char="§"/>
            </a:pPr>
            <a:r>
              <a:rPr lang="en-US" sz="2400" dirty="0" smtClean="0"/>
              <a:t>It </a:t>
            </a:r>
            <a:r>
              <a:rPr lang="en-US" sz="2400" dirty="0"/>
              <a:t>is also known as dynamic binding or </a:t>
            </a:r>
            <a:r>
              <a:rPr lang="en-US" sz="2400" b="1" dirty="0">
                <a:solidFill>
                  <a:srgbClr val="FFC000"/>
                </a:solidFill>
              </a:rPr>
              <a:t>late </a:t>
            </a:r>
            <a:r>
              <a:rPr lang="en-US" sz="2400" b="1" dirty="0" smtClean="0">
                <a:solidFill>
                  <a:srgbClr val="FFC000"/>
                </a:solidFill>
              </a:rPr>
              <a:t>binding</a:t>
            </a:r>
            <a:r>
              <a:rPr lang="en-US" sz="2400" dirty="0" smtClean="0"/>
              <a:t>.</a:t>
            </a:r>
          </a:p>
          <a:p>
            <a:pPr marL="285750" indent="-285750">
              <a:spcAft>
                <a:spcPts val="600"/>
              </a:spcAft>
              <a:buFont typeface="Wingdings" panose="05000000000000000000" pitchFamily="2" charset="2"/>
              <a:buChar char="§"/>
            </a:pPr>
            <a:r>
              <a:rPr lang="en-US" sz="2400" dirty="0" smtClean="0"/>
              <a:t>Function overriding is used to achieve </a:t>
            </a:r>
            <a:r>
              <a:rPr lang="en-US" sz="2400" b="1" dirty="0" smtClean="0">
                <a:solidFill>
                  <a:srgbClr val="FFC000"/>
                </a:solidFill>
              </a:rPr>
              <a:t>run-time polymorphism</a:t>
            </a:r>
            <a:r>
              <a:rPr lang="en-US" sz="2400" dirty="0" smtClean="0"/>
              <a:t>.</a:t>
            </a:r>
          </a:p>
          <a:p>
            <a:pPr marL="285750" indent="-285750">
              <a:spcAft>
                <a:spcPts val="600"/>
              </a:spcAft>
              <a:buFont typeface="Wingdings" panose="05000000000000000000" pitchFamily="2" charset="2"/>
              <a:buChar char="§"/>
            </a:pPr>
            <a:r>
              <a:rPr lang="en-US" sz="2400" dirty="0" smtClean="0"/>
              <a:t>In </a:t>
            </a:r>
            <a:r>
              <a:rPr lang="en-US" sz="2400" dirty="0"/>
              <a:t>contrast, to compile time </a:t>
            </a:r>
            <a:r>
              <a:rPr lang="en-US" sz="2400" dirty="0" smtClean="0"/>
              <a:t>polymorphism</a:t>
            </a:r>
            <a:r>
              <a:rPr lang="en-US" sz="2400" dirty="0"/>
              <a:t>, the compiler </a:t>
            </a:r>
            <a:r>
              <a:rPr lang="en-US" sz="2400" dirty="0" smtClean="0"/>
              <a:t>decides </a:t>
            </a:r>
            <a:r>
              <a:rPr lang="en-US" sz="2400" dirty="0"/>
              <a:t>the object at run time and then decides which function call to bind to the object. </a:t>
            </a:r>
            <a:endParaRPr lang="en-US" sz="2400" dirty="0" smtClean="0"/>
          </a:p>
          <a:p>
            <a:pPr marL="285750" indent="-285750">
              <a:spcAft>
                <a:spcPts val="600"/>
              </a:spcAft>
              <a:buFont typeface="Wingdings" panose="05000000000000000000" pitchFamily="2" charset="2"/>
              <a:buChar char="§"/>
            </a:pPr>
            <a:r>
              <a:rPr lang="en-US" sz="2400" dirty="0"/>
              <a:t>F</a:t>
            </a:r>
            <a:r>
              <a:rPr lang="en-US" sz="2400" dirty="0" smtClean="0"/>
              <a:t>unction </a:t>
            </a:r>
            <a:r>
              <a:rPr lang="en-US" sz="2400" dirty="0"/>
              <a:t>overriding cannot be done within a class. The function is overridden in the derived class only. Hence inheritance should be present for function overriding</a:t>
            </a:r>
            <a:r>
              <a:rPr lang="en-US" sz="2400" dirty="0" smtClean="0"/>
              <a:t>.</a:t>
            </a:r>
          </a:p>
          <a:p>
            <a:pPr marL="285750" indent="-285750">
              <a:spcAft>
                <a:spcPts val="600"/>
              </a:spcAft>
              <a:buFont typeface="Wingdings" panose="05000000000000000000" pitchFamily="2" charset="2"/>
              <a:buChar char="§"/>
            </a:pPr>
            <a:r>
              <a:rPr lang="en-US" sz="2400" dirty="0"/>
              <a:t>T</a:t>
            </a:r>
            <a:r>
              <a:rPr lang="en-US" sz="2400" dirty="0" smtClean="0"/>
              <a:t>he </a:t>
            </a:r>
            <a:r>
              <a:rPr lang="en-US" sz="2400" dirty="0"/>
              <a:t>function from a base class that we are overriding should have the same signature or prototype i.e. it should have the </a:t>
            </a:r>
            <a:r>
              <a:rPr lang="en-US" sz="2400" b="1" dirty="0">
                <a:solidFill>
                  <a:srgbClr val="FFFF00"/>
                </a:solidFill>
              </a:rPr>
              <a:t>same name, same return type and same argument list.</a:t>
            </a:r>
          </a:p>
        </p:txBody>
      </p:sp>
    </p:spTree>
    <p:extLst>
      <p:ext uri="{BB962C8B-B14F-4D97-AF65-F5344CB8AC3E}">
        <p14:creationId xmlns:p14="http://schemas.microsoft.com/office/powerpoint/2010/main" val="2767864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0" y="90253"/>
            <a:ext cx="10343165" cy="1400530"/>
          </a:xfrm>
        </p:spPr>
        <p:txBody>
          <a:bodyPr>
            <a:normAutofit fontScale="90000"/>
          </a:bodyPr>
          <a:lstStyle/>
          <a:p>
            <a:r>
              <a:rPr lang="en-US" sz="5400" b="1" dirty="0" smtClean="0"/>
              <a:t>Runtime Polymorphism (Example)</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12</a:t>
            </a:fld>
            <a:endParaRPr lang="en-US"/>
          </a:p>
        </p:txBody>
      </p:sp>
      <p:pic>
        <p:nvPicPr>
          <p:cNvPr id="5" name="Picture 4"/>
          <p:cNvPicPr>
            <a:picLocks noChangeAspect="1"/>
          </p:cNvPicPr>
          <p:nvPr/>
        </p:nvPicPr>
        <p:blipFill>
          <a:blip r:embed="rId2"/>
          <a:stretch>
            <a:fillRect/>
          </a:stretch>
        </p:blipFill>
        <p:spPr>
          <a:xfrm>
            <a:off x="320374" y="1063416"/>
            <a:ext cx="5438775" cy="5619750"/>
          </a:xfrm>
          <a:prstGeom prst="rect">
            <a:avLst/>
          </a:prstGeom>
        </p:spPr>
      </p:pic>
      <p:pic>
        <p:nvPicPr>
          <p:cNvPr id="6" name="Picture 5"/>
          <p:cNvPicPr>
            <a:picLocks noChangeAspect="1"/>
          </p:cNvPicPr>
          <p:nvPr/>
        </p:nvPicPr>
        <p:blipFill>
          <a:blip r:embed="rId3"/>
          <a:stretch>
            <a:fillRect/>
          </a:stretch>
        </p:blipFill>
        <p:spPr>
          <a:xfrm>
            <a:off x="5221782" y="1616508"/>
            <a:ext cx="5569785" cy="1554359"/>
          </a:xfrm>
          <a:prstGeom prst="rect">
            <a:avLst/>
          </a:prstGeom>
        </p:spPr>
      </p:pic>
    </p:spTree>
    <p:extLst>
      <p:ext uri="{BB962C8B-B14F-4D97-AF65-F5344CB8AC3E}">
        <p14:creationId xmlns:p14="http://schemas.microsoft.com/office/powerpoint/2010/main" val="3767467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0" y="90253"/>
            <a:ext cx="10343165" cy="1400530"/>
          </a:xfrm>
        </p:spPr>
        <p:txBody>
          <a:bodyPr>
            <a:normAutofit fontScale="90000"/>
          </a:bodyPr>
          <a:lstStyle/>
          <a:p>
            <a:r>
              <a:rPr lang="en-US" sz="5400" b="1" dirty="0" smtClean="0"/>
              <a:t>Runtime Polymorphism (Example)</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13</a:t>
            </a:fld>
            <a:endParaRPr lang="en-US"/>
          </a:p>
        </p:txBody>
      </p:sp>
      <p:sp>
        <p:nvSpPr>
          <p:cNvPr id="8" name="Rectangle 7"/>
          <p:cNvSpPr/>
          <p:nvPr/>
        </p:nvSpPr>
        <p:spPr>
          <a:xfrm>
            <a:off x="5787640" y="2429648"/>
            <a:ext cx="6096000" cy="2062103"/>
          </a:xfrm>
          <a:prstGeom prst="rect">
            <a:avLst/>
          </a:prstGeom>
        </p:spPr>
        <p:txBody>
          <a:bodyPr>
            <a:spAutoFit/>
          </a:bodyPr>
          <a:lstStyle/>
          <a:p>
            <a:r>
              <a:rPr lang="en-US" sz="3200" dirty="0" smtClean="0"/>
              <a:t>To </a:t>
            </a:r>
            <a:r>
              <a:rPr lang="en-US" sz="3200" dirty="0"/>
              <a:t>access the overridden function of the base class, we use the scope resolution operator ::.</a:t>
            </a:r>
          </a:p>
        </p:txBody>
      </p:sp>
      <p:pic>
        <p:nvPicPr>
          <p:cNvPr id="9" name="Picture 8"/>
          <p:cNvPicPr>
            <a:picLocks noChangeAspect="1"/>
          </p:cNvPicPr>
          <p:nvPr/>
        </p:nvPicPr>
        <p:blipFill>
          <a:blip r:embed="rId2"/>
          <a:stretch>
            <a:fillRect/>
          </a:stretch>
        </p:blipFill>
        <p:spPr>
          <a:xfrm>
            <a:off x="298106" y="856735"/>
            <a:ext cx="4934113" cy="5906530"/>
          </a:xfrm>
          <a:prstGeom prst="rect">
            <a:avLst/>
          </a:prstGeom>
        </p:spPr>
      </p:pic>
      <p:pic>
        <p:nvPicPr>
          <p:cNvPr id="10" name="Picture 9"/>
          <p:cNvPicPr>
            <a:picLocks noChangeAspect="1"/>
          </p:cNvPicPr>
          <p:nvPr/>
        </p:nvPicPr>
        <p:blipFill>
          <a:blip r:embed="rId3"/>
          <a:stretch>
            <a:fillRect/>
          </a:stretch>
        </p:blipFill>
        <p:spPr>
          <a:xfrm>
            <a:off x="3859665" y="856735"/>
            <a:ext cx="2376387" cy="947231"/>
          </a:xfrm>
          <a:prstGeom prst="rect">
            <a:avLst/>
          </a:prstGeom>
        </p:spPr>
      </p:pic>
    </p:spTree>
    <p:extLst>
      <p:ext uri="{BB962C8B-B14F-4D97-AF65-F5344CB8AC3E}">
        <p14:creationId xmlns:p14="http://schemas.microsoft.com/office/powerpoint/2010/main" val="4229522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1" y="90253"/>
            <a:ext cx="9659424" cy="1400530"/>
          </a:xfrm>
        </p:spPr>
        <p:txBody>
          <a:bodyPr>
            <a:normAutofit/>
          </a:bodyPr>
          <a:lstStyle/>
          <a:p>
            <a:r>
              <a:rPr lang="en-US" sz="5400" b="1" dirty="0" smtClean="0"/>
              <a:t>Example</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14</a:t>
            </a:fld>
            <a:endParaRPr lang="en-US"/>
          </a:p>
        </p:txBody>
      </p:sp>
      <p:pic>
        <p:nvPicPr>
          <p:cNvPr id="5" name="Picture 4"/>
          <p:cNvPicPr>
            <a:picLocks noChangeAspect="1"/>
          </p:cNvPicPr>
          <p:nvPr/>
        </p:nvPicPr>
        <p:blipFill>
          <a:blip r:embed="rId2"/>
          <a:stretch>
            <a:fillRect/>
          </a:stretch>
        </p:blipFill>
        <p:spPr>
          <a:xfrm>
            <a:off x="506066" y="1644609"/>
            <a:ext cx="4067175" cy="5133975"/>
          </a:xfrm>
          <a:prstGeom prst="rect">
            <a:avLst/>
          </a:prstGeom>
        </p:spPr>
      </p:pic>
      <p:pic>
        <p:nvPicPr>
          <p:cNvPr id="8" name="Picture 7"/>
          <p:cNvPicPr>
            <a:picLocks noChangeAspect="1"/>
          </p:cNvPicPr>
          <p:nvPr/>
        </p:nvPicPr>
        <p:blipFill>
          <a:blip r:embed="rId3"/>
          <a:stretch>
            <a:fillRect/>
          </a:stretch>
        </p:blipFill>
        <p:spPr>
          <a:xfrm>
            <a:off x="5981056" y="5179541"/>
            <a:ext cx="2131349" cy="1196546"/>
          </a:xfrm>
          <a:prstGeom prst="rect">
            <a:avLst/>
          </a:prstGeom>
        </p:spPr>
      </p:pic>
      <p:pic>
        <p:nvPicPr>
          <p:cNvPr id="9" name="Picture 8"/>
          <p:cNvPicPr>
            <a:picLocks noChangeAspect="1"/>
          </p:cNvPicPr>
          <p:nvPr/>
        </p:nvPicPr>
        <p:blipFill>
          <a:blip r:embed="rId4"/>
          <a:stretch>
            <a:fillRect/>
          </a:stretch>
        </p:blipFill>
        <p:spPr>
          <a:xfrm>
            <a:off x="5055693" y="1866771"/>
            <a:ext cx="4411877" cy="3179147"/>
          </a:xfrm>
          <a:prstGeom prst="rect">
            <a:avLst/>
          </a:prstGeom>
        </p:spPr>
      </p:pic>
    </p:spTree>
    <p:extLst>
      <p:ext uri="{BB962C8B-B14F-4D97-AF65-F5344CB8AC3E}">
        <p14:creationId xmlns:p14="http://schemas.microsoft.com/office/powerpoint/2010/main" val="2076774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1" y="90253"/>
            <a:ext cx="9659424" cy="1400530"/>
          </a:xfrm>
        </p:spPr>
        <p:txBody>
          <a:bodyPr>
            <a:normAutofit/>
          </a:bodyPr>
          <a:lstStyle/>
          <a:p>
            <a:r>
              <a:rPr lang="en-US" sz="5400" b="1" dirty="0" smtClean="0"/>
              <a:t>Example</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15</a:t>
            </a:fld>
            <a:endParaRPr lang="en-US"/>
          </a:p>
        </p:txBody>
      </p:sp>
      <p:sp>
        <p:nvSpPr>
          <p:cNvPr id="4" name="Rectangle 3"/>
          <p:cNvSpPr/>
          <p:nvPr/>
        </p:nvSpPr>
        <p:spPr>
          <a:xfrm>
            <a:off x="387180" y="1663729"/>
            <a:ext cx="11137556" cy="4801314"/>
          </a:xfrm>
          <a:prstGeom prst="rect">
            <a:avLst/>
          </a:prstGeom>
        </p:spPr>
        <p:txBody>
          <a:bodyPr wrap="square">
            <a:spAutoFit/>
          </a:bodyPr>
          <a:lstStyle/>
          <a:p>
            <a:r>
              <a:rPr lang="en-US" dirty="0"/>
              <a:t>Function main declares two pointers to Polygon </a:t>
            </a:r>
            <a:r>
              <a:rPr lang="en-US" dirty="0" smtClean="0"/>
              <a:t>(ppoly1 </a:t>
            </a:r>
            <a:r>
              <a:rPr lang="en-US" dirty="0"/>
              <a:t>and ppoly2). These are assigned the addresses of </a:t>
            </a:r>
            <a:r>
              <a:rPr lang="en-US" dirty="0" err="1"/>
              <a:t>rect</a:t>
            </a:r>
            <a:r>
              <a:rPr lang="en-US" dirty="0"/>
              <a:t> and </a:t>
            </a:r>
            <a:r>
              <a:rPr lang="en-US" dirty="0" err="1"/>
              <a:t>trgl</a:t>
            </a:r>
            <a:r>
              <a:rPr lang="en-US" dirty="0" smtClean="0"/>
              <a:t>,, </a:t>
            </a:r>
            <a:r>
              <a:rPr lang="en-US" dirty="0"/>
              <a:t>which are objects of type Rectangle and Triangle. </a:t>
            </a:r>
            <a:endParaRPr lang="en-US" dirty="0" smtClean="0"/>
          </a:p>
          <a:p>
            <a:r>
              <a:rPr lang="en-US" dirty="0" smtClean="0"/>
              <a:t>Such </a:t>
            </a:r>
            <a:r>
              <a:rPr lang="en-US" dirty="0"/>
              <a:t>assignments are valid, since both Rectangle and Triangle are classes derived from Polygon.</a:t>
            </a:r>
          </a:p>
          <a:p>
            <a:endParaRPr lang="en-US" dirty="0"/>
          </a:p>
          <a:p>
            <a:r>
              <a:rPr lang="en-US" dirty="0"/>
              <a:t>Dereferencing ppoly1 and ppoly2 (with ppoly1-&gt; and ppoly2-&gt;) is valid and allows us to access the members of their pointed objects. </a:t>
            </a:r>
          </a:p>
          <a:p>
            <a:endParaRPr lang="en-US" dirty="0"/>
          </a:p>
          <a:p>
            <a:r>
              <a:rPr lang="en-US" dirty="0"/>
              <a:t>But because the type of both ppoly1 and ppoly2 is pointer to Polygon (and not pointer to Rectangle nor pointer to Triangle), only the members inherited from Polygon can be accessed, and not those of the derived classes Rectangle and Triangle. </a:t>
            </a:r>
            <a:endParaRPr lang="en-US" dirty="0" smtClean="0"/>
          </a:p>
          <a:p>
            <a:r>
              <a:rPr lang="en-US" dirty="0" smtClean="0"/>
              <a:t>The </a:t>
            </a:r>
            <a:r>
              <a:rPr lang="en-US" dirty="0"/>
              <a:t>program </a:t>
            </a:r>
            <a:r>
              <a:rPr lang="en-US" dirty="0" smtClean="0"/>
              <a:t>accesses </a:t>
            </a:r>
            <a:r>
              <a:rPr lang="en-US" dirty="0"/>
              <a:t>the area members of both objects using </a:t>
            </a:r>
            <a:r>
              <a:rPr lang="en-US" dirty="0" err="1"/>
              <a:t>rect</a:t>
            </a:r>
            <a:r>
              <a:rPr lang="en-US" dirty="0"/>
              <a:t> and </a:t>
            </a:r>
            <a:r>
              <a:rPr lang="en-US" dirty="0" err="1"/>
              <a:t>trgl</a:t>
            </a:r>
            <a:r>
              <a:rPr lang="en-US" dirty="0"/>
              <a:t> directly, instead of the pointers; the pointers to the base class cannot access the area members.</a:t>
            </a:r>
          </a:p>
          <a:p>
            <a:endParaRPr lang="en-US" dirty="0"/>
          </a:p>
          <a:p>
            <a:r>
              <a:rPr lang="en-US" dirty="0"/>
              <a:t>Member area could have been accessed with the pointers to Polygon if area were a member of Polygon instead of a member of its derived classes, but the problem is that Rectangle and Triangle implement different versions of area, therefore there is not a single common version that could be implemented in the base class.</a:t>
            </a:r>
          </a:p>
        </p:txBody>
      </p:sp>
    </p:spTree>
    <p:extLst>
      <p:ext uri="{BB962C8B-B14F-4D97-AF65-F5344CB8AC3E}">
        <p14:creationId xmlns:p14="http://schemas.microsoft.com/office/powerpoint/2010/main" val="559909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0" y="90253"/>
            <a:ext cx="10343165" cy="1400530"/>
          </a:xfrm>
        </p:spPr>
        <p:txBody>
          <a:bodyPr>
            <a:normAutofit fontScale="90000"/>
          </a:bodyPr>
          <a:lstStyle/>
          <a:p>
            <a:r>
              <a:rPr lang="en-US" sz="5400" b="1" dirty="0" smtClean="0"/>
              <a:t>Runtime Polymorphism (Example)</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16</a:t>
            </a:fld>
            <a:endParaRPr lang="en-US"/>
          </a:p>
        </p:txBody>
      </p:sp>
      <p:pic>
        <p:nvPicPr>
          <p:cNvPr id="4" name="Picture 3"/>
          <p:cNvPicPr>
            <a:picLocks noChangeAspect="1"/>
          </p:cNvPicPr>
          <p:nvPr/>
        </p:nvPicPr>
        <p:blipFill>
          <a:blip r:embed="rId2"/>
          <a:stretch>
            <a:fillRect/>
          </a:stretch>
        </p:blipFill>
        <p:spPr>
          <a:xfrm>
            <a:off x="294374" y="1181671"/>
            <a:ext cx="5457825" cy="4943475"/>
          </a:xfrm>
          <a:prstGeom prst="rect">
            <a:avLst/>
          </a:prstGeom>
        </p:spPr>
      </p:pic>
      <p:pic>
        <p:nvPicPr>
          <p:cNvPr id="7" name="Picture 6"/>
          <p:cNvPicPr>
            <a:picLocks noChangeAspect="1"/>
          </p:cNvPicPr>
          <p:nvPr/>
        </p:nvPicPr>
        <p:blipFill>
          <a:blip r:embed="rId3"/>
          <a:stretch>
            <a:fillRect/>
          </a:stretch>
        </p:blipFill>
        <p:spPr>
          <a:xfrm>
            <a:off x="3340774" y="1430329"/>
            <a:ext cx="2661051" cy="618224"/>
          </a:xfrm>
          <a:prstGeom prst="rect">
            <a:avLst/>
          </a:prstGeom>
        </p:spPr>
      </p:pic>
      <p:sp>
        <p:nvSpPr>
          <p:cNvPr id="8" name="Rectangle 7"/>
          <p:cNvSpPr/>
          <p:nvPr/>
        </p:nvSpPr>
        <p:spPr>
          <a:xfrm>
            <a:off x="6001825" y="1988099"/>
            <a:ext cx="6096000" cy="2862322"/>
          </a:xfrm>
          <a:prstGeom prst="rect">
            <a:avLst/>
          </a:prstGeom>
        </p:spPr>
        <p:txBody>
          <a:bodyPr>
            <a:spAutoFit/>
          </a:bodyPr>
          <a:lstStyle/>
          <a:p>
            <a:r>
              <a:rPr lang="en-US" dirty="0"/>
              <a:t>T</a:t>
            </a:r>
            <a:r>
              <a:rPr lang="en-US" dirty="0" smtClean="0"/>
              <a:t>he </a:t>
            </a:r>
            <a:r>
              <a:rPr lang="en-US" dirty="0"/>
              <a:t>output is “Class:: Base”. So irrespective of what type object the base pointer is holding, the program outputs the contents of the function of the class whose base pointer is the type of. </a:t>
            </a:r>
            <a:endParaRPr lang="en-US" dirty="0" smtClean="0"/>
          </a:p>
          <a:p>
            <a:r>
              <a:rPr lang="en-US" dirty="0" smtClean="0"/>
              <a:t>In </a:t>
            </a:r>
            <a:r>
              <a:rPr lang="en-US" dirty="0"/>
              <a:t>this case, also static linking is carried out.</a:t>
            </a:r>
          </a:p>
          <a:p>
            <a:endParaRPr lang="en-US" dirty="0"/>
          </a:p>
          <a:p>
            <a:r>
              <a:rPr lang="en-US" dirty="0"/>
              <a:t>In order to make the base pointer output, correct contents and proper linking, we go for dynamic binding of functions. </a:t>
            </a:r>
            <a:endParaRPr lang="en-US" dirty="0" smtClean="0"/>
          </a:p>
          <a:p>
            <a:r>
              <a:rPr lang="en-US" dirty="0" smtClean="0"/>
              <a:t>This </a:t>
            </a:r>
            <a:r>
              <a:rPr lang="en-US" dirty="0"/>
              <a:t>is achieved using Virtual functions mechanism </a:t>
            </a:r>
          </a:p>
        </p:txBody>
      </p:sp>
    </p:spTree>
    <p:extLst>
      <p:ext uri="{BB962C8B-B14F-4D97-AF65-F5344CB8AC3E}">
        <p14:creationId xmlns:p14="http://schemas.microsoft.com/office/powerpoint/2010/main" val="3132734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0" y="90253"/>
            <a:ext cx="10343165" cy="1400530"/>
          </a:xfrm>
        </p:spPr>
        <p:txBody>
          <a:bodyPr>
            <a:normAutofit fontScale="90000"/>
          </a:bodyPr>
          <a:lstStyle/>
          <a:p>
            <a:r>
              <a:rPr lang="en-US" sz="5400" b="1" dirty="0" smtClean="0"/>
              <a:t>Runtime Polymorphism (Example)</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17</a:t>
            </a:fld>
            <a:endParaRPr lang="en-US"/>
          </a:p>
        </p:txBody>
      </p:sp>
      <p:sp>
        <p:nvSpPr>
          <p:cNvPr id="8" name="Rectangle 7"/>
          <p:cNvSpPr/>
          <p:nvPr/>
        </p:nvSpPr>
        <p:spPr>
          <a:xfrm>
            <a:off x="5964391" y="1741211"/>
            <a:ext cx="6096000" cy="3785652"/>
          </a:xfrm>
          <a:prstGeom prst="rect">
            <a:avLst/>
          </a:prstGeom>
        </p:spPr>
        <p:txBody>
          <a:bodyPr>
            <a:spAutoFit/>
          </a:bodyPr>
          <a:lstStyle/>
          <a:p>
            <a:r>
              <a:rPr lang="en-US" sz="2000" dirty="0"/>
              <a:t>For the overridden function should be bound dynamically to the function body, we make the base class function virtual using the “virtual” keyword. </a:t>
            </a:r>
            <a:endParaRPr lang="en-US" sz="2000" dirty="0" smtClean="0"/>
          </a:p>
          <a:p>
            <a:endParaRPr lang="en-US" sz="2000" dirty="0" smtClean="0"/>
          </a:p>
          <a:p>
            <a:r>
              <a:rPr lang="en-US" sz="2000" dirty="0" smtClean="0"/>
              <a:t>This </a:t>
            </a:r>
            <a:r>
              <a:rPr lang="en-US" sz="2000" dirty="0"/>
              <a:t>virtual function is a function that is overridden in the derived class and the compiler carries out late or dynamic binding for this function</a:t>
            </a:r>
            <a:r>
              <a:rPr lang="en-US" sz="2000" dirty="0" smtClean="0"/>
              <a:t>.</a:t>
            </a:r>
          </a:p>
          <a:p>
            <a:endParaRPr lang="en-US" sz="2000" dirty="0"/>
          </a:p>
          <a:p>
            <a:r>
              <a:rPr lang="en-US" sz="2000" dirty="0" smtClean="0"/>
              <a:t>If </a:t>
            </a:r>
            <a:r>
              <a:rPr lang="en-US" sz="2000" dirty="0"/>
              <a:t>a function is declared virtual in the base class, then it will be virtual in all of the derived classes.</a:t>
            </a:r>
          </a:p>
        </p:txBody>
      </p:sp>
      <p:pic>
        <p:nvPicPr>
          <p:cNvPr id="5" name="Picture 4"/>
          <p:cNvPicPr>
            <a:picLocks noChangeAspect="1"/>
          </p:cNvPicPr>
          <p:nvPr/>
        </p:nvPicPr>
        <p:blipFill>
          <a:blip r:embed="rId2"/>
          <a:stretch>
            <a:fillRect/>
          </a:stretch>
        </p:blipFill>
        <p:spPr>
          <a:xfrm>
            <a:off x="381000" y="1063416"/>
            <a:ext cx="5334000" cy="4962525"/>
          </a:xfrm>
          <a:prstGeom prst="rect">
            <a:avLst/>
          </a:prstGeom>
        </p:spPr>
      </p:pic>
      <p:pic>
        <p:nvPicPr>
          <p:cNvPr id="6" name="Picture 5"/>
          <p:cNvPicPr>
            <a:picLocks noChangeAspect="1"/>
          </p:cNvPicPr>
          <p:nvPr/>
        </p:nvPicPr>
        <p:blipFill>
          <a:blip r:embed="rId3"/>
          <a:stretch>
            <a:fillRect/>
          </a:stretch>
        </p:blipFill>
        <p:spPr>
          <a:xfrm>
            <a:off x="2025137" y="1520057"/>
            <a:ext cx="3844883" cy="469604"/>
          </a:xfrm>
          <a:prstGeom prst="rect">
            <a:avLst/>
          </a:prstGeom>
        </p:spPr>
      </p:pic>
    </p:spTree>
    <p:extLst>
      <p:ext uri="{BB962C8B-B14F-4D97-AF65-F5344CB8AC3E}">
        <p14:creationId xmlns:p14="http://schemas.microsoft.com/office/powerpoint/2010/main" val="269589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42" y="132060"/>
            <a:ext cx="10343165" cy="1400530"/>
          </a:xfrm>
        </p:spPr>
        <p:txBody>
          <a:bodyPr>
            <a:normAutofit fontScale="90000"/>
          </a:bodyPr>
          <a:lstStyle/>
          <a:p>
            <a:r>
              <a:rPr lang="en-US" sz="5400" b="1" dirty="0" smtClean="0"/>
              <a:t>Runtime Polymorphism (Example)</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18</a:t>
            </a:fld>
            <a:endParaRPr lang="en-US"/>
          </a:p>
        </p:txBody>
      </p:sp>
      <p:pic>
        <p:nvPicPr>
          <p:cNvPr id="4" name="Picture 3"/>
          <p:cNvPicPr>
            <a:picLocks noChangeAspect="1"/>
          </p:cNvPicPr>
          <p:nvPr/>
        </p:nvPicPr>
        <p:blipFill>
          <a:blip r:embed="rId2"/>
          <a:stretch>
            <a:fillRect/>
          </a:stretch>
        </p:blipFill>
        <p:spPr>
          <a:xfrm>
            <a:off x="392636" y="1063416"/>
            <a:ext cx="3480914" cy="5554105"/>
          </a:xfrm>
          <a:prstGeom prst="rect">
            <a:avLst/>
          </a:prstGeom>
        </p:spPr>
      </p:pic>
      <p:pic>
        <p:nvPicPr>
          <p:cNvPr id="7" name="Picture 6"/>
          <p:cNvPicPr>
            <a:picLocks noChangeAspect="1"/>
          </p:cNvPicPr>
          <p:nvPr/>
        </p:nvPicPr>
        <p:blipFill>
          <a:blip r:embed="rId3"/>
          <a:stretch>
            <a:fillRect/>
          </a:stretch>
        </p:blipFill>
        <p:spPr>
          <a:xfrm>
            <a:off x="4048444" y="1230785"/>
            <a:ext cx="6162675" cy="2419350"/>
          </a:xfrm>
          <a:prstGeom prst="rect">
            <a:avLst/>
          </a:prstGeom>
        </p:spPr>
      </p:pic>
      <p:pic>
        <p:nvPicPr>
          <p:cNvPr id="9" name="Picture 8"/>
          <p:cNvPicPr>
            <a:picLocks noChangeAspect="1"/>
          </p:cNvPicPr>
          <p:nvPr/>
        </p:nvPicPr>
        <p:blipFill>
          <a:blip r:embed="rId4"/>
          <a:stretch>
            <a:fillRect/>
          </a:stretch>
        </p:blipFill>
        <p:spPr>
          <a:xfrm>
            <a:off x="4054560" y="4003847"/>
            <a:ext cx="7494433" cy="963570"/>
          </a:xfrm>
          <a:prstGeom prst="rect">
            <a:avLst/>
          </a:prstGeom>
        </p:spPr>
      </p:pic>
    </p:spTree>
    <p:extLst>
      <p:ext uri="{BB962C8B-B14F-4D97-AF65-F5344CB8AC3E}">
        <p14:creationId xmlns:p14="http://schemas.microsoft.com/office/powerpoint/2010/main" val="155435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42" y="132060"/>
            <a:ext cx="10343165" cy="1400530"/>
          </a:xfrm>
        </p:spPr>
        <p:txBody>
          <a:bodyPr>
            <a:normAutofit/>
          </a:bodyPr>
          <a:lstStyle/>
          <a:p>
            <a:r>
              <a:rPr lang="en-US" sz="2400" b="1" dirty="0" smtClean="0"/>
              <a:t>Runtime Polymorphism (Example)</a:t>
            </a:r>
            <a:endParaRPr lang="en-US" sz="2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19</a:t>
            </a:fld>
            <a:endParaRPr lang="en-US"/>
          </a:p>
        </p:txBody>
      </p:sp>
      <p:pic>
        <p:nvPicPr>
          <p:cNvPr id="5" name="Picture 4"/>
          <p:cNvPicPr>
            <a:picLocks noChangeAspect="1"/>
          </p:cNvPicPr>
          <p:nvPr/>
        </p:nvPicPr>
        <p:blipFill>
          <a:blip r:embed="rId2"/>
          <a:stretch>
            <a:fillRect/>
          </a:stretch>
        </p:blipFill>
        <p:spPr>
          <a:xfrm>
            <a:off x="217742" y="1162270"/>
            <a:ext cx="5800725" cy="5114925"/>
          </a:xfrm>
          <a:prstGeom prst="rect">
            <a:avLst/>
          </a:prstGeom>
        </p:spPr>
      </p:pic>
      <p:pic>
        <p:nvPicPr>
          <p:cNvPr id="6" name="Picture 5"/>
          <p:cNvPicPr>
            <a:picLocks noChangeAspect="1"/>
          </p:cNvPicPr>
          <p:nvPr/>
        </p:nvPicPr>
        <p:blipFill>
          <a:blip r:embed="rId3"/>
          <a:stretch>
            <a:fillRect/>
          </a:stretch>
        </p:blipFill>
        <p:spPr>
          <a:xfrm>
            <a:off x="6117797" y="66157"/>
            <a:ext cx="5848350" cy="6686550"/>
          </a:xfrm>
          <a:prstGeom prst="rect">
            <a:avLst/>
          </a:prstGeom>
        </p:spPr>
      </p:pic>
      <p:pic>
        <p:nvPicPr>
          <p:cNvPr id="8" name="Picture 7"/>
          <p:cNvPicPr>
            <a:picLocks noChangeAspect="1"/>
          </p:cNvPicPr>
          <p:nvPr/>
        </p:nvPicPr>
        <p:blipFill>
          <a:blip r:embed="rId4"/>
          <a:stretch>
            <a:fillRect/>
          </a:stretch>
        </p:blipFill>
        <p:spPr>
          <a:xfrm>
            <a:off x="2439127" y="591804"/>
            <a:ext cx="3579340" cy="1006689"/>
          </a:xfrm>
          <a:prstGeom prst="rect">
            <a:avLst/>
          </a:prstGeom>
        </p:spPr>
      </p:pic>
    </p:spTree>
    <p:extLst>
      <p:ext uri="{BB962C8B-B14F-4D97-AF65-F5344CB8AC3E}">
        <p14:creationId xmlns:p14="http://schemas.microsoft.com/office/powerpoint/2010/main" val="122279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Polymorphism</a:t>
            </a:r>
            <a:endParaRPr lang="en-US" sz="5400" b="1" dirty="0"/>
          </a:p>
        </p:txBody>
      </p:sp>
      <p:sp>
        <p:nvSpPr>
          <p:cNvPr id="3" name="Content Placeholder 2"/>
          <p:cNvSpPr>
            <a:spLocks noGrp="1"/>
          </p:cNvSpPr>
          <p:nvPr>
            <p:ph idx="1"/>
          </p:nvPr>
        </p:nvSpPr>
        <p:spPr>
          <a:xfrm>
            <a:off x="810868" y="1533517"/>
            <a:ext cx="10961003" cy="4195481"/>
          </a:xfrm>
        </p:spPr>
        <p:txBody>
          <a:bodyPr>
            <a:normAutofit/>
          </a:bodyPr>
          <a:lstStyle/>
          <a:p>
            <a:r>
              <a:rPr lang="en-US" sz="3600" dirty="0"/>
              <a:t>R</a:t>
            </a:r>
            <a:r>
              <a:rPr lang="en-US" sz="3600" dirty="0" smtClean="0"/>
              <a:t>efers </a:t>
            </a:r>
            <a:r>
              <a:rPr lang="en-US" sz="3600" dirty="0"/>
              <a:t>to the ability to associate multiple meanings to </a:t>
            </a:r>
            <a:r>
              <a:rPr lang="en-US" sz="3600" dirty="0" smtClean="0"/>
              <a:t>one function name.</a:t>
            </a:r>
          </a:p>
          <a:p>
            <a:endParaRPr lang="en-US" sz="4000" dirty="0"/>
          </a:p>
        </p:txBody>
      </p:sp>
      <p:sp>
        <p:nvSpPr>
          <p:cNvPr id="4" name="Slide Number Placeholder 3"/>
          <p:cNvSpPr>
            <a:spLocks noGrp="1"/>
          </p:cNvSpPr>
          <p:nvPr>
            <p:ph type="sldNum" sz="quarter" idx="12"/>
          </p:nvPr>
        </p:nvSpPr>
        <p:spPr/>
        <p:txBody>
          <a:bodyPr/>
          <a:lstStyle/>
          <a:p>
            <a:fld id="{38B37C27-2222-4CD1-83C4-DC16685FE41D}" type="slidenum">
              <a:rPr lang="en-US" smtClean="0"/>
              <a:t>2</a:t>
            </a:fld>
            <a:endParaRPr lang="en-US"/>
          </a:p>
        </p:txBody>
      </p:sp>
      <p:pic>
        <p:nvPicPr>
          <p:cNvPr id="1026" name="Picture 2" descr="Polymorphism in C++ - GeeksforGeeks"/>
          <p:cNvPicPr>
            <a:picLocks noChangeAspect="1" noChangeArrowheads="1"/>
          </p:cNvPicPr>
          <p:nvPr/>
        </p:nvPicPr>
        <p:blipFill rotWithShape="1">
          <a:blip r:embed="rId3">
            <a:extLst>
              <a:ext uri="{28A0092B-C50C-407E-A947-70E740481C1C}">
                <a14:useLocalDpi xmlns:a14="http://schemas.microsoft.com/office/drawing/2010/main" val="0"/>
              </a:ext>
            </a:extLst>
          </a:blip>
          <a:srcRect l="5345" t="11554" r="7124" b="15111"/>
          <a:stretch/>
        </p:blipFill>
        <p:spPr bwMode="auto">
          <a:xfrm>
            <a:off x="2380734" y="3015048"/>
            <a:ext cx="7117493" cy="310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Compile Time Polymorphism</a:t>
            </a:r>
            <a:endParaRPr lang="en-US" sz="5400" b="1" dirty="0"/>
          </a:p>
        </p:txBody>
      </p:sp>
      <p:sp>
        <p:nvSpPr>
          <p:cNvPr id="3" name="Content Placeholder 2"/>
          <p:cNvSpPr>
            <a:spLocks noGrp="1"/>
          </p:cNvSpPr>
          <p:nvPr>
            <p:ph idx="1"/>
          </p:nvPr>
        </p:nvSpPr>
        <p:spPr>
          <a:xfrm>
            <a:off x="1104293" y="1853248"/>
            <a:ext cx="9917934" cy="4195481"/>
          </a:xfrm>
        </p:spPr>
        <p:txBody>
          <a:bodyPr>
            <a:normAutofit/>
          </a:bodyPr>
          <a:lstStyle/>
          <a:p>
            <a:r>
              <a:rPr lang="en-US" sz="2800" dirty="0"/>
              <a:t>The overloaded functions are invoked by matching the type and number of arguments. </a:t>
            </a:r>
            <a:endParaRPr lang="en-US" sz="2800" dirty="0" smtClean="0"/>
          </a:p>
          <a:p>
            <a:r>
              <a:rPr lang="en-US" sz="2800" dirty="0" smtClean="0"/>
              <a:t>This </a:t>
            </a:r>
            <a:r>
              <a:rPr lang="en-US" sz="2800" dirty="0"/>
              <a:t>information is available at the compile time and, therefore, compiler selects the appropriate function at the compile time. </a:t>
            </a:r>
            <a:endParaRPr lang="en-US" sz="2800" dirty="0" smtClean="0"/>
          </a:p>
          <a:p>
            <a:r>
              <a:rPr lang="en-US" sz="2800" dirty="0" smtClean="0"/>
              <a:t>It </a:t>
            </a:r>
            <a:r>
              <a:rPr lang="en-US" sz="2800" dirty="0"/>
              <a:t>is achieved by function overloading and operator overloading which is also known as </a:t>
            </a:r>
            <a:r>
              <a:rPr lang="en-US" sz="2800" b="1" dirty="0">
                <a:solidFill>
                  <a:srgbClr val="FFC000"/>
                </a:solidFill>
              </a:rPr>
              <a:t>static binding or early binding</a:t>
            </a:r>
            <a:r>
              <a:rPr lang="en-US" sz="2800" b="1" dirty="0" smtClean="0">
                <a:solidFill>
                  <a:srgbClr val="FFC000"/>
                </a:solidFill>
              </a:rPr>
              <a:t>.</a:t>
            </a:r>
            <a:endParaRPr lang="en-US" sz="2800" b="1" dirty="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3</a:t>
            </a:fld>
            <a:endParaRPr lang="en-US"/>
          </a:p>
        </p:txBody>
      </p:sp>
    </p:spTree>
    <p:extLst>
      <p:ext uri="{BB962C8B-B14F-4D97-AF65-F5344CB8AC3E}">
        <p14:creationId xmlns:p14="http://schemas.microsoft.com/office/powerpoint/2010/main" val="3550557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Function Overloading</a:t>
            </a:r>
          </a:p>
        </p:txBody>
      </p:sp>
      <p:sp>
        <p:nvSpPr>
          <p:cNvPr id="3" name="Content Placeholder 2"/>
          <p:cNvSpPr>
            <a:spLocks noGrp="1"/>
          </p:cNvSpPr>
          <p:nvPr>
            <p:ph idx="1"/>
          </p:nvPr>
        </p:nvSpPr>
        <p:spPr>
          <a:xfrm>
            <a:off x="1104293" y="1853248"/>
            <a:ext cx="8946541" cy="4195481"/>
          </a:xfrm>
        </p:spPr>
        <p:txBody>
          <a:bodyPr>
            <a:normAutofit/>
          </a:bodyPr>
          <a:lstStyle/>
          <a:p>
            <a:r>
              <a:rPr lang="en-US" sz="2800" dirty="0"/>
              <a:t>C++ enables several functions of the same name to be defined, as long as they have </a:t>
            </a:r>
            <a:r>
              <a:rPr lang="en-US" sz="2800" dirty="0" smtClean="0"/>
              <a:t>different parameter signatures.</a:t>
            </a:r>
          </a:p>
          <a:p>
            <a:pPr marL="0" indent="0">
              <a:buNone/>
            </a:pPr>
            <a:endParaRPr lang="en-US" sz="2800" dirty="0"/>
          </a:p>
          <a:p>
            <a:r>
              <a:rPr lang="en-US" sz="2800" dirty="0" smtClean="0"/>
              <a:t>The compiler </a:t>
            </a:r>
            <a:r>
              <a:rPr lang="en-US" sz="2800" dirty="0"/>
              <a:t>selects the </a:t>
            </a:r>
            <a:r>
              <a:rPr lang="en-US" sz="2800" dirty="0" smtClean="0"/>
              <a:t>proper function </a:t>
            </a:r>
            <a:r>
              <a:rPr lang="en-US" sz="2800" dirty="0"/>
              <a:t>to call by examining the number, types </a:t>
            </a:r>
            <a:r>
              <a:rPr lang="en-US" sz="2800" dirty="0" smtClean="0"/>
              <a:t>and order </a:t>
            </a:r>
            <a:r>
              <a:rPr lang="en-US" sz="2800" dirty="0"/>
              <a:t>of the arguments in the </a:t>
            </a:r>
            <a:r>
              <a:rPr lang="en-US" sz="2800" dirty="0" smtClean="0"/>
              <a:t>call.</a:t>
            </a:r>
          </a:p>
        </p:txBody>
      </p:sp>
      <p:sp>
        <p:nvSpPr>
          <p:cNvPr id="4" name="Slide Number Placeholder 3"/>
          <p:cNvSpPr>
            <a:spLocks noGrp="1"/>
          </p:cNvSpPr>
          <p:nvPr>
            <p:ph type="sldNum" sz="quarter" idx="12"/>
          </p:nvPr>
        </p:nvSpPr>
        <p:spPr/>
        <p:txBody>
          <a:bodyPr/>
          <a:lstStyle/>
          <a:p>
            <a:fld id="{38B37C27-2222-4CD1-83C4-DC16685FE41D}" type="slidenum">
              <a:rPr lang="en-US" smtClean="0"/>
              <a:t>4</a:t>
            </a:fld>
            <a:endParaRPr lang="en-US"/>
          </a:p>
        </p:txBody>
      </p:sp>
    </p:spTree>
    <p:extLst>
      <p:ext uri="{BB962C8B-B14F-4D97-AF65-F5344CB8AC3E}">
        <p14:creationId xmlns:p14="http://schemas.microsoft.com/office/powerpoint/2010/main" val="1883159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Function Overloading</a:t>
            </a:r>
          </a:p>
        </p:txBody>
      </p:sp>
      <p:sp>
        <p:nvSpPr>
          <p:cNvPr id="3" name="Content Placeholder 2"/>
          <p:cNvSpPr>
            <a:spLocks noGrp="1"/>
          </p:cNvSpPr>
          <p:nvPr>
            <p:ph idx="1"/>
          </p:nvPr>
        </p:nvSpPr>
        <p:spPr>
          <a:xfrm>
            <a:off x="1104293" y="1599837"/>
            <a:ext cx="8946541" cy="4195481"/>
          </a:xfrm>
        </p:spPr>
        <p:txBody>
          <a:bodyPr>
            <a:noAutofit/>
          </a:bodyPr>
          <a:lstStyle/>
          <a:p>
            <a:endParaRPr lang="en-US" sz="2800" i="1" dirty="0" smtClean="0"/>
          </a:p>
          <a:p>
            <a:r>
              <a:rPr lang="en-US" sz="2800" dirty="0" smtClean="0"/>
              <a:t>The </a:t>
            </a:r>
            <a:r>
              <a:rPr lang="en-US" sz="2800" i="1" dirty="0" smtClean="0"/>
              <a:t>return</a:t>
            </a:r>
            <a:r>
              <a:rPr lang="en-US" sz="2800" dirty="0" smtClean="0"/>
              <a:t> </a:t>
            </a:r>
            <a:r>
              <a:rPr lang="en-US" sz="2800" i="1" dirty="0" smtClean="0"/>
              <a:t>type</a:t>
            </a:r>
            <a:r>
              <a:rPr lang="en-US" sz="2800" dirty="0" smtClean="0"/>
              <a:t> or </a:t>
            </a:r>
            <a:r>
              <a:rPr lang="en-US" sz="2800" i="1" dirty="0" smtClean="0"/>
              <a:t>name</a:t>
            </a:r>
            <a:r>
              <a:rPr lang="en-US" sz="2800" dirty="0" smtClean="0"/>
              <a:t> of parameters don’t help the compiler in selecting which overloaded function to call.</a:t>
            </a:r>
          </a:p>
          <a:p>
            <a:r>
              <a:rPr lang="en-US" sz="2800" dirty="0" smtClean="0"/>
              <a:t>Function Overloading can be done in two ways:</a:t>
            </a:r>
          </a:p>
          <a:p>
            <a:pPr lvl="1"/>
            <a:r>
              <a:rPr lang="en-US" sz="2400" dirty="0"/>
              <a:t>E</a:t>
            </a:r>
            <a:r>
              <a:rPr lang="en-US" sz="2400" dirty="0" smtClean="0"/>
              <a:t>ither </a:t>
            </a:r>
            <a:r>
              <a:rPr lang="en-US" sz="2400" dirty="0"/>
              <a:t>by using different types of arguments or a different number of arguments according to the requirement. </a:t>
            </a:r>
            <a:endParaRPr lang="en-US" sz="2400" dirty="0" smtClean="0"/>
          </a:p>
          <a:p>
            <a:pPr lvl="1"/>
            <a:r>
              <a:rPr lang="en-US" sz="2400" dirty="0" smtClean="0"/>
              <a:t>It </a:t>
            </a:r>
            <a:r>
              <a:rPr lang="en-US" sz="2400" dirty="0"/>
              <a:t>is only through these differences compiler can differentiate between the two overloaded functions.</a:t>
            </a:r>
            <a:endParaRPr lang="en-US" sz="2400" dirty="0" smtClean="0"/>
          </a:p>
          <a:p>
            <a:endParaRPr lang="en-US" sz="2800" i="1" dirty="0"/>
          </a:p>
        </p:txBody>
      </p:sp>
      <p:sp>
        <p:nvSpPr>
          <p:cNvPr id="4" name="Slide Number Placeholder 3"/>
          <p:cNvSpPr>
            <a:spLocks noGrp="1"/>
          </p:cNvSpPr>
          <p:nvPr>
            <p:ph type="sldNum" sz="quarter" idx="12"/>
          </p:nvPr>
        </p:nvSpPr>
        <p:spPr/>
        <p:txBody>
          <a:bodyPr/>
          <a:lstStyle/>
          <a:p>
            <a:fld id="{38B37C27-2222-4CD1-83C4-DC16685FE41D}" type="slidenum">
              <a:rPr lang="en-US" smtClean="0"/>
              <a:t>5</a:t>
            </a:fld>
            <a:endParaRPr lang="en-US"/>
          </a:p>
        </p:txBody>
      </p:sp>
    </p:spTree>
    <p:extLst>
      <p:ext uri="{BB962C8B-B14F-4D97-AF65-F5344CB8AC3E}">
        <p14:creationId xmlns:p14="http://schemas.microsoft.com/office/powerpoint/2010/main" val="1841216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852057" y="1534297"/>
            <a:ext cx="9564689" cy="5029200"/>
          </a:xfrm>
        </p:spPr>
        <p:txBody>
          <a:bodyPr>
            <a:normAutofit/>
          </a:bodyPr>
          <a:lstStyle/>
          <a:p>
            <a:pPr>
              <a:buNone/>
            </a:pPr>
            <a:r>
              <a:rPr lang="en-US" b="1" dirty="0"/>
              <a:t> </a:t>
            </a:r>
            <a:r>
              <a:rPr lang="en-US" sz="2400" b="1" dirty="0" smtClean="0"/>
              <a:t>void findPerson(string name) { . . . }</a:t>
            </a:r>
          </a:p>
          <a:p>
            <a:pPr>
              <a:buNone/>
            </a:pPr>
            <a:endParaRPr lang="en-US" sz="2400" b="1" dirty="0" smtClean="0"/>
          </a:p>
          <a:p>
            <a:pPr>
              <a:buNone/>
            </a:pPr>
            <a:r>
              <a:rPr lang="en-US" sz="2400" b="1" dirty="0"/>
              <a:t> </a:t>
            </a:r>
            <a:r>
              <a:rPr lang="en-US" sz="2400" b="1" dirty="0" smtClean="0"/>
              <a:t>void findPerson(</a:t>
            </a:r>
            <a:r>
              <a:rPr lang="en-US" sz="2400" b="1" dirty="0" err="1" smtClean="0"/>
              <a:t>int</a:t>
            </a:r>
            <a:r>
              <a:rPr lang="en-US" sz="2400" b="1" dirty="0" smtClean="0"/>
              <a:t> ID) {  . . . }</a:t>
            </a:r>
          </a:p>
          <a:p>
            <a:pPr>
              <a:buNone/>
            </a:pPr>
            <a:endParaRPr lang="en-US" sz="2400" b="1" dirty="0"/>
          </a:p>
          <a:p>
            <a:pPr>
              <a:buNone/>
            </a:pPr>
            <a:r>
              <a:rPr lang="en-US" sz="2400" b="1" dirty="0" smtClean="0"/>
              <a:t> void findPerson(int ID, string </a:t>
            </a:r>
            <a:r>
              <a:rPr lang="en-US" sz="2400" b="1" dirty="0" err="1" smtClean="0"/>
              <a:t>addr</a:t>
            </a:r>
            <a:r>
              <a:rPr lang="en-US" sz="2400" b="1" dirty="0" smtClean="0"/>
              <a:t>)  { . . . }</a:t>
            </a:r>
          </a:p>
          <a:p>
            <a:pPr>
              <a:buNone/>
            </a:pPr>
            <a:endParaRPr lang="en-US" sz="2400" b="1" dirty="0"/>
          </a:p>
          <a:p>
            <a:pPr>
              <a:buNone/>
            </a:pPr>
            <a:r>
              <a:rPr lang="en-US" sz="2400" b="1" dirty="0" smtClean="0"/>
              <a:t> void findPerson(string </a:t>
            </a:r>
            <a:r>
              <a:rPr lang="en-US" sz="2400" b="1" dirty="0" err="1" smtClean="0"/>
              <a:t>addr</a:t>
            </a:r>
            <a:r>
              <a:rPr lang="en-US" sz="2400" b="1" dirty="0" smtClean="0"/>
              <a:t>, int ID) { . . .  }</a:t>
            </a:r>
          </a:p>
          <a:p>
            <a:pPr>
              <a:buNone/>
            </a:pPr>
            <a:endParaRPr lang="en-US" sz="2400" b="1" dirty="0" smtClean="0"/>
          </a:p>
          <a:p>
            <a:pPr>
              <a:buNone/>
            </a:pPr>
            <a:r>
              <a:rPr lang="en-US" sz="2400" i="1" dirty="0" smtClean="0"/>
              <a:t>All of above are valid overloaded functions</a:t>
            </a:r>
            <a:endParaRPr lang="en-US" sz="2400" i="1" dirty="0"/>
          </a:p>
        </p:txBody>
      </p:sp>
      <p:sp>
        <p:nvSpPr>
          <p:cNvPr id="4" name="Slide Number Placeholder 3"/>
          <p:cNvSpPr>
            <a:spLocks noGrp="1"/>
          </p:cNvSpPr>
          <p:nvPr>
            <p:ph type="sldNum" sz="quarter" idx="12"/>
          </p:nvPr>
        </p:nvSpPr>
        <p:spPr/>
        <p:txBody>
          <a:bodyPr/>
          <a:lstStyle/>
          <a:p>
            <a:fld id="{38B37C27-2222-4CD1-83C4-DC16685FE41D}" type="slidenum">
              <a:rPr lang="en-US" smtClean="0"/>
              <a:t>6</a:t>
            </a:fld>
            <a:endParaRPr lang="en-US"/>
          </a:p>
        </p:txBody>
      </p:sp>
    </p:spTree>
    <p:extLst>
      <p:ext uri="{BB962C8B-B14F-4D97-AF65-F5344CB8AC3E}">
        <p14:creationId xmlns:p14="http://schemas.microsoft.com/office/powerpoint/2010/main" val="147979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1981199" y="1600200"/>
            <a:ext cx="9041027" cy="5029200"/>
          </a:xfrm>
        </p:spPr>
        <p:txBody>
          <a:bodyPr>
            <a:normAutofit/>
          </a:bodyPr>
          <a:lstStyle/>
          <a:p>
            <a:pPr>
              <a:buNone/>
            </a:pPr>
            <a:r>
              <a:rPr lang="en-US" b="1" dirty="0" smtClean="0"/>
              <a:t> void </a:t>
            </a:r>
            <a:r>
              <a:rPr lang="en-US" b="1" dirty="0" err="1" smtClean="0"/>
              <a:t>showVal</a:t>
            </a:r>
            <a:r>
              <a:rPr lang="en-US" b="1" dirty="0" smtClean="0"/>
              <a:t>(int a)</a:t>
            </a:r>
          </a:p>
          <a:p>
            <a:pPr>
              <a:buNone/>
            </a:pPr>
            <a:r>
              <a:rPr lang="en-US" b="1" dirty="0" smtClean="0"/>
              <a:t>{  cout &lt;&lt; a;  }</a:t>
            </a:r>
          </a:p>
          <a:p>
            <a:pPr>
              <a:buNone/>
            </a:pPr>
            <a:endParaRPr lang="en-US" b="1" dirty="0"/>
          </a:p>
          <a:p>
            <a:pPr>
              <a:buNone/>
            </a:pPr>
            <a:r>
              <a:rPr lang="en-US" b="1" dirty="0"/>
              <a:t> </a:t>
            </a:r>
            <a:r>
              <a:rPr lang="en-US" b="1" dirty="0" smtClean="0"/>
              <a:t>void showVal(char a)</a:t>
            </a:r>
          </a:p>
          <a:p>
            <a:pPr>
              <a:buNone/>
            </a:pPr>
            <a:r>
              <a:rPr lang="en-US" b="1" dirty="0" smtClean="0"/>
              <a:t>{  cout &lt;&lt; a;  }</a:t>
            </a:r>
          </a:p>
          <a:p>
            <a:pPr>
              <a:buNone/>
            </a:pPr>
            <a:endParaRPr lang="en-US" b="1" dirty="0"/>
          </a:p>
          <a:p>
            <a:pPr>
              <a:buNone/>
            </a:pPr>
            <a:r>
              <a:rPr lang="en-US" b="1" dirty="0"/>
              <a:t> </a:t>
            </a:r>
            <a:r>
              <a:rPr lang="en-US" b="1" dirty="0" smtClean="0"/>
              <a:t>void showVal(float a)</a:t>
            </a:r>
          </a:p>
          <a:p>
            <a:pPr>
              <a:buNone/>
            </a:pPr>
            <a:r>
              <a:rPr lang="en-US" b="1" dirty="0" smtClean="0"/>
              <a:t>{  cout &lt;&lt; a;  } </a:t>
            </a:r>
            <a:endParaRPr lang="en-US" b="1" dirty="0"/>
          </a:p>
        </p:txBody>
      </p:sp>
      <p:cxnSp>
        <p:nvCxnSpPr>
          <p:cNvPr id="5" name="Straight Connector 4"/>
          <p:cNvCxnSpPr/>
          <p:nvPr/>
        </p:nvCxnSpPr>
        <p:spPr>
          <a:xfrm rot="16200000" flipH="1">
            <a:off x="3734594" y="3961606"/>
            <a:ext cx="47244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3200" y="1600200"/>
            <a:ext cx="3505200" cy="3046988"/>
          </a:xfrm>
          <a:prstGeom prst="rect">
            <a:avLst/>
          </a:prstGeom>
          <a:noFill/>
        </p:spPr>
        <p:txBody>
          <a:bodyPr wrap="square" rtlCol="0">
            <a:spAutoFit/>
          </a:bodyPr>
          <a:lstStyle/>
          <a:p>
            <a:r>
              <a:rPr lang="en-US" sz="3200" b="1" dirty="0"/>
              <a:t>int main()</a:t>
            </a:r>
          </a:p>
          <a:p>
            <a:r>
              <a:rPr lang="en-US" sz="3200" b="1" dirty="0"/>
              <a:t>{</a:t>
            </a:r>
          </a:p>
          <a:p>
            <a:r>
              <a:rPr lang="en-US" sz="3200" b="1" dirty="0"/>
              <a:t> </a:t>
            </a:r>
            <a:r>
              <a:rPr lang="en-US" sz="3200" b="1" dirty="0" err="1" smtClean="0"/>
              <a:t>showVal</a:t>
            </a:r>
            <a:r>
              <a:rPr lang="en-US" sz="3200" b="1" dirty="0"/>
              <a:t>(‘</a:t>
            </a:r>
            <a:r>
              <a:rPr lang="en-US" sz="3200" b="1" dirty="0" smtClean="0"/>
              <a:t>M’);</a:t>
            </a:r>
            <a:endParaRPr lang="en-US" sz="3200" b="1" dirty="0"/>
          </a:p>
          <a:p>
            <a:r>
              <a:rPr lang="en-US" sz="3200" b="1" dirty="0"/>
              <a:t> </a:t>
            </a:r>
            <a:r>
              <a:rPr lang="en-US" sz="3200" b="1" dirty="0" err="1" smtClean="0"/>
              <a:t>showVal</a:t>
            </a:r>
            <a:r>
              <a:rPr lang="en-US" sz="3200" b="1" dirty="0" smtClean="0"/>
              <a:t>(20</a:t>
            </a:r>
            <a:r>
              <a:rPr lang="en-US" sz="3200" b="1" dirty="0"/>
              <a:t>);</a:t>
            </a:r>
          </a:p>
          <a:p>
            <a:r>
              <a:rPr lang="en-US" sz="3200" b="1" dirty="0" err="1" smtClean="0"/>
              <a:t>showVal</a:t>
            </a:r>
            <a:r>
              <a:rPr lang="en-US" sz="3200" b="1" dirty="0" smtClean="0"/>
              <a:t>(3.5</a:t>
            </a:r>
            <a:r>
              <a:rPr lang="en-US" sz="3200" b="1" dirty="0"/>
              <a:t>);</a:t>
            </a:r>
          </a:p>
          <a:p>
            <a:r>
              <a:rPr lang="en-US" sz="3200" b="1"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7</a:t>
            </a:fld>
            <a:endParaRPr lang="en-US"/>
          </a:p>
        </p:txBody>
      </p:sp>
    </p:spTree>
    <p:extLst>
      <p:ext uri="{BB962C8B-B14F-4D97-AF65-F5344CB8AC3E}">
        <p14:creationId xmlns:p14="http://schemas.microsoft.com/office/powerpoint/2010/main" val="2225653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pic>
        <p:nvPicPr>
          <p:cNvPr id="4" name="Picture 3"/>
          <p:cNvPicPr>
            <a:picLocks noChangeAspect="1"/>
          </p:cNvPicPr>
          <p:nvPr/>
        </p:nvPicPr>
        <p:blipFill>
          <a:blip r:embed="rId2"/>
          <a:stretch>
            <a:fillRect/>
          </a:stretch>
        </p:blipFill>
        <p:spPr>
          <a:xfrm>
            <a:off x="646111" y="1400118"/>
            <a:ext cx="4912067" cy="5305482"/>
          </a:xfrm>
          <a:prstGeom prst="rect">
            <a:avLst/>
          </a:prstGeom>
        </p:spPr>
      </p:pic>
      <p:pic>
        <p:nvPicPr>
          <p:cNvPr id="7" name="Picture 6"/>
          <p:cNvPicPr>
            <a:picLocks noChangeAspect="1"/>
          </p:cNvPicPr>
          <p:nvPr/>
        </p:nvPicPr>
        <p:blipFill>
          <a:blip r:embed="rId3"/>
          <a:stretch>
            <a:fillRect/>
          </a:stretch>
        </p:blipFill>
        <p:spPr>
          <a:xfrm>
            <a:off x="6478673" y="3190746"/>
            <a:ext cx="4507217" cy="1356541"/>
          </a:xfrm>
          <a:prstGeom prst="rect">
            <a:avLst/>
          </a:prstGeom>
        </p:spPr>
      </p:pic>
      <p:sp>
        <p:nvSpPr>
          <p:cNvPr id="8" name="Slide Number Placeholder 7"/>
          <p:cNvSpPr>
            <a:spLocks noGrp="1"/>
          </p:cNvSpPr>
          <p:nvPr>
            <p:ph type="sldNum" sz="quarter" idx="12"/>
          </p:nvPr>
        </p:nvSpPr>
        <p:spPr/>
        <p:txBody>
          <a:bodyPr/>
          <a:lstStyle/>
          <a:p>
            <a:fld id="{38B37C27-2222-4CD1-83C4-DC16685FE41D}" type="slidenum">
              <a:rPr lang="en-US" smtClean="0"/>
              <a:t>8</a:t>
            </a:fld>
            <a:endParaRPr lang="en-US"/>
          </a:p>
        </p:txBody>
      </p:sp>
    </p:spTree>
    <p:extLst>
      <p:ext uri="{BB962C8B-B14F-4D97-AF65-F5344CB8AC3E}">
        <p14:creationId xmlns:p14="http://schemas.microsoft.com/office/powerpoint/2010/main" val="4141515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68" y="0"/>
            <a:ext cx="9404723" cy="1400530"/>
          </a:xfrm>
        </p:spPr>
        <p:txBody>
          <a:bodyPr>
            <a:normAutofit/>
          </a:bodyPr>
          <a:lstStyle/>
          <a:p>
            <a:r>
              <a:rPr lang="en-US" sz="4000" b="1" dirty="0"/>
              <a:t>Example</a:t>
            </a:r>
          </a:p>
        </p:txBody>
      </p:sp>
      <p:sp>
        <p:nvSpPr>
          <p:cNvPr id="8" name="Slide Number Placeholder 7"/>
          <p:cNvSpPr>
            <a:spLocks noGrp="1"/>
          </p:cNvSpPr>
          <p:nvPr>
            <p:ph type="sldNum" sz="quarter" idx="12"/>
          </p:nvPr>
        </p:nvSpPr>
        <p:spPr/>
        <p:txBody>
          <a:bodyPr/>
          <a:lstStyle/>
          <a:p>
            <a:fld id="{38B37C27-2222-4CD1-83C4-DC16685FE41D}" type="slidenum">
              <a:rPr lang="en-US" smtClean="0"/>
              <a:t>9</a:t>
            </a:fld>
            <a:endParaRPr lang="en-US"/>
          </a:p>
        </p:txBody>
      </p:sp>
      <p:pic>
        <p:nvPicPr>
          <p:cNvPr id="3" name="Picture 2"/>
          <p:cNvPicPr>
            <a:picLocks noChangeAspect="1"/>
          </p:cNvPicPr>
          <p:nvPr/>
        </p:nvPicPr>
        <p:blipFill>
          <a:blip r:embed="rId2"/>
          <a:stretch>
            <a:fillRect/>
          </a:stretch>
        </p:blipFill>
        <p:spPr>
          <a:xfrm>
            <a:off x="2585545" y="295729"/>
            <a:ext cx="8334375" cy="6343650"/>
          </a:xfrm>
          <a:prstGeom prst="rect">
            <a:avLst/>
          </a:prstGeom>
        </p:spPr>
      </p:pic>
      <p:pic>
        <p:nvPicPr>
          <p:cNvPr id="5" name="Picture 4"/>
          <p:cNvPicPr>
            <a:picLocks noChangeAspect="1"/>
          </p:cNvPicPr>
          <p:nvPr/>
        </p:nvPicPr>
        <p:blipFill>
          <a:blip r:embed="rId3"/>
          <a:stretch>
            <a:fillRect/>
          </a:stretch>
        </p:blipFill>
        <p:spPr>
          <a:xfrm>
            <a:off x="5610998" y="450143"/>
            <a:ext cx="6107062" cy="673573"/>
          </a:xfrm>
          <a:prstGeom prst="rect">
            <a:avLst/>
          </a:prstGeom>
        </p:spPr>
      </p:pic>
    </p:spTree>
    <p:extLst>
      <p:ext uri="{BB962C8B-B14F-4D97-AF65-F5344CB8AC3E}">
        <p14:creationId xmlns:p14="http://schemas.microsoft.com/office/powerpoint/2010/main" val="1398291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1821</TotalTime>
  <Words>962</Words>
  <Application>Microsoft Office PowerPoint</Application>
  <PresentationFormat>Widescreen</PresentationFormat>
  <Paragraphs>111</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vt:lpstr>
      <vt:lpstr>Object Oriented Programming</vt:lpstr>
      <vt:lpstr>Polymorphism</vt:lpstr>
      <vt:lpstr>Compile Time Polymorphism</vt:lpstr>
      <vt:lpstr>Function Overloading</vt:lpstr>
      <vt:lpstr>Function Overloading</vt:lpstr>
      <vt:lpstr>Example</vt:lpstr>
      <vt:lpstr>Example</vt:lpstr>
      <vt:lpstr>Example</vt:lpstr>
      <vt:lpstr>Example</vt:lpstr>
      <vt:lpstr>Function with default args</vt:lpstr>
      <vt:lpstr>Runtime Polymorphism</vt:lpstr>
      <vt:lpstr>Runtime Polymorphism (Example)</vt:lpstr>
      <vt:lpstr>Runtime Polymorphism (Example)</vt:lpstr>
      <vt:lpstr>Example</vt:lpstr>
      <vt:lpstr>Example</vt:lpstr>
      <vt:lpstr>Runtime Polymorphism (Example)</vt:lpstr>
      <vt:lpstr>Runtime Polymorphism (Example)</vt:lpstr>
      <vt:lpstr>Runtime Polymorphism (Example)</vt:lpstr>
      <vt:lpstr>Runtime Polymorphism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lab4</cp:lastModifiedBy>
  <cp:revision>444</cp:revision>
  <dcterms:created xsi:type="dcterms:W3CDTF">2022-01-27T06:29:33Z</dcterms:created>
  <dcterms:modified xsi:type="dcterms:W3CDTF">2022-03-25T04:10:07Z</dcterms:modified>
</cp:coreProperties>
</file>