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97" r:id="rId3"/>
    <p:sldId id="317" r:id="rId4"/>
    <p:sldId id="302" r:id="rId5"/>
    <p:sldId id="318" r:id="rId6"/>
    <p:sldId id="319" r:id="rId7"/>
    <p:sldId id="320" r:id="rId8"/>
    <p:sldId id="321" r:id="rId9"/>
    <p:sldId id="308" r:id="rId10"/>
    <p:sldId id="309" r:id="rId11"/>
    <p:sldId id="311" r:id="rId12"/>
    <p:sldId id="304" r:id="rId13"/>
    <p:sldId id="306" r:id="rId14"/>
    <p:sldId id="307" r:id="rId15"/>
    <p:sldId id="312" r:id="rId16"/>
    <p:sldId id="313" r:id="rId17"/>
    <p:sldId id="314" r:id="rId18"/>
    <p:sldId id="31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6C0-91D2-4D8C-A8CB-464CE74EDF8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84A8-F4C2-43BA-8C42-563DF463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5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9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3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5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A26-844B-43F3-AEE6-AB050CC9C1BD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8C29-78DE-40E2-A1A7-38345791BCA4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373-9B78-4D04-BA67-0AE52D70678B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8C0-323A-4ED6-B7D5-D3A1C0115457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8E3-3AF3-489D-828B-87E25A1ED1CC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6A38-E1FD-42E4-9735-4E4049E20E93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BB8-317D-4BB8-8CE7-F90F9CEC88EC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0C8B-D410-4E0D-A3C5-B82C14C5EA43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620C-22CB-4AC1-88A6-7B86AF9D84AA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5EC-8CC4-421A-B8C6-34D89C9CAFF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819C-3190-4275-8BDA-B7B370F249F5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902C-0B0D-4A7B-ABDA-425FF58D75A5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3748-2B1A-47A9-8AE2-22420EA581A7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CEC6-8EF2-4278-948F-3CA0D64BD4EF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8A1-D963-4498-AF41-00C4B6EA182B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E26-4963-4840-8703-2FAC9EC5DB44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B3F-78F7-419C-B315-B4CD2F8E0B8F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F8CFE-49E3-471E-B3F4-7063F6790A2F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 smtClean="0"/>
              <a:t>Object Oriented Programming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031" y="3614441"/>
            <a:ext cx="2279393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Week 8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Abeer</a:t>
            </a:r>
            <a:r>
              <a:rPr lang="en-US" dirty="0" smtClean="0"/>
              <a:t> GAUHER</a:t>
            </a:r>
          </a:p>
          <a:p>
            <a:r>
              <a:rPr lang="en-US" dirty="0" smtClean="0"/>
              <a:t>Email: </a:t>
            </a:r>
            <a:r>
              <a:rPr lang="en-US" sz="2200" cap="none" dirty="0" smtClean="0">
                <a:hlinkClick r:id="rId3"/>
              </a:rPr>
              <a:t>abeer.gauher@nu.edu.pk</a:t>
            </a:r>
            <a:endParaRPr lang="en-US" sz="2200" cap="none" dirty="0" smtClean="0"/>
          </a:p>
          <a:p>
            <a:r>
              <a:rPr lang="en-US" dirty="0" smtClean="0"/>
              <a:t>Office: CS BASEMENT 2, Office number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Binary </a:t>
            </a:r>
            <a:r>
              <a:rPr lang="en-US" sz="2400" dirty="0"/>
              <a:t>operators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38" y="1155741"/>
            <a:ext cx="4895884" cy="5530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60" y="2695170"/>
            <a:ext cx="6036782" cy="14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Binary </a:t>
            </a:r>
            <a:r>
              <a:rPr lang="en-US" sz="2400" dirty="0"/>
              <a:t>operators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3" y="1672454"/>
            <a:ext cx="4502537" cy="3513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60" y="1602072"/>
            <a:ext cx="7155463" cy="3653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891" y="5185544"/>
            <a:ext cx="3705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Unary </a:t>
            </a:r>
            <a:r>
              <a:rPr lang="en-US" sz="2400" dirty="0"/>
              <a:t>operators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3" y="1728382"/>
            <a:ext cx="3895725" cy="489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816" y="1574018"/>
            <a:ext cx="2390775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241" y="4460270"/>
            <a:ext cx="2075183" cy="2106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7379" y="189895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return type of operator function is Check in this case which allows to use both codes ++</a:t>
            </a:r>
            <a:r>
              <a:rPr lang="en-US" dirty="0" err="1"/>
              <a:t>obj</a:t>
            </a:r>
            <a:r>
              <a:rPr lang="en-US" dirty="0"/>
              <a:t>; obj1 = ++</a:t>
            </a:r>
            <a:r>
              <a:rPr lang="en-US" dirty="0" err="1"/>
              <a:t>obj</a:t>
            </a:r>
            <a:r>
              <a:rPr lang="en-US" dirty="0"/>
              <a:t>;. It is because, temp returned from operator function is stored in object obj.</a:t>
            </a:r>
          </a:p>
          <a:p>
            <a:endParaRPr lang="en-US" dirty="0"/>
          </a:p>
          <a:p>
            <a:r>
              <a:rPr lang="en-US" dirty="0"/>
              <a:t>Since, the return type of operator function is Check, you can also assign the value of </a:t>
            </a:r>
            <a:r>
              <a:rPr lang="en-US" dirty="0" err="1"/>
              <a:t>obj</a:t>
            </a:r>
            <a:r>
              <a:rPr lang="en-US" dirty="0"/>
              <a:t> to another object.</a:t>
            </a:r>
          </a:p>
          <a:p>
            <a:endParaRPr lang="en-US" dirty="0"/>
          </a:p>
          <a:p>
            <a:r>
              <a:rPr lang="en-US" dirty="0"/>
              <a:t>Notice that, = (assignment operator) does not need to be overloaded because this operator is already overloaded in C++ library.</a:t>
            </a:r>
          </a:p>
        </p:txBody>
      </p:sp>
    </p:spTree>
    <p:extLst>
      <p:ext uri="{BB962C8B-B14F-4D97-AF65-F5344CB8AC3E}">
        <p14:creationId xmlns:p14="http://schemas.microsoft.com/office/powerpoint/2010/main" val="419626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Unary </a:t>
            </a:r>
            <a:r>
              <a:rPr lang="en-US" sz="2400" dirty="0"/>
              <a:t>operators</a:t>
            </a:r>
            <a:r>
              <a:rPr lang="en-US" sz="2400" dirty="0" smtClean="0"/>
              <a:t>: ++operator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7" y="1728382"/>
            <a:ext cx="5418438" cy="4496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11" y="1728382"/>
            <a:ext cx="5697125" cy="26949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703" y="3815726"/>
            <a:ext cx="2236380" cy="22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Unary </a:t>
            </a:r>
            <a:r>
              <a:rPr lang="en-US" sz="2400" dirty="0"/>
              <a:t>operators</a:t>
            </a:r>
            <a:r>
              <a:rPr lang="en-US" sz="2400" dirty="0" smtClean="0"/>
              <a:t>: - -operator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8" y="1850445"/>
            <a:ext cx="5259576" cy="4451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475" y="1279182"/>
            <a:ext cx="6321640" cy="3069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650" y="4498237"/>
            <a:ext cx="1891485" cy="17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3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== operator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2" y="3401395"/>
            <a:ext cx="7744723" cy="3182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962" y="1672700"/>
            <a:ext cx="7167577" cy="34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2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/>
              <a:t>&gt;</a:t>
            </a:r>
            <a:r>
              <a:rPr lang="en-US" sz="2400" dirty="0" smtClean="0"/>
              <a:t> operator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8" y="1709799"/>
            <a:ext cx="5235341" cy="3794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29" y="3268761"/>
            <a:ext cx="6180424" cy="27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7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Function Call Operator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368" y="1806625"/>
            <a:ext cx="99241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Function call operator is overloaded by instance  of the class and it is also known as function object.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When we overload function call operator, we are not creating a new way to call a function. But, we are creating an operator function that can be passed a number of parameters.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It only modifies how the operator is to be fetched by the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2421" y="3839628"/>
            <a:ext cx="7320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class </a:t>
            </a:r>
            <a:r>
              <a:rPr lang="en-US" sz="2800" b="1" i="1" dirty="0" err="1"/>
              <a:t>class_name</a:t>
            </a:r>
            <a:endParaRPr lang="en-US" sz="2800" b="1" i="1" dirty="0"/>
          </a:p>
          <a:p>
            <a:r>
              <a:rPr lang="en-US" sz="2800" b="1" i="1" dirty="0"/>
              <a:t>{ </a:t>
            </a:r>
          </a:p>
          <a:p>
            <a:r>
              <a:rPr lang="en-US" sz="2800" b="1" i="1" dirty="0"/>
              <a:t>    public: </a:t>
            </a:r>
          </a:p>
          <a:p>
            <a:r>
              <a:rPr lang="en-US" sz="2800" b="1" i="1" dirty="0"/>
              <a:t>        void operator ()(); </a:t>
            </a:r>
          </a:p>
          <a:p>
            <a:r>
              <a:rPr lang="en-US" sz="2800" b="1" i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835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28" y="1217780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Function Call Operator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3" y="1728382"/>
            <a:ext cx="5424804" cy="4406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13" y="1303358"/>
            <a:ext cx="5086350" cy="3724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670" y="5267576"/>
            <a:ext cx="5405194" cy="10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2" y="597144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43" y="1956485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/>
              <a:t> Overloading an operator cannot change its precedence.</a:t>
            </a:r>
          </a:p>
          <a:p>
            <a:r>
              <a:rPr lang="en-US" sz="2400" dirty="0" smtClean="0"/>
              <a:t>Overloading </a:t>
            </a:r>
            <a:r>
              <a:rPr lang="en-US" sz="2400" dirty="0"/>
              <a:t>an operator cannot change its associativity.</a:t>
            </a:r>
          </a:p>
          <a:p>
            <a:r>
              <a:rPr lang="en-US" sz="2400" dirty="0" smtClean="0"/>
              <a:t>Overloading </a:t>
            </a:r>
            <a:r>
              <a:rPr lang="en-US" sz="2400" dirty="0"/>
              <a:t>an operator cannot change its "</a:t>
            </a:r>
            <a:r>
              <a:rPr lang="en-US" sz="2400" dirty="0" err="1"/>
              <a:t>arity</a:t>
            </a:r>
            <a:r>
              <a:rPr lang="en-US" sz="2400" dirty="0"/>
              <a:t>" (i.e. number of operands)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not possible to create new operators </a:t>
            </a:r>
            <a:r>
              <a:rPr lang="en-US" sz="2400" dirty="0" smtClean="0"/>
              <a:t>ones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following operator can only be overloaded as member functions: =, [], </a:t>
            </a:r>
            <a:r>
              <a:rPr lang="en-US" sz="2400" dirty="0" smtClean="0"/>
              <a:t>-&gt;and </a:t>
            </a:r>
            <a:r>
              <a:rPr lang="en-US" sz="2400" dirty="0"/>
              <a:t>().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following operator cannot be overloaded: the dot operator (.), the </a:t>
            </a:r>
            <a:r>
              <a:rPr lang="en-US" sz="2400" dirty="0" smtClean="0"/>
              <a:t>scope resolution </a:t>
            </a:r>
            <a:r>
              <a:rPr lang="en-US" sz="2400" dirty="0"/>
              <a:t>operator (::), </a:t>
            </a:r>
            <a:r>
              <a:rPr lang="en-US" sz="2400" dirty="0" err="1"/>
              <a:t>sizeof</a:t>
            </a:r>
            <a:r>
              <a:rPr lang="en-US" sz="2400" dirty="0"/>
              <a:t>, ?: and </a:t>
            </a:r>
            <a:r>
              <a:rPr lang="en-US" sz="2400" dirty="0" smtClean="0"/>
              <a:t>.*.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68" y="1574018"/>
            <a:ext cx="10961003" cy="4422439"/>
          </a:xfrm>
        </p:spPr>
        <p:txBody>
          <a:bodyPr>
            <a:noAutofit/>
          </a:bodyPr>
          <a:lstStyle/>
          <a:p>
            <a:r>
              <a:rPr lang="en-US" sz="3600" dirty="0" smtClean="0"/>
              <a:t>Operator overloading in </a:t>
            </a:r>
            <a:r>
              <a:rPr lang="en-US" sz="3600" dirty="0" err="1" smtClean="0"/>
              <a:t>c++</a:t>
            </a:r>
            <a:r>
              <a:rPr lang="en-US" sz="3600" dirty="0" smtClean="0"/>
              <a:t> is one of the best features that is used to overload most of the operators like “+” “–” “*” “/” “=” “.” “,” .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ype </a:t>
            </a:r>
            <a:r>
              <a:rPr lang="en-US" sz="4000" dirty="0"/>
              <a:t>of polymorphism in which an operator is overloaded to give it the user-defined meaning.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68" y="1574018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/>
              <a:t>Format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name of an operator is always a conjunction of the keyword operator and the operator symbol itself. Examples: o operator+ o operator++ o operator&lt;&lt; o operator== </a:t>
            </a:r>
          </a:p>
          <a:p>
            <a:r>
              <a:rPr lang="en-US" sz="2400" dirty="0" smtClean="0"/>
              <a:t>So </a:t>
            </a:r>
            <a:r>
              <a:rPr lang="en-US" sz="2400" dirty="0"/>
              <a:t>the format of an operator overload declaration is just like that of a function, with the keyword operator as part of the name: </a:t>
            </a:r>
            <a:r>
              <a:rPr lang="en-US" sz="2400" dirty="0" err="1" smtClean="0"/>
              <a:t>returnType</a:t>
            </a:r>
            <a:r>
              <a:rPr lang="en-US" sz="2400" dirty="0" smtClean="0"/>
              <a:t> </a:t>
            </a:r>
            <a:r>
              <a:rPr lang="en-US" sz="2400" dirty="0" err="1"/>
              <a:t>operatorOperatorSymbol</a:t>
            </a:r>
            <a:r>
              <a:rPr lang="en-US" sz="2400" dirty="0"/>
              <a:t> (</a:t>
            </a:r>
            <a:r>
              <a:rPr lang="en-US" sz="2400" dirty="0" err="1"/>
              <a:t>parameterList</a:t>
            </a:r>
            <a:r>
              <a:rPr lang="en-US" sz="2400" dirty="0"/>
              <a:t>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86" y="1449242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/>
              <a:t>The syntax for operator overloading: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dirty="0" err="1"/>
              <a:t>class_name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Return_type</a:t>
            </a:r>
            <a:r>
              <a:rPr lang="en-US" sz="2400" dirty="0"/>
              <a:t> operator symbol (argument ())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………………………….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86" y="1449242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Thee ways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. Member function</a:t>
            </a:r>
          </a:p>
          <a:p>
            <a:r>
              <a:rPr lang="en-US" sz="2400" dirty="0"/>
              <a:t>2. Nonmember function</a:t>
            </a:r>
          </a:p>
          <a:p>
            <a:r>
              <a:rPr lang="en-US" sz="2400" dirty="0"/>
              <a:t>3. Friend function</a:t>
            </a:r>
          </a:p>
          <a:p>
            <a:r>
              <a:rPr lang="en-US" sz="2400" dirty="0"/>
              <a:t>Member function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first way is by class method (member function). This is the most </a:t>
            </a:r>
            <a:r>
              <a:rPr lang="en-US" sz="2400" dirty="0" smtClean="0"/>
              <a:t>popular way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Usually </a:t>
            </a:r>
            <a:r>
              <a:rPr lang="en-US" sz="2400" dirty="0"/>
              <a:t>overloading operators as member </a:t>
            </a:r>
            <a:r>
              <a:rPr lang="en-US" sz="2400" dirty="0" smtClean="0"/>
              <a:t>operators rather </a:t>
            </a:r>
            <a:r>
              <a:rPr lang="en-US" sz="2400" dirty="0"/>
              <a:t>than as nonmembers. B</a:t>
            </a:r>
            <a:r>
              <a:rPr lang="en-US" sz="2400" dirty="0" smtClean="0"/>
              <a:t>it </a:t>
            </a:r>
            <a:r>
              <a:rPr lang="en-US" sz="2400" dirty="0"/>
              <a:t>more efficient since the definition can </a:t>
            </a:r>
            <a:r>
              <a:rPr lang="en-US" sz="2400" dirty="0" smtClean="0"/>
              <a:t>directly reference </a:t>
            </a:r>
            <a:r>
              <a:rPr lang="en-US" sz="2400" dirty="0"/>
              <a:t>member variables</a:t>
            </a:r>
            <a:r>
              <a:rPr lang="en-US" sz="2400" dirty="0" smtClean="0"/>
              <a:t>.“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86" y="1449242"/>
            <a:ext cx="10961003" cy="4422439"/>
          </a:xfrm>
        </p:spPr>
        <p:txBody>
          <a:bodyPr>
            <a:noAutofit/>
          </a:bodyPr>
          <a:lstStyle/>
          <a:p>
            <a:r>
              <a:rPr lang="en-US" sz="2800" dirty="0"/>
              <a:t>Member </a:t>
            </a:r>
            <a:r>
              <a:rPr lang="en-US" sz="2800" dirty="0" smtClean="0"/>
              <a:t>function</a:t>
            </a:r>
          </a:p>
          <a:p>
            <a:r>
              <a:rPr lang="en-US" sz="2800" dirty="0" smtClean="0"/>
              <a:t>Since </a:t>
            </a:r>
            <a:r>
              <a:rPr lang="en-US" sz="2800" dirty="0"/>
              <a:t>the operator is applied on a (existing) class object, the number </a:t>
            </a:r>
            <a:r>
              <a:rPr lang="en-US" sz="2800" dirty="0" smtClean="0"/>
              <a:t>of parameters </a:t>
            </a:r>
            <a:r>
              <a:rPr lang="en-US" sz="2800" dirty="0"/>
              <a:t>to the operator is one less:</a:t>
            </a:r>
          </a:p>
          <a:p>
            <a:r>
              <a:rPr lang="en-US" sz="2800" dirty="0" smtClean="0"/>
              <a:t>Binary </a:t>
            </a:r>
            <a:r>
              <a:rPr lang="en-US" sz="2800" dirty="0"/>
              <a:t>operators have 1 parameter, the second operand to </a:t>
            </a:r>
            <a:r>
              <a:rPr lang="en-US" sz="2800" dirty="0" smtClean="0"/>
              <a:t>the operator</a:t>
            </a:r>
            <a:r>
              <a:rPr lang="en-US" sz="2800" dirty="0"/>
              <a:t>. The first operand is the object in which the </a:t>
            </a:r>
            <a:r>
              <a:rPr lang="en-US" sz="2800" dirty="0" smtClean="0"/>
              <a:t>overloaded operator </a:t>
            </a:r>
            <a:r>
              <a:rPr lang="en-US" sz="2800" dirty="0"/>
              <a:t>is called/invoked.</a:t>
            </a:r>
          </a:p>
          <a:p>
            <a:r>
              <a:rPr lang="en-US" sz="2800" dirty="0" smtClean="0"/>
              <a:t>Unary </a:t>
            </a:r>
            <a:r>
              <a:rPr lang="en-US" sz="2800" dirty="0"/>
              <a:t>operators (e.g. unary - for negative) have 0 parameter.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2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173488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86" y="1160918"/>
            <a:ext cx="10961003" cy="4422439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NonMember</a:t>
            </a:r>
            <a:r>
              <a:rPr lang="en-US" sz="2800" dirty="0" smtClean="0"/>
              <a:t> function</a:t>
            </a:r>
          </a:p>
          <a:p>
            <a:r>
              <a:rPr lang="en-US" sz="2800" dirty="0" smtClean="0"/>
              <a:t>Another </a:t>
            </a:r>
            <a:r>
              <a:rPr lang="en-US" sz="2800" dirty="0"/>
              <a:t>way to overload operators is by regular, non-member functions.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Since the operator is NOT a class method, all operands involved in </a:t>
            </a:r>
            <a:r>
              <a:rPr lang="en-US" sz="2800" dirty="0" smtClean="0"/>
              <a:t>the operator </a:t>
            </a:r>
            <a:r>
              <a:rPr lang="en-US" sz="2800" dirty="0"/>
              <a:t>become the parameters:</a:t>
            </a:r>
          </a:p>
          <a:p>
            <a:r>
              <a:rPr lang="en-US" sz="2800" dirty="0" smtClean="0"/>
              <a:t>Binary </a:t>
            </a:r>
            <a:r>
              <a:rPr lang="en-US" sz="2800" dirty="0"/>
              <a:t>operators have 2 parameters, the second operand to </a:t>
            </a:r>
            <a:r>
              <a:rPr lang="en-US" sz="2800" dirty="0" smtClean="0"/>
              <a:t>the operator</a:t>
            </a:r>
            <a:r>
              <a:rPr lang="en-US" sz="2800" dirty="0"/>
              <a:t>. The first operand is the object in which the </a:t>
            </a:r>
            <a:r>
              <a:rPr lang="en-US" sz="2800" dirty="0" smtClean="0"/>
              <a:t>overloaded operator </a:t>
            </a:r>
            <a:r>
              <a:rPr lang="en-US" sz="2800" dirty="0"/>
              <a:t>is called/invoked.</a:t>
            </a:r>
          </a:p>
          <a:p>
            <a:r>
              <a:rPr lang="en-US" sz="2800" dirty="0" smtClean="0"/>
              <a:t>Unary </a:t>
            </a:r>
            <a:r>
              <a:rPr lang="en-US" sz="2800" dirty="0"/>
              <a:t>operators have 1 parameter.</a:t>
            </a:r>
          </a:p>
          <a:p>
            <a:r>
              <a:rPr lang="en-US" sz="2800" dirty="0" smtClean="0"/>
              <a:t>Also </a:t>
            </a:r>
            <a:r>
              <a:rPr lang="en-US" sz="2800" dirty="0"/>
              <a:t>the operator cannot access private members in the parameter objects.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2" y="55945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2" y="1959989"/>
            <a:ext cx="10961003" cy="4422439"/>
          </a:xfrm>
        </p:spPr>
        <p:txBody>
          <a:bodyPr>
            <a:noAutofit/>
          </a:bodyPr>
          <a:lstStyle/>
          <a:p>
            <a:r>
              <a:rPr lang="en-US" sz="2800" dirty="0"/>
              <a:t>Friend function </a:t>
            </a:r>
            <a:endParaRPr lang="en-US" sz="2800" dirty="0" smtClean="0"/>
          </a:p>
          <a:p>
            <a:r>
              <a:rPr lang="en-US" sz="2800" dirty="0" smtClean="0"/>
              <a:t>Yet </a:t>
            </a:r>
            <a:r>
              <a:rPr lang="en-US" sz="2800" dirty="0"/>
              <a:t>another way is to use friend function. Friend functions are declared within a class, but they are NOT class methods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A </a:t>
            </a:r>
            <a:r>
              <a:rPr lang="en-US" sz="2800" dirty="0"/>
              <a:t>friend function is actually a regular function which has a privilege to access private members in the parameter objects.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10"/>
            <a:ext cx="9404723" cy="140053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47" y="831972"/>
            <a:ext cx="10961003" cy="4422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Binary </a:t>
            </a:r>
            <a:r>
              <a:rPr lang="en-US" sz="2400" dirty="0"/>
              <a:t>operators</a:t>
            </a:r>
            <a:r>
              <a:rPr lang="en-US" sz="2400" dirty="0" smtClean="0"/>
              <a:t>: + - / *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7" y="1376213"/>
            <a:ext cx="4486062" cy="5235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51" y="679572"/>
            <a:ext cx="3810257" cy="3810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834" y="3152820"/>
            <a:ext cx="4993824" cy="3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6627" y="1327884"/>
            <a:ext cx="3171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2424</TotalTime>
  <Words>763</Words>
  <Application>Microsoft Office PowerPoint</Application>
  <PresentationFormat>Widescreen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Object Oriented Programming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564</cp:revision>
  <dcterms:created xsi:type="dcterms:W3CDTF">2022-01-27T06:29:33Z</dcterms:created>
  <dcterms:modified xsi:type="dcterms:W3CDTF">2022-04-01T09:02:49Z</dcterms:modified>
</cp:coreProperties>
</file>