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sldIdLst>
    <p:sldId id="256" r:id="rId2"/>
    <p:sldId id="297" r:id="rId3"/>
    <p:sldId id="324" r:id="rId4"/>
    <p:sldId id="328" r:id="rId5"/>
    <p:sldId id="325" r:id="rId6"/>
    <p:sldId id="326" r:id="rId7"/>
    <p:sldId id="329" r:id="rId8"/>
    <p:sldId id="331" r:id="rId9"/>
    <p:sldId id="330" r:id="rId10"/>
    <p:sldId id="327" r:id="rId11"/>
    <p:sldId id="337" r:id="rId12"/>
    <p:sldId id="332" r:id="rId13"/>
    <p:sldId id="336" r:id="rId14"/>
    <p:sldId id="333" r:id="rId15"/>
    <p:sldId id="33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04" autoAdjust="0"/>
    <p:restoredTop sz="94660"/>
  </p:normalViewPr>
  <p:slideViewPr>
    <p:cSldViewPr snapToGrid="0">
      <p:cViewPr varScale="1">
        <p:scale>
          <a:sx n="116" d="100"/>
          <a:sy n="116" d="100"/>
        </p:scale>
        <p:origin x="8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21A6C0-91D2-4D8C-A8CB-464CE74EDF88}" type="datetimeFigureOut">
              <a:rPr lang="en-US" smtClean="0"/>
              <a:t>3/25/2022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4B84A8-F4C2-43BA-8C42-563DF4637800}" type="slidenum">
              <a:rPr lang="en-US" smtClean="0"/>
              <a:t>‹#›</a:t>
            </a:fld>
            <a:endParaRPr lang="en-US"/>
          </a:p>
        </p:txBody>
      </p:sp>
    </p:spTree>
    <p:extLst>
      <p:ext uri="{BB962C8B-B14F-4D97-AF65-F5344CB8AC3E}">
        <p14:creationId xmlns:p14="http://schemas.microsoft.com/office/powerpoint/2010/main" val="466440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B84A8-F4C2-43BA-8C42-563DF4637800}" type="slidenum">
              <a:rPr lang="en-US" smtClean="0"/>
              <a:t>1</a:t>
            </a:fld>
            <a:endParaRPr lang="en-US"/>
          </a:p>
        </p:txBody>
      </p:sp>
    </p:spTree>
    <p:extLst>
      <p:ext uri="{BB962C8B-B14F-4D97-AF65-F5344CB8AC3E}">
        <p14:creationId xmlns:p14="http://schemas.microsoft.com/office/powerpoint/2010/main" val="1634293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B84A8-F4C2-43BA-8C42-563DF4637800}" type="slidenum">
              <a:rPr lang="en-US" smtClean="0"/>
              <a:t>2</a:t>
            </a:fld>
            <a:endParaRPr lang="en-US"/>
          </a:p>
        </p:txBody>
      </p:sp>
    </p:spTree>
    <p:extLst>
      <p:ext uri="{BB962C8B-B14F-4D97-AF65-F5344CB8AC3E}">
        <p14:creationId xmlns:p14="http://schemas.microsoft.com/office/powerpoint/2010/main" val="2526452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B84A8-F4C2-43BA-8C42-563DF4637800}" type="slidenum">
              <a:rPr lang="en-US" smtClean="0"/>
              <a:t>3</a:t>
            </a:fld>
            <a:endParaRPr lang="en-US"/>
          </a:p>
        </p:txBody>
      </p:sp>
    </p:spTree>
    <p:extLst>
      <p:ext uri="{BB962C8B-B14F-4D97-AF65-F5344CB8AC3E}">
        <p14:creationId xmlns:p14="http://schemas.microsoft.com/office/powerpoint/2010/main" val="3219625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A860A26-844B-43F3-AEE6-AB050CC9C1BD}" type="datetime1">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833208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098C29-78DE-40E2-A1A7-38345791BCA4}" type="datetime1">
              <a:rPr lang="en-US" smtClean="0"/>
              <a:t>3/25/2022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3314846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CE2373-9B78-4D04-BA67-0AE52D70678B}" type="datetime1">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84062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9A08C0-323A-4ED6-B7D5-D3A1C0115457}" type="datetime1">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40902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36B8E3-3AF3-489D-828B-87E25A1ED1CC}" type="datetime1">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311709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1E76A38-E1FD-42E4-9735-4E4049E20E93}" type="datetime1">
              <a:rPr lang="en-US" smtClean="0"/>
              <a:t>3/25/2022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3454419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7DFBB8-317D-4BB8-8CE7-F90F9CEC88EC}" type="datetime1">
              <a:rPr lang="en-US" smtClean="0"/>
              <a:t>3/25/2022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386351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990C8B-D410-4E0D-A3C5-B82C14C5EA43}" type="datetime1">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2662982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D0620C-22CB-4AC1-88A6-7B86AF9D84AA}" type="datetime1">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2047080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2EC25EC-8CC4-421A-B8C6-34D89C9CAFF0}" type="datetime1">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3236230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8D819C-3190-4275-8BDA-B7B370F249F5}" type="datetime1">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231024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F1902C-0B0D-4A7B-ABDA-425FF58D75A5}" type="datetime1">
              <a:rPr lang="en-US" smtClean="0"/>
              <a:t>3/25/2022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4219667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CE23748-2B1A-47A9-8AE2-22420EA581A7}" type="datetime1">
              <a:rPr lang="en-US" smtClean="0"/>
              <a:t>3/25/2022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825586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8F3CEC6-8EF2-4278-948F-3CA0D64BD4EF}" type="datetime1">
              <a:rPr lang="en-US" smtClean="0"/>
              <a:t>3/25/2022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982214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78348A1-D963-4498-AF41-00C4B6EA182B}" type="datetime1">
              <a:rPr lang="en-US" smtClean="0"/>
              <a:t>3/25/2022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704579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3E167E26-4963-4840-8703-2FAC9EC5DB44}" type="datetime1">
              <a:rPr lang="en-US" smtClean="0"/>
              <a:t>3/25/2022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426643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BC0B3F-78F7-419C-B315-B4CD2F8E0B8F}" type="datetime1">
              <a:rPr lang="en-US" smtClean="0"/>
              <a:t>3/25/2022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335500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38F8CFE-49E3-471E-B3F4-7063F6790A2F}" type="datetime1">
              <a:rPr lang="en-US" smtClean="0"/>
              <a:t>3/25/2022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8B37C27-2222-4CD1-83C4-DC16685FE41D}" type="slidenum">
              <a:rPr lang="en-US" smtClean="0"/>
              <a:t>‹#›</a:t>
            </a:fld>
            <a:endParaRPr lang="en-US"/>
          </a:p>
        </p:txBody>
      </p:sp>
    </p:spTree>
    <p:extLst>
      <p:ext uri="{BB962C8B-B14F-4D97-AF65-F5344CB8AC3E}">
        <p14:creationId xmlns:p14="http://schemas.microsoft.com/office/powerpoint/2010/main" val="6478432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beer.gauher@nu.edu.p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6119" y="151652"/>
            <a:ext cx="11763631" cy="3329581"/>
          </a:xfrm>
        </p:spPr>
        <p:txBody>
          <a:bodyPr/>
          <a:lstStyle/>
          <a:p>
            <a:pPr algn="ctr"/>
            <a:r>
              <a:rPr lang="en-US" sz="6600" dirty="0" smtClean="0"/>
              <a:t>Object Oriented Programming</a:t>
            </a:r>
            <a:endParaRPr lang="en-US" sz="6600" dirty="0"/>
          </a:p>
        </p:txBody>
      </p:sp>
      <p:sp>
        <p:nvSpPr>
          <p:cNvPr id="3" name="Subtitle 2"/>
          <p:cNvSpPr>
            <a:spLocks noGrp="1"/>
          </p:cNvSpPr>
          <p:nvPr>
            <p:ph type="subTitle" idx="1"/>
          </p:nvPr>
        </p:nvSpPr>
        <p:spPr>
          <a:xfrm>
            <a:off x="5238031" y="3614441"/>
            <a:ext cx="2279393" cy="861420"/>
          </a:xfrm>
        </p:spPr>
        <p:txBody>
          <a:bodyPr>
            <a:normAutofit/>
          </a:bodyPr>
          <a:lstStyle/>
          <a:p>
            <a:r>
              <a:rPr lang="en-US" sz="3600" dirty="0" smtClean="0"/>
              <a:t>Week 8</a:t>
            </a:r>
            <a:endParaRPr lang="en-US" sz="3600" dirty="0"/>
          </a:p>
        </p:txBody>
      </p:sp>
      <p:sp>
        <p:nvSpPr>
          <p:cNvPr id="4" name="Subtitle 2"/>
          <p:cNvSpPr txBox="1">
            <a:spLocks/>
          </p:cNvSpPr>
          <p:nvPr/>
        </p:nvSpPr>
        <p:spPr>
          <a:xfrm>
            <a:off x="3435178" y="4699686"/>
            <a:ext cx="7183393" cy="1462215"/>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dirty="0" err="1" smtClean="0"/>
              <a:t>Abeer</a:t>
            </a:r>
            <a:r>
              <a:rPr lang="en-US" dirty="0" smtClean="0"/>
              <a:t> GAUHER</a:t>
            </a:r>
          </a:p>
          <a:p>
            <a:r>
              <a:rPr lang="en-US" dirty="0" smtClean="0"/>
              <a:t>Email: </a:t>
            </a:r>
            <a:r>
              <a:rPr lang="en-US" sz="2200" cap="none" dirty="0" smtClean="0">
                <a:hlinkClick r:id="rId3"/>
              </a:rPr>
              <a:t>abeer.gauher@nu.edu.pk</a:t>
            </a:r>
            <a:endParaRPr lang="en-US" sz="2200" cap="none" dirty="0" smtClean="0"/>
          </a:p>
          <a:p>
            <a:r>
              <a:rPr lang="en-US" dirty="0" smtClean="0"/>
              <a:t>Office: CS BASEMENT 2, Office number 17</a:t>
            </a:r>
            <a:endParaRPr lang="en-US" dirty="0"/>
          </a:p>
        </p:txBody>
      </p:sp>
    </p:spTree>
    <p:extLst>
      <p:ext uri="{BB962C8B-B14F-4D97-AF65-F5344CB8AC3E}">
        <p14:creationId xmlns:p14="http://schemas.microsoft.com/office/powerpoint/2010/main" val="623766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90" y="42787"/>
            <a:ext cx="9404723" cy="1400530"/>
          </a:xfrm>
        </p:spPr>
        <p:txBody>
          <a:bodyPr>
            <a:normAutofit/>
          </a:bodyPr>
          <a:lstStyle/>
          <a:p>
            <a:r>
              <a:rPr lang="en-US" sz="5400" b="1" dirty="0"/>
              <a:t>Friend function</a:t>
            </a:r>
          </a:p>
        </p:txBody>
      </p:sp>
      <p:sp>
        <p:nvSpPr>
          <p:cNvPr id="4" name="Slide Number Placeholder 3"/>
          <p:cNvSpPr>
            <a:spLocks noGrp="1"/>
          </p:cNvSpPr>
          <p:nvPr>
            <p:ph type="sldNum" sz="quarter" idx="12"/>
          </p:nvPr>
        </p:nvSpPr>
        <p:spPr/>
        <p:txBody>
          <a:bodyPr/>
          <a:lstStyle/>
          <a:p>
            <a:fld id="{38B37C27-2222-4CD1-83C4-DC16685FE41D}" type="slidenum">
              <a:rPr lang="en-US" smtClean="0"/>
              <a:t>10</a:t>
            </a:fld>
            <a:endParaRPr lang="en-US"/>
          </a:p>
        </p:txBody>
      </p:sp>
      <p:pic>
        <p:nvPicPr>
          <p:cNvPr id="7" name="Picture 6"/>
          <p:cNvPicPr>
            <a:picLocks noChangeAspect="1"/>
          </p:cNvPicPr>
          <p:nvPr/>
        </p:nvPicPr>
        <p:blipFill>
          <a:blip r:embed="rId2"/>
          <a:stretch>
            <a:fillRect/>
          </a:stretch>
        </p:blipFill>
        <p:spPr>
          <a:xfrm>
            <a:off x="398977" y="964085"/>
            <a:ext cx="6772275" cy="5819775"/>
          </a:xfrm>
          <a:prstGeom prst="rect">
            <a:avLst/>
          </a:prstGeom>
        </p:spPr>
      </p:pic>
      <p:pic>
        <p:nvPicPr>
          <p:cNvPr id="8" name="Picture 7"/>
          <p:cNvPicPr>
            <a:picLocks noChangeAspect="1"/>
          </p:cNvPicPr>
          <p:nvPr/>
        </p:nvPicPr>
        <p:blipFill>
          <a:blip r:embed="rId3"/>
          <a:stretch>
            <a:fillRect/>
          </a:stretch>
        </p:blipFill>
        <p:spPr>
          <a:xfrm>
            <a:off x="5072706" y="1601585"/>
            <a:ext cx="3751564" cy="763030"/>
          </a:xfrm>
          <a:prstGeom prst="rect">
            <a:avLst/>
          </a:prstGeom>
        </p:spPr>
      </p:pic>
    </p:spTree>
    <p:extLst>
      <p:ext uri="{BB962C8B-B14F-4D97-AF65-F5344CB8AC3E}">
        <p14:creationId xmlns:p14="http://schemas.microsoft.com/office/powerpoint/2010/main" val="22256538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90" y="42787"/>
            <a:ext cx="9404723" cy="1400530"/>
          </a:xfrm>
        </p:spPr>
        <p:txBody>
          <a:bodyPr>
            <a:normAutofit/>
          </a:bodyPr>
          <a:lstStyle/>
          <a:p>
            <a:r>
              <a:rPr lang="en-US" sz="5400" b="1" dirty="0"/>
              <a:t>Friend function</a:t>
            </a:r>
          </a:p>
        </p:txBody>
      </p:sp>
      <p:sp>
        <p:nvSpPr>
          <p:cNvPr id="4" name="Slide Number Placeholder 3"/>
          <p:cNvSpPr>
            <a:spLocks noGrp="1"/>
          </p:cNvSpPr>
          <p:nvPr>
            <p:ph type="sldNum" sz="quarter" idx="12"/>
          </p:nvPr>
        </p:nvSpPr>
        <p:spPr/>
        <p:txBody>
          <a:bodyPr/>
          <a:lstStyle/>
          <a:p>
            <a:fld id="{38B37C27-2222-4CD1-83C4-DC16685FE41D}" type="slidenum">
              <a:rPr lang="en-US" smtClean="0"/>
              <a:t>11</a:t>
            </a:fld>
            <a:endParaRPr lang="en-US"/>
          </a:p>
        </p:txBody>
      </p:sp>
      <p:pic>
        <p:nvPicPr>
          <p:cNvPr id="3" name="Picture 2"/>
          <p:cNvPicPr>
            <a:picLocks noChangeAspect="1"/>
          </p:cNvPicPr>
          <p:nvPr/>
        </p:nvPicPr>
        <p:blipFill>
          <a:blip r:embed="rId2"/>
          <a:stretch>
            <a:fillRect/>
          </a:stretch>
        </p:blipFill>
        <p:spPr>
          <a:xfrm>
            <a:off x="378940" y="1004734"/>
            <a:ext cx="6400801" cy="4135420"/>
          </a:xfrm>
          <a:prstGeom prst="rect">
            <a:avLst/>
          </a:prstGeom>
        </p:spPr>
      </p:pic>
      <p:pic>
        <p:nvPicPr>
          <p:cNvPr id="5" name="Picture 4"/>
          <p:cNvPicPr>
            <a:picLocks noChangeAspect="1"/>
          </p:cNvPicPr>
          <p:nvPr/>
        </p:nvPicPr>
        <p:blipFill>
          <a:blip r:embed="rId3"/>
          <a:stretch>
            <a:fillRect/>
          </a:stretch>
        </p:blipFill>
        <p:spPr>
          <a:xfrm>
            <a:off x="4708052" y="1407070"/>
            <a:ext cx="5972175" cy="809625"/>
          </a:xfrm>
          <a:prstGeom prst="rect">
            <a:avLst/>
          </a:prstGeom>
        </p:spPr>
      </p:pic>
      <p:sp>
        <p:nvSpPr>
          <p:cNvPr id="6" name="TextBox 5"/>
          <p:cNvSpPr txBox="1"/>
          <p:nvPr/>
        </p:nvSpPr>
        <p:spPr>
          <a:xfrm>
            <a:off x="6886832" y="2619031"/>
            <a:ext cx="5148649" cy="3046988"/>
          </a:xfrm>
          <a:prstGeom prst="rect">
            <a:avLst/>
          </a:prstGeom>
          <a:noFill/>
        </p:spPr>
        <p:txBody>
          <a:bodyPr wrap="square" rtlCol="0">
            <a:spAutoFit/>
          </a:bodyPr>
          <a:lstStyle/>
          <a:p>
            <a:r>
              <a:rPr lang="en-US" sz="2400" dirty="0" smtClean="0"/>
              <a:t>Friend functions are never inherited.</a:t>
            </a:r>
          </a:p>
          <a:p>
            <a:endParaRPr lang="en-US" sz="2400" dirty="0"/>
          </a:p>
          <a:p>
            <a:r>
              <a:rPr lang="en-US" sz="2400" dirty="0" smtClean="0"/>
              <a:t>In this example, the friend function is trying to access the private variable of </a:t>
            </a:r>
            <a:r>
              <a:rPr lang="en-US" sz="2400" dirty="0" err="1" smtClean="0"/>
              <a:t>MyDerivedClass</a:t>
            </a:r>
            <a:r>
              <a:rPr lang="en-US" sz="2400" dirty="0" smtClean="0"/>
              <a:t> which is not possible.</a:t>
            </a:r>
            <a:endParaRPr lang="en-US" sz="2400" dirty="0"/>
          </a:p>
        </p:txBody>
      </p:sp>
    </p:spTree>
    <p:extLst>
      <p:ext uri="{BB962C8B-B14F-4D97-AF65-F5344CB8AC3E}">
        <p14:creationId xmlns:p14="http://schemas.microsoft.com/office/powerpoint/2010/main" val="31119180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031" y="234165"/>
            <a:ext cx="9404723" cy="1400530"/>
          </a:xfrm>
        </p:spPr>
        <p:txBody>
          <a:bodyPr>
            <a:normAutofit/>
          </a:bodyPr>
          <a:lstStyle/>
          <a:p>
            <a:r>
              <a:rPr lang="en-US" sz="5400" b="1" dirty="0"/>
              <a:t>Friend </a:t>
            </a:r>
            <a:r>
              <a:rPr lang="en-US" sz="5400" b="1" dirty="0" smtClean="0"/>
              <a:t>class</a:t>
            </a:r>
            <a:endParaRPr lang="en-US" sz="5400" b="1" dirty="0"/>
          </a:p>
        </p:txBody>
      </p:sp>
      <p:sp>
        <p:nvSpPr>
          <p:cNvPr id="4" name="Slide Number Placeholder 3"/>
          <p:cNvSpPr>
            <a:spLocks noGrp="1"/>
          </p:cNvSpPr>
          <p:nvPr>
            <p:ph type="sldNum" sz="quarter" idx="12"/>
          </p:nvPr>
        </p:nvSpPr>
        <p:spPr/>
        <p:txBody>
          <a:bodyPr/>
          <a:lstStyle/>
          <a:p>
            <a:fld id="{38B37C27-2222-4CD1-83C4-DC16685FE41D}" type="slidenum">
              <a:rPr lang="en-US" smtClean="0"/>
              <a:t>12</a:t>
            </a:fld>
            <a:endParaRPr lang="en-US"/>
          </a:p>
        </p:txBody>
      </p:sp>
      <p:sp>
        <p:nvSpPr>
          <p:cNvPr id="3" name="Rectangle 2"/>
          <p:cNvSpPr/>
          <p:nvPr/>
        </p:nvSpPr>
        <p:spPr>
          <a:xfrm>
            <a:off x="486031" y="1163249"/>
            <a:ext cx="10363202" cy="5632311"/>
          </a:xfrm>
          <a:prstGeom prst="rect">
            <a:avLst/>
          </a:prstGeom>
        </p:spPr>
        <p:txBody>
          <a:bodyPr wrap="square">
            <a:spAutoFit/>
          </a:bodyPr>
          <a:lstStyle/>
          <a:p>
            <a:r>
              <a:rPr lang="en-US" dirty="0" smtClean="0"/>
              <a:t>We </a:t>
            </a:r>
            <a:r>
              <a:rPr lang="en-US" dirty="0"/>
              <a:t>can also use a friend Class in C++ using the friend keyword. For example,</a:t>
            </a:r>
          </a:p>
          <a:p>
            <a:endParaRPr lang="en-US" dirty="0"/>
          </a:p>
          <a:p>
            <a:r>
              <a:rPr lang="en-US" dirty="0"/>
              <a:t>class </a:t>
            </a:r>
            <a:r>
              <a:rPr lang="en-US" dirty="0" err="1"/>
              <a:t>ClassB</a:t>
            </a:r>
            <a:r>
              <a:rPr lang="en-US" dirty="0"/>
              <a:t>;</a:t>
            </a:r>
          </a:p>
          <a:p>
            <a:endParaRPr lang="en-US" dirty="0"/>
          </a:p>
          <a:p>
            <a:r>
              <a:rPr lang="en-US" dirty="0"/>
              <a:t>class </a:t>
            </a:r>
            <a:r>
              <a:rPr lang="en-US" dirty="0" err="1"/>
              <a:t>ClassA</a:t>
            </a:r>
            <a:r>
              <a:rPr lang="en-US" dirty="0"/>
              <a:t> {</a:t>
            </a:r>
          </a:p>
          <a:p>
            <a:r>
              <a:rPr lang="en-US" dirty="0"/>
              <a:t>   // </a:t>
            </a:r>
            <a:r>
              <a:rPr lang="en-US" dirty="0" err="1"/>
              <a:t>ClassB</a:t>
            </a:r>
            <a:r>
              <a:rPr lang="en-US" dirty="0"/>
              <a:t> is a friend class of </a:t>
            </a:r>
            <a:r>
              <a:rPr lang="en-US" dirty="0" err="1"/>
              <a:t>ClassA</a:t>
            </a:r>
            <a:endParaRPr lang="en-US" dirty="0"/>
          </a:p>
          <a:p>
            <a:r>
              <a:rPr lang="en-US" dirty="0"/>
              <a:t>   friend class </a:t>
            </a:r>
            <a:r>
              <a:rPr lang="en-US" dirty="0" err="1"/>
              <a:t>ClassB</a:t>
            </a:r>
            <a:r>
              <a:rPr lang="en-US" dirty="0"/>
              <a:t>;</a:t>
            </a:r>
          </a:p>
          <a:p>
            <a:r>
              <a:rPr lang="en-US" dirty="0"/>
              <a:t>   ... .. ...</a:t>
            </a:r>
          </a:p>
          <a:p>
            <a:r>
              <a:rPr lang="en-US" dirty="0"/>
              <a:t>}</a:t>
            </a:r>
          </a:p>
          <a:p>
            <a:endParaRPr lang="en-US" dirty="0"/>
          </a:p>
          <a:p>
            <a:r>
              <a:rPr lang="en-US" dirty="0"/>
              <a:t>class </a:t>
            </a:r>
            <a:r>
              <a:rPr lang="en-US" dirty="0" err="1"/>
              <a:t>ClassB</a:t>
            </a:r>
            <a:r>
              <a:rPr lang="en-US" dirty="0"/>
              <a:t> {</a:t>
            </a:r>
          </a:p>
          <a:p>
            <a:r>
              <a:rPr lang="en-US" dirty="0"/>
              <a:t>   ... .. ...</a:t>
            </a:r>
          </a:p>
          <a:p>
            <a:r>
              <a:rPr lang="en-US" dirty="0"/>
              <a:t>}</a:t>
            </a:r>
          </a:p>
          <a:p>
            <a:r>
              <a:rPr lang="en-US" dirty="0"/>
              <a:t>When a class is declared a friend class, all the member functions of the friend class become friend functions.</a:t>
            </a:r>
          </a:p>
          <a:p>
            <a:endParaRPr lang="en-US" dirty="0"/>
          </a:p>
          <a:p>
            <a:r>
              <a:rPr lang="en-US" dirty="0"/>
              <a:t>Since </a:t>
            </a:r>
            <a:r>
              <a:rPr lang="en-US" dirty="0" err="1"/>
              <a:t>ClassB</a:t>
            </a:r>
            <a:r>
              <a:rPr lang="en-US" dirty="0"/>
              <a:t> is a friend class, we can access all members of </a:t>
            </a:r>
            <a:r>
              <a:rPr lang="en-US" dirty="0" err="1"/>
              <a:t>ClassA</a:t>
            </a:r>
            <a:r>
              <a:rPr lang="en-US" dirty="0"/>
              <a:t> from inside </a:t>
            </a:r>
            <a:r>
              <a:rPr lang="en-US" dirty="0" err="1"/>
              <a:t>ClassB</a:t>
            </a:r>
            <a:r>
              <a:rPr lang="en-US" dirty="0"/>
              <a:t>.</a:t>
            </a:r>
          </a:p>
          <a:p>
            <a:endParaRPr lang="en-US" dirty="0"/>
          </a:p>
          <a:p>
            <a:r>
              <a:rPr lang="en-US" dirty="0"/>
              <a:t>However, we cannot access members of </a:t>
            </a:r>
            <a:r>
              <a:rPr lang="en-US" dirty="0" err="1"/>
              <a:t>ClassB</a:t>
            </a:r>
            <a:r>
              <a:rPr lang="en-US" dirty="0"/>
              <a:t> from inside </a:t>
            </a:r>
            <a:r>
              <a:rPr lang="en-US" dirty="0" err="1"/>
              <a:t>ClassA</a:t>
            </a:r>
            <a:r>
              <a:rPr lang="en-US" dirty="0"/>
              <a:t>. It is because friend relation in C++ is only granted, not taken.</a:t>
            </a:r>
          </a:p>
        </p:txBody>
      </p:sp>
    </p:spTree>
    <p:extLst>
      <p:ext uri="{BB962C8B-B14F-4D97-AF65-F5344CB8AC3E}">
        <p14:creationId xmlns:p14="http://schemas.microsoft.com/office/powerpoint/2010/main" val="13269926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308" y="258879"/>
            <a:ext cx="9404723" cy="1400530"/>
          </a:xfrm>
        </p:spPr>
        <p:txBody>
          <a:bodyPr>
            <a:normAutofit/>
          </a:bodyPr>
          <a:lstStyle/>
          <a:p>
            <a:r>
              <a:rPr lang="en-US" sz="5400" b="1" dirty="0"/>
              <a:t>Friend </a:t>
            </a:r>
            <a:r>
              <a:rPr lang="en-US" sz="5400" b="1" dirty="0" smtClean="0"/>
              <a:t>class</a:t>
            </a:r>
            <a:endParaRPr lang="en-US" sz="5400" b="1" dirty="0"/>
          </a:p>
        </p:txBody>
      </p:sp>
      <p:sp>
        <p:nvSpPr>
          <p:cNvPr id="4" name="Slide Number Placeholder 3"/>
          <p:cNvSpPr>
            <a:spLocks noGrp="1"/>
          </p:cNvSpPr>
          <p:nvPr>
            <p:ph type="sldNum" sz="quarter" idx="12"/>
          </p:nvPr>
        </p:nvSpPr>
        <p:spPr/>
        <p:txBody>
          <a:bodyPr/>
          <a:lstStyle/>
          <a:p>
            <a:fld id="{38B37C27-2222-4CD1-83C4-DC16685FE41D}" type="slidenum">
              <a:rPr lang="en-US" smtClean="0"/>
              <a:t>13</a:t>
            </a:fld>
            <a:endParaRPr lang="en-US"/>
          </a:p>
        </p:txBody>
      </p:sp>
      <p:sp>
        <p:nvSpPr>
          <p:cNvPr id="3" name="Rectangle 2"/>
          <p:cNvSpPr/>
          <p:nvPr/>
        </p:nvSpPr>
        <p:spPr>
          <a:xfrm>
            <a:off x="518982" y="1369195"/>
            <a:ext cx="9111049" cy="646331"/>
          </a:xfrm>
          <a:prstGeom prst="rect">
            <a:avLst/>
          </a:prstGeom>
        </p:spPr>
        <p:txBody>
          <a:bodyPr wrap="square">
            <a:spAutoFit/>
          </a:bodyPr>
          <a:lstStyle/>
          <a:p>
            <a:r>
              <a:rPr lang="en-US" dirty="0"/>
              <a:t>Similar to friend functions, a friend class is a class whose members have access to the private or protected members of another </a:t>
            </a:r>
            <a:r>
              <a:rPr lang="en-US" dirty="0" smtClean="0"/>
              <a:t>class.</a:t>
            </a:r>
            <a:endParaRPr lang="en-US" dirty="0"/>
          </a:p>
        </p:txBody>
      </p:sp>
      <p:pic>
        <p:nvPicPr>
          <p:cNvPr id="5" name="Picture 4"/>
          <p:cNvPicPr>
            <a:picLocks noChangeAspect="1"/>
          </p:cNvPicPr>
          <p:nvPr/>
        </p:nvPicPr>
        <p:blipFill>
          <a:blip r:embed="rId2"/>
          <a:stretch>
            <a:fillRect/>
          </a:stretch>
        </p:blipFill>
        <p:spPr>
          <a:xfrm>
            <a:off x="280231" y="2047106"/>
            <a:ext cx="4715815" cy="4088712"/>
          </a:xfrm>
          <a:prstGeom prst="rect">
            <a:avLst/>
          </a:prstGeom>
        </p:spPr>
      </p:pic>
      <p:pic>
        <p:nvPicPr>
          <p:cNvPr id="6" name="Picture 5"/>
          <p:cNvPicPr>
            <a:picLocks noChangeAspect="1"/>
          </p:cNvPicPr>
          <p:nvPr/>
        </p:nvPicPr>
        <p:blipFill>
          <a:blip r:embed="rId3"/>
          <a:stretch>
            <a:fillRect/>
          </a:stretch>
        </p:blipFill>
        <p:spPr>
          <a:xfrm>
            <a:off x="4996046" y="2047106"/>
            <a:ext cx="3924300" cy="2638425"/>
          </a:xfrm>
          <a:prstGeom prst="rect">
            <a:avLst/>
          </a:prstGeom>
        </p:spPr>
      </p:pic>
      <p:pic>
        <p:nvPicPr>
          <p:cNvPr id="9" name="Picture 8"/>
          <p:cNvPicPr>
            <a:picLocks noChangeAspect="1"/>
          </p:cNvPicPr>
          <p:nvPr/>
        </p:nvPicPr>
        <p:blipFill>
          <a:blip r:embed="rId4"/>
          <a:stretch>
            <a:fillRect/>
          </a:stretch>
        </p:blipFill>
        <p:spPr>
          <a:xfrm>
            <a:off x="7396162" y="2567254"/>
            <a:ext cx="1057346" cy="404941"/>
          </a:xfrm>
          <a:prstGeom prst="rect">
            <a:avLst/>
          </a:prstGeom>
        </p:spPr>
      </p:pic>
    </p:spTree>
    <p:extLst>
      <p:ext uri="{BB962C8B-B14F-4D97-AF65-F5344CB8AC3E}">
        <p14:creationId xmlns:p14="http://schemas.microsoft.com/office/powerpoint/2010/main" val="7174374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308" y="258879"/>
            <a:ext cx="9404723" cy="1400530"/>
          </a:xfrm>
        </p:spPr>
        <p:txBody>
          <a:bodyPr>
            <a:normAutofit/>
          </a:bodyPr>
          <a:lstStyle/>
          <a:p>
            <a:r>
              <a:rPr lang="en-US" sz="5400" b="1" dirty="0"/>
              <a:t>Friend </a:t>
            </a:r>
            <a:r>
              <a:rPr lang="en-US" sz="5400" b="1" dirty="0" smtClean="0"/>
              <a:t>class</a:t>
            </a:r>
            <a:endParaRPr lang="en-US" sz="5400" b="1" dirty="0"/>
          </a:p>
        </p:txBody>
      </p:sp>
      <p:sp>
        <p:nvSpPr>
          <p:cNvPr id="4" name="Slide Number Placeholder 3"/>
          <p:cNvSpPr>
            <a:spLocks noGrp="1"/>
          </p:cNvSpPr>
          <p:nvPr>
            <p:ph type="sldNum" sz="quarter" idx="12"/>
          </p:nvPr>
        </p:nvSpPr>
        <p:spPr/>
        <p:txBody>
          <a:bodyPr/>
          <a:lstStyle/>
          <a:p>
            <a:fld id="{38B37C27-2222-4CD1-83C4-DC16685FE41D}" type="slidenum">
              <a:rPr lang="en-US" smtClean="0"/>
              <a:t>14</a:t>
            </a:fld>
            <a:endParaRPr lang="en-US"/>
          </a:p>
        </p:txBody>
      </p:sp>
      <p:sp>
        <p:nvSpPr>
          <p:cNvPr id="10" name="Rectangle 9"/>
          <p:cNvSpPr/>
          <p:nvPr/>
        </p:nvSpPr>
        <p:spPr>
          <a:xfrm>
            <a:off x="772313" y="1447206"/>
            <a:ext cx="9580227" cy="4708981"/>
          </a:xfrm>
          <a:prstGeom prst="rect">
            <a:avLst/>
          </a:prstGeom>
        </p:spPr>
        <p:txBody>
          <a:bodyPr wrap="square">
            <a:spAutoFit/>
          </a:bodyPr>
          <a:lstStyle/>
          <a:p>
            <a:pPr marL="285750" indent="-285750">
              <a:buFont typeface="Wingdings" panose="05000000000000000000" pitchFamily="2" charset="2"/>
              <a:buChar char="§"/>
            </a:pPr>
            <a:r>
              <a:rPr lang="en-US" sz="2000" dirty="0"/>
              <a:t>C</a:t>
            </a:r>
            <a:r>
              <a:rPr lang="en-US" sz="2000" dirty="0" smtClean="0"/>
              <a:t>lass </a:t>
            </a:r>
            <a:r>
              <a:rPr lang="en-US" sz="2000" dirty="0"/>
              <a:t>Rectangle is a friend of class Square allowing Rectangle's member functions to access private and protected members of Square. More concretely, Rectangle accesses the member variable Square::side, which describes the side of the square.</a:t>
            </a:r>
          </a:p>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r>
              <a:rPr lang="en-US" sz="2000" b="1" dirty="0">
                <a:solidFill>
                  <a:srgbClr val="FFC000"/>
                </a:solidFill>
              </a:rPr>
              <a:t>A</a:t>
            </a:r>
            <a:r>
              <a:rPr lang="en-US" sz="2000" b="1" dirty="0" smtClean="0">
                <a:solidFill>
                  <a:srgbClr val="FFC000"/>
                </a:solidFill>
              </a:rPr>
              <a:t>t </a:t>
            </a:r>
            <a:r>
              <a:rPr lang="en-US" sz="2000" b="1" dirty="0">
                <a:solidFill>
                  <a:srgbClr val="FFC000"/>
                </a:solidFill>
              </a:rPr>
              <a:t>the beginning of the program, there is an empty declaration of class Square. This is necessary because class Rectangle uses Square (as a parameter in member convert), and Square uses Rectangle (declaring it a friend).</a:t>
            </a:r>
          </a:p>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r>
              <a:rPr lang="en-US" sz="2000" dirty="0" smtClean="0"/>
              <a:t>Rectangle </a:t>
            </a:r>
            <a:r>
              <a:rPr lang="en-US" sz="2000" dirty="0"/>
              <a:t>is considered a friend class by Square, but Square is not considered a friend by Rectangle. Therefore, the member functions of Rectangle can access the protected and private members of Square but not the other way around. Of course, Square could also be declared friend of Rectangle, if needed, granting such an access</a:t>
            </a:r>
            <a:r>
              <a:rPr lang="en-US" sz="2000" dirty="0" smtClean="0"/>
              <a:t>.</a:t>
            </a:r>
            <a:endParaRPr lang="en-US" sz="2000" dirty="0"/>
          </a:p>
        </p:txBody>
      </p:sp>
    </p:spTree>
    <p:extLst>
      <p:ext uri="{BB962C8B-B14F-4D97-AF65-F5344CB8AC3E}">
        <p14:creationId xmlns:p14="http://schemas.microsoft.com/office/powerpoint/2010/main" val="19277248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7870" y="-20693"/>
            <a:ext cx="9404723" cy="1400530"/>
          </a:xfrm>
        </p:spPr>
        <p:txBody>
          <a:bodyPr>
            <a:normAutofit/>
          </a:bodyPr>
          <a:lstStyle/>
          <a:p>
            <a:r>
              <a:rPr lang="en-US" sz="5400" b="1" dirty="0"/>
              <a:t>Friend </a:t>
            </a:r>
            <a:r>
              <a:rPr lang="en-US" sz="5400" b="1" dirty="0" smtClean="0"/>
              <a:t>class</a:t>
            </a:r>
            <a:endParaRPr lang="en-US" sz="5400" b="1" dirty="0"/>
          </a:p>
        </p:txBody>
      </p:sp>
      <p:sp>
        <p:nvSpPr>
          <p:cNvPr id="4" name="Slide Number Placeholder 3"/>
          <p:cNvSpPr>
            <a:spLocks noGrp="1"/>
          </p:cNvSpPr>
          <p:nvPr>
            <p:ph type="sldNum" sz="quarter" idx="12"/>
          </p:nvPr>
        </p:nvSpPr>
        <p:spPr/>
        <p:txBody>
          <a:bodyPr/>
          <a:lstStyle/>
          <a:p>
            <a:fld id="{38B37C27-2222-4CD1-83C4-DC16685FE41D}" type="slidenum">
              <a:rPr lang="en-US" smtClean="0"/>
              <a:t>15</a:t>
            </a:fld>
            <a:endParaRPr lang="en-US"/>
          </a:p>
        </p:txBody>
      </p:sp>
      <p:pic>
        <p:nvPicPr>
          <p:cNvPr id="7" name="Picture 6"/>
          <p:cNvPicPr>
            <a:picLocks noChangeAspect="1"/>
          </p:cNvPicPr>
          <p:nvPr/>
        </p:nvPicPr>
        <p:blipFill>
          <a:blip r:embed="rId2"/>
          <a:stretch>
            <a:fillRect/>
          </a:stretch>
        </p:blipFill>
        <p:spPr>
          <a:xfrm>
            <a:off x="433342" y="186654"/>
            <a:ext cx="3514725" cy="6486525"/>
          </a:xfrm>
          <a:prstGeom prst="rect">
            <a:avLst/>
          </a:prstGeom>
        </p:spPr>
      </p:pic>
      <p:pic>
        <p:nvPicPr>
          <p:cNvPr id="8" name="Picture 7"/>
          <p:cNvPicPr>
            <a:picLocks noChangeAspect="1"/>
          </p:cNvPicPr>
          <p:nvPr/>
        </p:nvPicPr>
        <p:blipFill>
          <a:blip r:embed="rId3"/>
          <a:stretch>
            <a:fillRect/>
          </a:stretch>
        </p:blipFill>
        <p:spPr>
          <a:xfrm>
            <a:off x="3946695" y="761896"/>
            <a:ext cx="4305300" cy="1914525"/>
          </a:xfrm>
          <a:prstGeom prst="rect">
            <a:avLst/>
          </a:prstGeom>
        </p:spPr>
      </p:pic>
      <p:pic>
        <p:nvPicPr>
          <p:cNvPr id="10" name="Picture 9"/>
          <p:cNvPicPr>
            <a:picLocks noChangeAspect="1"/>
          </p:cNvPicPr>
          <p:nvPr/>
        </p:nvPicPr>
        <p:blipFill>
          <a:blip r:embed="rId4"/>
          <a:stretch>
            <a:fillRect/>
          </a:stretch>
        </p:blipFill>
        <p:spPr>
          <a:xfrm>
            <a:off x="6528736" y="777787"/>
            <a:ext cx="2324001" cy="739455"/>
          </a:xfrm>
          <a:prstGeom prst="rect">
            <a:avLst/>
          </a:prstGeom>
        </p:spPr>
      </p:pic>
      <p:sp>
        <p:nvSpPr>
          <p:cNvPr id="11" name="TextBox 10"/>
          <p:cNvSpPr txBox="1"/>
          <p:nvPr/>
        </p:nvSpPr>
        <p:spPr>
          <a:xfrm>
            <a:off x="8852737" y="1203597"/>
            <a:ext cx="2918278" cy="1938992"/>
          </a:xfrm>
          <a:prstGeom prst="rect">
            <a:avLst/>
          </a:prstGeom>
          <a:noFill/>
        </p:spPr>
        <p:txBody>
          <a:bodyPr wrap="square" rtlCol="0">
            <a:spAutoFit/>
          </a:bodyPr>
          <a:lstStyle/>
          <a:p>
            <a:r>
              <a:rPr lang="en-US" sz="2000" dirty="0" smtClean="0"/>
              <a:t>Since we are not using Rectangle object in the square class, then forward declaration is not important.</a:t>
            </a:r>
            <a:endParaRPr lang="en-US" sz="2000" dirty="0"/>
          </a:p>
        </p:txBody>
      </p:sp>
      <p:sp>
        <p:nvSpPr>
          <p:cNvPr id="12" name="Rectangle 11"/>
          <p:cNvSpPr/>
          <p:nvPr/>
        </p:nvSpPr>
        <p:spPr>
          <a:xfrm>
            <a:off x="3946695" y="3251663"/>
            <a:ext cx="7880010" cy="3139321"/>
          </a:xfrm>
          <a:prstGeom prst="rect">
            <a:avLst/>
          </a:prstGeom>
        </p:spPr>
        <p:txBody>
          <a:bodyPr wrap="square">
            <a:spAutoFit/>
          </a:bodyPr>
          <a:lstStyle/>
          <a:p>
            <a:r>
              <a:rPr lang="en-US" dirty="0" smtClean="0"/>
              <a:t>Rectangle </a:t>
            </a:r>
            <a:r>
              <a:rPr lang="en-US" dirty="0"/>
              <a:t>as a friend class of Square. A</a:t>
            </a:r>
            <a:r>
              <a:rPr lang="en-US" dirty="0" smtClean="0"/>
              <a:t>ll </a:t>
            </a:r>
            <a:r>
              <a:rPr lang="en-US" dirty="0"/>
              <a:t>the functions of Rectangle can directly access any private member of Square.</a:t>
            </a:r>
          </a:p>
          <a:p>
            <a:r>
              <a:rPr lang="en-US" dirty="0"/>
              <a:t>In the main function, the first statement created an object 'square' of the class </a:t>
            </a:r>
            <a:r>
              <a:rPr lang="en-US" dirty="0" smtClean="0"/>
              <a:t>Square.</a:t>
            </a:r>
          </a:p>
          <a:p>
            <a:r>
              <a:rPr lang="en-US" dirty="0" smtClean="0"/>
              <a:t>The </a:t>
            </a:r>
            <a:r>
              <a:rPr lang="en-US" dirty="0"/>
              <a:t>second statement in the main function created an object 'rectangle' of the class Rectangle.</a:t>
            </a:r>
          </a:p>
          <a:p>
            <a:r>
              <a:rPr lang="en-US" dirty="0"/>
              <a:t>R</a:t>
            </a:r>
            <a:r>
              <a:rPr lang="en-US" dirty="0" smtClean="0"/>
              <a:t>ectangle</a:t>
            </a:r>
            <a:r>
              <a:rPr lang="en-US" dirty="0"/>
              <a:t>' called the function shape() with the object of the class Square passed as its argument. In the 'shape()' function, the value of 'side' (private data member of Square) was assigned to length and breadth. The fourth statement called the function '</a:t>
            </a:r>
            <a:r>
              <a:rPr lang="en-US" dirty="0" err="1"/>
              <a:t>getArea</a:t>
            </a:r>
            <a:r>
              <a:rPr lang="en-US" dirty="0"/>
              <a:t>' of the class Rectangle.</a:t>
            </a:r>
          </a:p>
        </p:txBody>
      </p:sp>
    </p:spTree>
    <p:extLst>
      <p:ext uri="{BB962C8B-B14F-4D97-AF65-F5344CB8AC3E}">
        <p14:creationId xmlns:p14="http://schemas.microsoft.com/office/powerpoint/2010/main" val="3833648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360" y="173488"/>
            <a:ext cx="9404723" cy="1400530"/>
          </a:xfrm>
        </p:spPr>
        <p:txBody>
          <a:bodyPr>
            <a:normAutofit fontScale="90000"/>
          </a:bodyPr>
          <a:lstStyle/>
          <a:p>
            <a:r>
              <a:rPr lang="en-US" sz="5400" b="1" dirty="0"/>
              <a:t>Introduction to Friend </a:t>
            </a:r>
            <a:r>
              <a:rPr lang="en-US" sz="5400" b="1" dirty="0" smtClean="0"/>
              <a:t>Functions</a:t>
            </a:r>
            <a:endParaRPr lang="en-US" sz="5400" b="1" dirty="0"/>
          </a:p>
        </p:txBody>
      </p:sp>
      <p:sp>
        <p:nvSpPr>
          <p:cNvPr id="3" name="Content Placeholder 2"/>
          <p:cNvSpPr>
            <a:spLocks noGrp="1"/>
          </p:cNvSpPr>
          <p:nvPr>
            <p:ph idx="1"/>
          </p:nvPr>
        </p:nvSpPr>
        <p:spPr>
          <a:xfrm>
            <a:off x="580208" y="1953647"/>
            <a:ext cx="10961003" cy="4422439"/>
          </a:xfrm>
        </p:spPr>
        <p:txBody>
          <a:bodyPr>
            <a:noAutofit/>
          </a:bodyPr>
          <a:lstStyle/>
          <a:p>
            <a:r>
              <a:rPr lang="en-US" sz="2800" dirty="0"/>
              <a:t>Non-member functions of a class will not have access to the private data of another class</a:t>
            </a:r>
            <a:r>
              <a:rPr lang="en-US" sz="2800" dirty="0" smtClean="0"/>
              <a:t>.</a:t>
            </a:r>
          </a:p>
          <a:p>
            <a:r>
              <a:rPr lang="en-US" sz="3200" dirty="0" smtClean="0"/>
              <a:t>Situations </a:t>
            </a:r>
            <a:r>
              <a:rPr lang="en-US" sz="3200" dirty="0"/>
              <a:t>where we want two classes to share some functions and the data members</a:t>
            </a:r>
            <a:r>
              <a:rPr lang="en-US" sz="3200" dirty="0" smtClean="0"/>
              <a:t>.</a:t>
            </a:r>
          </a:p>
          <a:p>
            <a:r>
              <a:rPr lang="en-US" sz="3200" dirty="0"/>
              <a:t>M</a:t>
            </a:r>
            <a:r>
              <a:rPr lang="en-US" sz="3200" dirty="0" smtClean="0"/>
              <a:t>ake </a:t>
            </a:r>
            <a:r>
              <a:rPr lang="en-US" sz="3200" dirty="0"/>
              <a:t>the function a friend of these classes, and that will enable the function to access the private and protected data members of the classes.</a:t>
            </a:r>
          </a:p>
        </p:txBody>
      </p:sp>
      <p:sp>
        <p:nvSpPr>
          <p:cNvPr id="4" name="Slide Number Placeholder 3"/>
          <p:cNvSpPr>
            <a:spLocks noGrp="1"/>
          </p:cNvSpPr>
          <p:nvPr>
            <p:ph type="sldNum" sz="quarter" idx="12"/>
          </p:nvPr>
        </p:nvSpPr>
        <p:spPr/>
        <p:txBody>
          <a:bodyPr/>
          <a:lstStyle/>
          <a:p>
            <a:fld id="{38B37C27-2222-4CD1-83C4-DC16685FE41D}" type="slidenum">
              <a:rPr lang="en-US" smtClean="0"/>
              <a:t>2</a:t>
            </a:fld>
            <a:endParaRPr lang="en-US"/>
          </a:p>
        </p:txBody>
      </p:sp>
    </p:spTree>
    <p:extLst>
      <p:ext uri="{BB962C8B-B14F-4D97-AF65-F5344CB8AC3E}">
        <p14:creationId xmlns:p14="http://schemas.microsoft.com/office/powerpoint/2010/main" val="255382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What is a friend function?</a:t>
            </a:r>
            <a:endParaRPr lang="en-US" sz="5400" b="1" dirty="0"/>
          </a:p>
        </p:txBody>
      </p:sp>
      <p:sp>
        <p:nvSpPr>
          <p:cNvPr id="3" name="Content Placeholder 2"/>
          <p:cNvSpPr>
            <a:spLocks noGrp="1"/>
          </p:cNvSpPr>
          <p:nvPr>
            <p:ph idx="1"/>
          </p:nvPr>
        </p:nvSpPr>
        <p:spPr>
          <a:xfrm>
            <a:off x="766540" y="1779107"/>
            <a:ext cx="10305113" cy="4498125"/>
          </a:xfrm>
        </p:spPr>
        <p:txBody>
          <a:bodyPr>
            <a:normAutofit/>
          </a:bodyPr>
          <a:lstStyle/>
          <a:p>
            <a:r>
              <a:rPr lang="en-US" sz="3200" dirty="0"/>
              <a:t>A friend function is a function that is specified outside a class but has the ability to access the class members’ protected and private data. </a:t>
            </a:r>
            <a:endParaRPr lang="en-US" sz="3200" dirty="0" smtClean="0"/>
          </a:p>
          <a:p>
            <a:r>
              <a:rPr lang="en-US" sz="3200" dirty="0" smtClean="0"/>
              <a:t>A </a:t>
            </a:r>
            <a:r>
              <a:rPr lang="en-US" sz="3200" dirty="0"/>
              <a:t>friend can be a member’s function, function template, or function, or a class or class template, in which case the entire class and all of its members are friends.</a:t>
            </a:r>
            <a:endParaRPr lang="en-US" sz="3200" b="1" dirty="0">
              <a:solidFill>
                <a:srgbClr val="FFC000"/>
              </a:solidFill>
            </a:endParaRPr>
          </a:p>
        </p:txBody>
      </p:sp>
      <p:sp>
        <p:nvSpPr>
          <p:cNvPr id="4" name="Slide Number Placeholder 3"/>
          <p:cNvSpPr>
            <a:spLocks noGrp="1"/>
          </p:cNvSpPr>
          <p:nvPr>
            <p:ph type="sldNum" sz="quarter" idx="12"/>
          </p:nvPr>
        </p:nvSpPr>
        <p:spPr/>
        <p:txBody>
          <a:bodyPr/>
          <a:lstStyle/>
          <a:p>
            <a:fld id="{38B37C27-2222-4CD1-83C4-DC16685FE41D}" type="slidenum">
              <a:rPr lang="en-US" smtClean="0"/>
              <a:t>3</a:t>
            </a:fld>
            <a:endParaRPr lang="en-US"/>
          </a:p>
        </p:txBody>
      </p:sp>
    </p:spTree>
    <p:extLst>
      <p:ext uri="{BB962C8B-B14F-4D97-AF65-F5344CB8AC3E}">
        <p14:creationId xmlns:p14="http://schemas.microsoft.com/office/powerpoint/2010/main" val="35505579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a:t>Why do we need friend functions?</a:t>
            </a:r>
          </a:p>
        </p:txBody>
      </p:sp>
      <p:sp>
        <p:nvSpPr>
          <p:cNvPr id="3" name="Content Placeholder 2"/>
          <p:cNvSpPr>
            <a:spLocks noGrp="1"/>
          </p:cNvSpPr>
          <p:nvPr>
            <p:ph idx="1"/>
          </p:nvPr>
        </p:nvSpPr>
        <p:spPr>
          <a:xfrm>
            <a:off x="875201" y="2116859"/>
            <a:ext cx="10315538" cy="4195481"/>
          </a:xfrm>
        </p:spPr>
        <p:txBody>
          <a:bodyPr>
            <a:normAutofit lnSpcReduction="10000"/>
          </a:bodyPr>
          <a:lstStyle/>
          <a:p>
            <a:r>
              <a:rPr lang="en-US" sz="2800" dirty="0"/>
              <a:t>In special cases </a:t>
            </a:r>
            <a:r>
              <a:rPr lang="en-US" sz="2800" b="1" dirty="0">
                <a:solidFill>
                  <a:srgbClr val="FFFF00"/>
                </a:solidFill>
              </a:rPr>
              <a:t>when a class’s private data needs to be accessed directly without using objects of that class,</a:t>
            </a:r>
            <a:r>
              <a:rPr lang="en-US" sz="2800" dirty="0"/>
              <a:t> we need friend functions. </a:t>
            </a:r>
            <a:endParaRPr lang="en-US" sz="2800" dirty="0" smtClean="0"/>
          </a:p>
          <a:p>
            <a:r>
              <a:rPr lang="en-US" sz="2800" dirty="0" smtClean="0"/>
              <a:t>For </a:t>
            </a:r>
            <a:r>
              <a:rPr lang="en-US" sz="2800" dirty="0"/>
              <a:t>instance, let’s consider two classes: Director and Doctor. </a:t>
            </a:r>
            <a:endParaRPr lang="en-US" sz="2800" dirty="0" smtClean="0"/>
          </a:p>
          <a:p>
            <a:r>
              <a:rPr lang="en-US" sz="2800" dirty="0" smtClean="0"/>
              <a:t>We </a:t>
            </a:r>
            <a:r>
              <a:rPr lang="en-US" sz="2800" dirty="0"/>
              <a:t>may want the function </a:t>
            </a:r>
            <a:r>
              <a:rPr lang="en-US" sz="2800" dirty="0" smtClean="0"/>
              <a:t>salary( ) </a:t>
            </a:r>
            <a:r>
              <a:rPr lang="en-US" sz="2800" dirty="0"/>
              <a:t>to operate </a:t>
            </a:r>
            <a:r>
              <a:rPr lang="en-US" sz="2800" dirty="0" smtClean="0"/>
              <a:t>on the </a:t>
            </a:r>
            <a:r>
              <a:rPr lang="en-US" sz="2800" dirty="0"/>
              <a:t>objects of both these classes. </a:t>
            </a:r>
            <a:endParaRPr lang="en-US" sz="2800" dirty="0" smtClean="0"/>
          </a:p>
          <a:p>
            <a:r>
              <a:rPr lang="en-US" sz="2800" dirty="0" smtClean="0"/>
              <a:t>The </a:t>
            </a:r>
            <a:r>
              <a:rPr lang="en-US" sz="2800" dirty="0"/>
              <a:t>function does not need to be a member of either of the classes.</a:t>
            </a:r>
            <a:endParaRPr lang="en-US" sz="2800" dirty="0" smtClean="0"/>
          </a:p>
        </p:txBody>
      </p:sp>
      <p:sp>
        <p:nvSpPr>
          <p:cNvPr id="4" name="Slide Number Placeholder 3"/>
          <p:cNvSpPr>
            <a:spLocks noGrp="1"/>
          </p:cNvSpPr>
          <p:nvPr>
            <p:ph type="sldNum" sz="quarter" idx="12"/>
          </p:nvPr>
        </p:nvSpPr>
        <p:spPr/>
        <p:txBody>
          <a:bodyPr/>
          <a:lstStyle/>
          <a:p>
            <a:fld id="{38B37C27-2222-4CD1-83C4-DC16685FE41D}" type="slidenum">
              <a:rPr lang="en-US" smtClean="0"/>
              <a:t>4</a:t>
            </a:fld>
            <a:endParaRPr lang="en-US"/>
          </a:p>
        </p:txBody>
      </p:sp>
    </p:spTree>
    <p:extLst>
      <p:ext uri="{BB962C8B-B14F-4D97-AF65-F5344CB8AC3E}">
        <p14:creationId xmlns:p14="http://schemas.microsoft.com/office/powerpoint/2010/main" val="1883159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738" y="116928"/>
            <a:ext cx="9404723" cy="1400530"/>
          </a:xfrm>
        </p:spPr>
        <p:txBody>
          <a:bodyPr>
            <a:normAutofit fontScale="90000"/>
          </a:bodyPr>
          <a:lstStyle/>
          <a:p>
            <a:r>
              <a:rPr lang="en-US" sz="5400" b="1" dirty="0"/>
              <a:t>Special features of friend </a:t>
            </a:r>
            <a:r>
              <a:rPr lang="en-US" sz="5400" b="1" dirty="0" smtClean="0"/>
              <a:t>functions</a:t>
            </a:r>
            <a:endParaRPr lang="en-US" sz="5400" b="1" dirty="0"/>
          </a:p>
        </p:txBody>
      </p:sp>
      <p:sp>
        <p:nvSpPr>
          <p:cNvPr id="3" name="Content Placeholder 2"/>
          <p:cNvSpPr>
            <a:spLocks noGrp="1"/>
          </p:cNvSpPr>
          <p:nvPr>
            <p:ph idx="1"/>
          </p:nvPr>
        </p:nvSpPr>
        <p:spPr>
          <a:xfrm>
            <a:off x="390738" y="1212658"/>
            <a:ext cx="11133997" cy="5278758"/>
          </a:xfrm>
        </p:spPr>
        <p:txBody>
          <a:bodyPr>
            <a:noAutofit/>
          </a:bodyPr>
          <a:lstStyle/>
          <a:p>
            <a:pPr marL="0" indent="0">
              <a:buNone/>
            </a:pPr>
            <a:endParaRPr lang="en-US" sz="2800" i="1" dirty="0" smtClean="0"/>
          </a:p>
          <a:p>
            <a:r>
              <a:rPr lang="en-US" sz="2400" dirty="0"/>
              <a:t>A friend function does not fall within the scope of the class for which it was declared as a friend. Hence, functionality is not limited to one class</a:t>
            </a:r>
            <a:r>
              <a:rPr lang="en-US" sz="2400" dirty="0" smtClean="0"/>
              <a:t>.</a:t>
            </a:r>
          </a:p>
          <a:p>
            <a:r>
              <a:rPr lang="en-US" sz="2400" dirty="0"/>
              <a:t>Friend functions are not called using objects of the class because they are not within the class’s </a:t>
            </a:r>
            <a:r>
              <a:rPr lang="en-US" sz="2400" dirty="0" smtClean="0"/>
              <a:t>scope.</a:t>
            </a:r>
          </a:p>
          <a:p>
            <a:r>
              <a:rPr lang="en-US" sz="2400" dirty="0"/>
              <a:t>Without the help of any object, the friend function can be invoked like a normal member function</a:t>
            </a:r>
            <a:r>
              <a:rPr lang="en-US" sz="2400" dirty="0" smtClean="0"/>
              <a:t>.</a:t>
            </a:r>
          </a:p>
          <a:p>
            <a:r>
              <a:rPr lang="en-US" sz="2400" dirty="0"/>
              <a:t>Friend functions can use objects of the class as arguments</a:t>
            </a:r>
            <a:r>
              <a:rPr lang="en-US" sz="2400" dirty="0" smtClean="0"/>
              <a:t>.</a:t>
            </a:r>
          </a:p>
          <a:p>
            <a:r>
              <a:rPr lang="en-US" sz="2400" dirty="0"/>
              <a:t>F</a:t>
            </a:r>
            <a:r>
              <a:rPr lang="en-US" sz="2400" dirty="0" smtClean="0"/>
              <a:t>riend </a:t>
            </a:r>
            <a:r>
              <a:rPr lang="en-US" sz="2400" dirty="0"/>
              <a:t>function cannot explicitly access member names directly. Every member name has to use the object’s name and dot operator.. </a:t>
            </a:r>
            <a:endParaRPr lang="en-US" sz="2800" i="1" dirty="0"/>
          </a:p>
        </p:txBody>
      </p:sp>
      <p:sp>
        <p:nvSpPr>
          <p:cNvPr id="4" name="Slide Number Placeholder 3"/>
          <p:cNvSpPr>
            <a:spLocks noGrp="1"/>
          </p:cNvSpPr>
          <p:nvPr>
            <p:ph type="sldNum" sz="quarter" idx="12"/>
          </p:nvPr>
        </p:nvSpPr>
        <p:spPr/>
        <p:txBody>
          <a:bodyPr/>
          <a:lstStyle/>
          <a:p>
            <a:fld id="{38B37C27-2222-4CD1-83C4-DC16685FE41D}" type="slidenum">
              <a:rPr lang="en-US" smtClean="0"/>
              <a:t>5</a:t>
            </a:fld>
            <a:endParaRPr lang="en-US"/>
          </a:p>
        </p:txBody>
      </p:sp>
    </p:spTree>
    <p:extLst>
      <p:ext uri="{BB962C8B-B14F-4D97-AF65-F5344CB8AC3E}">
        <p14:creationId xmlns:p14="http://schemas.microsoft.com/office/powerpoint/2010/main" val="18412169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Syntax of friend </a:t>
            </a:r>
            <a:r>
              <a:rPr lang="en-US" sz="5400" b="1" dirty="0" smtClean="0"/>
              <a:t>functions</a:t>
            </a:r>
            <a:endParaRPr lang="en-US" b="1" dirty="0"/>
          </a:p>
        </p:txBody>
      </p:sp>
      <p:sp>
        <p:nvSpPr>
          <p:cNvPr id="3" name="Content Placeholder 2"/>
          <p:cNvSpPr>
            <a:spLocks noGrp="1"/>
          </p:cNvSpPr>
          <p:nvPr>
            <p:ph idx="1"/>
          </p:nvPr>
        </p:nvSpPr>
        <p:spPr>
          <a:xfrm>
            <a:off x="749644" y="1526059"/>
            <a:ext cx="10371437" cy="5029200"/>
          </a:xfrm>
        </p:spPr>
        <p:txBody>
          <a:bodyPr>
            <a:normAutofit fontScale="77500" lnSpcReduction="20000"/>
          </a:bodyPr>
          <a:lstStyle/>
          <a:p>
            <a:pPr>
              <a:buNone/>
            </a:pPr>
            <a:r>
              <a:rPr lang="en-US" b="1" dirty="0"/>
              <a:t> </a:t>
            </a:r>
            <a:r>
              <a:rPr lang="en-US" sz="2400" b="1" dirty="0"/>
              <a:t>class </a:t>
            </a:r>
            <a:r>
              <a:rPr lang="en-US" sz="2400" b="1" dirty="0" err="1"/>
              <a:t>className</a:t>
            </a:r>
            <a:r>
              <a:rPr lang="en-US" sz="2400" b="1" dirty="0"/>
              <a:t>{</a:t>
            </a:r>
          </a:p>
          <a:p>
            <a:pPr>
              <a:buNone/>
            </a:pPr>
            <a:r>
              <a:rPr lang="en-US" sz="2400" b="1" dirty="0"/>
              <a:t>  // Other Declarations</a:t>
            </a:r>
          </a:p>
          <a:p>
            <a:pPr>
              <a:buNone/>
            </a:pPr>
            <a:r>
              <a:rPr lang="en-US" sz="2400" b="1" dirty="0"/>
              <a:t>  friend </a:t>
            </a:r>
            <a:r>
              <a:rPr lang="en-US" sz="2400" b="1" dirty="0" err="1"/>
              <a:t>returnType</a:t>
            </a:r>
            <a:r>
              <a:rPr lang="en-US" sz="2400" b="1" dirty="0"/>
              <a:t> </a:t>
            </a:r>
            <a:r>
              <a:rPr lang="en-US" sz="2400" b="1" dirty="0" err="1"/>
              <a:t>functionName</a:t>
            </a:r>
            <a:r>
              <a:rPr lang="en-US" sz="2400" b="1" dirty="0"/>
              <a:t>(</a:t>
            </a:r>
            <a:r>
              <a:rPr lang="en-US" sz="2400" b="1" dirty="0" err="1"/>
              <a:t>arg</a:t>
            </a:r>
            <a:r>
              <a:rPr lang="en-US" sz="2400" b="1" dirty="0"/>
              <a:t> list</a:t>
            </a:r>
            <a:r>
              <a:rPr lang="en-US" sz="2400" b="1" dirty="0" smtClean="0"/>
              <a:t>);};</a:t>
            </a:r>
          </a:p>
          <a:p>
            <a:pPr marL="0">
              <a:buNone/>
            </a:pPr>
            <a:r>
              <a:rPr lang="en-US" sz="2400" dirty="0"/>
              <a:t>T</a:t>
            </a:r>
            <a:r>
              <a:rPr lang="en-US" sz="2400" dirty="0" smtClean="0"/>
              <a:t>he </a:t>
            </a:r>
            <a:r>
              <a:rPr lang="en-US" sz="2400" dirty="0"/>
              <a:t>friend function should be declared inside the class whose private and protected </a:t>
            </a:r>
            <a:r>
              <a:rPr lang="en-US" sz="2400" dirty="0" smtClean="0"/>
              <a:t>members are </a:t>
            </a:r>
            <a:r>
              <a:rPr lang="en-US" sz="2400" dirty="0"/>
              <a:t>to be accessed.</a:t>
            </a:r>
          </a:p>
          <a:p>
            <a:pPr>
              <a:buNone/>
            </a:pPr>
            <a:endParaRPr lang="en-US" sz="2400" b="1" dirty="0"/>
          </a:p>
          <a:p>
            <a:pPr>
              <a:buNone/>
            </a:pPr>
            <a:r>
              <a:rPr lang="en-US" sz="2400" b="1" dirty="0" smtClean="0"/>
              <a:t>friend </a:t>
            </a:r>
            <a:r>
              <a:rPr lang="en-US" sz="2400" b="1" dirty="0"/>
              <a:t>is a keyword to denote that this function is a friend function.</a:t>
            </a:r>
          </a:p>
          <a:p>
            <a:pPr>
              <a:buNone/>
            </a:pPr>
            <a:r>
              <a:rPr lang="en-US" sz="2400" b="1" dirty="0" err="1" smtClean="0"/>
              <a:t>returnType</a:t>
            </a:r>
            <a:r>
              <a:rPr lang="en-US" sz="2400" b="1" dirty="0" smtClean="0"/>
              <a:t> </a:t>
            </a:r>
            <a:r>
              <a:rPr lang="en-US" sz="2400" b="1" dirty="0"/>
              <a:t>is the function’s return type.</a:t>
            </a:r>
          </a:p>
          <a:p>
            <a:pPr>
              <a:buNone/>
            </a:pPr>
            <a:r>
              <a:rPr lang="en-US" sz="2400" b="1" dirty="0" err="1" smtClean="0"/>
              <a:t>functionName</a:t>
            </a:r>
            <a:r>
              <a:rPr lang="en-US" sz="2400" b="1" dirty="0" smtClean="0"/>
              <a:t> </a:t>
            </a:r>
            <a:r>
              <a:rPr lang="en-US" sz="2400" b="1" dirty="0"/>
              <a:t>is the name of the function being made a friend of the class.</a:t>
            </a:r>
          </a:p>
          <a:p>
            <a:pPr>
              <a:buNone/>
            </a:pPr>
            <a:r>
              <a:rPr lang="en-US" sz="2400" b="1" dirty="0" err="1" smtClean="0"/>
              <a:t>arg</a:t>
            </a:r>
            <a:r>
              <a:rPr lang="en-US" sz="2400" b="1" dirty="0" smtClean="0"/>
              <a:t> </a:t>
            </a:r>
            <a:r>
              <a:rPr lang="en-US" sz="2400" b="1" dirty="0"/>
              <a:t>list is the arguments that are passed</a:t>
            </a:r>
            <a:r>
              <a:rPr lang="en-US" sz="2400" b="1" dirty="0" smtClean="0"/>
              <a:t>.</a:t>
            </a:r>
          </a:p>
          <a:p>
            <a:pPr>
              <a:buNone/>
            </a:pPr>
            <a:endParaRPr lang="en-US" sz="2400" b="1" dirty="0"/>
          </a:p>
          <a:p>
            <a:pPr marL="0">
              <a:buNone/>
            </a:pPr>
            <a:r>
              <a:rPr lang="en-US" sz="2600" dirty="0" smtClean="0"/>
              <a:t>The </a:t>
            </a:r>
            <a:r>
              <a:rPr lang="en-US" sz="2600" dirty="0"/>
              <a:t>friend function definition is found outside the class like a normal member function. The friend function is not defined using the friend keyword or use the scope resolution operator:: as it is not a member of the class in which it has been declared. </a:t>
            </a:r>
            <a:endParaRPr lang="en-US" sz="2600" dirty="0" smtClean="0"/>
          </a:p>
        </p:txBody>
      </p:sp>
      <p:sp>
        <p:nvSpPr>
          <p:cNvPr id="4" name="Slide Number Placeholder 3"/>
          <p:cNvSpPr>
            <a:spLocks noGrp="1"/>
          </p:cNvSpPr>
          <p:nvPr>
            <p:ph type="sldNum" sz="quarter" idx="12"/>
          </p:nvPr>
        </p:nvSpPr>
        <p:spPr/>
        <p:txBody>
          <a:bodyPr/>
          <a:lstStyle/>
          <a:p>
            <a:fld id="{38B37C27-2222-4CD1-83C4-DC16685FE41D}" type="slidenum">
              <a:rPr lang="en-US" smtClean="0"/>
              <a:t>6</a:t>
            </a:fld>
            <a:endParaRPr lang="en-US"/>
          </a:p>
        </p:txBody>
      </p:sp>
    </p:spTree>
    <p:extLst>
      <p:ext uri="{BB962C8B-B14F-4D97-AF65-F5344CB8AC3E}">
        <p14:creationId xmlns:p14="http://schemas.microsoft.com/office/powerpoint/2010/main" val="1479791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90" y="-49427"/>
            <a:ext cx="9404723" cy="1400530"/>
          </a:xfrm>
        </p:spPr>
        <p:txBody>
          <a:bodyPr>
            <a:normAutofit/>
          </a:bodyPr>
          <a:lstStyle/>
          <a:p>
            <a:r>
              <a:rPr lang="en-US" sz="5400" b="1" dirty="0"/>
              <a:t>Friend function</a:t>
            </a:r>
          </a:p>
        </p:txBody>
      </p:sp>
      <p:sp>
        <p:nvSpPr>
          <p:cNvPr id="4" name="Slide Number Placeholder 3"/>
          <p:cNvSpPr>
            <a:spLocks noGrp="1"/>
          </p:cNvSpPr>
          <p:nvPr>
            <p:ph type="sldNum" sz="quarter" idx="12"/>
          </p:nvPr>
        </p:nvSpPr>
        <p:spPr/>
        <p:txBody>
          <a:bodyPr/>
          <a:lstStyle/>
          <a:p>
            <a:fld id="{38B37C27-2222-4CD1-83C4-DC16685FE41D}" type="slidenum">
              <a:rPr lang="en-US" smtClean="0"/>
              <a:t>7</a:t>
            </a:fld>
            <a:endParaRPr lang="en-US"/>
          </a:p>
        </p:txBody>
      </p:sp>
      <p:pic>
        <p:nvPicPr>
          <p:cNvPr id="3" name="Picture 2"/>
          <p:cNvPicPr>
            <a:picLocks noChangeAspect="1"/>
          </p:cNvPicPr>
          <p:nvPr/>
        </p:nvPicPr>
        <p:blipFill>
          <a:blip r:embed="rId2"/>
          <a:stretch>
            <a:fillRect/>
          </a:stretch>
        </p:blipFill>
        <p:spPr>
          <a:xfrm>
            <a:off x="310299" y="840995"/>
            <a:ext cx="5597473" cy="5883606"/>
          </a:xfrm>
          <a:prstGeom prst="rect">
            <a:avLst/>
          </a:prstGeom>
        </p:spPr>
      </p:pic>
      <p:pic>
        <p:nvPicPr>
          <p:cNvPr id="5" name="Picture 4"/>
          <p:cNvPicPr>
            <a:picLocks noChangeAspect="1"/>
          </p:cNvPicPr>
          <p:nvPr/>
        </p:nvPicPr>
        <p:blipFill>
          <a:blip r:embed="rId3"/>
          <a:stretch>
            <a:fillRect/>
          </a:stretch>
        </p:blipFill>
        <p:spPr>
          <a:xfrm>
            <a:off x="3232414" y="1063416"/>
            <a:ext cx="3923213" cy="758268"/>
          </a:xfrm>
          <a:prstGeom prst="rect">
            <a:avLst/>
          </a:prstGeom>
        </p:spPr>
      </p:pic>
      <p:sp>
        <p:nvSpPr>
          <p:cNvPr id="6" name="Rectangle 5"/>
          <p:cNvSpPr/>
          <p:nvPr/>
        </p:nvSpPr>
        <p:spPr>
          <a:xfrm>
            <a:off x="6099181" y="2083713"/>
            <a:ext cx="6096000" cy="2031325"/>
          </a:xfrm>
          <a:prstGeom prst="rect">
            <a:avLst/>
          </a:prstGeom>
        </p:spPr>
        <p:txBody>
          <a:bodyPr>
            <a:spAutoFit/>
          </a:bodyPr>
          <a:lstStyle/>
          <a:p>
            <a:r>
              <a:rPr lang="en-US" dirty="0"/>
              <a:t>Here, </a:t>
            </a:r>
            <a:r>
              <a:rPr lang="en-US" dirty="0" err="1"/>
              <a:t>addFive</a:t>
            </a:r>
            <a:r>
              <a:rPr lang="en-US" dirty="0"/>
              <a:t>() is a friend function that can access both private and public data members.</a:t>
            </a:r>
          </a:p>
          <a:p>
            <a:endParaRPr lang="en-US" dirty="0"/>
          </a:p>
          <a:p>
            <a:r>
              <a:rPr lang="en-US" dirty="0"/>
              <a:t>A more meaningful use would be operating on objects of two different classes. </a:t>
            </a:r>
            <a:endParaRPr lang="en-US" dirty="0" smtClean="0"/>
          </a:p>
          <a:p>
            <a:endParaRPr lang="en-US" dirty="0"/>
          </a:p>
          <a:p>
            <a:r>
              <a:rPr lang="en-US" dirty="0" smtClean="0"/>
              <a:t>That's </a:t>
            </a:r>
            <a:r>
              <a:rPr lang="en-US" dirty="0"/>
              <a:t>when the friend function can be very helpful.</a:t>
            </a:r>
          </a:p>
        </p:txBody>
      </p:sp>
    </p:spTree>
    <p:extLst>
      <p:ext uri="{BB962C8B-B14F-4D97-AF65-F5344CB8AC3E}">
        <p14:creationId xmlns:p14="http://schemas.microsoft.com/office/powerpoint/2010/main" val="2137500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90" y="-49427"/>
            <a:ext cx="9404723" cy="1400530"/>
          </a:xfrm>
        </p:spPr>
        <p:txBody>
          <a:bodyPr>
            <a:normAutofit/>
          </a:bodyPr>
          <a:lstStyle/>
          <a:p>
            <a:r>
              <a:rPr lang="en-US" sz="5400" b="1" dirty="0"/>
              <a:t>Friend function</a:t>
            </a:r>
          </a:p>
        </p:txBody>
      </p:sp>
      <p:sp>
        <p:nvSpPr>
          <p:cNvPr id="4" name="Slide Number Placeholder 3"/>
          <p:cNvSpPr>
            <a:spLocks noGrp="1"/>
          </p:cNvSpPr>
          <p:nvPr>
            <p:ph type="sldNum" sz="quarter" idx="12"/>
          </p:nvPr>
        </p:nvSpPr>
        <p:spPr/>
        <p:txBody>
          <a:bodyPr/>
          <a:lstStyle/>
          <a:p>
            <a:fld id="{38B37C27-2222-4CD1-83C4-DC16685FE41D}" type="slidenum">
              <a:rPr lang="en-US" smtClean="0"/>
              <a:t>8</a:t>
            </a:fld>
            <a:endParaRPr lang="en-US"/>
          </a:p>
        </p:txBody>
      </p:sp>
      <p:pic>
        <p:nvPicPr>
          <p:cNvPr id="7" name="Picture 6"/>
          <p:cNvPicPr>
            <a:picLocks noChangeAspect="1"/>
          </p:cNvPicPr>
          <p:nvPr/>
        </p:nvPicPr>
        <p:blipFill>
          <a:blip r:embed="rId2"/>
          <a:stretch>
            <a:fillRect/>
          </a:stretch>
        </p:blipFill>
        <p:spPr>
          <a:xfrm>
            <a:off x="3000987" y="784525"/>
            <a:ext cx="4180863" cy="3365085"/>
          </a:xfrm>
          <a:prstGeom prst="rect">
            <a:avLst/>
          </a:prstGeom>
        </p:spPr>
      </p:pic>
      <p:pic>
        <p:nvPicPr>
          <p:cNvPr id="8" name="Picture 7"/>
          <p:cNvPicPr>
            <a:picLocks noChangeAspect="1"/>
          </p:cNvPicPr>
          <p:nvPr/>
        </p:nvPicPr>
        <p:blipFill>
          <a:blip r:embed="rId3"/>
          <a:stretch>
            <a:fillRect/>
          </a:stretch>
        </p:blipFill>
        <p:spPr>
          <a:xfrm>
            <a:off x="7181850" y="0"/>
            <a:ext cx="5010150" cy="5362575"/>
          </a:xfrm>
          <a:prstGeom prst="rect">
            <a:avLst/>
          </a:prstGeom>
        </p:spPr>
      </p:pic>
      <p:pic>
        <p:nvPicPr>
          <p:cNvPr id="9" name="Picture 8"/>
          <p:cNvPicPr>
            <a:picLocks noChangeAspect="1"/>
          </p:cNvPicPr>
          <p:nvPr/>
        </p:nvPicPr>
        <p:blipFill>
          <a:blip r:embed="rId4"/>
          <a:stretch>
            <a:fillRect/>
          </a:stretch>
        </p:blipFill>
        <p:spPr>
          <a:xfrm>
            <a:off x="8892586" y="53399"/>
            <a:ext cx="3299414" cy="484660"/>
          </a:xfrm>
          <a:prstGeom prst="rect">
            <a:avLst/>
          </a:prstGeom>
        </p:spPr>
      </p:pic>
      <p:sp>
        <p:nvSpPr>
          <p:cNvPr id="10" name="Rectangle 9"/>
          <p:cNvSpPr/>
          <p:nvPr/>
        </p:nvSpPr>
        <p:spPr>
          <a:xfrm>
            <a:off x="118890" y="4272677"/>
            <a:ext cx="7445383" cy="2585323"/>
          </a:xfrm>
          <a:prstGeom prst="rect">
            <a:avLst/>
          </a:prstGeom>
        </p:spPr>
        <p:txBody>
          <a:bodyPr wrap="square">
            <a:spAutoFit/>
          </a:bodyPr>
          <a:lstStyle/>
          <a:p>
            <a:r>
              <a:rPr lang="en-US" dirty="0" err="1" smtClean="0"/>
              <a:t>ClassA</a:t>
            </a:r>
            <a:r>
              <a:rPr lang="en-US" dirty="0" smtClean="0"/>
              <a:t> </a:t>
            </a:r>
            <a:r>
              <a:rPr lang="en-US" dirty="0"/>
              <a:t>and </a:t>
            </a:r>
            <a:r>
              <a:rPr lang="en-US" dirty="0" err="1"/>
              <a:t>ClassB</a:t>
            </a:r>
            <a:r>
              <a:rPr lang="en-US" dirty="0"/>
              <a:t> have declared add() as a friend function. Thus, this function can access private data of both classes.</a:t>
            </a:r>
          </a:p>
          <a:p>
            <a:endParaRPr lang="en-US" dirty="0"/>
          </a:p>
          <a:p>
            <a:r>
              <a:rPr lang="en-US" dirty="0"/>
              <a:t>One thing to notice here is the friend function inside </a:t>
            </a:r>
            <a:r>
              <a:rPr lang="en-US" dirty="0" err="1"/>
              <a:t>ClassA</a:t>
            </a:r>
            <a:r>
              <a:rPr lang="en-US" dirty="0"/>
              <a:t> is using the </a:t>
            </a:r>
            <a:r>
              <a:rPr lang="en-US" dirty="0" err="1"/>
              <a:t>ClassB</a:t>
            </a:r>
            <a:r>
              <a:rPr lang="en-US" dirty="0"/>
              <a:t>. However, we haven't defined </a:t>
            </a:r>
            <a:r>
              <a:rPr lang="en-US" dirty="0" err="1"/>
              <a:t>ClassB</a:t>
            </a:r>
            <a:r>
              <a:rPr lang="en-US" dirty="0"/>
              <a:t> at this point.</a:t>
            </a:r>
          </a:p>
          <a:p>
            <a:endParaRPr lang="en-US" dirty="0"/>
          </a:p>
          <a:p>
            <a:r>
              <a:rPr lang="en-US" dirty="0" smtClean="0"/>
              <a:t>For </a:t>
            </a:r>
            <a:r>
              <a:rPr lang="en-US" dirty="0"/>
              <a:t>this to work, we need a forward declaration of </a:t>
            </a:r>
            <a:r>
              <a:rPr lang="en-US" dirty="0" err="1"/>
              <a:t>ClassB</a:t>
            </a:r>
            <a:r>
              <a:rPr lang="en-US" dirty="0"/>
              <a:t> in our program.</a:t>
            </a:r>
          </a:p>
        </p:txBody>
      </p:sp>
    </p:spTree>
    <p:extLst>
      <p:ext uri="{BB962C8B-B14F-4D97-AF65-F5344CB8AC3E}">
        <p14:creationId xmlns:p14="http://schemas.microsoft.com/office/powerpoint/2010/main" val="35979467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90" y="-49427"/>
            <a:ext cx="9404723" cy="1400530"/>
          </a:xfrm>
        </p:spPr>
        <p:txBody>
          <a:bodyPr>
            <a:normAutofit/>
          </a:bodyPr>
          <a:lstStyle/>
          <a:p>
            <a:r>
              <a:rPr lang="en-US" sz="5400" b="1" dirty="0"/>
              <a:t>Friend function</a:t>
            </a:r>
          </a:p>
        </p:txBody>
      </p:sp>
      <p:sp>
        <p:nvSpPr>
          <p:cNvPr id="4" name="Slide Number Placeholder 3"/>
          <p:cNvSpPr>
            <a:spLocks noGrp="1"/>
          </p:cNvSpPr>
          <p:nvPr>
            <p:ph type="sldNum" sz="quarter" idx="12"/>
          </p:nvPr>
        </p:nvSpPr>
        <p:spPr/>
        <p:txBody>
          <a:bodyPr/>
          <a:lstStyle/>
          <a:p>
            <a:fld id="{38B37C27-2222-4CD1-83C4-DC16685FE41D}" type="slidenum">
              <a:rPr lang="en-US" smtClean="0"/>
              <a:t>9</a:t>
            </a:fld>
            <a:endParaRPr lang="en-US"/>
          </a:p>
        </p:txBody>
      </p:sp>
      <p:pic>
        <p:nvPicPr>
          <p:cNvPr id="3" name="Picture 2"/>
          <p:cNvPicPr>
            <a:picLocks noChangeAspect="1"/>
          </p:cNvPicPr>
          <p:nvPr/>
        </p:nvPicPr>
        <p:blipFill>
          <a:blip r:embed="rId2"/>
          <a:stretch>
            <a:fillRect/>
          </a:stretch>
        </p:blipFill>
        <p:spPr>
          <a:xfrm>
            <a:off x="310299" y="840995"/>
            <a:ext cx="5597473" cy="5883606"/>
          </a:xfrm>
          <a:prstGeom prst="rect">
            <a:avLst/>
          </a:prstGeom>
        </p:spPr>
      </p:pic>
      <p:pic>
        <p:nvPicPr>
          <p:cNvPr id="5" name="Picture 4"/>
          <p:cNvPicPr>
            <a:picLocks noChangeAspect="1"/>
          </p:cNvPicPr>
          <p:nvPr/>
        </p:nvPicPr>
        <p:blipFill>
          <a:blip r:embed="rId3"/>
          <a:stretch>
            <a:fillRect/>
          </a:stretch>
        </p:blipFill>
        <p:spPr>
          <a:xfrm>
            <a:off x="3232414" y="1063416"/>
            <a:ext cx="3923213" cy="758268"/>
          </a:xfrm>
          <a:prstGeom prst="rect">
            <a:avLst/>
          </a:prstGeom>
        </p:spPr>
      </p:pic>
      <p:sp>
        <p:nvSpPr>
          <p:cNvPr id="6" name="Rectangle 5"/>
          <p:cNvSpPr/>
          <p:nvPr/>
        </p:nvSpPr>
        <p:spPr>
          <a:xfrm>
            <a:off x="6099181" y="2083713"/>
            <a:ext cx="6096000" cy="2031325"/>
          </a:xfrm>
          <a:prstGeom prst="rect">
            <a:avLst/>
          </a:prstGeom>
        </p:spPr>
        <p:txBody>
          <a:bodyPr>
            <a:spAutoFit/>
          </a:bodyPr>
          <a:lstStyle/>
          <a:p>
            <a:r>
              <a:rPr lang="en-US" dirty="0"/>
              <a:t>Here, </a:t>
            </a:r>
            <a:r>
              <a:rPr lang="en-US" dirty="0" err="1"/>
              <a:t>addFive</a:t>
            </a:r>
            <a:r>
              <a:rPr lang="en-US" dirty="0"/>
              <a:t>() is a friend function that can access both private and public data members.</a:t>
            </a:r>
          </a:p>
          <a:p>
            <a:endParaRPr lang="en-US" dirty="0"/>
          </a:p>
          <a:p>
            <a:r>
              <a:rPr lang="en-US" dirty="0"/>
              <a:t>A more meaningful use would be operating on objects of two different classes. </a:t>
            </a:r>
            <a:endParaRPr lang="en-US" dirty="0" smtClean="0"/>
          </a:p>
          <a:p>
            <a:endParaRPr lang="en-US" dirty="0"/>
          </a:p>
          <a:p>
            <a:r>
              <a:rPr lang="en-US" dirty="0" smtClean="0"/>
              <a:t>That's </a:t>
            </a:r>
            <a:r>
              <a:rPr lang="en-US" dirty="0"/>
              <a:t>when the friend function can be very helpful.</a:t>
            </a:r>
          </a:p>
        </p:txBody>
      </p:sp>
    </p:spTree>
    <p:extLst>
      <p:ext uri="{BB962C8B-B14F-4D97-AF65-F5344CB8AC3E}">
        <p14:creationId xmlns:p14="http://schemas.microsoft.com/office/powerpoint/2010/main" val="12922849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2111</TotalTime>
  <Words>1096</Words>
  <Application>Microsoft Office PowerPoint</Application>
  <PresentationFormat>Widescreen</PresentationFormat>
  <Paragraphs>109</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Wingdings</vt:lpstr>
      <vt:lpstr>Wingdings 3</vt:lpstr>
      <vt:lpstr>Ion</vt:lpstr>
      <vt:lpstr>Object Oriented Programming</vt:lpstr>
      <vt:lpstr>Introduction to Friend Functions</vt:lpstr>
      <vt:lpstr>What is a friend function?</vt:lpstr>
      <vt:lpstr>Why do we need friend functions?</vt:lpstr>
      <vt:lpstr>Special features of friend functions</vt:lpstr>
      <vt:lpstr>Syntax of friend functions</vt:lpstr>
      <vt:lpstr>Friend function</vt:lpstr>
      <vt:lpstr>Friend function</vt:lpstr>
      <vt:lpstr>Friend function</vt:lpstr>
      <vt:lpstr>Friend function</vt:lpstr>
      <vt:lpstr>Friend function</vt:lpstr>
      <vt:lpstr>Friend class</vt:lpstr>
      <vt:lpstr>Friend class</vt:lpstr>
      <vt:lpstr>Friend class</vt:lpstr>
      <vt:lpstr>Friend class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lab4</dc:creator>
  <cp:lastModifiedBy>lab4</cp:lastModifiedBy>
  <cp:revision>494</cp:revision>
  <dcterms:created xsi:type="dcterms:W3CDTF">2022-01-27T06:29:33Z</dcterms:created>
  <dcterms:modified xsi:type="dcterms:W3CDTF">2022-03-25T08:05:12Z</dcterms:modified>
</cp:coreProperties>
</file>