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97" r:id="rId3"/>
    <p:sldId id="298" r:id="rId4"/>
    <p:sldId id="303" r:id="rId5"/>
    <p:sldId id="299" r:id="rId6"/>
    <p:sldId id="300" r:id="rId7"/>
    <p:sldId id="301" r:id="rId8"/>
    <p:sldId id="305" r:id="rId9"/>
    <p:sldId id="304" r:id="rId10"/>
    <p:sldId id="3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0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21A6C0-91D2-4D8C-A8CB-464CE74EDF88}" type="datetimeFigureOut">
              <a:rPr lang="en-US" smtClean="0"/>
              <a:t>4/6/2022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4B84A8-F4C2-43BA-8C42-563DF46378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44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2937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8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4522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69566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2499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94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3885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667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54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4B84A8-F4C2-43BA-8C42-563DF46378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71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60A26-844B-43F3-AEE6-AB050CC9C1BD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208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98C29-78DE-40E2-A1A7-38345791BCA4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846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CE2373-9B78-4D04-BA67-0AE52D70678B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2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9A08C0-323A-4ED6-B7D5-D3A1C0115457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40902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6B8E3-3AF3-489D-828B-87E25A1ED1CC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09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76A38-E1FD-42E4-9735-4E4049E20E93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41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7DFBB8-317D-4BB8-8CE7-F90F9CEC88EC}" type="datetime1">
              <a:rPr lang="en-US" smtClean="0"/>
              <a:t>4/6/2022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351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990C8B-D410-4E0D-A3C5-B82C14C5EA43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82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D0620C-22CB-4AC1-88A6-7B86AF9D84AA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080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C25EC-8CC4-421A-B8C6-34D89C9CAFF0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230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8D819C-3190-4275-8BDA-B7B370F249F5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24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1902C-0B0D-4A7B-ABDA-425FF58D75A5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67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23748-2B1A-47A9-8AE2-22420EA581A7}" type="datetime1">
              <a:rPr lang="en-US" smtClean="0"/>
              <a:t>4/6/2022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586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3CEC6-8EF2-4278-948F-3CA0D64BD4EF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14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8348A1-D963-4498-AF41-00C4B6EA182B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579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67E26-4963-4840-8703-2FAC9EC5DB44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C0B3F-78F7-419C-B315-B4CD2F8E0B8F}" type="datetime1">
              <a:rPr lang="en-US" smtClean="0"/>
              <a:t>4/6/2022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08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F8CFE-49E3-471E-B3F4-7063F6790A2F}" type="datetime1">
              <a:rPr lang="en-US" smtClean="0"/>
              <a:t>4/6/2022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37C27-2222-4CD1-83C4-DC16685FE4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327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beer.gauher@nu.edu.pk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6119" y="151652"/>
            <a:ext cx="11763631" cy="3329581"/>
          </a:xfrm>
        </p:spPr>
        <p:txBody>
          <a:bodyPr/>
          <a:lstStyle/>
          <a:p>
            <a:pPr algn="ctr"/>
            <a:r>
              <a:rPr lang="en-US" sz="6600" dirty="0" smtClean="0"/>
              <a:t>Object Oriented Programming</a:t>
            </a:r>
            <a:endParaRPr lang="en-US" sz="6600" dirty="0"/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435178" y="4699686"/>
            <a:ext cx="7183393" cy="146221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2000" b="0" i="0" kern="1200" cap="all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6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400" b="0" i="0" kern="1200">
                <a:solidFill>
                  <a:schemeClr val="tx1">
                    <a:tint val="75000"/>
                  </a:schemeClr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dirty="0" err="1" smtClean="0"/>
              <a:t>Abeer</a:t>
            </a:r>
            <a:r>
              <a:rPr lang="en-US" dirty="0" smtClean="0"/>
              <a:t> GAUHER</a:t>
            </a:r>
          </a:p>
          <a:p>
            <a:r>
              <a:rPr lang="en-US" dirty="0" smtClean="0"/>
              <a:t>Email: </a:t>
            </a:r>
            <a:r>
              <a:rPr lang="en-US" sz="2200" cap="none" dirty="0" smtClean="0">
                <a:hlinkClick r:id="rId3"/>
              </a:rPr>
              <a:t>abeer.gauher@nu.edu.pk</a:t>
            </a:r>
            <a:endParaRPr lang="en-US" sz="2200" cap="none" dirty="0" smtClean="0"/>
          </a:p>
          <a:p>
            <a:r>
              <a:rPr lang="en-US" dirty="0" smtClean="0"/>
              <a:t>Office: CS BASEMENT 2, Office number 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766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4" y="213351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10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8788" y="381000"/>
            <a:ext cx="3289601" cy="627609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6008" y="4013242"/>
            <a:ext cx="4233849" cy="93769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815545" y="1425146"/>
            <a:ext cx="63266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If a function exists in </a:t>
            </a:r>
            <a:r>
              <a:rPr lang="en-US" sz="2800" dirty="0" err="1" smtClean="0"/>
              <a:t>ClassB</a:t>
            </a:r>
            <a:r>
              <a:rPr lang="en-US" sz="2800" dirty="0" smtClean="0"/>
              <a:t> but not in </a:t>
            </a:r>
            <a:r>
              <a:rPr lang="en-US" sz="2800" dirty="0" err="1" smtClean="0"/>
              <a:t>ClassC</a:t>
            </a:r>
            <a:r>
              <a:rPr lang="en-US" sz="2800" dirty="0" smtClean="0"/>
              <a:t> then, function of </a:t>
            </a:r>
            <a:r>
              <a:rPr lang="en-US" sz="2800" dirty="0" err="1" smtClean="0"/>
              <a:t>ClassB</a:t>
            </a:r>
            <a:r>
              <a:rPr lang="en-US" sz="2800" dirty="0" smtClean="0"/>
              <a:t> is called.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48685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56832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76" y="1349422"/>
            <a:ext cx="4823813" cy="5122656"/>
          </a:xfrm>
        </p:spPr>
        <p:txBody>
          <a:bodyPr>
            <a:noAutofit/>
          </a:bodyPr>
          <a:lstStyle/>
          <a:p>
            <a:r>
              <a:rPr lang="en-US" dirty="0"/>
              <a:t>Multiple </a:t>
            </a:r>
            <a:r>
              <a:rPr lang="en-US" dirty="0" smtClean="0"/>
              <a:t>Inheritance: where </a:t>
            </a:r>
            <a:r>
              <a:rPr lang="en-US" dirty="0"/>
              <a:t>a class can inherit from more than one classes</a:t>
            </a:r>
            <a:r>
              <a:rPr lang="en-US" dirty="0" smtClean="0"/>
              <a:t>.</a:t>
            </a:r>
          </a:p>
          <a:p>
            <a:r>
              <a:rPr lang="en-US" sz="2400" dirty="0"/>
              <a:t>The constructors of inherited classes are called in the same order in which they are inherited. For example, in the following program, B’s constructor is called before A’s constructor</a:t>
            </a:r>
            <a:r>
              <a:rPr lang="en-US" sz="2400" dirty="0" smtClean="0"/>
              <a:t>.</a:t>
            </a:r>
          </a:p>
          <a:p>
            <a:r>
              <a:rPr lang="en-US" sz="2400" dirty="0"/>
              <a:t>The destructors are called in reverse order of constructors.</a:t>
            </a:r>
            <a:endParaRPr 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46571" y="956095"/>
            <a:ext cx="557802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class </a:t>
            </a:r>
            <a:r>
              <a:rPr lang="en-US" dirty="0"/>
              <a:t>A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A()  { </a:t>
            </a:r>
            <a:r>
              <a:rPr lang="en-US" dirty="0" err="1"/>
              <a:t>cout</a:t>
            </a:r>
            <a:r>
              <a:rPr lang="en-US" dirty="0"/>
              <a:t> &lt;&lt; "A's constructor called"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class B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B()  { </a:t>
            </a:r>
            <a:r>
              <a:rPr lang="en-US" dirty="0" err="1"/>
              <a:t>cout</a:t>
            </a:r>
            <a:r>
              <a:rPr lang="en-US" dirty="0"/>
              <a:t> &lt;&lt; "B's constructor called"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 smtClean="0"/>
              <a:t>};</a:t>
            </a:r>
            <a:endParaRPr lang="en-US" dirty="0"/>
          </a:p>
          <a:p>
            <a:r>
              <a:rPr lang="en-US" dirty="0"/>
              <a:t>class C: public B, public A  // Note the order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public:</a:t>
            </a:r>
          </a:p>
          <a:p>
            <a:r>
              <a:rPr lang="en-US" dirty="0"/>
              <a:t>  C()  { </a:t>
            </a:r>
            <a:r>
              <a:rPr lang="en-US" dirty="0" err="1"/>
              <a:t>cout</a:t>
            </a:r>
            <a:r>
              <a:rPr lang="en-US" dirty="0"/>
              <a:t> &lt;&lt; "C's constructor called" &lt;&lt; </a:t>
            </a:r>
            <a:r>
              <a:rPr lang="en-US" dirty="0" err="1"/>
              <a:t>endl</a:t>
            </a:r>
            <a:r>
              <a:rPr lang="en-US" dirty="0"/>
              <a:t>; }</a:t>
            </a:r>
          </a:p>
          <a:p>
            <a:r>
              <a:rPr lang="en-US" dirty="0"/>
              <a:t>};</a:t>
            </a:r>
          </a:p>
          <a:p>
            <a:r>
              <a:rPr lang="en-US" dirty="0"/>
              <a:t>  </a:t>
            </a:r>
          </a:p>
          <a:p>
            <a:r>
              <a:rPr lang="en-US" dirty="0" err="1"/>
              <a:t>int</a:t>
            </a:r>
            <a:r>
              <a:rPr lang="en-US" dirty="0"/>
              <a:t> main()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    C </a:t>
            </a:r>
            <a:r>
              <a:rPr lang="en-US" dirty="0" err="1"/>
              <a:t>c</a:t>
            </a:r>
            <a:r>
              <a:rPr lang="en-US" dirty="0"/>
              <a:t>;</a:t>
            </a:r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538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56832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9777" y="1349422"/>
            <a:ext cx="4466494" cy="5122656"/>
          </a:xfrm>
        </p:spPr>
        <p:txBody>
          <a:bodyPr>
            <a:no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diamond problem occurs when two </a:t>
            </a:r>
            <a:r>
              <a:rPr lang="en-US" dirty="0" err="1"/>
              <a:t>superclasses</a:t>
            </a:r>
            <a:r>
              <a:rPr lang="en-US" dirty="0"/>
              <a:t> of a class have a common base class. For example, in the following diagram, the TA class gets two copies of all attributes of Person class, this causes ambiguities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Lightbox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1213" y="1063416"/>
            <a:ext cx="6400800" cy="5343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78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56832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4</a:t>
            </a:fld>
            <a:endParaRPr lang="en-US"/>
          </a:p>
        </p:txBody>
      </p:sp>
      <p:pic>
        <p:nvPicPr>
          <p:cNvPr id="2050" name="Picture 2" descr="Diamond Problem in C++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681" y="1588451"/>
            <a:ext cx="10122285" cy="4664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384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56832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5" y="1063416"/>
            <a:ext cx="5268742" cy="528518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9101" y="1134633"/>
            <a:ext cx="4270469" cy="135319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807675" y="256435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/>
              <a:t>C</a:t>
            </a:r>
            <a:r>
              <a:rPr lang="en-US" sz="2400" dirty="0" smtClean="0"/>
              <a:t>onstructor </a:t>
            </a:r>
            <a:r>
              <a:rPr lang="en-US" sz="2400" dirty="0"/>
              <a:t>of ‘Person’ is called two times. Destructor of ‘Person’ will also be called two times when object ‘ta1’ is destructed. </a:t>
            </a:r>
            <a:endParaRPr lang="en-US" sz="2400" dirty="0" smtClean="0"/>
          </a:p>
          <a:p>
            <a:r>
              <a:rPr lang="en-US" sz="2400" dirty="0" smtClean="0"/>
              <a:t>So </a:t>
            </a:r>
            <a:r>
              <a:rPr lang="en-US" sz="2400" dirty="0"/>
              <a:t>object ‘ta1’ has two copies of all members of ‘Person’, this causes ambiguities. 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solution to this problem is ‘virtual’ keyword.</a:t>
            </a:r>
          </a:p>
        </p:txBody>
      </p:sp>
    </p:spTree>
    <p:extLst>
      <p:ext uri="{BB962C8B-B14F-4D97-AF65-F5344CB8AC3E}">
        <p14:creationId xmlns:p14="http://schemas.microsoft.com/office/powerpoint/2010/main" val="3642807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5" y="56832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6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75" y="1063416"/>
            <a:ext cx="5042509" cy="53868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5818" y="1293211"/>
            <a:ext cx="4775821" cy="1071048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684108" y="247924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C</a:t>
            </a:r>
            <a:r>
              <a:rPr lang="en-US" dirty="0" smtClean="0"/>
              <a:t>onstructor </a:t>
            </a:r>
            <a:r>
              <a:rPr lang="en-US" dirty="0"/>
              <a:t>of ‘Person’ is called once. One important thing to note in the above output is, the default constructor of ‘Person’ is called.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When </a:t>
            </a:r>
            <a:r>
              <a:rPr lang="en-US" dirty="0"/>
              <a:t>we use ‘virtual’ keyword, the default constructor of grandparent class is called by default even if the parent classes explicitly call parameterized constructor.</a:t>
            </a:r>
          </a:p>
        </p:txBody>
      </p:sp>
    </p:spTree>
    <p:extLst>
      <p:ext uri="{BB962C8B-B14F-4D97-AF65-F5344CB8AC3E}">
        <p14:creationId xmlns:p14="http://schemas.microsoft.com/office/powerpoint/2010/main" val="21034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4" y="213351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835" y="1134196"/>
            <a:ext cx="940472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How to call the parameterized constructor of the ‘Person’ class? The constructor has to be called in ‘TA’ class. For example, see the following program.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834" y="1902156"/>
            <a:ext cx="4895687" cy="444097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5481" y="2079281"/>
            <a:ext cx="4238609" cy="103462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535827" y="341265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In general, it is not allowed to call the grandparent’s constructor directly, it has to be called through parent class. It is allowed only when ‘virtual’ keyword is </a:t>
            </a:r>
            <a:r>
              <a:rPr lang="en-US" dirty="0" smtClean="0"/>
              <a:t>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0680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4" y="213351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8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447" y="184457"/>
            <a:ext cx="3438525" cy="6534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9400" y="2856855"/>
            <a:ext cx="5296416" cy="945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0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834" y="213351"/>
            <a:ext cx="9404723" cy="1400530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Diamond Problem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B37C27-2222-4CD1-83C4-DC16685FE41D}" type="slidenum">
              <a:rPr lang="en-US" smtClean="0"/>
              <a:t>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4418" y="378107"/>
            <a:ext cx="3493262" cy="62772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479" y="3713720"/>
            <a:ext cx="8000742" cy="124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533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2414</TotalTime>
  <Words>441</Words>
  <Application>Microsoft Office PowerPoint</Application>
  <PresentationFormat>Widescreen</PresentationFormat>
  <Paragraphs>66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Century Gothic</vt:lpstr>
      <vt:lpstr>Wingdings 3</vt:lpstr>
      <vt:lpstr>Ion</vt:lpstr>
      <vt:lpstr>Object Oriented Programming</vt:lpstr>
      <vt:lpstr>Diamond Problem</vt:lpstr>
      <vt:lpstr>Diamond Problem</vt:lpstr>
      <vt:lpstr>Diamond Problem</vt:lpstr>
      <vt:lpstr>Diamond Problem</vt:lpstr>
      <vt:lpstr>Diamond Problem</vt:lpstr>
      <vt:lpstr>Diamond Problem</vt:lpstr>
      <vt:lpstr>Diamond Problem</vt:lpstr>
      <vt:lpstr>Diamond Problem</vt:lpstr>
      <vt:lpstr>Diamond Problem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lab4</dc:creator>
  <cp:lastModifiedBy>lab4</cp:lastModifiedBy>
  <cp:revision>516</cp:revision>
  <dcterms:created xsi:type="dcterms:W3CDTF">2022-01-27T06:29:33Z</dcterms:created>
  <dcterms:modified xsi:type="dcterms:W3CDTF">2022-04-06T03:37:55Z</dcterms:modified>
</cp:coreProperties>
</file>