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24" r:id="rId3"/>
    <p:sldId id="325" r:id="rId4"/>
    <p:sldId id="326" r:id="rId5"/>
    <p:sldId id="327" r:id="rId6"/>
    <p:sldId id="328" r:id="rId7"/>
    <p:sldId id="329" r:id="rId8"/>
    <p:sldId id="330" r:id="rId9"/>
    <p:sldId id="331" r:id="rId10"/>
    <p:sldId id="332" r:id="rId11"/>
    <p:sldId id="333" r:id="rId12"/>
    <p:sldId id="334" r:id="rId13"/>
    <p:sldId id="33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4/7/2022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polymorphism-in-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11</a:t>
            </a:r>
          </a:p>
          <a:p>
            <a:r>
              <a:rPr lang="en-US" dirty="0" smtClean="0"/>
              <a:t>April</a:t>
            </a:r>
            <a:r>
              <a:rPr lang="en-US" dirty="0" smtClean="0"/>
              <a:t> 11- </a:t>
            </a:r>
            <a:r>
              <a:rPr lang="en-US" dirty="0" smtClean="0"/>
              <a:t>April </a:t>
            </a:r>
            <a:r>
              <a:rPr lang="en-US" dirty="0" smtClean="0"/>
              <a:t>15</a:t>
            </a:r>
            <a:r>
              <a:rPr lang="en-US" dirty="0" smtClean="0"/>
              <a:t>, </a:t>
            </a:r>
            <a:r>
              <a:rPr lang="en-US" dirty="0" smtClean="0"/>
              <a:t>2022</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3925417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rmAutofit/>
          </a:bodyPr>
          <a:lstStyle/>
          <a:p>
            <a:endParaRPr lang="en-US" altLang="en-US" sz="3000" dirty="0" smtClean="0"/>
          </a:p>
          <a:p>
            <a:endParaRPr lang="en-US" altLang="en-US" sz="3000" dirty="0"/>
          </a:p>
          <a:p>
            <a:r>
              <a:rPr lang="en-US" altLang="en-US" sz="3000" dirty="0" smtClean="0"/>
              <a:t>An </a:t>
            </a:r>
            <a:r>
              <a:rPr lang="en-US" altLang="en-US" sz="3000" dirty="0"/>
              <a:t>abstract class in C++ is defined as any class that contains at least one </a:t>
            </a:r>
            <a:r>
              <a:rPr lang="en-US" altLang="en-US" sz="3000" b="1" dirty="0"/>
              <a:t>pure virtual function</a:t>
            </a:r>
            <a:r>
              <a:rPr lang="en-US" altLang="en-US" sz="3000" dirty="0"/>
              <a:t>.</a:t>
            </a:r>
          </a:p>
          <a:p>
            <a:endParaRPr lang="en-US" sz="3000" dirty="0"/>
          </a:p>
        </p:txBody>
      </p:sp>
    </p:spTree>
    <p:extLst>
      <p:ext uri="{BB962C8B-B14F-4D97-AF65-F5344CB8AC3E}">
        <p14:creationId xmlns:p14="http://schemas.microsoft.com/office/powerpoint/2010/main" val="2628500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Concepts!</a:t>
            </a:r>
            <a:endParaRPr lang="en-US" sz="5000" dirty="0"/>
          </a:p>
        </p:txBody>
      </p:sp>
      <p:sp>
        <p:nvSpPr>
          <p:cNvPr id="3" name="Content Placeholder 2"/>
          <p:cNvSpPr>
            <a:spLocks noGrp="1"/>
          </p:cNvSpPr>
          <p:nvPr>
            <p:ph idx="1"/>
          </p:nvPr>
        </p:nvSpPr>
        <p:spPr/>
        <p:txBody>
          <a:bodyPr>
            <a:noAutofit/>
          </a:bodyPr>
          <a:lstStyle/>
          <a:p>
            <a:pPr marL="0" indent="0">
              <a:buNone/>
            </a:pPr>
            <a:r>
              <a:rPr lang="en-US" sz="3000" b="1" dirty="0"/>
              <a:t>1)</a:t>
            </a:r>
            <a:r>
              <a:rPr lang="en-US" sz="3000" dirty="0"/>
              <a:t> A class is abstract if it has at least one pure virtual function</a:t>
            </a:r>
            <a:r>
              <a:rPr lang="en-US" sz="3000" dirty="0" smtClean="0"/>
              <a:t>.</a:t>
            </a:r>
            <a:endParaRPr lang="en-US" sz="3000" dirty="0"/>
          </a:p>
          <a:p>
            <a:pPr marL="0" indent="0">
              <a:buNone/>
            </a:pPr>
            <a:r>
              <a:rPr lang="en-US" sz="3000" b="1" dirty="0"/>
              <a:t>2</a:t>
            </a:r>
            <a:r>
              <a:rPr lang="en-US" sz="3000" b="1" dirty="0" smtClean="0"/>
              <a:t>)</a:t>
            </a:r>
            <a:r>
              <a:rPr lang="en-US" sz="3000" dirty="0"/>
              <a:t> We can have pointers and references of abstract class type</a:t>
            </a:r>
            <a:r>
              <a:rPr lang="en-US" sz="3000" dirty="0" smtClean="0"/>
              <a:t>.</a:t>
            </a:r>
            <a:endParaRPr lang="en-US" sz="3000" dirty="0"/>
          </a:p>
          <a:p>
            <a:pPr marL="0" indent="0">
              <a:buNone/>
            </a:pPr>
            <a:r>
              <a:rPr lang="en-US" sz="3000" b="1" dirty="0"/>
              <a:t>3)</a:t>
            </a:r>
            <a:r>
              <a:rPr lang="en-US" sz="3000" dirty="0"/>
              <a:t> If we do not override the pure virtual function in derived class, then derived class also becomes abstract class</a:t>
            </a:r>
            <a:r>
              <a:rPr lang="en-US" sz="3000" dirty="0" smtClean="0"/>
              <a:t>.</a:t>
            </a:r>
          </a:p>
          <a:p>
            <a:pPr marL="0" indent="0">
              <a:buNone/>
            </a:pPr>
            <a:r>
              <a:rPr lang="en-US" sz="3000" b="1" dirty="0"/>
              <a:t>4)</a:t>
            </a:r>
            <a:r>
              <a:rPr lang="en-US" sz="3000" dirty="0"/>
              <a:t> An abstract class can have constructors.</a:t>
            </a:r>
          </a:p>
        </p:txBody>
      </p:sp>
    </p:spTree>
    <p:extLst>
      <p:ext uri="{BB962C8B-B14F-4D97-AF65-F5344CB8AC3E}">
        <p14:creationId xmlns:p14="http://schemas.microsoft.com/office/powerpoint/2010/main" val="44469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Interface vs Abstract </a:t>
            </a:r>
            <a:r>
              <a:rPr lang="en-US" sz="5000" dirty="0" smtClean="0"/>
              <a:t>Classes</a:t>
            </a:r>
            <a:endParaRPr lang="en-US" sz="5000" dirty="0"/>
          </a:p>
        </p:txBody>
      </p:sp>
      <p:sp>
        <p:nvSpPr>
          <p:cNvPr id="3" name="Content Placeholder 2"/>
          <p:cNvSpPr>
            <a:spLocks noGrp="1"/>
          </p:cNvSpPr>
          <p:nvPr>
            <p:ph idx="1"/>
          </p:nvPr>
        </p:nvSpPr>
        <p:spPr/>
        <p:txBody>
          <a:bodyPr>
            <a:noAutofit/>
          </a:bodyPr>
          <a:lstStyle/>
          <a:p>
            <a:r>
              <a:rPr lang="en-US" sz="3000" dirty="0"/>
              <a:t>An interface does not have implementation of any of its methods, it can be considered as a collection of method </a:t>
            </a:r>
            <a:r>
              <a:rPr lang="en-US" sz="3000" dirty="0" smtClean="0"/>
              <a:t>declarations</a:t>
            </a:r>
            <a:endParaRPr lang="en-US" sz="3000" dirty="0"/>
          </a:p>
          <a:p>
            <a:r>
              <a:rPr lang="en-US" sz="3000" dirty="0"/>
              <a:t>In C++, an interface can be simulated by making all methods as pure virtual</a:t>
            </a:r>
            <a:r>
              <a:rPr lang="en-US" sz="3000" dirty="0" smtClean="0"/>
              <a:t>.</a:t>
            </a:r>
            <a:endParaRPr lang="en-US" sz="3000" dirty="0"/>
          </a:p>
          <a:p>
            <a:r>
              <a:rPr lang="en-US" sz="3000" dirty="0"/>
              <a:t>In Java, there is a separate keyword for interface.</a:t>
            </a:r>
          </a:p>
        </p:txBody>
      </p:sp>
    </p:spTree>
    <p:extLst>
      <p:ext uri="{BB962C8B-B14F-4D97-AF65-F5344CB8AC3E}">
        <p14:creationId xmlns:p14="http://schemas.microsoft.com/office/powerpoint/2010/main" val="105129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t>A </a:t>
            </a:r>
            <a:r>
              <a:rPr lang="en-US" dirty="0"/>
              <a:t>company pays its employees weekly.</a:t>
            </a:r>
          </a:p>
          <a:p>
            <a:pPr marL="0" indent="0" algn="just">
              <a:buNone/>
            </a:pPr>
            <a:r>
              <a:rPr lang="en-US" dirty="0" smtClean="0"/>
              <a:t>The </a:t>
            </a:r>
            <a:r>
              <a:rPr lang="en-US" dirty="0"/>
              <a:t>employees are of four types: Salaried employees are paid a fixed weekly salary regardless of the number of hours worked, hourly employees are paid by the hour and receive overtime pay for all hours worked in excess of 40 hours, commission employees are paid a percentage of their sales and base-salary-plus-commission employees receive a base salary plus a % of their sales. For the current pay period, the company has decided to reward base-salary-plus-commission employees by adding 10 percent to their base salaries.</a:t>
            </a:r>
          </a:p>
          <a:p>
            <a:pPr algn="just"/>
            <a:endParaRPr lang="en-US" dirty="0"/>
          </a:p>
        </p:txBody>
      </p:sp>
    </p:spTree>
    <p:extLst>
      <p:ext uri="{BB962C8B-B14F-4D97-AF65-F5344CB8AC3E}">
        <p14:creationId xmlns:p14="http://schemas.microsoft.com/office/powerpoint/2010/main" val="2969613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r>
              <a:rPr lang="en-US" sz="3000" dirty="0"/>
              <a:t>A virtual function a member function which is declared within base class and is re-defined </a:t>
            </a:r>
            <a:r>
              <a:rPr lang="en-US" sz="3000" dirty="0" smtClean="0"/>
              <a:t>(Overridden) </a:t>
            </a:r>
            <a:r>
              <a:rPr lang="en-US" sz="3000" dirty="0"/>
              <a:t>by derived </a:t>
            </a:r>
            <a:r>
              <a:rPr lang="en-US" sz="3000" dirty="0" smtClean="0"/>
              <a:t>class.</a:t>
            </a:r>
            <a:endParaRPr lang="en-US" sz="3000" dirty="0"/>
          </a:p>
          <a:p>
            <a:r>
              <a:rPr lang="en-US" sz="3000" dirty="0"/>
              <a:t>When you refer to a derived class object using a pointer or a reference to the base class, you can call a virtual function for that object and execute the derived class’s version of the function.</a:t>
            </a:r>
            <a:endParaRPr lang="en-US" sz="3000" dirty="0" smtClean="0"/>
          </a:p>
          <a:p>
            <a:endParaRPr lang="en-US" sz="3000" dirty="0"/>
          </a:p>
        </p:txBody>
      </p:sp>
    </p:spTree>
    <p:extLst>
      <p:ext uri="{BB962C8B-B14F-4D97-AF65-F5344CB8AC3E}">
        <p14:creationId xmlns:p14="http://schemas.microsoft.com/office/powerpoint/2010/main" val="94357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Virtual Functions</a:t>
            </a:r>
            <a:endParaRPr lang="en-US" sz="5000" dirty="0"/>
          </a:p>
        </p:txBody>
      </p:sp>
      <p:sp>
        <p:nvSpPr>
          <p:cNvPr id="3" name="Content Placeholder 2"/>
          <p:cNvSpPr>
            <a:spLocks noGrp="1"/>
          </p:cNvSpPr>
          <p:nvPr>
            <p:ph idx="1"/>
          </p:nvPr>
        </p:nvSpPr>
        <p:spPr/>
        <p:txBody>
          <a:bodyPr>
            <a:noAutofit/>
          </a:bodyPr>
          <a:lstStyle/>
          <a:p>
            <a:pPr fontAlgn="base"/>
            <a:r>
              <a:rPr lang="en-US" sz="3000" dirty="0"/>
              <a:t>Virtual functions ensure that the correct function is called for an object, regardless of the type of reference (or pointer) used for function call.</a:t>
            </a:r>
          </a:p>
          <a:p>
            <a:pPr fontAlgn="base"/>
            <a:r>
              <a:rPr lang="en-US" sz="3000" dirty="0"/>
              <a:t>They are mainly used to achieve</a:t>
            </a:r>
            <a:r>
              <a:rPr lang="en-US" sz="3000" dirty="0">
                <a:hlinkClick r:id="rId2"/>
              </a:rPr>
              <a:t> Runtime polymorphism</a:t>
            </a:r>
            <a:endParaRPr lang="en-US" sz="3000" dirty="0"/>
          </a:p>
          <a:p>
            <a:pPr fontAlgn="base"/>
            <a:r>
              <a:rPr lang="en-US" sz="3000" dirty="0"/>
              <a:t>Functions are declared with a </a:t>
            </a:r>
            <a:r>
              <a:rPr lang="en-US" sz="3000" b="1" dirty="0"/>
              <a:t>virtual </a:t>
            </a:r>
            <a:r>
              <a:rPr lang="en-US" sz="3000" dirty="0"/>
              <a:t>keyword in base class.</a:t>
            </a:r>
          </a:p>
          <a:p>
            <a:pPr fontAlgn="base"/>
            <a:r>
              <a:rPr lang="en-US" sz="3000" dirty="0"/>
              <a:t>The resolving of function call is done at Run-time</a:t>
            </a:r>
            <a:r>
              <a:rPr lang="en-US" sz="3000" dirty="0" smtClean="0"/>
              <a:t>.</a:t>
            </a:r>
            <a:endParaRPr lang="en-US" sz="3000" dirty="0"/>
          </a:p>
        </p:txBody>
      </p:sp>
    </p:spTree>
    <p:extLst>
      <p:ext uri="{BB962C8B-B14F-4D97-AF65-F5344CB8AC3E}">
        <p14:creationId xmlns:p14="http://schemas.microsoft.com/office/powerpoint/2010/main" val="147914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Virtual Functions</a:t>
            </a:r>
          </a:p>
        </p:txBody>
      </p:sp>
      <p:sp>
        <p:nvSpPr>
          <p:cNvPr id="3" name="Content Placeholder 2"/>
          <p:cNvSpPr>
            <a:spLocks noGrp="1"/>
          </p:cNvSpPr>
          <p:nvPr>
            <p:ph idx="1"/>
          </p:nvPr>
        </p:nvSpPr>
        <p:spPr/>
        <p:txBody>
          <a:bodyPr>
            <a:noAutofit/>
          </a:bodyPr>
          <a:lstStyle/>
          <a:p>
            <a:pPr algn="just" fontAlgn="base"/>
            <a:r>
              <a:rPr lang="en-US" sz="3000" dirty="0" smtClean="0"/>
              <a:t>They </a:t>
            </a:r>
            <a:r>
              <a:rPr lang="en-US" sz="3000" dirty="0"/>
              <a:t>Must be declared in public section of class.</a:t>
            </a:r>
          </a:p>
          <a:p>
            <a:pPr algn="just" fontAlgn="base"/>
            <a:r>
              <a:rPr lang="en-US" sz="3000" dirty="0"/>
              <a:t>Virtual functions cannot be static and also cannot be a friend function of another class.</a:t>
            </a:r>
          </a:p>
          <a:p>
            <a:pPr algn="just" fontAlgn="base"/>
            <a:r>
              <a:rPr lang="en-US" sz="3000" dirty="0" smtClean="0"/>
              <a:t>They </a:t>
            </a:r>
            <a:r>
              <a:rPr lang="en-US" sz="3000" dirty="0"/>
              <a:t>are always defined in base class and overridden in derived class. It is not mandatory for derived class to override (or re-define the virtual function), in that case base class version of function is used.</a:t>
            </a:r>
          </a:p>
          <a:p>
            <a:pPr algn="just"/>
            <a:endParaRPr lang="en-US" sz="3000" dirty="0"/>
          </a:p>
        </p:txBody>
      </p:sp>
    </p:spTree>
    <p:extLst>
      <p:ext uri="{BB962C8B-B14F-4D97-AF65-F5344CB8AC3E}">
        <p14:creationId xmlns:p14="http://schemas.microsoft.com/office/powerpoint/2010/main" val="292654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Compile-time(early binding) VS run-time(late binding) behavior of Virtual Functions</a:t>
            </a:r>
          </a:p>
        </p:txBody>
      </p:sp>
      <p:pic>
        <p:nvPicPr>
          <p:cNvPr id="4" name="Content Placeholder 3"/>
          <p:cNvPicPr>
            <a:picLocks noGrp="1" noChangeAspect="1"/>
          </p:cNvPicPr>
          <p:nvPr>
            <p:ph idx="1"/>
          </p:nvPr>
        </p:nvPicPr>
        <p:blipFill>
          <a:blip r:embed="rId2"/>
          <a:stretch>
            <a:fillRect/>
          </a:stretch>
        </p:blipFill>
        <p:spPr>
          <a:xfrm>
            <a:off x="1513609" y="2502131"/>
            <a:ext cx="4263736" cy="3624349"/>
          </a:xfrm>
          <a:prstGeom prst="rect">
            <a:avLst/>
          </a:prstGeom>
        </p:spPr>
      </p:pic>
      <p:pic>
        <p:nvPicPr>
          <p:cNvPr id="5" name="Picture 4"/>
          <p:cNvPicPr>
            <a:picLocks noChangeAspect="1"/>
          </p:cNvPicPr>
          <p:nvPr/>
        </p:nvPicPr>
        <p:blipFill>
          <a:blip r:embed="rId3"/>
          <a:stretch>
            <a:fillRect/>
          </a:stretch>
        </p:blipFill>
        <p:spPr>
          <a:xfrm>
            <a:off x="5990012" y="2521883"/>
            <a:ext cx="4688379" cy="2460565"/>
          </a:xfrm>
          <a:prstGeom prst="rect">
            <a:avLst/>
          </a:prstGeom>
        </p:spPr>
      </p:pic>
      <p:sp>
        <p:nvSpPr>
          <p:cNvPr id="7" name="Rectangle 6"/>
          <p:cNvSpPr/>
          <p:nvPr/>
        </p:nvSpPr>
        <p:spPr>
          <a:xfrm>
            <a:off x="6506094" y="5150766"/>
            <a:ext cx="6096000" cy="1015663"/>
          </a:xfrm>
          <a:prstGeom prst="rect">
            <a:avLst/>
          </a:prstGeom>
        </p:spPr>
        <p:txBody>
          <a:bodyPr>
            <a:spAutoFit/>
          </a:bodyPr>
          <a:lstStyle/>
          <a:p>
            <a:r>
              <a:rPr lang="en-US" sz="3000" dirty="0">
                <a:latin typeface="Times New Roman" panose="02020603050405020304" pitchFamily="18" charset="0"/>
                <a:cs typeface="Times New Roman" panose="02020603050405020304" pitchFamily="18" charset="0"/>
              </a:rPr>
              <a:t>print derived class</a:t>
            </a:r>
          </a:p>
          <a:p>
            <a:r>
              <a:rPr lang="en-US" sz="3000" dirty="0">
                <a:latin typeface="Times New Roman" panose="02020603050405020304" pitchFamily="18" charset="0"/>
                <a:cs typeface="Times New Roman" panose="02020603050405020304" pitchFamily="18" charset="0"/>
              </a:rPr>
              <a:t>show base class</a:t>
            </a:r>
          </a:p>
        </p:txBody>
      </p:sp>
    </p:spTree>
    <p:extLst>
      <p:ext uri="{BB962C8B-B14F-4D97-AF65-F5344CB8AC3E}">
        <p14:creationId xmlns:p14="http://schemas.microsoft.com/office/powerpoint/2010/main" val="3861052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smtClean="0"/>
              <a:t>Pure Virtual Function</a:t>
            </a:r>
            <a:endParaRPr lang="en-US" sz="5000" dirty="0"/>
          </a:p>
        </p:txBody>
      </p:sp>
      <p:sp>
        <p:nvSpPr>
          <p:cNvPr id="3" name="Content Placeholder 2"/>
          <p:cNvSpPr>
            <a:spLocks noGrp="1"/>
          </p:cNvSpPr>
          <p:nvPr>
            <p:ph idx="1"/>
          </p:nvPr>
        </p:nvSpPr>
        <p:spPr/>
        <p:txBody>
          <a:bodyPr>
            <a:normAutofit/>
          </a:bodyPr>
          <a:lstStyle/>
          <a:p>
            <a:r>
              <a:rPr lang="en-US" sz="3000" dirty="0"/>
              <a:t>A pure virtual function is specified by </a:t>
            </a:r>
            <a:r>
              <a:rPr lang="en-US" sz="3000" dirty="0" smtClean="0"/>
              <a:t>placing </a:t>
            </a:r>
            <a:r>
              <a:rPr lang="en-US" sz="3000" b="1" dirty="0" smtClean="0"/>
              <a:t>“= </a:t>
            </a:r>
            <a:r>
              <a:rPr lang="en-US" sz="3000" b="1" dirty="0"/>
              <a:t>0” </a:t>
            </a:r>
            <a:r>
              <a:rPr lang="en-US" sz="3000" dirty="0"/>
              <a:t>in its declaration</a:t>
            </a:r>
          </a:p>
          <a:p>
            <a:endParaRPr lang="en-US" sz="3000" dirty="0"/>
          </a:p>
          <a:p>
            <a:pPr marL="0" indent="0">
              <a:buNone/>
            </a:pPr>
            <a:r>
              <a:rPr lang="en-US" sz="3000" b="1" dirty="0" smtClean="0"/>
              <a:t>Example:</a:t>
            </a:r>
            <a:r>
              <a:rPr lang="en-US" sz="3000" dirty="0" smtClean="0"/>
              <a:t>			virtual </a:t>
            </a:r>
            <a:r>
              <a:rPr lang="en-US" sz="3000" dirty="0"/>
              <a:t>void draw() = 0;</a:t>
            </a:r>
          </a:p>
        </p:txBody>
      </p:sp>
    </p:spTree>
    <p:extLst>
      <p:ext uri="{BB962C8B-B14F-4D97-AF65-F5344CB8AC3E}">
        <p14:creationId xmlns:p14="http://schemas.microsoft.com/office/powerpoint/2010/main" val="303252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Virtual vs Pure Virtual</a:t>
            </a:r>
          </a:p>
        </p:txBody>
      </p:sp>
      <p:sp>
        <p:nvSpPr>
          <p:cNvPr id="3" name="Content Placeholder 2"/>
          <p:cNvSpPr>
            <a:spLocks noGrp="1"/>
          </p:cNvSpPr>
          <p:nvPr>
            <p:ph idx="1"/>
          </p:nvPr>
        </p:nvSpPr>
        <p:spPr/>
        <p:txBody>
          <a:bodyPr>
            <a:noAutofit/>
          </a:bodyPr>
          <a:lstStyle/>
          <a:p>
            <a:r>
              <a:rPr lang="en-US" sz="3000" dirty="0"/>
              <a:t>A virtual function has an implementation </a:t>
            </a:r>
            <a:r>
              <a:rPr lang="en-US" sz="3000" dirty="0" smtClean="0"/>
              <a:t>in the </a:t>
            </a:r>
            <a:r>
              <a:rPr lang="en-US" sz="3000" dirty="0"/>
              <a:t>base class; a pure virtual function does </a:t>
            </a:r>
            <a:r>
              <a:rPr lang="en-US" sz="3000" dirty="0" smtClean="0"/>
              <a:t>not have </a:t>
            </a:r>
            <a:r>
              <a:rPr lang="en-US" sz="3000" dirty="0"/>
              <a:t>an implementation in the base </a:t>
            </a:r>
            <a:r>
              <a:rPr lang="en-US" sz="3000" dirty="0" smtClean="0"/>
              <a:t>class.</a:t>
            </a:r>
            <a:endParaRPr lang="en-US" sz="3000" dirty="0"/>
          </a:p>
          <a:p>
            <a:endParaRPr lang="en-US" sz="3000" dirty="0"/>
          </a:p>
          <a:p>
            <a:r>
              <a:rPr lang="en-US" sz="3000" dirty="0"/>
              <a:t>Virtual functions </a:t>
            </a:r>
            <a:r>
              <a:rPr lang="en-US" sz="3000" b="1" u="sng" dirty="0"/>
              <a:t>can be </a:t>
            </a:r>
            <a:r>
              <a:rPr lang="en-US" sz="3000" dirty="0" smtClean="0"/>
              <a:t>overridden </a:t>
            </a:r>
            <a:r>
              <a:rPr lang="en-US" sz="3000" dirty="0"/>
              <a:t>by </a:t>
            </a:r>
            <a:r>
              <a:rPr lang="en-US" sz="3000" dirty="0" smtClean="0"/>
              <a:t>the derived </a:t>
            </a:r>
            <a:r>
              <a:rPr lang="en-US" sz="3000" dirty="0"/>
              <a:t>classes; pure virtual functions </a:t>
            </a:r>
            <a:r>
              <a:rPr lang="en-US" sz="3000" b="1" u="sng" dirty="0"/>
              <a:t>must </a:t>
            </a:r>
            <a:r>
              <a:rPr lang="en-US" sz="3000" b="1" u="sng" dirty="0" smtClean="0"/>
              <a:t>be </a:t>
            </a:r>
            <a:r>
              <a:rPr lang="en-US" sz="3000" dirty="0" smtClean="0"/>
              <a:t>overridden </a:t>
            </a:r>
            <a:r>
              <a:rPr lang="en-US" sz="3000" dirty="0"/>
              <a:t>by the derived </a:t>
            </a:r>
            <a:r>
              <a:rPr lang="en-US" sz="3000" dirty="0" smtClean="0"/>
              <a:t>classes.</a:t>
            </a:r>
            <a:endParaRPr lang="en-US" sz="3000" dirty="0"/>
          </a:p>
        </p:txBody>
      </p:sp>
    </p:spTree>
    <p:extLst>
      <p:ext uri="{BB962C8B-B14F-4D97-AF65-F5344CB8AC3E}">
        <p14:creationId xmlns:p14="http://schemas.microsoft.com/office/powerpoint/2010/main" val="168645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622107" y="2555239"/>
            <a:ext cx="4703878" cy="3463175"/>
          </a:xfrm>
          <a:prstGeom prst="rect">
            <a:avLst/>
          </a:prstGeom>
        </p:spPr>
      </p:pic>
      <p:pic>
        <p:nvPicPr>
          <p:cNvPr id="5" name="Picture 4"/>
          <p:cNvPicPr>
            <a:picLocks noChangeAspect="1"/>
          </p:cNvPicPr>
          <p:nvPr/>
        </p:nvPicPr>
        <p:blipFill>
          <a:blip r:embed="rId3"/>
          <a:stretch>
            <a:fillRect/>
          </a:stretch>
        </p:blipFill>
        <p:spPr>
          <a:xfrm>
            <a:off x="7637751" y="2996739"/>
            <a:ext cx="2553653" cy="1492134"/>
          </a:xfrm>
          <a:prstGeom prst="rect">
            <a:avLst/>
          </a:prstGeom>
        </p:spPr>
      </p:pic>
    </p:spTree>
    <p:extLst>
      <p:ext uri="{BB962C8B-B14F-4D97-AF65-F5344CB8AC3E}">
        <p14:creationId xmlns:p14="http://schemas.microsoft.com/office/powerpoint/2010/main" val="2677484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5000" dirty="0"/>
              <a:t>Abstract Classes</a:t>
            </a:r>
            <a:endParaRPr lang="en-US" sz="5000" dirty="0"/>
          </a:p>
        </p:txBody>
      </p:sp>
      <p:sp>
        <p:nvSpPr>
          <p:cNvPr id="3" name="Content Placeholder 2"/>
          <p:cNvSpPr>
            <a:spLocks noGrp="1"/>
          </p:cNvSpPr>
          <p:nvPr>
            <p:ph idx="1"/>
          </p:nvPr>
        </p:nvSpPr>
        <p:spPr/>
        <p:txBody>
          <a:bodyPr>
            <a:noAutofit/>
          </a:bodyPr>
          <a:lstStyle/>
          <a:p>
            <a:r>
              <a:rPr lang="en-US" altLang="en-US" sz="3000" dirty="0"/>
              <a:t>An </a:t>
            </a:r>
            <a:r>
              <a:rPr lang="en-US" altLang="en-US" sz="3000" b="1" dirty="0"/>
              <a:t>abstract class</a:t>
            </a:r>
            <a:r>
              <a:rPr lang="en-US" altLang="en-US" sz="3000" dirty="0"/>
              <a:t> is a base class that will never have an object instantiated from it.</a:t>
            </a:r>
          </a:p>
          <a:p>
            <a:pPr lvl="1"/>
            <a:r>
              <a:rPr lang="en-US" altLang="en-US" sz="3000" b="1" dirty="0"/>
              <a:t>Abstract classes</a:t>
            </a:r>
            <a:r>
              <a:rPr lang="en-US" altLang="en-US" sz="3000" dirty="0"/>
              <a:t> are used only for inheritance, they are too general to create objects from.</a:t>
            </a:r>
          </a:p>
          <a:p>
            <a:pPr lvl="1"/>
            <a:r>
              <a:rPr lang="en-US" altLang="en-US" sz="3000" b="1" dirty="0"/>
              <a:t>Abstract classes</a:t>
            </a:r>
            <a:r>
              <a:rPr lang="en-US" altLang="en-US" sz="3000" dirty="0"/>
              <a:t> provide an generic base class that can be used by concrete classes to provide an interface and/or implementation</a:t>
            </a:r>
            <a:r>
              <a:rPr lang="en-US" altLang="en-US" sz="3000" dirty="0" smtClean="0"/>
              <a:t>.</a:t>
            </a:r>
            <a:endParaRPr lang="en-US" altLang="en-US" sz="3000" b="1" dirty="0"/>
          </a:p>
        </p:txBody>
      </p:sp>
    </p:spTree>
    <p:extLst>
      <p:ext uri="{BB962C8B-B14F-4D97-AF65-F5344CB8AC3E}">
        <p14:creationId xmlns:p14="http://schemas.microsoft.com/office/powerpoint/2010/main" val="40275852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2345</TotalTime>
  <Words>512</Words>
  <Application>Microsoft Office PowerPoint</Application>
  <PresentationFormat>Widescreen</PresentationFormat>
  <Paragraphs>48</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CS217 – Object Oriented Programming (OOP)</vt:lpstr>
      <vt:lpstr>Virtual Functions</vt:lpstr>
      <vt:lpstr>Virtual Functions</vt:lpstr>
      <vt:lpstr>Rules for Virtual Functions</vt:lpstr>
      <vt:lpstr>Compile-time(early binding) VS run-time(late binding) behavior of Virtual Functions</vt:lpstr>
      <vt:lpstr>Pure Virtual Function</vt:lpstr>
      <vt:lpstr>Virtual vs Pure Virtual</vt:lpstr>
      <vt:lpstr>Example</vt:lpstr>
      <vt:lpstr>Abstract Classes</vt:lpstr>
      <vt:lpstr>Abstract Classes</vt:lpstr>
      <vt:lpstr>Concepts!</vt:lpstr>
      <vt:lpstr>Interface vs Abstract Classes</vt:lpstr>
      <vt:lpstr>Case Study!</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Ali</cp:lastModifiedBy>
  <cp:revision>233</cp:revision>
  <dcterms:created xsi:type="dcterms:W3CDTF">2019-01-21T07:30:30Z</dcterms:created>
  <dcterms:modified xsi:type="dcterms:W3CDTF">2022-04-06T20:21:19Z</dcterms:modified>
</cp:coreProperties>
</file>