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57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13</a:t>
            </a:r>
            <a:endParaRPr lang="en-US" dirty="0" smtClean="0"/>
          </a:p>
          <a:p>
            <a:r>
              <a:rPr lang="en-US" dirty="0" smtClean="0"/>
              <a:t>April </a:t>
            </a:r>
            <a:r>
              <a:rPr lang="en-US" dirty="0" smtClean="0"/>
              <a:t>25</a:t>
            </a:r>
            <a:r>
              <a:rPr lang="en-US" dirty="0" smtClean="0"/>
              <a:t>- </a:t>
            </a:r>
            <a:r>
              <a:rPr lang="en-US" dirty="0" smtClean="0"/>
              <a:t>April </a:t>
            </a:r>
            <a:r>
              <a:rPr lang="en-US" dirty="0" smtClean="0"/>
              <a:t>29</a:t>
            </a:r>
            <a:r>
              <a:rPr lang="en-US" dirty="0" smtClean="0"/>
              <a:t>, </a:t>
            </a:r>
            <a:r>
              <a:rPr lang="en-US" dirty="0" smtClean="0"/>
              <a:t>2022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101" y="2543695"/>
            <a:ext cx="4813069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2" y="2926080"/>
            <a:ext cx="3557847" cy="226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12" y="2450176"/>
            <a:ext cx="5577321" cy="3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Function </a:t>
            </a:r>
            <a:r>
              <a:rPr lang="en-US" dirty="0"/>
              <a:t>with Two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60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You can define more than one generic data type in the template statement by using a comma-separated </a:t>
            </a:r>
            <a:r>
              <a:rPr lang="en-US" sz="3000" dirty="0" smtClean="0"/>
              <a:t>list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	</a:t>
            </a:r>
            <a:endParaRPr lang="en-US" sz="3000" dirty="0" smtClean="0"/>
          </a:p>
          <a:p>
            <a:pPr>
              <a:buNone/>
            </a:pPr>
            <a:r>
              <a:rPr lang="en-US" sz="3000" b="1" dirty="0" smtClean="0"/>
              <a:t>template </a:t>
            </a:r>
            <a:r>
              <a:rPr lang="en-US" sz="3000" b="1" dirty="0"/>
              <a:t>&lt;class T1, class T2&gt;</a:t>
            </a:r>
            <a:br>
              <a:rPr lang="en-US" sz="3000" b="1" dirty="0"/>
            </a:br>
            <a:r>
              <a:rPr lang="fr-FR" sz="3000" b="1" dirty="0" err="1"/>
              <a:t>void</a:t>
            </a:r>
            <a:r>
              <a:rPr lang="fr-FR" sz="3000" b="1" dirty="0"/>
              <a:t> </a:t>
            </a:r>
            <a:r>
              <a:rPr lang="fr-FR" sz="3000" b="1" dirty="0" err="1"/>
              <a:t>myfunc</a:t>
            </a:r>
            <a:r>
              <a:rPr lang="fr-FR" sz="3000" b="1" dirty="0"/>
              <a:t>(T1 a, T2 b)</a:t>
            </a:r>
            <a:br>
              <a:rPr lang="fr-FR" sz="3000" b="1" dirty="0"/>
            </a:br>
            <a:r>
              <a:rPr lang="en-US" sz="3000" b="1" dirty="0"/>
              <a:t>{</a:t>
            </a:r>
            <a:br>
              <a:rPr lang="en-US" sz="3000" b="1" dirty="0"/>
            </a:br>
            <a:r>
              <a:rPr lang="en-US" sz="3000" b="1" dirty="0"/>
              <a:t>	</a:t>
            </a:r>
            <a:r>
              <a:rPr lang="en-US" sz="3000" b="1" dirty="0" err="1"/>
              <a:t>cout</a:t>
            </a:r>
            <a:r>
              <a:rPr lang="en-US" sz="3000" b="1" dirty="0"/>
              <a:t> &lt;&lt; a &lt;&lt; “  &amp;  ” &lt;&lt; b &lt;&lt; '\n';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Specialized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01" y="2614728"/>
            <a:ext cx="4519699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92" y="4742080"/>
            <a:ext cx="5850167" cy="14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 Generic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 to creating explicit, overloaded versions of a generic function, you can also overload the template specification itself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To do so, simply create another version of the template that differs from any others in its parameter list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38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First version of f()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template				//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Second version of f() template</a:t>
            </a:r>
          </a:p>
          <a:p>
            <a:pPr>
              <a:buNone/>
            </a:pPr>
            <a:r>
              <a:rPr lang="en-US" b="1" dirty="0"/>
              <a:t>template &lt;class </a:t>
            </a:r>
            <a:r>
              <a:rPr lang="en-US" b="1" dirty="0" smtClean="0"/>
              <a:t>X&gt; 							</a:t>
            </a:r>
            <a:r>
              <a:rPr lang="en-US" b="1" dirty="0"/>
              <a:t>template &lt;class X, class Y&gt;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/>
              <a:t>f(X </a:t>
            </a:r>
            <a:r>
              <a:rPr lang="en-US" b="1" dirty="0" smtClean="0"/>
              <a:t>a) 									</a:t>
            </a:r>
            <a:r>
              <a:rPr lang="en-US" b="1" dirty="0"/>
              <a:t>void f(X a, Y b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{													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fr-FR" b="1" dirty="0"/>
              <a:t>cout &lt;&lt; "Inside f(X a)"; </a:t>
            </a:r>
            <a:r>
              <a:rPr lang="fr-FR" b="1" dirty="0" smtClean="0"/>
              <a:t>					</a:t>
            </a:r>
            <a:r>
              <a:rPr lang="fr-FR" b="1" dirty="0"/>
              <a:t>cout &lt;&lt; "Inside f(X a, Y b</a:t>
            </a:r>
            <a:r>
              <a:rPr lang="fr-FR" b="1" dirty="0" smtClean="0"/>
              <a:t>)";</a:t>
            </a:r>
            <a:endParaRPr lang="fr-FR" b="1" dirty="0"/>
          </a:p>
          <a:p>
            <a:pPr>
              <a:buNone/>
            </a:pPr>
            <a:r>
              <a:rPr lang="en-US" b="1" dirty="0" smtClean="0"/>
              <a:t>}													}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Normal Parameters in Generic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can mix </a:t>
            </a:r>
            <a:r>
              <a:rPr lang="en-US" sz="3200" i="1" dirty="0"/>
              <a:t>non-generic parameters </a:t>
            </a:r>
            <a:r>
              <a:rPr lang="en-US" sz="3200" dirty="0"/>
              <a:t>with </a:t>
            </a:r>
            <a:r>
              <a:rPr lang="en-US" sz="3200" i="1" dirty="0"/>
              <a:t>generic parameters</a:t>
            </a:r>
            <a:r>
              <a:rPr lang="en-US" sz="3200" dirty="0"/>
              <a:t> in a template function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None/>
            </a:pPr>
            <a:r>
              <a:rPr lang="en-US" sz="3200" b="1" dirty="0"/>
              <a:t>template&lt;class X&gt; void </a:t>
            </a:r>
            <a:r>
              <a:rPr lang="en-US" sz="3200" b="1" dirty="0" err="1"/>
              <a:t>func</a:t>
            </a:r>
            <a:r>
              <a:rPr lang="en-US" sz="3200" b="1" dirty="0"/>
              <a:t>(X a, </a:t>
            </a:r>
            <a:r>
              <a:rPr lang="en-US" sz="3200" b="1" dirty="0" err="1"/>
              <a:t>int</a:t>
            </a:r>
            <a:r>
              <a:rPr lang="en-US" sz="3200" b="1" dirty="0"/>
              <a:t> b</a:t>
            </a:r>
            <a:r>
              <a:rPr lang="en-US" sz="3200" b="1" dirty="0" smtClean="0"/>
              <a:t>){</a:t>
            </a:r>
            <a:endParaRPr lang="en-US" sz="3200" b="1" dirty="0"/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“General Data:  ” &lt;&lt; a;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“Integer Data:  ”  &lt;&lt; b;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03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1618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In addition to generic functions, you can also define a </a:t>
            </a:r>
            <a:r>
              <a:rPr lang="en-US" sz="2800" i="1" dirty="0"/>
              <a:t>generic class</a:t>
            </a:r>
          </a:p>
          <a:p>
            <a:endParaRPr lang="en-US" sz="2800" dirty="0"/>
          </a:p>
          <a:p>
            <a:r>
              <a:rPr lang="en-US" sz="2800" dirty="0"/>
              <a:t>The actual type of the data being used (in class) will be specified as a parameter when objects of that class are created</a:t>
            </a:r>
          </a:p>
          <a:p>
            <a:endParaRPr lang="en-US" sz="2800" dirty="0"/>
          </a:p>
          <a:p>
            <a:r>
              <a:rPr lang="en-US" sz="2800" dirty="0"/>
              <a:t>Generic classes are useful when a class uses logic that can be generalized e.g. Stacks, Queues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86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general form of a generic class declaration is shown here</a:t>
            </a:r>
            <a:r>
              <a:rPr lang="en-US" sz="3000" dirty="0" smtClean="0"/>
              <a:t>:</a:t>
            </a:r>
            <a:endParaRPr lang="en-US" sz="3000" dirty="0"/>
          </a:p>
          <a:p>
            <a:pPr>
              <a:buNone/>
            </a:pPr>
            <a:r>
              <a:rPr lang="en-US" sz="3000" b="1" i="1" dirty="0"/>
              <a:t>template &lt;class T&gt; class class-name</a:t>
            </a:r>
          </a:p>
          <a:p>
            <a:pPr>
              <a:buNone/>
            </a:pPr>
            <a:r>
              <a:rPr lang="en-US" sz="3000" b="1" i="1" dirty="0"/>
              <a:t>{</a:t>
            </a:r>
          </a:p>
          <a:p>
            <a:pPr lvl="1">
              <a:buNone/>
            </a:pPr>
            <a:r>
              <a:rPr lang="en-US" sz="3000" b="1" i="1" dirty="0"/>
              <a:t>. . . </a:t>
            </a:r>
          </a:p>
          <a:p>
            <a:pPr>
              <a:buNone/>
            </a:pPr>
            <a:r>
              <a:rPr lang="en-US" sz="3000" b="1" i="1" dirty="0"/>
              <a:t>}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186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necessary, we can define more than one generic data type using a comma-separated </a:t>
            </a:r>
            <a:r>
              <a:rPr lang="en-US" sz="3200" dirty="0" smtClean="0"/>
              <a:t>list</a:t>
            </a:r>
            <a:endParaRPr lang="en-US" sz="3200" dirty="0"/>
          </a:p>
          <a:p>
            <a:r>
              <a:rPr lang="en-US" sz="3200" dirty="0"/>
              <a:t>We create a specific instance of that class using the following general form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None/>
            </a:pPr>
            <a:r>
              <a:rPr lang="en-US" sz="3200" b="1" i="1" dirty="0"/>
              <a:t>	class-name &lt;type&gt; </a:t>
            </a:r>
            <a:r>
              <a:rPr lang="en-US" sz="3200" b="1" i="1" dirty="0" err="1"/>
              <a:t>ob</a:t>
            </a:r>
            <a:r>
              <a:rPr lang="en-US" sz="3200" b="1" i="1" dirty="0"/>
              <a:t>;</a:t>
            </a:r>
            <a:endParaRPr 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407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Friend </a:t>
            </a:r>
            <a:r>
              <a:rPr lang="en-US" sz="5400" dirty="0" smtClean="0"/>
              <a:t>Class (Covered Before Mid2)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49114"/>
            <a:ext cx="9601196" cy="3318936"/>
          </a:xfrm>
        </p:spPr>
        <p:txBody>
          <a:bodyPr>
            <a:noAutofit/>
          </a:bodyPr>
          <a:lstStyle/>
          <a:p>
            <a:r>
              <a:rPr lang="en-US" sz="2500" dirty="0" smtClean="0"/>
              <a:t>like </a:t>
            </a:r>
            <a:r>
              <a:rPr lang="en-US" sz="2500" dirty="0"/>
              <a:t>a friend function, a class can also be made a friend of another class using keyword. </a:t>
            </a:r>
            <a:endParaRPr lang="en-US" sz="2500" dirty="0" smtClean="0"/>
          </a:p>
          <a:p>
            <a:r>
              <a:rPr lang="en-US" sz="2500" dirty="0" smtClean="0"/>
              <a:t>A </a:t>
            </a:r>
            <a:r>
              <a:rPr lang="en-US" sz="2500" dirty="0"/>
              <a:t>friend class can access all the private and protected members of other </a:t>
            </a:r>
            <a:r>
              <a:rPr lang="en-US" sz="2500" dirty="0" smtClean="0"/>
              <a:t>class.</a:t>
            </a:r>
          </a:p>
          <a:p>
            <a:r>
              <a:rPr lang="en-US" sz="2500" dirty="0" smtClean="0"/>
              <a:t>In </a:t>
            </a:r>
            <a:r>
              <a:rPr lang="en-US" sz="2500" dirty="0"/>
              <a:t>order to access the private and protected members of a class into friend class we must pass on object of a class to the member functions of friend class. </a:t>
            </a:r>
          </a:p>
          <a:p>
            <a:r>
              <a:rPr lang="en-US" sz="2500" dirty="0" smtClean="0"/>
              <a:t>When </a:t>
            </a:r>
            <a:r>
              <a:rPr lang="en-US" sz="2500" dirty="0"/>
              <a:t>a class is made a friend class, all the member functions of that class becomes friend functions.</a:t>
            </a:r>
            <a:endParaRPr lang="en-US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8511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template &lt;class T1, class T2&gt; class </a:t>
            </a:r>
            <a:r>
              <a:rPr lang="en-US" b="1" dirty="0" err="1" smtClean="0"/>
              <a:t>myclass</a:t>
            </a:r>
            <a:r>
              <a:rPr lang="en-US" b="1" dirty="0" smtClean="0"/>
              <a:t> {</a:t>
            </a:r>
            <a:endParaRPr lang="en-US" b="1" dirty="0"/>
          </a:p>
          <a:p>
            <a:pPr>
              <a:buNone/>
            </a:pPr>
            <a:r>
              <a:rPr lang="en-US" b="1" dirty="0"/>
              <a:t>	T1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	T2 j;</a:t>
            </a:r>
          </a:p>
          <a:p>
            <a:pPr>
              <a:buNone/>
            </a:pPr>
            <a:r>
              <a:rPr lang="en-US" b="1" dirty="0"/>
              <a:t>	public: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 (T1 a, T2 b) { </a:t>
            </a:r>
            <a:r>
              <a:rPr lang="en-US" b="1" dirty="0" err="1"/>
              <a:t>i</a:t>
            </a:r>
            <a:r>
              <a:rPr lang="en-US" b="1" dirty="0"/>
              <a:t> = a; j = b; }</a:t>
            </a:r>
          </a:p>
          <a:p>
            <a:pPr>
              <a:buNone/>
            </a:pPr>
            <a:r>
              <a:rPr lang="en-US" b="1" dirty="0"/>
              <a:t>	void show( ) { 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i</a:t>
            </a:r>
            <a:r>
              <a:rPr lang="en-US" b="1" dirty="0"/>
              <a:t> &lt;&lt; “ &amp; ” &lt;&lt; j; }</a:t>
            </a:r>
          </a:p>
          <a:p>
            <a:pPr>
              <a:buNone/>
            </a:pPr>
            <a:r>
              <a:rPr lang="en-US" b="1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</a:t>
            </a:r>
            <a:r>
              <a:rPr lang="en-US" b="1" dirty="0" smtClean="0"/>
              <a:t>(){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</a:t>
            </a:r>
            <a:r>
              <a:rPr lang="en-US" b="1" dirty="0" err="1"/>
              <a:t>int</a:t>
            </a:r>
            <a:r>
              <a:rPr lang="en-US" b="1" dirty="0"/>
              <a:t>, double&gt; ob1(10, 0.23);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&lt;char, char *&gt; ob2('X', “Hello”);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ob1.show();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, double</a:t>
            </a:r>
          </a:p>
          <a:p>
            <a:pPr>
              <a:buNone/>
            </a:pPr>
            <a:r>
              <a:rPr lang="en-US" b="1" dirty="0"/>
              <a:t>	ob2.show();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char, char *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Non-Type Arguments with 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a generic class, we can also specify non-type arguments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None/>
            </a:pPr>
            <a:r>
              <a:rPr lang="en-US" sz="2800" b="1" dirty="0"/>
              <a:t>template &lt;class T, </a:t>
            </a:r>
            <a:r>
              <a:rPr lang="en-US" sz="2800" b="1" dirty="0" err="1"/>
              <a:t>int</a:t>
            </a:r>
            <a:r>
              <a:rPr lang="en-US" sz="2800" b="1" dirty="0"/>
              <a:t> size&gt; class </a:t>
            </a:r>
            <a:r>
              <a:rPr lang="en-US" sz="2800" b="1" dirty="0" err="1"/>
              <a:t>MyClass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	T </a:t>
            </a:r>
            <a:r>
              <a:rPr lang="en-US" sz="2800" b="1" dirty="0" err="1"/>
              <a:t>arr</a:t>
            </a:r>
            <a:r>
              <a:rPr lang="en-US" sz="2800" b="1" dirty="0"/>
              <a:t>[size];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// length of array is passed in size</a:t>
            </a:r>
          </a:p>
          <a:p>
            <a:pPr>
              <a:buNone/>
            </a:pP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	// rest of the code in class</a:t>
            </a:r>
          </a:p>
          <a:p>
            <a:pPr>
              <a:buNone/>
            </a:pPr>
            <a:r>
              <a:rPr lang="en-US" sz="2800" b="1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753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 err="1"/>
              <a:t>int</a:t>
            </a:r>
            <a:r>
              <a:rPr lang="en-US" sz="3200" b="1" dirty="0"/>
              <a:t> main()</a:t>
            </a:r>
          </a:p>
          <a:p>
            <a:pPr>
              <a:buNone/>
            </a:pPr>
            <a:r>
              <a:rPr lang="en-US" sz="3200" b="1" dirty="0"/>
              <a:t>{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</a:t>
            </a:r>
            <a:r>
              <a:rPr lang="en-US" sz="3200" b="1" dirty="0" err="1"/>
              <a:t>int</a:t>
            </a:r>
            <a:r>
              <a:rPr lang="en-US" sz="3200" b="1" dirty="0"/>
              <a:t>, 10&gt; </a:t>
            </a:r>
            <a:r>
              <a:rPr lang="en-US" sz="3200" b="1" dirty="0" err="1"/>
              <a:t>intob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&lt;double, 15&gt; </a:t>
            </a:r>
            <a:r>
              <a:rPr lang="en-US" sz="3200" b="1" dirty="0" err="1"/>
              <a:t>doubleob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49" y="2599142"/>
            <a:ext cx="3679162" cy="322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17" y="2514180"/>
            <a:ext cx="3732413" cy="2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542" y="2809702"/>
            <a:ext cx="4214553" cy="28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Generic Programming </a:t>
            </a:r>
            <a:r>
              <a:rPr lang="en-US" sz="3200" dirty="0"/>
              <a:t>is the idea to allow type (Integer, String, … </a:t>
            </a:r>
            <a:r>
              <a:rPr lang="en-US" sz="3200" dirty="0" err="1"/>
              <a:t>etc</a:t>
            </a:r>
            <a:r>
              <a:rPr lang="en-US" sz="3200" dirty="0"/>
              <a:t> and user-defined types) to be a parameter to methods, </a:t>
            </a:r>
            <a:r>
              <a:rPr lang="en-US" sz="3200" dirty="0" smtClean="0"/>
              <a:t>classes </a:t>
            </a:r>
            <a:r>
              <a:rPr lang="en-US" sz="3200" dirty="0"/>
              <a:t>and </a:t>
            </a:r>
            <a:r>
              <a:rPr lang="en-US" sz="3200" dirty="0" smtClean="0"/>
              <a:t>interfaces.</a:t>
            </a:r>
          </a:p>
          <a:p>
            <a:endParaRPr lang="en-US" sz="3200" dirty="0"/>
          </a:p>
          <a:p>
            <a:r>
              <a:rPr lang="en-US" sz="3200" dirty="0"/>
              <a:t>The method of Generic Programming is implemented to increase the efficiency of the code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24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 Programming enables the programmer to write a general algorithm which will work with all data types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It </a:t>
            </a:r>
            <a:r>
              <a:rPr lang="en-US" sz="3200" dirty="0"/>
              <a:t>eliminates the need to create different algorithms if the data type is an integer, string or a character.</a:t>
            </a:r>
          </a:p>
        </p:txBody>
      </p:sp>
    </p:spTree>
    <p:extLst>
      <p:ext uri="{BB962C8B-B14F-4D97-AF65-F5344CB8AC3E}">
        <p14:creationId xmlns:p14="http://schemas.microsoft.com/office/powerpoint/2010/main" val="159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Generic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/>
              <a:t>Code Reusability</a:t>
            </a:r>
          </a:p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Avoid </a:t>
            </a:r>
            <a:r>
              <a:rPr lang="en-US" sz="3200" dirty="0"/>
              <a:t>Function Overloading</a:t>
            </a:r>
          </a:p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Once </a:t>
            </a:r>
            <a:r>
              <a:rPr lang="en-US" sz="3200" dirty="0"/>
              <a:t>written it can be used for multiple times and cases.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18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 can be implemented in C++ using </a:t>
            </a:r>
            <a:r>
              <a:rPr lang="en-US" sz="3200" b="1" dirty="0" smtClean="0"/>
              <a:t>Templates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4000" b="1" dirty="0" smtClean="0"/>
              <a:t>							  Templates!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44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7208519" cy="3318936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/>
              <a:t>The general form of a template function definition is</a:t>
            </a:r>
            <a:r>
              <a:rPr lang="en-US" sz="4500" dirty="0" smtClean="0"/>
              <a:t>:</a:t>
            </a:r>
          </a:p>
          <a:p>
            <a:endParaRPr lang="en-US" sz="4500" dirty="0"/>
          </a:p>
          <a:p>
            <a:pPr>
              <a:buNone/>
            </a:pPr>
            <a:r>
              <a:rPr lang="en-US" sz="4500" b="1" i="1" dirty="0"/>
              <a:t>template &lt;class T&gt; </a:t>
            </a:r>
            <a:endParaRPr lang="en-US" sz="4500" b="1" i="1" dirty="0" smtClean="0"/>
          </a:p>
          <a:p>
            <a:pPr>
              <a:buNone/>
            </a:pPr>
            <a:r>
              <a:rPr lang="en-US" sz="4500" b="1" i="1" dirty="0" smtClean="0"/>
              <a:t>ret-type function-name(parameters</a:t>
            </a:r>
            <a:r>
              <a:rPr lang="en-US" sz="4500" b="1" i="1" dirty="0"/>
              <a:t>)</a:t>
            </a:r>
          </a:p>
          <a:p>
            <a:pPr>
              <a:buNone/>
            </a:pPr>
            <a:r>
              <a:rPr lang="en-US" sz="4500" b="1" i="1" dirty="0"/>
              <a:t>{</a:t>
            </a:r>
          </a:p>
          <a:p>
            <a:pPr>
              <a:buNone/>
            </a:pPr>
            <a:r>
              <a:rPr lang="en-US" sz="4500" b="1" i="1" dirty="0"/>
              <a:t>	// body of function</a:t>
            </a:r>
          </a:p>
          <a:p>
            <a:pPr>
              <a:buNone/>
            </a:pPr>
            <a:r>
              <a:rPr lang="en-US" sz="4500" b="1" i="1" dirty="0"/>
              <a:t>}</a:t>
            </a:r>
          </a:p>
          <a:p>
            <a:pPr>
              <a:buNone/>
            </a:pPr>
            <a:endParaRPr lang="en-US" sz="3200" i="1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977448" y="4111675"/>
            <a:ext cx="3084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en-US" sz="2500" dirty="0"/>
              <a:t> is a placeholder that the compiler will automatically replace with an actual data type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15791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4044</TotalTime>
  <Words>873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Organic</vt:lpstr>
      <vt:lpstr>CS217 – Object Oriented Programming (OOP)</vt:lpstr>
      <vt:lpstr>Friend Class (Covered Before Mid2)</vt:lpstr>
      <vt:lpstr>Example!</vt:lpstr>
      <vt:lpstr>Continue..</vt:lpstr>
      <vt:lpstr>Generic Programming!</vt:lpstr>
      <vt:lpstr>Generic Programming!</vt:lpstr>
      <vt:lpstr>The advantages of Generic Programming</vt:lpstr>
      <vt:lpstr>Generics</vt:lpstr>
      <vt:lpstr>Function Templates</vt:lpstr>
      <vt:lpstr>Example</vt:lpstr>
      <vt:lpstr>Example</vt:lpstr>
      <vt:lpstr>Template Function with Two Generic Types</vt:lpstr>
      <vt:lpstr>Specialized Template</vt:lpstr>
      <vt:lpstr>Overloading a Generic Function</vt:lpstr>
      <vt:lpstr>Example</vt:lpstr>
      <vt:lpstr>Using Normal Parameters in Generic Functions</vt:lpstr>
      <vt:lpstr>Generic Classes</vt:lpstr>
      <vt:lpstr>Generic Classes</vt:lpstr>
      <vt:lpstr>Generic Classes</vt:lpstr>
      <vt:lpstr>Example</vt:lpstr>
      <vt:lpstr>Example (cont.)</vt:lpstr>
      <vt:lpstr>Using Non-Type Arguments with Generic Classes</vt:lpstr>
      <vt:lpstr>Example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313</cp:revision>
  <dcterms:created xsi:type="dcterms:W3CDTF">2019-01-21T07:30:30Z</dcterms:created>
  <dcterms:modified xsi:type="dcterms:W3CDTF">2022-04-28T04:41:26Z</dcterms:modified>
</cp:coreProperties>
</file>