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0"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5/12/2022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CS217 – Object Oriented </a:t>
            </a:r>
            <a:r>
              <a:rPr lang="en-US" sz="4000" dirty="0"/>
              <a:t>Programming </a:t>
            </a:r>
            <a:r>
              <a:rPr lang="en-US" sz="4000" dirty="0" smtClean="0"/>
              <a:t>(</a:t>
            </a:r>
            <a:r>
              <a:rPr lang="en-US" sz="4000" dirty="0"/>
              <a:t>OOP</a:t>
            </a:r>
            <a:r>
              <a:rPr lang="en-US" sz="4000" dirty="0" smtClean="0"/>
              <a:t>)</a:t>
            </a:r>
            <a:endParaRPr lang="en-US" sz="4000" dirty="0"/>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smtClean="0"/>
              <a:t>Week – </a:t>
            </a:r>
            <a:r>
              <a:rPr lang="en-US" dirty="0" smtClean="0"/>
              <a:t>14</a:t>
            </a:r>
            <a:endParaRPr lang="en-US" dirty="0" smtClean="0"/>
          </a:p>
          <a:p>
            <a:r>
              <a:rPr lang="en-US" dirty="0" smtClean="0"/>
              <a:t>May </a:t>
            </a:r>
            <a:r>
              <a:rPr lang="en-US" dirty="0" smtClean="0"/>
              <a:t>9</a:t>
            </a:r>
            <a:r>
              <a:rPr lang="en-US" dirty="0" smtClean="0"/>
              <a:t>-13, 2022</a:t>
            </a:r>
            <a:endParaRPr lang="en-US" dirty="0" smtClean="0"/>
          </a:p>
          <a:p>
            <a:r>
              <a:rPr lang="en-US" dirty="0" smtClean="0"/>
              <a:t>Instructor: </a:t>
            </a:r>
            <a:r>
              <a:rPr lang="en-US" b="1" dirty="0" smtClean="0"/>
              <a:t>Basit Ali </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val="2331031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try-blocks and if-else</a:t>
            </a:r>
            <a:endParaRPr lang="en-US" dirty="0"/>
          </a:p>
        </p:txBody>
      </p:sp>
      <p:sp>
        <p:nvSpPr>
          <p:cNvPr id="3" name="Content Placeholder 2"/>
          <p:cNvSpPr>
            <a:spLocks noGrp="1"/>
          </p:cNvSpPr>
          <p:nvPr>
            <p:ph idx="1"/>
          </p:nvPr>
        </p:nvSpPr>
        <p:spPr>
          <a:xfrm>
            <a:off x="1295401" y="2556932"/>
            <a:ext cx="9760526" cy="3318936"/>
          </a:xfrm>
        </p:spPr>
        <p:txBody>
          <a:bodyPr>
            <a:normAutofit fontScale="92500"/>
          </a:bodyPr>
          <a:lstStyle/>
          <a:p>
            <a:r>
              <a:rPr lang="en-US" altLang="en-US" sz="3200" dirty="0"/>
              <a:t>try-blocks are very similar to if-else statements</a:t>
            </a:r>
          </a:p>
          <a:p>
            <a:pPr lvl="1"/>
            <a:r>
              <a:rPr lang="en-US" altLang="en-US" sz="2800" dirty="0"/>
              <a:t>If everything is normal, the entire try-block is </a:t>
            </a:r>
            <a:r>
              <a:rPr lang="en-US" altLang="en-US" sz="2800" dirty="0" smtClean="0"/>
              <a:t>executed </a:t>
            </a:r>
          </a:p>
          <a:p>
            <a:pPr lvl="1"/>
            <a:r>
              <a:rPr lang="en-US" altLang="en-US" sz="2800" dirty="0" smtClean="0"/>
              <a:t>else</a:t>
            </a:r>
            <a:r>
              <a:rPr lang="en-US" altLang="en-US" sz="2800" dirty="0"/>
              <a:t>, if an exception is thrown, the catch-block is </a:t>
            </a:r>
            <a:br>
              <a:rPr lang="en-US" altLang="en-US" sz="2800" dirty="0"/>
            </a:br>
            <a:r>
              <a:rPr lang="en-US" altLang="en-US" sz="2800" dirty="0"/>
              <a:t>executed</a:t>
            </a:r>
          </a:p>
          <a:p>
            <a:r>
              <a:rPr lang="en-US" altLang="en-US" sz="3200" dirty="0"/>
              <a:t>A big difference between try-blocks and </a:t>
            </a:r>
            <a:r>
              <a:rPr lang="en-US" altLang="en-US" sz="3200" dirty="0" smtClean="0"/>
              <a:t>if-else statements </a:t>
            </a:r>
            <a:r>
              <a:rPr lang="en-US" altLang="en-US" sz="3200" dirty="0"/>
              <a:t>is the </a:t>
            </a:r>
            <a:r>
              <a:rPr lang="en-US" altLang="en-US" sz="3200" dirty="0" smtClean="0"/>
              <a:t>try-block's ability </a:t>
            </a:r>
            <a:r>
              <a:rPr lang="en-US" altLang="en-US" sz="3200" dirty="0"/>
              <a:t>to send a </a:t>
            </a:r>
            <a:r>
              <a:rPr lang="en-US" altLang="en-US" sz="3200" dirty="0" smtClean="0"/>
              <a:t> message </a:t>
            </a:r>
            <a:r>
              <a:rPr lang="en-US" altLang="en-US" sz="3200" dirty="0"/>
              <a:t>to one of </a:t>
            </a:r>
            <a:r>
              <a:rPr lang="en-US" altLang="en-US" sz="3200" dirty="0" smtClean="0"/>
              <a:t>its branches</a:t>
            </a:r>
            <a:endParaRPr lang="en-US" altLang="en-US" sz="3200" dirty="0"/>
          </a:p>
          <a:p>
            <a:endParaRPr lang="en-US" dirty="0"/>
          </a:p>
        </p:txBody>
      </p:sp>
    </p:spTree>
    <p:extLst>
      <p:ext uri="{BB962C8B-B14F-4D97-AF65-F5344CB8AC3E}">
        <p14:creationId xmlns:p14="http://schemas.microsoft.com/office/powerpoint/2010/main" val="3039548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simple try-throw-catch</a:t>
            </a:r>
          </a:p>
        </p:txBody>
      </p:sp>
      <p:pic>
        <p:nvPicPr>
          <p:cNvPr id="4" name="Content Placeholder 3"/>
          <p:cNvPicPr>
            <a:picLocks noGrp="1" noChangeAspect="1"/>
          </p:cNvPicPr>
          <p:nvPr>
            <p:ph idx="1"/>
          </p:nvPr>
        </p:nvPicPr>
        <p:blipFill>
          <a:blip r:embed="rId2"/>
          <a:stretch>
            <a:fillRect/>
          </a:stretch>
        </p:blipFill>
        <p:spPr>
          <a:xfrm>
            <a:off x="4081549" y="2493818"/>
            <a:ext cx="3981795" cy="3674226"/>
          </a:xfrm>
          <a:prstGeom prst="rect">
            <a:avLst/>
          </a:prstGeom>
        </p:spPr>
      </p:pic>
    </p:spTree>
    <p:extLst>
      <p:ext uri="{BB962C8B-B14F-4D97-AF65-F5344CB8AC3E}">
        <p14:creationId xmlns:p14="http://schemas.microsoft.com/office/powerpoint/2010/main" val="1492052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Catches</a:t>
            </a:r>
            <a:endParaRPr lang="en-US" dirty="0"/>
          </a:p>
        </p:txBody>
      </p:sp>
      <p:pic>
        <p:nvPicPr>
          <p:cNvPr id="4" name="Content Placeholder 3"/>
          <p:cNvPicPr>
            <a:picLocks noGrp="1" noChangeAspect="1"/>
          </p:cNvPicPr>
          <p:nvPr>
            <p:ph idx="1"/>
          </p:nvPr>
        </p:nvPicPr>
        <p:blipFill>
          <a:blip r:embed="rId2"/>
          <a:stretch>
            <a:fillRect/>
          </a:stretch>
        </p:blipFill>
        <p:spPr>
          <a:xfrm>
            <a:off x="1671203" y="2550737"/>
            <a:ext cx="4014701" cy="3314700"/>
          </a:xfrm>
          <a:prstGeom prst="rect">
            <a:avLst/>
          </a:prstGeom>
        </p:spPr>
      </p:pic>
      <p:pic>
        <p:nvPicPr>
          <p:cNvPr id="5" name="Picture 4"/>
          <p:cNvPicPr>
            <a:picLocks noChangeAspect="1"/>
          </p:cNvPicPr>
          <p:nvPr/>
        </p:nvPicPr>
        <p:blipFill>
          <a:blip r:embed="rId3"/>
          <a:stretch>
            <a:fillRect/>
          </a:stretch>
        </p:blipFill>
        <p:spPr>
          <a:xfrm>
            <a:off x="6518909" y="2550737"/>
            <a:ext cx="4262697" cy="3314700"/>
          </a:xfrm>
          <a:prstGeom prst="rect">
            <a:avLst/>
          </a:prstGeom>
        </p:spPr>
      </p:pic>
    </p:spTree>
    <p:extLst>
      <p:ext uri="{BB962C8B-B14F-4D97-AF65-F5344CB8AC3E}">
        <p14:creationId xmlns:p14="http://schemas.microsoft.com/office/powerpoint/2010/main" val="1396738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a:t>
            </a:r>
            <a:r>
              <a:rPr lang="en-US" dirty="0"/>
              <a:t>all </a:t>
            </a:r>
            <a:r>
              <a:rPr lang="en-US" dirty="0" smtClean="0"/>
              <a:t>exceptions / Default Catch</a:t>
            </a:r>
            <a:endParaRPr lang="en-US" dirty="0"/>
          </a:p>
        </p:txBody>
      </p:sp>
      <p:pic>
        <p:nvPicPr>
          <p:cNvPr id="4" name="Content Placeholder 3"/>
          <p:cNvPicPr>
            <a:picLocks noGrp="1" noChangeAspect="1"/>
          </p:cNvPicPr>
          <p:nvPr>
            <p:ph idx="1"/>
          </p:nvPr>
        </p:nvPicPr>
        <p:blipFill>
          <a:blip r:embed="rId2"/>
          <a:stretch>
            <a:fillRect/>
          </a:stretch>
        </p:blipFill>
        <p:spPr>
          <a:xfrm>
            <a:off x="1705455" y="2515900"/>
            <a:ext cx="3997076" cy="3502515"/>
          </a:xfrm>
          <a:prstGeom prst="rect">
            <a:avLst/>
          </a:prstGeom>
        </p:spPr>
      </p:pic>
      <p:pic>
        <p:nvPicPr>
          <p:cNvPr id="5" name="Picture 4"/>
          <p:cNvPicPr>
            <a:picLocks noChangeAspect="1"/>
          </p:cNvPicPr>
          <p:nvPr/>
        </p:nvPicPr>
        <p:blipFill>
          <a:blip r:embed="rId3"/>
          <a:stretch>
            <a:fillRect/>
          </a:stretch>
        </p:blipFill>
        <p:spPr>
          <a:xfrm>
            <a:off x="6768204" y="2515900"/>
            <a:ext cx="3880399" cy="3436013"/>
          </a:xfrm>
          <a:prstGeom prst="rect">
            <a:avLst/>
          </a:prstGeom>
        </p:spPr>
      </p:pic>
    </p:spTree>
    <p:extLst>
      <p:ext uri="{BB962C8B-B14F-4D97-AF65-F5344CB8AC3E}">
        <p14:creationId xmlns:p14="http://schemas.microsoft.com/office/powerpoint/2010/main" val="111999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Exception</a:t>
            </a:r>
            <a:endParaRPr lang="en-US" dirty="0"/>
          </a:p>
        </p:txBody>
      </p:sp>
      <p:pic>
        <p:nvPicPr>
          <p:cNvPr id="4" name="Content Placeholder 3"/>
          <p:cNvPicPr>
            <a:picLocks noGrp="1" noChangeAspect="1"/>
          </p:cNvPicPr>
          <p:nvPr>
            <p:ph idx="1"/>
          </p:nvPr>
        </p:nvPicPr>
        <p:blipFill>
          <a:blip r:embed="rId2"/>
          <a:stretch>
            <a:fillRect/>
          </a:stretch>
        </p:blipFill>
        <p:spPr>
          <a:xfrm>
            <a:off x="1767926" y="2647633"/>
            <a:ext cx="3834852" cy="3271029"/>
          </a:xfrm>
          <a:prstGeom prst="rect">
            <a:avLst/>
          </a:prstGeom>
        </p:spPr>
      </p:pic>
      <p:pic>
        <p:nvPicPr>
          <p:cNvPr id="5" name="Picture 4"/>
          <p:cNvPicPr>
            <a:picLocks noChangeAspect="1"/>
          </p:cNvPicPr>
          <p:nvPr/>
        </p:nvPicPr>
        <p:blipFill>
          <a:blip r:embed="rId3"/>
          <a:stretch>
            <a:fillRect/>
          </a:stretch>
        </p:blipFill>
        <p:spPr>
          <a:xfrm>
            <a:off x="6708371" y="2647633"/>
            <a:ext cx="4039985" cy="3171276"/>
          </a:xfrm>
          <a:prstGeom prst="rect">
            <a:avLst/>
          </a:prstGeom>
        </p:spPr>
      </p:pic>
    </p:spTree>
    <p:extLst>
      <p:ext uri="{BB962C8B-B14F-4D97-AF65-F5344CB8AC3E}">
        <p14:creationId xmlns:p14="http://schemas.microsoft.com/office/powerpoint/2010/main" val="713162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Exception not caught anywhere</a:t>
            </a:r>
            <a:endParaRPr lang="en-US" dirty="0"/>
          </a:p>
        </p:txBody>
      </p:sp>
      <p:pic>
        <p:nvPicPr>
          <p:cNvPr id="4" name="Content Placeholder 3"/>
          <p:cNvPicPr>
            <a:picLocks noGrp="1" noChangeAspect="1"/>
          </p:cNvPicPr>
          <p:nvPr>
            <p:ph idx="1"/>
          </p:nvPr>
        </p:nvPicPr>
        <p:blipFill>
          <a:blip r:embed="rId2"/>
          <a:stretch>
            <a:fillRect/>
          </a:stretch>
        </p:blipFill>
        <p:spPr>
          <a:xfrm>
            <a:off x="1812175" y="2618509"/>
            <a:ext cx="8146472" cy="3416531"/>
          </a:xfrm>
          <a:prstGeom prst="rect">
            <a:avLst/>
          </a:prstGeom>
        </p:spPr>
      </p:pic>
    </p:spTree>
    <p:extLst>
      <p:ext uri="{BB962C8B-B14F-4D97-AF65-F5344CB8AC3E}">
        <p14:creationId xmlns:p14="http://schemas.microsoft.com/office/powerpoint/2010/main" val="547897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normAutofit/>
          </a:bodyPr>
          <a:lstStyle/>
          <a:p>
            <a:endParaRPr lang="en-US" sz="3600" dirty="0" smtClean="0"/>
          </a:p>
          <a:p>
            <a:r>
              <a:rPr lang="en-US" sz="3600" dirty="0" smtClean="0"/>
              <a:t>When </a:t>
            </a:r>
            <a:r>
              <a:rPr lang="en-US" sz="3600" dirty="0"/>
              <a:t>an exception is thrown, all objects created inside the enclosing try block are destructed before the control is transferred to catch block.</a:t>
            </a:r>
          </a:p>
          <a:p>
            <a:endParaRPr lang="en-US" sz="2800" dirty="0"/>
          </a:p>
        </p:txBody>
      </p:sp>
    </p:spTree>
    <p:extLst>
      <p:ext uri="{BB962C8B-B14F-4D97-AF65-F5344CB8AC3E}">
        <p14:creationId xmlns:p14="http://schemas.microsoft.com/office/powerpoint/2010/main" val="4211158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595352" y="2930785"/>
            <a:ext cx="3581400" cy="2371725"/>
          </a:xfrm>
          <a:prstGeom prst="rect">
            <a:avLst/>
          </a:prstGeom>
        </p:spPr>
      </p:pic>
      <p:pic>
        <p:nvPicPr>
          <p:cNvPr id="5" name="Picture 4"/>
          <p:cNvPicPr>
            <a:picLocks noChangeAspect="1"/>
          </p:cNvPicPr>
          <p:nvPr/>
        </p:nvPicPr>
        <p:blipFill>
          <a:blip r:embed="rId3"/>
          <a:stretch>
            <a:fillRect/>
          </a:stretch>
        </p:blipFill>
        <p:spPr>
          <a:xfrm>
            <a:off x="5486398" y="2600584"/>
            <a:ext cx="5410200" cy="3286125"/>
          </a:xfrm>
          <a:prstGeom prst="rect">
            <a:avLst/>
          </a:prstGeom>
        </p:spPr>
      </p:pic>
    </p:spTree>
    <p:extLst>
      <p:ext uri="{BB962C8B-B14F-4D97-AF65-F5344CB8AC3E}">
        <p14:creationId xmlns:p14="http://schemas.microsoft.com/office/powerpoint/2010/main" val="329600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a:xfrm>
            <a:off x="1295401" y="2502131"/>
            <a:ext cx="9601196" cy="3616036"/>
          </a:xfrm>
        </p:spPr>
        <p:txBody>
          <a:bodyPr>
            <a:normAutofit fontScale="47500" lnSpcReduction="20000"/>
          </a:bodyPr>
          <a:lstStyle/>
          <a:p>
            <a:r>
              <a:rPr lang="en-US" sz="3800" dirty="0"/>
              <a:t>In software industrial programming most of the programs contain bugs. Bigger the program greater number of bugs it contains</a:t>
            </a:r>
            <a:r>
              <a:rPr lang="en-US" sz="3800" dirty="0" smtClean="0"/>
              <a:t>.</a:t>
            </a:r>
          </a:p>
          <a:p>
            <a:endParaRPr lang="en-US" sz="3800" dirty="0"/>
          </a:p>
          <a:p>
            <a:r>
              <a:rPr lang="en-US" sz="3800" dirty="0" smtClean="0"/>
              <a:t>The </a:t>
            </a:r>
            <a:r>
              <a:rPr lang="en-US" sz="3800" dirty="0"/>
              <a:t>following are mainly errors or bugs that occurred in any program</a:t>
            </a:r>
            <a:r>
              <a:rPr lang="en-US" sz="3800" dirty="0" smtClean="0"/>
              <a:t>:</a:t>
            </a:r>
          </a:p>
          <a:p>
            <a:pPr lvl="1"/>
            <a:r>
              <a:rPr lang="en-US" sz="3800" b="1" dirty="0"/>
              <a:t>Logical error:</a:t>
            </a:r>
            <a:r>
              <a:rPr lang="en-US" sz="3800" dirty="0"/>
              <a:t/>
            </a:r>
            <a:br>
              <a:rPr lang="en-US" sz="3800" dirty="0"/>
            </a:br>
            <a:r>
              <a:rPr lang="en-US" sz="3800" dirty="0"/>
              <a:t>In this error the logic implemented is incorrect. This error occurs due to less concentration of programmer or poor knowledge of programmer regarding program.</a:t>
            </a:r>
          </a:p>
          <a:p>
            <a:pPr lvl="1"/>
            <a:r>
              <a:rPr lang="en-US" sz="3800" b="1" dirty="0"/>
              <a:t>Compilation error:</a:t>
            </a:r>
            <a:r>
              <a:rPr lang="en-US" sz="3800" dirty="0"/>
              <a:t/>
            </a:r>
            <a:br>
              <a:rPr lang="en-US" sz="3800" dirty="0"/>
            </a:br>
            <a:r>
              <a:rPr lang="en-US" sz="3800" dirty="0"/>
              <a:t>This error is occurred due to use of wrong idiom, function or structure. This error is shown at compilation time of program.</a:t>
            </a:r>
          </a:p>
          <a:p>
            <a:pPr lvl="1"/>
            <a:r>
              <a:rPr lang="en-US" sz="3800" b="1" dirty="0"/>
              <a:t>Run Time error:</a:t>
            </a:r>
            <a:r>
              <a:rPr lang="en-US" sz="3800" dirty="0"/>
              <a:t/>
            </a:r>
            <a:br>
              <a:rPr lang="en-US" sz="3800" dirty="0"/>
            </a:br>
            <a:r>
              <a:rPr lang="en-US" sz="3800" dirty="0"/>
              <a:t>This error occurred at the run time. This error occurs when program crashes during run time</a:t>
            </a:r>
            <a:r>
              <a:rPr lang="en-US" sz="3800" dirty="0" smtClean="0"/>
              <a:t>..</a:t>
            </a:r>
            <a:endParaRPr lang="en-US" sz="3800" dirty="0"/>
          </a:p>
          <a:p>
            <a:pPr lvl="1"/>
            <a:endParaRPr lang="en-US" dirty="0"/>
          </a:p>
        </p:txBody>
      </p:sp>
    </p:spTree>
    <p:extLst>
      <p:ext uri="{BB962C8B-B14F-4D97-AF65-F5344CB8AC3E}">
        <p14:creationId xmlns:p14="http://schemas.microsoft.com/office/powerpoint/2010/main" val="415444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Exception!</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a:t>An exception is a situation, which </a:t>
            </a:r>
            <a:r>
              <a:rPr lang="en-US" sz="3200" dirty="0" smtClean="0"/>
              <a:t>occurred </a:t>
            </a:r>
            <a:r>
              <a:rPr lang="en-US" sz="3200" dirty="0"/>
              <a:t>by the runtime error. In other words, an exception is a runtime error. An exception may result in loss of data or an abnormal execution of program</a:t>
            </a:r>
            <a:r>
              <a:rPr lang="en-US" sz="3200" dirty="0" smtClean="0"/>
              <a:t>.</a:t>
            </a:r>
          </a:p>
          <a:p>
            <a:endParaRPr lang="en-US" sz="3200" dirty="0"/>
          </a:p>
          <a:p>
            <a:r>
              <a:rPr lang="en-US" sz="3200" dirty="0"/>
              <a:t>It is a new feature that ANSI C++ included in it. Now almost all C++ compilers support this feature. </a:t>
            </a:r>
          </a:p>
          <a:p>
            <a:endParaRPr lang="en-US" dirty="0"/>
          </a:p>
        </p:txBody>
      </p:sp>
    </p:spTree>
    <p:extLst>
      <p:ext uri="{BB962C8B-B14F-4D97-AF65-F5344CB8AC3E}">
        <p14:creationId xmlns:p14="http://schemas.microsoft.com/office/powerpoint/2010/main" val="61512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a:xfrm>
            <a:off x="1295401" y="2556931"/>
            <a:ext cx="9601196" cy="3576449"/>
          </a:xfrm>
        </p:spPr>
        <p:txBody>
          <a:bodyPr>
            <a:normAutofit fontScale="92500" lnSpcReduction="10000"/>
          </a:bodyPr>
          <a:lstStyle/>
          <a:p>
            <a:r>
              <a:rPr lang="en-US" sz="2800" b="1" dirty="0"/>
              <a:t>Exceptions are different</a:t>
            </a:r>
            <a:r>
              <a:rPr lang="en-US" sz="2800" dirty="0"/>
              <a:t>, however. You can't eliminate exceptional circumstances; you can only prepare for them. Your users will run out of memory from time to time, and the only question is what you will do. Your choices are limited to these:</a:t>
            </a:r>
          </a:p>
          <a:p>
            <a:pPr lvl="1"/>
            <a:r>
              <a:rPr lang="en-US" sz="2400" dirty="0"/>
              <a:t>Crash the program.</a:t>
            </a:r>
          </a:p>
          <a:p>
            <a:pPr lvl="1"/>
            <a:r>
              <a:rPr lang="en-US" sz="2400" dirty="0"/>
              <a:t>Inform the user and exit gracefully.</a:t>
            </a:r>
          </a:p>
          <a:p>
            <a:pPr lvl="1"/>
            <a:r>
              <a:rPr lang="en-US" sz="2400" dirty="0"/>
              <a:t>Inform the user and allow the user to try to recover and continue.</a:t>
            </a:r>
          </a:p>
          <a:p>
            <a:pPr lvl="1"/>
            <a:r>
              <a:rPr lang="en-US" sz="2400" dirty="0"/>
              <a:t>Take corrective action and continue without disturbing the user.</a:t>
            </a:r>
          </a:p>
          <a:p>
            <a:endParaRPr lang="en-US" dirty="0"/>
          </a:p>
        </p:txBody>
      </p:sp>
    </p:spTree>
    <p:extLst>
      <p:ext uri="{BB962C8B-B14F-4D97-AF65-F5344CB8AC3E}">
        <p14:creationId xmlns:p14="http://schemas.microsoft.com/office/powerpoint/2010/main" val="109115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a:xfrm>
            <a:off x="1295401" y="2556932"/>
            <a:ext cx="9601196" cy="3602328"/>
          </a:xfrm>
        </p:spPr>
        <p:txBody>
          <a:bodyPr>
            <a:normAutofit fontScale="92500" lnSpcReduction="10000"/>
          </a:bodyPr>
          <a:lstStyle/>
          <a:p>
            <a:r>
              <a:rPr lang="en-US" sz="2600" dirty="0"/>
              <a:t>Exception provides a method to control exceptional conditions (like run time error) or to control any crashed program by transferring control to some special functions called handler.</a:t>
            </a:r>
          </a:p>
          <a:p>
            <a:r>
              <a:rPr lang="en-US" sz="2600" dirty="0"/>
              <a:t>We can use following the keywords or functions to control runtime error in C++:</a:t>
            </a:r>
          </a:p>
          <a:p>
            <a:pPr lvl="1"/>
            <a:r>
              <a:rPr lang="en-US" sz="2600" b="1" dirty="0"/>
              <a:t>try {}</a:t>
            </a:r>
            <a:endParaRPr lang="en-US" sz="2600" dirty="0"/>
          </a:p>
          <a:p>
            <a:pPr lvl="1"/>
            <a:r>
              <a:rPr lang="en-US" sz="2600" b="1" dirty="0"/>
              <a:t>catch {}</a:t>
            </a:r>
            <a:endParaRPr lang="en-US" sz="2600" dirty="0"/>
          </a:p>
          <a:p>
            <a:pPr lvl="1"/>
            <a:r>
              <a:rPr lang="en-US" sz="2600" b="1" dirty="0"/>
              <a:t>throw()</a:t>
            </a:r>
            <a:endParaRPr lang="en-US" sz="2600" dirty="0"/>
          </a:p>
          <a:p>
            <a:endParaRPr lang="en-US" dirty="0"/>
          </a:p>
        </p:txBody>
      </p:sp>
    </p:spTree>
    <p:extLst>
      <p:ext uri="{BB962C8B-B14F-4D97-AF65-F5344CB8AC3E}">
        <p14:creationId xmlns:p14="http://schemas.microsoft.com/office/powerpoint/2010/main" val="314254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try {} </a:t>
            </a:r>
            <a:r>
              <a:rPr lang="en-US" dirty="0" smtClean="0"/>
              <a:t>block</a:t>
            </a:r>
            <a:endParaRPr lang="en-US" dirty="0"/>
          </a:p>
        </p:txBody>
      </p:sp>
      <p:sp>
        <p:nvSpPr>
          <p:cNvPr id="3" name="Content Placeholder 2"/>
          <p:cNvSpPr>
            <a:spLocks noGrp="1"/>
          </p:cNvSpPr>
          <p:nvPr>
            <p:ph idx="1"/>
          </p:nvPr>
        </p:nvSpPr>
        <p:spPr/>
        <p:txBody>
          <a:bodyPr>
            <a:noAutofit/>
          </a:bodyPr>
          <a:lstStyle/>
          <a:p>
            <a:r>
              <a:rPr lang="en-US" dirty="0"/>
              <a:t>This block captures series of errors in any program at runtime and throw it to the catch block where user can customize the error message</a:t>
            </a:r>
            <a:r>
              <a:rPr lang="en-US" dirty="0" smtClean="0"/>
              <a:t>.</a:t>
            </a:r>
            <a:endParaRPr lang="en-US" dirty="0"/>
          </a:p>
          <a:p>
            <a:r>
              <a:rPr lang="en-US" dirty="0"/>
              <a:t>Syntax</a:t>
            </a:r>
            <a:r>
              <a:rPr lang="en-US" dirty="0" smtClean="0"/>
              <a:t>:</a:t>
            </a:r>
            <a:endParaRPr lang="en-US" dirty="0"/>
          </a:p>
          <a:p>
            <a:pPr marL="457200" lvl="1" indent="0">
              <a:buNone/>
            </a:pPr>
            <a:r>
              <a:rPr lang="en-US" b="1" dirty="0"/>
              <a:t>try </a:t>
            </a:r>
          </a:p>
          <a:p>
            <a:pPr marL="457200" lvl="1" indent="0">
              <a:buNone/>
            </a:pPr>
            <a:r>
              <a:rPr lang="en-US" b="1" dirty="0"/>
              <a:t>{</a:t>
            </a:r>
          </a:p>
          <a:p>
            <a:pPr marL="457200" lvl="1" indent="0">
              <a:buNone/>
            </a:pPr>
            <a:r>
              <a:rPr lang="en-US" b="1" dirty="0" smtClean="0"/>
              <a:t>//</a:t>
            </a:r>
            <a:r>
              <a:rPr lang="en-US" b="1" dirty="0"/>
              <a:t>define program;</a:t>
            </a:r>
          </a:p>
          <a:p>
            <a:pPr marL="457200" lvl="1" indent="0">
              <a:buNone/>
            </a:pPr>
            <a:r>
              <a:rPr lang="en-US" b="1" dirty="0" smtClean="0"/>
              <a:t>throw(variable</a:t>
            </a:r>
            <a:r>
              <a:rPr lang="en-US" b="1" dirty="0"/>
              <a:t>);</a:t>
            </a:r>
          </a:p>
          <a:p>
            <a:pPr marL="457200" lvl="1" indent="0">
              <a:buNone/>
            </a:pPr>
            <a:r>
              <a:rPr lang="en-US" b="1" dirty="0"/>
              <a:t>}</a:t>
            </a:r>
          </a:p>
        </p:txBody>
      </p:sp>
    </p:spTree>
    <p:extLst>
      <p:ext uri="{BB962C8B-B14F-4D97-AF65-F5344CB8AC3E}">
        <p14:creationId xmlns:p14="http://schemas.microsoft.com/office/powerpoint/2010/main" val="1421600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catch {} </a:t>
            </a:r>
            <a:r>
              <a:rPr lang="en-US" dirty="0" smtClean="0"/>
              <a:t>block</a:t>
            </a:r>
            <a:endParaRPr lang="en-US" dirty="0"/>
          </a:p>
        </p:txBody>
      </p:sp>
      <p:sp>
        <p:nvSpPr>
          <p:cNvPr id="3" name="Content Placeholder 2"/>
          <p:cNvSpPr>
            <a:spLocks noGrp="1"/>
          </p:cNvSpPr>
          <p:nvPr>
            <p:ph idx="1"/>
          </p:nvPr>
        </p:nvSpPr>
        <p:spPr/>
        <p:txBody>
          <a:bodyPr>
            <a:noAutofit/>
          </a:bodyPr>
          <a:lstStyle/>
          <a:p>
            <a:r>
              <a:rPr lang="en-US" dirty="0"/>
              <a:t>This block catches the error thrown by try block. This block contains method to customize </a:t>
            </a:r>
            <a:r>
              <a:rPr lang="en-US" dirty="0" smtClean="0"/>
              <a:t>error.</a:t>
            </a:r>
            <a:endParaRPr lang="en-US" dirty="0"/>
          </a:p>
          <a:p>
            <a:pPr marL="0" indent="0">
              <a:buNone/>
            </a:pPr>
            <a:r>
              <a:rPr lang="en-US" dirty="0" smtClean="0"/>
              <a:t>Syntax:</a:t>
            </a:r>
            <a:endParaRPr lang="en-US" dirty="0"/>
          </a:p>
          <a:p>
            <a:pPr marL="0" indent="0">
              <a:buNone/>
            </a:pPr>
            <a:r>
              <a:rPr lang="en-US" b="1" dirty="0" smtClean="0"/>
              <a:t>	catch</a:t>
            </a:r>
            <a:endParaRPr lang="en-US" b="1" dirty="0"/>
          </a:p>
          <a:p>
            <a:pPr marL="0" indent="0">
              <a:buNone/>
            </a:pPr>
            <a:r>
              <a:rPr lang="en-US" b="1" dirty="0" smtClean="0"/>
              <a:t>	{</a:t>
            </a:r>
            <a:endParaRPr lang="en-US" b="1" dirty="0"/>
          </a:p>
          <a:p>
            <a:pPr marL="0" indent="0">
              <a:buNone/>
            </a:pPr>
            <a:r>
              <a:rPr lang="en-US" b="1" dirty="0" smtClean="0"/>
              <a:t>	//</a:t>
            </a:r>
            <a:r>
              <a:rPr lang="en-US" b="1" dirty="0"/>
              <a:t>defines method to control error;</a:t>
            </a:r>
          </a:p>
          <a:p>
            <a:pPr marL="0" indent="0">
              <a:buNone/>
            </a:pPr>
            <a:r>
              <a:rPr lang="en-US" b="1" dirty="0" smtClean="0"/>
              <a:t>	}</a:t>
            </a:r>
            <a:endParaRPr lang="en-US" b="1" dirty="0"/>
          </a:p>
        </p:txBody>
      </p:sp>
    </p:spTree>
    <p:extLst>
      <p:ext uri="{BB962C8B-B14F-4D97-AF65-F5344CB8AC3E}">
        <p14:creationId xmlns:p14="http://schemas.microsoft.com/office/powerpoint/2010/main" val="107062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throw </a:t>
            </a:r>
            <a:r>
              <a:rPr lang="en-US" dirty="0" smtClean="0"/>
              <a:t>function</a:t>
            </a:r>
            <a:endParaRPr lang="en-US" dirty="0"/>
          </a:p>
        </p:txBody>
      </p:sp>
      <p:sp>
        <p:nvSpPr>
          <p:cNvPr id="3" name="Content Placeholder 2"/>
          <p:cNvSpPr>
            <a:spLocks noGrp="1"/>
          </p:cNvSpPr>
          <p:nvPr>
            <p:ph idx="1"/>
          </p:nvPr>
        </p:nvSpPr>
        <p:spPr/>
        <p:txBody>
          <a:bodyPr>
            <a:normAutofit/>
          </a:bodyPr>
          <a:lstStyle/>
          <a:p>
            <a:r>
              <a:rPr lang="en-US" sz="2800" dirty="0"/>
              <a:t>This function is used to transfer the error from try block to catch block. This function plays major role to save program from crashing.</a:t>
            </a:r>
          </a:p>
          <a:p>
            <a:endParaRPr lang="en-US" sz="2800" dirty="0"/>
          </a:p>
          <a:p>
            <a:pPr marL="0" indent="0">
              <a:buNone/>
            </a:pPr>
            <a:r>
              <a:rPr lang="en-US" sz="2800" dirty="0" smtClean="0"/>
              <a:t>	Syntax</a:t>
            </a:r>
            <a:r>
              <a:rPr lang="en-US" sz="2800" dirty="0"/>
              <a:t>:</a:t>
            </a:r>
          </a:p>
          <a:p>
            <a:pPr marL="0" indent="0">
              <a:buNone/>
            </a:pPr>
            <a:r>
              <a:rPr lang="en-US" sz="2800" dirty="0" smtClean="0"/>
              <a:t>	</a:t>
            </a:r>
            <a:r>
              <a:rPr lang="en-US" sz="2800" b="1" dirty="0" smtClean="0"/>
              <a:t>throw(variable</a:t>
            </a:r>
            <a:r>
              <a:rPr lang="en-US" sz="2800" b="1" dirty="0"/>
              <a:t>);</a:t>
            </a:r>
          </a:p>
        </p:txBody>
      </p:sp>
    </p:spTree>
    <p:extLst>
      <p:ext uri="{BB962C8B-B14F-4D97-AF65-F5344CB8AC3E}">
        <p14:creationId xmlns:p14="http://schemas.microsoft.com/office/powerpoint/2010/main" val="359319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Flow!</a:t>
            </a:r>
            <a:endParaRPr lang="en-US" dirty="0"/>
          </a:p>
        </p:txBody>
      </p:sp>
      <p:pic>
        <p:nvPicPr>
          <p:cNvPr id="4" name="Google Shape;104;p19"/>
          <p:cNvPicPr preferRelativeResize="0">
            <a:picLocks noGrp="1"/>
          </p:cNvPicPr>
          <p:nvPr>
            <p:ph idx="1"/>
          </p:nvPr>
        </p:nvPicPr>
        <p:blipFill>
          <a:blip r:embed="rId2">
            <a:alphaModFix/>
          </a:blip>
          <a:stretch>
            <a:fillRect/>
          </a:stretch>
        </p:blipFill>
        <p:spPr>
          <a:xfrm>
            <a:off x="3532909" y="2568633"/>
            <a:ext cx="5187142" cy="3516283"/>
          </a:xfrm>
          <a:prstGeom prst="rect">
            <a:avLst/>
          </a:prstGeom>
          <a:noFill/>
          <a:ln>
            <a:noFill/>
          </a:ln>
        </p:spPr>
      </p:pic>
    </p:spTree>
    <p:extLst>
      <p:ext uri="{BB962C8B-B14F-4D97-AF65-F5344CB8AC3E}">
        <p14:creationId xmlns:p14="http://schemas.microsoft.com/office/powerpoint/2010/main" val="8914813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3102</TotalTime>
  <Words>555</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Organic</vt:lpstr>
      <vt:lpstr>CS217 – Object Oriented Programming (OOP)</vt:lpstr>
      <vt:lpstr>Errors!</vt:lpstr>
      <vt:lpstr>Exception!</vt:lpstr>
      <vt:lpstr>Exceptions!</vt:lpstr>
      <vt:lpstr>Exceptions!</vt:lpstr>
      <vt:lpstr>try {} block</vt:lpstr>
      <vt:lpstr>catch {} block</vt:lpstr>
      <vt:lpstr>throw function</vt:lpstr>
      <vt:lpstr>Exception Flow!</vt:lpstr>
      <vt:lpstr>try-blocks and if-else</vt:lpstr>
      <vt:lpstr>Example of simple try-throw-catch</vt:lpstr>
      <vt:lpstr>Multiple Catches</vt:lpstr>
      <vt:lpstr>Catch all exceptions / Default Catch</vt:lpstr>
      <vt:lpstr>Nested Exception</vt:lpstr>
      <vt:lpstr>Exception not caught anywhere</vt:lpstr>
      <vt:lpstr>Concept!</vt:lpstr>
      <vt:lpstr>Example!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Fast</cp:lastModifiedBy>
  <cp:revision>346</cp:revision>
  <dcterms:created xsi:type="dcterms:W3CDTF">2019-01-21T07:30:30Z</dcterms:created>
  <dcterms:modified xsi:type="dcterms:W3CDTF">2022-05-12T05:21:21Z</dcterms:modified>
</cp:coreProperties>
</file>