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283" r:id="rId3"/>
    <p:sldId id="285" r:id="rId4"/>
    <p:sldId id="286" r:id="rId5"/>
    <p:sldId id="287" r:id="rId6"/>
    <p:sldId id="298" r:id="rId7"/>
    <p:sldId id="299" r:id="rId8"/>
    <p:sldId id="300" r:id="rId9"/>
    <p:sldId id="301" r:id="rId10"/>
    <p:sldId id="305" r:id="rId11"/>
    <p:sldId id="302" r:id="rId12"/>
    <p:sldId id="303" r:id="rId13"/>
    <p:sldId id="304" r:id="rId14"/>
    <p:sldId id="293" r:id="rId15"/>
    <p:sldId id="307" r:id="rId16"/>
    <p:sldId id="294" r:id="rId17"/>
    <p:sldId id="297" r:id="rId18"/>
    <p:sldId id="306" r:id="rId19"/>
    <p:sldId id="308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08, 09 and 10</a:t>
            </a:r>
          </a:p>
          <a:p>
            <a:r>
              <a:rPr lang="en-US" dirty="0" smtClean="0"/>
              <a:t>Mar 21- April 08, 2022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Whenever </a:t>
            </a:r>
            <a:r>
              <a:rPr lang="en-US" sz="3000" dirty="0"/>
              <a:t>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A </a:t>
            </a:r>
            <a:r>
              <a:rPr lang="en-US" altLang="en-US" sz="3000" dirty="0"/>
              <a:t>class may need to override the default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provided by its base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</a:t>
            </a:r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Define </a:t>
            </a:r>
            <a:r>
              <a:rPr lang="en-US" sz="3000" dirty="0"/>
              <a:t>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</a:t>
            </a:r>
            <a:r>
              <a:rPr lang="en-US" altLang="en-US" dirty="0" smtClean="0"/>
              <a:t>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</a:t>
            </a:r>
            <a:r>
              <a:rPr lang="en-US" altLang="en-US" dirty="0" smtClean="0"/>
              <a:t>with </a:t>
            </a:r>
            <a:r>
              <a:rPr lang="en-US" altLang="en-US" dirty="0"/>
              <a:t>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678113"/>
            <a:ext cx="3236682" cy="261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952433"/>
            <a:ext cx="2959331" cy="161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4123" y="43059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30</a:t>
            </a:r>
          </a:p>
          <a:p>
            <a:r>
              <a:rPr lang="en-US" sz="3000" dirty="0" smtClean="0"/>
              <a:t>60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4" y="2680680"/>
            <a:ext cx="3121082" cy="312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9" y="3041331"/>
            <a:ext cx="3455930" cy="1514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377" y="4680065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Base class</a:t>
            </a:r>
          </a:p>
          <a:p>
            <a:r>
              <a:rPr lang="en-US" sz="3000" dirty="0" smtClean="0"/>
              <a:t>Derived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000" dirty="0" smtClean="0"/>
              <a:t>Hybrid Inheritance: Potential problem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262626"/>
                </a:solidFill>
              </a:rPr>
              <a:t>common dangerous pattern: "The Diamond"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lasses </a:t>
            </a:r>
            <a:r>
              <a:rPr lang="en-US" altLang="en-US" sz="3200" dirty="0">
                <a:solidFill>
                  <a:srgbClr val="404040"/>
                </a:solidFill>
              </a:rPr>
              <a:t>B and C extend A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 </a:t>
            </a:r>
            <a:r>
              <a:rPr lang="en-US" altLang="en-US" sz="3200" dirty="0">
                <a:solidFill>
                  <a:srgbClr val="404040"/>
                </a:solidFill>
              </a:rPr>
              <a:t>D extends A and </a:t>
            </a:r>
            <a:r>
              <a:rPr lang="en-US" altLang="en-US" sz="3200" dirty="0" smtClean="0">
                <a:solidFill>
                  <a:srgbClr val="404040"/>
                </a:solidFill>
              </a:rPr>
              <a:t>B</a:t>
            </a:r>
          </a:p>
          <a:p>
            <a:pPr lvl="1"/>
            <a:r>
              <a:rPr lang="en-US" altLang="en-US" sz="3200" dirty="0" smtClean="0">
                <a:solidFill>
                  <a:srgbClr val="404040"/>
                </a:solidFill>
              </a:rPr>
              <a:t>Class D extends A and C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05502" y="3372370"/>
            <a:ext cx="3429000" cy="2371725"/>
            <a:chOff x="3456" y="816"/>
            <a:chExt cx="2160" cy="149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49" y="1998"/>
              <a:ext cx="37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D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673" y="1678"/>
              <a:ext cx="615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0" y="1687"/>
              <a:ext cx="615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56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B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44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C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673" y="1069"/>
              <a:ext cx="607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0" y="1056"/>
              <a:ext cx="656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69" y="816"/>
              <a:ext cx="371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A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dirty="0"/>
              <a:t>with </a:t>
            </a:r>
            <a:r>
              <a:rPr lang="en-US" altLang="en-US" dirty="0" smtClean="0"/>
              <a:t>Hybrid </a:t>
            </a:r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Increased complexity</a:t>
            </a:r>
          </a:p>
          <a:p>
            <a:endParaRPr lang="en-US" altLang="en-US" sz="3200" dirty="0"/>
          </a:p>
          <a:p>
            <a:r>
              <a:rPr lang="en-US" altLang="en-US" sz="3200" dirty="0"/>
              <a:t>Reduced understanding</a:t>
            </a:r>
          </a:p>
          <a:p>
            <a:endParaRPr lang="en-US" altLang="en-US" sz="3200" dirty="0"/>
          </a:p>
          <a:p>
            <a:r>
              <a:rPr lang="en-US" altLang="en-US" sz="3200" dirty="0"/>
              <a:t>Duplicate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– Duplicate Features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2" y="2556932"/>
            <a:ext cx="7529213" cy="30665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429993" y="5602031"/>
            <a:ext cx="6174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Which </a:t>
            </a:r>
            <a:r>
              <a:rPr lang="en-US" altLang="en-US" sz="3200" i="1" dirty="0"/>
              <a:t>eat</a:t>
            </a:r>
            <a:r>
              <a:rPr lang="en-US" altLang="en-US" sz="3200" dirty="0"/>
              <a:t> operation </a:t>
            </a:r>
            <a:r>
              <a:rPr lang="en-US" altLang="en-US" sz="3200" i="1" dirty="0"/>
              <a:t>Mermaid</a:t>
            </a:r>
            <a:r>
              <a:rPr lang="en-US" altLang="en-US" sz="3200" dirty="0"/>
              <a:t> inherits?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763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– Override the Common Feature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9" y="2557463"/>
            <a:ext cx="6666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– Duplicate Features (Diamond Problem)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1" y="2499274"/>
            <a:ext cx="6322558" cy="33178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5402" y="5817149"/>
            <a:ext cx="7027758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Which </a:t>
            </a:r>
            <a:r>
              <a:rPr lang="en-US" altLang="en-US" sz="2400" i="1" dirty="0" err="1"/>
              <a:t>changeGear</a:t>
            </a:r>
            <a:r>
              <a:rPr lang="en-US" altLang="en-US" sz="2400" dirty="0"/>
              <a:t> operation Amphibious Vehicle inherits?</a:t>
            </a:r>
          </a:p>
        </p:txBody>
      </p:sp>
    </p:spTree>
    <p:extLst>
      <p:ext uri="{BB962C8B-B14F-4D97-AF65-F5344CB8AC3E}">
        <p14:creationId xmlns:p14="http://schemas.microsoft.com/office/powerpoint/2010/main" val="2139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to 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000" dirty="0"/>
          </a:p>
          <a:p>
            <a:r>
              <a:rPr lang="en-US" altLang="en-US" sz="3000" dirty="0"/>
              <a:t>Some languages disallow diamond hierarchy</a:t>
            </a:r>
          </a:p>
          <a:p>
            <a:endParaRPr lang="en-US" altLang="en-US" sz="3000" dirty="0"/>
          </a:p>
          <a:p>
            <a:r>
              <a:rPr lang="en-US" altLang="en-US" sz="3000" dirty="0"/>
              <a:t>Others provide mechanism to ignore characteristics from one side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1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 to Diamond </a:t>
            </a:r>
            <a:r>
              <a:rPr lang="en-US" altLang="en-US" dirty="0" smtClean="0"/>
              <a:t>Problem </a:t>
            </a:r>
            <a:br>
              <a:rPr lang="en-US" altLang="en-US" dirty="0" smtClean="0"/>
            </a:br>
            <a:r>
              <a:rPr lang="en-US" altLang="en-US" dirty="0" smtClean="0"/>
              <a:t>(Virtual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without virtual </a:t>
            </a:r>
            <a:r>
              <a:rPr lang="en-US" dirty="0" smtClean="0"/>
              <a:t>inheritance: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want: (Achievable with virtual inheritance)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97" y="2673840"/>
            <a:ext cx="1155469" cy="1324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98" y="4573521"/>
            <a:ext cx="1155468" cy="1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9" y="2607887"/>
            <a:ext cx="4209704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2725968"/>
            <a:ext cx="4695303" cy="327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90" y="4611255"/>
            <a:ext cx="3516284" cy="1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Problem Solution (With constructor)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09" y="2610831"/>
            <a:ext cx="2821566" cy="144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31" y="2652076"/>
            <a:ext cx="4995949" cy="280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15" y="4381442"/>
            <a:ext cx="2087361" cy="12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38460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</a:t>
            </a:r>
            <a:r>
              <a:rPr lang="en-US" altLang="en-US" sz="3000" dirty="0" smtClean="0"/>
              <a:t>characteristics</a:t>
            </a:r>
            <a:endParaRPr lang="en-US" altLang="en-US" sz="3000" dirty="0"/>
          </a:p>
          <a:p>
            <a:r>
              <a:rPr lang="en-US" altLang="en-US" sz="3000" dirty="0"/>
              <a:t>We extract these features into a new class and inherit original classes from this new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r>
              <a:rPr lang="en-US" altLang="en-US" sz="3000" dirty="0"/>
              <a:t>This concept is known as Generalization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To </a:t>
            </a:r>
            <a:r>
              <a:rPr lang="en-US" sz="3000" dirty="0"/>
              <a:t>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31114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8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can make operators to work for user defined classes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3634262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</a:t>
            </a:r>
            <a:r>
              <a:rPr lang="en-US" sz="3000" dirty="0" smtClean="0"/>
              <a:t>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371312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"operator" followed by the symbol for the operator being </a:t>
            </a:r>
            <a:r>
              <a:rPr lang="en-US" dirty="0" smtClean="0"/>
              <a:t>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3" y="2593910"/>
            <a:ext cx="5318448" cy="348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7" y="2952556"/>
            <a:ext cx="416816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6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object++; 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35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79" y="2557463"/>
            <a:ext cx="7920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09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20" y="2557463"/>
            <a:ext cx="62949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9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67" y="2557463"/>
            <a:ext cx="7231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9" y="3554963"/>
            <a:ext cx="738595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&lt;&lt; &gt;&gt;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05" y="2556931"/>
            <a:ext cx="9385539" cy="3533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friend </a:t>
            </a:r>
            <a:r>
              <a:rPr lang="en-US" dirty="0" err="1" smtClean="0"/>
              <a:t>ostream</a:t>
            </a:r>
            <a:r>
              <a:rPr lang="en-US" dirty="0" smtClean="0"/>
              <a:t>&amp; operator</a:t>
            </a:r>
            <a:r>
              <a:rPr lang="en-US" dirty="0"/>
              <a:t>&lt;&lt;( </a:t>
            </a:r>
            <a:r>
              <a:rPr lang="en-US" dirty="0" err="1"/>
              <a:t>ostream</a:t>
            </a:r>
            <a:r>
              <a:rPr lang="en-US" dirty="0"/>
              <a:t> &amp;output, </a:t>
            </a:r>
            <a:r>
              <a:rPr lang="en-US" dirty="0" err="1"/>
              <a:t>const</a:t>
            </a:r>
            <a:r>
              <a:rPr lang="en-US" dirty="0"/>
              <a:t> Distance &amp;D ) 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output &lt;&lt; "F : " &lt;&lt; </a:t>
            </a:r>
            <a:r>
              <a:rPr lang="en-US" dirty="0" err="1"/>
              <a:t>D.feet</a:t>
            </a:r>
            <a:r>
              <a:rPr lang="en-US" dirty="0"/>
              <a:t> &lt;&lt; " I : " &lt;&lt; </a:t>
            </a:r>
            <a:r>
              <a:rPr lang="en-US" dirty="0" err="1"/>
              <a:t>D.inches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return output;  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friend </a:t>
            </a:r>
            <a:r>
              <a:rPr lang="en-US" dirty="0" err="1" smtClean="0"/>
              <a:t>istream</a:t>
            </a:r>
            <a:r>
              <a:rPr lang="en-US" smtClean="0"/>
              <a:t>&amp; operator</a:t>
            </a:r>
            <a:r>
              <a:rPr lang="en-US" dirty="0"/>
              <a:t>&gt;&gt;( </a:t>
            </a:r>
            <a:r>
              <a:rPr lang="en-US" dirty="0" err="1"/>
              <a:t>istream</a:t>
            </a:r>
            <a:r>
              <a:rPr lang="en-US" dirty="0"/>
              <a:t>  &amp;input, Distance &amp;D ) { </a:t>
            </a:r>
          </a:p>
          <a:p>
            <a:pPr marL="0" indent="0">
              <a:buNone/>
            </a:pPr>
            <a:r>
              <a:rPr lang="en-US" dirty="0"/>
              <a:t>         input &gt;&gt; </a:t>
            </a:r>
            <a:r>
              <a:rPr lang="en-US" dirty="0" err="1"/>
              <a:t>D.feet</a:t>
            </a:r>
            <a:r>
              <a:rPr lang="en-US" dirty="0"/>
              <a:t> &gt;&gt; </a:t>
            </a:r>
            <a:r>
              <a:rPr lang="en-US" dirty="0" err="1"/>
              <a:t>D.inches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return input;           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 smtClean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</a:t>
            </a:r>
            <a:r>
              <a:rPr lang="en-US" sz="3200" dirty="0" smtClean="0"/>
              <a:t>Greek </a:t>
            </a:r>
            <a:r>
              <a:rPr lang="en-US" sz="3200" dirty="0"/>
              <a:t>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</a:t>
            </a:r>
            <a:r>
              <a:rPr lang="en-US" dirty="0" smtClean="0"/>
              <a:t>Polymorphism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Static / Compile </a:t>
            </a:r>
            <a:r>
              <a:rPr lang="en-US" sz="3000" dirty="0"/>
              <a:t>time polymorphism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Dynamic / Run </a:t>
            </a:r>
            <a:r>
              <a:rPr lang="en-US" sz="3000" dirty="0"/>
              <a:t>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2346</TotalTime>
  <Words>918</Words>
  <Application>Microsoft Office PowerPoint</Application>
  <PresentationFormat>Widescreen</PresentationFormat>
  <Paragraphs>199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Garamond</vt:lpstr>
      <vt:lpstr>Tahoma</vt:lpstr>
      <vt:lpstr>Organic</vt:lpstr>
      <vt:lpstr>CS217 – Object Oriented Programming (OOP)</vt:lpstr>
      <vt:lpstr>Recap – Inheritance</vt:lpstr>
      <vt:lpstr>Generalization</vt:lpstr>
      <vt:lpstr>Example – Generalization</vt:lpstr>
      <vt:lpstr>PowerPoint Presentation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</vt:lpstr>
      <vt:lpstr>Example</vt:lpstr>
      <vt:lpstr>Hybrid Inheritance: Potential problem</vt:lpstr>
      <vt:lpstr>Problems with Hybrid Inheritance</vt:lpstr>
      <vt:lpstr>Problem – Duplicate Features</vt:lpstr>
      <vt:lpstr>Solution – Override the Common Feature</vt:lpstr>
      <vt:lpstr>Problem – Duplicate Features (Diamond Problem)</vt:lpstr>
      <vt:lpstr>Solution to Diamond Problem</vt:lpstr>
      <vt:lpstr>Solution to Diamond Problem  (Virtual Inheritance)</vt:lpstr>
      <vt:lpstr>Solution..</vt:lpstr>
      <vt:lpstr>Diamond Problem Solution (With constructor)</vt:lpstr>
      <vt:lpstr>Friend Function</vt:lpstr>
      <vt:lpstr>Friend Function</vt:lpstr>
      <vt:lpstr>Implementation</vt:lpstr>
      <vt:lpstr>Operator Overloading</vt:lpstr>
      <vt:lpstr>Operator Overloading (Continue..)</vt:lpstr>
      <vt:lpstr>Operator Overloading (Continue..)</vt:lpstr>
      <vt:lpstr>Operator Overloading (Continue..)</vt:lpstr>
      <vt:lpstr>Operator Overloading (Continue..)</vt:lpstr>
      <vt:lpstr>Global Operator Function</vt:lpstr>
      <vt:lpstr>Global Operator Function</vt:lpstr>
      <vt:lpstr>Overload-able Operators</vt:lpstr>
      <vt:lpstr>Non-overload-able Operators</vt:lpstr>
      <vt:lpstr>Overload &lt;&lt; &gt;&gt; operators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234</cp:revision>
  <dcterms:created xsi:type="dcterms:W3CDTF">2019-01-21T07:30:30Z</dcterms:created>
  <dcterms:modified xsi:type="dcterms:W3CDTF">2022-04-06T20:31:57Z</dcterms:modified>
</cp:coreProperties>
</file>