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  <p:sldMasterId id="2147483672" r:id="rId3"/>
  </p:sldMasterIdLst>
  <p:notesMasterIdLst>
    <p:notesMasterId r:id="rId42"/>
  </p:notesMasterIdLst>
  <p:sldIdLst>
    <p:sldId id="294" r:id="rId4"/>
    <p:sldId id="295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6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  <p:sldId id="293" r:id="rId41"/>
  </p:sldIdLst>
  <p:sldSz cx="10693400" cy="7556500"/>
  <p:notesSz cx="106934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2C7348-A2B4-450F-AB97-6478108FEB1D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41B2A7-013A-4D78-A033-F08C9E2BEB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70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C6BF3-9149-4969-B6BD-1F311D26688A}" type="slidenum">
              <a:rPr kumimoji="0" lang="en-MY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MY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59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92846" y="454000"/>
            <a:ext cx="7307707" cy="467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9B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 u="sng">
                <a:solidFill>
                  <a:srgbClr val="999B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‹#›</a:t>
            </a:fld>
            <a:r>
              <a:rPr spc="-235" dirty="0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43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3994">
              <a:lnSpc>
                <a:spcPts val="1813"/>
              </a:lnSpc>
            </a:pPr>
            <a:r>
              <a:rPr lang="en-US" spc="-6"/>
              <a:t>Jarrar </a:t>
            </a:r>
            <a:r>
              <a:rPr lang="en-US"/>
              <a:t>©</a:t>
            </a:r>
            <a:r>
              <a:rPr lang="en-US" spc="-88"/>
              <a:t> </a:t>
            </a:r>
            <a:r>
              <a:rPr lang="en-US" spc="-6"/>
              <a:t>2018</a:t>
            </a:r>
            <a:endParaRPr lang="en-US" spc="-6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83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3994"/>
            <a:r>
              <a:rPr lang="en-US" spc="-44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2" smtClean="0"/>
              <a:pPr marL="13994"/>
              <a:t>‹#›</a:t>
            </a:fld>
            <a:endParaRPr spc="72" dirty="0"/>
          </a:p>
        </p:txBody>
      </p:sp>
    </p:spTree>
    <p:extLst>
      <p:ext uri="{BB962C8B-B14F-4D97-AF65-F5344CB8AC3E}">
        <p14:creationId xmlns:p14="http://schemas.microsoft.com/office/powerpoint/2010/main" val="128884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3256" y="1595263"/>
            <a:ext cx="7742854" cy="3668705"/>
          </a:xfrm>
        </p:spPr>
        <p:txBody>
          <a:bodyPr anchor="b"/>
          <a:lstStyle>
            <a:lvl1pPr>
              <a:defRPr sz="79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256" y="5263965"/>
            <a:ext cx="7742854" cy="949157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027198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54197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3153208"/>
            <a:ext cx="7742853" cy="2110759"/>
          </a:xfrm>
        </p:spPr>
        <p:txBody>
          <a:bodyPr anchor="b"/>
          <a:lstStyle>
            <a:lvl1pPr algn="l">
              <a:defRPr sz="440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3966"/>
            <a:ext cx="7742854" cy="948033"/>
          </a:xfrm>
        </p:spPr>
        <p:txBody>
          <a:bodyPr anchor="t"/>
          <a:lstStyle>
            <a:lvl1pPr marL="0" indent="0" algn="l">
              <a:buNone/>
              <a:defRPr sz="2204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530026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7950" y="2270450"/>
            <a:ext cx="3856960" cy="4623109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60755" y="2265510"/>
            <a:ext cx="3856962" cy="4628048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85077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099028"/>
            <a:ext cx="385695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7950" y="2770717"/>
            <a:ext cx="3856960" cy="4122841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0756" y="2099028"/>
            <a:ext cx="3856960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60756" y="2770717"/>
            <a:ext cx="3856960" cy="4122841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398015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719365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288202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5" y="1595261"/>
            <a:ext cx="2983793" cy="1595261"/>
          </a:xfrm>
        </p:spPr>
        <p:txBody>
          <a:bodyPr anchor="b"/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601" y="1595261"/>
            <a:ext cx="4558510" cy="5037667"/>
          </a:xfrm>
        </p:spPr>
        <p:txBody>
          <a:bodyPr anchor="ctr">
            <a:normAutofit/>
          </a:bodyPr>
          <a:lstStyle>
            <a:lvl1pPr>
              <a:defRPr sz="2204"/>
            </a:lvl1pPr>
            <a:lvl2pPr>
              <a:defRPr sz="1983"/>
            </a:lvl2pPr>
            <a:lvl3pPr>
              <a:defRPr sz="1763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5" y="3448005"/>
            <a:ext cx="2983793" cy="3190521"/>
          </a:xfrm>
        </p:spPr>
        <p:txBody>
          <a:bodyPr/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497195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2337" y="2043045"/>
            <a:ext cx="4468066" cy="1735205"/>
          </a:xfrm>
        </p:spPr>
        <p:txBody>
          <a:bodyPr anchor="b">
            <a:normAutofit/>
          </a:bodyPr>
          <a:lstStyle>
            <a:lvl1pPr algn="l">
              <a:defRPr sz="39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6919" y="1259417"/>
            <a:ext cx="2807748" cy="5037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5" y="4030133"/>
            <a:ext cx="4461112" cy="1511300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0442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1616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9B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 u="sng">
                <a:solidFill>
                  <a:srgbClr val="999B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‹#›</a:t>
            </a:fld>
            <a:r>
              <a:rPr spc="-235" dirty="0"/>
              <a:t>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8" y="5289536"/>
            <a:ext cx="7742853" cy="624461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3256" y="755650"/>
            <a:ext cx="7742854" cy="4011475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7" y="5913997"/>
            <a:ext cx="7742852" cy="543997"/>
          </a:xfrm>
        </p:spPr>
        <p:txBody>
          <a:bodyPr>
            <a:normAutofit/>
          </a:bodyPr>
          <a:lstStyle>
            <a:lvl1pPr marL="0" indent="0">
              <a:buNone/>
              <a:defRPr sz="1322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623122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6" y="1595261"/>
            <a:ext cx="7742854" cy="2182989"/>
          </a:xfrm>
        </p:spPr>
        <p:txBody>
          <a:bodyPr/>
          <a:lstStyle>
            <a:lvl1pPr>
              <a:defRPr sz="52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030134"/>
            <a:ext cx="7742854" cy="2602794"/>
          </a:xfrm>
        </p:spPr>
        <p:txBody>
          <a:bodyPr anchor="ctr">
            <a:normAutofit/>
          </a:bodyPr>
          <a:lstStyle>
            <a:lvl1pPr marL="0" indent="0">
              <a:buNone/>
              <a:defRPr sz="198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475912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593" y="1595261"/>
            <a:ext cx="7017893" cy="2560014"/>
          </a:xfrm>
        </p:spPr>
        <p:txBody>
          <a:bodyPr/>
          <a:lstStyle>
            <a:lvl1pPr>
              <a:defRPr sz="52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693563" y="4155275"/>
            <a:ext cx="6386522" cy="377025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256" y="4793780"/>
            <a:ext cx="7742854" cy="1847144"/>
          </a:xfrm>
        </p:spPr>
        <p:txBody>
          <a:bodyPr anchor="ctr">
            <a:normAutofit/>
          </a:bodyPr>
          <a:lstStyle>
            <a:lvl1pPr marL="0" indent="0">
              <a:buNone/>
              <a:defRPr sz="198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88086" y="1070177"/>
            <a:ext cx="703527" cy="216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sz="13443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85749" y="2880007"/>
            <a:ext cx="703527" cy="216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r>
              <a:rPr lang="en-US" sz="13443" dirty="0">
                <a:solidFill>
                  <a:srgbClr val="1E5155">
                    <a:lumMod val="40000"/>
                    <a:lumOff val="60000"/>
                  </a:srgb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8026775"/>
      </p:ext>
    </p:extLst>
  </p:cSld>
  <p:clrMapOvr>
    <a:masterClrMapping/>
  </p:clrMapOvr>
  <p:transition spd="slow"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255" y="3442407"/>
            <a:ext cx="7742855" cy="1821559"/>
          </a:xfrm>
        </p:spPr>
        <p:txBody>
          <a:bodyPr anchor="b"/>
          <a:lstStyle>
            <a:lvl1pPr algn="l">
              <a:defRPr sz="440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256" y="5263966"/>
            <a:ext cx="7742854" cy="948033"/>
          </a:xfrm>
        </p:spPr>
        <p:txBody>
          <a:bodyPr anchor="t"/>
          <a:lstStyle>
            <a:lvl1pPr marL="0" indent="0" algn="l">
              <a:buNone/>
              <a:defRPr sz="2204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42141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93" y="2182989"/>
            <a:ext cx="2585320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72414" y="2938639"/>
            <a:ext cx="2568198" cy="395491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7181" y="2182989"/>
            <a:ext cx="2575998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97922" y="2938639"/>
            <a:ext cx="2585257" cy="395491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2182989"/>
            <a:ext cx="2572378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6250583" y="2938639"/>
            <a:ext cx="2572378" cy="395491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68988" y="2350911"/>
            <a:ext cx="0" cy="436597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08043" y="2350911"/>
            <a:ext cx="0" cy="437091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101540"/>
      </p:ext>
    </p:extLst>
  </p:cSld>
  <p:clrMapOvr>
    <a:masterClrMapping/>
  </p:clrMapOvr>
  <p:transition spd="slow"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414" y="4683916"/>
            <a:ext cx="2579341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72414" y="2434872"/>
            <a:ext cx="2579341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72414" y="5318873"/>
            <a:ext cx="2579341" cy="72632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2196" y="4683916"/>
            <a:ext cx="2570984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12194" y="2434872"/>
            <a:ext cx="2570984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008" y="5318872"/>
            <a:ext cx="2574389" cy="72632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50583" y="4683916"/>
            <a:ext cx="2572378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250582" y="2434872"/>
            <a:ext cx="2572378" cy="167922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6250476" y="5318870"/>
            <a:ext cx="2575784" cy="726329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68988" y="2350911"/>
            <a:ext cx="0" cy="4365978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108043" y="2350911"/>
            <a:ext cx="0" cy="437091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108308"/>
      </p:ext>
    </p:extLst>
  </p:cSld>
  <p:clrMapOvr>
    <a:masterClrMapping/>
  </p:clrMapOvr>
  <p:transition spd="slow"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82907"/>
      </p:ext>
    </p:extLst>
  </p:cSld>
  <p:clrMapOvr>
    <a:masterClrMapping/>
  </p:clrMapOvr>
  <p:transition spd="slow">
    <p:wip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85385" y="474032"/>
            <a:ext cx="1537577" cy="6419527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414" y="851958"/>
            <a:ext cx="6512416" cy="604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722672"/>
      </p:ext>
    </p:extLst>
  </p:cSld>
  <p:clrMapOvr>
    <a:masterClrMapping/>
  </p:clrMapOvr>
  <p:transition spd="slow">
    <p:wip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8" b="1" i="0">
                <a:solidFill>
                  <a:srgbClr val="0033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339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339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>
                <a:solidFill>
                  <a:prstClr val="white">
                    <a:tint val="75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40822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1616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9B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 u="sng">
                <a:solidFill>
                  <a:srgbClr val="999B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‹#›</a:t>
            </a:fld>
            <a:r>
              <a:rPr spc="-235"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1616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9B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 u="sng">
                <a:solidFill>
                  <a:srgbClr val="999B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‹#›</a:t>
            </a:fld>
            <a:r>
              <a:rPr spc="-235" dirty="0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228600"/>
            <a:ext cx="9460992" cy="7098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999B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00" b="0" i="0" u="sng">
                <a:solidFill>
                  <a:srgbClr val="999B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‹#›</a:t>
            </a:fld>
            <a:r>
              <a:rPr spc="-235" dirty="0"/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43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3994">
              <a:lnSpc>
                <a:spcPts val="1813"/>
              </a:lnSpc>
            </a:pPr>
            <a:r>
              <a:rPr lang="en-US" spc="-6"/>
              <a:t>Jarrar </a:t>
            </a:r>
            <a:r>
              <a:rPr lang="en-US"/>
              <a:t>©</a:t>
            </a:r>
            <a:r>
              <a:rPr lang="en-US" spc="-88"/>
              <a:t> </a:t>
            </a:r>
            <a:r>
              <a:rPr lang="en-US" spc="-6"/>
              <a:t>2018</a:t>
            </a:r>
            <a:endParaRPr lang="en-US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83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3994"/>
            <a:r>
              <a:rPr lang="en-US" spc="-44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2" smtClean="0"/>
              <a:pPr marL="13994"/>
              <a:t>‹#›</a:t>
            </a:fld>
            <a:endParaRPr spc="72" dirty="0"/>
          </a:p>
        </p:txBody>
      </p:sp>
    </p:spTree>
    <p:extLst>
      <p:ext uri="{BB962C8B-B14F-4D97-AF65-F5344CB8AC3E}">
        <p14:creationId xmlns:p14="http://schemas.microsoft.com/office/powerpoint/2010/main" val="46264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7793" y="10634"/>
            <a:ext cx="4897815" cy="474745"/>
          </a:xfrm>
        </p:spPr>
        <p:txBody>
          <a:bodyPr lIns="0" tIns="0" rIns="0" bIns="0"/>
          <a:lstStyle>
            <a:lvl1pPr>
              <a:defRPr sz="3085" b="0" i="0">
                <a:solidFill>
                  <a:srgbClr val="9848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43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3994">
              <a:lnSpc>
                <a:spcPts val="1813"/>
              </a:lnSpc>
            </a:pPr>
            <a:r>
              <a:rPr lang="en-US" spc="-6"/>
              <a:t>Jarrar </a:t>
            </a:r>
            <a:r>
              <a:rPr lang="en-US"/>
              <a:t>©</a:t>
            </a:r>
            <a:r>
              <a:rPr lang="en-US" spc="-88"/>
              <a:t> </a:t>
            </a:r>
            <a:r>
              <a:rPr lang="en-US" spc="-6"/>
              <a:t>2018</a:t>
            </a:r>
            <a:endParaRPr lang="en-US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83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3994"/>
            <a:r>
              <a:rPr lang="en-US" spc="-44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2" smtClean="0"/>
              <a:pPr marL="13994"/>
              <a:t>‹#›</a:t>
            </a:fld>
            <a:endParaRPr spc="72" dirty="0"/>
          </a:p>
        </p:txBody>
      </p:sp>
    </p:spTree>
    <p:extLst>
      <p:ext uri="{BB962C8B-B14F-4D97-AF65-F5344CB8AC3E}">
        <p14:creationId xmlns:p14="http://schemas.microsoft.com/office/powerpoint/2010/main" val="270956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7793" y="10634"/>
            <a:ext cx="4897815" cy="474745"/>
          </a:xfrm>
        </p:spPr>
        <p:txBody>
          <a:bodyPr lIns="0" tIns="0" rIns="0" bIns="0"/>
          <a:lstStyle>
            <a:lvl1pPr>
              <a:defRPr sz="3085" b="0" i="0">
                <a:solidFill>
                  <a:srgbClr val="9848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43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3994">
              <a:lnSpc>
                <a:spcPts val="1813"/>
              </a:lnSpc>
            </a:pPr>
            <a:r>
              <a:rPr lang="en-US" spc="-6"/>
              <a:t>Jarrar </a:t>
            </a:r>
            <a:r>
              <a:rPr lang="en-US"/>
              <a:t>©</a:t>
            </a:r>
            <a:r>
              <a:rPr lang="en-US" spc="-88"/>
              <a:t> </a:t>
            </a:r>
            <a:r>
              <a:rPr lang="en-US" spc="-6"/>
              <a:t>2018</a:t>
            </a:r>
            <a:endParaRPr lang="en-US" spc="-6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83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3994"/>
            <a:r>
              <a:rPr lang="en-US" spc="-44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2" smtClean="0"/>
              <a:pPr marL="13994"/>
              <a:t>‹#›</a:t>
            </a:fld>
            <a:endParaRPr spc="72" dirty="0"/>
          </a:p>
        </p:txBody>
      </p:sp>
    </p:spTree>
    <p:extLst>
      <p:ext uri="{BB962C8B-B14F-4D97-AF65-F5344CB8AC3E}">
        <p14:creationId xmlns:p14="http://schemas.microsoft.com/office/powerpoint/2010/main" val="36410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7793" y="10634"/>
            <a:ext cx="4897815" cy="474745"/>
          </a:xfrm>
        </p:spPr>
        <p:txBody>
          <a:bodyPr lIns="0" tIns="0" rIns="0" bIns="0"/>
          <a:lstStyle>
            <a:lvl1pPr>
              <a:defRPr sz="3085" b="0" i="0">
                <a:solidFill>
                  <a:srgbClr val="9848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43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3994">
              <a:lnSpc>
                <a:spcPts val="1813"/>
              </a:lnSpc>
            </a:pPr>
            <a:r>
              <a:rPr lang="en-US" spc="-6"/>
              <a:t>Jarrar </a:t>
            </a:r>
            <a:r>
              <a:rPr lang="en-US"/>
              <a:t>©</a:t>
            </a:r>
            <a:r>
              <a:rPr lang="en-US" spc="-88"/>
              <a:t> </a:t>
            </a:r>
            <a:r>
              <a:rPr lang="en-US" spc="-6"/>
              <a:t>2018</a:t>
            </a:r>
            <a:endParaRPr lang="en-US" spc="-6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83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3994"/>
            <a:r>
              <a:rPr lang="en-US" spc="-44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2" smtClean="0"/>
              <a:pPr marL="13994"/>
              <a:t>‹#›</a:t>
            </a:fld>
            <a:endParaRPr spc="72" dirty="0"/>
          </a:p>
        </p:txBody>
      </p:sp>
    </p:spTree>
    <p:extLst>
      <p:ext uri="{BB962C8B-B14F-4D97-AF65-F5344CB8AC3E}">
        <p14:creationId xmlns:p14="http://schemas.microsoft.com/office/powerpoint/2010/main" val="183373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600" y="228600"/>
            <a:ext cx="9460992" cy="70987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57383" y="6808599"/>
            <a:ext cx="0" cy="372745"/>
          </a:xfrm>
          <a:custGeom>
            <a:avLst/>
            <a:gdLst/>
            <a:ahLst/>
            <a:cxnLst/>
            <a:rect l="l" t="t" r="r" b="b"/>
            <a:pathLst>
              <a:path h="372745">
                <a:moveTo>
                  <a:pt x="0" y="372663"/>
                </a:moveTo>
                <a:lnTo>
                  <a:pt x="1" y="0"/>
                </a:lnTo>
              </a:path>
            </a:pathLst>
          </a:custGeom>
          <a:ln w="3285">
            <a:solidFill>
              <a:srgbClr val="FBC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84880" y="6905179"/>
            <a:ext cx="372745" cy="276225"/>
          </a:xfrm>
          <a:custGeom>
            <a:avLst/>
            <a:gdLst/>
            <a:ahLst/>
            <a:cxnLst/>
            <a:rect l="l" t="t" r="r" b="b"/>
            <a:pathLst>
              <a:path w="372745" h="276225">
                <a:moveTo>
                  <a:pt x="0" y="138041"/>
                </a:moveTo>
                <a:lnTo>
                  <a:pt x="7034" y="94409"/>
                </a:lnTo>
                <a:lnTo>
                  <a:pt x="26622" y="56516"/>
                </a:lnTo>
                <a:lnTo>
                  <a:pt x="56490" y="26634"/>
                </a:lnTo>
                <a:lnTo>
                  <a:pt x="94367" y="7037"/>
                </a:lnTo>
                <a:lnTo>
                  <a:pt x="137980" y="0"/>
                </a:lnTo>
                <a:lnTo>
                  <a:pt x="234518" y="0"/>
                </a:lnTo>
                <a:lnTo>
                  <a:pt x="278131" y="7037"/>
                </a:lnTo>
                <a:lnTo>
                  <a:pt x="316008" y="26634"/>
                </a:lnTo>
                <a:lnTo>
                  <a:pt x="345877" y="56516"/>
                </a:lnTo>
                <a:lnTo>
                  <a:pt x="365464" y="94409"/>
                </a:lnTo>
                <a:lnTo>
                  <a:pt x="372499" y="138041"/>
                </a:lnTo>
                <a:lnTo>
                  <a:pt x="365464" y="181673"/>
                </a:lnTo>
                <a:lnTo>
                  <a:pt x="345876" y="219567"/>
                </a:lnTo>
                <a:lnTo>
                  <a:pt x="316008" y="249449"/>
                </a:lnTo>
                <a:lnTo>
                  <a:pt x="278131" y="269046"/>
                </a:lnTo>
                <a:lnTo>
                  <a:pt x="234518" y="276083"/>
                </a:lnTo>
                <a:lnTo>
                  <a:pt x="137980" y="276083"/>
                </a:lnTo>
                <a:lnTo>
                  <a:pt x="94367" y="269046"/>
                </a:lnTo>
                <a:lnTo>
                  <a:pt x="56490" y="249449"/>
                </a:lnTo>
                <a:lnTo>
                  <a:pt x="26622" y="219567"/>
                </a:lnTo>
                <a:lnTo>
                  <a:pt x="7034" y="181673"/>
                </a:lnTo>
                <a:lnTo>
                  <a:pt x="0" y="138041"/>
                </a:lnTo>
                <a:close/>
              </a:path>
            </a:pathLst>
          </a:custGeom>
          <a:ln w="9858">
            <a:solidFill>
              <a:srgbClr val="8487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584880" y="346925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>
                <a:moveTo>
                  <a:pt x="0" y="0"/>
                </a:moveTo>
                <a:lnTo>
                  <a:pt x="372495" y="1"/>
                </a:lnTo>
              </a:path>
            </a:pathLst>
          </a:custGeom>
          <a:ln w="3286">
            <a:solidFill>
              <a:srgbClr val="FBC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957384" y="346925"/>
            <a:ext cx="0" cy="372745"/>
          </a:xfrm>
          <a:custGeom>
            <a:avLst/>
            <a:gdLst/>
            <a:ahLst/>
            <a:cxnLst/>
            <a:rect l="l" t="t" r="r" b="b"/>
            <a:pathLst>
              <a:path h="372745">
                <a:moveTo>
                  <a:pt x="0" y="0"/>
                </a:moveTo>
                <a:lnTo>
                  <a:pt x="1" y="372666"/>
                </a:lnTo>
              </a:path>
            </a:pathLst>
          </a:custGeom>
          <a:ln w="3285">
            <a:solidFill>
              <a:srgbClr val="FBC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14560" y="346925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>
                <a:moveTo>
                  <a:pt x="372494" y="0"/>
                </a:moveTo>
                <a:lnTo>
                  <a:pt x="0" y="1"/>
                </a:lnTo>
              </a:path>
            </a:pathLst>
          </a:custGeom>
          <a:ln w="3286">
            <a:solidFill>
              <a:srgbClr val="FBC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14556" y="346925"/>
            <a:ext cx="0" cy="372745"/>
          </a:xfrm>
          <a:custGeom>
            <a:avLst/>
            <a:gdLst/>
            <a:ahLst/>
            <a:cxnLst/>
            <a:rect l="l" t="t" r="r" b="b"/>
            <a:pathLst>
              <a:path h="372745">
                <a:moveTo>
                  <a:pt x="1" y="0"/>
                </a:moveTo>
                <a:lnTo>
                  <a:pt x="0" y="372666"/>
                </a:lnTo>
              </a:path>
            </a:pathLst>
          </a:custGeom>
          <a:ln w="3285">
            <a:solidFill>
              <a:srgbClr val="FBC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14560" y="7181262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4">
                <a:moveTo>
                  <a:pt x="372494" y="1"/>
                </a:moveTo>
                <a:lnTo>
                  <a:pt x="0" y="0"/>
                </a:lnTo>
              </a:path>
            </a:pathLst>
          </a:custGeom>
          <a:ln w="3286">
            <a:solidFill>
              <a:srgbClr val="FBC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14556" y="6808599"/>
            <a:ext cx="0" cy="372745"/>
          </a:xfrm>
          <a:custGeom>
            <a:avLst/>
            <a:gdLst/>
            <a:ahLst/>
            <a:cxnLst/>
            <a:rect l="l" t="t" r="r" b="b"/>
            <a:pathLst>
              <a:path h="372745">
                <a:moveTo>
                  <a:pt x="1" y="372663"/>
                </a:moveTo>
                <a:lnTo>
                  <a:pt x="0" y="0"/>
                </a:lnTo>
              </a:path>
            </a:pathLst>
          </a:custGeom>
          <a:ln w="3285">
            <a:solidFill>
              <a:srgbClr val="FBC19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4987" y="249784"/>
            <a:ext cx="4343425" cy="913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16165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291" y="1577271"/>
            <a:ext cx="9270817" cy="4722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999B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72180" y="6894236"/>
            <a:ext cx="423545" cy="306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 u="sng">
                <a:solidFill>
                  <a:srgbClr val="999B9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280"/>
              </a:lnSpc>
            </a:pP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‹#›</a:t>
            </a:fld>
            <a:r>
              <a:rPr spc="-235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3400" cy="7556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7" name="bg object 17"/>
          <p:cNvSpPr/>
          <p:nvPr/>
        </p:nvSpPr>
        <p:spPr>
          <a:xfrm>
            <a:off x="10564871" y="7003756"/>
            <a:ext cx="0" cy="396716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359997"/>
                </a:moveTo>
                <a:lnTo>
                  <a:pt x="1" y="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8" name="bg object 18"/>
          <p:cNvSpPr/>
          <p:nvPr/>
        </p:nvSpPr>
        <p:spPr>
          <a:xfrm>
            <a:off x="10143878" y="7106554"/>
            <a:ext cx="421053" cy="293864"/>
          </a:xfrm>
          <a:custGeom>
            <a:avLst/>
            <a:gdLst/>
            <a:ahLst/>
            <a:cxnLst/>
            <a:rect l="l" t="t" r="r" b="b"/>
            <a:pathLst>
              <a:path w="360045" h="266700">
                <a:moveTo>
                  <a:pt x="0" y="133350"/>
                </a:moveTo>
                <a:lnTo>
                  <a:pt x="6798" y="91201"/>
                </a:lnTo>
                <a:lnTo>
                  <a:pt x="25728" y="54595"/>
                </a:lnTo>
                <a:lnTo>
                  <a:pt x="54595" y="25728"/>
                </a:lnTo>
                <a:lnTo>
                  <a:pt x="91201" y="6798"/>
                </a:lnTo>
                <a:lnTo>
                  <a:pt x="133350" y="0"/>
                </a:lnTo>
                <a:lnTo>
                  <a:pt x="226649" y="0"/>
                </a:lnTo>
                <a:lnTo>
                  <a:pt x="268798" y="6798"/>
                </a:lnTo>
                <a:lnTo>
                  <a:pt x="305404" y="25728"/>
                </a:lnTo>
                <a:lnTo>
                  <a:pt x="334270" y="54595"/>
                </a:lnTo>
                <a:lnTo>
                  <a:pt x="353201" y="91201"/>
                </a:lnTo>
                <a:lnTo>
                  <a:pt x="359999" y="133350"/>
                </a:lnTo>
                <a:lnTo>
                  <a:pt x="353200" y="175498"/>
                </a:lnTo>
                <a:lnTo>
                  <a:pt x="334270" y="212104"/>
                </a:lnTo>
                <a:lnTo>
                  <a:pt x="305403" y="240971"/>
                </a:lnTo>
                <a:lnTo>
                  <a:pt x="268798" y="259901"/>
                </a:lnTo>
                <a:lnTo>
                  <a:pt x="226649" y="266700"/>
                </a:lnTo>
                <a:lnTo>
                  <a:pt x="133350" y="266700"/>
                </a:lnTo>
                <a:lnTo>
                  <a:pt x="91201" y="259901"/>
                </a:lnTo>
                <a:lnTo>
                  <a:pt x="54595" y="240971"/>
                </a:lnTo>
                <a:lnTo>
                  <a:pt x="25728" y="212104"/>
                </a:lnTo>
                <a:lnTo>
                  <a:pt x="6798" y="175498"/>
                </a:lnTo>
                <a:lnTo>
                  <a:pt x="0" y="133350"/>
                </a:lnTo>
                <a:close/>
              </a:path>
            </a:pathLst>
          </a:custGeom>
          <a:ln w="9525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19" name="bg object 19"/>
          <p:cNvSpPr/>
          <p:nvPr/>
        </p:nvSpPr>
        <p:spPr>
          <a:xfrm>
            <a:off x="10143878" y="125942"/>
            <a:ext cx="421053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0" y="0"/>
                </a:moveTo>
                <a:lnTo>
                  <a:pt x="359996" y="1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0" name="bg object 20"/>
          <p:cNvSpPr/>
          <p:nvPr/>
        </p:nvSpPr>
        <p:spPr>
          <a:xfrm>
            <a:off x="10564871" y="125942"/>
            <a:ext cx="0" cy="396716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0" y="0"/>
                </a:moveTo>
                <a:lnTo>
                  <a:pt x="1" y="36000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1" name="bg object 21"/>
          <p:cNvSpPr/>
          <p:nvPr/>
        </p:nvSpPr>
        <p:spPr>
          <a:xfrm>
            <a:off x="118625" y="125942"/>
            <a:ext cx="421053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5" y="0"/>
                </a:moveTo>
                <a:lnTo>
                  <a:pt x="0" y="1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2" name="bg object 22"/>
          <p:cNvSpPr/>
          <p:nvPr/>
        </p:nvSpPr>
        <p:spPr>
          <a:xfrm>
            <a:off x="118623" y="125942"/>
            <a:ext cx="0" cy="396716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1" y="0"/>
                </a:moveTo>
                <a:lnTo>
                  <a:pt x="0" y="36000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3" name="bg object 23"/>
          <p:cNvSpPr/>
          <p:nvPr/>
        </p:nvSpPr>
        <p:spPr>
          <a:xfrm>
            <a:off x="118625" y="7400417"/>
            <a:ext cx="421053" cy="0"/>
          </a:xfrm>
          <a:custGeom>
            <a:avLst/>
            <a:gdLst/>
            <a:ahLst/>
            <a:cxnLst/>
            <a:rect l="l" t="t" r="r" b="b"/>
            <a:pathLst>
              <a:path w="360045">
                <a:moveTo>
                  <a:pt x="359995" y="1"/>
                </a:moveTo>
                <a:lnTo>
                  <a:pt x="0" y="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4" name="bg object 24"/>
          <p:cNvSpPr/>
          <p:nvPr/>
        </p:nvSpPr>
        <p:spPr>
          <a:xfrm>
            <a:off x="118623" y="7003756"/>
            <a:ext cx="0" cy="396716"/>
          </a:xfrm>
          <a:custGeom>
            <a:avLst/>
            <a:gdLst/>
            <a:ahLst/>
            <a:cxnLst/>
            <a:rect l="l" t="t" r="r" b="b"/>
            <a:pathLst>
              <a:path h="360045">
                <a:moveTo>
                  <a:pt x="1" y="359997"/>
                </a:moveTo>
                <a:lnTo>
                  <a:pt x="0" y="0"/>
                </a:lnTo>
              </a:path>
            </a:pathLst>
          </a:custGeom>
          <a:ln w="3175">
            <a:solidFill>
              <a:srgbClr val="FAC090"/>
            </a:solidFill>
          </a:ln>
        </p:spPr>
        <p:txBody>
          <a:bodyPr wrap="square" lIns="0" tIns="0" rIns="0" bIns="0" rtlCol="0"/>
          <a:lstStyle/>
          <a:p>
            <a:endParaRPr sz="1983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7793" y="10634"/>
            <a:ext cx="4897815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98480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60387" y="2025086"/>
            <a:ext cx="937009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59807" y="7271119"/>
            <a:ext cx="1300288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43" b="0" i="0">
                <a:solidFill>
                  <a:srgbClr val="604A7B"/>
                </a:solidFill>
                <a:latin typeface="Arial"/>
                <a:cs typeface="Arial"/>
              </a:defRPr>
            </a:lvl1pPr>
          </a:lstStyle>
          <a:p>
            <a:pPr marL="13994">
              <a:lnSpc>
                <a:spcPts val="1813"/>
              </a:lnSpc>
            </a:pPr>
            <a:r>
              <a:rPr lang="en-US" spc="-6"/>
              <a:t>Jarrar </a:t>
            </a:r>
            <a:r>
              <a:rPr lang="en-US"/>
              <a:t>©</a:t>
            </a:r>
            <a:r>
              <a:rPr lang="en-US" spc="-88"/>
              <a:t> </a:t>
            </a:r>
            <a:r>
              <a:rPr lang="en-US" spc="-6"/>
              <a:t>2018</a:t>
            </a:r>
            <a:endParaRPr lang="en-US" spc="-6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129026" y="7106004"/>
            <a:ext cx="440359" cy="3051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83" b="0" i="0" u="sng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3994"/>
            <a:r>
              <a:rPr lang="en-US" spc="-44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2" smtClean="0"/>
              <a:pPr marL="13994"/>
              <a:t>‹#›</a:t>
            </a:fld>
            <a:endParaRPr spc="72" dirty="0"/>
          </a:p>
        </p:txBody>
      </p:sp>
    </p:spTree>
    <p:extLst>
      <p:ext uri="{BB962C8B-B14F-4D97-AF65-F5344CB8AC3E}">
        <p14:creationId xmlns:p14="http://schemas.microsoft.com/office/powerpoint/2010/main" val="74621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503789">
        <a:defRPr>
          <a:latin typeface="+mn-lt"/>
          <a:ea typeface="+mn-ea"/>
          <a:cs typeface="+mn-cs"/>
        </a:defRPr>
      </a:lvl2pPr>
      <a:lvl3pPr marL="1007577">
        <a:defRPr>
          <a:latin typeface="+mn-lt"/>
          <a:ea typeface="+mn-ea"/>
          <a:cs typeface="+mn-cs"/>
        </a:defRPr>
      </a:lvl3pPr>
      <a:lvl4pPr marL="1511366">
        <a:defRPr>
          <a:latin typeface="+mn-lt"/>
          <a:ea typeface="+mn-ea"/>
          <a:cs typeface="+mn-cs"/>
        </a:defRPr>
      </a:lvl4pPr>
      <a:lvl5pPr marL="2015155">
        <a:defRPr>
          <a:latin typeface="+mn-lt"/>
          <a:ea typeface="+mn-ea"/>
          <a:cs typeface="+mn-cs"/>
        </a:defRPr>
      </a:lvl5pPr>
      <a:lvl6pPr marL="2518943">
        <a:defRPr>
          <a:latin typeface="+mn-lt"/>
          <a:ea typeface="+mn-ea"/>
          <a:cs typeface="+mn-cs"/>
        </a:defRPr>
      </a:lvl6pPr>
      <a:lvl7pPr marL="3022732">
        <a:defRPr>
          <a:latin typeface="+mn-lt"/>
          <a:ea typeface="+mn-ea"/>
          <a:cs typeface="+mn-cs"/>
        </a:defRPr>
      </a:lvl7pPr>
      <a:lvl8pPr marL="3526521">
        <a:defRPr>
          <a:latin typeface="+mn-lt"/>
          <a:ea typeface="+mn-ea"/>
          <a:cs typeface="+mn-cs"/>
        </a:defRPr>
      </a:lvl8pPr>
      <a:lvl9pPr marL="40303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503789">
        <a:defRPr>
          <a:latin typeface="+mn-lt"/>
          <a:ea typeface="+mn-ea"/>
          <a:cs typeface="+mn-cs"/>
        </a:defRPr>
      </a:lvl2pPr>
      <a:lvl3pPr marL="1007577">
        <a:defRPr>
          <a:latin typeface="+mn-lt"/>
          <a:ea typeface="+mn-ea"/>
          <a:cs typeface="+mn-cs"/>
        </a:defRPr>
      </a:lvl3pPr>
      <a:lvl4pPr marL="1511366">
        <a:defRPr>
          <a:latin typeface="+mn-lt"/>
          <a:ea typeface="+mn-ea"/>
          <a:cs typeface="+mn-cs"/>
        </a:defRPr>
      </a:lvl4pPr>
      <a:lvl5pPr marL="2015155">
        <a:defRPr>
          <a:latin typeface="+mn-lt"/>
          <a:ea typeface="+mn-ea"/>
          <a:cs typeface="+mn-cs"/>
        </a:defRPr>
      </a:lvl5pPr>
      <a:lvl6pPr marL="2518943">
        <a:defRPr>
          <a:latin typeface="+mn-lt"/>
          <a:ea typeface="+mn-ea"/>
          <a:cs typeface="+mn-cs"/>
        </a:defRPr>
      </a:lvl6pPr>
      <a:lvl7pPr marL="3022732">
        <a:defRPr>
          <a:latin typeface="+mn-lt"/>
          <a:ea typeface="+mn-ea"/>
          <a:cs typeface="+mn-cs"/>
        </a:defRPr>
      </a:lvl7pPr>
      <a:lvl8pPr marL="3526521">
        <a:defRPr>
          <a:latin typeface="+mn-lt"/>
          <a:ea typeface="+mn-ea"/>
          <a:cs typeface="+mn-cs"/>
        </a:defRPr>
      </a:lvl8pPr>
      <a:lvl9pPr marL="4030309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7366836" y="1847145"/>
            <a:ext cx="3297132" cy="310656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653942" y="-503767"/>
            <a:ext cx="1871345" cy="176318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7366836" y="6716889"/>
            <a:ext cx="1158452" cy="109149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80081" y="2938639"/>
            <a:ext cx="4901142" cy="461786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82086" y="3190522"/>
            <a:ext cx="2762462" cy="260279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9058100" y="0"/>
            <a:ext cx="802005" cy="121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6841" y="498828"/>
            <a:ext cx="8250875" cy="15431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7949" y="2262020"/>
            <a:ext cx="7848906" cy="4622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798453" y="2007307"/>
            <a:ext cx="1091493" cy="2674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white">
                    <a:tint val="75000"/>
                    <a:alpha val="60000"/>
                  </a:prstClr>
                </a:solidFill>
              </a:rPr>
              <a:pPr/>
              <a:t>4/13/2023</a:t>
            </a:fld>
            <a:endParaRPr lang="en-US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7419986" y="3588024"/>
            <a:ext cx="4252922" cy="2674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2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>
              <a:solidFill>
                <a:prstClr val="white">
                  <a:tint val="75000"/>
                  <a:alpha val="6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9082410" y="325858"/>
            <a:ext cx="735362" cy="8458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6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MY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MY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8366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ransition spd="slow">
    <p:wipe/>
  </p:transition>
  <p:txStyles>
    <p:titleStyle>
      <a:lvl1pPr algn="l" defTabSz="503796" rtl="0" eaLnBrk="1" latinLnBrk="0" hangingPunct="1">
        <a:spcBef>
          <a:spcPct val="0"/>
        </a:spcBef>
        <a:buNone/>
        <a:defRPr sz="4628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48" indent="-377848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4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670" indent="-314873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3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494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3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290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087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0884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4680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8478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2274" indent="-251899" algn="l" defTabSz="503796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96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94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90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89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85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83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79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77" algn="l" defTabSz="503796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en.wikipedia.org/wiki/DNA_microarra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diap.ch/~marcel/labs/faceverif.php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mailto:Fahad.sherwani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view_play_list?p=A89DCFA6ADACE599" TargetMode="External"/><Relationship Id="rId2" Type="http://schemas.openxmlformats.org/officeDocument/2006/relationships/hyperlink" Target="https://www.coursera.org/course/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s229.stanford.edu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://en.wikipedia.org/wiki/Speech_recognition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en.wikipedia.org/wiki/Curiosity_(rover)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obotic_mapping" TargetMode="External"/><Relationship Id="rId5" Type="http://schemas.openxmlformats.org/officeDocument/2006/relationships/hyperlink" Target="http://en.wikipedia.org/wiki/Stock_market_prediction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://en.wikipedia.org/wiki/Data_mining" TargetMode="External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7845966-6EFC-468A-9CC7-BAB4B9585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4" y="1"/>
            <a:ext cx="10075333" cy="75565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07577"/>
            <a:endParaRPr lang="en-US" sz="1488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554383-98AF-4A47-BB65-705FAAA4B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309034" y="0"/>
            <a:ext cx="10075333" cy="75565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AD1991-FFD1-4E94-ABAB-7560D3300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1198" y="-4374"/>
            <a:ext cx="8537547" cy="7575023"/>
          </a:xfrm>
          <a:custGeom>
            <a:avLst/>
            <a:gdLst>
              <a:gd name="connsiteX0" fmla="*/ 2232159 w 7837716"/>
              <a:gd name="connsiteY0" fmla="*/ 0 h 6858000"/>
              <a:gd name="connsiteX1" fmla="*/ 5605557 w 7837716"/>
              <a:gd name="connsiteY1" fmla="*/ 0 h 6858000"/>
              <a:gd name="connsiteX2" fmla="*/ 5617845 w 7837716"/>
              <a:gd name="connsiteY2" fmla="*/ 5384 h 6858000"/>
              <a:gd name="connsiteX3" fmla="*/ 7837716 w 7837716"/>
              <a:gd name="connsiteY3" fmla="*/ 3429000 h 6858000"/>
              <a:gd name="connsiteX4" fmla="*/ 5617845 w 7837716"/>
              <a:gd name="connsiteY4" fmla="*/ 6852616 h 6858000"/>
              <a:gd name="connsiteX5" fmla="*/ 5605557 w 7837716"/>
              <a:gd name="connsiteY5" fmla="*/ 6858000 h 6858000"/>
              <a:gd name="connsiteX6" fmla="*/ 2232159 w 7837716"/>
              <a:gd name="connsiteY6" fmla="*/ 6858000 h 6858000"/>
              <a:gd name="connsiteX7" fmla="*/ 2219871 w 7837716"/>
              <a:gd name="connsiteY7" fmla="*/ 6852616 h 6858000"/>
              <a:gd name="connsiteX8" fmla="*/ 0 w 7837716"/>
              <a:gd name="connsiteY8" fmla="*/ 3429000 h 6858000"/>
              <a:gd name="connsiteX9" fmla="*/ 2219871 w 7837716"/>
              <a:gd name="connsiteY9" fmla="*/ 538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37716" h="6858000">
                <a:moveTo>
                  <a:pt x="2232159" y="0"/>
                </a:moveTo>
                <a:lnTo>
                  <a:pt x="5605557" y="0"/>
                </a:lnTo>
                <a:lnTo>
                  <a:pt x="5617845" y="5384"/>
                </a:lnTo>
                <a:cubicBezTo>
                  <a:pt x="6931322" y="618789"/>
                  <a:pt x="7837716" y="1921305"/>
                  <a:pt x="7837716" y="3429000"/>
                </a:cubicBezTo>
                <a:cubicBezTo>
                  <a:pt x="7837716" y="4936696"/>
                  <a:pt x="6931322" y="6239212"/>
                  <a:pt x="5617845" y="6852616"/>
                </a:cubicBezTo>
                <a:lnTo>
                  <a:pt x="5605557" y="6858000"/>
                </a:lnTo>
                <a:lnTo>
                  <a:pt x="2232159" y="6858000"/>
                </a:lnTo>
                <a:lnTo>
                  <a:pt x="2219871" y="6852616"/>
                </a:lnTo>
                <a:cubicBezTo>
                  <a:pt x="906394" y="6239212"/>
                  <a:pt x="0" y="4936696"/>
                  <a:pt x="0" y="3429000"/>
                </a:cubicBezTo>
                <a:cubicBezTo>
                  <a:pt x="0" y="1921305"/>
                  <a:pt x="906394" y="618789"/>
                  <a:pt x="2219871" y="5384"/>
                </a:cubicBezTo>
                <a:close/>
              </a:path>
            </a:pathLst>
          </a:custGeom>
          <a:solidFill>
            <a:schemeClr val="bg1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2000"/>
                  </a:schemeClr>
                </a:gs>
                <a:gs pos="100000">
                  <a:schemeClr val="bg2">
                    <a:lumMod val="87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1007577"/>
            <a:endParaRPr lang="en-US" sz="1488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6CA707-0000-47D9-88EF-C4661BE5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146" y="2098161"/>
            <a:ext cx="5973651" cy="336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62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166" y="175787"/>
            <a:ext cx="787533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Motivation: Inductive</a:t>
            </a:r>
            <a:r>
              <a:rPr sz="4000" b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224434" y="3865159"/>
            <a:ext cx="3548062" cy="305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9639" y="925000"/>
            <a:ext cx="10541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10</a:t>
            </a:fld>
            <a:endParaRPr spc="7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1359255" y="1187745"/>
            <a:ext cx="688276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Construct/adjust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h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to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agree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with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f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on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training set 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(</a:t>
            </a:r>
            <a:r>
              <a:rPr sz="2500" i="1" spc="-5" dirty="0">
                <a:solidFill>
                  <a:srgbClr val="000090"/>
                </a:solidFill>
                <a:latin typeface="Arial"/>
                <a:cs typeface="Arial"/>
              </a:rPr>
              <a:t>h </a:t>
            </a:r>
            <a:r>
              <a:rPr sz="2500" dirty="0">
                <a:solidFill>
                  <a:srgbClr val="000090"/>
                </a:solidFill>
                <a:latin typeface="Arial"/>
                <a:cs typeface="Arial"/>
              </a:rPr>
              <a:t>is </a:t>
            </a:r>
            <a:r>
              <a:rPr sz="2500" spc="-10" dirty="0">
                <a:solidFill>
                  <a:srgbClr val="3333CA"/>
                </a:solidFill>
                <a:latin typeface="Arial"/>
                <a:cs typeface="Arial"/>
              </a:rPr>
              <a:t>consistent </a:t>
            </a:r>
            <a:r>
              <a:rPr sz="2500" dirty="0">
                <a:solidFill>
                  <a:srgbClr val="000090"/>
                </a:solidFill>
                <a:latin typeface="Arial"/>
                <a:cs typeface="Arial"/>
              </a:rPr>
              <a:t>if it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agrees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with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f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on all</a:t>
            </a:r>
            <a:r>
              <a:rPr sz="2500" spc="-19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examples)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E.g., curve</a:t>
            </a:r>
            <a:r>
              <a:rPr sz="2500" spc="-3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fitting: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280113"/>
            <a:ext cx="745985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Motivation: Inductive</a:t>
            </a:r>
            <a:r>
              <a:rPr sz="4000" b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026606" y="3552033"/>
            <a:ext cx="3548062" cy="3058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9639" y="925000"/>
            <a:ext cx="10541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11</a:t>
            </a:fld>
            <a:endParaRPr spc="7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6" name="object 6"/>
          <p:cNvSpPr txBox="1"/>
          <p:nvPr/>
        </p:nvSpPr>
        <p:spPr>
          <a:xfrm>
            <a:off x="1359255" y="1187745"/>
            <a:ext cx="688276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Construct/adjust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h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to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agree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with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f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on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training set 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(</a:t>
            </a:r>
            <a:r>
              <a:rPr sz="2500" i="1" spc="-5" dirty="0">
                <a:solidFill>
                  <a:srgbClr val="000090"/>
                </a:solidFill>
                <a:latin typeface="Arial"/>
                <a:cs typeface="Arial"/>
              </a:rPr>
              <a:t>h </a:t>
            </a:r>
            <a:r>
              <a:rPr sz="2500" dirty="0">
                <a:solidFill>
                  <a:srgbClr val="000090"/>
                </a:solidFill>
                <a:latin typeface="Arial"/>
                <a:cs typeface="Arial"/>
              </a:rPr>
              <a:t>is </a:t>
            </a:r>
            <a:r>
              <a:rPr sz="2500" spc="-10" dirty="0">
                <a:solidFill>
                  <a:srgbClr val="3333CA"/>
                </a:solidFill>
                <a:latin typeface="Arial"/>
                <a:cs typeface="Arial"/>
              </a:rPr>
              <a:t>consistent </a:t>
            </a:r>
            <a:r>
              <a:rPr sz="2500" dirty="0">
                <a:solidFill>
                  <a:srgbClr val="000090"/>
                </a:solidFill>
                <a:latin typeface="Arial"/>
                <a:cs typeface="Arial"/>
              </a:rPr>
              <a:t>if it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agrees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with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f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on all</a:t>
            </a:r>
            <a:r>
              <a:rPr sz="2500" spc="-19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examples)</a:t>
            </a:r>
            <a:endParaRPr sz="2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E.g., curve</a:t>
            </a:r>
            <a:r>
              <a:rPr sz="2500" spc="-3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fitting: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50" y="236428"/>
            <a:ext cx="829887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Introduction </a:t>
            </a:r>
            <a:r>
              <a:rPr sz="4000" b="1" dirty="0">
                <a:solidFill>
                  <a:srgbClr val="660066"/>
                </a:solidFill>
                <a:latin typeface="Arial"/>
                <a:cs typeface="Arial"/>
              </a:rPr>
              <a:t>to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Machine 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6212" y="1123737"/>
            <a:ext cx="7950200" cy="213487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500" spc="-10" dirty="0">
                <a:solidFill>
                  <a:srgbClr val="0000E5"/>
                </a:solidFill>
                <a:latin typeface="Arial"/>
                <a:cs typeface="Arial"/>
              </a:rPr>
              <a:t>What </a:t>
            </a:r>
            <a:r>
              <a:rPr sz="2500" dirty="0">
                <a:solidFill>
                  <a:srgbClr val="0000E5"/>
                </a:solidFill>
                <a:latin typeface="Arial"/>
                <a:cs typeface="Arial"/>
              </a:rPr>
              <a:t>is </a:t>
            </a:r>
            <a:r>
              <a:rPr sz="2500" spc="-10" dirty="0">
                <a:solidFill>
                  <a:srgbClr val="0000E5"/>
                </a:solidFill>
                <a:latin typeface="Arial"/>
                <a:cs typeface="Arial"/>
              </a:rPr>
              <a:t>meant </a:t>
            </a:r>
            <a:r>
              <a:rPr sz="2500" spc="-5" dirty="0">
                <a:solidFill>
                  <a:srgbClr val="0000E5"/>
                </a:solidFill>
                <a:latin typeface="Arial"/>
                <a:cs typeface="Arial"/>
              </a:rPr>
              <a:t>by</a:t>
            </a:r>
            <a:r>
              <a:rPr sz="2500" spc="-65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E5"/>
                </a:solidFill>
                <a:latin typeface="Arial"/>
                <a:cs typeface="Arial"/>
              </a:rPr>
              <a:t>learning?</a:t>
            </a:r>
            <a:endParaRPr sz="25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1105"/>
              </a:spcBef>
              <a:buChar char="•"/>
              <a:tabLst>
                <a:tab pos="307975" algn="l"/>
                <a:tab pos="308610" algn="l"/>
              </a:tabLst>
            </a:pPr>
            <a:r>
              <a:rPr sz="2500" spc="-15" dirty="0">
                <a:solidFill>
                  <a:srgbClr val="22228B"/>
                </a:solidFill>
                <a:latin typeface="Arial"/>
                <a:cs typeface="Arial"/>
              </a:rPr>
              <a:t>Writing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algorithms that can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learn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patterns from</a:t>
            </a:r>
            <a:r>
              <a:rPr sz="2500" spc="-8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data.</a:t>
            </a:r>
            <a:endParaRPr sz="2500">
              <a:latin typeface="Arial"/>
              <a:cs typeface="Arial"/>
            </a:endParaRPr>
          </a:p>
          <a:p>
            <a:pPr marL="307975" marR="5080" indent="-295910">
              <a:lnSpc>
                <a:spcPct val="130400"/>
              </a:lnSpc>
              <a:spcBef>
                <a:spcPts val="575"/>
              </a:spcBef>
              <a:buChar char="•"/>
              <a:tabLst>
                <a:tab pos="307975" algn="l"/>
                <a:tab pos="308610" algn="l"/>
              </a:tabLst>
            </a:pP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The algorithms create </a:t>
            </a:r>
            <a:r>
              <a:rPr sz="2500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500" spc="-10" dirty="0">
                <a:solidFill>
                  <a:srgbClr val="FF6600"/>
                </a:solidFill>
                <a:latin typeface="Arial"/>
                <a:cs typeface="Arial"/>
              </a:rPr>
              <a:t>statistical model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that </a:t>
            </a:r>
            <a:r>
              <a:rPr sz="2500" dirty="0">
                <a:solidFill>
                  <a:srgbClr val="22228B"/>
                </a:solidFill>
                <a:latin typeface="Arial"/>
                <a:cs typeface="Arial"/>
              </a:rPr>
              <a:t>is a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good  approximation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of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the</a:t>
            </a:r>
            <a:r>
              <a:rPr sz="2500" spc="-4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data.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1183" y="3776471"/>
            <a:ext cx="2423160" cy="20299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0271" y="5981083"/>
            <a:ext cx="1775460" cy="662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63195" marR="5080" indent="-151130">
              <a:lnSpc>
                <a:spcPts val="2500"/>
              </a:lnSpc>
              <a:spcBef>
                <a:spcPts val="200"/>
              </a:spcBef>
            </a:pPr>
            <a:r>
              <a:rPr sz="2100" spc="-15" dirty="0">
                <a:solidFill>
                  <a:srgbClr val="16165D"/>
                </a:solidFill>
                <a:latin typeface="Arial"/>
                <a:cs typeface="Arial"/>
              </a:rPr>
              <a:t>Data from</a:t>
            </a:r>
            <a:r>
              <a:rPr sz="2100" spc="-13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16165D"/>
                </a:solidFill>
                <a:latin typeface="Arial"/>
                <a:cs typeface="Arial"/>
              </a:rPr>
              <a:t>Past  </a:t>
            </a:r>
            <a:r>
              <a:rPr sz="2100" spc="-20" dirty="0">
                <a:solidFill>
                  <a:srgbClr val="16165D"/>
                </a:solidFill>
                <a:latin typeface="Arial"/>
                <a:cs typeface="Arial"/>
              </a:rPr>
              <a:t>Experiences</a:t>
            </a:r>
            <a:endParaRPr sz="2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84447" y="3776471"/>
            <a:ext cx="6303645" cy="2014855"/>
            <a:chOff x="3584447" y="3776471"/>
            <a:chExt cx="6303645" cy="2014855"/>
          </a:xfrm>
        </p:grpSpPr>
        <p:sp>
          <p:nvSpPr>
            <p:cNvPr id="7" name="object 7"/>
            <p:cNvSpPr/>
            <p:nvPr/>
          </p:nvSpPr>
          <p:spPr>
            <a:xfrm>
              <a:off x="3584447" y="4535423"/>
              <a:ext cx="490727" cy="4267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32161" y="4567059"/>
              <a:ext cx="394220" cy="31553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2161" y="4567059"/>
              <a:ext cx="394335" cy="315595"/>
            </a:xfrm>
            <a:custGeom>
              <a:avLst/>
              <a:gdLst/>
              <a:ahLst/>
              <a:cxnLst/>
              <a:rect l="l" t="t" r="r" b="b"/>
              <a:pathLst>
                <a:path w="394335" h="315595">
                  <a:moveTo>
                    <a:pt x="0" y="78881"/>
                  </a:moveTo>
                  <a:lnTo>
                    <a:pt x="236537" y="78881"/>
                  </a:lnTo>
                  <a:lnTo>
                    <a:pt x="236537" y="0"/>
                  </a:lnTo>
                  <a:lnTo>
                    <a:pt x="394229" y="157762"/>
                  </a:lnTo>
                  <a:lnTo>
                    <a:pt x="236537" y="315524"/>
                  </a:lnTo>
                  <a:lnTo>
                    <a:pt x="236537" y="236643"/>
                  </a:lnTo>
                  <a:lnTo>
                    <a:pt x="0" y="236643"/>
                  </a:lnTo>
                  <a:lnTo>
                    <a:pt x="0" y="78881"/>
                  </a:lnTo>
                  <a:close/>
                </a:path>
              </a:pathLst>
            </a:custGeom>
            <a:ln w="9858">
              <a:solidFill>
                <a:srgbClr val="00CB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23359" y="3776471"/>
              <a:ext cx="2660904" cy="20147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71944" y="3776471"/>
              <a:ext cx="2715768" cy="20147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11695" y="4535423"/>
              <a:ext cx="490727" cy="4267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9104" y="4567059"/>
              <a:ext cx="394233" cy="31553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59105" y="4567059"/>
              <a:ext cx="394335" cy="315595"/>
            </a:xfrm>
            <a:custGeom>
              <a:avLst/>
              <a:gdLst/>
              <a:ahLst/>
              <a:cxnLst/>
              <a:rect l="l" t="t" r="r" b="b"/>
              <a:pathLst>
                <a:path w="394334" h="315595">
                  <a:moveTo>
                    <a:pt x="0" y="78881"/>
                  </a:moveTo>
                  <a:lnTo>
                    <a:pt x="236537" y="78881"/>
                  </a:lnTo>
                  <a:lnTo>
                    <a:pt x="236537" y="0"/>
                  </a:lnTo>
                  <a:lnTo>
                    <a:pt x="394229" y="157762"/>
                  </a:lnTo>
                  <a:lnTo>
                    <a:pt x="236537" y="315524"/>
                  </a:lnTo>
                  <a:lnTo>
                    <a:pt x="236537" y="236643"/>
                  </a:lnTo>
                  <a:lnTo>
                    <a:pt x="0" y="236643"/>
                  </a:lnTo>
                  <a:lnTo>
                    <a:pt x="0" y="78881"/>
                  </a:lnTo>
                  <a:close/>
                </a:path>
              </a:pathLst>
            </a:custGeom>
            <a:ln w="9858">
              <a:solidFill>
                <a:srgbClr val="00CB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08297" y="5962795"/>
            <a:ext cx="233426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15" dirty="0">
                <a:solidFill>
                  <a:srgbClr val="16165D"/>
                </a:solidFill>
                <a:latin typeface="Arial"/>
                <a:cs typeface="Arial"/>
              </a:rPr>
              <a:t>Calculating </a:t>
            </a:r>
            <a:r>
              <a:rPr sz="2100" spc="-5" dirty="0">
                <a:solidFill>
                  <a:srgbClr val="16165D"/>
                </a:solidFill>
                <a:latin typeface="Arial"/>
                <a:cs typeface="Arial"/>
              </a:rPr>
              <a:t>a</a:t>
            </a:r>
            <a:r>
              <a:rPr sz="2100" spc="-1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16165D"/>
                </a:solidFill>
                <a:latin typeface="Arial"/>
                <a:cs typeface="Arial"/>
              </a:rPr>
              <a:t>model</a:t>
            </a:r>
            <a:endParaRPr sz="21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12</a:t>
            </a:fld>
            <a:endParaRPr spc="70" dirty="0"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16" name="object 16"/>
          <p:cNvSpPr txBox="1"/>
          <p:nvPr/>
        </p:nvSpPr>
        <p:spPr>
          <a:xfrm>
            <a:off x="7255814" y="5892691"/>
            <a:ext cx="2329815" cy="982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2100" spc="-15" dirty="0">
                <a:solidFill>
                  <a:srgbClr val="16165D"/>
                </a:solidFill>
                <a:latin typeface="Arial"/>
                <a:cs typeface="Arial"/>
              </a:rPr>
              <a:t>Estimating the  </a:t>
            </a:r>
            <a:r>
              <a:rPr sz="2100" spc="-20" dirty="0">
                <a:solidFill>
                  <a:srgbClr val="16165D"/>
                </a:solidFill>
                <a:latin typeface="Arial"/>
                <a:cs typeface="Arial"/>
              </a:rPr>
              <a:t>output </a:t>
            </a:r>
            <a:r>
              <a:rPr sz="2100" spc="-15" dirty="0">
                <a:solidFill>
                  <a:srgbClr val="16165D"/>
                </a:solidFill>
                <a:latin typeface="Arial"/>
                <a:cs typeface="Arial"/>
              </a:rPr>
              <a:t>for new</a:t>
            </a:r>
            <a:r>
              <a:rPr sz="2100" spc="-110" dirty="0">
                <a:solidFill>
                  <a:srgbClr val="16165D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16165D"/>
                </a:solidFill>
                <a:latin typeface="Arial"/>
                <a:cs typeface="Arial"/>
              </a:rPr>
              <a:t>input  </a:t>
            </a:r>
            <a:r>
              <a:rPr sz="2100" spc="-15" dirty="0">
                <a:solidFill>
                  <a:srgbClr val="16165D"/>
                </a:solidFill>
                <a:latin typeface="Arial"/>
                <a:cs typeface="Arial"/>
              </a:rPr>
              <a:t>values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321031"/>
            <a:ext cx="8534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Challenges </a:t>
            </a:r>
            <a:r>
              <a:rPr sz="4000" b="1" dirty="0">
                <a:solidFill>
                  <a:srgbClr val="660066"/>
                </a:solidFill>
                <a:latin typeface="Arial"/>
                <a:cs typeface="Arial"/>
              </a:rPr>
              <a:t>of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Machine</a:t>
            </a:r>
            <a:r>
              <a:rPr sz="4000" b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2285" y="1184576"/>
            <a:ext cx="8484235" cy="332041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500" spc="-10" dirty="0">
                <a:solidFill>
                  <a:srgbClr val="0000E5"/>
                </a:solidFill>
                <a:latin typeface="Arial"/>
                <a:cs typeface="Arial"/>
              </a:rPr>
              <a:t>High Dimensionality</a:t>
            </a:r>
            <a:r>
              <a:rPr sz="2500" spc="-35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  <a:p>
            <a:pPr marL="287020" indent="-184785">
              <a:lnSpc>
                <a:spcPct val="100000"/>
              </a:lnSpc>
              <a:spcBef>
                <a:spcPts val="500"/>
              </a:spcBef>
              <a:buChar char="•"/>
              <a:tabLst>
                <a:tab pos="287655" algn="l"/>
              </a:tabLst>
            </a:pPr>
            <a:r>
              <a:rPr sz="2000" spc="-15" dirty="0">
                <a:solidFill>
                  <a:srgbClr val="22228B"/>
                </a:solidFill>
                <a:latin typeface="Arial"/>
                <a:cs typeface="Arial"/>
              </a:rPr>
              <a:t>Complexity </a:t>
            </a:r>
            <a:r>
              <a:rPr sz="2000" spc="-10" dirty="0">
                <a:solidFill>
                  <a:srgbClr val="22228B"/>
                </a:solidFill>
                <a:latin typeface="Arial"/>
                <a:cs typeface="Arial"/>
              </a:rPr>
              <a:t>of </a:t>
            </a:r>
            <a:r>
              <a:rPr sz="2000" spc="-15" dirty="0">
                <a:solidFill>
                  <a:srgbClr val="22228B"/>
                </a:solidFill>
                <a:latin typeface="Arial"/>
                <a:cs typeface="Arial"/>
              </a:rPr>
              <a:t>the data </a:t>
            </a:r>
            <a:r>
              <a:rPr sz="2000" spc="-20" dirty="0">
                <a:solidFill>
                  <a:srgbClr val="22228B"/>
                </a:solidFill>
                <a:latin typeface="Arial"/>
                <a:cs typeface="Arial"/>
              </a:rPr>
              <a:t>becomes </a:t>
            </a:r>
            <a:r>
              <a:rPr sz="2000" spc="-15" dirty="0">
                <a:solidFill>
                  <a:srgbClr val="22228B"/>
                </a:solidFill>
                <a:latin typeface="Arial"/>
                <a:cs typeface="Arial"/>
              </a:rPr>
              <a:t>very </a:t>
            </a:r>
            <a:r>
              <a:rPr sz="2000" spc="-10" dirty="0">
                <a:solidFill>
                  <a:srgbClr val="22228B"/>
                </a:solidFill>
                <a:latin typeface="Arial"/>
                <a:cs typeface="Arial"/>
              </a:rPr>
              <a:t>high </a:t>
            </a:r>
            <a:r>
              <a:rPr sz="2000" spc="-15" dirty="0">
                <a:solidFill>
                  <a:srgbClr val="22228B"/>
                </a:solidFill>
                <a:latin typeface="Arial"/>
                <a:cs typeface="Arial"/>
              </a:rPr>
              <a:t>and requires bigger</a:t>
            </a:r>
            <a:r>
              <a:rPr sz="2000" spc="-15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22228B"/>
                </a:solidFill>
                <a:latin typeface="Arial"/>
                <a:cs typeface="Arial"/>
              </a:rPr>
              <a:t>models</a:t>
            </a:r>
            <a:endParaRPr sz="2000" dirty="0">
              <a:latin typeface="Arial"/>
              <a:cs typeface="Arial"/>
            </a:endParaRPr>
          </a:p>
          <a:p>
            <a:pPr marL="287020" indent="-184785">
              <a:lnSpc>
                <a:spcPct val="100000"/>
              </a:lnSpc>
              <a:spcBef>
                <a:spcPts val="695"/>
              </a:spcBef>
              <a:buChar char="•"/>
              <a:tabLst>
                <a:tab pos="287655" algn="l"/>
              </a:tabLst>
            </a:pPr>
            <a:r>
              <a:rPr sz="2000" spc="-15" dirty="0">
                <a:solidFill>
                  <a:srgbClr val="22228B"/>
                </a:solidFill>
                <a:latin typeface="Arial"/>
                <a:cs typeface="Arial"/>
              </a:rPr>
              <a:t>Requires </a:t>
            </a:r>
            <a:r>
              <a:rPr sz="2000" spc="-5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000" spc="-15" dirty="0">
                <a:solidFill>
                  <a:srgbClr val="22228B"/>
                </a:solidFill>
                <a:latin typeface="Arial"/>
                <a:cs typeface="Arial"/>
              </a:rPr>
              <a:t>greater amount </a:t>
            </a:r>
            <a:r>
              <a:rPr sz="2000" spc="-10" dirty="0">
                <a:solidFill>
                  <a:srgbClr val="22228B"/>
                </a:solidFill>
                <a:latin typeface="Arial"/>
                <a:cs typeface="Arial"/>
              </a:rPr>
              <a:t>of </a:t>
            </a:r>
            <a:r>
              <a:rPr sz="2000" spc="-20" dirty="0">
                <a:solidFill>
                  <a:srgbClr val="22228B"/>
                </a:solidFill>
                <a:latin typeface="Arial"/>
                <a:cs typeface="Arial"/>
              </a:rPr>
              <a:t>memory </a:t>
            </a:r>
            <a:r>
              <a:rPr sz="2000" spc="-15" dirty="0">
                <a:solidFill>
                  <a:srgbClr val="22228B"/>
                </a:solidFill>
                <a:latin typeface="Arial"/>
                <a:cs typeface="Arial"/>
              </a:rPr>
              <a:t>and more time </a:t>
            </a:r>
            <a:r>
              <a:rPr sz="2000" spc="-10" dirty="0">
                <a:solidFill>
                  <a:srgbClr val="22228B"/>
                </a:solidFill>
                <a:latin typeface="Arial"/>
                <a:cs typeface="Arial"/>
              </a:rPr>
              <a:t>to</a:t>
            </a:r>
            <a:r>
              <a:rPr sz="2000" spc="-18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22228B"/>
                </a:solidFill>
                <a:latin typeface="Arial"/>
                <a:cs typeface="Arial"/>
              </a:rPr>
              <a:t>process.</a:t>
            </a:r>
            <a:endParaRPr sz="2000" dirty="0">
              <a:latin typeface="Arial"/>
              <a:cs typeface="Arial"/>
            </a:endParaRPr>
          </a:p>
          <a:p>
            <a:pPr marL="287020" indent="-184785">
              <a:lnSpc>
                <a:spcPct val="100000"/>
              </a:lnSpc>
              <a:spcBef>
                <a:spcPts val="720"/>
              </a:spcBef>
              <a:buChar char="•"/>
              <a:tabLst>
                <a:tab pos="287655" algn="l"/>
              </a:tabLst>
            </a:pPr>
            <a:r>
              <a:rPr sz="2000" spc="-15" dirty="0">
                <a:solidFill>
                  <a:srgbClr val="22228B"/>
                </a:solidFill>
                <a:latin typeface="Arial"/>
                <a:cs typeface="Arial"/>
              </a:rPr>
              <a:t>Might cause</a:t>
            </a:r>
            <a:r>
              <a:rPr sz="2000" spc="-5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22228B"/>
                </a:solidFill>
                <a:latin typeface="Arial"/>
                <a:cs typeface="Arial"/>
              </a:rPr>
              <a:t>over-fitting.</a:t>
            </a:r>
            <a:endParaRPr sz="2000" dirty="0">
              <a:latin typeface="Arial"/>
              <a:cs typeface="Arial"/>
            </a:endParaRPr>
          </a:p>
          <a:p>
            <a:pPr marL="287020" indent="-184785">
              <a:lnSpc>
                <a:spcPct val="100000"/>
              </a:lnSpc>
              <a:spcBef>
                <a:spcPts val="695"/>
              </a:spcBef>
              <a:buChar char="•"/>
              <a:tabLst>
                <a:tab pos="287655" algn="l"/>
              </a:tabLst>
            </a:pPr>
            <a:r>
              <a:rPr sz="2000" spc="-20" dirty="0">
                <a:solidFill>
                  <a:srgbClr val="22228B"/>
                </a:solidFill>
                <a:latin typeface="Arial"/>
                <a:cs typeface="Arial"/>
              </a:rPr>
              <a:t>Exam</a:t>
            </a:r>
            <a:r>
              <a:rPr sz="2000" spc="-20" dirty="0">
                <a:solidFill>
                  <a:srgbClr val="22228B"/>
                </a:solidFill>
                <a:latin typeface="Arial"/>
                <a:cs typeface="Arial"/>
                <a:hlinkClick r:id="rId2"/>
              </a:rPr>
              <a:t>ple:</a:t>
            </a:r>
            <a:r>
              <a:rPr sz="2000" spc="-20" dirty="0">
                <a:solidFill>
                  <a:srgbClr val="0000CB"/>
                </a:solidFill>
                <a:latin typeface="Arial"/>
                <a:cs typeface="Arial"/>
                <a:hlinkClick r:id="rId2"/>
              </a:rPr>
              <a:t> </a:t>
            </a:r>
            <a:r>
              <a:rPr sz="2000" u="sng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2"/>
              </a:rPr>
              <a:t>DNA</a:t>
            </a:r>
            <a:r>
              <a:rPr sz="2000" u="sng" spc="-17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000" u="sng" spc="-1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2"/>
              </a:rPr>
              <a:t>Micro</a:t>
            </a:r>
            <a:r>
              <a:rPr sz="2000" u="sng" spc="-1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array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500" spc="-10" dirty="0">
                <a:solidFill>
                  <a:srgbClr val="0000E5"/>
                </a:solidFill>
                <a:latin typeface="Arial"/>
                <a:cs typeface="Arial"/>
              </a:rPr>
              <a:t>Choice </a:t>
            </a:r>
            <a:r>
              <a:rPr sz="2500" spc="-5" dirty="0">
                <a:solidFill>
                  <a:srgbClr val="0000E5"/>
                </a:solidFill>
                <a:latin typeface="Arial"/>
                <a:cs typeface="Arial"/>
              </a:rPr>
              <a:t>of </a:t>
            </a:r>
            <a:r>
              <a:rPr sz="2500" spc="-10" dirty="0">
                <a:solidFill>
                  <a:srgbClr val="0000E5"/>
                </a:solidFill>
                <a:latin typeface="Arial"/>
                <a:cs typeface="Arial"/>
              </a:rPr>
              <a:t>Statistical Model</a:t>
            </a:r>
            <a:r>
              <a:rPr sz="2500" spc="-45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endParaRPr sz="1700" dirty="0">
              <a:latin typeface="Arial"/>
              <a:cs typeface="Arial"/>
            </a:endParaRPr>
          </a:p>
          <a:p>
            <a:pPr marL="379095" marR="5080" indent="-276225">
              <a:lnSpc>
                <a:spcPct val="129000"/>
              </a:lnSpc>
              <a:spcBef>
                <a:spcPts val="114"/>
              </a:spcBef>
              <a:buChar char="•"/>
              <a:tabLst>
                <a:tab pos="287655" algn="l"/>
              </a:tabLst>
            </a:pPr>
            <a:r>
              <a:rPr sz="2000" spc="-15" dirty="0">
                <a:solidFill>
                  <a:srgbClr val="22228B"/>
                </a:solidFill>
                <a:latin typeface="Arial"/>
                <a:cs typeface="Arial"/>
              </a:rPr>
              <a:t>Choosing the correct model and parameters that satisfy the available data can cause under-fitting </a:t>
            </a:r>
            <a:r>
              <a:rPr sz="2000" spc="-10" dirty="0">
                <a:solidFill>
                  <a:srgbClr val="22228B"/>
                </a:solidFill>
                <a:latin typeface="Arial"/>
                <a:cs typeface="Arial"/>
              </a:rPr>
              <a:t>or</a:t>
            </a:r>
            <a:r>
              <a:rPr sz="2000" spc="-7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000" spc="-15" dirty="0">
                <a:solidFill>
                  <a:srgbClr val="22228B"/>
                </a:solidFill>
                <a:latin typeface="Arial"/>
                <a:cs typeface="Arial"/>
              </a:rPr>
              <a:t>over-fitting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1421" y="4750307"/>
            <a:ext cx="2648712" cy="19933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8500" y="4740159"/>
            <a:ext cx="2752343" cy="20665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0711" y="4745735"/>
            <a:ext cx="2642616" cy="20025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13</a:t>
            </a:fld>
            <a:endParaRPr spc="7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96" y="214913"/>
            <a:ext cx="948553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Challenges </a:t>
            </a:r>
            <a:r>
              <a:rPr sz="4000" b="1" dirty="0">
                <a:solidFill>
                  <a:srgbClr val="660066"/>
                </a:solidFill>
                <a:latin typeface="Arial"/>
                <a:cs typeface="Arial"/>
              </a:rPr>
              <a:t>of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Machine</a:t>
            </a:r>
            <a:r>
              <a:rPr sz="4000" b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5293" y="1203207"/>
            <a:ext cx="8627745" cy="305308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500" spc="-10" dirty="0">
                <a:solidFill>
                  <a:srgbClr val="000060"/>
                </a:solidFill>
                <a:latin typeface="Arial"/>
                <a:cs typeface="Arial"/>
              </a:rPr>
              <a:t>Noise and Errors</a:t>
            </a:r>
            <a:r>
              <a:rPr sz="2500" spc="-260" dirty="0">
                <a:solidFill>
                  <a:srgbClr val="000060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5F5F5F"/>
                </a:solidFill>
                <a:latin typeface="Arial"/>
                <a:cs typeface="Arial"/>
              </a:rPr>
              <a:t>[5]</a:t>
            </a:r>
            <a:endParaRPr sz="1700">
              <a:latin typeface="Arial"/>
              <a:cs typeface="Arial"/>
            </a:endParaRPr>
          </a:p>
          <a:p>
            <a:pPr marL="474345" marR="5080" indent="-262890">
              <a:lnSpc>
                <a:spcPct val="130400"/>
              </a:lnSpc>
              <a:spcBef>
                <a:spcPts val="155"/>
              </a:spcBef>
              <a:buChar char="•"/>
              <a:tabLst>
                <a:tab pos="474345" algn="l"/>
                <a:tab pos="474980" algn="l"/>
              </a:tabLst>
            </a:pP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Gaussian Noise: Statistical Noise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that has its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probability density  function equal </a:t>
            </a:r>
            <a:r>
              <a:rPr sz="2300" spc="-5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normal</a:t>
            </a:r>
            <a:r>
              <a:rPr sz="2300" spc="-3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distribution.</a:t>
            </a:r>
            <a:endParaRPr sz="2300">
              <a:latin typeface="Arial"/>
              <a:cs typeface="Arial"/>
            </a:endParaRPr>
          </a:p>
          <a:p>
            <a:pPr marL="474345" indent="-263525">
              <a:lnSpc>
                <a:spcPct val="100000"/>
              </a:lnSpc>
              <a:spcBef>
                <a:spcPts val="1345"/>
              </a:spcBef>
              <a:buChar char="•"/>
              <a:tabLst>
                <a:tab pos="474345" algn="l"/>
                <a:tab pos="474980" algn="l"/>
              </a:tabLst>
            </a:pP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Outlier: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an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observation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that </a:t>
            </a:r>
            <a:r>
              <a:rPr sz="2300" spc="-5" dirty="0">
                <a:solidFill>
                  <a:srgbClr val="22228B"/>
                </a:solidFill>
                <a:latin typeface="Arial"/>
                <a:cs typeface="Arial"/>
              </a:rPr>
              <a:t>is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distant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from the rest of the</a:t>
            </a:r>
            <a:r>
              <a:rPr sz="2300" spc="-5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data.</a:t>
            </a:r>
            <a:endParaRPr sz="2300">
              <a:latin typeface="Arial"/>
              <a:cs typeface="Arial"/>
            </a:endParaRPr>
          </a:p>
          <a:p>
            <a:pPr marL="474345" indent="-263525">
              <a:lnSpc>
                <a:spcPct val="100000"/>
              </a:lnSpc>
              <a:spcBef>
                <a:spcPts val="1440"/>
              </a:spcBef>
              <a:buChar char="•"/>
              <a:tabLst>
                <a:tab pos="474345" algn="l"/>
                <a:tab pos="474980" algn="l"/>
              </a:tabLst>
            </a:pP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Inlier: </a:t>
            </a:r>
            <a:r>
              <a:rPr sz="2300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local </a:t>
            </a:r>
            <a:r>
              <a:rPr sz="2300" spc="-30" dirty="0">
                <a:solidFill>
                  <a:srgbClr val="22228B"/>
                </a:solidFill>
                <a:latin typeface="Arial"/>
                <a:cs typeface="Arial"/>
              </a:rPr>
              <a:t>outlier.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(see: 2-sigma</a:t>
            </a:r>
            <a:r>
              <a:rPr sz="2300" spc="-2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rule).</a:t>
            </a:r>
            <a:endParaRPr sz="2300">
              <a:latin typeface="Arial"/>
              <a:cs typeface="Arial"/>
            </a:endParaRPr>
          </a:p>
          <a:p>
            <a:pPr marL="474345" indent="-263525">
              <a:lnSpc>
                <a:spcPct val="100000"/>
              </a:lnSpc>
              <a:spcBef>
                <a:spcPts val="1340"/>
              </a:spcBef>
              <a:buChar char="•"/>
              <a:tabLst>
                <a:tab pos="474345" algn="l"/>
                <a:tab pos="474980" algn="l"/>
              </a:tabLst>
            </a:pP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Human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Error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causing incorrect</a:t>
            </a:r>
            <a:r>
              <a:rPr sz="2300" spc="-2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measurements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17900" y="4603410"/>
            <a:ext cx="3541776" cy="25968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14</a:t>
            </a:fld>
            <a:endParaRPr spc="7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326821"/>
            <a:ext cx="829887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Challenges </a:t>
            </a:r>
            <a:r>
              <a:rPr sz="4000" b="1" dirty="0">
                <a:solidFill>
                  <a:srgbClr val="660066"/>
                </a:solidFill>
                <a:latin typeface="Arial"/>
                <a:cs typeface="Arial"/>
              </a:rPr>
              <a:t>of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Machine</a:t>
            </a:r>
            <a:r>
              <a:rPr sz="4000" b="1" spc="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34782" y="1224954"/>
            <a:ext cx="8351520" cy="272478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2500" spc="-15" dirty="0">
                <a:solidFill>
                  <a:srgbClr val="0000E5"/>
                </a:solidFill>
                <a:latin typeface="Arial"/>
                <a:cs typeface="Arial"/>
              </a:rPr>
              <a:t>Insufficient </a:t>
            </a:r>
            <a:r>
              <a:rPr sz="2500" spc="-20" dirty="0">
                <a:solidFill>
                  <a:srgbClr val="0000E5"/>
                </a:solidFill>
                <a:latin typeface="Arial"/>
                <a:cs typeface="Arial"/>
              </a:rPr>
              <a:t>Training</a:t>
            </a:r>
            <a:r>
              <a:rPr sz="2500" spc="-75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E5"/>
                </a:solidFill>
                <a:latin typeface="Arial"/>
                <a:cs typeface="Arial"/>
              </a:rPr>
              <a:t>Data</a:t>
            </a:r>
            <a:endParaRPr sz="2500">
              <a:latin typeface="Arial"/>
              <a:cs typeface="Arial"/>
            </a:endParaRPr>
          </a:p>
          <a:p>
            <a:pPr marL="12700" marR="5080">
              <a:lnSpc>
                <a:spcPts val="2500"/>
              </a:lnSpc>
              <a:spcBef>
                <a:spcPts val="620"/>
              </a:spcBef>
            </a:pP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The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amount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of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data 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is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not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sufficient </a:t>
            </a:r>
            <a:r>
              <a:rPr sz="2100" spc="-10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build 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good approximation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of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the  process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that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generated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the</a:t>
            </a:r>
            <a:r>
              <a:rPr sz="2100" spc="-8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data.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spc="-10" dirty="0">
                <a:solidFill>
                  <a:srgbClr val="0000E5"/>
                </a:solidFill>
                <a:latin typeface="Arial"/>
                <a:cs typeface="Arial"/>
              </a:rPr>
              <a:t>Feature Extraction </a:t>
            </a:r>
            <a:r>
              <a:rPr sz="2500" dirty="0">
                <a:solidFill>
                  <a:srgbClr val="0000E5"/>
                </a:solidFill>
                <a:latin typeface="Arial"/>
                <a:cs typeface="Arial"/>
              </a:rPr>
              <a:t>in</a:t>
            </a:r>
            <a:r>
              <a:rPr sz="2500" spc="-45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E5"/>
                </a:solidFill>
                <a:latin typeface="Arial"/>
                <a:cs typeface="Arial"/>
              </a:rPr>
              <a:t>Patterns</a:t>
            </a:r>
            <a:endParaRPr sz="2500">
              <a:latin typeface="Arial"/>
              <a:cs typeface="Arial"/>
            </a:endParaRPr>
          </a:p>
          <a:p>
            <a:pPr marL="12700" marR="395605">
              <a:lnSpc>
                <a:spcPts val="2500"/>
              </a:lnSpc>
              <a:spcBef>
                <a:spcPts val="595"/>
              </a:spcBef>
            </a:pP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Feature extraction 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is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the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process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of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converting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the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data </a:t>
            </a:r>
            <a:r>
              <a:rPr sz="2100" spc="-10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reduced  representation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of 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set of</a:t>
            </a:r>
            <a:r>
              <a:rPr sz="2100" spc="-9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features.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38728" y="4075176"/>
            <a:ext cx="5961887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5293" y="5237371"/>
            <a:ext cx="211328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 marR="5080" indent="-72390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Image</a:t>
            </a:r>
            <a:r>
              <a:rPr sz="2100" spc="-9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Reference:  </a:t>
            </a:r>
            <a:r>
              <a:rPr sz="2100" u="heavy" spc="-1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3"/>
              </a:rPr>
              <a:t>Face</a:t>
            </a:r>
            <a:r>
              <a:rPr sz="2100" u="heavy" spc="-5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2100" u="heavy" spc="-3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3"/>
              </a:rPr>
              <a:t>Verifi</a:t>
            </a:r>
            <a:r>
              <a:rPr sz="2100" u="heavy" spc="-3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cation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15</a:t>
            </a:fld>
            <a:endParaRPr spc="7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310232"/>
            <a:ext cx="62446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  <a:r>
              <a:rPr sz="4000" b="1" spc="-6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45" dirty="0">
                <a:solidFill>
                  <a:srgbClr val="660066"/>
                </a:solidFill>
                <a:latin typeface="Arial"/>
                <a:cs typeface="Arial"/>
              </a:rPr>
              <a:t>Types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16</a:t>
            </a:fld>
            <a:endParaRPr spc="7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841500" y="1797050"/>
            <a:ext cx="5549266" cy="24750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95605" algn="l"/>
              </a:tabLst>
            </a:pPr>
            <a:r>
              <a:rPr sz="3200" spc="-10" dirty="0">
                <a:solidFill>
                  <a:srgbClr val="000090"/>
                </a:solidFill>
                <a:latin typeface="Arial"/>
                <a:cs typeface="Arial"/>
              </a:rPr>
              <a:t>Supervised</a:t>
            </a:r>
            <a:r>
              <a:rPr sz="3200" spc="-3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0090"/>
                </a:solidFill>
                <a:latin typeface="Arial"/>
                <a:cs typeface="Arial"/>
              </a:rPr>
              <a:t>Learning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90"/>
              </a:buClr>
              <a:buFont typeface="Wingdings"/>
              <a:buChar char=""/>
            </a:pPr>
            <a:endParaRPr sz="3200" dirty="0">
              <a:latin typeface="Arial"/>
              <a:cs typeface="Arial"/>
            </a:endParaRPr>
          </a:p>
          <a:p>
            <a:pPr marL="394970" indent="-382905">
              <a:lnSpc>
                <a:spcPct val="100000"/>
              </a:lnSpc>
              <a:buFont typeface="Wingdings"/>
              <a:buChar char=""/>
              <a:tabLst>
                <a:tab pos="395605" algn="l"/>
              </a:tabLst>
            </a:pPr>
            <a:r>
              <a:rPr sz="3200" spc="-10" dirty="0">
                <a:solidFill>
                  <a:srgbClr val="000090"/>
                </a:solidFill>
                <a:latin typeface="Arial"/>
                <a:cs typeface="Arial"/>
              </a:rPr>
              <a:t>Unsupervised</a:t>
            </a:r>
            <a:r>
              <a:rPr sz="3200" spc="-6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0090"/>
                </a:solidFill>
                <a:latin typeface="Arial"/>
                <a:cs typeface="Arial"/>
              </a:rPr>
              <a:t>Learning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90"/>
              </a:buClr>
              <a:buFont typeface="Wingdings"/>
              <a:buChar char=""/>
            </a:pPr>
            <a:endParaRPr sz="3200" dirty="0">
              <a:latin typeface="Arial"/>
              <a:cs typeface="Arial"/>
            </a:endParaRPr>
          </a:p>
          <a:p>
            <a:pPr marL="394970" indent="-382905">
              <a:lnSpc>
                <a:spcPct val="100000"/>
              </a:lnSpc>
              <a:buFont typeface="Wingdings"/>
              <a:buChar char=""/>
              <a:tabLst>
                <a:tab pos="395605" algn="l"/>
              </a:tabLst>
            </a:pPr>
            <a:r>
              <a:rPr sz="3200" spc="-10" dirty="0">
                <a:solidFill>
                  <a:srgbClr val="000090"/>
                </a:solidFill>
                <a:latin typeface="Arial"/>
                <a:cs typeface="Arial"/>
              </a:rPr>
              <a:t>Reinforcement</a:t>
            </a:r>
            <a:r>
              <a:rPr sz="3200" spc="-8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0090"/>
                </a:solidFill>
                <a:latin typeface="Arial"/>
                <a:cs typeface="Arial"/>
              </a:rPr>
              <a:t>Learning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4786" y="4706984"/>
            <a:ext cx="411289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 indent="-382905">
              <a:lnSpc>
                <a:spcPct val="100000"/>
              </a:lnSpc>
              <a:spcBef>
                <a:spcPts val="100"/>
              </a:spcBef>
              <a:buFont typeface="Wingdings"/>
              <a:buChar char=""/>
              <a:tabLst>
                <a:tab pos="395605" algn="l"/>
              </a:tabLst>
            </a:pP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Other Learning</a:t>
            </a:r>
            <a:r>
              <a:rPr sz="2500" spc="-9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Paradigms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17</a:t>
            </a:fld>
            <a:endParaRPr spc="7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7" name="object 3"/>
          <p:cNvSpPr txBox="1"/>
          <p:nvPr/>
        </p:nvSpPr>
        <p:spPr>
          <a:xfrm>
            <a:off x="1023315" y="1927862"/>
            <a:ext cx="854886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0"/>
              </a:spcBef>
              <a:buChar char="•"/>
              <a:tabLst>
                <a:tab pos="307975" algn="l"/>
                <a:tab pos="308610" algn="l"/>
              </a:tabLst>
            </a:pPr>
            <a:r>
              <a:rPr sz="2800" spc="-20" dirty="0">
                <a:solidFill>
                  <a:srgbClr val="22228B"/>
                </a:solidFill>
                <a:latin typeface="Arial"/>
                <a:cs typeface="Arial"/>
              </a:rPr>
              <a:t>Training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data contain</a:t>
            </a:r>
            <a:r>
              <a:rPr lang="en-US" sz="2800" spc="-10" dirty="0">
                <a:solidFill>
                  <a:srgbClr val="22228B"/>
                </a:solidFill>
                <a:latin typeface="Arial"/>
                <a:cs typeface="Arial"/>
              </a:rPr>
              <a:t>s examples of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 the input vectors</a:t>
            </a:r>
            <a:r>
              <a:rPr lang="en-US" sz="2800" spc="-10" dirty="0">
                <a:solidFill>
                  <a:srgbClr val="22228B"/>
                </a:solidFill>
                <a:latin typeface="Arial"/>
                <a:cs typeface="Arial"/>
              </a:rPr>
              <a:t> along with their corresponding target/output vectors.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8" name="object 4"/>
          <p:cNvSpPr txBox="1"/>
          <p:nvPr/>
        </p:nvSpPr>
        <p:spPr>
          <a:xfrm>
            <a:off x="1018709" y="5197161"/>
            <a:ext cx="907183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0"/>
              </a:spcBef>
              <a:buChar char="•"/>
              <a:tabLst>
                <a:tab pos="307975" algn="l"/>
                <a:tab pos="308610" algn="l"/>
              </a:tabLst>
            </a:pP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22228B"/>
                </a:solidFill>
                <a:latin typeface="Arial"/>
                <a:cs typeface="Arial"/>
              </a:rPr>
              <a:t>be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divided </a:t>
            </a:r>
            <a:r>
              <a:rPr sz="2800" spc="-5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two categories: </a:t>
            </a:r>
            <a:r>
              <a:rPr lang="en-US" sz="2800" spc="-10" dirty="0">
                <a:solidFill>
                  <a:srgbClr val="22228B"/>
                </a:solidFill>
                <a:latin typeface="Arial"/>
                <a:cs typeface="Arial"/>
              </a:rPr>
              <a:t>Regression and Classification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5"/>
          <p:cNvSpPr txBox="1"/>
          <p:nvPr/>
        </p:nvSpPr>
        <p:spPr>
          <a:xfrm>
            <a:off x="1018709" y="2659516"/>
            <a:ext cx="7959511" cy="39074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6075" indent="-295910">
              <a:lnSpc>
                <a:spcPct val="100000"/>
              </a:lnSpc>
              <a:spcBef>
                <a:spcPts val="130"/>
              </a:spcBef>
              <a:buChar char="•"/>
              <a:tabLst>
                <a:tab pos="346075" algn="l"/>
                <a:tab pos="346710" algn="l"/>
              </a:tabLst>
            </a:pPr>
            <a:endParaRPr lang="en-US" sz="2800" spc="-10" dirty="0">
              <a:solidFill>
                <a:srgbClr val="22228B"/>
              </a:solidFill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spcBef>
                <a:spcPts val="130"/>
              </a:spcBef>
              <a:buChar char="•"/>
              <a:tabLst>
                <a:tab pos="346075" algn="l"/>
                <a:tab pos="346710" algn="l"/>
              </a:tabLst>
            </a:pP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Definition</a:t>
            </a:r>
            <a:r>
              <a:rPr sz="2800" spc="-2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2228B"/>
                </a:solidFill>
                <a:latin typeface="Arial"/>
                <a:cs typeface="Arial"/>
              </a:rPr>
              <a:t>of</a:t>
            </a:r>
            <a:r>
              <a:rPr sz="2800" spc="-2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training</a:t>
            </a:r>
            <a:r>
              <a:rPr sz="2800" spc="-1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data:</a:t>
            </a:r>
            <a:r>
              <a:rPr sz="2800" spc="30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800" spc="44" baseline="-4480" dirty="0">
                <a:latin typeface="Times New Roman"/>
                <a:cs typeface="Times New Roman"/>
              </a:rPr>
              <a:t>{</a:t>
            </a:r>
            <a:r>
              <a:rPr lang="en-US" sz="2800" spc="44" baseline="-4480" dirty="0">
                <a:latin typeface="Times New Roman"/>
                <a:cs typeface="Times New Roman"/>
              </a:rPr>
              <a:t>(</a:t>
            </a:r>
            <a:r>
              <a:rPr sz="2800" spc="44" baseline="-4480" dirty="0">
                <a:latin typeface="Times New Roman"/>
                <a:cs typeface="Times New Roman"/>
              </a:rPr>
              <a:t>x</a:t>
            </a:r>
            <a:r>
              <a:rPr sz="2800" spc="44" baseline="-25000" dirty="0">
                <a:latin typeface="Times New Roman"/>
                <a:cs typeface="Times New Roman"/>
              </a:rPr>
              <a:t>1</a:t>
            </a:r>
            <a:r>
              <a:rPr sz="2800" spc="44" baseline="-4480" dirty="0">
                <a:latin typeface="Times New Roman"/>
                <a:cs typeface="Times New Roman"/>
              </a:rPr>
              <a:t>,</a:t>
            </a:r>
            <a:r>
              <a:rPr lang="en-US" sz="2800" spc="44" baseline="-4480" dirty="0">
                <a:latin typeface="Times New Roman"/>
                <a:cs typeface="Times New Roman"/>
              </a:rPr>
              <a:t>y</a:t>
            </a:r>
            <a:r>
              <a:rPr lang="en-US" sz="2800" spc="44" baseline="-25000" dirty="0">
                <a:latin typeface="Times New Roman"/>
                <a:cs typeface="Times New Roman"/>
              </a:rPr>
              <a:t>1</a:t>
            </a:r>
            <a:r>
              <a:rPr lang="en-US" sz="2800" spc="44" baseline="-4480" dirty="0">
                <a:latin typeface="Times New Roman"/>
                <a:cs typeface="Times New Roman"/>
              </a:rPr>
              <a:t>), (</a:t>
            </a:r>
            <a:r>
              <a:rPr sz="2800" spc="44" baseline="-4480" dirty="0">
                <a:latin typeface="Times New Roman"/>
                <a:cs typeface="Times New Roman"/>
              </a:rPr>
              <a:t>x</a:t>
            </a:r>
            <a:r>
              <a:rPr sz="2800" spc="44" baseline="-25000" dirty="0">
                <a:latin typeface="Times New Roman"/>
                <a:cs typeface="Times New Roman"/>
              </a:rPr>
              <a:t>2 </a:t>
            </a:r>
            <a:r>
              <a:rPr sz="2800" spc="44" baseline="-4480" dirty="0">
                <a:latin typeface="Times New Roman"/>
                <a:cs typeface="Times New Roman"/>
              </a:rPr>
              <a:t>,</a:t>
            </a:r>
            <a:r>
              <a:rPr lang="en-US" sz="2800" spc="44" baseline="-4480" dirty="0">
                <a:latin typeface="Times New Roman"/>
                <a:cs typeface="Times New Roman"/>
              </a:rPr>
              <a:t>y</a:t>
            </a:r>
            <a:r>
              <a:rPr lang="en-US" sz="2800" spc="44" baseline="-25000" dirty="0">
                <a:latin typeface="Times New Roman"/>
                <a:cs typeface="Times New Roman"/>
              </a:rPr>
              <a:t>2</a:t>
            </a:r>
            <a:r>
              <a:rPr lang="en-US" sz="2800" spc="44" baseline="-4480" dirty="0">
                <a:latin typeface="Times New Roman"/>
                <a:cs typeface="Times New Roman"/>
              </a:rPr>
              <a:t>)</a:t>
            </a:r>
            <a:r>
              <a:rPr sz="2800" spc="44" baseline="-4480" dirty="0">
                <a:latin typeface="Times New Roman"/>
                <a:cs typeface="Times New Roman"/>
              </a:rPr>
              <a:t>.., </a:t>
            </a:r>
            <a:r>
              <a:rPr lang="en-US" sz="2800" spc="44" baseline="-4480" dirty="0">
                <a:latin typeface="Times New Roman"/>
                <a:cs typeface="Times New Roman"/>
              </a:rPr>
              <a:t>(</a:t>
            </a:r>
            <a:r>
              <a:rPr sz="2800" spc="44" baseline="-4480" dirty="0" err="1">
                <a:latin typeface="Times New Roman"/>
                <a:cs typeface="Times New Roman"/>
              </a:rPr>
              <a:t>x</a:t>
            </a:r>
            <a:r>
              <a:rPr sz="2800" spc="44" baseline="-25000" dirty="0" err="1">
                <a:latin typeface="Times New Roman"/>
                <a:cs typeface="Times New Roman"/>
              </a:rPr>
              <a:t>n</a:t>
            </a:r>
            <a:r>
              <a:rPr sz="2800" spc="44" baseline="-4480" dirty="0">
                <a:latin typeface="Times New Roman"/>
                <a:cs typeface="Times New Roman"/>
              </a:rPr>
              <a:t> </a:t>
            </a:r>
            <a:r>
              <a:rPr lang="en-US" sz="2800" spc="44" baseline="-4480" dirty="0">
                <a:latin typeface="Times New Roman"/>
                <a:cs typeface="Times New Roman"/>
              </a:rPr>
              <a:t>, </a:t>
            </a:r>
            <a:r>
              <a:rPr lang="en-US" sz="2800" spc="44" baseline="-4480" dirty="0" err="1">
                <a:latin typeface="Times New Roman"/>
                <a:cs typeface="Times New Roman"/>
              </a:rPr>
              <a:t>y</a:t>
            </a:r>
            <a:r>
              <a:rPr lang="en-US" sz="2800" spc="44" baseline="-25000" dirty="0" err="1">
                <a:latin typeface="Times New Roman"/>
                <a:cs typeface="Times New Roman"/>
              </a:rPr>
              <a:t>n</a:t>
            </a:r>
            <a:r>
              <a:rPr lang="en-US" sz="2800" spc="44" baseline="-4480" dirty="0">
                <a:latin typeface="Times New Roman"/>
                <a:cs typeface="Times New Roman"/>
              </a:rPr>
              <a:t>)</a:t>
            </a:r>
            <a:r>
              <a:rPr sz="2800" spc="44" baseline="-4480" dirty="0">
                <a:latin typeface="Times New Roman"/>
                <a:cs typeface="Times New Roman"/>
              </a:rPr>
              <a:t>}</a:t>
            </a: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2228B"/>
              </a:buClr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46075" indent="-295910">
              <a:lnSpc>
                <a:spcPct val="100000"/>
              </a:lnSpc>
              <a:buChar char="•"/>
              <a:tabLst>
                <a:tab pos="346075" algn="l"/>
                <a:tab pos="346710" algn="l"/>
              </a:tabLst>
            </a:pP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Goal: </a:t>
            </a:r>
            <a:r>
              <a:rPr lang="en-US" sz="2800" spc="-10" dirty="0">
                <a:solidFill>
                  <a:srgbClr val="22228B"/>
                </a:solidFill>
                <a:latin typeface="Arial"/>
                <a:cs typeface="Arial"/>
              </a:rPr>
              <a:t>Find a model that predicts output </a:t>
            </a:r>
            <a:r>
              <a:rPr lang="en-US" sz="2800" b="1" spc="-10" dirty="0">
                <a:solidFill>
                  <a:srgbClr val="22228B"/>
                </a:solidFill>
                <a:latin typeface="Arial"/>
                <a:cs typeface="Arial"/>
              </a:rPr>
              <a:t>y</a:t>
            </a:r>
            <a:r>
              <a:rPr lang="en-US" sz="2800" spc="-10" dirty="0">
                <a:solidFill>
                  <a:srgbClr val="22228B"/>
                </a:solidFill>
                <a:latin typeface="Arial"/>
                <a:cs typeface="Arial"/>
              </a:rPr>
              <a:t> for an input </a:t>
            </a:r>
            <a:r>
              <a:rPr lang="en-US" sz="2800" b="1" spc="-10" dirty="0">
                <a:solidFill>
                  <a:srgbClr val="22228B"/>
                </a:solidFill>
                <a:latin typeface="Arial"/>
                <a:cs typeface="Arial"/>
              </a:rPr>
              <a:t>x</a:t>
            </a:r>
          </a:p>
          <a:p>
            <a:pPr marL="346075" indent="-295910">
              <a:lnSpc>
                <a:spcPct val="100000"/>
              </a:lnSpc>
              <a:buChar char="•"/>
              <a:tabLst>
                <a:tab pos="346075" algn="l"/>
                <a:tab pos="346710" algn="l"/>
              </a:tabLst>
            </a:pPr>
            <a:endParaRPr lang="en-US" sz="2800" spc="-10" dirty="0">
              <a:solidFill>
                <a:srgbClr val="22228B"/>
              </a:solidFill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buChar char="•"/>
              <a:tabLst>
                <a:tab pos="346075" algn="l"/>
                <a:tab pos="346710" algn="l"/>
              </a:tabLst>
            </a:pPr>
            <a:endParaRPr lang="en-US" sz="2800" spc="-10" dirty="0">
              <a:solidFill>
                <a:srgbClr val="22228B"/>
              </a:solidFill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buChar char="•"/>
              <a:tabLst>
                <a:tab pos="346075" algn="l"/>
                <a:tab pos="346710" algn="l"/>
              </a:tabLst>
            </a:pPr>
            <a:endParaRPr lang="en-US" sz="2800" spc="-10" dirty="0">
              <a:solidFill>
                <a:srgbClr val="22228B"/>
              </a:solidFill>
              <a:latin typeface="Arial"/>
              <a:cs typeface="Arial"/>
            </a:endParaRPr>
          </a:p>
          <a:p>
            <a:pPr marL="346075" indent="-295910">
              <a:lnSpc>
                <a:spcPct val="100000"/>
              </a:lnSpc>
              <a:buChar char="•"/>
              <a:tabLst>
                <a:tab pos="346075" algn="l"/>
                <a:tab pos="346710" algn="l"/>
              </a:tabLst>
            </a:pP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2"/>
          <p:cNvSpPr txBox="1">
            <a:spLocks noGrp="1"/>
          </p:cNvSpPr>
          <p:nvPr>
            <p:ph type="title"/>
          </p:nvPr>
        </p:nvSpPr>
        <p:spPr>
          <a:xfrm>
            <a:off x="317500" y="198354"/>
            <a:ext cx="60391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Supervised</a:t>
            </a:r>
            <a:r>
              <a:rPr sz="4000" b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</p:spTree>
    <p:extLst>
      <p:ext uri="{BB962C8B-B14F-4D97-AF65-F5344CB8AC3E}">
        <p14:creationId xmlns:p14="http://schemas.microsoft.com/office/powerpoint/2010/main" val="1109879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198354"/>
            <a:ext cx="60391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Supervised</a:t>
            </a:r>
            <a:r>
              <a:rPr sz="4000" b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4305" y="1197902"/>
            <a:ext cx="8738870" cy="34423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300" b="1" spc="-15" dirty="0">
                <a:solidFill>
                  <a:srgbClr val="22228B"/>
                </a:solidFill>
                <a:latin typeface="Arial"/>
                <a:cs typeface="Arial"/>
              </a:rPr>
              <a:t>Regression:</a:t>
            </a:r>
            <a:endParaRPr sz="2300" dirty="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530"/>
              </a:spcBef>
              <a:buChar char="•"/>
              <a:tabLst>
                <a:tab pos="307975" algn="l"/>
                <a:tab pos="308610" algn="l"/>
              </a:tabLst>
            </a:pP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Regression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aims </a:t>
            </a:r>
            <a:r>
              <a:rPr sz="2300" spc="-5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estimate </a:t>
            </a:r>
            <a:r>
              <a:rPr sz="2300" dirty="0">
                <a:solidFill>
                  <a:srgbClr val="22228B"/>
                </a:solidFill>
                <a:latin typeface="Arial"/>
                <a:cs typeface="Arial"/>
              </a:rPr>
              <a:t>a</a:t>
            </a:r>
            <a:r>
              <a:rPr sz="2300" spc="-6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response.</a:t>
            </a:r>
            <a:endParaRPr sz="2300" dirty="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550"/>
              </a:spcBef>
              <a:buChar char="•"/>
              <a:tabLst>
                <a:tab pos="307975" algn="l"/>
                <a:tab pos="308610" algn="l"/>
              </a:tabLst>
            </a:pP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The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output </a:t>
            </a:r>
            <a:r>
              <a:rPr sz="2300" b="1" dirty="0">
                <a:solidFill>
                  <a:srgbClr val="22228B"/>
                </a:solidFill>
                <a:latin typeface="Arial"/>
                <a:cs typeface="Arial"/>
              </a:rPr>
              <a:t>y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takes numeric</a:t>
            </a:r>
            <a:r>
              <a:rPr sz="2300" spc="-6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values.</a:t>
            </a:r>
            <a:endParaRPr sz="2300" dirty="0">
              <a:latin typeface="Arial"/>
              <a:cs typeface="Arial"/>
            </a:endParaRPr>
          </a:p>
          <a:p>
            <a:pPr marL="307975" marR="5080" indent="-295910">
              <a:lnSpc>
                <a:spcPct val="100600"/>
              </a:lnSpc>
              <a:spcBef>
                <a:spcPts val="515"/>
              </a:spcBef>
              <a:buChar char="•"/>
              <a:tabLst>
                <a:tab pos="307975" algn="l"/>
                <a:tab pos="308610" algn="l"/>
              </a:tabLst>
            </a:pPr>
            <a:r>
              <a:rPr sz="2300" spc="-95" dirty="0">
                <a:solidFill>
                  <a:srgbClr val="FF6600"/>
                </a:solidFill>
                <a:latin typeface="Arial"/>
                <a:cs typeface="Arial"/>
              </a:rPr>
              <a:t>Toy </a:t>
            </a:r>
            <a:r>
              <a:rPr sz="2300" spc="-15" dirty="0">
                <a:solidFill>
                  <a:srgbClr val="FF6600"/>
                </a:solidFill>
                <a:latin typeface="Arial"/>
                <a:cs typeface="Arial"/>
              </a:rPr>
              <a:t>Problem: </a:t>
            </a:r>
            <a:r>
              <a:rPr sz="2300" spc="-35" dirty="0">
                <a:solidFill>
                  <a:srgbClr val="22228B"/>
                </a:solidFill>
                <a:latin typeface="Arial"/>
                <a:cs typeface="Arial"/>
              </a:rPr>
              <a:t>We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have </a:t>
            </a:r>
            <a:r>
              <a:rPr sz="2300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data of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apartments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with their areas and 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prices. </a:t>
            </a:r>
            <a:r>
              <a:rPr sz="2300" spc="-35" dirty="0">
                <a:solidFill>
                  <a:srgbClr val="22228B"/>
                </a:solidFill>
                <a:latin typeface="Arial"/>
                <a:cs typeface="Arial"/>
              </a:rPr>
              <a:t>We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want </a:t>
            </a:r>
            <a:r>
              <a:rPr sz="2300" spc="-5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find </a:t>
            </a:r>
            <a:r>
              <a:rPr sz="2300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model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that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describe </a:t>
            </a:r>
            <a:r>
              <a:rPr sz="2300" spc="-5" dirty="0">
                <a:solidFill>
                  <a:srgbClr val="22228B"/>
                </a:solidFill>
                <a:latin typeface="Arial"/>
                <a:cs typeface="Arial"/>
              </a:rPr>
              <a:t>it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and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predict the 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prices of other areas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(Assuming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that all other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variables don’t have  </a:t>
            </a:r>
            <a:r>
              <a:rPr sz="2300" spc="-10" dirty="0">
                <a:solidFill>
                  <a:srgbClr val="22228B"/>
                </a:solidFill>
                <a:latin typeface="Arial"/>
                <a:cs typeface="Arial"/>
              </a:rPr>
              <a:t>any</a:t>
            </a:r>
            <a:r>
              <a:rPr sz="2300" spc="-2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300" spc="-15" dirty="0">
                <a:solidFill>
                  <a:srgbClr val="22228B"/>
                </a:solidFill>
                <a:latin typeface="Arial"/>
                <a:cs typeface="Arial"/>
              </a:rPr>
              <a:t>effect).</a:t>
            </a:r>
            <a:endParaRPr sz="2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300" b="1" spc="-15" dirty="0">
                <a:solidFill>
                  <a:srgbClr val="22228B"/>
                </a:solidFill>
                <a:latin typeface="Arial"/>
                <a:cs typeface="Arial"/>
              </a:rPr>
              <a:t>Example </a:t>
            </a:r>
            <a:r>
              <a:rPr sz="2300" b="1" spc="-5" dirty="0">
                <a:solidFill>
                  <a:srgbClr val="22228B"/>
                </a:solidFill>
                <a:latin typeface="Arial"/>
                <a:cs typeface="Arial"/>
              </a:rPr>
              <a:t>of </a:t>
            </a:r>
            <a:r>
              <a:rPr sz="2300" b="1" spc="-25" dirty="0">
                <a:solidFill>
                  <a:srgbClr val="22228B"/>
                </a:solidFill>
                <a:latin typeface="Arial"/>
                <a:cs typeface="Arial"/>
              </a:rPr>
              <a:t>Training</a:t>
            </a:r>
            <a:r>
              <a:rPr sz="2300" b="1" spc="-3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300" b="1" spc="-15" dirty="0">
                <a:solidFill>
                  <a:srgbClr val="22228B"/>
                </a:solidFill>
                <a:latin typeface="Arial"/>
                <a:cs typeface="Arial"/>
              </a:rPr>
              <a:t>Data:</a:t>
            </a:r>
            <a:endParaRPr sz="23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980903" y="4666175"/>
          <a:ext cx="3204210" cy="22820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2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714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Area</a:t>
                      </a:r>
                      <a:r>
                        <a:rPr sz="17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</a:t>
                      </a:r>
                      <a:r>
                        <a:rPr sz="1650" b="1" spc="-22" baseline="25252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sz="17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53975">
                      <a:solidFill>
                        <a:srgbClr val="CDCECD"/>
                      </a:solidFill>
                      <a:prstDash val="solid"/>
                    </a:lnB>
                    <a:solidFill>
                      <a:srgbClr val="2C2DB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Price</a:t>
                      </a:r>
                      <a:r>
                        <a:rPr sz="17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(1000$)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53975">
                      <a:solidFill>
                        <a:srgbClr val="CDCECD"/>
                      </a:solidFill>
                      <a:prstDash val="solid"/>
                    </a:lnB>
                    <a:solidFill>
                      <a:srgbClr val="2C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076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3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53975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3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155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53975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074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spc="-3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120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spc="-3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249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076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spc="-3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130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spc="-3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259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076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spc="-3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145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spc="-3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300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076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700" spc="-3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160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700" spc="-3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310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5736335" y="3697223"/>
            <a:ext cx="3255264" cy="3258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732026" y="6088790"/>
            <a:ext cx="1254125" cy="60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" dirty="0">
                <a:solidFill>
                  <a:srgbClr val="151515"/>
                </a:solidFill>
                <a:latin typeface="Arial"/>
                <a:cs typeface="Arial"/>
              </a:rPr>
              <a:t>A =</a:t>
            </a:r>
            <a:r>
              <a:rPr sz="1900" spc="-200" dirty="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151515"/>
                </a:solidFill>
                <a:latin typeface="Arial"/>
                <a:cs typeface="Arial"/>
              </a:rPr>
              <a:t>2.005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900" spc="-5" dirty="0">
                <a:solidFill>
                  <a:srgbClr val="151515"/>
                </a:solidFill>
                <a:latin typeface="Arial"/>
                <a:cs typeface="Arial"/>
              </a:rPr>
              <a:t>B =</a:t>
            </a:r>
            <a:r>
              <a:rPr sz="1900" spc="-140" dirty="0">
                <a:solidFill>
                  <a:srgbClr val="151515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151515"/>
                </a:solidFill>
                <a:latin typeface="Arial"/>
                <a:cs typeface="Arial"/>
              </a:rPr>
              <a:t>-0.0557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18</a:t>
            </a:fld>
            <a:endParaRPr spc="7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786" y="189705"/>
            <a:ext cx="63208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Supervised</a:t>
            </a:r>
            <a:r>
              <a:rPr sz="4000" b="1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4305" y="1187745"/>
            <a:ext cx="8575675" cy="28448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500" b="1" spc="-10" dirty="0">
                <a:solidFill>
                  <a:srgbClr val="22228B"/>
                </a:solidFill>
                <a:latin typeface="Arial"/>
                <a:cs typeface="Arial"/>
              </a:rPr>
              <a:t>Classification:</a:t>
            </a:r>
            <a:endParaRPr sz="2500" dirty="0">
              <a:latin typeface="Arial"/>
              <a:cs typeface="Arial"/>
            </a:endParaRPr>
          </a:p>
          <a:p>
            <a:pPr marL="307975" indent="-204470">
              <a:lnSpc>
                <a:spcPct val="100000"/>
              </a:lnSpc>
              <a:spcBef>
                <a:spcPts val="600"/>
              </a:spcBef>
              <a:buChar char="•"/>
              <a:tabLst>
                <a:tab pos="308610" algn="l"/>
              </a:tabLst>
            </a:pP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Classification aims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identify group</a:t>
            </a:r>
            <a:r>
              <a:rPr sz="2500" spc="-5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membership.</a:t>
            </a:r>
            <a:endParaRPr sz="2500" dirty="0">
              <a:latin typeface="Arial"/>
              <a:cs typeface="Arial"/>
            </a:endParaRPr>
          </a:p>
          <a:p>
            <a:pPr marL="307975" indent="-204470">
              <a:lnSpc>
                <a:spcPct val="100000"/>
              </a:lnSpc>
              <a:spcBef>
                <a:spcPts val="600"/>
              </a:spcBef>
              <a:buChar char="•"/>
              <a:tabLst>
                <a:tab pos="308610" algn="l"/>
              </a:tabLst>
            </a:pP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The output </a:t>
            </a:r>
            <a:r>
              <a:rPr sz="2500" b="1" dirty="0">
                <a:solidFill>
                  <a:srgbClr val="22228B"/>
                </a:solidFill>
                <a:latin typeface="Arial"/>
                <a:cs typeface="Arial"/>
              </a:rPr>
              <a:t>y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takes class</a:t>
            </a:r>
            <a:r>
              <a:rPr sz="2500" spc="-7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labels.</a:t>
            </a:r>
            <a:endParaRPr sz="2500" dirty="0">
              <a:latin typeface="Arial"/>
              <a:cs typeface="Arial"/>
            </a:endParaRPr>
          </a:p>
          <a:p>
            <a:pPr marL="307975" marR="5080" indent="-203835">
              <a:lnSpc>
                <a:spcPct val="100000"/>
              </a:lnSpc>
              <a:spcBef>
                <a:spcPts val="600"/>
              </a:spcBef>
              <a:buChar char="•"/>
              <a:tabLst>
                <a:tab pos="308610" algn="l"/>
              </a:tabLst>
            </a:pPr>
            <a:r>
              <a:rPr sz="2500" spc="-100" dirty="0">
                <a:solidFill>
                  <a:srgbClr val="FF6600"/>
                </a:solidFill>
                <a:latin typeface="Arial"/>
                <a:cs typeface="Arial"/>
              </a:rPr>
              <a:t>Toy </a:t>
            </a:r>
            <a:r>
              <a:rPr sz="2500" spc="-10" dirty="0">
                <a:solidFill>
                  <a:srgbClr val="FF6600"/>
                </a:solidFill>
                <a:latin typeface="Arial"/>
                <a:cs typeface="Arial"/>
              </a:rPr>
              <a:t>Problem: </a:t>
            </a:r>
            <a:r>
              <a:rPr sz="2500" spc="-35" dirty="0">
                <a:solidFill>
                  <a:srgbClr val="22228B"/>
                </a:solidFill>
                <a:latin typeface="Arial"/>
                <a:cs typeface="Arial"/>
              </a:rPr>
              <a:t>We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want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determine whether </a:t>
            </a:r>
            <a:r>
              <a:rPr sz="2500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Computer </a:t>
            </a:r>
            <a:r>
              <a:rPr sz="2500" dirty="0">
                <a:solidFill>
                  <a:srgbClr val="22228B"/>
                </a:solidFill>
                <a:latin typeface="Arial"/>
                <a:cs typeface="Arial"/>
              </a:rPr>
              <a:t>is 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good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or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not from the processor and available</a:t>
            </a:r>
            <a:r>
              <a:rPr sz="2500" spc="-6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memory</a:t>
            </a:r>
            <a:endParaRPr sz="2500" dirty="0">
              <a:latin typeface="Arial"/>
              <a:cs typeface="Arial"/>
            </a:endParaRPr>
          </a:p>
          <a:p>
            <a:pPr marL="360680">
              <a:lnSpc>
                <a:spcPct val="100000"/>
              </a:lnSpc>
              <a:spcBef>
                <a:spcPts val="1800"/>
              </a:spcBef>
            </a:pPr>
            <a:r>
              <a:rPr sz="2500" b="1" spc="-10" dirty="0">
                <a:solidFill>
                  <a:srgbClr val="22228B"/>
                </a:solidFill>
                <a:latin typeface="Arial"/>
                <a:cs typeface="Arial"/>
              </a:rPr>
              <a:t>Example of </a:t>
            </a:r>
            <a:r>
              <a:rPr sz="2500" b="1" spc="-30" dirty="0">
                <a:solidFill>
                  <a:srgbClr val="22228B"/>
                </a:solidFill>
                <a:latin typeface="Arial"/>
                <a:cs typeface="Arial"/>
              </a:rPr>
              <a:t>Training</a:t>
            </a:r>
            <a:r>
              <a:rPr sz="2500" b="1" spc="-4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500" b="1" spc="-10" dirty="0">
                <a:solidFill>
                  <a:srgbClr val="22228B"/>
                </a:solidFill>
                <a:latin typeface="Arial"/>
                <a:cs typeface="Arial"/>
              </a:rPr>
              <a:t>Data:</a:t>
            </a:r>
            <a:endParaRPr sz="25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53445" y="4171434"/>
          <a:ext cx="3427095" cy="2735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752">
                <a:tc>
                  <a:txBody>
                    <a:bodyPr/>
                    <a:lstStyle/>
                    <a:p>
                      <a:pPr marL="93980" marR="239395">
                        <a:lnSpc>
                          <a:spcPts val="2020"/>
                        </a:lnSpc>
                        <a:spcBef>
                          <a:spcPts val="355"/>
                        </a:spcBef>
                      </a:pPr>
                      <a:r>
                        <a:rPr sz="17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7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7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ocesso</a:t>
                      </a:r>
                      <a:r>
                        <a:rPr sz="1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  </a:t>
                      </a:r>
                      <a:r>
                        <a:rPr sz="17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(GHz)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53975">
                      <a:solidFill>
                        <a:srgbClr val="CDCECD"/>
                      </a:solidFill>
                      <a:prstDash val="solid"/>
                    </a:lnB>
                    <a:solidFill>
                      <a:srgbClr val="2C2DB9"/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275590">
                        <a:lnSpc>
                          <a:spcPts val="2020"/>
                        </a:lnSpc>
                        <a:spcBef>
                          <a:spcPts val="355"/>
                        </a:spcBef>
                      </a:pPr>
                      <a:r>
                        <a:rPr sz="17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7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7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7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7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7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y  </a:t>
                      </a:r>
                      <a:r>
                        <a:rPr sz="17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(GB)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53975">
                      <a:solidFill>
                        <a:srgbClr val="CDCECD"/>
                      </a:solidFill>
                      <a:prstDash val="solid"/>
                    </a:lnB>
                    <a:solidFill>
                      <a:srgbClr val="2C2DB9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7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Status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53975">
                      <a:solidFill>
                        <a:srgbClr val="CDCECD"/>
                      </a:solidFill>
                      <a:prstDash val="solid"/>
                    </a:lnB>
                    <a:solidFill>
                      <a:srgbClr val="2C2D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001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53975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1.0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53975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Bad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53975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99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2.3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4.0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9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2.6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4.0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008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3.0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8.0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Good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99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2.0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4.0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Bad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CDCD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997"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2.6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0.5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Bad</a:t>
                      </a:r>
                      <a:endParaRPr sz="1700" dirty="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9050">
                      <a:solidFill>
                        <a:srgbClr val="CDCECD"/>
                      </a:solidFill>
                      <a:prstDash val="solid"/>
                    </a:lnL>
                    <a:lnR w="19050">
                      <a:solidFill>
                        <a:srgbClr val="CDCECD"/>
                      </a:solidFill>
                      <a:prstDash val="solid"/>
                    </a:lnR>
                    <a:lnT w="19050">
                      <a:solidFill>
                        <a:srgbClr val="CDCECD"/>
                      </a:solidFill>
                      <a:prstDash val="solid"/>
                    </a:lnT>
                    <a:lnB w="19050">
                      <a:solidFill>
                        <a:srgbClr val="CDCECD"/>
                      </a:solidFill>
                      <a:prstDash val="solid"/>
                    </a:lnB>
                    <a:solidFill>
                      <a:srgbClr val="E8E8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6644640" y="3355847"/>
            <a:ext cx="3127248" cy="3950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19</a:t>
            </a:fld>
            <a:endParaRPr spc="7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309034" y="2941598"/>
            <a:ext cx="3336142" cy="46149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309034" y="3186938"/>
            <a:ext cx="1258104" cy="260637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23425" y="1847145"/>
            <a:ext cx="2329921" cy="310656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6919658" y="1"/>
            <a:ext cx="1325021" cy="12576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7420835" y="6716889"/>
            <a:ext cx="821211" cy="83961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4725" y="0"/>
            <a:ext cx="566738" cy="12594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4" y="-5"/>
            <a:ext cx="10075081" cy="52125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3789">
              <a:defRPr/>
            </a:pPr>
            <a:endParaRPr lang="en-US" sz="1983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5094" y="4136016"/>
            <a:ext cx="2869272" cy="910055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 defTabSz="503789">
              <a:defRPr/>
            </a:pPr>
            <a:endParaRPr lang="en-US" sz="1983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34" y="4468597"/>
            <a:ext cx="10075333" cy="3087903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3789">
              <a:defRPr/>
            </a:pPr>
            <a:endParaRPr lang="en-US" sz="1983">
              <a:solidFill>
                <a:prstClr val="white"/>
              </a:solidFill>
              <a:latin typeface="Century Gothic" panose="020B0502020202020204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485" y="535241"/>
            <a:ext cx="10426177" cy="3882799"/>
          </a:xfrm>
          <a:prstGeom prst="rect">
            <a:avLst/>
          </a:prstGeom>
        </p:spPr>
        <p:txBody>
          <a:bodyPr vert="horz" lIns="100753" tIns="50377" rIns="100753" bIns="50377" rtlCol="0" anchor="b">
            <a:normAutofit fontScale="90000"/>
          </a:bodyPr>
          <a:lstStyle/>
          <a:p>
            <a:pPr marL="2318128" marR="2303434" algn="ctr" defTabSz="503789">
              <a:lnSpc>
                <a:spcPct val="90000"/>
              </a:lnSpc>
            </a:pPr>
            <a:br>
              <a:rPr lang="en-US" sz="5399" b="1" spc="-6" dirty="0">
                <a:solidFill>
                  <a:srgbClr val="FFC000"/>
                </a:solidFill>
              </a:rPr>
            </a:br>
            <a:r>
              <a:rPr lang="en-US" sz="4408" b="1" spc="-6" dirty="0">
                <a:solidFill>
                  <a:srgbClr val="FFC000"/>
                </a:solidFill>
              </a:rPr>
              <a:t>Artificial Intelligence (CS-401)</a:t>
            </a:r>
            <a:br>
              <a:rPr lang="en-US" sz="4408" b="1" spc="-6" dirty="0">
                <a:solidFill>
                  <a:srgbClr val="FFC000"/>
                </a:solidFill>
              </a:rPr>
            </a:br>
            <a:br>
              <a:rPr lang="en-US" sz="4297" b="1" spc="-259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416" b="1" spc="-6" dirty="0">
                <a:solidFill>
                  <a:schemeClr val="accent5">
                    <a:lumMod val="20000"/>
                    <a:lumOff val="80000"/>
                  </a:schemeClr>
                </a:solidFill>
              </a:rPr>
            </a:br>
            <a:r>
              <a:rPr lang="en-US" sz="3416" b="1" spc="-6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Introduction to Machine 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457" y="5596353"/>
            <a:ext cx="9277199" cy="1795758"/>
          </a:xfrm>
          <a:prstGeom prst="rect">
            <a:avLst/>
          </a:prstGeom>
        </p:spPr>
        <p:txBody>
          <a:bodyPr vert="horz" lIns="100753" tIns="50377" rIns="100753" bIns="50377" rtlCol="0" anchor="t">
            <a:normAutofit fontScale="92500" lnSpcReduction="10000"/>
          </a:bodyPr>
          <a:lstStyle/>
          <a:p>
            <a:pPr algn="ctr" defTabSz="503789">
              <a:spcBef>
                <a:spcPts val="1102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r>
              <a:rPr lang="en-US" sz="2314" b="1" spc="-165" dirty="0">
                <a:solidFill>
                  <a:srgbClr val="B01513"/>
                </a:solidFill>
                <a:latin typeface="Century Gothic" panose="020B0502020202020204"/>
                <a:cs typeface="Times New Roman" panose="02020603050405020304" pitchFamily="18" charset="0"/>
              </a:rPr>
              <a:t>Dr. </a:t>
            </a:r>
            <a:r>
              <a:rPr lang="en-US" sz="2314" b="1" spc="-165" dirty="0" err="1">
                <a:solidFill>
                  <a:srgbClr val="B01513"/>
                </a:solidFill>
                <a:latin typeface="Century Gothic" panose="020B0502020202020204"/>
                <a:cs typeface="Times New Roman" panose="02020603050405020304" pitchFamily="18" charset="0"/>
              </a:rPr>
              <a:t>Fahad</a:t>
            </a:r>
            <a:r>
              <a:rPr lang="en-US" sz="2314" b="1" spc="-165" dirty="0">
                <a:solidFill>
                  <a:srgbClr val="B01513"/>
                </a:solidFill>
                <a:latin typeface="Century Gothic" panose="020B0502020202020204"/>
                <a:cs typeface="Times New Roman" panose="02020603050405020304" pitchFamily="18" charset="0"/>
              </a:rPr>
              <a:t> </a:t>
            </a:r>
            <a:r>
              <a:rPr lang="en-US" sz="2314" b="1" spc="-165" dirty="0" err="1">
                <a:solidFill>
                  <a:srgbClr val="B01513"/>
                </a:solidFill>
                <a:latin typeface="Century Gothic" panose="020B0502020202020204"/>
                <a:cs typeface="Times New Roman" panose="02020603050405020304" pitchFamily="18" charset="0"/>
              </a:rPr>
              <a:t>Sherwani</a:t>
            </a:r>
            <a:r>
              <a:rPr lang="en-US" sz="2314" b="1" spc="-165" dirty="0">
                <a:solidFill>
                  <a:srgbClr val="B01513"/>
                </a:solidFill>
                <a:latin typeface="Century Gothic" panose="020B0502020202020204"/>
                <a:cs typeface="Times New Roman" panose="02020603050405020304" pitchFamily="18" charset="0"/>
              </a:rPr>
              <a:t> (Assistant Professor – FAST NUCES)</a:t>
            </a:r>
          </a:p>
          <a:p>
            <a:pPr algn="ctr" defTabSz="503789">
              <a:spcBef>
                <a:spcPts val="1102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r>
              <a:rPr lang="en-US" sz="2314" b="1" spc="-165" dirty="0">
                <a:solidFill>
                  <a:srgbClr val="002060"/>
                </a:solidFill>
                <a:latin typeface="Century Gothic" panose="020B0502020202020204"/>
                <a:cs typeface="Times New Roman" panose="02020603050405020304" pitchFamily="18" charset="0"/>
              </a:rPr>
              <a:t>PhD in Artificial Intelligence</a:t>
            </a:r>
          </a:p>
          <a:p>
            <a:pPr algn="ctr" defTabSz="503789">
              <a:spcBef>
                <a:spcPts val="1102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r>
              <a:rPr lang="en-US" sz="2314" b="1" spc="-165" dirty="0">
                <a:solidFill>
                  <a:srgbClr val="002060"/>
                </a:solidFill>
                <a:latin typeface="Century Gothic" panose="020B0502020202020204"/>
                <a:cs typeface="Times New Roman" panose="02020603050405020304" pitchFamily="18" charset="0"/>
              </a:rPr>
              <a:t>Universiti Tun Hussein </a:t>
            </a:r>
            <a:r>
              <a:rPr lang="en-US" sz="2314" b="1" spc="-165" dirty="0" err="1">
                <a:solidFill>
                  <a:srgbClr val="002060"/>
                </a:solidFill>
                <a:latin typeface="Century Gothic" panose="020B0502020202020204"/>
                <a:cs typeface="Times New Roman" panose="02020603050405020304" pitchFamily="18" charset="0"/>
              </a:rPr>
              <a:t>Onn</a:t>
            </a:r>
            <a:r>
              <a:rPr lang="en-US" sz="2314" b="1" spc="-165" dirty="0">
                <a:solidFill>
                  <a:srgbClr val="002060"/>
                </a:solidFill>
                <a:latin typeface="Century Gothic" panose="020B0502020202020204"/>
                <a:cs typeface="Times New Roman" panose="02020603050405020304" pitchFamily="18" charset="0"/>
              </a:rPr>
              <a:t> Malaysia</a:t>
            </a:r>
          </a:p>
          <a:p>
            <a:pPr algn="ctr" defTabSz="503789">
              <a:spcBef>
                <a:spcPts val="1102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r>
              <a:rPr lang="en-US" sz="2645" b="1" spc="-6" dirty="0">
                <a:solidFill>
                  <a:srgbClr val="000080"/>
                </a:solidFill>
                <a:latin typeface="Times New Roman"/>
                <a:cs typeface="Times New Roman"/>
                <a:hlinkClick r:id="rId7"/>
              </a:rPr>
              <a:t>fahad.sherwani@nu.edu.pk</a:t>
            </a:r>
            <a:r>
              <a:rPr lang="en-US" sz="2645" b="1" spc="-6" dirty="0">
                <a:solidFill>
                  <a:srgbClr val="000080"/>
                </a:solidFill>
                <a:latin typeface="Times New Roman"/>
                <a:cs typeface="Times New Roman"/>
              </a:rPr>
              <a:t> </a:t>
            </a:r>
            <a:endParaRPr lang="en-US" sz="2204" dirty="0">
              <a:solidFill>
                <a:prstClr val="white"/>
              </a:solidFill>
              <a:latin typeface="Times New Roman"/>
              <a:cs typeface="Times New Roman"/>
            </a:endParaRPr>
          </a:p>
          <a:p>
            <a:pPr algn="ctr" defTabSz="503789">
              <a:spcBef>
                <a:spcPts val="1102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endParaRPr lang="en-US" sz="2314" b="1" spc="-165" dirty="0">
              <a:solidFill>
                <a:srgbClr val="002060"/>
              </a:solidFill>
              <a:latin typeface="Century Gothic" panose="020B0502020202020204"/>
              <a:cs typeface="Times New Roman" panose="02020603050405020304" pitchFamily="18" charset="0"/>
            </a:endParaRPr>
          </a:p>
          <a:p>
            <a:pPr algn="ctr" defTabSz="503789">
              <a:spcBef>
                <a:spcPts val="1102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endParaRPr lang="en-US" sz="2314" b="1" spc="-165" dirty="0">
              <a:solidFill>
                <a:srgbClr val="1E51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0545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321192"/>
            <a:ext cx="63414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Unsupervised</a:t>
            </a:r>
            <a:r>
              <a:rPr sz="4000" b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20</a:t>
            </a:fld>
            <a:endParaRPr spc="7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023315" y="1927862"/>
            <a:ext cx="854886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0"/>
              </a:spcBef>
              <a:buChar char="•"/>
              <a:tabLst>
                <a:tab pos="307975" algn="l"/>
                <a:tab pos="308610" algn="l"/>
              </a:tabLst>
            </a:pPr>
            <a:r>
              <a:rPr sz="2800" spc="-20" dirty="0">
                <a:solidFill>
                  <a:srgbClr val="22228B"/>
                </a:solidFill>
                <a:latin typeface="Arial"/>
                <a:cs typeface="Arial"/>
              </a:rPr>
              <a:t>Training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data contain </a:t>
            </a:r>
            <a:r>
              <a:rPr sz="2800" spc="-5" dirty="0">
                <a:solidFill>
                  <a:srgbClr val="22228B"/>
                </a:solidFill>
                <a:latin typeface="Arial"/>
                <a:cs typeface="Arial"/>
              </a:rPr>
              <a:t>only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the input vectors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3316" y="4442462"/>
            <a:ext cx="9071834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0"/>
              </a:spcBef>
              <a:buChar char="•"/>
              <a:tabLst>
                <a:tab pos="307975" algn="l"/>
                <a:tab pos="308610" algn="l"/>
              </a:tabLst>
            </a:pP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Can </a:t>
            </a:r>
            <a:r>
              <a:rPr sz="2800" spc="-5" dirty="0">
                <a:solidFill>
                  <a:srgbClr val="22228B"/>
                </a:solidFill>
                <a:latin typeface="Arial"/>
                <a:cs typeface="Arial"/>
              </a:rPr>
              <a:t>be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divided </a:t>
            </a:r>
            <a:r>
              <a:rPr sz="2800" spc="-5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two categories: Clustering</a:t>
            </a:r>
            <a:r>
              <a:rPr sz="2800" spc="-6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and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 dirty="0">
              <a:latin typeface="Arial"/>
              <a:cs typeface="Arial"/>
            </a:endParaRPr>
          </a:p>
          <a:p>
            <a:pPr marL="307975">
              <a:lnSpc>
                <a:spcPct val="100000"/>
              </a:lnSpc>
            </a:pP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Dimensionality</a:t>
            </a:r>
            <a:r>
              <a:rPr sz="2800" spc="-2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Reduction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5215" y="2686149"/>
            <a:ext cx="7959511" cy="130933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46075" indent="-295910">
              <a:lnSpc>
                <a:spcPct val="100000"/>
              </a:lnSpc>
              <a:spcBef>
                <a:spcPts val="130"/>
              </a:spcBef>
              <a:buChar char="•"/>
              <a:tabLst>
                <a:tab pos="346075" algn="l"/>
                <a:tab pos="346710" algn="l"/>
              </a:tabLst>
            </a:pP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Definition</a:t>
            </a:r>
            <a:r>
              <a:rPr sz="2800" spc="-2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22228B"/>
                </a:solidFill>
                <a:latin typeface="Arial"/>
                <a:cs typeface="Arial"/>
              </a:rPr>
              <a:t>of</a:t>
            </a:r>
            <a:r>
              <a:rPr sz="2800" spc="-2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training</a:t>
            </a:r>
            <a:r>
              <a:rPr sz="2800" spc="-1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data:</a:t>
            </a:r>
            <a:r>
              <a:rPr sz="2800" spc="30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800" spc="44" baseline="-4480" dirty="0">
                <a:latin typeface="Times New Roman"/>
                <a:cs typeface="Times New Roman"/>
              </a:rPr>
              <a:t>{</a:t>
            </a:r>
            <a:r>
              <a:rPr sz="2800" i="1" spc="44" baseline="-4480" dirty="0">
                <a:latin typeface="Times New Roman"/>
                <a:cs typeface="Times New Roman"/>
              </a:rPr>
              <a:t>x</a:t>
            </a:r>
            <a:r>
              <a:rPr sz="2800" spc="44" baseline="-30864" dirty="0">
                <a:latin typeface="Times New Roman"/>
                <a:cs typeface="Times New Roman"/>
              </a:rPr>
              <a:t>1</a:t>
            </a:r>
            <a:r>
              <a:rPr sz="2800" spc="44" baseline="-4480" dirty="0">
                <a:latin typeface="Times New Roman"/>
                <a:cs typeface="Times New Roman"/>
              </a:rPr>
              <a:t>,</a:t>
            </a:r>
            <a:r>
              <a:rPr sz="2800" spc="-517" baseline="-4480" dirty="0">
                <a:latin typeface="Times New Roman"/>
                <a:cs typeface="Times New Roman"/>
              </a:rPr>
              <a:t> </a:t>
            </a:r>
            <a:r>
              <a:rPr sz="2800" i="1" spc="37" baseline="-4480" dirty="0">
                <a:latin typeface="Times New Roman"/>
                <a:cs typeface="Times New Roman"/>
              </a:rPr>
              <a:t>x</a:t>
            </a:r>
            <a:r>
              <a:rPr sz="2800" spc="37" baseline="-30864" dirty="0">
                <a:latin typeface="Times New Roman"/>
                <a:cs typeface="Times New Roman"/>
              </a:rPr>
              <a:t>2</a:t>
            </a:r>
            <a:r>
              <a:rPr sz="2800" spc="-300" baseline="-30864" dirty="0">
                <a:latin typeface="Times New Roman"/>
                <a:cs typeface="Times New Roman"/>
              </a:rPr>
              <a:t> </a:t>
            </a:r>
            <a:r>
              <a:rPr sz="2800" spc="60" baseline="-4480" dirty="0">
                <a:latin typeface="Times New Roman"/>
                <a:cs typeface="Times New Roman"/>
              </a:rPr>
              <a:t>,...,</a:t>
            </a:r>
            <a:r>
              <a:rPr sz="2800" spc="-525" baseline="-4480" dirty="0">
                <a:latin typeface="Times New Roman"/>
                <a:cs typeface="Times New Roman"/>
              </a:rPr>
              <a:t> </a:t>
            </a:r>
            <a:r>
              <a:rPr sz="2800" i="1" spc="37" baseline="-4480" dirty="0">
                <a:latin typeface="Times New Roman"/>
                <a:cs typeface="Times New Roman"/>
              </a:rPr>
              <a:t>x</a:t>
            </a:r>
            <a:r>
              <a:rPr sz="2800" i="1" spc="37" baseline="-30864" dirty="0">
                <a:latin typeface="Times New Roman"/>
                <a:cs typeface="Times New Roman"/>
              </a:rPr>
              <a:t>n</a:t>
            </a:r>
            <a:r>
              <a:rPr sz="2800" i="1" spc="-300" baseline="-30864" dirty="0">
                <a:latin typeface="Times New Roman"/>
                <a:cs typeface="Times New Roman"/>
              </a:rPr>
              <a:t> </a:t>
            </a:r>
            <a:r>
              <a:rPr sz="2800" spc="15" baseline="-4480" dirty="0">
                <a:latin typeface="Times New Roman"/>
                <a:cs typeface="Times New Roman"/>
              </a:rPr>
              <a:t>}</a:t>
            </a:r>
            <a:endParaRPr sz="2800" baseline="-448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22228B"/>
              </a:buClr>
              <a:buFont typeface="Arial"/>
              <a:buChar char="•"/>
            </a:pPr>
            <a:endParaRPr sz="2800" dirty="0">
              <a:latin typeface="Times New Roman"/>
              <a:cs typeface="Times New Roman"/>
            </a:endParaRPr>
          </a:p>
          <a:p>
            <a:pPr marL="346075" indent="-295910">
              <a:lnSpc>
                <a:spcPct val="100000"/>
              </a:lnSpc>
              <a:buChar char="•"/>
              <a:tabLst>
                <a:tab pos="346075" algn="l"/>
                <a:tab pos="346710" algn="l"/>
              </a:tabLst>
            </a:pP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Goal: Learn some structures </a:t>
            </a:r>
            <a:r>
              <a:rPr sz="2800" dirty="0">
                <a:solidFill>
                  <a:srgbClr val="22228B"/>
                </a:solidFill>
                <a:latin typeface="Arial"/>
                <a:cs typeface="Arial"/>
              </a:rPr>
              <a:t>in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the</a:t>
            </a:r>
            <a:r>
              <a:rPr sz="2800" spc="-11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22228B"/>
                </a:solidFill>
                <a:latin typeface="Arial"/>
                <a:cs typeface="Arial"/>
              </a:rPr>
              <a:t>inputs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285696"/>
            <a:ext cx="6990906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Unsupervised</a:t>
            </a:r>
            <a:r>
              <a:rPr sz="4000" b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49801" y="1138976"/>
            <a:ext cx="8079740" cy="5384165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2500" b="1" spc="-10" dirty="0">
                <a:solidFill>
                  <a:srgbClr val="22228B"/>
                </a:solidFill>
                <a:latin typeface="Arial"/>
                <a:cs typeface="Arial"/>
              </a:rPr>
              <a:t>Clustering</a:t>
            </a:r>
            <a:endParaRPr sz="2500" dirty="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1490"/>
              </a:spcBef>
              <a:buChar char="•"/>
              <a:tabLst>
                <a:tab pos="307975" algn="l"/>
                <a:tab pos="308610" algn="l"/>
              </a:tabLst>
            </a:pP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Clustering aims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group input based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on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the</a:t>
            </a:r>
            <a:r>
              <a:rPr sz="2500" spc="-5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similarities.</a:t>
            </a:r>
            <a:endParaRPr sz="2500" dirty="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1510"/>
              </a:spcBef>
              <a:buChar char="•"/>
              <a:tabLst>
                <a:tab pos="307975" algn="l"/>
                <a:tab pos="308610" algn="l"/>
              </a:tabLst>
            </a:pPr>
            <a:r>
              <a:rPr sz="2500" spc="-40" dirty="0">
                <a:solidFill>
                  <a:srgbClr val="22228B"/>
                </a:solidFill>
                <a:latin typeface="Arial"/>
                <a:cs typeface="Arial"/>
              </a:rPr>
              <a:t>Types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of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clustering:</a:t>
            </a:r>
            <a:endParaRPr sz="2500" dirty="0">
              <a:latin typeface="Arial"/>
              <a:cs typeface="Arial"/>
            </a:endParaRPr>
          </a:p>
          <a:p>
            <a:pPr marL="781050" lvl="1" indent="-295910">
              <a:lnSpc>
                <a:spcPct val="100000"/>
              </a:lnSpc>
              <a:spcBef>
                <a:spcPts val="1315"/>
              </a:spcBef>
              <a:buChar char="•"/>
              <a:tabLst>
                <a:tab pos="781050" algn="l"/>
                <a:tab pos="781685" algn="l"/>
              </a:tabLst>
            </a:pP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Connectivity based</a:t>
            </a:r>
            <a:r>
              <a:rPr sz="2100" spc="-4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clustering</a:t>
            </a:r>
            <a:endParaRPr sz="2100" dirty="0">
              <a:latin typeface="Arial"/>
              <a:cs typeface="Arial"/>
            </a:endParaRPr>
          </a:p>
          <a:p>
            <a:pPr marL="899160">
              <a:lnSpc>
                <a:spcPct val="100000"/>
              </a:lnSpc>
              <a:spcBef>
                <a:spcPts val="1180"/>
              </a:spcBef>
            </a:pP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objects related </a:t>
            </a:r>
            <a:r>
              <a:rPr sz="1900" spc="-10" dirty="0">
                <a:solidFill>
                  <a:srgbClr val="000090"/>
                </a:solidFill>
                <a:latin typeface="Arial"/>
                <a:cs typeface="Arial"/>
              </a:rPr>
              <a:t>to </a:t>
            </a: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nearby objects than </a:t>
            </a:r>
            <a:r>
              <a:rPr sz="1900" spc="-10" dirty="0">
                <a:solidFill>
                  <a:srgbClr val="000090"/>
                </a:solidFill>
                <a:latin typeface="Arial"/>
                <a:cs typeface="Arial"/>
              </a:rPr>
              <a:t>to </a:t>
            </a: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objects farther</a:t>
            </a:r>
            <a:r>
              <a:rPr sz="1900" spc="-12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000090"/>
                </a:solidFill>
                <a:latin typeface="Arial"/>
                <a:cs typeface="Arial"/>
              </a:rPr>
              <a:t>away</a:t>
            </a:r>
            <a:endParaRPr sz="1900" dirty="0">
              <a:latin typeface="Arial"/>
              <a:cs typeface="Arial"/>
            </a:endParaRPr>
          </a:p>
          <a:p>
            <a:pPr marL="781050" lvl="1" indent="-295910">
              <a:lnSpc>
                <a:spcPct val="100000"/>
              </a:lnSpc>
              <a:spcBef>
                <a:spcPts val="1220"/>
              </a:spcBef>
              <a:buChar char="•"/>
              <a:tabLst>
                <a:tab pos="781050" algn="l"/>
                <a:tab pos="781685" algn="l"/>
              </a:tabLst>
            </a:pP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Centroid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based</a:t>
            </a:r>
            <a:r>
              <a:rPr sz="2100" spc="-5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clustering</a:t>
            </a:r>
            <a:endParaRPr sz="2100" dirty="0">
              <a:latin typeface="Arial"/>
              <a:cs typeface="Arial"/>
            </a:endParaRPr>
          </a:p>
          <a:p>
            <a:pPr marL="899160">
              <a:lnSpc>
                <a:spcPct val="100000"/>
              </a:lnSpc>
              <a:spcBef>
                <a:spcPts val="1085"/>
              </a:spcBef>
            </a:pP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Cluster points according </a:t>
            </a:r>
            <a:r>
              <a:rPr sz="1900" spc="-10" dirty="0">
                <a:solidFill>
                  <a:srgbClr val="000090"/>
                </a:solidFill>
                <a:latin typeface="Arial"/>
                <a:cs typeface="Arial"/>
              </a:rPr>
              <a:t>to </a:t>
            </a:r>
            <a:r>
              <a:rPr sz="1900" spc="-5" dirty="0">
                <a:solidFill>
                  <a:srgbClr val="000090"/>
                </a:solidFill>
                <a:latin typeface="Arial"/>
                <a:cs typeface="Arial"/>
              </a:rPr>
              <a:t>a </a:t>
            </a: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set </a:t>
            </a:r>
            <a:r>
              <a:rPr sz="1900" spc="-15" dirty="0">
                <a:solidFill>
                  <a:srgbClr val="000090"/>
                </a:solidFill>
                <a:latin typeface="Arial"/>
                <a:cs typeface="Arial"/>
              </a:rPr>
              <a:t>of </a:t>
            </a: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given</a:t>
            </a:r>
            <a:r>
              <a:rPr sz="1900" spc="-14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centers</a:t>
            </a:r>
            <a:endParaRPr sz="1900" dirty="0">
              <a:latin typeface="Arial"/>
              <a:cs typeface="Arial"/>
            </a:endParaRPr>
          </a:p>
          <a:p>
            <a:pPr marL="781050" lvl="1" indent="-295910">
              <a:lnSpc>
                <a:spcPct val="100000"/>
              </a:lnSpc>
              <a:spcBef>
                <a:spcPts val="1215"/>
              </a:spcBef>
              <a:buChar char="•"/>
              <a:tabLst>
                <a:tab pos="781050" algn="l"/>
                <a:tab pos="781685" algn="l"/>
              </a:tabLst>
            </a:pP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Distribution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based</a:t>
            </a:r>
            <a:r>
              <a:rPr sz="2100" spc="-5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clustering</a:t>
            </a:r>
            <a:endParaRPr sz="2100" dirty="0">
              <a:latin typeface="Arial"/>
              <a:cs typeface="Arial"/>
            </a:endParaRPr>
          </a:p>
          <a:p>
            <a:pPr marL="899160">
              <a:lnSpc>
                <a:spcPct val="100000"/>
              </a:lnSpc>
              <a:spcBef>
                <a:spcPts val="1090"/>
              </a:spcBef>
            </a:pP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objects belonging </a:t>
            </a:r>
            <a:r>
              <a:rPr sz="1900" spc="-25" dirty="0">
                <a:solidFill>
                  <a:srgbClr val="000090"/>
                </a:solidFill>
                <a:latin typeface="Arial"/>
                <a:cs typeface="Arial"/>
              </a:rPr>
              <a:t>most </a:t>
            </a:r>
            <a:r>
              <a:rPr sz="1900" spc="-15" dirty="0">
                <a:solidFill>
                  <a:srgbClr val="000090"/>
                </a:solidFill>
                <a:latin typeface="Arial"/>
                <a:cs typeface="Arial"/>
              </a:rPr>
              <a:t>likely </a:t>
            </a:r>
            <a:r>
              <a:rPr sz="1900" spc="-10" dirty="0">
                <a:solidFill>
                  <a:srgbClr val="000090"/>
                </a:solidFill>
                <a:latin typeface="Arial"/>
                <a:cs typeface="Arial"/>
              </a:rPr>
              <a:t>to </a:t>
            </a:r>
            <a:r>
              <a:rPr sz="1900" spc="-15" dirty="0">
                <a:solidFill>
                  <a:srgbClr val="000090"/>
                </a:solidFill>
                <a:latin typeface="Arial"/>
                <a:cs typeface="Arial"/>
              </a:rPr>
              <a:t>the </a:t>
            </a:r>
            <a:r>
              <a:rPr sz="1900" spc="-25" dirty="0">
                <a:solidFill>
                  <a:srgbClr val="000090"/>
                </a:solidFill>
                <a:latin typeface="Arial"/>
                <a:cs typeface="Arial"/>
              </a:rPr>
              <a:t>same</a:t>
            </a:r>
            <a:r>
              <a:rPr sz="1900" spc="-114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distribution</a:t>
            </a:r>
            <a:endParaRPr sz="1900" dirty="0">
              <a:latin typeface="Arial"/>
              <a:cs typeface="Arial"/>
            </a:endParaRPr>
          </a:p>
          <a:p>
            <a:pPr marL="781050" lvl="1" indent="-295910">
              <a:lnSpc>
                <a:spcPct val="100000"/>
              </a:lnSpc>
              <a:spcBef>
                <a:spcPts val="1215"/>
              </a:spcBef>
              <a:buChar char="•"/>
              <a:tabLst>
                <a:tab pos="781050" algn="l"/>
                <a:tab pos="781685" algn="l"/>
              </a:tabLst>
            </a:pP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Density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based</a:t>
            </a:r>
            <a:r>
              <a:rPr sz="2100" spc="-5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clustering</a:t>
            </a:r>
            <a:endParaRPr sz="2100" dirty="0">
              <a:latin typeface="Arial"/>
              <a:cs typeface="Arial"/>
            </a:endParaRPr>
          </a:p>
          <a:p>
            <a:pPr marL="899160">
              <a:lnSpc>
                <a:spcPct val="100000"/>
              </a:lnSpc>
              <a:spcBef>
                <a:spcPts val="1185"/>
              </a:spcBef>
            </a:pP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areas </a:t>
            </a:r>
            <a:r>
              <a:rPr sz="1900" spc="-15" dirty="0">
                <a:solidFill>
                  <a:srgbClr val="000090"/>
                </a:solidFill>
                <a:latin typeface="Arial"/>
                <a:cs typeface="Arial"/>
              </a:rPr>
              <a:t>of </a:t>
            </a: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higher density than </a:t>
            </a:r>
            <a:r>
              <a:rPr sz="1900" spc="-15" dirty="0">
                <a:solidFill>
                  <a:srgbClr val="000090"/>
                </a:solidFill>
                <a:latin typeface="Arial"/>
                <a:cs typeface="Arial"/>
              </a:rPr>
              <a:t>the </a:t>
            </a:r>
            <a:r>
              <a:rPr sz="1900" spc="-25" dirty="0">
                <a:solidFill>
                  <a:srgbClr val="000090"/>
                </a:solidFill>
                <a:latin typeface="Arial"/>
                <a:cs typeface="Arial"/>
              </a:rPr>
              <a:t>remainder </a:t>
            </a:r>
            <a:r>
              <a:rPr sz="1900" spc="-15" dirty="0">
                <a:solidFill>
                  <a:srgbClr val="000090"/>
                </a:solidFill>
                <a:latin typeface="Arial"/>
                <a:cs typeface="Arial"/>
              </a:rPr>
              <a:t>of the </a:t>
            </a: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data</a:t>
            </a:r>
            <a:r>
              <a:rPr sz="1900" spc="-12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000090"/>
                </a:solidFill>
                <a:latin typeface="Arial"/>
                <a:cs typeface="Arial"/>
              </a:rPr>
              <a:t>set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683752" y="3032760"/>
            <a:ext cx="1277111" cy="1045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23631" y="4148328"/>
            <a:ext cx="1185672" cy="868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14104" y="5044440"/>
            <a:ext cx="746759" cy="780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36280" y="6013703"/>
            <a:ext cx="1030224" cy="11643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21</a:t>
            </a:fld>
            <a:endParaRPr spc="7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349747"/>
            <a:ext cx="67780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Unsupervised</a:t>
            </a:r>
            <a:r>
              <a:rPr sz="4000" b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4305" y="1265159"/>
            <a:ext cx="8344534" cy="162687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500" b="1" spc="-10" dirty="0">
                <a:solidFill>
                  <a:srgbClr val="22228B"/>
                </a:solidFill>
                <a:latin typeface="Arial"/>
                <a:cs typeface="Arial"/>
              </a:rPr>
              <a:t>Clustering</a:t>
            </a:r>
            <a:endParaRPr sz="2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100" spc="-90" dirty="0">
                <a:solidFill>
                  <a:srgbClr val="FF6600"/>
                </a:solidFill>
                <a:latin typeface="Arial"/>
                <a:cs typeface="Arial"/>
              </a:rPr>
              <a:t>Toy </a:t>
            </a:r>
            <a:r>
              <a:rPr sz="2100" spc="-20" dirty="0">
                <a:solidFill>
                  <a:srgbClr val="FF6600"/>
                </a:solidFill>
                <a:latin typeface="Arial"/>
                <a:cs typeface="Arial"/>
              </a:rPr>
              <a:t>Example: 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survey that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has the following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questions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on 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scale</a:t>
            </a:r>
            <a:r>
              <a:rPr sz="2100" spc="-34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22228B"/>
                </a:solidFill>
                <a:latin typeface="Arial"/>
                <a:cs typeface="Arial"/>
              </a:rPr>
              <a:t>1-10:</a:t>
            </a:r>
            <a:endParaRPr sz="2100">
              <a:latin typeface="Arial"/>
              <a:cs typeface="Arial"/>
            </a:endParaRPr>
          </a:p>
          <a:p>
            <a:pPr marL="781050" indent="-295910">
              <a:lnSpc>
                <a:spcPct val="100000"/>
              </a:lnSpc>
              <a:spcBef>
                <a:spcPts val="480"/>
              </a:spcBef>
              <a:buChar char="•"/>
              <a:tabLst>
                <a:tab pos="781050" algn="l"/>
                <a:tab pos="781685" algn="l"/>
              </a:tabLst>
            </a:pP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How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much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do you </a:t>
            </a:r>
            <a:r>
              <a:rPr sz="2100" spc="-10" dirty="0">
                <a:solidFill>
                  <a:srgbClr val="22228B"/>
                </a:solidFill>
                <a:latin typeface="Arial"/>
                <a:cs typeface="Arial"/>
              </a:rPr>
              <a:t>like</a:t>
            </a:r>
            <a:r>
              <a:rPr sz="2100" spc="-9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shopping?</a:t>
            </a:r>
            <a:endParaRPr sz="2100">
              <a:latin typeface="Arial"/>
              <a:cs typeface="Arial"/>
            </a:endParaRPr>
          </a:p>
          <a:p>
            <a:pPr marL="781050" indent="-295910">
              <a:lnSpc>
                <a:spcPct val="100000"/>
              </a:lnSpc>
              <a:spcBef>
                <a:spcPts val="480"/>
              </a:spcBef>
              <a:buChar char="•"/>
              <a:tabLst>
                <a:tab pos="781050" algn="l"/>
                <a:tab pos="781685" algn="l"/>
              </a:tabLst>
            </a:pP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How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much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are you </a:t>
            </a:r>
            <a:r>
              <a:rPr sz="2100" spc="-10" dirty="0">
                <a:solidFill>
                  <a:srgbClr val="22228B"/>
                </a:solidFill>
                <a:latin typeface="Arial"/>
                <a:cs typeface="Arial"/>
              </a:rPr>
              <a:t>willing to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spend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on</a:t>
            </a:r>
            <a:r>
              <a:rPr sz="2100" spc="-14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shopping?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31391" y="3179064"/>
            <a:ext cx="4706112" cy="3520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43548" y="4220366"/>
            <a:ext cx="3575050" cy="14585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63245" marR="5080" indent="-551180">
              <a:lnSpc>
                <a:spcPct val="101099"/>
              </a:lnSpc>
              <a:spcBef>
                <a:spcPts val="75"/>
              </a:spcBef>
            </a:pPr>
            <a:r>
              <a:rPr sz="1900" b="1" spc="-20" dirty="0">
                <a:solidFill>
                  <a:srgbClr val="000060"/>
                </a:solidFill>
                <a:latin typeface="Arial"/>
                <a:cs typeface="Arial"/>
              </a:rPr>
              <a:t>Cluster </a:t>
            </a:r>
            <a:r>
              <a:rPr sz="1900" b="1" spc="-5" dirty="0">
                <a:solidFill>
                  <a:srgbClr val="000060"/>
                </a:solidFill>
                <a:latin typeface="Arial"/>
                <a:cs typeface="Arial"/>
              </a:rPr>
              <a:t>1 </a:t>
            </a:r>
            <a:r>
              <a:rPr sz="1900" spc="-20" dirty="0">
                <a:solidFill>
                  <a:srgbClr val="000060"/>
                </a:solidFill>
                <a:latin typeface="Arial"/>
                <a:cs typeface="Arial"/>
              </a:rPr>
              <a:t>can refer </a:t>
            </a:r>
            <a:r>
              <a:rPr sz="1900" spc="-10" dirty="0">
                <a:solidFill>
                  <a:srgbClr val="000060"/>
                </a:solidFill>
                <a:latin typeface="Arial"/>
                <a:cs typeface="Arial"/>
              </a:rPr>
              <a:t>to </a:t>
            </a:r>
            <a:r>
              <a:rPr sz="1900" spc="-20" dirty="0">
                <a:solidFill>
                  <a:srgbClr val="000060"/>
                </a:solidFill>
                <a:latin typeface="Arial"/>
                <a:cs typeface="Arial"/>
              </a:rPr>
              <a:t>people</a:t>
            </a:r>
            <a:r>
              <a:rPr sz="1900" spc="-165" dirty="0">
                <a:solidFill>
                  <a:srgbClr val="000060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60"/>
                </a:solidFill>
                <a:latin typeface="Arial"/>
                <a:cs typeface="Arial"/>
              </a:rPr>
              <a:t>who  </a:t>
            </a:r>
            <a:r>
              <a:rPr sz="1900" spc="-15" dirty="0">
                <a:solidFill>
                  <a:srgbClr val="000060"/>
                </a:solidFill>
                <a:latin typeface="Arial"/>
                <a:cs typeface="Arial"/>
              </a:rPr>
              <a:t>are </a:t>
            </a:r>
            <a:r>
              <a:rPr sz="1900" spc="-20" dirty="0">
                <a:solidFill>
                  <a:srgbClr val="000060"/>
                </a:solidFill>
                <a:latin typeface="Arial"/>
                <a:cs typeface="Arial"/>
              </a:rPr>
              <a:t>addicted </a:t>
            </a:r>
            <a:r>
              <a:rPr sz="1900" spc="-10" dirty="0">
                <a:solidFill>
                  <a:srgbClr val="000060"/>
                </a:solidFill>
                <a:latin typeface="Arial"/>
                <a:cs typeface="Arial"/>
              </a:rPr>
              <a:t>to</a:t>
            </a:r>
            <a:r>
              <a:rPr sz="1900" spc="-90" dirty="0">
                <a:solidFill>
                  <a:srgbClr val="000060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000060"/>
                </a:solidFill>
                <a:latin typeface="Arial"/>
                <a:cs typeface="Arial"/>
              </a:rPr>
              <a:t>shopping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Arial"/>
              <a:cs typeface="Arial"/>
            </a:endParaRPr>
          </a:p>
          <a:p>
            <a:pPr marL="563245" marR="5080" indent="-551180">
              <a:lnSpc>
                <a:spcPts val="2210"/>
              </a:lnSpc>
            </a:pPr>
            <a:r>
              <a:rPr sz="1900" b="1" spc="-20" dirty="0">
                <a:solidFill>
                  <a:srgbClr val="000060"/>
                </a:solidFill>
                <a:latin typeface="Arial"/>
                <a:cs typeface="Arial"/>
              </a:rPr>
              <a:t>Cluster </a:t>
            </a:r>
            <a:r>
              <a:rPr sz="1900" b="1" spc="-5" dirty="0">
                <a:solidFill>
                  <a:srgbClr val="000060"/>
                </a:solidFill>
                <a:latin typeface="Arial"/>
                <a:cs typeface="Arial"/>
              </a:rPr>
              <a:t>2 </a:t>
            </a:r>
            <a:r>
              <a:rPr sz="1900" spc="-20" dirty="0">
                <a:solidFill>
                  <a:srgbClr val="000060"/>
                </a:solidFill>
                <a:latin typeface="Arial"/>
                <a:cs typeface="Arial"/>
              </a:rPr>
              <a:t>can refer </a:t>
            </a:r>
            <a:r>
              <a:rPr sz="1900" spc="-10" dirty="0">
                <a:solidFill>
                  <a:srgbClr val="000060"/>
                </a:solidFill>
                <a:latin typeface="Arial"/>
                <a:cs typeface="Arial"/>
              </a:rPr>
              <a:t>to </a:t>
            </a:r>
            <a:r>
              <a:rPr sz="1900" spc="-20" dirty="0">
                <a:solidFill>
                  <a:srgbClr val="000060"/>
                </a:solidFill>
                <a:latin typeface="Arial"/>
                <a:cs typeface="Arial"/>
              </a:rPr>
              <a:t>people</a:t>
            </a:r>
            <a:r>
              <a:rPr sz="1900" spc="-165" dirty="0">
                <a:solidFill>
                  <a:srgbClr val="000060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60"/>
                </a:solidFill>
                <a:latin typeface="Arial"/>
                <a:cs typeface="Arial"/>
              </a:rPr>
              <a:t>who  rarely </a:t>
            </a:r>
            <a:r>
              <a:rPr sz="1900" spc="-15" dirty="0">
                <a:solidFill>
                  <a:srgbClr val="000060"/>
                </a:solidFill>
                <a:latin typeface="Arial"/>
                <a:cs typeface="Arial"/>
              </a:rPr>
              <a:t>go</a:t>
            </a:r>
            <a:r>
              <a:rPr sz="1900" spc="-55" dirty="0">
                <a:solidFill>
                  <a:srgbClr val="000060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60"/>
                </a:solidFill>
                <a:latin typeface="Arial"/>
                <a:cs typeface="Arial"/>
              </a:rPr>
              <a:t>shopping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22</a:t>
            </a:fld>
            <a:endParaRPr spc="7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313496"/>
            <a:ext cx="70066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Unsupervised</a:t>
            </a:r>
            <a:r>
              <a:rPr sz="4000" b="1" spc="-2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4305" y="1188959"/>
            <a:ext cx="6822440" cy="239204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500" b="1" spc="-15" dirty="0">
                <a:solidFill>
                  <a:srgbClr val="000090"/>
                </a:solidFill>
                <a:latin typeface="Arial"/>
                <a:cs typeface="Arial"/>
              </a:rPr>
              <a:t>Dimensionality </a:t>
            </a:r>
            <a:r>
              <a:rPr sz="2500" b="1" spc="-10" dirty="0">
                <a:solidFill>
                  <a:srgbClr val="000090"/>
                </a:solidFill>
                <a:latin typeface="Arial"/>
                <a:cs typeface="Arial"/>
              </a:rPr>
              <a:t>Reduction</a:t>
            </a:r>
            <a:r>
              <a:rPr sz="2500" b="1" spc="-32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5F5F5F"/>
                </a:solidFill>
                <a:latin typeface="Arial"/>
                <a:cs typeface="Arial"/>
              </a:rPr>
              <a:t>[7]</a:t>
            </a:r>
            <a:endParaRPr sz="14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495"/>
              </a:spcBef>
              <a:buChar char="•"/>
              <a:tabLst>
                <a:tab pos="307975" algn="l"/>
                <a:tab pos="308610" algn="l"/>
              </a:tabLst>
            </a:pPr>
            <a:r>
              <a:rPr sz="2100" spc="-20" dirty="0">
                <a:solidFill>
                  <a:srgbClr val="000090"/>
                </a:solidFill>
                <a:latin typeface="Arial"/>
                <a:cs typeface="Arial"/>
              </a:rPr>
              <a:t>Convert </a:t>
            </a:r>
            <a:r>
              <a:rPr sz="2100" spc="-15" dirty="0">
                <a:solidFill>
                  <a:srgbClr val="000090"/>
                </a:solidFill>
                <a:latin typeface="Arial"/>
                <a:cs typeface="Arial"/>
              </a:rPr>
              <a:t>high </a:t>
            </a:r>
            <a:r>
              <a:rPr sz="2100" spc="-20" dirty="0">
                <a:solidFill>
                  <a:srgbClr val="000090"/>
                </a:solidFill>
                <a:latin typeface="Arial"/>
                <a:cs typeface="Arial"/>
              </a:rPr>
              <a:t>dimensional </a:t>
            </a:r>
            <a:r>
              <a:rPr sz="2100" spc="-15" dirty="0">
                <a:solidFill>
                  <a:srgbClr val="000090"/>
                </a:solidFill>
                <a:latin typeface="Arial"/>
                <a:cs typeface="Arial"/>
              </a:rPr>
              <a:t>data </a:t>
            </a:r>
            <a:r>
              <a:rPr sz="2100" spc="-10" dirty="0">
                <a:solidFill>
                  <a:srgbClr val="000090"/>
                </a:solidFill>
                <a:latin typeface="Arial"/>
                <a:cs typeface="Arial"/>
              </a:rPr>
              <a:t>to </a:t>
            </a:r>
            <a:r>
              <a:rPr sz="2100" spc="-15" dirty="0">
                <a:solidFill>
                  <a:srgbClr val="000090"/>
                </a:solidFill>
                <a:latin typeface="Arial"/>
                <a:cs typeface="Arial"/>
              </a:rPr>
              <a:t>lower </a:t>
            </a:r>
            <a:r>
              <a:rPr sz="2100" spc="-20" dirty="0">
                <a:solidFill>
                  <a:srgbClr val="000090"/>
                </a:solidFill>
                <a:latin typeface="Arial"/>
                <a:cs typeface="Arial"/>
              </a:rPr>
              <a:t>order</a:t>
            </a:r>
            <a:r>
              <a:rPr sz="2100" spc="-8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000090"/>
                </a:solidFill>
                <a:latin typeface="Arial"/>
                <a:cs typeface="Arial"/>
              </a:rPr>
              <a:t>dimension</a:t>
            </a:r>
            <a:endParaRPr sz="21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480"/>
              </a:spcBef>
              <a:buChar char="•"/>
              <a:tabLst>
                <a:tab pos="307975" algn="l"/>
                <a:tab pos="308610" algn="l"/>
              </a:tabLst>
            </a:pPr>
            <a:r>
              <a:rPr sz="2100" spc="-15" dirty="0">
                <a:solidFill>
                  <a:srgbClr val="000090"/>
                </a:solidFill>
                <a:latin typeface="Arial"/>
                <a:cs typeface="Arial"/>
              </a:rPr>
              <a:t>Motivation:</a:t>
            </a:r>
            <a:endParaRPr sz="2100">
              <a:latin typeface="Arial"/>
              <a:cs typeface="Arial"/>
            </a:endParaRPr>
          </a:p>
          <a:p>
            <a:pPr marL="781050" lvl="1" indent="-295910">
              <a:lnSpc>
                <a:spcPct val="100000"/>
              </a:lnSpc>
              <a:spcBef>
                <a:spcPts val="480"/>
              </a:spcBef>
              <a:buChar char="•"/>
              <a:tabLst>
                <a:tab pos="781050" algn="l"/>
                <a:tab pos="781685" algn="l"/>
              </a:tabLst>
            </a:pPr>
            <a:r>
              <a:rPr sz="2100" spc="-15" dirty="0">
                <a:solidFill>
                  <a:srgbClr val="000090"/>
                </a:solidFill>
                <a:latin typeface="Arial"/>
                <a:cs typeface="Arial"/>
              </a:rPr>
              <a:t>High </a:t>
            </a:r>
            <a:r>
              <a:rPr sz="2100" spc="-20" dirty="0">
                <a:solidFill>
                  <a:srgbClr val="000090"/>
                </a:solidFill>
                <a:latin typeface="Arial"/>
                <a:cs typeface="Arial"/>
              </a:rPr>
              <a:t>Dimensional </a:t>
            </a:r>
            <a:r>
              <a:rPr sz="2100" spc="-15" dirty="0">
                <a:solidFill>
                  <a:srgbClr val="000090"/>
                </a:solidFill>
                <a:latin typeface="Arial"/>
                <a:cs typeface="Arial"/>
              </a:rPr>
              <a:t>Data</a:t>
            </a:r>
            <a:r>
              <a:rPr sz="2100" spc="-16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000090"/>
                </a:solidFill>
                <a:latin typeface="Arial"/>
                <a:cs typeface="Arial"/>
              </a:rPr>
              <a:t>Analysis</a:t>
            </a:r>
            <a:endParaRPr sz="2100">
              <a:latin typeface="Arial"/>
              <a:cs typeface="Arial"/>
            </a:endParaRPr>
          </a:p>
          <a:p>
            <a:pPr marL="781050" lvl="1" indent="-295910">
              <a:lnSpc>
                <a:spcPct val="100000"/>
              </a:lnSpc>
              <a:spcBef>
                <a:spcPts val="505"/>
              </a:spcBef>
              <a:buChar char="•"/>
              <a:tabLst>
                <a:tab pos="781050" algn="l"/>
                <a:tab pos="781685" algn="l"/>
              </a:tabLst>
            </a:pPr>
            <a:r>
              <a:rPr sz="2100" spc="-20" dirty="0">
                <a:solidFill>
                  <a:srgbClr val="000090"/>
                </a:solidFill>
                <a:latin typeface="Arial"/>
                <a:cs typeface="Arial"/>
              </a:rPr>
              <a:t>Visualization </a:t>
            </a:r>
            <a:r>
              <a:rPr sz="2100" spc="-15" dirty="0">
                <a:solidFill>
                  <a:srgbClr val="000090"/>
                </a:solidFill>
                <a:latin typeface="Arial"/>
                <a:cs typeface="Arial"/>
              </a:rPr>
              <a:t>of </a:t>
            </a:r>
            <a:r>
              <a:rPr sz="2100" spc="-20" dirty="0">
                <a:solidFill>
                  <a:srgbClr val="000090"/>
                </a:solidFill>
                <a:latin typeface="Arial"/>
                <a:cs typeface="Arial"/>
              </a:rPr>
              <a:t>high-dimensional</a:t>
            </a:r>
            <a:r>
              <a:rPr sz="2100" spc="-4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100" spc="-15" dirty="0">
                <a:solidFill>
                  <a:srgbClr val="000090"/>
                </a:solidFill>
                <a:latin typeface="Arial"/>
                <a:cs typeface="Arial"/>
              </a:rPr>
              <a:t>data</a:t>
            </a:r>
            <a:endParaRPr sz="2100">
              <a:latin typeface="Arial"/>
              <a:cs typeface="Arial"/>
            </a:endParaRPr>
          </a:p>
          <a:p>
            <a:pPr marL="781050" lvl="1" indent="-295910">
              <a:lnSpc>
                <a:spcPct val="100000"/>
              </a:lnSpc>
              <a:spcBef>
                <a:spcPts val="480"/>
              </a:spcBef>
              <a:buChar char="•"/>
              <a:tabLst>
                <a:tab pos="781050" algn="l"/>
                <a:tab pos="781685" algn="l"/>
              </a:tabLst>
            </a:pPr>
            <a:r>
              <a:rPr sz="2100" spc="-20" dirty="0">
                <a:solidFill>
                  <a:srgbClr val="000090"/>
                </a:solidFill>
                <a:latin typeface="Arial"/>
                <a:cs typeface="Arial"/>
              </a:rPr>
              <a:t>Feature</a:t>
            </a:r>
            <a:r>
              <a:rPr sz="2100" spc="-4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000090"/>
                </a:solidFill>
                <a:latin typeface="Arial"/>
                <a:cs typeface="Arial"/>
              </a:rPr>
              <a:t>Extraction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12391" y="4075176"/>
            <a:ext cx="7845552" cy="28681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23</a:t>
            </a:fld>
            <a:endParaRPr spc="7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455" y="273050"/>
            <a:ext cx="73114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</a:rPr>
              <a:t>Reinforcement 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4305" y="1464939"/>
            <a:ext cx="8173720" cy="227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100"/>
              </a:spcBef>
              <a:buChar char="•"/>
              <a:tabLst>
                <a:tab pos="307975" algn="l"/>
                <a:tab pos="308610" algn="l"/>
              </a:tabLst>
            </a:pP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Learning </a:t>
            </a:r>
            <a:r>
              <a:rPr sz="2500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policy: </a:t>
            </a:r>
            <a:r>
              <a:rPr sz="2500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sequence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of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outputs.</a:t>
            </a:r>
            <a:endParaRPr sz="2500" dirty="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2110"/>
              </a:spcBef>
              <a:buChar char="•"/>
              <a:tabLst>
                <a:tab pos="307975" algn="l"/>
                <a:tab pos="308610" algn="l"/>
              </a:tabLst>
            </a:pP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Delayed reward instead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of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supervised</a:t>
            </a:r>
            <a:r>
              <a:rPr sz="2500" spc="-4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output.</a:t>
            </a:r>
            <a:endParaRPr sz="2500" dirty="0">
              <a:latin typeface="Arial"/>
              <a:cs typeface="Arial"/>
            </a:endParaRPr>
          </a:p>
          <a:p>
            <a:pPr marL="307975" marR="5080" indent="-295910">
              <a:lnSpc>
                <a:spcPct val="150400"/>
              </a:lnSpc>
              <a:spcBef>
                <a:spcPts val="580"/>
              </a:spcBef>
              <a:buChar char="•"/>
              <a:tabLst>
                <a:tab pos="307975" algn="l"/>
                <a:tab pos="308610" algn="l"/>
              </a:tabLst>
            </a:pPr>
            <a:r>
              <a:rPr sz="2500" spc="-100" dirty="0">
                <a:solidFill>
                  <a:srgbClr val="FF6600"/>
                </a:solidFill>
                <a:latin typeface="Arial"/>
                <a:cs typeface="Arial"/>
              </a:rPr>
              <a:t>Toy </a:t>
            </a:r>
            <a:r>
              <a:rPr sz="2500" spc="-10" dirty="0">
                <a:solidFill>
                  <a:srgbClr val="FF6600"/>
                </a:solidFill>
                <a:latin typeface="Arial"/>
                <a:cs typeface="Arial"/>
              </a:rPr>
              <a:t>Example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: </a:t>
            </a:r>
            <a:r>
              <a:rPr sz="2500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robot wants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move from the outer</a:t>
            </a:r>
            <a:r>
              <a:rPr sz="2500" spc="-33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door 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of an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apartment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the bathroom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500" spc="-10" dirty="0">
                <a:solidFill>
                  <a:srgbClr val="22228B"/>
                </a:solidFill>
                <a:latin typeface="Arial"/>
                <a:cs typeface="Arial"/>
              </a:rPr>
              <a:t>clean</a:t>
            </a:r>
            <a:r>
              <a:rPr sz="2500" spc="-10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22228B"/>
                </a:solidFill>
                <a:latin typeface="Arial"/>
                <a:cs typeface="Arial"/>
              </a:rPr>
              <a:t>it.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50182" y="3784828"/>
            <a:ext cx="4086847" cy="31289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24</a:t>
            </a:fld>
            <a:endParaRPr spc="7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273050"/>
            <a:ext cx="63208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</a:rPr>
              <a:t>Reinforcement 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105099" y="2883750"/>
            <a:ext cx="4086847" cy="3128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83068" y="3056030"/>
            <a:ext cx="2642235" cy="14585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98700"/>
              </a:lnSpc>
              <a:spcBef>
                <a:spcPts val="130"/>
              </a:spcBef>
            </a:pP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All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weights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are </a:t>
            </a: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equal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at  the first </a:t>
            </a:r>
            <a:r>
              <a:rPr sz="1900" spc="-50" dirty="0">
                <a:solidFill>
                  <a:srgbClr val="0000E5"/>
                </a:solidFill>
                <a:latin typeface="Arial"/>
                <a:cs typeface="Arial"/>
              </a:rPr>
              <a:t>try.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Choice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of 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next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state </a:t>
            </a:r>
            <a:r>
              <a:rPr sz="1900" spc="-10" dirty="0">
                <a:solidFill>
                  <a:srgbClr val="0000E5"/>
                </a:solidFill>
                <a:latin typeface="Arial"/>
                <a:cs typeface="Arial"/>
              </a:rPr>
              <a:t>is </a:t>
            </a: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randomly 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chosen </a:t>
            </a:r>
            <a:r>
              <a:rPr sz="1900" spc="-10" dirty="0">
                <a:solidFill>
                  <a:srgbClr val="0000E5"/>
                </a:solidFill>
                <a:latin typeface="Arial"/>
                <a:cs typeface="Arial"/>
              </a:rPr>
              <a:t>if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the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weights</a:t>
            </a:r>
            <a:r>
              <a:rPr sz="1900" spc="-155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are  </a:t>
            </a:r>
            <a:r>
              <a:rPr sz="1900" spc="-30" dirty="0">
                <a:solidFill>
                  <a:srgbClr val="0000E5"/>
                </a:solidFill>
                <a:latin typeface="Arial"/>
                <a:cs typeface="Arial"/>
              </a:rPr>
              <a:t>equal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25</a:t>
            </a:fld>
            <a:endParaRPr spc="7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425450"/>
            <a:ext cx="64732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</a:rPr>
              <a:t>Reinforcement 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105099" y="2885554"/>
            <a:ext cx="4086847" cy="3128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26</a:t>
            </a:fld>
            <a:endParaRPr spc="7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425450"/>
            <a:ext cx="63208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</a:rPr>
              <a:t>Reinforcement 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105099" y="2898698"/>
            <a:ext cx="4099979" cy="3115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27</a:t>
            </a:fld>
            <a:endParaRPr spc="7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444" y="577850"/>
            <a:ext cx="67018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</a:rPr>
              <a:t>Reinforcement 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105099" y="2898698"/>
            <a:ext cx="4099979" cy="3115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28</a:t>
            </a:fld>
            <a:endParaRPr spc="7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425450"/>
            <a:ext cx="61684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</a:rPr>
              <a:t>Reinforcement 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105099" y="2898698"/>
            <a:ext cx="4086847" cy="3115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29</a:t>
            </a:fld>
            <a:endParaRPr spc="7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20" y="196850"/>
            <a:ext cx="337058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0" dirty="0">
                <a:solidFill>
                  <a:srgbClr val="660066"/>
                </a:solidFill>
                <a:latin typeface="Arial"/>
                <a:cs typeface="Arial"/>
              </a:rPr>
              <a:t>O</a:t>
            </a:r>
            <a:r>
              <a:rPr sz="4000" b="1" dirty="0">
                <a:solidFill>
                  <a:srgbClr val="660066"/>
                </a:solidFill>
                <a:latin typeface="Arial"/>
                <a:cs typeface="Arial"/>
              </a:rPr>
              <a:t>ut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li</a:t>
            </a:r>
            <a:r>
              <a:rPr sz="4000" b="1" dirty="0">
                <a:solidFill>
                  <a:srgbClr val="660066"/>
                </a:solidFill>
                <a:latin typeface="Arial"/>
                <a:cs typeface="Arial"/>
              </a:rPr>
              <a:t>ne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3</a:t>
            </a:fld>
            <a:r>
              <a:rPr spc="-235" dirty="0"/>
              <a:t> 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4" name="object 4"/>
          <p:cNvSpPr txBox="1"/>
          <p:nvPr/>
        </p:nvSpPr>
        <p:spPr>
          <a:xfrm>
            <a:off x="393700" y="1433468"/>
            <a:ext cx="9905999" cy="5475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20" dirty="0">
                <a:solidFill>
                  <a:srgbClr val="660066"/>
                </a:solidFill>
                <a:latin typeface="Arial"/>
                <a:cs typeface="Arial"/>
              </a:rPr>
              <a:t>Overview about Machine Learning </a:t>
            </a:r>
            <a:r>
              <a:rPr sz="2800" spc="-15" dirty="0">
                <a:solidFill>
                  <a:srgbClr val="660066"/>
                </a:solidFill>
                <a:latin typeface="Arial"/>
                <a:cs typeface="Arial"/>
              </a:rPr>
              <a:t>and </a:t>
            </a:r>
            <a:r>
              <a:rPr sz="2800" spc="-10" dirty="0">
                <a:solidFill>
                  <a:srgbClr val="660066"/>
                </a:solidFill>
                <a:latin typeface="Arial"/>
                <a:cs typeface="Arial"/>
              </a:rPr>
              <a:t>its </a:t>
            </a:r>
            <a:r>
              <a:rPr sz="2800" spc="-20" dirty="0">
                <a:solidFill>
                  <a:srgbClr val="660066"/>
                </a:solidFill>
                <a:latin typeface="Arial"/>
                <a:cs typeface="Arial"/>
              </a:rPr>
              <a:t>paradigms </a:t>
            </a:r>
            <a:r>
              <a:rPr sz="2800" spc="-15" dirty="0">
                <a:solidFill>
                  <a:srgbClr val="660066"/>
                </a:solidFill>
                <a:latin typeface="Arial"/>
                <a:cs typeface="Arial"/>
              </a:rPr>
              <a:t>and</a:t>
            </a:r>
            <a:r>
              <a:rPr sz="2800" spc="-10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660066"/>
                </a:solidFill>
                <a:latin typeface="Arial"/>
                <a:cs typeface="Arial"/>
              </a:rPr>
              <a:t>applications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 dirty="0">
              <a:latin typeface="Arial"/>
              <a:cs typeface="Arial"/>
            </a:endParaRPr>
          </a:p>
          <a:p>
            <a:pPr marL="1346200" indent="-354965">
              <a:lnSpc>
                <a:spcPct val="100000"/>
              </a:lnSpc>
              <a:buFont typeface="Wingdings"/>
              <a:buChar char=""/>
              <a:tabLst>
                <a:tab pos="1346835" algn="l"/>
              </a:tabLst>
            </a:pP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Introduction and</a:t>
            </a:r>
            <a:r>
              <a:rPr sz="2800" spc="-3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Motivation</a:t>
            </a:r>
            <a:endParaRPr sz="2800" dirty="0">
              <a:latin typeface="Arial"/>
              <a:cs typeface="Arial"/>
            </a:endParaRPr>
          </a:p>
          <a:p>
            <a:pPr marL="1346200" indent="-354965">
              <a:lnSpc>
                <a:spcPct val="100000"/>
              </a:lnSpc>
              <a:spcBef>
                <a:spcPts val="1515"/>
              </a:spcBef>
              <a:buFont typeface="Wingdings"/>
              <a:buChar char=""/>
              <a:tabLst>
                <a:tab pos="1346835" algn="l"/>
              </a:tabLst>
            </a:pP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Challenges </a:t>
            </a:r>
            <a:r>
              <a:rPr sz="2800" spc="-5" dirty="0">
                <a:solidFill>
                  <a:srgbClr val="000090"/>
                </a:solidFill>
                <a:latin typeface="Arial"/>
                <a:cs typeface="Arial"/>
              </a:rPr>
              <a:t>of </a:t>
            </a: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Machine</a:t>
            </a:r>
            <a:r>
              <a:rPr sz="2800" spc="-4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Learning</a:t>
            </a:r>
            <a:endParaRPr sz="2800" dirty="0">
              <a:latin typeface="Arial"/>
              <a:cs typeface="Arial"/>
            </a:endParaRPr>
          </a:p>
          <a:p>
            <a:pPr marL="1346200" indent="-354965">
              <a:lnSpc>
                <a:spcPct val="100000"/>
              </a:lnSpc>
              <a:spcBef>
                <a:spcPts val="1485"/>
              </a:spcBef>
              <a:buFont typeface="Wingdings"/>
              <a:buChar char=""/>
              <a:tabLst>
                <a:tab pos="1346835" algn="l"/>
              </a:tabLst>
            </a:pP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Learning</a:t>
            </a:r>
            <a:r>
              <a:rPr sz="2800" spc="-6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000090"/>
                </a:solidFill>
                <a:latin typeface="Arial"/>
                <a:cs typeface="Arial"/>
              </a:rPr>
              <a:t>Types</a:t>
            </a:r>
            <a:endParaRPr sz="2800" dirty="0">
              <a:latin typeface="Arial"/>
              <a:cs typeface="Arial"/>
            </a:endParaRPr>
          </a:p>
          <a:p>
            <a:pPr marL="1760220" lvl="1" indent="-295910">
              <a:lnSpc>
                <a:spcPct val="100000"/>
              </a:lnSpc>
              <a:spcBef>
                <a:spcPts val="1515"/>
              </a:spcBef>
              <a:buFont typeface="Wingdings"/>
              <a:buChar char=""/>
              <a:tabLst>
                <a:tab pos="1760855" algn="l"/>
              </a:tabLst>
            </a:pP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Supervised</a:t>
            </a:r>
            <a:r>
              <a:rPr sz="2800" spc="-2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Learning</a:t>
            </a:r>
            <a:endParaRPr sz="2800" dirty="0">
              <a:latin typeface="Arial"/>
              <a:cs typeface="Arial"/>
            </a:endParaRPr>
          </a:p>
          <a:p>
            <a:pPr marL="1760220" lvl="1" indent="-295910">
              <a:lnSpc>
                <a:spcPct val="100000"/>
              </a:lnSpc>
              <a:spcBef>
                <a:spcPts val="1510"/>
              </a:spcBef>
              <a:buFont typeface="Wingdings"/>
              <a:buChar char=""/>
              <a:tabLst>
                <a:tab pos="1760855" algn="l"/>
              </a:tabLst>
            </a:pP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Unsupervised</a:t>
            </a:r>
            <a:r>
              <a:rPr sz="2800" spc="-2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Learning</a:t>
            </a:r>
            <a:endParaRPr sz="2800" dirty="0">
              <a:latin typeface="Arial"/>
              <a:cs typeface="Arial"/>
            </a:endParaRPr>
          </a:p>
          <a:p>
            <a:pPr marL="1760220" lvl="1" indent="-295910">
              <a:lnSpc>
                <a:spcPct val="100000"/>
              </a:lnSpc>
              <a:spcBef>
                <a:spcPts val="1490"/>
              </a:spcBef>
              <a:buFont typeface="Wingdings"/>
              <a:buChar char=""/>
              <a:tabLst>
                <a:tab pos="1760855" algn="l"/>
              </a:tabLst>
            </a:pP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Reinforcement</a:t>
            </a:r>
            <a:r>
              <a:rPr sz="2800" spc="-2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Learning</a:t>
            </a:r>
            <a:endParaRPr sz="2800" dirty="0">
              <a:latin typeface="Arial"/>
              <a:cs typeface="Arial"/>
            </a:endParaRPr>
          </a:p>
          <a:p>
            <a:pPr marL="1346200" indent="-354965">
              <a:lnSpc>
                <a:spcPct val="100000"/>
              </a:lnSpc>
              <a:spcBef>
                <a:spcPts val="1510"/>
              </a:spcBef>
              <a:buFont typeface="Wingdings"/>
              <a:buChar char=""/>
              <a:tabLst>
                <a:tab pos="1346835" algn="l"/>
              </a:tabLst>
            </a:pP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Real </a:t>
            </a:r>
            <a:r>
              <a:rPr sz="2800" spc="-20" dirty="0">
                <a:solidFill>
                  <a:srgbClr val="000090"/>
                </a:solidFill>
                <a:latin typeface="Arial"/>
                <a:cs typeface="Arial"/>
              </a:rPr>
              <a:t>World </a:t>
            </a:r>
            <a:r>
              <a:rPr sz="2800" spc="-10" dirty="0">
                <a:solidFill>
                  <a:srgbClr val="000090"/>
                </a:solidFill>
                <a:latin typeface="Arial"/>
                <a:cs typeface="Arial"/>
              </a:rPr>
              <a:t>Examples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300" y="425450"/>
            <a:ext cx="60922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>
              <a:spcBef>
                <a:spcPts val="100"/>
              </a:spcBef>
              <a:defRPr sz="4000" b="1" i="0" spc="-5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dirty="0"/>
              <a:t>Reinforcement 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105099" y="2898698"/>
            <a:ext cx="4073702" cy="3115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8493" y="3202334"/>
            <a:ext cx="2013585" cy="888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5"/>
              </a:spcBef>
            </a:pP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Left </a:t>
            </a:r>
            <a:r>
              <a:rPr sz="1900" spc="-10" dirty="0">
                <a:solidFill>
                  <a:srgbClr val="0000E5"/>
                </a:solidFill>
                <a:latin typeface="Arial"/>
                <a:cs typeface="Arial"/>
              </a:rPr>
              <a:t>is </a:t>
            </a: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chosen  randomly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since</a:t>
            </a:r>
            <a:r>
              <a:rPr sz="1900" spc="-70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the 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weights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are</a:t>
            </a:r>
            <a:r>
              <a:rPr sz="1900" spc="-85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equal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30</a:t>
            </a:fld>
            <a:endParaRPr spc="7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300" y="501650"/>
            <a:ext cx="58636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ea typeface="+mj-ea"/>
                <a:cs typeface="Arial"/>
              </a:rPr>
              <a:t>Reinforcement 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105099" y="2911843"/>
            <a:ext cx="4099979" cy="3102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33983" y="3129182"/>
            <a:ext cx="2446655" cy="6076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900" spc="-30" dirty="0">
                <a:solidFill>
                  <a:srgbClr val="0000E5"/>
                </a:solidFill>
                <a:latin typeface="Arial"/>
                <a:cs typeface="Arial"/>
              </a:rPr>
              <a:t>Wrong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Destination.  Return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by</a:t>
            </a:r>
            <a:r>
              <a:rPr sz="1900" spc="-120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backtracking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31</a:t>
            </a:fld>
            <a:endParaRPr spc="7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447" y="501650"/>
            <a:ext cx="67780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0"/>
              </a:spcBef>
            </a:pPr>
            <a:r>
              <a:rPr sz="4000" b="1" kern="1200" spc="-5" dirty="0">
                <a:solidFill>
                  <a:srgbClr val="660066"/>
                </a:solidFill>
              </a:rPr>
              <a:t>Reinforcement 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105099" y="2898698"/>
            <a:ext cx="4073702" cy="3115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32</a:t>
            </a:fld>
            <a:endParaRPr spc="7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577850"/>
            <a:ext cx="63970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0"/>
              </a:spcBef>
            </a:pPr>
            <a:r>
              <a:rPr sz="4000" b="1" kern="1200" spc="-5" dirty="0">
                <a:solidFill>
                  <a:srgbClr val="660066"/>
                </a:solidFill>
              </a:rPr>
              <a:t>Reinforcement 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105099" y="2898698"/>
            <a:ext cx="4086847" cy="3115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33</a:t>
            </a:fld>
            <a:endParaRPr spc="7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072" y="425450"/>
            <a:ext cx="67018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0"/>
              </a:spcBef>
            </a:pPr>
            <a:r>
              <a:rPr sz="4000" b="1" kern="1200" spc="-5" dirty="0">
                <a:solidFill>
                  <a:srgbClr val="660066"/>
                </a:solidFill>
              </a:rPr>
              <a:t>Reinforcement 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105099" y="2898698"/>
            <a:ext cx="4086847" cy="3115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34</a:t>
            </a:fld>
            <a:endParaRPr spc="7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64" y="349250"/>
            <a:ext cx="68542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 rtl="0">
              <a:spcBef>
                <a:spcPts val="100"/>
              </a:spcBef>
            </a:pPr>
            <a:r>
              <a:rPr sz="4000" b="1" kern="1200" spc="-5" dirty="0">
                <a:solidFill>
                  <a:srgbClr val="660066"/>
                </a:solidFill>
              </a:rPr>
              <a:t>Reinforcement 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105099" y="2898698"/>
            <a:ext cx="4099979" cy="3115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97203" y="3202334"/>
            <a:ext cx="2642870" cy="11811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10"/>
              </a:spcBef>
            </a:pP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Reached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the</a:t>
            </a:r>
            <a:r>
              <a:rPr sz="1900" spc="-100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destination.  Give </a:t>
            </a:r>
            <a:r>
              <a:rPr sz="1900" spc="-5" dirty="0">
                <a:solidFill>
                  <a:srgbClr val="0000E5"/>
                </a:solidFill>
                <a:latin typeface="Arial"/>
                <a:cs typeface="Arial"/>
              </a:rPr>
              <a:t>a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reward </a:t>
            </a:r>
            <a:r>
              <a:rPr sz="1900" spc="-10" dirty="0">
                <a:solidFill>
                  <a:srgbClr val="0000E5"/>
                </a:solidFill>
                <a:latin typeface="Arial"/>
                <a:cs typeface="Arial"/>
              </a:rPr>
              <a:t>to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the 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chosen paths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by 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increasing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the</a:t>
            </a:r>
            <a:r>
              <a:rPr sz="1900" spc="-70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weight.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35</a:t>
            </a:fld>
            <a:endParaRPr spc="7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9900" y="273050"/>
            <a:ext cx="64732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12700">
              <a:spcBef>
                <a:spcPts val="100"/>
              </a:spcBef>
              <a:defRPr sz="4000" b="1" i="0" spc="-5">
                <a:solidFill>
                  <a:srgbClr val="660066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dirty="0"/>
              <a:t>Reinforcement 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76731" y="2946302"/>
            <a:ext cx="2353310" cy="888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8900"/>
              </a:lnSpc>
              <a:spcBef>
                <a:spcPts val="125"/>
              </a:spcBef>
            </a:pP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Adjusted weights</a:t>
            </a:r>
            <a:r>
              <a:rPr sz="1900" spc="-110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after  reinforcement  learning.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05099" y="2885554"/>
            <a:ext cx="4073702" cy="31289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36</a:t>
            </a:fld>
            <a:endParaRPr spc="7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315425"/>
            <a:ext cx="693045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kern="1200" spc="-5" dirty="0">
                <a:solidFill>
                  <a:srgbClr val="660066"/>
                </a:solidFill>
              </a:rPr>
              <a:t>Real World Examples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37</a:t>
            </a:fld>
            <a:endParaRPr spc="7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324305" y="1763643"/>
            <a:ext cx="641540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0" dirty="0">
                <a:solidFill>
                  <a:srgbClr val="000040"/>
                </a:solidFill>
                <a:latin typeface="Arial"/>
                <a:cs typeface="Arial"/>
              </a:rPr>
              <a:t>Machine Learning </a:t>
            </a:r>
            <a:r>
              <a:rPr sz="2500" dirty="0">
                <a:solidFill>
                  <a:srgbClr val="000040"/>
                </a:solidFill>
                <a:latin typeface="Arial"/>
                <a:cs typeface="Arial"/>
              </a:rPr>
              <a:t>in </a:t>
            </a:r>
            <a:r>
              <a:rPr sz="2500" spc="-15" dirty="0">
                <a:solidFill>
                  <a:srgbClr val="000040"/>
                </a:solidFill>
                <a:latin typeface="Arial"/>
                <a:cs typeface="Arial"/>
              </a:rPr>
              <a:t>Real-World </a:t>
            </a:r>
            <a:r>
              <a:rPr sz="2500" spc="-10" dirty="0">
                <a:solidFill>
                  <a:srgbClr val="000040"/>
                </a:solidFill>
                <a:latin typeface="Arial"/>
                <a:cs typeface="Arial"/>
              </a:rPr>
              <a:t>Examples:</a:t>
            </a:r>
            <a:r>
              <a:rPr sz="2500" spc="-90" dirty="0">
                <a:solidFill>
                  <a:srgbClr val="000040"/>
                </a:solidFill>
                <a:latin typeface="Arial"/>
                <a:cs typeface="Arial"/>
              </a:rPr>
              <a:t> </a:t>
            </a:r>
            <a:r>
              <a:rPr sz="1700" spc="-15" dirty="0">
                <a:solidFill>
                  <a:srgbClr val="5F5F5F"/>
                </a:solidFill>
                <a:latin typeface="Arial"/>
                <a:cs typeface="Arial"/>
              </a:rPr>
              <a:t>[6]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25041" y="2422175"/>
            <a:ext cx="3281679" cy="30003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720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Spam</a:t>
            </a:r>
            <a:r>
              <a:rPr sz="1900" spc="-50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15" dirty="0">
                <a:solidFill>
                  <a:srgbClr val="0000E5"/>
                </a:solidFill>
                <a:latin typeface="Arial"/>
                <a:cs typeface="Arial"/>
              </a:rPr>
              <a:t>Filter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625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Signature</a:t>
            </a:r>
            <a:r>
              <a:rPr sz="1900" spc="-45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Recognition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625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Credit Card Fraud</a:t>
            </a:r>
            <a:r>
              <a:rPr sz="1900" spc="-110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Detection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720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Face</a:t>
            </a:r>
            <a:r>
              <a:rPr sz="1900" spc="-40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Recognition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625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70" dirty="0">
                <a:solidFill>
                  <a:srgbClr val="0000E5"/>
                </a:solidFill>
                <a:latin typeface="Arial"/>
                <a:cs typeface="Arial"/>
              </a:rPr>
              <a:t>Text</a:t>
            </a:r>
            <a:r>
              <a:rPr sz="1900" spc="-30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Recognition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625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Speech</a:t>
            </a:r>
            <a:r>
              <a:rPr sz="1900" spc="-40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Recognition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620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Speaker</a:t>
            </a:r>
            <a:r>
              <a:rPr sz="1900" spc="-35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Recognition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720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30" dirty="0">
                <a:solidFill>
                  <a:srgbClr val="0000E5"/>
                </a:solidFill>
                <a:latin typeface="Arial"/>
                <a:cs typeface="Arial"/>
              </a:rPr>
              <a:t>Weather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Prediction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8477" y="2422175"/>
            <a:ext cx="3359785" cy="300037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7975" indent="-295910">
              <a:lnSpc>
                <a:spcPct val="100000"/>
              </a:lnSpc>
              <a:spcBef>
                <a:spcPts val="720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Stock </a:t>
            </a: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Market</a:t>
            </a:r>
            <a:r>
              <a:rPr sz="1900" spc="-145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Analysis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625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Advertisement</a:t>
            </a:r>
            <a:r>
              <a:rPr sz="1900" spc="-60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0000E5"/>
                </a:solidFill>
                <a:latin typeface="Arial"/>
                <a:cs typeface="Arial"/>
              </a:rPr>
              <a:t>Targeting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625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Language</a:t>
            </a:r>
            <a:r>
              <a:rPr sz="1900" spc="-75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30" dirty="0">
                <a:solidFill>
                  <a:srgbClr val="0000E5"/>
                </a:solidFill>
                <a:latin typeface="Arial"/>
                <a:cs typeface="Arial"/>
              </a:rPr>
              <a:t>Translation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720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Recommendation</a:t>
            </a:r>
            <a:r>
              <a:rPr sz="1900" spc="-45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Systems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625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Classifying </a:t>
            </a: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DNA</a:t>
            </a:r>
            <a:r>
              <a:rPr sz="1900" spc="-175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Sequences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625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Automatic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vehicle</a:t>
            </a:r>
            <a:r>
              <a:rPr sz="1900" spc="-60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Navigation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620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Object</a:t>
            </a:r>
            <a:r>
              <a:rPr sz="1900" spc="-30" dirty="0">
                <a:solidFill>
                  <a:srgbClr val="0000E5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Detection</a:t>
            </a:r>
            <a:endParaRPr sz="1900">
              <a:latin typeface="Arial"/>
              <a:cs typeface="Arial"/>
            </a:endParaRPr>
          </a:p>
          <a:p>
            <a:pPr marL="307975" indent="-295910">
              <a:lnSpc>
                <a:spcPct val="100000"/>
              </a:lnSpc>
              <a:spcBef>
                <a:spcPts val="720"/>
              </a:spcBef>
              <a:buChar char="•"/>
              <a:tabLst>
                <a:tab pos="307975" algn="l"/>
                <a:tab pos="308610" algn="l"/>
              </a:tabLst>
            </a:pPr>
            <a:r>
              <a:rPr sz="1900" spc="-25" dirty="0">
                <a:solidFill>
                  <a:srgbClr val="0000E5"/>
                </a:solidFill>
                <a:latin typeface="Arial"/>
                <a:cs typeface="Arial"/>
              </a:rPr>
              <a:t>Medical </a:t>
            </a:r>
            <a:r>
              <a:rPr sz="1900" spc="-20" dirty="0">
                <a:solidFill>
                  <a:srgbClr val="0000E5"/>
                </a:solidFill>
                <a:latin typeface="Arial"/>
                <a:cs typeface="Arial"/>
              </a:rPr>
              <a:t>Diagnosis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358149"/>
            <a:ext cx="8142999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000" b="1" kern="1200" spc="-5" dirty="0">
                <a:solidFill>
                  <a:srgbClr val="660066"/>
                </a:solidFill>
              </a:rPr>
              <a:t>Online Courses and Material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38</a:t>
            </a:fld>
            <a:endParaRPr spc="7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446860" y="1489256"/>
            <a:ext cx="7536180" cy="109156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4460" indent="-112395">
              <a:lnSpc>
                <a:spcPct val="100000"/>
              </a:lnSpc>
              <a:spcBef>
                <a:spcPts val="1660"/>
              </a:spcBef>
              <a:buSzPct val="96000"/>
              <a:buChar char="•"/>
              <a:tabLst>
                <a:tab pos="125095" algn="l"/>
              </a:tabLst>
            </a:pP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Interactive Course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with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Stanford University</a:t>
            </a:r>
            <a:r>
              <a:rPr sz="2500" spc="-7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Professor</a:t>
            </a:r>
            <a:endParaRPr sz="2500">
              <a:latin typeface="Arial"/>
              <a:cs typeface="Arial"/>
            </a:endParaRPr>
          </a:p>
          <a:p>
            <a:pPr marL="781050" lvl="1" indent="-296545">
              <a:lnSpc>
                <a:spcPct val="100000"/>
              </a:lnSpc>
              <a:spcBef>
                <a:spcPts val="1310"/>
              </a:spcBef>
              <a:buChar char="•"/>
              <a:tabLst>
                <a:tab pos="781050" algn="l"/>
                <a:tab pos="781685" algn="l"/>
              </a:tabLst>
            </a:pPr>
            <a:r>
              <a:rPr sz="2100" spc="-25" dirty="0">
                <a:solidFill>
                  <a:srgbClr val="000090"/>
                </a:solidFill>
                <a:latin typeface="Arial"/>
                <a:cs typeface="Arial"/>
              </a:rPr>
              <a:t>Webs</a:t>
            </a:r>
            <a:r>
              <a:rPr sz="2100" spc="-25" dirty="0">
                <a:solidFill>
                  <a:srgbClr val="000090"/>
                </a:solidFill>
                <a:latin typeface="Arial"/>
                <a:cs typeface="Arial"/>
                <a:hlinkClick r:id="rId2"/>
              </a:rPr>
              <a:t>ite:</a:t>
            </a:r>
            <a:r>
              <a:rPr sz="2100" spc="-35" dirty="0">
                <a:solidFill>
                  <a:srgbClr val="0000CB"/>
                </a:solidFill>
                <a:latin typeface="Arial"/>
                <a:cs typeface="Arial"/>
                <a:hlinkClick r:id="rId2"/>
              </a:rPr>
              <a:t> </a:t>
            </a:r>
            <a:r>
              <a:rPr sz="2100" u="heavy" spc="-2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2"/>
              </a:rPr>
              <a:t>https://www.coursera.org/cour</a:t>
            </a:r>
            <a:r>
              <a:rPr sz="2100" u="heavy" spc="-2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se/ml</a:t>
            </a:r>
            <a:endParaRPr sz="2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6860" y="3586280"/>
            <a:ext cx="8388985" cy="1981835"/>
          </a:xfrm>
          <a:prstGeom prst="rect">
            <a:avLst/>
          </a:prstGeom>
        </p:spPr>
        <p:txBody>
          <a:bodyPr vert="horz" wrap="square" lIns="0" tIns="210820" rIns="0" bIns="0" rtlCol="0">
            <a:spAutoFit/>
          </a:bodyPr>
          <a:lstStyle/>
          <a:p>
            <a:pPr marL="124460" indent="-112395">
              <a:lnSpc>
                <a:spcPct val="100000"/>
              </a:lnSpc>
              <a:spcBef>
                <a:spcPts val="1660"/>
              </a:spcBef>
              <a:buSzPct val="96000"/>
              <a:buChar char="•"/>
              <a:tabLst>
                <a:tab pos="125095" algn="l"/>
              </a:tabLst>
            </a:pP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Stanford University</a:t>
            </a:r>
            <a:r>
              <a:rPr sz="2500" spc="-3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Class</a:t>
            </a:r>
            <a:endParaRPr sz="2500">
              <a:latin typeface="Arial"/>
              <a:cs typeface="Arial"/>
            </a:endParaRPr>
          </a:p>
          <a:p>
            <a:pPr marL="781050" marR="5080" lvl="1" indent="-295910">
              <a:lnSpc>
                <a:spcPct val="130500"/>
              </a:lnSpc>
              <a:spcBef>
                <a:spcPts val="545"/>
              </a:spcBef>
              <a:buChar char="•"/>
              <a:tabLst>
                <a:tab pos="781050" algn="l"/>
                <a:tab pos="781685" algn="l"/>
              </a:tabLst>
            </a:pPr>
            <a:r>
              <a:rPr sz="2100" spc="-15" dirty="0">
                <a:solidFill>
                  <a:srgbClr val="000090"/>
                </a:solidFill>
                <a:latin typeface="Arial"/>
                <a:cs typeface="Arial"/>
              </a:rPr>
              <a:t>Playlist: </a:t>
            </a:r>
            <a:r>
              <a:rPr sz="2100" u="heavy" spc="-1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 </a:t>
            </a:r>
            <a:r>
              <a:rPr sz="2100" u="heavy" spc="-2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3"/>
              </a:rPr>
              <a:t>http://www.youtube.com/view_play_list?p=A89DCF</a:t>
            </a:r>
            <a:r>
              <a:rPr sz="2100" u="heavy" spc="-2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A6ADACE599</a:t>
            </a:r>
            <a:endParaRPr sz="2100">
              <a:latin typeface="Arial"/>
              <a:cs typeface="Arial"/>
            </a:endParaRPr>
          </a:p>
          <a:p>
            <a:pPr marL="781050" lvl="1" indent="-296545">
              <a:lnSpc>
                <a:spcPct val="100000"/>
              </a:lnSpc>
              <a:spcBef>
                <a:spcPts val="1200"/>
              </a:spcBef>
              <a:buChar char="•"/>
              <a:tabLst>
                <a:tab pos="781050" algn="l"/>
                <a:tab pos="781685" algn="l"/>
              </a:tabLst>
            </a:pPr>
            <a:r>
              <a:rPr sz="2100" spc="-15" dirty="0">
                <a:solidFill>
                  <a:srgbClr val="000090"/>
                </a:solidFill>
                <a:latin typeface="Arial"/>
                <a:cs typeface="Arial"/>
              </a:rPr>
              <a:t>Mate</a:t>
            </a:r>
            <a:r>
              <a:rPr sz="2100" spc="-15" dirty="0">
                <a:solidFill>
                  <a:srgbClr val="000090"/>
                </a:solidFill>
                <a:latin typeface="Arial"/>
                <a:cs typeface="Arial"/>
                <a:hlinkClick r:id="rId4"/>
              </a:rPr>
              <a:t>rial:</a:t>
            </a:r>
            <a:r>
              <a:rPr sz="2100" spc="-40" dirty="0">
                <a:solidFill>
                  <a:srgbClr val="0000CB"/>
                </a:solidFill>
                <a:latin typeface="Arial"/>
                <a:cs typeface="Arial"/>
                <a:hlinkClick r:id="rId4"/>
              </a:rPr>
              <a:t> 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4"/>
              </a:rPr>
              <a:t>http://cs229.stanfor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d.edu/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196850"/>
            <a:ext cx="5181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  <a:r>
              <a:rPr sz="4000" b="1" spc="-17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dirty="0">
                <a:solidFill>
                  <a:srgbClr val="660066"/>
                </a:solidFill>
                <a:latin typeface="Arial"/>
                <a:cs typeface="Arial"/>
              </a:rPr>
              <a:t>Agents</a:t>
            </a:r>
          </a:p>
        </p:txBody>
      </p:sp>
      <p:sp>
        <p:nvSpPr>
          <p:cNvPr id="3" name="object 3"/>
          <p:cNvSpPr/>
          <p:nvPr/>
        </p:nvSpPr>
        <p:spPr>
          <a:xfrm>
            <a:off x="1862454" y="2005271"/>
            <a:ext cx="6830758" cy="4800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5386" y="1434752"/>
            <a:ext cx="912473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13146E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13146E"/>
                </a:solidFill>
                <a:latin typeface="Arial"/>
                <a:cs typeface="Arial"/>
              </a:rPr>
              <a:t>agent adapts </a:t>
            </a:r>
            <a:r>
              <a:rPr sz="2400" spc="-10" dirty="0">
                <a:solidFill>
                  <a:srgbClr val="13146E"/>
                </a:solidFill>
                <a:latin typeface="Arial"/>
                <a:cs typeface="Arial"/>
              </a:rPr>
              <a:t>its </a:t>
            </a:r>
            <a:r>
              <a:rPr sz="2400" spc="-20" dirty="0">
                <a:solidFill>
                  <a:srgbClr val="13146E"/>
                </a:solidFill>
                <a:latin typeface="Arial"/>
                <a:cs typeface="Arial"/>
              </a:rPr>
              <a:t>action(s) based </a:t>
            </a:r>
            <a:r>
              <a:rPr sz="2400" spc="-15" dirty="0">
                <a:solidFill>
                  <a:srgbClr val="13146E"/>
                </a:solidFill>
                <a:latin typeface="Arial"/>
                <a:cs typeface="Arial"/>
              </a:rPr>
              <a:t>on feedback (not only</a:t>
            </a:r>
            <a:r>
              <a:rPr sz="2400" spc="-114" dirty="0">
                <a:solidFill>
                  <a:srgbClr val="13146E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13146E"/>
                </a:solidFill>
                <a:latin typeface="Arial"/>
                <a:cs typeface="Arial"/>
              </a:rPr>
              <a:t>sensors).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" dirty="0">
                <a:latin typeface="Times New Roman"/>
                <a:cs typeface="Times New Roman"/>
              </a:rPr>
              <a:t> </a:t>
            </a:r>
            <a:r>
              <a:rPr spc="30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4</a:t>
            </a:fld>
            <a:r>
              <a:rPr spc="-235" dirty="0"/>
              <a:t> 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572180" y="6881270"/>
            <a:ext cx="39814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u="sng" spc="-5" dirty="0">
                <a:solidFill>
                  <a:srgbClr val="999B99"/>
                </a:solidFill>
                <a:uFill>
                  <a:solidFill>
                    <a:srgbClr val="FBC19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sng" spc="30" dirty="0">
                <a:solidFill>
                  <a:srgbClr val="999B99"/>
                </a:solidFill>
                <a:uFill>
                  <a:solidFill>
                    <a:srgbClr val="FBC19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900" u="sng" spc="70" dirty="0">
                <a:solidFill>
                  <a:srgbClr val="999B99"/>
                </a:solidFill>
                <a:uFill>
                  <a:solidFill>
                    <a:srgbClr val="FBC190"/>
                  </a:solidFill>
                </a:uFill>
                <a:latin typeface="Arial"/>
                <a:cs typeface="Arial"/>
              </a:rPr>
              <a:t>5</a:t>
            </a:r>
            <a:r>
              <a:rPr sz="1900" u="sng" spc="-235" dirty="0">
                <a:solidFill>
                  <a:srgbClr val="999B99"/>
                </a:solidFill>
                <a:uFill>
                  <a:solidFill>
                    <a:srgbClr val="FBC190"/>
                  </a:solidFill>
                </a:uFill>
                <a:latin typeface="Arial"/>
                <a:cs typeface="Arial"/>
              </a:rPr>
              <a:t> 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2750" y="97785"/>
            <a:ext cx="490535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Introduction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513714" y="942467"/>
            <a:ext cx="8203565" cy="5408147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100" spc="-20" dirty="0">
                <a:solidFill>
                  <a:srgbClr val="000060"/>
                </a:solidFill>
                <a:latin typeface="Arial"/>
                <a:cs typeface="Arial"/>
              </a:rPr>
              <a:t>What </a:t>
            </a:r>
            <a:r>
              <a:rPr sz="2100" spc="-5" dirty="0">
                <a:solidFill>
                  <a:srgbClr val="000060"/>
                </a:solidFill>
                <a:latin typeface="Arial"/>
                <a:cs typeface="Arial"/>
              </a:rPr>
              <a:t>is </a:t>
            </a:r>
            <a:r>
              <a:rPr sz="2100" spc="-20" dirty="0">
                <a:solidFill>
                  <a:srgbClr val="000060"/>
                </a:solidFill>
                <a:latin typeface="Arial"/>
                <a:cs typeface="Arial"/>
              </a:rPr>
              <a:t>Machine</a:t>
            </a:r>
            <a:r>
              <a:rPr sz="2100" spc="-75" dirty="0">
                <a:solidFill>
                  <a:srgbClr val="000060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000060"/>
                </a:solidFill>
                <a:latin typeface="Arial"/>
                <a:cs typeface="Arial"/>
              </a:rPr>
              <a:t>Learning?</a:t>
            </a:r>
            <a:endParaRPr sz="2100" dirty="0">
              <a:latin typeface="Arial"/>
              <a:cs typeface="Arial"/>
            </a:endParaRPr>
          </a:p>
          <a:p>
            <a:pPr marL="196215" marR="5080">
              <a:lnSpc>
                <a:spcPct val="117900"/>
              </a:lnSpc>
              <a:spcBef>
                <a:spcPts val="270"/>
              </a:spcBef>
              <a:tabLst>
                <a:tab pos="1470660" algn="l"/>
              </a:tabLst>
            </a:pPr>
            <a:r>
              <a:rPr sz="1900" spc="-15" dirty="0">
                <a:solidFill>
                  <a:srgbClr val="000090"/>
                </a:solidFill>
                <a:latin typeface="Arial"/>
                <a:cs typeface="Arial"/>
              </a:rPr>
              <a:t>Field of </a:t>
            </a: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study that gives </a:t>
            </a:r>
            <a:r>
              <a:rPr sz="1900" spc="-25" dirty="0">
                <a:solidFill>
                  <a:srgbClr val="000090"/>
                </a:solidFill>
                <a:latin typeface="Arial"/>
                <a:cs typeface="Arial"/>
              </a:rPr>
              <a:t>computers </a:t>
            </a:r>
            <a:r>
              <a:rPr sz="1900" spc="-15" dirty="0">
                <a:solidFill>
                  <a:srgbClr val="000090"/>
                </a:solidFill>
                <a:latin typeface="Arial"/>
                <a:cs typeface="Arial"/>
              </a:rPr>
              <a:t>the ability </a:t>
            </a:r>
            <a:r>
              <a:rPr sz="1900" spc="-10" dirty="0">
                <a:solidFill>
                  <a:srgbClr val="000090"/>
                </a:solidFill>
                <a:latin typeface="Arial"/>
                <a:cs typeface="Arial"/>
              </a:rPr>
              <a:t>to </a:t>
            </a: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learn without being </a:t>
            </a:r>
            <a:r>
              <a:rPr sz="1900" spc="-15" dirty="0">
                <a:solidFill>
                  <a:srgbClr val="000090"/>
                </a:solidFill>
                <a:latin typeface="Arial"/>
                <a:cs typeface="Arial"/>
              </a:rPr>
              <a:t>explicitly  </a:t>
            </a:r>
            <a:r>
              <a:rPr sz="1900" spc="-25">
                <a:solidFill>
                  <a:srgbClr val="000090"/>
                </a:solidFill>
                <a:latin typeface="Arial"/>
                <a:cs typeface="Arial"/>
              </a:rPr>
              <a:t>program</a:t>
            </a:r>
            <a:r>
              <a:rPr lang="en-US" sz="1900" spc="-25">
                <a:solidFill>
                  <a:srgbClr val="000090"/>
                </a:solidFill>
                <a:latin typeface="Arial"/>
                <a:cs typeface="Arial"/>
              </a:rPr>
              <a:t>med </a:t>
            </a:r>
            <a:r>
              <a:rPr sz="1900" spc="-20">
                <a:solidFill>
                  <a:srgbClr val="000090"/>
                </a:solidFill>
                <a:latin typeface="Arial"/>
                <a:cs typeface="Arial"/>
              </a:rPr>
              <a:t>(</a:t>
            </a:r>
            <a:r>
              <a:rPr sz="1900" spc="-20" dirty="0">
                <a:solidFill>
                  <a:srgbClr val="000090"/>
                </a:solidFill>
                <a:latin typeface="Arial"/>
                <a:cs typeface="Arial"/>
              </a:rPr>
              <a:t>Arthur </a:t>
            </a:r>
            <a:r>
              <a:rPr sz="1900" spc="-25" dirty="0">
                <a:solidFill>
                  <a:srgbClr val="000090"/>
                </a:solidFill>
                <a:latin typeface="Arial"/>
                <a:cs typeface="Arial"/>
              </a:rPr>
              <a:t>Samuel</a:t>
            </a:r>
            <a:r>
              <a:rPr sz="1900" spc="-30" dirty="0">
                <a:solidFill>
                  <a:srgbClr val="000090"/>
                </a:solidFill>
                <a:latin typeface="Arial"/>
                <a:cs typeface="Arial"/>
              </a:rPr>
              <a:t> 1959)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00" spc="-20" dirty="0">
                <a:solidFill>
                  <a:srgbClr val="000060"/>
                </a:solidFill>
                <a:latin typeface="Arial"/>
                <a:cs typeface="Arial"/>
              </a:rPr>
              <a:t>Why </a:t>
            </a:r>
            <a:r>
              <a:rPr sz="2100" spc="-5" dirty="0">
                <a:solidFill>
                  <a:srgbClr val="000060"/>
                </a:solidFill>
                <a:latin typeface="Arial"/>
                <a:cs typeface="Arial"/>
              </a:rPr>
              <a:t>is </a:t>
            </a:r>
            <a:r>
              <a:rPr sz="2100" spc="-20" dirty="0">
                <a:solidFill>
                  <a:srgbClr val="000060"/>
                </a:solidFill>
                <a:latin typeface="Arial"/>
                <a:cs typeface="Arial"/>
              </a:rPr>
              <a:t>Machine Learning</a:t>
            </a:r>
            <a:r>
              <a:rPr sz="2100" spc="-90" dirty="0">
                <a:solidFill>
                  <a:srgbClr val="000060"/>
                </a:solidFill>
                <a:latin typeface="Arial"/>
                <a:cs typeface="Arial"/>
              </a:rPr>
              <a:t> </a:t>
            </a:r>
            <a:r>
              <a:rPr sz="2100" spc="-20" dirty="0">
                <a:solidFill>
                  <a:srgbClr val="000060"/>
                </a:solidFill>
                <a:latin typeface="Arial"/>
                <a:cs typeface="Arial"/>
              </a:rPr>
              <a:t>needed?</a:t>
            </a:r>
            <a:endParaRPr sz="2100" dirty="0">
              <a:latin typeface="Arial"/>
              <a:cs typeface="Arial"/>
            </a:endParaRPr>
          </a:p>
          <a:p>
            <a:pPr marL="566420">
              <a:lnSpc>
                <a:spcPct val="100000"/>
              </a:lnSpc>
              <a:spcBef>
                <a:spcPts val="1085"/>
              </a:spcBef>
            </a:pPr>
            <a:r>
              <a:rPr sz="2100" spc="-35" dirty="0">
                <a:solidFill>
                  <a:srgbClr val="22228B"/>
                </a:solidFill>
                <a:latin typeface="Arial"/>
                <a:cs typeface="Arial"/>
              </a:rPr>
              <a:t>M</a:t>
            </a:r>
            <a:r>
              <a:rPr sz="2100" spc="-25" dirty="0">
                <a:solidFill>
                  <a:srgbClr val="22228B"/>
                </a:solidFill>
                <a:latin typeface="Arial"/>
                <a:cs typeface="Arial"/>
              </a:rPr>
              <a:t>a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c</a:t>
            </a:r>
            <a:r>
              <a:rPr sz="2100" spc="-25" dirty="0">
                <a:solidFill>
                  <a:srgbClr val="22228B"/>
                </a:solidFill>
                <a:latin typeface="Arial"/>
                <a:cs typeface="Arial"/>
              </a:rPr>
              <a:t>h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i</a:t>
            </a:r>
            <a:r>
              <a:rPr sz="2100" spc="-25" dirty="0">
                <a:solidFill>
                  <a:srgbClr val="22228B"/>
                </a:solidFill>
                <a:latin typeface="Arial"/>
                <a:cs typeface="Arial"/>
              </a:rPr>
              <a:t>n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e</a:t>
            </a:r>
            <a:r>
              <a:rPr sz="2100" spc="-3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22228B"/>
                </a:solidFill>
                <a:latin typeface="Arial"/>
                <a:cs typeface="Arial"/>
              </a:rPr>
              <a:t>Lea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r</a:t>
            </a:r>
            <a:r>
              <a:rPr sz="2100" spc="-25" dirty="0">
                <a:solidFill>
                  <a:srgbClr val="22228B"/>
                </a:solidFill>
                <a:latin typeface="Arial"/>
                <a:cs typeface="Arial"/>
              </a:rPr>
              <a:t>n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i</a:t>
            </a:r>
            <a:r>
              <a:rPr sz="2100" spc="-25" dirty="0">
                <a:solidFill>
                  <a:srgbClr val="22228B"/>
                </a:solidFill>
                <a:latin typeface="Arial"/>
                <a:cs typeface="Arial"/>
              </a:rPr>
              <a:t>n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g</a:t>
            </a:r>
            <a:r>
              <a:rPr sz="2100" spc="-3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is</a:t>
            </a:r>
            <a:r>
              <a:rPr sz="2100" spc="-3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22228B"/>
                </a:solidFill>
                <a:latin typeface="Arial"/>
                <a:cs typeface="Arial"/>
              </a:rPr>
              <a:t>u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s</a:t>
            </a:r>
            <a:r>
              <a:rPr sz="2100" spc="-25" dirty="0">
                <a:solidFill>
                  <a:srgbClr val="22228B"/>
                </a:solidFill>
                <a:latin typeface="Arial"/>
                <a:cs typeface="Arial"/>
              </a:rPr>
              <a:t>e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d</a:t>
            </a:r>
            <a:r>
              <a:rPr sz="2100" spc="-35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r>
              <a:rPr sz="2100" spc="-25" dirty="0">
                <a:solidFill>
                  <a:srgbClr val="22228B"/>
                </a:solidFill>
                <a:latin typeface="Arial"/>
                <a:cs typeface="Arial"/>
              </a:rPr>
              <a:t>whe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n</a:t>
            </a:r>
            <a:r>
              <a:rPr lang="en-US" sz="2100" spc="-5" dirty="0">
                <a:solidFill>
                  <a:srgbClr val="22228B"/>
                </a:solidFill>
                <a:latin typeface="Arial"/>
                <a:cs typeface="Arial"/>
              </a:rPr>
              <a:t>:</a:t>
            </a:r>
            <a:r>
              <a:rPr sz="2100" spc="-40" dirty="0">
                <a:solidFill>
                  <a:srgbClr val="22228B"/>
                </a:solidFill>
                <a:latin typeface="Arial"/>
                <a:cs typeface="Arial"/>
              </a:rPr>
              <a:t> </a:t>
            </a:r>
            <a:endParaRPr sz="2500" dirty="0">
              <a:latin typeface="Arial"/>
              <a:cs typeface="Arial"/>
            </a:endParaRPr>
          </a:p>
          <a:p>
            <a:pPr marL="471170" indent="-260350">
              <a:lnSpc>
                <a:spcPct val="100000"/>
              </a:lnSpc>
              <a:spcBef>
                <a:spcPts val="1889"/>
              </a:spcBef>
              <a:buChar char="•"/>
              <a:tabLst>
                <a:tab pos="471170" algn="l"/>
                <a:tab pos="471805" algn="l"/>
              </a:tabLst>
            </a:pP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Human expertise does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not exi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  <a:hlinkClick r:id="rId2"/>
              </a:rPr>
              <a:t>st.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  <a:hlinkClick r:id="rId2"/>
              </a:rPr>
              <a:t>(</a:t>
            </a:r>
            <a:r>
              <a:rPr sz="2100" spc="-20" dirty="0">
                <a:solidFill>
                  <a:srgbClr val="0000CB"/>
                </a:solidFill>
                <a:latin typeface="Arial"/>
                <a:cs typeface="Arial"/>
                <a:hlinkClick r:id="rId2"/>
              </a:rPr>
              <a:t>C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2"/>
              </a:rPr>
              <a:t>uriosity</a:t>
            </a:r>
            <a:r>
              <a:rPr sz="2100" u="heavy" spc="-8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Rover</a:t>
            </a:r>
            <a:r>
              <a:rPr sz="2100" u="heavy" spc="-20" dirty="0">
                <a:solidFill>
                  <a:srgbClr val="22228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)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 marL="471170" marR="842644" indent="-259715">
              <a:lnSpc>
                <a:spcPct val="126699"/>
              </a:lnSpc>
              <a:spcBef>
                <a:spcPts val="1920"/>
              </a:spcBef>
              <a:buChar char="•"/>
              <a:tabLst>
                <a:tab pos="471170" algn="l"/>
                <a:tab pos="471805" algn="l"/>
              </a:tabLst>
            </a:pPr>
            <a:r>
              <a:rPr sz="2100" spc="-20" dirty="0">
                <a:solidFill>
                  <a:srgbClr val="22228B"/>
                </a:solidFill>
                <a:latin typeface="Arial"/>
                <a:cs typeface="Arial"/>
                <a:hlinkClick r:id="rId3"/>
              </a:rPr>
              <a:t>Humans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  <a:hlinkClick r:id="rId3"/>
              </a:rPr>
              <a:t>are incapable of explaining their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  <a:hlinkClick r:id="rId3"/>
              </a:rPr>
              <a:t>expertise(</a:t>
            </a:r>
            <a:r>
              <a:rPr sz="2100" spc="-20" dirty="0">
                <a:solidFill>
                  <a:srgbClr val="0000CB"/>
                </a:solidFill>
                <a:latin typeface="Arial"/>
                <a:cs typeface="Arial"/>
                <a:hlinkClick r:id="rId3"/>
              </a:rPr>
              <a:t>S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peech 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3"/>
              </a:rPr>
              <a:t> Recognition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  <a:hlinkClick r:id="rId3"/>
              </a:rPr>
              <a:t>).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2228B"/>
              </a:buClr>
              <a:buFont typeface="Arial"/>
              <a:buChar char="•"/>
            </a:pPr>
            <a:endParaRPr sz="2100" dirty="0">
              <a:latin typeface="Arial"/>
              <a:cs typeface="Arial"/>
            </a:endParaRPr>
          </a:p>
          <a:p>
            <a:pPr marL="471170" indent="-260350">
              <a:lnSpc>
                <a:spcPct val="100000"/>
              </a:lnSpc>
              <a:buChar char="•"/>
              <a:tabLst>
                <a:tab pos="471170" algn="l"/>
                <a:tab pos="471805" algn="l"/>
              </a:tabLst>
            </a:pP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Amount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of data 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is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too large for </a:t>
            </a:r>
            <a:r>
              <a:rPr sz="2100" spc="-5" dirty="0">
                <a:solidFill>
                  <a:srgbClr val="22228B"/>
                </a:solidFill>
                <a:latin typeface="Arial"/>
                <a:cs typeface="Arial"/>
              </a:rPr>
              <a:t>a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human </a:t>
            </a:r>
            <a:r>
              <a:rPr sz="2100" spc="-10" dirty="0">
                <a:solidFill>
                  <a:srgbClr val="22228B"/>
                </a:solidFill>
                <a:latin typeface="Arial"/>
                <a:cs typeface="Arial"/>
              </a:rPr>
              <a:t>to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ana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  <a:hlinkClick r:id="rId4"/>
              </a:rPr>
              <a:t>lyze (</a:t>
            </a:r>
            <a:r>
              <a:rPr sz="2100" spc="-15" dirty="0">
                <a:solidFill>
                  <a:srgbClr val="0000CB"/>
                </a:solidFill>
                <a:latin typeface="Arial"/>
                <a:cs typeface="Arial"/>
                <a:hlinkClick r:id="rId4"/>
              </a:rPr>
              <a:t>D</a:t>
            </a:r>
            <a:r>
              <a:rPr sz="2100" u="heavy" spc="-1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4"/>
              </a:rPr>
              <a:t>ata</a:t>
            </a:r>
            <a:r>
              <a:rPr sz="2100" u="heavy" spc="-24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4"/>
              </a:rPr>
              <a:t>M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ining</a:t>
            </a:r>
            <a:r>
              <a:rPr sz="2100" u="heavy" spc="-20" dirty="0">
                <a:solidFill>
                  <a:srgbClr val="22228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)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22228B"/>
              </a:buClr>
              <a:buFont typeface="Arial"/>
              <a:buChar char="•"/>
            </a:pPr>
            <a:endParaRPr sz="2150" dirty="0">
              <a:latin typeface="Arial"/>
              <a:cs typeface="Arial"/>
            </a:endParaRPr>
          </a:p>
          <a:p>
            <a:pPr marL="471170" indent="-260350">
              <a:lnSpc>
                <a:spcPct val="100000"/>
              </a:lnSpc>
              <a:buChar char="•"/>
              <a:tabLst>
                <a:tab pos="471170" algn="l"/>
                <a:tab pos="471805" algn="l"/>
              </a:tabLst>
            </a:pP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Prediction of new d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  <a:hlinkClick r:id="rId5"/>
              </a:rPr>
              <a:t>ata (</a:t>
            </a:r>
            <a:r>
              <a:rPr sz="2100" u="heavy" spc="-1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5"/>
              </a:rPr>
              <a:t>Stock 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5"/>
              </a:rPr>
              <a:t>Market</a:t>
            </a:r>
            <a:r>
              <a:rPr sz="2100" u="heavy" spc="-1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5"/>
              </a:rPr>
              <a:t>Pred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iction</a:t>
            </a:r>
            <a:r>
              <a:rPr sz="2100" u="heavy" spc="-20" dirty="0">
                <a:solidFill>
                  <a:srgbClr val="22228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)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500" y="6704106"/>
            <a:ext cx="6925309" cy="492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780" indent="-259715">
              <a:lnSpc>
                <a:spcPts val="2260"/>
              </a:lnSpc>
              <a:spcBef>
                <a:spcPts val="100"/>
              </a:spcBef>
              <a:buChar char="•"/>
              <a:tabLst>
                <a:tab pos="271780" algn="l"/>
                <a:tab pos="272415" algn="l"/>
              </a:tabLst>
            </a:pPr>
            <a:r>
              <a:rPr sz="2100" spc="-65" dirty="0">
                <a:solidFill>
                  <a:srgbClr val="22228B"/>
                </a:solidFill>
                <a:latin typeface="Arial"/>
                <a:cs typeface="Arial"/>
              </a:rPr>
              <a:t>Tasks 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</a:rPr>
              <a:t>that are learnt by practic</a:t>
            </a:r>
            <a:r>
              <a:rPr sz="2100" spc="-15" dirty="0">
                <a:solidFill>
                  <a:srgbClr val="22228B"/>
                </a:solidFill>
                <a:latin typeface="Arial"/>
                <a:cs typeface="Arial"/>
                <a:hlinkClick r:id="rId6"/>
              </a:rPr>
              <a:t>ing 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  <a:hlinkClick r:id="rId6"/>
              </a:rPr>
              <a:t>(</a:t>
            </a:r>
            <a:r>
              <a:rPr sz="2100" spc="-20" dirty="0">
                <a:solidFill>
                  <a:srgbClr val="0000CB"/>
                </a:solidFill>
                <a:latin typeface="Arial"/>
                <a:cs typeface="Arial"/>
                <a:hlinkClick r:id="rId6"/>
              </a:rPr>
              <a:t>R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6"/>
              </a:rPr>
              <a:t>obot </a:t>
            </a:r>
            <a:r>
              <a:rPr sz="2100" u="heavy" spc="-1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6"/>
              </a:rPr>
              <a:t>Path</a:t>
            </a:r>
            <a:r>
              <a:rPr sz="2100" u="heavy" spc="-85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  <a:hlinkClick r:id="rId6"/>
              </a:rPr>
              <a:t>Pl</a:t>
            </a:r>
            <a:r>
              <a:rPr sz="2100" u="heavy" spc="-20" dirty="0">
                <a:solidFill>
                  <a:srgbClr val="0000C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anning</a:t>
            </a:r>
            <a:r>
              <a:rPr sz="2100" u="heavy" spc="-20" dirty="0">
                <a:solidFill>
                  <a:srgbClr val="22228B"/>
                </a:solidFill>
                <a:uFill>
                  <a:solidFill>
                    <a:srgbClr val="0000CB"/>
                  </a:solidFill>
                </a:uFill>
                <a:latin typeface="Arial"/>
                <a:cs typeface="Arial"/>
              </a:rPr>
              <a:t>)</a:t>
            </a:r>
            <a:r>
              <a:rPr sz="2100" spc="-20" dirty="0">
                <a:solidFill>
                  <a:srgbClr val="22228B"/>
                </a:solidFill>
                <a:latin typeface="Arial"/>
                <a:cs typeface="Arial"/>
              </a:rPr>
              <a:t>.</a:t>
            </a:r>
            <a:endParaRPr sz="2100" dirty="0">
              <a:latin typeface="Arial"/>
              <a:cs typeface="Arial"/>
            </a:endParaRPr>
          </a:p>
          <a:p>
            <a:pPr marL="3710940">
              <a:lnSpc>
                <a:spcPts val="1420"/>
              </a:lnSpc>
            </a:pPr>
            <a:r>
              <a:rPr lang="en-US" sz="1400" spc="10" dirty="0">
                <a:solidFill>
                  <a:srgbClr val="999B99"/>
                </a:solidFill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98245" y="2859884"/>
            <a:ext cx="2273935" cy="1911350"/>
            <a:chOff x="7796783" y="2862072"/>
            <a:chExt cx="2273935" cy="1911350"/>
          </a:xfrm>
        </p:grpSpPr>
        <p:sp>
          <p:nvSpPr>
            <p:cNvPr id="20" name="object 20"/>
            <p:cNvSpPr/>
            <p:nvPr/>
          </p:nvSpPr>
          <p:spPr>
            <a:xfrm>
              <a:off x="7796783" y="2862072"/>
              <a:ext cx="923544" cy="127101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717279" y="3712463"/>
              <a:ext cx="1353312" cy="10607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8717279" y="5220558"/>
            <a:ext cx="1271016" cy="80162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73734" y="6295047"/>
            <a:ext cx="1121663" cy="103327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201271"/>
            <a:ext cx="787533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Motivation: Inductive</a:t>
            </a:r>
            <a:r>
              <a:rPr sz="4000" b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6</a:t>
            </a:fld>
            <a:endParaRPr spc="7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3" name="object 3"/>
          <p:cNvSpPr txBox="1"/>
          <p:nvPr/>
        </p:nvSpPr>
        <p:spPr>
          <a:xfrm>
            <a:off x="1765300" y="1101790"/>
            <a:ext cx="5606415" cy="61940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Simplest </a:t>
            </a:r>
            <a:r>
              <a:rPr sz="2400" spc="-20" dirty="0">
                <a:solidFill>
                  <a:srgbClr val="000090"/>
                </a:solidFill>
                <a:latin typeface="Arial"/>
                <a:cs typeface="Arial"/>
              </a:rPr>
              <a:t>form: 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learn </a:t>
            </a:r>
            <a:r>
              <a:rPr sz="2400" spc="-5" dirty="0">
                <a:solidFill>
                  <a:srgbClr val="000090"/>
                </a:solidFill>
                <a:latin typeface="Arial"/>
                <a:cs typeface="Arial"/>
              </a:rPr>
              <a:t>a 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function from</a:t>
            </a:r>
            <a:r>
              <a:rPr sz="2400" spc="-15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0090"/>
                </a:solidFill>
                <a:latin typeface="Arial"/>
                <a:cs typeface="Arial"/>
              </a:rPr>
              <a:t>examples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i="1" spc="-5" dirty="0">
                <a:solidFill>
                  <a:srgbClr val="000090"/>
                </a:solidFill>
                <a:latin typeface="Arial"/>
                <a:cs typeface="Arial"/>
              </a:rPr>
              <a:t>f </a:t>
            </a:r>
            <a:r>
              <a:rPr sz="2400" spc="-5" dirty="0">
                <a:solidFill>
                  <a:srgbClr val="000090"/>
                </a:solidFill>
                <a:latin typeface="Arial"/>
                <a:cs typeface="Arial"/>
              </a:rPr>
              <a:t>is 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the </a:t>
            </a:r>
            <a:r>
              <a:rPr sz="2400" spc="-20" dirty="0">
                <a:solidFill>
                  <a:srgbClr val="3333CA"/>
                </a:solidFill>
                <a:latin typeface="Arial"/>
                <a:cs typeface="Arial"/>
              </a:rPr>
              <a:t>target</a:t>
            </a:r>
            <a:r>
              <a:rPr sz="2400" spc="-105" dirty="0">
                <a:solidFill>
                  <a:srgbClr val="3333CA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3333CA"/>
                </a:solidFill>
                <a:latin typeface="Arial"/>
                <a:cs typeface="Arial"/>
              </a:rPr>
              <a:t>function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An </a:t>
            </a:r>
            <a:r>
              <a:rPr sz="2400" spc="-20" dirty="0">
                <a:solidFill>
                  <a:srgbClr val="3333CA"/>
                </a:solidFill>
                <a:latin typeface="Arial"/>
                <a:cs typeface="Arial"/>
              </a:rPr>
              <a:t>example </a:t>
            </a:r>
            <a:r>
              <a:rPr sz="2400" spc="-5" dirty="0">
                <a:solidFill>
                  <a:srgbClr val="000090"/>
                </a:solidFill>
                <a:latin typeface="Arial"/>
                <a:cs typeface="Arial"/>
              </a:rPr>
              <a:t>is a 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pair (</a:t>
            </a:r>
            <a:r>
              <a:rPr sz="2400" i="1" spc="-15" dirty="0">
                <a:solidFill>
                  <a:srgbClr val="000090"/>
                </a:solidFill>
                <a:latin typeface="Arial"/>
                <a:cs typeface="Arial"/>
              </a:rPr>
              <a:t>x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,</a:t>
            </a:r>
            <a:r>
              <a:rPr sz="2400" spc="-14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i="1" spc="-15" dirty="0">
                <a:solidFill>
                  <a:srgbClr val="000090"/>
                </a:solidFill>
                <a:latin typeface="Arial"/>
                <a:cs typeface="Arial"/>
              </a:rPr>
              <a:t>f(x)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solidFill>
                  <a:srgbClr val="000090"/>
                </a:solidFill>
                <a:latin typeface="Arial"/>
                <a:cs typeface="Arial"/>
              </a:rPr>
              <a:t>Problem: 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find </a:t>
            </a:r>
            <a:r>
              <a:rPr sz="2400" spc="-5" dirty="0">
                <a:solidFill>
                  <a:srgbClr val="000090"/>
                </a:solidFill>
                <a:latin typeface="Arial"/>
                <a:cs typeface="Arial"/>
              </a:rPr>
              <a:t>a </a:t>
            </a:r>
            <a:r>
              <a:rPr sz="2400" spc="-15" dirty="0">
                <a:solidFill>
                  <a:srgbClr val="3333CA"/>
                </a:solidFill>
                <a:latin typeface="Arial"/>
                <a:cs typeface="Arial"/>
              </a:rPr>
              <a:t>hypothesis</a:t>
            </a:r>
            <a:r>
              <a:rPr sz="2400" spc="-95" dirty="0">
                <a:solidFill>
                  <a:srgbClr val="3333CA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0090"/>
                </a:solidFill>
                <a:latin typeface="Arial"/>
                <a:cs typeface="Arial"/>
              </a:rPr>
              <a:t>h</a:t>
            </a:r>
            <a:endParaRPr sz="2400" dirty="0">
              <a:latin typeface="Arial"/>
              <a:cs typeface="Arial"/>
            </a:endParaRPr>
          </a:p>
          <a:p>
            <a:pPr marL="485775">
              <a:lnSpc>
                <a:spcPct val="100000"/>
              </a:lnSpc>
              <a:spcBef>
                <a:spcPts val="190"/>
              </a:spcBef>
            </a:pPr>
            <a:r>
              <a:rPr sz="2400" spc="-20" dirty="0">
                <a:solidFill>
                  <a:srgbClr val="000090"/>
                </a:solidFill>
                <a:latin typeface="Arial"/>
                <a:cs typeface="Arial"/>
              </a:rPr>
              <a:t>such 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that </a:t>
            </a:r>
            <a:r>
              <a:rPr sz="2400" i="1" spc="-5" dirty="0">
                <a:solidFill>
                  <a:srgbClr val="000090"/>
                </a:solidFill>
                <a:latin typeface="Arial"/>
                <a:cs typeface="Arial"/>
              </a:rPr>
              <a:t>h ≈</a:t>
            </a:r>
            <a:r>
              <a:rPr sz="2400" i="1" spc="-90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0090"/>
                </a:solidFill>
                <a:latin typeface="Arial"/>
                <a:cs typeface="Arial"/>
              </a:rPr>
              <a:t>f</a:t>
            </a:r>
            <a:endParaRPr sz="2400" dirty="0">
              <a:latin typeface="Arial"/>
              <a:cs typeface="Arial"/>
            </a:endParaRPr>
          </a:p>
          <a:p>
            <a:pPr marL="485775">
              <a:lnSpc>
                <a:spcPct val="100000"/>
              </a:lnSpc>
              <a:spcBef>
                <a:spcPts val="265"/>
              </a:spcBef>
            </a:pP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given </a:t>
            </a:r>
            <a:r>
              <a:rPr sz="2400" spc="-5" dirty="0">
                <a:solidFill>
                  <a:srgbClr val="000090"/>
                </a:solidFill>
                <a:latin typeface="Arial"/>
                <a:cs typeface="Arial"/>
              </a:rPr>
              <a:t>a </a:t>
            </a:r>
            <a:r>
              <a:rPr sz="2400" spc="-15" dirty="0">
                <a:solidFill>
                  <a:srgbClr val="3333CA"/>
                </a:solidFill>
                <a:latin typeface="Arial"/>
                <a:cs typeface="Arial"/>
              </a:rPr>
              <a:t>training set 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of</a:t>
            </a:r>
            <a:r>
              <a:rPr sz="2400" spc="-12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0090"/>
                </a:solidFill>
                <a:latin typeface="Arial"/>
                <a:cs typeface="Arial"/>
              </a:rPr>
              <a:t>examples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This </a:t>
            </a:r>
            <a:r>
              <a:rPr sz="2400" spc="-5" dirty="0">
                <a:solidFill>
                  <a:srgbClr val="000090"/>
                </a:solidFill>
                <a:latin typeface="Arial"/>
                <a:cs typeface="Arial"/>
              </a:rPr>
              <a:t>is a 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highly simplified </a:t>
            </a:r>
            <a:r>
              <a:rPr sz="2400" spc="-20" dirty="0">
                <a:solidFill>
                  <a:srgbClr val="000090"/>
                </a:solidFill>
                <a:latin typeface="Arial"/>
                <a:cs typeface="Arial"/>
              </a:rPr>
              <a:t>model 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of real</a:t>
            </a:r>
            <a:r>
              <a:rPr sz="2400" spc="-15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0090"/>
                </a:solidFill>
                <a:latin typeface="Arial"/>
                <a:cs typeface="Arial"/>
              </a:rPr>
              <a:t>learning:</a:t>
            </a:r>
            <a:endParaRPr sz="2400" dirty="0">
              <a:latin typeface="Arial"/>
              <a:cs typeface="Arial"/>
            </a:endParaRPr>
          </a:p>
          <a:p>
            <a:pPr marL="781050" indent="-295910">
              <a:lnSpc>
                <a:spcPct val="100000"/>
              </a:lnSpc>
              <a:spcBef>
                <a:spcPts val="290"/>
              </a:spcBef>
              <a:buChar char="–"/>
              <a:tabLst>
                <a:tab pos="781050" algn="l"/>
                <a:tab pos="781685" algn="l"/>
              </a:tabLst>
            </a:pPr>
            <a:r>
              <a:rPr sz="2400" spc="-20" dirty="0">
                <a:solidFill>
                  <a:srgbClr val="000090"/>
                </a:solidFill>
                <a:latin typeface="Arial"/>
                <a:cs typeface="Arial"/>
              </a:rPr>
              <a:t>Ignores 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prior</a:t>
            </a:r>
            <a:r>
              <a:rPr sz="2400" spc="-4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000090"/>
                </a:solidFill>
                <a:latin typeface="Arial"/>
                <a:cs typeface="Arial"/>
              </a:rPr>
              <a:t>knowledge</a:t>
            </a:r>
            <a:endParaRPr sz="2400" dirty="0">
              <a:latin typeface="Arial"/>
              <a:cs typeface="Arial"/>
            </a:endParaRPr>
          </a:p>
          <a:p>
            <a:pPr marL="781050" indent="-295910">
              <a:lnSpc>
                <a:spcPct val="100000"/>
              </a:lnSpc>
              <a:spcBef>
                <a:spcPts val="165"/>
              </a:spcBef>
              <a:buChar char="–"/>
              <a:tabLst>
                <a:tab pos="781050" algn="l"/>
                <a:tab pos="781685" algn="l"/>
              </a:tabLst>
            </a:pPr>
            <a:r>
              <a:rPr sz="2400" spc="-20" dirty="0">
                <a:solidFill>
                  <a:srgbClr val="000090"/>
                </a:solidFill>
                <a:latin typeface="Arial"/>
                <a:cs typeface="Arial"/>
              </a:rPr>
              <a:t>Assumes examples 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are</a:t>
            </a:r>
            <a:r>
              <a:rPr sz="2400" spc="-6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400" spc="-15" dirty="0">
                <a:solidFill>
                  <a:srgbClr val="000090"/>
                </a:solidFill>
                <a:latin typeface="Arial"/>
                <a:cs typeface="Arial"/>
              </a:rPr>
              <a:t>given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173534"/>
            <a:ext cx="8298878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Motivation: Inductive</a:t>
            </a:r>
            <a:r>
              <a:rPr sz="4000" b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55" y="1187745"/>
            <a:ext cx="688276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Construct/adjust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h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to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agree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with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f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on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training set 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(</a:t>
            </a:r>
            <a:r>
              <a:rPr sz="2500" i="1" spc="-5" dirty="0">
                <a:solidFill>
                  <a:srgbClr val="000090"/>
                </a:solidFill>
                <a:latin typeface="Arial"/>
                <a:cs typeface="Arial"/>
              </a:rPr>
              <a:t>h </a:t>
            </a:r>
            <a:r>
              <a:rPr sz="2500" dirty="0">
                <a:solidFill>
                  <a:srgbClr val="000090"/>
                </a:solidFill>
                <a:latin typeface="Arial"/>
                <a:cs typeface="Arial"/>
              </a:rPr>
              <a:t>is </a:t>
            </a:r>
            <a:r>
              <a:rPr sz="2500" spc="-10" dirty="0">
                <a:solidFill>
                  <a:srgbClr val="3333CA"/>
                </a:solidFill>
                <a:latin typeface="Arial"/>
                <a:cs typeface="Arial"/>
              </a:rPr>
              <a:t>consistent </a:t>
            </a:r>
            <a:r>
              <a:rPr sz="2500" dirty="0">
                <a:solidFill>
                  <a:srgbClr val="000090"/>
                </a:solidFill>
                <a:latin typeface="Arial"/>
                <a:cs typeface="Arial"/>
              </a:rPr>
              <a:t>if it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agrees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with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f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on all</a:t>
            </a:r>
            <a:r>
              <a:rPr sz="2500" spc="-19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examples)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E.g., curve</a:t>
            </a:r>
            <a:r>
              <a:rPr sz="2500" spc="-3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fitting:</a:t>
            </a:r>
            <a:endParaRPr sz="25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0700" y="3625850"/>
            <a:ext cx="4981410" cy="3436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49639" y="925000"/>
            <a:ext cx="10541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7</a:t>
            </a:fld>
            <a:endParaRPr spc="7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1717" y="273995"/>
            <a:ext cx="85590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Motivation: Inductive</a:t>
            </a:r>
            <a:r>
              <a:rPr sz="4000" b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3441700" y="3489106"/>
            <a:ext cx="3942283" cy="3031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9639" y="925000"/>
            <a:ext cx="10541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8</a:t>
            </a:fld>
            <a:endParaRPr spc="7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1359255" y="1187745"/>
            <a:ext cx="688276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Construct/adjust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h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to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agree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with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f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on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training set 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(</a:t>
            </a:r>
            <a:r>
              <a:rPr sz="2500" i="1" spc="-5" dirty="0">
                <a:solidFill>
                  <a:srgbClr val="000090"/>
                </a:solidFill>
                <a:latin typeface="Arial"/>
                <a:cs typeface="Arial"/>
              </a:rPr>
              <a:t>h </a:t>
            </a:r>
            <a:r>
              <a:rPr sz="2500" dirty="0">
                <a:solidFill>
                  <a:srgbClr val="000090"/>
                </a:solidFill>
                <a:latin typeface="Arial"/>
                <a:cs typeface="Arial"/>
              </a:rPr>
              <a:t>is </a:t>
            </a:r>
            <a:r>
              <a:rPr sz="2500" spc="-10" dirty="0">
                <a:solidFill>
                  <a:srgbClr val="3333CA"/>
                </a:solidFill>
                <a:latin typeface="Arial"/>
                <a:cs typeface="Arial"/>
              </a:rPr>
              <a:t>consistent </a:t>
            </a:r>
            <a:r>
              <a:rPr sz="2500" dirty="0">
                <a:solidFill>
                  <a:srgbClr val="000090"/>
                </a:solidFill>
                <a:latin typeface="Arial"/>
                <a:cs typeface="Arial"/>
              </a:rPr>
              <a:t>if it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agrees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with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f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on all</a:t>
            </a:r>
            <a:r>
              <a:rPr sz="2500" spc="-19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examples)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E.g., curve</a:t>
            </a:r>
            <a:r>
              <a:rPr sz="2500" spc="-3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fitting: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141784"/>
            <a:ext cx="7688453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Motivation: Inductive</a:t>
            </a:r>
            <a:r>
              <a:rPr sz="4000" b="1" spc="1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4000" b="1" spc="-5" dirty="0">
                <a:solidFill>
                  <a:srgbClr val="660066"/>
                </a:solidFill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2829495" y="3459896"/>
            <a:ext cx="3942283" cy="30319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849639" y="925000"/>
            <a:ext cx="10541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spc="15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pc="70" dirty="0"/>
              <a:t>9</a:t>
            </a:fld>
            <a:endParaRPr spc="7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4998465" y="7062232"/>
            <a:ext cx="1145539" cy="204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0"/>
              </a:lnSpc>
            </a:pPr>
            <a:r>
              <a:rPr lang="en-US" spc="10" dirty="0"/>
              <a:t> </a:t>
            </a:r>
            <a:endParaRPr spc="10" dirty="0"/>
          </a:p>
        </p:txBody>
      </p:sp>
      <p:sp>
        <p:nvSpPr>
          <p:cNvPr id="5" name="object 5"/>
          <p:cNvSpPr txBox="1"/>
          <p:nvPr/>
        </p:nvSpPr>
        <p:spPr>
          <a:xfrm>
            <a:off x="1359255" y="1187745"/>
            <a:ext cx="6882765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Construct/adjust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h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to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agree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with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f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on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training set 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(</a:t>
            </a:r>
            <a:r>
              <a:rPr sz="2500" i="1" spc="-5" dirty="0">
                <a:solidFill>
                  <a:srgbClr val="000090"/>
                </a:solidFill>
                <a:latin typeface="Arial"/>
                <a:cs typeface="Arial"/>
              </a:rPr>
              <a:t>h </a:t>
            </a:r>
            <a:r>
              <a:rPr sz="2500" dirty="0">
                <a:solidFill>
                  <a:srgbClr val="000090"/>
                </a:solidFill>
                <a:latin typeface="Arial"/>
                <a:cs typeface="Arial"/>
              </a:rPr>
              <a:t>is </a:t>
            </a:r>
            <a:r>
              <a:rPr sz="2500" spc="-10" dirty="0">
                <a:solidFill>
                  <a:srgbClr val="3333CA"/>
                </a:solidFill>
                <a:latin typeface="Arial"/>
                <a:cs typeface="Arial"/>
              </a:rPr>
              <a:t>consistent </a:t>
            </a:r>
            <a:r>
              <a:rPr sz="2500" dirty="0">
                <a:solidFill>
                  <a:srgbClr val="000090"/>
                </a:solidFill>
                <a:latin typeface="Arial"/>
                <a:cs typeface="Arial"/>
              </a:rPr>
              <a:t>if it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agrees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with </a:t>
            </a:r>
            <a:r>
              <a:rPr sz="2500" i="1" dirty="0">
                <a:solidFill>
                  <a:srgbClr val="000090"/>
                </a:solidFill>
                <a:latin typeface="Arial"/>
                <a:cs typeface="Arial"/>
              </a:rPr>
              <a:t>f </a:t>
            </a:r>
            <a:r>
              <a:rPr sz="2500" spc="-5" dirty="0">
                <a:solidFill>
                  <a:srgbClr val="000090"/>
                </a:solidFill>
                <a:latin typeface="Arial"/>
                <a:cs typeface="Arial"/>
              </a:rPr>
              <a:t>on all</a:t>
            </a:r>
            <a:r>
              <a:rPr sz="2500" spc="-19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examples)</a:t>
            </a:r>
            <a:endParaRPr sz="2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E.g., curve</a:t>
            </a:r>
            <a:r>
              <a:rPr sz="2500" spc="-35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0090"/>
                </a:solidFill>
                <a:latin typeface="Arial"/>
                <a:cs typeface="Arial"/>
              </a:rPr>
              <a:t>fitting:</a:t>
            </a:r>
            <a:endParaRPr sz="25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</TotalTime>
  <Words>1404</Words>
  <Application>Microsoft Office PowerPoint</Application>
  <PresentationFormat>Custom</PresentationFormat>
  <Paragraphs>314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Arial</vt:lpstr>
      <vt:lpstr>Calibri</vt:lpstr>
      <vt:lpstr>Century Gothic</vt:lpstr>
      <vt:lpstr>Times New Roman</vt:lpstr>
      <vt:lpstr>Trebuchet MS</vt:lpstr>
      <vt:lpstr>Wingdings</vt:lpstr>
      <vt:lpstr>Wingdings 3</vt:lpstr>
      <vt:lpstr>Office Theme</vt:lpstr>
      <vt:lpstr>1_Office Theme</vt:lpstr>
      <vt:lpstr>Ion</vt:lpstr>
      <vt:lpstr>PowerPoint Presentation</vt:lpstr>
      <vt:lpstr> Artificial Intelligence (CS-401)   Introduction to Machine Learning</vt:lpstr>
      <vt:lpstr>Outline</vt:lpstr>
      <vt:lpstr>Learning Agents</vt:lpstr>
      <vt:lpstr>Introduction</vt:lpstr>
      <vt:lpstr>Motivation: Inductive Learning</vt:lpstr>
      <vt:lpstr>Motivation: Inductive Learning</vt:lpstr>
      <vt:lpstr>Motivation: Inductive Learning</vt:lpstr>
      <vt:lpstr>Motivation: Inductive Learning</vt:lpstr>
      <vt:lpstr>Motivation: Inductive Learning</vt:lpstr>
      <vt:lpstr>Motivation: Inductive Learning</vt:lpstr>
      <vt:lpstr>Introduction to Machine Learning</vt:lpstr>
      <vt:lpstr>Challenges of Machine Learning</vt:lpstr>
      <vt:lpstr>Challenges of Machine Learning</vt:lpstr>
      <vt:lpstr>Challenges of Machine Learning</vt:lpstr>
      <vt:lpstr>Learning Types</vt:lpstr>
      <vt:lpstr>Supervised Learning</vt:lpstr>
      <vt:lpstr>Supervised Learning</vt:lpstr>
      <vt:lpstr>Supervised Learning</vt:lpstr>
      <vt:lpstr>Unsupervised Learning</vt:lpstr>
      <vt:lpstr>Unsupervised Learning</vt:lpstr>
      <vt:lpstr>Unsupervised Learning</vt:lpstr>
      <vt:lpstr>Unsupervised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Reinforcement Learning</vt:lpstr>
      <vt:lpstr>PowerPoint Presentation</vt:lpstr>
      <vt:lpstr>PowerPoint Presentation</vt:lpstr>
      <vt:lpstr>Reinforcement Learning</vt:lpstr>
      <vt:lpstr>Reinforcement Learning</vt:lpstr>
      <vt:lpstr>Reinforcement Learning</vt:lpstr>
      <vt:lpstr>Reinforcement Learning</vt:lpstr>
      <vt:lpstr>PowerPoint Presentation</vt:lpstr>
      <vt:lpstr>Real World Examples</vt:lpstr>
      <vt:lpstr>Online Courses and Material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Dr. Fahad Sherwani</cp:lastModifiedBy>
  <cp:revision>12</cp:revision>
  <dcterms:created xsi:type="dcterms:W3CDTF">2020-04-26T19:51:43Z</dcterms:created>
  <dcterms:modified xsi:type="dcterms:W3CDTF">2023-04-13T05:58:20Z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2020-04-26T00:00:00Z</vt:filetime>
  </property>
</Properties>
</file>