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7"/>
  </p:notesMasterIdLst>
  <p:sldIdLst>
    <p:sldId id="256" r:id="rId2"/>
    <p:sldId id="531" r:id="rId3"/>
    <p:sldId id="257" r:id="rId4"/>
    <p:sldId id="258" r:id="rId5"/>
    <p:sldId id="260" r:id="rId6"/>
    <p:sldId id="261" r:id="rId7"/>
    <p:sldId id="262" r:id="rId8"/>
    <p:sldId id="263" r:id="rId9"/>
    <p:sldId id="264" r:id="rId10"/>
    <p:sldId id="266" r:id="rId11"/>
    <p:sldId id="267" r:id="rId12"/>
    <p:sldId id="268" r:id="rId13"/>
    <p:sldId id="275" r:id="rId14"/>
    <p:sldId id="276" r:id="rId15"/>
    <p:sldId id="277" r:id="rId16"/>
    <p:sldId id="278" r:id="rId17"/>
    <p:sldId id="279" r:id="rId18"/>
    <p:sldId id="280" r:id="rId19"/>
    <p:sldId id="281" r:id="rId20"/>
    <p:sldId id="282" r:id="rId21"/>
    <p:sldId id="283" r:id="rId22"/>
    <p:sldId id="284" r:id="rId23"/>
    <p:sldId id="285" r:id="rId24"/>
    <p:sldId id="265" r:id="rId25"/>
    <p:sldId id="288" r:id="rId26"/>
    <p:sldId id="289" r:id="rId27"/>
    <p:sldId id="290" r:id="rId28"/>
    <p:sldId id="291" r:id="rId29"/>
    <p:sldId id="292" r:id="rId30"/>
    <p:sldId id="293" r:id="rId31"/>
    <p:sldId id="294" r:id="rId32"/>
    <p:sldId id="295" r:id="rId33"/>
    <p:sldId id="296" r:id="rId34"/>
    <p:sldId id="532" r:id="rId35"/>
    <p:sldId id="533" r:id="rId36"/>
    <p:sldId id="535" r:id="rId37"/>
    <p:sldId id="534" r:id="rId38"/>
    <p:sldId id="543" r:id="rId39"/>
    <p:sldId id="536" r:id="rId40"/>
    <p:sldId id="537" r:id="rId41"/>
    <p:sldId id="538" r:id="rId42"/>
    <p:sldId id="539" r:id="rId43"/>
    <p:sldId id="540" r:id="rId44"/>
    <p:sldId id="541" r:id="rId45"/>
    <p:sldId id="542" r:id="rId4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663FE5-9399-48D0-A00F-A3F15E9AB2FD}">
          <p14:sldIdLst>
            <p14:sldId id="256"/>
          </p14:sldIdLst>
        </p14:section>
        <p14:section name="Chapter 10 - Book 2" id="{6AD22094-E808-4B57-8356-FF58102D8959}">
          <p14:sldIdLst>
            <p14:sldId id="531"/>
            <p14:sldId id="257"/>
            <p14:sldId id="258"/>
            <p14:sldId id="260"/>
            <p14:sldId id="261"/>
            <p14:sldId id="262"/>
            <p14:sldId id="263"/>
            <p14:sldId id="264"/>
            <p14:sldId id="266"/>
            <p14:sldId id="267"/>
            <p14:sldId id="268"/>
            <p14:sldId id="275"/>
            <p14:sldId id="276"/>
            <p14:sldId id="277"/>
            <p14:sldId id="278"/>
            <p14:sldId id="279"/>
            <p14:sldId id="280"/>
            <p14:sldId id="281"/>
            <p14:sldId id="282"/>
            <p14:sldId id="283"/>
            <p14:sldId id="284"/>
            <p14:sldId id="285"/>
            <p14:sldId id="265"/>
            <p14:sldId id="288"/>
            <p14:sldId id="289"/>
            <p14:sldId id="290"/>
            <p14:sldId id="291"/>
            <p14:sldId id="292"/>
            <p14:sldId id="293"/>
            <p14:sldId id="294"/>
            <p14:sldId id="295"/>
            <p14:sldId id="296"/>
            <p14:sldId id="532"/>
            <p14:sldId id="533"/>
            <p14:sldId id="535"/>
            <p14:sldId id="534"/>
            <p14:sldId id="543"/>
            <p14:sldId id="536"/>
            <p14:sldId id="537"/>
            <p14:sldId id="538"/>
            <p14:sldId id="539"/>
            <p14:sldId id="540"/>
            <p14:sldId id="541"/>
            <p14:sldId id="5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62DB"/>
    <a:srgbClr val="0B5CA8"/>
    <a:srgbClr val="243941"/>
    <a:srgbClr val="82D9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8" autoAdjust="0"/>
    <p:restoredTop sz="94641" autoAdjust="0"/>
  </p:normalViewPr>
  <p:slideViewPr>
    <p:cSldViewPr snapToGrid="0">
      <p:cViewPr varScale="1">
        <p:scale>
          <a:sx n="78" d="100"/>
          <a:sy n="78" d="100"/>
        </p:scale>
        <p:origin x="821"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5C2367-8B18-4B04-BA27-6063739061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6FBC357-D7DB-40C6-BBBE-0C5EA3FDD019}">
      <dgm:prSet/>
      <dgm:spPr/>
      <dgm:t>
        <a:bodyPr/>
        <a:lstStyle/>
        <a:p>
          <a:r>
            <a:rPr lang="en-US"/>
            <a:t>Compute Services: Virtual Machines, Azure App Service, Azure Kubernetes Service (AKS).</a:t>
          </a:r>
        </a:p>
      </dgm:t>
    </dgm:pt>
    <dgm:pt modelId="{B5C112EB-FD91-4965-90C5-77E1437A90D2}" type="parTrans" cxnId="{7770C046-BAFF-4EFD-9EF8-D94C660F8DB0}">
      <dgm:prSet/>
      <dgm:spPr/>
      <dgm:t>
        <a:bodyPr/>
        <a:lstStyle/>
        <a:p>
          <a:endParaRPr lang="en-US"/>
        </a:p>
      </dgm:t>
    </dgm:pt>
    <dgm:pt modelId="{08A39F61-BB0A-47CC-B4BE-C201E22D7B85}" type="sibTrans" cxnId="{7770C046-BAFF-4EFD-9EF8-D94C660F8DB0}">
      <dgm:prSet/>
      <dgm:spPr/>
      <dgm:t>
        <a:bodyPr/>
        <a:lstStyle/>
        <a:p>
          <a:endParaRPr lang="en-US"/>
        </a:p>
      </dgm:t>
    </dgm:pt>
    <dgm:pt modelId="{2A0B3C08-A16A-44DF-B77C-9F21E5686849}">
      <dgm:prSet/>
      <dgm:spPr/>
      <dgm:t>
        <a:bodyPr/>
        <a:lstStyle/>
        <a:p>
          <a:r>
            <a:rPr lang="en-US"/>
            <a:t>Storage Solutions: Azure Blob Storage, Azure Data Lake, Azure SQL Database.</a:t>
          </a:r>
        </a:p>
      </dgm:t>
    </dgm:pt>
    <dgm:pt modelId="{EAB8DA96-34F3-4C6A-B459-6ED9E02CF6A1}" type="parTrans" cxnId="{E6336D47-8CD0-4FC6-B286-52D5F112E319}">
      <dgm:prSet/>
      <dgm:spPr/>
      <dgm:t>
        <a:bodyPr/>
        <a:lstStyle/>
        <a:p>
          <a:endParaRPr lang="en-US"/>
        </a:p>
      </dgm:t>
    </dgm:pt>
    <dgm:pt modelId="{6BC4BAA3-B540-4632-BF19-A640452C2D2C}" type="sibTrans" cxnId="{E6336D47-8CD0-4FC6-B286-52D5F112E319}">
      <dgm:prSet/>
      <dgm:spPr/>
      <dgm:t>
        <a:bodyPr/>
        <a:lstStyle/>
        <a:p>
          <a:endParaRPr lang="en-US"/>
        </a:p>
      </dgm:t>
    </dgm:pt>
    <dgm:pt modelId="{66BBE0C6-B552-4997-A9D1-C75573072742}">
      <dgm:prSet/>
      <dgm:spPr/>
      <dgm:t>
        <a:bodyPr/>
        <a:lstStyle/>
        <a:p>
          <a:r>
            <a:rPr lang="en-US"/>
            <a:t>Networking Services: Virtual Networks, Load Balancers, Azure Front Door.</a:t>
          </a:r>
        </a:p>
      </dgm:t>
    </dgm:pt>
    <dgm:pt modelId="{798C72BD-46E0-4EC3-94D7-E1C23C82828C}" type="parTrans" cxnId="{0951378D-A1C8-4CAF-B0FC-D9B179740475}">
      <dgm:prSet/>
      <dgm:spPr/>
      <dgm:t>
        <a:bodyPr/>
        <a:lstStyle/>
        <a:p>
          <a:endParaRPr lang="en-US"/>
        </a:p>
      </dgm:t>
    </dgm:pt>
    <dgm:pt modelId="{BB20D3AE-B17D-43EA-9818-7E317562E6F4}" type="sibTrans" cxnId="{0951378D-A1C8-4CAF-B0FC-D9B179740475}">
      <dgm:prSet/>
      <dgm:spPr/>
      <dgm:t>
        <a:bodyPr/>
        <a:lstStyle/>
        <a:p>
          <a:endParaRPr lang="en-US"/>
        </a:p>
      </dgm:t>
    </dgm:pt>
    <dgm:pt modelId="{68302D3D-B4A3-4F03-A34E-B6DCCB233D83}">
      <dgm:prSet/>
      <dgm:spPr/>
      <dgm:t>
        <a:bodyPr/>
        <a:lstStyle/>
        <a:p>
          <a:r>
            <a:rPr lang="en-US"/>
            <a:t>Management Tools: Azure Resource Manager, Azure Monitor, Azure Automation.</a:t>
          </a:r>
        </a:p>
      </dgm:t>
    </dgm:pt>
    <dgm:pt modelId="{B32025B8-5C57-4500-A2F6-D21E0AA73C2D}" type="parTrans" cxnId="{258B537C-173C-49D8-A887-C9267D5AB193}">
      <dgm:prSet/>
      <dgm:spPr/>
      <dgm:t>
        <a:bodyPr/>
        <a:lstStyle/>
        <a:p>
          <a:endParaRPr lang="en-US"/>
        </a:p>
      </dgm:t>
    </dgm:pt>
    <dgm:pt modelId="{FA3938D9-7E2D-47BF-BFA3-A98D30F8569F}" type="sibTrans" cxnId="{258B537C-173C-49D8-A887-C9267D5AB193}">
      <dgm:prSet/>
      <dgm:spPr/>
      <dgm:t>
        <a:bodyPr/>
        <a:lstStyle/>
        <a:p>
          <a:endParaRPr lang="en-US"/>
        </a:p>
      </dgm:t>
    </dgm:pt>
    <dgm:pt modelId="{B2F9A589-C8FC-426C-BE80-8C57406C9E19}" type="pres">
      <dgm:prSet presAssocID="{015C2367-8B18-4B04-BA27-60637390616D}" presName="linear" presStyleCnt="0">
        <dgm:presLayoutVars>
          <dgm:animLvl val="lvl"/>
          <dgm:resizeHandles val="exact"/>
        </dgm:presLayoutVars>
      </dgm:prSet>
      <dgm:spPr/>
    </dgm:pt>
    <dgm:pt modelId="{9EDD2AC3-D372-46BA-8B77-E8B006961B32}" type="pres">
      <dgm:prSet presAssocID="{06FBC357-D7DB-40C6-BBBE-0C5EA3FDD019}" presName="parentText" presStyleLbl="node1" presStyleIdx="0" presStyleCnt="4">
        <dgm:presLayoutVars>
          <dgm:chMax val="0"/>
          <dgm:bulletEnabled val="1"/>
        </dgm:presLayoutVars>
      </dgm:prSet>
      <dgm:spPr/>
    </dgm:pt>
    <dgm:pt modelId="{4E64A1A0-B049-404F-A852-AF834EB5D033}" type="pres">
      <dgm:prSet presAssocID="{08A39F61-BB0A-47CC-B4BE-C201E22D7B85}" presName="spacer" presStyleCnt="0"/>
      <dgm:spPr/>
    </dgm:pt>
    <dgm:pt modelId="{385D4919-0864-4146-8417-A33F67E6FC27}" type="pres">
      <dgm:prSet presAssocID="{2A0B3C08-A16A-44DF-B77C-9F21E5686849}" presName="parentText" presStyleLbl="node1" presStyleIdx="1" presStyleCnt="4">
        <dgm:presLayoutVars>
          <dgm:chMax val="0"/>
          <dgm:bulletEnabled val="1"/>
        </dgm:presLayoutVars>
      </dgm:prSet>
      <dgm:spPr/>
    </dgm:pt>
    <dgm:pt modelId="{AD6015CE-EC54-460E-9791-B3ED897CB1EE}" type="pres">
      <dgm:prSet presAssocID="{6BC4BAA3-B540-4632-BF19-A640452C2D2C}" presName="spacer" presStyleCnt="0"/>
      <dgm:spPr/>
    </dgm:pt>
    <dgm:pt modelId="{08023671-26F8-471C-96FE-240A49FFCB11}" type="pres">
      <dgm:prSet presAssocID="{66BBE0C6-B552-4997-A9D1-C75573072742}" presName="parentText" presStyleLbl="node1" presStyleIdx="2" presStyleCnt="4">
        <dgm:presLayoutVars>
          <dgm:chMax val="0"/>
          <dgm:bulletEnabled val="1"/>
        </dgm:presLayoutVars>
      </dgm:prSet>
      <dgm:spPr/>
    </dgm:pt>
    <dgm:pt modelId="{D9E71954-6F1D-4489-8DFB-3F4D63CFF5DD}" type="pres">
      <dgm:prSet presAssocID="{BB20D3AE-B17D-43EA-9818-7E317562E6F4}" presName="spacer" presStyleCnt="0"/>
      <dgm:spPr/>
    </dgm:pt>
    <dgm:pt modelId="{BCB269D4-70B8-4F54-BBEC-7BED8C0F5731}" type="pres">
      <dgm:prSet presAssocID="{68302D3D-B4A3-4F03-A34E-B6DCCB233D83}" presName="parentText" presStyleLbl="node1" presStyleIdx="3" presStyleCnt="4">
        <dgm:presLayoutVars>
          <dgm:chMax val="0"/>
          <dgm:bulletEnabled val="1"/>
        </dgm:presLayoutVars>
      </dgm:prSet>
      <dgm:spPr/>
    </dgm:pt>
  </dgm:ptLst>
  <dgm:cxnLst>
    <dgm:cxn modelId="{41C0172B-6015-4E22-BF37-D308CE5C368B}" type="presOf" srcId="{66BBE0C6-B552-4997-A9D1-C75573072742}" destId="{08023671-26F8-471C-96FE-240A49FFCB11}" srcOrd="0" destOrd="0" presId="urn:microsoft.com/office/officeart/2005/8/layout/vList2"/>
    <dgm:cxn modelId="{7770C046-BAFF-4EFD-9EF8-D94C660F8DB0}" srcId="{015C2367-8B18-4B04-BA27-60637390616D}" destId="{06FBC357-D7DB-40C6-BBBE-0C5EA3FDD019}" srcOrd="0" destOrd="0" parTransId="{B5C112EB-FD91-4965-90C5-77E1437A90D2}" sibTransId="{08A39F61-BB0A-47CC-B4BE-C201E22D7B85}"/>
    <dgm:cxn modelId="{E6336D47-8CD0-4FC6-B286-52D5F112E319}" srcId="{015C2367-8B18-4B04-BA27-60637390616D}" destId="{2A0B3C08-A16A-44DF-B77C-9F21E5686849}" srcOrd="1" destOrd="0" parTransId="{EAB8DA96-34F3-4C6A-B459-6ED9E02CF6A1}" sibTransId="{6BC4BAA3-B540-4632-BF19-A640452C2D2C}"/>
    <dgm:cxn modelId="{258B537C-173C-49D8-A887-C9267D5AB193}" srcId="{015C2367-8B18-4B04-BA27-60637390616D}" destId="{68302D3D-B4A3-4F03-A34E-B6DCCB233D83}" srcOrd="3" destOrd="0" parTransId="{B32025B8-5C57-4500-A2F6-D21E0AA73C2D}" sibTransId="{FA3938D9-7E2D-47BF-BFA3-A98D30F8569F}"/>
    <dgm:cxn modelId="{C7F58D7F-2B42-4113-A5B3-C7148AB16BF7}" type="presOf" srcId="{2A0B3C08-A16A-44DF-B77C-9F21E5686849}" destId="{385D4919-0864-4146-8417-A33F67E6FC27}" srcOrd="0" destOrd="0" presId="urn:microsoft.com/office/officeart/2005/8/layout/vList2"/>
    <dgm:cxn modelId="{0951378D-A1C8-4CAF-B0FC-D9B179740475}" srcId="{015C2367-8B18-4B04-BA27-60637390616D}" destId="{66BBE0C6-B552-4997-A9D1-C75573072742}" srcOrd="2" destOrd="0" parTransId="{798C72BD-46E0-4EC3-94D7-E1C23C82828C}" sibTransId="{BB20D3AE-B17D-43EA-9818-7E317562E6F4}"/>
    <dgm:cxn modelId="{B37152AE-0BF7-43E5-B20C-C6833334762A}" type="presOf" srcId="{06FBC357-D7DB-40C6-BBBE-0C5EA3FDD019}" destId="{9EDD2AC3-D372-46BA-8B77-E8B006961B32}" srcOrd="0" destOrd="0" presId="urn:microsoft.com/office/officeart/2005/8/layout/vList2"/>
    <dgm:cxn modelId="{47B0EAE1-FB88-44C5-8E29-E61251DB1829}" type="presOf" srcId="{015C2367-8B18-4B04-BA27-60637390616D}" destId="{B2F9A589-C8FC-426C-BE80-8C57406C9E19}" srcOrd="0" destOrd="0" presId="urn:microsoft.com/office/officeart/2005/8/layout/vList2"/>
    <dgm:cxn modelId="{9513C0FF-C9ED-4666-976E-ADBF068785C9}" type="presOf" srcId="{68302D3D-B4A3-4F03-A34E-B6DCCB233D83}" destId="{BCB269D4-70B8-4F54-BBEC-7BED8C0F5731}" srcOrd="0" destOrd="0" presId="urn:microsoft.com/office/officeart/2005/8/layout/vList2"/>
    <dgm:cxn modelId="{22B51CDF-F22A-45FB-B146-559629DD19B6}" type="presParOf" srcId="{B2F9A589-C8FC-426C-BE80-8C57406C9E19}" destId="{9EDD2AC3-D372-46BA-8B77-E8B006961B32}" srcOrd="0" destOrd="0" presId="urn:microsoft.com/office/officeart/2005/8/layout/vList2"/>
    <dgm:cxn modelId="{BAE2250B-CDCE-4924-81A2-F7EDC7D5EDDC}" type="presParOf" srcId="{B2F9A589-C8FC-426C-BE80-8C57406C9E19}" destId="{4E64A1A0-B049-404F-A852-AF834EB5D033}" srcOrd="1" destOrd="0" presId="urn:microsoft.com/office/officeart/2005/8/layout/vList2"/>
    <dgm:cxn modelId="{95C40528-354D-477C-B8C8-CF3708CE9992}" type="presParOf" srcId="{B2F9A589-C8FC-426C-BE80-8C57406C9E19}" destId="{385D4919-0864-4146-8417-A33F67E6FC27}" srcOrd="2" destOrd="0" presId="urn:microsoft.com/office/officeart/2005/8/layout/vList2"/>
    <dgm:cxn modelId="{20C94819-BF72-485C-8691-9D8203306889}" type="presParOf" srcId="{B2F9A589-C8FC-426C-BE80-8C57406C9E19}" destId="{AD6015CE-EC54-460E-9791-B3ED897CB1EE}" srcOrd="3" destOrd="0" presId="urn:microsoft.com/office/officeart/2005/8/layout/vList2"/>
    <dgm:cxn modelId="{AACF3080-ACB8-4D55-8697-3F267CAED114}" type="presParOf" srcId="{B2F9A589-C8FC-426C-BE80-8C57406C9E19}" destId="{08023671-26F8-471C-96FE-240A49FFCB11}" srcOrd="4" destOrd="0" presId="urn:microsoft.com/office/officeart/2005/8/layout/vList2"/>
    <dgm:cxn modelId="{FAC9099A-6315-4450-8921-B8C5A0E86B49}" type="presParOf" srcId="{B2F9A589-C8FC-426C-BE80-8C57406C9E19}" destId="{D9E71954-6F1D-4489-8DFB-3F4D63CFF5DD}" srcOrd="5" destOrd="0" presId="urn:microsoft.com/office/officeart/2005/8/layout/vList2"/>
    <dgm:cxn modelId="{65CB70AB-BB7A-4E6D-92E7-0B1C4D6DED2C}" type="presParOf" srcId="{B2F9A589-C8FC-426C-BE80-8C57406C9E19}" destId="{BCB269D4-70B8-4F54-BBEC-7BED8C0F573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17ACF5-0E8B-4B9E-A37E-BE830E4CF688}"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A2C47083-E357-4155-9461-BCCAB22CCDF4}">
      <dgm:prSet/>
      <dgm:spPr/>
      <dgm:t>
        <a:bodyPr/>
        <a:lstStyle/>
        <a:p>
          <a:r>
            <a:rPr lang="en-US" b="1"/>
            <a:t>Best Practices for Azure Cost Management:</a:t>
          </a:r>
          <a:endParaRPr lang="en-US"/>
        </a:p>
      </dgm:t>
    </dgm:pt>
    <dgm:pt modelId="{5AAB75F3-59DA-4DDC-B051-10F1BF82FD4C}" type="parTrans" cxnId="{ADA3C355-E98B-4936-AAF0-4650448C774F}">
      <dgm:prSet/>
      <dgm:spPr/>
      <dgm:t>
        <a:bodyPr/>
        <a:lstStyle/>
        <a:p>
          <a:endParaRPr lang="en-US"/>
        </a:p>
      </dgm:t>
    </dgm:pt>
    <dgm:pt modelId="{85951814-1D04-482E-9036-8E74854F6EAD}" type="sibTrans" cxnId="{ADA3C355-E98B-4936-AAF0-4650448C774F}">
      <dgm:prSet/>
      <dgm:spPr/>
      <dgm:t>
        <a:bodyPr/>
        <a:lstStyle/>
        <a:p>
          <a:endParaRPr lang="en-US"/>
        </a:p>
      </dgm:t>
    </dgm:pt>
    <dgm:pt modelId="{3A370BA7-2204-4358-9B7D-702C798EA8C4}">
      <dgm:prSet/>
      <dgm:spPr/>
      <dgm:t>
        <a:bodyPr/>
        <a:lstStyle/>
        <a:p>
          <a:r>
            <a:rPr lang="en-US"/>
            <a:t>Understand usage patterns to identify savings.</a:t>
          </a:r>
        </a:p>
      </dgm:t>
    </dgm:pt>
    <dgm:pt modelId="{B93C31CF-8033-49C3-90A6-39A2F88AD86F}" type="parTrans" cxnId="{D6A19FEE-D29A-4237-9109-1F9DD4F777EE}">
      <dgm:prSet/>
      <dgm:spPr/>
      <dgm:t>
        <a:bodyPr/>
        <a:lstStyle/>
        <a:p>
          <a:endParaRPr lang="en-US"/>
        </a:p>
      </dgm:t>
    </dgm:pt>
    <dgm:pt modelId="{C5659D4A-75E8-472F-86F4-846BFC6B1F4A}" type="sibTrans" cxnId="{D6A19FEE-D29A-4237-9109-1F9DD4F777EE}">
      <dgm:prSet/>
      <dgm:spPr/>
      <dgm:t>
        <a:bodyPr/>
        <a:lstStyle/>
        <a:p>
          <a:endParaRPr lang="en-US"/>
        </a:p>
      </dgm:t>
    </dgm:pt>
    <dgm:pt modelId="{4037215E-4A8A-4BD6-8D4E-F31D49725927}">
      <dgm:prSet/>
      <dgm:spPr/>
      <dgm:t>
        <a:bodyPr/>
        <a:lstStyle/>
        <a:p>
          <a:r>
            <a:rPr lang="en-US"/>
            <a:t>Utilize Azure Cost Management for comprehensive resource visibility.</a:t>
          </a:r>
        </a:p>
      </dgm:t>
    </dgm:pt>
    <dgm:pt modelId="{654E9808-91C3-48F7-A483-3CD76D2537C1}" type="parTrans" cxnId="{6A4844C3-1AC2-4A52-9A32-B4E18D05F331}">
      <dgm:prSet/>
      <dgm:spPr/>
      <dgm:t>
        <a:bodyPr/>
        <a:lstStyle/>
        <a:p>
          <a:endParaRPr lang="en-US"/>
        </a:p>
      </dgm:t>
    </dgm:pt>
    <dgm:pt modelId="{A78C7CC0-9D34-4ABF-BDF7-F97D4BE70DA7}" type="sibTrans" cxnId="{6A4844C3-1AC2-4A52-9A32-B4E18D05F331}">
      <dgm:prSet/>
      <dgm:spPr/>
      <dgm:t>
        <a:bodyPr/>
        <a:lstStyle/>
        <a:p>
          <a:endParaRPr lang="en-US"/>
        </a:p>
      </dgm:t>
    </dgm:pt>
    <dgm:pt modelId="{7931B0E4-BFA5-4BB1-A494-D3E1DCF0B13B}">
      <dgm:prSet/>
      <dgm:spPr/>
      <dgm:t>
        <a:bodyPr/>
        <a:lstStyle/>
        <a:p>
          <a:r>
            <a:rPr lang="en-US"/>
            <a:t>Use reserved instances to save on costs.</a:t>
          </a:r>
        </a:p>
      </dgm:t>
    </dgm:pt>
    <dgm:pt modelId="{A2DB5323-6AD3-4BAE-BBAD-587B372B3347}" type="parTrans" cxnId="{8A6138D1-3F97-4E0F-A6CF-C813A3CFC6F7}">
      <dgm:prSet/>
      <dgm:spPr/>
      <dgm:t>
        <a:bodyPr/>
        <a:lstStyle/>
        <a:p>
          <a:endParaRPr lang="en-US"/>
        </a:p>
      </dgm:t>
    </dgm:pt>
    <dgm:pt modelId="{5A17ED9B-9618-4BDE-9418-D9182AB2047B}" type="sibTrans" cxnId="{8A6138D1-3F97-4E0F-A6CF-C813A3CFC6F7}">
      <dgm:prSet/>
      <dgm:spPr/>
      <dgm:t>
        <a:bodyPr/>
        <a:lstStyle/>
        <a:p>
          <a:endParaRPr lang="en-US"/>
        </a:p>
      </dgm:t>
    </dgm:pt>
    <dgm:pt modelId="{B0F29D63-A3E5-4FB5-9AD6-69A6013383BB}">
      <dgm:prSet/>
      <dgm:spPr/>
      <dgm:t>
        <a:bodyPr/>
        <a:lstStyle/>
        <a:p>
          <a:r>
            <a:rPr lang="en-US"/>
            <a:t>Implement autoscaling to optimize resource usage.</a:t>
          </a:r>
        </a:p>
      </dgm:t>
    </dgm:pt>
    <dgm:pt modelId="{3C50FB83-4B00-4083-9100-C69DA67E7EE8}" type="parTrans" cxnId="{F9575708-E798-403C-8E8A-7F7B7D786070}">
      <dgm:prSet/>
      <dgm:spPr/>
      <dgm:t>
        <a:bodyPr/>
        <a:lstStyle/>
        <a:p>
          <a:endParaRPr lang="en-US"/>
        </a:p>
      </dgm:t>
    </dgm:pt>
    <dgm:pt modelId="{D85AFDE6-249F-4C23-90C4-ABBFD74B4F95}" type="sibTrans" cxnId="{F9575708-E798-403C-8E8A-7F7B7D786070}">
      <dgm:prSet/>
      <dgm:spPr/>
      <dgm:t>
        <a:bodyPr/>
        <a:lstStyle/>
        <a:p>
          <a:endParaRPr lang="en-US"/>
        </a:p>
      </dgm:t>
    </dgm:pt>
    <dgm:pt modelId="{0ADA4390-F370-4401-AB1D-47C149AD01E6}">
      <dgm:prSet/>
      <dgm:spPr/>
      <dgm:t>
        <a:bodyPr/>
        <a:lstStyle/>
        <a:p>
          <a:r>
            <a:rPr lang="en-US"/>
            <a:t>Monitor and optimize storage costs.</a:t>
          </a:r>
        </a:p>
      </dgm:t>
    </dgm:pt>
    <dgm:pt modelId="{4DA02D1A-9341-4625-95E8-988ACFFE1253}" type="parTrans" cxnId="{97B2E875-57DF-4F0F-B1DD-2C24E70F54F4}">
      <dgm:prSet/>
      <dgm:spPr/>
      <dgm:t>
        <a:bodyPr/>
        <a:lstStyle/>
        <a:p>
          <a:endParaRPr lang="en-US"/>
        </a:p>
      </dgm:t>
    </dgm:pt>
    <dgm:pt modelId="{CFF5366D-D734-439A-B82F-7CD1F40258A9}" type="sibTrans" cxnId="{97B2E875-57DF-4F0F-B1DD-2C24E70F54F4}">
      <dgm:prSet/>
      <dgm:spPr/>
      <dgm:t>
        <a:bodyPr/>
        <a:lstStyle/>
        <a:p>
          <a:endParaRPr lang="en-US"/>
        </a:p>
      </dgm:t>
    </dgm:pt>
    <dgm:pt modelId="{A614C966-CF9F-4FB9-BF79-9F6E1F8E5EA6}">
      <dgm:prSet/>
      <dgm:spPr/>
      <dgm:t>
        <a:bodyPr/>
        <a:lstStyle/>
        <a:p>
          <a:r>
            <a:rPr lang="en-US" b="1"/>
            <a:t>Key Cost Management Tools:</a:t>
          </a:r>
          <a:endParaRPr lang="en-US"/>
        </a:p>
      </dgm:t>
    </dgm:pt>
    <dgm:pt modelId="{E694CC99-8F56-4B20-B1A4-B8A35F329DD4}" type="parTrans" cxnId="{EB66FB02-BC25-4ED2-AF57-CA2A66AFD4FF}">
      <dgm:prSet/>
      <dgm:spPr/>
      <dgm:t>
        <a:bodyPr/>
        <a:lstStyle/>
        <a:p>
          <a:endParaRPr lang="en-US"/>
        </a:p>
      </dgm:t>
    </dgm:pt>
    <dgm:pt modelId="{9C0EB4CD-6A51-414D-9019-470B27D0BED4}" type="sibTrans" cxnId="{EB66FB02-BC25-4ED2-AF57-CA2A66AFD4FF}">
      <dgm:prSet/>
      <dgm:spPr/>
      <dgm:t>
        <a:bodyPr/>
        <a:lstStyle/>
        <a:p>
          <a:endParaRPr lang="en-US"/>
        </a:p>
      </dgm:t>
    </dgm:pt>
    <dgm:pt modelId="{E64E8B4D-EEF3-45D7-8A37-B51997153437}">
      <dgm:prSet/>
      <dgm:spPr/>
      <dgm:t>
        <a:bodyPr/>
        <a:lstStyle/>
        <a:p>
          <a:r>
            <a:rPr lang="en-US" b="1"/>
            <a:t>Azure Cost Management:</a:t>
          </a:r>
          <a:r>
            <a:rPr lang="en-US"/>
            <a:t> Detailed analysis and budgeting features for Azure resources.</a:t>
          </a:r>
        </a:p>
      </dgm:t>
    </dgm:pt>
    <dgm:pt modelId="{30F547C6-F0B0-4620-A4D8-E043CE84F88D}" type="parTrans" cxnId="{F723113B-E8E1-4A64-AEAC-ED633F0026D2}">
      <dgm:prSet/>
      <dgm:spPr/>
      <dgm:t>
        <a:bodyPr/>
        <a:lstStyle/>
        <a:p>
          <a:endParaRPr lang="en-US"/>
        </a:p>
      </dgm:t>
    </dgm:pt>
    <dgm:pt modelId="{0C3D9D41-4946-471D-84A8-3598612D59A3}" type="sibTrans" cxnId="{F723113B-E8E1-4A64-AEAC-ED633F0026D2}">
      <dgm:prSet/>
      <dgm:spPr/>
      <dgm:t>
        <a:bodyPr/>
        <a:lstStyle/>
        <a:p>
          <a:endParaRPr lang="en-US"/>
        </a:p>
      </dgm:t>
    </dgm:pt>
    <dgm:pt modelId="{7B4D5730-69CC-42A5-AF96-0469F9DC9DDE}">
      <dgm:prSet/>
      <dgm:spPr/>
      <dgm:t>
        <a:bodyPr/>
        <a:lstStyle/>
        <a:p>
          <a:r>
            <a:rPr lang="en-US" b="1"/>
            <a:t>Azure Advisor:</a:t>
          </a:r>
          <a:r>
            <a:rPr lang="en-US"/>
            <a:t> Recommendations for optimizing performance, security, and costs.</a:t>
          </a:r>
        </a:p>
      </dgm:t>
    </dgm:pt>
    <dgm:pt modelId="{50B39A32-DC8C-40DD-A5E5-269422BF7921}" type="parTrans" cxnId="{7E4FAEBF-16CD-40F6-A3D9-0562C73480D7}">
      <dgm:prSet/>
      <dgm:spPr/>
      <dgm:t>
        <a:bodyPr/>
        <a:lstStyle/>
        <a:p>
          <a:endParaRPr lang="en-US"/>
        </a:p>
      </dgm:t>
    </dgm:pt>
    <dgm:pt modelId="{C44316D4-B6A2-49FC-B6F6-DB5CDBABD72F}" type="sibTrans" cxnId="{7E4FAEBF-16CD-40F6-A3D9-0562C73480D7}">
      <dgm:prSet/>
      <dgm:spPr/>
      <dgm:t>
        <a:bodyPr/>
        <a:lstStyle/>
        <a:p>
          <a:endParaRPr lang="en-US"/>
        </a:p>
      </dgm:t>
    </dgm:pt>
    <dgm:pt modelId="{A4CAA72F-F29B-410B-81B8-739CEBA70D2B}">
      <dgm:prSet/>
      <dgm:spPr/>
      <dgm:t>
        <a:bodyPr/>
        <a:lstStyle/>
        <a:p>
          <a:r>
            <a:rPr lang="en-US" b="1"/>
            <a:t>Azure Reservations:</a:t>
          </a:r>
          <a:r>
            <a:rPr lang="en-US"/>
            <a:t> Prepayment options for significant savings.</a:t>
          </a:r>
        </a:p>
      </dgm:t>
    </dgm:pt>
    <dgm:pt modelId="{E47E8CA9-4269-42C7-BF7C-33461D2E974A}" type="parTrans" cxnId="{DF208817-59EF-4036-BB13-22523E9C283C}">
      <dgm:prSet/>
      <dgm:spPr/>
      <dgm:t>
        <a:bodyPr/>
        <a:lstStyle/>
        <a:p>
          <a:endParaRPr lang="en-US"/>
        </a:p>
      </dgm:t>
    </dgm:pt>
    <dgm:pt modelId="{CC2EEE91-7E39-471E-853E-555EADED8D52}" type="sibTrans" cxnId="{DF208817-59EF-4036-BB13-22523E9C283C}">
      <dgm:prSet/>
      <dgm:spPr/>
      <dgm:t>
        <a:bodyPr/>
        <a:lstStyle/>
        <a:p>
          <a:endParaRPr lang="en-US"/>
        </a:p>
      </dgm:t>
    </dgm:pt>
    <dgm:pt modelId="{597F891D-BFE5-40B7-AB79-E7CC972281DD}">
      <dgm:prSet/>
      <dgm:spPr/>
      <dgm:t>
        <a:bodyPr/>
        <a:lstStyle/>
        <a:p>
          <a:r>
            <a:rPr lang="en-US" b="1"/>
            <a:t>Azure Hybrid Benefit:</a:t>
          </a:r>
          <a:r>
            <a:rPr lang="en-US"/>
            <a:t> Leverage existing licenses to reduce VM costs.</a:t>
          </a:r>
        </a:p>
      </dgm:t>
    </dgm:pt>
    <dgm:pt modelId="{8A567ECC-97D7-4416-8AFE-57D2248F29E7}" type="parTrans" cxnId="{31FCC1C9-C9BF-4004-B92E-04A57D4C1B4F}">
      <dgm:prSet/>
      <dgm:spPr/>
      <dgm:t>
        <a:bodyPr/>
        <a:lstStyle/>
        <a:p>
          <a:endParaRPr lang="en-US"/>
        </a:p>
      </dgm:t>
    </dgm:pt>
    <dgm:pt modelId="{AC84396E-CAA3-4F6E-848D-1592DD0C7F4B}" type="sibTrans" cxnId="{31FCC1C9-C9BF-4004-B92E-04A57D4C1B4F}">
      <dgm:prSet/>
      <dgm:spPr/>
      <dgm:t>
        <a:bodyPr/>
        <a:lstStyle/>
        <a:p>
          <a:endParaRPr lang="en-US"/>
        </a:p>
      </dgm:t>
    </dgm:pt>
    <dgm:pt modelId="{1A7C824B-D252-48EA-99E2-36EE86BDFD19}">
      <dgm:prSet/>
      <dgm:spPr/>
      <dgm:t>
        <a:bodyPr/>
        <a:lstStyle/>
        <a:p>
          <a:r>
            <a:rPr lang="en-US" b="1"/>
            <a:t>Azure Budgets:</a:t>
          </a:r>
          <a:r>
            <a:rPr lang="en-US"/>
            <a:t> Set and monitor budgets for resources.</a:t>
          </a:r>
        </a:p>
      </dgm:t>
    </dgm:pt>
    <dgm:pt modelId="{2C54FF38-3E6A-4EA7-B328-88E1FE611E55}" type="parTrans" cxnId="{DB10D1FB-1028-49BF-9744-61F4ADCE3BDB}">
      <dgm:prSet/>
      <dgm:spPr/>
      <dgm:t>
        <a:bodyPr/>
        <a:lstStyle/>
        <a:p>
          <a:endParaRPr lang="en-US"/>
        </a:p>
      </dgm:t>
    </dgm:pt>
    <dgm:pt modelId="{C2ACF5AE-0F02-4103-ACB5-C47FDBA0593F}" type="sibTrans" cxnId="{DB10D1FB-1028-49BF-9744-61F4ADCE3BDB}">
      <dgm:prSet/>
      <dgm:spPr/>
      <dgm:t>
        <a:bodyPr/>
        <a:lstStyle/>
        <a:p>
          <a:endParaRPr lang="en-US"/>
        </a:p>
      </dgm:t>
    </dgm:pt>
    <dgm:pt modelId="{8F803BD7-12B5-4EDD-B94F-30F8082899A4}" type="pres">
      <dgm:prSet presAssocID="{5417ACF5-0E8B-4B9E-A37E-BE830E4CF688}" presName="Name0" presStyleCnt="0">
        <dgm:presLayoutVars>
          <dgm:dir/>
          <dgm:animLvl val="lvl"/>
          <dgm:resizeHandles val="exact"/>
        </dgm:presLayoutVars>
      </dgm:prSet>
      <dgm:spPr/>
    </dgm:pt>
    <dgm:pt modelId="{D0C5D0FE-FA68-4CC1-8390-D0A7602BE7E0}" type="pres">
      <dgm:prSet presAssocID="{A2C47083-E357-4155-9461-BCCAB22CCDF4}" presName="composite" presStyleCnt="0"/>
      <dgm:spPr/>
    </dgm:pt>
    <dgm:pt modelId="{D42ABAF2-F72D-469C-B402-C55CCD6CEDDF}" type="pres">
      <dgm:prSet presAssocID="{A2C47083-E357-4155-9461-BCCAB22CCDF4}" presName="parTx" presStyleLbl="alignNode1" presStyleIdx="0" presStyleCnt="2">
        <dgm:presLayoutVars>
          <dgm:chMax val="0"/>
          <dgm:chPref val="0"/>
          <dgm:bulletEnabled val="1"/>
        </dgm:presLayoutVars>
      </dgm:prSet>
      <dgm:spPr/>
    </dgm:pt>
    <dgm:pt modelId="{88E53BBE-8C37-41EA-A483-4AB07D20417B}" type="pres">
      <dgm:prSet presAssocID="{A2C47083-E357-4155-9461-BCCAB22CCDF4}" presName="desTx" presStyleLbl="alignAccFollowNode1" presStyleIdx="0" presStyleCnt="2">
        <dgm:presLayoutVars>
          <dgm:bulletEnabled val="1"/>
        </dgm:presLayoutVars>
      </dgm:prSet>
      <dgm:spPr/>
    </dgm:pt>
    <dgm:pt modelId="{47ED8C54-F655-4FD9-A231-FCF6B15BB656}" type="pres">
      <dgm:prSet presAssocID="{85951814-1D04-482E-9036-8E74854F6EAD}" presName="space" presStyleCnt="0"/>
      <dgm:spPr/>
    </dgm:pt>
    <dgm:pt modelId="{BA17FF1A-1C40-4770-AEDC-E15BCD8380E9}" type="pres">
      <dgm:prSet presAssocID="{A614C966-CF9F-4FB9-BF79-9F6E1F8E5EA6}" presName="composite" presStyleCnt="0"/>
      <dgm:spPr/>
    </dgm:pt>
    <dgm:pt modelId="{2BCB2823-905A-47D1-BA49-816CA9BB51FE}" type="pres">
      <dgm:prSet presAssocID="{A614C966-CF9F-4FB9-BF79-9F6E1F8E5EA6}" presName="parTx" presStyleLbl="alignNode1" presStyleIdx="1" presStyleCnt="2">
        <dgm:presLayoutVars>
          <dgm:chMax val="0"/>
          <dgm:chPref val="0"/>
          <dgm:bulletEnabled val="1"/>
        </dgm:presLayoutVars>
      </dgm:prSet>
      <dgm:spPr/>
    </dgm:pt>
    <dgm:pt modelId="{91C32920-2D93-4DB7-97DC-1BF2C7C6AC96}" type="pres">
      <dgm:prSet presAssocID="{A614C966-CF9F-4FB9-BF79-9F6E1F8E5EA6}" presName="desTx" presStyleLbl="alignAccFollowNode1" presStyleIdx="1" presStyleCnt="2">
        <dgm:presLayoutVars>
          <dgm:bulletEnabled val="1"/>
        </dgm:presLayoutVars>
      </dgm:prSet>
      <dgm:spPr/>
    </dgm:pt>
  </dgm:ptLst>
  <dgm:cxnLst>
    <dgm:cxn modelId="{EB66FB02-BC25-4ED2-AF57-CA2A66AFD4FF}" srcId="{5417ACF5-0E8B-4B9E-A37E-BE830E4CF688}" destId="{A614C966-CF9F-4FB9-BF79-9F6E1F8E5EA6}" srcOrd="1" destOrd="0" parTransId="{E694CC99-8F56-4B20-B1A4-B8A35F329DD4}" sibTransId="{9C0EB4CD-6A51-414D-9019-470B27D0BED4}"/>
    <dgm:cxn modelId="{F9575708-E798-403C-8E8A-7F7B7D786070}" srcId="{A2C47083-E357-4155-9461-BCCAB22CCDF4}" destId="{B0F29D63-A3E5-4FB5-9AD6-69A6013383BB}" srcOrd="3" destOrd="0" parTransId="{3C50FB83-4B00-4083-9100-C69DA67E7EE8}" sibTransId="{D85AFDE6-249F-4C23-90C4-ABBFD74B4F95}"/>
    <dgm:cxn modelId="{DF208817-59EF-4036-BB13-22523E9C283C}" srcId="{A614C966-CF9F-4FB9-BF79-9F6E1F8E5EA6}" destId="{A4CAA72F-F29B-410B-81B8-739CEBA70D2B}" srcOrd="2" destOrd="0" parTransId="{E47E8CA9-4269-42C7-BF7C-33461D2E974A}" sibTransId="{CC2EEE91-7E39-471E-853E-555EADED8D52}"/>
    <dgm:cxn modelId="{87E7942D-77B5-43A0-995D-C76576197423}" type="presOf" srcId="{7931B0E4-BFA5-4BB1-A494-D3E1DCF0B13B}" destId="{88E53BBE-8C37-41EA-A483-4AB07D20417B}" srcOrd="0" destOrd="2" presId="urn:microsoft.com/office/officeart/2005/8/layout/hList1"/>
    <dgm:cxn modelId="{D32EDE2E-2EBF-45BF-88FB-F569EC724B39}" type="presOf" srcId="{0ADA4390-F370-4401-AB1D-47C149AD01E6}" destId="{88E53BBE-8C37-41EA-A483-4AB07D20417B}" srcOrd="0" destOrd="4" presId="urn:microsoft.com/office/officeart/2005/8/layout/hList1"/>
    <dgm:cxn modelId="{129C7B37-2351-40CF-B7C7-C2152DCA824F}" type="presOf" srcId="{E64E8B4D-EEF3-45D7-8A37-B51997153437}" destId="{91C32920-2D93-4DB7-97DC-1BF2C7C6AC96}" srcOrd="0" destOrd="0" presId="urn:microsoft.com/office/officeart/2005/8/layout/hList1"/>
    <dgm:cxn modelId="{F723113B-E8E1-4A64-AEAC-ED633F0026D2}" srcId="{A614C966-CF9F-4FB9-BF79-9F6E1F8E5EA6}" destId="{E64E8B4D-EEF3-45D7-8A37-B51997153437}" srcOrd="0" destOrd="0" parTransId="{30F547C6-F0B0-4620-A4D8-E043CE84F88D}" sibTransId="{0C3D9D41-4946-471D-84A8-3598612D59A3}"/>
    <dgm:cxn modelId="{7D1D9542-CEF7-433C-B62A-D0EB4A01446C}" type="presOf" srcId="{1A7C824B-D252-48EA-99E2-36EE86BDFD19}" destId="{91C32920-2D93-4DB7-97DC-1BF2C7C6AC96}" srcOrd="0" destOrd="4" presId="urn:microsoft.com/office/officeart/2005/8/layout/hList1"/>
    <dgm:cxn modelId="{4E74F24E-5E01-4F0F-AA38-BB093791A420}" type="presOf" srcId="{5417ACF5-0E8B-4B9E-A37E-BE830E4CF688}" destId="{8F803BD7-12B5-4EDD-B94F-30F8082899A4}" srcOrd="0" destOrd="0" presId="urn:microsoft.com/office/officeart/2005/8/layout/hList1"/>
    <dgm:cxn modelId="{ADA3C355-E98B-4936-AAF0-4650448C774F}" srcId="{5417ACF5-0E8B-4B9E-A37E-BE830E4CF688}" destId="{A2C47083-E357-4155-9461-BCCAB22CCDF4}" srcOrd="0" destOrd="0" parTransId="{5AAB75F3-59DA-4DDC-B051-10F1BF82FD4C}" sibTransId="{85951814-1D04-482E-9036-8E74854F6EAD}"/>
    <dgm:cxn modelId="{97B2E875-57DF-4F0F-B1DD-2C24E70F54F4}" srcId="{A2C47083-E357-4155-9461-BCCAB22CCDF4}" destId="{0ADA4390-F370-4401-AB1D-47C149AD01E6}" srcOrd="4" destOrd="0" parTransId="{4DA02D1A-9341-4625-95E8-988ACFFE1253}" sibTransId="{CFF5366D-D734-439A-B82F-7CD1F40258A9}"/>
    <dgm:cxn modelId="{891DA376-C06B-4821-A2C9-AA531F9CF50C}" type="presOf" srcId="{A2C47083-E357-4155-9461-BCCAB22CCDF4}" destId="{D42ABAF2-F72D-469C-B402-C55CCD6CEDDF}" srcOrd="0" destOrd="0" presId="urn:microsoft.com/office/officeart/2005/8/layout/hList1"/>
    <dgm:cxn modelId="{A203DB79-1FF7-43C0-B595-6C1336DDD515}" type="presOf" srcId="{597F891D-BFE5-40B7-AB79-E7CC972281DD}" destId="{91C32920-2D93-4DB7-97DC-1BF2C7C6AC96}" srcOrd="0" destOrd="3" presId="urn:microsoft.com/office/officeart/2005/8/layout/hList1"/>
    <dgm:cxn modelId="{C2826386-1CB5-460E-B6EC-C5F09BAB6458}" type="presOf" srcId="{A614C966-CF9F-4FB9-BF79-9F6E1F8E5EA6}" destId="{2BCB2823-905A-47D1-BA49-816CA9BB51FE}" srcOrd="0" destOrd="0" presId="urn:microsoft.com/office/officeart/2005/8/layout/hList1"/>
    <dgm:cxn modelId="{F0DB1598-B273-40A8-944F-9625D53B8348}" type="presOf" srcId="{A4CAA72F-F29B-410B-81B8-739CEBA70D2B}" destId="{91C32920-2D93-4DB7-97DC-1BF2C7C6AC96}" srcOrd="0" destOrd="2" presId="urn:microsoft.com/office/officeart/2005/8/layout/hList1"/>
    <dgm:cxn modelId="{2AF40AAF-6B8B-4DF4-8F10-9C409AB02CA5}" type="presOf" srcId="{3A370BA7-2204-4358-9B7D-702C798EA8C4}" destId="{88E53BBE-8C37-41EA-A483-4AB07D20417B}" srcOrd="0" destOrd="0" presId="urn:microsoft.com/office/officeart/2005/8/layout/hList1"/>
    <dgm:cxn modelId="{7E4FAEBF-16CD-40F6-A3D9-0562C73480D7}" srcId="{A614C966-CF9F-4FB9-BF79-9F6E1F8E5EA6}" destId="{7B4D5730-69CC-42A5-AF96-0469F9DC9DDE}" srcOrd="1" destOrd="0" parTransId="{50B39A32-DC8C-40DD-A5E5-269422BF7921}" sibTransId="{C44316D4-B6A2-49FC-B6F6-DB5CDBABD72F}"/>
    <dgm:cxn modelId="{6A4844C3-1AC2-4A52-9A32-B4E18D05F331}" srcId="{A2C47083-E357-4155-9461-BCCAB22CCDF4}" destId="{4037215E-4A8A-4BD6-8D4E-F31D49725927}" srcOrd="1" destOrd="0" parTransId="{654E9808-91C3-48F7-A483-3CD76D2537C1}" sibTransId="{A78C7CC0-9D34-4ABF-BDF7-F97D4BE70DA7}"/>
    <dgm:cxn modelId="{31FCC1C9-C9BF-4004-B92E-04A57D4C1B4F}" srcId="{A614C966-CF9F-4FB9-BF79-9F6E1F8E5EA6}" destId="{597F891D-BFE5-40B7-AB79-E7CC972281DD}" srcOrd="3" destOrd="0" parTransId="{8A567ECC-97D7-4416-8AFE-57D2248F29E7}" sibTransId="{AC84396E-CAA3-4F6E-848D-1592DD0C7F4B}"/>
    <dgm:cxn modelId="{8A6138D1-3F97-4E0F-A6CF-C813A3CFC6F7}" srcId="{A2C47083-E357-4155-9461-BCCAB22CCDF4}" destId="{7931B0E4-BFA5-4BB1-A494-D3E1DCF0B13B}" srcOrd="2" destOrd="0" parTransId="{A2DB5323-6AD3-4BAE-BBAD-587B372B3347}" sibTransId="{5A17ED9B-9618-4BDE-9418-D9182AB2047B}"/>
    <dgm:cxn modelId="{113B75E9-E669-4931-8CA1-9DECA57D0B9A}" type="presOf" srcId="{B0F29D63-A3E5-4FB5-9AD6-69A6013383BB}" destId="{88E53BBE-8C37-41EA-A483-4AB07D20417B}" srcOrd="0" destOrd="3" presId="urn:microsoft.com/office/officeart/2005/8/layout/hList1"/>
    <dgm:cxn modelId="{D6A19FEE-D29A-4237-9109-1F9DD4F777EE}" srcId="{A2C47083-E357-4155-9461-BCCAB22CCDF4}" destId="{3A370BA7-2204-4358-9B7D-702C798EA8C4}" srcOrd="0" destOrd="0" parTransId="{B93C31CF-8033-49C3-90A6-39A2F88AD86F}" sibTransId="{C5659D4A-75E8-472F-86F4-846BFC6B1F4A}"/>
    <dgm:cxn modelId="{DB10D1FB-1028-49BF-9744-61F4ADCE3BDB}" srcId="{A614C966-CF9F-4FB9-BF79-9F6E1F8E5EA6}" destId="{1A7C824B-D252-48EA-99E2-36EE86BDFD19}" srcOrd="4" destOrd="0" parTransId="{2C54FF38-3E6A-4EA7-B328-88E1FE611E55}" sibTransId="{C2ACF5AE-0F02-4103-ACB5-C47FDBA0593F}"/>
    <dgm:cxn modelId="{1405E9FD-DA98-4A82-9944-F4F68DA7AD7C}" type="presOf" srcId="{7B4D5730-69CC-42A5-AF96-0469F9DC9DDE}" destId="{91C32920-2D93-4DB7-97DC-1BF2C7C6AC96}" srcOrd="0" destOrd="1" presId="urn:microsoft.com/office/officeart/2005/8/layout/hList1"/>
    <dgm:cxn modelId="{162513FE-DFB9-4957-B46E-13DAF7866E99}" type="presOf" srcId="{4037215E-4A8A-4BD6-8D4E-F31D49725927}" destId="{88E53BBE-8C37-41EA-A483-4AB07D20417B}" srcOrd="0" destOrd="1" presId="urn:microsoft.com/office/officeart/2005/8/layout/hList1"/>
    <dgm:cxn modelId="{AFF723BB-148E-4950-8D48-D961BF2F0FA9}" type="presParOf" srcId="{8F803BD7-12B5-4EDD-B94F-30F8082899A4}" destId="{D0C5D0FE-FA68-4CC1-8390-D0A7602BE7E0}" srcOrd="0" destOrd="0" presId="urn:microsoft.com/office/officeart/2005/8/layout/hList1"/>
    <dgm:cxn modelId="{0942863E-6253-431E-A995-B41BEFB5BDB3}" type="presParOf" srcId="{D0C5D0FE-FA68-4CC1-8390-D0A7602BE7E0}" destId="{D42ABAF2-F72D-469C-B402-C55CCD6CEDDF}" srcOrd="0" destOrd="0" presId="urn:microsoft.com/office/officeart/2005/8/layout/hList1"/>
    <dgm:cxn modelId="{CD35AB01-63B8-48FB-82EE-A78371BC6B44}" type="presParOf" srcId="{D0C5D0FE-FA68-4CC1-8390-D0A7602BE7E0}" destId="{88E53BBE-8C37-41EA-A483-4AB07D20417B}" srcOrd="1" destOrd="0" presId="urn:microsoft.com/office/officeart/2005/8/layout/hList1"/>
    <dgm:cxn modelId="{ED6B82ED-8FFE-4FA8-A11A-156D80BFED09}" type="presParOf" srcId="{8F803BD7-12B5-4EDD-B94F-30F8082899A4}" destId="{47ED8C54-F655-4FD9-A231-FCF6B15BB656}" srcOrd="1" destOrd="0" presId="urn:microsoft.com/office/officeart/2005/8/layout/hList1"/>
    <dgm:cxn modelId="{09453A33-4865-4AD4-B1E1-CED6C16AA2E6}" type="presParOf" srcId="{8F803BD7-12B5-4EDD-B94F-30F8082899A4}" destId="{BA17FF1A-1C40-4770-AEDC-E15BCD8380E9}" srcOrd="2" destOrd="0" presId="urn:microsoft.com/office/officeart/2005/8/layout/hList1"/>
    <dgm:cxn modelId="{C6EBD8AE-DD79-458E-B8FD-EDBAF7D61A60}" type="presParOf" srcId="{BA17FF1A-1C40-4770-AEDC-E15BCD8380E9}" destId="{2BCB2823-905A-47D1-BA49-816CA9BB51FE}" srcOrd="0" destOrd="0" presId="urn:microsoft.com/office/officeart/2005/8/layout/hList1"/>
    <dgm:cxn modelId="{1F2024EE-06D9-480F-B9E2-67FCE5D65E8D}" type="presParOf" srcId="{BA17FF1A-1C40-4770-AEDC-E15BCD8380E9}" destId="{91C32920-2D93-4DB7-97DC-1BF2C7C6AC9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D2AC3-D372-46BA-8B77-E8B006961B32}">
      <dsp:nvSpPr>
        <dsp:cNvPr id="0" name=""/>
        <dsp:cNvSpPr/>
      </dsp:nvSpPr>
      <dsp:spPr>
        <a:xfrm>
          <a:off x="0" y="61780"/>
          <a:ext cx="11029950" cy="875160"/>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Compute Services: Virtual Machines, Azure App Service, Azure Kubernetes Service (AKS).</a:t>
          </a:r>
        </a:p>
      </dsp:txBody>
      <dsp:txXfrm>
        <a:off x="42722" y="104502"/>
        <a:ext cx="10944506" cy="789716"/>
      </dsp:txXfrm>
    </dsp:sp>
    <dsp:sp modelId="{385D4919-0864-4146-8417-A33F67E6FC27}">
      <dsp:nvSpPr>
        <dsp:cNvPr id="0" name=""/>
        <dsp:cNvSpPr/>
      </dsp:nvSpPr>
      <dsp:spPr>
        <a:xfrm>
          <a:off x="0" y="1000300"/>
          <a:ext cx="11029950" cy="875160"/>
        </a:xfrm>
        <a:prstGeom prst="roundRect">
          <a:avLst/>
        </a:prstGeom>
        <a:solidFill>
          <a:schemeClr val="accent2">
            <a:hueOff val="-496807"/>
            <a:satOff val="-3252"/>
            <a:lumOff val="-71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Storage Solutions: Azure Blob Storage, Azure Data Lake, Azure SQL Database.</a:t>
          </a:r>
        </a:p>
      </dsp:txBody>
      <dsp:txXfrm>
        <a:off x="42722" y="1043022"/>
        <a:ext cx="10944506" cy="789716"/>
      </dsp:txXfrm>
    </dsp:sp>
    <dsp:sp modelId="{08023671-26F8-471C-96FE-240A49FFCB11}">
      <dsp:nvSpPr>
        <dsp:cNvPr id="0" name=""/>
        <dsp:cNvSpPr/>
      </dsp:nvSpPr>
      <dsp:spPr>
        <a:xfrm>
          <a:off x="0" y="1938820"/>
          <a:ext cx="11029950" cy="875160"/>
        </a:xfrm>
        <a:prstGeom prst="roundRect">
          <a:avLst/>
        </a:prstGeom>
        <a:solidFill>
          <a:schemeClr val="accent2">
            <a:hueOff val="-993614"/>
            <a:satOff val="-6505"/>
            <a:lumOff val="-143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Networking Services: Virtual Networks, Load Balancers, Azure Front Door.</a:t>
          </a:r>
        </a:p>
      </dsp:txBody>
      <dsp:txXfrm>
        <a:off x="42722" y="1981542"/>
        <a:ext cx="10944506" cy="789716"/>
      </dsp:txXfrm>
    </dsp:sp>
    <dsp:sp modelId="{BCB269D4-70B8-4F54-BBEC-7BED8C0F5731}">
      <dsp:nvSpPr>
        <dsp:cNvPr id="0" name=""/>
        <dsp:cNvSpPr/>
      </dsp:nvSpPr>
      <dsp:spPr>
        <a:xfrm>
          <a:off x="0" y="2877340"/>
          <a:ext cx="11029950" cy="875160"/>
        </a:xfrm>
        <a:prstGeom prst="roundRect">
          <a:avLst/>
        </a:prstGeom>
        <a:solidFill>
          <a:schemeClr val="accent2">
            <a:hueOff val="-1490421"/>
            <a:satOff val="-9757"/>
            <a:lumOff val="-215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Management Tools: Azure Resource Manager, Azure Monitor, Azure Automation.</a:t>
          </a:r>
        </a:p>
      </dsp:txBody>
      <dsp:txXfrm>
        <a:off x="42722" y="2920062"/>
        <a:ext cx="10944506" cy="7897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ABAF2-F72D-469C-B402-C55CCD6CEDDF}">
      <dsp:nvSpPr>
        <dsp:cNvPr id="0" name=""/>
        <dsp:cNvSpPr/>
      </dsp:nvSpPr>
      <dsp:spPr>
        <a:xfrm>
          <a:off x="53" y="76224"/>
          <a:ext cx="5154131" cy="547200"/>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Best Practices for Azure Cost Management:</a:t>
          </a:r>
          <a:endParaRPr lang="en-US" sz="1900" kern="1200"/>
        </a:p>
      </dsp:txBody>
      <dsp:txXfrm>
        <a:off x="53" y="76224"/>
        <a:ext cx="5154131" cy="547200"/>
      </dsp:txXfrm>
    </dsp:sp>
    <dsp:sp modelId="{88E53BBE-8C37-41EA-A483-4AB07D20417B}">
      <dsp:nvSpPr>
        <dsp:cNvPr id="0" name=""/>
        <dsp:cNvSpPr/>
      </dsp:nvSpPr>
      <dsp:spPr>
        <a:xfrm>
          <a:off x="53" y="623424"/>
          <a:ext cx="5154131" cy="3114631"/>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Understand usage patterns to identify savings.</a:t>
          </a:r>
        </a:p>
        <a:p>
          <a:pPr marL="171450" lvl="1" indent="-171450" algn="l" defTabSz="844550">
            <a:lnSpc>
              <a:spcPct val="90000"/>
            </a:lnSpc>
            <a:spcBef>
              <a:spcPct val="0"/>
            </a:spcBef>
            <a:spcAft>
              <a:spcPct val="15000"/>
            </a:spcAft>
            <a:buChar char="•"/>
          </a:pPr>
          <a:r>
            <a:rPr lang="en-US" sz="1900" kern="1200"/>
            <a:t>Utilize Azure Cost Management for comprehensive resource visibility.</a:t>
          </a:r>
        </a:p>
        <a:p>
          <a:pPr marL="171450" lvl="1" indent="-171450" algn="l" defTabSz="844550">
            <a:lnSpc>
              <a:spcPct val="90000"/>
            </a:lnSpc>
            <a:spcBef>
              <a:spcPct val="0"/>
            </a:spcBef>
            <a:spcAft>
              <a:spcPct val="15000"/>
            </a:spcAft>
            <a:buChar char="•"/>
          </a:pPr>
          <a:r>
            <a:rPr lang="en-US" sz="1900" kern="1200"/>
            <a:t>Use reserved instances to save on costs.</a:t>
          </a:r>
        </a:p>
        <a:p>
          <a:pPr marL="171450" lvl="1" indent="-171450" algn="l" defTabSz="844550">
            <a:lnSpc>
              <a:spcPct val="90000"/>
            </a:lnSpc>
            <a:spcBef>
              <a:spcPct val="0"/>
            </a:spcBef>
            <a:spcAft>
              <a:spcPct val="15000"/>
            </a:spcAft>
            <a:buChar char="•"/>
          </a:pPr>
          <a:r>
            <a:rPr lang="en-US" sz="1900" kern="1200"/>
            <a:t>Implement autoscaling to optimize resource usage.</a:t>
          </a:r>
        </a:p>
        <a:p>
          <a:pPr marL="171450" lvl="1" indent="-171450" algn="l" defTabSz="844550">
            <a:lnSpc>
              <a:spcPct val="90000"/>
            </a:lnSpc>
            <a:spcBef>
              <a:spcPct val="0"/>
            </a:spcBef>
            <a:spcAft>
              <a:spcPct val="15000"/>
            </a:spcAft>
            <a:buChar char="•"/>
          </a:pPr>
          <a:r>
            <a:rPr lang="en-US" sz="1900" kern="1200"/>
            <a:t>Monitor and optimize storage costs.</a:t>
          </a:r>
        </a:p>
      </dsp:txBody>
      <dsp:txXfrm>
        <a:off x="53" y="623424"/>
        <a:ext cx="5154131" cy="3114631"/>
      </dsp:txXfrm>
    </dsp:sp>
    <dsp:sp modelId="{2BCB2823-905A-47D1-BA49-816CA9BB51FE}">
      <dsp:nvSpPr>
        <dsp:cNvPr id="0" name=""/>
        <dsp:cNvSpPr/>
      </dsp:nvSpPr>
      <dsp:spPr>
        <a:xfrm>
          <a:off x="5875764" y="76224"/>
          <a:ext cx="5154131" cy="547200"/>
        </a:xfrm>
        <a:prstGeom prst="rect">
          <a:avLst/>
        </a:prstGeom>
        <a:solidFill>
          <a:schemeClr val="accent2">
            <a:hueOff val="-1490421"/>
            <a:satOff val="-9757"/>
            <a:lumOff val="-2156"/>
            <a:alphaOff val="0"/>
          </a:schemeClr>
        </a:solidFill>
        <a:ln w="22225" cap="rnd" cmpd="sng" algn="ctr">
          <a:solidFill>
            <a:schemeClr val="accent2">
              <a:hueOff val="-1490421"/>
              <a:satOff val="-9757"/>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Key Cost Management Tools:</a:t>
          </a:r>
          <a:endParaRPr lang="en-US" sz="1900" kern="1200"/>
        </a:p>
      </dsp:txBody>
      <dsp:txXfrm>
        <a:off x="5875764" y="76224"/>
        <a:ext cx="5154131" cy="547200"/>
      </dsp:txXfrm>
    </dsp:sp>
    <dsp:sp modelId="{91C32920-2D93-4DB7-97DC-1BF2C7C6AC96}">
      <dsp:nvSpPr>
        <dsp:cNvPr id="0" name=""/>
        <dsp:cNvSpPr/>
      </dsp:nvSpPr>
      <dsp:spPr>
        <a:xfrm>
          <a:off x="5875764" y="623424"/>
          <a:ext cx="5154131" cy="3114631"/>
        </a:xfrm>
        <a:prstGeom prst="rect">
          <a:avLst/>
        </a:prstGeom>
        <a:solidFill>
          <a:schemeClr val="accent2">
            <a:tint val="40000"/>
            <a:alpha val="90000"/>
            <a:hueOff val="-1694883"/>
            <a:satOff val="-8186"/>
            <a:lumOff val="-676"/>
            <a:alphaOff val="0"/>
          </a:schemeClr>
        </a:solidFill>
        <a:ln w="22225" cap="rnd" cmpd="sng" algn="ctr">
          <a:solidFill>
            <a:schemeClr val="accent2">
              <a:tint val="40000"/>
              <a:alpha val="90000"/>
              <a:hueOff val="-1694883"/>
              <a:satOff val="-8186"/>
              <a:lumOff val="-6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1" kern="1200"/>
            <a:t>Azure Cost Management:</a:t>
          </a:r>
          <a:r>
            <a:rPr lang="en-US" sz="1900" kern="1200"/>
            <a:t> Detailed analysis and budgeting features for Azure resources.</a:t>
          </a:r>
        </a:p>
        <a:p>
          <a:pPr marL="171450" lvl="1" indent="-171450" algn="l" defTabSz="844550">
            <a:lnSpc>
              <a:spcPct val="90000"/>
            </a:lnSpc>
            <a:spcBef>
              <a:spcPct val="0"/>
            </a:spcBef>
            <a:spcAft>
              <a:spcPct val="15000"/>
            </a:spcAft>
            <a:buChar char="•"/>
          </a:pPr>
          <a:r>
            <a:rPr lang="en-US" sz="1900" b="1" kern="1200"/>
            <a:t>Azure Advisor:</a:t>
          </a:r>
          <a:r>
            <a:rPr lang="en-US" sz="1900" kern="1200"/>
            <a:t> Recommendations for optimizing performance, security, and costs.</a:t>
          </a:r>
        </a:p>
        <a:p>
          <a:pPr marL="171450" lvl="1" indent="-171450" algn="l" defTabSz="844550">
            <a:lnSpc>
              <a:spcPct val="90000"/>
            </a:lnSpc>
            <a:spcBef>
              <a:spcPct val="0"/>
            </a:spcBef>
            <a:spcAft>
              <a:spcPct val="15000"/>
            </a:spcAft>
            <a:buChar char="•"/>
          </a:pPr>
          <a:r>
            <a:rPr lang="en-US" sz="1900" b="1" kern="1200"/>
            <a:t>Azure Reservations:</a:t>
          </a:r>
          <a:r>
            <a:rPr lang="en-US" sz="1900" kern="1200"/>
            <a:t> Prepayment options for significant savings.</a:t>
          </a:r>
        </a:p>
        <a:p>
          <a:pPr marL="171450" lvl="1" indent="-171450" algn="l" defTabSz="844550">
            <a:lnSpc>
              <a:spcPct val="90000"/>
            </a:lnSpc>
            <a:spcBef>
              <a:spcPct val="0"/>
            </a:spcBef>
            <a:spcAft>
              <a:spcPct val="15000"/>
            </a:spcAft>
            <a:buChar char="•"/>
          </a:pPr>
          <a:r>
            <a:rPr lang="en-US" sz="1900" b="1" kern="1200"/>
            <a:t>Azure Hybrid Benefit:</a:t>
          </a:r>
          <a:r>
            <a:rPr lang="en-US" sz="1900" kern="1200"/>
            <a:t> Leverage existing licenses to reduce VM costs.</a:t>
          </a:r>
        </a:p>
        <a:p>
          <a:pPr marL="171450" lvl="1" indent="-171450" algn="l" defTabSz="844550">
            <a:lnSpc>
              <a:spcPct val="90000"/>
            </a:lnSpc>
            <a:spcBef>
              <a:spcPct val="0"/>
            </a:spcBef>
            <a:spcAft>
              <a:spcPct val="15000"/>
            </a:spcAft>
            <a:buChar char="•"/>
          </a:pPr>
          <a:r>
            <a:rPr lang="en-US" sz="1900" b="1" kern="1200"/>
            <a:t>Azure Budgets:</a:t>
          </a:r>
          <a:r>
            <a:rPr lang="en-US" sz="1900" kern="1200"/>
            <a:t> Set and monitor budgets for resources.</a:t>
          </a:r>
        </a:p>
      </dsp:txBody>
      <dsp:txXfrm>
        <a:off x="5875764" y="623424"/>
        <a:ext cx="5154131" cy="31146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F5BD8-AB19-415A-A6E8-2C02BC4B51DD}" type="datetimeFigureOut">
              <a:rPr lang="en-PK" smtClean="0"/>
              <a:t>29/11/2024</a:t>
            </a:fld>
            <a:endParaRPr lang="en-P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6FAB4-9C4C-4B5F-AFD2-1EBD9F3DC86B}" type="slidenum">
              <a:rPr lang="en-PK" smtClean="0"/>
              <a:t>‹#›</a:t>
            </a:fld>
            <a:endParaRPr lang="en-PK" dirty="0"/>
          </a:p>
        </p:txBody>
      </p:sp>
    </p:spTree>
    <p:extLst>
      <p:ext uri="{BB962C8B-B14F-4D97-AF65-F5344CB8AC3E}">
        <p14:creationId xmlns:p14="http://schemas.microsoft.com/office/powerpoint/2010/main" val="371873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4F6F3511-33AF-40AE-82D0-F33732B7D147}" type="datetime1">
              <a:rPr lang="en-US" smtClean="0"/>
              <a:t>11/29/2024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dirty="0"/>
              <a:t>CS4037 - Muhammad Sudais</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9032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4AF1F-39F2-4B31-8139-B1BB4A980734}" type="datetime1">
              <a:rPr lang="en-US" smtClean="0"/>
              <a:t>11/29/2024</a:t>
            </a:fld>
            <a:endParaRPr lang="en-US" dirty="0"/>
          </a:p>
        </p:txBody>
      </p:sp>
      <p:sp>
        <p:nvSpPr>
          <p:cNvPr id="5" name="Footer Placeholder 4"/>
          <p:cNvSpPr>
            <a:spLocks noGrp="1"/>
          </p:cNvSpPr>
          <p:nvPr>
            <p:ph type="ftr" sz="quarter" idx="11"/>
          </p:nvPr>
        </p:nvSpPr>
        <p:spPr/>
        <p:txBody>
          <a:bodyPr/>
          <a:lstStyle/>
          <a:p>
            <a:r>
              <a:rPr lang="en-US" dirty="0"/>
              <a:t>CS4037 - Muhammad Sudais</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0682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A941853-5107-4B00-83AD-32E4F7B18F30}" type="datetime1">
              <a:rPr lang="en-US" smtClean="0"/>
              <a:t>11/29/2024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dirty="0"/>
              <a:t>CS4037 - Muhammad Sudais</a:t>
            </a:r>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826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0CB047BF-ED07-45D6-BE38-A9AEB24EAF9B}" type="datetime1">
              <a:rPr lang="en-US" smtClean="0"/>
              <a:t>11/29/2024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CS4037 - Muhammad Sudais</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443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AAC26B55-DA85-497A-A47D-E5AD3FB1E09B}" type="datetime1">
              <a:rPr lang="en-US" smtClean="0"/>
              <a:t>11/29/2024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dirty="0"/>
              <a:t>CS4037 - Muhammad Sudais</a:t>
            </a:r>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9699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1DA88-1C6C-455D-BD3E-4309786BA0F9}" type="datetime1">
              <a:rPr lang="en-US" smtClean="0"/>
              <a:t>11/29/2024</a:t>
            </a:fld>
            <a:endParaRPr lang="en-US" dirty="0"/>
          </a:p>
        </p:txBody>
      </p:sp>
      <p:sp>
        <p:nvSpPr>
          <p:cNvPr id="6" name="Footer Placeholder 5"/>
          <p:cNvSpPr>
            <a:spLocks noGrp="1"/>
          </p:cNvSpPr>
          <p:nvPr>
            <p:ph type="ftr" sz="quarter" idx="11"/>
          </p:nvPr>
        </p:nvSpPr>
        <p:spPr/>
        <p:txBody>
          <a:bodyPr/>
          <a:lstStyle/>
          <a:p>
            <a:r>
              <a:rPr lang="en-US" dirty="0"/>
              <a:t>CS4037 - Muhammad Sudais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806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9C1C80-0345-43F3-9621-4C7DC2C05A5A}" type="datetime1">
              <a:rPr lang="en-US" smtClean="0"/>
              <a:t>11/29/2024</a:t>
            </a:fld>
            <a:endParaRPr lang="en-US" dirty="0"/>
          </a:p>
        </p:txBody>
      </p:sp>
      <p:sp>
        <p:nvSpPr>
          <p:cNvPr id="8" name="Footer Placeholder 7"/>
          <p:cNvSpPr>
            <a:spLocks noGrp="1"/>
          </p:cNvSpPr>
          <p:nvPr>
            <p:ph type="ftr" sz="quarter" idx="11"/>
          </p:nvPr>
        </p:nvSpPr>
        <p:spPr/>
        <p:txBody>
          <a:bodyPr/>
          <a:lstStyle/>
          <a:p>
            <a:r>
              <a:rPr lang="en-US" dirty="0"/>
              <a:t>CS4037 - Muhammad Sudais</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510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F572C0-8626-407D-A7C9-4D25B4156BA5}" type="datetime1">
              <a:rPr lang="en-US" smtClean="0"/>
              <a:t>11/29/2024</a:t>
            </a:fld>
            <a:endParaRPr lang="en-US" dirty="0"/>
          </a:p>
        </p:txBody>
      </p:sp>
      <p:sp>
        <p:nvSpPr>
          <p:cNvPr id="4" name="Footer Placeholder 3"/>
          <p:cNvSpPr>
            <a:spLocks noGrp="1"/>
          </p:cNvSpPr>
          <p:nvPr>
            <p:ph type="ftr" sz="quarter" idx="11"/>
          </p:nvPr>
        </p:nvSpPr>
        <p:spPr/>
        <p:txBody>
          <a:bodyPr/>
          <a:lstStyle/>
          <a:p>
            <a:r>
              <a:rPr lang="en-US" dirty="0"/>
              <a:t>CS4037 - Muhammad Sudais</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692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9C96B-941D-41C4-B3C5-9C8283BBCCD3}" type="datetime1">
              <a:rPr lang="en-US" smtClean="0"/>
              <a:t>11/29/2024</a:t>
            </a:fld>
            <a:endParaRPr lang="en-US" dirty="0"/>
          </a:p>
        </p:txBody>
      </p:sp>
      <p:sp>
        <p:nvSpPr>
          <p:cNvPr id="3" name="Footer Placeholder 2"/>
          <p:cNvSpPr>
            <a:spLocks noGrp="1"/>
          </p:cNvSpPr>
          <p:nvPr>
            <p:ph type="ftr" sz="quarter" idx="11"/>
          </p:nvPr>
        </p:nvSpPr>
        <p:spPr/>
        <p:txBody>
          <a:bodyPr/>
          <a:lstStyle/>
          <a:p>
            <a:r>
              <a:rPr lang="en-US" dirty="0"/>
              <a:t>CS4037 - Muhammad Sudais</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157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11126C9-D3D6-4A6D-BD80-931F70242AF5}" type="datetime1">
              <a:rPr lang="en-US" smtClean="0"/>
              <a:t>11/29/2024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CS4037 - Muhammad Sudais</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66803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35DA07-CC06-426F-A7E9-CF6138A41C37}" type="datetime1">
              <a:rPr lang="en-US" smtClean="0"/>
              <a:t>11/29/2024</a:t>
            </a:fld>
            <a:endParaRPr lang="en-US" dirty="0"/>
          </a:p>
        </p:txBody>
      </p:sp>
      <p:sp>
        <p:nvSpPr>
          <p:cNvPr id="6" name="Footer Placeholder 5"/>
          <p:cNvSpPr>
            <a:spLocks noGrp="1"/>
          </p:cNvSpPr>
          <p:nvPr>
            <p:ph type="ftr" sz="quarter" idx="11"/>
          </p:nvPr>
        </p:nvSpPr>
        <p:spPr/>
        <p:txBody>
          <a:bodyPr/>
          <a:lstStyle/>
          <a:p>
            <a:pPr algn="l"/>
            <a:r>
              <a:rPr lang="en-US" dirty="0"/>
              <a:t>CS4037 - Muhammad Sudais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7022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DA8E0D95-E414-403E-B8FF-E99C0A1E76A0}" type="datetime1">
              <a:rPr lang="en-US" smtClean="0"/>
              <a:t>11/29/2024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r>
              <a:rPr lang="en-US" dirty="0"/>
              <a:t>CS4037 - Muhammad Sudais</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416634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loud shaped hard drive with cables">
            <a:extLst>
              <a:ext uri="{FF2B5EF4-FFF2-40B4-BE49-F238E27FC236}">
                <a16:creationId xmlns:a16="http://schemas.microsoft.com/office/drawing/2014/main" id="{7C0FD50E-8B5E-C60A-FF87-E384C8CD2982}"/>
              </a:ext>
            </a:extLst>
          </p:cNvPr>
          <p:cNvPicPr>
            <a:picLocks noChangeAspect="1"/>
          </p:cNvPicPr>
          <p:nvPr/>
        </p:nvPicPr>
        <p:blipFill>
          <a:blip r:embed="rId2"/>
          <a:srcRect t="174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89BA529-DA4E-F585-399D-BB7F6180FA2D}"/>
              </a:ext>
            </a:extLst>
          </p:cNvPr>
          <p:cNvSpPr>
            <a:spLocks noGrp="1"/>
          </p:cNvSpPr>
          <p:nvPr>
            <p:ph type="ctrTitle"/>
          </p:nvPr>
        </p:nvSpPr>
        <p:spPr>
          <a:xfrm>
            <a:off x="850357" y="4671000"/>
            <a:ext cx="9434185" cy="514590"/>
          </a:xfrm>
        </p:spPr>
        <p:txBody>
          <a:bodyPr>
            <a:noAutofit/>
          </a:bodyPr>
          <a:lstStyle/>
          <a:p>
            <a:r>
              <a:rPr lang="en-US" b="1" dirty="0">
                <a:solidFill>
                  <a:schemeClr val="tx1"/>
                </a:solidFill>
              </a:rPr>
              <a:t>Introduction to Cloud Computing</a:t>
            </a:r>
            <a:endParaRPr lang="en-PK" b="1" dirty="0">
              <a:solidFill>
                <a:schemeClr val="tx1"/>
              </a:solidFill>
            </a:endParaRPr>
          </a:p>
        </p:txBody>
      </p:sp>
      <p:sp>
        <p:nvSpPr>
          <p:cNvPr id="3" name="Subtitle 2">
            <a:extLst>
              <a:ext uri="{FF2B5EF4-FFF2-40B4-BE49-F238E27FC236}">
                <a16:creationId xmlns:a16="http://schemas.microsoft.com/office/drawing/2014/main" id="{7B946B46-E43E-46C0-EF89-1C44C3E6B5C7}"/>
              </a:ext>
            </a:extLst>
          </p:cNvPr>
          <p:cNvSpPr>
            <a:spLocks noGrp="1"/>
          </p:cNvSpPr>
          <p:nvPr>
            <p:ph type="subTitle" idx="1"/>
          </p:nvPr>
        </p:nvSpPr>
        <p:spPr>
          <a:xfrm>
            <a:off x="8170607" y="5509956"/>
            <a:ext cx="3407964" cy="707786"/>
          </a:xfrm>
        </p:spPr>
        <p:txBody>
          <a:bodyPr>
            <a:noAutofit/>
          </a:bodyPr>
          <a:lstStyle/>
          <a:p>
            <a:pPr algn="r">
              <a:spcBef>
                <a:spcPts val="0"/>
              </a:spcBef>
              <a:spcAft>
                <a:spcPts val="0"/>
              </a:spcAft>
            </a:pPr>
            <a:r>
              <a:rPr lang="en-US" b="1" dirty="0">
                <a:latin typeface="Gadugi" panose="020B0502040204020203" pitchFamily="34" charset="0"/>
                <a:ea typeface="Gadugi" panose="020B0502040204020203" pitchFamily="34" charset="0"/>
              </a:rPr>
              <a:t>Muhammad Sudais</a:t>
            </a:r>
          </a:p>
          <a:p>
            <a:pPr algn="r">
              <a:spcBef>
                <a:spcPts val="0"/>
              </a:spcBef>
              <a:spcAft>
                <a:spcPts val="0"/>
              </a:spcAft>
            </a:pPr>
            <a:r>
              <a:rPr lang="en-US" cap="none" dirty="0">
                <a:latin typeface="Gadugi" panose="020B0502040204020203" pitchFamily="34" charset="0"/>
                <a:ea typeface="Gadugi" panose="020B0502040204020203" pitchFamily="34" charset="0"/>
              </a:rPr>
              <a:t>muhammad.sudais.v@nu.edu.pk</a:t>
            </a:r>
          </a:p>
        </p:txBody>
      </p:sp>
      <p:sp>
        <p:nvSpPr>
          <p:cNvPr id="6" name="Title 1">
            <a:extLst>
              <a:ext uri="{FF2B5EF4-FFF2-40B4-BE49-F238E27FC236}">
                <a16:creationId xmlns:a16="http://schemas.microsoft.com/office/drawing/2014/main" id="{DC2C8290-F364-4729-7231-0B36984ADF01}"/>
              </a:ext>
            </a:extLst>
          </p:cNvPr>
          <p:cNvSpPr txBox="1">
            <a:spLocks/>
          </p:cNvSpPr>
          <p:nvPr/>
        </p:nvSpPr>
        <p:spPr>
          <a:xfrm>
            <a:off x="8072283" y="1349679"/>
            <a:ext cx="2212259" cy="577856"/>
          </a:xfrm>
          <a:prstGeom prst="rect">
            <a:avLst/>
          </a:prstGeom>
          <a:effectLst/>
        </p:spPr>
        <p:txBody>
          <a:bodyPr vert="horz" lIns="91440" tIns="45720" rIns="91440" bIns="45720" rtlCol="0" anchor="b">
            <a:noAutofit/>
          </a:bodyPr>
          <a:lstStyle>
            <a:lvl1pPr algn="l" defTabSz="457200" rtl="0" eaLnBrk="1" latinLnBrk="0" hangingPunct="1">
              <a:lnSpc>
                <a:spcPct val="9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rgbClr val="82D9C9"/>
                </a:solidFill>
                <a:latin typeface="Gadugi" panose="020B0502040204020203" pitchFamily="34" charset="0"/>
                <a:ea typeface="Gadugi" panose="020B0502040204020203" pitchFamily="34" charset="0"/>
                <a:cs typeface="+mn-cs"/>
              </a:rPr>
              <a:t>Week 13</a:t>
            </a:r>
            <a:endParaRPr lang="en-PK" b="1" dirty="0">
              <a:solidFill>
                <a:srgbClr val="82D9C9"/>
              </a:solidFill>
              <a:latin typeface="Gadugi" panose="020B0502040204020203" pitchFamily="34" charset="0"/>
              <a:ea typeface="Gadugi" panose="020B0502040204020203" pitchFamily="34" charset="0"/>
              <a:cs typeface="+mn-cs"/>
            </a:endParaRPr>
          </a:p>
        </p:txBody>
      </p:sp>
      <p:sp>
        <p:nvSpPr>
          <p:cNvPr id="10" name="TextBox 9">
            <a:extLst>
              <a:ext uri="{FF2B5EF4-FFF2-40B4-BE49-F238E27FC236}">
                <a16:creationId xmlns:a16="http://schemas.microsoft.com/office/drawing/2014/main" id="{7B71FE4D-CF87-0368-EE5D-C2F3C601F2B5}"/>
              </a:ext>
            </a:extLst>
          </p:cNvPr>
          <p:cNvSpPr txBox="1"/>
          <p:nvPr/>
        </p:nvSpPr>
        <p:spPr>
          <a:xfrm>
            <a:off x="850357" y="5118234"/>
            <a:ext cx="1111045" cy="369332"/>
          </a:xfrm>
          <a:prstGeom prst="rect">
            <a:avLst/>
          </a:prstGeom>
          <a:noFill/>
        </p:spPr>
        <p:txBody>
          <a:bodyPr wrap="square">
            <a:spAutoFit/>
          </a:bodyPr>
          <a:lstStyle/>
          <a:p>
            <a:r>
              <a:rPr lang="en-US" sz="1800" dirty="0">
                <a:solidFill>
                  <a:schemeClr val="tx1"/>
                </a:solidFill>
              </a:rPr>
              <a:t>CS-4037</a:t>
            </a:r>
            <a:endParaRPr lang="en-PK" dirty="0"/>
          </a:p>
        </p:txBody>
      </p:sp>
      <p:sp>
        <p:nvSpPr>
          <p:cNvPr id="21" name="TextBox 20">
            <a:extLst>
              <a:ext uri="{FF2B5EF4-FFF2-40B4-BE49-F238E27FC236}">
                <a16:creationId xmlns:a16="http://schemas.microsoft.com/office/drawing/2014/main" id="{94247302-4335-EFE6-1605-67EA7E9857BA}"/>
              </a:ext>
            </a:extLst>
          </p:cNvPr>
          <p:cNvSpPr txBox="1"/>
          <p:nvPr/>
        </p:nvSpPr>
        <p:spPr>
          <a:xfrm>
            <a:off x="7457832" y="1876054"/>
            <a:ext cx="3441159" cy="923330"/>
          </a:xfrm>
          <a:prstGeom prst="rect">
            <a:avLst/>
          </a:prstGeom>
          <a:noFill/>
        </p:spPr>
        <p:txBody>
          <a:bodyPr wrap="square">
            <a:spAutoFit/>
          </a:bodyPr>
          <a:lstStyle/>
          <a:p>
            <a:pPr algn="ctr"/>
            <a:r>
              <a:rPr lang="en-US" dirty="0">
                <a:solidFill>
                  <a:srgbClr val="3E62DB"/>
                </a:solidFill>
              </a:rPr>
              <a:t>Azure Cloud Infrastructure, Monitoring, DevOps and Governance. </a:t>
            </a:r>
            <a:endParaRPr lang="en-PK" dirty="0">
              <a:solidFill>
                <a:srgbClr val="3E62DB"/>
              </a:solidFill>
            </a:endParaRPr>
          </a:p>
        </p:txBody>
      </p:sp>
    </p:spTree>
    <p:extLst>
      <p:ext uri="{BB962C8B-B14F-4D97-AF65-F5344CB8AC3E}">
        <p14:creationId xmlns:p14="http://schemas.microsoft.com/office/powerpoint/2010/main" val="78183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Modern Application Development with DevOps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2000"/>
              <a:t>Definition of DevOps:</a:t>
            </a:r>
          </a:p>
          <a:p>
            <a:pPr lvl="1"/>
            <a:r>
              <a:rPr lang="en-US" sz="2000"/>
              <a:t>Cultural shift that unifies development (Dev) and operations (Ops) teams.</a:t>
            </a:r>
          </a:p>
          <a:p>
            <a:r>
              <a:rPr lang="en-US" sz="2000"/>
              <a:t>Key Principles:</a:t>
            </a:r>
          </a:p>
          <a:p>
            <a:pPr lvl="1"/>
            <a:r>
              <a:rPr lang="en-US" sz="2000"/>
              <a:t>Automation: Automate repetitive tasks, including testing and deployments.</a:t>
            </a:r>
          </a:p>
          <a:p>
            <a:pPr lvl="1"/>
            <a:r>
              <a:rPr lang="en-US" sz="2000"/>
              <a:t>Collaboration: Continuous feedback and integration between teams.</a:t>
            </a:r>
          </a:p>
          <a:p>
            <a:pPr lvl="1"/>
            <a:r>
              <a:rPr lang="en-US" sz="2000"/>
              <a:t>Continuous Improvement: Regular updates and enhancements.</a:t>
            </a:r>
          </a:p>
          <a:p>
            <a:endParaRPr lang="en-US" sz="20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Continuous Integration (CI)</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2000"/>
              <a:t>Concept: Integrate code into a shared repository multiple times per day.</a:t>
            </a:r>
          </a:p>
          <a:p>
            <a:r>
              <a:rPr lang="en-US" sz="2000"/>
              <a:t>CI Pipeline Stages:</a:t>
            </a:r>
          </a:p>
          <a:p>
            <a:pPr lvl="1"/>
            <a:r>
              <a:rPr lang="en-US" sz="2000"/>
              <a:t>Code Compilation: Verifies code builds correctly.</a:t>
            </a:r>
          </a:p>
          <a:p>
            <a:pPr lvl="1"/>
            <a:r>
              <a:rPr lang="en-US" sz="2000"/>
              <a:t>Automated Testing: Unit, integration, and functional tests.</a:t>
            </a:r>
          </a:p>
          <a:p>
            <a:pPr lvl="1"/>
            <a:r>
              <a:rPr lang="en-US" sz="2000"/>
              <a:t>Artifact Storage: Compiled code stored for deployment.</a:t>
            </a:r>
          </a:p>
          <a:p>
            <a:r>
              <a:rPr lang="en-US" sz="2000"/>
              <a:t>Azure DevOps Tools for CI: Azure Pipelines, GitHub Actions.</a:t>
            </a:r>
          </a:p>
          <a:p>
            <a:endParaRPr lang="en-US" sz="20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Continuous Deployment (CD)</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pPr>
              <a:lnSpc>
                <a:spcPct val="110000"/>
              </a:lnSpc>
            </a:pPr>
            <a:r>
              <a:rPr lang="en-US" sz="1700"/>
              <a:t>Definition: Automatically deploying code to production after passing CI tests.</a:t>
            </a:r>
          </a:p>
          <a:p>
            <a:pPr>
              <a:lnSpc>
                <a:spcPct val="110000"/>
              </a:lnSpc>
            </a:pPr>
            <a:r>
              <a:rPr lang="en-US" sz="1700"/>
              <a:t>CD Pipeline Steps:</a:t>
            </a:r>
          </a:p>
          <a:p>
            <a:pPr lvl="1">
              <a:lnSpc>
                <a:spcPct val="110000"/>
              </a:lnSpc>
            </a:pPr>
            <a:r>
              <a:rPr lang="en-US" sz="1700"/>
              <a:t>Pre-Deployment Approvals: Optional manual checks.</a:t>
            </a:r>
          </a:p>
          <a:p>
            <a:pPr lvl="1">
              <a:lnSpc>
                <a:spcPct val="110000"/>
              </a:lnSpc>
            </a:pPr>
            <a:r>
              <a:rPr lang="en-US" sz="1700"/>
              <a:t>Deployment to Staging: Testing in a production-like environment.</a:t>
            </a:r>
          </a:p>
          <a:p>
            <a:pPr lvl="1">
              <a:lnSpc>
                <a:spcPct val="110000"/>
              </a:lnSpc>
            </a:pPr>
            <a:r>
              <a:rPr lang="en-US" sz="1700"/>
              <a:t>Production Release: Gradual or complete rollout.</a:t>
            </a:r>
          </a:p>
          <a:p>
            <a:pPr>
              <a:lnSpc>
                <a:spcPct val="110000"/>
              </a:lnSpc>
            </a:pPr>
            <a:r>
              <a:rPr lang="en-US" sz="1700"/>
              <a:t>Advantages:</a:t>
            </a:r>
          </a:p>
          <a:p>
            <a:pPr lvl="1">
              <a:lnSpc>
                <a:spcPct val="110000"/>
              </a:lnSpc>
            </a:pPr>
            <a:r>
              <a:rPr lang="en-US" sz="1700"/>
              <a:t>Rapid delivery of features and fixes.</a:t>
            </a:r>
          </a:p>
          <a:p>
            <a:pPr lvl="1">
              <a:lnSpc>
                <a:spcPct val="110000"/>
              </a:lnSpc>
            </a:pPr>
            <a:r>
              <a:rPr lang="en-US" sz="1700"/>
              <a:t>Improved product stability and security.</a:t>
            </a:r>
          </a:p>
          <a:p>
            <a:pPr>
              <a:lnSpc>
                <a:spcPct val="110000"/>
              </a:lnSpc>
            </a:pPr>
            <a:endParaRPr lang="en-US" sz="17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Introduction to Azure DevOps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2000"/>
              <a:t>What is Azure DevOps?</a:t>
            </a:r>
          </a:p>
          <a:p>
            <a:pPr lvl="1"/>
            <a:r>
              <a:rPr lang="en-US" sz="2000"/>
              <a:t>A cloud-based suite of tools for DevOps practices.</a:t>
            </a:r>
          </a:p>
          <a:p>
            <a:pPr lvl="1"/>
            <a:r>
              <a:rPr lang="en-US" sz="2000"/>
              <a:t>Supports the entire software development lifecycle (SDLC).</a:t>
            </a:r>
          </a:p>
          <a:p>
            <a:r>
              <a:rPr lang="en-US" sz="2000"/>
              <a:t>Key Components:</a:t>
            </a:r>
          </a:p>
          <a:p>
            <a:pPr lvl="1"/>
            <a:r>
              <a:rPr lang="en-US" sz="2000"/>
              <a:t>Collaboration tools to enable teams (developers, project managers, and stakeholders).</a:t>
            </a:r>
          </a:p>
          <a:p>
            <a:pPr lvl="1"/>
            <a:r>
              <a:rPr lang="en-US" sz="2000"/>
              <a:t>Focus on agile methodologies and continuous improvement.</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zure Boards | Microsoft Azure">
            <a:extLst>
              <a:ext uri="{FF2B5EF4-FFF2-40B4-BE49-F238E27FC236}">
                <a16:creationId xmlns:a16="http://schemas.microsoft.com/office/drawing/2014/main" id="{85F9A168-EE77-4F49-6803-3024924A3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075" b="969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5" name="Rectangle 2064">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6" name="Rectangle 2065">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alpha val="95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79600" y="4613395"/>
            <a:ext cx="3353432" cy="1336485"/>
          </a:xfrm>
        </p:spPr>
        <p:txBody>
          <a:bodyPr anchor="ctr">
            <a:normAutofit/>
          </a:bodyPr>
          <a:lstStyle/>
          <a:p>
            <a:r>
              <a:rPr lang="en-US">
                <a:solidFill>
                  <a:schemeClr val="tx1"/>
                </a:solidFill>
              </a:rPr>
              <a:t>Azure DevOps Dashboard</a:t>
            </a:r>
          </a:p>
        </p:txBody>
      </p:sp>
      <p:sp>
        <p:nvSpPr>
          <p:cNvPr id="3" name="Content Placeholder 2"/>
          <p:cNvSpPr>
            <a:spLocks noGrp="1"/>
          </p:cNvSpPr>
          <p:nvPr>
            <p:ph idx="1"/>
          </p:nvPr>
        </p:nvSpPr>
        <p:spPr>
          <a:xfrm>
            <a:off x="4033032" y="4494726"/>
            <a:ext cx="7240909" cy="1797370"/>
          </a:xfrm>
        </p:spPr>
        <p:txBody>
          <a:bodyPr>
            <a:normAutofit/>
          </a:bodyPr>
          <a:lstStyle/>
          <a:p>
            <a:pPr>
              <a:lnSpc>
                <a:spcPct val="110000"/>
              </a:lnSpc>
              <a:spcBef>
                <a:spcPts val="0"/>
              </a:spcBef>
              <a:spcAft>
                <a:spcPts val="0"/>
              </a:spcAft>
            </a:pPr>
            <a:r>
              <a:rPr lang="en-US" sz="1400" dirty="0"/>
              <a:t>Overview:</a:t>
            </a:r>
          </a:p>
          <a:p>
            <a:pPr lvl="1">
              <a:lnSpc>
                <a:spcPct val="110000"/>
              </a:lnSpc>
              <a:spcBef>
                <a:spcPts val="0"/>
              </a:spcBef>
              <a:spcAft>
                <a:spcPts val="0"/>
              </a:spcAft>
            </a:pPr>
            <a:r>
              <a:rPr lang="en-US" dirty="0"/>
              <a:t>Central hub for managing DevOps projects.</a:t>
            </a:r>
          </a:p>
          <a:p>
            <a:pPr lvl="1">
              <a:lnSpc>
                <a:spcPct val="110000"/>
              </a:lnSpc>
              <a:spcBef>
                <a:spcPts val="0"/>
              </a:spcBef>
              <a:spcAft>
                <a:spcPts val="0"/>
              </a:spcAft>
            </a:pPr>
            <a:r>
              <a:rPr lang="en-US" dirty="0"/>
              <a:t>Customizable dashboards to track progress and metrics.</a:t>
            </a:r>
          </a:p>
          <a:p>
            <a:pPr>
              <a:lnSpc>
                <a:spcPct val="110000"/>
              </a:lnSpc>
              <a:spcBef>
                <a:spcPts val="0"/>
              </a:spcBef>
              <a:spcAft>
                <a:spcPts val="0"/>
              </a:spcAft>
            </a:pPr>
            <a:r>
              <a:rPr lang="en-US" sz="1400" dirty="0"/>
              <a:t>Components of the Dashboard:</a:t>
            </a:r>
          </a:p>
          <a:p>
            <a:pPr lvl="1">
              <a:lnSpc>
                <a:spcPct val="110000"/>
              </a:lnSpc>
              <a:spcBef>
                <a:spcPts val="0"/>
              </a:spcBef>
              <a:spcAft>
                <a:spcPts val="0"/>
              </a:spcAft>
            </a:pPr>
            <a:r>
              <a:rPr lang="en-US" dirty="0"/>
              <a:t>Azure Boards: Work items, backlogs, and sprint progress.</a:t>
            </a:r>
          </a:p>
          <a:p>
            <a:pPr lvl="1">
              <a:lnSpc>
                <a:spcPct val="110000"/>
              </a:lnSpc>
              <a:spcBef>
                <a:spcPts val="0"/>
              </a:spcBef>
              <a:spcAft>
                <a:spcPts val="0"/>
              </a:spcAft>
            </a:pPr>
            <a:r>
              <a:rPr lang="en-US" dirty="0"/>
              <a:t>Azure Pipelines: Build and release statuses.</a:t>
            </a:r>
          </a:p>
          <a:p>
            <a:pPr lvl="1">
              <a:lnSpc>
                <a:spcPct val="110000"/>
              </a:lnSpc>
              <a:spcBef>
                <a:spcPts val="0"/>
              </a:spcBef>
              <a:spcAft>
                <a:spcPts val="0"/>
              </a:spcAft>
            </a:pPr>
            <a:r>
              <a:rPr lang="en-US" dirty="0"/>
              <a:t>Azure Repos: Code repository activity.</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Azure Boards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pPr>
              <a:lnSpc>
                <a:spcPct val="110000"/>
              </a:lnSpc>
            </a:pPr>
            <a:r>
              <a:rPr lang="en-US" sz="1700"/>
              <a:t>Purpose: Agile project management and planning.</a:t>
            </a:r>
          </a:p>
          <a:p>
            <a:pPr>
              <a:lnSpc>
                <a:spcPct val="110000"/>
              </a:lnSpc>
            </a:pPr>
            <a:r>
              <a:rPr lang="en-US" sz="1700"/>
              <a:t>Key Features:</a:t>
            </a:r>
          </a:p>
          <a:p>
            <a:pPr lvl="1">
              <a:lnSpc>
                <a:spcPct val="110000"/>
              </a:lnSpc>
            </a:pPr>
            <a:r>
              <a:rPr lang="en-US" sz="1700"/>
              <a:t>Work Items: Create and manage user stories, tasks, and bugs.</a:t>
            </a:r>
          </a:p>
          <a:p>
            <a:pPr lvl="1">
              <a:lnSpc>
                <a:spcPct val="110000"/>
              </a:lnSpc>
            </a:pPr>
            <a:r>
              <a:rPr lang="en-US" sz="1700"/>
              <a:t>Backlogs: Prioritize tasks for sprints.</a:t>
            </a:r>
          </a:p>
          <a:p>
            <a:pPr lvl="1">
              <a:lnSpc>
                <a:spcPct val="110000"/>
              </a:lnSpc>
            </a:pPr>
            <a:r>
              <a:rPr lang="en-US" sz="1700"/>
              <a:t>Sprints: Plan and track progress of work in iterations.</a:t>
            </a:r>
          </a:p>
          <a:p>
            <a:pPr>
              <a:lnSpc>
                <a:spcPct val="110000"/>
              </a:lnSpc>
            </a:pPr>
            <a:r>
              <a:rPr lang="en-US" sz="1700"/>
              <a:t>Integration with Azure Repos:</a:t>
            </a:r>
          </a:p>
          <a:p>
            <a:pPr lvl="1">
              <a:lnSpc>
                <a:spcPct val="110000"/>
              </a:lnSpc>
            </a:pPr>
            <a:r>
              <a:rPr lang="en-US" sz="1700"/>
              <a:t>Automatically link commits and pull requests to work items for traceability.	</a:t>
            </a:r>
          </a:p>
          <a:p>
            <a:pPr>
              <a:lnSpc>
                <a:spcPct val="110000"/>
              </a:lnSpc>
            </a:pPr>
            <a:r>
              <a:rPr lang="en-US" sz="1700"/>
              <a:t>Ideal For: Teams practicing Scrum or Kanban methodologies.</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Azure Pipelines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pPr>
              <a:lnSpc>
                <a:spcPct val="110000"/>
              </a:lnSpc>
            </a:pPr>
            <a:r>
              <a:rPr lang="en-US" sz="2000" dirty="0"/>
              <a:t>Purpose: Implement Continuous Integration/Continuous Deployment (CI/CD).</a:t>
            </a:r>
          </a:p>
          <a:p>
            <a:pPr>
              <a:lnSpc>
                <a:spcPct val="110000"/>
              </a:lnSpc>
            </a:pPr>
            <a:r>
              <a:rPr lang="en-US" sz="2000" dirty="0"/>
              <a:t>Key Features:</a:t>
            </a:r>
          </a:p>
          <a:p>
            <a:pPr lvl="1">
              <a:lnSpc>
                <a:spcPct val="110000"/>
              </a:lnSpc>
            </a:pPr>
            <a:r>
              <a:rPr lang="en-US" sz="1800" dirty="0"/>
              <a:t>Build Automation: Compile code, run tests, and create artifacts.</a:t>
            </a:r>
          </a:p>
          <a:p>
            <a:pPr lvl="1">
              <a:lnSpc>
                <a:spcPct val="110000"/>
              </a:lnSpc>
            </a:pPr>
            <a:r>
              <a:rPr lang="en-US" sz="1800" dirty="0"/>
              <a:t>Release Automation: Deploy applications to various environments.</a:t>
            </a:r>
          </a:p>
          <a:p>
            <a:pPr lvl="1">
              <a:lnSpc>
                <a:spcPct val="110000"/>
              </a:lnSpc>
            </a:pPr>
            <a:r>
              <a:rPr lang="en-US" sz="1800" dirty="0"/>
              <a:t>Multi-platform Support: Works with any language and cloud.</a:t>
            </a:r>
          </a:p>
          <a:p>
            <a:pPr>
              <a:lnSpc>
                <a:spcPct val="110000"/>
              </a:lnSpc>
            </a:pPr>
            <a:r>
              <a:rPr lang="en-US" sz="2000" dirty="0"/>
              <a:t>Use Case Example: Automatically trigger builds on code commits, ensuring fast feedback loops.</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Azure Repos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pPr>
              <a:lnSpc>
                <a:spcPct val="110000"/>
              </a:lnSpc>
            </a:pPr>
            <a:r>
              <a:rPr lang="en-US" sz="2000"/>
              <a:t>Purpose: Version control system for source code.</a:t>
            </a:r>
          </a:p>
          <a:p>
            <a:pPr>
              <a:lnSpc>
                <a:spcPct val="110000"/>
              </a:lnSpc>
            </a:pPr>
            <a:r>
              <a:rPr lang="en-US" sz="2000"/>
              <a:t>Key Features:</a:t>
            </a:r>
          </a:p>
          <a:p>
            <a:pPr lvl="1">
              <a:lnSpc>
                <a:spcPct val="110000"/>
              </a:lnSpc>
            </a:pPr>
            <a:r>
              <a:rPr lang="en-US" sz="2000"/>
              <a:t>Git Repository: Supports both centralized and distributed version control.</a:t>
            </a:r>
          </a:p>
          <a:p>
            <a:pPr lvl="1">
              <a:lnSpc>
                <a:spcPct val="110000"/>
              </a:lnSpc>
            </a:pPr>
            <a:r>
              <a:rPr lang="en-US" sz="2000"/>
              <a:t>Branch Policies: Set up code quality gates before merging code.</a:t>
            </a:r>
          </a:p>
          <a:p>
            <a:pPr lvl="1">
              <a:lnSpc>
                <a:spcPct val="110000"/>
              </a:lnSpc>
            </a:pPr>
            <a:r>
              <a:rPr lang="en-US" sz="2000"/>
              <a:t>Pull Requests: Facilitate code reviews and discussions.</a:t>
            </a:r>
          </a:p>
          <a:p>
            <a:pPr>
              <a:lnSpc>
                <a:spcPct val="110000"/>
              </a:lnSpc>
            </a:pPr>
            <a:r>
              <a:rPr lang="en-US" sz="2000"/>
              <a:t>Benefits:</a:t>
            </a:r>
          </a:p>
          <a:p>
            <a:pPr lvl="1">
              <a:lnSpc>
                <a:spcPct val="110000"/>
              </a:lnSpc>
            </a:pPr>
            <a:r>
              <a:rPr lang="en-US" sz="2000"/>
              <a:t>Collaboration on code changes with a structured review process.</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Azure Test Plans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2000"/>
              <a:t>Purpose: Manage and execute tests for quality assurance.</a:t>
            </a:r>
          </a:p>
          <a:p>
            <a:r>
              <a:rPr lang="en-US" sz="2000"/>
              <a:t>Key Features:</a:t>
            </a:r>
          </a:p>
          <a:p>
            <a:pPr lvl="1"/>
            <a:r>
              <a:rPr lang="en-US" sz="2000"/>
              <a:t>Test Management: Create and manage test cases and suites.</a:t>
            </a:r>
          </a:p>
          <a:p>
            <a:pPr lvl="1"/>
            <a:r>
              <a:rPr lang="en-US" sz="2000"/>
              <a:t>Manual Testing: Execute tests and log results.</a:t>
            </a:r>
          </a:p>
          <a:p>
            <a:pPr lvl="1"/>
            <a:r>
              <a:rPr lang="en-US" sz="2000"/>
              <a:t>Automated Testing Integration: Link automated tests with CI/CD pipelines.</a:t>
            </a:r>
          </a:p>
          <a:p>
            <a:r>
              <a:rPr lang="en-US" sz="2000"/>
              <a:t>Benefit: Ensures quality by identifying defects early in the development process.</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dirty="0">
                <a:solidFill>
                  <a:schemeClr val="accent1"/>
                </a:solidFill>
              </a:rPr>
              <a:t>Built-in Analytics and Reporting</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2000"/>
              <a:t>Analytics Features:</a:t>
            </a:r>
          </a:p>
          <a:p>
            <a:pPr lvl="1"/>
            <a:r>
              <a:rPr lang="en-US" sz="2000"/>
              <a:t>Dashboards: Visualize project health and team performance.</a:t>
            </a:r>
          </a:p>
          <a:p>
            <a:r>
              <a:rPr lang="en-US" sz="2000"/>
              <a:t>Reports: Generate reports on build success rates, release quality, and team velocity.</a:t>
            </a:r>
          </a:p>
          <a:p>
            <a:r>
              <a:rPr lang="en-US" sz="2000"/>
              <a:t>Benefits:</a:t>
            </a:r>
          </a:p>
          <a:p>
            <a:pPr lvl="1"/>
            <a:r>
              <a:rPr lang="en-US" sz="2000"/>
              <a:t>Data-driven decision-making helps identify bottlenecks and improve processes.</a:t>
            </a:r>
          </a:p>
          <a:p>
            <a:pPr lvl="1"/>
            <a:r>
              <a:rPr lang="en-US" sz="2000"/>
              <a:t>Track team performance against KPIs for accountability.</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loud shaped hard drive with cables">
            <a:extLst>
              <a:ext uri="{FF2B5EF4-FFF2-40B4-BE49-F238E27FC236}">
                <a16:creationId xmlns:a16="http://schemas.microsoft.com/office/drawing/2014/main" id="{E06FCEF4-3A55-C0E4-2BE9-193E2A25E0DF}"/>
              </a:ext>
            </a:extLst>
          </p:cNvPr>
          <p:cNvPicPr>
            <a:picLocks noChangeAspect="1"/>
          </p:cNvPicPr>
          <p:nvPr/>
        </p:nvPicPr>
        <p:blipFill>
          <a:blip r:embed="rId2"/>
          <a:srcRect t="1746"/>
          <a:stretch/>
        </p:blipFill>
        <p:spPr>
          <a:xfrm>
            <a:off x="20" y="12170"/>
            <a:ext cx="12191977" cy="6858022"/>
          </a:xfrm>
          <a:prstGeom prst="rect">
            <a:avLst/>
          </a:prstGeom>
        </p:spPr>
      </p:pic>
      <p:sp>
        <p:nvSpPr>
          <p:cNvPr id="2" name="Title 1">
            <a:extLst>
              <a:ext uri="{FF2B5EF4-FFF2-40B4-BE49-F238E27FC236}">
                <a16:creationId xmlns:a16="http://schemas.microsoft.com/office/drawing/2014/main" id="{8C8AA8E5-D86F-57AD-77C7-B603600C1AF2}"/>
              </a:ext>
            </a:extLst>
          </p:cNvPr>
          <p:cNvSpPr>
            <a:spLocks noGrp="1"/>
          </p:cNvSpPr>
          <p:nvPr>
            <p:ph type="title"/>
          </p:nvPr>
        </p:nvSpPr>
        <p:spPr>
          <a:xfrm>
            <a:off x="440316" y="301560"/>
            <a:ext cx="7012536" cy="3569242"/>
          </a:xfrm>
        </p:spPr>
        <p:txBody>
          <a:bodyPr vert="horz" lIns="91440" tIns="45720" rIns="91440" bIns="45720" rtlCol="0" anchor="t">
            <a:normAutofit/>
          </a:bodyPr>
          <a:lstStyle/>
          <a:p>
            <a:r>
              <a:rPr lang="en-US" sz="3200" dirty="0">
                <a:solidFill>
                  <a:schemeClr val="tx1"/>
                </a:solidFill>
              </a:rPr>
              <a:t>CHAPTER 11</a:t>
            </a:r>
            <a:br>
              <a:rPr lang="en-US" sz="3200" b="1" dirty="0">
                <a:solidFill>
                  <a:schemeClr val="tx1"/>
                </a:solidFill>
              </a:rPr>
            </a:br>
            <a:r>
              <a:rPr lang="en-US" sz="4000" b="1" dirty="0">
                <a:solidFill>
                  <a:schemeClr val="tx1"/>
                </a:solidFill>
              </a:rPr>
              <a:t>cloud Infrastructure, DevOps, and Monitoring in Azure</a:t>
            </a:r>
            <a:endParaRPr lang="en-US" sz="3200" b="1" dirty="0">
              <a:solidFill>
                <a:schemeClr val="tx1"/>
              </a:solidFill>
            </a:endParaRPr>
          </a:p>
        </p:txBody>
      </p:sp>
      <p:sp>
        <p:nvSpPr>
          <p:cNvPr id="3" name="Content Placeholder 2">
            <a:extLst>
              <a:ext uri="{FF2B5EF4-FFF2-40B4-BE49-F238E27FC236}">
                <a16:creationId xmlns:a16="http://schemas.microsoft.com/office/drawing/2014/main" id="{FA123D3D-099D-40B4-2DFB-4B808DE51781}"/>
              </a:ext>
            </a:extLst>
          </p:cNvPr>
          <p:cNvSpPr>
            <a:spLocks noGrp="1"/>
          </p:cNvSpPr>
          <p:nvPr>
            <p:ph idx="1"/>
          </p:nvPr>
        </p:nvSpPr>
        <p:spPr>
          <a:xfrm>
            <a:off x="7364361" y="4942982"/>
            <a:ext cx="4827639" cy="1663493"/>
          </a:xfrm>
        </p:spPr>
        <p:txBody>
          <a:bodyPr vert="horz" lIns="91440" tIns="45720" rIns="91440" bIns="45720" rtlCol="0" anchor="b">
            <a:normAutofit/>
          </a:bodyPr>
          <a:lstStyle/>
          <a:p>
            <a:pPr marL="0" indent="0">
              <a:buNone/>
            </a:pPr>
            <a:r>
              <a:rPr lang="en-US" sz="3600" cap="all" dirty="0">
                <a:solidFill>
                  <a:schemeClr val="tx1"/>
                </a:solidFill>
              </a:rPr>
              <a:t>|</a:t>
            </a:r>
            <a:r>
              <a:rPr lang="en-US" sz="2400" cap="all" dirty="0">
                <a:solidFill>
                  <a:schemeClr val="tx1"/>
                </a:solidFill>
              </a:rPr>
              <a:t>LEARNING MICROSOFT AZURE</a:t>
            </a:r>
          </a:p>
        </p:txBody>
      </p:sp>
      <p:sp>
        <p:nvSpPr>
          <p:cNvPr id="4" name="Footer Placeholder 3">
            <a:extLst>
              <a:ext uri="{FF2B5EF4-FFF2-40B4-BE49-F238E27FC236}">
                <a16:creationId xmlns:a16="http://schemas.microsoft.com/office/drawing/2014/main" id="{F5B745E2-B198-1C04-3E74-A82C49351909}"/>
              </a:ext>
            </a:extLst>
          </p:cNvPr>
          <p:cNvSpPr>
            <a:spLocks noGrp="1"/>
          </p:cNvSpPr>
          <p:nvPr>
            <p:ph type="ftr" sz="quarter" idx="11"/>
          </p:nvPr>
        </p:nvSpPr>
        <p:spPr>
          <a:xfrm>
            <a:off x="113813" y="6423913"/>
            <a:ext cx="2304288" cy="365125"/>
          </a:xfrm>
        </p:spPr>
        <p:txBody>
          <a:bodyPr vert="horz" lIns="91440" tIns="45720" rIns="91440" bIns="45720" rtlCol="0" anchor="b">
            <a:normAutofit/>
          </a:bodyPr>
          <a:lstStyle/>
          <a:p>
            <a:pPr algn="r" defTabSz="457200">
              <a:spcAft>
                <a:spcPts val="600"/>
              </a:spcAft>
            </a:pPr>
            <a:r>
              <a:rPr lang="en-US" sz="1000" kern="1200" cap="all" dirty="0">
                <a:solidFill>
                  <a:schemeClr val="tx1"/>
                </a:solidFill>
                <a:latin typeface="+mn-lt"/>
                <a:ea typeface="+mn-ea"/>
                <a:cs typeface="+mn-cs"/>
              </a:rPr>
              <a:t>CS4037 - Muhammad Sudais</a:t>
            </a:r>
          </a:p>
        </p:txBody>
      </p:sp>
    </p:spTree>
    <p:extLst>
      <p:ext uri="{BB962C8B-B14F-4D97-AF65-F5344CB8AC3E}">
        <p14:creationId xmlns:p14="http://schemas.microsoft.com/office/powerpoint/2010/main" val="717216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fr-FR" sz="4000">
                <a:solidFill>
                  <a:schemeClr val="accent1"/>
                </a:solidFill>
              </a:rPr>
              <a:t>Azure DevOps: Cloud vs. On-Premises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pPr>
              <a:lnSpc>
                <a:spcPct val="110000"/>
              </a:lnSpc>
            </a:pPr>
            <a:r>
              <a:rPr lang="en-US" sz="1700"/>
              <a:t>Azure DevOps Services (Cloud):</a:t>
            </a:r>
          </a:p>
          <a:p>
            <a:pPr lvl="1">
              <a:lnSpc>
                <a:spcPct val="110000"/>
              </a:lnSpc>
            </a:pPr>
            <a:r>
              <a:rPr lang="en-US" sz="1700"/>
              <a:t>Scalability: Easily scale with team size and project complexity.</a:t>
            </a:r>
          </a:p>
          <a:p>
            <a:pPr lvl="1">
              <a:lnSpc>
                <a:spcPct val="110000"/>
              </a:lnSpc>
            </a:pPr>
            <a:r>
              <a:rPr lang="en-US" sz="1700"/>
              <a:t>Automatic Updates: Benefit from new features and security updates automatically.</a:t>
            </a:r>
          </a:p>
          <a:p>
            <a:pPr>
              <a:lnSpc>
                <a:spcPct val="110000"/>
              </a:lnSpc>
            </a:pPr>
            <a:r>
              <a:rPr lang="en-US" sz="1700"/>
              <a:t>Azure DevOps Server (On-Premises):</a:t>
            </a:r>
          </a:p>
          <a:p>
            <a:pPr lvl="1">
              <a:lnSpc>
                <a:spcPct val="110000"/>
              </a:lnSpc>
            </a:pPr>
            <a:r>
              <a:rPr lang="en-US" sz="1700"/>
              <a:t>Control: Complete control over your infrastructure and compliance.</a:t>
            </a:r>
          </a:p>
          <a:p>
            <a:pPr lvl="1">
              <a:lnSpc>
                <a:spcPct val="110000"/>
              </a:lnSpc>
            </a:pPr>
            <a:r>
              <a:rPr lang="en-US" sz="1700"/>
              <a:t>Customization: More options for customization to fit specific organizational needs.</a:t>
            </a:r>
          </a:p>
          <a:p>
            <a:pPr lvl="1">
              <a:lnSpc>
                <a:spcPct val="110000"/>
              </a:lnSpc>
            </a:pPr>
            <a:r>
              <a:rPr lang="en-US" sz="1700"/>
              <a:t>Decision Factors: Choose based on scalability needs versus compliance requirements.</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Azure DevTest Labs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pPr>
              <a:lnSpc>
                <a:spcPct val="110000"/>
              </a:lnSpc>
            </a:pPr>
            <a:r>
              <a:rPr lang="en-US" sz="1700" dirty="0"/>
              <a:t>Purpose: Quickly create and manage environments for testing and development.</a:t>
            </a:r>
          </a:p>
          <a:p>
            <a:pPr>
              <a:lnSpc>
                <a:spcPct val="110000"/>
              </a:lnSpc>
            </a:pPr>
            <a:r>
              <a:rPr lang="en-US" sz="1700" dirty="0"/>
              <a:t>Key Features:</a:t>
            </a:r>
          </a:p>
          <a:p>
            <a:pPr lvl="1">
              <a:lnSpc>
                <a:spcPct val="110000"/>
              </a:lnSpc>
            </a:pPr>
            <a:r>
              <a:rPr lang="en-US" sz="1700" dirty="0"/>
              <a:t>Cost Management: Set policies to control VM usage and costs.</a:t>
            </a:r>
          </a:p>
          <a:p>
            <a:pPr lvl="1">
              <a:lnSpc>
                <a:spcPct val="110000"/>
              </a:lnSpc>
            </a:pPr>
            <a:r>
              <a:rPr lang="en-US" sz="1700" dirty="0"/>
              <a:t>Custom Images: Use custom images to speed up environment setup.</a:t>
            </a:r>
          </a:p>
          <a:p>
            <a:pPr>
              <a:lnSpc>
                <a:spcPct val="110000"/>
              </a:lnSpc>
            </a:pPr>
            <a:r>
              <a:rPr lang="en-US" sz="1900" dirty="0"/>
              <a:t>Benefits:</a:t>
            </a:r>
          </a:p>
          <a:p>
            <a:pPr lvl="1">
              <a:lnSpc>
                <a:spcPct val="110000"/>
              </a:lnSpc>
            </a:pPr>
            <a:r>
              <a:rPr lang="en-US" sz="1700" dirty="0"/>
              <a:t>Fast provisioning of test environments improves development speed.</a:t>
            </a:r>
          </a:p>
          <a:p>
            <a:pPr lvl="1">
              <a:lnSpc>
                <a:spcPct val="110000"/>
              </a:lnSpc>
            </a:pPr>
            <a:r>
              <a:rPr lang="en-US" sz="1700" dirty="0"/>
              <a:t>Enhanced security through integration with Azure Active Directory (Entra ID).</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GitHub for DevOps</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pPr>
              <a:lnSpc>
                <a:spcPct val="110000"/>
              </a:lnSpc>
            </a:pPr>
            <a:r>
              <a:rPr dirty="0"/>
              <a:t>Overview:</a:t>
            </a:r>
            <a:endParaRPr lang="en-US"/>
          </a:p>
          <a:p>
            <a:pPr lvl="1">
              <a:lnSpc>
                <a:spcPct val="110000"/>
              </a:lnSpc>
            </a:pPr>
            <a:r>
              <a:rPr lang="en-US" sz="1600"/>
              <a:t>GitHub: A leading platform for version control and collaboration.</a:t>
            </a:r>
          </a:p>
          <a:p>
            <a:pPr lvl="1">
              <a:lnSpc>
                <a:spcPct val="110000"/>
              </a:lnSpc>
            </a:pPr>
            <a:r>
              <a:rPr lang="en-US" sz="1600"/>
              <a:t>Popular among open-source communities and education sectors.</a:t>
            </a:r>
          </a:p>
          <a:p>
            <a:pPr>
              <a:lnSpc>
                <a:spcPct val="110000"/>
              </a:lnSpc>
            </a:pPr>
            <a:r>
              <a:rPr dirty="0"/>
              <a:t>Key Features:</a:t>
            </a:r>
            <a:endParaRPr lang="en-US"/>
          </a:p>
          <a:p>
            <a:pPr lvl="1">
              <a:lnSpc>
                <a:spcPct val="110000"/>
              </a:lnSpc>
            </a:pPr>
            <a:r>
              <a:rPr lang="en-US" sz="1600"/>
              <a:t>Repositories: Store code with version control.</a:t>
            </a:r>
          </a:p>
          <a:p>
            <a:pPr lvl="1">
              <a:lnSpc>
                <a:spcPct val="110000"/>
              </a:lnSpc>
            </a:pPr>
            <a:r>
              <a:rPr lang="en-US" sz="1600"/>
              <a:t>Actions: Implement CI/CD directly within GitHub.</a:t>
            </a:r>
          </a:p>
          <a:p>
            <a:pPr lvl="1">
              <a:lnSpc>
                <a:spcPct val="110000"/>
              </a:lnSpc>
            </a:pPr>
            <a:r>
              <a:rPr lang="en-US" sz="1600"/>
              <a:t>Community: Extensive network for collaboration on open-source projects.</a:t>
            </a:r>
          </a:p>
          <a:p>
            <a:pPr>
              <a:lnSpc>
                <a:spcPct val="110000"/>
              </a:lnSpc>
            </a:pPr>
            <a:r>
              <a:rPr dirty="0"/>
              <a:t>Use Case Example: Educational institutions using GitHub to teach version control and collaborative software development.</a:t>
            </a:r>
            <a:endParaRPr lang="en-PK"/>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GitHub for Education</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2000"/>
              <a:t>Applications in Education:</a:t>
            </a:r>
          </a:p>
          <a:p>
            <a:pPr lvl="1"/>
            <a:r>
              <a:rPr lang="en-US" sz="2000"/>
              <a:t>Teaching version control and collaboration through real-world projects.</a:t>
            </a:r>
          </a:p>
          <a:p>
            <a:pPr lvl="1"/>
            <a:r>
              <a:rPr lang="en-US" sz="2000"/>
              <a:t>Facilitating student participation in open-source initiatives.</a:t>
            </a:r>
          </a:p>
          <a:p>
            <a:r>
              <a:rPr lang="en-US" sz="2000"/>
              <a:t>Benefits:</a:t>
            </a:r>
          </a:p>
          <a:p>
            <a:pPr lvl="1"/>
            <a:r>
              <a:rPr lang="en-US" sz="2000"/>
              <a:t>Encourages hands-on learning and engagement.</a:t>
            </a:r>
          </a:p>
          <a:p>
            <a:pPr lvl="1"/>
            <a:r>
              <a:rPr lang="en-US" sz="2000"/>
              <a:t>Provides students with practical experience in software development.</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fr-FR" sz="3400" dirty="0">
                <a:solidFill>
                  <a:schemeClr val="accent1"/>
                </a:solidFill>
              </a:rPr>
              <a:t>Infrastructure Automation </a:t>
            </a:r>
            <a:r>
              <a:rPr lang="fr-FR" sz="3400" dirty="0" err="1">
                <a:solidFill>
                  <a:schemeClr val="accent1"/>
                </a:solidFill>
              </a:rPr>
              <a:t>with</a:t>
            </a:r>
            <a:r>
              <a:rPr lang="fr-FR" sz="3400" dirty="0">
                <a:solidFill>
                  <a:schemeClr val="accent1"/>
                </a:solidFill>
              </a:rPr>
              <a:t> </a:t>
            </a:r>
            <a:r>
              <a:rPr lang="fr-FR" sz="3400" dirty="0" err="1">
                <a:solidFill>
                  <a:schemeClr val="accent1"/>
                </a:solidFill>
              </a:rPr>
              <a:t>IaC</a:t>
            </a:r>
            <a:r>
              <a:rPr lang="fr-FR" sz="3400" dirty="0">
                <a:solidFill>
                  <a:schemeClr val="accent1"/>
                </a:solidFill>
              </a:rPr>
              <a:t> (Infrastructure as Code)</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pPr>
              <a:lnSpc>
                <a:spcPct val="110000"/>
              </a:lnSpc>
            </a:pPr>
            <a:r>
              <a:rPr lang="en-US" sz="1400"/>
              <a:t>What is IaC?</a:t>
            </a:r>
          </a:p>
          <a:p>
            <a:pPr lvl="1">
              <a:lnSpc>
                <a:spcPct val="110000"/>
              </a:lnSpc>
            </a:pPr>
            <a:r>
              <a:rPr dirty="0"/>
              <a:t>Managing and provisioning computing resources using machine-readable configuration files.</a:t>
            </a:r>
            <a:endParaRPr lang="en-US"/>
          </a:p>
          <a:p>
            <a:pPr>
              <a:lnSpc>
                <a:spcPct val="110000"/>
              </a:lnSpc>
            </a:pPr>
            <a:r>
              <a:rPr lang="en-US" sz="1400"/>
              <a:t>Tools in Use:</a:t>
            </a:r>
          </a:p>
          <a:p>
            <a:pPr lvl="1">
              <a:lnSpc>
                <a:spcPct val="110000"/>
              </a:lnSpc>
            </a:pPr>
            <a:r>
              <a:rPr dirty="0"/>
              <a:t>Azure Resource Manager (ARM): Declarative templates for Azure resources.</a:t>
            </a:r>
            <a:endParaRPr lang="en-PK"/>
          </a:p>
          <a:p>
            <a:pPr lvl="1">
              <a:lnSpc>
                <a:spcPct val="110000"/>
              </a:lnSpc>
            </a:pPr>
            <a:r>
              <a:rPr dirty="0"/>
              <a:t>Terraform: Open-source </a:t>
            </a:r>
            <a:r>
              <a:rPr lang="en-US"/>
              <a:t>IaC</a:t>
            </a:r>
            <a:r>
              <a:rPr dirty="0"/>
              <a:t> tool supporting multiple cloud providers.</a:t>
            </a:r>
            <a:endParaRPr lang="en-PK"/>
          </a:p>
          <a:p>
            <a:pPr lvl="1">
              <a:lnSpc>
                <a:spcPct val="110000"/>
              </a:lnSpc>
            </a:pPr>
            <a:r>
              <a:rPr dirty="0"/>
              <a:t>Bicep: Simplified syntax for ARM templates.</a:t>
            </a:r>
            <a:endParaRPr lang="en-US"/>
          </a:p>
          <a:p>
            <a:pPr>
              <a:lnSpc>
                <a:spcPct val="110000"/>
              </a:lnSpc>
            </a:pPr>
            <a:r>
              <a:rPr lang="en-US" sz="1400"/>
              <a:t>Benefits:</a:t>
            </a:r>
          </a:p>
          <a:p>
            <a:pPr lvl="1">
              <a:lnSpc>
                <a:spcPct val="110000"/>
              </a:lnSpc>
            </a:pPr>
            <a:r>
              <a:rPr dirty="0"/>
              <a:t>Version control for infrastructure.</a:t>
            </a:r>
            <a:endParaRPr lang="en-PK"/>
          </a:p>
          <a:p>
            <a:pPr lvl="1">
              <a:lnSpc>
                <a:spcPct val="110000"/>
              </a:lnSpc>
            </a:pPr>
            <a:r>
              <a:rPr dirty="0"/>
              <a:t>Automated and repeatable deployments.</a:t>
            </a:r>
            <a:endParaRPr lang="en-PK"/>
          </a:p>
          <a:p>
            <a:pPr lvl="1">
              <a:lnSpc>
                <a:spcPct val="110000"/>
              </a:lnSpc>
            </a:pPr>
            <a:r>
              <a:rPr dirty="0"/>
              <a:t>Reduced risk of human error.</a:t>
            </a:r>
            <a:endParaRPr lang="en-PK"/>
          </a:p>
          <a:p>
            <a:pPr>
              <a:lnSpc>
                <a:spcPct val="110000"/>
              </a:lnSpc>
            </a:pPr>
            <a:endParaRPr lang="en-PK" sz="14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040">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7DF5B57-ED3E-36B5-32A5-E35B3340B6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66163" y="447234"/>
            <a:ext cx="8264126" cy="3450273"/>
          </a:xfrm>
          <a:prstGeom prst="rect">
            <a:avLst/>
          </a:prstGeom>
          <a:noFill/>
          <a:extLst>
            <a:ext uri="{909E8E84-426E-40DD-AFC4-6F175D3DCCD1}">
              <a14:hiddenFill xmlns:a14="http://schemas.microsoft.com/office/drawing/2010/main">
                <a:solidFill>
                  <a:srgbClr val="FFFFFF"/>
                </a:solidFill>
              </a14:hiddenFill>
            </a:ext>
          </a:extLst>
        </p:spPr>
      </p:pic>
      <p:sp>
        <p:nvSpPr>
          <p:cNvPr id="1042" name="Rectangle 1041">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043" name="Rectangle 104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679600" y="4596992"/>
            <a:ext cx="3353432" cy="1607013"/>
          </a:xfrm>
        </p:spPr>
        <p:txBody>
          <a:bodyPr anchor="ctr">
            <a:normAutofit/>
          </a:bodyPr>
          <a:lstStyle/>
          <a:p>
            <a:r>
              <a:rPr lang="en-US">
                <a:solidFill>
                  <a:srgbClr val="FFFFFF"/>
                </a:solidFill>
              </a:rPr>
              <a:t>IaC Workflow</a:t>
            </a:r>
          </a:p>
        </p:txBody>
      </p:sp>
      <p:sp>
        <p:nvSpPr>
          <p:cNvPr id="3" name="Content Placeholder 2"/>
          <p:cNvSpPr>
            <a:spLocks noGrp="1"/>
          </p:cNvSpPr>
          <p:nvPr>
            <p:ph idx="1"/>
          </p:nvPr>
        </p:nvSpPr>
        <p:spPr>
          <a:xfrm>
            <a:off x="4271491" y="4490720"/>
            <a:ext cx="7240909" cy="1713284"/>
          </a:xfrm>
        </p:spPr>
        <p:txBody>
          <a:bodyPr>
            <a:normAutofit/>
          </a:bodyPr>
          <a:lstStyle/>
          <a:p>
            <a:pPr>
              <a:lnSpc>
                <a:spcPct val="110000"/>
              </a:lnSpc>
              <a:spcAft>
                <a:spcPts val="0"/>
              </a:spcAft>
            </a:pPr>
            <a:r>
              <a:rPr lang="en-US" sz="1400" dirty="0">
                <a:solidFill>
                  <a:srgbClr val="FFFFFF"/>
                </a:solidFill>
              </a:rPr>
              <a:t>Process Flow:</a:t>
            </a:r>
          </a:p>
          <a:p>
            <a:pPr lvl="1">
              <a:lnSpc>
                <a:spcPct val="110000"/>
              </a:lnSpc>
              <a:spcAft>
                <a:spcPts val="0"/>
              </a:spcAft>
            </a:pPr>
            <a:r>
              <a:rPr lang="en-US" dirty="0">
                <a:solidFill>
                  <a:srgbClr val="FFFFFF"/>
                </a:solidFill>
              </a:rPr>
              <a:t>Design: Define infrastructure requirements.</a:t>
            </a:r>
          </a:p>
          <a:p>
            <a:pPr lvl="1">
              <a:lnSpc>
                <a:spcPct val="110000"/>
              </a:lnSpc>
              <a:spcAft>
                <a:spcPts val="0"/>
              </a:spcAft>
            </a:pPr>
            <a:r>
              <a:rPr lang="en-US" dirty="0">
                <a:solidFill>
                  <a:srgbClr val="FFFFFF"/>
                </a:solidFill>
              </a:rPr>
              <a:t>Code: Write infrastructure configuration.</a:t>
            </a:r>
          </a:p>
          <a:p>
            <a:pPr lvl="1">
              <a:lnSpc>
                <a:spcPct val="110000"/>
              </a:lnSpc>
              <a:spcAft>
                <a:spcPts val="0"/>
              </a:spcAft>
            </a:pPr>
            <a:r>
              <a:rPr lang="en-US" dirty="0">
                <a:solidFill>
                  <a:srgbClr val="FFFFFF"/>
                </a:solidFill>
              </a:rPr>
              <a:t>Implement: Deploy infrastructure using scripts.</a:t>
            </a:r>
          </a:p>
          <a:p>
            <a:pPr lvl="1">
              <a:lnSpc>
                <a:spcPct val="110000"/>
              </a:lnSpc>
              <a:spcAft>
                <a:spcPts val="0"/>
              </a:spcAft>
            </a:pPr>
            <a:r>
              <a:rPr lang="en-US" dirty="0">
                <a:solidFill>
                  <a:srgbClr val="FFFFFF"/>
                </a:solidFill>
              </a:rPr>
              <a:t>Update: Modify configurations as needed.</a:t>
            </a:r>
          </a:p>
          <a:p>
            <a:pPr>
              <a:lnSpc>
                <a:spcPct val="110000"/>
              </a:lnSpc>
              <a:spcAft>
                <a:spcPts val="0"/>
              </a:spcAft>
            </a:pPr>
            <a:r>
              <a:rPr lang="en-US" sz="1400" dirty="0">
                <a:solidFill>
                  <a:srgbClr val="FFFFFF"/>
                </a:solidFill>
              </a:rPr>
              <a:t>Outcome: Faster and more reliable infrastructure deployments.</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B01F6-BC95-41DE-3F45-042300F00416}"/>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Azure Resource Manager (ARM)</a:t>
            </a:r>
            <a:endParaRPr lang="en-PK" sz="4000">
              <a:solidFill>
                <a:schemeClr val="accent1"/>
              </a:solidFill>
            </a:endParaRPr>
          </a:p>
        </p:txBody>
      </p:sp>
      <p:sp>
        <p:nvSpPr>
          <p:cNvPr id="27" name="Rectangle 26">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9" name="Rectangle 28">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B21656B2-2BEB-A6CA-A49C-D0343FB05531}"/>
              </a:ext>
            </a:extLst>
          </p:cNvPr>
          <p:cNvSpPr>
            <a:spLocks noGrp="1"/>
          </p:cNvSpPr>
          <p:nvPr>
            <p:ph idx="1"/>
          </p:nvPr>
        </p:nvSpPr>
        <p:spPr>
          <a:xfrm>
            <a:off x="5117586" y="690880"/>
            <a:ext cx="6143248" cy="5781040"/>
          </a:xfrm>
        </p:spPr>
        <p:txBody>
          <a:bodyPr>
            <a:normAutofit/>
          </a:bodyPr>
          <a:lstStyle/>
          <a:p>
            <a:pPr>
              <a:lnSpc>
                <a:spcPct val="110000"/>
              </a:lnSpc>
            </a:pPr>
            <a:r>
              <a:rPr lang="en-US" sz="1400" dirty="0"/>
              <a:t>Overview:</a:t>
            </a:r>
          </a:p>
          <a:p>
            <a:pPr lvl="1">
              <a:lnSpc>
                <a:spcPct val="110000"/>
              </a:lnSpc>
            </a:pPr>
            <a:r>
              <a:rPr lang="en-US" dirty="0"/>
              <a:t>A management framework for deploying and managing Azure resources.</a:t>
            </a:r>
          </a:p>
          <a:p>
            <a:pPr lvl="1">
              <a:lnSpc>
                <a:spcPct val="110000"/>
              </a:lnSpc>
            </a:pPr>
            <a:r>
              <a:rPr lang="en-US" dirty="0"/>
              <a:t>Deployment and Management: Uses declarative JSON templates.</a:t>
            </a:r>
          </a:p>
          <a:p>
            <a:pPr lvl="1">
              <a:lnSpc>
                <a:spcPct val="110000"/>
              </a:lnSpc>
            </a:pPr>
            <a:r>
              <a:rPr lang="en-US" dirty="0"/>
              <a:t>Features: Resource grouping, role-based access control, and tags for organization.</a:t>
            </a:r>
          </a:p>
          <a:p>
            <a:pPr>
              <a:lnSpc>
                <a:spcPct val="110000"/>
              </a:lnSpc>
            </a:pPr>
            <a:r>
              <a:rPr lang="en-US" sz="1400" dirty="0"/>
              <a:t>Components of ARM Templates:</a:t>
            </a:r>
          </a:p>
          <a:p>
            <a:pPr lvl="1">
              <a:lnSpc>
                <a:spcPct val="110000"/>
              </a:lnSpc>
            </a:pPr>
            <a:r>
              <a:rPr lang="en-US" dirty="0"/>
              <a:t>Parameters: Input values at deployment time for </a:t>
            </a:r>
            <a:r>
              <a:rPr lang="en-US" sz="1600" dirty="0"/>
              <a:t>reusability</a:t>
            </a:r>
            <a:r>
              <a:rPr lang="en-US" dirty="0"/>
              <a:t>.</a:t>
            </a:r>
          </a:p>
          <a:p>
            <a:pPr lvl="1">
              <a:lnSpc>
                <a:spcPct val="110000"/>
              </a:lnSpc>
            </a:pPr>
            <a:r>
              <a:rPr lang="en-US" dirty="0"/>
              <a:t>Variables: Internal values used throughout the template.</a:t>
            </a:r>
          </a:p>
          <a:p>
            <a:pPr lvl="1">
              <a:lnSpc>
                <a:spcPct val="110000"/>
              </a:lnSpc>
            </a:pPr>
            <a:r>
              <a:rPr lang="en-US" dirty="0"/>
              <a:t>Functions: Custom logic defined within the template.</a:t>
            </a:r>
          </a:p>
          <a:p>
            <a:pPr lvl="1">
              <a:lnSpc>
                <a:spcPct val="110000"/>
              </a:lnSpc>
            </a:pPr>
            <a:r>
              <a:rPr lang="en-US" dirty="0"/>
              <a:t>Resources: Specification of resources to deploy.</a:t>
            </a:r>
          </a:p>
          <a:p>
            <a:pPr lvl="1">
              <a:lnSpc>
                <a:spcPct val="110000"/>
              </a:lnSpc>
            </a:pPr>
            <a:r>
              <a:rPr lang="en-US" dirty="0"/>
              <a:t>Outputs: Returns values upon deployment completion.</a:t>
            </a:r>
          </a:p>
          <a:p>
            <a:pPr>
              <a:lnSpc>
                <a:spcPct val="110000"/>
              </a:lnSpc>
            </a:pPr>
            <a:r>
              <a:rPr lang="en-US" sz="1400" dirty="0"/>
              <a:t>Challenges of Using ARM Templates:</a:t>
            </a:r>
          </a:p>
          <a:p>
            <a:pPr lvl="1">
              <a:lnSpc>
                <a:spcPct val="110000"/>
              </a:lnSpc>
            </a:pPr>
            <a:r>
              <a:rPr lang="en-US" dirty="0"/>
              <a:t>Complexity of JSON: Hard to read, author, and debug.</a:t>
            </a:r>
          </a:p>
          <a:p>
            <a:pPr lvl="1">
              <a:lnSpc>
                <a:spcPct val="110000"/>
              </a:lnSpc>
            </a:pPr>
            <a:r>
              <a:rPr lang="en-US" dirty="0"/>
              <a:t>Syntax Overhead: JSON structure can be cumbersome.</a:t>
            </a:r>
          </a:p>
          <a:p>
            <a:pPr lvl="1">
              <a:lnSpc>
                <a:spcPct val="110000"/>
              </a:lnSpc>
            </a:pPr>
            <a:r>
              <a:rPr lang="en-US" dirty="0"/>
              <a:t>Learning Curve: Difficulty for new users.</a:t>
            </a:r>
            <a:endParaRPr lang="en-PK" dirty="0"/>
          </a:p>
        </p:txBody>
      </p:sp>
    </p:spTree>
    <p:extLst>
      <p:ext uri="{BB962C8B-B14F-4D97-AF65-F5344CB8AC3E}">
        <p14:creationId xmlns:p14="http://schemas.microsoft.com/office/powerpoint/2010/main" val="18199766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7BD8383B-B206-CB19-F44F-3C47B02F5C26}"/>
              </a:ext>
            </a:extLst>
          </p:cNvPr>
          <p:cNvSpPr>
            <a:spLocks noGrp="1"/>
          </p:cNvSpPr>
          <p:nvPr>
            <p:ph type="title"/>
          </p:nvPr>
        </p:nvSpPr>
        <p:spPr>
          <a:xfrm>
            <a:off x="6873606" y="938022"/>
            <a:ext cx="4597758" cy="1188720"/>
          </a:xfrm>
        </p:spPr>
        <p:txBody>
          <a:bodyPr>
            <a:normAutofit/>
          </a:bodyPr>
          <a:lstStyle/>
          <a:p>
            <a:r>
              <a:rPr lang="en-US">
                <a:solidFill>
                  <a:srgbClr val="FFFFFF"/>
                </a:solidFill>
              </a:rPr>
              <a:t>Azure Bicep</a:t>
            </a:r>
            <a:endParaRPr lang="en-PK">
              <a:solidFill>
                <a:srgbClr val="FFFFFF"/>
              </a:solidFill>
            </a:endParaRPr>
          </a:p>
        </p:txBody>
      </p:sp>
      <p:sp>
        <p:nvSpPr>
          <p:cNvPr id="3" name="Content Placeholder 2">
            <a:extLst>
              <a:ext uri="{FF2B5EF4-FFF2-40B4-BE49-F238E27FC236}">
                <a16:creationId xmlns:a16="http://schemas.microsoft.com/office/drawing/2014/main" id="{FEC63911-D7F6-2A78-E430-CDD74BF26068}"/>
              </a:ext>
            </a:extLst>
          </p:cNvPr>
          <p:cNvSpPr>
            <a:spLocks noGrp="1"/>
          </p:cNvSpPr>
          <p:nvPr>
            <p:ph idx="1"/>
          </p:nvPr>
        </p:nvSpPr>
        <p:spPr>
          <a:xfrm>
            <a:off x="6873606" y="2340864"/>
            <a:ext cx="4597758" cy="3793237"/>
          </a:xfrm>
        </p:spPr>
        <p:txBody>
          <a:bodyPr>
            <a:normAutofit/>
          </a:bodyPr>
          <a:lstStyle/>
          <a:p>
            <a:r>
              <a:rPr lang="en-US">
                <a:solidFill>
                  <a:srgbClr val="FFFFFF"/>
                </a:solidFill>
              </a:rPr>
              <a:t>A domain-specific language (DSL) for Azure resource deployment.</a:t>
            </a:r>
          </a:p>
          <a:p>
            <a:r>
              <a:rPr lang="en-US">
                <a:solidFill>
                  <a:srgbClr val="FFFFFF"/>
                </a:solidFill>
              </a:rPr>
              <a:t>Advantages of Bicep</a:t>
            </a:r>
          </a:p>
          <a:p>
            <a:pPr lvl="1"/>
            <a:r>
              <a:rPr lang="en-US">
                <a:solidFill>
                  <a:srgbClr val="FFFFFF"/>
                </a:solidFill>
              </a:rPr>
              <a:t>Simpler syntax, improved readability, and modularity.</a:t>
            </a:r>
          </a:p>
          <a:p>
            <a:pPr lvl="1"/>
            <a:r>
              <a:rPr lang="en-US">
                <a:solidFill>
                  <a:srgbClr val="FFFFFF"/>
                </a:solidFill>
              </a:rPr>
              <a:t>Transpilation to ARM</a:t>
            </a:r>
          </a:p>
          <a:p>
            <a:pPr lvl="1"/>
            <a:r>
              <a:rPr lang="en-US">
                <a:solidFill>
                  <a:srgbClr val="FFFFFF"/>
                </a:solidFill>
              </a:rPr>
              <a:t>Bicep templates are converted to ARM templates for deployment.</a:t>
            </a:r>
            <a:endParaRPr lang="en-US" dirty="0">
              <a:solidFill>
                <a:srgbClr val="FFFFFF"/>
              </a:solidFill>
            </a:endParaRPr>
          </a:p>
        </p:txBody>
      </p:sp>
      <p:graphicFrame>
        <p:nvGraphicFramePr>
          <p:cNvPr id="4" name="Table 3">
            <a:extLst>
              <a:ext uri="{FF2B5EF4-FFF2-40B4-BE49-F238E27FC236}">
                <a16:creationId xmlns:a16="http://schemas.microsoft.com/office/drawing/2014/main" id="{50162E02-F1AA-8A70-1A39-6A5A0BD7DFF4}"/>
              </a:ext>
            </a:extLst>
          </p:cNvPr>
          <p:cNvGraphicFramePr>
            <a:graphicFrameLocks noGrp="1"/>
          </p:cNvGraphicFramePr>
          <p:nvPr>
            <p:extLst>
              <p:ext uri="{D42A27DB-BD31-4B8C-83A1-F6EECF244321}">
                <p14:modId xmlns:p14="http://schemas.microsoft.com/office/powerpoint/2010/main" val="4242675004"/>
              </p:ext>
            </p:extLst>
          </p:nvPr>
        </p:nvGraphicFramePr>
        <p:xfrm>
          <a:off x="720636" y="1466999"/>
          <a:ext cx="5476376" cy="4124470"/>
        </p:xfrm>
        <a:graphic>
          <a:graphicData uri="http://schemas.openxmlformats.org/drawingml/2006/table">
            <a:tbl>
              <a:tblPr firstRow="1" bandRow="1">
                <a:tableStyleId>{8EC20E35-A176-4012-BC5E-935CFFF8708E}</a:tableStyleId>
              </a:tblPr>
              <a:tblGrid>
                <a:gridCol w="1830232">
                  <a:extLst>
                    <a:ext uri="{9D8B030D-6E8A-4147-A177-3AD203B41FA5}">
                      <a16:colId xmlns:a16="http://schemas.microsoft.com/office/drawing/2014/main" val="3867701438"/>
                    </a:ext>
                  </a:extLst>
                </a:gridCol>
                <a:gridCol w="1873196">
                  <a:extLst>
                    <a:ext uri="{9D8B030D-6E8A-4147-A177-3AD203B41FA5}">
                      <a16:colId xmlns:a16="http://schemas.microsoft.com/office/drawing/2014/main" val="3026690113"/>
                    </a:ext>
                  </a:extLst>
                </a:gridCol>
                <a:gridCol w="1772948">
                  <a:extLst>
                    <a:ext uri="{9D8B030D-6E8A-4147-A177-3AD203B41FA5}">
                      <a16:colId xmlns:a16="http://schemas.microsoft.com/office/drawing/2014/main" val="1390335933"/>
                    </a:ext>
                  </a:extLst>
                </a:gridCol>
              </a:tblGrid>
              <a:tr h="453692">
                <a:tc>
                  <a:txBody>
                    <a:bodyPr/>
                    <a:lstStyle/>
                    <a:p>
                      <a:endParaRPr lang="en-PK" sz="1600"/>
                    </a:p>
                  </a:txBody>
                  <a:tcPr marL="103112" marR="103112" marT="51556" marB="51556"/>
                </a:tc>
                <a:tc>
                  <a:txBody>
                    <a:bodyPr/>
                    <a:lstStyle/>
                    <a:p>
                      <a:r>
                        <a:rPr lang="en-US" sz="1600"/>
                        <a:t>ARM</a:t>
                      </a:r>
                      <a:endParaRPr lang="en-PK" sz="1600"/>
                    </a:p>
                  </a:txBody>
                  <a:tcPr marL="103112" marR="103112" marT="51556" marB="51556"/>
                </a:tc>
                <a:tc>
                  <a:txBody>
                    <a:bodyPr/>
                    <a:lstStyle/>
                    <a:p>
                      <a:r>
                        <a:rPr lang="en-US" sz="1600"/>
                        <a:t>Bicep</a:t>
                      </a:r>
                      <a:endParaRPr lang="en-PK" sz="1600"/>
                    </a:p>
                  </a:txBody>
                  <a:tcPr marL="103112" marR="103112" marT="51556" marB="51556"/>
                </a:tc>
                <a:extLst>
                  <a:ext uri="{0D108BD9-81ED-4DB2-BD59-A6C34878D82A}">
                    <a16:rowId xmlns:a16="http://schemas.microsoft.com/office/drawing/2014/main" val="2999324683"/>
                  </a:ext>
                </a:extLst>
              </a:tr>
              <a:tr h="763027">
                <a:tc>
                  <a:txBody>
                    <a:bodyPr/>
                    <a:lstStyle/>
                    <a:p>
                      <a:r>
                        <a:rPr lang="en-US" sz="1600"/>
                        <a:t>Syntax</a:t>
                      </a:r>
                      <a:endParaRPr lang="en-PK" sz="1600"/>
                    </a:p>
                  </a:txBody>
                  <a:tcPr marL="103112" marR="103112" marT="51556" marB="51556"/>
                </a:tc>
                <a:tc>
                  <a:txBody>
                    <a:bodyPr/>
                    <a:lstStyle/>
                    <a:p>
                      <a:r>
                        <a:rPr lang="en-US" sz="1600"/>
                        <a:t>JSON</a:t>
                      </a:r>
                      <a:endParaRPr lang="en-PK" sz="1600"/>
                    </a:p>
                  </a:txBody>
                  <a:tcPr marL="103112" marR="103112" marT="51556" marB="51556"/>
                </a:tc>
                <a:tc>
                  <a:txBody>
                    <a:bodyPr/>
                    <a:lstStyle/>
                    <a:p>
                      <a:r>
                        <a:rPr lang="en-US" sz="1600"/>
                        <a:t>Simplified syntax</a:t>
                      </a:r>
                      <a:endParaRPr lang="en-PK" sz="1600"/>
                    </a:p>
                  </a:txBody>
                  <a:tcPr marL="103112" marR="103112" marT="51556" marB="51556"/>
                </a:tc>
                <a:extLst>
                  <a:ext uri="{0D108BD9-81ED-4DB2-BD59-A6C34878D82A}">
                    <a16:rowId xmlns:a16="http://schemas.microsoft.com/office/drawing/2014/main" val="937661466"/>
                  </a:ext>
                </a:extLst>
              </a:tr>
              <a:tr h="763027">
                <a:tc>
                  <a:txBody>
                    <a:bodyPr/>
                    <a:lstStyle/>
                    <a:p>
                      <a:r>
                        <a:rPr lang="en-US" sz="1600"/>
                        <a:t>Integration</a:t>
                      </a:r>
                      <a:endParaRPr lang="en-PK" sz="1600"/>
                    </a:p>
                  </a:txBody>
                  <a:tcPr marL="103112" marR="103112" marT="51556" marB="51556"/>
                </a:tc>
                <a:tc>
                  <a:txBody>
                    <a:bodyPr/>
                    <a:lstStyle/>
                    <a:p>
                      <a:r>
                        <a:rPr lang="en-US" sz="1600"/>
                        <a:t>Deep Azure integration</a:t>
                      </a:r>
                      <a:endParaRPr lang="en-PK" sz="1600"/>
                    </a:p>
                  </a:txBody>
                  <a:tcPr marL="103112" marR="103112" marT="51556" marB="51556"/>
                </a:tc>
                <a:tc>
                  <a:txBody>
                    <a:bodyPr/>
                    <a:lstStyle/>
                    <a:p>
                      <a:r>
                        <a:rPr lang="en-US" sz="1600"/>
                        <a:t>Focused on ease of use</a:t>
                      </a:r>
                      <a:endParaRPr lang="en-PK" sz="1600"/>
                    </a:p>
                  </a:txBody>
                  <a:tcPr marL="103112" marR="103112" marT="51556" marB="51556"/>
                </a:tc>
                <a:extLst>
                  <a:ext uri="{0D108BD9-81ED-4DB2-BD59-A6C34878D82A}">
                    <a16:rowId xmlns:a16="http://schemas.microsoft.com/office/drawing/2014/main" val="2706822809"/>
                  </a:ext>
                </a:extLst>
              </a:tr>
              <a:tr h="763027">
                <a:tc>
                  <a:txBody>
                    <a:bodyPr/>
                    <a:lstStyle/>
                    <a:p>
                      <a:r>
                        <a:rPr lang="en-US" sz="1600"/>
                        <a:t>Features</a:t>
                      </a:r>
                      <a:endParaRPr lang="en-PK" sz="1600"/>
                    </a:p>
                  </a:txBody>
                  <a:tcPr marL="103112" marR="103112" marT="51556" marB="51556"/>
                </a:tc>
                <a:tc>
                  <a:txBody>
                    <a:bodyPr/>
                    <a:lstStyle/>
                    <a:p>
                      <a:r>
                        <a:rPr lang="en-US" sz="1600"/>
                        <a:t>Rich features</a:t>
                      </a:r>
                      <a:endParaRPr lang="en-PK" sz="1600"/>
                    </a:p>
                  </a:txBody>
                  <a:tcPr marL="103112" marR="103112" marT="51556" marB="51556"/>
                </a:tc>
                <a:tc>
                  <a:txBody>
                    <a:bodyPr/>
                    <a:lstStyle/>
                    <a:p>
                      <a:r>
                        <a:rPr lang="en-US" sz="1600"/>
                        <a:t>Streamlined for simplicity</a:t>
                      </a:r>
                      <a:endParaRPr lang="en-PK" sz="1600"/>
                    </a:p>
                  </a:txBody>
                  <a:tcPr marL="103112" marR="103112" marT="51556" marB="51556"/>
                </a:tc>
                <a:extLst>
                  <a:ext uri="{0D108BD9-81ED-4DB2-BD59-A6C34878D82A}">
                    <a16:rowId xmlns:a16="http://schemas.microsoft.com/office/drawing/2014/main" val="3060147237"/>
                  </a:ext>
                </a:extLst>
              </a:tr>
              <a:tr h="1381697">
                <a:tc>
                  <a:txBody>
                    <a:bodyPr/>
                    <a:lstStyle/>
                    <a:p>
                      <a:r>
                        <a:rPr lang="en-US" sz="1600"/>
                        <a:t>Compatibility</a:t>
                      </a:r>
                      <a:endParaRPr lang="en-PK" sz="1600"/>
                    </a:p>
                  </a:txBody>
                  <a:tcPr marL="103112" marR="103112" marT="51556" marB="51556"/>
                </a:tc>
                <a:tc>
                  <a:txBody>
                    <a:bodyPr/>
                    <a:lstStyle/>
                    <a:p>
                      <a:r>
                        <a:rPr lang="en-US" sz="1600" dirty="0"/>
                        <a:t>Widely used</a:t>
                      </a:r>
                      <a:endParaRPr lang="en-PK" sz="1600" dirty="0"/>
                    </a:p>
                  </a:txBody>
                  <a:tcPr marL="103112" marR="103112" marT="51556" marB="51556"/>
                </a:tc>
                <a:tc>
                  <a:txBody>
                    <a:bodyPr/>
                    <a:lstStyle/>
                    <a:p>
                      <a:r>
                        <a:rPr lang="en-US" sz="1600" dirty="0"/>
                        <a:t>Compatible with Kubernetes and ARM</a:t>
                      </a:r>
                      <a:endParaRPr lang="en-PK" sz="1600" dirty="0"/>
                    </a:p>
                  </a:txBody>
                  <a:tcPr marL="103112" marR="103112" marT="51556" marB="51556"/>
                </a:tc>
                <a:extLst>
                  <a:ext uri="{0D108BD9-81ED-4DB2-BD59-A6C34878D82A}">
                    <a16:rowId xmlns:a16="http://schemas.microsoft.com/office/drawing/2014/main" val="3595188050"/>
                  </a:ext>
                </a:extLst>
              </a:tr>
            </a:tbl>
          </a:graphicData>
        </a:graphic>
      </p:graphicFrame>
    </p:spTree>
    <p:extLst>
      <p:ext uri="{BB962C8B-B14F-4D97-AF65-F5344CB8AC3E}">
        <p14:creationId xmlns:p14="http://schemas.microsoft.com/office/powerpoint/2010/main" val="23635328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3" name="Rectangle 4132">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4135" name="Rectangle 4134">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4137" name="Rectangle 4136">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4139" name="Rectangle 4138">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useBgFill="1">
        <p:nvSpPr>
          <p:cNvPr id="4141" name="Rectangle 4140">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965FD83A-28B1-E90A-5F93-111B7F18E5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33" t="16296" r="1666" b="19643"/>
          <a:stretch/>
        </p:blipFill>
        <p:spPr bwMode="auto">
          <a:xfrm>
            <a:off x="1353273" y="129438"/>
            <a:ext cx="9235673" cy="4336630"/>
          </a:xfrm>
          <a:prstGeom prst="rect">
            <a:avLst/>
          </a:prstGeom>
          <a:noFill/>
          <a:extLst>
            <a:ext uri="{909E8E84-426E-40DD-AFC4-6F175D3DCCD1}">
              <a14:hiddenFill xmlns:a14="http://schemas.microsoft.com/office/drawing/2010/main">
                <a:solidFill>
                  <a:srgbClr val="FFFFFF"/>
                </a:solidFill>
              </a14:hiddenFill>
            </a:ext>
          </a:extLst>
        </p:spPr>
      </p:pic>
      <p:sp>
        <p:nvSpPr>
          <p:cNvPr id="4143" name="Rectangle 4142">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4145" name="Rectangle 4144">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65523"/>
            <a:ext cx="11303626" cy="2045243"/>
          </a:xfrm>
          <a:prstGeom prst="rect">
            <a:avLst/>
          </a:prstGeom>
          <a:solidFill>
            <a:srgbClr val="465359"/>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D8140320-A184-6734-8D50-9662CBE45D32}"/>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rgbClr val="FFFFFF"/>
                </a:solidFill>
              </a:rPr>
              <a:t>Bicep vs ARM</a:t>
            </a:r>
          </a:p>
        </p:txBody>
      </p:sp>
    </p:spTree>
    <p:extLst>
      <p:ext uri="{BB962C8B-B14F-4D97-AF65-F5344CB8AC3E}">
        <p14:creationId xmlns:p14="http://schemas.microsoft.com/office/powerpoint/2010/main" val="881410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pic>
        <p:nvPicPr>
          <p:cNvPr id="5122" name="Picture 2" descr="The Terraform workflow has three steps: Write, Plan, and Apply">
            <a:extLst>
              <a:ext uri="{FF2B5EF4-FFF2-40B4-BE49-F238E27FC236}">
                <a16:creationId xmlns:a16="http://schemas.microsoft.com/office/drawing/2014/main" id="{AB4E5CA2-F3DD-7D91-11D3-6EA6965D52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0636" y="1147090"/>
            <a:ext cx="5476375" cy="4764285"/>
          </a:xfrm>
          <a:prstGeom prst="rect">
            <a:avLst/>
          </a:prstGeom>
          <a:noFill/>
          <a:extLst>
            <a:ext uri="{909E8E84-426E-40DD-AFC4-6F175D3DCCD1}">
              <a14:hiddenFill xmlns:a14="http://schemas.microsoft.com/office/drawing/2010/main">
                <a:solidFill>
                  <a:srgbClr val="FFFFFF"/>
                </a:solidFill>
              </a14:hiddenFill>
            </a:ext>
          </a:extLst>
        </p:spPr>
      </p:pic>
      <p:sp>
        <p:nvSpPr>
          <p:cNvPr id="5131" name="Rectangle 5130">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BE8FEEF-ED5E-2815-58A4-F03EF7103CED}"/>
              </a:ext>
            </a:extLst>
          </p:cNvPr>
          <p:cNvSpPr>
            <a:spLocks noGrp="1"/>
          </p:cNvSpPr>
          <p:nvPr>
            <p:ph type="title"/>
          </p:nvPr>
        </p:nvSpPr>
        <p:spPr>
          <a:xfrm>
            <a:off x="6873606" y="938022"/>
            <a:ext cx="4597758" cy="1188720"/>
          </a:xfrm>
        </p:spPr>
        <p:txBody>
          <a:bodyPr>
            <a:normAutofit/>
          </a:bodyPr>
          <a:lstStyle/>
          <a:p>
            <a:r>
              <a:rPr lang="en-US" dirty="0">
                <a:solidFill>
                  <a:srgbClr val="FFFFFF"/>
                </a:solidFill>
              </a:rPr>
              <a:t>Terraform</a:t>
            </a:r>
            <a:endParaRPr lang="en-PK" dirty="0">
              <a:solidFill>
                <a:srgbClr val="FFFFFF"/>
              </a:solidFill>
            </a:endParaRPr>
          </a:p>
        </p:txBody>
      </p:sp>
      <p:sp>
        <p:nvSpPr>
          <p:cNvPr id="3" name="Content Placeholder 2">
            <a:extLst>
              <a:ext uri="{FF2B5EF4-FFF2-40B4-BE49-F238E27FC236}">
                <a16:creationId xmlns:a16="http://schemas.microsoft.com/office/drawing/2014/main" id="{2A3F681A-BE7C-2937-BA33-F408D6F03A1F}"/>
              </a:ext>
            </a:extLst>
          </p:cNvPr>
          <p:cNvSpPr>
            <a:spLocks noGrp="1"/>
          </p:cNvSpPr>
          <p:nvPr>
            <p:ph idx="1"/>
          </p:nvPr>
        </p:nvSpPr>
        <p:spPr>
          <a:xfrm>
            <a:off x="6873606" y="2340865"/>
            <a:ext cx="4597758" cy="2810256"/>
          </a:xfrm>
        </p:spPr>
        <p:txBody>
          <a:bodyPr>
            <a:normAutofit lnSpcReduction="10000"/>
          </a:bodyPr>
          <a:lstStyle/>
          <a:p>
            <a:r>
              <a:rPr lang="en-US" sz="1800" dirty="0">
                <a:solidFill>
                  <a:srgbClr val="FFFFFF"/>
                </a:solidFill>
              </a:rPr>
              <a:t>Use Cases for Terraform</a:t>
            </a:r>
          </a:p>
          <a:p>
            <a:pPr lvl="1"/>
            <a:r>
              <a:rPr lang="en-US" sz="1600" dirty="0">
                <a:solidFill>
                  <a:srgbClr val="FFFFFF"/>
                </a:solidFill>
              </a:rPr>
              <a:t>Multi-cloud infrastructure deployment.</a:t>
            </a:r>
          </a:p>
          <a:p>
            <a:pPr lvl="1"/>
            <a:r>
              <a:rPr lang="en-US" sz="1600" dirty="0">
                <a:solidFill>
                  <a:srgbClr val="FFFFFF"/>
                </a:solidFill>
              </a:rPr>
              <a:t>Large-scale deployments.</a:t>
            </a:r>
          </a:p>
          <a:p>
            <a:r>
              <a:rPr lang="en-US" sz="1800" dirty="0">
                <a:solidFill>
                  <a:srgbClr val="FFFFFF"/>
                </a:solidFill>
              </a:rPr>
              <a:t>Benefits of Terraform</a:t>
            </a:r>
          </a:p>
          <a:p>
            <a:pPr lvl="1"/>
            <a:r>
              <a:rPr lang="en-US" sz="1600" dirty="0">
                <a:solidFill>
                  <a:srgbClr val="FFFFFF"/>
                </a:solidFill>
              </a:rPr>
              <a:t>State management, clear preview of changes.</a:t>
            </a:r>
          </a:p>
          <a:p>
            <a:pPr lvl="1"/>
            <a:r>
              <a:rPr lang="en-US" sz="1600" dirty="0">
                <a:solidFill>
                  <a:srgbClr val="FFFFFF"/>
                </a:solidFill>
              </a:rPr>
              <a:t>Flexibility for different cloud providers.</a:t>
            </a:r>
            <a:endParaRPr lang="en-PK" sz="1600" dirty="0">
              <a:solidFill>
                <a:srgbClr val="FFFFFF"/>
              </a:solidFill>
            </a:endParaRPr>
          </a:p>
        </p:txBody>
      </p:sp>
    </p:spTree>
    <p:extLst>
      <p:ext uri="{BB962C8B-B14F-4D97-AF65-F5344CB8AC3E}">
        <p14:creationId xmlns:p14="http://schemas.microsoft.com/office/powerpoint/2010/main" val="2588146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Introduction</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1900"/>
              <a:t>Overview:</a:t>
            </a:r>
          </a:p>
          <a:p>
            <a:pPr lvl="1"/>
            <a:r>
              <a:rPr lang="en-US" sz="1900"/>
              <a:t>Understanding Azure’s offerings in cloud infrastructure and development.</a:t>
            </a:r>
          </a:p>
          <a:p>
            <a:pPr lvl="1"/>
            <a:r>
              <a:rPr lang="en-US" sz="1900"/>
              <a:t>Key focus on automation, scalability, and efficient monitoring practices.</a:t>
            </a:r>
          </a:p>
          <a:p>
            <a:r>
              <a:rPr lang="en-US" sz="1900"/>
              <a:t>Objectives:</a:t>
            </a:r>
          </a:p>
          <a:p>
            <a:pPr lvl="1"/>
            <a:r>
              <a:rPr lang="en-US" sz="1900"/>
              <a:t>Discover benefits of cloud-native architecture.</a:t>
            </a:r>
          </a:p>
          <a:p>
            <a:pPr lvl="1"/>
            <a:r>
              <a:rPr lang="en-US" sz="1900"/>
              <a:t>Explore DevOps practices for continuous delivery.</a:t>
            </a:r>
          </a:p>
          <a:p>
            <a:pPr lvl="1"/>
            <a:r>
              <a:rPr lang="en-US" sz="1900"/>
              <a:t>Learn how Azure facilitates effective monitoring and management.</a:t>
            </a:r>
          </a:p>
          <a:p>
            <a:endParaRPr lang="en-US" sz="19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2388E-DDAF-FD4B-2CD5-42116153C903}"/>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CaC &amp; PaC</a:t>
            </a:r>
            <a:endParaRPr lang="en-PK"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37B5DD61-9095-B505-74A7-398CBAAA87FB}"/>
              </a:ext>
            </a:extLst>
          </p:cNvPr>
          <p:cNvSpPr>
            <a:spLocks noGrp="1"/>
          </p:cNvSpPr>
          <p:nvPr>
            <p:ph idx="1"/>
          </p:nvPr>
        </p:nvSpPr>
        <p:spPr>
          <a:xfrm>
            <a:off x="5117586" y="1124998"/>
            <a:ext cx="6143248" cy="4608003"/>
          </a:xfrm>
        </p:spPr>
        <p:txBody>
          <a:bodyPr>
            <a:normAutofit/>
          </a:bodyPr>
          <a:lstStyle/>
          <a:p>
            <a:pPr>
              <a:lnSpc>
                <a:spcPct val="110000"/>
              </a:lnSpc>
            </a:pPr>
            <a:r>
              <a:rPr lang="en-US" dirty="0"/>
              <a:t>Configuration as Code (</a:t>
            </a:r>
            <a:r>
              <a:rPr lang="en-US"/>
              <a:t>CaC</a:t>
            </a:r>
            <a:r>
              <a:rPr lang="en-US" dirty="0"/>
              <a:t>)</a:t>
            </a:r>
            <a:endParaRPr lang="en-US"/>
          </a:p>
          <a:p>
            <a:pPr lvl="1">
              <a:lnSpc>
                <a:spcPct val="110000"/>
              </a:lnSpc>
            </a:pPr>
            <a:r>
              <a:rPr lang="en-US" sz="1600"/>
              <a:t>Managing configurations through source code.</a:t>
            </a:r>
          </a:p>
          <a:p>
            <a:pPr lvl="1">
              <a:lnSpc>
                <a:spcPct val="110000"/>
              </a:lnSpc>
            </a:pPr>
            <a:r>
              <a:rPr lang="en-US" sz="1600"/>
              <a:t>Benefits</a:t>
            </a:r>
          </a:p>
          <a:p>
            <a:pPr lvl="2">
              <a:lnSpc>
                <a:spcPct val="110000"/>
              </a:lnSpc>
            </a:pPr>
            <a:r>
              <a:rPr lang="en-US" sz="1600"/>
              <a:t>Version control, reusability, and automation.</a:t>
            </a:r>
          </a:p>
          <a:p>
            <a:pPr lvl="2">
              <a:lnSpc>
                <a:spcPct val="110000"/>
              </a:lnSpc>
            </a:pPr>
            <a:r>
              <a:rPr lang="en-US" sz="1600"/>
              <a:t>Enables collaboration and auditing.</a:t>
            </a:r>
          </a:p>
          <a:p>
            <a:pPr>
              <a:lnSpc>
                <a:spcPct val="110000"/>
              </a:lnSpc>
            </a:pPr>
            <a:r>
              <a:rPr lang="en-US" dirty="0"/>
              <a:t>Policy as Code (</a:t>
            </a:r>
            <a:r>
              <a:rPr lang="en-US"/>
              <a:t>PaC</a:t>
            </a:r>
            <a:r>
              <a:rPr lang="en-US" dirty="0"/>
              <a:t>)</a:t>
            </a:r>
            <a:endParaRPr lang="en-US"/>
          </a:p>
          <a:p>
            <a:pPr lvl="1">
              <a:lnSpc>
                <a:spcPct val="110000"/>
              </a:lnSpc>
            </a:pPr>
            <a:r>
              <a:rPr lang="en-US" sz="1600"/>
              <a:t>Defining policies using code for compliance and security.</a:t>
            </a:r>
          </a:p>
          <a:p>
            <a:pPr lvl="1">
              <a:lnSpc>
                <a:spcPct val="110000"/>
              </a:lnSpc>
            </a:pPr>
            <a:r>
              <a:rPr lang="en-US" sz="1600"/>
              <a:t>Benefits</a:t>
            </a:r>
          </a:p>
          <a:p>
            <a:pPr lvl="2">
              <a:lnSpc>
                <a:spcPct val="110000"/>
              </a:lnSpc>
            </a:pPr>
            <a:r>
              <a:rPr lang="en-US" sz="1600"/>
              <a:t>Enforces standards, improves governance.</a:t>
            </a:r>
          </a:p>
          <a:p>
            <a:pPr lvl="2">
              <a:lnSpc>
                <a:spcPct val="110000"/>
              </a:lnSpc>
            </a:pPr>
            <a:r>
              <a:rPr lang="en-US" sz="1600"/>
              <a:t>Implementation in Azure</a:t>
            </a:r>
          </a:p>
          <a:p>
            <a:pPr lvl="2">
              <a:lnSpc>
                <a:spcPct val="110000"/>
              </a:lnSpc>
            </a:pPr>
            <a:r>
              <a:rPr lang="en-US" sz="1600"/>
              <a:t>Use of Azure Policy for managing compliance and security rules.</a:t>
            </a:r>
            <a:endParaRPr lang="en-PK" sz="1600"/>
          </a:p>
        </p:txBody>
      </p:sp>
    </p:spTree>
    <p:extLst>
      <p:ext uri="{BB962C8B-B14F-4D97-AF65-F5344CB8AC3E}">
        <p14:creationId xmlns:p14="http://schemas.microsoft.com/office/powerpoint/2010/main" val="10491816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6157" name="Rectangle 6156">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6159" name="Rectangle 6158">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6161" name="Rectangle 6160">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2EAD176C-426D-B11B-A832-D9D458ECAA29}"/>
              </a:ext>
            </a:extLst>
          </p:cNvPr>
          <p:cNvSpPr>
            <a:spLocks noGrp="1"/>
          </p:cNvSpPr>
          <p:nvPr>
            <p:ph type="title"/>
          </p:nvPr>
        </p:nvSpPr>
        <p:spPr>
          <a:xfrm>
            <a:off x="803189" y="1209184"/>
            <a:ext cx="3089189" cy="4734416"/>
          </a:xfrm>
        </p:spPr>
        <p:txBody>
          <a:bodyPr anchor="ctr">
            <a:normAutofit/>
          </a:bodyPr>
          <a:lstStyle/>
          <a:p>
            <a:r>
              <a:rPr lang="en-US">
                <a:solidFill>
                  <a:srgbClr val="FFFFFF"/>
                </a:solidFill>
              </a:rPr>
              <a:t>Introduction to Azure Monitoring Tools</a:t>
            </a:r>
            <a:endParaRPr lang="en-PK">
              <a:solidFill>
                <a:srgbClr val="FFFFFF"/>
              </a:solidFill>
            </a:endParaRPr>
          </a:p>
        </p:txBody>
      </p:sp>
      <p:sp>
        <p:nvSpPr>
          <p:cNvPr id="3" name="Content Placeholder 2">
            <a:extLst>
              <a:ext uri="{FF2B5EF4-FFF2-40B4-BE49-F238E27FC236}">
                <a16:creationId xmlns:a16="http://schemas.microsoft.com/office/drawing/2014/main" id="{7E1574CF-1E1A-03ED-7E81-9874B0F268D2}"/>
              </a:ext>
            </a:extLst>
          </p:cNvPr>
          <p:cNvSpPr>
            <a:spLocks noGrp="1"/>
          </p:cNvSpPr>
          <p:nvPr>
            <p:ph idx="1"/>
          </p:nvPr>
        </p:nvSpPr>
        <p:spPr>
          <a:xfrm>
            <a:off x="4561870" y="723900"/>
            <a:ext cx="7183597" cy="3152362"/>
          </a:xfrm>
        </p:spPr>
        <p:txBody>
          <a:bodyPr>
            <a:normAutofit/>
          </a:bodyPr>
          <a:lstStyle/>
          <a:p>
            <a:endParaRPr lang="en-US" dirty="0"/>
          </a:p>
          <a:p>
            <a:r>
              <a:rPr lang="en-US" dirty="0"/>
              <a:t>Importance of monitoring tools in facilitating IT operations.</a:t>
            </a:r>
          </a:p>
          <a:p>
            <a:r>
              <a:rPr lang="en-US" dirty="0"/>
              <a:t>Benefits: Reduced costs, improved performance, reliability, and security of cloud infrastructure.</a:t>
            </a:r>
          </a:p>
        </p:txBody>
      </p:sp>
      <p:pic>
        <p:nvPicPr>
          <p:cNvPr id="6148" name="Picture 4" descr="Microsoft Announces Azure Monitor SQL Insights for Azure SQL in Public  Preview - InfoQ">
            <a:extLst>
              <a:ext uri="{FF2B5EF4-FFF2-40B4-BE49-F238E27FC236}">
                <a16:creationId xmlns:a16="http://schemas.microsoft.com/office/drawing/2014/main" id="{0FCDE76E-A202-14C5-C4BF-90E90433ED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90349" y="4149588"/>
            <a:ext cx="5526638" cy="219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685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B5DE2-DA0C-27A9-34BE-1CF8BB07DCE3}"/>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Azure Monitoring Service</a:t>
            </a:r>
            <a:endParaRPr lang="en-PK"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29B8AE1E-09D6-F305-92EC-CDF67AF3ACF3}"/>
              </a:ext>
            </a:extLst>
          </p:cNvPr>
          <p:cNvSpPr>
            <a:spLocks noGrp="1"/>
          </p:cNvSpPr>
          <p:nvPr>
            <p:ph idx="1"/>
          </p:nvPr>
        </p:nvSpPr>
        <p:spPr>
          <a:xfrm>
            <a:off x="5117586" y="690880"/>
            <a:ext cx="6143248" cy="5709920"/>
          </a:xfrm>
        </p:spPr>
        <p:txBody>
          <a:bodyPr>
            <a:normAutofit fontScale="92500"/>
          </a:bodyPr>
          <a:lstStyle/>
          <a:p>
            <a:pPr>
              <a:lnSpc>
                <a:spcPct val="110000"/>
              </a:lnSpc>
            </a:pPr>
            <a:r>
              <a:rPr lang="en-US" dirty="0"/>
              <a:t>Azure Monitor:</a:t>
            </a:r>
          </a:p>
          <a:p>
            <a:pPr lvl="1">
              <a:lnSpc>
                <a:spcPct val="110000"/>
              </a:lnSpc>
            </a:pPr>
            <a:r>
              <a:rPr lang="en-US" sz="1600" dirty="0"/>
              <a:t>Overview:</a:t>
            </a:r>
          </a:p>
          <a:p>
            <a:pPr lvl="2">
              <a:lnSpc>
                <a:spcPct val="110000"/>
              </a:lnSpc>
            </a:pPr>
            <a:r>
              <a:rPr lang="en-US" sz="1600" dirty="0"/>
              <a:t>Centralized tool for monitoring Azure applications and resources.</a:t>
            </a:r>
          </a:p>
          <a:p>
            <a:pPr lvl="2">
              <a:lnSpc>
                <a:spcPct val="110000"/>
              </a:lnSpc>
            </a:pPr>
            <a:r>
              <a:rPr lang="en-US" sz="1600" dirty="0"/>
              <a:t>Provides real-time visibility into health and performance.</a:t>
            </a:r>
          </a:p>
          <a:p>
            <a:pPr lvl="1">
              <a:lnSpc>
                <a:spcPct val="110000"/>
              </a:lnSpc>
            </a:pPr>
            <a:r>
              <a:rPr lang="en-US" sz="1600" dirty="0"/>
              <a:t>Key Features:</a:t>
            </a:r>
          </a:p>
          <a:p>
            <a:pPr lvl="2">
              <a:lnSpc>
                <a:spcPct val="110000"/>
              </a:lnSpc>
            </a:pPr>
            <a:r>
              <a:rPr lang="en-US" sz="1600" dirty="0"/>
              <a:t>Tracks application and service availability.</a:t>
            </a:r>
          </a:p>
          <a:p>
            <a:pPr lvl="2">
              <a:lnSpc>
                <a:spcPct val="110000"/>
              </a:lnSpc>
            </a:pPr>
            <a:r>
              <a:rPr lang="en-US" sz="1600" dirty="0"/>
              <a:t>Configurable alerts via various methods.</a:t>
            </a:r>
          </a:p>
          <a:p>
            <a:pPr lvl="2">
              <a:lnSpc>
                <a:spcPct val="110000"/>
              </a:lnSpc>
            </a:pPr>
            <a:r>
              <a:rPr lang="en-US" sz="1600" dirty="0"/>
              <a:t>Integrates with event-driven services for proactive issue resolution.</a:t>
            </a:r>
          </a:p>
          <a:p>
            <a:pPr>
              <a:lnSpc>
                <a:spcPct val="110000"/>
              </a:lnSpc>
            </a:pPr>
            <a:r>
              <a:rPr lang="en-US" dirty="0"/>
              <a:t>Application Insights</a:t>
            </a:r>
          </a:p>
          <a:p>
            <a:pPr lvl="1">
              <a:lnSpc>
                <a:spcPct val="110000"/>
              </a:lnSpc>
            </a:pPr>
            <a:r>
              <a:rPr lang="en-US" sz="1600" dirty="0"/>
              <a:t>Subcomponent of Azure Monitor focused on application metrics and telemetry.</a:t>
            </a:r>
          </a:p>
          <a:p>
            <a:pPr lvl="1">
              <a:lnSpc>
                <a:spcPct val="110000"/>
              </a:lnSpc>
            </a:pPr>
            <a:r>
              <a:rPr lang="en-US" sz="1600" dirty="0"/>
              <a:t>Capabilities:</a:t>
            </a:r>
          </a:p>
          <a:p>
            <a:pPr lvl="2">
              <a:lnSpc>
                <a:spcPct val="110000"/>
              </a:lnSpc>
            </a:pPr>
            <a:r>
              <a:rPr lang="en-US" sz="1600" dirty="0"/>
              <a:t>Observes infrastructure impacting application performance.</a:t>
            </a:r>
          </a:p>
          <a:p>
            <a:pPr lvl="2">
              <a:lnSpc>
                <a:spcPct val="110000"/>
              </a:lnSpc>
            </a:pPr>
            <a:r>
              <a:rPr lang="en-US" sz="1600" dirty="0"/>
              <a:t>Identifies user-related issues and provides insights.</a:t>
            </a:r>
          </a:p>
        </p:txBody>
      </p:sp>
    </p:spTree>
    <p:extLst>
      <p:ext uri="{BB962C8B-B14F-4D97-AF65-F5344CB8AC3E}">
        <p14:creationId xmlns:p14="http://schemas.microsoft.com/office/powerpoint/2010/main" val="3311757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B52476C-5974-51A6-9A36-04FBC53649C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897D7-BC6C-D74C-2E62-67CE1DE7770C}"/>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Azure Monitoring Service</a:t>
            </a:r>
            <a:endParaRPr lang="en-PK"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1EB11930-D8AB-492F-D7A6-182D09214D58}"/>
              </a:ext>
            </a:extLst>
          </p:cNvPr>
          <p:cNvSpPr>
            <a:spLocks noGrp="1"/>
          </p:cNvSpPr>
          <p:nvPr>
            <p:ph idx="1"/>
          </p:nvPr>
        </p:nvSpPr>
        <p:spPr>
          <a:xfrm>
            <a:off x="5117586" y="1124998"/>
            <a:ext cx="6143248" cy="5468842"/>
          </a:xfrm>
        </p:spPr>
        <p:txBody>
          <a:bodyPr>
            <a:normAutofit fontScale="92500" lnSpcReduction="10000"/>
          </a:bodyPr>
          <a:lstStyle/>
          <a:p>
            <a:pPr>
              <a:lnSpc>
                <a:spcPct val="110000"/>
              </a:lnSpc>
            </a:pPr>
            <a:r>
              <a:rPr lang="en-US" dirty="0"/>
              <a:t>Azure Log Analytics</a:t>
            </a:r>
          </a:p>
          <a:p>
            <a:pPr lvl="1">
              <a:lnSpc>
                <a:spcPct val="110000"/>
              </a:lnSpc>
            </a:pPr>
            <a:r>
              <a:rPr lang="en-US" sz="1600" dirty="0"/>
              <a:t>Gathers performance data from applications and infrastructure.</a:t>
            </a:r>
          </a:p>
          <a:p>
            <a:pPr lvl="1">
              <a:lnSpc>
                <a:spcPct val="110000"/>
              </a:lnSpc>
            </a:pPr>
            <a:r>
              <a:rPr lang="en-US" sz="1600" dirty="0"/>
              <a:t>Use Cases:</a:t>
            </a:r>
          </a:p>
          <a:p>
            <a:pPr lvl="2">
              <a:lnSpc>
                <a:spcPct val="110000"/>
              </a:lnSpc>
            </a:pPr>
            <a:r>
              <a:rPr lang="en-US" sz="1600" dirty="0"/>
              <a:t>Identifies and troubleshoots issues impacting cloud resources.</a:t>
            </a:r>
          </a:p>
          <a:p>
            <a:pPr lvl="2">
              <a:lnSpc>
                <a:spcPct val="110000"/>
              </a:lnSpc>
            </a:pPr>
            <a:r>
              <a:rPr lang="en-US" sz="1600" dirty="0"/>
              <a:t>Aggregates logs for comprehensive analysis.</a:t>
            </a:r>
          </a:p>
          <a:p>
            <a:pPr>
              <a:lnSpc>
                <a:spcPct val="110000"/>
              </a:lnSpc>
            </a:pPr>
            <a:r>
              <a:rPr lang="en-US" dirty="0"/>
              <a:t>Azure Network Watcher</a:t>
            </a:r>
          </a:p>
          <a:p>
            <a:pPr lvl="1">
              <a:lnSpc>
                <a:spcPct val="110000"/>
              </a:lnSpc>
            </a:pPr>
            <a:r>
              <a:rPr lang="en-US" sz="1600" dirty="0"/>
              <a:t>Monitors networking infrastructure for cloud workloads.</a:t>
            </a:r>
          </a:p>
          <a:p>
            <a:pPr lvl="1">
              <a:lnSpc>
                <a:spcPct val="110000"/>
              </a:lnSpc>
            </a:pPr>
            <a:r>
              <a:rPr lang="en-US" sz="1600" dirty="0"/>
              <a:t>Benefits:</a:t>
            </a:r>
          </a:p>
          <a:p>
            <a:pPr lvl="2">
              <a:lnSpc>
                <a:spcPct val="110000"/>
              </a:lnSpc>
            </a:pPr>
            <a:r>
              <a:rPr lang="en-US" sz="1600" dirty="0"/>
              <a:t>Diagnoses and visualizes networking architecture.</a:t>
            </a:r>
          </a:p>
          <a:p>
            <a:pPr lvl="2">
              <a:lnSpc>
                <a:spcPct val="110000"/>
              </a:lnSpc>
            </a:pPr>
            <a:r>
              <a:rPr lang="en-US" sz="1600" dirty="0"/>
              <a:t>Identifies issues and security risks in network configurations.</a:t>
            </a:r>
          </a:p>
          <a:p>
            <a:pPr>
              <a:lnSpc>
                <a:spcPct val="110000"/>
              </a:lnSpc>
            </a:pPr>
            <a:r>
              <a:rPr lang="en-US" dirty="0"/>
              <a:t>Azure Advisor</a:t>
            </a:r>
          </a:p>
          <a:p>
            <a:pPr lvl="1">
              <a:lnSpc>
                <a:spcPct val="110000"/>
              </a:lnSpc>
            </a:pPr>
            <a:r>
              <a:rPr lang="en-US" sz="1600" dirty="0"/>
              <a:t>AI-powered service providing customized suggestions.</a:t>
            </a:r>
          </a:p>
          <a:p>
            <a:pPr lvl="1">
              <a:lnSpc>
                <a:spcPct val="110000"/>
              </a:lnSpc>
            </a:pPr>
            <a:r>
              <a:rPr lang="en-US" sz="1600" dirty="0"/>
              <a:t>Key Features:</a:t>
            </a:r>
          </a:p>
          <a:p>
            <a:pPr lvl="2">
              <a:lnSpc>
                <a:spcPct val="110000"/>
              </a:lnSpc>
            </a:pPr>
            <a:r>
              <a:rPr lang="en-US" sz="1600" dirty="0"/>
              <a:t>Offers performance improvements, cost reductions, and security enhancements.</a:t>
            </a:r>
          </a:p>
          <a:p>
            <a:pPr lvl="2">
              <a:lnSpc>
                <a:spcPct val="110000"/>
              </a:lnSpc>
            </a:pPr>
            <a:r>
              <a:rPr lang="en-US" sz="1600" dirty="0"/>
              <a:t>Acts as an assistant for optimizing Azure resources.</a:t>
            </a:r>
            <a:endParaRPr lang="en-PK" sz="1600" dirty="0"/>
          </a:p>
        </p:txBody>
      </p:sp>
    </p:spTree>
    <p:extLst>
      <p:ext uri="{BB962C8B-B14F-4D97-AF65-F5344CB8AC3E}">
        <p14:creationId xmlns:p14="http://schemas.microsoft.com/office/powerpoint/2010/main" val="24716833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CE077-B32A-B93E-461F-30182C46E48F}"/>
            </a:ext>
          </a:extLst>
        </p:cNvPr>
        <p:cNvGrpSpPr/>
        <p:nvPr/>
      </p:nvGrpSpPr>
      <p:grpSpPr>
        <a:xfrm>
          <a:off x="0" y="0"/>
          <a:ext cx="0" cy="0"/>
          <a:chOff x="0" y="0"/>
          <a:chExt cx="0" cy="0"/>
        </a:xfrm>
      </p:grpSpPr>
      <p:pic>
        <p:nvPicPr>
          <p:cNvPr id="21" name="Picture 20" descr="Cloud shaped hard drive with cables">
            <a:extLst>
              <a:ext uri="{FF2B5EF4-FFF2-40B4-BE49-F238E27FC236}">
                <a16:creationId xmlns:a16="http://schemas.microsoft.com/office/drawing/2014/main" id="{890B4E44-54AE-5590-47A1-56AF2ADE6D4F}"/>
              </a:ext>
            </a:extLst>
          </p:cNvPr>
          <p:cNvPicPr>
            <a:picLocks noChangeAspect="1"/>
          </p:cNvPicPr>
          <p:nvPr/>
        </p:nvPicPr>
        <p:blipFill>
          <a:blip r:embed="rId2"/>
          <a:srcRect t="1746"/>
          <a:stretch/>
        </p:blipFill>
        <p:spPr>
          <a:xfrm>
            <a:off x="20" y="12170"/>
            <a:ext cx="12191977" cy="6858022"/>
          </a:xfrm>
          <a:prstGeom prst="rect">
            <a:avLst/>
          </a:prstGeom>
        </p:spPr>
      </p:pic>
      <p:sp>
        <p:nvSpPr>
          <p:cNvPr id="2" name="Title 1">
            <a:extLst>
              <a:ext uri="{FF2B5EF4-FFF2-40B4-BE49-F238E27FC236}">
                <a16:creationId xmlns:a16="http://schemas.microsoft.com/office/drawing/2014/main" id="{5BFA29F6-CF5C-9D0A-AC76-293195625395}"/>
              </a:ext>
            </a:extLst>
          </p:cNvPr>
          <p:cNvSpPr>
            <a:spLocks noGrp="1"/>
          </p:cNvSpPr>
          <p:nvPr>
            <p:ph type="title"/>
          </p:nvPr>
        </p:nvSpPr>
        <p:spPr>
          <a:xfrm>
            <a:off x="440316" y="301560"/>
            <a:ext cx="7012536" cy="3569242"/>
          </a:xfrm>
        </p:spPr>
        <p:txBody>
          <a:bodyPr vert="horz" lIns="91440" tIns="45720" rIns="91440" bIns="45720" rtlCol="0" anchor="t">
            <a:normAutofit/>
          </a:bodyPr>
          <a:lstStyle/>
          <a:p>
            <a:r>
              <a:rPr lang="en-US" sz="3200" dirty="0">
                <a:solidFill>
                  <a:schemeClr val="tx1"/>
                </a:solidFill>
              </a:rPr>
              <a:t>CHAPTER 12</a:t>
            </a:r>
            <a:br>
              <a:rPr lang="en-US" sz="3200" b="1" dirty="0">
                <a:solidFill>
                  <a:schemeClr val="tx1"/>
                </a:solidFill>
              </a:rPr>
            </a:br>
            <a:r>
              <a:rPr lang="en-US" sz="4000" b="1" dirty="0">
                <a:solidFill>
                  <a:schemeClr val="tx1"/>
                </a:solidFill>
              </a:rPr>
              <a:t>Cloud Management and Governance in Azure</a:t>
            </a:r>
            <a:endParaRPr lang="en-US" sz="3200" b="1" dirty="0">
              <a:solidFill>
                <a:schemeClr val="tx1"/>
              </a:solidFill>
            </a:endParaRPr>
          </a:p>
        </p:txBody>
      </p:sp>
      <p:sp>
        <p:nvSpPr>
          <p:cNvPr id="3" name="Content Placeholder 2">
            <a:extLst>
              <a:ext uri="{FF2B5EF4-FFF2-40B4-BE49-F238E27FC236}">
                <a16:creationId xmlns:a16="http://schemas.microsoft.com/office/drawing/2014/main" id="{5EE54CAD-64EE-666C-B2AF-3377D460B616}"/>
              </a:ext>
            </a:extLst>
          </p:cNvPr>
          <p:cNvSpPr>
            <a:spLocks noGrp="1"/>
          </p:cNvSpPr>
          <p:nvPr>
            <p:ph idx="1"/>
          </p:nvPr>
        </p:nvSpPr>
        <p:spPr>
          <a:xfrm>
            <a:off x="7364361" y="4942982"/>
            <a:ext cx="4827639" cy="1663493"/>
          </a:xfrm>
        </p:spPr>
        <p:txBody>
          <a:bodyPr vert="horz" lIns="91440" tIns="45720" rIns="91440" bIns="45720" rtlCol="0" anchor="b">
            <a:normAutofit/>
          </a:bodyPr>
          <a:lstStyle/>
          <a:p>
            <a:pPr marL="0" indent="0">
              <a:buNone/>
            </a:pPr>
            <a:r>
              <a:rPr lang="en-US" sz="3600" cap="all" dirty="0">
                <a:solidFill>
                  <a:schemeClr val="tx1"/>
                </a:solidFill>
              </a:rPr>
              <a:t>|</a:t>
            </a:r>
            <a:r>
              <a:rPr lang="en-US" sz="2400" cap="all" dirty="0">
                <a:solidFill>
                  <a:schemeClr val="tx1"/>
                </a:solidFill>
              </a:rPr>
              <a:t>LEARNING MICROSOFT AZURE</a:t>
            </a:r>
          </a:p>
        </p:txBody>
      </p:sp>
      <p:sp>
        <p:nvSpPr>
          <p:cNvPr id="4" name="Footer Placeholder 3">
            <a:extLst>
              <a:ext uri="{FF2B5EF4-FFF2-40B4-BE49-F238E27FC236}">
                <a16:creationId xmlns:a16="http://schemas.microsoft.com/office/drawing/2014/main" id="{E413B40D-49E3-1B30-FA60-699AC51786D3}"/>
              </a:ext>
            </a:extLst>
          </p:cNvPr>
          <p:cNvSpPr>
            <a:spLocks noGrp="1"/>
          </p:cNvSpPr>
          <p:nvPr>
            <p:ph type="ftr" sz="quarter" idx="11"/>
          </p:nvPr>
        </p:nvSpPr>
        <p:spPr>
          <a:xfrm>
            <a:off x="113813" y="6423913"/>
            <a:ext cx="2304288" cy="365125"/>
          </a:xfrm>
        </p:spPr>
        <p:txBody>
          <a:bodyPr vert="horz" lIns="91440" tIns="45720" rIns="91440" bIns="45720" rtlCol="0" anchor="b">
            <a:normAutofit/>
          </a:bodyPr>
          <a:lstStyle/>
          <a:p>
            <a:pPr algn="r" defTabSz="457200">
              <a:spcAft>
                <a:spcPts val="600"/>
              </a:spcAft>
            </a:pPr>
            <a:r>
              <a:rPr lang="en-US" sz="1000" kern="1200" cap="all" dirty="0">
                <a:solidFill>
                  <a:schemeClr val="tx1"/>
                </a:solidFill>
                <a:latin typeface="+mn-lt"/>
                <a:ea typeface="+mn-ea"/>
                <a:cs typeface="+mn-cs"/>
              </a:rPr>
              <a:t>CS4037 - Muhammad Sudais</a:t>
            </a:r>
          </a:p>
        </p:txBody>
      </p:sp>
    </p:spTree>
    <p:extLst>
      <p:ext uri="{BB962C8B-B14F-4D97-AF65-F5344CB8AC3E}">
        <p14:creationId xmlns:p14="http://schemas.microsoft.com/office/powerpoint/2010/main" val="1781209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1E9103-2568-5FDD-77DF-4B2D387EDB00}"/>
              </a:ext>
            </a:extLst>
          </p:cNvPr>
          <p:cNvSpPr>
            <a:spLocks noGrp="1"/>
          </p:cNvSpPr>
          <p:nvPr>
            <p:ph type="title"/>
          </p:nvPr>
        </p:nvSpPr>
        <p:spPr>
          <a:xfrm>
            <a:off x="581192" y="1124999"/>
            <a:ext cx="4076149" cy="4608003"/>
          </a:xfrm>
        </p:spPr>
        <p:txBody>
          <a:bodyPr anchor="ctr">
            <a:normAutofit/>
          </a:bodyPr>
          <a:lstStyle/>
          <a:p>
            <a:r>
              <a:rPr lang="en-US" sz="4000" b="1">
                <a:solidFill>
                  <a:schemeClr val="accent1"/>
                </a:solidFill>
              </a:rPr>
              <a:t>Cloud Management and Governance in Azure</a:t>
            </a:r>
            <a:endParaRPr lang="en-PK" sz="4000">
              <a:solidFill>
                <a:schemeClr val="accent1"/>
              </a:solidFill>
            </a:endParaRP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E0EC0795-1D2D-92B5-5E9F-CC9506CFE266}"/>
              </a:ext>
            </a:extLst>
          </p:cNvPr>
          <p:cNvSpPr>
            <a:spLocks noGrp="1"/>
          </p:cNvSpPr>
          <p:nvPr>
            <p:ph idx="1"/>
          </p:nvPr>
        </p:nvSpPr>
        <p:spPr>
          <a:xfrm>
            <a:off x="5117586" y="1124998"/>
            <a:ext cx="6143248" cy="4608003"/>
          </a:xfrm>
        </p:spPr>
        <p:txBody>
          <a:bodyPr>
            <a:normAutofit fontScale="92500" lnSpcReduction="20000"/>
          </a:bodyPr>
          <a:lstStyle/>
          <a:p>
            <a:pPr>
              <a:lnSpc>
                <a:spcPct val="110000"/>
              </a:lnSpc>
            </a:pPr>
            <a:r>
              <a:rPr lang="en-US" sz="2000" dirty="0"/>
              <a:t>In any cloud journey, establishing a governance framework for the environment and workloads is essential before developing a migration strategy. </a:t>
            </a:r>
          </a:p>
          <a:p>
            <a:pPr>
              <a:lnSpc>
                <a:spcPct val="110000"/>
              </a:lnSpc>
            </a:pPr>
            <a:r>
              <a:rPr lang="en-US" sz="2000" dirty="0"/>
              <a:t>Organizations often have existing policies and rules in their on-premises environments that can be optimized and integrated with cloud governance. </a:t>
            </a:r>
          </a:p>
          <a:p>
            <a:pPr>
              <a:lnSpc>
                <a:spcPct val="110000"/>
              </a:lnSpc>
            </a:pPr>
            <a:r>
              <a:rPr lang="en-US" sz="2000" dirty="0"/>
              <a:t>Without proper governance, organizations face potential risks, including data security breaches, system integration issues, and challenges in asset deployment. </a:t>
            </a:r>
          </a:p>
          <a:p>
            <a:pPr>
              <a:lnSpc>
                <a:spcPct val="110000"/>
              </a:lnSpc>
            </a:pPr>
            <a:r>
              <a:rPr lang="en-US" sz="2000" dirty="0"/>
              <a:t>Aligning cloud adoption with governance practices or creating a dedicated governance team is crucial for ensuring that hybrid environments adhere to organizational policies, compliance obligations, and security best practices.</a:t>
            </a:r>
          </a:p>
        </p:txBody>
      </p:sp>
      <p:sp>
        <p:nvSpPr>
          <p:cNvPr id="4" name="Footer Placeholder 3">
            <a:extLst>
              <a:ext uri="{FF2B5EF4-FFF2-40B4-BE49-F238E27FC236}">
                <a16:creationId xmlns:a16="http://schemas.microsoft.com/office/drawing/2014/main" id="{3D4CB989-80C0-1E1B-95AD-3F6D0B64A98E}"/>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4186640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9617830-729D-9A88-030E-7444133D5BD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CCF32-56AD-48A3-67D9-52E9F5F6FD46}"/>
              </a:ext>
            </a:extLst>
          </p:cNvPr>
          <p:cNvSpPr>
            <a:spLocks noGrp="1"/>
          </p:cNvSpPr>
          <p:nvPr>
            <p:ph type="title"/>
          </p:nvPr>
        </p:nvSpPr>
        <p:spPr>
          <a:xfrm>
            <a:off x="581192" y="1124999"/>
            <a:ext cx="4076149" cy="4608003"/>
          </a:xfrm>
        </p:spPr>
        <p:txBody>
          <a:bodyPr anchor="ctr">
            <a:normAutofit/>
          </a:bodyPr>
          <a:lstStyle/>
          <a:p>
            <a:r>
              <a:rPr lang="en-US" sz="4000" b="1">
                <a:solidFill>
                  <a:schemeClr val="accent1"/>
                </a:solidFill>
              </a:rPr>
              <a:t>Key Reasons for Cloud Management and Governance</a:t>
            </a:r>
            <a:endParaRPr lang="en-PK" sz="4000">
              <a:solidFill>
                <a:schemeClr val="accent1"/>
              </a:solidFill>
            </a:endParaRP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34566F7E-F979-5EEA-8FC4-9171F3FA8DCE}"/>
              </a:ext>
            </a:extLst>
          </p:cNvPr>
          <p:cNvSpPr>
            <a:spLocks noGrp="1"/>
          </p:cNvSpPr>
          <p:nvPr>
            <p:ph idx="1"/>
          </p:nvPr>
        </p:nvSpPr>
        <p:spPr>
          <a:xfrm>
            <a:off x="5117585" y="659220"/>
            <a:ext cx="6583679" cy="5986130"/>
          </a:xfrm>
        </p:spPr>
        <p:txBody>
          <a:bodyPr>
            <a:normAutofit fontScale="92500" lnSpcReduction="20000"/>
          </a:bodyPr>
          <a:lstStyle/>
          <a:p>
            <a:pPr>
              <a:lnSpc>
                <a:spcPct val="110000"/>
              </a:lnSpc>
              <a:buFont typeface="+mj-lt"/>
              <a:buAutoNum type="arabicPeriod"/>
            </a:pPr>
            <a:r>
              <a:rPr lang="en-US" b="1" dirty="0"/>
              <a:t>Effective Management of Cloud Resources: </a:t>
            </a:r>
            <a:r>
              <a:rPr lang="en-US" dirty="0"/>
              <a:t>Enables organizations to deploy, configure, and utilize resources efficiently. This encompasses monitoring performance, troubleshooting, and scaling resources according to demand.</a:t>
            </a:r>
          </a:p>
          <a:p>
            <a:pPr>
              <a:lnSpc>
                <a:spcPct val="110000"/>
              </a:lnSpc>
              <a:buFont typeface="+mj-lt"/>
              <a:buAutoNum type="arabicPeriod"/>
            </a:pPr>
            <a:r>
              <a:rPr lang="en-US" b="1" dirty="0"/>
              <a:t>Compliance with Regulatory Standards: </a:t>
            </a:r>
            <a:r>
              <a:rPr lang="en-US" dirty="0"/>
              <a:t>Ensures that cloud resources align with regulations such as GDPR, HIPAA, and PCI DSS, preventing costly penalties and safeguarding sensitive data.</a:t>
            </a:r>
          </a:p>
          <a:p>
            <a:pPr>
              <a:lnSpc>
                <a:spcPct val="110000"/>
              </a:lnSpc>
              <a:buFont typeface="+mj-lt"/>
              <a:buAutoNum type="arabicPeriod"/>
            </a:pPr>
            <a:r>
              <a:rPr lang="en-US" b="1" dirty="0"/>
              <a:t>Consistent Organizational Policies: </a:t>
            </a:r>
            <a:r>
              <a:rPr lang="en-US" dirty="0"/>
              <a:t>Aligns cloud resources with corporate policies, including security controls, data retention, and cost management practices, which help reduce risks and maintain operational consistency.</a:t>
            </a:r>
          </a:p>
          <a:p>
            <a:pPr>
              <a:lnSpc>
                <a:spcPct val="110000"/>
              </a:lnSpc>
              <a:buFont typeface="+mj-lt"/>
              <a:buAutoNum type="arabicPeriod"/>
            </a:pPr>
            <a:r>
              <a:rPr lang="en-US" b="1" dirty="0"/>
              <a:t>Optimized Cloud Cost Management: </a:t>
            </a:r>
            <a:r>
              <a:rPr lang="en-US" dirty="0"/>
              <a:t>Monitors usage to identify underutilized resources and implements cost-saving measures, enhancing overall cost efficiency.</a:t>
            </a:r>
          </a:p>
          <a:p>
            <a:pPr>
              <a:lnSpc>
                <a:spcPct val="110000"/>
              </a:lnSpc>
              <a:buFont typeface="+mj-lt"/>
              <a:buAutoNum type="arabicPeriod"/>
            </a:pPr>
            <a:r>
              <a:rPr lang="en-US" b="1" dirty="0"/>
              <a:t>Enhanced Security and Risk Management: </a:t>
            </a:r>
            <a:r>
              <a:rPr lang="en-US" dirty="0"/>
              <a:t>Involves the application of security controls and risk management practices to identify and mitigate vulnerabilities, enforce access controls, and maintain compliance.</a:t>
            </a:r>
          </a:p>
          <a:p>
            <a:pPr>
              <a:lnSpc>
                <a:spcPct val="110000"/>
              </a:lnSpc>
              <a:buFont typeface="+mj-lt"/>
              <a:buAutoNum type="arabicPeriod"/>
            </a:pPr>
            <a:r>
              <a:rPr lang="en-US" b="1" dirty="0"/>
              <a:t>Disaster Recovery Management: </a:t>
            </a:r>
            <a:r>
              <a:rPr lang="en-US" dirty="0"/>
              <a:t>Ensures robust disaster recovery and business continuity strategies are in place, allowing for quick restoration of cloud resources during disruptions.</a:t>
            </a:r>
          </a:p>
          <a:p>
            <a:pPr marL="0" indent="0">
              <a:lnSpc>
                <a:spcPct val="110000"/>
              </a:lnSpc>
              <a:buNone/>
            </a:pPr>
            <a:r>
              <a:rPr lang="en-US" dirty="0"/>
              <a:t>As organizations increasingly adopt multi-cloud environments, standardized governance practices become vital. These practices not only foster effective resource management but also automate routine tasks like deployment and configuration, thus enhancing operational efficiency.</a:t>
            </a:r>
          </a:p>
        </p:txBody>
      </p:sp>
      <p:sp>
        <p:nvSpPr>
          <p:cNvPr id="4" name="Footer Placeholder 3">
            <a:extLst>
              <a:ext uri="{FF2B5EF4-FFF2-40B4-BE49-F238E27FC236}">
                <a16:creationId xmlns:a16="http://schemas.microsoft.com/office/drawing/2014/main" id="{8AA7451E-F3F8-8DF3-B105-6CD9760B5B9E}"/>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1230893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593092A-4A81-73C1-D354-E6C471633D3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23CC2-2E5A-942E-FB8F-F365806EEB90}"/>
              </a:ext>
            </a:extLst>
          </p:cNvPr>
          <p:cNvSpPr>
            <a:spLocks noGrp="1"/>
          </p:cNvSpPr>
          <p:nvPr>
            <p:ph type="title"/>
          </p:nvPr>
        </p:nvSpPr>
        <p:spPr>
          <a:xfrm>
            <a:off x="581192" y="1124999"/>
            <a:ext cx="4076149" cy="4608003"/>
          </a:xfrm>
        </p:spPr>
        <p:txBody>
          <a:bodyPr anchor="ctr">
            <a:normAutofit/>
          </a:bodyPr>
          <a:lstStyle/>
          <a:p>
            <a:r>
              <a:rPr lang="en-US" sz="4000" b="1">
                <a:solidFill>
                  <a:schemeClr val="accent1"/>
                </a:solidFill>
              </a:rPr>
              <a:t>Azure Resource Manager (ARM)</a:t>
            </a:r>
            <a:endParaRPr lang="en-PK" sz="4000">
              <a:solidFill>
                <a:schemeClr val="accent1"/>
              </a:solidFill>
            </a:endParaRP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0434393B-1B72-ED5A-45E5-7E94F5274861}"/>
              </a:ext>
            </a:extLst>
          </p:cNvPr>
          <p:cNvSpPr>
            <a:spLocks noGrp="1"/>
          </p:cNvSpPr>
          <p:nvPr>
            <p:ph idx="1"/>
          </p:nvPr>
        </p:nvSpPr>
        <p:spPr>
          <a:xfrm>
            <a:off x="5117585" y="1124998"/>
            <a:ext cx="6583679" cy="5105681"/>
          </a:xfrm>
        </p:spPr>
        <p:txBody>
          <a:bodyPr>
            <a:normAutofit fontScale="92500" lnSpcReduction="10000"/>
          </a:bodyPr>
          <a:lstStyle/>
          <a:p>
            <a:pPr>
              <a:lnSpc>
                <a:spcPct val="110000"/>
              </a:lnSpc>
            </a:pPr>
            <a:r>
              <a:rPr lang="en-US" b="1" dirty="0"/>
              <a:t>Overview:</a:t>
            </a:r>
          </a:p>
          <a:p>
            <a:pPr lvl="1">
              <a:lnSpc>
                <a:spcPct val="110000"/>
              </a:lnSpc>
            </a:pPr>
            <a:r>
              <a:rPr lang="en-US" sz="1600" dirty="0"/>
              <a:t>Azure Resource Manager (ARM) is a core tool for managing and deploying Azure resources. </a:t>
            </a:r>
          </a:p>
          <a:p>
            <a:pPr lvl="1">
              <a:lnSpc>
                <a:spcPct val="110000"/>
              </a:lnSpc>
            </a:pPr>
            <a:r>
              <a:rPr lang="en-US" sz="1600" dirty="0"/>
              <a:t>It allows organizations to create, update, and delete resources uniformly, utilizing declarative templates to define the desired resource states. </a:t>
            </a:r>
          </a:p>
          <a:p>
            <a:pPr lvl="1">
              <a:lnSpc>
                <a:spcPct val="110000"/>
              </a:lnSpc>
            </a:pPr>
            <a:r>
              <a:rPr lang="en-US" sz="1600" dirty="0"/>
              <a:t>ARM simplifies the management of complex cloud environments while enhancing security and compliance. </a:t>
            </a:r>
          </a:p>
          <a:p>
            <a:pPr>
              <a:lnSpc>
                <a:spcPct val="110000"/>
              </a:lnSpc>
            </a:pPr>
            <a:r>
              <a:rPr lang="en-US" b="1" dirty="0"/>
              <a:t>Features:</a:t>
            </a:r>
          </a:p>
          <a:p>
            <a:pPr lvl="1">
              <a:lnSpc>
                <a:spcPct val="110000"/>
              </a:lnSpc>
              <a:buFont typeface="Arial" panose="020B0604020202020204" pitchFamily="34" charset="0"/>
              <a:buChar char="•"/>
            </a:pPr>
            <a:r>
              <a:rPr lang="en-US" sz="1600" b="1" dirty="0"/>
              <a:t>Unified Resource Management:</a:t>
            </a:r>
            <a:r>
              <a:rPr lang="en-US" sz="1600" dirty="0"/>
              <a:t> Manage resources across various Azure services and automate deployment, configuration, and scaling tasks.</a:t>
            </a:r>
          </a:p>
          <a:p>
            <a:pPr lvl="1">
              <a:lnSpc>
                <a:spcPct val="110000"/>
              </a:lnSpc>
              <a:buFont typeface="Arial" panose="020B0604020202020204" pitchFamily="34" charset="0"/>
              <a:buChar char="•"/>
            </a:pPr>
            <a:r>
              <a:rPr lang="en-US" sz="1600" b="1" dirty="0"/>
              <a:t>Infrastructure as Code (</a:t>
            </a:r>
            <a:r>
              <a:rPr lang="en-US" sz="1600" b="1" dirty="0" err="1"/>
              <a:t>IaC</a:t>
            </a:r>
            <a:r>
              <a:rPr lang="en-US" sz="1600" b="1" dirty="0"/>
              <a:t>):</a:t>
            </a:r>
            <a:r>
              <a:rPr lang="en-US" sz="1600" dirty="0"/>
              <a:t> Utilize ARM templates, Azure Bicep, or Terraform for automating infrastructure deployments.</a:t>
            </a:r>
          </a:p>
          <a:p>
            <a:pPr lvl="1">
              <a:lnSpc>
                <a:spcPct val="110000"/>
              </a:lnSpc>
              <a:buFont typeface="Arial" panose="020B0604020202020204" pitchFamily="34" charset="0"/>
              <a:buChar char="•"/>
            </a:pPr>
            <a:r>
              <a:rPr lang="en-US" sz="1600" b="1" dirty="0"/>
              <a:t>Role-Based Access Control (RBAC):</a:t>
            </a:r>
            <a:r>
              <a:rPr lang="en-US" sz="1600" dirty="0"/>
              <a:t> Manage access permissions for users and groups, ensuring secure and compliant resource management.</a:t>
            </a:r>
            <a:endParaRPr lang="en-PK" sz="1600" dirty="0"/>
          </a:p>
        </p:txBody>
      </p:sp>
      <p:sp>
        <p:nvSpPr>
          <p:cNvPr id="4" name="Footer Placeholder 3">
            <a:extLst>
              <a:ext uri="{FF2B5EF4-FFF2-40B4-BE49-F238E27FC236}">
                <a16:creationId xmlns:a16="http://schemas.microsoft.com/office/drawing/2014/main" id="{847D1171-E506-8B47-CED9-9F24CE64DA85}"/>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6248248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E0AB89A-60DF-5E07-7618-0CEC4AA32A8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33E78-07D6-F3B8-7598-EE26C40321F8}"/>
              </a:ext>
            </a:extLst>
          </p:cNvPr>
          <p:cNvSpPr>
            <a:spLocks noGrp="1"/>
          </p:cNvSpPr>
          <p:nvPr>
            <p:ph type="title"/>
          </p:nvPr>
        </p:nvSpPr>
        <p:spPr>
          <a:xfrm>
            <a:off x="581192" y="1124999"/>
            <a:ext cx="4076149" cy="4608003"/>
          </a:xfrm>
        </p:spPr>
        <p:txBody>
          <a:bodyPr anchor="ctr">
            <a:normAutofit/>
          </a:bodyPr>
          <a:lstStyle/>
          <a:p>
            <a:r>
              <a:rPr lang="en-US" sz="4000" b="1">
                <a:solidFill>
                  <a:schemeClr val="accent1"/>
                </a:solidFill>
              </a:rPr>
              <a:t>Azure Resource Manager (ARM)</a:t>
            </a:r>
            <a:endParaRPr lang="en-PK" sz="4000">
              <a:solidFill>
                <a:schemeClr val="accent1"/>
              </a:solidFill>
            </a:endParaRP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13D81FC4-0272-751E-0FBC-E1B7D81EFD10}"/>
              </a:ext>
            </a:extLst>
          </p:cNvPr>
          <p:cNvSpPr>
            <a:spLocks noGrp="1"/>
          </p:cNvSpPr>
          <p:nvPr>
            <p:ph idx="1"/>
          </p:nvPr>
        </p:nvSpPr>
        <p:spPr>
          <a:xfrm>
            <a:off x="5117585" y="1124998"/>
            <a:ext cx="6583679" cy="5229955"/>
          </a:xfrm>
        </p:spPr>
        <p:txBody>
          <a:bodyPr>
            <a:normAutofit/>
          </a:bodyPr>
          <a:lstStyle/>
          <a:p>
            <a:pPr>
              <a:lnSpc>
                <a:spcPct val="110000"/>
              </a:lnSpc>
            </a:pPr>
            <a:r>
              <a:rPr lang="en-US" b="1" dirty="0"/>
              <a:t>Managing and Organizing Resources Using Azure Resource Groups</a:t>
            </a:r>
          </a:p>
          <a:p>
            <a:pPr lvl="1">
              <a:lnSpc>
                <a:spcPct val="110000"/>
              </a:lnSpc>
              <a:buFont typeface="Arial" panose="020B0604020202020204" pitchFamily="34" charset="0"/>
              <a:buChar char="•"/>
            </a:pPr>
            <a:r>
              <a:rPr lang="en-US" sz="1600" b="1" dirty="0"/>
              <a:t>Organization of Azure Resources:</a:t>
            </a:r>
            <a:r>
              <a:rPr lang="en-US" sz="1600" dirty="0"/>
              <a:t> Resources can be grouped by function, application, or environment, facilitating easier management and visibility.</a:t>
            </a:r>
          </a:p>
          <a:p>
            <a:pPr lvl="1">
              <a:lnSpc>
                <a:spcPct val="110000"/>
              </a:lnSpc>
              <a:buFont typeface="Arial" panose="020B0604020202020204" pitchFamily="34" charset="0"/>
              <a:buChar char="•"/>
            </a:pPr>
            <a:r>
              <a:rPr lang="en-US" sz="1600" b="1" dirty="0"/>
              <a:t>Access Control Management:</a:t>
            </a:r>
            <a:r>
              <a:rPr lang="en-US" sz="1600" dirty="0"/>
              <a:t> Azure administrators can define roles and assign permissions, ensuring that governance and compliance requirements are met.</a:t>
            </a:r>
          </a:p>
          <a:p>
            <a:pPr lvl="1">
              <a:lnSpc>
                <a:spcPct val="110000"/>
              </a:lnSpc>
              <a:buFont typeface="Arial" panose="020B0604020202020204" pitchFamily="34" charset="0"/>
              <a:buChar char="•"/>
            </a:pPr>
            <a:r>
              <a:rPr lang="en-US" sz="1600" b="1" dirty="0"/>
              <a:t>Resource Monitoring:</a:t>
            </a:r>
            <a:r>
              <a:rPr lang="en-US" sz="1600" dirty="0"/>
              <a:t> Monitor performance and reliability within resource groups, setting up alerts for specific conditions to proactively address issues.</a:t>
            </a:r>
          </a:p>
          <a:p>
            <a:pPr lvl="1">
              <a:lnSpc>
                <a:spcPct val="110000"/>
              </a:lnSpc>
              <a:buFont typeface="Arial" panose="020B0604020202020204" pitchFamily="34" charset="0"/>
              <a:buChar char="•"/>
            </a:pPr>
            <a:r>
              <a:rPr lang="en-US" sz="1600" b="1" dirty="0"/>
              <a:t>Automation of Management Tasks:</a:t>
            </a:r>
            <a:r>
              <a:rPr lang="en-US" sz="1600" dirty="0"/>
              <a:t> Leverage Azure Automation, Functions, and Logic Apps to automate repetitive tasks, improving efficiency and reducing manual efforts.</a:t>
            </a:r>
          </a:p>
          <a:p>
            <a:pPr lvl="1">
              <a:lnSpc>
                <a:spcPct val="110000"/>
              </a:lnSpc>
              <a:buFont typeface="Arial" panose="020B0604020202020204" pitchFamily="34" charset="0"/>
              <a:buChar char="•"/>
            </a:pPr>
            <a:r>
              <a:rPr lang="en-US" sz="1600" b="1" dirty="0"/>
              <a:t>Cost Management:</a:t>
            </a:r>
            <a:r>
              <a:rPr lang="en-US" sz="1600" dirty="0"/>
              <a:t> Resource groups help track costs associated with various resources, aiding in cost optimization and waste reduction.</a:t>
            </a:r>
          </a:p>
        </p:txBody>
      </p:sp>
      <p:sp>
        <p:nvSpPr>
          <p:cNvPr id="4" name="Footer Placeholder 3">
            <a:extLst>
              <a:ext uri="{FF2B5EF4-FFF2-40B4-BE49-F238E27FC236}">
                <a16:creationId xmlns:a16="http://schemas.microsoft.com/office/drawing/2014/main" id="{E9C51BBC-CADD-8F49-B7E1-A68244C1A5C2}"/>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044854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D463D33-383F-C75B-0200-1DA60A104EF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8A56E8-9CD0-7946-0394-982D9D39FA63}"/>
              </a:ext>
            </a:extLst>
          </p:cNvPr>
          <p:cNvSpPr>
            <a:spLocks noGrp="1"/>
          </p:cNvSpPr>
          <p:nvPr>
            <p:ph type="title"/>
          </p:nvPr>
        </p:nvSpPr>
        <p:spPr>
          <a:xfrm>
            <a:off x="581192" y="1124999"/>
            <a:ext cx="4076149" cy="4608003"/>
          </a:xfrm>
        </p:spPr>
        <p:txBody>
          <a:bodyPr anchor="ctr">
            <a:normAutofit/>
          </a:bodyPr>
          <a:lstStyle/>
          <a:p>
            <a:r>
              <a:rPr lang="en-US" sz="4000" b="1">
                <a:solidFill>
                  <a:schemeClr val="accent1"/>
                </a:solidFill>
              </a:rPr>
              <a:t>Azure Resource Locks</a:t>
            </a: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FA854FB6-7E1D-6077-7CAD-0C94D39EDD67}"/>
              </a:ext>
            </a:extLst>
          </p:cNvPr>
          <p:cNvSpPr>
            <a:spLocks noGrp="1"/>
          </p:cNvSpPr>
          <p:nvPr>
            <p:ph idx="1"/>
          </p:nvPr>
        </p:nvSpPr>
        <p:spPr>
          <a:xfrm>
            <a:off x="5117586" y="1124998"/>
            <a:ext cx="6143248" cy="4608003"/>
          </a:xfrm>
        </p:spPr>
        <p:txBody>
          <a:bodyPr>
            <a:normAutofit/>
          </a:bodyPr>
          <a:lstStyle/>
          <a:p>
            <a:r>
              <a:rPr lang="en-US" sz="2000"/>
              <a:t>Azure resource locks protect cloud assets from accidental deletion or modification. </a:t>
            </a:r>
          </a:p>
          <a:p>
            <a:r>
              <a:rPr lang="en-US" sz="2000"/>
              <a:t>There are two main lock types:</a:t>
            </a:r>
          </a:p>
          <a:p>
            <a:pPr lvl="1">
              <a:buFont typeface="Arial" panose="020B0604020202020204" pitchFamily="34" charset="0"/>
              <a:buChar char="•"/>
            </a:pPr>
            <a:r>
              <a:rPr lang="en-US" sz="2000" b="1"/>
              <a:t>ReadOnly:</a:t>
            </a:r>
            <a:r>
              <a:rPr lang="en-US" sz="2000"/>
              <a:t> Prevents all users from modifying or deleting resources while allowing read access.</a:t>
            </a:r>
          </a:p>
          <a:p>
            <a:pPr lvl="1">
              <a:buFont typeface="Arial" panose="020B0604020202020204" pitchFamily="34" charset="0"/>
              <a:buChar char="•"/>
            </a:pPr>
            <a:r>
              <a:rPr lang="en-US" sz="2000" b="1"/>
              <a:t>CannotDelete:</a:t>
            </a:r>
            <a:r>
              <a:rPr lang="en-US" sz="2000"/>
              <a:t> Allows authorized users to read and modify resources but prohibits deletion.</a:t>
            </a:r>
          </a:p>
          <a:p>
            <a:r>
              <a:rPr lang="en-US" sz="2000"/>
              <a:t>Resource locks follow a parent-child hierarchy, meaning if a lock is applied at the resource group level, all contained resources inherit the same lock.</a:t>
            </a:r>
          </a:p>
        </p:txBody>
      </p:sp>
      <p:sp>
        <p:nvSpPr>
          <p:cNvPr id="4" name="Footer Placeholder 3">
            <a:extLst>
              <a:ext uri="{FF2B5EF4-FFF2-40B4-BE49-F238E27FC236}">
                <a16:creationId xmlns:a16="http://schemas.microsoft.com/office/drawing/2014/main" id="{1828F997-57D1-C220-F6C0-A9D05E5CD804}"/>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749458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3400">
                <a:solidFill>
                  <a:schemeClr val="accent1"/>
                </a:solidFill>
              </a:rPr>
              <a:t>Why Cloud-Native Infrastructure?</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688258"/>
            <a:ext cx="6143248" cy="5712542"/>
          </a:xfrm>
        </p:spPr>
        <p:txBody>
          <a:bodyPr>
            <a:normAutofit fontScale="85000" lnSpcReduction="10000"/>
          </a:bodyPr>
          <a:lstStyle/>
          <a:p>
            <a:pPr>
              <a:lnSpc>
                <a:spcPct val="110000"/>
              </a:lnSpc>
            </a:pPr>
            <a:r>
              <a:rPr lang="en-US" sz="1700" dirty="0"/>
              <a:t>Definition: Architecture built to fully leverage cloud capabilities, focusing on flexibility, scalability, and resilience.</a:t>
            </a:r>
          </a:p>
          <a:p>
            <a:pPr>
              <a:lnSpc>
                <a:spcPct val="110000"/>
              </a:lnSpc>
            </a:pPr>
            <a:r>
              <a:rPr lang="en-US" sz="1700" dirty="0"/>
              <a:t>Key Characteristics:</a:t>
            </a:r>
          </a:p>
          <a:p>
            <a:pPr lvl="1">
              <a:lnSpc>
                <a:spcPct val="110000"/>
              </a:lnSpc>
            </a:pPr>
            <a:r>
              <a:rPr lang="en-US" sz="1700" dirty="0"/>
              <a:t>Microservices-based</a:t>
            </a:r>
          </a:p>
          <a:p>
            <a:pPr lvl="1">
              <a:lnSpc>
                <a:spcPct val="110000"/>
              </a:lnSpc>
            </a:pPr>
            <a:r>
              <a:rPr lang="en-US" sz="1700" dirty="0"/>
              <a:t>API-driven</a:t>
            </a:r>
          </a:p>
          <a:p>
            <a:pPr lvl="1">
              <a:lnSpc>
                <a:spcPct val="110000"/>
              </a:lnSpc>
            </a:pPr>
            <a:r>
              <a:rPr lang="en-US" sz="1700" dirty="0"/>
              <a:t>Automation-centric</a:t>
            </a:r>
          </a:p>
          <a:p>
            <a:pPr>
              <a:lnSpc>
                <a:spcPct val="110000"/>
              </a:lnSpc>
            </a:pPr>
            <a:r>
              <a:rPr lang="en-US" sz="1700" dirty="0"/>
              <a:t>Traditional Infrastructure Limitations:</a:t>
            </a:r>
          </a:p>
          <a:p>
            <a:pPr lvl="1">
              <a:lnSpc>
                <a:spcPct val="110000"/>
              </a:lnSpc>
            </a:pPr>
            <a:r>
              <a:rPr lang="en-US" sz="1700" dirty="0"/>
              <a:t>Expensive and inflexible</a:t>
            </a:r>
          </a:p>
          <a:p>
            <a:pPr lvl="1">
              <a:lnSpc>
                <a:spcPct val="110000"/>
              </a:lnSpc>
            </a:pPr>
            <a:r>
              <a:rPr lang="en-US" sz="1700" dirty="0"/>
              <a:t>Difficult to scale</a:t>
            </a:r>
          </a:p>
          <a:p>
            <a:pPr lvl="1">
              <a:lnSpc>
                <a:spcPct val="110000"/>
              </a:lnSpc>
            </a:pPr>
            <a:r>
              <a:rPr lang="en-US" sz="1700" dirty="0"/>
              <a:t>High risk of downtime and data loss</a:t>
            </a:r>
          </a:p>
          <a:p>
            <a:pPr>
              <a:lnSpc>
                <a:spcPct val="110000"/>
              </a:lnSpc>
            </a:pPr>
            <a:r>
              <a:rPr lang="en-US" sz="1900" dirty="0"/>
              <a:t>Benefits:</a:t>
            </a:r>
          </a:p>
          <a:p>
            <a:pPr lvl="1"/>
            <a:r>
              <a:rPr lang="en-US" sz="1800" dirty="0"/>
              <a:t>Scalability: Automatic resource management based on demand.</a:t>
            </a:r>
          </a:p>
          <a:p>
            <a:pPr lvl="1"/>
            <a:r>
              <a:rPr lang="en-US" sz="1800" dirty="0"/>
              <a:t>Reliability: Improved disaster recovery with built-in redundancies.</a:t>
            </a:r>
          </a:p>
          <a:p>
            <a:pPr lvl="1"/>
            <a:r>
              <a:rPr lang="en-US" sz="1800" dirty="0"/>
              <a:t>Cost Efficiency: Pay-as-you-go pricing reduces upfront capital expenses.</a:t>
            </a:r>
          </a:p>
          <a:p>
            <a:pPr lvl="1"/>
            <a:r>
              <a:rPr lang="en-US" sz="1800" dirty="0"/>
              <a:t>Global Reach: Easily deploy services across different geographic regions.</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472321A-551B-8ABB-BA13-C32B9925C16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C4D3E-DCBB-3349-3746-FF25416FF267}"/>
              </a:ext>
            </a:extLst>
          </p:cNvPr>
          <p:cNvSpPr>
            <a:spLocks noGrp="1"/>
          </p:cNvSpPr>
          <p:nvPr>
            <p:ph type="title"/>
          </p:nvPr>
        </p:nvSpPr>
        <p:spPr>
          <a:xfrm>
            <a:off x="581192" y="1124999"/>
            <a:ext cx="4076149" cy="4608003"/>
          </a:xfrm>
        </p:spPr>
        <p:txBody>
          <a:bodyPr anchor="ctr">
            <a:normAutofit/>
          </a:bodyPr>
          <a:lstStyle/>
          <a:p>
            <a:r>
              <a:rPr lang="en-US" sz="4000" b="1">
                <a:solidFill>
                  <a:schemeClr val="accent1"/>
                </a:solidFill>
              </a:rPr>
              <a:t>Azure Blueprints</a:t>
            </a: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86F4BFF1-78F9-02E2-533D-EE2AA7295988}"/>
              </a:ext>
            </a:extLst>
          </p:cNvPr>
          <p:cNvSpPr>
            <a:spLocks noGrp="1"/>
          </p:cNvSpPr>
          <p:nvPr>
            <p:ph idx="1"/>
          </p:nvPr>
        </p:nvSpPr>
        <p:spPr>
          <a:xfrm>
            <a:off x="5117586" y="1124998"/>
            <a:ext cx="6143248" cy="4608003"/>
          </a:xfrm>
        </p:spPr>
        <p:txBody>
          <a:bodyPr>
            <a:normAutofit/>
          </a:bodyPr>
          <a:lstStyle/>
          <a:p>
            <a:pPr>
              <a:lnSpc>
                <a:spcPct val="110000"/>
              </a:lnSpc>
            </a:pPr>
            <a:r>
              <a:rPr lang="en-US" sz="1700"/>
              <a:t>Azure Blueprints provide predefined templates that help organizations deploy compliant cloud environments efficiently. </a:t>
            </a:r>
          </a:p>
          <a:p>
            <a:pPr>
              <a:lnSpc>
                <a:spcPct val="110000"/>
              </a:lnSpc>
            </a:pPr>
            <a:r>
              <a:rPr lang="en-US" sz="1700" b="1"/>
              <a:t>Features:</a:t>
            </a:r>
          </a:p>
          <a:p>
            <a:pPr lvl="1">
              <a:lnSpc>
                <a:spcPct val="110000"/>
              </a:lnSpc>
            </a:pPr>
            <a:r>
              <a:rPr lang="en-US" sz="1700" b="1"/>
              <a:t>Standardization of Cloud Resources:</a:t>
            </a:r>
            <a:r>
              <a:rPr lang="en-US" sz="1700"/>
              <a:t> Automate the deployment of standardized resources adhering to organizational standards and compliance requirements.</a:t>
            </a:r>
          </a:p>
          <a:p>
            <a:pPr lvl="1">
              <a:lnSpc>
                <a:spcPct val="110000"/>
              </a:lnSpc>
              <a:buFont typeface="Arial" panose="020B0604020202020204" pitchFamily="34" charset="0"/>
              <a:buChar char="•"/>
            </a:pPr>
            <a:r>
              <a:rPr lang="en-US" sz="1700" b="1"/>
              <a:t>Integration with CI/CD Pipelines:</a:t>
            </a:r>
            <a:r>
              <a:rPr lang="en-US" sz="1700"/>
              <a:t> Manage blueprints as code for integration with Azure DevOps, facilitating version control and collaboration.</a:t>
            </a:r>
          </a:p>
          <a:p>
            <a:pPr lvl="1">
              <a:lnSpc>
                <a:spcPct val="110000"/>
              </a:lnSpc>
              <a:buFont typeface="Arial" panose="020B0604020202020204" pitchFamily="34" charset="0"/>
              <a:buChar char="•"/>
            </a:pPr>
            <a:r>
              <a:rPr lang="en-US" sz="1700" b="1"/>
              <a:t>Artifact Management:</a:t>
            </a:r>
            <a:r>
              <a:rPr lang="en-US" sz="1700"/>
              <a:t> Each blueprint consists of artifacts like Azure RBAC roles, policies, and resource groups, enabling the creation of compliant cloud infrastructures.</a:t>
            </a:r>
          </a:p>
          <a:p>
            <a:pPr>
              <a:lnSpc>
                <a:spcPct val="110000"/>
              </a:lnSpc>
            </a:pPr>
            <a:endParaRPr lang="en-PK" sz="1700"/>
          </a:p>
        </p:txBody>
      </p:sp>
      <p:sp>
        <p:nvSpPr>
          <p:cNvPr id="4" name="Footer Placeholder 3">
            <a:extLst>
              <a:ext uri="{FF2B5EF4-FFF2-40B4-BE49-F238E27FC236}">
                <a16:creationId xmlns:a16="http://schemas.microsoft.com/office/drawing/2014/main" id="{A3F6D5D3-E8A0-B557-C42A-276356F9B1A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4741906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39F8E-8A8C-6690-A9B4-1CF74CD36DB4}"/>
              </a:ext>
            </a:extLst>
          </p:cNvPr>
          <p:cNvSpPr>
            <a:spLocks noGrp="1"/>
          </p:cNvSpPr>
          <p:nvPr>
            <p:ph type="title"/>
          </p:nvPr>
        </p:nvSpPr>
        <p:spPr>
          <a:xfrm>
            <a:off x="581192" y="1124999"/>
            <a:ext cx="4076149" cy="4608003"/>
          </a:xfrm>
        </p:spPr>
        <p:txBody>
          <a:bodyPr anchor="ctr">
            <a:normAutofit/>
          </a:bodyPr>
          <a:lstStyle/>
          <a:p>
            <a:r>
              <a:rPr lang="en-US" sz="4000" b="1">
                <a:solidFill>
                  <a:schemeClr val="accent1"/>
                </a:solidFill>
              </a:rPr>
              <a:t>Azure Monitor for Monitoring and Reliability</a:t>
            </a:r>
            <a:endParaRPr lang="en-PK" sz="4000">
              <a:solidFill>
                <a:schemeClr val="accent1"/>
              </a:solidFill>
            </a:endParaRP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1FECCCC8-8C5A-F4E9-5AB2-EDC0B9D44BB9}"/>
              </a:ext>
            </a:extLst>
          </p:cNvPr>
          <p:cNvSpPr>
            <a:spLocks noGrp="1"/>
          </p:cNvSpPr>
          <p:nvPr>
            <p:ph idx="1"/>
          </p:nvPr>
        </p:nvSpPr>
        <p:spPr>
          <a:xfrm>
            <a:off x="5117585" y="1124998"/>
            <a:ext cx="6583679" cy="5295359"/>
          </a:xfrm>
        </p:spPr>
        <p:txBody>
          <a:bodyPr>
            <a:noAutofit/>
          </a:bodyPr>
          <a:lstStyle/>
          <a:p>
            <a:pPr>
              <a:lnSpc>
                <a:spcPct val="110000"/>
              </a:lnSpc>
            </a:pPr>
            <a:r>
              <a:rPr lang="en-US" sz="1400" b="1" dirty="0"/>
              <a:t>Overview:</a:t>
            </a:r>
            <a:r>
              <a:rPr lang="en-US" sz="1400" dirty="0"/>
              <a:t> </a:t>
            </a:r>
          </a:p>
          <a:p>
            <a:pPr lvl="1">
              <a:lnSpc>
                <a:spcPct val="110000"/>
              </a:lnSpc>
            </a:pPr>
            <a:r>
              <a:rPr lang="en-US" dirty="0"/>
              <a:t>Azure Monitor is a comprehensive cloud-based monitoring service provided by Microsoft Azure</a:t>
            </a:r>
          </a:p>
          <a:p>
            <a:pPr lvl="1">
              <a:lnSpc>
                <a:spcPct val="110000"/>
              </a:lnSpc>
            </a:pPr>
            <a:r>
              <a:rPr lang="en-US" dirty="0"/>
              <a:t>It enables organizations to track the performance and health of their applications and infrastructure. </a:t>
            </a:r>
          </a:p>
          <a:p>
            <a:pPr lvl="1">
              <a:lnSpc>
                <a:spcPct val="110000"/>
              </a:lnSpc>
            </a:pPr>
            <a:r>
              <a:rPr lang="en-US" dirty="0"/>
              <a:t>It offers insights into application health, allowing proactive identification and resolution of issues.</a:t>
            </a:r>
          </a:p>
          <a:p>
            <a:pPr>
              <a:lnSpc>
                <a:spcPct val="110000"/>
              </a:lnSpc>
            </a:pPr>
            <a:r>
              <a:rPr lang="en-US" sz="1400" b="1" dirty="0"/>
              <a:t>Key Features:</a:t>
            </a:r>
            <a:endParaRPr lang="en-US" sz="1400" dirty="0"/>
          </a:p>
          <a:p>
            <a:pPr lvl="1">
              <a:lnSpc>
                <a:spcPct val="110000"/>
              </a:lnSpc>
              <a:buFont typeface="Arial" panose="020B0604020202020204" pitchFamily="34" charset="0"/>
              <a:buChar char="•"/>
            </a:pPr>
            <a:r>
              <a:rPr lang="en-US" b="1" dirty="0"/>
              <a:t>Centralized Monitoring:</a:t>
            </a:r>
            <a:r>
              <a:rPr lang="en-US" dirty="0"/>
              <a:t> Streamlines monitoring across multiple Azure resources, reducing operational complexity.</a:t>
            </a:r>
          </a:p>
          <a:p>
            <a:pPr lvl="1">
              <a:lnSpc>
                <a:spcPct val="110000"/>
              </a:lnSpc>
              <a:buFont typeface="Arial" panose="020B0604020202020204" pitchFamily="34" charset="0"/>
              <a:buChar char="•"/>
            </a:pPr>
            <a:r>
              <a:rPr lang="en-US" b="1" dirty="0"/>
              <a:t>Real-Time Insights:</a:t>
            </a:r>
            <a:r>
              <a:rPr lang="en-US" dirty="0"/>
              <a:t> Quickly diagnose issues before they escalate, ensuring high availability of applications and services.</a:t>
            </a:r>
          </a:p>
          <a:p>
            <a:pPr lvl="1">
              <a:lnSpc>
                <a:spcPct val="110000"/>
              </a:lnSpc>
              <a:buFont typeface="Arial" panose="020B0604020202020204" pitchFamily="34" charset="0"/>
              <a:buChar char="•"/>
            </a:pPr>
            <a:r>
              <a:rPr lang="en-US" b="1" dirty="0"/>
              <a:t>Customizable Dashboards:</a:t>
            </a:r>
            <a:r>
              <a:rPr lang="en-US" dirty="0"/>
              <a:t> Create dashboards to visualize essential metrics and KPIs in a unified view.</a:t>
            </a:r>
          </a:p>
          <a:p>
            <a:pPr lvl="1">
              <a:lnSpc>
                <a:spcPct val="110000"/>
              </a:lnSpc>
              <a:buFont typeface="Arial" panose="020B0604020202020204" pitchFamily="34" charset="0"/>
              <a:buChar char="•"/>
            </a:pPr>
            <a:r>
              <a:rPr lang="en-US" b="1" dirty="0"/>
              <a:t>Monitoring Alerts:</a:t>
            </a:r>
            <a:r>
              <a:rPr lang="en-US" dirty="0"/>
              <a:t> Set up alerts based on specific metrics and thresholds for immediate notifications on issues.</a:t>
            </a:r>
          </a:p>
          <a:p>
            <a:pPr lvl="1">
              <a:lnSpc>
                <a:spcPct val="110000"/>
              </a:lnSpc>
            </a:pPr>
            <a:r>
              <a:rPr lang="en-US" b="1" dirty="0"/>
              <a:t>Data Collection and Visualization:</a:t>
            </a:r>
            <a:r>
              <a:rPr lang="en-US" dirty="0"/>
              <a:t> Azure Monitor collects telemetry data such as metrics, logs, changes, and traces from various sources. This data can be analyzed using Azure Log Analytics and visualized through tools like Power BI and Grafana.</a:t>
            </a:r>
          </a:p>
          <a:p>
            <a:pPr>
              <a:lnSpc>
                <a:spcPct val="110000"/>
              </a:lnSpc>
            </a:pPr>
            <a:endParaRPr lang="en-PK" sz="1400" dirty="0"/>
          </a:p>
        </p:txBody>
      </p:sp>
      <p:sp>
        <p:nvSpPr>
          <p:cNvPr id="4" name="Footer Placeholder 3">
            <a:extLst>
              <a:ext uri="{FF2B5EF4-FFF2-40B4-BE49-F238E27FC236}">
                <a16:creationId xmlns:a16="http://schemas.microsoft.com/office/drawing/2014/main" id="{47C4714A-9A0F-EF43-CB81-B5F1C2E32CB2}"/>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8724450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1AAF05E-99E1-AAB3-7AD3-FF0F27594DF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025E6-7002-5B96-B2AF-1262CC3FEB0F}"/>
              </a:ext>
            </a:extLst>
          </p:cNvPr>
          <p:cNvSpPr>
            <a:spLocks noGrp="1"/>
          </p:cNvSpPr>
          <p:nvPr>
            <p:ph type="title"/>
          </p:nvPr>
        </p:nvSpPr>
        <p:spPr>
          <a:xfrm>
            <a:off x="581192" y="1124999"/>
            <a:ext cx="4076149" cy="4608003"/>
          </a:xfrm>
        </p:spPr>
        <p:txBody>
          <a:bodyPr anchor="ctr">
            <a:normAutofit/>
          </a:bodyPr>
          <a:lstStyle/>
          <a:p>
            <a:r>
              <a:rPr lang="en-US" sz="4000" b="1">
                <a:solidFill>
                  <a:schemeClr val="accent1"/>
                </a:solidFill>
              </a:rPr>
              <a:t>Azure Automation</a:t>
            </a:r>
            <a:endParaRPr lang="en-PK" sz="4000">
              <a:solidFill>
                <a:schemeClr val="accent1"/>
              </a:solidFill>
            </a:endParaRP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6FE18C0A-4BE2-A139-DC06-4A0F0470B4D2}"/>
              </a:ext>
            </a:extLst>
          </p:cNvPr>
          <p:cNvSpPr>
            <a:spLocks noGrp="1"/>
          </p:cNvSpPr>
          <p:nvPr>
            <p:ph idx="1"/>
          </p:nvPr>
        </p:nvSpPr>
        <p:spPr>
          <a:xfrm>
            <a:off x="5117585" y="1124998"/>
            <a:ext cx="6583679" cy="5541616"/>
          </a:xfrm>
        </p:spPr>
        <p:txBody>
          <a:bodyPr>
            <a:normAutofit/>
          </a:bodyPr>
          <a:lstStyle/>
          <a:p>
            <a:pPr>
              <a:lnSpc>
                <a:spcPct val="110000"/>
              </a:lnSpc>
            </a:pPr>
            <a:r>
              <a:rPr lang="en-US" sz="1100" b="1" dirty="0"/>
              <a:t>Overview:</a:t>
            </a:r>
            <a:r>
              <a:rPr lang="en-US" sz="1100" dirty="0"/>
              <a:t> </a:t>
            </a:r>
          </a:p>
          <a:p>
            <a:pPr lvl="1">
              <a:lnSpc>
                <a:spcPct val="110000"/>
              </a:lnSpc>
            </a:pPr>
            <a:r>
              <a:rPr lang="en-US" sz="1100" dirty="0"/>
              <a:t>Azure Automation is a cloud-based service that automates repetitive and time-consuming tasks related to Azure resource management.</a:t>
            </a:r>
          </a:p>
          <a:p>
            <a:pPr lvl="1">
              <a:lnSpc>
                <a:spcPct val="110000"/>
              </a:lnSpc>
            </a:pPr>
            <a:r>
              <a:rPr lang="en-US" sz="1100" dirty="0"/>
              <a:t>It aims to streamline workflows and reduce manual effort.</a:t>
            </a:r>
          </a:p>
          <a:p>
            <a:pPr>
              <a:lnSpc>
                <a:spcPct val="110000"/>
              </a:lnSpc>
            </a:pPr>
            <a:r>
              <a:rPr lang="en-US" sz="1100" b="1" dirty="0"/>
              <a:t>Key Features:</a:t>
            </a:r>
            <a:endParaRPr lang="en-US" sz="1100" dirty="0"/>
          </a:p>
          <a:p>
            <a:pPr lvl="1">
              <a:lnSpc>
                <a:spcPct val="110000"/>
              </a:lnSpc>
              <a:buFont typeface="Arial" panose="020B0604020202020204" pitchFamily="34" charset="0"/>
              <a:buChar char="•"/>
            </a:pPr>
            <a:r>
              <a:rPr lang="en-US" sz="1100" b="1" dirty="0"/>
              <a:t>Automation of Repetitive Tasks:</a:t>
            </a:r>
            <a:r>
              <a:rPr lang="en-US" sz="1100" dirty="0"/>
              <a:t> Automates tasks like VM provisioning, configuration management, and system monitoring.</a:t>
            </a:r>
          </a:p>
          <a:p>
            <a:pPr lvl="1">
              <a:lnSpc>
                <a:spcPct val="110000"/>
              </a:lnSpc>
              <a:buFont typeface="Arial" panose="020B0604020202020204" pitchFamily="34" charset="0"/>
              <a:buChar char="•"/>
            </a:pPr>
            <a:r>
              <a:rPr lang="en-US" sz="1100" b="1" dirty="0"/>
              <a:t>Centralized Management:</a:t>
            </a:r>
            <a:r>
              <a:rPr lang="en-US" sz="1100" dirty="0"/>
              <a:t> Simplifies management across Azure and on-premises environments from a single platform.</a:t>
            </a:r>
          </a:p>
          <a:p>
            <a:pPr lvl="1">
              <a:lnSpc>
                <a:spcPct val="110000"/>
              </a:lnSpc>
              <a:buFont typeface="Arial" panose="020B0604020202020204" pitchFamily="34" charset="0"/>
              <a:buChar char="•"/>
            </a:pPr>
            <a:r>
              <a:rPr lang="en-US" sz="1100" b="1" dirty="0"/>
              <a:t>Scalability:</a:t>
            </a:r>
            <a:r>
              <a:rPr lang="en-US" sz="1100" dirty="0"/>
              <a:t> Implements autoscaling configurations to efficiently add or remove resources based on demand.</a:t>
            </a:r>
          </a:p>
          <a:p>
            <a:pPr>
              <a:lnSpc>
                <a:spcPct val="110000"/>
              </a:lnSpc>
            </a:pPr>
            <a:r>
              <a:rPr lang="en-US" sz="1100" b="1" dirty="0"/>
              <a:t>Use Cases:</a:t>
            </a:r>
            <a:endParaRPr lang="en-US" sz="1100" dirty="0"/>
          </a:p>
          <a:p>
            <a:pPr lvl="1">
              <a:lnSpc>
                <a:spcPct val="110000"/>
              </a:lnSpc>
              <a:buFont typeface="Arial" panose="020B0604020202020204" pitchFamily="34" charset="0"/>
              <a:buChar char="•"/>
            </a:pPr>
            <a:r>
              <a:rPr lang="en-US" sz="1100" b="1" dirty="0"/>
              <a:t>Provisioning and Managing Virtual Machines:</a:t>
            </a:r>
            <a:r>
              <a:rPr lang="en-US" sz="1100" dirty="0"/>
              <a:t> Automate the creation, management, and scaling of VMs.</a:t>
            </a:r>
          </a:p>
          <a:p>
            <a:pPr lvl="1">
              <a:lnSpc>
                <a:spcPct val="110000"/>
              </a:lnSpc>
              <a:buFont typeface="Arial" panose="020B0604020202020204" pitchFamily="34" charset="0"/>
              <a:buChar char="•"/>
            </a:pPr>
            <a:r>
              <a:rPr lang="en-US" sz="1100" b="1" dirty="0"/>
              <a:t>Managing Backups and Disaster Recovery:</a:t>
            </a:r>
            <a:r>
              <a:rPr lang="en-US" sz="1100" dirty="0"/>
              <a:t> Streamline backup processes and disaster recovery planning.</a:t>
            </a:r>
          </a:p>
          <a:p>
            <a:pPr lvl="1">
              <a:lnSpc>
                <a:spcPct val="110000"/>
              </a:lnSpc>
              <a:buFont typeface="Arial" panose="020B0604020202020204" pitchFamily="34" charset="0"/>
              <a:buChar char="•"/>
            </a:pPr>
            <a:r>
              <a:rPr lang="en-US" sz="1100" b="1" dirty="0"/>
              <a:t>Monitoring System Health:</a:t>
            </a:r>
            <a:r>
              <a:rPr lang="en-US" sz="1100" dirty="0"/>
              <a:t> Automate responses to health alerts and maintain system uptime.</a:t>
            </a:r>
          </a:p>
          <a:p>
            <a:pPr lvl="1">
              <a:lnSpc>
                <a:spcPct val="110000"/>
              </a:lnSpc>
              <a:buFont typeface="Arial" panose="020B0604020202020204" pitchFamily="34" charset="0"/>
              <a:buChar char="•"/>
            </a:pPr>
            <a:r>
              <a:rPr lang="en-US" sz="1100" b="1" dirty="0"/>
              <a:t>DevOps Automation:</a:t>
            </a:r>
            <a:r>
              <a:rPr lang="en-US" sz="1100" dirty="0"/>
              <a:t> Integrate with Azure DevOps to enhance release pipelines and automate testing.</a:t>
            </a:r>
          </a:p>
        </p:txBody>
      </p:sp>
      <p:sp>
        <p:nvSpPr>
          <p:cNvPr id="4" name="Footer Placeholder 3">
            <a:extLst>
              <a:ext uri="{FF2B5EF4-FFF2-40B4-BE49-F238E27FC236}">
                <a16:creationId xmlns:a16="http://schemas.microsoft.com/office/drawing/2014/main" id="{C5BF8E01-3D44-A981-A3E9-886BA86F5F15}"/>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dirty="0"/>
              <a:t>CS4037 - Muhammad Sudais</a:t>
            </a:r>
          </a:p>
        </p:txBody>
      </p:sp>
    </p:spTree>
    <p:extLst>
      <p:ext uri="{BB962C8B-B14F-4D97-AF65-F5344CB8AC3E}">
        <p14:creationId xmlns:p14="http://schemas.microsoft.com/office/powerpoint/2010/main" val="40210969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E79E8AA-32CE-2B00-73C7-B8CF0358E26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6A50B-C3D0-2150-93C7-9B5E245220B0}"/>
              </a:ext>
            </a:extLst>
          </p:cNvPr>
          <p:cNvSpPr>
            <a:spLocks noGrp="1"/>
          </p:cNvSpPr>
          <p:nvPr>
            <p:ph type="title"/>
          </p:nvPr>
        </p:nvSpPr>
        <p:spPr>
          <a:xfrm>
            <a:off x="581192" y="1124999"/>
            <a:ext cx="4076149" cy="4608003"/>
          </a:xfrm>
        </p:spPr>
        <p:txBody>
          <a:bodyPr anchor="ctr">
            <a:normAutofit/>
          </a:bodyPr>
          <a:lstStyle/>
          <a:p>
            <a:r>
              <a:rPr lang="en-US" sz="4000" b="1">
                <a:solidFill>
                  <a:schemeClr val="accent1"/>
                </a:solidFill>
              </a:rPr>
              <a:t>Azure Policy for Compliance and Policy Management</a:t>
            </a:r>
            <a:endParaRPr lang="en-PK" sz="4000">
              <a:solidFill>
                <a:schemeClr val="accent1"/>
              </a:solidFill>
            </a:endParaRP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4F0A2D64-518F-57FE-03EB-956BF283A3FC}"/>
              </a:ext>
            </a:extLst>
          </p:cNvPr>
          <p:cNvSpPr>
            <a:spLocks noGrp="1"/>
          </p:cNvSpPr>
          <p:nvPr>
            <p:ph idx="1"/>
          </p:nvPr>
        </p:nvSpPr>
        <p:spPr>
          <a:xfrm>
            <a:off x="5117585" y="1124998"/>
            <a:ext cx="6583679" cy="5520351"/>
          </a:xfrm>
        </p:spPr>
        <p:txBody>
          <a:bodyPr>
            <a:normAutofit fontScale="92500" lnSpcReduction="10000"/>
          </a:bodyPr>
          <a:lstStyle/>
          <a:p>
            <a:pPr>
              <a:lnSpc>
                <a:spcPct val="110000"/>
              </a:lnSpc>
            </a:pPr>
            <a:r>
              <a:rPr lang="en-US" sz="1400" b="1" dirty="0"/>
              <a:t>Overview:</a:t>
            </a:r>
            <a:r>
              <a:rPr lang="en-US" sz="1400" dirty="0"/>
              <a:t> </a:t>
            </a:r>
          </a:p>
          <a:p>
            <a:pPr lvl="1">
              <a:lnSpc>
                <a:spcPct val="110000"/>
              </a:lnSpc>
            </a:pPr>
            <a:r>
              <a:rPr lang="en-US" dirty="0"/>
              <a:t>Azure Policy is a tool that helps organizations enforce compliance with regulations and governance policies. </a:t>
            </a:r>
          </a:p>
          <a:p>
            <a:pPr lvl="1">
              <a:lnSpc>
                <a:spcPct val="110000"/>
              </a:lnSpc>
            </a:pPr>
            <a:r>
              <a:rPr lang="en-US" dirty="0"/>
              <a:t>It allows the creation, assignment, and management of resource policies.</a:t>
            </a:r>
          </a:p>
          <a:p>
            <a:pPr>
              <a:lnSpc>
                <a:spcPct val="110000"/>
              </a:lnSpc>
            </a:pPr>
            <a:r>
              <a:rPr lang="en-US" sz="1400" b="1" dirty="0"/>
              <a:t>Key Uses:</a:t>
            </a:r>
            <a:endParaRPr lang="en-US" sz="1400" dirty="0"/>
          </a:p>
          <a:p>
            <a:pPr lvl="1">
              <a:lnSpc>
                <a:spcPct val="110000"/>
              </a:lnSpc>
              <a:buFont typeface="Arial" panose="020B0604020202020204" pitchFamily="34" charset="0"/>
              <a:buChar char="•"/>
            </a:pPr>
            <a:r>
              <a:rPr lang="en-US" b="1" dirty="0"/>
              <a:t>Compliance:</a:t>
            </a:r>
            <a:r>
              <a:rPr lang="en-US" dirty="0"/>
              <a:t> Ensure resources meet industry regulations and organizational standards.</a:t>
            </a:r>
          </a:p>
          <a:p>
            <a:pPr lvl="1">
              <a:lnSpc>
                <a:spcPct val="110000"/>
              </a:lnSpc>
              <a:buFont typeface="Arial" panose="020B0604020202020204" pitchFamily="34" charset="0"/>
              <a:buChar char="•"/>
            </a:pPr>
            <a:r>
              <a:rPr lang="en-US" b="1" dirty="0"/>
              <a:t>Security:</a:t>
            </a:r>
            <a:r>
              <a:rPr lang="en-US" dirty="0"/>
              <a:t> Enforce security measures to protect resources from unauthorized access.</a:t>
            </a:r>
          </a:p>
          <a:p>
            <a:pPr lvl="1">
              <a:lnSpc>
                <a:spcPct val="110000"/>
              </a:lnSpc>
              <a:buFont typeface="Arial" panose="020B0604020202020204" pitchFamily="34" charset="0"/>
              <a:buChar char="•"/>
            </a:pPr>
            <a:r>
              <a:rPr lang="en-US" b="1" dirty="0"/>
              <a:t>Governance:</a:t>
            </a:r>
            <a:r>
              <a:rPr lang="en-US" dirty="0"/>
              <a:t> Manage and control resources to maintain consistent configurations.</a:t>
            </a:r>
          </a:p>
          <a:p>
            <a:pPr>
              <a:lnSpc>
                <a:spcPct val="110000"/>
              </a:lnSpc>
            </a:pPr>
            <a:r>
              <a:rPr lang="en-US" sz="1400" b="1" dirty="0"/>
              <a:t>Implementation Steps:</a:t>
            </a:r>
            <a:endParaRPr lang="en-US" sz="1400" dirty="0"/>
          </a:p>
          <a:p>
            <a:pPr lvl="1">
              <a:lnSpc>
                <a:spcPct val="110000"/>
              </a:lnSpc>
              <a:buFont typeface="+mj-lt"/>
              <a:buAutoNum type="arabicPeriod"/>
            </a:pPr>
            <a:r>
              <a:rPr lang="en-US" b="1" dirty="0"/>
              <a:t>Definition:</a:t>
            </a:r>
            <a:r>
              <a:rPr lang="en-US" dirty="0"/>
              <a:t> Create a JSON document that specifies the policy's rules, scope, and effects.</a:t>
            </a:r>
          </a:p>
          <a:p>
            <a:pPr lvl="1">
              <a:lnSpc>
                <a:spcPct val="110000"/>
              </a:lnSpc>
              <a:buFont typeface="+mj-lt"/>
              <a:buAutoNum type="arabicPeriod"/>
            </a:pPr>
            <a:r>
              <a:rPr lang="en-US" b="1" dirty="0"/>
              <a:t>Assignment:</a:t>
            </a:r>
            <a:r>
              <a:rPr lang="en-US" dirty="0"/>
              <a:t> Assign the policy to specific scopes like resource groups or subscriptions.</a:t>
            </a:r>
          </a:p>
          <a:p>
            <a:pPr lvl="1">
              <a:lnSpc>
                <a:spcPct val="110000"/>
              </a:lnSpc>
              <a:buFont typeface="+mj-lt"/>
              <a:buAutoNum type="arabicPeriod"/>
            </a:pPr>
            <a:r>
              <a:rPr lang="en-US" b="1" dirty="0"/>
              <a:t>Evaluation:</a:t>
            </a:r>
            <a:r>
              <a:rPr lang="en-US" dirty="0"/>
              <a:t> Review resources against the assigned policy to determine compliance.</a:t>
            </a:r>
          </a:p>
          <a:p>
            <a:pPr>
              <a:lnSpc>
                <a:spcPct val="110000"/>
              </a:lnSpc>
            </a:pPr>
            <a:r>
              <a:rPr lang="en-US" sz="1400" b="1" dirty="0"/>
              <a:t>Best Practices:</a:t>
            </a:r>
            <a:r>
              <a:rPr lang="en-US" sz="1400" dirty="0"/>
              <a:t> Start with a small set of policies, gradually adding more as needed, and test policies in a non-production environment before full implementation.</a:t>
            </a:r>
          </a:p>
          <a:p>
            <a:pPr>
              <a:lnSpc>
                <a:spcPct val="110000"/>
              </a:lnSpc>
            </a:pPr>
            <a:endParaRPr lang="en-PK" sz="1400" dirty="0"/>
          </a:p>
        </p:txBody>
      </p:sp>
      <p:sp>
        <p:nvSpPr>
          <p:cNvPr id="4" name="Footer Placeholder 3">
            <a:extLst>
              <a:ext uri="{FF2B5EF4-FFF2-40B4-BE49-F238E27FC236}">
                <a16:creationId xmlns:a16="http://schemas.microsoft.com/office/drawing/2014/main" id="{51A0159F-6C74-F475-B6CA-FECF7EB8870F}"/>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7418278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B6B7F0F-5562-B767-C445-4338DBE07B6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A8D1E-5075-E74F-5695-F35A1FEA6C20}"/>
              </a:ext>
            </a:extLst>
          </p:cNvPr>
          <p:cNvSpPr>
            <a:spLocks noGrp="1"/>
          </p:cNvSpPr>
          <p:nvPr>
            <p:ph type="title"/>
          </p:nvPr>
        </p:nvSpPr>
        <p:spPr>
          <a:xfrm>
            <a:off x="581192" y="1124999"/>
            <a:ext cx="4076149" cy="4608003"/>
          </a:xfrm>
        </p:spPr>
        <p:txBody>
          <a:bodyPr anchor="ctr">
            <a:normAutofit/>
          </a:bodyPr>
          <a:lstStyle/>
          <a:p>
            <a:r>
              <a:rPr lang="en-US" sz="4000" b="1">
                <a:solidFill>
                  <a:schemeClr val="accent1"/>
                </a:solidFill>
              </a:rPr>
              <a:t>FinOps and Cost Management in Azure</a:t>
            </a:r>
            <a:endParaRPr lang="en-PK" sz="4000">
              <a:solidFill>
                <a:schemeClr val="accent1"/>
              </a:solidFill>
            </a:endParaRP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a:extLst>
              <a:ext uri="{FF2B5EF4-FFF2-40B4-BE49-F238E27FC236}">
                <a16:creationId xmlns:a16="http://schemas.microsoft.com/office/drawing/2014/main" id="{163A3B63-8035-AFEE-748C-44BD345E105A}"/>
              </a:ext>
            </a:extLst>
          </p:cNvPr>
          <p:cNvSpPr>
            <a:spLocks noGrp="1"/>
          </p:cNvSpPr>
          <p:nvPr>
            <p:ph idx="1"/>
          </p:nvPr>
        </p:nvSpPr>
        <p:spPr>
          <a:xfrm>
            <a:off x="5117586" y="1124998"/>
            <a:ext cx="6143248" cy="5467188"/>
          </a:xfrm>
        </p:spPr>
        <p:txBody>
          <a:bodyPr>
            <a:normAutofit/>
          </a:bodyPr>
          <a:lstStyle/>
          <a:p>
            <a:pPr>
              <a:lnSpc>
                <a:spcPct val="110000"/>
              </a:lnSpc>
            </a:pPr>
            <a:r>
              <a:rPr lang="en-US" b="1" dirty="0"/>
              <a:t>Overview:</a:t>
            </a:r>
            <a:r>
              <a:rPr lang="en-US" dirty="0"/>
              <a:t> </a:t>
            </a:r>
          </a:p>
          <a:p>
            <a:pPr lvl="1">
              <a:lnSpc>
                <a:spcPct val="110000"/>
              </a:lnSpc>
            </a:pPr>
            <a:r>
              <a:rPr lang="en-US" sz="1600" dirty="0"/>
              <a:t>FinOps (financial operations) focuses on managing the financial aspects of cloud computing</a:t>
            </a:r>
          </a:p>
          <a:p>
            <a:pPr lvl="1">
              <a:lnSpc>
                <a:spcPct val="110000"/>
              </a:lnSpc>
            </a:pPr>
            <a:r>
              <a:rPr lang="en-US" sz="1600" dirty="0"/>
              <a:t>It optimizes costs while maintaining performance and functionality. </a:t>
            </a:r>
          </a:p>
          <a:p>
            <a:pPr lvl="1">
              <a:lnSpc>
                <a:spcPct val="110000"/>
              </a:lnSpc>
            </a:pPr>
            <a:r>
              <a:rPr lang="en-US" sz="1600" dirty="0"/>
              <a:t>Azure offers various tools to support effective cost management.</a:t>
            </a:r>
          </a:p>
          <a:p>
            <a:pPr>
              <a:lnSpc>
                <a:spcPct val="110000"/>
              </a:lnSpc>
            </a:pPr>
            <a:r>
              <a:rPr lang="en-US" b="1" dirty="0"/>
              <a:t>Azure Cost Management Tools:</a:t>
            </a:r>
            <a:endParaRPr lang="en-US" dirty="0"/>
          </a:p>
          <a:p>
            <a:pPr lvl="1">
              <a:lnSpc>
                <a:spcPct val="110000"/>
              </a:lnSpc>
              <a:buFont typeface="Arial" panose="020B0604020202020204" pitchFamily="34" charset="0"/>
              <a:buChar char="•"/>
            </a:pPr>
            <a:r>
              <a:rPr lang="en-US" sz="1600" b="1" dirty="0"/>
              <a:t>Cost Visibility and Transparency:</a:t>
            </a:r>
            <a:r>
              <a:rPr lang="en-US" sz="1600" dirty="0"/>
              <a:t> Provides detailed insights into Azure usage and costs.</a:t>
            </a:r>
          </a:p>
          <a:p>
            <a:pPr lvl="1">
              <a:lnSpc>
                <a:spcPct val="110000"/>
              </a:lnSpc>
              <a:buFont typeface="Arial" panose="020B0604020202020204" pitchFamily="34" charset="0"/>
              <a:buChar char="•"/>
            </a:pPr>
            <a:r>
              <a:rPr lang="en-US" sz="1600" b="1" dirty="0"/>
              <a:t>Cost Optimization:</a:t>
            </a:r>
            <a:r>
              <a:rPr lang="en-US" sz="1600" dirty="0"/>
              <a:t> Identifies cost-saving opportunities, such as turning off idle resources or using reserved instances.</a:t>
            </a:r>
          </a:p>
          <a:p>
            <a:pPr lvl="1">
              <a:lnSpc>
                <a:spcPct val="110000"/>
              </a:lnSpc>
              <a:buFont typeface="Arial" panose="020B0604020202020204" pitchFamily="34" charset="0"/>
              <a:buChar char="•"/>
            </a:pPr>
            <a:r>
              <a:rPr lang="en-US" sz="1600" b="1" dirty="0"/>
              <a:t>Budget Management:</a:t>
            </a:r>
            <a:r>
              <a:rPr lang="en-US" sz="1600" dirty="0"/>
              <a:t> Set budgets and monitor spending to stay within financial constraints.</a:t>
            </a:r>
          </a:p>
          <a:p>
            <a:pPr lvl="1">
              <a:lnSpc>
                <a:spcPct val="110000"/>
              </a:lnSpc>
              <a:buFont typeface="Arial" panose="020B0604020202020204" pitchFamily="34" charset="0"/>
              <a:buChar char="•"/>
            </a:pPr>
            <a:r>
              <a:rPr lang="en-US" sz="1600" b="1" dirty="0"/>
              <a:t>Cost Forecasting:</a:t>
            </a:r>
            <a:r>
              <a:rPr lang="en-US" sz="1600" dirty="0"/>
              <a:t> Estimates future costs based on historical usage patterns.</a:t>
            </a:r>
          </a:p>
          <a:p>
            <a:pPr>
              <a:lnSpc>
                <a:spcPct val="110000"/>
              </a:lnSpc>
            </a:pPr>
            <a:endParaRPr lang="en-PK" dirty="0"/>
          </a:p>
        </p:txBody>
      </p:sp>
      <p:sp>
        <p:nvSpPr>
          <p:cNvPr id="4" name="Footer Placeholder 3">
            <a:extLst>
              <a:ext uri="{FF2B5EF4-FFF2-40B4-BE49-F238E27FC236}">
                <a16:creationId xmlns:a16="http://schemas.microsoft.com/office/drawing/2014/main" id="{9493E0AD-6977-03BC-8805-C8CA1BBF6009}"/>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dirty="0"/>
              <a:t>CS4037 - Muhammad Sudais</a:t>
            </a:r>
            <a:endParaRPr lang="en-US"/>
          </a:p>
        </p:txBody>
      </p:sp>
    </p:spTree>
    <p:extLst>
      <p:ext uri="{BB962C8B-B14F-4D97-AF65-F5344CB8AC3E}">
        <p14:creationId xmlns:p14="http://schemas.microsoft.com/office/powerpoint/2010/main" val="3370255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E8F3E3-3C83-44B0-ED0C-AE5938324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41922-F3FF-3C7A-CF7B-F36BF44FA3C0}"/>
              </a:ext>
            </a:extLst>
          </p:cNvPr>
          <p:cNvSpPr>
            <a:spLocks noGrp="1"/>
          </p:cNvSpPr>
          <p:nvPr>
            <p:ph type="title"/>
          </p:nvPr>
        </p:nvSpPr>
        <p:spPr>
          <a:xfrm>
            <a:off x="581192" y="702156"/>
            <a:ext cx="11029616" cy="1188720"/>
          </a:xfrm>
        </p:spPr>
        <p:txBody>
          <a:bodyPr>
            <a:normAutofit/>
          </a:bodyPr>
          <a:lstStyle/>
          <a:p>
            <a:r>
              <a:rPr lang="en-US" b="1"/>
              <a:t>FinOps and Cost Management in Azure</a:t>
            </a:r>
            <a:endParaRPr lang="en-PK" dirty="0"/>
          </a:p>
        </p:txBody>
      </p:sp>
      <p:sp>
        <p:nvSpPr>
          <p:cNvPr id="4" name="Footer Placeholder 3">
            <a:extLst>
              <a:ext uri="{FF2B5EF4-FFF2-40B4-BE49-F238E27FC236}">
                <a16:creationId xmlns:a16="http://schemas.microsoft.com/office/drawing/2014/main" id="{DE576DF0-720B-CC60-7F3A-15D2D178DA5B}"/>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graphicFrame>
        <p:nvGraphicFramePr>
          <p:cNvPr id="18" name="Content Placeholder 2">
            <a:extLst>
              <a:ext uri="{FF2B5EF4-FFF2-40B4-BE49-F238E27FC236}">
                <a16:creationId xmlns:a16="http://schemas.microsoft.com/office/drawing/2014/main" id="{17F58114-A7E9-EFE0-0475-AF1C834003EF}"/>
              </a:ext>
            </a:extLst>
          </p:cNvPr>
          <p:cNvGraphicFramePr>
            <a:graphicFrameLocks noGrp="1"/>
          </p:cNvGraphicFramePr>
          <p:nvPr>
            <p:ph idx="1"/>
            <p:extLst>
              <p:ext uri="{D42A27DB-BD31-4B8C-83A1-F6EECF244321}">
                <p14:modId xmlns:p14="http://schemas.microsoft.com/office/powerpoint/2010/main" val="2456975713"/>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195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normAutofit/>
          </a:bodyPr>
          <a:lstStyle/>
          <a:p>
            <a:r>
              <a:t>Core Components of Cloud Infrastructure</a:t>
            </a:r>
          </a:p>
        </p:txBody>
      </p:sp>
      <p:graphicFrame>
        <p:nvGraphicFramePr>
          <p:cNvPr id="5" name="Content Placeholder 2">
            <a:extLst>
              <a:ext uri="{FF2B5EF4-FFF2-40B4-BE49-F238E27FC236}">
                <a16:creationId xmlns:a16="http://schemas.microsoft.com/office/drawing/2014/main" id="{98A30956-BA08-9082-F287-B456D7CEE8FB}"/>
              </a:ext>
            </a:extLst>
          </p:cNvPr>
          <p:cNvGraphicFramePr>
            <a:graphicFrameLocks noGrp="1"/>
          </p:cNvGraphicFramePr>
          <p:nvPr>
            <p:ph idx="1"/>
            <p:extLst>
              <p:ext uri="{D42A27DB-BD31-4B8C-83A1-F6EECF244321}">
                <p14:modId xmlns:p14="http://schemas.microsoft.com/office/powerpoint/2010/main" val="178677743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4000">
                <a:solidFill>
                  <a:schemeClr val="accent1"/>
                </a:solidFill>
              </a:rPr>
              <a:t>On-Premises vs. Cloud-Native: A Detailed Comparison</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2000"/>
              <a:t>On-Premises Infrastructure:</a:t>
            </a:r>
          </a:p>
          <a:p>
            <a:pPr lvl="1"/>
            <a:r>
              <a:rPr lang="en-US" sz="2000"/>
              <a:t>Costs: High capital investment and maintenance.</a:t>
            </a:r>
          </a:p>
          <a:p>
            <a:pPr lvl="1"/>
            <a:r>
              <a:rPr lang="en-US" sz="2000"/>
              <a:t>Scalability: Limited and time-consuming.</a:t>
            </a:r>
          </a:p>
          <a:p>
            <a:pPr lvl="1"/>
            <a:r>
              <a:rPr lang="en-US" sz="2000"/>
              <a:t>Disaster Recovery: Complex and expensive.</a:t>
            </a:r>
          </a:p>
          <a:p>
            <a:r>
              <a:rPr lang="en-US" sz="2000"/>
              <a:t>Cloud-Native Infrastructure:</a:t>
            </a:r>
          </a:p>
          <a:p>
            <a:pPr lvl="1"/>
            <a:r>
              <a:rPr lang="en-US" sz="2000"/>
              <a:t>Costs: Pay-as-you-go, reduced maintenance.</a:t>
            </a:r>
          </a:p>
          <a:p>
            <a:pPr lvl="1"/>
            <a:r>
              <a:rPr lang="en-US" sz="2000"/>
              <a:t>Scalability: Effortless and automatic.</a:t>
            </a:r>
          </a:p>
          <a:p>
            <a:pPr lvl="1"/>
            <a:r>
              <a:rPr lang="en-US" sz="2000"/>
              <a:t>Disaster Recovery: Integrated solutions with quick recovery times.</a:t>
            </a:r>
          </a:p>
          <a:p>
            <a:endParaRPr lang="en-US" sz="20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3700">
                <a:solidFill>
                  <a:schemeClr val="accent1"/>
                </a:solidFill>
              </a:rPr>
              <a:t>Introduction to Microservices Architecture</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2000"/>
              <a:t>Concept: Dividing applications into small, independent services.</a:t>
            </a:r>
          </a:p>
          <a:p>
            <a:r>
              <a:rPr lang="en-US" sz="2000"/>
              <a:t>Advantages:</a:t>
            </a:r>
          </a:p>
          <a:p>
            <a:pPr lvl="1"/>
            <a:r>
              <a:rPr lang="en-US" sz="2000"/>
              <a:t>Independent scaling and deployment.</a:t>
            </a:r>
          </a:p>
          <a:p>
            <a:pPr lvl="1"/>
            <a:r>
              <a:rPr lang="en-US" sz="2000"/>
              <a:t>Enhanced fault tolerance.</a:t>
            </a:r>
          </a:p>
          <a:p>
            <a:pPr lvl="1"/>
            <a:r>
              <a:rPr lang="en-US" sz="2000"/>
              <a:t>Technology-agnostic: Services can use different programming languages or databases.</a:t>
            </a:r>
          </a:p>
          <a:p>
            <a:r>
              <a:rPr lang="en-US" sz="2000"/>
              <a:t>Use Cases: Netflix, Amazon, and Uber.</a:t>
            </a:r>
          </a:p>
          <a:p>
            <a:endParaRPr lang="en-US" sz="20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3100">
                <a:solidFill>
                  <a:schemeClr val="accent1"/>
                </a:solidFill>
              </a:rPr>
              <a:t>Containerization in Azure</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2000"/>
              <a:t>What is Containerization?</a:t>
            </a:r>
          </a:p>
          <a:p>
            <a:pPr lvl="1"/>
            <a:r>
              <a:rPr lang="en-US" sz="2000"/>
              <a:t>Packaging software with its dependencies into a 'container' for easy deployment.</a:t>
            </a:r>
          </a:p>
          <a:p>
            <a:r>
              <a:rPr lang="en-US" sz="2000"/>
              <a:t>Technologies: Docker, Kubernetes, and Azure Container Instances.</a:t>
            </a:r>
          </a:p>
          <a:p>
            <a:r>
              <a:rPr lang="en-US" sz="2000"/>
              <a:t>Azure Kubernetes Service (AKS):</a:t>
            </a:r>
          </a:p>
          <a:p>
            <a:pPr lvl="1"/>
            <a:r>
              <a:rPr lang="en-US" sz="2000"/>
              <a:t>Automated deployment, scaling, and operations of Kubernetes.</a:t>
            </a:r>
          </a:p>
          <a:p>
            <a:pPr lvl="1"/>
            <a:r>
              <a:rPr lang="en-US" sz="2000"/>
              <a:t>Simplifies container orchestration in production environments.</a:t>
            </a:r>
          </a:p>
          <a:p>
            <a:endParaRPr lang="en-US" sz="20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1192" y="1124999"/>
            <a:ext cx="4076149" cy="4608003"/>
          </a:xfrm>
        </p:spPr>
        <p:txBody>
          <a:bodyPr anchor="ctr">
            <a:normAutofit/>
          </a:bodyPr>
          <a:lstStyle/>
          <a:p>
            <a:r>
              <a:rPr lang="en-US" sz="3700">
                <a:solidFill>
                  <a:schemeClr val="accent1"/>
                </a:solidFill>
              </a:rPr>
              <a:t>Understanding Orchestration</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5117586" y="1124998"/>
            <a:ext cx="6143248" cy="4608003"/>
          </a:xfrm>
        </p:spPr>
        <p:txBody>
          <a:bodyPr>
            <a:normAutofit/>
          </a:bodyPr>
          <a:lstStyle/>
          <a:p>
            <a:r>
              <a:rPr lang="en-US" sz="2000"/>
              <a:t>Definition: Coordinating and managing container deployment at scale.</a:t>
            </a:r>
          </a:p>
          <a:p>
            <a:r>
              <a:rPr lang="en-US" sz="2000"/>
              <a:t>Kubernetes Functions:</a:t>
            </a:r>
          </a:p>
          <a:p>
            <a:pPr lvl="1"/>
            <a:r>
              <a:rPr lang="en-US" sz="2000"/>
              <a:t>Load Balancing: Distributes network traffic evenly across services.</a:t>
            </a:r>
          </a:p>
          <a:p>
            <a:pPr lvl="1"/>
            <a:r>
              <a:rPr lang="en-US" sz="2000"/>
              <a:t>Auto-Scaling: Automatically adjusts the number of running containers.</a:t>
            </a:r>
          </a:p>
          <a:p>
            <a:pPr lvl="1"/>
            <a:r>
              <a:rPr lang="en-US" sz="2000"/>
              <a:t>Self-Healing: Replaces or restarts failed containers automatically.</a:t>
            </a:r>
          </a:p>
          <a:p>
            <a:endParaRPr lang="en-US" sz="200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VTI">
  <a:themeElements>
    <a:clrScheme name="AnalogousFromLightSeedLeftStep">
      <a:dk1>
        <a:srgbClr val="000000"/>
      </a:dk1>
      <a:lt1>
        <a:srgbClr val="FFFFFF"/>
      </a:lt1>
      <a:dk2>
        <a:srgbClr val="243941"/>
      </a:dk2>
      <a:lt2>
        <a:srgbClr val="E8E6E2"/>
      </a:lt2>
      <a:accent1>
        <a:srgbClr val="94A3C5"/>
      </a:accent1>
      <a:accent2>
        <a:srgbClr val="7FAABA"/>
      </a:accent2>
      <a:accent3>
        <a:srgbClr val="82ACA6"/>
      </a:accent3>
      <a:accent4>
        <a:srgbClr val="77AE8F"/>
      </a:accent4>
      <a:accent5>
        <a:srgbClr val="81AD82"/>
      </a:accent5>
      <a:accent6>
        <a:srgbClr val="8AAB75"/>
      </a:accent6>
      <a:hlink>
        <a:srgbClr val="938159"/>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2223</TotalTime>
  <Words>3366</Words>
  <Application>Microsoft Office PowerPoint</Application>
  <PresentationFormat>Widescreen</PresentationFormat>
  <Paragraphs>396</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Aptos</vt:lpstr>
      <vt:lpstr>Arial</vt:lpstr>
      <vt:lpstr>Arial Nova Light</vt:lpstr>
      <vt:lpstr>Gadugi</vt:lpstr>
      <vt:lpstr>Wingdings 2</vt:lpstr>
      <vt:lpstr>DividendVTI</vt:lpstr>
      <vt:lpstr>Introduction to Cloud Computing</vt:lpstr>
      <vt:lpstr>CHAPTER 11 cloud Infrastructure, DevOps, and Monitoring in Azure</vt:lpstr>
      <vt:lpstr>Introduction</vt:lpstr>
      <vt:lpstr>Why Cloud-Native Infrastructure?</vt:lpstr>
      <vt:lpstr>Core Components of Cloud Infrastructure</vt:lpstr>
      <vt:lpstr>On-Premises vs. Cloud-Native: A Detailed Comparison</vt:lpstr>
      <vt:lpstr>Introduction to Microservices Architecture</vt:lpstr>
      <vt:lpstr>Containerization in Azure</vt:lpstr>
      <vt:lpstr>Understanding Orchestration</vt:lpstr>
      <vt:lpstr>Modern Application Development with DevOps</vt:lpstr>
      <vt:lpstr>Continuous Integration (CI)</vt:lpstr>
      <vt:lpstr>Continuous Deployment (CD)</vt:lpstr>
      <vt:lpstr>Introduction to Azure DevOps</vt:lpstr>
      <vt:lpstr>Azure DevOps Dashboard</vt:lpstr>
      <vt:lpstr>Azure Boards</vt:lpstr>
      <vt:lpstr>Azure Pipelines</vt:lpstr>
      <vt:lpstr>Azure Repos</vt:lpstr>
      <vt:lpstr>Azure Test Plans</vt:lpstr>
      <vt:lpstr>Built-in Analytics and Reporting</vt:lpstr>
      <vt:lpstr>Azure DevOps: Cloud vs. On-Premises</vt:lpstr>
      <vt:lpstr>Azure DevTest Labs</vt:lpstr>
      <vt:lpstr>GitHub for DevOps</vt:lpstr>
      <vt:lpstr>GitHub for Education</vt:lpstr>
      <vt:lpstr>Infrastructure Automation with IaC (Infrastructure as Code)</vt:lpstr>
      <vt:lpstr>IaC Workflow</vt:lpstr>
      <vt:lpstr>Azure Resource Manager (ARM)</vt:lpstr>
      <vt:lpstr>Azure Bicep</vt:lpstr>
      <vt:lpstr>Bicep vs ARM</vt:lpstr>
      <vt:lpstr>Terraform</vt:lpstr>
      <vt:lpstr>CaC &amp; PaC</vt:lpstr>
      <vt:lpstr>Introduction to Azure Monitoring Tools</vt:lpstr>
      <vt:lpstr>Azure Monitoring Service</vt:lpstr>
      <vt:lpstr>Azure Monitoring Service</vt:lpstr>
      <vt:lpstr>CHAPTER 12 Cloud Management and Governance in Azure</vt:lpstr>
      <vt:lpstr>Cloud Management and Governance in Azure</vt:lpstr>
      <vt:lpstr>Key Reasons for Cloud Management and Governance</vt:lpstr>
      <vt:lpstr>Azure Resource Manager (ARM)</vt:lpstr>
      <vt:lpstr>Azure Resource Manager (ARM)</vt:lpstr>
      <vt:lpstr>Azure Resource Locks</vt:lpstr>
      <vt:lpstr>Azure Blueprints</vt:lpstr>
      <vt:lpstr>Azure Monitor for Monitoring and Reliability</vt:lpstr>
      <vt:lpstr>Azure Automation</vt:lpstr>
      <vt:lpstr>Azure Policy for Compliance and Policy Management</vt:lpstr>
      <vt:lpstr>FinOps and Cost Management in Azure</vt:lpstr>
      <vt:lpstr>FinOps and Cost Management in Azure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Sudais MSM</dc:creator>
  <cp:lastModifiedBy>Sudais MSM</cp:lastModifiedBy>
  <cp:revision>29</cp:revision>
  <dcterms:created xsi:type="dcterms:W3CDTF">2024-08-20T00:20:53Z</dcterms:created>
  <dcterms:modified xsi:type="dcterms:W3CDTF">2024-11-29T10:11:20Z</dcterms:modified>
</cp:coreProperties>
</file>