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63" r:id="rId3"/>
    <p:sldId id="258" r:id="rId4"/>
    <p:sldId id="264" r:id="rId5"/>
    <p:sldId id="257" r:id="rId6"/>
    <p:sldId id="259" r:id="rId7"/>
    <p:sldId id="260" r:id="rId8"/>
    <p:sldId id="261" r:id="rId9"/>
    <p:sldId id="262"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c:f>
              <c:strCache>
                <c:ptCount val="1"/>
                <c:pt idx="0">
                  <c:v>Billion Dollars</c:v>
                </c:pt>
              </c:strCache>
            </c:strRef>
          </c:tx>
          <c:spPr>
            <a:solidFill>
              <a:schemeClr val="accent1"/>
            </a:solidFill>
            <a:ln>
              <a:noFill/>
            </a:ln>
            <a:effectLst/>
            <a:sp3d/>
          </c:spPr>
          <c:invertIfNegative val="0"/>
          <c:cat>
            <c:strRef>
              <c:f>Sheet1!$A$2:$A$5</c:f>
              <c:strCache>
                <c:ptCount val="4"/>
                <c:pt idx="0">
                  <c:v>Video Games</c:v>
                </c:pt>
                <c:pt idx="1">
                  <c:v>Music</c:v>
                </c:pt>
                <c:pt idx="2">
                  <c:v>Movies</c:v>
                </c:pt>
                <c:pt idx="3">
                  <c:v>Magazines</c:v>
                </c:pt>
              </c:strCache>
            </c:strRef>
          </c:cat>
          <c:val>
            <c:numRef>
              <c:f>Sheet1!$B$2:$B$5</c:f>
              <c:numCache>
                <c:formatCode>General</c:formatCode>
                <c:ptCount val="4"/>
                <c:pt idx="0">
                  <c:v>155</c:v>
                </c:pt>
                <c:pt idx="1">
                  <c:v>21</c:v>
                </c:pt>
                <c:pt idx="2">
                  <c:v>45</c:v>
                </c:pt>
                <c:pt idx="3">
                  <c:v>60</c:v>
                </c:pt>
              </c:numCache>
            </c:numRef>
          </c:val>
        </c:ser>
        <c:dLbls>
          <c:showLegendKey val="0"/>
          <c:showVal val="0"/>
          <c:showCatName val="0"/>
          <c:showSerName val="0"/>
          <c:showPercent val="0"/>
          <c:showBubbleSize val="0"/>
        </c:dLbls>
        <c:gapWidth val="150"/>
        <c:shape val="box"/>
        <c:axId val="146363552"/>
        <c:axId val="146360832"/>
        <c:axId val="212910528"/>
      </c:bar3DChart>
      <c:catAx>
        <c:axId val="14636355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6360832"/>
        <c:crosses val="autoZero"/>
        <c:auto val="1"/>
        <c:lblAlgn val="ctr"/>
        <c:lblOffset val="100"/>
        <c:noMultiLvlLbl val="0"/>
      </c:catAx>
      <c:valAx>
        <c:axId val="146360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6363552"/>
        <c:crosses val="autoZero"/>
        <c:crossBetween val="between"/>
      </c:valAx>
      <c:serAx>
        <c:axId val="212910528"/>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6360832"/>
        <c:crosses val="autoZero"/>
      </c:ser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83CD68-1D5F-4A93-8C36-15AA71E31289}" type="datetimeFigureOut">
              <a:rPr lang="en-US" smtClean="0"/>
              <a:t>4/3/2022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A92B87-E317-44E7-A1B4-2B71248929E6}" type="slidenum">
              <a:rPr lang="en-US" smtClean="0"/>
              <a:t>‹#›</a:t>
            </a:fld>
            <a:endParaRPr lang="en-US"/>
          </a:p>
        </p:txBody>
      </p:sp>
    </p:spTree>
    <p:extLst>
      <p:ext uri="{BB962C8B-B14F-4D97-AF65-F5344CB8AC3E}">
        <p14:creationId xmlns:p14="http://schemas.microsoft.com/office/powerpoint/2010/main" val="3055977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A92B87-E317-44E7-A1B4-2B71248929E6}" type="slidenum">
              <a:rPr lang="en-US" smtClean="0"/>
              <a:t>3</a:t>
            </a:fld>
            <a:endParaRPr lang="en-US"/>
          </a:p>
        </p:txBody>
      </p:sp>
    </p:spTree>
    <p:extLst>
      <p:ext uri="{BB962C8B-B14F-4D97-AF65-F5344CB8AC3E}">
        <p14:creationId xmlns:p14="http://schemas.microsoft.com/office/powerpoint/2010/main" val="1629112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F5F707-46C8-43B5-A272-AE4E2557816C}" type="datetime1">
              <a:rPr lang="en-US" smtClean="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6242F9-6D14-4245-B80C-2D7E5DFFEE40}" type="datetime1">
              <a:rPr lang="en-US" smtClean="0"/>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463B41-7C2E-498B-A85D-4E6C17F2685D}" type="datetime1">
              <a:rPr lang="en-US" smtClean="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4BD6DC-E82F-40E9-A8DF-E2CDFBE88B80}" type="datetime1">
              <a:rPr lang="en-US" smtClean="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63335B-E056-4482-BDF0-209A975B4D0C}" type="datetime1">
              <a:rPr lang="en-US" smtClean="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FAC6C53-BB60-42AC-88DE-94D25F04BE49}" type="datetime1">
              <a:rPr lang="en-US" smtClean="0"/>
              <a:t>4/3/2022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AF04AA-47F9-48D6-8547-0DA88F458BC4}" type="datetime1">
              <a:rPr lang="en-US" smtClean="0"/>
              <a:t>4/3/2022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CC703EC-A293-4A78-A56C-D09D14C73830}" type="datetime1">
              <a:rPr lang="en-US" smtClean="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FB1B7D-2E3C-46E7-B4E4-13E7F1351F45}" type="datetime1">
              <a:rPr lang="en-US" smtClean="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12FA803-9788-470C-A64D-3B11B8DB6E24}" type="datetime1">
              <a:rPr lang="en-US" smtClean="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46018C-6276-42B5-8989-D1417674888B}" type="datetime1">
              <a:rPr lang="en-US" smtClean="0"/>
              <a:t>4/3/2022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68B7ECF-78EE-43F0-89D1-0385DEE567AE}" type="datetime1">
              <a:rPr lang="en-US" smtClean="0"/>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98C2A5-951F-4731-A27F-A3A7B275B595}" type="datetime1">
              <a:rPr lang="en-US" smtClean="0"/>
              <a:t>4/3/2022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E98A881-9FB0-4A72-82AD-8D4C8DB16D58}" type="datetime1">
              <a:rPr lang="en-US" smtClean="0"/>
              <a:t>4/3/2022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3DFB1E5-E301-4879-9823-5792924EFDD3}" type="datetime1">
              <a:rPr lang="en-US" smtClean="0"/>
              <a:t>4/3/2022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1E8DBD25-043F-4FFC-8456-8D78D462BE4A}" type="datetime1">
              <a:rPr lang="en-US" smtClean="0"/>
              <a:t>4/3/2022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2C9B0-581C-4D61-A026-ACB755DE9546}" type="datetime1">
              <a:rPr lang="en-US" smtClean="0"/>
              <a:t>4/3/2022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CEE3CD4-A049-4500-BDAE-811852C1BC30}" type="datetime1">
              <a:rPr lang="en-US" smtClean="0"/>
              <a:t>4/3/2022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927279"/>
            <a:ext cx="8825658" cy="2356153"/>
          </a:xfrm>
          <a:effectLst>
            <a:glow rad="127000">
              <a:srgbClr val="FF0000"/>
            </a:glow>
            <a:outerShdw blurRad="50800" dist="38100" dir="18900000" algn="bl" rotWithShape="0">
              <a:srgbClr val="FF0000">
                <a:alpha val="40000"/>
              </a:srgbClr>
            </a:outerShdw>
          </a:effectLst>
        </p:spPr>
        <p:txBody>
          <a:bodyPr/>
          <a:lstStyle/>
          <a:p>
            <a:pPr algn="ctr"/>
            <a:r>
              <a:rPr lang="en-US" sz="8000" b="1" dirty="0" smtClean="0">
                <a:effectLst>
                  <a:outerShdw blurRad="38100" dir="10500000" sx="102000" sy="102000" algn="tl">
                    <a:srgbClr val="00B050">
                      <a:alpha val="49000"/>
                    </a:srgbClr>
                  </a:outerShdw>
                </a:effectLst>
              </a:rPr>
              <a:t>The Gaming Industry</a:t>
            </a:r>
            <a:endParaRPr lang="en-US" sz="8000" b="1" dirty="0">
              <a:effectLst>
                <a:outerShdw blurRad="38100" dir="10500000" sx="102000" sy="102000" algn="tl">
                  <a:srgbClr val="00B050">
                    <a:alpha val="49000"/>
                  </a:srgbClr>
                </a:outerShdw>
              </a:effectLst>
            </a:endParaRPr>
          </a:p>
        </p:txBody>
      </p:sp>
      <p:sp>
        <p:nvSpPr>
          <p:cNvPr id="3" name="Subtitle 2"/>
          <p:cNvSpPr>
            <a:spLocks noGrp="1"/>
          </p:cNvSpPr>
          <p:nvPr>
            <p:ph type="subTitle" idx="1"/>
          </p:nvPr>
        </p:nvSpPr>
        <p:spPr>
          <a:xfrm>
            <a:off x="1154955" y="3592524"/>
            <a:ext cx="8825658" cy="2782518"/>
          </a:xfrm>
        </p:spPr>
        <p:txBody>
          <a:bodyPr>
            <a:normAutofit lnSpcReduction="10000"/>
          </a:bodyPr>
          <a:lstStyle/>
          <a:p>
            <a:pPr algn="ctr"/>
            <a:r>
              <a:rPr lang="en-US" sz="3000" b="1" u="sng" dirty="0" smtClean="0">
                <a:solidFill>
                  <a:schemeClr val="bg2">
                    <a:lumMod val="20000"/>
                    <a:lumOff val="80000"/>
                  </a:schemeClr>
                </a:solidFill>
                <a:latin typeface="+mn-lt"/>
              </a:rPr>
              <a:t>Group Members: </a:t>
            </a:r>
          </a:p>
          <a:p>
            <a:pPr algn="ctr"/>
            <a:r>
              <a:rPr lang="en-US" sz="1700" b="1" dirty="0" err="1">
                <a:solidFill>
                  <a:schemeClr val="bg2">
                    <a:lumMod val="20000"/>
                    <a:lumOff val="80000"/>
                  </a:schemeClr>
                </a:solidFill>
              </a:rPr>
              <a:t>Shayan</a:t>
            </a:r>
            <a:r>
              <a:rPr lang="en-US" sz="1700" b="1" dirty="0">
                <a:solidFill>
                  <a:schemeClr val="bg2">
                    <a:lumMod val="20000"/>
                    <a:lumOff val="80000"/>
                  </a:schemeClr>
                </a:solidFill>
              </a:rPr>
              <a:t> </a:t>
            </a:r>
            <a:r>
              <a:rPr lang="en-US" sz="1700" b="1" dirty="0" err="1">
                <a:solidFill>
                  <a:schemeClr val="bg2">
                    <a:lumMod val="20000"/>
                    <a:lumOff val="80000"/>
                  </a:schemeClr>
                </a:solidFill>
              </a:rPr>
              <a:t>Haider</a:t>
            </a:r>
            <a:r>
              <a:rPr lang="en-US" sz="1700" b="1" dirty="0">
                <a:solidFill>
                  <a:schemeClr val="bg2">
                    <a:lumMod val="20000"/>
                    <a:lumOff val="80000"/>
                  </a:schemeClr>
                </a:solidFill>
              </a:rPr>
              <a:t> </a:t>
            </a:r>
            <a:r>
              <a:rPr lang="en-US" sz="1700" b="1" dirty="0" smtClean="0">
                <a:solidFill>
                  <a:schemeClr val="bg2">
                    <a:lumMod val="20000"/>
                    <a:lumOff val="80000"/>
                  </a:schemeClr>
                </a:solidFill>
              </a:rPr>
              <a:t>21k-3211</a:t>
            </a:r>
          </a:p>
          <a:p>
            <a:pPr algn="ctr"/>
            <a:r>
              <a:rPr lang="en-US" sz="1700" b="1" dirty="0">
                <a:solidFill>
                  <a:schemeClr val="bg2">
                    <a:lumMod val="20000"/>
                    <a:lumOff val="80000"/>
                  </a:schemeClr>
                </a:solidFill>
              </a:rPr>
              <a:t>Ahmed Ali </a:t>
            </a:r>
            <a:r>
              <a:rPr lang="en-US" sz="1700" b="1" dirty="0" smtClean="0">
                <a:solidFill>
                  <a:schemeClr val="bg2">
                    <a:lumMod val="20000"/>
                    <a:lumOff val="80000"/>
                  </a:schemeClr>
                </a:solidFill>
              </a:rPr>
              <a:t>21k-3212</a:t>
            </a:r>
            <a:endParaRPr lang="en-US" sz="1700" b="1" dirty="0" smtClean="0">
              <a:solidFill>
                <a:schemeClr val="bg2">
                  <a:lumMod val="20000"/>
                  <a:lumOff val="80000"/>
                </a:schemeClr>
              </a:solidFill>
              <a:latin typeface="+mn-lt"/>
            </a:endParaRPr>
          </a:p>
          <a:p>
            <a:pPr algn="ctr"/>
            <a:r>
              <a:rPr lang="en-US" sz="1700" b="1" dirty="0" smtClean="0">
                <a:solidFill>
                  <a:schemeClr val="bg2">
                    <a:lumMod val="20000"/>
                    <a:lumOff val="80000"/>
                  </a:schemeClr>
                </a:solidFill>
                <a:latin typeface="+mn-lt"/>
              </a:rPr>
              <a:t>Mohammad Yehya Hayati 21K-3309</a:t>
            </a:r>
          </a:p>
          <a:p>
            <a:pPr algn="ctr"/>
            <a:r>
              <a:rPr lang="en-US" sz="1700" b="1" dirty="0" err="1" smtClean="0">
                <a:solidFill>
                  <a:schemeClr val="bg2">
                    <a:lumMod val="20000"/>
                    <a:lumOff val="80000"/>
                  </a:schemeClr>
                </a:solidFill>
                <a:latin typeface="+mn-lt"/>
              </a:rPr>
              <a:t>Rafed</a:t>
            </a:r>
            <a:r>
              <a:rPr lang="en-US" sz="1700" b="1" dirty="0" smtClean="0">
                <a:solidFill>
                  <a:schemeClr val="bg2">
                    <a:lumMod val="20000"/>
                    <a:lumOff val="80000"/>
                  </a:schemeClr>
                </a:solidFill>
                <a:latin typeface="+mn-lt"/>
              </a:rPr>
              <a:t> </a:t>
            </a:r>
            <a:r>
              <a:rPr lang="en-US" sz="1700" b="1" dirty="0" err="1" smtClean="0">
                <a:solidFill>
                  <a:schemeClr val="bg2">
                    <a:lumMod val="20000"/>
                    <a:lumOff val="80000"/>
                  </a:schemeClr>
                </a:solidFill>
                <a:latin typeface="+mn-lt"/>
              </a:rPr>
              <a:t>Naeem</a:t>
            </a:r>
            <a:r>
              <a:rPr lang="en-US" sz="1700" b="1" dirty="0" smtClean="0">
                <a:solidFill>
                  <a:schemeClr val="bg2">
                    <a:lumMod val="20000"/>
                    <a:lumOff val="80000"/>
                  </a:schemeClr>
                </a:solidFill>
                <a:latin typeface="+mn-lt"/>
              </a:rPr>
              <a:t> 21k-3385</a:t>
            </a:r>
          </a:p>
          <a:p>
            <a:pPr algn="ctr"/>
            <a:r>
              <a:rPr lang="en-US" sz="1700" b="1" dirty="0" smtClean="0">
                <a:solidFill>
                  <a:schemeClr val="bg2">
                    <a:lumMod val="20000"/>
                    <a:lumOff val="80000"/>
                  </a:schemeClr>
                </a:solidFill>
                <a:latin typeface="+mn-lt"/>
              </a:rPr>
              <a:t>Asad Noor Khan 21k-4678</a:t>
            </a:r>
          </a:p>
          <a:p>
            <a:pPr algn="ctr"/>
            <a:r>
              <a:rPr lang="en-US" sz="1700" b="1" dirty="0" err="1" smtClean="0">
                <a:solidFill>
                  <a:schemeClr val="bg2">
                    <a:lumMod val="20000"/>
                    <a:lumOff val="80000"/>
                  </a:schemeClr>
                </a:solidFill>
                <a:latin typeface="+mn-lt"/>
              </a:rPr>
              <a:t>Taha</a:t>
            </a:r>
            <a:r>
              <a:rPr lang="en-US" sz="1700" b="1" dirty="0" smtClean="0">
                <a:solidFill>
                  <a:schemeClr val="bg2">
                    <a:lumMod val="20000"/>
                    <a:lumOff val="80000"/>
                  </a:schemeClr>
                </a:solidFill>
                <a:latin typeface="+mn-lt"/>
              </a:rPr>
              <a:t> Hassan 21k-4680</a:t>
            </a:r>
          </a:p>
        </p:txBody>
      </p:sp>
      <p:sp>
        <p:nvSpPr>
          <p:cNvPr id="4" name="Slide Number Placeholder 3"/>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21007044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900" y="2835310"/>
            <a:ext cx="9404723" cy="1400530"/>
          </a:xfrm>
        </p:spPr>
        <p:txBody>
          <a:bodyPr/>
          <a:lstStyle/>
          <a:p>
            <a:pPr algn="ctr"/>
            <a:r>
              <a:rPr lang="en-US" sz="7200" b="1" u="sng" dirty="0" smtClean="0"/>
              <a:t>THE END!</a:t>
            </a:r>
            <a:endParaRPr lang="en-US" sz="7200" b="1" u="sng" dirty="0"/>
          </a:p>
        </p:txBody>
      </p:sp>
      <p:sp>
        <p:nvSpPr>
          <p:cNvPr id="3" name="Slide Number Placeholder 2"/>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276537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1.Introduction</a:t>
            </a:r>
          </a:p>
          <a:p>
            <a:endParaRPr lang="en-US" dirty="0"/>
          </a:p>
          <a:p>
            <a:r>
              <a:rPr lang="en-US" dirty="0" smtClean="0"/>
              <a:t>2. History of Gaming</a:t>
            </a:r>
          </a:p>
          <a:p>
            <a:endParaRPr lang="en-US" dirty="0"/>
          </a:p>
          <a:p>
            <a:r>
              <a:rPr lang="en-US" dirty="0" smtClean="0"/>
              <a:t>3.Different Platforms</a:t>
            </a:r>
          </a:p>
          <a:p>
            <a:endParaRPr lang="en-US" dirty="0"/>
          </a:p>
          <a:p>
            <a:r>
              <a:rPr lang="en-US" dirty="0" smtClean="0"/>
              <a:t>4.Gaming as a sport (E-Sports)</a:t>
            </a:r>
          </a:p>
          <a:p>
            <a:endParaRPr lang="en-US" dirty="0"/>
          </a:p>
          <a:p>
            <a:r>
              <a:rPr lang="en-US" dirty="0" smtClean="0"/>
              <a:t>5.Popular Opinions</a:t>
            </a:r>
          </a:p>
          <a:p>
            <a:endParaRPr lang="en-US" dirty="0"/>
          </a:p>
          <a:p>
            <a:r>
              <a:rPr lang="en-US" dirty="0" smtClean="0"/>
              <a:t>6.The Future</a:t>
            </a:r>
          </a:p>
        </p:txBody>
      </p:sp>
      <p:sp>
        <p:nvSpPr>
          <p:cNvPr id="4" name="Slide Number Placeholder 3"/>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128053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u="sng" dirty="0" smtClean="0"/>
              <a:t>Introduction</a:t>
            </a:r>
            <a:endParaRPr lang="en-US" b="1" u="sng" dirty="0"/>
          </a:p>
        </p:txBody>
      </p:sp>
      <p:sp>
        <p:nvSpPr>
          <p:cNvPr id="3" name="Content Placeholder 2"/>
          <p:cNvSpPr>
            <a:spLocks noGrp="1"/>
          </p:cNvSpPr>
          <p:nvPr>
            <p:ph idx="1"/>
          </p:nvPr>
        </p:nvSpPr>
        <p:spPr/>
        <p:txBody>
          <a:bodyPr/>
          <a:lstStyle/>
          <a:p>
            <a:r>
              <a:rPr lang="en-US" dirty="0"/>
              <a:t>The video game sector is immensely large. In fact, it is larger than the movie and music industries combined, and it is only growing</a:t>
            </a:r>
            <a:r>
              <a:rPr lang="en-US" dirty="0" smtClean="0"/>
              <a:t>.</a:t>
            </a:r>
          </a:p>
          <a:p>
            <a:endParaRPr lang="en-US" dirty="0" smtClean="0"/>
          </a:p>
          <a:p>
            <a:r>
              <a:rPr lang="en-US" dirty="0" smtClean="0"/>
              <a:t>Since it appeals to a wide range of ages, video games have become the toys for the next generation.</a:t>
            </a:r>
          </a:p>
          <a:p>
            <a:endParaRPr lang="en-US" dirty="0"/>
          </a:p>
          <a:p>
            <a:r>
              <a:rPr lang="en-US" dirty="0" smtClean="0"/>
              <a:t>Due to this Top class companies like Google, Apple, and even Facebook are investing in the vast potential of the gaming world.</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4226757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Statistics</a:t>
            </a:r>
            <a:endParaRPr lang="en-US" dirty="0"/>
          </a:p>
        </p:txBody>
      </p:sp>
      <p:sp>
        <p:nvSpPr>
          <p:cNvPr id="3" name="Content Placeholder 2"/>
          <p:cNvSpPr>
            <a:spLocks noGrp="1"/>
          </p:cNvSpPr>
          <p:nvPr>
            <p:ph idx="1"/>
          </p:nvPr>
        </p:nvSpPr>
        <p:spPr>
          <a:xfrm>
            <a:off x="1103313" y="2052918"/>
            <a:ext cx="6765680" cy="4195481"/>
          </a:xfrm>
        </p:spPr>
        <p:txBody>
          <a:bodyPr/>
          <a:lstStyle/>
          <a:p>
            <a:r>
              <a:rPr lang="en-US" dirty="0"/>
              <a:t>In 2020, the gaming industry generated $155 billion in revenue, By 2025, analysts predict the industry will generate more than $260 billion in revenue.</a:t>
            </a:r>
          </a:p>
          <a:p>
            <a:endParaRPr lang="en-US" dirty="0" smtClean="0"/>
          </a:p>
          <a:p>
            <a:r>
              <a:rPr lang="en-US" dirty="0" smtClean="0"/>
              <a:t>In fact, 60% of Americans play video games on their platform regularly.</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4</a:t>
            </a:fld>
            <a:endParaRPr lang="en-US" dirty="0"/>
          </a:p>
        </p:txBody>
      </p:sp>
      <p:graphicFrame>
        <p:nvGraphicFramePr>
          <p:cNvPr id="71" name="Chart 70"/>
          <p:cNvGraphicFramePr/>
          <p:nvPr>
            <p:extLst>
              <p:ext uri="{D42A27DB-BD31-4B8C-83A1-F6EECF244321}">
                <p14:modId xmlns:p14="http://schemas.microsoft.com/office/powerpoint/2010/main" val="2576855340"/>
              </p:ext>
            </p:extLst>
          </p:nvPr>
        </p:nvGraphicFramePr>
        <p:xfrm>
          <a:off x="7868993" y="1171978"/>
          <a:ext cx="3721993" cy="459775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25302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u="sng" dirty="0"/>
              <a:t>History of Gaming</a:t>
            </a:r>
          </a:p>
        </p:txBody>
      </p:sp>
      <p:sp>
        <p:nvSpPr>
          <p:cNvPr id="3" name="Content Placeholder 2"/>
          <p:cNvSpPr>
            <a:spLocks noGrp="1"/>
          </p:cNvSpPr>
          <p:nvPr>
            <p:ph idx="1"/>
          </p:nvPr>
        </p:nvSpPr>
        <p:spPr/>
        <p:txBody>
          <a:bodyPr/>
          <a:lstStyle/>
          <a:p>
            <a:r>
              <a:rPr lang="en-US" dirty="0"/>
              <a:t>Video games have been around for decades, but their popularity has increased in recent years.</a:t>
            </a:r>
          </a:p>
          <a:p>
            <a:endParaRPr lang="en-US" dirty="0" smtClean="0"/>
          </a:p>
          <a:p>
            <a:r>
              <a:rPr lang="en-US" dirty="0" smtClean="0"/>
              <a:t>The earliest of games include Snake, Pong, and also Pac-man.</a:t>
            </a:r>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5</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7347" y="3721994"/>
            <a:ext cx="5177306" cy="2890968"/>
          </a:xfrm>
          <a:prstGeom prst="rect">
            <a:avLst/>
          </a:prstGeom>
        </p:spPr>
      </p:pic>
    </p:spTree>
    <p:extLst>
      <p:ext uri="{BB962C8B-B14F-4D97-AF65-F5344CB8AC3E}">
        <p14:creationId xmlns:p14="http://schemas.microsoft.com/office/powerpoint/2010/main" val="3988957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u="sng" dirty="0"/>
              <a:t>Different Platforms</a:t>
            </a:r>
          </a:p>
        </p:txBody>
      </p:sp>
      <p:sp>
        <p:nvSpPr>
          <p:cNvPr id="3" name="Content Placeholder 2"/>
          <p:cNvSpPr>
            <a:spLocks noGrp="1"/>
          </p:cNvSpPr>
          <p:nvPr>
            <p:ph idx="1"/>
          </p:nvPr>
        </p:nvSpPr>
        <p:spPr/>
        <p:txBody>
          <a:bodyPr>
            <a:normAutofit/>
          </a:bodyPr>
          <a:lstStyle/>
          <a:p>
            <a:r>
              <a:rPr lang="en-US" dirty="0" smtClean="0"/>
              <a:t>Games are made to be played for enjoyment and experiencing a new world. What’s the point when you can’t choose you preferred style.</a:t>
            </a:r>
            <a:endParaRPr lang="en-US" dirty="0"/>
          </a:p>
          <a:p>
            <a:r>
              <a:rPr lang="en-US" dirty="0" smtClean="0"/>
              <a:t>VR (Virtual Reality) is a relatively new platform for gamers to play with. It essentially creates a virtual yet seeming less environment and feels as if it was real.</a:t>
            </a:r>
            <a:endParaRPr lang="en-US" dirty="0"/>
          </a:p>
          <a:p>
            <a:r>
              <a:rPr lang="en-US" dirty="0" smtClean="0"/>
              <a:t>AR (Augmented Reality) is considered as the cousin of VR. It is not exactly as immersive but provides a new environment nevertheless.</a:t>
            </a:r>
            <a:endParaRPr lang="en-US" dirty="0"/>
          </a:p>
          <a:p>
            <a:r>
              <a:rPr lang="en-US" dirty="0" smtClean="0"/>
              <a:t>Console was the progenitor of video games as it was the first to be created. Whether it be arcade machines or regular consoles, they are the ones that started the fiery passion for gaming.</a:t>
            </a:r>
          </a:p>
          <a:p>
            <a:endParaRPr lang="en-US" dirty="0"/>
          </a:p>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2604854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b="1" u="sng" dirty="0"/>
              <a:t>Gaming as a Sport (E-Sports)</a:t>
            </a:r>
          </a:p>
        </p:txBody>
      </p:sp>
      <p:sp>
        <p:nvSpPr>
          <p:cNvPr id="3" name="Content Placeholder 2"/>
          <p:cNvSpPr>
            <a:spLocks noGrp="1"/>
          </p:cNvSpPr>
          <p:nvPr>
            <p:ph idx="1"/>
          </p:nvPr>
        </p:nvSpPr>
        <p:spPr>
          <a:xfrm>
            <a:off x="1103313" y="2052918"/>
            <a:ext cx="6508102" cy="4195481"/>
          </a:xfrm>
        </p:spPr>
        <p:txBody>
          <a:bodyPr/>
          <a:lstStyle/>
          <a:p>
            <a:r>
              <a:rPr lang="en-US" dirty="0" smtClean="0"/>
              <a:t>Video games, which have been international recognized and possessing a large fan base, are eligible to garner attention to its competitive side.</a:t>
            </a:r>
          </a:p>
          <a:p>
            <a:endParaRPr lang="en-US" dirty="0"/>
          </a:p>
          <a:p>
            <a:r>
              <a:rPr lang="en-US" dirty="0" smtClean="0"/>
              <a:t>E-Sports (Electronic Sports) is a sport in which professional players compete in a multiplayer game.</a:t>
            </a:r>
          </a:p>
          <a:p>
            <a:endParaRPr lang="en-US" dirty="0"/>
          </a:p>
          <a:p>
            <a:r>
              <a:rPr lang="en-US" dirty="0" smtClean="0"/>
              <a:t>In fact, it is so highly sought after that it is among the top most watched sports in the world.</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7</a:t>
            </a:fld>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202" r="1005" b="1"/>
          <a:stretch/>
        </p:blipFill>
        <p:spPr>
          <a:xfrm>
            <a:off x="7611416" y="1853249"/>
            <a:ext cx="4365936" cy="4395150"/>
          </a:xfrm>
          <a:prstGeom prst="rect">
            <a:avLst/>
          </a:prstGeom>
        </p:spPr>
      </p:pic>
    </p:spTree>
    <p:extLst>
      <p:ext uri="{BB962C8B-B14F-4D97-AF65-F5344CB8AC3E}">
        <p14:creationId xmlns:p14="http://schemas.microsoft.com/office/powerpoint/2010/main" val="360108810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u="sng" dirty="0"/>
              <a:t>Popular Opinions</a:t>
            </a:r>
          </a:p>
        </p:txBody>
      </p:sp>
      <p:sp>
        <p:nvSpPr>
          <p:cNvPr id="3" name="Content Placeholder 2"/>
          <p:cNvSpPr>
            <a:spLocks noGrp="1"/>
          </p:cNvSpPr>
          <p:nvPr>
            <p:ph idx="1"/>
          </p:nvPr>
        </p:nvSpPr>
        <p:spPr/>
        <p:txBody>
          <a:bodyPr/>
          <a:lstStyle/>
          <a:p>
            <a:r>
              <a:rPr lang="en-US" dirty="0" smtClean="0"/>
              <a:t>A popular negative point about gaming is that it affects your mental and physical health. Studies showing that due to gaming people have suffered from insomnia, depression, aggression, and even anxiety.</a:t>
            </a:r>
          </a:p>
          <a:p>
            <a:endParaRPr lang="en-US" dirty="0"/>
          </a:p>
          <a:p>
            <a:r>
              <a:rPr lang="en-US" dirty="0" smtClean="0"/>
              <a:t>However, newer more authentic studies show that video games are secretly </a:t>
            </a:r>
            <a:r>
              <a:rPr lang="en-US" dirty="0"/>
              <a:t>priming your memory for the rest of your </a:t>
            </a:r>
            <a:r>
              <a:rPr lang="en-US" dirty="0" smtClean="0"/>
              <a:t>life.</a:t>
            </a:r>
          </a:p>
          <a:p>
            <a:endParaRPr lang="en-US" dirty="0"/>
          </a:p>
          <a:p>
            <a:r>
              <a:rPr lang="en-US" dirty="0" smtClean="0"/>
              <a:t>Due to improper posture, and over-usage of gaming may lead to detrimental health issues, therefore it should be done in moderation.</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811607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b="1" u="sng" dirty="0"/>
              <a:t>The Future</a:t>
            </a:r>
          </a:p>
        </p:txBody>
      </p:sp>
      <p:sp>
        <p:nvSpPr>
          <p:cNvPr id="3" name="Content Placeholder 2"/>
          <p:cNvSpPr>
            <a:spLocks noGrp="1"/>
          </p:cNvSpPr>
          <p:nvPr>
            <p:ph idx="1"/>
          </p:nvPr>
        </p:nvSpPr>
        <p:spPr/>
        <p:txBody>
          <a:bodyPr/>
          <a:lstStyle/>
          <a:p>
            <a:r>
              <a:rPr lang="en-US" dirty="0" smtClean="0"/>
              <a:t>With the combination of VR and AR it would be possible to create or re-create entire universes filled with different interactions, and experiences. It would be possible to create your own fantasies.</a:t>
            </a:r>
          </a:p>
          <a:p>
            <a:endParaRPr lang="en-US" dirty="0"/>
          </a:p>
          <a:p>
            <a:r>
              <a:rPr lang="en-US" dirty="0" smtClean="0"/>
              <a:t>With the expansion of NFTs (Non-Fungible Tokens) it would be possible to earn from playing games in your own rooms. Just think about that!</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41382183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214</TotalTime>
  <Words>472</Words>
  <Application>Microsoft Office PowerPoint</Application>
  <PresentationFormat>Widescreen</PresentationFormat>
  <Paragraphs>68</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Century Gothic</vt:lpstr>
      <vt:lpstr>Wingdings 3</vt:lpstr>
      <vt:lpstr>Ion</vt:lpstr>
      <vt:lpstr>The Gaming Industry</vt:lpstr>
      <vt:lpstr>Content</vt:lpstr>
      <vt:lpstr>Introduction</vt:lpstr>
      <vt:lpstr>Statistics</vt:lpstr>
      <vt:lpstr>History of Gaming</vt:lpstr>
      <vt:lpstr>Different Platforms</vt:lpstr>
      <vt:lpstr>Gaming as a Sport (E-Sports)</vt:lpstr>
      <vt:lpstr>Popular Opinions</vt:lpstr>
      <vt:lpstr>The Future</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Gaming Industry</dc:title>
  <dc:creator>Microsoft account</dc:creator>
  <cp:lastModifiedBy>Microsoft account</cp:lastModifiedBy>
  <cp:revision>12</cp:revision>
  <dcterms:created xsi:type="dcterms:W3CDTF">2022-04-03T09:10:45Z</dcterms:created>
  <dcterms:modified xsi:type="dcterms:W3CDTF">2022-04-03T17:53:07Z</dcterms:modified>
</cp:coreProperties>
</file>