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sldIdLst>
    <p:sldId id="290" r:id="rId3"/>
    <p:sldId id="291" r:id="rId4"/>
    <p:sldId id="257" r:id="rId5"/>
    <p:sldId id="258" r:id="rId6"/>
    <p:sldId id="267" r:id="rId7"/>
    <p:sldId id="286" r:id="rId8"/>
    <p:sldId id="256" r:id="rId9"/>
    <p:sldId id="260" r:id="rId10"/>
    <p:sldId id="262" r:id="rId11"/>
    <p:sldId id="261" r:id="rId12"/>
    <p:sldId id="295" r:id="rId13"/>
    <p:sldId id="296" r:id="rId14"/>
    <p:sldId id="297" r:id="rId15"/>
    <p:sldId id="259" r:id="rId16"/>
    <p:sldId id="292" r:id="rId17"/>
    <p:sldId id="294" r:id="rId18"/>
    <p:sldId id="293" r:id="rId19"/>
    <p:sldId id="263" r:id="rId20"/>
    <p:sldId id="264" r:id="rId21"/>
    <p:sldId id="265" r:id="rId22"/>
    <p:sldId id="266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4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73E58-553B-484A-92B9-1364E4249C1D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13787-B9DB-4B3B-BD16-A5DC4EFB79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435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DC6BF3-9149-4969-B6BD-1F311D26688A}" type="slidenum">
              <a:rPr kumimoji="0" lang="en-MY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MY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211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50D4-5FC8-4693-965D-6C0F530A2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4004F-50EB-405A-87AB-6DAA45BBE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DF28F-D794-49AC-93BB-C92BC0134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6FBC1-B930-403C-8576-62C466783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3A6D-8D90-4C7F-8D1C-73E101BE3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76C8-34FA-4AAE-8B90-D58E57A7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DA9B4-3654-40C7-BC92-99C2FF152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B70D7-E692-4CF0-9D2B-475540A30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86834-99CC-4913-94B1-E0DB0E026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7747D-146F-4DC6-8BF4-70FAADD6C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93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FCF144-68AA-4B52-9D2E-72BB5726E2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DF55B-66E5-41FA-A793-8C982B07B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CDFC5-377C-4BEA-9ACE-007D7A41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8803B-3CF1-4668-A05D-5FA7D4961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01203-275D-449D-A06E-B3FDB4C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90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767049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40299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24281270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1650134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70687" y="6096"/>
            <a:ext cx="2379472" cy="1783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225096" y="21082"/>
            <a:ext cx="2269913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229616" y="1045465"/>
            <a:ext cx="1540256" cy="11506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249759" y="1050633"/>
            <a:ext cx="1489084" cy="11114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249759" y="1050634"/>
            <a:ext cx="1489287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1350501" y="0"/>
            <a:ext cx="10841567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1247649" y="1"/>
            <a:ext cx="207263" cy="68579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1353311" y="0"/>
            <a:ext cx="98213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7" name="bg object 27"/>
          <p:cNvSpPr/>
          <p:nvPr/>
        </p:nvSpPr>
        <p:spPr>
          <a:xfrm>
            <a:off x="2063496" y="913231"/>
            <a:ext cx="9312995" cy="474802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49676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53D3-AB69-4605-BBB1-19EAA56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13FCB-2133-482E-8538-C37E8EAD2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38646-7E30-432E-B186-7B2FC96C8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12D2F-3FB8-4B19-B127-31E1095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1890D-06D7-4F5F-AC89-1D0D4C9D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7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6532-C74F-4899-B77C-508158A49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EA30E-86DC-43F3-B7F1-551CB79BF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B535-E3B3-4516-ABE0-744681EBB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D7205-7B01-49AA-A335-27B469F8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B80A2-E173-445F-87F0-71DD6377F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829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4A7-9348-42A1-B108-E9581427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2A345-427E-410B-AF93-A9CD4BF83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E3E34-EDD6-43D2-BC3A-64C4EB3D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DB5B-9B58-4351-9DC4-4B461FC7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DCA51-01C4-4A27-9743-0539FF2F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39A8E-4F9E-44D8-AF6F-AE28EEEC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78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6BF1-96EF-4836-B16D-DFE2A036A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C940-85AA-49A7-AB37-97D218FCD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AE71E-9A86-461A-85E5-DBC433459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07CDE8-7A3E-46B5-8010-43E9D2CA1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C26B-4A19-4B9E-B9BC-DCFFD1A23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3424BE-7FC4-4472-8B85-03B15BD2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47770E-89C2-4D29-815C-3B83D6A01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0E493C-381B-4103-AC74-E1BB198B2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65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7352-3DE2-49F1-BF50-FB820583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CD421-8C31-46D3-90C1-189283C67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AE76EA-FD4B-4098-9CA6-A7DE4C1D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F8EFA-C371-4778-9761-CD98E9B1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2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716DA7-183C-47C2-AF5F-7D6708840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85D14-146E-4F5F-859B-9645E2FAC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73B6-6F37-4491-8279-EC116A46F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6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1519-156E-4C58-8EB1-6A72F8196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EA907-B01F-459A-8304-6F26BEB2F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D25A31-F090-416D-8982-9438E7F52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A7B47E-8792-4F00-BC7F-D8C754C25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A72EDF-9A47-49C6-A4FD-FA8BD7CA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4FE50-F56E-4FFB-A58D-3327AA04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39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CE8BD-3FF7-4621-AC63-6466F9B0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A7F90-CC2F-49BF-BFDB-69FA20502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BE713-DABC-4402-95A6-F5514F5C9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60416-4357-4FA4-9CC5-0B14C92D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C03C3-91FD-4FCA-A35E-A857C101C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6A0E5-57EA-4E51-AF84-CE8368D8C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7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0B9A21-351F-4993-AC79-01A108315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B707D-45D2-4262-BC37-8DABCFC94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D2D50-A20D-4CDD-BEE8-AED18C69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F698A-BC8E-41D5-B75E-35215379ADD8}" type="datetimeFigureOut">
              <a:rPr lang="en-US" smtClean="0"/>
              <a:t>9/5/2023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790D2A-2D07-4ACC-810D-7A3861AEFB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22F3D-6789-41EF-9080-E0617272E1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4CFF0-7401-4FC1-B6D1-24E84AA36C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6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g object 17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506" y="0"/>
                </a:lnTo>
                <a:lnTo>
                  <a:pt x="0" y="819404"/>
                </a:lnTo>
                <a:lnTo>
                  <a:pt x="48653" y="818012"/>
                </a:lnTo>
                <a:lnTo>
                  <a:pt x="96069" y="813890"/>
                </a:lnTo>
                <a:lnTo>
                  <a:pt x="142676" y="807114"/>
                </a:lnTo>
                <a:lnTo>
                  <a:pt x="188396" y="797760"/>
                </a:lnTo>
                <a:lnTo>
                  <a:pt x="233153" y="785906"/>
                </a:lnTo>
                <a:lnTo>
                  <a:pt x="276870" y="771629"/>
                </a:lnTo>
                <a:lnTo>
                  <a:pt x="319469" y="755005"/>
                </a:lnTo>
                <a:lnTo>
                  <a:pt x="360876" y="736111"/>
                </a:lnTo>
                <a:lnTo>
                  <a:pt x="401011" y="715024"/>
                </a:lnTo>
                <a:lnTo>
                  <a:pt x="439799" y="691821"/>
                </a:lnTo>
                <a:lnTo>
                  <a:pt x="477163" y="666580"/>
                </a:lnTo>
                <a:lnTo>
                  <a:pt x="513025" y="639376"/>
                </a:lnTo>
                <a:lnTo>
                  <a:pt x="547310" y="610287"/>
                </a:lnTo>
                <a:lnTo>
                  <a:pt x="579939" y="579389"/>
                </a:lnTo>
                <a:lnTo>
                  <a:pt x="610837" y="546760"/>
                </a:lnTo>
                <a:lnTo>
                  <a:pt x="639926" y="512477"/>
                </a:lnTo>
                <a:lnTo>
                  <a:pt x="667130" y="476615"/>
                </a:lnTo>
                <a:lnTo>
                  <a:pt x="692371" y="439253"/>
                </a:lnTo>
                <a:lnTo>
                  <a:pt x="715574" y="400467"/>
                </a:lnTo>
                <a:lnTo>
                  <a:pt x="736660" y="360334"/>
                </a:lnTo>
                <a:lnTo>
                  <a:pt x="755553" y="318930"/>
                </a:lnTo>
                <a:lnTo>
                  <a:pt x="772177" y="276333"/>
                </a:lnTo>
                <a:lnTo>
                  <a:pt x="786453" y="232620"/>
                </a:lnTo>
                <a:lnTo>
                  <a:pt x="798307" y="187868"/>
                </a:lnTo>
                <a:lnTo>
                  <a:pt x="807660" y="142152"/>
                </a:lnTo>
                <a:lnTo>
                  <a:pt x="814436" y="95551"/>
                </a:lnTo>
                <a:lnTo>
                  <a:pt x="818558" y="48141"/>
                </a:lnTo>
                <a:lnTo>
                  <a:pt x="819949" y="0"/>
                </a:lnTo>
                <a:close/>
              </a:path>
            </a:pathLst>
          </a:custGeom>
          <a:solidFill>
            <a:srgbClr val="FDF9F4">
              <a:alpha val="32940"/>
            </a:srgbClr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g object 18"/>
          <p:cNvSpPr/>
          <p:nvPr/>
        </p:nvSpPr>
        <p:spPr>
          <a:xfrm>
            <a:off x="4014" y="3557"/>
            <a:ext cx="1093892" cy="819785"/>
          </a:xfrm>
          <a:custGeom>
            <a:avLst/>
            <a:gdLst/>
            <a:ahLst/>
            <a:cxnLst/>
            <a:rect l="l" t="t" r="r" b="b"/>
            <a:pathLst>
              <a:path w="820419" h="819785">
                <a:moveTo>
                  <a:pt x="819949" y="0"/>
                </a:moveTo>
                <a:lnTo>
                  <a:pt x="818558" y="48141"/>
                </a:lnTo>
                <a:lnTo>
                  <a:pt x="814436" y="95551"/>
                </a:lnTo>
                <a:lnTo>
                  <a:pt x="807660" y="142152"/>
                </a:lnTo>
                <a:lnTo>
                  <a:pt x="798307" y="187868"/>
                </a:lnTo>
                <a:lnTo>
                  <a:pt x="786453" y="232620"/>
                </a:lnTo>
                <a:lnTo>
                  <a:pt x="772177" y="276333"/>
                </a:lnTo>
                <a:lnTo>
                  <a:pt x="755553" y="318930"/>
                </a:lnTo>
                <a:lnTo>
                  <a:pt x="736660" y="360334"/>
                </a:lnTo>
                <a:lnTo>
                  <a:pt x="715574" y="400467"/>
                </a:lnTo>
                <a:lnTo>
                  <a:pt x="692371" y="439253"/>
                </a:lnTo>
                <a:lnTo>
                  <a:pt x="667130" y="476615"/>
                </a:lnTo>
                <a:lnTo>
                  <a:pt x="639926" y="512477"/>
                </a:lnTo>
                <a:lnTo>
                  <a:pt x="610837" y="546760"/>
                </a:lnTo>
                <a:lnTo>
                  <a:pt x="579939" y="579389"/>
                </a:lnTo>
                <a:lnTo>
                  <a:pt x="547310" y="610287"/>
                </a:lnTo>
                <a:lnTo>
                  <a:pt x="513025" y="639376"/>
                </a:lnTo>
                <a:lnTo>
                  <a:pt x="477163" y="666580"/>
                </a:lnTo>
                <a:lnTo>
                  <a:pt x="439799" y="691821"/>
                </a:lnTo>
                <a:lnTo>
                  <a:pt x="401011" y="715024"/>
                </a:lnTo>
                <a:lnTo>
                  <a:pt x="360876" y="736111"/>
                </a:lnTo>
                <a:lnTo>
                  <a:pt x="319469" y="755005"/>
                </a:lnTo>
                <a:lnTo>
                  <a:pt x="276870" y="771629"/>
                </a:lnTo>
                <a:lnTo>
                  <a:pt x="233153" y="785906"/>
                </a:lnTo>
                <a:lnTo>
                  <a:pt x="188396" y="797760"/>
                </a:lnTo>
                <a:lnTo>
                  <a:pt x="142676" y="807114"/>
                </a:lnTo>
                <a:lnTo>
                  <a:pt x="96069" y="813890"/>
                </a:lnTo>
                <a:lnTo>
                  <a:pt x="48653" y="818012"/>
                </a:lnTo>
                <a:lnTo>
                  <a:pt x="505" y="819404"/>
                </a:lnTo>
                <a:lnTo>
                  <a:pt x="336" y="819404"/>
                </a:lnTo>
                <a:lnTo>
                  <a:pt x="168" y="819404"/>
                </a:lnTo>
                <a:lnTo>
                  <a:pt x="0" y="819404"/>
                </a:lnTo>
                <a:lnTo>
                  <a:pt x="506" y="0"/>
                </a:lnTo>
                <a:lnTo>
                  <a:pt x="819949" y="0"/>
                </a:lnTo>
                <a:close/>
              </a:path>
            </a:pathLst>
          </a:custGeom>
          <a:ln w="3175">
            <a:solidFill>
              <a:srgbClr val="D2C39E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170687" y="6096"/>
            <a:ext cx="2379472" cy="178307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225096" y="21082"/>
            <a:ext cx="2269913" cy="1702435"/>
          </a:xfrm>
          <a:custGeom>
            <a:avLst/>
            <a:gdLst/>
            <a:ahLst/>
            <a:cxnLst/>
            <a:rect l="l" t="t" r="r" b="b"/>
            <a:pathLst>
              <a:path w="1702435" h="1702435">
                <a:moveTo>
                  <a:pt x="0" y="851154"/>
                </a:moveTo>
                <a:lnTo>
                  <a:pt x="1347" y="802859"/>
                </a:lnTo>
                <a:lnTo>
                  <a:pt x="5341" y="755271"/>
                </a:lnTo>
                <a:lnTo>
                  <a:pt x="11909" y="708461"/>
                </a:lnTo>
                <a:lnTo>
                  <a:pt x="20981" y="662500"/>
                </a:lnTo>
                <a:lnTo>
                  <a:pt x="32484" y="617462"/>
                </a:lnTo>
                <a:lnTo>
                  <a:pt x="46346" y="573417"/>
                </a:lnTo>
                <a:lnTo>
                  <a:pt x="62495" y="530438"/>
                </a:lnTo>
                <a:lnTo>
                  <a:pt x="80860" y="488596"/>
                </a:lnTo>
                <a:lnTo>
                  <a:pt x="101369" y="447964"/>
                </a:lnTo>
                <a:lnTo>
                  <a:pt x="123949" y="408613"/>
                </a:lnTo>
                <a:lnTo>
                  <a:pt x="148530" y="370615"/>
                </a:lnTo>
                <a:lnTo>
                  <a:pt x="175039" y="334042"/>
                </a:lnTo>
                <a:lnTo>
                  <a:pt x="203404" y="298966"/>
                </a:lnTo>
                <a:lnTo>
                  <a:pt x="233553" y="265459"/>
                </a:lnTo>
                <a:lnTo>
                  <a:pt x="265416" y="233593"/>
                </a:lnTo>
                <a:lnTo>
                  <a:pt x="298919" y="203439"/>
                </a:lnTo>
                <a:lnTo>
                  <a:pt x="333991" y="175070"/>
                </a:lnTo>
                <a:lnTo>
                  <a:pt x="370561" y="148557"/>
                </a:lnTo>
                <a:lnTo>
                  <a:pt x="408556" y="123973"/>
                </a:lnTo>
                <a:lnTo>
                  <a:pt x="447904" y="101388"/>
                </a:lnTo>
                <a:lnTo>
                  <a:pt x="488534" y="80876"/>
                </a:lnTo>
                <a:lnTo>
                  <a:pt x="530373" y="62508"/>
                </a:lnTo>
                <a:lnTo>
                  <a:pt x="573351" y="46355"/>
                </a:lnTo>
                <a:lnTo>
                  <a:pt x="617394" y="32490"/>
                </a:lnTo>
                <a:lnTo>
                  <a:pt x="662432" y="20985"/>
                </a:lnTo>
                <a:lnTo>
                  <a:pt x="708393" y="11912"/>
                </a:lnTo>
                <a:lnTo>
                  <a:pt x="755204" y="5342"/>
                </a:lnTo>
                <a:lnTo>
                  <a:pt x="802793" y="1347"/>
                </a:lnTo>
                <a:lnTo>
                  <a:pt x="851090" y="0"/>
                </a:lnTo>
                <a:lnTo>
                  <a:pt x="899386" y="1347"/>
                </a:lnTo>
                <a:lnTo>
                  <a:pt x="946976" y="5342"/>
                </a:lnTo>
                <a:lnTo>
                  <a:pt x="993786" y="11912"/>
                </a:lnTo>
                <a:lnTo>
                  <a:pt x="1039746" y="20985"/>
                </a:lnTo>
                <a:lnTo>
                  <a:pt x="1084783" y="32490"/>
                </a:lnTo>
                <a:lnTo>
                  <a:pt x="1128825" y="46355"/>
                </a:lnTo>
                <a:lnTo>
                  <a:pt x="1171801" y="62508"/>
                </a:lnTo>
                <a:lnTo>
                  <a:pt x="1213639" y="80876"/>
                </a:lnTo>
                <a:lnTo>
                  <a:pt x="1254268" y="101388"/>
                </a:lnTo>
                <a:lnTo>
                  <a:pt x="1293614" y="123973"/>
                </a:lnTo>
                <a:lnTo>
                  <a:pt x="1331607" y="148557"/>
                </a:lnTo>
                <a:lnTo>
                  <a:pt x="1368174" y="175070"/>
                </a:lnTo>
                <a:lnTo>
                  <a:pt x="1403245" y="203439"/>
                </a:lnTo>
                <a:lnTo>
                  <a:pt x="1436746" y="233593"/>
                </a:lnTo>
                <a:lnTo>
                  <a:pt x="1468606" y="265459"/>
                </a:lnTo>
                <a:lnTo>
                  <a:pt x="1498754" y="298966"/>
                </a:lnTo>
                <a:lnTo>
                  <a:pt x="1527117" y="334042"/>
                </a:lnTo>
                <a:lnTo>
                  <a:pt x="1553624" y="370615"/>
                </a:lnTo>
                <a:lnTo>
                  <a:pt x="1578203" y="408613"/>
                </a:lnTo>
                <a:lnTo>
                  <a:pt x="1600782" y="447964"/>
                </a:lnTo>
                <a:lnTo>
                  <a:pt x="1621289" y="488596"/>
                </a:lnTo>
                <a:lnTo>
                  <a:pt x="1639653" y="530438"/>
                </a:lnTo>
                <a:lnTo>
                  <a:pt x="1655801" y="573417"/>
                </a:lnTo>
                <a:lnTo>
                  <a:pt x="1669661" y="617462"/>
                </a:lnTo>
                <a:lnTo>
                  <a:pt x="1681163" y="662500"/>
                </a:lnTo>
                <a:lnTo>
                  <a:pt x="1690234" y="708461"/>
                </a:lnTo>
                <a:lnTo>
                  <a:pt x="1696802" y="755271"/>
                </a:lnTo>
                <a:lnTo>
                  <a:pt x="1700795" y="802859"/>
                </a:lnTo>
                <a:lnTo>
                  <a:pt x="1702142" y="851154"/>
                </a:lnTo>
                <a:lnTo>
                  <a:pt x="1700795" y="899447"/>
                </a:lnTo>
                <a:lnTo>
                  <a:pt x="1696802" y="947034"/>
                </a:lnTo>
                <a:lnTo>
                  <a:pt x="1690234" y="993843"/>
                </a:lnTo>
                <a:lnTo>
                  <a:pt x="1681163" y="1039800"/>
                </a:lnTo>
                <a:lnTo>
                  <a:pt x="1669661" y="1084835"/>
                </a:lnTo>
                <a:lnTo>
                  <a:pt x="1655801" y="1128876"/>
                </a:lnTo>
                <a:lnTo>
                  <a:pt x="1639653" y="1171850"/>
                </a:lnTo>
                <a:lnTo>
                  <a:pt x="1621289" y="1213687"/>
                </a:lnTo>
                <a:lnTo>
                  <a:pt x="1600782" y="1254314"/>
                </a:lnTo>
                <a:lnTo>
                  <a:pt x="1578203" y="1293659"/>
                </a:lnTo>
                <a:lnTo>
                  <a:pt x="1553624" y="1331651"/>
                </a:lnTo>
                <a:lnTo>
                  <a:pt x="1527117" y="1368218"/>
                </a:lnTo>
                <a:lnTo>
                  <a:pt x="1498754" y="1403287"/>
                </a:lnTo>
                <a:lnTo>
                  <a:pt x="1468606" y="1436788"/>
                </a:lnTo>
                <a:lnTo>
                  <a:pt x="1436746" y="1468647"/>
                </a:lnTo>
                <a:lnTo>
                  <a:pt x="1403245" y="1498795"/>
                </a:lnTo>
                <a:lnTo>
                  <a:pt x="1368174" y="1527157"/>
                </a:lnTo>
                <a:lnTo>
                  <a:pt x="1331607" y="1553664"/>
                </a:lnTo>
                <a:lnTo>
                  <a:pt x="1293614" y="1578242"/>
                </a:lnTo>
                <a:lnTo>
                  <a:pt x="1254268" y="1600821"/>
                </a:lnTo>
                <a:lnTo>
                  <a:pt x="1213639" y="1621328"/>
                </a:lnTo>
                <a:lnTo>
                  <a:pt x="1171801" y="1639691"/>
                </a:lnTo>
                <a:lnTo>
                  <a:pt x="1128825" y="1655839"/>
                </a:lnTo>
                <a:lnTo>
                  <a:pt x="1084783" y="1669700"/>
                </a:lnTo>
                <a:lnTo>
                  <a:pt x="1039746" y="1681201"/>
                </a:lnTo>
                <a:lnTo>
                  <a:pt x="993786" y="1690272"/>
                </a:lnTo>
                <a:lnTo>
                  <a:pt x="946976" y="1696840"/>
                </a:lnTo>
                <a:lnTo>
                  <a:pt x="899386" y="1700833"/>
                </a:lnTo>
                <a:lnTo>
                  <a:pt x="851090" y="1702181"/>
                </a:lnTo>
                <a:lnTo>
                  <a:pt x="802793" y="1700833"/>
                </a:lnTo>
                <a:lnTo>
                  <a:pt x="755204" y="1696840"/>
                </a:lnTo>
                <a:lnTo>
                  <a:pt x="708393" y="1690272"/>
                </a:lnTo>
                <a:lnTo>
                  <a:pt x="662432" y="1681201"/>
                </a:lnTo>
                <a:lnTo>
                  <a:pt x="617394" y="1669700"/>
                </a:lnTo>
                <a:lnTo>
                  <a:pt x="573351" y="1655839"/>
                </a:lnTo>
                <a:lnTo>
                  <a:pt x="530373" y="1639691"/>
                </a:lnTo>
                <a:lnTo>
                  <a:pt x="488534" y="1621328"/>
                </a:lnTo>
                <a:lnTo>
                  <a:pt x="447904" y="1600821"/>
                </a:lnTo>
                <a:lnTo>
                  <a:pt x="408556" y="1578242"/>
                </a:lnTo>
                <a:lnTo>
                  <a:pt x="370561" y="1553664"/>
                </a:lnTo>
                <a:lnTo>
                  <a:pt x="333991" y="1527157"/>
                </a:lnTo>
                <a:lnTo>
                  <a:pt x="298919" y="1498795"/>
                </a:lnTo>
                <a:lnTo>
                  <a:pt x="265416" y="1468647"/>
                </a:lnTo>
                <a:lnTo>
                  <a:pt x="233553" y="1436788"/>
                </a:lnTo>
                <a:lnTo>
                  <a:pt x="203404" y="1403287"/>
                </a:lnTo>
                <a:lnTo>
                  <a:pt x="175039" y="1368218"/>
                </a:lnTo>
                <a:lnTo>
                  <a:pt x="148530" y="1331651"/>
                </a:lnTo>
                <a:lnTo>
                  <a:pt x="123949" y="1293659"/>
                </a:lnTo>
                <a:lnTo>
                  <a:pt x="101369" y="1254314"/>
                </a:lnTo>
                <a:lnTo>
                  <a:pt x="80860" y="1213687"/>
                </a:lnTo>
                <a:lnTo>
                  <a:pt x="62495" y="1171850"/>
                </a:lnTo>
                <a:lnTo>
                  <a:pt x="46346" y="1128876"/>
                </a:lnTo>
                <a:lnTo>
                  <a:pt x="32484" y="1084835"/>
                </a:lnTo>
                <a:lnTo>
                  <a:pt x="20981" y="1039800"/>
                </a:lnTo>
                <a:lnTo>
                  <a:pt x="11909" y="993843"/>
                </a:lnTo>
                <a:lnTo>
                  <a:pt x="5341" y="947034"/>
                </a:lnTo>
                <a:lnTo>
                  <a:pt x="1347" y="899447"/>
                </a:lnTo>
                <a:lnTo>
                  <a:pt x="0" y="851154"/>
                </a:lnTo>
                <a:close/>
              </a:path>
            </a:pathLst>
          </a:custGeom>
          <a:ln w="27305">
            <a:solidFill>
              <a:srgbClr val="FFF6DB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1" name="bg object 21"/>
          <p:cNvSpPr/>
          <p:nvPr/>
        </p:nvSpPr>
        <p:spPr>
          <a:xfrm>
            <a:off x="229616" y="1045465"/>
            <a:ext cx="1540256" cy="115061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2" name="bg object 22"/>
          <p:cNvSpPr/>
          <p:nvPr/>
        </p:nvSpPr>
        <p:spPr>
          <a:xfrm>
            <a:off x="249759" y="1050633"/>
            <a:ext cx="1489084" cy="111147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bg object 23"/>
          <p:cNvSpPr/>
          <p:nvPr/>
        </p:nvSpPr>
        <p:spPr>
          <a:xfrm>
            <a:off x="249759" y="1050634"/>
            <a:ext cx="1489287" cy="1111885"/>
          </a:xfrm>
          <a:custGeom>
            <a:avLst/>
            <a:gdLst/>
            <a:ahLst/>
            <a:cxnLst/>
            <a:rect l="l" t="t" r="r" b="b"/>
            <a:pathLst>
              <a:path w="1116965" h="1111885">
                <a:moveTo>
                  <a:pt x="118496" y="204634"/>
                </a:moveTo>
                <a:lnTo>
                  <a:pt x="149785" y="168741"/>
                </a:lnTo>
                <a:lnTo>
                  <a:pt x="183515" y="136234"/>
                </a:lnTo>
                <a:lnTo>
                  <a:pt x="219451" y="107137"/>
                </a:lnTo>
                <a:lnTo>
                  <a:pt x="257356" y="81474"/>
                </a:lnTo>
                <a:lnTo>
                  <a:pt x="296996" y="59270"/>
                </a:lnTo>
                <a:lnTo>
                  <a:pt x="338135" y="40547"/>
                </a:lnTo>
                <a:lnTo>
                  <a:pt x="380538" y="25331"/>
                </a:lnTo>
                <a:lnTo>
                  <a:pt x="423971" y="13644"/>
                </a:lnTo>
                <a:lnTo>
                  <a:pt x="468196" y="5510"/>
                </a:lnTo>
                <a:lnTo>
                  <a:pt x="512980" y="954"/>
                </a:lnTo>
                <a:lnTo>
                  <a:pt x="558087" y="0"/>
                </a:lnTo>
                <a:lnTo>
                  <a:pt x="603281" y="2670"/>
                </a:lnTo>
                <a:lnTo>
                  <a:pt x="648327" y="8990"/>
                </a:lnTo>
                <a:lnTo>
                  <a:pt x="692991" y="18983"/>
                </a:lnTo>
                <a:lnTo>
                  <a:pt x="737036" y="32672"/>
                </a:lnTo>
                <a:lnTo>
                  <a:pt x="780227" y="50083"/>
                </a:lnTo>
                <a:lnTo>
                  <a:pt x="822330" y="71238"/>
                </a:lnTo>
                <a:lnTo>
                  <a:pt x="863108" y="96162"/>
                </a:lnTo>
                <a:lnTo>
                  <a:pt x="902327" y="124878"/>
                </a:lnTo>
                <a:lnTo>
                  <a:pt x="939023" y="156757"/>
                </a:lnTo>
                <a:lnTo>
                  <a:pt x="972365" y="190998"/>
                </a:lnTo>
                <a:lnTo>
                  <a:pt x="1002325" y="227366"/>
                </a:lnTo>
                <a:lnTo>
                  <a:pt x="1028874" y="265625"/>
                </a:lnTo>
                <a:lnTo>
                  <a:pt x="1051985" y="305541"/>
                </a:lnTo>
                <a:lnTo>
                  <a:pt x="1071626" y="346879"/>
                </a:lnTo>
                <a:lnTo>
                  <a:pt x="1087772" y="389404"/>
                </a:lnTo>
                <a:lnTo>
                  <a:pt x="1100392" y="432881"/>
                </a:lnTo>
                <a:lnTo>
                  <a:pt x="1109458" y="477076"/>
                </a:lnTo>
                <a:lnTo>
                  <a:pt x="1114941" y="521754"/>
                </a:lnTo>
                <a:lnTo>
                  <a:pt x="1116813" y="566679"/>
                </a:lnTo>
                <a:lnTo>
                  <a:pt x="1115044" y="611617"/>
                </a:lnTo>
                <a:lnTo>
                  <a:pt x="1109608" y="656333"/>
                </a:lnTo>
                <a:lnTo>
                  <a:pt x="1100473" y="700593"/>
                </a:lnTo>
                <a:lnTo>
                  <a:pt x="1087613" y="744160"/>
                </a:lnTo>
                <a:lnTo>
                  <a:pt x="1070998" y="786801"/>
                </a:lnTo>
                <a:lnTo>
                  <a:pt x="1050600" y="828281"/>
                </a:lnTo>
                <a:lnTo>
                  <a:pt x="1026390" y="868365"/>
                </a:lnTo>
                <a:lnTo>
                  <a:pt x="998339" y="906817"/>
                </a:lnTo>
                <a:lnTo>
                  <a:pt x="967050" y="942710"/>
                </a:lnTo>
                <a:lnTo>
                  <a:pt x="933320" y="975218"/>
                </a:lnTo>
                <a:lnTo>
                  <a:pt x="897385" y="1004315"/>
                </a:lnTo>
                <a:lnTo>
                  <a:pt x="859481" y="1029978"/>
                </a:lnTo>
                <a:lnTo>
                  <a:pt x="819841" y="1052184"/>
                </a:lnTo>
                <a:lnTo>
                  <a:pt x="778703" y="1070908"/>
                </a:lnTo>
                <a:lnTo>
                  <a:pt x="736300" y="1086127"/>
                </a:lnTo>
                <a:lnTo>
                  <a:pt x="692869" y="1097817"/>
                </a:lnTo>
                <a:lnTo>
                  <a:pt x="648644" y="1105954"/>
                </a:lnTo>
                <a:lnTo>
                  <a:pt x="603860" y="1110515"/>
                </a:lnTo>
                <a:lnTo>
                  <a:pt x="558754" y="1111476"/>
                </a:lnTo>
                <a:lnTo>
                  <a:pt x="513560" y="1108813"/>
                </a:lnTo>
                <a:lnTo>
                  <a:pt x="468514" y="1102502"/>
                </a:lnTo>
                <a:lnTo>
                  <a:pt x="423850" y="1092519"/>
                </a:lnTo>
                <a:lnTo>
                  <a:pt x="379804" y="1078841"/>
                </a:lnTo>
                <a:lnTo>
                  <a:pt x="336612" y="1061444"/>
                </a:lnTo>
                <a:lnTo>
                  <a:pt x="294508" y="1040304"/>
                </a:lnTo>
                <a:lnTo>
                  <a:pt x="253729" y="1015397"/>
                </a:lnTo>
                <a:lnTo>
                  <a:pt x="214508" y="986700"/>
                </a:lnTo>
                <a:lnTo>
                  <a:pt x="177812" y="954821"/>
                </a:lnTo>
                <a:lnTo>
                  <a:pt x="144469" y="920580"/>
                </a:lnTo>
                <a:lnTo>
                  <a:pt x="114507" y="884212"/>
                </a:lnTo>
                <a:lnTo>
                  <a:pt x="87955" y="845952"/>
                </a:lnTo>
                <a:lnTo>
                  <a:pt x="64842" y="806035"/>
                </a:lnTo>
                <a:lnTo>
                  <a:pt x="45198" y="764695"/>
                </a:lnTo>
                <a:lnTo>
                  <a:pt x="29049" y="722168"/>
                </a:lnTo>
                <a:lnTo>
                  <a:pt x="16427" y="678687"/>
                </a:lnTo>
                <a:lnTo>
                  <a:pt x="7358" y="634488"/>
                </a:lnTo>
                <a:lnTo>
                  <a:pt x="1873" y="589806"/>
                </a:lnTo>
                <a:lnTo>
                  <a:pt x="0" y="544874"/>
                </a:lnTo>
                <a:lnTo>
                  <a:pt x="1767" y="499929"/>
                </a:lnTo>
                <a:lnTo>
                  <a:pt x="7203" y="455204"/>
                </a:lnTo>
                <a:lnTo>
                  <a:pt x="16338" y="410935"/>
                </a:lnTo>
                <a:lnTo>
                  <a:pt x="29200" y="367355"/>
                </a:lnTo>
                <a:lnTo>
                  <a:pt x="45818" y="324701"/>
                </a:lnTo>
                <a:lnTo>
                  <a:pt x="66221" y="283206"/>
                </a:lnTo>
                <a:lnTo>
                  <a:pt x="90437" y="243105"/>
                </a:lnTo>
                <a:lnTo>
                  <a:pt x="118496" y="204634"/>
                </a:lnTo>
              </a:path>
              <a:path w="1116965" h="1111885">
                <a:moveTo>
                  <a:pt x="220477" y="286041"/>
                </a:moveTo>
                <a:lnTo>
                  <a:pt x="193856" y="323455"/>
                </a:lnTo>
                <a:lnTo>
                  <a:pt x="171955" y="362810"/>
                </a:lnTo>
                <a:lnTo>
                  <a:pt x="154729" y="403741"/>
                </a:lnTo>
                <a:lnTo>
                  <a:pt x="142131" y="445881"/>
                </a:lnTo>
                <a:lnTo>
                  <a:pt x="134116" y="488865"/>
                </a:lnTo>
                <a:lnTo>
                  <a:pt x="130638" y="532328"/>
                </a:lnTo>
                <a:lnTo>
                  <a:pt x="131651" y="575903"/>
                </a:lnTo>
                <a:lnTo>
                  <a:pt x="137108" y="619227"/>
                </a:lnTo>
                <a:lnTo>
                  <a:pt x="146964" y="661933"/>
                </a:lnTo>
                <a:lnTo>
                  <a:pt x="161173" y="703655"/>
                </a:lnTo>
                <a:lnTo>
                  <a:pt x="179689" y="744028"/>
                </a:lnTo>
                <a:lnTo>
                  <a:pt x="202465" y="782686"/>
                </a:lnTo>
                <a:lnTo>
                  <a:pt x="229457" y="819265"/>
                </a:lnTo>
                <a:lnTo>
                  <a:pt x="260618" y="853397"/>
                </a:lnTo>
                <a:lnTo>
                  <a:pt x="295902" y="884719"/>
                </a:lnTo>
                <a:lnTo>
                  <a:pt x="334265" y="912179"/>
                </a:lnTo>
                <a:lnTo>
                  <a:pt x="374453" y="934995"/>
                </a:lnTo>
                <a:lnTo>
                  <a:pt x="416101" y="953204"/>
                </a:lnTo>
                <a:lnTo>
                  <a:pt x="458841" y="966841"/>
                </a:lnTo>
                <a:lnTo>
                  <a:pt x="502308" y="975943"/>
                </a:lnTo>
                <a:lnTo>
                  <a:pt x="546136" y="980546"/>
                </a:lnTo>
                <a:lnTo>
                  <a:pt x="589957" y="980687"/>
                </a:lnTo>
                <a:lnTo>
                  <a:pt x="633406" y="976403"/>
                </a:lnTo>
                <a:lnTo>
                  <a:pt x="676117" y="967728"/>
                </a:lnTo>
                <a:lnTo>
                  <a:pt x="717723" y="954701"/>
                </a:lnTo>
                <a:lnTo>
                  <a:pt x="757858" y="937356"/>
                </a:lnTo>
                <a:lnTo>
                  <a:pt x="796155" y="915731"/>
                </a:lnTo>
                <a:lnTo>
                  <a:pt x="832248" y="889862"/>
                </a:lnTo>
                <a:lnTo>
                  <a:pt x="865771" y="859785"/>
                </a:lnTo>
                <a:lnTo>
                  <a:pt x="896358" y="825537"/>
                </a:lnTo>
                <a:lnTo>
                  <a:pt x="922982" y="788101"/>
                </a:lnTo>
                <a:lnTo>
                  <a:pt x="944884" y="748730"/>
                </a:lnTo>
                <a:lnTo>
                  <a:pt x="962111" y="707789"/>
                </a:lnTo>
                <a:lnTo>
                  <a:pt x="974709" y="665643"/>
                </a:lnTo>
                <a:lnTo>
                  <a:pt x="982725" y="622657"/>
                </a:lnTo>
                <a:lnTo>
                  <a:pt x="986203" y="579196"/>
                </a:lnTo>
                <a:lnTo>
                  <a:pt x="985191" y="535624"/>
                </a:lnTo>
                <a:lnTo>
                  <a:pt x="979734" y="492307"/>
                </a:lnTo>
                <a:lnTo>
                  <a:pt x="969878" y="449609"/>
                </a:lnTo>
                <a:lnTo>
                  <a:pt x="955669" y="407895"/>
                </a:lnTo>
                <a:lnTo>
                  <a:pt x="937154" y="367530"/>
                </a:lnTo>
                <a:lnTo>
                  <a:pt x="914378" y="328880"/>
                </a:lnTo>
                <a:lnTo>
                  <a:pt x="887387" y="292308"/>
                </a:lnTo>
                <a:lnTo>
                  <a:pt x="856228" y="258179"/>
                </a:lnTo>
                <a:lnTo>
                  <a:pt x="820946" y="226859"/>
                </a:lnTo>
                <a:lnTo>
                  <a:pt x="782581" y="199399"/>
                </a:lnTo>
                <a:lnTo>
                  <a:pt x="742390" y="176583"/>
                </a:lnTo>
                <a:lnTo>
                  <a:pt x="700741" y="158375"/>
                </a:lnTo>
                <a:lnTo>
                  <a:pt x="657999" y="144737"/>
                </a:lnTo>
                <a:lnTo>
                  <a:pt x="614531" y="135635"/>
                </a:lnTo>
                <a:lnTo>
                  <a:pt x="570702" y="131032"/>
                </a:lnTo>
                <a:lnTo>
                  <a:pt x="526880" y="130891"/>
                </a:lnTo>
                <a:lnTo>
                  <a:pt x="483430" y="135175"/>
                </a:lnTo>
                <a:lnTo>
                  <a:pt x="440719" y="143850"/>
                </a:lnTo>
                <a:lnTo>
                  <a:pt x="399113" y="156877"/>
                </a:lnTo>
                <a:lnTo>
                  <a:pt x="358978" y="174222"/>
                </a:lnTo>
                <a:lnTo>
                  <a:pt x="320681" y="195847"/>
                </a:lnTo>
                <a:lnTo>
                  <a:pt x="284587" y="221716"/>
                </a:lnTo>
                <a:lnTo>
                  <a:pt x="251064" y="251793"/>
                </a:lnTo>
                <a:lnTo>
                  <a:pt x="220477" y="286041"/>
                </a:lnTo>
              </a:path>
            </a:pathLst>
          </a:custGeom>
          <a:ln w="7349">
            <a:solidFill>
              <a:srgbClr val="C6B791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bg object 24"/>
          <p:cNvSpPr/>
          <p:nvPr/>
        </p:nvSpPr>
        <p:spPr>
          <a:xfrm>
            <a:off x="1350501" y="0"/>
            <a:ext cx="10841567" cy="6858000"/>
          </a:xfrm>
          <a:custGeom>
            <a:avLst/>
            <a:gdLst/>
            <a:ahLst/>
            <a:cxnLst/>
            <a:rect l="l" t="t" r="r" b="b"/>
            <a:pathLst>
              <a:path w="8131175" h="6858000">
                <a:moveTo>
                  <a:pt x="8131175" y="0"/>
                </a:moveTo>
                <a:lnTo>
                  <a:pt x="0" y="0"/>
                </a:lnTo>
                <a:lnTo>
                  <a:pt x="0" y="6858000"/>
                </a:lnTo>
                <a:lnTo>
                  <a:pt x="8131175" y="6858000"/>
                </a:lnTo>
                <a:lnTo>
                  <a:pt x="81311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bg object 25"/>
          <p:cNvSpPr/>
          <p:nvPr/>
        </p:nvSpPr>
        <p:spPr>
          <a:xfrm>
            <a:off x="1247649" y="1"/>
            <a:ext cx="207263" cy="685799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6" name="bg object 26"/>
          <p:cNvSpPr/>
          <p:nvPr/>
        </p:nvSpPr>
        <p:spPr>
          <a:xfrm>
            <a:off x="1353311" y="0"/>
            <a:ext cx="98213" cy="6858000"/>
          </a:xfrm>
          <a:custGeom>
            <a:avLst/>
            <a:gdLst/>
            <a:ahLst/>
            <a:cxnLst/>
            <a:rect l="l" t="t" r="r" b="b"/>
            <a:pathLst>
              <a:path w="73659" h="6858000">
                <a:moveTo>
                  <a:pt x="73152" y="0"/>
                </a:moveTo>
                <a:lnTo>
                  <a:pt x="0" y="0"/>
                </a:lnTo>
                <a:lnTo>
                  <a:pt x="0" y="6858000"/>
                </a:lnTo>
                <a:lnTo>
                  <a:pt x="73152" y="6858000"/>
                </a:lnTo>
                <a:lnTo>
                  <a:pt x="7315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09" y="220421"/>
            <a:ext cx="11394779" cy="6001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00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129196" y="1388663"/>
            <a:ext cx="9474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7726171" y="6546413"/>
            <a:ext cx="182964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12700">
              <a:spcBef>
                <a:spcPts val="15"/>
              </a:spcBef>
            </a:pPr>
            <a:r>
              <a:rPr lang="en-US" spc="-55"/>
              <a:t>Fall Semester</a:t>
            </a:r>
            <a:r>
              <a:rPr lang="en-US" spc="-80"/>
              <a:t> </a:t>
            </a:r>
            <a:r>
              <a:rPr lang="en-US" spc="-30"/>
              <a:t>2020</a:t>
            </a:r>
            <a:endParaRPr lang="en-US" spc="-3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637603" y="6546413"/>
            <a:ext cx="304800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5A787"/>
                </a:solidFill>
                <a:latin typeface="Trebuchet MS"/>
                <a:cs typeface="Trebuchet MS"/>
              </a:defRPr>
            </a:lvl1pPr>
          </a:lstStyle>
          <a:p>
            <a:pPr marL="38100">
              <a:spcBef>
                <a:spcPts val="15"/>
              </a:spcBef>
            </a:pPr>
            <a:fld id="{81D60167-4931-47E6-BA6A-407CBD079E47}" type="slidenum">
              <a:rPr lang="en-US" spc="-30" smtClean="0"/>
              <a:pPr marL="38100">
                <a:spcBef>
                  <a:spcPts val="15"/>
                </a:spcBef>
              </a:pPr>
              <a:t>‹#›</a:t>
            </a:fld>
            <a:endParaRPr lang="en-US" spc="-30" dirty="0"/>
          </a:p>
        </p:txBody>
      </p:sp>
    </p:spTree>
    <p:extLst>
      <p:ext uri="{BB962C8B-B14F-4D97-AF65-F5344CB8AC3E}">
        <p14:creationId xmlns:p14="http://schemas.microsoft.com/office/powerpoint/2010/main" val="314361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Relationship Id="rId4" Type="http://schemas.openxmlformats.org/officeDocument/2006/relationships/hyperlink" Target="mailto:Fahad.sherwani@nu.edu.p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E6CA707-0000-47D9-88EF-C4661BE56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2532" y="914399"/>
            <a:ext cx="7298268" cy="410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793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657BB7-7FFF-4B4B-AA5B-8DA23A4FB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6212"/>
            <a:ext cx="1035367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656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D9D454-9CFB-4B5A-8AF5-02BC0E4B4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46" y="501451"/>
            <a:ext cx="9258754" cy="585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4C3893B-4C9E-46F9-817C-57A0CC70D6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172" y="334554"/>
            <a:ext cx="9549266" cy="602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43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B106B-A237-4024-A659-722AA002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849" y="333829"/>
            <a:ext cx="9419765" cy="608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8AF9-425D-410B-BCE7-2CB1A25F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D3502-8DF7-46EB-877F-3EBD2B1C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72745"/>
            <a:ext cx="10353675" cy="6477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794A11-8AA0-4E4F-B7D8-77B3CAF53674}"/>
              </a:ext>
            </a:extLst>
          </p:cNvPr>
          <p:cNvSpPr/>
          <p:nvPr/>
        </p:nvSpPr>
        <p:spPr>
          <a:xfrm>
            <a:off x="7025749" y="3809762"/>
            <a:ext cx="36624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Starting by calling Merge-Sort(</a:t>
            </a:r>
            <a:r>
              <a:rPr lang="en-US" altLang="en-US" b="1" i="1" dirty="0">
                <a:solidFill>
                  <a:srgbClr val="FF0000"/>
                </a:solidFill>
              </a:rPr>
              <a:t>A,1,n</a:t>
            </a:r>
            <a:r>
              <a:rPr lang="en-US" altLang="en-US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1182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EFBE93-EB27-445B-B53D-362B828B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7343" y="427967"/>
            <a:ext cx="6143625" cy="658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6E8EB6-5C00-43AD-BA5A-291774CA4A2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096"/>
          <a:stretch/>
        </p:blipFill>
        <p:spPr>
          <a:xfrm>
            <a:off x="274242" y="427967"/>
            <a:ext cx="4457416" cy="481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0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2274D-9013-4EC4-A09A-903FE23C0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4" y="543341"/>
            <a:ext cx="11759629" cy="48124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</p:spTree>
    <p:extLst>
      <p:ext uri="{BB962C8B-B14F-4D97-AF65-F5344CB8AC3E}">
        <p14:creationId xmlns:p14="http://schemas.microsoft.com/office/powerpoint/2010/main" val="1531449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720B48-0A16-4585-98D8-4BBF4004E7E9}"/>
              </a:ext>
            </a:extLst>
          </p:cNvPr>
          <p:cNvSpPr txBox="1"/>
          <p:nvPr/>
        </p:nvSpPr>
        <p:spPr>
          <a:xfrm>
            <a:off x="4499112" y="58635"/>
            <a:ext cx="3193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MERGE SORT FUNCTION CALLS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C0AD2E-2643-471A-A6AE-C3962139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1" r="30010" b="10170"/>
          <a:stretch/>
        </p:blipFill>
        <p:spPr>
          <a:xfrm>
            <a:off x="1894113" y="427967"/>
            <a:ext cx="8403772" cy="615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7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A591F445-8242-4E98-BDB9-F22E9E0F2A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Correctness of MergeArray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B70EFA55-284C-4030-8AB9-0E75A3BF53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Loop-invariant</a:t>
            </a:r>
          </a:p>
          <a:p>
            <a:pPr lvl="1"/>
            <a:r>
              <a:rPr lang="en-US" altLang="en-US" dirty="0"/>
              <a:t>At the start of each iteration of the </a:t>
            </a:r>
            <a:r>
              <a:rPr lang="en-US" altLang="en-US" b="1" dirty="0"/>
              <a:t>for</a:t>
            </a:r>
            <a:r>
              <a:rPr lang="en-US" altLang="en-US" dirty="0"/>
              <a:t> loop, the subarray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1:k-1</a:t>
            </a:r>
            <a:r>
              <a:rPr lang="en-US" altLang="en-US" dirty="0"/>
              <a:t>] contains the </a:t>
            </a:r>
            <a:r>
              <a:rPr lang="en-US" altLang="en-US" i="1" dirty="0"/>
              <a:t>k-1</a:t>
            </a:r>
            <a:r>
              <a:rPr lang="en-US" altLang="en-US" dirty="0"/>
              <a:t> smallest elements of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/>
              <a:t>1:s+1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1:t+1</a:t>
            </a:r>
            <a:r>
              <a:rPr lang="en-US" altLang="en-US" dirty="0"/>
              <a:t>] in sorted order. Moreover,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 are the smallest elements of their arrays that have not been copied back to </a:t>
            </a:r>
            <a:r>
              <a:rPr lang="en-US" altLang="en-US" i="1" dirty="0"/>
              <a:t>A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21396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5BDA68E-B8DF-4F79-8590-717EE58F56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724CDF-D127-48A6-B61D-EBE95D0FE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905000"/>
            <a:ext cx="8763000" cy="4114800"/>
          </a:xfrm>
        </p:spPr>
        <p:txBody>
          <a:bodyPr/>
          <a:lstStyle/>
          <a:p>
            <a:r>
              <a:rPr lang="en-US" altLang="en-US" b="1" dirty="0"/>
              <a:t>Initialization:</a:t>
            </a:r>
            <a:r>
              <a:rPr lang="en-US" altLang="en-US" dirty="0"/>
              <a:t> (the invariant is true at beginning)</a:t>
            </a:r>
          </a:p>
          <a:p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   Prior to the first iteration of the loop, we have </a:t>
            </a:r>
            <a:r>
              <a:rPr lang="en-US" altLang="en-US" i="1" dirty="0"/>
              <a:t>k = 1</a:t>
            </a:r>
            <a:r>
              <a:rPr lang="en-US" altLang="en-US" dirty="0"/>
              <a:t>, so that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1,k-1</a:t>
            </a:r>
            <a:r>
              <a:rPr lang="en-US" altLang="en-US" dirty="0"/>
              <a:t>] is empty. This empty subarray contains  </a:t>
            </a:r>
            <a:r>
              <a:rPr lang="en-US" altLang="en-US" i="1" dirty="0"/>
              <a:t>k-1 = 0</a:t>
            </a:r>
            <a:r>
              <a:rPr lang="en-US" altLang="en-US" dirty="0"/>
              <a:t> smallest elements of </a:t>
            </a:r>
            <a:r>
              <a:rPr lang="en-US" altLang="en-US" i="1" dirty="0"/>
              <a:t>L</a:t>
            </a:r>
            <a:r>
              <a:rPr lang="en-US" altLang="en-US" dirty="0"/>
              <a:t> and </a:t>
            </a:r>
            <a:r>
              <a:rPr lang="en-US" altLang="en-US" i="1" dirty="0"/>
              <a:t>R</a:t>
            </a:r>
            <a:r>
              <a:rPr lang="en-US" altLang="en-US" dirty="0"/>
              <a:t> and since </a:t>
            </a:r>
            <a:r>
              <a:rPr lang="en-US" altLang="en-US" i="1" dirty="0" err="1"/>
              <a:t>i</a:t>
            </a:r>
            <a:r>
              <a:rPr lang="en-US" altLang="en-US" i="1" dirty="0"/>
              <a:t> = j = 1</a:t>
            </a:r>
            <a:r>
              <a:rPr lang="en-US" altLang="en-US" dirty="0"/>
              <a:t>,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and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 are the smallest element of their arrays that have not been copied back to </a:t>
            </a:r>
            <a:r>
              <a:rPr lang="en-US" altLang="en-US" i="1" dirty="0"/>
              <a:t>A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755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1"/>
            <a:ext cx="9372600" cy="4343400"/>
          </a:xfrm>
          <a:prstGeom prst="rect">
            <a:avLst/>
          </a:prstGeom>
        </p:spPr>
        <p:txBody>
          <a:bodyPr vert="horz" wrap="square" lIns="91440" tIns="45720" rIns="91440" bIns="45720" rtlCol="0" anchor="b">
            <a:noAutofit/>
          </a:bodyPr>
          <a:lstStyle/>
          <a:p>
            <a:pPr marL="2103755" marR="2090420" algn="ctr" defTabSz="457200">
              <a:lnSpc>
                <a:spcPct val="90000"/>
              </a:lnSpc>
            </a:pP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sz="4000" b="1" spc="-5" dirty="0">
                <a:solidFill>
                  <a:schemeClr val="tx1"/>
                </a:solidFill>
              </a:rPr>
              <a:t>CS302</a:t>
            </a: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sz="4000" b="1" spc="-5" dirty="0">
                <a:solidFill>
                  <a:schemeClr val="tx1"/>
                </a:solidFill>
              </a:rPr>
              <a:t>Design and Analysis of Algorithms </a:t>
            </a:r>
            <a:br>
              <a:rPr lang="en-US" sz="4000" b="1" spc="-5" dirty="0">
                <a:solidFill>
                  <a:schemeClr val="tx1"/>
                </a:solidFill>
              </a:rPr>
            </a:br>
            <a:br>
              <a:rPr lang="en-US" sz="4000" b="1" spc="-2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pc="-5" dirty="0">
                <a:solidFill>
                  <a:schemeClr val="tx1"/>
                </a:solidFill>
              </a:rPr>
              <a:t>Lecture 4:</a:t>
            </a:r>
            <a:br>
              <a:rPr lang="en-US" sz="4000" b="1" spc="-5" dirty="0">
                <a:solidFill>
                  <a:schemeClr val="tx1"/>
                </a:solidFill>
              </a:rPr>
            </a:br>
            <a:r>
              <a:rPr lang="en-US" altLang="en-US" sz="4000" b="1" dirty="0"/>
              <a:t>Recursion</a:t>
            </a:r>
            <a:endParaRPr lang="en-US" sz="4000" b="1" spc="-5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6179" y="4953000"/>
            <a:ext cx="8419643" cy="1629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150" dirty="0">
                <a:solidFill>
                  <a:srgbClr val="B01513"/>
                </a:solidFill>
                <a:latin typeface="Calibri"/>
                <a:cs typeface="Times New Roman" panose="02020603050405020304" pitchFamily="18" charset="0"/>
              </a:rPr>
              <a:t>Dr. Fahad Sherwani </a:t>
            </a: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150" dirty="0">
                <a:solidFill>
                  <a:srgbClr val="B01513"/>
                </a:solidFill>
                <a:latin typeface="Calibri"/>
                <a:cs typeface="Times New Roman" panose="02020603050405020304" pitchFamily="18" charset="0"/>
              </a:rPr>
              <a:t>(Assistant Professor – FAST NUCES)</a:t>
            </a: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r>
              <a:rPr lang="en-US" sz="2800" b="1" spc="-5" dirty="0">
                <a:solidFill>
                  <a:srgbClr val="00206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fahad.sherwani@nu.edu.pk</a:t>
            </a:r>
            <a:r>
              <a:rPr lang="en-US" sz="2800" b="1" spc="-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endParaRPr lang="en-US" sz="2800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800" b="1" spc="-150" dirty="0">
              <a:solidFill>
                <a:srgbClr val="002060"/>
              </a:solidFill>
              <a:latin typeface="Calibri"/>
              <a:cs typeface="Times New Roman" panose="02020603050405020304" pitchFamily="18" charset="0"/>
            </a:endParaRPr>
          </a:p>
          <a:p>
            <a:pPr algn="ctr" defTabSz="457200">
              <a:spcBef>
                <a:spcPts val="1000"/>
              </a:spcBef>
              <a:buClr>
                <a:srgbClr val="1E5155">
                  <a:lumMod val="40000"/>
                  <a:lumOff val="60000"/>
                </a:srgbClr>
              </a:buClr>
              <a:buSzPct val="80000"/>
              <a:defRPr/>
            </a:pPr>
            <a:endParaRPr lang="en-US" sz="2800" b="1" spc="-150" dirty="0">
              <a:solidFill>
                <a:srgbClr val="1E515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270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FC3AEFC-75CB-4763-890B-9C247BE52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C1B2030-B63B-497A-B679-776077F77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8534400" cy="4114800"/>
          </a:xfrm>
        </p:spPr>
        <p:txBody>
          <a:bodyPr/>
          <a:lstStyle/>
          <a:p>
            <a:r>
              <a:rPr lang="en-US" altLang="en-US" b="1" dirty="0"/>
              <a:t>Maintenance:</a:t>
            </a:r>
            <a:r>
              <a:rPr lang="en-US" altLang="en-US" dirty="0"/>
              <a:t> (the invariant is true after each iteration)</a:t>
            </a:r>
          </a:p>
          <a:p>
            <a:pPr>
              <a:buFontTx/>
              <a:buNone/>
            </a:pPr>
            <a:r>
              <a:rPr lang="en-US" altLang="en-US" dirty="0"/>
              <a:t>   assume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&lt;= </a:t>
            </a:r>
            <a:r>
              <a:rPr lang="en-US" altLang="en-US" i="1" dirty="0"/>
              <a:t>R</a:t>
            </a:r>
            <a:r>
              <a:rPr lang="en-US" altLang="en-US" dirty="0"/>
              <a:t>[</a:t>
            </a:r>
            <a:r>
              <a:rPr lang="en-US" altLang="en-US" i="1" dirty="0"/>
              <a:t>j</a:t>
            </a:r>
            <a:r>
              <a:rPr lang="en-US" altLang="en-US" dirty="0"/>
              <a:t>], the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is the smallest element not yet copied back to </a:t>
            </a:r>
            <a:r>
              <a:rPr lang="en-US" altLang="en-US" i="1" dirty="0"/>
              <a:t>A</a:t>
            </a:r>
            <a:r>
              <a:rPr lang="en-US" altLang="en-US" dirty="0"/>
              <a:t>. Hence after copy </a:t>
            </a:r>
            <a:r>
              <a:rPr lang="en-US" altLang="en-US" i="1" dirty="0"/>
              <a:t>L</a:t>
            </a:r>
            <a:r>
              <a:rPr lang="en-US" altLang="en-US" dirty="0"/>
              <a:t>[</a:t>
            </a:r>
            <a:r>
              <a:rPr lang="en-US" altLang="en-US" i="1" dirty="0" err="1"/>
              <a:t>i</a:t>
            </a:r>
            <a:r>
              <a:rPr lang="en-US" altLang="en-US" dirty="0"/>
              <a:t>] to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k</a:t>
            </a:r>
            <a:r>
              <a:rPr lang="en-US" altLang="en-US" dirty="0"/>
              <a:t>], the subarray </a:t>
            </a:r>
            <a:r>
              <a:rPr lang="en-US" altLang="en-US" i="1" dirty="0"/>
              <a:t>A</a:t>
            </a:r>
            <a:r>
              <a:rPr lang="en-US" altLang="en-US" dirty="0"/>
              <a:t>[</a:t>
            </a:r>
            <a:r>
              <a:rPr lang="en-US" altLang="en-US" i="1" dirty="0"/>
              <a:t>1..k</a:t>
            </a:r>
            <a:r>
              <a:rPr lang="en-US" altLang="en-US" dirty="0"/>
              <a:t>] contains the </a:t>
            </a:r>
            <a:r>
              <a:rPr lang="en-US" altLang="en-US" i="1" dirty="0"/>
              <a:t>k</a:t>
            </a:r>
            <a:r>
              <a:rPr lang="en-US" altLang="en-US" dirty="0"/>
              <a:t> smallest elements. Increasing </a:t>
            </a:r>
            <a:r>
              <a:rPr lang="en-US" altLang="en-US" i="1" dirty="0"/>
              <a:t>k </a:t>
            </a:r>
            <a:r>
              <a:rPr lang="en-US" altLang="en-US" dirty="0"/>
              <a:t>and </a:t>
            </a:r>
            <a:r>
              <a:rPr lang="en-US" altLang="en-US" i="1" dirty="0" err="1"/>
              <a:t>i</a:t>
            </a:r>
            <a:r>
              <a:rPr lang="en-US" altLang="en-US" dirty="0"/>
              <a:t> by 1 reestablishes the loop invariant for the next iteration.</a:t>
            </a:r>
          </a:p>
        </p:txBody>
      </p:sp>
    </p:spTree>
    <p:extLst>
      <p:ext uri="{BB962C8B-B14F-4D97-AF65-F5344CB8AC3E}">
        <p14:creationId xmlns:p14="http://schemas.microsoft.com/office/powerpoint/2010/main" val="250866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05944769-E7F7-46C1-A220-35B340D776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Inductive Proof of Correctness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DD40003-DE56-4990-B783-F07AE9B04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981200"/>
            <a:ext cx="8534400" cy="4114800"/>
          </a:xfrm>
        </p:spPr>
        <p:txBody>
          <a:bodyPr/>
          <a:lstStyle/>
          <a:p>
            <a:r>
              <a:rPr lang="en-US" altLang="en-US" b="1"/>
              <a:t>Termination:</a:t>
            </a:r>
            <a:r>
              <a:rPr lang="en-US" altLang="en-US"/>
              <a:t> (loop invariant implies correctness)</a:t>
            </a:r>
          </a:p>
          <a:p>
            <a:pPr>
              <a:buFontTx/>
              <a:buNone/>
            </a:pPr>
            <a:r>
              <a:rPr lang="en-US" altLang="en-US"/>
              <a:t>   At termination we have k = s+t + 1, by the loop invariant, we have A contains the k-1 (s+t) smallest elements of L and R in sorted order. </a:t>
            </a:r>
          </a:p>
        </p:txBody>
      </p:sp>
    </p:spTree>
    <p:extLst>
      <p:ext uri="{BB962C8B-B14F-4D97-AF65-F5344CB8AC3E}">
        <p14:creationId xmlns:p14="http://schemas.microsoft.com/office/powerpoint/2010/main" val="3524676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3C13F95-7322-4162-BD31-3CE3733EC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Recurrence of T(</a:t>
            </a:r>
            <a:r>
              <a:rPr lang="en-US" altLang="en-US" i="1"/>
              <a:t>n</a:t>
            </a:r>
            <a:r>
              <a:rPr lang="en-US" altLang="en-US"/>
              <a:t>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BAE964D6-07A5-480B-AF13-FB3B51EF2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T(1) = 1</a:t>
            </a:r>
          </a:p>
          <a:p>
            <a:r>
              <a:rPr lang="en-US" altLang="en-US"/>
              <a:t>for n &gt; 1, we have </a:t>
            </a:r>
          </a:p>
          <a:p>
            <a:pPr lvl="1"/>
            <a:endParaRPr lang="en-US" altLang="en-US"/>
          </a:p>
        </p:txBody>
      </p:sp>
      <p:graphicFrame>
        <p:nvGraphicFramePr>
          <p:cNvPr id="17412" name="Object 4">
            <a:extLst>
              <a:ext uri="{FF2B5EF4-FFF2-40B4-BE49-F238E27FC236}">
                <a16:creationId xmlns:a16="http://schemas.microsoft.com/office/drawing/2014/main" id="{5E7712F7-CB7D-4580-8216-46696DB69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07823"/>
              </p:ext>
            </p:extLst>
          </p:nvPr>
        </p:nvGraphicFramePr>
        <p:xfrm>
          <a:off x="4384675" y="3429000"/>
          <a:ext cx="32686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03040" progId="Equation.3">
                  <p:embed/>
                </p:oleObj>
              </mc:Choice>
              <mc:Fallback>
                <p:oleObj name="Equation" r:id="rId2" imgW="1282680" imgH="203040" progId="Equation.3">
                  <p:embed/>
                  <p:pic>
                    <p:nvPicPr>
                      <p:cNvPr id="17412" name="Object 4">
                        <a:extLst>
                          <a:ext uri="{FF2B5EF4-FFF2-40B4-BE49-F238E27FC236}">
                            <a16:creationId xmlns:a16="http://schemas.microsoft.com/office/drawing/2014/main" id="{5E7712F7-CB7D-4580-8216-46696DB69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4675" y="3429000"/>
                        <a:ext cx="3268663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404CBFE0-82CF-45FD-9D6C-9AF9D58992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6010372"/>
              </p:ext>
            </p:extLst>
          </p:nvPr>
        </p:nvGraphicFramePr>
        <p:xfrm>
          <a:off x="2759075" y="4343400"/>
          <a:ext cx="34623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457200" progId="Equation.3">
                  <p:embed/>
                </p:oleObj>
              </mc:Choice>
              <mc:Fallback>
                <p:oleObj name="Equation" r:id="rId4" imgW="1358640" imgH="457200" progId="Equation.3">
                  <p:embed/>
                  <p:pic>
                    <p:nvPicPr>
                      <p:cNvPr id="17413" name="Object 5">
                        <a:extLst>
                          <a:ext uri="{FF2B5EF4-FFF2-40B4-BE49-F238E27FC236}">
                            <a16:creationId xmlns:a16="http://schemas.microsoft.com/office/drawing/2014/main" id="{404CBFE0-82CF-45FD-9D6C-9AF9D58992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4343400"/>
                        <a:ext cx="346233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>
            <a:extLst>
              <a:ext uri="{FF2B5EF4-FFF2-40B4-BE49-F238E27FC236}">
                <a16:creationId xmlns:a16="http://schemas.microsoft.com/office/drawing/2014/main" id="{BC33035A-E28A-48EC-B2AF-5A992CFF5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4419600"/>
            <a:ext cx="81785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n = 1</a:t>
            </a:r>
            <a:endParaRPr lang="en-US" altLang="en-US"/>
          </a:p>
        </p:txBody>
      </p:sp>
      <p:sp>
        <p:nvSpPr>
          <p:cNvPr id="17415" name="Text Box 7">
            <a:extLst>
              <a:ext uri="{FF2B5EF4-FFF2-40B4-BE49-F238E27FC236}">
                <a16:creationId xmlns:a16="http://schemas.microsoft.com/office/drawing/2014/main" id="{E9F60F1A-460E-428B-B506-01D0D941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4953000"/>
            <a:ext cx="8707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if </a:t>
            </a:r>
            <a:r>
              <a:rPr lang="en-US" altLang="en-US" i="1"/>
              <a:t>n  &gt; 1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4314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833628E-AE6B-4206-9A2B-1AA1E1786F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957" y="220421"/>
            <a:ext cx="8546084" cy="600164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What is Recursion?</a:t>
            </a:r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9CD738F9-DA50-4C39-AFFE-396C004F5A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2958" y="1435811"/>
            <a:ext cx="8464043" cy="3545586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Sometimes, the best way to solve a problem is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version</a:t>
            </a:r>
            <a:r>
              <a:rPr lang="en-US" altLang="en-US" dirty="0">
                <a:cs typeface="Times New Roman" panose="02020603050405020304" pitchFamily="18" charset="0"/>
              </a:rPr>
              <a:t> of the exact same problem first</a:t>
            </a: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Recursion is a technique that solves a problem by solving a </a:t>
            </a:r>
            <a:r>
              <a:rPr lang="en-US" altLang="en-US" u="sng" dirty="0">
                <a:effectLst>
                  <a:outerShdw blurRad="38100" dist="38100" dir="2700000" algn="tl">
                    <a:srgbClr val="000000"/>
                  </a:outerShdw>
                </a:effectLst>
                <a:cs typeface="Times New Roman" panose="02020603050405020304" pitchFamily="18" charset="0"/>
              </a:rPr>
              <a:t>smaller problem</a:t>
            </a:r>
            <a:r>
              <a:rPr lang="en-US" altLang="en-US" dirty="0">
                <a:cs typeface="Times New Roman" panose="02020603050405020304" pitchFamily="18" charset="0"/>
              </a:rPr>
              <a:t> of the same type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140E1C2-61C7-4651-93D1-0B917FD498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1365" y="329350"/>
            <a:ext cx="7772400" cy="1477328"/>
          </a:xfrm>
          <a:noFill/>
          <a:ln>
            <a:solidFill>
              <a:schemeClr val="bg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en-US" sz="3200" dirty="0">
                <a:solidFill>
                  <a:schemeClr val="tx1"/>
                </a:solidFill>
                <a:ea typeface="MS Mincho" panose="02020609040205080304" pitchFamily="49" charset="-128"/>
              </a:rPr>
              <a:t>When you turn this into a program, you end up with functions that call themselves (</a:t>
            </a:r>
            <a:r>
              <a:rPr lang="en-US" altLang="en-US" sz="3200" i="1" dirty="0">
                <a:solidFill>
                  <a:schemeClr val="tx1"/>
                </a:solidFill>
                <a:ea typeface="MS Mincho" panose="02020609040205080304" pitchFamily="49" charset="-128"/>
              </a:rPr>
              <a:t>recursive functions</a:t>
            </a:r>
            <a:r>
              <a:rPr lang="en-US" altLang="en-US" sz="3200" dirty="0">
                <a:solidFill>
                  <a:schemeClr val="tx1"/>
                </a:solidFill>
                <a:ea typeface="MS Mincho" panose="02020609040205080304" pitchFamily="49" charset="-128"/>
              </a:rPr>
              <a:t>)</a:t>
            </a:r>
            <a:endParaRPr lang="en-US" altLang="en-US" dirty="0">
              <a:solidFill>
                <a:schemeClr val="tx1"/>
              </a:solidFill>
              <a:ea typeface="MS Mincho" panose="02020609040205080304" pitchFamily="49" charset="-128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8596DF7-2DC0-47FE-95DD-747073E5B5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15069" y="2425148"/>
            <a:ext cx="3276600" cy="3656386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int f(int x)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int y;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if(x==0)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return 1;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else {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y = 2 * f(x-1);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r>
              <a:rPr lang="es-ES_tradnl" altLang="en-US" sz="2400" dirty="0" err="1">
                <a:latin typeface="Arial" panose="020B0604020202020204" pitchFamily="34" charset="0"/>
                <a:cs typeface="Times New Roman" panose="02020603050405020304" pitchFamily="18" charset="0"/>
              </a:rPr>
              <a:t>return</a:t>
            </a:r>
            <a:r>
              <a:rPr lang="es-ES_tradnl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y+1;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cs typeface="Times New Roman" panose="02020603050405020304" pitchFamily="18" charset="0"/>
              </a:rPr>
              <a:t> }</a:t>
            </a:r>
            <a:endParaRPr lang="en-US" altLang="en-US" sz="2400" dirty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s-ES_tradnl" altLang="en-US" sz="2400" dirty="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BDE10DD-0BDA-490A-9043-C170E57789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2957" y="220421"/>
            <a:ext cx="8845043" cy="51014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en-US" dirty="0">
                <a:ea typeface="MS Mincho" panose="02020609040205080304" pitchFamily="49" charset="-128"/>
              </a:rPr>
              <a:t>How do I write a recursive function?</a:t>
            </a:r>
            <a:endParaRPr lang="en-US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0029F0A-FC87-46D3-BE82-2F0F59595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38400" y="1371600"/>
            <a:ext cx="7105650" cy="415819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size factor</a:t>
            </a:r>
            <a:endParaRPr lang="en-US" altLang="en-US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base case(s)</a:t>
            </a:r>
            <a:r>
              <a:rPr lang="en-US" altLang="en-US" dirty="0"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(the one for which you know the answer)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Determine the </a:t>
            </a:r>
            <a:r>
              <a:rPr lang="en-US" altLang="en-US" u="sng" dirty="0">
                <a:cs typeface="Times New Roman" panose="02020603050405020304" pitchFamily="18" charset="0"/>
              </a:rPr>
              <a:t>general case(s</a:t>
            </a:r>
            <a:r>
              <a:rPr lang="en-US" altLang="en-US" dirty="0">
                <a:cs typeface="Times New Roman" panose="02020603050405020304" pitchFamily="18" charset="0"/>
              </a:rPr>
              <a:t>)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cs typeface="Times New Roman" panose="02020603050405020304" pitchFamily="18" charset="0"/>
              </a:rPr>
              <a:t>(the one where the problem is expressed as a smaller version of itself)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dirty="0">
                <a:ea typeface="MS Mincho" panose="02020609040205080304" pitchFamily="49" charset="-128"/>
              </a:rPr>
              <a:t>Verify the algorithm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dirty="0">
                <a:ea typeface="MS Mincho" panose="02020609040205080304" pitchFamily="49" charset="-128"/>
              </a:rPr>
              <a:t>(use the "Three-Question-Method")</a:t>
            </a: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525042F8-BAB8-4334-AA50-16D0719D9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991600" cy="1200329"/>
          </a:xfrm>
        </p:spPr>
        <p:txBody>
          <a:bodyPr/>
          <a:lstStyle/>
          <a:p>
            <a:r>
              <a:rPr lang="en-US" altLang="en-US" dirty="0">
                <a:ea typeface="MS Mincho" panose="02020609040205080304" pitchFamily="49" charset="-128"/>
              </a:rPr>
              <a:t>Deciding whether to use a recursive solution</a:t>
            </a:r>
            <a:r>
              <a:rPr lang="en-US" altLang="en-US" dirty="0"/>
              <a:t> 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A4E9C13B-4009-409F-94DB-A4A6884CAB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981200"/>
            <a:ext cx="8153400" cy="3447098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When the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depth </a:t>
            </a:r>
            <a:r>
              <a:rPr lang="en-US" altLang="en-US" dirty="0">
                <a:cs typeface="Times New Roman" panose="02020603050405020304" pitchFamily="18" charset="0"/>
              </a:rPr>
              <a:t>of recursive calls is relatively "shallow"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recursive version does about the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same amount of work</a:t>
            </a:r>
            <a:r>
              <a:rPr lang="en-US" altLang="en-US" dirty="0">
                <a:cs typeface="Times New Roman" panose="02020603050405020304" pitchFamily="18" charset="0"/>
              </a:rPr>
              <a:t> as the </a:t>
            </a:r>
            <a:r>
              <a:rPr lang="en-US" altLang="en-US" dirty="0" err="1">
                <a:cs typeface="Times New Roman" panose="02020603050405020304" pitchFamily="18" charset="0"/>
              </a:rPr>
              <a:t>nonrecursive</a:t>
            </a:r>
            <a:r>
              <a:rPr lang="en-US" altLang="en-US" dirty="0">
                <a:cs typeface="Times New Roman" panose="02020603050405020304" pitchFamily="18" charset="0"/>
              </a:rPr>
              <a:t> version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>
                <a:cs typeface="Times New Roman" panose="02020603050405020304" pitchFamily="18" charset="0"/>
              </a:rPr>
              <a:t>The recursive version is </a:t>
            </a:r>
            <a:r>
              <a:rPr lang="en-US" altLang="en-US" dirty="0">
                <a:solidFill>
                  <a:srgbClr val="FF9933"/>
                </a:solidFill>
                <a:cs typeface="Times New Roman" panose="02020603050405020304" pitchFamily="18" charset="0"/>
              </a:rPr>
              <a:t>shorter and simpler</a:t>
            </a:r>
            <a:r>
              <a:rPr lang="en-US" altLang="en-US" dirty="0">
                <a:cs typeface="Times New Roman" panose="02020603050405020304" pitchFamily="18" charset="0"/>
              </a:rPr>
              <a:t> than the </a:t>
            </a:r>
            <a:r>
              <a:rPr lang="en-US" altLang="en-US" dirty="0">
                <a:ea typeface="MS Mincho" panose="02020609040205080304" pitchFamily="49" charset="-128"/>
              </a:rPr>
              <a:t>non-recursive solution</a:t>
            </a:r>
            <a:r>
              <a:rPr lang="en-US" altLang="en-US" dirty="0"/>
              <a:t>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CB314-93F1-4BF9-A2CE-2B288B23B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4711"/>
            <a:ext cx="9144000" cy="2387600"/>
          </a:xfrm>
        </p:spPr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7D5845-C0F4-4961-890A-AAF028F35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93655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Some Slides from Jerome (McGill University) and </a:t>
            </a:r>
            <a:r>
              <a:rPr lang="en-US" altLang="en-US" dirty="0"/>
              <a:t>Shang-Hua Teng</a:t>
            </a:r>
          </a:p>
          <a:p>
            <a:r>
              <a:rPr lang="en-US" altLang="en-US" dirty="0"/>
              <a:t>Students are required to read from Book too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43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6010C4-43F1-4C83-AF84-049A87642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50" y="561975"/>
            <a:ext cx="99155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79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99EC25-4522-4F7D-915E-FC5B0EBF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61912"/>
            <a:ext cx="9286875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62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C6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8DC664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1723</TotalTime>
  <Words>613</Words>
  <Application>Microsoft Office PowerPoint</Application>
  <PresentationFormat>Widescreen</PresentationFormat>
  <Paragraphs>58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Times New Roman</vt:lpstr>
      <vt:lpstr>Trebuchet MS</vt:lpstr>
      <vt:lpstr>Office Theme</vt:lpstr>
      <vt:lpstr>3_Office Theme</vt:lpstr>
      <vt:lpstr>Equation</vt:lpstr>
      <vt:lpstr>PowerPoint Presentation</vt:lpstr>
      <vt:lpstr> CS302 Design and Analysis of Algorithms   Lecture 4: Recursion</vt:lpstr>
      <vt:lpstr>What is Recursion?</vt:lpstr>
      <vt:lpstr>When you turn this into a program, you end up with functions that call themselves (recursive functions)</vt:lpstr>
      <vt:lpstr>How do I write a recursive function?</vt:lpstr>
      <vt:lpstr>Deciding whether to use a recursive solution </vt:lpstr>
      <vt:lpstr>Merge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Correctness of MergeArray</vt:lpstr>
      <vt:lpstr>Inductive Proof of Correctness</vt:lpstr>
      <vt:lpstr>Inductive Proof of Correctness</vt:lpstr>
      <vt:lpstr>Inductive Proof of Correctness</vt:lpstr>
      <vt:lpstr>Recurrence of T(n)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Dr. Fahad Sherwani</cp:lastModifiedBy>
  <cp:revision>24</cp:revision>
  <dcterms:created xsi:type="dcterms:W3CDTF">2019-09-04T04:31:17Z</dcterms:created>
  <dcterms:modified xsi:type="dcterms:W3CDTF">2023-09-06T05:13:32Z</dcterms:modified>
</cp:coreProperties>
</file>