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56" r:id="rId2"/>
    <p:sldId id="699" r:id="rId3"/>
    <p:sldId id="694" r:id="rId4"/>
    <p:sldId id="700" r:id="rId5"/>
    <p:sldId id="701" r:id="rId6"/>
    <p:sldId id="702" r:id="rId7"/>
    <p:sldId id="703" r:id="rId8"/>
    <p:sldId id="704" r:id="rId9"/>
    <p:sldId id="705" r:id="rId10"/>
    <p:sldId id="706" r:id="rId11"/>
    <p:sldId id="707" r:id="rId12"/>
    <p:sldId id="708" r:id="rId13"/>
    <p:sldId id="709" r:id="rId14"/>
    <p:sldId id="712" r:id="rId15"/>
    <p:sldId id="713" r:id="rId16"/>
    <p:sldId id="730" r:id="rId17"/>
    <p:sldId id="731" r:id="rId18"/>
    <p:sldId id="732" r:id="rId19"/>
    <p:sldId id="733" r:id="rId20"/>
    <p:sldId id="735" r:id="rId21"/>
    <p:sldId id="736" r:id="rId22"/>
    <p:sldId id="754" r:id="rId23"/>
    <p:sldId id="738" r:id="rId24"/>
    <p:sldId id="739" r:id="rId25"/>
    <p:sldId id="740" r:id="rId26"/>
    <p:sldId id="741" r:id="rId27"/>
    <p:sldId id="742" r:id="rId28"/>
    <p:sldId id="743" r:id="rId29"/>
    <p:sldId id="744" r:id="rId30"/>
    <p:sldId id="745" r:id="rId31"/>
    <p:sldId id="746" r:id="rId32"/>
    <p:sldId id="747" r:id="rId33"/>
    <p:sldId id="748" r:id="rId34"/>
    <p:sldId id="749" r:id="rId35"/>
    <p:sldId id="750" r:id="rId36"/>
    <p:sldId id="751" r:id="rId37"/>
    <p:sldId id="752" r:id="rId38"/>
    <p:sldId id="753" r:id="rId39"/>
    <p:sldId id="770" r:id="rId40"/>
    <p:sldId id="771" r:id="rId41"/>
    <p:sldId id="755" r:id="rId42"/>
    <p:sldId id="756" r:id="rId43"/>
    <p:sldId id="757" r:id="rId44"/>
    <p:sldId id="758" r:id="rId45"/>
    <p:sldId id="759" r:id="rId46"/>
    <p:sldId id="760" r:id="rId47"/>
    <p:sldId id="761" r:id="rId48"/>
    <p:sldId id="762" r:id="rId49"/>
    <p:sldId id="763" r:id="rId50"/>
    <p:sldId id="764" r:id="rId51"/>
    <p:sldId id="765" r:id="rId52"/>
    <p:sldId id="766" r:id="rId53"/>
    <p:sldId id="767" r:id="rId54"/>
    <p:sldId id="768" r:id="rId55"/>
    <p:sldId id="769" r:id="rId56"/>
    <p:sldId id="710" r:id="rId5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86535" autoAdjust="0"/>
  </p:normalViewPr>
  <p:slideViewPr>
    <p:cSldViewPr>
      <p:cViewPr varScale="1">
        <p:scale>
          <a:sx n="64" d="100"/>
          <a:sy n="64" d="100"/>
        </p:scale>
        <p:origin x="15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12/6/2022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1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Domain_Name_System" TargetMode="External"/><Relationship Id="rId13" Type="http://schemas.openxmlformats.org/officeDocument/2006/relationships/hyperlink" Target="http://en.wikipedia.org/wiki/Time_to_live" TargetMode="External"/><Relationship Id="rId3" Type="http://schemas.openxmlformats.org/officeDocument/2006/relationships/hyperlink" Target="http://en.wikipedia.org/wiki/Computer_security" TargetMode="External"/><Relationship Id="rId7" Type="http://schemas.openxmlformats.org/officeDocument/2006/relationships/hyperlink" Target="http://en.wikipedia.org/wiki/Domain_name" TargetMode="External"/><Relationship Id="rId12" Type="http://schemas.openxmlformats.org/officeDocument/2006/relationships/hyperlink" Target="http://en.wikipedia.org/wiki/Denial-of-service_attack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ame_origin_policy" TargetMode="External"/><Relationship Id="rId11" Type="http://schemas.openxmlformats.org/officeDocument/2006/relationships/hyperlink" Target="http://en.wikipedia.org/wiki/Spamming" TargetMode="External"/><Relationship Id="rId5" Type="http://schemas.openxmlformats.org/officeDocument/2006/relationships/hyperlink" Target="http://en.wikipedia.org/wiki/Client-side_scripting" TargetMode="External"/><Relationship Id="rId15" Type="http://schemas.openxmlformats.org/officeDocument/2006/relationships/hyperlink" Target="http://en.wikipedia.org/wiki/Adobe_Flash" TargetMode="External"/><Relationship Id="rId10" Type="http://schemas.openxmlformats.org/officeDocument/2006/relationships/hyperlink" Target="http://en.wikipedia.org/wiki/IP_address" TargetMode="External"/><Relationship Id="rId4" Type="http://schemas.openxmlformats.org/officeDocument/2006/relationships/hyperlink" Target="http://en.wikipedia.org/wiki/Web_page" TargetMode="External"/><Relationship Id="rId9" Type="http://schemas.openxmlformats.org/officeDocument/2006/relationships/hyperlink" Target="http://en.wikipedia.org/wiki/Private_network" TargetMode="External"/><Relationship Id="rId14" Type="http://schemas.openxmlformats.org/officeDocument/2006/relationships/hyperlink" Target="http://en.wikipedia.org/wiki/JavaScript" TargetMode="External"/></Relationships>
</file>

<file path=ppt/notesSlides/_rels/notes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List_of_HTTP_headers" TargetMode="External"/><Relationship Id="rId3" Type="http://schemas.openxmlformats.org/officeDocument/2006/relationships/hyperlink" Target="http://en.wikipedia.org/wiki/Dynamic_DNS" TargetMode="External"/><Relationship Id="rId7" Type="http://schemas.openxmlformats.org/officeDocument/2006/relationships/hyperlink" Target="http://en.wikipedia.org/wiki/HTTP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Nameserver" TargetMode="External"/><Relationship Id="rId11" Type="http://schemas.openxmlformats.org/officeDocument/2006/relationships/hyperlink" Target="http://en.wikipedia.org/wiki/Noscript" TargetMode="External"/><Relationship Id="rId5" Type="http://schemas.openxmlformats.org/officeDocument/2006/relationships/hyperlink" Target="http://en.wikipedia.org/wiki/DNS_rebinding" TargetMode="External"/><Relationship Id="rId10" Type="http://schemas.openxmlformats.org/officeDocument/2006/relationships/hyperlink" Target="http://en.wikipedia.org/wiki/NoScript" TargetMode="External"/><Relationship Id="rId4" Type="http://schemas.openxmlformats.org/officeDocument/2006/relationships/hyperlink" Target="http://en.wikipedia.org/wiki/OpenDNS" TargetMode="External"/><Relationship Id="rId9" Type="http://schemas.openxmlformats.org/officeDocument/2006/relationships/hyperlink" Target="http://en.wikipedia.org/wiki/Firefox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omputin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User_Datagram_Protocol" TargetMode="External"/><Relationship Id="rId5" Type="http://schemas.openxmlformats.org/officeDocument/2006/relationships/hyperlink" Target="http://en.wikipedia.org/wiki/Transmission_Control_Protocol" TargetMode="External"/><Relationship Id="rId4" Type="http://schemas.openxmlformats.org/officeDocument/2006/relationships/hyperlink" Target="http://en.wikipedia.org/wiki/Firewall_(networking)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ual-homed" TargetMode="External"/><Relationship Id="rId7" Type="http://schemas.openxmlformats.org/officeDocument/2006/relationships/hyperlink" Target="http://en.wikipedia.org/wiki/Gateway_(telecommunications)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roxy_server" TargetMode="External"/><Relationship Id="rId5" Type="http://schemas.openxmlformats.org/officeDocument/2006/relationships/hyperlink" Target="http://en.wikipedia.org/wiki/Internet" TargetMode="External"/><Relationship Id="rId4" Type="http://schemas.openxmlformats.org/officeDocument/2006/relationships/hyperlink" Target="http://en.wikipedia.org/wiki/Network_card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69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Normally</a:t>
            </a:r>
            <a:r>
              <a:rPr lang="en-US" baseline="0" dirty="0" smtClean="0"/>
              <a:t> network doesn’t check the source IP, so we can fake the 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23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= </a:t>
            </a:r>
            <a:r>
              <a:rPr lang="en-US" dirty="0" err="1" smtClean="0"/>
              <a:t>ip</a:t>
            </a:r>
            <a:r>
              <a:rPr lang="en-US" dirty="0" smtClean="0"/>
              <a:t> Address</a:t>
            </a:r>
          </a:p>
          <a:p>
            <a:r>
              <a:rPr lang="en-US" dirty="0" smtClean="0"/>
              <a:t>NS = Name Server</a:t>
            </a:r>
          </a:p>
          <a:p>
            <a:r>
              <a:rPr lang="en-US" dirty="0" smtClean="0"/>
              <a:t>RRSIG</a:t>
            </a:r>
            <a:r>
              <a:rPr lang="en-US" baseline="0" dirty="0" smtClean="0"/>
              <a:t> = To check that the information in the record was correct</a:t>
            </a:r>
          </a:p>
          <a:p>
            <a:r>
              <a:rPr lang="en-US" dirty="0" smtClean="0"/>
              <a:t>DS = Delegation Server record is used by one </a:t>
            </a:r>
            <a:r>
              <a:rPr lang="en-US" dirty="0" err="1" smtClean="0"/>
              <a:t>NameServer</a:t>
            </a:r>
            <a:r>
              <a:rPr lang="en-US" baseline="0" dirty="0" smtClean="0"/>
              <a:t> </a:t>
            </a:r>
            <a:r>
              <a:rPr lang="en-US" dirty="0" smtClean="0"/>
              <a:t>to tell you the PK of another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NameServer</a:t>
            </a:r>
            <a:r>
              <a:rPr lang="en-US" baseline="0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62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DNS rebinding</a:t>
            </a:r>
            <a:r>
              <a: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 form of </a:t>
            </a:r>
            <a:r>
              <a:rPr lang="en-US" sz="24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Computer security"/>
              </a:rPr>
              <a:t>computer attack</a:t>
            </a:r>
            <a:r>
              <a: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In this attack, a malicious </a:t>
            </a:r>
            <a:r>
              <a:rPr lang="en-US" sz="24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Web page"/>
              </a:rPr>
              <a:t>web page</a:t>
            </a:r>
            <a:r>
              <a: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causes visitors to run a </a:t>
            </a:r>
            <a:r>
              <a:rPr lang="en-US" sz="24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Client-side scripting"/>
              </a:rPr>
              <a:t>client-side script</a:t>
            </a:r>
            <a:r>
              <a: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that attacks machines elsewhere on the network. In theory, the </a:t>
            </a:r>
            <a:r>
              <a:rPr lang="en-US" sz="24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Same origin policy"/>
              </a:rPr>
              <a:t>same-origin policy</a:t>
            </a:r>
            <a:r>
              <a:rPr lang="en-US" sz="24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prevents this from happening: client-side scripts are only allowed to access content on the same host that served the script. Comparing </a:t>
            </a:r>
            <a:r>
              <a:rPr lang="en-US" sz="24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Domain name"/>
              </a:rPr>
              <a:t>domain names</a:t>
            </a:r>
            <a:r>
              <a: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an essential part of forcing this policy, so DNS rebinding circumvents this protection by abusing the </a:t>
            </a:r>
            <a:r>
              <a:rPr lang="en-US" sz="24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Domain Name System"/>
              </a:rPr>
              <a:t>Domain Name System</a:t>
            </a:r>
            <a:r>
              <a:rPr lang="en-US" sz="24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(DNS).</a:t>
            </a:r>
          </a:p>
          <a:p>
            <a:r>
              <a: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attack can be used to breach a 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Private network"/>
              </a:rPr>
              <a:t>private network</a:t>
            </a:r>
            <a:r>
              <a: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by causing the victim's web browser to access machines at private 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 tooltip="IP address"/>
              </a:rPr>
              <a:t>IP addresses</a:t>
            </a:r>
            <a:r>
              <a: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returning the results to the attacker. It can also be used to leverage the victim machine for 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 tooltip="Spamming"/>
              </a:rPr>
              <a:t>spamming</a:t>
            </a:r>
            <a:r>
              <a: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2" tooltip="Denial-of-service attack"/>
              </a:rPr>
              <a:t>distributed denial-of-service attacks</a:t>
            </a:r>
            <a:r>
              <a: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and other malicious activities.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attacker registers a domain (such as attacker.com) and delegates it to a 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Domain Name System"/>
              </a:rPr>
              <a:t>DNS</a:t>
            </a:r>
            <a:r>
              <a: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server he controls. The server is configured to respond with a very short 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3" tooltip="Time to live"/>
              </a:rPr>
              <a:t>time to live</a:t>
            </a:r>
            <a:r>
              <a: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(TTL) record, preventing the response from being cached. When the victim browses to the malicious domain, the attacker's DNS server first responds with the 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 tooltip="IP address"/>
              </a:rPr>
              <a:t>IP address</a:t>
            </a:r>
            <a:r>
              <a: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of a server hosting the malicious client-side code. For instance, he could point the victim's browser to a website that contains malicious 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4" tooltip="JavaScript"/>
              </a:rPr>
              <a:t>JavaScript</a:t>
            </a:r>
            <a:r>
              <a: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or </a:t>
            </a:r>
            <a:r>
              <a:rPr lang="en-US" sz="16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5" tooltip="Adobe Flash"/>
              </a:rPr>
              <a:t>Flash</a:t>
            </a:r>
            <a:r>
              <a: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malicious client-side code makes additional accesses to the original domain name (such as attacker.com). These are permitted by the same-origin policy. However, when the victim's browser runs the script it makes a new DNS request for the domain, and the attacker replies with a new IP address. For instance, he could reply with an internal IP address or the IP address of a target somewhere else on the Internet.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19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following techniques attempt to prevent DNS rebinding attacks: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browsers can implement DNS pinning: the IP address is locked to the value received in the first DNS response. This technique may block some legitimate uses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Dynamic DNS"/>
              </a:rPr>
              <a:t>Dynamic DNS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may not work against all attacks.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 IP addresses can be filtered out of DNS responses.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public DNS servers with this filtering e.g.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OpenDNS"/>
              </a:rPr>
              <a:t>OpenDNS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[1]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sysadmins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configure the organization's local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Nameserver"/>
              </a:rPr>
              <a:t>nameservers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to block the resolution of external names into internal IP addresses.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DNS filtering in a firewall or daemon e.g.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dnswall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[2]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 servers can reject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HTTP"/>
              </a:rPr>
              <a:t>HTTP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requests with an unrecognized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List of HTTP headers"/>
              </a:rPr>
              <a:t>Host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header.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9" tooltip="Firefox"/>
              </a:rPr>
              <a:t>Firefox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0" tooltip="NoScript"/>
              </a:rPr>
              <a:t>NoScript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extension provides partial protection (for private networks) using its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11" tooltip="Noscript"/>
              </a:rPr>
              <a:t>ABE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feature, which blocks web traffic from external addresses to local addresses.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89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Very different kind of security problem. Confidentiality, Authentication don’t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85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</a:t>
            </a:r>
            <a:r>
              <a:rPr lang="en-US" baseline="0" dirty="0" smtClean="0"/>
              <a:t> all the resource in the network are consumed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80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Akamai</a:t>
            </a:r>
            <a:r>
              <a:rPr lang="en-US" dirty="0" smtClean="0"/>
              <a:t> which monitors the state of the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79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send a ping packet and it is formed in such a way that it</a:t>
            </a:r>
            <a:r>
              <a:rPr lang="en-US" baseline="0" dirty="0" smtClean="0"/>
              <a:t> will create a kernel bug and crash the system.</a:t>
            </a:r>
          </a:p>
          <a:p>
            <a:r>
              <a:rPr lang="en-US" baseline="0" dirty="0" smtClean="0"/>
              <a:t>SYN Flood used to work in the old days.</a:t>
            </a:r>
          </a:p>
          <a:p>
            <a:r>
              <a:rPr lang="en-US" baseline="0" dirty="0" smtClean="0"/>
              <a:t>Patches for ping of death are also available. SYN Cookies are a defense of SYN Flood.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42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Simply</a:t>
            </a:r>
            <a:r>
              <a:rPr lang="en-US" baseline="0" dirty="0" smtClean="0"/>
              <a:t> send enough network to saturate the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21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Access link for the victim will be saturated.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</a:t>
            </a:r>
            <a:r>
              <a:rPr lang="en-US" baseline="0" dirty="0" smtClean="0"/>
              <a:t> top of that the attacker will also spoof the IP source address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5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Firewall</a:t>
            </a:r>
            <a:r>
              <a:rPr lang="en-US" baseline="0" dirty="0" smtClean="0"/>
              <a:t> can also be a software at your PC. In Linux you can also define rules on IP Tables.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33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3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stop most of these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53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CDN is simply</a:t>
            </a:r>
            <a:r>
              <a:rPr lang="en-US" baseline="0" dirty="0" smtClean="0"/>
              <a:t> distributing the Content server at multiple location so you will get higher bandwidth at </a:t>
            </a:r>
            <a:r>
              <a:rPr lang="en-US" baseline="0" smtClean="0"/>
              <a:t>multiple locations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5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Computing"/>
              </a:rPr>
              <a:t>computing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stateful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firewall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(any firewall that performs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stateful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packet inspection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or 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stateful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inspection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is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Firewall (networking)"/>
              </a:rPr>
              <a:t>firewall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that keeps track of the state of network connections (such as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Transmission Control Protocol"/>
              </a:rPr>
              <a:t>TCP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streams,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User Datagram Protocol"/>
              </a:rPr>
              <a:t>UDP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communication) traveling across it. The firewall is programmed to distinguish legitimate packets for different types of connections. Only packets matching a known active connection will be allowed by the firewall; others will be rejected.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2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dual-homed host (or dual-homed gateway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[1]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is a system fitted with two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Network card"/>
              </a:rPr>
              <a:t>network interfaces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(NICs) that sits between an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untrusted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 (like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Internet"/>
              </a:rPr>
              <a:t>Internet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and trusted network (such as a corporate network) to provide secure access. Dual-homed is a general term for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Proxy server"/>
              </a:rPr>
              <a:t>proxies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Gateway (telecommunications)"/>
              </a:rPr>
              <a:t>gateways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firewalls, or any server that provides secured applications or services directly to an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untrusted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28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198985-C63E-4D38-BE60-8A449BF82FF0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3FF99-572E-4A8D-97AF-9B06BF7DAC85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799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70C4DA-DFA2-4609-B7A0-200CBBB01912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37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</a:t>
            </a:r>
            <a:r>
              <a:rPr lang="en-US" baseline="0" dirty="0" smtClean="0"/>
              <a:t> is about integrity and Authenticity and not about confidentiality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15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Nameserver</a:t>
            </a:r>
            <a:r>
              <a:rPr lang="en-US" dirty="0" smtClean="0"/>
              <a:t> is a device that work on behalf of</a:t>
            </a:r>
            <a:r>
              <a:rPr lang="en-US" baseline="0" dirty="0" smtClean="0"/>
              <a:t> a pool of local clients. Trudy can really can act as one of those local clients. Often </a:t>
            </a:r>
            <a:r>
              <a:rPr lang="en-US" baseline="0" dirty="0" err="1" smtClean="0"/>
              <a:t>Nameserver</a:t>
            </a:r>
            <a:r>
              <a:rPr lang="en-US" baseline="0" dirty="0" smtClean="0"/>
              <a:t> don’t have access restrictions.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97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90E2-91AD-466C-A17D-A72DE2A25B61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48CC-325B-4806-A706-F045E5F64927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1835-0736-43C8-BA6B-46F5104ACC5D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1DC8-1BE9-4183-95EB-119C33F6F0A8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F8BB-D04E-4425-842E-CAC6D960B23C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3894-EADC-4559-9073-81974C917A50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6CA3-94FD-4F02-AE08-1332C5759B43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0167-333D-40F0-91B7-7FB3FCD390C2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BF7E-AF69-4AD5-82BB-34182997F8CF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90C9-7E0A-498A-A5BF-3F002CD76DAD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2755-4AE8-48B3-B84C-C3AF91A7848D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CF811B-D484-48E1-A434-12652924B793}" type="datetime1">
              <a:rPr lang="en-US" smtClean="0"/>
              <a:pPr/>
              <a:t>12/6/2022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85000" lnSpcReduction="2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34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11: </a:t>
            </a:r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 Security Protocols and Defensive Mechanisms (Firewall, IDS, DNSSEC, DDoS)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CS-3002: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Dual-Homed Host Firewall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675" y="985838"/>
            <a:ext cx="8248650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0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Screened Hosts Firewall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250" y="1223963"/>
            <a:ext cx="89535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0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Demilitarized Zone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3" y="933450"/>
            <a:ext cx="89820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0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Additional: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Honeypot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8" y="1000125"/>
            <a:ext cx="820102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0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Intrusion Detection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Intrusion Detection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1076325"/>
            <a:ext cx="86487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0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5794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ntrusion detection</a:t>
            </a:r>
          </a:p>
        </p:txBody>
      </p:sp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772400" cy="4572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Many intrusion detection systems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Close to 100 systems with current web pages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Network-based, host-based, or combination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basic models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Misuse detection model </a:t>
            </a:r>
          </a:p>
          <a:p>
            <a:pPr lvl="2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Maintain data on known attacks</a:t>
            </a:r>
          </a:p>
          <a:p>
            <a:pPr lvl="2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Look for activity with corresponding signatures 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Anomaly detection model </a:t>
            </a:r>
          </a:p>
          <a:p>
            <a:pPr lvl="2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Try to figure out what is “normal”</a:t>
            </a:r>
          </a:p>
          <a:p>
            <a:pPr lvl="2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Report anomalous behavior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Fundamental problem: too many false alarms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02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Snort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29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332750"/>
              </p:ext>
            </p:extLst>
          </p:nvPr>
        </p:nvGraphicFramePr>
        <p:xfrm>
          <a:off x="609600" y="1371600"/>
          <a:ext cx="8305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Bitmap Image" r:id="rId4" imgW="7714286" imgH="4877481" progId="PBrush">
                  <p:embed/>
                </p:oleObj>
              </mc:Choice>
              <mc:Fallback>
                <p:oleObj name="Bitmap Image" r:id="rId4" imgW="7714286" imgH="4877481" progId="PBrush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71600"/>
                        <a:ext cx="83058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57200" y="5410200"/>
            <a:ext cx="8458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From: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Rafeeq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Ur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Rehman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Intrusion Detection Systems with Snort: Advanced IDS Techniques with Snort, Apache, MySQL, PHP, and ACID. 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547974" y="914400"/>
            <a:ext cx="22297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dirty="0"/>
              <a:t>http://www.snort.org/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46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Snort components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772400" cy="51054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Packet Decoder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input from Ethernet, SLIP, PPP…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Preprocessor: 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detect anomalies in packet headers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packet defragmentation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decode HTTP URI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reassemble TCP streams 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Detection Engine: applies rules to packets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Logging and Alerting System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Output Modules: alerts, log, other output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20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Snort detection rules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43" y="4056062"/>
            <a:ext cx="7504113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895475"/>
            <a:ext cx="4038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500" dirty="0"/>
              <a:t>rule header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1895475"/>
            <a:ext cx="4038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500" dirty="0"/>
              <a:t>rule options</a:t>
            </a:r>
          </a:p>
        </p:txBody>
      </p:sp>
      <p:sp>
        <p:nvSpPr>
          <p:cNvPr id="7" name="Line 30"/>
          <p:cNvSpPr>
            <a:spLocks noChangeShapeType="1"/>
          </p:cNvSpPr>
          <p:nvPr/>
        </p:nvSpPr>
        <p:spPr bwMode="auto">
          <a:xfrm flipH="1">
            <a:off x="533400" y="2505075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31"/>
          <p:cNvSpPr>
            <a:spLocks noChangeShapeType="1"/>
          </p:cNvSpPr>
          <p:nvPr/>
        </p:nvSpPr>
        <p:spPr bwMode="auto">
          <a:xfrm>
            <a:off x="3124200" y="2505075"/>
            <a:ext cx="2819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62275"/>
            <a:ext cx="58388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1" name="Picture 10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267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5794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Lecture</a:t>
            </a:r>
          </a:p>
        </p:txBody>
      </p:sp>
      <p:sp>
        <p:nvSpPr>
          <p:cNvPr id="717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Firewall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Intrusion Detection System (IDS)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DNSSEC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Distributed Denial Of Service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Snort challenges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7772400" cy="45720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Misuse detection – avoid known intrusions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atabase size continues to grow</a:t>
            </a:r>
          </a:p>
          <a:p>
            <a:pPr lvl="2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nort version 2.3.2 had 2,600 rules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Snort spends 80% of time doing string match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Anomaly detection – identify new attacks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Probability of detection is low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62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Difficulties in anomaly detection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Lack of training data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Lots of “normal” network, system call data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Little data containing realistic attacks, anomalies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drift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Statistical methods detect changes in behavior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 can attack gradually and incrementally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characteristics not well understood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many measures, attack may be within bounds of “normal” range of activities</a:t>
            </a:r>
          </a:p>
          <a:p>
            <a:pPr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False identifications are very costly</a:t>
            </a:r>
          </a:p>
          <a:p>
            <a:pPr lvl="1" eaLnBrk="1" hangingPunct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 Admin spend many hours examining evidence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DNSSEC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Securing Internet naming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DNS security extensions (DNSSEC)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2663" y="2605088"/>
            <a:ext cx="46386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 and Threat Model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Naming is a crucial Internet service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Binds host name to IP address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Wrong binding can be disastrous …</a:t>
            </a:r>
          </a:p>
          <a:p>
            <a:pPr lvl="1" eaLnBrk="1" hangingPunct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971800"/>
            <a:ext cx="44672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 and Threat Model (2)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 is to secure the DNS so that the returned binding is correct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Integrity/authenticity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confidentiality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 (Trudy) can intercept/tamper with messages on the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3886200"/>
            <a:ext cx="49815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 Spoofing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Hang on – how can a network attacker corrupt the DNS?</a:t>
            </a:r>
          </a:p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Trudy can trick a nameserver into caching the wrong binding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By using the DNS protocol itself</a:t>
            </a:r>
          </a:p>
          <a:p>
            <a:pPr lvl="1"/>
            <a:r>
              <a:rPr lang="en-US" smtClean="0">
                <a:latin typeface="Times New Roman" pitchFamily="18" charset="0"/>
                <a:cs typeface="Times New Roman" pitchFamily="18" charset="0"/>
              </a:rPr>
              <a:t>This is called DNS spoofing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 Spoofing (2)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spoof, Trudy returns a fake DNS response that appears to be true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Fake response contains bad binding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7363" y="3124200"/>
            <a:ext cx="562927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 Spoofing (3)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Lots of questions!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How does Trudy know when the DNS query is sent and what it is for?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How can Trudy supply a fake DNS reply that appears to be real?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What happens when the real DNS reply shows up?</a:t>
            </a: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solutions to each issue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 Spoofing (4)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How does Trudy know when the query is sent and what it is for?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Trudy can make the query herself!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Nameserver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works for many clients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Trudy is just another client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Firewall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 Spoofing (5)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How can Trudy supply a fake DNS reply that appears to be real?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bit more difficult. DNS checks: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Reply is from authoritative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nameserver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(e.g., .com)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Reply ID that matches the request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Reply is for outstanding query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• (Nothing about content though …)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 Spoofing (6)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How can Trudy supply a fake DNS reply that appears to be real?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Techniques: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Put IP of authoritative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nameserver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the source IP address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 is 16 bits (64K). Send many guesses! (Or if a counter, sample to predict.)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Send reply right after query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Good chance of succeeding!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 Spoofing (7)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What happens when the real DNS reply shows up?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Likely not be a problem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is no outstanding query after fake reply is accepted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real reply will be discarded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DNSSEC (DNS Security Extensions)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Extends DNS with new record types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RRSIG for digital signatures of records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DNSKEY for public keys for validation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DS for public keys for delegation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version in ‘97, revised by ’05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Deployment requires software upgrade at both client and server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Root servers upgraded in 2010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Followed by uptick in deployment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DNSSEC (2) – New Records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well as the usual A, NS records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RRSIG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Digital signatures of domain records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DNSKEY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key used for domain RRSIGs (for validation of signatures)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 keys for delegated domain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NSEC/NSEC3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Authenticated denial of existence (answer from an authoritative NS that really there is no domain)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DNSSEC (3) – Validating Replies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Clients query DNS as usual, then validate replies to check that content is authentic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Trust anchor is root public keys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 of DNS client configuration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Trust proceeds down DNS hierarchy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Similar concept to SSL certificates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DNSSEC (4) – Validating Replies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 queries www.uw.edu as usual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Replies include signatures/keys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 validates answer: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KROOT is a trust anchor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Use KROOT to check KEDU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Use KEDU to check KUW.EDU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Use KUW.EDU to check IP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762125"/>
            <a:ext cx="36004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DNSSEC (5)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features too: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Authoritative answers a domain record doesn’t exist (NSEC/NSEC3)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Optional anti-spoofing to bind query and reply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Flags related to deployment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DNS spoofing is possible without added security measures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Large problem in practice!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DNSSEC adds authentication (only) of replies to the DNS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a hierarchy of public keys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152400"/>
            <a:ext cx="7772400" cy="731838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DNS Rebinding Attack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ea typeface="ＭＳ Ｐゴシック" charset="0"/>
              <a:cs typeface="Times New Roman" pitchFamily="18" charset="0"/>
            </a:endParaRPr>
          </a:p>
        </p:txBody>
      </p:sp>
      <p:sp>
        <p:nvSpPr>
          <p:cNvPr id="6215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2133600" y="5638800"/>
            <a:ext cx="5334000" cy="457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  <a:sym typeface="Symbol" charset="0"/>
              </a:rPr>
              <a:t>Read permitted: </a:t>
            </a:r>
            <a:r>
              <a:rPr lang="en-US" dirty="0" smtClean="0">
                <a:latin typeface="Times New Roman" pitchFamily="18" charset="0"/>
                <a:ea typeface="ＭＳ Ｐゴシック" charset="0"/>
                <a:cs typeface="Times New Roman" pitchFamily="18" charset="0"/>
                <a:sym typeface="Symbol" charset="0"/>
              </a:rPr>
              <a:t>it’s </a:t>
            </a:r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  <a:sym typeface="Symbol" charset="0"/>
              </a:rPr>
              <a:t>the </a:t>
            </a:r>
            <a:r>
              <a:rPr lang="ja-JP" altLang="en-US" dirty="0">
                <a:latin typeface="Times New Roman" pitchFamily="18" charset="0"/>
                <a:ea typeface="ＭＳ Ｐゴシック" charset="0"/>
                <a:cs typeface="Times New Roman" pitchFamily="18" charset="0"/>
                <a:sym typeface="Symbol" charset="0"/>
              </a:rPr>
              <a:t>“</a:t>
            </a:r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  <a:sym typeface="Symbol" charset="0"/>
              </a:rPr>
              <a:t>same origin</a:t>
            </a:r>
            <a:r>
              <a:rPr lang="ja-JP" altLang="en-US" dirty="0">
                <a:latin typeface="Times New Roman" pitchFamily="18" charset="0"/>
                <a:ea typeface="ＭＳ Ｐゴシック" charset="0"/>
                <a:cs typeface="Times New Roman" pitchFamily="18" charset="0"/>
                <a:sym typeface="Symbol" charset="0"/>
              </a:rPr>
              <a:t>”</a:t>
            </a:r>
            <a:endParaRPr lang="en-US" dirty="0">
              <a:latin typeface="Times New Roman" pitchFamily="18" charset="0"/>
              <a:ea typeface="ＭＳ Ｐゴシック" charset="0"/>
              <a:cs typeface="Times New Roman" pitchFamily="18" charset="0"/>
            </a:endParaRPr>
          </a:p>
        </p:txBody>
      </p:sp>
      <p:pic>
        <p:nvPicPr>
          <p:cNvPr id="58372" name="Picture 4" descr="j01953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1000" y="2209800"/>
            <a:ext cx="11191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2895600" y="2209800"/>
            <a:ext cx="533400" cy="33528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  <a:cs typeface="Times New Roman" pitchFamily="18" charset="0"/>
              </a:rPr>
              <a:t>Firewall</a:t>
            </a:r>
          </a:p>
        </p:txBody>
      </p:sp>
      <p:sp>
        <p:nvSpPr>
          <p:cNvPr id="58374" name="Rectangle 7"/>
          <p:cNvSpPr>
            <a:spLocks noChangeArrowheads="1"/>
          </p:cNvSpPr>
          <p:nvPr/>
        </p:nvSpPr>
        <p:spPr bwMode="auto">
          <a:xfrm>
            <a:off x="6781800" y="4038600"/>
            <a:ext cx="1905000" cy="9906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www.evil.com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 server</a:t>
            </a:r>
          </a:p>
        </p:txBody>
      </p:sp>
      <p:sp>
        <p:nvSpPr>
          <p:cNvPr id="58375" name="Rectangle 8"/>
          <p:cNvSpPr>
            <a:spLocks noChangeArrowheads="1"/>
          </p:cNvSpPr>
          <p:nvPr/>
        </p:nvSpPr>
        <p:spPr bwMode="auto">
          <a:xfrm>
            <a:off x="6781800" y="2438400"/>
            <a:ext cx="1981200" cy="990600"/>
          </a:xfrm>
          <a:prstGeom prst="rect">
            <a:avLst/>
          </a:prstGeom>
          <a:solidFill>
            <a:srgbClr val="99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ns.evil.com</a:t>
            </a:r>
          </a:p>
          <a:p>
            <a:pPr algn="ctr" eaLnBrk="0" hangingPunct="0">
              <a:lnSpc>
                <a:spcPct val="140000"/>
              </a:lnSpc>
            </a:pPr>
            <a:r>
              <a:rPr lang="en-US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DNS server</a:t>
            </a:r>
          </a:p>
        </p:txBody>
      </p:sp>
      <p:sp>
        <p:nvSpPr>
          <p:cNvPr id="58376" name="Text Box 9"/>
          <p:cNvSpPr txBox="1">
            <a:spLocks noChangeArrowheads="1"/>
          </p:cNvSpPr>
          <p:nvPr/>
        </p:nvSpPr>
        <p:spPr bwMode="auto">
          <a:xfrm>
            <a:off x="7016750" y="5029200"/>
            <a:ext cx="13879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Times New Roman" pitchFamily="18" charset="0"/>
                <a:cs typeface="Times New Roman" pitchFamily="18" charset="0"/>
              </a:rPr>
              <a:t>171.64.7.115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524000" y="2209800"/>
            <a:ext cx="4953000" cy="400050"/>
            <a:chOff x="960" y="1392"/>
            <a:chExt cx="3120" cy="252"/>
          </a:xfrm>
        </p:grpSpPr>
        <p:sp>
          <p:nvSpPr>
            <p:cNvPr id="58393" name="Line 11"/>
            <p:cNvSpPr>
              <a:spLocks noChangeShapeType="1"/>
            </p:cNvSpPr>
            <p:nvPr/>
          </p:nvSpPr>
          <p:spPr bwMode="auto">
            <a:xfrm>
              <a:off x="960" y="163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394" name="Text Box 12"/>
            <p:cNvSpPr txBox="1">
              <a:spLocks noChangeArrowheads="1"/>
            </p:cNvSpPr>
            <p:nvPr/>
          </p:nvSpPr>
          <p:spPr bwMode="auto">
            <a:xfrm>
              <a:off x="2544" y="1392"/>
              <a:ext cx="112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imes New Roman" pitchFamily="18" charset="0"/>
                  <a:cs typeface="Times New Roman" pitchFamily="18" charset="0"/>
                </a:rPr>
                <a:t>www.evil.com?</a:t>
              </a:r>
            </a:p>
          </p:txBody>
        </p:sp>
      </p:grpSp>
      <p:sp>
        <p:nvSpPr>
          <p:cNvPr id="58378" name="Rectangle 13"/>
          <p:cNvSpPr>
            <a:spLocks noChangeArrowheads="1"/>
          </p:cNvSpPr>
          <p:nvPr/>
        </p:nvSpPr>
        <p:spPr bwMode="auto">
          <a:xfrm>
            <a:off x="304800" y="4495800"/>
            <a:ext cx="17526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  <a:cs typeface="Times New Roman" pitchFamily="18" charset="0"/>
              </a:rPr>
              <a:t>corporate</a:t>
            </a:r>
          </a:p>
          <a:p>
            <a:pPr algn="ctr" eaLnBrk="0" hangingPunct="0"/>
            <a:r>
              <a:rPr lang="en-US" sz="2400">
                <a:latin typeface="Times New Roman" pitchFamily="18" charset="0"/>
                <a:cs typeface="Times New Roman" pitchFamily="18" charset="0"/>
              </a:rPr>
              <a:t>web server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524000" y="2727325"/>
            <a:ext cx="5029200" cy="400050"/>
            <a:chOff x="960" y="1824"/>
            <a:chExt cx="3168" cy="252"/>
          </a:xfrm>
        </p:grpSpPr>
        <p:sp>
          <p:nvSpPr>
            <p:cNvPr id="58391" name="Line 14"/>
            <p:cNvSpPr>
              <a:spLocks noChangeShapeType="1"/>
            </p:cNvSpPr>
            <p:nvPr/>
          </p:nvSpPr>
          <p:spPr bwMode="auto">
            <a:xfrm flipH="1">
              <a:off x="960" y="1872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392" name="Text Box 15"/>
            <p:cNvSpPr txBox="1">
              <a:spLocks noChangeArrowheads="1"/>
            </p:cNvSpPr>
            <p:nvPr/>
          </p:nvSpPr>
          <p:spPr bwMode="auto">
            <a:xfrm>
              <a:off x="2279" y="1824"/>
              <a:ext cx="15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Times New Roman" pitchFamily="18" charset="0"/>
                  <a:cs typeface="Times New Roman" pitchFamily="18" charset="0"/>
                </a:rPr>
                <a:t>171.64.7.115</a:t>
              </a:r>
              <a:r>
                <a:rPr lang="en-US" altLang="ko-KR">
                  <a:latin typeface="Times New Roman" pitchFamily="18" charset="0"/>
                  <a:ea typeface="Gulim" charset="0"/>
                  <a:cs typeface="Times New Roman" pitchFamily="18" charset="0"/>
                </a:rPr>
                <a:t>  </a:t>
              </a:r>
              <a:r>
                <a:rPr lang="en-US">
                  <a:latin typeface="Times New Roman" pitchFamily="18" charset="0"/>
                  <a:ea typeface="Gulim" charset="0"/>
                  <a:cs typeface="Times New Roman" pitchFamily="18" charset="0"/>
                </a:rPr>
                <a:t>TTL = 0</a:t>
              </a:r>
            </a:p>
          </p:txBody>
        </p:sp>
      </p:grpSp>
      <p:sp>
        <p:nvSpPr>
          <p:cNvPr id="621584" name="Line 16"/>
          <p:cNvSpPr>
            <a:spLocks noChangeShapeType="1"/>
          </p:cNvSpPr>
          <p:nvPr/>
        </p:nvSpPr>
        <p:spPr bwMode="auto">
          <a:xfrm>
            <a:off x="1219200" y="3505200"/>
            <a:ext cx="533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1587" name="Rectangle 19"/>
          <p:cNvSpPr>
            <a:spLocks noChangeArrowheads="1"/>
          </p:cNvSpPr>
          <p:nvPr/>
        </p:nvSpPr>
        <p:spPr bwMode="auto">
          <a:xfrm>
            <a:off x="381000" y="1371600"/>
            <a:ext cx="48243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http://www.evil.com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"&gt;</a:t>
            </a:r>
          </a:p>
        </p:txBody>
      </p:sp>
      <p:sp>
        <p:nvSpPr>
          <p:cNvPr id="58382" name="Text Box 20"/>
          <p:cNvSpPr txBox="1">
            <a:spLocks noChangeArrowheads="1"/>
          </p:cNvSpPr>
          <p:nvPr/>
        </p:nvSpPr>
        <p:spPr bwMode="auto">
          <a:xfrm>
            <a:off x="304800" y="5486400"/>
            <a:ext cx="15119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>
                <a:latin typeface="Times New Roman" pitchFamily="18" charset="0"/>
                <a:cs typeface="Times New Roman" pitchFamily="18" charset="0"/>
              </a:rPr>
              <a:t>192.168.0.100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524000" y="3260725"/>
            <a:ext cx="5029200" cy="400050"/>
            <a:chOff x="960" y="1824"/>
            <a:chExt cx="3168" cy="252"/>
          </a:xfrm>
        </p:grpSpPr>
        <p:sp>
          <p:nvSpPr>
            <p:cNvPr id="58389" name="Line 22"/>
            <p:cNvSpPr>
              <a:spLocks noChangeShapeType="1"/>
            </p:cNvSpPr>
            <p:nvPr/>
          </p:nvSpPr>
          <p:spPr bwMode="auto">
            <a:xfrm flipH="1">
              <a:off x="960" y="1872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390" name="Text Box 23"/>
            <p:cNvSpPr txBox="1">
              <a:spLocks noChangeArrowheads="1"/>
            </p:cNvSpPr>
            <p:nvPr/>
          </p:nvSpPr>
          <p:spPr bwMode="auto">
            <a:xfrm>
              <a:off x="2548" y="1824"/>
              <a:ext cx="10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/>
              <a:r>
                <a:rPr lang="en-US">
                  <a:latin typeface="Times New Roman" pitchFamily="18" charset="0"/>
                  <a:cs typeface="Times New Roman" pitchFamily="18" charset="0"/>
                </a:rPr>
                <a:t>192.168.0.100</a:t>
              </a:r>
            </a:p>
          </p:txBody>
        </p:sp>
      </p:grpSp>
      <p:sp>
        <p:nvSpPr>
          <p:cNvPr id="621592" name="Line 24"/>
          <p:cNvSpPr>
            <a:spLocks noChangeShapeType="1"/>
          </p:cNvSpPr>
          <p:nvPr/>
        </p:nvSpPr>
        <p:spPr bwMode="auto">
          <a:xfrm>
            <a:off x="685800" y="33528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385" name="TextBox 24"/>
          <p:cNvSpPr txBox="1">
            <a:spLocks noChangeArrowheads="1"/>
          </p:cNvSpPr>
          <p:nvPr/>
        </p:nvSpPr>
        <p:spPr bwMode="auto">
          <a:xfrm>
            <a:off x="7010400" y="6248400"/>
            <a:ext cx="173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</a:rPr>
              <a:t>[DWF</a:t>
            </a:r>
            <a:r>
              <a:rPr lang="ja-JP" altLang="en-US" sz="1800">
                <a:latin typeface="Arial" charset="0"/>
              </a:rPr>
              <a:t>’</a:t>
            </a:r>
            <a:r>
              <a:rPr lang="en-US" sz="1800" dirty="0">
                <a:latin typeface="Arial" charset="0"/>
              </a:rPr>
              <a:t>96, R</a:t>
            </a:r>
            <a:r>
              <a:rPr lang="ja-JP" altLang="en-US" sz="1800">
                <a:latin typeface="Arial" charset="0"/>
              </a:rPr>
              <a:t>’</a:t>
            </a:r>
            <a:r>
              <a:rPr lang="en-US" sz="1800" dirty="0">
                <a:latin typeface="Arial" charset="0"/>
              </a:rPr>
              <a:t>01]</a:t>
            </a:r>
          </a:p>
        </p:txBody>
      </p:sp>
      <p:sp>
        <p:nvSpPr>
          <p:cNvPr id="58386" name="Text Box 24"/>
          <p:cNvSpPr txBox="1">
            <a:spLocks noChangeArrowheads="1"/>
          </p:cNvSpPr>
          <p:nvPr/>
        </p:nvSpPr>
        <p:spPr bwMode="auto">
          <a:xfrm>
            <a:off x="2041525" y="6056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endParaRPr lang="en-US" sz="1800">
              <a:latin typeface="Arial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7000" y="15240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DNS-SEC cannot 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stop this attack</a:t>
            </a:r>
          </a:p>
        </p:txBody>
      </p:sp>
      <p:sp>
        <p:nvSpPr>
          <p:cNvPr id="1360922" name="AutoShape 26"/>
          <p:cNvSpPr>
            <a:spLocks noChangeArrowheads="1"/>
          </p:cNvSpPr>
          <p:nvPr/>
        </p:nvSpPr>
        <p:spPr bwMode="auto">
          <a:xfrm>
            <a:off x="6553200" y="3048000"/>
            <a:ext cx="533400" cy="506413"/>
          </a:xfrm>
          <a:prstGeom prst="star5">
            <a:avLst/>
          </a:prstGeom>
          <a:solidFill>
            <a:srgbClr val="FFFF2F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28" name="Picture 27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6848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609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6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/>
      <p:bldP spid="621571" grpId="1" build="p"/>
      <p:bldP spid="621584" grpId="0" animBg="1"/>
      <p:bldP spid="621587" grpId="0"/>
      <p:bldP spid="621592" grpId="0" animBg="1"/>
      <p:bldP spid="5" grpId="0" build="p"/>
      <p:bldP spid="13609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Firewall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890095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0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Times New Roman" pitchFamily="18" charset="0"/>
              </a:rPr>
              <a:t>DNS Rebinding </a:t>
            </a: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ea typeface="Gulim" charset="0"/>
                <a:cs typeface="Times New Roman" pitchFamily="18" charset="0"/>
              </a:rPr>
              <a:t>Defenses</a:t>
            </a:r>
          </a:p>
        </p:txBody>
      </p:sp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05800" cy="48006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Browser mitigation: DNS Pinning</a:t>
            </a:r>
          </a:p>
          <a:p>
            <a:pPr lvl="1"/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Refuse to switch to a new IP</a:t>
            </a:r>
          </a:p>
          <a:p>
            <a:pPr lvl="1"/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Interacts poorly with proxies, VPN, dynamic DNS, …</a:t>
            </a:r>
          </a:p>
          <a:p>
            <a:pPr lvl="1"/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Not consistently implemented in any browser</a:t>
            </a:r>
          </a:p>
          <a:p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Server-side defenses</a:t>
            </a:r>
          </a:p>
          <a:p>
            <a:pPr lvl="1"/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Check Host header for unrecognized domains</a:t>
            </a:r>
          </a:p>
          <a:p>
            <a:pPr lvl="1"/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Authenticate users with something other than IP</a:t>
            </a:r>
          </a:p>
          <a:p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Firewall defenses</a:t>
            </a:r>
          </a:p>
          <a:p>
            <a:pPr lvl="1"/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External names can</a:t>
            </a:r>
            <a:r>
              <a:rPr lang="ja-JP" altLang="en-US">
                <a:latin typeface="Times New Roman" pitchFamily="18" charset="0"/>
                <a:ea typeface="ＭＳ Ｐゴシック" charset="0"/>
                <a:cs typeface="Times New Roman" pitchFamily="18" charset="0"/>
              </a:rPr>
              <a:t>’</a:t>
            </a:r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t resolve to internal addresses</a:t>
            </a:r>
          </a:p>
          <a:p>
            <a:pPr lvl="1"/>
            <a:r>
              <a:rPr lang="en-US" dirty="0">
                <a:latin typeface="Times New Roman" pitchFamily="18" charset="0"/>
                <a:ea typeface="ＭＳ Ｐゴシック" charset="0"/>
                <a:cs typeface="Times New Roman" pitchFamily="18" charset="0"/>
              </a:rPr>
              <a:t>Protects browsers inside the organization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28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DDoS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Distributed Denial-of-Service (DDOS)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attack on network availability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7913" y="2428875"/>
            <a:ext cx="444817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Distributed Denial-of-Service (DDOS)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attack on network availability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0763" y="2571750"/>
            <a:ext cx="45624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best part of IP connectivity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send to any other host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worst part of IP connectivity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host can send packets to you!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429000"/>
            <a:ext cx="46291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Motivation (2)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Flooding a host with many packets can interfere with its IP connectivity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Host may become unresponsive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a form of denial-of-service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3733800"/>
            <a:ext cx="42862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 and Threat Model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Goal is for host to keep network connectivity for desired services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Threat is Trudy may overwhelm host with undesired traffic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733800"/>
            <a:ext cx="55530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Internet Reality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Distributed Denial-of-Service is a huge problem today!</a:t>
            </a: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Akamai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Q3-12 reports DDOS against US banks peaking at 65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Gbps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traffic flooding the bank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no great solutions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CDNs, network traffic filtering, and best practices all help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Denial-of-Service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Denial-of-service means a system is made unavailable to intended users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Typically because its resources are consumed by attackers instead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network context: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“System” means server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“Resources” mean bandwidth (network) or CPU/memory (host)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Host Denial-of-Service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Strange packets can sap host resources!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“Ping of Death” malformed packet (bug the kernel and system crash)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“SYN flood” sends many TCP connect requests and never follows up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Few bad packets can overwhelm host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Patches exist for these vulnerabilities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 about “SYN cookies” for interest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7500" y="3419475"/>
            <a:ext cx="3429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 of Firewalls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350" y="1114425"/>
            <a:ext cx="8934450" cy="4439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0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Network Denial-of-Service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 DOS needs many packets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saturate network links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Causes high congestion/loss</a:t>
            </a: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Helpful to have many attackers or Distributed Denial-of-Service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57388" y="2657475"/>
            <a:ext cx="522922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Distributed Denial-of-Service 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Botnet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provides many attackers in the form of compromised hosts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Hosts send traffic flood to victim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 saturates near victim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3505200"/>
            <a:ext cx="49149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Complication: Spoofing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Attackers can falsify their IP address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Put fake source address on packets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Historically network doesn’t check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Hides location of the attackers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Called IP address spoofing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3810000"/>
            <a:ext cx="48482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Spoofing (2)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Actually, it’s worse than that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Trudy can trick Bob into really sending packets to Alice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do so, Trudy spoofs Alice to Bob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3352800"/>
            <a:ext cx="54768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Best Practice: Ingress Filtering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Idea: Validate the IP source address of packets at ISP boundary (Duh!)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Ingress filtering is a best practice, but deployment has been slow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657600"/>
            <a:ext cx="54673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Flooding Defenses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 Increase network capacity around the server; harder to cause loss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a CDN for high peak capacity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Filter out attack traffic within the network (at routers)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earlier the filtering, the better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Ultimately what is needed, but ad hoc measures by ISPs today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are taken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Boneh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Standford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O.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Spaniol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(RWTH Aachen)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David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Wetheral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(University of Washington)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Packet Filter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063" y="966788"/>
            <a:ext cx="89058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0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Proxy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323975"/>
            <a:ext cx="8916276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0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Packet Filter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Proxy Server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" y="1666875"/>
            <a:ext cx="89154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0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Architectures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5" y="995363"/>
            <a:ext cx="84391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05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3982</TotalTime>
  <Words>1975</Words>
  <Application>Microsoft Office PowerPoint</Application>
  <PresentationFormat>On-screen Show (4:3)</PresentationFormat>
  <Paragraphs>388</Paragraphs>
  <Slides>56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3" baseType="lpstr">
      <vt:lpstr>ＭＳ Ｐゴシック</vt:lpstr>
      <vt:lpstr>宋体</vt:lpstr>
      <vt:lpstr>Arial</vt:lpstr>
      <vt:lpstr>Calibri</vt:lpstr>
      <vt:lpstr>Franklin Gothic Book</vt:lpstr>
      <vt:lpstr>Gulim</vt:lpstr>
      <vt:lpstr>Monotype Sorts</vt:lpstr>
      <vt:lpstr>Perpetua</vt:lpstr>
      <vt:lpstr>Symbol</vt:lpstr>
      <vt:lpstr>Tahoma</vt:lpstr>
      <vt:lpstr>Times New Roman</vt:lpstr>
      <vt:lpstr>Verdana</vt:lpstr>
      <vt:lpstr>Wingdings</vt:lpstr>
      <vt:lpstr>Wingdings 2</vt:lpstr>
      <vt:lpstr>幼圆</vt:lpstr>
      <vt:lpstr>Equity</vt:lpstr>
      <vt:lpstr>Bitmap Image</vt:lpstr>
      <vt:lpstr>CS-3002: Information Security</vt:lpstr>
      <vt:lpstr>This Lecture</vt:lpstr>
      <vt:lpstr>Firewall</vt:lpstr>
      <vt:lpstr>Firewall</vt:lpstr>
      <vt:lpstr>Types of Firewalls</vt:lpstr>
      <vt:lpstr>Packet Filter</vt:lpstr>
      <vt:lpstr>Proxy Server</vt:lpstr>
      <vt:lpstr>Packet Filter vs Proxy Server</vt:lpstr>
      <vt:lpstr>Security Architectures</vt:lpstr>
      <vt:lpstr>Dual-Homed Host Firewall</vt:lpstr>
      <vt:lpstr>Screened Hosts Firewall</vt:lpstr>
      <vt:lpstr>Demilitarized Zone</vt:lpstr>
      <vt:lpstr>Additional: Honeypot</vt:lpstr>
      <vt:lpstr>Intrusion Detection</vt:lpstr>
      <vt:lpstr>Intrusion Detection</vt:lpstr>
      <vt:lpstr>Intrusion detection</vt:lpstr>
      <vt:lpstr>Example: Snort</vt:lpstr>
      <vt:lpstr>Snort components</vt:lpstr>
      <vt:lpstr>Snort detection rules</vt:lpstr>
      <vt:lpstr>Snort challenges</vt:lpstr>
      <vt:lpstr>Difficulties in anomaly detection</vt:lpstr>
      <vt:lpstr>DNSSEC</vt:lpstr>
      <vt:lpstr>Topic</vt:lpstr>
      <vt:lpstr>Goal and Threat Model</vt:lpstr>
      <vt:lpstr>Goal and Threat Model (2)</vt:lpstr>
      <vt:lpstr>DNS Spoofing</vt:lpstr>
      <vt:lpstr>DNS Spoofing (2)</vt:lpstr>
      <vt:lpstr>DNS Spoofing (3)</vt:lpstr>
      <vt:lpstr>DNS Spoofing (4)</vt:lpstr>
      <vt:lpstr>DNS Spoofing (5)</vt:lpstr>
      <vt:lpstr>DNS Spoofing (6)</vt:lpstr>
      <vt:lpstr>DNS Spoofing (7)</vt:lpstr>
      <vt:lpstr>DNSSEC (DNS Security Extensions)</vt:lpstr>
      <vt:lpstr>DNSSEC (2) – New Records</vt:lpstr>
      <vt:lpstr>DNSSEC (3) – Validating Replies</vt:lpstr>
      <vt:lpstr>DNSSEC (4) – Validating Replies</vt:lpstr>
      <vt:lpstr>DNSSEC (5)</vt:lpstr>
      <vt:lpstr>Summary</vt:lpstr>
      <vt:lpstr>DNS Rebinding Attack</vt:lpstr>
      <vt:lpstr>DNS Rebinding Defenses</vt:lpstr>
      <vt:lpstr>DDoS</vt:lpstr>
      <vt:lpstr>Topic</vt:lpstr>
      <vt:lpstr>Topic</vt:lpstr>
      <vt:lpstr>Motivation</vt:lpstr>
      <vt:lpstr>Motivation (2)</vt:lpstr>
      <vt:lpstr>Goal and Threat Model</vt:lpstr>
      <vt:lpstr>Internet Reality</vt:lpstr>
      <vt:lpstr>Denial-of-Service</vt:lpstr>
      <vt:lpstr>Host Denial-of-Service</vt:lpstr>
      <vt:lpstr>Network Denial-of-Service</vt:lpstr>
      <vt:lpstr>Distributed Denial-of-Service (DDoS)</vt:lpstr>
      <vt:lpstr>Complication: Spoofing</vt:lpstr>
      <vt:lpstr>Spoofing (2)</vt:lpstr>
      <vt:lpstr>Best Practice: Ingress Filtering</vt:lpstr>
      <vt:lpstr>Flooding Defenses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Microsoft account</cp:lastModifiedBy>
  <cp:revision>897</cp:revision>
  <dcterms:created xsi:type="dcterms:W3CDTF">2006-08-16T00:00:00Z</dcterms:created>
  <dcterms:modified xsi:type="dcterms:W3CDTF">2022-12-06T04:51:50Z</dcterms:modified>
</cp:coreProperties>
</file>