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58" r:id="rId3"/>
    <p:sldId id="360" r:id="rId4"/>
    <p:sldId id="270" r:id="rId5"/>
    <p:sldId id="272" r:id="rId6"/>
    <p:sldId id="271" r:id="rId7"/>
    <p:sldId id="361" r:id="rId8"/>
    <p:sldId id="363" r:id="rId9"/>
    <p:sldId id="273" r:id="rId10"/>
    <p:sldId id="325" r:id="rId11"/>
    <p:sldId id="364" r:id="rId12"/>
    <p:sldId id="365" r:id="rId13"/>
    <p:sldId id="366" r:id="rId14"/>
    <p:sldId id="367" r:id="rId15"/>
    <p:sldId id="368" r:id="rId16"/>
    <p:sldId id="3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440-586E-4E92-BA54-B4A6BF587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BCF66-BF63-4373-99D7-0D77B8FD7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564785-8A2F-446F-9DA7-6B75836B3239}"/>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5" name="Footer Placeholder 4">
            <a:extLst>
              <a:ext uri="{FF2B5EF4-FFF2-40B4-BE49-F238E27FC236}">
                <a16:creationId xmlns:a16="http://schemas.microsoft.com/office/drawing/2014/main" id="{F0D56241-5362-4AC3-9053-122B8ACAE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1EB29-E537-4927-B2D2-75EFD25BE04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948657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8DBB-F2D9-403C-A4CB-3BF38EC65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837169-6AF2-41CD-9576-71077D245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C3F31-1048-469F-B9B2-E2F0CA3E83A8}"/>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5" name="Footer Placeholder 4">
            <a:extLst>
              <a:ext uri="{FF2B5EF4-FFF2-40B4-BE49-F238E27FC236}">
                <a16:creationId xmlns:a16="http://schemas.microsoft.com/office/drawing/2014/main" id="{FE8A1707-BDC9-4D46-8199-DD8132B9E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9C15D-FB7E-4221-A495-478124FA648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82211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F8FBD-AB99-4748-B89E-2BDB15B104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EC4776-954E-42C7-9A02-ED27BF9DB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A51466-B00E-40F9-BEA9-A9A1BD5E1326}"/>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5" name="Footer Placeholder 4">
            <a:extLst>
              <a:ext uri="{FF2B5EF4-FFF2-40B4-BE49-F238E27FC236}">
                <a16:creationId xmlns:a16="http://schemas.microsoft.com/office/drawing/2014/main" id="{773B32D7-CAFA-4040-A3F3-DF81B71A5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5E85F-C74C-4CD1-9A8D-10359D26F9E6}"/>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3089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30B-1F96-4AB6-9758-AAC5FA898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138D3-C056-4BAA-9FCA-781F9C45A9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10F9B-FF82-47FE-BA81-47D9F516D777}"/>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5" name="Footer Placeholder 4">
            <a:extLst>
              <a:ext uri="{FF2B5EF4-FFF2-40B4-BE49-F238E27FC236}">
                <a16:creationId xmlns:a16="http://schemas.microsoft.com/office/drawing/2014/main" id="{29597A07-8737-491D-9A4C-96A61B55C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7771F-D8E2-4DF9-B015-E7A4C2551FA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60505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3A9C-6992-4918-ACA7-A8FF87FFB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8A2787-04ED-411E-A755-E08E7E38F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F681B-C3CE-4196-9882-2B79D3EA2285}"/>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5" name="Footer Placeholder 4">
            <a:extLst>
              <a:ext uri="{FF2B5EF4-FFF2-40B4-BE49-F238E27FC236}">
                <a16:creationId xmlns:a16="http://schemas.microsoft.com/office/drawing/2014/main" id="{3D8C8F73-54BD-4A75-A50B-FDE78117E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735DC-A411-4F4F-A5D3-DAFFDEF793D3}"/>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30782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833C-948F-41C1-9C07-578672A2B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DB59AB-6B0D-4BBB-A6C3-96B012F8F0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976D21-A273-4AF3-9819-C03AE92891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38B260-2E15-4BA1-BAD9-6FB11DD3B2A5}"/>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6" name="Footer Placeholder 5">
            <a:extLst>
              <a:ext uri="{FF2B5EF4-FFF2-40B4-BE49-F238E27FC236}">
                <a16:creationId xmlns:a16="http://schemas.microsoft.com/office/drawing/2014/main" id="{27A82CD8-8168-429B-AA54-A64CBBD94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AFDA7-4367-4376-AEFA-E6603E02283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0881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0237-6A15-4C9D-882F-79A83E8B94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0BE638-2889-4556-BE72-15B96FE4C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52D8D-72FC-4025-8C1E-1390479B8D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E7C65A-DCBA-4429-872A-FB78A3D3F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69417-A6E2-48A4-9860-CCDD73097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58BCE4-373F-4417-8EEC-DC06461838A7}"/>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8" name="Footer Placeholder 7">
            <a:extLst>
              <a:ext uri="{FF2B5EF4-FFF2-40B4-BE49-F238E27FC236}">
                <a16:creationId xmlns:a16="http://schemas.microsoft.com/office/drawing/2014/main" id="{68143C67-69AB-4DB8-B2FB-78537CA8BC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4C429-4C5F-4741-8EE6-1D9048B1D928}"/>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189866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A133-3BA4-4120-8975-A545D65B7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C427F2-28D6-4077-A629-114D02BC46AD}"/>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4" name="Footer Placeholder 3">
            <a:extLst>
              <a:ext uri="{FF2B5EF4-FFF2-40B4-BE49-F238E27FC236}">
                <a16:creationId xmlns:a16="http://schemas.microsoft.com/office/drawing/2014/main" id="{47FB2D2F-F34F-4AD7-8F49-BBF1A47B56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829297-C8DD-45CF-9E13-A0170C4F02B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4180966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F7329-2B79-479A-B91C-A3A2CE1F3207}"/>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3" name="Footer Placeholder 2">
            <a:extLst>
              <a:ext uri="{FF2B5EF4-FFF2-40B4-BE49-F238E27FC236}">
                <a16:creationId xmlns:a16="http://schemas.microsoft.com/office/drawing/2014/main" id="{C24587C5-F162-41E9-BF07-2B6E95685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6AC52-5E7F-4A89-83EE-46293B66ECBB}"/>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4878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57BC-33D0-4F11-8D92-61E5385821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A6091-03CC-4E2C-87E0-7E547F18F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C085A-FC40-484F-A341-D373C6E77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F4535-61AD-4D85-B78A-5B98A0599595}"/>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6" name="Footer Placeholder 5">
            <a:extLst>
              <a:ext uri="{FF2B5EF4-FFF2-40B4-BE49-F238E27FC236}">
                <a16:creationId xmlns:a16="http://schemas.microsoft.com/office/drawing/2014/main" id="{6E388145-5CD0-4998-9B9F-8AEF8E48E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DF0E8-2754-4B59-A8C2-D7C6E55016DD}"/>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26984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D6A6-1067-4F4E-A230-E1E2B7363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8A7E39-E981-4859-B715-CBCC35458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DA3FC-C356-40F1-9CB6-49E8D71AE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14909-DFFB-4FA7-9262-5997B2FA6151}"/>
              </a:ext>
            </a:extLst>
          </p:cNvPr>
          <p:cNvSpPr>
            <a:spLocks noGrp="1"/>
          </p:cNvSpPr>
          <p:nvPr>
            <p:ph type="dt" sz="half" idx="10"/>
          </p:nvPr>
        </p:nvSpPr>
        <p:spPr/>
        <p:txBody>
          <a:bodyPr/>
          <a:lstStyle/>
          <a:p>
            <a:fld id="{3E1AE878-F41E-4B95-8248-6C2B9B411A61}" type="datetimeFigureOut">
              <a:rPr lang="en-US" smtClean="0"/>
              <a:t>27-Dec-21</a:t>
            </a:fld>
            <a:endParaRPr lang="en-US"/>
          </a:p>
        </p:txBody>
      </p:sp>
      <p:sp>
        <p:nvSpPr>
          <p:cNvPr id="6" name="Footer Placeholder 5">
            <a:extLst>
              <a:ext uri="{FF2B5EF4-FFF2-40B4-BE49-F238E27FC236}">
                <a16:creationId xmlns:a16="http://schemas.microsoft.com/office/drawing/2014/main" id="{0A83B8B7-2367-482D-9AEF-4F4E57DC8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3D1B2-6F99-4692-9102-D5DBE58CFD3C}"/>
              </a:ext>
            </a:extLst>
          </p:cNvPr>
          <p:cNvSpPr>
            <a:spLocks noGrp="1"/>
          </p:cNvSpPr>
          <p:nvPr>
            <p:ph type="sldNum" sz="quarter" idx="12"/>
          </p:nvPr>
        </p:nvSpPr>
        <p:spPr/>
        <p:txBody>
          <a:bodyPr/>
          <a:lstStyle/>
          <a:p>
            <a:fld id="{43809C81-3D0E-488B-A536-FDDDC8DD561F}" type="slidenum">
              <a:rPr lang="en-US" smtClean="0"/>
              <a:t>‹#›</a:t>
            </a:fld>
            <a:endParaRPr lang="en-US"/>
          </a:p>
        </p:txBody>
      </p:sp>
    </p:spTree>
    <p:extLst>
      <p:ext uri="{BB962C8B-B14F-4D97-AF65-F5344CB8AC3E}">
        <p14:creationId xmlns:p14="http://schemas.microsoft.com/office/powerpoint/2010/main" val="3169238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ECE9E-62E0-4D98-A7A4-AA2E1C6513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F5AFB-9D49-458C-8A60-AC66D0D91B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1603-9250-48DB-B177-3E250B872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AE878-F41E-4B95-8248-6C2B9B411A61}" type="datetimeFigureOut">
              <a:rPr lang="en-US" smtClean="0"/>
              <a:t>27-Dec-21</a:t>
            </a:fld>
            <a:endParaRPr lang="en-US"/>
          </a:p>
        </p:txBody>
      </p:sp>
      <p:sp>
        <p:nvSpPr>
          <p:cNvPr id="5" name="Footer Placeholder 4">
            <a:extLst>
              <a:ext uri="{FF2B5EF4-FFF2-40B4-BE49-F238E27FC236}">
                <a16:creationId xmlns:a16="http://schemas.microsoft.com/office/drawing/2014/main" id="{939468D1-2E12-46AA-8E7E-E204BE9A6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DB3C36-B7D6-42EC-88B7-5ADEC88E63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09C81-3D0E-488B-A536-FDDDC8DD561F}" type="slidenum">
              <a:rPr lang="en-US" smtClean="0"/>
              <a:t>‹#›</a:t>
            </a:fld>
            <a:endParaRPr lang="en-US"/>
          </a:p>
        </p:txBody>
      </p:sp>
    </p:spTree>
    <p:extLst>
      <p:ext uri="{BB962C8B-B14F-4D97-AF65-F5344CB8AC3E}">
        <p14:creationId xmlns:p14="http://schemas.microsoft.com/office/powerpoint/2010/main" val="1497056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1D6B-ADF4-436C-8736-6FA1B4A06232}"/>
              </a:ext>
            </a:extLst>
          </p:cNvPr>
          <p:cNvSpPr>
            <a:spLocks noGrp="1"/>
          </p:cNvSpPr>
          <p:nvPr>
            <p:ph type="ctrTitle"/>
          </p:nvPr>
        </p:nvSpPr>
        <p:spPr/>
        <p:txBody>
          <a:bodyPr/>
          <a:lstStyle/>
          <a:p>
            <a:r>
              <a:rPr lang="en-US" dirty="0"/>
              <a:t>Ayub Khan’s Era 1958-1969</a:t>
            </a:r>
          </a:p>
        </p:txBody>
      </p:sp>
    </p:spTree>
    <p:extLst>
      <p:ext uri="{BB962C8B-B14F-4D97-AF65-F5344CB8AC3E}">
        <p14:creationId xmlns:p14="http://schemas.microsoft.com/office/powerpoint/2010/main" val="2515158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pPr algn="just"/>
            <a:r>
              <a:rPr lang="en-US" dirty="0"/>
              <a:t>India launched attack on Pakistan through crossing the international boundary in Punjab. </a:t>
            </a:r>
          </a:p>
          <a:p>
            <a:pPr algn="just"/>
            <a:r>
              <a:rPr lang="en-US" dirty="0"/>
              <a:t>The war was fought for almost 17 days from 6-23 September 1965</a:t>
            </a:r>
          </a:p>
          <a:p>
            <a:pPr algn="just"/>
            <a:r>
              <a:rPr lang="en-US" b="1" dirty="0"/>
              <a:t>Tashkent agreement 1966</a:t>
            </a:r>
          </a:p>
          <a:p>
            <a:pPr algn="just"/>
            <a:r>
              <a:rPr lang="en-US" dirty="0"/>
              <a:t>USSR intervened to bring cessation of the hostilities in between India and Pakistan</a:t>
            </a:r>
          </a:p>
          <a:p>
            <a:pPr algn="just"/>
            <a:r>
              <a:rPr lang="en-US" dirty="0"/>
              <a:t>The conference was viewed as a success.[by whom?] A declaration was released that was hoped to be a framework for lasting peace by stating that Indian and Pakistani forces would pull back to their pre-conflict positions, their pre-August lines, no later than 25 February 1966; neither nation would interfere in each other's internal affairs; economic and diplomatic relations would be restored; there would be an orderly transfer of prisoners of war, and both leaders would work towards improving bilateral relations.</a:t>
            </a:r>
          </a:p>
        </p:txBody>
      </p:sp>
    </p:spTree>
    <p:extLst>
      <p:ext uri="{BB962C8B-B14F-4D97-AF65-F5344CB8AC3E}">
        <p14:creationId xmlns:p14="http://schemas.microsoft.com/office/powerpoint/2010/main" val="308511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2AD9-5DAB-423F-B17D-896D9166B025}"/>
              </a:ext>
            </a:extLst>
          </p:cNvPr>
          <p:cNvSpPr>
            <a:spLocks noGrp="1"/>
          </p:cNvSpPr>
          <p:nvPr>
            <p:ph type="title"/>
          </p:nvPr>
        </p:nvSpPr>
        <p:spPr>
          <a:xfrm>
            <a:off x="838200" y="365126"/>
            <a:ext cx="10515600" cy="801066"/>
          </a:xfrm>
        </p:spPr>
        <p:txBody>
          <a:bodyPr>
            <a:normAutofit fontScale="90000"/>
          </a:bodyPr>
          <a:lstStyle/>
          <a:p>
            <a:r>
              <a:rPr lang="en-US" b="1" dirty="0"/>
              <a:t>Six point movement</a:t>
            </a:r>
            <a:br>
              <a:rPr lang="en-US" dirty="0"/>
            </a:br>
            <a:endParaRPr lang="en-US" dirty="0"/>
          </a:p>
        </p:txBody>
      </p:sp>
      <p:sp>
        <p:nvSpPr>
          <p:cNvPr id="3" name="Content Placeholder 2">
            <a:extLst>
              <a:ext uri="{FF2B5EF4-FFF2-40B4-BE49-F238E27FC236}">
                <a16:creationId xmlns:a16="http://schemas.microsoft.com/office/drawing/2014/main" id="{B14EF762-0C53-40E5-B6D3-840FA0D82148}"/>
              </a:ext>
            </a:extLst>
          </p:cNvPr>
          <p:cNvSpPr>
            <a:spLocks noGrp="1"/>
          </p:cNvSpPr>
          <p:nvPr>
            <p:ph idx="1"/>
          </p:nvPr>
        </p:nvSpPr>
        <p:spPr>
          <a:xfrm>
            <a:off x="480391" y="937728"/>
            <a:ext cx="10515600" cy="5555145"/>
          </a:xfrm>
        </p:spPr>
        <p:txBody>
          <a:bodyPr>
            <a:normAutofit fontScale="85000" lnSpcReduction="10000"/>
          </a:bodyPr>
          <a:lstStyle/>
          <a:p>
            <a:pPr algn="just"/>
            <a:r>
              <a:rPr lang="en-US" dirty="0"/>
              <a:t>Opposition leaders in West Pakistan called for a national conference on February 6, 1966 to assess the trend of post-Tashkent politics. On February 4, Sheikh Mujibur Rahman, along with some members of the </a:t>
            </a:r>
            <a:r>
              <a:rPr lang="en-US" dirty="0" err="1"/>
              <a:t>Awami</a:t>
            </a:r>
            <a:r>
              <a:rPr lang="en-US" dirty="0"/>
              <a:t> League, reached Lahore to attend the conference. The next day on February 5, he placed the Six Points before the subject committee and urged to include the issue in the agenda of next day's conference. The proposal was rejected and Sheikh Mujibur Rahman was identified as a separatist. On February 6, Mujib boycotted the conference. On February 21, the Six Points proposal was placed before the meeting of the working committee of the </a:t>
            </a:r>
            <a:r>
              <a:rPr lang="en-US" dirty="0" err="1"/>
              <a:t>Awami</a:t>
            </a:r>
            <a:r>
              <a:rPr lang="en-US" dirty="0"/>
              <a:t> League and the proposal was accepted unanimously.</a:t>
            </a:r>
          </a:p>
          <a:p>
            <a:pPr algn="just"/>
            <a:endParaRPr lang="en-US" dirty="0"/>
          </a:p>
          <a:p>
            <a:pPr algn="just"/>
            <a:r>
              <a:rPr lang="en-US" dirty="0"/>
              <a:t>The reason for proposing the Six Points was to give the East greater autonomy in Pakistan. Following the partition of India, the new state of Pakistan came into being. The inhabitants of East Pakistan (later Bangladesh) made up the majority of its population, and exports from East Pakistan (such as jute) were a majority of Pakistan's export income. However, East Pakistanis did not feel they had a proportional share of political power and economic benefits within Pakistan.</a:t>
            </a:r>
          </a:p>
        </p:txBody>
      </p:sp>
    </p:spTree>
    <p:extLst>
      <p:ext uri="{BB962C8B-B14F-4D97-AF65-F5344CB8AC3E}">
        <p14:creationId xmlns:p14="http://schemas.microsoft.com/office/powerpoint/2010/main" val="405729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5AEC0-9439-4076-A15E-CA14D9942ED2}"/>
              </a:ext>
            </a:extLst>
          </p:cNvPr>
          <p:cNvSpPr>
            <a:spLocks noGrp="1"/>
          </p:cNvSpPr>
          <p:nvPr>
            <p:ph idx="1"/>
          </p:nvPr>
        </p:nvSpPr>
        <p:spPr>
          <a:xfrm>
            <a:off x="838200" y="291548"/>
            <a:ext cx="10515600" cy="5885415"/>
          </a:xfrm>
        </p:spPr>
        <p:txBody>
          <a:bodyPr>
            <a:normAutofit fontScale="85000" lnSpcReduction="10000"/>
          </a:bodyPr>
          <a:lstStyle/>
          <a:p>
            <a:pPr marL="0" indent="0">
              <a:buNone/>
            </a:pPr>
            <a:r>
              <a:rPr lang="en-US" dirty="0"/>
              <a:t>The six points are noted as being:</a:t>
            </a:r>
          </a:p>
          <a:p>
            <a:endParaRPr lang="en-US" dirty="0"/>
          </a:p>
          <a:p>
            <a:r>
              <a:rPr lang="en-US" dirty="0"/>
              <a:t>The Constitution should provide for a Federation of Pakistan in its true sense based on the Lahore Resolution.</a:t>
            </a:r>
          </a:p>
          <a:p>
            <a:r>
              <a:rPr lang="en-US" dirty="0"/>
              <a:t>The federal government should deal with only two subjects: </a:t>
            </a:r>
            <a:r>
              <a:rPr lang="en-US" dirty="0" err="1"/>
              <a:t>Defence</a:t>
            </a:r>
            <a:r>
              <a:rPr lang="en-US" dirty="0"/>
              <a:t> and Foreign Affairs, and all other residual subjects should be vested in the federating states.</a:t>
            </a:r>
          </a:p>
          <a:p>
            <a:r>
              <a:rPr lang="en-US" dirty="0"/>
              <a:t>Two separate, but freely convertible currencies for the two wings should be introduced.</a:t>
            </a:r>
          </a:p>
          <a:p>
            <a:r>
              <a:rPr lang="en-US" dirty="0"/>
              <a:t>The power of taxation and revenue collection should be vested in the federating units and the federal centre would have no such power. The federation would be entitled to a share in the state taxes to meet its expenditures.</a:t>
            </a:r>
          </a:p>
          <a:p>
            <a:r>
              <a:rPr lang="en-US" dirty="0"/>
              <a:t>There should be two separate accounts for the foreign exchange earnings of the two wings; the foreign exchange requirements of the federal government should be met by the two wings equally or in a ratio to be fixed.</a:t>
            </a:r>
          </a:p>
          <a:p>
            <a:r>
              <a:rPr lang="en-US" dirty="0"/>
              <a:t>East Pakistan should have a separate military or paramilitary force, and Navy headquarters should be in East Pakistan.</a:t>
            </a:r>
          </a:p>
        </p:txBody>
      </p:sp>
    </p:spTree>
    <p:extLst>
      <p:ext uri="{BB962C8B-B14F-4D97-AF65-F5344CB8AC3E}">
        <p14:creationId xmlns:p14="http://schemas.microsoft.com/office/powerpoint/2010/main" val="3165503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6F16-D12F-4E48-AF29-1D2114730B4F}"/>
              </a:ext>
            </a:extLst>
          </p:cNvPr>
          <p:cNvSpPr>
            <a:spLocks noGrp="1"/>
          </p:cNvSpPr>
          <p:nvPr>
            <p:ph type="title"/>
          </p:nvPr>
        </p:nvSpPr>
        <p:spPr/>
        <p:txBody>
          <a:bodyPr/>
          <a:lstStyle/>
          <a:p>
            <a:r>
              <a:rPr lang="en-US" dirty="0"/>
              <a:t>Formation of PPP December 1967</a:t>
            </a:r>
          </a:p>
        </p:txBody>
      </p:sp>
      <p:sp>
        <p:nvSpPr>
          <p:cNvPr id="3" name="Content Placeholder 2">
            <a:extLst>
              <a:ext uri="{FF2B5EF4-FFF2-40B4-BE49-F238E27FC236}">
                <a16:creationId xmlns:a16="http://schemas.microsoft.com/office/drawing/2014/main" id="{0381A8B6-6258-46C7-8C35-4D7AB4AB95E7}"/>
              </a:ext>
            </a:extLst>
          </p:cNvPr>
          <p:cNvSpPr>
            <a:spLocks noGrp="1"/>
          </p:cNvSpPr>
          <p:nvPr>
            <p:ph idx="1"/>
          </p:nvPr>
        </p:nvSpPr>
        <p:spPr/>
        <p:txBody>
          <a:bodyPr/>
          <a:lstStyle/>
          <a:p>
            <a:r>
              <a:rPr lang="en-US" dirty="0"/>
              <a:t>The Pakistan People’s Party (PPP) was formed in 1967 by Zulfikar Ali Bhutto, working with a number of liberal leftists who wanted Pakistan to disregard the idiom of religion in politics in </a:t>
            </a:r>
            <a:r>
              <a:rPr lang="en-US" dirty="0" err="1"/>
              <a:t>favour</a:t>
            </a:r>
            <a:r>
              <a:rPr lang="en-US" dirty="0"/>
              <a:t> of a program of rapid modernization of the country and the introduction of a socialist economy.</a:t>
            </a:r>
          </a:p>
        </p:txBody>
      </p:sp>
    </p:spTree>
    <p:extLst>
      <p:ext uri="{BB962C8B-B14F-4D97-AF65-F5344CB8AC3E}">
        <p14:creationId xmlns:p14="http://schemas.microsoft.com/office/powerpoint/2010/main" val="202158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46F0-55A4-4537-B27D-AB909003DAF1}"/>
              </a:ext>
            </a:extLst>
          </p:cNvPr>
          <p:cNvSpPr>
            <a:spLocks noGrp="1"/>
          </p:cNvSpPr>
          <p:nvPr>
            <p:ph type="title"/>
          </p:nvPr>
        </p:nvSpPr>
        <p:spPr>
          <a:xfrm>
            <a:off x="838200" y="0"/>
            <a:ext cx="10515600" cy="1325563"/>
          </a:xfrm>
        </p:spPr>
        <p:txBody>
          <a:bodyPr/>
          <a:lstStyle/>
          <a:p>
            <a:r>
              <a:rPr lang="en-US" dirty="0"/>
              <a:t>Causes of Downfall of Ayub Khan 1968-69</a:t>
            </a:r>
          </a:p>
        </p:txBody>
      </p:sp>
      <p:sp>
        <p:nvSpPr>
          <p:cNvPr id="3" name="Content Placeholder 2">
            <a:extLst>
              <a:ext uri="{FF2B5EF4-FFF2-40B4-BE49-F238E27FC236}">
                <a16:creationId xmlns:a16="http://schemas.microsoft.com/office/drawing/2014/main" id="{2A0773E8-C9EC-4984-A724-E538A1657276}"/>
              </a:ext>
            </a:extLst>
          </p:cNvPr>
          <p:cNvSpPr>
            <a:spLocks noGrp="1"/>
          </p:cNvSpPr>
          <p:nvPr>
            <p:ph idx="1"/>
          </p:nvPr>
        </p:nvSpPr>
        <p:spPr>
          <a:xfrm>
            <a:off x="463826" y="1007166"/>
            <a:ext cx="11423374" cy="5632174"/>
          </a:xfrm>
        </p:spPr>
        <p:txBody>
          <a:bodyPr>
            <a:normAutofit fontScale="40000" lnSpcReduction="20000"/>
          </a:bodyPr>
          <a:lstStyle/>
          <a:p>
            <a:pPr marL="0" indent="0">
              <a:buNone/>
            </a:pPr>
            <a:r>
              <a:rPr lang="en-US" sz="4900" dirty="0"/>
              <a:t>The immediate measures of the Martial law regime were successful but in the long term failed to solve the problems.</a:t>
            </a:r>
          </a:p>
          <a:p>
            <a:pPr marL="0" indent="0">
              <a:buNone/>
            </a:pPr>
            <a:r>
              <a:rPr lang="en-US" sz="4900" b="1" u="sng" dirty="0"/>
              <a:t>GENERAL REASONS</a:t>
            </a:r>
            <a:endParaRPr lang="en-US" sz="4900" dirty="0"/>
          </a:p>
          <a:p>
            <a:r>
              <a:rPr lang="en-US" sz="4900" dirty="0"/>
              <a:t>The concentration of political power in his own hands.</a:t>
            </a:r>
          </a:p>
          <a:p>
            <a:r>
              <a:rPr lang="en-US" sz="4900" dirty="0"/>
              <a:t>Dictatorial powers of President: people wanted a parliamentary form of democracy</a:t>
            </a:r>
          </a:p>
          <a:p>
            <a:r>
              <a:rPr lang="en-US" sz="4900" dirty="0"/>
              <a:t>Right of adult franchise curtailed by the system of basic democracy</a:t>
            </a:r>
          </a:p>
          <a:p>
            <a:r>
              <a:rPr lang="en-US" sz="4900" dirty="0"/>
              <a:t>Hold of the military hierarchy, civil bureaucracy, and rural elite in policymaking.</a:t>
            </a:r>
          </a:p>
          <a:p>
            <a:r>
              <a:rPr lang="en-US" sz="4900" dirty="0"/>
              <a:t>Disqualification of politicians and political parties under Elective Bodies Disqualification Order (EBDO).</a:t>
            </a:r>
          </a:p>
          <a:p>
            <a:r>
              <a:rPr lang="en-US" sz="4900" dirty="0"/>
              <a:t>Control of Press and Media under Press and Publication (Amendment) Ordinance: Pakistan Times, </a:t>
            </a:r>
            <a:r>
              <a:rPr lang="en-US" sz="4900" dirty="0" err="1"/>
              <a:t>Imroz</a:t>
            </a:r>
            <a:r>
              <a:rPr lang="en-US" sz="4900" dirty="0"/>
              <a:t>, </a:t>
            </a:r>
            <a:r>
              <a:rPr lang="en-US" sz="4900" dirty="0" err="1"/>
              <a:t>Mashriq</a:t>
            </a:r>
            <a:r>
              <a:rPr lang="en-US" sz="4900" dirty="0"/>
              <a:t> were placed under National Press Trust.</a:t>
            </a:r>
          </a:p>
          <a:p>
            <a:r>
              <a:rPr lang="en-US" sz="4900" dirty="0"/>
              <a:t>Restrictions on Individuals fundamental rights. State of emergency.</a:t>
            </a:r>
          </a:p>
          <a:p>
            <a:r>
              <a:rPr lang="en-US" sz="4900" dirty="0"/>
              <a:t>Land and Muslim family laws Reforms were revolutionary in words than in deeds.</a:t>
            </a:r>
          </a:p>
          <a:p>
            <a:r>
              <a:rPr lang="en-US" sz="4900" dirty="0"/>
              <a:t>Urbanization but not facilities in the cities.</a:t>
            </a:r>
          </a:p>
          <a:p>
            <a:r>
              <a:rPr lang="en-US" sz="4900" dirty="0"/>
              <a:t>The opposition of One Unit by the small provinces.</a:t>
            </a:r>
          </a:p>
          <a:p>
            <a:r>
              <a:rPr lang="en-US" sz="4900" dirty="0"/>
              <a:t>News of his illness in early 1968.</a:t>
            </a:r>
          </a:p>
          <a:p>
            <a:r>
              <a:rPr lang="en-US" sz="4900" dirty="0"/>
              <a:t>Rumor that he was going to appoint Gohar as his successor.</a:t>
            </a:r>
          </a:p>
          <a:p>
            <a:r>
              <a:rPr lang="en-US" sz="4900" dirty="0"/>
              <a:t>Withdrawal of military support: Reduction on Armed Forces’ in the budget of 1967-68</a:t>
            </a:r>
          </a:p>
          <a:p>
            <a:endParaRPr lang="en-US" dirty="0"/>
          </a:p>
        </p:txBody>
      </p:sp>
    </p:spTree>
    <p:extLst>
      <p:ext uri="{BB962C8B-B14F-4D97-AF65-F5344CB8AC3E}">
        <p14:creationId xmlns:p14="http://schemas.microsoft.com/office/powerpoint/2010/main" val="1551090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F286D2-FF78-413E-B543-C5241C026713}"/>
              </a:ext>
            </a:extLst>
          </p:cNvPr>
          <p:cNvSpPr>
            <a:spLocks noGrp="1"/>
          </p:cNvSpPr>
          <p:nvPr>
            <p:ph idx="1"/>
          </p:nvPr>
        </p:nvSpPr>
        <p:spPr>
          <a:xfrm>
            <a:off x="251791" y="265043"/>
            <a:ext cx="11102009" cy="6374296"/>
          </a:xfrm>
        </p:spPr>
        <p:txBody>
          <a:bodyPr>
            <a:normAutofit fontScale="85000" lnSpcReduction="10000"/>
          </a:bodyPr>
          <a:lstStyle/>
          <a:p>
            <a:pPr marL="0" indent="0">
              <a:buNone/>
            </a:pPr>
            <a:r>
              <a:rPr lang="en-US" dirty="0"/>
              <a:t>ECONOMIC REASONS</a:t>
            </a:r>
          </a:p>
          <a:p>
            <a:r>
              <a:rPr lang="en-US" dirty="0"/>
              <a:t>Economic growth in quantitative terms not in qualitative terms.</a:t>
            </a:r>
          </a:p>
          <a:p>
            <a:r>
              <a:rPr lang="en-US" dirty="0"/>
              <a:t>Economic disparity: 80% of the bank assets were controlled by 22 families</a:t>
            </a:r>
          </a:p>
          <a:p>
            <a:r>
              <a:rPr lang="en-US" dirty="0"/>
              <a:t>No Foreign Aid after 1965.</a:t>
            </a:r>
          </a:p>
          <a:p>
            <a:r>
              <a:rPr lang="en-US" dirty="0"/>
              <a:t>Rapid Growth of Prices</a:t>
            </a:r>
          </a:p>
          <a:p>
            <a:pPr marL="0" indent="0">
              <a:buNone/>
            </a:pPr>
            <a:endParaRPr lang="en-US" dirty="0"/>
          </a:p>
          <a:p>
            <a:pPr marL="0" indent="0">
              <a:buNone/>
            </a:pPr>
            <a:r>
              <a:rPr lang="en-US" dirty="0"/>
              <a:t>DISSATISFACTION OF EAST PAKISTAN</a:t>
            </a:r>
          </a:p>
          <a:p>
            <a:r>
              <a:rPr lang="en-US" dirty="0"/>
              <a:t>East Pakistan considered Marshal law as the rule of the Punjabi-dominated Army.</a:t>
            </a:r>
          </a:p>
          <a:p>
            <a:r>
              <a:rPr lang="en-US" dirty="0"/>
              <a:t>Issue of Provincial Autonomy In East Pakistan</a:t>
            </a:r>
          </a:p>
          <a:p>
            <a:r>
              <a:rPr lang="en-US" dirty="0"/>
              <a:t>East Pakistan was politically deprived.</a:t>
            </a:r>
          </a:p>
          <a:p>
            <a:r>
              <a:rPr lang="en-US" dirty="0"/>
              <a:t>East Pakistan was economically deprived.</a:t>
            </a:r>
          </a:p>
          <a:p>
            <a:endParaRPr lang="en-US" dirty="0"/>
          </a:p>
          <a:p>
            <a:pPr marL="0" indent="0">
              <a:buNone/>
            </a:pPr>
            <a:r>
              <a:rPr lang="en-US" dirty="0"/>
              <a:t>STRONG OPPOSITION</a:t>
            </a:r>
          </a:p>
          <a:p>
            <a:r>
              <a:rPr lang="en-US" dirty="0"/>
              <a:t>The dynamic leadership of Bhutto, Asghar Khan, Mujeeb, </a:t>
            </a:r>
            <a:r>
              <a:rPr lang="en-US" dirty="0" err="1"/>
              <a:t>Bhashani</a:t>
            </a:r>
            <a:r>
              <a:rPr lang="en-US" dirty="0"/>
              <a:t>, etc.</a:t>
            </a:r>
          </a:p>
          <a:p>
            <a:r>
              <a:rPr lang="en-US" dirty="0"/>
              <a:t>The wide popularity of </a:t>
            </a:r>
            <a:r>
              <a:rPr lang="en-US" dirty="0" err="1"/>
              <a:t>Awami</a:t>
            </a:r>
            <a:r>
              <a:rPr lang="en-US" dirty="0"/>
              <a:t> League in East Pakistan and P.P.P in West Pakistan.</a:t>
            </a:r>
          </a:p>
        </p:txBody>
      </p:sp>
    </p:spTree>
    <p:extLst>
      <p:ext uri="{BB962C8B-B14F-4D97-AF65-F5344CB8AC3E}">
        <p14:creationId xmlns:p14="http://schemas.microsoft.com/office/powerpoint/2010/main" val="295529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4A0A2-777A-4A95-B5CB-05EC309B8A79}"/>
              </a:ext>
            </a:extLst>
          </p:cNvPr>
          <p:cNvSpPr>
            <a:spLocks noGrp="1"/>
          </p:cNvSpPr>
          <p:nvPr>
            <p:ph idx="1"/>
          </p:nvPr>
        </p:nvSpPr>
        <p:spPr>
          <a:xfrm>
            <a:off x="838200" y="265042"/>
            <a:ext cx="10515600" cy="6414053"/>
          </a:xfrm>
        </p:spPr>
        <p:txBody>
          <a:bodyPr>
            <a:normAutofit fontScale="92500" lnSpcReduction="20000"/>
          </a:bodyPr>
          <a:lstStyle/>
          <a:p>
            <a:r>
              <a:rPr lang="en-US" b="1" dirty="0"/>
              <a:t>Bhutto &amp; PPP</a:t>
            </a:r>
            <a:endParaRPr lang="en-US" dirty="0"/>
          </a:p>
          <a:p>
            <a:r>
              <a:rPr lang="en-US" dirty="0"/>
              <a:t>PPP established in Dec. 1967: Objectives of genuine democracy, Islamic Socialism, Adult franchise, and Freedom of Press.</a:t>
            </a:r>
          </a:p>
          <a:p>
            <a:r>
              <a:rPr lang="en-US" dirty="0"/>
              <a:t>Slogan: ‘Roti </a:t>
            </a:r>
            <a:r>
              <a:rPr lang="en-US" dirty="0" err="1"/>
              <a:t>Kapra</a:t>
            </a:r>
            <a:r>
              <a:rPr lang="en-US" dirty="0"/>
              <a:t> </a:t>
            </a:r>
            <a:r>
              <a:rPr lang="en-US" dirty="0" err="1"/>
              <a:t>aur</a:t>
            </a:r>
            <a:r>
              <a:rPr lang="en-US" dirty="0"/>
              <a:t> </a:t>
            </a:r>
            <a:r>
              <a:rPr lang="en-US" dirty="0" err="1"/>
              <a:t>Makan</a:t>
            </a:r>
            <a:r>
              <a:rPr lang="en-US" dirty="0"/>
              <a:t>’.</a:t>
            </a:r>
          </a:p>
          <a:p>
            <a:r>
              <a:rPr lang="en-US" dirty="0"/>
              <a:t>The exploitation of Tashkent by Bhutto: Kashmir</a:t>
            </a:r>
          </a:p>
          <a:p>
            <a:r>
              <a:rPr lang="en-US" dirty="0"/>
              <a:t>Students-Police clash (Nov. 1968) at Rawalpindi. One student died. Bhutto attended his funeral. Achieved support of students.</a:t>
            </a:r>
          </a:p>
          <a:p>
            <a:r>
              <a:rPr lang="en-US" dirty="0"/>
              <a:t>The arrest of Bhutto on Nov. 13, 1968, as he insists masses violate the law.</a:t>
            </a:r>
          </a:p>
          <a:p>
            <a:r>
              <a:rPr lang="en-US" dirty="0"/>
              <a:t>Asghar Khan continued the movement.</a:t>
            </a:r>
          </a:p>
          <a:p>
            <a:r>
              <a:rPr lang="en-US" b="1" dirty="0"/>
              <a:t>Mujeeb and AL</a:t>
            </a:r>
            <a:endParaRPr lang="en-US" dirty="0"/>
          </a:p>
          <a:p>
            <a:r>
              <a:rPr lang="en-US" dirty="0"/>
              <a:t>Agartala Conspiracy Case (separation of East Pakistan from West Pakistan with the armed aid of India) against Mujeeb and a band of civil and military officers in Jan. 1968.</a:t>
            </a:r>
          </a:p>
          <a:p>
            <a:r>
              <a:rPr lang="en-US" dirty="0" err="1"/>
              <a:t>Bhashani</a:t>
            </a:r>
            <a:r>
              <a:rPr lang="en-US" dirty="0"/>
              <a:t> gave the lead till the release of Mujeeb.</a:t>
            </a:r>
          </a:p>
          <a:p>
            <a:r>
              <a:rPr lang="en-US" dirty="0"/>
              <a:t>Slogan: ‘</a:t>
            </a:r>
            <a:r>
              <a:rPr lang="en-US" dirty="0" err="1"/>
              <a:t>Gheraoo</a:t>
            </a:r>
            <a:r>
              <a:rPr lang="en-US" dirty="0"/>
              <a:t>, </a:t>
            </a:r>
            <a:r>
              <a:rPr lang="en-US" dirty="0" err="1"/>
              <a:t>Jalaoo</a:t>
            </a:r>
            <a:r>
              <a:rPr lang="en-US" dirty="0"/>
              <a:t>’. Burnt govt. offices and ministers’ houses. Compelled a large number of BD’s to resign. Some were burnt alive.</a:t>
            </a:r>
          </a:p>
          <a:p>
            <a:r>
              <a:rPr lang="en-US"/>
              <a:t>Ayub resigned and Marshal law was re-imposed on March 25, 1969.</a:t>
            </a:r>
            <a:endParaRPr lang="en-US" dirty="0"/>
          </a:p>
          <a:p>
            <a:endParaRPr lang="en-US" dirty="0"/>
          </a:p>
          <a:p>
            <a:endParaRPr lang="en-US" dirty="0"/>
          </a:p>
        </p:txBody>
      </p:sp>
    </p:spTree>
    <p:extLst>
      <p:ext uri="{BB962C8B-B14F-4D97-AF65-F5344CB8AC3E}">
        <p14:creationId xmlns:p14="http://schemas.microsoft.com/office/powerpoint/2010/main" val="238751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3"/>
            <a:ext cx="10515600" cy="5983780"/>
          </a:xfrm>
        </p:spPr>
        <p:txBody>
          <a:bodyPr/>
          <a:lstStyle/>
          <a:p>
            <a:r>
              <a:rPr lang="en-US" b="1" dirty="0" err="1"/>
              <a:t>Ayub</a:t>
            </a:r>
            <a:r>
              <a:rPr lang="en-US" b="1" dirty="0"/>
              <a:t> Khan Era (1958-1969)</a:t>
            </a:r>
          </a:p>
          <a:p>
            <a:pPr algn="just"/>
            <a:r>
              <a:rPr lang="en-US" dirty="0"/>
              <a:t>The 1956 constitution was drafted by the constituent assembly after 9 years of independence.</a:t>
            </a:r>
          </a:p>
          <a:p>
            <a:pPr algn="just"/>
            <a:r>
              <a:rPr lang="en-US" dirty="0"/>
              <a:t>Not a single general election was held during this period. </a:t>
            </a:r>
          </a:p>
          <a:p>
            <a:pPr algn="just"/>
            <a:r>
              <a:rPr lang="en-US" dirty="0"/>
              <a:t>The first general elections was scheduled to be held in March 1959.</a:t>
            </a:r>
          </a:p>
          <a:p>
            <a:pPr algn="just"/>
            <a:r>
              <a:rPr lang="en-US" dirty="0"/>
              <a:t>President </a:t>
            </a:r>
            <a:r>
              <a:rPr lang="en-US" dirty="0" err="1"/>
              <a:t>Iskander</a:t>
            </a:r>
            <a:r>
              <a:rPr lang="en-US" dirty="0"/>
              <a:t> Mirza anticipated that the </a:t>
            </a:r>
            <a:r>
              <a:rPr lang="en-US" dirty="0" err="1"/>
              <a:t>Awami</a:t>
            </a:r>
            <a:r>
              <a:rPr lang="en-US" dirty="0"/>
              <a:t> League of the Eastern Wing would sweep the elections with a majority as result of  which Muslim league would not be able to form the government.</a:t>
            </a:r>
          </a:p>
          <a:p>
            <a:pPr algn="just"/>
            <a:r>
              <a:rPr lang="en-US" dirty="0"/>
              <a:t>He asked </a:t>
            </a:r>
            <a:r>
              <a:rPr lang="en-US" dirty="0" err="1"/>
              <a:t>Ayub</a:t>
            </a:r>
            <a:r>
              <a:rPr lang="en-US" dirty="0"/>
              <a:t> Khan the Chief of Army staff to impose Martial Law.</a:t>
            </a:r>
          </a:p>
          <a:p>
            <a:pPr algn="just"/>
            <a:r>
              <a:rPr lang="en-US" dirty="0"/>
              <a:t>On 7 October, 1958 President </a:t>
            </a:r>
            <a:r>
              <a:rPr lang="en-US" dirty="0" err="1"/>
              <a:t>Iskander</a:t>
            </a:r>
            <a:r>
              <a:rPr lang="en-US" dirty="0"/>
              <a:t> Mirza abrogated the constitution and dismissed the central and provincial governments.</a:t>
            </a:r>
          </a:p>
          <a:p>
            <a:pPr algn="just"/>
            <a:r>
              <a:rPr lang="en-US" dirty="0"/>
              <a:t>Supreme Court called the imposition of the Martial as a revolution and provided it legitimacy</a:t>
            </a:r>
          </a:p>
          <a:p>
            <a:endParaRPr lang="en-US" dirty="0"/>
          </a:p>
        </p:txBody>
      </p:sp>
    </p:spTree>
    <p:extLst>
      <p:ext uri="{BB962C8B-B14F-4D97-AF65-F5344CB8AC3E}">
        <p14:creationId xmlns:p14="http://schemas.microsoft.com/office/powerpoint/2010/main" val="5504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Reforms introduced by Ayub Khan</a:t>
            </a:r>
            <a:br>
              <a:rPr lang="en-US" dirty="0"/>
            </a:br>
            <a:endParaRPr lang="en-US" dirty="0"/>
          </a:p>
        </p:txBody>
      </p:sp>
      <p:sp>
        <p:nvSpPr>
          <p:cNvPr id="3" name="Content Placeholder 2"/>
          <p:cNvSpPr>
            <a:spLocks noGrp="1"/>
          </p:cNvSpPr>
          <p:nvPr>
            <p:ph idx="1"/>
          </p:nvPr>
        </p:nvSpPr>
        <p:spPr>
          <a:xfrm>
            <a:off x="838200" y="1262130"/>
            <a:ext cx="10515600" cy="4914833"/>
          </a:xfrm>
        </p:spPr>
        <p:txBody>
          <a:bodyPr>
            <a:normAutofit/>
          </a:bodyPr>
          <a:lstStyle/>
          <a:p>
            <a:pPr algn="just"/>
            <a:r>
              <a:rPr lang="en-US" b="1" dirty="0"/>
              <a:t>EBDO (elective body disqualification order)</a:t>
            </a:r>
          </a:p>
          <a:p>
            <a:pPr algn="just"/>
            <a:r>
              <a:rPr lang="en-US" dirty="0"/>
              <a:t>The politicians who were alleged to be corrupt they were given two options either to face trial under the EBDO or voluntarily leave politics for 6 years.</a:t>
            </a:r>
          </a:p>
          <a:p>
            <a:pPr algn="just"/>
            <a:r>
              <a:rPr lang="en-US" b="1" dirty="0"/>
              <a:t>PRODO (public representative officer disqualification order)</a:t>
            </a:r>
          </a:p>
          <a:p>
            <a:pPr algn="just"/>
            <a:r>
              <a:rPr lang="en-US" dirty="0"/>
              <a:t>The corrupt bureaucrats were disqualified under this order </a:t>
            </a:r>
          </a:p>
          <a:p>
            <a:pPr algn="just"/>
            <a:r>
              <a:rPr lang="en-US" b="1" dirty="0"/>
              <a:t>Land Reforms 1959</a:t>
            </a:r>
          </a:p>
          <a:p>
            <a:pPr algn="just"/>
            <a:r>
              <a:rPr lang="en-US" dirty="0"/>
              <a:t>A person could not own more than 500 acres of irrigated and 1000 acres of unirrigated land, and 150 acres of orchard land. </a:t>
            </a:r>
          </a:p>
          <a:p>
            <a:endParaRPr lang="en-US" dirty="0"/>
          </a:p>
          <a:p>
            <a:endParaRPr lang="en-US" b="1" dirty="0"/>
          </a:p>
          <a:p>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10210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pPr marL="0" indent="0" algn="just">
              <a:buNone/>
            </a:pPr>
            <a:r>
              <a:rPr lang="en-US" b="1" dirty="0"/>
              <a:t> Green Revolution</a:t>
            </a:r>
          </a:p>
          <a:p>
            <a:pPr algn="just"/>
            <a:r>
              <a:rPr lang="en-US" dirty="0"/>
              <a:t>SCARP (salinity control and reclamation program) this was intended to control the problems of water-logging and salinity</a:t>
            </a:r>
          </a:p>
          <a:p>
            <a:pPr algn="just"/>
            <a:r>
              <a:rPr lang="en-US" dirty="0"/>
              <a:t>Tube wells were installs to extract the excess water out of the land. </a:t>
            </a:r>
          </a:p>
          <a:p>
            <a:pPr algn="just"/>
            <a:r>
              <a:rPr lang="en-US" dirty="0"/>
              <a:t>Tractors were introduced</a:t>
            </a:r>
          </a:p>
          <a:p>
            <a:pPr algn="just"/>
            <a:r>
              <a:rPr lang="en-US" dirty="0"/>
              <a:t>ADBP (agricultural development bank of Pakistan)</a:t>
            </a:r>
          </a:p>
          <a:p>
            <a:pPr algn="just"/>
            <a:r>
              <a:rPr lang="en-US" dirty="0"/>
              <a:t>Provided loans to the peasants.</a:t>
            </a:r>
          </a:p>
          <a:p>
            <a:pPr algn="just"/>
            <a:r>
              <a:rPr lang="en-US" dirty="0"/>
              <a:t>In 1960, Indus Water Treaty was signed as a result of which </a:t>
            </a:r>
            <a:r>
              <a:rPr lang="en-US" dirty="0" err="1"/>
              <a:t>Mangla</a:t>
            </a:r>
            <a:r>
              <a:rPr lang="en-US" dirty="0"/>
              <a:t>, </a:t>
            </a:r>
            <a:r>
              <a:rPr lang="en-US" dirty="0" err="1"/>
              <a:t>Warsak</a:t>
            </a:r>
            <a:r>
              <a:rPr lang="en-US" dirty="0"/>
              <a:t>, and </a:t>
            </a:r>
            <a:r>
              <a:rPr lang="en-US" dirty="0" err="1"/>
              <a:t>Tarbela</a:t>
            </a:r>
            <a:r>
              <a:rPr lang="en-US" dirty="0"/>
              <a:t> Dam was constructed. Indi gave compensation money and world bank also provide funds.</a:t>
            </a:r>
          </a:p>
          <a:p>
            <a:pPr algn="just"/>
            <a:r>
              <a:rPr lang="en-US" dirty="0"/>
              <a:t>Hybrid seeds were introduced.</a:t>
            </a:r>
          </a:p>
          <a:p>
            <a:pPr algn="just"/>
            <a:r>
              <a:rPr lang="en-US" dirty="0"/>
              <a:t>Pesticides and insecticides were introduced</a:t>
            </a:r>
          </a:p>
        </p:txBody>
      </p:sp>
    </p:spTree>
    <p:extLst>
      <p:ext uri="{BB962C8B-B14F-4D97-AF65-F5344CB8AC3E}">
        <p14:creationId xmlns:p14="http://schemas.microsoft.com/office/powerpoint/2010/main" val="329827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algn="just"/>
            <a:endParaRPr lang="en-US" b="1" dirty="0"/>
          </a:p>
          <a:p>
            <a:pPr algn="just"/>
            <a:endParaRPr lang="en-US" b="1" dirty="0"/>
          </a:p>
          <a:p>
            <a:pPr marL="0" indent="0" algn="just">
              <a:buNone/>
            </a:pPr>
            <a:r>
              <a:rPr lang="en-US" b="1" dirty="0"/>
              <a:t>    Family Law Ordinance 1961</a:t>
            </a:r>
          </a:p>
          <a:p>
            <a:pPr algn="just"/>
            <a:r>
              <a:rPr lang="en-US" dirty="0"/>
              <a:t>All marriages need to registered by the government </a:t>
            </a:r>
          </a:p>
          <a:p>
            <a:pPr algn="just"/>
            <a:r>
              <a:rPr lang="en-US" dirty="0"/>
              <a:t>A man who want to divorce his wife must go through the conciliatory procedures of the union council.</a:t>
            </a:r>
          </a:p>
          <a:p>
            <a:pPr algn="just"/>
            <a:r>
              <a:rPr lang="en-US" dirty="0"/>
              <a:t>A man want to remarry need the written permission of the first wife</a:t>
            </a:r>
          </a:p>
          <a:p>
            <a:pPr algn="just"/>
            <a:r>
              <a:rPr lang="en-US" dirty="0"/>
              <a:t>Minimum age for marriage was decided</a:t>
            </a:r>
          </a:p>
          <a:p>
            <a:pPr algn="just"/>
            <a:endParaRPr lang="en-US" dirty="0"/>
          </a:p>
          <a:p>
            <a:pPr marL="0" indent="0" algn="just">
              <a:buNone/>
            </a:pPr>
            <a:r>
              <a:rPr lang="en-US" b="1" dirty="0"/>
              <a:t>    </a:t>
            </a:r>
            <a:r>
              <a:rPr lang="en-US" b="1" dirty="0" err="1"/>
              <a:t>Oppostition</a:t>
            </a:r>
            <a:endParaRPr lang="en-US" b="1" dirty="0"/>
          </a:p>
          <a:p>
            <a:pPr algn="just"/>
            <a:r>
              <a:rPr lang="en-US" dirty="0" err="1"/>
              <a:t>Jamat-i-Islami</a:t>
            </a:r>
            <a:r>
              <a:rPr lang="en-US" dirty="0"/>
              <a:t> opposed the family laws of </a:t>
            </a:r>
            <a:r>
              <a:rPr lang="en-US" dirty="0" err="1"/>
              <a:t>Ayub</a:t>
            </a:r>
            <a:r>
              <a:rPr lang="en-US" dirty="0"/>
              <a:t> </a:t>
            </a:r>
          </a:p>
          <a:p>
            <a:endParaRPr lang="en-US" dirty="0"/>
          </a:p>
        </p:txBody>
      </p:sp>
    </p:spTree>
    <p:extLst>
      <p:ext uri="{BB962C8B-B14F-4D97-AF65-F5344CB8AC3E}">
        <p14:creationId xmlns:p14="http://schemas.microsoft.com/office/powerpoint/2010/main" val="142713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1065"/>
          </a:xfrm>
        </p:spPr>
        <p:txBody>
          <a:bodyPr>
            <a:normAutofit fontScale="90000"/>
          </a:bodyPr>
          <a:lstStyle/>
          <a:p>
            <a:r>
              <a:rPr lang="en-US" b="1" dirty="0"/>
              <a:t>Basic democracies	</a:t>
            </a:r>
          </a:p>
        </p:txBody>
      </p:sp>
      <p:sp>
        <p:nvSpPr>
          <p:cNvPr id="3" name="Content Placeholder 2"/>
          <p:cNvSpPr>
            <a:spLocks noGrp="1"/>
          </p:cNvSpPr>
          <p:nvPr>
            <p:ph idx="1"/>
          </p:nvPr>
        </p:nvSpPr>
        <p:spPr>
          <a:xfrm>
            <a:off x="0" y="631065"/>
            <a:ext cx="12192000" cy="5545898"/>
          </a:xfrm>
        </p:spPr>
        <p:txBody>
          <a:bodyPr/>
          <a:lstStyle/>
          <a:p>
            <a:pPr marL="0" indent="0">
              <a:buNone/>
            </a:pPr>
            <a:endParaRPr lang="en-US" dirty="0"/>
          </a:p>
        </p:txBody>
      </p:sp>
      <p:sp>
        <p:nvSpPr>
          <p:cNvPr id="4" name="Rectangle 3"/>
          <p:cNvSpPr/>
          <p:nvPr/>
        </p:nvSpPr>
        <p:spPr>
          <a:xfrm>
            <a:off x="4842456" y="811369"/>
            <a:ext cx="2137893" cy="4507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Divisional Council</a:t>
            </a:r>
          </a:p>
        </p:txBody>
      </p:sp>
      <p:sp>
        <p:nvSpPr>
          <p:cNvPr id="5" name="Rectangle 4"/>
          <p:cNvSpPr/>
          <p:nvPr/>
        </p:nvSpPr>
        <p:spPr>
          <a:xfrm>
            <a:off x="4833870" y="1687133"/>
            <a:ext cx="2137893" cy="41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District Council</a:t>
            </a:r>
          </a:p>
        </p:txBody>
      </p:sp>
      <p:sp>
        <p:nvSpPr>
          <p:cNvPr id="6" name="Rectangle 5"/>
          <p:cNvSpPr/>
          <p:nvPr/>
        </p:nvSpPr>
        <p:spPr>
          <a:xfrm>
            <a:off x="7675806" y="2395471"/>
            <a:ext cx="2975021" cy="618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Tehsil Council(West Pakistan)</a:t>
            </a:r>
          </a:p>
          <a:p>
            <a:pPr algn="ctr"/>
            <a:r>
              <a:rPr lang="en-US" dirty="0"/>
              <a:t>Thana Council (East Pakistan)</a:t>
            </a:r>
          </a:p>
        </p:txBody>
      </p:sp>
      <p:sp>
        <p:nvSpPr>
          <p:cNvPr id="7" name="Rectangle 6"/>
          <p:cNvSpPr/>
          <p:nvPr/>
        </p:nvSpPr>
        <p:spPr>
          <a:xfrm>
            <a:off x="3825025" y="2395471"/>
            <a:ext cx="1970468" cy="41212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Cantonment Board</a:t>
            </a:r>
          </a:p>
        </p:txBody>
      </p:sp>
      <p:sp>
        <p:nvSpPr>
          <p:cNvPr id="9" name="Rectangle 8"/>
          <p:cNvSpPr/>
          <p:nvPr/>
        </p:nvSpPr>
        <p:spPr>
          <a:xfrm>
            <a:off x="135766" y="2395471"/>
            <a:ext cx="2240922" cy="444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Municipal Committee</a:t>
            </a:r>
          </a:p>
        </p:txBody>
      </p:sp>
      <p:sp>
        <p:nvSpPr>
          <p:cNvPr id="10" name="Rectangle 9"/>
          <p:cNvSpPr/>
          <p:nvPr/>
        </p:nvSpPr>
        <p:spPr>
          <a:xfrm>
            <a:off x="6971763" y="3404014"/>
            <a:ext cx="1463899" cy="43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Small Towns</a:t>
            </a:r>
          </a:p>
        </p:txBody>
      </p:sp>
      <p:sp>
        <p:nvSpPr>
          <p:cNvPr id="11" name="Rectangle 10"/>
          <p:cNvSpPr/>
          <p:nvPr/>
        </p:nvSpPr>
        <p:spPr>
          <a:xfrm>
            <a:off x="9163316" y="3404015"/>
            <a:ext cx="1777284" cy="433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Council (Village)</a:t>
            </a:r>
          </a:p>
        </p:txBody>
      </p:sp>
      <p:sp>
        <p:nvSpPr>
          <p:cNvPr id="14" name="Rectangle 13"/>
          <p:cNvSpPr/>
          <p:nvPr/>
        </p:nvSpPr>
        <p:spPr>
          <a:xfrm>
            <a:off x="4868214" y="3404014"/>
            <a:ext cx="1854558" cy="427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Town Committee</a:t>
            </a:r>
          </a:p>
        </p:txBody>
      </p:sp>
      <p:sp>
        <p:nvSpPr>
          <p:cNvPr id="15" name="Rectangle 14"/>
          <p:cNvSpPr/>
          <p:nvPr/>
        </p:nvSpPr>
        <p:spPr>
          <a:xfrm>
            <a:off x="3880833" y="5136223"/>
            <a:ext cx="2021983" cy="4636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Cantonment</a:t>
            </a:r>
          </a:p>
        </p:txBody>
      </p:sp>
      <p:sp>
        <p:nvSpPr>
          <p:cNvPr id="16" name="Rectangle 15"/>
          <p:cNvSpPr/>
          <p:nvPr/>
        </p:nvSpPr>
        <p:spPr>
          <a:xfrm>
            <a:off x="2368101" y="4279778"/>
            <a:ext cx="1365161" cy="792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Union Committees</a:t>
            </a:r>
          </a:p>
        </p:txBody>
      </p:sp>
      <p:sp>
        <p:nvSpPr>
          <p:cNvPr id="17" name="Rectangle 16"/>
          <p:cNvSpPr/>
          <p:nvPr/>
        </p:nvSpPr>
        <p:spPr>
          <a:xfrm>
            <a:off x="450761" y="4279778"/>
            <a:ext cx="1133341" cy="792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Town and Cities</a:t>
            </a:r>
          </a:p>
        </p:txBody>
      </p:sp>
      <p:cxnSp>
        <p:nvCxnSpPr>
          <p:cNvPr id="21" name="Straight Arrow Connector 20"/>
          <p:cNvCxnSpPr>
            <a:stCxn id="9" idx="2"/>
          </p:cNvCxnSpPr>
          <p:nvPr/>
        </p:nvCxnSpPr>
        <p:spPr>
          <a:xfrm flipH="1">
            <a:off x="1249251" y="2839792"/>
            <a:ext cx="6976" cy="1345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902816" y="1290338"/>
            <a:ext cx="0" cy="3967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889937" y="2099257"/>
            <a:ext cx="0" cy="193182"/>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a:off x="1256227" y="2233487"/>
            <a:ext cx="4633710" cy="30746"/>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p:cNvCxnSpPr>
            <a:endCxn id="9" idx="0"/>
          </p:cNvCxnSpPr>
          <p:nvPr/>
        </p:nvCxnSpPr>
        <p:spPr>
          <a:xfrm>
            <a:off x="1249251" y="2231991"/>
            <a:ext cx="6976" cy="16348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5889937" y="2248860"/>
            <a:ext cx="3273379" cy="1537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a:off x="9163316" y="2248860"/>
            <a:ext cx="0" cy="101511"/>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4517261" y="2855890"/>
            <a:ext cx="38101" cy="2206281"/>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703712"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p:nvPr/>
        </p:nvCxnSpPr>
        <p:spPr>
          <a:xfrm>
            <a:off x="10051958" y="3230919"/>
            <a:ext cx="0" cy="144889"/>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p:cNvCxnSpPr/>
          <p:nvPr/>
        </p:nvCxnSpPr>
        <p:spPr>
          <a:xfrm>
            <a:off x="7703712" y="3230919"/>
            <a:ext cx="2348246"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a:off x="9163316" y="3013657"/>
            <a:ext cx="0" cy="21726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8567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Constitution of 1962</a:t>
            </a:r>
          </a:p>
        </p:txBody>
      </p:sp>
      <p:sp>
        <p:nvSpPr>
          <p:cNvPr id="3" name="Content Placeholder 2"/>
          <p:cNvSpPr>
            <a:spLocks noGrp="1"/>
          </p:cNvSpPr>
          <p:nvPr>
            <p:ph idx="1"/>
          </p:nvPr>
        </p:nvSpPr>
        <p:spPr/>
        <p:txBody>
          <a:bodyPr/>
          <a:lstStyle/>
          <a:p>
            <a:pPr algn="just"/>
            <a:r>
              <a:rPr lang="en-US" b="1" dirty="0"/>
              <a:t>President</a:t>
            </a:r>
          </a:p>
          <a:p>
            <a:pPr algn="just"/>
            <a:r>
              <a:rPr lang="en-US" dirty="0"/>
              <a:t>Executive head of the country</a:t>
            </a:r>
          </a:p>
          <a:p>
            <a:pPr algn="just"/>
            <a:r>
              <a:rPr lang="en-US" dirty="0"/>
              <a:t>Elected indirectly by 80000 Basic Democrats elected directly by the people</a:t>
            </a:r>
          </a:p>
          <a:p>
            <a:pPr algn="just"/>
            <a:r>
              <a:rPr lang="en-US" dirty="0"/>
              <a:t>President Powerful in appointment and removal of Governors</a:t>
            </a:r>
          </a:p>
          <a:p>
            <a:pPr algn="just"/>
            <a:r>
              <a:rPr lang="en-US" dirty="0"/>
              <a:t>Reject All Bills passed by the legislature</a:t>
            </a:r>
          </a:p>
          <a:p>
            <a:pPr algn="just"/>
            <a:r>
              <a:rPr lang="en-US" dirty="0"/>
              <a:t>He could issue ordinances</a:t>
            </a:r>
          </a:p>
          <a:p>
            <a:pPr algn="just"/>
            <a:r>
              <a:rPr lang="en-US" dirty="0"/>
              <a:t>He could summon, prorogue and dissolve national assembly</a:t>
            </a:r>
          </a:p>
        </p:txBody>
      </p:sp>
    </p:spTree>
    <p:extLst>
      <p:ext uri="{BB962C8B-B14F-4D97-AF65-F5344CB8AC3E}">
        <p14:creationId xmlns:p14="http://schemas.microsoft.com/office/powerpoint/2010/main" val="3595975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normAutofit fontScale="92500" lnSpcReduction="10000"/>
          </a:bodyPr>
          <a:lstStyle/>
          <a:p>
            <a:pPr marL="0" indent="0" algn="just">
              <a:buNone/>
            </a:pPr>
            <a:r>
              <a:rPr lang="en-US" b="1" dirty="0"/>
              <a:t>National Assembly</a:t>
            </a:r>
          </a:p>
          <a:p>
            <a:pPr algn="just"/>
            <a:r>
              <a:rPr lang="en-US" dirty="0"/>
              <a:t>Central legislature President and national assembly</a:t>
            </a:r>
          </a:p>
          <a:p>
            <a:pPr algn="just"/>
            <a:r>
              <a:rPr lang="en-US" dirty="0"/>
              <a:t>200 members of national assembly, ten intellectuals nominated by the government. Six seats reserved for women</a:t>
            </a:r>
          </a:p>
          <a:p>
            <a:pPr algn="just"/>
            <a:r>
              <a:rPr lang="en-US" dirty="0"/>
              <a:t>National Assembly had full authority in finances. It could levy taxes and pass the annual budget</a:t>
            </a:r>
          </a:p>
          <a:p>
            <a:pPr algn="just"/>
            <a:r>
              <a:rPr lang="en-US" dirty="0"/>
              <a:t>National Assembly could pass an amendment by 2/3 majority.</a:t>
            </a:r>
          </a:p>
          <a:p>
            <a:pPr algn="just"/>
            <a:r>
              <a:rPr lang="en-US" dirty="0"/>
              <a:t>National Assembly acted as court of law when a resolution of impeachment, conviction declaring the President as incapacitated was before the house</a:t>
            </a:r>
          </a:p>
          <a:p>
            <a:pPr algn="just"/>
            <a:r>
              <a:rPr lang="en-US" b="1" dirty="0"/>
              <a:t>Governor</a:t>
            </a:r>
          </a:p>
          <a:p>
            <a:pPr algn="just"/>
            <a:r>
              <a:rPr lang="en-US" dirty="0"/>
              <a:t>Provincial Chief appointed by the President and could serve under his pleasure</a:t>
            </a:r>
          </a:p>
          <a:p>
            <a:pPr algn="just"/>
            <a:r>
              <a:rPr lang="en-US" dirty="0"/>
              <a:t>Ministers were appointed and dismissed by the President, who could also dissolve the assembly.</a:t>
            </a:r>
          </a:p>
          <a:p>
            <a:endParaRPr lang="en-US" dirty="0"/>
          </a:p>
        </p:txBody>
      </p:sp>
    </p:spTree>
    <p:extLst>
      <p:ext uri="{BB962C8B-B14F-4D97-AF65-F5344CB8AC3E}">
        <p14:creationId xmlns:p14="http://schemas.microsoft.com/office/powerpoint/2010/main" val="284733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b="1" dirty="0"/>
              <a:t>1965 war</a:t>
            </a:r>
            <a:r>
              <a:rPr lang="en-US" dirty="0"/>
              <a:t>	</a:t>
            </a:r>
          </a:p>
        </p:txBody>
      </p:sp>
      <p:sp>
        <p:nvSpPr>
          <p:cNvPr id="3" name="Content Placeholder 2"/>
          <p:cNvSpPr>
            <a:spLocks noGrp="1"/>
          </p:cNvSpPr>
          <p:nvPr>
            <p:ph idx="1"/>
          </p:nvPr>
        </p:nvSpPr>
        <p:spPr>
          <a:xfrm>
            <a:off x="838200" y="1120462"/>
            <a:ext cx="10515600" cy="5056501"/>
          </a:xfrm>
        </p:spPr>
        <p:txBody>
          <a:bodyPr>
            <a:normAutofit lnSpcReduction="10000"/>
          </a:bodyPr>
          <a:lstStyle/>
          <a:p>
            <a:pPr algn="just"/>
            <a:r>
              <a:rPr lang="en-US" dirty="0"/>
              <a:t>The 1965 war was started due to </a:t>
            </a:r>
            <a:r>
              <a:rPr lang="en-US" dirty="0" err="1"/>
              <a:t>Rann</a:t>
            </a:r>
            <a:r>
              <a:rPr lang="en-US" dirty="0"/>
              <a:t> and Kutch conflict between Pakistan and India in which Pakistan gained control of some regions in </a:t>
            </a:r>
            <a:r>
              <a:rPr lang="en-US" dirty="0" err="1"/>
              <a:t>Rann</a:t>
            </a:r>
            <a:r>
              <a:rPr lang="en-US" dirty="0"/>
              <a:t> and Kutch.</a:t>
            </a:r>
          </a:p>
          <a:p>
            <a:pPr algn="just"/>
            <a:r>
              <a:rPr lang="en-US" dirty="0"/>
              <a:t>India and China fought on the border region in 1962.</a:t>
            </a:r>
          </a:p>
          <a:p>
            <a:pPr algn="just"/>
            <a:r>
              <a:rPr lang="en-US" dirty="0" err="1"/>
              <a:t>Ayub</a:t>
            </a:r>
            <a:r>
              <a:rPr lang="en-US" dirty="0"/>
              <a:t> khan launched operation Gibraltar with the hope that India position is vulnerable.</a:t>
            </a:r>
          </a:p>
          <a:p>
            <a:pPr algn="just"/>
            <a:r>
              <a:rPr lang="en-US" dirty="0"/>
              <a:t>Pakistan infiltrated mujahedeen in the Indian Occupied region of Kashmir from working boundary (Sialkot-Jammu).</a:t>
            </a:r>
          </a:p>
          <a:p>
            <a:pPr algn="just"/>
            <a:r>
              <a:rPr lang="en-US" dirty="0"/>
              <a:t>India recognized those mujahedeen who entered the region, and started advancing its troops across cease fire line</a:t>
            </a:r>
          </a:p>
          <a:p>
            <a:pPr algn="just"/>
            <a:r>
              <a:rPr lang="en-US" dirty="0"/>
              <a:t>Pakistani troops also advanced in the cease fire line and the clashes started.</a:t>
            </a:r>
          </a:p>
        </p:txBody>
      </p:sp>
    </p:spTree>
    <p:extLst>
      <p:ext uri="{BB962C8B-B14F-4D97-AF65-F5344CB8AC3E}">
        <p14:creationId xmlns:p14="http://schemas.microsoft.com/office/powerpoint/2010/main" val="1683763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1731</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Ayub Khan’s Era 1958-1969</vt:lpstr>
      <vt:lpstr>PowerPoint Presentation</vt:lpstr>
      <vt:lpstr>Reforms introduced by Ayub Khan </vt:lpstr>
      <vt:lpstr>PowerPoint Presentation</vt:lpstr>
      <vt:lpstr>PowerPoint Presentation</vt:lpstr>
      <vt:lpstr>Basic democracies </vt:lpstr>
      <vt:lpstr>Constitution of 1962</vt:lpstr>
      <vt:lpstr>PowerPoint Presentation</vt:lpstr>
      <vt:lpstr>1965 war </vt:lpstr>
      <vt:lpstr>PowerPoint Presentation</vt:lpstr>
      <vt:lpstr>Six point movement </vt:lpstr>
      <vt:lpstr>PowerPoint Presentation</vt:lpstr>
      <vt:lpstr>Formation of PPP December 1967</vt:lpstr>
      <vt:lpstr>Causes of Downfall of Ayub Khan 1968-69</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Partition period (1947-2013)</dc:title>
  <dc:creator>IBRAHIM AHMED</dc:creator>
  <cp:lastModifiedBy>Kashif Ahmed</cp:lastModifiedBy>
  <cp:revision>8</cp:revision>
  <dcterms:created xsi:type="dcterms:W3CDTF">2020-10-28T05:52:28Z</dcterms:created>
  <dcterms:modified xsi:type="dcterms:W3CDTF">2021-12-26T20:42:31Z</dcterms:modified>
</cp:coreProperties>
</file>