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2" r:id="rId6"/>
    <p:sldId id="261"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3111B37-01AD-4587-8684-991B9FE69280}"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04A47-66B3-496C-BFD1-54510D3784E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573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111B37-01AD-4587-8684-991B9FE69280}"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04A47-66B3-496C-BFD1-54510D3784E0}" type="slidenum">
              <a:rPr lang="en-US" smtClean="0"/>
              <a:t>‹#›</a:t>
            </a:fld>
            <a:endParaRPr lang="en-US"/>
          </a:p>
        </p:txBody>
      </p:sp>
    </p:spTree>
    <p:extLst>
      <p:ext uri="{BB962C8B-B14F-4D97-AF65-F5344CB8AC3E}">
        <p14:creationId xmlns:p14="http://schemas.microsoft.com/office/powerpoint/2010/main" val="296566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111B37-01AD-4587-8684-991B9FE69280}"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04A47-66B3-496C-BFD1-54510D3784E0}" type="slidenum">
              <a:rPr lang="en-US" smtClean="0"/>
              <a:t>‹#›</a:t>
            </a:fld>
            <a:endParaRPr lang="en-US"/>
          </a:p>
        </p:txBody>
      </p:sp>
    </p:spTree>
    <p:extLst>
      <p:ext uri="{BB962C8B-B14F-4D97-AF65-F5344CB8AC3E}">
        <p14:creationId xmlns:p14="http://schemas.microsoft.com/office/powerpoint/2010/main" val="1853602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3111B37-01AD-4587-8684-991B9FE69280}"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04A47-66B3-496C-BFD1-54510D3784E0}" type="slidenum">
              <a:rPr lang="en-US" smtClean="0"/>
              <a:t>‹#›</a:t>
            </a:fld>
            <a:endParaRPr lang="en-US"/>
          </a:p>
        </p:txBody>
      </p:sp>
    </p:spTree>
    <p:extLst>
      <p:ext uri="{BB962C8B-B14F-4D97-AF65-F5344CB8AC3E}">
        <p14:creationId xmlns:p14="http://schemas.microsoft.com/office/powerpoint/2010/main" val="1545652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111B37-01AD-4587-8684-991B9FE69280}"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804A47-66B3-496C-BFD1-54510D3784E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16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3111B37-01AD-4587-8684-991B9FE69280}"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04A47-66B3-496C-BFD1-54510D3784E0}" type="slidenum">
              <a:rPr lang="en-US" smtClean="0"/>
              <a:t>‹#›</a:t>
            </a:fld>
            <a:endParaRPr lang="en-US"/>
          </a:p>
        </p:txBody>
      </p:sp>
    </p:spTree>
    <p:extLst>
      <p:ext uri="{BB962C8B-B14F-4D97-AF65-F5344CB8AC3E}">
        <p14:creationId xmlns:p14="http://schemas.microsoft.com/office/powerpoint/2010/main" val="1438251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3111B37-01AD-4587-8684-991B9FE69280}"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804A47-66B3-496C-BFD1-54510D3784E0}" type="slidenum">
              <a:rPr lang="en-US" smtClean="0"/>
              <a:t>‹#›</a:t>
            </a:fld>
            <a:endParaRPr lang="en-US"/>
          </a:p>
        </p:txBody>
      </p:sp>
    </p:spTree>
    <p:extLst>
      <p:ext uri="{BB962C8B-B14F-4D97-AF65-F5344CB8AC3E}">
        <p14:creationId xmlns:p14="http://schemas.microsoft.com/office/powerpoint/2010/main" val="838287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3111B37-01AD-4587-8684-991B9FE69280}"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804A47-66B3-496C-BFD1-54510D3784E0}" type="slidenum">
              <a:rPr lang="en-US" smtClean="0"/>
              <a:t>‹#›</a:t>
            </a:fld>
            <a:endParaRPr lang="en-US"/>
          </a:p>
        </p:txBody>
      </p:sp>
    </p:spTree>
    <p:extLst>
      <p:ext uri="{BB962C8B-B14F-4D97-AF65-F5344CB8AC3E}">
        <p14:creationId xmlns:p14="http://schemas.microsoft.com/office/powerpoint/2010/main" val="670827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3111B37-01AD-4587-8684-991B9FE69280}" type="datetimeFigureOut">
              <a:rPr lang="en-US" smtClean="0"/>
              <a:t>1/28/2021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A804A47-66B3-496C-BFD1-54510D3784E0}" type="slidenum">
              <a:rPr lang="en-US" smtClean="0"/>
              <a:t>‹#›</a:t>
            </a:fld>
            <a:endParaRPr lang="en-US"/>
          </a:p>
        </p:txBody>
      </p:sp>
    </p:spTree>
    <p:extLst>
      <p:ext uri="{BB962C8B-B14F-4D97-AF65-F5344CB8AC3E}">
        <p14:creationId xmlns:p14="http://schemas.microsoft.com/office/powerpoint/2010/main" val="3703656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3111B37-01AD-4587-8684-991B9FE69280}" type="datetimeFigureOut">
              <a:rPr lang="en-US" smtClean="0"/>
              <a:t>1/28/2021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804A47-66B3-496C-BFD1-54510D3784E0}" type="slidenum">
              <a:rPr lang="en-US" smtClean="0"/>
              <a:t>‹#›</a:t>
            </a:fld>
            <a:endParaRPr lang="en-US"/>
          </a:p>
        </p:txBody>
      </p:sp>
    </p:spTree>
    <p:extLst>
      <p:ext uri="{BB962C8B-B14F-4D97-AF65-F5344CB8AC3E}">
        <p14:creationId xmlns:p14="http://schemas.microsoft.com/office/powerpoint/2010/main" val="752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3111B37-01AD-4587-8684-991B9FE69280}"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804A47-66B3-496C-BFD1-54510D3784E0}" type="slidenum">
              <a:rPr lang="en-US" smtClean="0"/>
              <a:t>‹#›</a:t>
            </a:fld>
            <a:endParaRPr lang="en-US"/>
          </a:p>
        </p:txBody>
      </p:sp>
    </p:spTree>
    <p:extLst>
      <p:ext uri="{BB962C8B-B14F-4D97-AF65-F5344CB8AC3E}">
        <p14:creationId xmlns:p14="http://schemas.microsoft.com/office/powerpoint/2010/main" val="2631212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3111B37-01AD-4587-8684-991B9FE69280}" type="datetimeFigureOut">
              <a:rPr lang="en-US" smtClean="0"/>
              <a:t>1/28/2021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804A47-66B3-496C-BFD1-54510D3784E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4640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CPS-LAB 1</a:t>
            </a:r>
            <a:endParaRPr lang="en-US" b="1" dirty="0"/>
          </a:p>
        </p:txBody>
      </p:sp>
      <p:sp>
        <p:nvSpPr>
          <p:cNvPr id="3" name="Subtitle 2"/>
          <p:cNvSpPr>
            <a:spLocks noGrp="1"/>
          </p:cNvSpPr>
          <p:nvPr>
            <p:ph type="subTitle" idx="1"/>
          </p:nvPr>
        </p:nvSpPr>
        <p:spPr/>
        <p:txBody>
          <a:bodyPr/>
          <a:lstStyle/>
          <a:p>
            <a:r>
              <a:rPr lang="en-US" b="1" dirty="0" smtClean="0"/>
              <a:t>Let’s break the ice.</a:t>
            </a:r>
            <a:endParaRPr lang="en-US" b="1" dirty="0"/>
          </a:p>
        </p:txBody>
      </p:sp>
    </p:spTree>
    <p:extLst>
      <p:ext uri="{BB962C8B-B14F-4D97-AF65-F5344CB8AC3E}">
        <p14:creationId xmlns:p14="http://schemas.microsoft.com/office/powerpoint/2010/main" val="1138817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Reflect and Share your thoughts!</a:t>
            </a:r>
            <a:endParaRPr lang="en-US" b="1" dirty="0"/>
          </a:p>
        </p:txBody>
      </p:sp>
      <p:pic>
        <p:nvPicPr>
          <p:cNvPr id="2054" name="Picture 6" descr="101 inspiring quotes about communi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7146" y="1846263"/>
            <a:ext cx="5358034"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065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 piece of Advice!</a:t>
            </a:r>
            <a:endParaRPr lang="en-US" b="1" dirty="0"/>
          </a:p>
        </p:txBody>
      </p:sp>
      <p:pic>
        <p:nvPicPr>
          <p:cNvPr id="3074" name="Picture 2" descr="55 Most Beautiful Communication Quotes For Inspir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1925782"/>
            <a:ext cx="6054436" cy="385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4526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the role of listening in Oral Communication?</a:t>
            </a:r>
            <a:endParaRPr lang="en-US" b="1" dirty="0"/>
          </a:p>
        </p:txBody>
      </p:sp>
      <p:pic>
        <p:nvPicPr>
          <p:cNvPr id="1026" name="Picture 2" descr="101 inspiring quotes about communi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47146" y="1846263"/>
            <a:ext cx="5358034"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80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Listen to the Conversation and do the following?</a:t>
            </a:r>
            <a:endParaRPr lang="en-US"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sz="3200" dirty="0" smtClean="0"/>
              <a:t>What are the two speakers talking about?</a:t>
            </a:r>
          </a:p>
          <a:p>
            <a:pPr>
              <a:buFont typeface="Wingdings" panose="05000000000000000000" pitchFamily="2" charset="2"/>
              <a:buChar char="q"/>
            </a:pPr>
            <a:r>
              <a:rPr lang="en-US" sz="3200" dirty="0" smtClean="0"/>
              <a:t>Who is a better listener?</a:t>
            </a:r>
          </a:p>
          <a:p>
            <a:pPr>
              <a:buFont typeface="Wingdings" panose="05000000000000000000" pitchFamily="2" charset="2"/>
              <a:buChar char="q"/>
            </a:pPr>
            <a:r>
              <a:rPr lang="en-US" sz="3200" dirty="0" smtClean="0"/>
              <a:t>Who is the better speaker?</a:t>
            </a:r>
          </a:p>
          <a:p>
            <a:pPr>
              <a:buFont typeface="Wingdings" panose="05000000000000000000" pitchFamily="2" charset="2"/>
              <a:buChar char="q"/>
            </a:pPr>
            <a:r>
              <a:rPr lang="en-US" sz="3200" dirty="0" smtClean="0"/>
              <a:t>What is the best line you would like to use?</a:t>
            </a:r>
          </a:p>
          <a:p>
            <a:pPr>
              <a:buFont typeface="Wingdings" panose="05000000000000000000" pitchFamily="2" charset="2"/>
              <a:buChar char="q"/>
            </a:pPr>
            <a:r>
              <a:rPr lang="en-US" sz="3200" dirty="0" smtClean="0"/>
              <a:t>Do you use any of these communication skills, such as, friendliness, being very clear, listening with good non-verbal feedback, etc.)</a:t>
            </a:r>
            <a:endParaRPr lang="en-US" sz="3200" dirty="0"/>
          </a:p>
        </p:txBody>
      </p:sp>
    </p:spTree>
    <p:extLst>
      <p:ext uri="{BB962C8B-B14F-4D97-AF65-F5344CB8AC3E}">
        <p14:creationId xmlns:p14="http://schemas.microsoft.com/office/powerpoint/2010/main" val="572260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Let’s Get to Know each other!</a:t>
            </a:r>
            <a:endParaRPr lang="en-US" b="1" dirty="0"/>
          </a:p>
        </p:txBody>
      </p:sp>
      <p:sp>
        <p:nvSpPr>
          <p:cNvPr id="3" name="Content Placeholder 2"/>
          <p:cNvSpPr>
            <a:spLocks noGrp="1"/>
          </p:cNvSpPr>
          <p:nvPr>
            <p:ph idx="1"/>
          </p:nvPr>
        </p:nvSpPr>
        <p:spPr>
          <a:xfrm>
            <a:off x="1097280" y="1845734"/>
            <a:ext cx="10058400" cy="4458084"/>
          </a:xfrm>
        </p:spPr>
        <p:txBody>
          <a:bodyPr>
            <a:normAutofit fontScale="85000" lnSpcReduction="20000"/>
          </a:bodyPr>
          <a:lstStyle/>
          <a:p>
            <a:pPr>
              <a:buFont typeface="Wingdings" panose="05000000000000000000" pitchFamily="2" charset="2"/>
              <a:buChar char="§"/>
            </a:pPr>
            <a:r>
              <a:rPr lang="en-US" dirty="0"/>
              <a:t> </a:t>
            </a:r>
            <a:r>
              <a:rPr lang="en-US" sz="3000" dirty="0" smtClean="0"/>
              <a:t>Now each of you write a list of 5 topics you would like to speak about (some suggestions are your favorite movie, your hobbies, how much time do you spent on social media and what do you actually do, discuss any show you have seen recently if it is decent for the classroom, etc.)</a:t>
            </a:r>
          </a:p>
          <a:p>
            <a:pPr>
              <a:buFont typeface="Wingdings" panose="05000000000000000000" pitchFamily="2" charset="2"/>
              <a:buChar char="§"/>
            </a:pPr>
            <a:r>
              <a:rPr lang="en-US" sz="3000" dirty="0" smtClean="0"/>
              <a:t>Now, let me divide you in pairs.</a:t>
            </a:r>
          </a:p>
          <a:p>
            <a:pPr>
              <a:buFont typeface="Wingdings" panose="05000000000000000000" pitchFamily="2" charset="2"/>
              <a:buChar char="§"/>
            </a:pPr>
            <a:r>
              <a:rPr lang="en-US" sz="3000" dirty="0" smtClean="0"/>
              <a:t>Ok, now give your list of topics to your partner. Let him/her select any one topic and talk about it for 1 to 2 minutes only.</a:t>
            </a:r>
          </a:p>
          <a:p>
            <a:pPr>
              <a:buFont typeface="Wingdings" panose="05000000000000000000" pitchFamily="2" charset="2"/>
              <a:buChar char="§"/>
            </a:pPr>
            <a:r>
              <a:rPr lang="en-US" sz="3000" dirty="0" smtClean="0"/>
              <a:t>Ok, now your job is to listen to your partner attentively and summarize his/her answer in front of the class.</a:t>
            </a:r>
          </a:p>
          <a:p>
            <a:pPr>
              <a:buFont typeface="Wingdings" panose="05000000000000000000" pitchFamily="2" charset="2"/>
              <a:buChar char="§"/>
            </a:pPr>
            <a:r>
              <a:rPr lang="en-US" sz="3000" dirty="0" smtClean="0"/>
              <a:t>The class will tell how good a listener you are.</a:t>
            </a:r>
          </a:p>
          <a:p>
            <a:pPr>
              <a:buFont typeface="Wingdings" panose="05000000000000000000" pitchFamily="2" charset="2"/>
              <a:buChar char="§"/>
            </a:pPr>
            <a:r>
              <a:rPr lang="en-US" sz="3000" dirty="0" smtClean="0"/>
              <a:t>Now you can speak on any one topic from your partner’s list and let’s see how good a listener your partner is.</a:t>
            </a:r>
          </a:p>
          <a:p>
            <a:endParaRPr lang="en-US" dirty="0"/>
          </a:p>
        </p:txBody>
      </p:sp>
      <p:pic>
        <p:nvPicPr>
          <p:cNvPr id="5122" name="Picture 2" descr="People Talking Cartoon Stock Illustrations – 28,008 People Talking Cartoon  Stock Illustrations, Vectors &amp; Clipart - Dreams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5854" y="286602"/>
            <a:ext cx="3591502" cy="1559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679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Final Take Away!</a:t>
            </a:r>
            <a:endParaRPr lang="en-US" b="1" dirty="0"/>
          </a:p>
        </p:txBody>
      </p:sp>
      <p:sp>
        <p:nvSpPr>
          <p:cNvPr id="3" name="Content Placeholder 2"/>
          <p:cNvSpPr>
            <a:spLocks noGrp="1"/>
          </p:cNvSpPr>
          <p:nvPr>
            <p:ph idx="1"/>
          </p:nvPr>
        </p:nvSpPr>
        <p:spPr/>
        <p:txBody>
          <a:bodyPr>
            <a:noAutofit/>
          </a:bodyPr>
          <a:lstStyle/>
          <a:p>
            <a:pPr>
              <a:buFont typeface="Wingdings" panose="05000000000000000000" pitchFamily="2" charset="2"/>
              <a:buChar char="§"/>
            </a:pPr>
            <a:r>
              <a:rPr lang="en-US" sz="3200" dirty="0" smtClean="0"/>
              <a:t>Communication should not be taken for granted.</a:t>
            </a:r>
          </a:p>
          <a:p>
            <a:pPr>
              <a:buFont typeface="Wingdings" panose="05000000000000000000" pitchFamily="2" charset="2"/>
              <a:buChar char="§"/>
            </a:pPr>
            <a:r>
              <a:rPr lang="en-US" sz="3200" dirty="0" smtClean="0"/>
              <a:t>It is an art and science that needs to be studied and practiced.</a:t>
            </a:r>
          </a:p>
          <a:p>
            <a:pPr>
              <a:buFont typeface="Wingdings" panose="05000000000000000000" pitchFamily="2" charset="2"/>
              <a:buChar char="§"/>
            </a:pPr>
            <a:r>
              <a:rPr lang="en-US" sz="3200" dirty="0" smtClean="0"/>
              <a:t>Good speakers and listeners you meet are your constant source of inspiration and learning.</a:t>
            </a:r>
          </a:p>
          <a:p>
            <a:pPr algn="ctr"/>
            <a:r>
              <a:rPr lang="en-US" sz="3200" dirty="0" smtClean="0"/>
              <a:t>Gear up for mastering tried and test communication skills in the business world (they will be fully applicable to personal life as well).</a:t>
            </a:r>
            <a:endParaRPr lang="en-US" sz="3200" dirty="0"/>
          </a:p>
        </p:txBody>
      </p:sp>
      <p:pic>
        <p:nvPicPr>
          <p:cNvPr id="4102" name="Picture 6" descr="McDonald's fast food takeaway paper bag with a big mac carton on Stock  Photo - Alam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78291" y="421486"/>
            <a:ext cx="2044123" cy="2848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90352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25</TotalTime>
  <Words>322</Words>
  <Application>Microsoft Office PowerPoint</Application>
  <PresentationFormat>Widescreen</PresentationFormat>
  <Paragraphs>23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Retrospect</vt:lpstr>
      <vt:lpstr>CPS-LAB 1</vt:lpstr>
      <vt:lpstr>Reflect and Share your thoughts!</vt:lpstr>
      <vt:lpstr>A piece of Advice!</vt:lpstr>
      <vt:lpstr>What is the role of listening in Oral Communication?</vt:lpstr>
      <vt:lpstr>Listen to the Conversation and do the following?</vt:lpstr>
      <vt:lpstr>Let’s Get to Know each other!</vt:lpstr>
      <vt:lpstr>Final Take Away!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CPS-LAB 1</dc:title>
  <dc:creator>Sameera Sultan</dc:creator>
  <cp:lastModifiedBy>Sameera Sultan</cp:lastModifiedBy>
  <cp:revision>9</cp:revision>
  <dcterms:created xsi:type="dcterms:W3CDTF">2021-01-28T06:47:42Z</dcterms:created>
  <dcterms:modified xsi:type="dcterms:W3CDTF">2021-01-28T07:13:26Z</dcterms:modified>
</cp:coreProperties>
</file>