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877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6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235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0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46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0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6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4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6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9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07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5569-E499-43C1-98E2-3CA531931ED5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9CCC7D8-D7AA-4268-892B-C06EE432B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7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achingenglish.org.uk/article/wh-ques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English Intonation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50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0894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/>
              <a:t>Exclamations</a:t>
            </a:r>
          </a:p>
          <a:p>
            <a:r>
              <a:rPr lang="en-US" sz="2800" dirty="0" smtClean="0"/>
              <a:t>How </a:t>
            </a:r>
            <a:r>
              <a:rPr lang="en-US" sz="2800" dirty="0"/>
              <a:t>nice of</a:t>
            </a:r>
            <a:r>
              <a:rPr lang="en-US" sz="2800" b="1" dirty="0"/>
              <a:t> ↘</a:t>
            </a:r>
            <a:r>
              <a:rPr lang="en-US" sz="2800" dirty="0"/>
              <a:t> you!</a:t>
            </a:r>
          </a:p>
          <a:p>
            <a:r>
              <a:rPr lang="en-US" sz="2800" dirty="0"/>
              <a:t>That's just what I </a:t>
            </a:r>
            <a:r>
              <a:rPr lang="en-US" sz="2800" b="1" dirty="0"/>
              <a:t>↘</a:t>
            </a:r>
            <a:r>
              <a:rPr lang="en-US" sz="2800" dirty="0"/>
              <a:t>need!</a:t>
            </a:r>
          </a:p>
          <a:p>
            <a:r>
              <a:rPr lang="en-US" sz="2800" dirty="0"/>
              <a:t>You don't</a:t>
            </a:r>
            <a:r>
              <a:rPr lang="en-US" sz="2800" b="1" dirty="0"/>
              <a:t> ↘</a:t>
            </a:r>
            <a:r>
              <a:rPr lang="en-US" sz="2800" dirty="0"/>
              <a:t> say!</a:t>
            </a:r>
          </a:p>
          <a:p>
            <a:r>
              <a:rPr lang="en-US" sz="2800" dirty="0"/>
              <a:t>What a beautiful</a:t>
            </a:r>
            <a:r>
              <a:rPr lang="en-US" sz="2800" b="1" dirty="0"/>
              <a:t> ↘</a:t>
            </a:r>
            <a:r>
              <a:rPr lang="en-US" sz="2800" dirty="0"/>
              <a:t> voice!</a:t>
            </a:r>
          </a:p>
          <a:p>
            <a:r>
              <a:rPr lang="en-US" sz="2800" dirty="0"/>
              <a:t>That's a </a:t>
            </a:r>
            <a:r>
              <a:rPr lang="en-US" sz="2800" b="1" dirty="0"/>
              <a:t>↘</a:t>
            </a:r>
            <a:r>
              <a:rPr lang="en-US" sz="2800" dirty="0"/>
              <a:t>surprise!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99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87928"/>
            <a:ext cx="8911687" cy="6095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Rising Intonation</a:t>
            </a:r>
            <a:r>
              <a:rPr lang="en-US" dirty="0"/>
              <a:t> (➚)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49927"/>
            <a:ext cx="8915400" cy="4761295"/>
          </a:xfrm>
        </p:spPr>
        <p:txBody>
          <a:bodyPr>
            <a:normAutofit/>
          </a:bodyPr>
          <a:lstStyle/>
          <a:p>
            <a:r>
              <a:rPr lang="en-US" dirty="0" smtClean="0"/>
              <a:t>(</a:t>
            </a:r>
            <a:r>
              <a:rPr lang="en-US" dirty="0"/>
              <a:t>The pitch of the voice rises at the end of a sentence.)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Rising intonation invites the speaker to continue talking.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It is normally used with yes/no questions, and question tags that are real questions.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b="1" dirty="0" smtClean="0"/>
              <a:t>Yes/no </a:t>
            </a:r>
            <a:r>
              <a:rPr lang="en-US" b="1" dirty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(Questions that can be answered by 'yes' or 'no'.)</a:t>
            </a:r>
          </a:p>
          <a:p>
            <a:pPr lvl="1"/>
            <a:r>
              <a:rPr lang="en-US" dirty="0"/>
              <a:t>Do you like your new ➚teacher?</a:t>
            </a:r>
          </a:p>
          <a:p>
            <a:pPr lvl="1"/>
            <a:r>
              <a:rPr lang="en-US" dirty="0"/>
              <a:t>Have you finished ➚already?</a:t>
            </a:r>
          </a:p>
          <a:p>
            <a:pPr lvl="1"/>
            <a:r>
              <a:rPr lang="en-US" dirty="0"/>
              <a:t>May I borrow your ➚dictionary?</a:t>
            </a:r>
          </a:p>
          <a:p>
            <a:pPr lvl="1"/>
            <a:r>
              <a:rPr lang="en-US" dirty="0"/>
              <a:t>Do you have any ➚magazines?</a:t>
            </a:r>
          </a:p>
          <a:p>
            <a:pPr lvl="1"/>
            <a:r>
              <a:rPr lang="en-US" dirty="0"/>
              <a:t>Do you sell ➚stamps?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86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Rising Intonation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Questions tags that show uncertainty and require an answer </a:t>
            </a:r>
            <a:r>
              <a:rPr lang="en-US" sz="3600" dirty="0"/>
              <a:t>(real questions).We've met already, ➚haven't we?</a:t>
            </a:r>
          </a:p>
          <a:p>
            <a:r>
              <a:rPr lang="en-US" sz="3600" dirty="0"/>
              <a:t>You like fish, ➚don't you?</a:t>
            </a:r>
          </a:p>
          <a:p>
            <a:r>
              <a:rPr lang="en-US" sz="3600" dirty="0"/>
              <a:t>You're a new student ➚aren't you?</a:t>
            </a:r>
          </a:p>
          <a:p>
            <a:r>
              <a:rPr lang="en-US" sz="3600" dirty="0"/>
              <a:t>The view is beautiful, ➚isn't it?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266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19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Rise-Fall Intonation</a:t>
            </a:r>
            <a:r>
              <a:rPr lang="en-US" dirty="0"/>
              <a:t> (➚➘)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0764" y="1440873"/>
            <a:ext cx="10243848" cy="4904509"/>
          </a:xfrm>
        </p:spPr>
        <p:txBody>
          <a:bodyPr>
            <a:normAutofit/>
          </a:bodyPr>
          <a:lstStyle/>
          <a:p>
            <a:r>
              <a:rPr lang="en-US" sz="2400" b="1" dirty="0"/>
              <a:t>We sometimes use a combination of rising and falling intonation in the same sentence.</a:t>
            </a:r>
            <a:br>
              <a:rPr lang="en-US" sz="2400" b="1" dirty="0"/>
            </a:br>
            <a:r>
              <a:rPr lang="en-US" sz="2400" b="1" dirty="0"/>
              <a:t>The combination is called Rise-Fall or Fall-Rise intonation</a:t>
            </a:r>
            <a:r>
              <a:rPr lang="en-US" sz="2400" b="1" dirty="0" smtClean="0"/>
              <a:t>.</a:t>
            </a:r>
          </a:p>
          <a:p>
            <a:r>
              <a:rPr lang="en-US" sz="2400" dirty="0"/>
              <a:t>We use rise-fall intonation for choices, lists, unfinished thoughts and conditional </a:t>
            </a:r>
            <a:r>
              <a:rPr lang="en-US" sz="2400" dirty="0" err="1"/>
              <a:t>sentences.</a:t>
            </a:r>
            <a:r>
              <a:rPr lang="en-US" sz="2400" b="1" dirty="0" err="1"/>
              <a:t>Choices</a:t>
            </a:r>
            <a:r>
              <a:rPr lang="en-US" sz="2400" b="1" dirty="0"/>
              <a:t> </a:t>
            </a:r>
            <a:r>
              <a:rPr lang="en-US" sz="2400" dirty="0"/>
              <a:t>(alternative questions.)</a:t>
            </a:r>
          </a:p>
          <a:p>
            <a:pPr lvl="1"/>
            <a:r>
              <a:rPr lang="en-US" sz="2400" dirty="0"/>
              <a:t>Are you having ➚soup or ➘salad?</a:t>
            </a:r>
          </a:p>
          <a:p>
            <a:pPr lvl="1"/>
            <a:r>
              <a:rPr lang="en-US" sz="2400" dirty="0"/>
              <a:t>Is John leaving on ➚Thursday or ➘Friday?</a:t>
            </a:r>
          </a:p>
          <a:p>
            <a:pPr lvl="1"/>
            <a:r>
              <a:rPr lang="en-US" sz="2400" dirty="0"/>
              <a:t>Does he speak ➚German or ➘French?</a:t>
            </a:r>
          </a:p>
          <a:p>
            <a:pPr lvl="1"/>
            <a:r>
              <a:rPr lang="en-US" sz="2400" dirty="0"/>
              <a:t>Is your name ➚Ava or ➘Eva?</a:t>
            </a:r>
          </a:p>
          <a:p>
            <a:pPr marL="0" indent="0"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914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119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Rise-Fall Intonation</a:t>
            </a:r>
            <a:r>
              <a:rPr lang="en-US" dirty="0"/>
              <a:t> (➚➘)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5455"/>
            <a:ext cx="8915400" cy="4525767"/>
          </a:xfrm>
        </p:spPr>
        <p:txBody>
          <a:bodyPr>
            <a:normAutofit/>
          </a:bodyPr>
          <a:lstStyle/>
          <a:p>
            <a:r>
              <a:rPr lang="en-US" sz="2800" b="1" dirty="0"/>
              <a:t>Lists </a:t>
            </a:r>
            <a:r>
              <a:rPr lang="en-US" sz="2800" dirty="0"/>
              <a:t>(rising, rising, rising, falling)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Intonation falls on the last item to show that the list is </a:t>
            </a:r>
            <a:r>
              <a:rPr lang="en-US" sz="2800" dirty="0" err="1"/>
              <a:t>finished.We've</a:t>
            </a:r>
            <a:r>
              <a:rPr lang="en-US" sz="2800" dirty="0"/>
              <a:t> got ➚apples, pears, bananas and ➘oranges</a:t>
            </a:r>
          </a:p>
          <a:p>
            <a:r>
              <a:rPr lang="en-US" sz="2800" dirty="0"/>
              <a:t>The sweater comes in ➚blue, white pink and ➘black</a:t>
            </a:r>
          </a:p>
          <a:p>
            <a:r>
              <a:rPr lang="en-US" sz="2800" dirty="0"/>
              <a:t>I like ➚football, tennis, basketball and ➘volleyball.</a:t>
            </a:r>
          </a:p>
          <a:p>
            <a:r>
              <a:rPr lang="en-US" sz="2800" dirty="0"/>
              <a:t>I bought ➚a tee-shirt, a skirt and a ➘handbag.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9245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5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Rise-Fall Intonation</a:t>
            </a:r>
            <a:r>
              <a:rPr lang="en-US" dirty="0"/>
              <a:t> (➚➘)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219200"/>
            <a:ext cx="10714903" cy="5389418"/>
          </a:xfrm>
        </p:spPr>
        <p:txBody>
          <a:bodyPr>
            <a:noAutofit/>
          </a:bodyPr>
          <a:lstStyle/>
          <a:p>
            <a:r>
              <a:rPr lang="en-US" sz="2000" b="1" dirty="0"/>
              <a:t>Unfinished thoughts (partial statements)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In the responses to the following questions, the rise-fall intonation indicates reservation.</a:t>
            </a:r>
            <a:br>
              <a:rPr lang="en-US" sz="2000" dirty="0"/>
            </a:br>
            <a:r>
              <a:rPr lang="en-US" sz="2000" dirty="0"/>
              <a:t>The speaker hesitates to fully express his/her thoughts.</a:t>
            </a:r>
          </a:p>
          <a:p>
            <a:pPr lvl="1"/>
            <a:r>
              <a:rPr lang="en-US" sz="2000" dirty="0"/>
              <a:t>Do you like my new handbag? Well the ➚leather is ➘nice... ( but I don't like it.)</a:t>
            </a:r>
          </a:p>
          <a:p>
            <a:pPr lvl="1"/>
            <a:r>
              <a:rPr lang="en-US" sz="2000" dirty="0"/>
              <a:t>What was the meal like? Hmm, the ➚fish was ➘good... (but the rest wasn't great).</a:t>
            </a:r>
          </a:p>
          <a:p>
            <a:pPr lvl="1"/>
            <a:r>
              <a:rPr lang="en-US" sz="2000" dirty="0"/>
              <a:t>So you both live in Los Angeles? Well ➚Alex ➘does ... (but I don't).</a:t>
            </a:r>
          </a:p>
          <a:p>
            <a:r>
              <a:rPr lang="en-US" sz="2000" b="1" dirty="0"/>
              <a:t>Conditional sentences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(The tone rises in the first clause and falls gradually in the second clause.)</a:t>
            </a:r>
          </a:p>
          <a:p>
            <a:pPr lvl="1"/>
            <a:r>
              <a:rPr lang="en-US" sz="2000" dirty="0"/>
              <a:t>If he ➚calls, ask him to leave a ➘message.</a:t>
            </a:r>
          </a:p>
          <a:p>
            <a:pPr lvl="1"/>
            <a:r>
              <a:rPr lang="en-US" sz="2000" dirty="0"/>
              <a:t>Unless he ➚insists, I'm not going to ➘go.</a:t>
            </a:r>
          </a:p>
          <a:p>
            <a:pPr lvl="1"/>
            <a:r>
              <a:rPr lang="en-US" sz="2000" dirty="0"/>
              <a:t>If you have any ➚problems, just ➘contact us.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2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180109"/>
            <a:ext cx="8911687" cy="678873"/>
          </a:xfrm>
        </p:spPr>
        <p:txBody>
          <a:bodyPr>
            <a:normAutofit/>
          </a:bodyPr>
          <a:lstStyle/>
          <a:p>
            <a:r>
              <a:rPr lang="en-US" b="1" dirty="0"/>
              <a:t>Fall-Rise Intonation</a:t>
            </a:r>
            <a:r>
              <a:rPr lang="en-US" dirty="0"/>
              <a:t> (➘➚)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109" y="1537854"/>
            <a:ext cx="10562503" cy="4373367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(The voice falls and rises</a:t>
            </a:r>
            <a:r>
              <a:rPr lang="en-US" sz="2000" i="1" dirty="0"/>
              <a:t> usually within one word</a:t>
            </a:r>
            <a:r>
              <a:rPr lang="en-US" sz="2000" dirty="0"/>
              <a:t>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main function of fall-rise intonation is to show that the speaker is not certain of the answer they are giving to a question, or is reluctant to reply (as opposed to a falling tone used when there is no hesitation). It is also used in polite requests or suggestions.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1" dirty="0"/>
              <a:t>Hesitation/reluctance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So you'd be willing to confirm that? ...Well ... I ➘</a:t>
            </a:r>
            <a:r>
              <a:rPr lang="en-US" sz="2000" dirty="0" err="1"/>
              <a:t>sup➚pose</a:t>
            </a:r>
            <a:r>
              <a:rPr lang="en-US" sz="2000" dirty="0"/>
              <a:t> so ...</a:t>
            </a:r>
          </a:p>
          <a:p>
            <a:pPr lvl="1"/>
            <a:r>
              <a:rPr lang="en-US" sz="2000" dirty="0"/>
              <a:t>You didn't see him on Monday?   I don't quite ➘</a:t>
            </a:r>
            <a:r>
              <a:rPr lang="en-US" sz="2000" dirty="0" err="1"/>
              <a:t>re➚member</a:t>
            </a:r>
            <a:r>
              <a:rPr lang="en-US" sz="2000" dirty="0"/>
              <a:t> ...</a:t>
            </a:r>
          </a:p>
          <a:p>
            <a:r>
              <a:rPr lang="en-US" sz="2000" b="1" dirty="0"/>
              <a:t>Politeness-Doubt-Uncertainty</a:t>
            </a:r>
            <a:r>
              <a:rPr lang="en-US" sz="2000" dirty="0"/>
              <a:t>: (You are not sure what the answer might be.)</a:t>
            </a: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Perhaps we could ➘</a:t>
            </a:r>
            <a:r>
              <a:rPr lang="en-US" sz="2000" dirty="0" err="1"/>
              <a:t>vis➚it</a:t>
            </a:r>
            <a:r>
              <a:rPr lang="en-US" sz="2000" dirty="0"/>
              <a:t> the place?</a:t>
            </a:r>
          </a:p>
          <a:p>
            <a:pPr lvl="1"/>
            <a:r>
              <a:rPr lang="en-US" sz="2000" dirty="0"/>
              <a:t>Should we ➘</a:t>
            </a:r>
            <a:r>
              <a:rPr lang="en-US" sz="2000" dirty="0" err="1"/>
              <a:t>cop➚y</a:t>
            </a:r>
            <a:r>
              <a:rPr lang="en-US" sz="2000" dirty="0"/>
              <a:t> the list?</a:t>
            </a:r>
          </a:p>
          <a:p>
            <a:pPr lvl="1"/>
            <a:r>
              <a:rPr lang="en-US" sz="2000" dirty="0"/>
              <a:t>Do you think it's ➘</a:t>
            </a:r>
            <a:r>
              <a:rPr lang="en-US" sz="2000" dirty="0" err="1"/>
              <a:t>al➚lowed</a:t>
            </a:r>
            <a:r>
              <a:rPr lang="en-US" sz="20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7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mean by intonation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At its simplest, intonation could be described as 'the music of speech'. A change or variation in this music (or pitch) can affect the meaning of what we say.</a:t>
            </a:r>
          </a:p>
          <a:p>
            <a:r>
              <a:rPr lang="en-US" sz="3600" dirty="0"/>
              <a:t>We can therefore think of intonation as referring to the way we use the pitch of our voice to express particular meanings and attitudes.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701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9854" y="286604"/>
            <a:ext cx="8855825" cy="5308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Types of Intonation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039091"/>
            <a:ext cx="10720647" cy="56942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i="1" dirty="0" smtClean="0">
                <a:solidFill>
                  <a:srgbClr val="FF0000"/>
                </a:solidFill>
              </a:rPr>
              <a:t>      Attitudinal</a:t>
            </a:r>
          </a:p>
          <a:p>
            <a:r>
              <a:rPr lang="en-US" sz="3800" dirty="0"/>
              <a:t>In many spoken languages around the world – but especially in British English – it is easy for the listener to understand the speaker's attitude: boredom, interest, surprise, anger, appreciation, happiness, and so on, are often evident in their intonation</a:t>
            </a:r>
            <a:r>
              <a:rPr lang="en-US" sz="3800" dirty="0" smtClean="0"/>
              <a:t>.</a:t>
            </a:r>
          </a:p>
          <a:p>
            <a:r>
              <a:rPr lang="en-US" sz="3800" dirty="0" smtClean="0"/>
              <a:t>Examples:</a:t>
            </a:r>
          </a:p>
          <a:p>
            <a:r>
              <a:rPr lang="en-US" sz="3800" dirty="0" smtClean="0"/>
              <a:t>When receiving </a:t>
            </a:r>
            <a:r>
              <a:rPr lang="en-US" sz="3800" dirty="0"/>
              <a:t>a surprise birthday cake at your </a:t>
            </a:r>
            <a:r>
              <a:rPr lang="en-US" sz="3800" dirty="0" smtClean="0"/>
              <a:t>work, a speaker says, ‘Did </a:t>
            </a:r>
            <a:r>
              <a:rPr lang="en-US" sz="3800" dirty="0"/>
              <a:t>you get that for me?’ </a:t>
            </a:r>
            <a:r>
              <a:rPr lang="en-US" sz="3800" dirty="0" smtClean="0"/>
              <a:t>with rising </a:t>
            </a:r>
            <a:r>
              <a:rPr lang="en-US" sz="3800" dirty="0"/>
              <a:t>intonation, particularly on ‘me’ at the end, expressing surprise and delight.</a:t>
            </a:r>
          </a:p>
          <a:p>
            <a:r>
              <a:rPr lang="en-US" sz="3800" dirty="0"/>
              <a:t>The feeling of boredom or indifference, on the other hand, might be expressed with a flat tone, (think of a robot). Compare the 'thank you' uttered to the mailman delivering a utility bill (flat) and the ‘thank you!’ said when someone helps you mend a flat </a:t>
            </a:r>
            <a:r>
              <a:rPr lang="en-US" sz="3800" dirty="0" err="1"/>
              <a:t>tyre</a:t>
            </a:r>
            <a:r>
              <a:rPr lang="en-US" sz="3800" dirty="0"/>
              <a:t> on the side of a road (expressive, heartfelt).</a:t>
            </a:r>
          </a:p>
          <a:p>
            <a:r>
              <a:rPr lang="en-US" sz="3800" dirty="0"/>
              <a:t>We often express gratitude and other emotions as much by our use of intonation as by the use of specific words.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90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04800"/>
            <a:ext cx="8911687" cy="900545"/>
          </a:xfrm>
        </p:spPr>
        <p:txBody>
          <a:bodyPr>
            <a:normAutofit/>
          </a:bodyPr>
          <a:lstStyle/>
          <a:p>
            <a:r>
              <a:rPr lang="en-US" b="1" dirty="0"/>
              <a:t>Types of Intonation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 smtClean="0">
                <a:solidFill>
                  <a:srgbClr val="FF0000"/>
                </a:solidFill>
              </a:rPr>
              <a:t>Grammatical</a:t>
            </a:r>
          </a:p>
          <a:p>
            <a:pPr marL="0" indent="0">
              <a:buNone/>
            </a:pPr>
            <a:endParaRPr lang="en-US" sz="2800" i="1" dirty="0"/>
          </a:p>
          <a:p>
            <a:pPr marL="0" indent="0">
              <a:buNone/>
            </a:pPr>
            <a:r>
              <a:rPr lang="en-US" sz="2800" dirty="0" smtClean="0"/>
              <a:t>There </a:t>
            </a:r>
            <a:r>
              <a:rPr lang="en-US" sz="2800" dirty="0"/>
              <a:t>are some intonation patterns in English, which, for the most part, correspond to the use of particular grammar structures. The most common example is in the use of </a:t>
            </a:r>
            <a:r>
              <a:rPr lang="en-US" sz="2800" b="1" dirty="0" err="1">
                <a:hlinkClick r:id="rId2"/>
              </a:rPr>
              <a:t>wh</a:t>
            </a:r>
            <a:r>
              <a:rPr lang="en-US" sz="2800" b="1" dirty="0">
                <a:hlinkClick r:id="rId2"/>
              </a:rPr>
              <a:t>-questions</a:t>
            </a:r>
            <a:r>
              <a:rPr lang="en-US" sz="2800" dirty="0"/>
              <a:t> (questions beginning with 'who', 'what', 'why', 'where', 'when', 'which', and 'how'), which usually have a falling intonation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7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Falling Intonation</a:t>
            </a:r>
            <a:r>
              <a:rPr lang="en-US" dirty="0"/>
              <a:t> (➘)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(</a:t>
            </a:r>
            <a:r>
              <a:rPr lang="en-US" sz="2800" dirty="0"/>
              <a:t>The pitch of the voice falls at the end of the sentence.)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Falling intonation is the most common intonation pattern in English.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It is commonly found in statements, commands, </a:t>
            </a:r>
            <a:r>
              <a:rPr lang="en-US" sz="2800" dirty="0" err="1"/>
              <a:t>wh</a:t>
            </a:r>
            <a:r>
              <a:rPr lang="en-US" sz="2800" dirty="0"/>
              <a:t>-questions (information questions),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confirmatory question tags and exclamations.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0154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Statements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I’ll </a:t>
            </a:r>
            <a:r>
              <a:rPr lang="en-US" dirty="0"/>
              <a:t>be back in a</a:t>
            </a:r>
            <a:r>
              <a:rPr lang="en-US" b="1" dirty="0"/>
              <a:t> ↘</a:t>
            </a:r>
            <a:r>
              <a:rPr lang="en-US" dirty="0"/>
              <a:t>minute.</a:t>
            </a:r>
          </a:p>
          <a:p>
            <a:r>
              <a:rPr lang="en-US" dirty="0"/>
              <a:t>She doesn’t live here </a:t>
            </a:r>
            <a:r>
              <a:rPr lang="en-US" b="1" dirty="0"/>
              <a:t>↘</a:t>
            </a:r>
            <a:r>
              <a:rPr lang="en-US" dirty="0"/>
              <a:t>anymore.</a:t>
            </a:r>
          </a:p>
          <a:p>
            <a:r>
              <a:rPr lang="en-US" dirty="0"/>
              <a:t>Dad wants to change his</a:t>
            </a:r>
            <a:r>
              <a:rPr lang="en-US" b="1" dirty="0"/>
              <a:t> ↘</a:t>
            </a:r>
            <a:r>
              <a:rPr lang="en-US" dirty="0"/>
              <a:t>car.</a:t>
            </a:r>
          </a:p>
          <a:p>
            <a:r>
              <a:rPr lang="en-US" dirty="0"/>
              <a:t>Here is the weather </a:t>
            </a:r>
            <a:r>
              <a:rPr lang="en-US" b="1" dirty="0"/>
              <a:t>↘</a:t>
            </a:r>
            <a:r>
              <a:rPr lang="en-US" dirty="0"/>
              <a:t>forecast.</a:t>
            </a:r>
          </a:p>
          <a:p>
            <a:r>
              <a:rPr lang="en-US" dirty="0"/>
              <a:t>Cloudy weather is expected at the end of the </a:t>
            </a:r>
            <a:r>
              <a:rPr lang="en-US" b="1" dirty="0"/>
              <a:t>↘</a:t>
            </a:r>
            <a:r>
              <a:rPr lang="en-US" dirty="0"/>
              <a:t>week.</a:t>
            </a:r>
          </a:p>
          <a:p>
            <a:r>
              <a:rPr lang="en-US" dirty="0"/>
              <a:t>We should work together more </a:t>
            </a:r>
            <a:r>
              <a:rPr lang="en-US" b="1" dirty="0"/>
              <a:t>↘</a:t>
            </a:r>
            <a:r>
              <a:rPr lang="en-US" dirty="0"/>
              <a:t>often</a:t>
            </a:r>
          </a:p>
          <a:p>
            <a:r>
              <a:rPr lang="en-US" dirty="0"/>
              <a:t>I'm going for a walk in the </a:t>
            </a:r>
            <a:r>
              <a:rPr lang="en-US" b="1" dirty="0"/>
              <a:t>↘</a:t>
            </a:r>
            <a:r>
              <a:rPr lang="en-US" dirty="0"/>
              <a:t>park</a:t>
            </a:r>
            <a:r>
              <a:rPr lang="en-US" dirty="0" smtClean="0"/>
              <a:t>.</a:t>
            </a:r>
          </a:p>
          <a:p>
            <a:r>
              <a:rPr lang="en-US" dirty="0"/>
              <a:t>Nice to meet </a:t>
            </a:r>
            <a:r>
              <a:rPr lang="en-US" b="1" dirty="0"/>
              <a:t>↘</a:t>
            </a:r>
            <a:r>
              <a:rPr lang="en-US" dirty="0"/>
              <a:t>you.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Commands</a:t>
            </a:r>
            <a:r>
              <a:rPr lang="en-US" dirty="0" smtClean="0"/>
              <a:t> </a:t>
            </a:r>
          </a:p>
          <a:p>
            <a:r>
              <a:rPr lang="en-US" dirty="0" smtClean="0"/>
              <a:t>Write your name </a:t>
            </a:r>
            <a:r>
              <a:rPr lang="en-US" b="1" dirty="0" smtClean="0"/>
              <a:t>↘</a:t>
            </a:r>
            <a:r>
              <a:rPr lang="en-US" dirty="0" smtClean="0"/>
              <a:t>here.</a:t>
            </a:r>
          </a:p>
          <a:p>
            <a:r>
              <a:rPr lang="en-US" dirty="0" smtClean="0"/>
              <a:t>Show me what you’ve </a:t>
            </a:r>
            <a:r>
              <a:rPr lang="en-US" b="1" dirty="0" smtClean="0"/>
              <a:t>↘</a:t>
            </a:r>
            <a:r>
              <a:rPr lang="en-US" dirty="0" smtClean="0"/>
              <a:t>written.  </a:t>
            </a:r>
          </a:p>
          <a:p>
            <a:r>
              <a:rPr lang="en-US" dirty="0" smtClean="0"/>
              <a:t>Leave </a:t>
            </a:r>
            <a:r>
              <a:rPr lang="en-US" dirty="0"/>
              <a:t>it on the</a:t>
            </a:r>
            <a:r>
              <a:rPr lang="en-US" b="1" dirty="0"/>
              <a:t> ↘</a:t>
            </a:r>
            <a:r>
              <a:rPr lang="en-US" dirty="0"/>
              <a:t>desk.</a:t>
            </a:r>
          </a:p>
          <a:p>
            <a:r>
              <a:rPr lang="en-US" dirty="0"/>
              <a:t>Take that picture </a:t>
            </a:r>
            <a:r>
              <a:rPr lang="en-US" b="1" dirty="0"/>
              <a:t>↘</a:t>
            </a:r>
            <a:r>
              <a:rPr lang="en-US" dirty="0"/>
              <a:t> down.</a:t>
            </a:r>
          </a:p>
          <a:p>
            <a:r>
              <a:rPr lang="en-US" dirty="0"/>
              <a:t>Throw that </a:t>
            </a:r>
            <a:r>
              <a:rPr lang="en-US" b="1" dirty="0"/>
              <a:t>↘</a:t>
            </a:r>
            <a:r>
              <a:rPr lang="en-US" dirty="0"/>
              <a:t>out.</a:t>
            </a:r>
          </a:p>
          <a:p>
            <a:r>
              <a:rPr lang="en-US" dirty="0"/>
              <a:t>Put your books on the </a:t>
            </a:r>
            <a:r>
              <a:rPr lang="en-US" b="1" dirty="0"/>
              <a:t>↘</a:t>
            </a:r>
            <a:r>
              <a:rPr lang="en-US" dirty="0"/>
              <a:t>table.</a:t>
            </a:r>
          </a:p>
          <a:p>
            <a:r>
              <a:rPr lang="en-US" dirty="0"/>
              <a:t>Take your hands out of your </a:t>
            </a:r>
            <a:r>
              <a:rPr lang="en-US" b="1" dirty="0"/>
              <a:t>↘</a:t>
            </a:r>
            <a:r>
              <a:rPr lang="en-US" dirty="0"/>
              <a:t>pockets.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902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Wh</a:t>
            </a:r>
            <a:r>
              <a:rPr lang="en-US" b="1" dirty="0"/>
              <a:t>- questions </a:t>
            </a:r>
            <a:r>
              <a:rPr lang="en-US" dirty="0"/>
              <a:t>(requesting information.)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(questions beginning with 'who', 'what', 'why', 'where', 'when', 'which', and 'how</a:t>
            </a:r>
            <a:r>
              <a:rPr lang="en-US" dirty="0" smtClean="0"/>
              <a:t>')</a:t>
            </a:r>
          </a:p>
          <a:p>
            <a:r>
              <a:rPr lang="en-US" dirty="0" smtClean="0"/>
              <a:t>What </a:t>
            </a:r>
            <a:r>
              <a:rPr lang="en-US" dirty="0"/>
              <a:t>country do you come</a:t>
            </a:r>
            <a:r>
              <a:rPr lang="en-US" b="1" dirty="0"/>
              <a:t> ↘</a:t>
            </a:r>
            <a:r>
              <a:rPr lang="en-US" dirty="0"/>
              <a:t>from?</a:t>
            </a:r>
          </a:p>
          <a:p>
            <a:r>
              <a:rPr lang="en-US" dirty="0"/>
              <a:t>Where do you</a:t>
            </a:r>
            <a:r>
              <a:rPr lang="en-US" b="1" dirty="0"/>
              <a:t> ↘</a:t>
            </a:r>
            <a:r>
              <a:rPr lang="en-US" dirty="0"/>
              <a:t>work?  </a:t>
            </a:r>
          </a:p>
          <a:p>
            <a:r>
              <a:rPr lang="en-US" dirty="0"/>
              <a:t>Which of them do you </a:t>
            </a:r>
            <a:r>
              <a:rPr lang="en-US" b="1" dirty="0"/>
              <a:t>↘</a:t>
            </a:r>
            <a:r>
              <a:rPr lang="en-US" dirty="0"/>
              <a:t>prefer?</a:t>
            </a:r>
          </a:p>
          <a:p>
            <a:r>
              <a:rPr lang="en-US" dirty="0"/>
              <a:t>When does the shop </a:t>
            </a:r>
            <a:r>
              <a:rPr lang="en-US" b="1" dirty="0"/>
              <a:t>↘</a:t>
            </a:r>
            <a:r>
              <a:rPr lang="en-US" dirty="0"/>
              <a:t>open?</a:t>
            </a:r>
          </a:p>
          <a:p>
            <a:r>
              <a:rPr lang="en-US" dirty="0"/>
              <a:t>How many books have you </a:t>
            </a:r>
            <a:r>
              <a:rPr lang="en-US" b="1" dirty="0"/>
              <a:t>↘</a:t>
            </a:r>
            <a:r>
              <a:rPr lang="en-US" dirty="0"/>
              <a:t>bought?</a:t>
            </a:r>
          </a:p>
          <a:p>
            <a:r>
              <a:rPr lang="en-US" dirty="0"/>
              <a:t>Which coat is </a:t>
            </a:r>
            <a:r>
              <a:rPr lang="en-US" b="1" dirty="0"/>
              <a:t>↘</a:t>
            </a:r>
            <a:r>
              <a:rPr lang="en-US" dirty="0"/>
              <a:t>yours?</a:t>
            </a:r>
          </a:p>
          <a:p>
            <a:r>
              <a:rPr lang="en-US" dirty="0"/>
              <a:t>Whose bag is </a:t>
            </a:r>
            <a:r>
              <a:rPr lang="en-US" b="1" dirty="0"/>
              <a:t>↘</a:t>
            </a:r>
            <a:r>
              <a:rPr lang="en-US" dirty="0"/>
              <a:t>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953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Falling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436"/>
            <a:ext cx="8915400" cy="44287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Questions Tags that are statements requesting confirmation rather than questions.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Not all tag questions are really questions.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Some of them merely ask for confirmation or invite agreement, in which case we use a falling tone at the end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He </a:t>
            </a:r>
            <a:r>
              <a:rPr lang="en-US" sz="2800" dirty="0"/>
              <a:t>thinks he’s so clever, doesn’t </a:t>
            </a:r>
            <a:r>
              <a:rPr lang="en-US" sz="2800" b="1" dirty="0"/>
              <a:t>↘</a:t>
            </a:r>
            <a:r>
              <a:rPr lang="en-US" sz="2800" dirty="0"/>
              <a:t>he?</a:t>
            </a:r>
          </a:p>
          <a:p>
            <a:r>
              <a:rPr lang="en-US" sz="2800" dirty="0"/>
              <a:t>She's such a nuisance, isn't</a:t>
            </a:r>
            <a:r>
              <a:rPr lang="en-US" sz="2800" b="1" dirty="0"/>
              <a:t> ↘</a:t>
            </a:r>
            <a:r>
              <a:rPr lang="en-US" sz="2800" dirty="0"/>
              <a:t>she?  </a:t>
            </a:r>
          </a:p>
          <a:p>
            <a:r>
              <a:rPr lang="en-US" sz="2800" dirty="0"/>
              <a:t>I failed the test because I didn't revise, did</a:t>
            </a:r>
            <a:r>
              <a:rPr lang="en-US" sz="2800" b="1" dirty="0"/>
              <a:t> ↘</a:t>
            </a:r>
            <a:r>
              <a:rPr lang="en-US" sz="2800" dirty="0"/>
              <a:t> I?</a:t>
            </a:r>
          </a:p>
          <a:p>
            <a:r>
              <a:rPr lang="en-US" sz="2800" dirty="0"/>
              <a:t>It doesn't seem to bother him much, does</a:t>
            </a:r>
            <a:r>
              <a:rPr lang="en-US" sz="2800" b="1" dirty="0"/>
              <a:t> ↘</a:t>
            </a:r>
            <a:r>
              <a:rPr lang="en-US" sz="2800" dirty="0"/>
              <a:t> 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89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155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English Intonation</vt:lpstr>
      <vt:lpstr>What we mean by intonation</vt:lpstr>
      <vt:lpstr>Types of Intonation</vt:lpstr>
      <vt:lpstr>Types of Intonation</vt:lpstr>
      <vt:lpstr>Falling Intonation (➘)</vt:lpstr>
      <vt:lpstr>Falling</vt:lpstr>
      <vt:lpstr>Falling</vt:lpstr>
      <vt:lpstr>Falling</vt:lpstr>
      <vt:lpstr>Falling</vt:lpstr>
      <vt:lpstr>Falling</vt:lpstr>
      <vt:lpstr>Rising Intonation (➚) </vt:lpstr>
      <vt:lpstr>Rising Intonation</vt:lpstr>
      <vt:lpstr>Rise-Fall Intonation (➚➘)</vt:lpstr>
      <vt:lpstr>Rise-Fall Intonation (➚➘)</vt:lpstr>
      <vt:lpstr>Rise-Fall Intonation (➚➘)</vt:lpstr>
      <vt:lpstr>Fall-Rise Intonation (➘➚)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Intonation</dc:title>
  <dc:creator>Sameera Sultan</dc:creator>
  <cp:lastModifiedBy>Sameera Sultan</cp:lastModifiedBy>
  <cp:revision>5</cp:revision>
  <dcterms:created xsi:type="dcterms:W3CDTF">2021-03-11T06:33:16Z</dcterms:created>
  <dcterms:modified xsi:type="dcterms:W3CDTF">2021-03-11T06:50:08Z</dcterms:modified>
</cp:coreProperties>
</file>