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Wdhp+45JMYz/Ysp8RRIBR55w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E74985-4EC4-42A5-A0A8-D4F80A4D6F93}">
  <a:tblStyle styleId="{EFE74985-4EC4-42A5-A0A8-D4F80A4D6F9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ArialBlack-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Margin of Error = </a:t>
            </a:r>
            <a:r>
              <a:rPr b="0" i="0" lang="en-US" sz="1200">
                <a:solidFill>
                  <a:schemeClr val="dk1"/>
                </a:solidFill>
                <a:latin typeface="Calibri"/>
                <a:ea typeface="Calibri"/>
                <a:cs typeface="Calibri"/>
                <a:sym typeface="Calibri"/>
              </a:rPr>
              <a:t>the </a:t>
            </a:r>
            <a:r>
              <a:rPr b="0" i="1" lang="en-US" sz="1200">
                <a:solidFill>
                  <a:schemeClr val="dk1"/>
                </a:solidFill>
                <a:latin typeface="Calibri"/>
                <a:ea typeface="Calibri"/>
                <a:cs typeface="Calibri"/>
                <a:sym typeface="Calibri"/>
              </a:rPr>
              <a:t>maximum error of the estimate</a:t>
            </a:r>
            <a:r>
              <a:rPr b="0" i="0" lang="en-US" sz="1200">
                <a:solidFill>
                  <a:schemeClr val="dk1"/>
                </a:solidFill>
                <a:latin typeface="Calibri"/>
                <a:ea typeface="Calibri"/>
                <a:cs typeface="Calibri"/>
                <a:sym typeface="Calibri"/>
              </a:rPr>
              <a:t>.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Sample mean = 11.09 , alpha/2=0.05	(1 – 0.05 = 0.9500) 🡪 z-value = 1.65 </a:t>
            </a:r>
            <a:endParaRPr/>
          </a:p>
          <a:p>
            <a:pPr indent="0" lvl="0" marL="0" rtl="0" algn="l">
              <a:lnSpc>
                <a:spcPct val="100000"/>
              </a:lnSpc>
              <a:spcBef>
                <a:spcPts val="0"/>
              </a:spcBef>
              <a:spcAft>
                <a:spcPts val="0"/>
              </a:spcAft>
              <a:buSzPts val="1400"/>
              <a:buNone/>
            </a:pPr>
            <a:r>
              <a:t/>
            </a:r>
            <a:endParaRPr/>
          </a:p>
        </p:txBody>
      </p:sp>
      <p:sp>
        <p:nvSpPr>
          <p:cNvPr id="193" name="Google Shape;19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T=2.262 </a:t>
            </a:r>
            <a:endParaRPr/>
          </a:p>
        </p:txBody>
      </p:sp>
      <p:sp>
        <p:nvSpPr>
          <p:cNvPr id="263" name="Google Shape;26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T=3.707 xbar=7041..4 </a:t>
            </a:r>
            <a:endParaRPr/>
          </a:p>
        </p:txBody>
      </p:sp>
      <p:sp>
        <p:nvSpPr>
          <p:cNvPr id="271" name="Google Shape;27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71265d26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f71265d269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f71265d269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71265d26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f71265d269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f71265d269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6"/>
          <p:cNvSpPr/>
          <p:nvPr>
            <p:ph idx="2" type="pic"/>
          </p:nvPr>
        </p:nvSpPr>
        <p:spPr>
          <a:xfrm>
            <a:off x="5183188" y="987425"/>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allup.com.pk/majority-of-pakistanis-approve-of-punjab-kp-govts-performance-gallup-pakistan-national-public-opinion-poll-cited-in-the-news/" TargetMode="External"/><Relationship Id="rId4" Type="http://schemas.openxmlformats.org/officeDocument/2006/relationships/hyperlink" Target="https://gallup.com.pk/majority-of-pakistanis-approve-of-punjab-kp-govts-performance-gallup-pakistan-national-public-opinion-poll-cited-in-the-news/" TargetMode="External"/><Relationship Id="rId5" Type="http://schemas.openxmlformats.org/officeDocument/2006/relationships/hyperlink" Target="https://gallup.com.pk/majority-of-pakistanis-approve-of-punjab-kp-govts-performance-gallup-pakistan-national-public-opinion-poll-cited-in-the-news/" TargetMode="External"/><Relationship Id="rId6" Type="http://schemas.openxmlformats.org/officeDocument/2006/relationships/hyperlink" Target="https://gallup.com.pk/majority-of-pakistanis-approve-of-punjab-kp-govts-performance-gallup-pakistan-national-public-opinion-poll-cited-in-the-news/" TargetMode="External"/><Relationship Id="rId7" Type="http://schemas.openxmlformats.org/officeDocument/2006/relationships/hyperlink" Target="https://gallup.com.pk/majority-of-pakistanis-approve-of-punjab-kp-govts-performance-gallup-pakistan-national-public-opinion-poll-cited-in-the-news/" TargetMode="External"/><Relationship Id="rId8"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14.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eo.tv/latest/168978-what-do-pakistanis-consider-the-countrys-biggest-problems-heres-what-our-survey-revealed" TargetMode="Externa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ESTIMATION</a:t>
            </a:r>
            <a:endParaRPr>
              <a:solidFill>
                <a:srgbClr val="00B050"/>
              </a:solidFill>
              <a:latin typeface="Arial Black"/>
              <a:ea typeface="Arial Black"/>
              <a:cs typeface="Arial Black"/>
              <a:sym typeface="Arial Black"/>
            </a:endParaRPr>
          </a:p>
          <a:p>
            <a:pPr indent="0" lvl="0" marL="0" rtl="0" algn="ctr">
              <a:spcBef>
                <a:spcPts val="0"/>
              </a:spcBef>
              <a:spcAft>
                <a:spcPts val="0"/>
              </a:spcAft>
              <a:buClr>
                <a:srgbClr val="00B050"/>
              </a:buClr>
              <a:buSzPts val="6000"/>
              <a:buFont typeface="Arial Black"/>
              <a:buNone/>
            </a:pPr>
            <a:r>
              <a:rPr lang="en-US" sz="4488">
                <a:solidFill>
                  <a:srgbClr val="FF0000"/>
                </a:solidFill>
                <a:latin typeface="Arial Black"/>
                <a:ea typeface="Arial Black"/>
                <a:cs typeface="Arial Black"/>
                <a:sym typeface="Arial Black"/>
              </a:rPr>
              <a:t>(1 to 8 slides are optional)</a:t>
            </a:r>
            <a:endParaRPr>
              <a:solidFill>
                <a:srgbClr val="00B050"/>
              </a:solidFill>
              <a:latin typeface="Arial Black"/>
              <a:ea typeface="Arial Black"/>
              <a:cs typeface="Arial Black"/>
              <a:sym typeface="Arial Black"/>
            </a:endParaRPr>
          </a:p>
          <a:p>
            <a:pPr indent="0" lvl="0" marL="0" rtl="0" algn="ctr">
              <a:lnSpc>
                <a:spcPct val="90000"/>
              </a:lnSpc>
              <a:spcBef>
                <a:spcPts val="0"/>
              </a:spcBef>
              <a:spcAft>
                <a:spcPts val="0"/>
              </a:spcAft>
              <a:buClr>
                <a:srgbClr val="00B050"/>
              </a:buClr>
              <a:buSzPts val="6000"/>
              <a:buFont typeface="Arial Black"/>
              <a:buNone/>
            </a:pPr>
            <a:r>
              <a:t/>
            </a:r>
            <a:endParaRPr sz="2800">
              <a:solidFill>
                <a:srgbClr val="FF9900"/>
              </a:solidFill>
              <a:latin typeface="Arial Black"/>
              <a:ea typeface="Arial Black"/>
              <a:cs typeface="Arial Black"/>
              <a:sym typeface="Arial Black"/>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rPr b="1" lang="en-US" sz="3900"/>
              <a:t>MT 205: Probability &amp; Statistics </a:t>
            </a:r>
            <a:endParaRPr b="1"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Properties of a Good Estimator </a:t>
            </a:r>
            <a:endParaRPr b="1">
              <a:solidFill>
                <a:srgbClr val="00B050"/>
              </a:solidFill>
            </a:endParaRPr>
          </a:p>
        </p:txBody>
      </p:sp>
      <p:sp>
        <p:nvSpPr>
          <p:cNvPr id="151" name="Google Shape;15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Sample measures (i.e., statistics) are used to estimate population measures (i.e., parameters). These statistics are called </a:t>
            </a:r>
            <a:r>
              <a:rPr b="1" lang="en-US"/>
              <a:t>estimators. </a:t>
            </a:r>
            <a:endParaRPr/>
          </a:p>
          <a:p>
            <a:pPr indent="-228600" lvl="0" marL="228600" rtl="0" algn="l">
              <a:lnSpc>
                <a:spcPct val="90000"/>
              </a:lnSpc>
              <a:spcBef>
                <a:spcPts val="1000"/>
              </a:spcBef>
              <a:spcAft>
                <a:spcPts val="0"/>
              </a:spcAft>
              <a:buClr>
                <a:schemeClr val="dk1"/>
              </a:buClr>
              <a:buSzPts val="2800"/>
              <a:buChar char="•"/>
            </a:pPr>
            <a:r>
              <a:rPr lang="en-US"/>
              <a:t>A good estimator should satisfy the three properties: </a:t>
            </a:r>
            <a:endParaRPr/>
          </a:p>
          <a:p>
            <a:pPr indent="-228600" lvl="0" marL="228600" rtl="0" algn="l">
              <a:lnSpc>
                <a:spcPct val="90000"/>
              </a:lnSpc>
              <a:spcBef>
                <a:spcPts val="1000"/>
              </a:spcBef>
              <a:spcAft>
                <a:spcPts val="0"/>
              </a:spcAft>
              <a:buClr>
                <a:schemeClr val="dk1"/>
              </a:buClr>
              <a:buSzPts val="2800"/>
              <a:buChar char="•"/>
            </a:pPr>
            <a:br>
              <a:rPr lang="en-US"/>
            </a:br>
            <a:r>
              <a:rPr lang="en-US"/>
              <a:t> </a:t>
            </a:r>
            <a:br>
              <a:rPr lang="en-US"/>
            </a:br>
            <a:endParaRPr/>
          </a:p>
        </p:txBody>
      </p:sp>
      <p:pic>
        <p:nvPicPr>
          <p:cNvPr id="152" name="Google Shape;152;p8"/>
          <p:cNvPicPr preferRelativeResize="0"/>
          <p:nvPr/>
        </p:nvPicPr>
        <p:blipFill rotWithShape="1">
          <a:blip r:embed="rId3">
            <a:alphaModFix/>
          </a:blip>
          <a:srcRect b="0" l="0" r="0" t="0"/>
          <a:stretch/>
        </p:blipFill>
        <p:spPr>
          <a:xfrm>
            <a:off x="682580" y="3403913"/>
            <a:ext cx="10419009" cy="21855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Confidence Interval </a:t>
            </a:r>
            <a:endParaRPr b="1">
              <a:solidFill>
                <a:srgbClr val="00B050"/>
              </a:solidFill>
            </a:endParaRPr>
          </a:p>
        </p:txBody>
      </p:sp>
      <p:sp>
        <p:nvSpPr>
          <p:cNvPr id="158" name="Google Shape;15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Either the interval contains the parameter or it does not. </a:t>
            </a:r>
            <a:endParaRPr/>
          </a:p>
          <a:p>
            <a:pPr indent="-228600" lvl="0" marL="228600" rtl="0" algn="l">
              <a:lnSpc>
                <a:spcPct val="90000"/>
              </a:lnSpc>
              <a:spcBef>
                <a:spcPts val="1000"/>
              </a:spcBef>
              <a:spcAft>
                <a:spcPts val="0"/>
              </a:spcAft>
              <a:buClr>
                <a:schemeClr val="dk1"/>
              </a:buClr>
              <a:buSzPts val="2800"/>
              <a:buChar char="•"/>
            </a:pPr>
            <a:r>
              <a:rPr lang="en-US"/>
              <a:t>A degree of confidence can be assigned before an interval estimate is made. </a:t>
            </a:r>
            <a:endParaRPr/>
          </a:p>
          <a:p>
            <a:pPr indent="-228600" lvl="0" marL="228600" rtl="0" algn="l">
              <a:lnSpc>
                <a:spcPct val="90000"/>
              </a:lnSpc>
              <a:spcBef>
                <a:spcPts val="1000"/>
              </a:spcBef>
              <a:spcAft>
                <a:spcPts val="0"/>
              </a:spcAft>
              <a:buClr>
                <a:schemeClr val="dk1"/>
              </a:buClr>
              <a:buSzPts val="2800"/>
              <a:buChar char="•"/>
            </a:pPr>
            <a:r>
              <a:rPr lang="en-US"/>
              <a:t>For instance, you may wish to be 95% confident that the interval contains the true population mean. </a:t>
            </a:r>
            <a:endParaRPr/>
          </a:p>
          <a:p>
            <a:pPr indent="-228600" lvl="0" marL="228600" rtl="0" algn="l">
              <a:lnSpc>
                <a:spcPct val="90000"/>
              </a:lnSpc>
              <a:spcBef>
                <a:spcPts val="1000"/>
              </a:spcBef>
              <a:spcAft>
                <a:spcPts val="0"/>
              </a:spcAft>
              <a:buClr>
                <a:schemeClr val="dk1"/>
              </a:buClr>
              <a:buSzPts val="2800"/>
              <a:buChar char="•"/>
            </a:pPr>
            <a:r>
              <a:rPr lang="en-US"/>
              <a:t>If you desire to be more confident, such as 99 or 99.5% confident, then you must make the interval larger. For example, a 99% confidence interval for the mean age of college students might be</a:t>
            </a:r>
            <a:br>
              <a:rPr lang="en-US"/>
            </a:br>
            <a:endParaRPr/>
          </a:p>
        </p:txBody>
      </p:sp>
      <p:pic>
        <p:nvPicPr>
          <p:cNvPr id="159" name="Google Shape;159;p9"/>
          <p:cNvPicPr preferRelativeResize="0"/>
          <p:nvPr/>
        </p:nvPicPr>
        <p:blipFill rotWithShape="1">
          <a:blip r:embed="rId3">
            <a:alphaModFix/>
          </a:blip>
          <a:srcRect b="0" l="0" r="0" t="0"/>
          <a:stretch/>
        </p:blipFill>
        <p:spPr>
          <a:xfrm>
            <a:off x="3352263" y="5451721"/>
            <a:ext cx="4661594" cy="4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5" name="Google Shape;16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Intervals constructed in this way are called </a:t>
            </a:r>
            <a:r>
              <a:rPr i="1" lang="en-US"/>
              <a:t>confidence intervals. </a:t>
            </a:r>
            <a:r>
              <a:rPr lang="en-US"/>
              <a:t>Three common confidence intervals are used: the 90, the 95, and the 99% confidence intervals.  </a:t>
            </a:r>
            <a:br>
              <a:rPr lang="en-US"/>
            </a:br>
            <a:br>
              <a:rPr lang="en-US"/>
            </a:br>
            <a:endParaRPr/>
          </a:p>
        </p:txBody>
      </p:sp>
      <p:pic>
        <p:nvPicPr>
          <p:cNvPr id="166" name="Google Shape;166;p10"/>
          <p:cNvPicPr preferRelativeResize="0"/>
          <p:nvPr/>
        </p:nvPicPr>
        <p:blipFill rotWithShape="1">
          <a:blip r:embed="rId3">
            <a:alphaModFix/>
          </a:blip>
          <a:srcRect b="0" l="0" r="0" t="0"/>
          <a:stretch/>
        </p:blipFill>
        <p:spPr>
          <a:xfrm>
            <a:off x="147372" y="3322949"/>
            <a:ext cx="12044627" cy="25240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3" name="Google Shape;17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Margin of Error = the </a:t>
            </a:r>
            <a:r>
              <a:rPr i="1" lang="en-US"/>
              <a:t>maximum error of the estimate</a:t>
            </a:r>
            <a:r>
              <a:rPr lang="en-US"/>
              <a:t>.  </a:t>
            </a:r>
            <a:endParaRPr/>
          </a:p>
          <a:p>
            <a:pPr indent="-228600" lvl="0" marL="228600" rtl="0" algn="l">
              <a:lnSpc>
                <a:spcPct val="90000"/>
              </a:lnSpc>
              <a:spcBef>
                <a:spcPts val="1000"/>
              </a:spcBef>
              <a:spcAft>
                <a:spcPts val="0"/>
              </a:spcAft>
              <a:buClr>
                <a:schemeClr val="dk1"/>
              </a:buClr>
              <a:buSzPts val="2800"/>
              <a:buChar char="•"/>
            </a:pPr>
            <a:r>
              <a:rPr lang="en-US"/>
              <a:t>For a specific value, say, a α = 0.05, 95% of the sample means will fall within this error value on either side of the population mean.</a:t>
            </a:r>
            <a:br>
              <a:rPr lang="en-US"/>
            </a:br>
            <a:endParaRPr/>
          </a:p>
          <a:p>
            <a:pPr indent="-50800" lvl="0" marL="228600" rtl="0" algn="l">
              <a:lnSpc>
                <a:spcPct val="90000"/>
              </a:lnSpc>
              <a:spcBef>
                <a:spcPts val="1000"/>
              </a:spcBef>
              <a:spcAft>
                <a:spcPts val="0"/>
              </a:spcAft>
              <a:buClr>
                <a:schemeClr val="dk1"/>
              </a:buClr>
              <a:buSzPts val="2800"/>
              <a:buNone/>
            </a:pPr>
            <a:r>
              <a:t/>
            </a:r>
            <a:endParaRPr/>
          </a:p>
        </p:txBody>
      </p:sp>
      <p:pic>
        <p:nvPicPr>
          <p:cNvPr id="174" name="Google Shape;174;p11"/>
          <p:cNvPicPr preferRelativeResize="0"/>
          <p:nvPr/>
        </p:nvPicPr>
        <p:blipFill rotWithShape="1">
          <a:blip r:embed="rId3">
            <a:alphaModFix/>
          </a:blip>
          <a:srcRect b="0" l="0" r="0" t="0"/>
          <a:stretch/>
        </p:blipFill>
        <p:spPr>
          <a:xfrm>
            <a:off x="1092247" y="996073"/>
            <a:ext cx="973455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0" name="Google Shape;18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1" name="Google Shape;181;p12"/>
          <p:cNvPicPr preferRelativeResize="0"/>
          <p:nvPr/>
        </p:nvPicPr>
        <p:blipFill rotWithShape="1">
          <a:blip r:embed="rId3">
            <a:alphaModFix/>
          </a:blip>
          <a:srcRect b="0" l="0" r="0" t="0"/>
          <a:stretch/>
        </p:blipFill>
        <p:spPr>
          <a:xfrm>
            <a:off x="1212134" y="1690688"/>
            <a:ext cx="9767732" cy="1789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01 – 02 </a:t>
            </a:r>
            <a:endParaRPr b="1">
              <a:solidFill>
                <a:srgbClr val="00B050"/>
              </a:solidFill>
            </a:endParaRPr>
          </a:p>
        </p:txBody>
      </p:sp>
      <p:sp>
        <p:nvSpPr>
          <p:cNvPr id="187" name="Google Shape;18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Days It Takes to Sell an Aveo: </a:t>
            </a:r>
            <a:r>
              <a:rPr lang="en-US"/>
              <a:t>A researcher wishes to estimate the number of days it takes an automobile dealer to sell a Chevrolet Aveo. A sample of 50 cars had a mean time on the dealer’s lot of 54 days. Assume the population standard deviation to be 6.0 days. Find the best point estimate of the population mean and the 95% confidence interval of the population mean. </a:t>
            </a:r>
            <a:endParaRPr/>
          </a:p>
          <a:p>
            <a:pPr indent="-228600" lvl="0" marL="228600" rtl="0" algn="just">
              <a:lnSpc>
                <a:spcPct val="90000"/>
              </a:lnSpc>
              <a:spcBef>
                <a:spcPts val="1000"/>
              </a:spcBef>
              <a:spcAft>
                <a:spcPts val="0"/>
              </a:spcAft>
              <a:buClr>
                <a:srgbClr val="00B050"/>
              </a:buClr>
              <a:buSzPts val="2800"/>
              <a:buChar char="•"/>
            </a:pPr>
            <a:r>
              <a:rPr b="1" lang="en-US">
                <a:solidFill>
                  <a:srgbClr val="00B050"/>
                </a:solidFill>
              </a:rPr>
              <a:t>Waiting Times in Emergency Rooms: </a:t>
            </a:r>
            <a:r>
              <a:rPr lang="en-US"/>
              <a:t>A survey of 30 emergency room patients found that the average waiting time for treatment was 174.3 minutes. Assuming that the population standard deviation is 46.5 minutes, find the best point estimate of the population mean and the 99% confidence of the population mean.</a:t>
            </a:r>
            <a:endParaRPr/>
          </a:p>
        </p:txBody>
      </p:sp>
      <p:pic>
        <p:nvPicPr>
          <p:cNvPr id="188" name="Google Shape;188;p13"/>
          <p:cNvPicPr preferRelativeResize="0"/>
          <p:nvPr/>
        </p:nvPicPr>
        <p:blipFill rotWithShape="1">
          <a:blip r:embed="rId3">
            <a:alphaModFix/>
          </a:blip>
          <a:srcRect b="0" l="0" r="0" t="0"/>
          <a:stretch/>
        </p:blipFill>
        <p:spPr>
          <a:xfrm>
            <a:off x="6734742" y="3512095"/>
            <a:ext cx="3707705" cy="473052"/>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7490274" y="5483227"/>
            <a:ext cx="3059445" cy="3767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Example # 03: </a:t>
            </a:r>
            <a:r>
              <a:rPr lang="en-US">
                <a:solidFill>
                  <a:srgbClr val="00B050"/>
                </a:solidFill>
              </a:rPr>
              <a:t>Credit Union Assets </a:t>
            </a:r>
            <a:endParaRPr>
              <a:solidFill>
                <a:srgbClr val="00B050"/>
              </a:solidFill>
            </a:endParaRPr>
          </a:p>
        </p:txBody>
      </p:sp>
      <p:sp>
        <p:nvSpPr>
          <p:cNvPr id="196" name="Google Shape;1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data represent a sample of the assets (in millions of dollars) of 30 credit unions in southwestern Pennsylvania. Find the 90% confidence interval of the mean. </a:t>
            </a:r>
            <a:br>
              <a:rPr lang="en-US"/>
            </a:br>
            <a:endParaRPr/>
          </a:p>
        </p:txBody>
      </p:sp>
      <p:pic>
        <p:nvPicPr>
          <p:cNvPr id="197" name="Google Shape;197;p14"/>
          <p:cNvPicPr preferRelativeResize="0"/>
          <p:nvPr/>
        </p:nvPicPr>
        <p:blipFill rotWithShape="1">
          <a:blip r:embed="rId3">
            <a:alphaModFix/>
          </a:blip>
          <a:srcRect b="0" l="0" r="0" t="0"/>
          <a:stretch/>
        </p:blipFill>
        <p:spPr>
          <a:xfrm>
            <a:off x="6861979" y="2779736"/>
            <a:ext cx="3969793" cy="3397227"/>
          </a:xfrm>
          <a:prstGeom prst="rect">
            <a:avLst/>
          </a:prstGeom>
          <a:noFill/>
          <a:ln>
            <a:noFill/>
          </a:ln>
        </p:spPr>
      </p:pic>
      <p:pic>
        <p:nvPicPr>
          <p:cNvPr id="198" name="Google Shape;198;p14"/>
          <p:cNvPicPr preferRelativeResize="0"/>
          <p:nvPr/>
        </p:nvPicPr>
        <p:blipFill rotWithShape="1">
          <a:blip r:embed="rId4">
            <a:alphaModFix/>
          </a:blip>
          <a:srcRect b="0" l="0" r="0" t="0"/>
          <a:stretch/>
        </p:blipFill>
        <p:spPr>
          <a:xfrm>
            <a:off x="1509997" y="5743510"/>
            <a:ext cx="4141884" cy="866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Sample Size </a:t>
            </a:r>
            <a:endParaRPr b="1">
              <a:solidFill>
                <a:srgbClr val="00B050"/>
              </a:solidFill>
            </a:endParaRPr>
          </a:p>
        </p:txBody>
      </p:sp>
      <p:sp>
        <p:nvSpPr>
          <p:cNvPr id="204" name="Google Shape;2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Sample size determination is closely related to statistical estimation. </a:t>
            </a:r>
            <a:endParaRPr/>
          </a:p>
          <a:p>
            <a:pPr indent="-228600" lvl="0" marL="228600" rtl="0" algn="l">
              <a:lnSpc>
                <a:spcPct val="90000"/>
              </a:lnSpc>
              <a:spcBef>
                <a:spcPts val="1000"/>
              </a:spcBef>
              <a:spcAft>
                <a:spcPts val="0"/>
              </a:spcAft>
              <a:buClr>
                <a:schemeClr val="dk1"/>
              </a:buClr>
              <a:buSzPts val="2800"/>
              <a:buChar char="•"/>
            </a:pPr>
            <a:r>
              <a:rPr lang="en-US"/>
              <a:t>Quite often you ask, How large a sample is necessary to make an accurate estimate? </a:t>
            </a:r>
            <a:endParaRPr/>
          </a:p>
          <a:p>
            <a:pPr indent="-228600" lvl="0" marL="228600" rtl="0" algn="l">
              <a:lnSpc>
                <a:spcPct val="90000"/>
              </a:lnSpc>
              <a:spcBef>
                <a:spcPts val="1000"/>
              </a:spcBef>
              <a:spcAft>
                <a:spcPts val="0"/>
              </a:spcAft>
              <a:buClr>
                <a:schemeClr val="dk1"/>
              </a:buClr>
              <a:buSzPts val="2800"/>
              <a:buChar char="•"/>
            </a:pPr>
            <a:r>
              <a:rPr lang="en-US"/>
              <a:t>it depends on three things: </a:t>
            </a:r>
            <a:r>
              <a:rPr lang="en-US">
                <a:solidFill>
                  <a:srgbClr val="00B050"/>
                </a:solidFill>
              </a:rPr>
              <a:t>the margin of error</a:t>
            </a:r>
            <a:r>
              <a:rPr lang="en-US"/>
              <a:t>, the </a:t>
            </a:r>
            <a:r>
              <a:rPr lang="en-US">
                <a:solidFill>
                  <a:srgbClr val="00B050"/>
                </a:solidFill>
              </a:rPr>
              <a:t>population standard deviation</a:t>
            </a:r>
            <a:r>
              <a:rPr lang="en-US"/>
              <a:t>, and the </a:t>
            </a:r>
            <a:r>
              <a:rPr lang="en-US">
                <a:solidFill>
                  <a:srgbClr val="00B050"/>
                </a:solidFill>
              </a:rPr>
              <a:t>degree of confidence</a:t>
            </a:r>
            <a:r>
              <a:rPr lang="en-US"/>
              <a:t>. </a:t>
            </a:r>
            <a:br>
              <a:rPr lang="en-US"/>
            </a:br>
            <a:br>
              <a:rPr lang="en-US"/>
            </a:br>
            <a:br>
              <a:rPr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1" name="Google Shape;211;p16"/>
          <p:cNvPicPr preferRelativeResize="0"/>
          <p:nvPr/>
        </p:nvPicPr>
        <p:blipFill rotWithShape="1">
          <a:blip r:embed="rId3">
            <a:alphaModFix/>
          </a:blip>
          <a:srcRect b="0" l="0" r="0" t="0"/>
          <a:stretch/>
        </p:blipFill>
        <p:spPr>
          <a:xfrm>
            <a:off x="838200" y="1178185"/>
            <a:ext cx="10878614" cy="43764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04</a:t>
            </a:r>
            <a:endParaRPr/>
          </a:p>
        </p:txBody>
      </p:sp>
      <p:sp>
        <p:nvSpPr>
          <p:cNvPr id="217" name="Google Shape;2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Depth of a River: </a:t>
            </a:r>
            <a:r>
              <a:rPr lang="en-US"/>
              <a:t>A scientist wishes to estimate the average depth of a river. He wants to be 99% confident that the estimate is accurate within 2 feet. From a previous study, the standard deviation of the depths measured was 4.33 feet. </a:t>
            </a:r>
            <a:br>
              <a:rPr lang="en-US"/>
            </a:br>
            <a:endParaRPr/>
          </a:p>
        </p:txBody>
      </p:sp>
      <p:pic>
        <p:nvPicPr>
          <p:cNvPr id="218" name="Google Shape;218;p17"/>
          <p:cNvPicPr preferRelativeResize="0"/>
          <p:nvPr/>
        </p:nvPicPr>
        <p:blipFill rotWithShape="1">
          <a:blip r:embed="rId3">
            <a:alphaModFix/>
          </a:blip>
          <a:srcRect b="0" l="0" r="0" t="0"/>
          <a:stretch/>
        </p:blipFill>
        <p:spPr>
          <a:xfrm>
            <a:off x="3709565" y="4221933"/>
            <a:ext cx="4772869" cy="9642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6"/>
            <a:ext cx="10515600" cy="716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22 November 2017, The News</a:t>
            </a:r>
            <a:endParaRPr b="1">
              <a:solidFill>
                <a:srgbClr val="00B050"/>
              </a:solidFill>
            </a:endParaRPr>
          </a:p>
        </p:txBody>
      </p:sp>
      <p:sp>
        <p:nvSpPr>
          <p:cNvPr id="96" name="Google Shape;96;p2"/>
          <p:cNvSpPr txBox="1"/>
          <p:nvPr>
            <p:ph idx="1" type="body"/>
          </p:nvPr>
        </p:nvSpPr>
        <p:spPr>
          <a:xfrm>
            <a:off x="838200" y="1378039"/>
            <a:ext cx="10515600" cy="47989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Majority of Pakistanis approve of Punjab, KP govts’ performance – </a:t>
            </a:r>
            <a:r>
              <a:rPr lang="en-US" u="sng">
                <a:solidFill>
                  <a:srgbClr val="FF0000"/>
                </a:solidFill>
                <a:hlinkClick r:id="rId4">
                  <a:extLst>
                    <a:ext uri="{A12FA001-AC4F-418D-AE19-62706E023703}">
                      <ahyp:hlinkClr val="tx"/>
                    </a:ext>
                  </a:extLst>
                </a:hlinkClick>
              </a:rPr>
              <a:t>Gallup Pakistan </a:t>
            </a:r>
            <a:r>
              <a:rPr lang="en-US" u="sng">
                <a:solidFill>
                  <a:schemeClr val="hlink"/>
                </a:solidFill>
                <a:hlinkClick r:id="rId5"/>
              </a:rPr>
              <a:t>National Public Opinion Poll cited in </a:t>
            </a:r>
            <a:r>
              <a:rPr lang="en-US" u="sng">
                <a:solidFill>
                  <a:srgbClr val="FF0000"/>
                </a:solidFill>
                <a:hlinkClick r:id="rId6">
                  <a:extLst>
                    <a:ext uri="{A12FA001-AC4F-418D-AE19-62706E023703}">
                      <ahyp:hlinkClr val="tx"/>
                    </a:ext>
                  </a:extLst>
                </a:hlinkClick>
              </a:rPr>
              <a:t>The News</a:t>
            </a:r>
            <a:r>
              <a:rPr lang="en-US" u="sng">
                <a:solidFill>
                  <a:schemeClr val="hlink"/>
                </a:solidFill>
                <a:hlinkClick r:id="rId7"/>
              </a:rPr>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https://www.thenews.com.pk/assets/uploads/akhbar/2017-11-22/247132_7809198_akhbar.jpg" id="97" name="Google Shape;97;p2"/>
          <p:cNvPicPr preferRelativeResize="0"/>
          <p:nvPr/>
        </p:nvPicPr>
        <p:blipFill rotWithShape="1">
          <a:blip r:embed="rId8">
            <a:alphaModFix/>
          </a:blip>
          <a:srcRect b="0" l="0" r="0" t="0"/>
          <a:stretch/>
        </p:blipFill>
        <p:spPr>
          <a:xfrm>
            <a:off x="635488" y="2235759"/>
            <a:ext cx="10921023" cy="377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4" name="Google Shape;22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5" name="Google Shape;225;p18"/>
          <p:cNvPicPr preferRelativeResize="0"/>
          <p:nvPr/>
        </p:nvPicPr>
        <p:blipFill rotWithShape="1">
          <a:blip r:embed="rId3">
            <a:alphaModFix/>
          </a:blip>
          <a:srcRect b="0" l="0" r="0" t="0"/>
          <a:stretch/>
        </p:blipFill>
        <p:spPr>
          <a:xfrm>
            <a:off x="991692" y="684424"/>
            <a:ext cx="6126666" cy="1676639"/>
          </a:xfrm>
          <a:prstGeom prst="rect">
            <a:avLst/>
          </a:prstGeom>
          <a:noFill/>
          <a:ln>
            <a:noFill/>
          </a:ln>
        </p:spPr>
      </p:pic>
      <p:pic>
        <p:nvPicPr>
          <p:cNvPr id="226" name="Google Shape;226;p18"/>
          <p:cNvPicPr preferRelativeResize="0"/>
          <p:nvPr/>
        </p:nvPicPr>
        <p:blipFill rotWithShape="1">
          <a:blip r:embed="rId4">
            <a:alphaModFix/>
          </a:blip>
          <a:srcRect b="0" l="0" r="0" t="0"/>
          <a:stretch/>
        </p:blipFill>
        <p:spPr>
          <a:xfrm>
            <a:off x="1510888" y="2496000"/>
            <a:ext cx="3956780" cy="635545"/>
          </a:xfrm>
          <a:prstGeom prst="rect">
            <a:avLst/>
          </a:prstGeom>
          <a:noFill/>
          <a:ln>
            <a:noFill/>
          </a:ln>
        </p:spPr>
      </p:pic>
      <p:pic>
        <p:nvPicPr>
          <p:cNvPr id="227" name="Google Shape;227;p18"/>
          <p:cNvPicPr preferRelativeResize="0"/>
          <p:nvPr/>
        </p:nvPicPr>
        <p:blipFill rotWithShape="1">
          <a:blip r:embed="rId5">
            <a:alphaModFix/>
          </a:blip>
          <a:srcRect b="0" l="0" r="0" t="0"/>
          <a:stretch/>
        </p:blipFill>
        <p:spPr>
          <a:xfrm>
            <a:off x="1174417" y="3315433"/>
            <a:ext cx="6666303" cy="1802477"/>
          </a:xfrm>
          <a:prstGeom prst="rect">
            <a:avLst/>
          </a:prstGeom>
          <a:noFill/>
          <a:ln>
            <a:noFill/>
          </a:ln>
        </p:spPr>
      </p:pic>
      <p:pic>
        <p:nvPicPr>
          <p:cNvPr id="228" name="Google Shape;228;p18"/>
          <p:cNvPicPr preferRelativeResize="0"/>
          <p:nvPr/>
        </p:nvPicPr>
        <p:blipFill rotWithShape="1">
          <a:blip r:embed="rId6">
            <a:alphaModFix/>
          </a:blip>
          <a:srcRect b="0" l="0" r="0" t="0"/>
          <a:stretch/>
        </p:blipFill>
        <p:spPr>
          <a:xfrm>
            <a:off x="275229" y="5487746"/>
            <a:ext cx="11641541" cy="8241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4" name="Google Shape;23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5" name="Google Shape;235;p19"/>
          <p:cNvPicPr preferRelativeResize="0"/>
          <p:nvPr/>
        </p:nvPicPr>
        <p:blipFill rotWithShape="1">
          <a:blip r:embed="rId3">
            <a:alphaModFix/>
          </a:blip>
          <a:srcRect b="0" l="0" r="0" t="0"/>
          <a:stretch/>
        </p:blipFill>
        <p:spPr>
          <a:xfrm>
            <a:off x="2226171" y="1690688"/>
            <a:ext cx="7739658" cy="3528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38200" y="-165494"/>
            <a:ext cx="10515600" cy="1480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rPr lang="en-US"/>
              <a:t>Properties of t-distribution) </a:t>
            </a:r>
            <a:endParaRPr/>
          </a:p>
        </p:txBody>
      </p:sp>
      <p:sp>
        <p:nvSpPr>
          <p:cNvPr id="241" name="Google Shape;24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2" name="Google Shape;242;p20"/>
          <p:cNvPicPr preferRelativeResize="0"/>
          <p:nvPr/>
        </p:nvPicPr>
        <p:blipFill rotWithShape="1">
          <a:blip r:embed="rId3">
            <a:alphaModFix/>
          </a:blip>
          <a:srcRect b="0" l="0" r="0" t="0"/>
          <a:stretch/>
        </p:blipFill>
        <p:spPr>
          <a:xfrm>
            <a:off x="1003700" y="0"/>
            <a:ext cx="7108531" cy="949515"/>
          </a:xfrm>
          <a:prstGeom prst="rect">
            <a:avLst/>
          </a:prstGeom>
          <a:noFill/>
          <a:ln>
            <a:noFill/>
          </a:ln>
        </p:spPr>
      </p:pic>
      <p:pic>
        <p:nvPicPr>
          <p:cNvPr id="243" name="Google Shape;243;p20"/>
          <p:cNvPicPr preferRelativeResize="0"/>
          <p:nvPr/>
        </p:nvPicPr>
        <p:blipFill rotWithShape="1">
          <a:blip r:embed="rId4">
            <a:alphaModFix/>
          </a:blip>
          <a:srcRect b="0" l="0" r="0" t="0"/>
          <a:stretch/>
        </p:blipFill>
        <p:spPr>
          <a:xfrm>
            <a:off x="734125" y="1934862"/>
            <a:ext cx="10463807" cy="1598637"/>
          </a:xfrm>
          <a:prstGeom prst="rect">
            <a:avLst/>
          </a:prstGeom>
          <a:noFill/>
          <a:ln>
            <a:noFill/>
          </a:ln>
        </p:spPr>
      </p:pic>
      <p:pic>
        <p:nvPicPr>
          <p:cNvPr id="244" name="Google Shape;244;p20"/>
          <p:cNvPicPr preferRelativeResize="0"/>
          <p:nvPr/>
        </p:nvPicPr>
        <p:blipFill rotWithShape="1">
          <a:blip r:embed="rId5">
            <a:alphaModFix/>
          </a:blip>
          <a:srcRect b="0" l="0" r="0" t="0"/>
          <a:stretch/>
        </p:blipFill>
        <p:spPr>
          <a:xfrm>
            <a:off x="838200" y="4001294"/>
            <a:ext cx="10803129" cy="19976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0" name="Google Shape;25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1" name="Google Shape;251;p21"/>
          <p:cNvPicPr preferRelativeResize="0"/>
          <p:nvPr/>
        </p:nvPicPr>
        <p:blipFill rotWithShape="1">
          <a:blip r:embed="rId3">
            <a:alphaModFix/>
          </a:blip>
          <a:srcRect b="0" l="0" r="0" t="0"/>
          <a:stretch/>
        </p:blipFill>
        <p:spPr>
          <a:xfrm>
            <a:off x="618625" y="1994705"/>
            <a:ext cx="10954749" cy="285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05 </a:t>
            </a:r>
            <a:endParaRPr/>
          </a:p>
        </p:txBody>
      </p:sp>
      <p:sp>
        <p:nvSpPr>
          <p:cNvPr id="257" name="Google Shape;25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22"/>
          <p:cNvPicPr preferRelativeResize="0"/>
          <p:nvPr/>
        </p:nvPicPr>
        <p:blipFill rotWithShape="1">
          <a:blip r:embed="rId3">
            <a:alphaModFix/>
          </a:blip>
          <a:srcRect b="0" l="0" r="0" t="0"/>
          <a:stretch/>
        </p:blipFill>
        <p:spPr>
          <a:xfrm>
            <a:off x="838200" y="1690688"/>
            <a:ext cx="9647625" cy="592398"/>
          </a:xfrm>
          <a:prstGeom prst="rect">
            <a:avLst/>
          </a:prstGeom>
          <a:noFill/>
          <a:ln>
            <a:noFill/>
          </a:ln>
        </p:spPr>
      </p:pic>
      <p:pic>
        <p:nvPicPr>
          <p:cNvPr id="259" name="Google Shape;259;p22"/>
          <p:cNvPicPr preferRelativeResize="0"/>
          <p:nvPr/>
        </p:nvPicPr>
        <p:blipFill rotWithShape="1">
          <a:blip r:embed="rId4">
            <a:alphaModFix/>
          </a:blip>
          <a:srcRect b="0" l="0" r="0" t="0"/>
          <a:stretch/>
        </p:blipFill>
        <p:spPr>
          <a:xfrm>
            <a:off x="2020864" y="2418023"/>
            <a:ext cx="7904340" cy="3870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a:t>
            </a:r>
            <a:endParaRPr/>
          </a:p>
        </p:txBody>
      </p:sp>
      <p:sp>
        <p:nvSpPr>
          <p:cNvPr id="266" name="Google Shape;26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Sleeping Time: </a:t>
            </a:r>
            <a:r>
              <a:rPr lang="en-US"/>
              <a:t>Ten randomly selected people were asked how long they slept at night. The mean time was 7.1 hours, and the standard deviation was 0.78 hour. Find the 95% confidence interval of the mean time. Assume the variable is normally distributed. </a:t>
            </a:r>
            <a:br>
              <a:rPr lang="en-US"/>
            </a:br>
            <a:endParaRPr/>
          </a:p>
        </p:txBody>
      </p:sp>
      <p:pic>
        <p:nvPicPr>
          <p:cNvPr id="267" name="Google Shape;267;p23"/>
          <p:cNvPicPr preferRelativeResize="0"/>
          <p:nvPr/>
        </p:nvPicPr>
        <p:blipFill rotWithShape="1">
          <a:blip r:embed="rId3">
            <a:alphaModFix/>
          </a:blip>
          <a:srcRect b="0" l="0" r="0" t="0"/>
          <a:stretch/>
        </p:blipFill>
        <p:spPr>
          <a:xfrm>
            <a:off x="5335918" y="3659377"/>
            <a:ext cx="3757062" cy="7215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4" name="Google Shape;27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data represent a sample of the number of home fires started by candles for the past several years. (Data are from the National Fire Protection Association.) Find the 99% confidence interval for the mean number of home fires started by candles each year. </a:t>
            </a:r>
            <a:br>
              <a:rPr lang="en-US"/>
            </a:br>
            <a:endParaRPr/>
          </a:p>
        </p:txBody>
      </p:sp>
      <p:pic>
        <p:nvPicPr>
          <p:cNvPr id="275" name="Google Shape;275;p24"/>
          <p:cNvPicPr preferRelativeResize="0"/>
          <p:nvPr/>
        </p:nvPicPr>
        <p:blipFill rotWithShape="1">
          <a:blip r:embed="rId3">
            <a:alphaModFix/>
          </a:blip>
          <a:srcRect b="0" l="0" r="0" t="0"/>
          <a:stretch/>
        </p:blipFill>
        <p:spPr>
          <a:xfrm>
            <a:off x="2062766" y="3502570"/>
            <a:ext cx="8066467" cy="673645"/>
          </a:xfrm>
          <a:prstGeom prst="rect">
            <a:avLst/>
          </a:prstGeom>
          <a:noFill/>
          <a:ln>
            <a:noFill/>
          </a:ln>
        </p:spPr>
      </p:pic>
      <p:pic>
        <p:nvPicPr>
          <p:cNvPr id="276" name="Google Shape;276;p24"/>
          <p:cNvPicPr preferRelativeResize="0"/>
          <p:nvPr/>
        </p:nvPicPr>
        <p:blipFill rotWithShape="1">
          <a:blip r:embed="rId4">
            <a:alphaModFix/>
          </a:blip>
          <a:srcRect b="0" l="0" r="0" t="0"/>
          <a:stretch/>
        </p:blipFill>
        <p:spPr>
          <a:xfrm>
            <a:off x="4238980" y="4311152"/>
            <a:ext cx="3133988" cy="608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2" name="Google Shape;28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3" name="Google Shape;283;p25"/>
          <p:cNvPicPr preferRelativeResize="0"/>
          <p:nvPr/>
        </p:nvPicPr>
        <p:blipFill rotWithShape="1">
          <a:blip r:embed="rId3">
            <a:alphaModFix/>
          </a:blip>
          <a:srcRect b="0" l="0" r="0" t="0"/>
          <a:stretch/>
        </p:blipFill>
        <p:spPr>
          <a:xfrm>
            <a:off x="1584960" y="0"/>
            <a:ext cx="909828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0" name="Google Shape;290;p26"/>
          <p:cNvPicPr preferRelativeResize="0"/>
          <p:nvPr/>
        </p:nvPicPr>
        <p:blipFill rotWithShape="1">
          <a:blip r:embed="rId3">
            <a:alphaModFix/>
          </a:blip>
          <a:srcRect b="0" l="0" r="0" t="0"/>
          <a:stretch/>
        </p:blipFill>
        <p:spPr>
          <a:xfrm>
            <a:off x="1386840" y="0"/>
            <a:ext cx="9220200"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T-table </a:t>
            </a:r>
            <a:endParaRPr/>
          </a:p>
        </p:txBody>
      </p:sp>
      <p:sp>
        <p:nvSpPr>
          <p:cNvPr id="296" name="Google Shape;29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7" name="Google Shape;297;p27"/>
          <p:cNvPicPr preferRelativeResize="0"/>
          <p:nvPr/>
        </p:nvPicPr>
        <p:blipFill rotWithShape="1">
          <a:blip r:embed="rId3">
            <a:alphaModFix/>
          </a:blip>
          <a:srcRect b="0" l="0" r="0" t="0"/>
          <a:stretch/>
        </p:blipFill>
        <p:spPr>
          <a:xfrm>
            <a:off x="4405170" y="0"/>
            <a:ext cx="5576236" cy="64395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https://www.thenews.com.pk/assets/uploads/akhbar/2017-11-22/247132_2841814_akhbar.jpg" id="104" name="Google Shape;104;p3"/>
          <p:cNvPicPr preferRelativeResize="0"/>
          <p:nvPr/>
        </p:nvPicPr>
        <p:blipFill rotWithShape="1">
          <a:blip r:embed="rId3">
            <a:alphaModFix/>
          </a:blip>
          <a:srcRect b="0" l="0" r="0" t="0"/>
          <a:stretch/>
        </p:blipFill>
        <p:spPr>
          <a:xfrm>
            <a:off x="116937" y="1690688"/>
            <a:ext cx="11806375" cy="4085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3" name="Google Shape;30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304" name="Google Shape;304;p28"/>
          <p:cNvGraphicFramePr/>
          <p:nvPr/>
        </p:nvGraphicFramePr>
        <p:xfrm>
          <a:off x="4009291" y="176288"/>
          <a:ext cx="3000000" cy="3000000"/>
        </p:xfrm>
        <a:graphic>
          <a:graphicData uri="http://schemas.openxmlformats.org/drawingml/2006/table">
            <a:tbl>
              <a:tblPr bandRow="1" firstCol="1" firstRow="1">
                <a:noFill/>
                <a:tableStyleId>{EFE74985-4EC4-42A5-A0A8-D4F80A4D6F93}</a:tableStyleId>
              </a:tblPr>
              <a:tblGrid>
                <a:gridCol w="2043625"/>
                <a:gridCol w="1982275"/>
                <a:gridCol w="1982275"/>
                <a:gridCol w="1982275"/>
              </a:tblGrid>
              <a:tr h="604725">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0472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30237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38200" y="215000"/>
            <a:ext cx="10515600" cy="863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Example # 13: </a:t>
            </a:r>
            <a:r>
              <a:rPr b="1" lang="en-US" sz="4000">
                <a:solidFill>
                  <a:srgbClr val="00B050"/>
                </a:solidFill>
              </a:rPr>
              <a:t>Contract Influenza </a:t>
            </a:r>
            <a:endParaRPr b="1" sz="4000">
              <a:solidFill>
                <a:srgbClr val="00B050"/>
              </a:solidFill>
            </a:endParaRPr>
          </a:p>
        </p:txBody>
      </p:sp>
      <p:sp>
        <p:nvSpPr>
          <p:cNvPr id="310" name="Google Shape;310;p36"/>
          <p:cNvSpPr txBox="1"/>
          <p:nvPr>
            <p:ph idx="1" type="body"/>
          </p:nvPr>
        </p:nvSpPr>
        <p:spPr>
          <a:xfrm>
            <a:off x="838200" y="1228299"/>
            <a:ext cx="10515600" cy="4948664"/>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1" name="Google Shape;311;p36"/>
          <p:cNvPicPr preferRelativeResize="0"/>
          <p:nvPr/>
        </p:nvPicPr>
        <p:blipFill rotWithShape="1">
          <a:blip r:embed="rId3">
            <a:alphaModFix/>
          </a:blip>
          <a:srcRect b="0" l="0" r="0" t="0"/>
          <a:stretch/>
        </p:blipFill>
        <p:spPr>
          <a:xfrm>
            <a:off x="539629" y="1250122"/>
            <a:ext cx="11112742" cy="50769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13 (contd.) </a:t>
            </a:r>
            <a:endParaRPr/>
          </a:p>
        </p:txBody>
      </p:sp>
      <p:sp>
        <p:nvSpPr>
          <p:cNvPr id="318" name="Google Shape;31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9" name="Google Shape;319;p37"/>
          <p:cNvPicPr preferRelativeResize="0"/>
          <p:nvPr/>
        </p:nvPicPr>
        <p:blipFill rotWithShape="1">
          <a:blip r:embed="rId3">
            <a:alphaModFix/>
          </a:blip>
          <a:srcRect b="0" l="0" r="0" t="0"/>
          <a:stretch/>
        </p:blipFill>
        <p:spPr>
          <a:xfrm>
            <a:off x="397246" y="2068275"/>
            <a:ext cx="11397508" cy="3445420"/>
          </a:xfrm>
          <a:prstGeom prst="rect">
            <a:avLst/>
          </a:prstGeom>
          <a:noFill/>
          <a:ln>
            <a:noFill/>
          </a:ln>
        </p:spPr>
      </p:pic>
      <p:sp>
        <p:nvSpPr>
          <p:cNvPr id="320" name="Google Shape;320;p37"/>
          <p:cNvSpPr txBox="1"/>
          <p:nvPr/>
        </p:nvSpPr>
        <p:spPr>
          <a:xfrm>
            <a:off x="4722125" y="3016155"/>
            <a:ext cx="64542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these are the 95% confidence intervals constructed from the data.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
        <p:nvSpPr>
          <p:cNvPr id="321" name="Google Shape;321;p37"/>
          <p:cNvSpPr txBox="1"/>
          <p:nvPr/>
        </p:nvSpPr>
        <p:spPr>
          <a:xfrm>
            <a:off x="7036017" y="3467819"/>
            <a:ext cx="35809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MarginError= (50.5 - 47.1)2 = 1.7%.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
        <p:nvSpPr>
          <p:cNvPr id="322" name="Google Shape;322;p37"/>
          <p:cNvSpPr txBox="1"/>
          <p:nvPr/>
        </p:nvSpPr>
        <p:spPr>
          <a:xfrm>
            <a:off x="4121624" y="3903260"/>
            <a:ext cx="1569492" cy="382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19774</a:t>
            </a:r>
            <a:endParaRPr b="1" i="0" sz="1800" u="none" cap="none" strike="noStrike">
              <a:solidFill>
                <a:srgbClr val="00B050"/>
              </a:solidFill>
              <a:latin typeface="Calibri"/>
              <a:ea typeface="Calibri"/>
              <a:cs typeface="Calibri"/>
              <a:sym typeface="Calibri"/>
            </a:endParaRPr>
          </a:p>
        </p:txBody>
      </p:sp>
      <p:sp>
        <p:nvSpPr>
          <p:cNvPr id="323" name="Google Shape;323;p37"/>
          <p:cNvSpPr txBox="1"/>
          <p:nvPr/>
        </p:nvSpPr>
        <p:spPr>
          <a:xfrm>
            <a:off x="8367810" y="3984119"/>
            <a:ext cx="352112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The larger the sample size, the smaller the margin of error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24" name="Google Shape;324;p37"/>
          <p:cNvSpPr txBox="1"/>
          <p:nvPr/>
        </p:nvSpPr>
        <p:spPr>
          <a:xfrm>
            <a:off x="838200" y="5977634"/>
            <a:ext cx="929412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5. A 90% confidence interval would be narrower (smaller) than a 95% confidence interval, since we need to include fewer values in the interval.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25" name="Google Shape;325;p37"/>
          <p:cNvSpPr txBox="1"/>
          <p:nvPr/>
        </p:nvSpPr>
        <p:spPr>
          <a:xfrm>
            <a:off x="671829" y="5469803"/>
            <a:ext cx="111229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6. The 51.5% is the middle of the confidence interval, since it is the point estimate for the confidence interval.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500"/>
                                        <p:tgtEl>
                                          <p:spTgt spid="3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22 November 2017, The News</a:t>
            </a:r>
            <a:endParaRPr b="1">
              <a:solidFill>
                <a:srgbClr val="00B050"/>
              </a:solidFill>
            </a:endParaRPr>
          </a:p>
        </p:txBody>
      </p:sp>
      <p:sp>
        <p:nvSpPr>
          <p:cNvPr id="110" name="Google Shape;11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dk1"/>
              </a:buClr>
              <a:buSzPts val="2800"/>
              <a:buChar char="•"/>
            </a:pPr>
            <a:r>
              <a:rPr i="1" lang="en-US"/>
              <a:t>The results represent public opinion computed on the basis of views expressed by anonymous respondents selected randomly and interviewed face-to-face. Such surveys contain a margin of error, and should not be taken as a basis for casting votes.</a:t>
            </a:r>
            <a:endParaRPr/>
          </a:p>
          <a:p>
            <a:pPr indent="-228600" lvl="0" marL="228600" rtl="0" algn="just">
              <a:lnSpc>
                <a:spcPct val="90000"/>
              </a:lnSpc>
              <a:spcBef>
                <a:spcPts val="1000"/>
              </a:spcBef>
              <a:spcAft>
                <a:spcPts val="0"/>
              </a:spcAft>
              <a:buClr>
                <a:schemeClr val="dk1"/>
              </a:buClr>
              <a:buSzPts val="2800"/>
              <a:buChar char="•"/>
            </a:pPr>
            <a:r>
              <a:rPr i="1" lang="en-US"/>
              <a:t>The combined sample size of the study was more than 6,000 households. Gallup Pakistan carried out the </a:t>
            </a:r>
            <a:r>
              <a:rPr b="1" i="1" lang="en-US"/>
              <a:t>survey </a:t>
            </a:r>
            <a:r>
              <a:rPr i="1" lang="en-US"/>
              <a:t>from October 10 to November 1 using an error margin of +-2 to 3% at 95% </a:t>
            </a:r>
            <a:r>
              <a:rPr b="1" i="1" lang="en-US"/>
              <a:t>confidence level</a:t>
            </a:r>
            <a:r>
              <a:rPr i="1" lang="en-US"/>
              <a:t>, while the parallel research by Pulse Consultant was conducted from Oct 8 to Oct 25 with a margin of error of 1.62% at 95% confidence level.</a:t>
            </a:r>
            <a:endParaRPr i="1"/>
          </a:p>
          <a:p>
            <a:pPr indent="-50800" lvl="0" marL="228600" rtl="0" algn="l">
              <a:lnSpc>
                <a:spcPct val="90000"/>
              </a:lnSpc>
              <a:spcBef>
                <a:spcPts val="1000"/>
              </a:spcBef>
              <a:spcAft>
                <a:spcPts val="0"/>
              </a:spcAft>
              <a:buClr>
                <a:schemeClr val="dk1"/>
              </a:buClr>
              <a:buSzPts val="2800"/>
              <a:buNone/>
            </a:pPr>
            <a:r>
              <a:t/>
            </a:r>
            <a:endParaRPr i="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71265d269_0_14"/>
          <p:cNvSpPr txBox="1"/>
          <p:nvPr>
            <p:ph type="title"/>
          </p:nvPr>
        </p:nvSpPr>
        <p:spPr>
          <a:xfrm>
            <a:off x="838200" y="365125"/>
            <a:ext cx="3672900" cy="132570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SzPts val="990"/>
              <a:buNone/>
            </a:pPr>
            <a:r>
              <a:rPr b="1" lang="en-US" sz="2360">
                <a:solidFill>
                  <a:srgbClr val="00B050"/>
                </a:solidFill>
                <a:highlight>
                  <a:srgbClr val="FFFFFF"/>
                </a:highlight>
                <a:latin typeface="Arial"/>
                <a:ea typeface="Arial"/>
                <a:cs typeface="Arial"/>
                <a:sym typeface="Arial"/>
              </a:rPr>
              <a:t>What do Pakistanis consider the country's biggest problems? </a:t>
            </a:r>
            <a:r>
              <a:rPr b="1" lang="en-US" sz="2360">
                <a:solidFill>
                  <a:srgbClr val="FF9900"/>
                </a:solidFill>
                <a:highlight>
                  <a:srgbClr val="FFFFFF"/>
                </a:highlight>
                <a:latin typeface="Arial"/>
                <a:ea typeface="Arial"/>
                <a:cs typeface="Arial"/>
                <a:sym typeface="Arial"/>
              </a:rPr>
              <a:t>(23 November 2017)</a:t>
            </a:r>
            <a:endParaRPr b="1" sz="3259">
              <a:solidFill>
                <a:srgbClr val="FF9900"/>
              </a:solidFill>
            </a:endParaRPr>
          </a:p>
        </p:txBody>
      </p:sp>
      <p:sp>
        <p:nvSpPr>
          <p:cNvPr id="117" name="Google Shape;117;gf71265d269_0_14"/>
          <p:cNvSpPr txBox="1"/>
          <p:nvPr>
            <p:ph idx="1" type="body"/>
          </p:nvPr>
        </p:nvSpPr>
        <p:spPr>
          <a:xfrm>
            <a:off x="838200" y="1825625"/>
            <a:ext cx="38979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400" u="sng">
                <a:solidFill>
                  <a:schemeClr val="hlink"/>
                </a:solidFill>
                <a:hlinkClick r:id="rId3"/>
              </a:rPr>
              <a:t>https://www.geo.tv/latest/168978-what-do-pakistanis-consider-the-countrys-biggest-problems-heres-what-our-survey-revealed</a:t>
            </a:r>
            <a:r>
              <a:rPr lang="en-US" sz="2400"/>
              <a:t> </a:t>
            </a:r>
            <a:endParaRPr sz="2400"/>
          </a:p>
        </p:txBody>
      </p:sp>
      <p:pic>
        <p:nvPicPr>
          <p:cNvPr id="118" name="Google Shape;118;gf71265d269_0_14"/>
          <p:cNvPicPr preferRelativeResize="0"/>
          <p:nvPr/>
        </p:nvPicPr>
        <p:blipFill rotWithShape="1">
          <a:blip r:embed="rId4">
            <a:alphaModFix/>
          </a:blip>
          <a:srcRect b="0" l="0" r="0" t="0"/>
          <a:stretch/>
        </p:blipFill>
        <p:spPr>
          <a:xfrm>
            <a:off x="4736100" y="0"/>
            <a:ext cx="7377826" cy="6858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71265d269_0_23"/>
          <p:cNvSpPr txBox="1"/>
          <p:nvPr>
            <p:ph idx="1" type="body"/>
          </p:nvPr>
        </p:nvSpPr>
        <p:spPr>
          <a:xfrm>
            <a:off x="838200" y="632400"/>
            <a:ext cx="10515600" cy="5790000"/>
          </a:xfrm>
          <a:prstGeom prst="rect">
            <a:avLst/>
          </a:prstGeom>
          <a:noFill/>
          <a:ln>
            <a:noFill/>
          </a:ln>
        </p:spPr>
        <p:txBody>
          <a:bodyPr anchorCtr="0" anchor="t" bIns="45700" lIns="91425" spcFirstLastPara="1" rIns="91425" wrap="square" tIns="45700">
            <a:normAutofit/>
          </a:bodyPr>
          <a:lstStyle/>
          <a:p>
            <a:pPr indent="0" lvl="0" marL="0" rtl="0" algn="l">
              <a:lnSpc>
                <a:spcPct val="138888"/>
              </a:lnSpc>
              <a:spcBef>
                <a:spcPts val="1500"/>
              </a:spcBef>
              <a:spcAft>
                <a:spcPts val="0"/>
              </a:spcAft>
              <a:buClr>
                <a:schemeClr val="dk1"/>
              </a:buClr>
              <a:buSzPts val="1100"/>
              <a:buFont typeface="Arial"/>
              <a:buNone/>
            </a:pPr>
            <a:r>
              <a:rPr b="1" lang="en-US" sz="1350">
                <a:solidFill>
                  <a:srgbClr val="585656"/>
                </a:solidFill>
                <a:highlight>
                  <a:srgbClr val="FFFFFF"/>
                </a:highlight>
                <a:latin typeface="Arial"/>
                <a:ea typeface="Arial"/>
                <a:cs typeface="Arial"/>
                <a:sym typeface="Arial"/>
              </a:rPr>
              <a:t>Note from Editor/Disclaimer:</a:t>
            </a:r>
            <a:r>
              <a:rPr lang="en-US" sz="1350">
                <a:solidFill>
                  <a:srgbClr val="585656"/>
                </a:solidFill>
                <a:highlight>
                  <a:srgbClr val="FFFFFF"/>
                </a:highlight>
                <a:latin typeface="Arial"/>
                <a:ea typeface="Arial"/>
                <a:cs typeface="Arial"/>
                <a:sym typeface="Arial"/>
              </a:rPr>
              <a:t> The Jang-Geo-News poll is carried out regularly on a national level according to internationally recognised principles of scientific polling. Large media houses across the world carry out these surveys to assess the perception and opinions of the public.</a:t>
            </a:r>
            <a:endParaRPr sz="13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0"/>
              </a:spcAft>
              <a:buClr>
                <a:schemeClr val="dk1"/>
              </a:buClr>
              <a:buSzPts val="1100"/>
              <a:buFont typeface="Arial"/>
              <a:buNone/>
            </a:pPr>
            <a:r>
              <a:rPr lang="en-US" sz="1350">
                <a:solidFill>
                  <a:srgbClr val="585656"/>
                </a:solidFill>
                <a:highlight>
                  <a:srgbClr val="FFFFFF"/>
                </a:highlight>
                <a:latin typeface="Arial"/>
                <a:ea typeface="Arial"/>
                <a:cs typeface="Arial"/>
                <a:sym typeface="Arial"/>
              </a:rPr>
              <a:t>In order to make it more balanced and transparent, the Jang-Geo-News poll was carried out in collaboration with two different research agencies—Gallup Pakistan, one of the renowned survey companies in Pakistan, and Pulse Consultant, one of the fastest growing research agencies in the country.</a:t>
            </a:r>
            <a:endParaRPr sz="13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0"/>
              </a:spcAft>
              <a:buClr>
                <a:schemeClr val="dk1"/>
              </a:buClr>
              <a:buSzPts val="1100"/>
              <a:buFont typeface="Arial"/>
              <a:buNone/>
            </a:pPr>
            <a:r>
              <a:rPr lang="en-US" sz="1650">
                <a:solidFill>
                  <a:srgbClr val="585656"/>
                </a:solidFill>
                <a:highlight>
                  <a:srgbClr val="FFFFFF"/>
                </a:highlight>
                <a:latin typeface="Arial"/>
                <a:ea typeface="Arial"/>
                <a:cs typeface="Arial"/>
                <a:sym typeface="Arial"/>
              </a:rPr>
              <a:t>The results represent public opinion computed on the basis of views expressed by </a:t>
            </a:r>
            <a:r>
              <a:rPr b="1" lang="en-US" sz="1650">
                <a:solidFill>
                  <a:srgbClr val="00B050"/>
                </a:solidFill>
                <a:highlight>
                  <a:srgbClr val="FFFFFF"/>
                </a:highlight>
                <a:latin typeface="Arial"/>
                <a:ea typeface="Arial"/>
                <a:cs typeface="Arial"/>
                <a:sym typeface="Arial"/>
              </a:rPr>
              <a:t>anonymous respondents</a:t>
            </a:r>
            <a:r>
              <a:rPr lang="en-US" sz="1650">
                <a:solidFill>
                  <a:srgbClr val="585656"/>
                </a:solidFill>
                <a:highlight>
                  <a:srgbClr val="FFFFFF"/>
                </a:highlight>
                <a:latin typeface="Arial"/>
                <a:ea typeface="Arial"/>
                <a:cs typeface="Arial"/>
                <a:sym typeface="Arial"/>
              </a:rPr>
              <a:t> selected </a:t>
            </a:r>
            <a:r>
              <a:rPr b="1" lang="en-US" sz="1650">
                <a:solidFill>
                  <a:srgbClr val="00B050"/>
                </a:solidFill>
                <a:highlight>
                  <a:srgbClr val="FFFFFF"/>
                </a:highlight>
                <a:latin typeface="Arial"/>
                <a:ea typeface="Arial"/>
                <a:cs typeface="Arial"/>
                <a:sym typeface="Arial"/>
              </a:rPr>
              <a:t>randomly </a:t>
            </a:r>
            <a:r>
              <a:rPr lang="en-US" sz="1650">
                <a:solidFill>
                  <a:srgbClr val="585656"/>
                </a:solidFill>
                <a:highlight>
                  <a:srgbClr val="FFFFFF"/>
                </a:highlight>
                <a:latin typeface="Arial"/>
                <a:ea typeface="Arial"/>
                <a:cs typeface="Arial"/>
                <a:sym typeface="Arial"/>
              </a:rPr>
              <a:t>and </a:t>
            </a:r>
            <a:r>
              <a:rPr b="1" lang="en-US" sz="1650">
                <a:solidFill>
                  <a:srgbClr val="00B050"/>
                </a:solidFill>
                <a:highlight>
                  <a:srgbClr val="FFFFFF"/>
                </a:highlight>
                <a:latin typeface="Arial"/>
                <a:ea typeface="Arial"/>
                <a:cs typeface="Arial"/>
                <a:sym typeface="Arial"/>
              </a:rPr>
              <a:t>interviewed face-to-face</a:t>
            </a:r>
            <a:r>
              <a:rPr lang="en-US" sz="1650">
                <a:solidFill>
                  <a:srgbClr val="585656"/>
                </a:solidFill>
                <a:highlight>
                  <a:srgbClr val="FFFFFF"/>
                </a:highlight>
                <a:latin typeface="Arial"/>
                <a:ea typeface="Arial"/>
                <a:cs typeface="Arial"/>
                <a:sym typeface="Arial"/>
              </a:rPr>
              <a:t>.</a:t>
            </a:r>
            <a:endParaRPr sz="16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1500"/>
              </a:spcAft>
              <a:buSzPts val="1800"/>
              <a:buNone/>
            </a:pPr>
            <a:r>
              <a:rPr lang="en-US" sz="2150">
                <a:solidFill>
                  <a:srgbClr val="585656"/>
                </a:solidFill>
                <a:highlight>
                  <a:srgbClr val="FFFFFF"/>
                </a:highlight>
                <a:latin typeface="Arial"/>
                <a:ea typeface="Arial"/>
                <a:cs typeface="Arial"/>
                <a:sym typeface="Arial"/>
              </a:rPr>
              <a:t>The combined </a:t>
            </a:r>
            <a:r>
              <a:rPr b="1" lang="en-US" sz="2150">
                <a:solidFill>
                  <a:srgbClr val="00B050"/>
                </a:solidFill>
                <a:highlight>
                  <a:srgbClr val="FFFFFF"/>
                </a:highlight>
                <a:latin typeface="Arial"/>
                <a:ea typeface="Arial"/>
                <a:cs typeface="Arial"/>
                <a:sym typeface="Arial"/>
              </a:rPr>
              <a:t>sample size</a:t>
            </a:r>
            <a:r>
              <a:rPr lang="en-US" sz="2150">
                <a:solidFill>
                  <a:srgbClr val="585656"/>
                </a:solidFill>
                <a:highlight>
                  <a:srgbClr val="FFFFFF"/>
                </a:highlight>
                <a:latin typeface="Arial"/>
                <a:ea typeface="Arial"/>
                <a:cs typeface="Arial"/>
                <a:sym typeface="Arial"/>
              </a:rPr>
              <a:t> of the study was more than </a:t>
            </a:r>
            <a:r>
              <a:rPr b="1" lang="en-US" sz="2150">
                <a:solidFill>
                  <a:srgbClr val="585656"/>
                </a:solidFill>
                <a:highlight>
                  <a:srgbClr val="FFFFFF"/>
                </a:highlight>
                <a:latin typeface="Arial"/>
                <a:ea typeface="Arial"/>
                <a:cs typeface="Arial"/>
                <a:sym typeface="Arial"/>
              </a:rPr>
              <a:t>6,000</a:t>
            </a:r>
            <a:r>
              <a:rPr lang="en-US" sz="2150">
                <a:solidFill>
                  <a:srgbClr val="585656"/>
                </a:solidFill>
                <a:highlight>
                  <a:srgbClr val="FFFFFF"/>
                </a:highlight>
                <a:latin typeface="Arial"/>
                <a:ea typeface="Arial"/>
                <a:cs typeface="Arial"/>
                <a:sym typeface="Arial"/>
              </a:rPr>
              <a:t> households. </a:t>
            </a:r>
            <a:r>
              <a:rPr b="1" lang="en-US" sz="2150">
                <a:solidFill>
                  <a:srgbClr val="00B050"/>
                </a:solidFill>
                <a:highlight>
                  <a:srgbClr val="FFFFFF"/>
                </a:highlight>
                <a:latin typeface="Arial"/>
                <a:ea typeface="Arial"/>
                <a:cs typeface="Arial"/>
                <a:sym typeface="Arial"/>
              </a:rPr>
              <a:t>Gallup</a:t>
            </a:r>
            <a:r>
              <a:rPr lang="en-US" sz="2150">
                <a:solidFill>
                  <a:srgbClr val="585656"/>
                </a:solidFill>
                <a:highlight>
                  <a:srgbClr val="FFFFFF"/>
                </a:highlight>
                <a:latin typeface="Arial"/>
                <a:ea typeface="Arial"/>
                <a:cs typeface="Arial"/>
                <a:sym typeface="Arial"/>
              </a:rPr>
              <a:t> Pakistan carried out the survey from October 10 to November 1 using an error margin of +-2 to 3% at </a:t>
            </a:r>
            <a:r>
              <a:rPr b="1" lang="en-US" sz="2150">
                <a:solidFill>
                  <a:srgbClr val="00B050"/>
                </a:solidFill>
                <a:highlight>
                  <a:srgbClr val="FFFFFF"/>
                </a:highlight>
                <a:latin typeface="Arial"/>
                <a:ea typeface="Arial"/>
                <a:cs typeface="Arial"/>
                <a:sym typeface="Arial"/>
              </a:rPr>
              <a:t>95%</a:t>
            </a:r>
            <a:r>
              <a:rPr lang="en-US" sz="2150">
                <a:solidFill>
                  <a:srgbClr val="585656"/>
                </a:solidFill>
                <a:highlight>
                  <a:srgbClr val="FFFFFF"/>
                </a:highlight>
                <a:latin typeface="Arial"/>
                <a:ea typeface="Arial"/>
                <a:cs typeface="Arial"/>
                <a:sym typeface="Arial"/>
              </a:rPr>
              <a:t> </a:t>
            </a:r>
            <a:r>
              <a:rPr b="1" lang="en-US" sz="2150">
                <a:solidFill>
                  <a:srgbClr val="00B050"/>
                </a:solidFill>
                <a:highlight>
                  <a:srgbClr val="FFFFFF"/>
                </a:highlight>
                <a:latin typeface="Arial"/>
                <a:ea typeface="Arial"/>
                <a:cs typeface="Arial"/>
                <a:sym typeface="Arial"/>
              </a:rPr>
              <a:t>confidence level</a:t>
            </a:r>
            <a:r>
              <a:rPr lang="en-US" sz="2150">
                <a:solidFill>
                  <a:srgbClr val="585656"/>
                </a:solidFill>
                <a:highlight>
                  <a:srgbClr val="FFFFFF"/>
                </a:highlight>
                <a:latin typeface="Arial"/>
                <a:ea typeface="Arial"/>
                <a:cs typeface="Arial"/>
                <a:sym typeface="Arial"/>
              </a:rPr>
              <a:t>, while the parallel research by Pulse Consultant was conducted from Oct 8 to Oct 25 with a </a:t>
            </a:r>
            <a:r>
              <a:rPr lang="en-US" sz="2150">
                <a:solidFill>
                  <a:srgbClr val="00B050"/>
                </a:solidFill>
                <a:highlight>
                  <a:srgbClr val="FFFFFF"/>
                </a:highlight>
                <a:latin typeface="Arial"/>
                <a:ea typeface="Arial"/>
                <a:cs typeface="Arial"/>
                <a:sym typeface="Arial"/>
              </a:rPr>
              <a:t>margin of error</a:t>
            </a:r>
            <a:r>
              <a:rPr lang="en-US" sz="2150">
                <a:solidFill>
                  <a:srgbClr val="585656"/>
                </a:solidFill>
                <a:highlight>
                  <a:srgbClr val="FFFFFF"/>
                </a:highlight>
                <a:latin typeface="Arial"/>
                <a:ea typeface="Arial"/>
                <a:cs typeface="Arial"/>
                <a:sym typeface="Arial"/>
              </a:rPr>
              <a:t> of 1.62% at 95% confidence level.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0" name="Google Shape;1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Several questions arise: </a:t>
            </a:r>
            <a:br>
              <a:rPr lang="en-US"/>
            </a:br>
            <a:endParaRPr/>
          </a:p>
          <a:p>
            <a:pPr indent="-228600" lvl="0" marL="228600" rtl="0" algn="l">
              <a:lnSpc>
                <a:spcPct val="90000"/>
              </a:lnSpc>
              <a:spcBef>
                <a:spcPts val="1000"/>
              </a:spcBef>
              <a:spcAft>
                <a:spcPts val="0"/>
              </a:spcAft>
              <a:buClr>
                <a:schemeClr val="dk1"/>
              </a:buClr>
              <a:buSzPts val="2800"/>
              <a:buChar char="•"/>
            </a:pPr>
            <a:r>
              <a:rPr lang="en-US"/>
              <a:t>How do these estimates compare with the true population percentages?</a:t>
            </a:r>
            <a:endParaRPr/>
          </a:p>
          <a:p>
            <a:pPr indent="-228600" lvl="0" marL="228600" rtl="0" algn="l">
              <a:lnSpc>
                <a:spcPct val="90000"/>
              </a:lnSpc>
              <a:spcBef>
                <a:spcPts val="1000"/>
              </a:spcBef>
              <a:spcAft>
                <a:spcPts val="0"/>
              </a:spcAft>
              <a:buClr>
                <a:schemeClr val="dk1"/>
              </a:buClr>
              <a:buSzPts val="2800"/>
              <a:buChar char="•"/>
            </a:pPr>
            <a:r>
              <a:rPr lang="en-US"/>
              <a:t>What is meant by a margin of error? </a:t>
            </a:r>
            <a:endParaRPr/>
          </a:p>
          <a:p>
            <a:pPr indent="-228600" lvl="0" marL="228600" rtl="0" algn="l">
              <a:lnSpc>
                <a:spcPct val="90000"/>
              </a:lnSpc>
              <a:spcBef>
                <a:spcPts val="1000"/>
              </a:spcBef>
              <a:spcAft>
                <a:spcPts val="0"/>
              </a:spcAft>
              <a:buClr>
                <a:schemeClr val="dk1"/>
              </a:buClr>
              <a:buSzPts val="2800"/>
              <a:buChar char="•"/>
            </a:pPr>
            <a:r>
              <a:rPr lang="en-US"/>
              <a:t>Is the sample of 6000 large enough to represent the population. </a:t>
            </a:r>
            <a:br>
              <a:rPr lang="en-US"/>
            </a:br>
            <a:br>
              <a:rPr lang="en-US"/>
            </a:br>
            <a:r>
              <a:rPr lang="en-US"/>
              <a:t> </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Introduction </a:t>
            </a:r>
            <a:endParaRPr>
              <a:solidFill>
                <a:srgbClr val="00B050"/>
              </a:solidFill>
            </a:endParaRPr>
          </a:p>
        </p:txBody>
      </p:sp>
      <p:sp>
        <p:nvSpPr>
          <p:cNvPr id="136" name="Google Shape;1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aspect of inferential statistics is </a:t>
            </a:r>
            <a:r>
              <a:rPr b="1" lang="en-US"/>
              <a:t>estimation, </a:t>
            </a:r>
            <a:r>
              <a:rPr lang="en-US"/>
              <a:t>which is the process of estimating the value of a parameter from information obtained from a sample. For example, </a:t>
            </a:r>
            <a:r>
              <a:rPr i="1" lang="en-US"/>
              <a:t>The Book of Odds, </a:t>
            </a:r>
            <a:r>
              <a:rPr lang="en-US"/>
              <a:t>by Michael D. Shook and Robert L. Shook contains the following statements:</a:t>
            </a:r>
            <a:endParaRPr/>
          </a:p>
        </p:txBody>
      </p:sp>
      <p:pic>
        <p:nvPicPr>
          <p:cNvPr id="137" name="Google Shape;137;p6"/>
          <p:cNvPicPr preferRelativeResize="0"/>
          <p:nvPr/>
        </p:nvPicPr>
        <p:blipFill rotWithShape="1">
          <a:blip r:embed="rId3">
            <a:alphaModFix/>
          </a:blip>
          <a:srcRect b="0" l="0" r="0" t="0"/>
          <a:stretch/>
        </p:blipFill>
        <p:spPr>
          <a:xfrm>
            <a:off x="1099333" y="3496815"/>
            <a:ext cx="10824707" cy="30714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Two types of Estimation </a:t>
            </a:r>
            <a:endParaRPr b="1">
              <a:solidFill>
                <a:srgbClr val="00B050"/>
              </a:solidFill>
            </a:endParaRPr>
          </a:p>
        </p:txBody>
      </p:sp>
      <p:sp>
        <p:nvSpPr>
          <p:cNvPr id="143" name="Google Shape;14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4" name="Google Shape;144;p7"/>
          <p:cNvPicPr preferRelativeResize="0"/>
          <p:nvPr/>
        </p:nvPicPr>
        <p:blipFill rotWithShape="1">
          <a:blip r:embed="rId3">
            <a:alphaModFix/>
          </a:blip>
          <a:srcRect b="0" l="0" r="0" t="0"/>
          <a:stretch/>
        </p:blipFill>
        <p:spPr>
          <a:xfrm>
            <a:off x="960460" y="1923311"/>
            <a:ext cx="10271079" cy="1193376"/>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960460" y="3309960"/>
            <a:ext cx="10271079" cy="13826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2019-06-09T05:00:40Z</dcterms:created>
  <dc:creator>Osama Bin. Ajaz</dc:creator>
</cp:coreProperties>
</file>