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3" r:id="rId6"/>
    <p:sldMasterId id="2147483670" r:id="rId7"/>
    <p:sldMasterId id="2147483673" r:id="rId8"/>
    <p:sldMasterId id="2147483676" r:id="rId9"/>
    <p:sldMasterId id="2147483679" r:id="rId10"/>
    <p:sldMasterId id="2147483684"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Lst>
  <p:sldSz cy="6858000" cx="9144000"/>
  <p:notesSz cx="6858000" cy="9144000"/>
  <p:embeddedFontLst>
    <p:embeddedFont>
      <p:font typeface="Source Sans Pro"/>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82" roundtripDataSignature="AMtx7mjx/I5ojjy4Bs767W09ydmIQU9f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DC18A5-70B6-4783-9BC4-77765C942CE8}">
  <a:tblStyle styleId="{1BDC18A5-70B6-4783-9BC4-77765C942CE8}" styleName="Table_0">
    <a:wholeTbl>
      <a:tcTxStyle b="off" i="off">
        <a:font>
          <a:latin typeface="Times New Roman"/>
          <a:ea typeface="Times New Roman"/>
          <a:cs typeface="Times New Roman"/>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Times New Roman"/>
          <a:ea typeface="Times New Roman"/>
          <a:cs typeface="Times New Roman"/>
        </a:font>
        <a:schemeClr val="lt1"/>
      </a:tcTxStyle>
      <a:tcStyle>
        <a:fill>
          <a:solidFill>
            <a:schemeClr val="accent1"/>
          </a:solidFill>
        </a:fill>
      </a:tcStyle>
    </a:firstRow>
    <a:neCell>
      <a:tcTxStyle/>
    </a:neCell>
    <a:nwCell>
      <a:tcTxStyle/>
    </a:nwCell>
  </a:tblStyle>
  <a:tblStyle styleId="{E6EDF17B-87EA-41B8-80CA-5EA8FF57CB40}" styleName="Table_1">
    <a:wholeTbl>
      <a:tcTxStyle b="off" i="off">
        <a:font>
          <a:latin typeface="Times New Roman"/>
          <a:ea typeface="Times New Roman"/>
          <a:cs typeface="Times New Roman"/>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43" Type="http://schemas.openxmlformats.org/officeDocument/2006/relationships/slide" Target="slides/slide31.xml"/><Relationship Id="rId46" Type="http://schemas.openxmlformats.org/officeDocument/2006/relationships/slide" Target="slides/slide34.xml"/><Relationship Id="rId45" Type="http://schemas.openxmlformats.org/officeDocument/2006/relationships/slide" Target="slides/slide33.xml"/><Relationship Id="rId80" Type="http://schemas.openxmlformats.org/officeDocument/2006/relationships/font" Target="fonts/SourceSansPro-italic.fntdata"/><Relationship Id="rId82" Type="http://customschemas.google.com/relationships/presentationmetadata" Target="metadata"/><Relationship Id="rId81" Type="http://schemas.openxmlformats.org/officeDocument/2006/relationships/font" Target="fonts/SourceSansPr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6.xml"/><Relationship Id="rId47" Type="http://schemas.openxmlformats.org/officeDocument/2006/relationships/slide" Target="slides/slide35.xml"/><Relationship Id="rId49" Type="http://schemas.openxmlformats.org/officeDocument/2006/relationships/slide" Target="slides/slide3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1.xml"/><Relationship Id="rId72" Type="http://schemas.openxmlformats.org/officeDocument/2006/relationships/slide" Target="slides/slide60.xml"/><Relationship Id="rId31" Type="http://schemas.openxmlformats.org/officeDocument/2006/relationships/slide" Target="slides/slide19.xml"/><Relationship Id="rId75" Type="http://schemas.openxmlformats.org/officeDocument/2006/relationships/slide" Target="slides/slide63.xml"/><Relationship Id="rId30" Type="http://schemas.openxmlformats.org/officeDocument/2006/relationships/slide" Target="slides/slide18.xml"/><Relationship Id="rId74" Type="http://schemas.openxmlformats.org/officeDocument/2006/relationships/slide" Target="slides/slide62.xml"/><Relationship Id="rId33" Type="http://schemas.openxmlformats.org/officeDocument/2006/relationships/slide" Target="slides/slide21.xml"/><Relationship Id="rId77" Type="http://schemas.openxmlformats.org/officeDocument/2006/relationships/slide" Target="slides/slide65.xml"/><Relationship Id="rId32" Type="http://schemas.openxmlformats.org/officeDocument/2006/relationships/slide" Target="slides/slide20.xml"/><Relationship Id="rId76" Type="http://schemas.openxmlformats.org/officeDocument/2006/relationships/slide" Target="slides/slide64.xml"/><Relationship Id="rId35" Type="http://schemas.openxmlformats.org/officeDocument/2006/relationships/slide" Target="slides/slide23.xml"/><Relationship Id="rId79" Type="http://schemas.openxmlformats.org/officeDocument/2006/relationships/font" Target="fonts/SourceSansPro-bold.fntdata"/><Relationship Id="rId34" Type="http://schemas.openxmlformats.org/officeDocument/2006/relationships/slide" Target="slides/slide22.xml"/><Relationship Id="rId78" Type="http://schemas.openxmlformats.org/officeDocument/2006/relationships/font" Target="fonts/SourceSansPro-regular.fntdata"/><Relationship Id="rId71" Type="http://schemas.openxmlformats.org/officeDocument/2006/relationships/slide" Target="slides/slide59.xml"/><Relationship Id="rId70" Type="http://schemas.openxmlformats.org/officeDocument/2006/relationships/slide" Target="slides/slide58.xml"/><Relationship Id="rId37" Type="http://schemas.openxmlformats.org/officeDocument/2006/relationships/slide" Target="slides/slide25.xml"/><Relationship Id="rId36" Type="http://schemas.openxmlformats.org/officeDocument/2006/relationships/slide" Target="slides/slide24.xml"/><Relationship Id="rId39" Type="http://schemas.openxmlformats.org/officeDocument/2006/relationships/slide" Target="slides/slide27.xml"/><Relationship Id="rId38" Type="http://schemas.openxmlformats.org/officeDocument/2006/relationships/slide" Target="slides/slide26.xml"/><Relationship Id="rId62" Type="http://schemas.openxmlformats.org/officeDocument/2006/relationships/slide" Target="slides/slide50.xml"/><Relationship Id="rId61" Type="http://schemas.openxmlformats.org/officeDocument/2006/relationships/slide" Target="slides/slide49.xml"/><Relationship Id="rId20" Type="http://schemas.openxmlformats.org/officeDocument/2006/relationships/slide" Target="slides/slide8.xml"/><Relationship Id="rId64" Type="http://schemas.openxmlformats.org/officeDocument/2006/relationships/slide" Target="slides/slide52.xml"/><Relationship Id="rId63" Type="http://schemas.openxmlformats.org/officeDocument/2006/relationships/slide" Target="slides/slide51.xml"/><Relationship Id="rId22" Type="http://schemas.openxmlformats.org/officeDocument/2006/relationships/slide" Target="slides/slide10.xml"/><Relationship Id="rId66" Type="http://schemas.openxmlformats.org/officeDocument/2006/relationships/slide" Target="slides/slide54.xml"/><Relationship Id="rId21" Type="http://schemas.openxmlformats.org/officeDocument/2006/relationships/slide" Target="slides/slide9.xml"/><Relationship Id="rId65" Type="http://schemas.openxmlformats.org/officeDocument/2006/relationships/slide" Target="slides/slide53.xml"/><Relationship Id="rId24" Type="http://schemas.openxmlformats.org/officeDocument/2006/relationships/slide" Target="slides/slide12.xml"/><Relationship Id="rId68" Type="http://schemas.openxmlformats.org/officeDocument/2006/relationships/slide" Target="slides/slide56.xml"/><Relationship Id="rId23" Type="http://schemas.openxmlformats.org/officeDocument/2006/relationships/slide" Target="slides/slide11.xml"/><Relationship Id="rId67" Type="http://schemas.openxmlformats.org/officeDocument/2006/relationships/slide" Target="slides/slide55.xml"/><Relationship Id="rId60" Type="http://schemas.openxmlformats.org/officeDocument/2006/relationships/slide" Target="slides/slide48.xml"/><Relationship Id="rId26" Type="http://schemas.openxmlformats.org/officeDocument/2006/relationships/slide" Target="slides/slide14.xml"/><Relationship Id="rId25" Type="http://schemas.openxmlformats.org/officeDocument/2006/relationships/slide" Target="slides/slide13.xml"/><Relationship Id="rId69" Type="http://schemas.openxmlformats.org/officeDocument/2006/relationships/slide" Target="slides/slide57.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11" Type="http://schemas.openxmlformats.org/officeDocument/2006/relationships/slideMaster" Target="slideMasters/slideMaster7.xml"/><Relationship Id="rId55" Type="http://schemas.openxmlformats.org/officeDocument/2006/relationships/slide" Target="slides/slide43.xml"/><Relationship Id="rId10" Type="http://schemas.openxmlformats.org/officeDocument/2006/relationships/slideMaster" Target="slideMasters/slideMaster6.xml"/><Relationship Id="rId54" Type="http://schemas.openxmlformats.org/officeDocument/2006/relationships/slide" Target="slides/slide42.xml"/><Relationship Id="rId13" Type="http://schemas.openxmlformats.org/officeDocument/2006/relationships/slide" Target="slides/slide1.xml"/><Relationship Id="rId57" Type="http://schemas.openxmlformats.org/officeDocument/2006/relationships/slide" Target="slides/slide45.xml"/><Relationship Id="rId12" Type="http://schemas.openxmlformats.org/officeDocument/2006/relationships/notesMaster" Target="notesMasters/notesMaster1.xml"/><Relationship Id="rId56" Type="http://schemas.openxmlformats.org/officeDocument/2006/relationships/slide" Target="slides/slide44.xml"/><Relationship Id="rId15" Type="http://schemas.openxmlformats.org/officeDocument/2006/relationships/slide" Target="slides/slide3.xml"/><Relationship Id="rId59" Type="http://schemas.openxmlformats.org/officeDocument/2006/relationships/slide" Target="slides/slide47.xml"/><Relationship Id="rId14" Type="http://schemas.openxmlformats.org/officeDocument/2006/relationships/slide" Target="slides/slide2.xml"/><Relationship Id="rId58" Type="http://schemas.openxmlformats.org/officeDocument/2006/relationships/slide" Target="slides/slide46.xml"/><Relationship Id="rId17" Type="http://schemas.openxmlformats.org/officeDocument/2006/relationships/slide" Target="slides/slide5.xml"/><Relationship Id="rId16" Type="http://schemas.openxmlformats.org/officeDocument/2006/relationships/slide" Target="slides/slide4.xml"/><Relationship Id="rId19" Type="http://schemas.openxmlformats.org/officeDocument/2006/relationships/slide" Target="slides/slide7.xml"/><Relationship Id="rId1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3" name="Google Shape;24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0" name="Google Shape;3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6" name="Google Shape;3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2" name="Google Shape;3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7" name="Google Shape;37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4" name="Google Shape;38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0" name="Google Shape;39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2" name="Google Shape;40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8" name="Google Shape;40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4" name="Google Shape;4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0" name="Google Shape;42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0" name="Google Shape;2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6" name="Google Shape;42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2" name="Google Shape;43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4" name="Google Shape;44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6" name="Google Shape;45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2" name="Google Shape;46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8" name="Google Shape;46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4" name="Google Shape;47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0" name="Google Shape;480;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6" name="Google Shape;48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2" name="Google Shape;49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8" name="Google Shape;49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0" name="Google Shape;51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6" name="Google Shape;51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2" name="Google Shape;52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0" name="Google Shape;53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38" name="Google Shape;538;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4" name="Google Shape;54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2" name="Google Shape;27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0" name="Google Shape;55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6" name="Google Shape;55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2" name="Google Shape;56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8" name="Google Shape;56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74" name="Google Shape;57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0" name="Google Shape;58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86" name="Google Shape;58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2" name="Google Shape;59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8" name="Google Shape;59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4" name="Google Shape;604;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9" name="Google Shape;2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0" name="Google Shape;610;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6" name="Google Shape;616;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2" name="Google Shape;62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28" name="Google Shape;628;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34" name="Google Shape;63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1" name="Google Shape;641;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6" name="Google Shape;2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pener: Version A">
  <p:cSld name="1_Opener: Version A">
    <p:spTree>
      <p:nvGrpSpPr>
        <p:cNvPr id="11" name="Shape 11"/>
        <p:cNvGrpSpPr/>
        <p:nvPr/>
      </p:nvGrpSpPr>
      <p:grpSpPr>
        <a:xfrm>
          <a:off x="0" y="0"/>
          <a:ext cx="0" cy="0"/>
          <a:chOff x="0" y="0"/>
          <a:chExt cx="0" cy="0"/>
        </a:xfrm>
      </p:grpSpPr>
      <p:sp>
        <p:nvSpPr>
          <p:cNvPr id="12" name="Google Shape;12;p67"/>
          <p:cNvSpPr txBox="1"/>
          <p:nvPr>
            <p:ph type="title"/>
          </p:nvPr>
        </p:nvSpPr>
        <p:spPr>
          <a:xfrm>
            <a:off x="152400" y="365125"/>
            <a:ext cx="8839200" cy="1387475"/>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67"/>
          <p:cNvSpPr txBox="1"/>
          <p:nvPr>
            <p:ph idx="1" type="body"/>
          </p:nvPr>
        </p:nvSpPr>
        <p:spPr>
          <a:xfrm>
            <a:off x="152400" y="1755648"/>
            <a:ext cx="8839200" cy="609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2900"/>
              <a:buFont typeface="Arial"/>
              <a:buNone/>
              <a:defRPr b="1" i="0" sz="2900" u="none" cap="none" strike="noStrike">
                <a:solidFill>
                  <a:schemeClr val="dk1"/>
                </a:solidFill>
                <a:latin typeface="Times New Roman"/>
                <a:ea typeface="Times New Roman"/>
                <a:cs typeface="Times New Roman"/>
                <a:sym typeface="Times New Roman"/>
              </a:defRPr>
            </a:lvl1pPr>
            <a:lvl2pPr indent="-228600" lvl="1" marL="914400" marR="0" rtl="0" algn="ctr">
              <a:lnSpc>
                <a:spcPct val="90000"/>
              </a:lnSpc>
              <a:spcBef>
                <a:spcPts val="5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2pPr>
            <a:lvl3pPr indent="-228600" lvl="2" marL="1371600" marR="0" rtl="0" algn="ctr">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228600" lvl="3" marL="1828800" marR="0" rtl="0" algn="ctr">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4pPr>
            <a:lvl5pPr indent="-228600" lvl="4" marL="2286000" marR="0" rtl="0" algn="ctr">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 name="Google Shape;14;p67"/>
          <p:cNvSpPr txBox="1"/>
          <p:nvPr>
            <p:ph idx="2" type="body"/>
          </p:nvPr>
        </p:nvSpPr>
        <p:spPr>
          <a:xfrm>
            <a:off x="152400" y="2363724"/>
            <a:ext cx="8839200" cy="685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2"/>
              </a:buClr>
              <a:buSzPts val="2800"/>
              <a:buFont typeface="Arial"/>
              <a:buNone/>
              <a:defRPr b="0" i="0" sz="2800" u="none" cap="none" strike="noStrike">
                <a:solidFill>
                  <a:schemeClr val="accent2"/>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5" name="Google Shape;15;p67"/>
          <p:cNvSpPr txBox="1"/>
          <p:nvPr>
            <p:ph idx="3" type="body"/>
          </p:nvPr>
        </p:nvSpPr>
        <p:spPr>
          <a:xfrm>
            <a:off x="152400" y="3733800"/>
            <a:ext cx="8839200" cy="533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007787"/>
              </a:buClr>
              <a:buSzPts val="4000"/>
              <a:buFont typeface="Arial"/>
              <a:buNone/>
              <a:defRPr b="1" i="0" sz="4000" u="none" cap="none" strike="noStrike">
                <a:solidFill>
                  <a:srgbClr val="007787"/>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6" name="Google Shape;16;p67"/>
          <p:cNvSpPr txBox="1"/>
          <p:nvPr>
            <p:ph idx="4" type="body"/>
          </p:nvPr>
        </p:nvSpPr>
        <p:spPr>
          <a:xfrm>
            <a:off x="152400" y="4267200"/>
            <a:ext cx="8839200" cy="24384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3800"/>
              <a:buFont typeface="Arial"/>
              <a:buNone/>
              <a:defRPr b="0" i="0" sz="3800" u="none" cap="none" strike="noStrike">
                <a:solidFill>
                  <a:schemeClr val="dk1"/>
                </a:solidFill>
                <a:latin typeface="Times New Roman"/>
                <a:ea typeface="Times New Roman"/>
                <a:cs typeface="Times New Roman"/>
                <a:sym typeface="Times New Roman"/>
              </a:defRPr>
            </a:lvl1pPr>
            <a:lvl2pPr indent="-228600" lvl="1" marL="914400"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3pPr>
            <a:lvl4pPr indent="-228600" lvl="3" marL="18288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228600" lvl="4" marL="22860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7" name="Google Shape;17;p67"/>
          <p:cNvSpPr txBox="1"/>
          <p:nvPr>
            <p:ph idx="5" type="body"/>
          </p:nvPr>
        </p:nvSpPr>
        <p:spPr>
          <a:xfrm>
            <a:off x="1568918" y="6248400"/>
            <a:ext cx="6584482"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8" name="Google Shape;18;p67"/>
          <p:cNvSpPr txBox="1"/>
          <p:nvPr>
            <p:ph idx="6" type="body"/>
          </p:nvPr>
        </p:nvSpPr>
        <p:spPr>
          <a:xfrm>
            <a:off x="152400" y="6092825"/>
            <a:ext cx="8839200" cy="2730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C1 (single#)">
  <p:cSld name="Chapter Outline: Version C1 (single#)">
    <p:spTree>
      <p:nvGrpSpPr>
        <p:cNvPr id="79" name="Shape 79"/>
        <p:cNvGrpSpPr/>
        <p:nvPr/>
      </p:nvGrpSpPr>
      <p:grpSpPr>
        <a:xfrm>
          <a:off x="0" y="0"/>
          <a:ext cx="0" cy="0"/>
          <a:chOff x="0" y="0"/>
          <a:chExt cx="0" cy="0"/>
        </a:xfrm>
      </p:grpSpPr>
      <p:sp>
        <p:nvSpPr>
          <p:cNvPr id="80" name="Google Shape;80;p77"/>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7"/>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AutoNum type="arabicPeriod"/>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2" name="Google Shape;82;p77"/>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7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C2 (double#)">
  <p:cSld name="Chapter Outline: Version C2 (double#)">
    <p:spTree>
      <p:nvGrpSpPr>
        <p:cNvPr id="84" name="Shape 84"/>
        <p:cNvGrpSpPr/>
        <p:nvPr/>
      </p:nvGrpSpPr>
      <p:grpSpPr>
        <a:xfrm>
          <a:off x="0" y="0"/>
          <a:ext cx="0" cy="0"/>
          <a:chOff x="0" y="0"/>
          <a:chExt cx="0" cy="0"/>
        </a:xfrm>
      </p:grpSpPr>
      <p:sp>
        <p:nvSpPr>
          <p:cNvPr id="85" name="Google Shape;85;p78"/>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8"/>
          <p:cNvSpPr txBox="1"/>
          <p:nvPr>
            <p:ph idx="1" type="body"/>
          </p:nvPr>
        </p:nvSpPr>
        <p:spPr>
          <a:xfrm>
            <a:off x="304800" y="1752600"/>
            <a:ext cx="8534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D">
  <p:cSld name="Chapter Outline: Version D">
    <p:spTree>
      <p:nvGrpSpPr>
        <p:cNvPr id="87" name="Shape 87"/>
        <p:cNvGrpSpPr/>
        <p:nvPr/>
      </p:nvGrpSpPr>
      <p:grpSpPr>
        <a:xfrm>
          <a:off x="0" y="0"/>
          <a:ext cx="0" cy="0"/>
          <a:chOff x="0" y="0"/>
          <a:chExt cx="0" cy="0"/>
        </a:xfrm>
      </p:grpSpPr>
      <p:sp>
        <p:nvSpPr>
          <p:cNvPr id="88" name="Google Shape;88;p79"/>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9"/>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50519" lvl="1" marL="914400" marR="0" rtl="0" algn="l">
              <a:lnSpc>
                <a:spcPct val="90000"/>
              </a:lnSpc>
              <a:spcBef>
                <a:spcPts val="500"/>
              </a:spcBef>
              <a:spcAft>
                <a:spcPts val="0"/>
              </a:spcAft>
              <a:buClr>
                <a:schemeClr val="accent2"/>
              </a:buClr>
              <a:buSzPts val="192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0" name="Google Shape;90;p79"/>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7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E1 (single#)">
  <p:cSld name="Chapter Outline: Version E1 (single#)">
    <p:spTree>
      <p:nvGrpSpPr>
        <p:cNvPr id="92" name="Shape 92"/>
        <p:cNvGrpSpPr/>
        <p:nvPr/>
      </p:nvGrpSpPr>
      <p:grpSpPr>
        <a:xfrm>
          <a:off x="0" y="0"/>
          <a:ext cx="0" cy="0"/>
          <a:chOff x="0" y="0"/>
          <a:chExt cx="0" cy="0"/>
        </a:xfrm>
      </p:grpSpPr>
      <p:sp>
        <p:nvSpPr>
          <p:cNvPr id="93" name="Google Shape;93;p80"/>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80"/>
          <p:cNvSpPr txBox="1"/>
          <p:nvPr>
            <p:ph idx="1" type="body"/>
          </p:nvPr>
        </p:nvSpPr>
        <p:spPr>
          <a:xfrm>
            <a:off x="304800" y="1752600"/>
            <a:ext cx="8534400" cy="4419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AutoNum type="arabicPeriod"/>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accent2"/>
              </a:buClr>
              <a:buSzPts val="2400"/>
              <a:buFont typeface="Arial"/>
              <a:buChar char="•"/>
              <a:defRPr b="0" i="0" sz="2400" u="none" cap="none" strike="noStrike">
                <a:solidFill>
                  <a:schemeClr val="accent2"/>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95" name="Google Shape;95;p80"/>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8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E2 (double#)">
  <p:cSld name="Chapter Outline: Version E2 (double#)">
    <p:spTree>
      <p:nvGrpSpPr>
        <p:cNvPr id="97" name="Shape 97"/>
        <p:cNvGrpSpPr/>
        <p:nvPr/>
      </p:nvGrpSpPr>
      <p:grpSpPr>
        <a:xfrm>
          <a:off x="0" y="0"/>
          <a:ext cx="0" cy="0"/>
          <a:chOff x="0" y="0"/>
          <a:chExt cx="0" cy="0"/>
        </a:xfrm>
      </p:grpSpPr>
      <p:sp>
        <p:nvSpPr>
          <p:cNvPr id="98" name="Google Shape;98;p81"/>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81"/>
          <p:cNvSpPr txBox="1"/>
          <p:nvPr>
            <p:ph idx="1" type="body"/>
          </p:nvPr>
        </p:nvSpPr>
        <p:spPr>
          <a:xfrm>
            <a:off x="304800" y="1752600"/>
            <a:ext cx="8534400" cy="4343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accent2"/>
              </a:buClr>
              <a:buSzPts val="2400"/>
              <a:buFont typeface="Arial"/>
              <a:buChar char="•"/>
              <a:defRPr b="0" i="0" sz="2400" u="none" cap="none" strike="noStrike">
                <a:solidFill>
                  <a:schemeClr val="accent2"/>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0" name="Google Shape;100;p81"/>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1" name="Google Shape;101;p8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E1">
  <p:cSld name="Chapter Outline: Version E1">
    <p:spTree>
      <p:nvGrpSpPr>
        <p:cNvPr id="102" name="Shape 102"/>
        <p:cNvGrpSpPr/>
        <p:nvPr/>
      </p:nvGrpSpPr>
      <p:grpSpPr>
        <a:xfrm>
          <a:off x="0" y="0"/>
          <a:ext cx="0" cy="0"/>
          <a:chOff x="0" y="0"/>
          <a:chExt cx="0" cy="0"/>
        </a:xfrm>
      </p:grpSpPr>
      <p:sp>
        <p:nvSpPr>
          <p:cNvPr id="103" name="Google Shape;103;p82"/>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82"/>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accent2"/>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accent2"/>
              </a:buClr>
              <a:buSzPts val="2400"/>
              <a:buFont typeface="Arial"/>
              <a:buChar char="•"/>
              <a:defRPr b="0" i="0" sz="2400" u="none" cap="none" strike="noStrike">
                <a:solidFill>
                  <a:schemeClr val="accent2"/>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05" name="Google Shape;105;p82"/>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8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F1">
  <p:cSld name="Chapter Outline: Version F1">
    <p:spTree>
      <p:nvGrpSpPr>
        <p:cNvPr id="107" name="Shape 107"/>
        <p:cNvGrpSpPr/>
        <p:nvPr/>
      </p:nvGrpSpPr>
      <p:grpSpPr>
        <a:xfrm>
          <a:off x="0" y="0"/>
          <a:ext cx="0" cy="0"/>
          <a:chOff x="0" y="0"/>
          <a:chExt cx="0" cy="0"/>
        </a:xfrm>
      </p:grpSpPr>
      <p:sp>
        <p:nvSpPr>
          <p:cNvPr id="108" name="Google Shape;108;p83"/>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83"/>
          <p:cNvSpPr txBox="1"/>
          <p:nvPr>
            <p:ph idx="1" type="body"/>
          </p:nvPr>
        </p:nvSpPr>
        <p:spPr>
          <a:xfrm>
            <a:off x="304800" y="1752600"/>
            <a:ext cx="8534400" cy="441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0" name="Google Shape;110;p83"/>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8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F2 (2 text boxes)">
  <p:cSld name="Chapter Outline: Version F2 (2 text boxes)">
    <p:spTree>
      <p:nvGrpSpPr>
        <p:cNvPr id="112" name="Shape 112"/>
        <p:cNvGrpSpPr/>
        <p:nvPr/>
      </p:nvGrpSpPr>
      <p:grpSpPr>
        <a:xfrm>
          <a:off x="0" y="0"/>
          <a:ext cx="0" cy="0"/>
          <a:chOff x="0" y="0"/>
          <a:chExt cx="0" cy="0"/>
        </a:xfrm>
      </p:grpSpPr>
      <p:sp>
        <p:nvSpPr>
          <p:cNvPr id="113" name="Google Shape;113;p84"/>
          <p:cNvSpPr txBox="1"/>
          <p:nvPr>
            <p:ph type="title"/>
          </p:nvPr>
        </p:nvSpPr>
        <p:spPr>
          <a:xfrm>
            <a:off x="304800" y="465826"/>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84"/>
          <p:cNvSpPr txBox="1"/>
          <p:nvPr>
            <p:ph idx="1" type="body"/>
          </p:nvPr>
        </p:nvSpPr>
        <p:spPr>
          <a:xfrm>
            <a:off x="304800" y="1752600"/>
            <a:ext cx="4038600" cy="441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5" name="Google Shape;115;p84"/>
          <p:cNvSpPr txBox="1"/>
          <p:nvPr>
            <p:ph idx="2" type="body"/>
          </p:nvPr>
        </p:nvSpPr>
        <p:spPr>
          <a:xfrm>
            <a:off x="4767262" y="1752600"/>
            <a:ext cx="4038600" cy="441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16" name="Google Shape;116;p84"/>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a:solidFill>
                  <a:srgbClr val="888888"/>
                </a:solidFill>
                <a:latin typeface="Times New Roman"/>
                <a:ea typeface="Times New Roman"/>
                <a:cs typeface="Times New Roman"/>
                <a:sym typeface="Times New Roman"/>
              </a:rPr>
              <a:t>Copyright ©2021 John Wiley &amp; Sons, Inc.</a:t>
            </a:r>
            <a:endParaRPr/>
          </a:p>
        </p:txBody>
      </p:sp>
      <p:sp>
        <p:nvSpPr>
          <p:cNvPr id="117" name="Google Shape;117;p84"/>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a:solidFill>
                  <a:srgbClr val="888888"/>
                </a:solidFill>
                <a:latin typeface="Times New Roman"/>
                <a:ea typeface="Times New Roman"/>
                <a:cs typeface="Times New Roman"/>
                <a:sym typeface="Times New Roman"/>
              </a:rPr>
              <a:t>‹#›</a:t>
            </a:fld>
            <a:endParaRPr b="0" i="0" sz="1200">
              <a:solidFill>
                <a:srgbClr val="888888"/>
              </a:solidFill>
              <a:latin typeface="Times New Roman"/>
              <a:ea typeface="Times New Roman"/>
              <a:cs typeface="Times New Roman"/>
              <a:sym typeface="Times New Roman"/>
            </a:endParaRPr>
          </a:p>
        </p:txBody>
      </p:sp>
      <p:sp>
        <p:nvSpPr>
          <p:cNvPr id="118" name="Google Shape;118;p84"/>
          <p:cNvSpPr txBox="1"/>
          <p:nvPr>
            <p:ph idx="3" type="body"/>
          </p:nvPr>
        </p:nvSpPr>
        <p:spPr>
          <a:xfrm>
            <a:off x="291353" y="6438900"/>
            <a:ext cx="914400" cy="2571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G">
  <p:cSld name="Chapter Outline: Version G">
    <p:spTree>
      <p:nvGrpSpPr>
        <p:cNvPr id="119" name="Shape 119"/>
        <p:cNvGrpSpPr/>
        <p:nvPr/>
      </p:nvGrpSpPr>
      <p:grpSpPr>
        <a:xfrm>
          <a:off x="0" y="0"/>
          <a:ext cx="0" cy="0"/>
          <a:chOff x="0" y="0"/>
          <a:chExt cx="0" cy="0"/>
        </a:xfrm>
      </p:grpSpPr>
      <p:sp>
        <p:nvSpPr>
          <p:cNvPr id="120" name="Google Shape;120;p85"/>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85"/>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2000"/>
              </a:spcBef>
              <a:spcAft>
                <a:spcPts val="0"/>
              </a:spcAft>
              <a:buClr>
                <a:schemeClr val="accent2"/>
              </a:buClr>
              <a:buSzPts val="2800"/>
              <a:buFont typeface="Arial"/>
              <a:buNone/>
              <a:defRPr b="0" i="0" sz="2800" u="none" cap="none" strike="noStrike">
                <a:solidFill>
                  <a:schemeClr val="accent2"/>
                </a:solidFill>
                <a:latin typeface="Times New Roman"/>
                <a:ea typeface="Times New Roman"/>
                <a:cs typeface="Times New Roman"/>
                <a:sym typeface="Times New Roman"/>
              </a:defRPr>
            </a:lvl2pPr>
            <a:lvl3pPr indent="-406400" lvl="2" marL="1371600" marR="0" rtl="0" algn="l">
              <a:lnSpc>
                <a:spcPct val="90000"/>
              </a:lnSpc>
              <a:spcBef>
                <a:spcPts val="1000"/>
              </a:spcBef>
              <a:spcAft>
                <a:spcPts val="0"/>
              </a:spcAft>
              <a:buClr>
                <a:schemeClr val="accent2"/>
              </a:buClr>
              <a:buSzPts val="2800"/>
              <a:buFont typeface="Arial"/>
              <a:buAutoNum type="arabicPeriod"/>
              <a:defRPr b="0" i="0" sz="28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2" name="Google Shape;122;p85"/>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8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lus 1 column">
  <p:cSld name="2_Title plus 1 column">
    <p:spTree>
      <p:nvGrpSpPr>
        <p:cNvPr id="124" name="Shape 124"/>
        <p:cNvGrpSpPr/>
        <p:nvPr/>
      </p:nvGrpSpPr>
      <p:grpSpPr>
        <a:xfrm>
          <a:off x="0" y="0"/>
          <a:ext cx="0" cy="0"/>
          <a:chOff x="0" y="0"/>
          <a:chExt cx="0" cy="0"/>
        </a:xfrm>
      </p:grpSpPr>
      <p:sp>
        <p:nvSpPr>
          <p:cNvPr id="125" name="Google Shape;125;p86"/>
          <p:cNvSpPr txBox="1"/>
          <p:nvPr>
            <p:ph type="title"/>
          </p:nvPr>
        </p:nvSpPr>
        <p:spPr>
          <a:xfrm>
            <a:off x="1219200" y="457200"/>
            <a:ext cx="7601804" cy="9753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196E78"/>
              </a:buClr>
              <a:buSzPts val="3600"/>
              <a:buFont typeface="Times New Roman"/>
              <a:buNone/>
              <a:defRPr b="0" i="0" sz="3600">
                <a:solidFill>
                  <a:srgbClr val="196E78"/>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86"/>
          <p:cNvSpPr txBox="1"/>
          <p:nvPr>
            <p:ph idx="1" type="body"/>
          </p:nvPr>
        </p:nvSpPr>
        <p:spPr>
          <a:xfrm>
            <a:off x="304800" y="17526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7" name="Google Shape;127;p86"/>
          <p:cNvSpPr txBox="1"/>
          <p:nvPr>
            <p:ph idx="2" type="body"/>
          </p:nvPr>
        </p:nvSpPr>
        <p:spPr>
          <a:xfrm>
            <a:off x="304800" y="25908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8" name="Google Shape;128;p86"/>
          <p:cNvSpPr txBox="1"/>
          <p:nvPr>
            <p:ph idx="3" type="body"/>
          </p:nvPr>
        </p:nvSpPr>
        <p:spPr>
          <a:xfrm>
            <a:off x="304800" y="34290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9" name="Google Shape;129;p86"/>
          <p:cNvSpPr txBox="1"/>
          <p:nvPr>
            <p:ph idx="4" type="body"/>
          </p:nvPr>
        </p:nvSpPr>
        <p:spPr>
          <a:xfrm>
            <a:off x="304800" y="42672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0" name="Google Shape;130;p86"/>
          <p:cNvSpPr txBox="1"/>
          <p:nvPr>
            <p:ph idx="5" type="body"/>
          </p:nvPr>
        </p:nvSpPr>
        <p:spPr>
          <a:xfrm>
            <a:off x="304800" y="51054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1" name="Google Shape;131;p86"/>
          <p:cNvSpPr txBox="1"/>
          <p:nvPr>
            <p:ph idx="6" type="body"/>
          </p:nvPr>
        </p:nvSpPr>
        <p:spPr>
          <a:xfrm>
            <a:off x="304800" y="54864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2" name="Google Shape;132;p86"/>
          <p:cNvSpPr txBox="1"/>
          <p:nvPr>
            <p:ph idx="7" type="body"/>
          </p:nvPr>
        </p:nvSpPr>
        <p:spPr>
          <a:xfrm>
            <a:off x="304800" y="57912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3" name="Google Shape;133;p86"/>
          <p:cNvSpPr txBox="1"/>
          <p:nvPr>
            <p:ph idx="8" type="body"/>
          </p:nvPr>
        </p:nvSpPr>
        <p:spPr>
          <a:xfrm>
            <a:off x="609600" y="60960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4" name="Google Shape;134;p86"/>
          <p:cNvSpPr txBox="1"/>
          <p:nvPr>
            <p:ph idx="9" type="body"/>
          </p:nvPr>
        </p:nvSpPr>
        <p:spPr>
          <a:xfrm>
            <a:off x="457200" y="5943600"/>
            <a:ext cx="8534400" cy="762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B11116"/>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5" name="Google Shape;135;p86"/>
          <p:cNvSpPr txBox="1"/>
          <p:nvPr>
            <p:ph idx="13" type="body"/>
          </p:nvPr>
        </p:nvSpPr>
        <p:spPr>
          <a:xfrm>
            <a:off x="295743" y="6438900"/>
            <a:ext cx="1169987" cy="257175"/>
          </a:xfrm>
          <a:prstGeom prst="rect">
            <a:avLst/>
          </a:prstGeom>
          <a:noFill/>
          <a:ln>
            <a:noFill/>
          </a:ln>
        </p:spPr>
        <p:txBody>
          <a:bodyPr anchorCtr="0" anchor="t" bIns="45700" lIns="91425" spcFirstLastPara="1" rIns="91425" wrap="square" tIns="45700">
            <a:noAutofit/>
          </a:bodyPr>
          <a:lstStyle>
            <a:lvl1pPr indent="-304800" lvl="0" marL="457200" marR="0" rtl="0" algn="l">
              <a:lnSpc>
                <a:spcPct val="90000"/>
              </a:lnSpc>
              <a:spcBef>
                <a:spcPts val="1000"/>
              </a:spcBef>
              <a:spcAft>
                <a:spcPts val="0"/>
              </a:spcAft>
              <a:buClr>
                <a:schemeClr val="dk1"/>
              </a:buClr>
              <a:buSzPts val="1200"/>
              <a:buFont typeface="Arial"/>
              <a:buChar char="•"/>
              <a:defRPr b="0" i="0" sz="12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36" name="Google Shape;136;p86"/>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a:solidFill>
                  <a:srgbClr val="888888"/>
                </a:solidFill>
                <a:latin typeface="Times New Roman"/>
                <a:ea typeface="Times New Roman"/>
                <a:cs typeface="Times New Roman"/>
                <a:sym typeface="Times New Roman"/>
              </a:rPr>
              <a:t>Copyright ©2021 John Wiley &amp; Sons, Inc.</a:t>
            </a:r>
            <a:endParaRPr/>
          </a:p>
        </p:txBody>
      </p:sp>
      <p:sp>
        <p:nvSpPr>
          <p:cNvPr id="137" name="Google Shape;137;p86"/>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a:solidFill>
                  <a:srgbClr val="888888"/>
                </a:solidFill>
                <a:latin typeface="Times New Roman"/>
                <a:ea typeface="Times New Roman"/>
                <a:cs typeface="Times New Roman"/>
                <a:sym typeface="Times New Roman"/>
              </a:rPr>
              <a:t>‹#›</a:t>
            </a:fld>
            <a:endParaRPr b="0" i="0" sz="1200">
              <a:solidFill>
                <a:srgbClr val="888888"/>
              </a:solidFill>
              <a:latin typeface="Times New Roman"/>
              <a:ea typeface="Times New Roman"/>
              <a:cs typeface="Times New Roman"/>
              <a:sym typeface="Times New Roman"/>
            </a:endParaRPr>
          </a:p>
        </p:txBody>
      </p:sp>
      <p:pic>
        <p:nvPicPr>
          <p:cNvPr descr="http://t3.gstatic.com/images?q=tbn:ANd9GcTYmiLh9B_aVjviHh1xZIewSwIAVBJM6GGUwjQGMknDgt1O3VWWMFpakkXX" id="138" name="Google Shape;138;p86"/>
          <p:cNvPicPr preferRelativeResize="0"/>
          <p:nvPr/>
        </p:nvPicPr>
        <p:blipFill rotWithShape="1">
          <a:blip r:embed="rId2">
            <a:alphaModFix/>
          </a:blip>
          <a:srcRect b="8479" l="0" r="0" t="17160"/>
          <a:stretch/>
        </p:blipFill>
        <p:spPr>
          <a:xfrm>
            <a:off x="0" y="457200"/>
            <a:ext cx="1066800" cy="990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er: Version A">
  <p:cSld name="Opener: Version A">
    <p:spTree>
      <p:nvGrpSpPr>
        <p:cNvPr id="19" name="Shape 19"/>
        <p:cNvGrpSpPr/>
        <p:nvPr/>
      </p:nvGrpSpPr>
      <p:grpSpPr>
        <a:xfrm>
          <a:off x="0" y="0"/>
          <a:ext cx="0" cy="0"/>
          <a:chOff x="0" y="0"/>
          <a:chExt cx="0" cy="0"/>
        </a:xfrm>
      </p:grpSpPr>
      <p:sp>
        <p:nvSpPr>
          <p:cNvPr id="20" name="Google Shape;20;p72"/>
          <p:cNvSpPr txBox="1"/>
          <p:nvPr>
            <p:ph type="title"/>
          </p:nvPr>
        </p:nvSpPr>
        <p:spPr>
          <a:xfrm>
            <a:off x="152400" y="365125"/>
            <a:ext cx="8839200" cy="1387475"/>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72"/>
          <p:cNvSpPr txBox="1"/>
          <p:nvPr>
            <p:ph idx="1" type="body"/>
          </p:nvPr>
        </p:nvSpPr>
        <p:spPr>
          <a:xfrm>
            <a:off x="152400" y="1755648"/>
            <a:ext cx="8839200" cy="6096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2900"/>
              <a:buFont typeface="Arial"/>
              <a:buNone/>
              <a:defRPr b="1" i="0" sz="2900" u="none" cap="none" strike="noStrike">
                <a:solidFill>
                  <a:schemeClr val="dk1"/>
                </a:solidFill>
                <a:latin typeface="Times New Roman"/>
                <a:ea typeface="Times New Roman"/>
                <a:cs typeface="Times New Roman"/>
                <a:sym typeface="Times New Roman"/>
              </a:defRPr>
            </a:lvl1pPr>
            <a:lvl2pPr indent="-228600" lvl="1" marL="914400" marR="0" rtl="0" algn="ctr">
              <a:lnSpc>
                <a:spcPct val="90000"/>
              </a:lnSpc>
              <a:spcBef>
                <a:spcPts val="500"/>
              </a:spcBef>
              <a:spcAft>
                <a:spcPts val="0"/>
              </a:spcAft>
              <a:buClr>
                <a:schemeClr val="dk1"/>
              </a:buClr>
              <a:buSzPts val="2400"/>
              <a:buFont typeface="Arial"/>
              <a:buNone/>
              <a:defRPr b="1" i="0" sz="2400" u="none" cap="none" strike="noStrike">
                <a:solidFill>
                  <a:schemeClr val="dk1"/>
                </a:solidFill>
                <a:latin typeface="Times New Roman"/>
                <a:ea typeface="Times New Roman"/>
                <a:cs typeface="Times New Roman"/>
                <a:sym typeface="Times New Roman"/>
              </a:defRPr>
            </a:lvl2pPr>
            <a:lvl3pPr indent="-228600" lvl="2" marL="1371600" marR="0" rtl="0" algn="ctr">
              <a:lnSpc>
                <a:spcPct val="90000"/>
              </a:lnSpc>
              <a:spcBef>
                <a:spcPts val="500"/>
              </a:spcBef>
              <a:spcAft>
                <a:spcPts val="0"/>
              </a:spcAft>
              <a:buClr>
                <a:schemeClr val="dk1"/>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228600" lvl="3" marL="1828800" marR="0" rtl="0" algn="ctr">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4pPr>
            <a:lvl5pPr indent="-228600" lvl="4" marL="2286000" marR="0" rtl="0" algn="ctr">
              <a:lnSpc>
                <a:spcPct val="90000"/>
              </a:lnSpc>
              <a:spcBef>
                <a:spcPts val="500"/>
              </a:spcBef>
              <a:spcAft>
                <a:spcPts val="0"/>
              </a:spcAft>
              <a:buClr>
                <a:schemeClr val="dk1"/>
              </a:buClr>
              <a:buSzPts val="1800"/>
              <a:buFont typeface="Arial"/>
              <a:buNone/>
              <a:defRPr b="1"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2" name="Google Shape;22;p72"/>
          <p:cNvSpPr txBox="1"/>
          <p:nvPr>
            <p:ph idx="2" type="body"/>
          </p:nvPr>
        </p:nvSpPr>
        <p:spPr>
          <a:xfrm>
            <a:off x="152400" y="2363724"/>
            <a:ext cx="8839200" cy="6858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2"/>
              </a:buClr>
              <a:buSzPts val="2800"/>
              <a:buFont typeface="Arial"/>
              <a:buNone/>
              <a:defRPr b="0" i="0" sz="2800" u="none" cap="none" strike="noStrike">
                <a:solidFill>
                  <a:schemeClr val="accent2"/>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3" name="Google Shape;23;p72"/>
          <p:cNvSpPr txBox="1"/>
          <p:nvPr>
            <p:ph idx="3" type="body"/>
          </p:nvPr>
        </p:nvSpPr>
        <p:spPr>
          <a:xfrm>
            <a:off x="152400" y="3733800"/>
            <a:ext cx="8839200" cy="533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rgbClr val="007787"/>
              </a:buClr>
              <a:buSzPts val="4000"/>
              <a:buFont typeface="Arial"/>
              <a:buNone/>
              <a:defRPr b="1" i="0" sz="4000" u="none" cap="none" strike="noStrike">
                <a:solidFill>
                  <a:srgbClr val="007787"/>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4" name="Google Shape;24;p72"/>
          <p:cNvSpPr txBox="1"/>
          <p:nvPr>
            <p:ph idx="4" type="body"/>
          </p:nvPr>
        </p:nvSpPr>
        <p:spPr>
          <a:xfrm>
            <a:off x="152400" y="4267200"/>
            <a:ext cx="8839200" cy="24384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3800"/>
              <a:buFont typeface="Arial"/>
              <a:buNone/>
              <a:defRPr b="0" i="0" sz="3800" u="none" cap="none" strike="noStrike">
                <a:solidFill>
                  <a:schemeClr val="dk1"/>
                </a:solidFill>
                <a:latin typeface="Times New Roman"/>
                <a:ea typeface="Times New Roman"/>
                <a:cs typeface="Times New Roman"/>
                <a:sym typeface="Times New Roman"/>
              </a:defRPr>
            </a:lvl1pPr>
            <a:lvl2pPr indent="-228600" lvl="1" marL="914400"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3pPr>
            <a:lvl4pPr indent="-228600" lvl="3" marL="18288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228600" lvl="4" marL="22860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5" name="Google Shape;25;p72"/>
          <p:cNvSpPr txBox="1"/>
          <p:nvPr>
            <p:ph idx="5" type="body"/>
          </p:nvPr>
        </p:nvSpPr>
        <p:spPr>
          <a:xfrm>
            <a:off x="1905000" y="6248400"/>
            <a:ext cx="6248400" cy="45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lus 1 column">
  <p:cSld name="1_Title plus 1 column">
    <p:spTree>
      <p:nvGrpSpPr>
        <p:cNvPr id="139" name="Shape 139"/>
        <p:cNvGrpSpPr/>
        <p:nvPr/>
      </p:nvGrpSpPr>
      <p:grpSpPr>
        <a:xfrm>
          <a:off x="0" y="0"/>
          <a:ext cx="0" cy="0"/>
          <a:chOff x="0" y="0"/>
          <a:chExt cx="0" cy="0"/>
        </a:xfrm>
      </p:grpSpPr>
      <p:sp>
        <p:nvSpPr>
          <p:cNvPr id="140" name="Google Shape;140;p87"/>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196E78"/>
              </a:buClr>
              <a:buSzPts val="3600"/>
              <a:buFont typeface="Times New Roman"/>
              <a:buNone/>
              <a:defRPr b="0" i="0" sz="3600">
                <a:solidFill>
                  <a:srgbClr val="196E78"/>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87"/>
          <p:cNvSpPr txBox="1"/>
          <p:nvPr>
            <p:ph idx="1" type="body"/>
          </p:nvPr>
        </p:nvSpPr>
        <p:spPr>
          <a:xfrm>
            <a:off x="304800" y="1752600"/>
            <a:ext cx="8534400" cy="533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rgbClr val="C00000"/>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42" name="Google Shape;142;p87"/>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a:solidFill>
                  <a:srgbClr val="888888"/>
                </a:solidFill>
                <a:latin typeface="Times New Roman"/>
                <a:ea typeface="Times New Roman"/>
                <a:cs typeface="Times New Roman"/>
                <a:sym typeface="Times New Roman"/>
              </a:rPr>
              <a:t>Copyright ©2021 John Wiley &amp; Sons, Inc.</a:t>
            </a:r>
            <a:endParaRPr/>
          </a:p>
        </p:txBody>
      </p:sp>
      <p:sp>
        <p:nvSpPr>
          <p:cNvPr id="143" name="Google Shape;143;p87"/>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a:solidFill>
                  <a:srgbClr val="888888"/>
                </a:solidFill>
                <a:latin typeface="Times New Roman"/>
                <a:ea typeface="Times New Roman"/>
                <a:cs typeface="Times New Roman"/>
                <a:sym typeface="Times New Roman"/>
              </a:rPr>
              <a:t>‹#›</a:t>
            </a:fld>
            <a:endParaRPr b="0" i="0" sz="1200">
              <a:solidFill>
                <a:srgbClr val="888888"/>
              </a:solidFill>
              <a:latin typeface="Times New Roman"/>
              <a:ea typeface="Times New Roman"/>
              <a:cs typeface="Times New Roman"/>
              <a:sym typeface="Times New Roman"/>
            </a:endParaRPr>
          </a:p>
        </p:txBody>
      </p:sp>
      <p:sp>
        <p:nvSpPr>
          <p:cNvPr id="144" name="Google Shape;144;p87"/>
          <p:cNvSpPr txBox="1"/>
          <p:nvPr>
            <p:ph idx="2" type="body"/>
          </p:nvPr>
        </p:nvSpPr>
        <p:spPr>
          <a:xfrm>
            <a:off x="295275" y="3886200"/>
            <a:ext cx="8526463" cy="198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50519" lvl="1" marL="914400" marR="0" rtl="0" algn="l">
              <a:lnSpc>
                <a:spcPct val="90000"/>
              </a:lnSpc>
              <a:spcBef>
                <a:spcPts val="500"/>
              </a:spcBef>
              <a:spcAft>
                <a:spcPts val="0"/>
              </a:spcAft>
              <a:buClr>
                <a:schemeClr val="accent2"/>
              </a:buClr>
              <a:buSzPts val="192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30200" lvl="2" marL="1371600" marR="0" rtl="0" algn="l">
              <a:lnSpc>
                <a:spcPct val="90000"/>
              </a:lnSpc>
              <a:spcBef>
                <a:spcPts val="500"/>
              </a:spcBef>
              <a:spcAft>
                <a:spcPts val="0"/>
              </a:spcAft>
              <a:buClr>
                <a:schemeClr val="accent2"/>
              </a:buClr>
              <a:buSzPts val="16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Version A">
  <p:cSld name="Learning Objectives: Version A">
    <p:spTree>
      <p:nvGrpSpPr>
        <p:cNvPr id="151" name="Shape 151"/>
        <p:cNvGrpSpPr/>
        <p:nvPr/>
      </p:nvGrpSpPr>
      <p:grpSpPr>
        <a:xfrm>
          <a:off x="0" y="0"/>
          <a:ext cx="0" cy="0"/>
          <a:chOff x="0" y="0"/>
          <a:chExt cx="0" cy="0"/>
        </a:xfrm>
      </p:grpSpPr>
      <p:sp>
        <p:nvSpPr>
          <p:cNvPr id="152" name="Google Shape;152;p89"/>
          <p:cNvSpPr txBox="1"/>
          <p:nvPr>
            <p:ph type="title"/>
          </p:nvPr>
        </p:nvSpPr>
        <p:spPr>
          <a:xfrm>
            <a:off x="304800" y="762001"/>
            <a:ext cx="8534400" cy="9905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2"/>
              </a:buClr>
              <a:buSzPts val="4000"/>
              <a:buFont typeface="Times New Roman"/>
              <a:buNone/>
              <a:defRPr sz="40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89"/>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AutoNum type="arabicPeriod"/>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54" name="Google Shape;154;p89"/>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55" name="Google Shape;155;p8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Version B">
  <p:cSld name="Learning Objectives: Version B">
    <p:spTree>
      <p:nvGrpSpPr>
        <p:cNvPr id="156" name="Shape 156"/>
        <p:cNvGrpSpPr/>
        <p:nvPr/>
      </p:nvGrpSpPr>
      <p:grpSpPr>
        <a:xfrm>
          <a:off x="0" y="0"/>
          <a:ext cx="0" cy="0"/>
          <a:chOff x="0" y="0"/>
          <a:chExt cx="0" cy="0"/>
        </a:xfrm>
      </p:grpSpPr>
      <p:sp>
        <p:nvSpPr>
          <p:cNvPr id="157" name="Google Shape;157;p90"/>
          <p:cNvSpPr txBox="1"/>
          <p:nvPr>
            <p:ph type="title"/>
          </p:nvPr>
        </p:nvSpPr>
        <p:spPr>
          <a:xfrm>
            <a:off x="304800" y="762001"/>
            <a:ext cx="8534400" cy="9905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2"/>
              </a:buClr>
              <a:buSzPts val="4000"/>
              <a:buFont typeface="Times New Roman"/>
              <a:buNone/>
              <a:defRPr sz="40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90"/>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59" name="Google Shape;159;p90"/>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9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Check Question (1of 2)">
  <p:cSld name="Concept Check Question (1of 2)">
    <p:spTree>
      <p:nvGrpSpPr>
        <p:cNvPr id="167" name="Shape 167"/>
        <p:cNvGrpSpPr/>
        <p:nvPr/>
      </p:nvGrpSpPr>
      <p:grpSpPr>
        <a:xfrm>
          <a:off x="0" y="0"/>
          <a:ext cx="0" cy="0"/>
          <a:chOff x="0" y="0"/>
          <a:chExt cx="0" cy="0"/>
        </a:xfrm>
      </p:grpSpPr>
      <p:sp>
        <p:nvSpPr>
          <p:cNvPr id="168" name="Google Shape;168;p92"/>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92"/>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9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92"/>
          <p:cNvSpPr txBox="1"/>
          <p:nvPr>
            <p:ph idx="1" type="body"/>
          </p:nvPr>
        </p:nvSpPr>
        <p:spPr>
          <a:xfrm>
            <a:off x="304800" y="1752600"/>
            <a:ext cx="8534400" cy="46037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1000"/>
              </a:spcBef>
              <a:spcAft>
                <a:spcPts val="0"/>
              </a:spcAft>
              <a:buClr>
                <a:schemeClr val="accent2"/>
              </a:buClr>
              <a:buSzPts val="2800"/>
              <a:buFont typeface="Arial"/>
              <a:buAutoNum type="alphaLcPeriod"/>
              <a:defRPr b="0" i="0" sz="28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Check Question (2of 2)">
  <p:cSld name="Concept Check Question (2of 2)">
    <p:spTree>
      <p:nvGrpSpPr>
        <p:cNvPr id="172" name="Shape 172"/>
        <p:cNvGrpSpPr/>
        <p:nvPr/>
      </p:nvGrpSpPr>
      <p:grpSpPr>
        <a:xfrm>
          <a:off x="0" y="0"/>
          <a:ext cx="0" cy="0"/>
          <a:chOff x="0" y="0"/>
          <a:chExt cx="0" cy="0"/>
        </a:xfrm>
      </p:grpSpPr>
      <p:sp>
        <p:nvSpPr>
          <p:cNvPr id="173" name="Google Shape;173;p93"/>
          <p:cNvSpPr txBox="1"/>
          <p:nvPr>
            <p:ph type="title"/>
          </p:nvPr>
        </p:nvSpPr>
        <p:spPr>
          <a:xfrm>
            <a:off x="304800" y="762001"/>
            <a:ext cx="8534400" cy="9905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93"/>
          <p:cNvSpPr txBox="1"/>
          <p:nvPr>
            <p:ph idx="1" type="body"/>
          </p:nvPr>
        </p:nvSpPr>
        <p:spPr>
          <a:xfrm>
            <a:off x="304800" y="1752600"/>
            <a:ext cx="8534400" cy="4419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2pPr>
            <a:lvl3pPr indent="-406400" lvl="2" marL="1371600" marR="0" rtl="0" algn="l">
              <a:lnSpc>
                <a:spcPct val="90000"/>
              </a:lnSpc>
              <a:spcBef>
                <a:spcPts val="500"/>
              </a:spcBef>
              <a:spcAft>
                <a:spcPts val="0"/>
              </a:spcAft>
              <a:buClr>
                <a:schemeClr val="accent1"/>
              </a:buClr>
              <a:buSzPts val="2800"/>
              <a:buFont typeface="Noto Sans Symbols"/>
              <a:buChar char="✔"/>
              <a:defRPr b="0" i="0" sz="28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75" name="Google Shape;175;p93"/>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6" name="Google Shape;176;p9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erm: Version A">
  <p:cSld name="Key Term: Version A">
    <p:spTree>
      <p:nvGrpSpPr>
        <p:cNvPr id="183" name="Shape 183"/>
        <p:cNvGrpSpPr/>
        <p:nvPr/>
      </p:nvGrpSpPr>
      <p:grpSpPr>
        <a:xfrm>
          <a:off x="0" y="0"/>
          <a:ext cx="0" cy="0"/>
          <a:chOff x="0" y="0"/>
          <a:chExt cx="0" cy="0"/>
        </a:xfrm>
      </p:grpSpPr>
      <p:sp>
        <p:nvSpPr>
          <p:cNvPr id="184" name="Google Shape;184;p95"/>
          <p:cNvSpPr txBox="1"/>
          <p:nvPr>
            <p:ph type="title"/>
          </p:nvPr>
        </p:nvSpPr>
        <p:spPr>
          <a:xfrm>
            <a:off x="304800" y="762001"/>
            <a:ext cx="8534400" cy="9905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95"/>
          <p:cNvSpPr txBox="1"/>
          <p:nvPr>
            <p:ph idx="1" type="body"/>
          </p:nvPr>
        </p:nvSpPr>
        <p:spPr>
          <a:xfrm>
            <a:off x="304800" y="1752600"/>
            <a:ext cx="8534400" cy="41148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90000"/>
              </a:lnSpc>
              <a:spcBef>
                <a:spcPts val="1000"/>
              </a:spcBef>
              <a:spcAft>
                <a:spcPts val="0"/>
              </a:spcAft>
              <a:buClr>
                <a:schemeClr val="accent2"/>
              </a:buClr>
              <a:buSzPts val="3000"/>
              <a:buFont typeface="Arial"/>
              <a:buChar char="•"/>
              <a:defRPr b="0" i="0" sz="30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1000"/>
              </a:spcBef>
              <a:spcAft>
                <a:spcPts val="0"/>
              </a:spcAft>
              <a:buClr>
                <a:schemeClr val="dk1"/>
              </a:buClr>
              <a:buSzPts val="2800"/>
              <a:buFont typeface="Arial"/>
              <a:buAutoNum type="alphaLcPeriod"/>
              <a:defRPr b="0" i="0" sz="28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86" name="Google Shape;186;p95"/>
          <p:cNvSpPr txBox="1"/>
          <p:nvPr>
            <p:ph idx="2" type="body"/>
          </p:nvPr>
        </p:nvSpPr>
        <p:spPr>
          <a:xfrm>
            <a:off x="304800" y="5867400"/>
            <a:ext cx="8534400" cy="60960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1000"/>
              </a:spcBef>
              <a:spcAft>
                <a:spcPts val="0"/>
              </a:spcAft>
              <a:buClr>
                <a:schemeClr val="dk1"/>
              </a:buClr>
              <a:buSzPts val="2200"/>
              <a:buFont typeface="Arial"/>
              <a:buNone/>
              <a:defRPr b="0" i="0" sz="2200" u="none" cap="none" strike="noStrike">
                <a:solidFill>
                  <a:schemeClr val="dk1"/>
                </a:solidFill>
                <a:latin typeface="Times New Roman"/>
                <a:ea typeface="Times New Roman"/>
                <a:cs typeface="Times New Roman"/>
                <a:sym typeface="Times New Roman"/>
              </a:defRPr>
            </a:lvl1pPr>
            <a:lvl2pPr indent="-381000" lvl="1" marL="914400" marR="0" rtl="0" algn="r">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r">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r">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87" name="Google Shape;187;p95"/>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8" name="Google Shape;188;p9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Term: Version B">
  <p:cSld name="Key Term: Version B">
    <p:spTree>
      <p:nvGrpSpPr>
        <p:cNvPr id="189" name="Shape 189"/>
        <p:cNvGrpSpPr/>
        <p:nvPr/>
      </p:nvGrpSpPr>
      <p:grpSpPr>
        <a:xfrm>
          <a:off x="0" y="0"/>
          <a:ext cx="0" cy="0"/>
          <a:chOff x="0" y="0"/>
          <a:chExt cx="0" cy="0"/>
        </a:xfrm>
      </p:grpSpPr>
      <p:sp>
        <p:nvSpPr>
          <p:cNvPr id="190" name="Google Shape;190;p96"/>
          <p:cNvSpPr txBox="1"/>
          <p:nvPr>
            <p:ph type="title"/>
          </p:nvPr>
        </p:nvSpPr>
        <p:spPr>
          <a:xfrm>
            <a:off x="304800" y="762001"/>
            <a:ext cx="8534400" cy="11429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96"/>
          <p:cNvSpPr txBox="1"/>
          <p:nvPr>
            <p:ph idx="1" type="body"/>
          </p:nvPr>
        </p:nvSpPr>
        <p:spPr>
          <a:xfrm>
            <a:off x="304800" y="1905000"/>
            <a:ext cx="8534400" cy="3962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1000"/>
              </a:spcBef>
              <a:spcAft>
                <a:spcPts val="0"/>
              </a:spcAft>
              <a:buClr>
                <a:schemeClr val="dk1"/>
              </a:buClr>
              <a:buSzPts val="2800"/>
              <a:buFont typeface="Arial"/>
              <a:buAutoNum type="alphaLcPeriod"/>
              <a:defRPr b="0" i="0" sz="28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92" name="Google Shape;192;p96"/>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93" name="Google Shape;193;p9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for Figure">
  <p:cSld name="Section for Figure">
    <p:spTree>
      <p:nvGrpSpPr>
        <p:cNvPr id="200" name="Shape 200"/>
        <p:cNvGrpSpPr/>
        <p:nvPr/>
      </p:nvGrpSpPr>
      <p:grpSpPr>
        <a:xfrm>
          <a:off x="0" y="0"/>
          <a:ext cx="0" cy="0"/>
          <a:chOff x="0" y="0"/>
          <a:chExt cx="0" cy="0"/>
        </a:xfrm>
      </p:grpSpPr>
      <p:sp>
        <p:nvSpPr>
          <p:cNvPr id="201" name="Google Shape;201;p98"/>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98"/>
          <p:cNvSpPr txBox="1"/>
          <p:nvPr>
            <p:ph idx="1" type="body"/>
          </p:nvPr>
        </p:nvSpPr>
        <p:spPr>
          <a:xfrm>
            <a:off x="304800" y="1752600"/>
            <a:ext cx="8534400" cy="3276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03" name="Google Shape;203;p98"/>
          <p:cNvSpPr txBox="1"/>
          <p:nvPr>
            <p:ph idx="2" type="body"/>
          </p:nvPr>
        </p:nvSpPr>
        <p:spPr>
          <a:xfrm>
            <a:off x="304800" y="5029200"/>
            <a:ext cx="8534400" cy="11430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1000"/>
              </a:spcBef>
              <a:spcAft>
                <a:spcPts val="0"/>
              </a:spcAft>
              <a:buClr>
                <a:schemeClr val="dk1"/>
              </a:buClr>
              <a:buSzPts val="2800"/>
              <a:buFont typeface="Arial"/>
              <a:buAutoNum type="alphaLcPeriod"/>
              <a:defRPr b="0" i="0" sz="2800"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04" name="Google Shape;204;p98"/>
          <p:cNvSpPr txBox="1"/>
          <p:nvPr>
            <p:ph idx="12" type="sldNum"/>
          </p:nvPr>
        </p:nvSpPr>
        <p:spPr>
          <a:xfrm>
            <a:off x="6457950" y="6356350"/>
            <a:ext cx="23812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05" name="Google Shape;205;p98"/>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206" name="Shape 206"/>
        <p:cNvGrpSpPr/>
        <p:nvPr/>
      </p:nvGrpSpPr>
      <p:grpSpPr>
        <a:xfrm>
          <a:off x="0" y="0"/>
          <a:ext cx="0" cy="0"/>
          <a:chOff x="0" y="0"/>
          <a:chExt cx="0" cy="0"/>
        </a:xfrm>
      </p:grpSpPr>
      <p:sp>
        <p:nvSpPr>
          <p:cNvPr id="207" name="Google Shape;207;p99"/>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99"/>
          <p:cNvSpPr txBox="1"/>
          <p:nvPr>
            <p:ph idx="1" type="body"/>
          </p:nvPr>
        </p:nvSpPr>
        <p:spPr>
          <a:xfrm>
            <a:off x="304800" y="1752600"/>
            <a:ext cx="8534400" cy="46037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09" name="Google Shape;209;p99"/>
          <p:cNvSpPr txBox="1"/>
          <p:nvPr>
            <p:ph idx="12" type="sldNum"/>
          </p:nvPr>
        </p:nvSpPr>
        <p:spPr>
          <a:xfrm>
            <a:off x="6457950" y="6356350"/>
            <a:ext cx="23812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10" name="Google Shape;210;p99"/>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1" name="Shape 211"/>
        <p:cNvGrpSpPr/>
        <p:nvPr/>
      </p:nvGrpSpPr>
      <p:grpSpPr>
        <a:xfrm>
          <a:off x="0" y="0"/>
          <a:ext cx="0" cy="0"/>
          <a:chOff x="0" y="0"/>
          <a:chExt cx="0" cy="0"/>
        </a:xfrm>
      </p:grpSpPr>
      <p:sp>
        <p:nvSpPr>
          <p:cNvPr id="212" name="Google Shape;212;p100"/>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3" name="Google Shape;213;p100"/>
          <p:cNvSpPr txBox="1"/>
          <p:nvPr>
            <p:ph idx="1" type="body"/>
          </p:nvPr>
        </p:nvSpPr>
        <p:spPr>
          <a:xfrm>
            <a:off x="304800" y="1752600"/>
            <a:ext cx="4114800" cy="46037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14" name="Google Shape;214;p100"/>
          <p:cNvSpPr txBox="1"/>
          <p:nvPr>
            <p:ph idx="2" type="body"/>
          </p:nvPr>
        </p:nvSpPr>
        <p:spPr>
          <a:xfrm>
            <a:off x="4724400" y="1752600"/>
            <a:ext cx="4114800" cy="46037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15" name="Google Shape;215;p100"/>
          <p:cNvSpPr txBox="1"/>
          <p:nvPr>
            <p:ph idx="12" type="sldNum"/>
          </p:nvPr>
        </p:nvSpPr>
        <p:spPr>
          <a:xfrm>
            <a:off x="6457950" y="6356350"/>
            <a:ext cx="23812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16" name="Google Shape;216;p100"/>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er: Version B">
  <p:cSld name="Opener: Version B">
    <p:spTree>
      <p:nvGrpSpPr>
        <p:cNvPr id="26" name="Shape 26"/>
        <p:cNvGrpSpPr/>
        <p:nvPr/>
      </p:nvGrpSpPr>
      <p:grpSpPr>
        <a:xfrm>
          <a:off x="0" y="0"/>
          <a:ext cx="0" cy="0"/>
          <a:chOff x="0" y="0"/>
          <a:chExt cx="0" cy="0"/>
        </a:xfrm>
      </p:grpSpPr>
      <p:sp>
        <p:nvSpPr>
          <p:cNvPr id="27" name="Google Shape;27;p73"/>
          <p:cNvSpPr txBox="1"/>
          <p:nvPr>
            <p:ph idx="1" type="body"/>
          </p:nvPr>
        </p:nvSpPr>
        <p:spPr>
          <a:xfrm>
            <a:off x="152400" y="228600"/>
            <a:ext cx="8839200" cy="533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1"/>
              </a:buClr>
              <a:buSzPts val="4000"/>
              <a:buFont typeface="Arial"/>
              <a:buNone/>
              <a:defRPr b="1" i="0" sz="4000" u="none" cap="none" strike="noStrike">
                <a:solidFill>
                  <a:schemeClr val="accent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8" name="Google Shape;28;p73"/>
          <p:cNvSpPr txBox="1"/>
          <p:nvPr>
            <p:ph idx="2" type="body"/>
          </p:nvPr>
        </p:nvSpPr>
        <p:spPr>
          <a:xfrm>
            <a:off x="152400" y="762000"/>
            <a:ext cx="8839200" cy="22860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3800"/>
              <a:buFont typeface="Arial"/>
              <a:buNone/>
              <a:defRPr b="0" i="0" sz="3800" u="none" cap="none" strike="noStrike">
                <a:solidFill>
                  <a:schemeClr val="dk1"/>
                </a:solidFill>
                <a:latin typeface="Times New Roman"/>
                <a:ea typeface="Times New Roman"/>
                <a:cs typeface="Times New Roman"/>
                <a:sym typeface="Times New Roman"/>
              </a:defRPr>
            </a:lvl1pPr>
            <a:lvl2pPr indent="-228600" lvl="1" marL="914400" marR="0" rtl="0" algn="ctr">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3pPr>
            <a:lvl4pPr indent="-228600" lvl="3" marL="18288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228600" lvl="4" marL="2286000"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9" name="Google Shape;29;p73"/>
          <p:cNvSpPr txBox="1"/>
          <p:nvPr>
            <p:ph type="title"/>
          </p:nvPr>
        </p:nvSpPr>
        <p:spPr>
          <a:xfrm>
            <a:off x="152400" y="3505200"/>
            <a:ext cx="8839200" cy="15240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200"/>
              <a:buFont typeface="Times New Roman"/>
              <a:buNone/>
              <a:defRPr b="0" i="0" sz="6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73"/>
          <p:cNvSpPr txBox="1"/>
          <p:nvPr>
            <p:ph idx="3" type="body"/>
          </p:nvPr>
        </p:nvSpPr>
        <p:spPr>
          <a:xfrm>
            <a:off x="152400" y="5029200"/>
            <a:ext cx="8839200" cy="762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dk1"/>
              </a:buClr>
              <a:buSzPts val="2900"/>
              <a:buFont typeface="Arial"/>
              <a:buNone/>
              <a:defRPr b="1" i="0" sz="29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1" name="Google Shape;31;p73"/>
          <p:cNvSpPr txBox="1"/>
          <p:nvPr>
            <p:ph idx="4" type="body"/>
          </p:nvPr>
        </p:nvSpPr>
        <p:spPr>
          <a:xfrm>
            <a:off x="152400" y="6096000"/>
            <a:ext cx="8839200" cy="5334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1000"/>
              </a:spcBef>
              <a:spcAft>
                <a:spcPts val="0"/>
              </a:spcAft>
              <a:buClr>
                <a:schemeClr val="accent2"/>
              </a:buClr>
              <a:buSzPts val="2800"/>
              <a:buFont typeface="Arial"/>
              <a:buNone/>
              <a:defRPr b="0" i="0" sz="2800" u="none" cap="none" strike="noStrike">
                <a:solidFill>
                  <a:schemeClr val="accent2"/>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17" name="Shape 217"/>
        <p:cNvGrpSpPr/>
        <p:nvPr/>
      </p:nvGrpSpPr>
      <p:grpSpPr>
        <a:xfrm>
          <a:off x="0" y="0"/>
          <a:ext cx="0" cy="0"/>
          <a:chOff x="0" y="0"/>
          <a:chExt cx="0" cy="0"/>
        </a:xfrm>
      </p:grpSpPr>
      <p:sp>
        <p:nvSpPr>
          <p:cNvPr id="218" name="Google Shape;218;p101"/>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101"/>
          <p:cNvSpPr txBox="1"/>
          <p:nvPr>
            <p:ph idx="1" type="body"/>
          </p:nvPr>
        </p:nvSpPr>
        <p:spPr>
          <a:xfrm>
            <a:off x="304800" y="1752600"/>
            <a:ext cx="4114800" cy="2819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20" name="Google Shape;220;p101"/>
          <p:cNvSpPr txBox="1"/>
          <p:nvPr>
            <p:ph idx="2" type="body"/>
          </p:nvPr>
        </p:nvSpPr>
        <p:spPr>
          <a:xfrm>
            <a:off x="4724400" y="1752600"/>
            <a:ext cx="4114800" cy="28194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21" name="Google Shape;221;p101"/>
          <p:cNvSpPr txBox="1"/>
          <p:nvPr>
            <p:ph idx="12" type="sldNum"/>
          </p:nvPr>
        </p:nvSpPr>
        <p:spPr>
          <a:xfrm>
            <a:off x="6457950" y="6356350"/>
            <a:ext cx="238125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22" name="Google Shape;222;p101"/>
          <p:cNvSpPr txBox="1"/>
          <p:nvPr>
            <p:ph idx="11" type="ftr"/>
          </p:nvPr>
        </p:nvSpPr>
        <p:spPr>
          <a:xfrm>
            <a:off x="3028950" y="6356350"/>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3" name="Google Shape;223;p101"/>
          <p:cNvSpPr txBox="1"/>
          <p:nvPr>
            <p:ph idx="3" type="body"/>
          </p:nvPr>
        </p:nvSpPr>
        <p:spPr>
          <a:xfrm>
            <a:off x="2286000" y="4724400"/>
            <a:ext cx="4572000" cy="14890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ersion A">
  <p:cSld name="Image Slide: Version A">
    <p:spTree>
      <p:nvGrpSpPr>
        <p:cNvPr id="229" name="Shape 229"/>
        <p:cNvGrpSpPr/>
        <p:nvPr/>
      </p:nvGrpSpPr>
      <p:grpSpPr>
        <a:xfrm>
          <a:off x="0" y="0"/>
          <a:ext cx="0" cy="0"/>
          <a:chOff x="0" y="0"/>
          <a:chExt cx="0" cy="0"/>
        </a:xfrm>
      </p:grpSpPr>
      <p:sp>
        <p:nvSpPr>
          <p:cNvPr id="230" name="Google Shape;230;p103"/>
          <p:cNvSpPr txBox="1"/>
          <p:nvPr>
            <p:ph type="title"/>
          </p:nvPr>
        </p:nvSpPr>
        <p:spPr>
          <a:xfrm>
            <a:off x="304800" y="5410201"/>
            <a:ext cx="8534400" cy="38099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103"/>
          <p:cNvSpPr txBox="1"/>
          <p:nvPr>
            <p:ph idx="1" type="body"/>
          </p:nvPr>
        </p:nvSpPr>
        <p:spPr>
          <a:xfrm>
            <a:off x="304800" y="609601"/>
            <a:ext cx="8534400" cy="472617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32" name="Google Shape;232;p103"/>
          <p:cNvSpPr txBox="1"/>
          <p:nvPr>
            <p:ph idx="2" type="body"/>
          </p:nvPr>
        </p:nvSpPr>
        <p:spPr>
          <a:xfrm>
            <a:off x="304800" y="5791200"/>
            <a:ext cx="8534400" cy="5651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33" name="Google Shape;233;p103"/>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34" name="Google Shape;234;p10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Version B" type="obj">
  <p:cSld name="OBJECT">
    <p:spTree>
      <p:nvGrpSpPr>
        <p:cNvPr id="235" name="Shape 235"/>
        <p:cNvGrpSpPr/>
        <p:nvPr/>
      </p:nvGrpSpPr>
      <p:grpSpPr>
        <a:xfrm>
          <a:off x="0" y="0"/>
          <a:ext cx="0" cy="0"/>
          <a:chOff x="0" y="0"/>
          <a:chExt cx="0" cy="0"/>
        </a:xfrm>
      </p:grpSpPr>
      <p:sp>
        <p:nvSpPr>
          <p:cNvPr id="236" name="Google Shape;236;p104"/>
          <p:cNvSpPr txBox="1"/>
          <p:nvPr>
            <p:ph type="title"/>
          </p:nvPr>
        </p:nvSpPr>
        <p:spPr>
          <a:xfrm>
            <a:off x="304800" y="5961253"/>
            <a:ext cx="8534400" cy="320675"/>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7" name="Google Shape;237;p104"/>
          <p:cNvSpPr txBox="1"/>
          <p:nvPr>
            <p:ph idx="1" type="body"/>
          </p:nvPr>
        </p:nvSpPr>
        <p:spPr>
          <a:xfrm>
            <a:off x="304800" y="609601"/>
            <a:ext cx="8534400" cy="527723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238" name="Google Shape;238;p104"/>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39" name="Google Shape;239;p10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lus 1 column">
  <p:cSld name="Title plus 1 column">
    <p:spTree>
      <p:nvGrpSpPr>
        <p:cNvPr id="32" name="Shape 32"/>
        <p:cNvGrpSpPr/>
        <p:nvPr/>
      </p:nvGrpSpPr>
      <p:grpSpPr>
        <a:xfrm>
          <a:off x="0" y="0"/>
          <a:ext cx="0" cy="0"/>
          <a:chOff x="0" y="0"/>
          <a:chExt cx="0" cy="0"/>
        </a:xfrm>
      </p:grpSpPr>
      <p:sp>
        <p:nvSpPr>
          <p:cNvPr id="33" name="Google Shape;33;p74"/>
          <p:cNvSpPr txBox="1"/>
          <p:nvPr>
            <p:ph type="title"/>
          </p:nvPr>
        </p:nvSpPr>
        <p:spPr>
          <a:xfrm>
            <a:off x="332508" y="745068"/>
            <a:ext cx="8470670" cy="84931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1"/>
              </a:buClr>
              <a:buSzPts val="1100"/>
              <a:buFont typeface="Source Sans Pro"/>
              <a:buNone/>
              <a:defRPr b="0" i="0" sz="1100" u="none" cap="none" strike="noStrike">
                <a:solidFill>
                  <a:schemeClr val="dk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74"/>
          <p:cNvSpPr txBox="1"/>
          <p:nvPr>
            <p:ph idx="1" type="body"/>
          </p:nvPr>
        </p:nvSpPr>
        <p:spPr>
          <a:xfrm>
            <a:off x="332508" y="1594379"/>
            <a:ext cx="8470180" cy="461115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Times New Roman"/>
                <a:ea typeface="Times New Roman"/>
                <a:cs typeface="Times New Roman"/>
                <a:sym typeface="Times New Roman"/>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35" name="Google Shape;35;p74"/>
          <p:cNvSpPr txBox="1"/>
          <p:nvPr>
            <p:ph idx="12" type="sldNum"/>
          </p:nvPr>
        </p:nvSpPr>
        <p:spPr>
          <a:xfrm>
            <a:off x="6457950" y="6356351"/>
            <a:ext cx="2345228"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7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lus 1 column">
  <p:cSld name="Title plus 1 column">
    <p:spTree>
      <p:nvGrpSpPr>
        <p:cNvPr id="43" name="Shape 43"/>
        <p:cNvGrpSpPr/>
        <p:nvPr/>
      </p:nvGrpSpPr>
      <p:grpSpPr>
        <a:xfrm>
          <a:off x="0" y="0"/>
          <a:ext cx="0" cy="0"/>
          <a:chOff x="0" y="0"/>
          <a:chExt cx="0" cy="0"/>
        </a:xfrm>
      </p:grpSpPr>
      <p:sp>
        <p:nvSpPr>
          <p:cNvPr id="44" name="Google Shape;44;p69"/>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196E78"/>
              </a:buClr>
              <a:buSzPts val="3600"/>
              <a:buFont typeface="Times New Roman"/>
              <a:buNone/>
              <a:defRPr b="0" i="0" sz="3600">
                <a:solidFill>
                  <a:srgbClr val="196E78"/>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9"/>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60680" lvl="1" marL="914400" marR="0" rtl="0" algn="l">
              <a:lnSpc>
                <a:spcPct val="100000"/>
              </a:lnSpc>
              <a:spcBef>
                <a:spcPts val="624"/>
              </a:spcBef>
              <a:spcAft>
                <a:spcPts val="0"/>
              </a:spcAft>
              <a:buClr>
                <a:schemeClr val="accent2"/>
              </a:buClr>
              <a:buSzPts val="2080"/>
              <a:buFont typeface="Courier New"/>
              <a:buChar char="o"/>
              <a:defRPr b="0" i="0" sz="26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624"/>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6651" lvl="3" marL="18288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4pPr>
            <a:lvl5pPr indent="-386651" lvl="4" marL="2286000" marR="0" rtl="0" algn="l">
              <a:lnSpc>
                <a:spcPct val="90000"/>
              </a:lnSpc>
              <a:spcBef>
                <a:spcPts val="500"/>
              </a:spcBef>
              <a:spcAft>
                <a:spcPts val="0"/>
              </a:spcAft>
              <a:buClr>
                <a:schemeClr val="dk1"/>
              </a:buClr>
              <a:buSzPts val="2489"/>
              <a:buFont typeface="Arial"/>
              <a:buChar char="•"/>
              <a:defRPr b="0" i="0" sz="2489"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46" name="Google Shape;46;p69"/>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u="none" cap="none" strike="noStrike">
                <a:solidFill>
                  <a:srgbClr val="888888"/>
                </a:solidFill>
                <a:latin typeface="Times New Roman"/>
                <a:ea typeface="Times New Roman"/>
                <a:cs typeface="Times New Roman"/>
                <a:sym typeface="Times New Roman"/>
              </a:rPr>
              <a:t>Copyright ©2021 John Wiley &amp; Sons, Inc.</a:t>
            </a:r>
            <a:endParaRPr/>
          </a:p>
        </p:txBody>
      </p:sp>
      <p:sp>
        <p:nvSpPr>
          <p:cNvPr id="47" name="Google Shape;47;p69"/>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Times New Roman"/>
                <a:ea typeface="Times New Roman"/>
                <a:cs typeface="Times New Roman"/>
                <a:sym typeface="Times New Roman"/>
              </a:rPr>
              <a:t>‹#›</a:t>
            </a:fld>
            <a:endParaRPr b="0" i="0" sz="1200" u="none" cap="none" strike="noStrike">
              <a:solidFill>
                <a:srgbClr val="888888"/>
              </a:solidFill>
              <a:latin typeface="Times New Roman"/>
              <a:ea typeface="Times New Roman"/>
              <a:cs typeface="Times New Roman"/>
              <a:sym typeface="Times New Roman"/>
            </a:endParaRPr>
          </a:p>
        </p:txBody>
      </p:sp>
      <p:sp>
        <p:nvSpPr>
          <p:cNvPr id="48" name="Google Shape;48;p69"/>
          <p:cNvSpPr txBox="1"/>
          <p:nvPr>
            <p:ph idx="2" type="body"/>
          </p:nvPr>
        </p:nvSpPr>
        <p:spPr>
          <a:xfrm>
            <a:off x="295835" y="6438900"/>
            <a:ext cx="1066800" cy="257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lus image, figure title, caption, and source">
  <p:cSld name="2_Title plus image, figure title, caption, and source">
    <p:spTree>
      <p:nvGrpSpPr>
        <p:cNvPr id="49" name="Shape 49"/>
        <p:cNvGrpSpPr/>
        <p:nvPr/>
      </p:nvGrpSpPr>
      <p:grpSpPr>
        <a:xfrm>
          <a:off x="0" y="0"/>
          <a:ext cx="0" cy="0"/>
          <a:chOff x="0" y="0"/>
          <a:chExt cx="0" cy="0"/>
        </a:xfrm>
      </p:grpSpPr>
      <p:sp>
        <p:nvSpPr>
          <p:cNvPr id="50" name="Google Shape;50;p70"/>
          <p:cNvSpPr txBox="1"/>
          <p:nvPr>
            <p:ph idx="1" type="body"/>
          </p:nvPr>
        </p:nvSpPr>
        <p:spPr>
          <a:xfrm>
            <a:off x="2965214" y="2362201"/>
            <a:ext cx="3058189" cy="136313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89"/>
              <a:buFont typeface="Arial"/>
              <a:buNone/>
              <a:defRPr b="0" i="0" sz="2489"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1" name="Google Shape;51;p70"/>
          <p:cNvSpPr txBox="1"/>
          <p:nvPr>
            <p:ph idx="2" type="body"/>
          </p:nvPr>
        </p:nvSpPr>
        <p:spPr>
          <a:xfrm>
            <a:off x="380060" y="1427164"/>
            <a:ext cx="8534400" cy="690561"/>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889"/>
              </a:spcBef>
              <a:spcAft>
                <a:spcPts val="0"/>
              </a:spcAft>
              <a:buClr>
                <a:srgbClr val="B11116"/>
              </a:buClr>
              <a:buSzPts val="1778"/>
              <a:buFont typeface="Arial"/>
              <a:buNone/>
              <a:defRPr b="0" i="0" sz="1778" u="none" cap="none" strike="noStrike">
                <a:solidFill>
                  <a:schemeClr val="dk1"/>
                </a:solidFill>
                <a:latin typeface="Times New Roman"/>
                <a:ea typeface="Times New Roman"/>
                <a:cs typeface="Times New Roman"/>
                <a:sym typeface="Times New Roman"/>
              </a:defRPr>
            </a:lvl1pPr>
            <a:lvl2pPr indent="-386651" lvl="1" marL="914400" marR="0" rtl="0" algn="l">
              <a:lnSpc>
                <a:spcPct val="90000"/>
              </a:lnSpc>
              <a:spcBef>
                <a:spcPts val="889"/>
              </a:spcBef>
              <a:spcAft>
                <a:spcPts val="0"/>
              </a:spcAft>
              <a:buClr>
                <a:schemeClr val="dk1"/>
              </a:buClr>
              <a:buSzPts val="2489"/>
              <a:buFont typeface="Arial"/>
              <a:buAutoNum type="alphaLcPeriod"/>
              <a:defRPr b="0" i="0" sz="2489" u="none" cap="none" strike="noStrike">
                <a:solidFill>
                  <a:schemeClr val="dk1"/>
                </a:solidFill>
                <a:latin typeface="Source Sans Pro"/>
                <a:ea typeface="Source Sans Pro"/>
                <a:cs typeface="Source Sans Pro"/>
                <a:sym typeface="Source Sans Pr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2" name="Google Shape;52;p70"/>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u="none" cap="none" strike="noStrike">
                <a:solidFill>
                  <a:srgbClr val="888888"/>
                </a:solidFill>
                <a:latin typeface="Times New Roman"/>
                <a:ea typeface="Times New Roman"/>
                <a:cs typeface="Times New Roman"/>
                <a:sym typeface="Times New Roman"/>
              </a:rPr>
              <a:t>Copyright ©2021 John Wiley &amp; Sons, Inc.</a:t>
            </a:r>
            <a:endParaRPr/>
          </a:p>
        </p:txBody>
      </p:sp>
      <p:sp>
        <p:nvSpPr>
          <p:cNvPr id="53" name="Google Shape;53;p70"/>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u="none" cap="none" strike="noStrike">
                <a:solidFill>
                  <a:srgbClr val="888888"/>
                </a:solidFill>
                <a:latin typeface="Times New Roman"/>
                <a:ea typeface="Times New Roman"/>
                <a:cs typeface="Times New Roman"/>
                <a:sym typeface="Times New Roman"/>
              </a:rPr>
              <a:t>‹#›</a:t>
            </a:fld>
            <a:endParaRPr b="0" i="0" sz="1200" u="none" cap="none" strike="noStrike">
              <a:solidFill>
                <a:srgbClr val="888888"/>
              </a:solidFill>
              <a:latin typeface="Times New Roman"/>
              <a:ea typeface="Times New Roman"/>
              <a:cs typeface="Times New Roman"/>
              <a:sym typeface="Times New Roman"/>
            </a:endParaRPr>
          </a:p>
        </p:txBody>
      </p:sp>
      <p:sp>
        <p:nvSpPr>
          <p:cNvPr id="54" name="Google Shape;54;p70"/>
          <p:cNvSpPr/>
          <p:nvPr>
            <p:ph idx="3" type="tbl"/>
          </p:nvPr>
        </p:nvSpPr>
        <p:spPr>
          <a:xfrm>
            <a:off x="6728178" y="2497138"/>
            <a:ext cx="2106789"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800"/>
              <a:buFont typeface="Times New Roman"/>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55" name="Google Shape;55;p70"/>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007787"/>
              </a:buClr>
              <a:buSzPts val="3600"/>
              <a:buFont typeface="Times New Roman"/>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0"/>
          <p:cNvSpPr txBox="1"/>
          <p:nvPr>
            <p:ph idx="4" type="body"/>
          </p:nvPr>
        </p:nvSpPr>
        <p:spPr>
          <a:xfrm>
            <a:off x="579968" y="4183063"/>
            <a:ext cx="8334022" cy="10414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624"/>
              </a:spcBef>
              <a:spcAft>
                <a:spcPts val="0"/>
              </a:spcAft>
              <a:buClr>
                <a:srgbClr val="B11116"/>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57" name="Google Shape;57;p70"/>
          <p:cNvSpPr/>
          <p:nvPr>
            <p:ph idx="5" type="pic"/>
          </p:nvPr>
        </p:nvSpPr>
        <p:spPr>
          <a:xfrm>
            <a:off x="300567" y="2298700"/>
            <a:ext cx="2548467" cy="1265238"/>
          </a:xfrm>
          <a:prstGeom prst="rect">
            <a:avLst/>
          </a:prstGeom>
          <a:noFill/>
          <a:ln>
            <a:noFill/>
          </a:ln>
        </p:spPr>
      </p:sp>
      <p:sp>
        <p:nvSpPr>
          <p:cNvPr id="58" name="Google Shape;58;p70"/>
          <p:cNvSpPr/>
          <p:nvPr>
            <p:ph idx="6" type="pic"/>
          </p:nvPr>
        </p:nvSpPr>
        <p:spPr>
          <a:xfrm>
            <a:off x="478368" y="3657601"/>
            <a:ext cx="1854200" cy="631825"/>
          </a:xfrm>
          <a:prstGeom prst="rect">
            <a:avLst/>
          </a:prstGeom>
          <a:noFill/>
          <a:ln>
            <a:noFill/>
          </a:ln>
        </p:spPr>
      </p:sp>
      <p:sp>
        <p:nvSpPr>
          <p:cNvPr id="59" name="Google Shape;59;p70"/>
          <p:cNvSpPr txBox="1"/>
          <p:nvPr>
            <p:ph idx="7" type="body"/>
          </p:nvPr>
        </p:nvSpPr>
        <p:spPr>
          <a:xfrm>
            <a:off x="579968" y="5407025"/>
            <a:ext cx="3810000" cy="68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0" name="Google Shape;60;p70"/>
          <p:cNvSpPr txBox="1"/>
          <p:nvPr>
            <p:ph idx="8" type="body"/>
          </p:nvPr>
        </p:nvSpPr>
        <p:spPr>
          <a:xfrm>
            <a:off x="5867400" y="5407025"/>
            <a:ext cx="2895600" cy="68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1" name="Google Shape;61;p70"/>
          <p:cNvSpPr txBox="1"/>
          <p:nvPr>
            <p:ph idx="9" type="body"/>
          </p:nvPr>
        </p:nvSpPr>
        <p:spPr>
          <a:xfrm>
            <a:off x="291353" y="6438900"/>
            <a:ext cx="914400" cy="25717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200"/>
              <a:buFont typeface="Arial"/>
              <a:buNone/>
              <a:defRPr b="0" i="0" sz="12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2" name="Google Shape;62;p70"/>
          <p:cNvSpPr/>
          <p:nvPr>
            <p:ph idx="13" type="pic"/>
          </p:nvPr>
        </p:nvSpPr>
        <p:spPr>
          <a:xfrm>
            <a:off x="630768" y="3810001"/>
            <a:ext cx="1854200" cy="631825"/>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63" name="Shape 63"/>
        <p:cNvGrpSpPr/>
        <p:nvPr/>
      </p:nvGrpSpPr>
      <p:grpSpPr>
        <a:xfrm>
          <a:off x="0" y="0"/>
          <a:ext cx="0" cy="0"/>
          <a:chOff x="0" y="0"/>
          <a:chExt cx="0" cy="0"/>
        </a:xfrm>
      </p:grpSpPr>
      <p:sp>
        <p:nvSpPr>
          <p:cNvPr id="64" name="Google Shape;64;p71"/>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b="0" i="0"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71"/>
          <p:cNvSpPr txBox="1"/>
          <p:nvPr>
            <p:ph idx="1" type="body"/>
          </p:nvPr>
        </p:nvSpPr>
        <p:spPr>
          <a:xfrm>
            <a:off x="304800" y="1752600"/>
            <a:ext cx="8534400" cy="46037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66" name="Google Shape;66;p71"/>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71"/>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a:solidFill>
                  <a:srgbClr val="888888"/>
                </a:solidFill>
                <a:latin typeface="Times New Roman"/>
                <a:ea typeface="Times New Roman"/>
                <a:cs typeface="Times New Roman"/>
                <a:sym typeface="Times New Roman"/>
              </a:rPr>
              <a:t>Copyright ©2021 John Wiley &amp; Sons, Inc.</a:t>
            </a:r>
            <a:endParaRPr/>
          </a:p>
        </p:txBody>
      </p:sp>
      <p:sp>
        <p:nvSpPr>
          <p:cNvPr id="68" name="Google Shape;68;p71"/>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a:solidFill>
                  <a:srgbClr val="888888"/>
                </a:solidFill>
                <a:latin typeface="Times New Roman"/>
                <a:ea typeface="Times New Roman"/>
                <a:cs typeface="Times New Roman"/>
                <a:sym typeface="Times New Roman"/>
              </a:rPr>
              <a:t>‹#›</a:t>
            </a:fld>
            <a:endParaRPr b="0" i="0" sz="1200">
              <a:solidFill>
                <a:srgbClr val="888888"/>
              </a:solidFill>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A">
  <p:cSld name="Chapter Outline: Version A">
    <p:spTree>
      <p:nvGrpSpPr>
        <p:cNvPr id="69" name="Shape 69"/>
        <p:cNvGrpSpPr/>
        <p:nvPr/>
      </p:nvGrpSpPr>
      <p:grpSpPr>
        <a:xfrm>
          <a:off x="0" y="0"/>
          <a:ext cx="0" cy="0"/>
          <a:chOff x="0" y="0"/>
          <a:chExt cx="0" cy="0"/>
        </a:xfrm>
      </p:grpSpPr>
      <p:sp>
        <p:nvSpPr>
          <p:cNvPr id="70" name="Google Shape;70;p75"/>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5"/>
          <p:cNvSpPr txBox="1"/>
          <p:nvPr>
            <p:ph idx="1" type="body"/>
          </p:nvPr>
        </p:nvSpPr>
        <p:spPr>
          <a:xfrm>
            <a:off x="304800" y="1752600"/>
            <a:ext cx="8534400" cy="4495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2" name="Google Shape;72;p75"/>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7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utline: Version B">
  <p:cSld name="Chapter Outline: Version B">
    <p:spTree>
      <p:nvGrpSpPr>
        <p:cNvPr id="74" name="Shape 74"/>
        <p:cNvGrpSpPr/>
        <p:nvPr/>
      </p:nvGrpSpPr>
      <p:grpSpPr>
        <a:xfrm>
          <a:off x="0" y="0"/>
          <a:ext cx="0" cy="0"/>
          <a:chOff x="0" y="0"/>
          <a:chExt cx="0" cy="0"/>
        </a:xfrm>
      </p:grpSpPr>
      <p:sp>
        <p:nvSpPr>
          <p:cNvPr id="75" name="Google Shape;75;p76"/>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4000"/>
              <a:buFont typeface="Times New Roman"/>
              <a:buNone/>
              <a:defRPr sz="4000">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6"/>
          <p:cNvSpPr txBox="1"/>
          <p:nvPr>
            <p:ph idx="1" type="body"/>
          </p:nvPr>
        </p:nvSpPr>
        <p:spPr>
          <a:xfrm>
            <a:off x="304800" y="1752600"/>
            <a:ext cx="8534400" cy="46037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2"/>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2pPr>
            <a:lvl3pPr indent="-406400" lvl="2" marL="13716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3pPr>
            <a:lvl4pPr indent="-406400" lvl="3" marL="18288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4pPr>
            <a:lvl5pPr indent="-406400" lvl="4" marL="22860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77" name="Google Shape;77;p76"/>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7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5.xml"/><Relationship Id="rId10" Type="http://schemas.openxmlformats.org/officeDocument/2006/relationships/slideLayout" Target="../slideLayouts/slideLayout14.xml"/><Relationship Id="rId13" Type="http://schemas.openxmlformats.org/officeDocument/2006/relationships/slideLayout" Target="../slideLayouts/slideLayout17.xml"/><Relationship Id="rId12" Type="http://schemas.openxmlformats.org/officeDocument/2006/relationships/slideLayout" Target="../slideLayouts/slideLayout16.xml"/><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9" Type="http://schemas.openxmlformats.org/officeDocument/2006/relationships/slideLayout" Target="../slideLayouts/slideLayout13.xml"/><Relationship Id="rId15" Type="http://schemas.openxmlformats.org/officeDocument/2006/relationships/slideLayout" Target="../slideLayouts/slideLayout19.xml"/><Relationship Id="rId14" Type="http://schemas.openxmlformats.org/officeDocument/2006/relationships/slideLayout" Target="../slideLayouts/slideLayout18.xml"/><Relationship Id="rId17" Type="http://schemas.openxmlformats.org/officeDocument/2006/relationships/theme" Target="../theme/theme8.xml"/><Relationship Id="rId16" Type="http://schemas.openxmlformats.org/officeDocument/2006/relationships/slideLayout" Target="../slideLayouts/slideLayout20.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slideLayout" Target="../slideLayouts/slideLayout22.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slideLayout" Target="../slideLayouts/slideLayout32.xml"/><Relationship Id="rId3"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p:nvPr/>
        </p:nvSpPr>
        <p:spPr>
          <a:xfrm>
            <a:off x="0" y="3048000"/>
            <a:ext cx="9144000" cy="457200"/>
          </a:xfrm>
          <a:prstGeom prst="rect">
            <a:avLst/>
          </a:prstGeom>
          <a:solidFill>
            <a:srgbClr val="0077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 name="Shape 37"/>
        <p:cNvGrpSpPr/>
        <p:nvPr/>
      </p:nvGrpSpPr>
      <p:grpSpPr>
        <a:xfrm>
          <a:off x="0" y="0"/>
          <a:ext cx="0" cy="0"/>
          <a:chOff x="0" y="0"/>
          <a:chExt cx="0" cy="0"/>
        </a:xfrm>
      </p:grpSpPr>
      <p:sp>
        <p:nvSpPr>
          <p:cNvPr id="38" name="Google Shape;38;p68"/>
          <p:cNvSpPr txBox="1"/>
          <p:nvPr>
            <p:ph type="title"/>
          </p:nvPr>
        </p:nvSpPr>
        <p:spPr>
          <a:xfrm>
            <a:off x="304800" y="762000"/>
            <a:ext cx="8534400" cy="9906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007787"/>
              </a:buClr>
              <a:buSzPts val="4000"/>
              <a:buFont typeface="Times New Roman"/>
              <a:buNone/>
              <a:defRPr b="0" i="0" sz="4000" u="none" cap="none" strike="noStrike">
                <a:solidFill>
                  <a:srgbClr val="007787"/>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68"/>
          <p:cNvSpPr/>
          <p:nvPr/>
        </p:nvSpPr>
        <p:spPr>
          <a:xfrm>
            <a:off x="0" y="0"/>
            <a:ext cx="9144000" cy="457200"/>
          </a:xfrm>
          <a:prstGeom prst="rect">
            <a:avLst/>
          </a:prstGeom>
          <a:solidFill>
            <a:srgbClr val="0077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40" name="Google Shape;40;p68"/>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
        <p:nvSpPr>
          <p:cNvPr id="41" name="Google Shape;41;p68"/>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spcAft>
                <a:spcPts val="0"/>
              </a:spcAft>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6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88"/>
          <p:cNvSpPr txBox="1"/>
          <p:nvPr>
            <p:ph type="title"/>
          </p:nvPr>
        </p:nvSpPr>
        <p:spPr>
          <a:xfrm>
            <a:off x="304800" y="762001"/>
            <a:ext cx="8534400" cy="106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2"/>
              </a:buClr>
              <a:buSzPts val="4000"/>
              <a:buFont typeface="Times New Roman"/>
              <a:buNone/>
              <a:defRPr b="0" i="0" sz="4000" u="none" cap="none" strike="noStrike">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7" name="Google Shape;147;p88"/>
          <p:cNvSpPr/>
          <p:nvPr/>
        </p:nvSpPr>
        <p:spPr>
          <a:xfrm>
            <a:off x="0" y="0"/>
            <a:ext cx="91440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48" name="Google Shape;148;p88"/>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
        <p:nvSpPr>
          <p:cNvPr id="149" name="Google Shape;149;p88"/>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0" name="Google Shape;150;p8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91"/>
          <p:cNvSpPr txBox="1"/>
          <p:nvPr>
            <p:ph type="title"/>
          </p:nvPr>
        </p:nvSpPr>
        <p:spPr>
          <a:xfrm>
            <a:off x="304800" y="762001"/>
            <a:ext cx="8534400" cy="10668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1"/>
              </a:buClr>
              <a:buSzPts val="4000"/>
              <a:buFont typeface="Times New Roman"/>
              <a:buNone/>
              <a:defRPr b="0" i="0" sz="4000" u="none" cap="none" strike="noStrike">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3" name="Google Shape;163;p91"/>
          <p:cNvSpPr/>
          <p:nvPr/>
        </p:nvSpPr>
        <p:spPr>
          <a:xfrm>
            <a:off x="0" y="0"/>
            <a:ext cx="91440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64" name="Google Shape;164;p91"/>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
        <p:nvSpPr>
          <p:cNvPr id="165" name="Google Shape;165;p91"/>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9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94"/>
          <p:cNvSpPr txBox="1"/>
          <p:nvPr>
            <p:ph type="title"/>
          </p:nvPr>
        </p:nvSpPr>
        <p:spPr>
          <a:xfrm>
            <a:off x="304800" y="762001"/>
            <a:ext cx="8534400" cy="1066799"/>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1"/>
              </a:buClr>
              <a:buSzPts val="4000"/>
              <a:buFont typeface="Times New Roman"/>
              <a:buNone/>
              <a:defRPr b="0" i="0" sz="4000" u="none" cap="none" strike="noStrike">
                <a:solidFill>
                  <a:schemeClr val="accent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9" name="Google Shape;179;p94"/>
          <p:cNvSpPr/>
          <p:nvPr/>
        </p:nvSpPr>
        <p:spPr>
          <a:xfrm>
            <a:off x="0" y="0"/>
            <a:ext cx="91440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80" name="Google Shape;180;p94"/>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
        <p:nvSpPr>
          <p:cNvPr id="181" name="Google Shape;181;p94"/>
          <p:cNvSpPr txBox="1"/>
          <p:nvPr>
            <p:ph idx="12" type="sldNum"/>
          </p:nvPr>
        </p:nvSpPr>
        <p:spPr>
          <a:xfrm>
            <a:off x="6457950" y="6356350"/>
            <a:ext cx="23812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b="0" i="0"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9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97"/>
          <p:cNvSpPr txBox="1"/>
          <p:nvPr>
            <p:ph type="title"/>
          </p:nvPr>
        </p:nvSpPr>
        <p:spPr>
          <a:xfrm>
            <a:off x="304800" y="762001"/>
            <a:ext cx="8534400" cy="9906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rgbClr val="007787"/>
              </a:buClr>
              <a:buSzPts val="4000"/>
              <a:buFont typeface="Times New Roman"/>
              <a:buNone/>
              <a:defRPr b="0" i="0" sz="4000" u="none" cap="none" strike="noStrike">
                <a:solidFill>
                  <a:srgbClr val="007787"/>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6" name="Google Shape;196;p97"/>
          <p:cNvSpPr/>
          <p:nvPr/>
        </p:nvSpPr>
        <p:spPr>
          <a:xfrm>
            <a:off x="0" y="0"/>
            <a:ext cx="9144000" cy="457200"/>
          </a:xfrm>
          <a:prstGeom prst="rect">
            <a:avLst/>
          </a:prstGeom>
          <a:solidFill>
            <a:srgbClr val="00778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7" name="Google Shape;197;p97"/>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
        <p:nvSpPr>
          <p:cNvPr id="198" name="Google Shape;198;p97"/>
          <p:cNvSpPr txBox="1"/>
          <p:nvPr/>
        </p:nvSpPr>
        <p:spPr>
          <a:xfrm>
            <a:off x="2941320" y="6419851"/>
            <a:ext cx="3278293"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888888"/>
              </a:buClr>
              <a:buSzPts val="1200"/>
              <a:buFont typeface="Times New Roman"/>
              <a:buNone/>
            </a:pPr>
            <a:r>
              <a:rPr b="0" i="0" lang="en-US" sz="1200">
                <a:solidFill>
                  <a:srgbClr val="888888"/>
                </a:solidFill>
                <a:latin typeface="Times New Roman"/>
                <a:ea typeface="Times New Roman"/>
                <a:cs typeface="Times New Roman"/>
                <a:sym typeface="Times New Roman"/>
              </a:rPr>
              <a:t>Copyright ©2015 John Wiley &amp; Sons, Inc.</a:t>
            </a:r>
            <a:endParaRPr/>
          </a:p>
        </p:txBody>
      </p:sp>
      <p:sp>
        <p:nvSpPr>
          <p:cNvPr id="199" name="Google Shape;199;p97"/>
          <p:cNvSpPr txBox="1"/>
          <p:nvPr/>
        </p:nvSpPr>
        <p:spPr>
          <a:xfrm>
            <a:off x="8275657" y="6438773"/>
            <a:ext cx="559780" cy="25807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US" sz="1200">
                <a:solidFill>
                  <a:srgbClr val="888888"/>
                </a:solidFill>
                <a:latin typeface="Times New Roman"/>
                <a:ea typeface="Times New Roman"/>
                <a:cs typeface="Times New Roman"/>
                <a:sym typeface="Times New Roman"/>
              </a:rPr>
              <a:t>‹#›</a:t>
            </a:fld>
            <a:endParaRPr b="0" i="0" sz="1200">
              <a:solidFill>
                <a:srgbClr val="888888"/>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10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6" name="Google Shape;226;p102"/>
          <p:cNvSpPr txBox="1"/>
          <p:nvPr>
            <p:ph idx="12" type="sldNum"/>
          </p:nvPr>
        </p:nvSpPr>
        <p:spPr>
          <a:xfrm>
            <a:off x="6457950" y="6356350"/>
            <a:ext cx="245745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sz="1200">
                <a:solidFill>
                  <a:srgbClr val="888888"/>
                </a:solidFill>
                <a:latin typeface="Times New Roman"/>
                <a:ea typeface="Times New Roman"/>
                <a:cs typeface="Times New Roman"/>
                <a:sym typeface="Times New Roman"/>
              </a:defRPr>
            </a:lvl1pPr>
            <a:lvl2pPr indent="0" lvl="1" marL="0" marR="0" rtl="0" algn="r">
              <a:spcBef>
                <a:spcPts val="0"/>
              </a:spcBef>
              <a:spcAft>
                <a:spcPts val="0"/>
              </a:spcAft>
              <a:buNone/>
              <a:defRPr sz="1200">
                <a:solidFill>
                  <a:srgbClr val="888888"/>
                </a:solidFill>
                <a:latin typeface="Times New Roman"/>
                <a:ea typeface="Times New Roman"/>
                <a:cs typeface="Times New Roman"/>
                <a:sym typeface="Times New Roman"/>
              </a:defRPr>
            </a:lvl2pPr>
            <a:lvl3pPr indent="0" lvl="2" marL="0" marR="0" rtl="0" algn="r">
              <a:spcBef>
                <a:spcPts val="0"/>
              </a:spcBef>
              <a:spcAft>
                <a:spcPts val="0"/>
              </a:spcAft>
              <a:buNone/>
              <a:defRPr sz="1200">
                <a:solidFill>
                  <a:srgbClr val="888888"/>
                </a:solidFill>
                <a:latin typeface="Times New Roman"/>
                <a:ea typeface="Times New Roman"/>
                <a:cs typeface="Times New Roman"/>
                <a:sym typeface="Times New Roman"/>
              </a:defRPr>
            </a:lvl3pPr>
            <a:lvl4pPr indent="0" lvl="3" marL="0" marR="0" rtl="0" algn="r">
              <a:spcBef>
                <a:spcPts val="0"/>
              </a:spcBef>
              <a:spcAft>
                <a:spcPts val="0"/>
              </a:spcAft>
              <a:buNone/>
              <a:defRPr sz="1200">
                <a:solidFill>
                  <a:srgbClr val="888888"/>
                </a:solidFill>
                <a:latin typeface="Times New Roman"/>
                <a:ea typeface="Times New Roman"/>
                <a:cs typeface="Times New Roman"/>
                <a:sym typeface="Times New Roman"/>
              </a:defRPr>
            </a:lvl4pPr>
            <a:lvl5pPr indent="0" lvl="4" marL="0" marR="0" rtl="0" algn="r">
              <a:spcBef>
                <a:spcPts val="0"/>
              </a:spcBef>
              <a:spcAft>
                <a:spcPts val="0"/>
              </a:spcAft>
              <a:buNone/>
              <a:defRPr sz="1200">
                <a:solidFill>
                  <a:srgbClr val="888888"/>
                </a:solidFill>
                <a:latin typeface="Times New Roman"/>
                <a:ea typeface="Times New Roman"/>
                <a:cs typeface="Times New Roman"/>
                <a:sym typeface="Times New Roman"/>
              </a:defRPr>
            </a:lvl5pPr>
            <a:lvl6pPr indent="0" lvl="5" marL="0" marR="0" rtl="0" algn="r">
              <a:spcBef>
                <a:spcPts val="0"/>
              </a:spcBef>
              <a:spcAft>
                <a:spcPts val="0"/>
              </a:spcAft>
              <a:buNone/>
              <a:defRPr sz="1200">
                <a:solidFill>
                  <a:srgbClr val="888888"/>
                </a:solidFill>
                <a:latin typeface="Times New Roman"/>
                <a:ea typeface="Times New Roman"/>
                <a:cs typeface="Times New Roman"/>
                <a:sym typeface="Times New Roman"/>
              </a:defRPr>
            </a:lvl6pPr>
            <a:lvl7pPr indent="0" lvl="6" marL="0" marR="0" rtl="0" algn="r">
              <a:spcBef>
                <a:spcPts val="0"/>
              </a:spcBef>
              <a:spcAft>
                <a:spcPts val="0"/>
              </a:spcAft>
              <a:buNone/>
              <a:defRPr sz="1200">
                <a:solidFill>
                  <a:srgbClr val="888888"/>
                </a:solidFill>
                <a:latin typeface="Times New Roman"/>
                <a:ea typeface="Times New Roman"/>
                <a:cs typeface="Times New Roman"/>
                <a:sym typeface="Times New Roman"/>
              </a:defRPr>
            </a:lvl7pPr>
            <a:lvl8pPr indent="0" lvl="7" marL="0" marR="0" rtl="0" algn="r">
              <a:spcBef>
                <a:spcPts val="0"/>
              </a:spcBef>
              <a:spcAft>
                <a:spcPts val="0"/>
              </a:spcAft>
              <a:buNone/>
              <a:defRPr sz="1200">
                <a:solidFill>
                  <a:srgbClr val="888888"/>
                </a:solidFill>
                <a:latin typeface="Times New Roman"/>
                <a:ea typeface="Times New Roman"/>
                <a:cs typeface="Times New Roman"/>
                <a:sym typeface="Times New Roman"/>
              </a:defRPr>
            </a:lvl8pPr>
            <a:lvl9pPr indent="0" lvl="8" marL="0" marR="0" rtl="0" algn="r">
              <a:spcBef>
                <a:spcPts val="0"/>
              </a:spcBef>
              <a:spcAft>
                <a:spcPts val="0"/>
              </a:spcAft>
              <a:buNone/>
              <a:defRPr sz="1200">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102"/>
          <p:cNvSpPr/>
          <p:nvPr/>
        </p:nvSpPr>
        <p:spPr>
          <a:xfrm>
            <a:off x="0" y="0"/>
            <a:ext cx="9144000" cy="457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28" name="Google Shape;228;p102"/>
          <p:cNvCxnSpPr/>
          <p:nvPr/>
        </p:nvCxnSpPr>
        <p:spPr>
          <a:xfrm>
            <a:off x="0" y="6324600"/>
            <a:ext cx="9144000" cy="0"/>
          </a:xfrm>
          <a:prstGeom prst="straightConnector1">
            <a:avLst/>
          </a:prstGeom>
          <a:noFill/>
          <a:ln cap="flat" cmpd="sng" w="12700">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85" r:id="rId1"/>
    <p:sldLayoutId id="2147483686"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image" Target="../media/image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2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2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type="title"/>
          </p:nvPr>
        </p:nvSpPr>
        <p:spPr>
          <a:xfrm>
            <a:off x="152400" y="365125"/>
            <a:ext cx="8839200" cy="138747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200"/>
              <a:buFont typeface="Times New Roman"/>
              <a:buNone/>
            </a:pPr>
            <a:r>
              <a:rPr lang="en-US" sz="4200">
                <a:latin typeface="Times New Roman"/>
                <a:ea typeface="Times New Roman"/>
                <a:cs typeface="Times New Roman"/>
                <a:sym typeface="Times New Roman"/>
              </a:rPr>
              <a:t>Introductory Statistics</a:t>
            </a:r>
            <a:endParaRPr/>
          </a:p>
        </p:txBody>
      </p:sp>
      <p:sp>
        <p:nvSpPr>
          <p:cNvPr id="246" name="Google Shape;246;p1"/>
          <p:cNvSpPr txBox="1"/>
          <p:nvPr>
            <p:ph idx="1" type="body"/>
          </p:nvPr>
        </p:nvSpPr>
        <p:spPr>
          <a:xfrm>
            <a:off x="152400" y="1755648"/>
            <a:ext cx="8839200" cy="6096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900"/>
              <a:buNone/>
            </a:pPr>
            <a:r>
              <a:rPr lang="en-US">
                <a:latin typeface="Times New Roman"/>
                <a:ea typeface="Times New Roman"/>
                <a:cs typeface="Times New Roman"/>
                <a:sym typeface="Times New Roman"/>
              </a:rPr>
              <a:t>Tenth Edition</a:t>
            </a:r>
            <a:endParaRPr/>
          </a:p>
        </p:txBody>
      </p:sp>
      <p:sp>
        <p:nvSpPr>
          <p:cNvPr id="247" name="Google Shape;247;p1"/>
          <p:cNvSpPr txBox="1"/>
          <p:nvPr>
            <p:ph idx="2" type="body"/>
          </p:nvPr>
        </p:nvSpPr>
        <p:spPr>
          <a:xfrm>
            <a:off x="152400" y="2363724"/>
            <a:ext cx="8839200" cy="685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990000"/>
              </a:buClr>
              <a:buSzPts val="1800"/>
              <a:buNone/>
            </a:pPr>
            <a:r>
              <a:rPr b="1" lang="en-US" sz="1800">
                <a:solidFill>
                  <a:srgbClr val="990000"/>
                </a:solidFill>
                <a:latin typeface="Times New Roman"/>
                <a:ea typeface="Times New Roman"/>
                <a:cs typeface="Times New Roman"/>
                <a:sym typeface="Times New Roman"/>
              </a:rPr>
              <a:t>Prem Mann</a:t>
            </a:r>
            <a:endParaRPr/>
          </a:p>
        </p:txBody>
      </p:sp>
      <p:sp>
        <p:nvSpPr>
          <p:cNvPr id="248" name="Google Shape;248;p1"/>
          <p:cNvSpPr txBox="1"/>
          <p:nvPr>
            <p:ph idx="3" type="body"/>
          </p:nvPr>
        </p:nvSpPr>
        <p:spPr>
          <a:xfrm>
            <a:off x="152400" y="3657600"/>
            <a:ext cx="8839200" cy="533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7787"/>
              </a:buClr>
              <a:buSzPts val="4000"/>
              <a:buNone/>
            </a:pPr>
            <a:r>
              <a:rPr lang="en-US">
                <a:latin typeface="Times New Roman"/>
                <a:ea typeface="Times New Roman"/>
                <a:cs typeface="Times New Roman"/>
                <a:sym typeface="Times New Roman"/>
              </a:rPr>
              <a:t>Chapter 1</a:t>
            </a:r>
            <a:endParaRPr/>
          </a:p>
        </p:txBody>
      </p:sp>
      <p:sp>
        <p:nvSpPr>
          <p:cNvPr id="249" name="Google Shape;249;p1"/>
          <p:cNvSpPr txBox="1"/>
          <p:nvPr>
            <p:ph idx="4" type="body"/>
          </p:nvPr>
        </p:nvSpPr>
        <p:spPr>
          <a:xfrm>
            <a:off x="152400" y="4572000"/>
            <a:ext cx="8839200" cy="762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Introduction</a:t>
            </a:r>
            <a:endParaRPr/>
          </a:p>
        </p:txBody>
      </p:sp>
      <p:sp>
        <p:nvSpPr>
          <p:cNvPr id="250" name="Google Shape;250;p1"/>
          <p:cNvSpPr txBox="1"/>
          <p:nvPr>
            <p:ph idx="6" type="body"/>
          </p:nvPr>
        </p:nvSpPr>
        <p:spPr>
          <a:xfrm>
            <a:off x="152400" y="6156325"/>
            <a:ext cx="8839200" cy="2730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1200"/>
              <a:buNone/>
            </a:pPr>
            <a:r>
              <a:rPr lang="en-US" sz="1200">
                <a:solidFill>
                  <a:schemeClr val="lt1"/>
                </a:solidFill>
                <a:latin typeface="Times New Roman"/>
                <a:ea typeface="Times New Roman"/>
                <a:cs typeface="Times New Roman"/>
                <a:sym typeface="Times New Roman"/>
              </a:rPr>
              <a:t>This slide deck contains animations. Please disable animations if they cause issues with your device.</a:t>
            </a:r>
            <a:endParaRPr/>
          </a:p>
        </p:txBody>
      </p:sp>
      <p:sp>
        <p:nvSpPr>
          <p:cNvPr id="251" name="Google Shape;251;p1"/>
          <p:cNvSpPr txBox="1"/>
          <p:nvPr>
            <p:ph idx="5" type="body"/>
          </p:nvPr>
        </p:nvSpPr>
        <p:spPr>
          <a:xfrm>
            <a:off x="1291735" y="6340626"/>
            <a:ext cx="6584482" cy="457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888888"/>
              </a:buClr>
              <a:buSzPts val="1200"/>
              <a:buNone/>
            </a:pPr>
            <a:r>
              <a:rPr lang="en-US" sz="1200">
                <a:solidFill>
                  <a:srgbClr val="888888"/>
                </a:solidFill>
                <a:latin typeface="Times New Roman"/>
                <a:ea typeface="Times New Roman"/>
                <a:cs typeface="Times New Roman"/>
                <a:sym typeface="Times New Roman"/>
              </a:rPr>
              <a:t>Copyright ©2021 John Wiley &amp; Sons, Inc.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0"/>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Basic Terms (2 of 2)</a:t>
            </a:r>
            <a:endParaRPr/>
          </a:p>
        </p:txBody>
      </p:sp>
      <p:sp>
        <p:nvSpPr>
          <p:cNvPr id="307" name="Google Shape;307;p10"/>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The value of a variable for an element is called an </a:t>
            </a:r>
            <a:r>
              <a:rPr b="1" i="1" lang="en-US" u="sng">
                <a:latin typeface="Times New Roman"/>
                <a:ea typeface="Times New Roman"/>
                <a:cs typeface="Times New Roman"/>
                <a:sym typeface="Times New Roman"/>
              </a:rPr>
              <a:t>observation</a:t>
            </a:r>
            <a:r>
              <a:rPr lang="en-US">
                <a:latin typeface="Times New Roman"/>
                <a:ea typeface="Times New Roman"/>
                <a:cs typeface="Times New Roman"/>
                <a:sym typeface="Times New Roman"/>
              </a:rPr>
              <a:t> or </a:t>
            </a:r>
            <a:r>
              <a:rPr b="1" i="1" lang="en-US" u="sng">
                <a:latin typeface="Times New Roman"/>
                <a:ea typeface="Times New Roman"/>
                <a:cs typeface="Times New Roman"/>
                <a:sym typeface="Times New Roman"/>
              </a:rPr>
              <a:t>measurement</a:t>
            </a:r>
            <a:r>
              <a:rPr lang="en-US">
                <a:latin typeface="Times New Roman"/>
                <a:ea typeface="Times New Roman"/>
                <a:cs typeface="Times New Roman"/>
                <a:sym typeface="Times New Roman"/>
              </a:rPr>
              <a:t>.</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A </a:t>
            </a:r>
            <a:r>
              <a:rPr b="1" i="1" lang="en-US" u="sng">
                <a:latin typeface="Times New Roman"/>
                <a:ea typeface="Times New Roman"/>
                <a:cs typeface="Times New Roman"/>
                <a:sym typeface="Times New Roman"/>
              </a:rPr>
              <a:t>data set</a:t>
            </a:r>
            <a:r>
              <a:rPr lang="en-US">
                <a:latin typeface="Times New Roman"/>
                <a:ea typeface="Times New Roman"/>
                <a:cs typeface="Times New Roman"/>
                <a:sym typeface="Times New Roman"/>
              </a:rPr>
              <a:t> is a collection of observations on one or more variables.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1"/>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Table 1.1 Annual Costs of Attending Eight American Universities</a:t>
            </a:r>
            <a:endParaRPr/>
          </a:p>
        </p:txBody>
      </p:sp>
      <p:pic>
        <p:nvPicPr>
          <p:cNvPr descr="A table titled, Annual Costs of Attending Eight American Universities, has two columns, and the column headers are: University, and Annual Cost (dollars). The row-wise data from the table are as follows:&#10;Row 1: University, Harvard University; Annual Cost (dollars), 69,600;&#10;Row 2: University, Princeton University; Annual Cost (dollars), 66,150;&#10;Row 3: University, Stanford University; Annual Cost (dollars), 69,109;&#10;Row 4: University, University of California, Berkeley; Annual Cost (dollars), 65,003;&#10;Row 5: University, University of Chicago; Annual Cost (dollars), 75,735;&#10;Row 6: University, University of Pennsylvania; Annual Cost (dollars), 71,715;&#10;Row 7: University, Yale University; Annual Cost (dollars), 71,290;&#10;Row 8: University, M I T; Annual Cost (dollars), 67,430;&#10;A callout pointing to Annual Cost (dollars) reads, Variable. A callout pointing to Stanford University reads, an element or member.  A callout pointing to the value 69,109 reads, an observation or measurement." id="313" name="Google Shape;313;p11"/>
          <p:cNvPicPr preferRelativeResize="0"/>
          <p:nvPr>
            <p:ph idx="5" type="pic"/>
          </p:nvPr>
        </p:nvPicPr>
        <p:blipFill rotWithShape="1">
          <a:blip r:embed="rId3">
            <a:alphaModFix/>
          </a:blip>
          <a:srcRect b="0" l="0" r="0" t="17163"/>
          <a:stretch/>
        </p:blipFill>
        <p:spPr>
          <a:xfrm>
            <a:off x="557331" y="1905000"/>
            <a:ext cx="8029339"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2"/>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1.3 Types of Variables</a:t>
            </a:r>
            <a:endParaRPr/>
          </a:p>
        </p:txBody>
      </p:sp>
      <p:sp>
        <p:nvSpPr>
          <p:cNvPr id="319" name="Google Shape;319;p12"/>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accent2"/>
              </a:buClr>
              <a:buSzPts val="2800"/>
              <a:buFont typeface="Arial"/>
              <a:buChar char="•"/>
            </a:pPr>
            <a:r>
              <a:rPr lang="en-US">
                <a:latin typeface="Times New Roman"/>
                <a:ea typeface="Times New Roman"/>
                <a:cs typeface="Times New Roman"/>
                <a:sym typeface="Times New Roman"/>
              </a:rPr>
              <a:t>Quantitative Variables</a:t>
            </a:r>
            <a:endParaRPr/>
          </a:p>
          <a:p>
            <a:pPr indent="-457200" lvl="1" marL="914400" rtl="0" algn="l">
              <a:lnSpc>
                <a:spcPct val="100000"/>
              </a:lnSpc>
              <a:spcBef>
                <a:spcPts val="624"/>
              </a:spcBef>
              <a:spcAft>
                <a:spcPts val="0"/>
              </a:spcAft>
              <a:buSzPts val="2080"/>
              <a:buChar char="o"/>
            </a:pPr>
            <a:r>
              <a:rPr lang="en-US">
                <a:latin typeface="Times New Roman"/>
                <a:ea typeface="Times New Roman"/>
                <a:cs typeface="Times New Roman"/>
                <a:sym typeface="Times New Roman"/>
              </a:rPr>
              <a:t>Discrete Variables</a:t>
            </a:r>
            <a:endParaRPr/>
          </a:p>
          <a:p>
            <a:pPr indent="-457200" lvl="1" marL="914400" rtl="0" algn="l">
              <a:lnSpc>
                <a:spcPct val="100000"/>
              </a:lnSpc>
              <a:spcBef>
                <a:spcPts val="624"/>
              </a:spcBef>
              <a:spcAft>
                <a:spcPts val="0"/>
              </a:spcAft>
              <a:buSzPts val="2080"/>
              <a:buChar char="o"/>
            </a:pPr>
            <a:r>
              <a:rPr lang="en-US">
                <a:latin typeface="Times New Roman"/>
                <a:ea typeface="Times New Roman"/>
                <a:cs typeface="Times New Roman"/>
                <a:sym typeface="Times New Roman"/>
              </a:rPr>
              <a:t>Continuous Variables</a:t>
            </a:r>
            <a:endParaRPr/>
          </a:p>
          <a:p>
            <a:pPr indent="-457200" lvl="0" marL="457200" rtl="0" algn="l">
              <a:lnSpc>
                <a:spcPct val="100000"/>
              </a:lnSpc>
              <a:spcBef>
                <a:spcPts val="2424"/>
              </a:spcBef>
              <a:spcAft>
                <a:spcPts val="0"/>
              </a:spcAft>
              <a:buClr>
                <a:schemeClr val="accent2"/>
              </a:buClr>
              <a:buSzPts val="2800"/>
              <a:buFont typeface="Arial"/>
              <a:buChar char="•"/>
            </a:pPr>
            <a:r>
              <a:rPr lang="en-US">
                <a:latin typeface="Times New Roman"/>
                <a:ea typeface="Times New Roman"/>
                <a:cs typeface="Times New Roman"/>
                <a:sym typeface="Times New Roman"/>
              </a:rPr>
              <a:t>Qualitative or Categorical Variables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3"/>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Quantitative Variables</a:t>
            </a:r>
            <a:endParaRPr/>
          </a:p>
        </p:txBody>
      </p:sp>
      <p:sp>
        <p:nvSpPr>
          <p:cNvPr id="325" name="Google Shape;325;p13"/>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variable that can be measured numerically is called a </a:t>
            </a:r>
            <a:r>
              <a:rPr b="1" i="1" lang="en-US" u="sng">
                <a:latin typeface="Times New Roman"/>
                <a:ea typeface="Times New Roman"/>
                <a:cs typeface="Times New Roman"/>
                <a:sym typeface="Times New Roman"/>
              </a:rPr>
              <a:t>quantitative variable</a:t>
            </a:r>
            <a:r>
              <a:rPr lang="en-US">
                <a:latin typeface="Times New Roman"/>
                <a:ea typeface="Times New Roman"/>
                <a:cs typeface="Times New Roman"/>
                <a:sym typeface="Times New Roman"/>
              </a:rPr>
              <a:t>. The data collected on a quantitative variable are called </a:t>
            </a:r>
            <a:r>
              <a:rPr b="1" i="1" lang="en-US" u="sng">
                <a:latin typeface="Times New Roman"/>
                <a:ea typeface="Times New Roman"/>
                <a:cs typeface="Times New Roman"/>
                <a:sym typeface="Times New Roman"/>
              </a:rPr>
              <a:t>quantitative data</a:t>
            </a:r>
            <a:r>
              <a:rPr lang="en-US">
                <a:latin typeface="Times New Roman"/>
                <a:ea typeface="Times New Roman"/>
                <a:cs typeface="Times New Roman"/>
                <a:sym typeface="Times New Roma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4"/>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Quantitative Variables: Discrete</a:t>
            </a:r>
            <a:endParaRPr/>
          </a:p>
        </p:txBody>
      </p:sp>
      <p:sp>
        <p:nvSpPr>
          <p:cNvPr id="331" name="Google Shape;331;p14"/>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variable whose values are countable is called a </a:t>
            </a:r>
            <a:r>
              <a:rPr b="1" i="1" lang="en-US" u="sng">
                <a:latin typeface="Times New Roman"/>
                <a:ea typeface="Times New Roman"/>
                <a:cs typeface="Times New Roman"/>
                <a:sym typeface="Times New Roman"/>
              </a:rPr>
              <a:t>discrete variable</a:t>
            </a:r>
            <a:r>
              <a:rPr lang="en-US">
                <a:latin typeface="Times New Roman"/>
                <a:ea typeface="Times New Roman"/>
                <a:cs typeface="Times New Roman"/>
                <a:sym typeface="Times New Roman"/>
              </a:rPr>
              <a:t>. In other words, a discrete variable can assume only certain values with no intermediate values.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Quantitative Variables: Continuous</a:t>
            </a:r>
            <a:endParaRPr/>
          </a:p>
        </p:txBody>
      </p:sp>
      <p:sp>
        <p:nvSpPr>
          <p:cNvPr id="337" name="Google Shape;337;p15"/>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variable that can assume any numerical value over a certain interval or intervals is called a </a:t>
            </a:r>
            <a:r>
              <a:rPr b="1" i="1" lang="en-US" u="sng">
                <a:latin typeface="Times New Roman"/>
                <a:ea typeface="Times New Roman"/>
                <a:cs typeface="Times New Roman"/>
                <a:sym typeface="Times New Roman"/>
              </a:rPr>
              <a:t>continuous variable</a:t>
            </a:r>
            <a:r>
              <a:rPr lang="en-US">
                <a:latin typeface="Times New Roman"/>
                <a:ea typeface="Times New Roman"/>
                <a:cs typeface="Times New Roman"/>
                <a:sym typeface="Times New Roman"/>
              </a:rP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6"/>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Qualitative or Categorical Variable</a:t>
            </a:r>
            <a:endParaRPr/>
          </a:p>
        </p:txBody>
      </p:sp>
      <p:sp>
        <p:nvSpPr>
          <p:cNvPr id="343" name="Google Shape;343;p16"/>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variable that cannot assume a numerical value but can be classified into two or more nonnumeric categories is called a </a:t>
            </a:r>
            <a:r>
              <a:rPr b="1" i="1" lang="en-US" u="sng">
                <a:latin typeface="Times New Roman"/>
                <a:ea typeface="Times New Roman"/>
                <a:cs typeface="Times New Roman"/>
                <a:sym typeface="Times New Roman"/>
              </a:rPr>
              <a:t>qualitative</a:t>
            </a:r>
            <a:r>
              <a:rPr lang="en-US">
                <a:latin typeface="Times New Roman"/>
                <a:ea typeface="Times New Roman"/>
                <a:cs typeface="Times New Roman"/>
                <a:sym typeface="Times New Roman"/>
              </a:rPr>
              <a:t> or </a:t>
            </a:r>
            <a:r>
              <a:rPr b="1" i="1" lang="en-US" u="sng">
                <a:latin typeface="Times New Roman"/>
                <a:ea typeface="Times New Roman"/>
                <a:cs typeface="Times New Roman"/>
                <a:sym typeface="Times New Roman"/>
              </a:rPr>
              <a:t>categorical variable</a:t>
            </a:r>
            <a:r>
              <a:rPr lang="en-US">
                <a:latin typeface="Times New Roman"/>
                <a:ea typeface="Times New Roman"/>
                <a:cs typeface="Times New Roman"/>
                <a:sym typeface="Times New Roman"/>
              </a:rPr>
              <a:t>. The data collected on such a variable are called </a:t>
            </a:r>
            <a:r>
              <a:rPr b="1" i="1" lang="en-US" u="sng">
                <a:latin typeface="Times New Roman"/>
                <a:ea typeface="Times New Roman"/>
                <a:cs typeface="Times New Roman"/>
                <a:sym typeface="Times New Roman"/>
              </a:rPr>
              <a:t>qualitative data</a:t>
            </a:r>
            <a:r>
              <a:rPr lang="en-US">
                <a:latin typeface="Times New Roman"/>
                <a:ea typeface="Times New Roman"/>
                <a:cs typeface="Times New Roman"/>
                <a:sym typeface="Times New Roman"/>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17"/>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Figure 1.1 Types of Variables</a:t>
            </a:r>
            <a:endParaRPr/>
          </a:p>
        </p:txBody>
      </p:sp>
      <p:pic>
        <p:nvPicPr>
          <p:cNvPr descr="A flowchart depicting types of variables starts at the label, Variable, which is divided into Quantitative and Qualitative or categorical (for example, make of a computer, opinions of people, gender). Quantitative is further divided into Discrete (for example, number of houses, cars, accidents), and Continuous ( for example, length, age, height, weight, time)." id="349" name="Google Shape;349;p17"/>
          <p:cNvPicPr preferRelativeResize="0"/>
          <p:nvPr>
            <p:ph idx="5" type="pic"/>
          </p:nvPr>
        </p:nvPicPr>
        <p:blipFill rotWithShape="1">
          <a:blip r:embed="rId3">
            <a:alphaModFix/>
          </a:blip>
          <a:srcRect b="0" l="0" r="0" t="0"/>
          <a:stretch/>
        </p:blipFill>
        <p:spPr>
          <a:xfrm>
            <a:off x="127968" y="1618700"/>
            <a:ext cx="8888065" cy="3943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1.4 Cross-Section Versus Time-Series Data</a:t>
            </a:r>
            <a:endParaRPr/>
          </a:p>
        </p:txBody>
      </p:sp>
      <p:sp>
        <p:nvSpPr>
          <p:cNvPr id="355" name="Google Shape;355;p18"/>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Clr>
                <a:schemeClr val="accent2"/>
              </a:buClr>
              <a:buSzPts val="2800"/>
              <a:buFont typeface="Arial"/>
              <a:buChar char="•"/>
            </a:pPr>
            <a:r>
              <a:rPr lang="en-US">
                <a:latin typeface="Times New Roman"/>
                <a:ea typeface="Times New Roman"/>
                <a:cs typeface="Times New Roman"/>
                <a:sym typeface="Times New Roman"/>
              </a:rPr>
              <a:t>Cross-Section Data</a:t>
            </a:r>
            <a:endParaRPr/>
          </a:p>
          <a:p>
            <a:pPr indent="-457200" lvl="0" marL="457200" rtl="0" algn="l">
              <a:lnSpc>
                <a:spcPct val="100000"/>
              </a:lnSpc>
              <a:spcBef>
                <a:spcPts val="624"/>
              </a:spcBef>
              <a:spcAft>
                <a:spcPts val="0"/>
              </a:spcAft>
              <a:buClr>
                <a:schemeClr val="accent2"/>
              </a:buClr>
              <a:buSzPts val="2800"/>
              <a:buFont typeface="Arial"/>
              <a:buChar char="•"/>
            </a:pPr>
            <a:r>
              <a:rPr lang="en-US">
                <a:latin typeface="Times New Roman"/>
                <a:ea typeface="Times New Roman"/>
                <a:cs typeface="Times New Roman"/>
                <a:sym typeface="Times New Roman"/>
              </a:rPr>
              <a:t>Time-Series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9"/>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Cross-Section Data</a:t>
            </a:r>
            <a:endParaRPr/>
          </a:p>
        </p:txBody>
      </p:sp>
      <p:sp>
        <p:nvSpPr>
          <p:cNvPr id="361" name="Google Shape;361;p19"/>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Data collected on different elements at the same point in time or for the same period of time are called </a:t>
            </a:r>
            <a:r>
              <a:rPr b="1" i="1" lang="en-US" u="sng">
                <a:latin typeface="Times New Roman"/>
                <a:ea typeface="Times New Roman"/>
                <a:cs typeface="Times New Roman"/>
                <a:sym typeface="Times New Roman"/>
              </a:rPr>
              <a:t>cross-section data</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Opening Example</a:t>
            </a:r>
            <a:endParaRPr/>
          </a:p>
        </p:txBody>
      </p:sp>
      <p:sp>
        <p:nvSpPr>
          <p:cNvPr id="257" name="Google Shape;257;p2"/>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solidFill>
                  <a:srgbClr val="231F20"/>
                </a:solidFill>
                <a:latin typeface="Times New Roman"/>
                <a:ea typeface="Times New Roman"/>
                <a:cs typeface="Times New Roman"/>
                <a:sym typeface="Times New Roman"/>
              </a:rPr>
              <a:t>What are the opinions of teens ages 13 to 17 years about the anxiety and depression among teens living in their community? Do they think it is a major problem? Or is it a minor problem? Or is it not a problem? A survey conducted by the Pew Research Center in 2018 found that 70% of such teens said that anxiety and depression is a major problem among teens in the community where they live, 26% said it is a minor problem, and 4% said it is not a problem. (See Case Study 1.2.)</a:t>
            </a:r>
            <a:endParaRPr sz="24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0"/>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Table 1.2 Annual Costs of Attending Eight American Universities</a:t>
            </a:r>
            <a:endParaRPr/>
          </a:p>
        </p:txBody>
      </p:sp>
      <p:graphicFrame>
        <p:nvGraphicFramePr>
          <p:cNvPr id="367" name="Google Shape;367;p20"/>
          <p:cNvGraphicFramePr/>
          <p:nvPr/>
        </p:nvGraphicFramePr>
        <p:xfrm>
          <a:off x="2002314" y="1828800"/>
          <a:ext cx="3000000" cy="3000000"/>
        </p:xfrm>
        <a:graphic>
          <a:graphicData uri="http://schemas.openxmlformats.org/drawingml/2006/table">
            <a:tbl>
              <a:tblPr bandRow="1" firstRow="1">
                <a:noFill/>
                <a:tableStyleId>{1BDC18A5-70B6-4783-9BC4-77765C942CE8}</a:tableStyleId>
              </a:tblPr>
              <a:tblGrid>
                <a:gridCol w="3029275"/>
                <a:gridCol w="2110100"/>
              </a:tblGrid>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University</a:t>
                      </a:r>
                      <a:endParaRPr b="1" sz="1600" u="none" cap="none" strike="noStrike">
                        <a:solidFill>
                          <a:srgbClr val="FFFFFF"/>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Annual Cost (dollars)</a:t>
                      </a:r>
                      <a:endParaRPr b="1" sz="1600" u="none" cap="none" strike="noStrike">
                        <a:solidFill>
                          <a:srgbClr val="FFFFFF"/>
                        </a:solidFill>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Harvard University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69,600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Princeton University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66,150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Stanford University</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69,109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University of California, Berkeley</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65,003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University of Chicago</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75,735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University of Pennsylvania</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71,715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Yale University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71,290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MIT </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None/>
                      </a:pPr>
                      <a:r>
                        <a:rPr lang="en-US" sz="1600" u="none" cap="none" strike="noStrike">
                          <a:latin typeface="Times New Roman"/>
                          <a:ea typeface="Times New Roman"/>
                          <a:cs typeface="Times New Roman"/>
                          <a:sym typeface="Times New Roman"/>
                        </a:rPr>
                        <a:t>67,430</a:t>
                      </a:r>
                      <a:endParaRPr sz="1600" u="none" cap="none" strike="noStrike">
                        <a:solidFill>
                          <a:srgbClr val="000000"/>
                        </a:solidFill>
                        <a:latin typeface="Times New Roman"/>
                        <a:ea typeface="Times New Roman"/>
                        <a:cs typeface="Times New Roman"/>
                        <a:sym typeface="Times New Roman"/>
                      </a:endParaRPr>
                    </a:p>
                  </a:txBody>
                  <a:tcPr marT="45725" marB="45725" marR="91450" marL="91450"/>
                </a:tc>
              </a:tr>
            </a:tbl>
          </a:graphicData>
        </a:graphic>
      </p:graphicFrame>
      <p:sp>
        <p:nvSpPr>
          <p:cNvPr id="368" name="Google Shape;368;p20"/>
          <p:cNvSpPr txBox="1"/>
          <p:nvPr>
            <p:ph idx="2" type="body"/>
          </p:nvPr>
        </p:nvSpPr>
        <p:spPr>
          <a:xfrm>
            <a:off x="1905000" y="5114925"/>
            <a:ext cx="3276600" cy="425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b="1" lang="en-US" sz="1600">
                <a:solidFill>
                  <a:srgbClr val="000000"/>
                </a:solidFill>
                <a:latin typeface="Times New Roman"/>
                <a:ea typeface="Times New Roman"/>
                <a:cs typeface="Times New Roman"/>
                <a:sym typeface="Times New Roman"/>
              </a:rPr>
              <a:t>Source:</a:t>
            </a:r>
            <a:r>
              <a:rPr lang="en-US" sz="1600">
                <a:solidFill>
                  <a:srgbClr val="000000"/>
                </a:solidFill>
                <a:latin typeface="Times New Roman"/>
                <a:ea typeface="Times New Roman"/>
                <a:cs typeface="Times New Roman"/>
                <a:sym typeface="Times New Roman"/>
              </a:rPr>
              <a:t> </a:t>
            </a:r>
            <a:r>
              <a:rPr i="1" lang="en-US" sz="1600">
                <a:solidFill>
                  <a:srgbClr val="000000"/>
                </a:solidFill>
                <a:latin typeface="Times New Roman"/>
                <a:ea typeface="Times New Roman"/>
                <a:cs typeface="Times New Roman"/>
                <a:sym typeface="Times New Roman"/>
              </a:rPr>
              <a:t>Forbes</a:t>
            </a:r>
            <a:r>
              <a:rPr lang="en-US" sz="1600">
                <a:solidFill>
                  <a:srgbClr val="000000"/>
                </a:solidFill>
                <a:latin typeface="Times New Roman"/>
                <a:ea typeface="Times New Roman"/>
                <a:cs typeface="Times New Roman"/>
                <a:sym typeface="Times New Roman"/>
              </a:rPr>
              <a:t>, September 30, 2018.</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Time-Series Data</a:t>
            </a:r>
            <a:endParaRPr/>
          </a:p>
        </p:txBody>
      </p:sp>
      <p:sp>
        <p:nvSpPr>
          <p:cNvPr id="374" name="Google Shape;374;p21"/>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Data collected on the same element for the same variable at different points in time or for different periods of time are called </a:t>
            </a:r>
            <a:r>
              <a:rPr b="1" i="1" lang="en-US" u="sng">
                <a:latin typeface="Times New Roman"/>
                <a:ea typeface="Times New Roman"/>
                <a:cs typeface="Times New Roman"/>
                <a:sym typeface="Times New Roman"/>
              </a:rPr>
              <a:t>time-series data</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Table 1.3 Total Population of the United States</a:t>
            </a:r>
            <a:endParaRPr/>
          </a:p>
        </p:txBody>
      </p:sp>
      <p:graphicFrame>
        <p:nvGraphicFramePr>
          <p:cNvPr id="380" name="Google Shape;380;p22"/>
          <p:cNvGraphicFramePr/>
          <p:nvPr/>
        </p:nvGraphicFramePr>
        <p:xfrm>
          <a:off x="1676400" y="2057400"/>
          <a:ext cx="3000000" cy="3000000"/>
        </p:xfrm>
        <a:graphic>
          <a:graphicData uri="http://schemas.openxmlformats.org/drawingml/2006/table">
            <a:tbl>
              <a:tblPr bandRow="1" firstRow="1">
                <a:noFill/>
                <a:tableStyleId>{1BDC18A5-70B6-4783-9BC4-77765C942CE8}</a:tableStyleId>
              </a:tblPr>
              <a:tblGrid>
                <a:gridCol w="1619950"/>
                <a:gridCol w="3929725"/>
              </a:tblGrid>
              <a:tr h="370850">
                <a:tc>
                  <a:txBody>
                    <a:bodyPr/>
                    <a:lstStyle/>
                    <a:p>
                      <a:pPr indent="0" lvl="0" marL="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Years</a:t>
                      </a:r>
                      <a:endParaRPr b="1" sz="1800" u="none" cap="none" strike="noStrike">
                        <a:solidFill>
                          <a:srgbClr val="FFFFFF"/>
                        </a:solidFill>
                        <a:latin typeface="Times New Roman"/>
                        <a:ea typeface="Times New Roman"/>
                        <a:cs typeface="Times New Roman"/>
                        <a:sym typeface="Times New Roman"/>
                      </a:endParaRPr>
                    </a:p>
                  </a:txBody>
                  <a:tcPr marT="45725" marB="45725" marR="196000" marL="196000" anchor="b"/>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Total Population</a:t>
                      </a:r>
                      <a:endParaRPr b="1" sz="1800" u="none" cap="none" strike="noStrike">
                        <a:solidFill>
                          <a:srgbClr val="FFFFFF"/>
                        </a:solidFill>
                        <a:latin typeface="Times New Roman"/>
                        <a:ea typeface="Times New Roman"/>
                        <a:cs typeface="Times New Roman"/>
                        <a:sym typeface="Times New Roman"/>
                      </a:endParaRPr>
                    </a:p>
                  </a:txBody>
                  <a:tcPr marT="45725" marB="45725" marR="196000" marL="196000" anchor="b"/>
                </a:tc>
              </a:tr>
              <a:tr h="370850">
                <a:tc>
                  <a:txBody>
                    <a:bodyPr/>
                    <a:lstStyle/>
                    <a:p>
                      <a:pPr indent="0" lvl="0" marL="4445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2015</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320,878,310</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r>
              <a:tr h="370850">
                <a:tc>
                  <a:txBody>
                    <a:bodyPr/>
                    <a:lstStyle/>
                    <a:p>
                      <a:pPr indent="0" lvl="0" marL="4445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2016</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323,015,995</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r>
              <a:tr h="370850">
                <a:tc>
                  <a:txBody>
                    <a:bodyPr/>
                    <a:lstStyle/>
                    <a:p>
                      <a:pPr indent="0" lvl="0" marL="4445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2017</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325,084,756</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r>
              <a:tr h="370850">
                <a:tc>
                  <a:txBody>
                    <a:bodyPr/>
                    <a:lstStyle/>
                    <a:p>
                      <a:pPr indent="0" lvl="0" marL="4445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2018</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327,096,265</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r>
              <a:tr h="370850">
                <a:tc>
                  <a:txBody>
                    <a:bodyPr/>
                    <a:lstStyle/>
                    <a:p>
                      <a:pPr indent="0" lvl="0" marL="44450" marR="0" rtl="0" algn="l">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2019</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c>
                  <a:txBody>
                    <a:bodyPr/>
                    <a:lstStyle/>
                    <a:p>
                      <a:pPr indent="0" lvl="0" marL="0" marR="0" rtl="0" algn="ctr">
                        <a:lnSpc>
                          <a:spcPct val="100000"/>
                        </a:lnSpc>
                        <a:spcBef>
                          <a:spcPts val="0"/>
                        </a:spcBef>
                        <a:spcAft>
                          <a:spcPts val="0"/>
                        </a:spcAft>
                        <a:buNone/>
                      </a:pPr>
                      <a:r>
                        <a:rPr lang="en-US" sz="1800" u="none" cap="none" strike="noStrike">
                          <a:latin typeface="Times New Roman"/>
                          <a:ea typeface="Times New Roman"/>
                          <a:cs typeface="Times New Roman"/>
                          <a:sym typeface="Times New Roman"/>
                        </a:rPr>
                        <a:t>329,064,917</a:t>
                      </a:r>
                      <a:endParaRPr sz="1800" u="none" cap="none" strike="noStrike">
                        <a:solidFill>
                          <a:srgbClr val="000000"/>
                        </a:solidFill>
                        <a:latin typeface="Times New Roman"/>
                        <a:ea typeface="Times New Roman"/>
                        <a:cs typeface="Times New Roman"/>
                        <a:sym typeface="Times New Roman"/>
                      </a:endParaRPr>
                    </a:p>
                  </a:txBody>
                  <a:tcPr marT="45725" marB="45725" marR="196000" marL="196000" anchor="ctr"/>
                </a:tc>
              </a:tr>
            </a:tbl>
          </a:graphicData>
        </a:graphic>
      </p:graphicFrame>
      <p:sp>
        <p:nvSpPr>
          <p:cNvPr id="381" name="Google Shape;381;p22"/>
          <p:cNvSpPr txBox="1"/>
          <p:nvPr>
            <p:ph idx="2" type="body"/>
          </p:nvPr>
        </p:nvSpPr>
        <p:spPr>
          <a:xfrm>
            <a:off x="1676400" y="4528503"/>
            <a:ext cx="3581400" cy="425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1800">
                <a:solidFill>
                  <a:srgbClr val="000000"/>
                </a:solidFill>
                <a:latin typeface="Times New Roman"/>
                <a:ea typeface="Times New Roman"/>
                <a:cs typeface="Times New Roman"/>
                <a:sym typeface="Times New Roman"/>
              </a:rPr>
              <a:t>Source:</a:t>
            </a:r>
            <a:r>
              <a:rPr lang="en-US" sz="1800">
                <a:solidFill>
                  <a:srgbClr val="000000"/>
                </a:solidFill>
                <a:latin typeface="Times New Roman"/>
                <a:ea typeface="Times New Roman"/>
                <a:cs typeface="Times New Roman"/>
                <a:sym typeface="Times New Roman"/>
              </a:rPr>
              <a:t> www.worldometers.info</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3"/>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1.5 Population Versus Sample</a:t>
            </a:r>
            <a:endParaRPr/>
          </a:p>
        </p:txBody>
      </p:sp>
      <p:sp>
        <p:nvSpPr>
          <p:cNvPr id="387" name="Google Shape;387;p23"/>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90000"/>
              </a:lnSpc>
              <a:spcBef>
                <a:spcPts val="624"/>
              </a:spcBef>
              <a:spcAft>
                <a:spcPts val="0"/>
              </a:spcAft>
              <a:buSzPts val="2800"/>
              <a:buNone/>
            </a:pPr>
            <a:r>
              <a:rPr lang="en-US">
                <a:latin typeface="Times New Roman"/>
                <a:ea typeface="Times New Roman"/>
                <a:cs typeface="Times New Roman"/>
                <a:sym typeface="Times New Roman"/>
              </a:rPr>
              <a:t>A </a:t>
            </a:r>
            <a:r>
              <a:rPr b="1" i="1" lang="en-US" u="sng">
                <a:latin typeface="Times New Roman"/>
                <a:ea typeface="Times New Roman"/>
                <a:cs typeface="Times New Roman"/>
                <a:sym typeface="Times New Roman"/>
              </a:rPr>
              <a:t>population</a:t>
            </a:r>
            <a:r>
              <a:rPr lang="en-US">
                <a:latin typeface="Times New Roman"/>
                <a:ea typeface="Times New Roman"/>
                <a:cs typeface="Times New Roman"/>
                <a:sym typeface="Times New Roman"/>
              </a:rPr>
              <a:t> consists of all elements – individuals, items, or objects – whose characteristics are being studied. The population that is being studied is also called the </a:t>
            </a:r>
            <a:r>
              <a:rPr b="1" i="1" lang="en-US" u="sng">
                <a:latin typeface="Times New Roman"/>
                <a:ea typeface="Times New Roman"/>
                <a:cs typeface="Times New Roman"/>
                <a:sym typeface="Times New Roman"/>
              </a:rPr>
              <a:t>target population</a:t>
            </a:r>
            <a:r>
              <a:rPr lang="en-US">
                <a:latin typeface="Times New Roman"/>
                <a:ea typeface="Times New Roman"/>
                <a:cs typeface="Times New Roman"/>
                <a:sym typeface="Times New Roman"/>
              </a:rPr>
              <a:t>.</a:t>
            </a:r>
            <a:endParaRPr/>
          </a:p>
          <a:p>
            <a:pPr indent="0" lvl="0" marL="0" rtl="0" algn="l">
              <a:lnSpc>
                <a:spcPct val="90000"/>
              </a:lnSpc>
              <a:spcBef>
                <a:spcPts val="2424"/>
              </a:spcBef>
              <a:spcAft>
                <a:spcPts val="0"/>
              </a:spcAft>
              <a:buSzPts val="2800"/>
              <a:buNone/>
            </a:pPr>
            <a:r>
              <a:rPr lang="en-US">
                <a:latin typeface="Times New Roman"/>
                <a:ea typeface="Times New Roman"/>
                <a:cs typeface="Times New Roman"/>
                <a:sym typeface="Times New Roman"/>
              </a:rPr>
              <a:t>A portion of the population selected for study is referred to as a </a:t>
            </a:r>
            <a:r>
              <a:rPr b="1" i="1" lang="en-US" u="sng">
                <a:latin typeface="Times New Roman"/>
                <a:ea typeface="Times New Roman"/>
                <a:cs typeface="Times New Roman"/>
                <a:sym typeface="Times New Roman"/>
              </a:rPr>
              <a:t>sample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4"/>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Figure 1.2 Population and Sample</a:t>
            </a:r>
            <a:endParaRPr/>
          </a:p>
        </p:txBody>
      </p:sp>
      <p:pic>
        <p:nvPicPr>
          <p:cNvPr descr="An illustration displays the selection of a sample from a population. A rectangle that has dots plotted all over its surface is labeled, Population and another smaller rectangle to its right is labeled, Sample which consists of seven dots. The positioning of the seven dots in the smaller rectangle is as follows: 3 dots horizontally arranged in a row are at the top and bottom portions of the rectangle and one dot lies between the two horizontal rows of dots. Seven arrows from seven dots in the rectangle, Population which lie in the same position as the dots in Sample point toward the dots in the Sample." id="393" name="Google Shape;393;p24"/>
          <p:cNvPicPr preferRelativeResize="0"/>
          <p:nvPr>
            <p:ph idx="5" type="pic"/>
          </p:nvPr>
        </p:nvPicPr>
        <p:blipFill rotWithShape="1">
          <a:blip r:embed="rId3">
            <a:alphaModFix/>
          </a:blip>
          <a:srcRect b="0" l="0" r="0" t="0"/>
          <a:stretch/>
        </p:blipFill>
        <p:spPr>
          <a:xfrm>
            <a:off x="313731" y="1656762"/>
            <a:ext cx="8516539" cy="4210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Population Versus Sample</a:t>
            </a:r>
            <a:endParaRPr/>
          </a:p>
        </p:txBody>
      </p:sp>
      <p:sp>
        <p:nvSpPr>
          <p:cNvPr id="399" name="Google Shape;399;p25"/>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90000"/>
              </a:lnSpc>
              <a:spcBef>
                <a:spcPts val="624"/>
              </a:spcBef>
              <a:spcAft>
                <a:spcPts val="0"/>
              </a:spcAft>
              <a:buSzPts val="2800"/>
              <a:buNone/>
            </a:pPr>
            <a:r>
              <a:rPr lang="en-US">
                <a:latin typeface="Times New Roman"/>
                <a:ea typeface="Times New Roman"/>
                <a:cs typeface="Times New Roman"/>
                <a:sym typeface="Times New Roman"/>
              </a:rPr>
              <a:t>A survey that includes every member of the population is called a </a:t>
            </a:r>
            <a:r>
              <a:rPr b="1" i="1" lang="en-US" u="sng">
                <a:latin typeface="Times New Roman"/>
                <a:ea typeface="Times New Roman"/>
                <a:cs typeface="Times New Roman"/>
                <a:sym typeface="Times New Roman"/>
              </a:rPr>
              <a:t>census</a:t>
            </a:r>
            <a:r>
              <a:rPr lang="en-US">
                <a:latin typeface="Times New Roman"/>
                <a:ea typeface="Times New Roman"/>
                <a:cs typeface="Times New Roman"/>
                <a:sym typeface="Times New Roman"/>
              </a:rPr>
              <a:t>. The technique of collecting information from a portion of the population is called a </a:t>
            </a:r>
            <a:r>
              <a:rPr b="1" i="1" lang="en-US" u="sng">
                <a:latin typeface="Times New Roman"/>
                <a:ea typeface="Times New Roman"/>
                <a:cs typeface="Times New Roman"/>
                <a:sym typeface="Times New Roman"/>
              </a:rPr>
              <a:t>sample survey</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Representative Sample</a:t>
            </a:r>
            <a:endParaRPr/>
          </a:p>
        </p:txBody>
      </p:sp>
      <p:sp>
        <p:nvSpPr>
          <p:cNvPr id="405" name="Google Shape;405;p26"/>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90000"/>
              </a:lnSpc>
              <a:spcBef>
                <a:spcPts val="624"/>
              </a:spcBef>
              <a:spcAft>
                <a:spcPts val="0"/>
              </a:spcAft>
              <a:buSzPts val="2800"/>
              <a:buNone/>
            </a:pPr>
            <a:r>
              <a:rPr lang="en-US">
                <a:latin typeface="Times New Roman"/>
                <a:ea typeface="Times New Roman"/>
                <a:cs typeface="Times New Roman"/>
                <a:sym typeface="Times New Roman"/>
              </a:rPr>
              <a:t>A sample that represents the characteristics of the population as closely as possible is called a </a:t>
            </a:r>
            <a:r>
              <a:rPr b="1" i="1" lang="en-US" u="sng">
                <a:latin typeface="Times New Roman"/>
                <a:ea typeface="Times New Roman"/>
                <a:cs typeface="Times New Roman"/>
                <a:sym typeface="Times New Roman"/>
              </a:rPr>
              <a:t>representative sample</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7"/>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196E78"/>
              </a:buClr>
              <a:buSzPct val="100000"/>
              <a:buFont typeface="Times New Roman"/>
              <a:buNone/>
            </a:pPr>
            <a:r>
              <a:rPr lang="en-US">
                <a:latin typeface="Times New Roman"/>
                <a:ea typeface="Times New Roman"/>
                <a:cs typeface="Times New Roman"/>
                <a:sym typeface="Times New Roman"/>
              </a:rPr>
              <a:t>Random Sample Versus Non-Random Sample</a:t>
            </a:r>
            <a:endParaRPr/>
          </a:p>
        </p:txBody>
      </p:sp>
      <p:sp>
        <p:nvSpPr>
          <p:cNvPr id="411" name="Google Shape;411;p27"/>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90000"/>
              </a:lnSpc>
              <a:spcBef>
                <a:spcPts val="624"/>
              </a:spcBef>
              <a:spcAft>
                <a:spcPts val="0"/>
              </a:spcAft>
              <a:buSzPts val="2800"/>
              <a:buNone/>
            </a:pPr>
            <a:r>
              <a:rPr lang="en-US">
                <a:latin typeface="Times New Roman"/>
                <a:ea typeface="Times New Roman"/>
                <a:cs typeface="Times New Roman"/>
                <a:sym typeface="Times New Roman"/>
              </a:rPr>
              <a:t>A </a:t>
            </a:r>
            <a:r>
              <a:rPr b="1" i="1" lang="en-US" u="sng">
                <a:latin typeface="Times New Roman"/>
                <a:ea typeface="Times New Roman"/>
                <a:cs typeface="Times New Roman"/>
                <a:sym typeface="Times New Roman"/>
              </a:rPr>
              <a:t>random sample</a:t>
            </a:r>
            <a:r>
              <a:rPr lang="en-US">
                <a:latin typeface="Times New Roman"/>
                <a:ea typeface="Times New Roman"/>
                <a:cs typeface="Times New Roman"/>
                <a:sym typeface="Times New Roman"/>
              </a:rPr>
              <a:t> is a sample drawn in such a way that each member of the population has </a:t>
            </a:r>
            <a:r>
              <a:rPr lang="en-US">
                <a:solidFill>
                  <a:srgbClr val="C00000"/>
                </a:solidFill>
                <a:latin typeface="Times New Roman"/>
                <a:ea typeface="Times New Roman"/>
                <a:cs typeface="Times New Roman"/>
                <a:sym typeface="Times New Roman"/>
              </a:rPr>
              <a:t>some chance</a:t>
            </a:r>
            <a:r>
              <a:rPr lang="en-US">
                <a:latin typeface="Times New Roman"/>
                <a:ea typeface="Times New Roman"/>
                <a:cs typeface="Times New Roman"/>
                <a:sym typeface="Times New Roman"/>
              </a:rPr>
              <a:t> of being selected.  In a </a:t>
            </a:r>
            <a:r>
              <a:rPr b="1" i="1" lang="en-US" u="sng">
                <a:latin typeface="Times New Roman"/>
                <a:ea typeface="Times New Roman"/>
                <a:cs typeface="Times New Roman"/>
                <a:sym typeface="Times New Roman"/>
              </a:rPr>
              <a:t>non-random sample</a:t>
            </a:r>
            <a:r>
              <a:rPr lang="en-US">
                <a:latin typeface="Times New Roman"/>
                <a:ea typeface="Times New Roman"/>
                <a:cs typeface="Times New Roman"/>
                <a:sym typeface="Times New Roman"/>
              </a:rPr>
              <a:t>, some members of the population may not have any chance of being selected in the sample.</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Sampling Error Versus Nonsampling Error</a:t>
            </a:r>
            <a:endParaRPr>
              <a:latin typeface="Times New Roman"/>
              <a:ea typeface="Times New Roman"/>
              <a:cs typeface="Times New Roman"/>
              <a:sym typeface="Times New Roman"/>
            </a:endParaRPr>
          </a:p>
        </p:txBody>
      </p:sp>
      <p:sp>
        <p:nvSpPr>
          <p:cNvPr id="417" name="Google Shape;417;p28"/>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The </a:t>
            </a:r>
            <a:r>
              <a:rPr b="1" i="1" lang="en-US" u="sng">
                <a:latin typeface="Times New Roman"/>
                <a:ea typeface="Times New Roman"/>
                <a:cs typeface="Times New Roman"/>
                <a:sym typeface="Times New Roman"/>
              </a:rPr>
              <a:t>sampling error</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is the difference between the result obtained from a sample survey and the result that would have been obtained if the whole population had been included in the survey.</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The errors that occur in the collection, recording, and tabulation of data are called </a:t>
            </a:r>
            <a:r>
              <a:rPr b="1" i="1" lang="en-US" u="sng">
                <a:latin typeface="Times New Roman"/>
                <a:ea typeface="Times New Roman"/>
                <a:cs typeface="Times New Roman"/>
                <a:sym typeface="Times New Roman"/>
              </a:rPr>
              <a:t>nonsampling errors or biases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Figure 1.3 Types of Errors</a:t>
            </a:r>
            <a:endParaRPr/>
          </a:p>
        </p:txBody>
      </p:sp>
      <p:pic>
        <p:nvPicPr>
          <p:cNvPr descr="A flow diagram represents the types of errors. The diagram starts with the label, Types of errors which is divided into Sampling or chance error, and Nonsampling or systematic errors or biases. Nonsampling or systematic errors or biases is further divided into Selection error or bias, Nonresponse error or bias, Response error or bias, and Voluntary response error or bias." id="423" name="Google Shape;423;p29"/>
          <p:cNvPicPr preferRelativeResize="0"/>
          <p:nvPr>
            <p:ph idx="5" type="pic"/>
          </p:nvPr>
        </p:nvPicPr>
        <p:blipFill rotWithShape="1">
          <a:blip r:embed="rId3">
            <a:alphaModFix/>
          </a:blip>
          <a:srcRect b="0" l="0" r="0" t="0"/>
          <a:stretch/>
        </p:blipFill>
        <p:spPr>
          <a:xfrm>
            <a:off x="520829" y="1990240"/>
            <a:ext cx="8102342" cy="34087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1.1 Statistics and Types of Statistics</a:t>
            </a:r>
            <a:endParaRPr/>
          </a:p>
        </p:txBody>
      </p:sp>
      <p:sp>
        <p:nvSpPr>
          <p:cNvPr id="263" name="Google Shape;263;p3"/>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b="1" i="1" lang="en-US" u="sng">
                <a:latin typeface="Times New Roman"/>
                <a:ea typeface="Times New Roman"/>
                <a:cs typeface="Times New Roman"/>
                <a:sym typeface="Times New Roman"/>
              </a:rPr>
              <a:t>Statistics</a:t>
            </a:r>
            <a:r>
              <a:rPr lang="en-US">
                <a:latin typeface="Times New Roman"/>
                <a:ea typeface="Times New Roman"/>
                <a:cs typeface="Times New Roman"/>
                <a:sym typeface="Times New Roman"/>
              </a:rPr>
              <a:t> is the science of collecting, analyzing, presenting, and interpreting data, as well as of making decisions based on such analyses.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0"/>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Selection Error Versus Nonresponse Error</a:t>
            </a:r>
            <a:endParaRPr>
              <a:latin typeface="Times New Roman"/>
              <a:ea typeface="Times New Roman"/>
              <a:cs typeface="Times New Roman"/>
              <a:sym typeface="Times New Roman"/>
            </a:endParaRPr>
          </a:p>
        </p:txBody>
      </p:sp>
      <p:sp>
        <p:nvSpPr>
          <p:cNvPr id="429" name="Google Shape;429;p30"/>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The list of members of the target population that is used to select a sample is called the sampling frame. The error that occurs because the sampling frame is not representative of the population is called the </a:t>
            </a:r>
            <a:r>
              <a:rPr b="1" i="1" lang="en-US" u="sng">
                <a:latin typeface="Times New Roman"/>
                <a:ea typeface="Times New Roman"/>
                <a:cs typeface="Times New Roman"/>
                <a:sym typeface="Times New Roman"/>
              </a:rPr>
              <a:t>selection error or biases</a:t>
            </a:r>
            <a:r>
              <a:rPr lang="en-US">
                <a:latin typeface="Times New Roman"/>
                <a:ea typeface="Times New Roman"/>
                <a:cs typeface="Times New Roman"/>
                <a:sym typeface="Times New Roman"/>
              </a:rPr>
              <a:t>.</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The error that occurs because many of the people included in the sample do not respond to a survey is called the </a:t>
            </a:r>
            <a:r>
              <a:rPr b="1" i="1" lang="en-US" u="sng">
                <a:latin typeface="Times New Roman"/>
                <a:ea typeface="Times New Roman"/>
                <a:cs typeface="Times New Roman"/>
                <a:sym typeface="Times New Roman"/>
              </a:rPr>
              <a:t>nonresponse error or biases</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1"/>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196E78"/>
              </a:buClr>
              <a:buSzPct val="100000"/>
              <a:buFont typeface="Times New Roman"/>
              <a:buNone/>
            </a:pPr>
            <a:r>
              <a:rPr lang="en-US">
                <a:latin typeface="Times New Roman"/>
                <a:ea typeface="Times New Roman"/>
                <a:cs typeface="Times New Roman"/>
                <a:sym typeface="Times New Roman"/>
              </a:rPr>
              <a:t>Response Error Versus Voluntary Response Error</a:t>
            </a:r>
            <a:endParaRPr>
              <a:latin typeface="Times New Roman"/>
              <a:ea typeface="Times New Roman"/>
              <a:cs typeface="Times New Roman"/>
              <a:sym typeface="Times New Roman"/>
            </a:endParaRPr>
          </a:p>
        </p:txBody>
      </p:sp>
      <p:sp>
        <p:nvSpPr>
          <p:cNvPr id="435" name="Google Shape;435;p31"/>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The </a:t>
            </a:r>
            <a:r>
              <a:rPr b="1" i="1" lang="en-US" u="sng">
                <a:latin typeface="Times New Roman"/>
                <a:ea typeface="Times New Roman"/>
                <a:cs typeface="Times New Roman"/>
                <a:sym typeface="Times New Roman"/>
              </a:rPr>
              <a:t>response error or biases</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occurs when people included in the survey do not provide correct answers.</a:t>
            </a:r>
            <a:endParaRPr/>
          </a:p>
          <a:p>
            <a:pPr indent="0" lvl="0" marL="0" rtl="0" algn="l">
              <a:lnSpc>
                <a:spcPct val="100000"/>
              </a:lnSpc>
              <a:spcBef>
                <a:spcPts val="2424"/>
              </a:spcBef>
              <a:spcAft>
                <a:spcPts val="0"/>
              </a:spcAft>
              <a:buSzPts val="2800"/>
              <a:buNone/>
            </a:pPr>
            <a:r>
              <a:rPr b="1" i="1" lang="en-US" u="sng">
                <a:latin typeface="Times New Roman"/>
                <a:ea typeface="Times New Roman"/>
                <a:cs typeface="Times New Roman"/>
                <a:sym typeface="Times New Roman"/>
              </a:rPr>
              <a:t>Voluntary response error or biases</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occurs when a survey is not conducted on a randomly selected sample but on a questionnaire published in a magazine or newspaper and people are invited to respond to that questionnaire.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2"/>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Random Sampling Techniques (1 of 2)</a:t>
            </a:r>
            <a:endParaRPr/>
          </a:p>
        </p:txBody>
      </p:sp>
      <p:sp>
        <p:nvSpPr>
          <p:cNvPr id="441" name="Google Shape;441;p32"/>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In this sampling technique, each sample of the same size has the same probability of being selected. Such a sample is called a </a:t>
            </a:r>
            <a:r>
              <a:rPr b="1" i="1" lang="en-US" u="sng">
                <a:latin typeface="Times New Roman"/>
                <a:ea typeface="Times New Roman"/>
                <a:cs typeface="Times New Roman"/>
                <a:sym typeface="Times New Roman"/>
              </a:rPr>
              <a:t>simple random sample</a:t>
            </a:r>
            <a:r>
              <a:rPr lang="en-US">
                <a:latin typeface="Times New Roman"/>
                <a:ea typeface="Times New Roman"/>
                <a:cs typeface="Times New Roman"/>
                <a:sym typeface="Times New Roman"/>
              </a:rPr>
              <a:t>.</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In </a:t>
            </a:r>
            <a:r>
              <a:rPr b="1" i="1" lang="en-US" u="sng">
                <a:latin typeface="Times New Roman"/>
                <a:ea typeface="Times New Roman"/>
                <a:cs typeface="Times New Roman"/>
                <a:sym typeface="Times New Roman"/>
              </a:rPr>
              <a:t>systematic random sampling</a:t>
            </a:r>
            <a:r>
              <a:rPr lang="en-US">
                <a:latin typeface="Times New Roman"/>
                <a:ea typeface="Times New Roman"/>
                <a:cs typeface="Times New Roman"/>
                <a:sym typeface="Times New Roman"/>
              </a:rPr>
              <a:t>, we first randomly select one member from the first </a:t>
            </a:r>
            <a:r>
              <a:rPr i="1" lang="en-US">
                <a:latin typeface="Times New Roman"/>
                <a:ea typeface="Times New Roman"/>
                <a:cs typeface="Times New Roman"/>
                <a:sym typeface="Times New Roman"/>
              </a:rPr>
              <a:t>k </a:t>
            </a:r>
            <a:r>
              <a:rPr lang="en-US">
                <a:latin typeface="Times New Roman"/>
                <a:ea typeface="Times New Roman"/>
                <a:cs typeface="Times New Roman"/>
                <a:sym typeface="Times New Roman"/>
              </a:rPr>
              <a:t>units of the list of elements arranged based on a given characteristic where </a:t>
            </a:r>
            <a:r>
              <a:rPr i="1" lang="en-US">
                <a:latin typeface="Times New Roman"/>
                <a:ea typeface="Times New Roman"/>
                <a:cs typeface="Times New Roman"/>
                <a:sym typeface="Times New Roman"/>
              </a:rPr>
              <a:t>k </a:t>
            </a:r>
            <a:r>
              <a:rPr lang="en-US">
                <a:latin typeface="Times New Roman"/>
                <a:ea typeface="Times New Roman"/>
                <a:cs typeface="Times New Roman"/>
                <a:sym typeface="Times New Roman"/>
              </a:rPr>
              <a:t>is the number obtained by dividing the population size by the intended sample size. Then every </a:t>
            </a:r>
            <a:r>
              <a:rPr i="1" lang="en-US">
                <a:latin typeface="Times New Roman"/>
                <a:ea typeface="Times New Roman"/>
                <a:cs typeface="Times New Roman"/>
                <a:sym typeface="Times New Roman"/>
              </a:rPr>
              <a:t>k</a:t>
            </a:r>
            <a:r>
              <a:rPr lang="en-US">
                <a:latin typeface="Times New Roman"/>
                <a:ea typeface="Times New Roman"/>
                <a:cs typeface="Times New Roman"/>
                <a:sym typeface="Times New Roman"/>
              </a:rPr>
              <a:t>th member, starting with the first selected member, is included in the sample.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3"/>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Random Sampling Techniques (2 of 2)</a:t>
            </a:r>
            <a:endParaRPr/>
          </a:p>
        </p:txBody>
      </p:sp>
      <p:sp>
        <p:nvSpPr>
          <p:cNvPr id="447" name="Google Shape;447;p33"/>
          <p:cNvSpPr txBox="1"/>
          <p:nvPr>
            <p:ph idx="1" type="body"/>
          </p:nvPr>
        </p:nvSpPr>
        <p:spPr>
          <a:xfrm>
            <a:off x="304800" y="1508760"/>
            <a:ext cx="8534400" cy="4815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600"/>
              <a:buNone/>
            </a:pPr>
            <a:r>
              <a:rPr b="1" lang="en-US" sz="2600">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600"/>
              <a:buNone/>
            </a:pPr>
            <a:r>
              <a:rPr lang="en-US" sz="2600">
                <a:latin typeface="Times New Roman"/>
                <a:ea typeface="Times New Roman"/>
                <a:cs typeface="Times New Roman"/>
                <a:sym typeface="Times New Roman"/>
              </a:rPr>
              <a:t>In </a:t>
            </a:r>
            <a:r>
              <a:rPr b="1" i="1" lang="en-US" sz="2600" u="sng">
                <a:latin typeface="Times New Roman"/>
                <a:ea typeface="Times New Roman"/>
                <a:cs typeface="Times New Roman"/>
                <a:sym typeface="Times New Roman"/>
              </a:rPr>
              <a:t>stratified random sample</a:t>
            </a:r>
            <a:r>
              <a:rPr lang="en-US" sz="2600">
                <a:latin typeface="Times New Roman"/>
                <a:ea typeface="Times New Roman"/>
                <a:cs typeface="Times New Roman"/>
                <a:sym typeface="Times New Roman"/>
              </a:rPr>
              <a:t>, we first divide the population into subpopulations, which are called strata. Then, one sample is selected from each of these strata. The collection of all samples from all strata gives the stratified random sample.</a:t>
            </a:r>
            <a:endParaRPr/>
          </a:p>
          <a:p>
            <a:pPr indent="0" lvl="0" marL="0" rtl="0" algn="l">
              <a:lnSpc>
                <a:spcPct val="100000"/>
              </a:lnSpc>
              <a:spcBef>
                <a:spcPts val="2424"/>
              </a:spcBef>
              <a:spcAft>
                <a:spcPts val="0"/>
              </a:spcAft>
              <a:buSzPts val="2600"/>
              <a:buNone/>
            </a:pPr>
            <a:r>
              <a:rPr lang="en-US" sz="2600">
                <a:latin typeface="Times New Roman"/>
                <a:ea typeface="Times New Roman"/>
                <a:cs typeface="Times New Roman"/>
                <a:sym typeface="Times New Roman"/>
              </a:rPr>
              <a:t>In </a:t>
            </a:r>
            <a:r>
              <a:rPr b="1" i="1" lang="en-US" sz="2600" u="sng">
                <a:latin typeface="Times New Roman"/>
                <a:ea typeface="Times New Roman"/>
                <a:cs typeface="Times New Roman"/>
                <a:sym typeface="Times New Roman"/>
              </a:rPr>
              <a:t>cluster sampling</a:t>
            </a:r>
            <a:r>
              <a:rPr lang="en-US" sz="2600">
                <a:latin typeface="Times New Roman"/>
                <a:ea typeface="Times New Roman"/>
                <a:cs typeface="Times New Roman"/>
                <a:sym typeface="Times New Roman"/>
              </a:rPr>
              <a:t>, the whole population is first divided into (geographical) groups called clusters. Each cluster is representative of the population. Then a random sample of clusters is selected. Finally, a random sample of elements from each of the selected clusters is selected.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1.6 Design of Experiments</a:t>
            </a:r>
            <a:endParaRPr>
              <a:latin typeface="Times New Roman"/>
              <a:ea typeface="Times New Roman"/>
              <a:cs typeface="Times New Roman"/>
              <a:sym typeface="Times New Roman"/>
            </a:endParaRPr>
          </a:p>
        </p:txBody>
      </p:sp>
      <p:sp>
        <p:nvSpPr>
          <p:cNvPr id="453" name="Google Shape;453;p34"/>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condition (or a set of conditions) that is imposed on a group of elements by the experimenter is called a </a:t>
            </a:r>
            <a:r>
              <a:rPr b="1" i="1" lang="en-US" u="sng">
                <a:latin typeface="Times New Roman"/>
                <a:ea typeface="Times New Roman"/>
                <a:cs typeface="Times New Roman"/>
                <a:sym typeface="Times New Roman"/>
              </a:rPr>
              <a:t>treatment</a:t>
            </a:r>
            <a:r>
              <a:rPr lang="en-US">
                <a:latin typeface="Times New Roman"/>
                <a:ea typeface="Times New Roman"/>
                <a:cs typeface="Times New Roman"/>
                <a:sym typeface="Times New Roman"/>
              </a:rPr>
              <a:t>.</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The procedure in which elements are assigned to different groups at random is called </a:t>
            </a:r>
            <a:r>
              <a:rPr b="1" i="1" lang="en-US" u="sng">
                <a:latin typeface="Times New Roman"/>
                <a:ea typeface="Times New Roman"/>
                <a:cs typeface="Times New Roman"/>
                <a:sym typeface="Times New Roman"/>
              </a:rPr>
              <a:t>randomization</a:t>
            </a:r>
            <a:r>
              <a:rPr lang="en-US">
                <a:latin typeface="Times New Roman"/>
                <a:ea typeface="Times New Roman"/>
                <a:cs typeface="Times New Roman"/>
                <a:sym typeface="Times New Roman"/>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196E78"/>
              </a:buClr>
              <a:buSzPct val="100000"/>
              <a:buFont typeface="Times New Roman"/>
              <a:buNone/>
            </a:pPr>
            <a:r>
              <a:rPr lang="en-US">
                <a:latin typeface="Times New Roman"/>
                <a:ea typeface="Times New Roman"/>
                <a:cs typeface="Times New Roman"/>
                <a:sym typeface="Times New Roman"/>
              </a:rPr>
              <a:t>Designed Experiment Versus Observational Study</a:t>
            </a:r>
            <a:endParaRPr/>
          </a:p>
        </p:txBody>
      </p:sp>
      <p:sp>
        <p:nvSpPr>
          <p:cNvPr id="459" name="Google Shape;459;p35"/>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When the experimenter controls the (random) assignment of elements to different treatment groups, the study is said to be a </a:t>
            </a:r>
            <a:r>
              <a:rPr b="1" i="1" lang="en-US" u="sng">
                <a:latin typeface="Times New Roman"/>
                <a:ea typeface="Times New Roman"/>
                <a:cs typeface="Times New Roman"/>
                <a:sym typeface="Times New Roman"/>
              </a:rPr>
              <a:t>designed experiment</a:t>
            </a:r>
            <a:r>
              <a:rPr i="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In contrast, in an </a:t>
            </a:r>
            <a:r>
              <a:rPr b="1" i="1" lang="en-US" u="sng">
                <a:latin typeface="Times New Roman"/>
                <a:ea typeface="Times New Roman"/>
                <a:cs typeface="Times New Roman"/>
                <a:sym typeface="Times New Roman"/>
              </a:rPr>
              <a:t>observational study</a:t>
            </a:r>
            <a:r>
              <a:rPr b="1" lang="en-US">
                <a:latin typeface="Times New Roman"/>
                <a:ea typeface="Times New Roman"/>
                <a:cs typeface="Times New Roman"/>
                <a:sym typeface="Times New Roman"/>
              </a:rPr>
              <a:t> </a:t>
            </a:r>
            <a:r>
              <a:rPr lang="en-US">
                <a:latin typeface="Times New Roman"/>
                <a:ea typeface="Times New Roman"/>
                <a:cs typeface="Times New Roman"/>
                <a:sym typeface="Times New Roman"/>
              </a:rPr>
              <a:t>the assignment of elements to different treatments is voluntary, and the experimenter simply observes the results of the study.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6"/>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Treatment Group Versus Control Group</a:t>
            </a:r>
            <a:endParaRPr/>
          </a:p>
        </p:txBody>
      </p:sp>
      <p:sp>
        <p:nvSpPr>
          <p:cNvPr id="465" name="Google Shape;465;p36"/>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The group of elements that receives a treatment is called the </a:t>
            </a:r>
            <a:r>
              <a:rPr b="1" i="1" lang="en-US" u="sng">
                <a:latin typeface="Times New Roman"/>
                <a:ea typeface="Times New Roman"/>
                <a:cs typeface="Times New Roman"/>
                <a:sym typeface="Times New Roman"/>
              </a:rPr>
              <a:t>treatment group</a:t>
            </a:r>
            <a:r>
              <a:rPr lang="en-US">
                <a:latin typeface="Times New Roman"/>
                <a:ea typeface="Times New Roman"/>
                <a:cs typeface="Times New Roman"/>
                <a:sym typeface="Times New Roman"/>
              </a:rPr>
              <a:t>, and the group of elements that does not receive a treatment is called the </a:t>
            </a:r>
            <a:r>
              <a:rPr b="1" i="1" lang="en-US" u="sng">
                <a:latin typeface="Times New Roman"/>
                <a:ea typeface="Times New Roman"/>
                <a:cs typeface="Times New Roman"/>
                <a:sym typeface="Times New Roman"/>
              </a:rPr>
              <a:t>control group</a:t>
            </a:r>
            <a:r>
              <a:rPr lang="en-US">
                <a:latin typeface="Times New Roman"/>
                <a:ea typeface="Times New Roman"/>
                <a:cs typeface="Times New Roman"/>
                <a:sym typeface="Times New Roman"/>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7"/>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1-1</a:t>
            </a:r>
            <a:endParaRPr/>
          </a:p>
        </p:txBody>
      </p:sp>
      <p:sp>
        <p:nvSpPr>
          <p:cNvPr id="471" name="Google Shape;471;p37"/>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Suppose a pharmaceutical company has developed a new medicine to cure a disease. To see whether or not this medicine is effective in curing this disease, it will have to be tested on a group of humans. Suppose there are 100 persons who have this disease; 50 of them voluntarily decide to take this medicine, and the remaining 50 decide not to take it. The researcher then compares the cure rates for the two groups of patients. Is this an example of a designed experiment or an observational study?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8"/>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1-1: Solution</a:t>
            </a:r>
            <a:endParaRPr/>
          </a:p>
        </p:txBody>
      </p:sp>
      <p:sp>
        <p:nvSpPr>
          <p:cNvPr id="477" name="Google Shape;477;p38"/>
          <p:cNvSpPr txBox="1"/>
          <p:nvPr>
            <p:ph idx="1" type="body"/>
          </p:nvPr>
        </p:nvSpPr>
        <p:spPr>
          <a:xfrm>
            <a:off x="304800" y="1524000"/>
            <a:ext cx="85344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latin typeface="Times New Roman"/>
                <a:ea typeface="Times New Roman"/>
                <a:cs typeface="Times New Roman"/>
                <a:sym typeface="Times New Roman"/>
              </a:rPr>
              <a:t>This is an example of an observational study because 50 patients voluntarily joined the treatment group; they were not randomly selected. </a:t>
            </a:r>
            <a:endParaRPr/>
          </a:p>
          <a:p>
            <a:pPr indent="0" lvl="0" marL="0" rtl="0" algn="l">
              <a:lnSpc>
                <a:spcPct val="100000"/>
              </a:lnSpc>
              <a:spcBef>
                <a:spcPts val="624"/>
              </a:spcBef>
              <a:spcAft>
                <a:spcPts val="0"/>
              </a:spcAft>
              <a:buSzPts val="2400"/>
              <a:buNone/>
            </a:pPr>
            <a:r>
              <a:rPr lang="en-US" sz="2400">
                <a:latin typeface="Times New Roman"/>
                <a:ea typeface="Times New Roman"/>
                <a:cs typeface="Times New Roman"/>
                <a:sym typeface="Times New Roman"/>
              </a:rPr>
              <a:t>In this case, the results of the study may not be valid because the effects of the medicine will be confounded with other variables. All of the patients who decided to take the medicine may not be similar to the ones who decided not to take it. It is possible that the persons who decided to take the medicine are in the advanced stages of the disease. Consequently, they do not have much to lose by being in the treatment group. The patients in the two groups may also differ with regard to other factors such as age, gender, and so 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9"/>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1-2</a:t>
            </a:r>
            <a:endParaRPr/>
          </a:p>
        </p:txBody>
      </p:sp>
      <p:sp>
        <p:nvSpPr>
          <p:cNvPr id="483" name="Google Shape;483;p39"/>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Reconsider Example 1–1. Now, suppose that out of the 100 people who have this disease, 50 are selected at random. These 50 people make up one group, and the remaining 50 belong to the second group. One of these groups is the treatment group, and the second is the control group. The researcher then compares the cure rates for the two groups of patients. Is this an example of a designed experiment or an observational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Types of Statistics: Descriptive Statistics</a:t>
            </a:r>
            <a:endParaRPr/>
          </a:p>
        </p:txBody>
      </p:sp>
      <p:sp>
        <p:nvSpPr>
          <p:cNvPr id="269" name="Google Shape;269;p4"/>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b="1" i="1" lang="en-US" u="sng">
                <a:latin typeface="Times New Roman"/>
                <a:ea typeface="Times New Roman"/>
                <a:cs typeface="Times New Roman"/>
                <a:sym typeface="Times New Roman"/>
              </a:rPr>
              <a:t>Descriptive Statistics</a:t>
            </a:r>
            <a:r>
              <a:rPr lang="en-US">
                <a:latin typeface="Times New Roman"/>
                <a:ea typeface="Times New Roman"/>
                <a:cs typeface="Times New Roman"/>
                <a:sym typeface="Times New Roman"/>
              </a:rPr>
              <a:t> consists of methods for organizing, displaying, and describing data by using tables, graphs, and summary measures.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0"/>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1-2: Solution</a:t>
            </a:r>
            <a:endParaRPr/>
          </a:p>
        </p:txBody>
      </p:sp>
      <p:sp>
        <p:nvSpPr>
          <p:cNvPr id="489" name="Google Shape;489;p40"/>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400"/>
              <a:buNone/>
            </a:pPr>
            <a:r>
              <a:rPr lang="en-US" sz="2400">
                <a:latin typeface="Times New Roman"/>
                <a:ea typeface="Times New Roman"/>
                <a:cs typeface="Times New Roman"/>
                <a:sym typeface="Times New Roman"/>
              </a:rPr>
              <a:t>In this case, the two groups are expected to be very similar to each other. Note that we do not expect the two groups to be exactly identical. However, when randomization is used, the two groups are expected to be very similar. After these two groups have been formed, one group will be given the actual medicine. This group is called the treatment group. The other group will be administered a placebo (a dummy medicine that looks exactly like the actual medicine). This group is called the control group. </a:t>
            </a:r>
            <a:endParaRPr/>
          </a:p>
          <a:p>
            <a:pPr indent="0" lvl="0" marL="0" rtl="0" algn="l">
              <a:lnSpc>
                <a:spcPct val="100000"/>
              </a:lnSpc>
              <a:spcBef>
                <a:spcPts val="624"/>
              </a:spcBef>
              <a:spcAft>
                <a:spcPts val="0"/>
              </a:spcAft>
              <a:buSzPts val="2400"/>
              <a:buNone/>
            </a:pPr>
            <a:r>
              <a:rPr lang="en-US" sz="2400">
                <a:latin typeface="Times New Roman"/>
                <a:ea typeface="Times New Roman"/>
                <a:cs typeface="Times New Roman"/>
                <a:sym typeface="Times New Roman"/>
              </a:rPr>
              <a:t>This is an example of a designed experiment because the patients are assigned to one of two groups—the treatment or the control group—randomly.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1"/>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1.7 Summation Notation</a:t>
            </a:r>
            <a:endParaRPr/>
          </a:p>
        </p:txBody>
      </p:sp>
      <p:sp>
        <p:nvSpPr>
          <p:cNvPr id="495" name="Google Shape;495;p41"/>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600"/>
              <a:buNone/>
            </a:pPr>
            <a:r>
              <a:rPr lang="en-US" sz="2600">
                <a:latin typeface="Times New Roman"/>
                <a:ea typeface="Times New Roman"/>
                <a:cs typeface="Times New Roman"/>
                <a:sym typeface="Times New Roman"/>
              </a:rPr>
              <a:t>Suppose a sample consists of five books, and the prices of these five books are</a:t>
            </a:r>
            <a:endParaRPr/>
          </a:p>
          <a:p>
            <a:pPr indent="-165100" lvl="0" marL="0" rtl="0" algn="ctr">
              <a:lnSpc>
                <a:spcPct val="100000"/>
              </a:lnSpc>
              <a:spcBef>
                <a:spcPts val="624"/>
              </a:spcBef>
              <a:spcAft>
                <a:spcPts val="0"/>
              </a:spcAft>
              <a:buSzPts val="2600"/>
              <a:buFont typeface="Noto Sans Symbols"/>
              <a:buChar char="●"/>
            </a:pPr>
            <a:r>
              <a:rPr lang="en-US" sz="2600">
                <a:latin typeface="Times New Roman"/>
                <a:ea typeface="Times New Roman"/>
                <a:cs typeface="Times New Roman"/>
                <a:sym typeface="Times New Roman"/>
              </a:rPr>
              <a:t>$175, $80, $165, $97, and $88</a:t>
            </a:r>
            <a:endParaRPr/>
          </a:p>
          <a:p>
            <a:pPr indent="0" lvl="0" marL="0" rtl="0" algn="l">
              <a:lnSpc>
                <a:spcPct val="100000"/>
              </a:lnSpc>
              <a:spcBef>
                <a:spcPts val="2424"/>
              </a:spcBef>
              <a:spcAft>
                <a:spcPts val="0"/>
              </a:spcAft>
              <a:buSzPts val="2600"/>
              <a:buNone/>
            </a:pPr>
            <a:r>
              <a:rPr lang="en-US" sz="2600">
                <a:latin typeface="Times New Roman"/>
                <a:ea typeface="Times New Roman"/>
                <a:cs typeface="Times New Roman"/>
                <a:sym typeface="Times New Roman"/>
              </a:rPr>
              <a:t>The variable </a:t>
            </a:r>
            <a:r>
              <a:rPr b="1" i="1" lang="en-US" sz="2600">
                <a:latin typeface="Times New Roman"/>
                <a:ea typeface="Times New Roman"/>
                <a:cs typeface="Times New Roman"/>
                <a:sym typeface="Times New Roman"/>
              </a:rPr>
              <a:t>price of a book</a:t>
            </a:r>
            <a:r>
              <a:rPr lang="en-US" sz="2600">
                <a:latin typeface="Times New Roman"/>
                <a:ea typeface="Times New Roman"/>
                <a:cs typeface="Times New Roman"/>
                <a:sym typeface="Times New Roman"/>
              </a:rPr>
              <a:t>: x</a:t>
            </a:r>
            <a:endParaRPr/>
          </a:p>
          <a:p>
            <a:pPr indent="0" lvl="0" marL="0" rtl="0" algn="l">
              <a:lnSpc>
                <a:spcPct val="100000"/>
              </a:lnSpc>
              <a:spcBef>
                <a:spcPts val="2424"/>
              </a:spcBef>
              <a:spcAft>
                <a:spcPts val="0"/>
              </a:spcAft>
              <a:buSzPts val="2600"/>
              <a:buNone/>
            </a:pPr>
            <a:r>
              <a:rPr lang="en-US" sz="2600">
                <a:latin typeface="Times New Roman"/>
                <a:ea typeface="Times New Roman"/>
                <a:cs typeface="Times New Roman"/>
                <a:sym typeface="Times New Roman"/>
              </a:rPr>
              <a:t>Price of the first book = x</a:t>
            </a:r>
            <a:r>
              <a:rPr baseline="-25000" lang="en-US" sz="2600">
                <a:latin typeface="Times New Roman"/>
                <a:ea typeface="Times New Roman"/>
                <a:cs typeface="Times New Roman"/>
                <a:sym typeface="Times New Roman"/>
              </a:rPr>
              <a:t>1</a:t>
            </a:r>
            <a:r>
              <a:rPr lang="en-US" sz="2600">
                <a:latin typeface="Times New Roman"/>
                <a:ea typeface="Times New Roman"/>
                <a:cs typeface="Times New Roman"/>
                <a:sym typeface="Times New Roman"/>
              </a:rPr>
              <a:t> = $175</a:t>
            </a:r>
            <a:endParaRPr/>
          </a:p>
          <a:p>
            <a:pPr indent="0" lvl="0" marL="0" rtl="0" algn="l">
              <a:lnSpc>
                <a:spcPct val="100000"/>
              </a:lnSpc>
              <a:spcBef>
                <a:spcPts val="624"/>
              </a:spcBef>
              <a:spcAft>
                <a:spcPts val="0"/>
              </a:spcAft>
              <a:buSzPts val="2600"/>
              <a:buNone/>
            </a:pPr>
            <a:r>
              <a:rPr lang="en-US" sz="2600">
                <a:latin typeface="Times New Roman"/>
                <a:ea typeface="Times New Roman"/>
                <a:cs typeface="Times New Roman"/>
                <a:sym typeface="Times New Roman"/>
              </a:rPr>
              <a:t>Price of the second book = x</a:t>
            </a:r>
            <a:r>
              <a:rPr baseline="-25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 $80</a:t>
            </a:r>
            <a:endParaRPr/>
          </a:p>
          <a:p>
            <a:pPr indent="0" lvl="0" marL="0" rtl="0" algn="l">
              <a:lnSpc>
                <a:spcPct val="100000"/>
              </a:lnSpc>
              <a:spcBef>
                <a:spcPts val="624"/>
              </a:spcBef>
              <a:spcAft>
                <a:spcPts val="0"/>
              </a:spcAft>
              <a:buSzPts val="2600"/>
              <a:buNone/>
            </a:pPr>
            <a:r>
              <a:rPr lang="en-US" sz="2600">
                <a:latin typeface="Times New Roman"/>
                <a:ea typeface="Times New Roman"/>
                <a:cs typeface="Times New Roman"/>
                <a:sym typeface="Times New Roman"/>
              </a:rPr>
              <a:t>Price of the third book = x</a:t>
            </a:r>
            <a:r>
              <a:rPr baseline="-25000" lang="en-US" sz="2600">
                <a:latin typeface="Times New Roman"/>
                <a:ea typeface="Times New Roman"/>
                <a:cs typeface="Times New Roman"/>
                <a:sym typeface="Times New Roman"/>
              </a:rPr>
              <a:t>3</a:t>
            </a:r>
            <a:r>
              <a:rPr lang="en-US" sz="2600">
                <a:latin typeface="Times New Roman"/>
                <a:ea typeface="Times New Roman"/>
                <a:cs typeface="Times New Roman"/>
                <a:sym typeface="Times New Roman"/>
              </a:rPr>
              <a:t> = $165</a:t>
            </a:r>
            <a:endParaRPr/>
          </a:p>
          <a:p>
            <a:pPr indent="0" lvl="0" marL="0" rtl="0" algn="l">
              <a:lnSpc>
                <a:spcPct val="100000"/>
              </a:lnSpc>
              <a:spcBef>
                <a:spcPts val="624"/>
              </a:spcBef>
              <a:spcAft>
                <a:spcPts val="0"/>
              </a:spcAft>
              <a:buSzPts val="2600"/>
              <a:buNone/>
            </a:pPr>
            <a:r>
              <a:rPr lang="en-US" sz="2600">
                <a:latin typeface="Times New Roman"/>
                <a:ea typeface="Times New Roman"/>
                <a:cs typeface="Times New Roman"/>
                <a:sym typeface="Times New Roman"/>
              </a:rPr>
              <a:t>Price of the fourth book = x</a:t>
            </a:r>
            <a:r>
              <a:rPr baseline="-25000" lang="en-US" sz="2600">
                <a:latin typeface="Times New Roman"/>
                <a:ea typeface="Times New Roman"/>
                <a:cs typeface="Times New Roman"/>
                <a:sym typeface="Times New Roman"/>
              </a:rPr>
              <a:t>4</a:t>
            </a:r>
            <a:r>
              <a:rPr lang="en-US" sz="2600">
                <a:latin typeface="Times New Roman"/>
                <a:ea typeface="Times New Roman"/>
                <a:cs typeface="Times New Roman"/>
                <a:sym typeface="Times New Roman"/>
              </a:rPr>
              <a:t> = $97</a:t>
            </a:r>
            <a:endParaRPr/>
          </a:p>
          <a:p>
            <a:pPr indent="0" lvl="0" marL="0" rtl="0" algn="l">
              <a:lnSpc>
                <a:spcPct val="100000"/>
              </a:lnSpc>
              <a:spcBef>
                <a:spcPts val="624"/>
              </a:spcBef>
              <a:spcAft>
                <a:spcPts val="0"/>
              </a:spcAft>
              <a:buSzPts val="2600"/>
              <a:buNone/>
            </a:pPr>
            <a:r>
              <a:rPr lang="en-US" sz="2600">
                <a:latin typeface="Times New Roman"/>
                <a:ea typeface="Times New Roman"/>
                <a:cs typeface="Times New Roman"/>
                <a:sym typeface="Times New Roman"/>
              </a:rPr>
              <a:t>Price of the fifth book = x</a:t>
            </a:r>
            <a:r>
              <a:rPr baseline="-25000" lang="en-US" sz="2600">
                <a:latin typeface="Times New Roman"/>
                <a:ea typeface="Times New Roman"/>
                <a:cs typeface="Times New Roman"/>
                <a:sym typeface="Times New Roman"/>
              </a:rPr>
              <a:t>5</a:t>
            </a:r>
            <a:r>
              <a:rPr lang="en-US" sz="2600">
                <a:latin typeface="Times New Roman"/>
                <a:ea typeface="Times New Roman"/>
                <a:cs typeface="Times New Roman"/>
                <a:sym typeface="Times New Roman"/>
              </a:rPr>
              <a:t> = $88</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2"/>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Summation Notation</a:t>
            </a:r>
            <a:endParaRPr/>
          </a:p>
        </p:txBody>
      </p:sp>
      <p:sp>
        <p:nvSpPr>
          <p:cNvPr id="501" name="Google Shape;501;p42"/>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Adding the prices of all five books gives</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4</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5 </a:t>
            </a:r>
            <a:r>
              <a:rPr lang="en-US">
                <a:latin typeface="Times New Roman"/>
                <a:ea typeface="Times New Roman"/>
                <a:cs typeface="Times New Roman"/>
                <a:sym typeface="Times New Roman"/>
              </a:rPr>
              <a:t>= 175+80+165+97+88 = $605 </a:t>
            </a:r>
            <a:endParaRPr/>
          </a:p>
          <a:p>
            <a:pPr indent="0" lvl="0" marL="0" rtl="0" algn="l">
              <a:lnSpc>
                <a:spcPct val="100000"/>
              </a:lnSpc>
              <a:spcBef>
                <a:spcPts val="2424"/>
              </a:spcBef>
              <a:spcAft>
                <a:spcPts val="0"/>
              </a:spcAft>
              <a:buSzPts val="2800"/>
              <a:buNone/>
            </a:pPr>
            <a:r>
              <a:rPr lang="en-US">
                <a:latin typeface="Times New Roman"/>
                <a:ea typeface="Times New Roman"/>
                <a:cs typeface="Times New Roman"/>
                <a:sym typeface="Times New Roman"/>
              </a:rPr>
              <a:t>Σx = x</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4</a:t>
            </a:r>
            <a:r>
              <a:rPr lang="en-US">
                <a:latin typeface="Times New Roman"/>
                <a:ea typeface="Times New Roman"/>
                <a:cs typeface="Times New Roman"/>
                <a:sym typeface="Times New Roman"/>
              </a:rPr>
              <a:t>+x</a:t>
            </a:r>
            <a:r>
              <a:rPr baseline="-25000" lang="en-US">
                <a:latin typeface="Times New Roman"/>
                <a:ea typeface="Times New Roman"/>
                <a:cs typeface="Times New Roman"/>
                <a:sym typeface="Times New Roman"/>
              </a:rPr>
              <a:t>5 </a:t>
            </a:r>
            <a:r>
              <a:rPr lang="en-US">
                <a:latin typeface="Times New Roman"/>
                <a:ea typeface="Times New Roman"/>
                <a:cs typeface="Times New Roman"/>
                <a:sym typeface="Times New Roman"/>
              </a:rPr>
              <a:t>= $605</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3"/>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1-3</a:t>
            </a:r>
            <a:endParaRPr/>
          </a:p>
        </p:txBody>
      </p:sp>
      <p:sp>
        <p:nvSpPr>
          <p:cNvPr id="507" name="Google Shape;507;p43"/>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Annual salaries (in thousands of dollars) of four workers are 75, 90, 125, and 61, respectively. Find </a:t>
            </a:r>
            <a:endParaRPr/>
          </a:p>
          <a:p>
            <a:pPr indent="-514350" lvl="2" marL="514350" rtl="0" algn="l">
              <a:lnSpc>
                <a:spcPct val="100000"/>
              </a:lnSpc>
              <a:spcBef>
                <a:spcPts val="624"/>
              </a:spcBef>
              <a:spcAft>
                <a:spcPts val="0"/>
              </a:spcAft>
              <a:buClr>
                <a:schemeClr val="accent2"/>
              </a:buClr>
              <a:buSzPts val="2800"/>
              <a:buFont typeface="Arial"/>
              <a:buAutoNum type="alphaLcParenR"/>
            </a:pPr>
            <a:r>
              <a:rPr lang="en-US" sz="2800">
                <a:latin typeface="Times New Roman"/>
                <a:ea typeface="Times New Roman"/>
                <a:cs typeface="Times New Roman"/>
                <a:sym typeface="Times New Roman"/>
              </a:rPr>
              <a:t>∑x</a:t>
            </a:r>
            <a:endParaRPr/>
          </a:p>
          <a:p>
            <a:pPr indent="-514350" lvl="2" marL="514350" rtl="0" algn="l">
              <a:lnSpc>
                <a:spcPct val="100000"/>
              </a:lnSpc>
              <a:spcBef>
                <a:spcPts val="624"/>
              </a:spcBef>
              <a:spcAft>
                <a:spcPts val="0"/>
              </a:spcAft>
              <a:buClr>
                <a:schemeClr val="accent2"/>
              </a:buClr>
              <a:buSzPts val="2800"/>
              <a:buFont typeface="Arial"/>
              <a:buAutoNum type="alphaLcParenR"/>
            </a:pPr>
            <a:r>
              <a:rPr lang="en-US" sz="2800">
                <a:latin typeface="Times New Roman"/>
                <a:ea typeface="Times New Roman"/>
                <a:cs typeface="Times New Roman"/>
                <a:sym typeface="Times New Roman"/>
              </a:rPr>
              <a:t>(∑x)²</a:t>
            </a:r>
            <a:endParaRPr/>
          </a:p>
          <a:p>
            <a:pPr indent="-514350" lvl="2" marL="514350" rtl="0" algn="l">
              <a:lnSpc>
                <a:spcPct val="100000"/>
              </a:lnSpc>
              <a:spcBef>
                <a:spcPts val="624"/>
              </a:spcBef>
              <a:spcAft>
                <a:spcPts val="0"/>
              </a:spcAft>
              <a:buClr>
                <a:schemeClr val="accent2"/>
              </a:buClr>
              <a:buSzPts val="2800"/>
              <a:buFont typeface="Arial"/>
              <a:buAutoNum type="alphaLcParenR"/>
            </a:pPr>
            <a:r>
              <a:rPr lang="en-US" sz="2800">
                <a:latin typeface="Times New Roman"/>
                <a:ea typeface="Times New Roman"/>
                <a:cs typeface="Times New Roman"/>
                <a:sym typeface="Times New Roman"/>
              </a:rPr>
              <a:t>∑x²</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4"/>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1-3: Solution (1 of 2)</a:t>
            </a:r>
            <a:endParaRPr/>
          </a:p>
        </p:txBody>
      </p:sp>
      <p:sp>
        <p:nvSpPr>
          <p:cNvPr id="513" name="Google Shape;513;p44"/>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240"/>
              <a:buFont typeface="Arial"/>
              <a:buAutoNum type="alphaLcParenR"/>
            </a:pPr>
            <a:r>
              <a:rPr lang="en-US">
                <a:latin typeface="Times New Roman"/>
                <a:ea typeface="Times New Roman"/>
                <a:cs typeface="Times New Roman"/>
                <a:sym typeface="Times New Roman"/>
              </a:rPr>
              <a:t>∑x = x</a:t>
            </a:r>
            <a:r>
              <a:rPr baseline="-25000" lang="en-US">
                <a:latin typeface="Times New Roman"/>
                <a:ea typeface="Times New Roman"/>
                <a:cs typeface="Times New Roman"/>
                <a:sym typeface="Times New Roman"/>
              </a:rPr>
              <a:t>1</a:t>
            </a:r>
            <a:r>
              <a:rPr lang="en-US">
                <a:latin typeface="Times New Roman"/>
                <a:ea typeface="Times New Roman"/>
                <a:cs typeface="Times New Roman"/>
                <a:sym typeface="Times New Roman"/>
              </a:rPr>
              <a:t> + x</a:t>
            </a:r>
            <a:r>
              <a:rPr baseline="-25000" lang="en-US">
                <a:latin typeface="Times New Roman"/>
                <a:ea typeface="Times New Roman"/>
                <a:cs typeface="Times New Roman"/>
                <a:sym typeface="Times New Roman"/>
              </a:rPr>
              <a:t>2</a:t>
            </a:r>
            <a:r>
              <a:rPr lang="en-US">
                <a:latin typeface="Times New Roman"/>
                <a:ea typeface="Times New Roman"/>
                <a:cs typeface="Times New Roman"/>
                <a:sym typeface="Times New Roman"/>
              </a:rPr>
              <a:t> + x</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 x</a:t>
            </a:r>
            <a:r>
              <a:rPr baseline="-25000" lang="en-US">
                <a:latin typeface="Times New Roman"/>
                <a:ea typeface="Times New Roman"/>
                <a:cs typeface="Times New Roman"/>
                <a:sym typeface="Times New Roman"/>
              </a:rPr>
              <a:t>4</a:t>
            </a:r>
            <a:endParaRPr/>
          </a:p>
          <a:p>
            <a:pPr indent="509588"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 75 + 90 + 125 + 61 </a:t>
            </a:r>
            <a:endParaRPr/>
          </a:p>
          <a:p>
            <a:pPr indent="509588"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 351 = </a:t>
            </a:r>
            <a:r>
              <a:rPr b="1" lang="en-US">
                <a:latin typeface="Times New Roman"/>
                <a:ea typeface="Times New Roman"/>
                <a:cs typeface="Times New Roman"/>
                <a:sym typeface="Times New Roman"/>
              </a:rPr>
              <a:t>$351,000</a:t>
            </a:r>
            <a:endParaRPr>
              <a:latin typeface="Times New Roman"/>
              <a:ea typeface="Times New Roman"/>
              <a:cs typeface="Times New Roman"/>
              <a:sym typeface="Times New Roman"/>
            </a:endParaRPr>
          </a:p>
          <a:p>
            <a:pPr indent="-457200" lvl="0" marL="457200" rtl="0" algn="l">
              <a:lnSpc>
                <a:spcPct val="100000"/>
              </a:lnSpc>
              <a:spcBef>
                <a:spcPts val="2424"/>
              </a:spcBef>
              <a:spcAft>
                <a:spcPts val="0"/>
              </a:spcAft>
              <a:buSzPts val="2240"/>
              <a:buFont typeface="Arial"/>
              <a:buAutoNum type="alphaLcParenR" startAt="2"/>
            </a:pPr>
            <a:r>
              <a:rPr lang="en-US">
                <a:latin typeface="Times New Roman"/>
                <a:ea typeface="Times New Roman"/>
                <a:cs typeface="Times New Roman"/>
                <a:sym typeface="Times New Roman"/>
              </a:rPr>
              <a:t>Note that (∑x)² is the square of the sum of all x values.</a:t>
            </a:r>
            <a:endParaRPr/>
          </a:p>
          <a:p>
            <a:pPr indent="0"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Thus,</a:t>
            </a:r>
            <a:endParaRPr/>
          </a:p>
          <a:p>
            <a:pPr indent="0"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(∑x)² = (351)² = </a:t>
            </a:r>
            <a:r>
              <a:rPr b="1" lang="en-US">
                <a:latin typeface="Times New Roman"/>
                <a:ea typeface="Times New Roman"/>
                <a:cs typeface="Times New Roman"/>
                <a:sym typeface="Times New Roman"/>
              </a:rPr>
              <a:t>123,201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5"/>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Example 1-3: Solution (2 of 2)</a:t>
            </a:r>
            <a:endParaRPr/>
          </a:p>
        </p:txBody>
      </p:sp>
      <p:sp>
        <p:nvSpPr>
          <p:cNvPr id="519" name="Google Shape;519;p45"/>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457200" lvl="0" marL="457200" rtl="0" algn="l">
              <a:lnSpc>
                <a:spcPct val="100000"/>
              </a:lnSpc>
              <a:spcBef>
                <a:spcPts val="0"/>
              </a:spcBef>
              <a:spcAft>
                <a:spcPts val="0"/>
              </a:spcAft>
              <a:buSzPts val="2240"/>
              <a:buFont typeface="Arial"/>
              <a:buAutoNum type="alphaLcParenR" startAt="3"/>
            </a:pPr>
            <a:r>
              <a:rPr lang="en-US">
                <a:latin typeface="Times New Roman"/>
                <a:ea typeface="Times New Roman"/>
                <a:cs typeface="Times New Roman"/>
                <a:sym typeface="Times New Roman"/>
              </a:rPr>
              <a:t>The expression ∑x² is the sum of the squares of x values.</a:t>
            </a:r>
            <a:endParaRPr/>
          </a:p>
          <a:p>
            <a:pPr indent="0"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To calculate ∑x² , we first square each of the x values and then sum these squared values. Thus,</a:t>
            </a:r>
            <a:endParaRPr/>
          </a:p>
          <a:p>
            <a:pPr indent="0" lvl="0" marL="457200" rtl="0" algn="l">
              <a:lnSpc>
                <a:spcPct val="100000"/>
              </a:lnSpc>
              <a:spcBef>
                <a:spcPts val="2424"/>
              </a:spcBef>
              <a:spcAft>
                <a:spcPts val="0"/>
              </a:spcAft>
              <a:buSzPts val="2240"/>
              <a:buNone/>
            </a:pPr>
            <a:r>
              <a:rPr lang="en-US">
                <a:latin typeface="Times New Roman"/>
                <a:ea typeface="Times New Roman"/>
                <a:cs typeface="Times New Roman"/>
                <a:sym typeface="Times New Roman"/>
              </a:rPr>
              <a:t>∑x² = (75)² + (90)² + (125)² + (61)²</a:t>
            </a:r>
            <a:endParaRPr/>
          </a:p>
          <a:p>
            <a:pPr indent="627063"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 5,625 + 8,100 + 15,625 + 3,721</a:t>
            </a:r>
            <a:endParaRPr/>
          </a:p>
          <a:p>
            <a:pPr indent="627063" lvl="0" marL="457200" rtl="0" algn="l">
              <a:lnSpc>
                <a:spcPct val="100000"/>
              </a:lnSpc>
              <a:spcBef>
                <a:spcPts val="624"/>
              </a:spcBef>
              <a:spcAft>
                <a:spcPts val="0"/>
              </a:spcAft>
              <a:buSzPts val="2240"/>
              <a:buNone/>
            </a:pP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33,071</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6"/>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Example 1-4</a:t>
            </a:r>
            <a:endParaRPr/>
          </a:p>
        </p:txBody>
      </p:sp>
      <p:sp>
        <p:nvSpPr>
          <p:cNvPr id="525" name="Google Shape;525;p46"/>
          <p:cNvSpPr txBox="1"/>
          <p:nvPr>
            <p:ph idx="2" type="body"/>
          </p:nvPr>
        </p:nvSpPr>
        <p:spPr>
          <a:xfrm>
            <a:off x="380060" y="1427164"/>
            <a:ext cx="8534400" cy="6905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sz="2400">
                <a:latin typeface="Times New Roman"/>
                <a:ea typeface="Times New Roman"/>
                <a:cs typeface="Times New Roman"/>
                <a:sym typeface="Times New Roman"/>
              </a:rPr>
              <a:t>The following table lists four pairs of </a:t>
            </a:r>
            <a:r>
              <a:rPr i="1" lang="en-US" sz="2400">
                <a:latin typeface="Times New Roman"/>
                <a:ea typeface="Times New Roman"/>
                <a:cs typeface="Times New Roman"/>
                <a:sym typeface="Times New Roman"/>
              </a:rPr>
              <a:t>m</a:t>
            </a:r>
            <a:r>
              <a:rPr lang="en-US" sz="2400">
                <a:latin typeface="Times New Roman"/>
                <a:ea typeface="Times New Roman"/>
                <a:cs typeface="Times New Roman"/>
                <a:sym typeface="Times New Roman"/>
              </a:rPr>
              <a:t> and  </a:t>
            </a:r>
            <a:r>
              <a:rPr i="1" lang="en-US" sz="2400">
                <a:latin typeface="Times New Roman"/>
                <a:ea typeface="Times New Roman"/>
                <a:cs typeface="Times New Roman"/>
                <a:sym typeface="Times New Roman"/>
              </a:rPr>
              <a:t>f</a:t>
            </a:r>
            <a:r>
              <a:rPr lang="en-US" sz="2400">
                <a:latin typeface="Times New Roman"/>
                <a:ea typeface="Times New Roman"/>
                <a:cs typeface="Times New Roman"/>
                <a:sym typeface="Times New Roman"/>
              </a:rPr>
              <a:t> values:</a:t>
            </a:r>
            <a:endParaRPr/>
          </a:p>
        </p:txBody>
      </p:sp>
      <p:graphicFrame>
        <p:nvGraphicFramePr>
          <p:cNvPr id="526" name="Google Shape;526;p46"/>
          <p:cNvGraphicFramePr/>
          <p:nvPr/>
        </p:nvGraphicFramePr>
        <p:xfrm>
          <a:off x="2521347" y="2117725"/>
          <a:ext cx="3000000" cy="3000000"/>
        </p:xfrm>
        <a:graphic>
          <a:graphicData uri="http://schemas.openxmlformats.org/drawingml/2006/table">
            <a:tbl>
              <a:tblPr bandRow="1" firstRow="1">
                <a:noFill/>
                <a:tableStyleId>{E6EDF17B-87EA-41B8-80CA-5EA8FF57CB40}</a:tableStyleId>
              </a:tblPr>
              <a:tblGrid>
                <a:gridCol w="820250"/>
                <a:gridCol w="820250"/>
                <a:gridCol w="820250"/>
                <a:gridCol w="820250"/>
                <a:gridCol w="820250"/>
              </a:tblGrid>
              <a:tr h="370850">
                <a:tc>
                  <a:txBody>
                    <a:bodyPr/>
                    <a:lstStyle/>
                    <a:p>
                      <a:pPr indent="0" lvl="0" marL="0" marR="0" rtl="0" algn="ctr">
                        <a:lnSpc>
                          <a:spcPct val="100000"/>
                        </a:lnSpc>
                        <a:spcBef>
                          <a:spcPts val="0"/>
                        </a:spcBef>
                        <a:spcAft>
                          <a:spcPts val="0"/>
                        </a:spcAft>
                        <a:buNone/>
                      </a:pPr>
                      <a:r>
                        <a:rPr i="1" lang="en-US" sz="1800" u="none" cap="none" strike="noStrike"/>
                        <a:t>m</a:t>
                      </a:r>
                      <a:endParaRPr i="1"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 12</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15</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20</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30</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r>
              <a:tr h="370850">
                <a:tc>
                  <a:txBody>
                    <a:bodyPr/>
                    <a:lstStyle/>
                    <a:p>
                      <a:pPr indent="0" lvl="0" marL="0" marR="0" rtl="0" algn="ctr">
                        <a:lnSpc>
                          <a:spcPct val="100000"/>
                        </a:lnSpc>
                        <a:spcBef>
                          <a:spcPts val="0"/>
                        </a:spcBef>
                        <a:spcAft>
                          <a:spcPts val="0"/>
                        </a:spcAft>
                        <a:buNone/>
                      </a:pPr>
                      <a:r>
                        <a:rPr i="1" lang="en-US" sz="1800" u="none" cap="none" strike="noStrike"/>
                        <a:t>f</a:t>
                      </a:r>
                      <a:endParaRPr i="1"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5</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 9</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 10</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c>
                  <a:txBody>
                    <a:bodyPr/>
                    <a:lstStyle/>
                    <a:p>
                      <a:pPr indent="0" lvl="0" marL="0" marR="0" rtl="0" algn="ctr">
                        <a:lnSpc>
                          <a:spcPct val="100000"/>
                        </a:lnSpc>
                        <a:spcBef>
                          <a:spcPts val="0"/>
                        </a:spcBef>
                        <a:spcAft>
                          <a:spcPts val="0"/>
                        </a:spcAft>
                        <a:buNone/>
                      </a:pPr>
                      <a:r>
                        <a:rPr lang="en-US" sz="1800" u="none" cap="none" strike="noStrike"/>
                        <a:t>16</a:t>
                      </a:r>
                      <a:endParaRPr sz="1800" u="none" cap="none" strike="noStrike">
                        <a:solidFill>
                          <a:srgbClr val="000000"/>
                        </a:solidFill>
                        <a:latin typeface="Times New Roman"/>
                        <a:ea typeface="Times New Roman"/>
                        <a:cs typeface="Times New Roman"/>
                        <a:sym typeface="Times New Roman"/>
                      </a:endParaRPr>
                    </a:p>
                  </a:txBody>
                  <a:tcPr marT="45725" marB="45725" marR="91450" marL="91450" anchor="b"/>
                </a:tc>
              </a:tr>
            </a:tbl>
          </a:graphicData>
        </a:graphic>
      </p:graphicFrame>
      <p:sp>
        <p:nvSpPr>
          <p:cNvPr id="527" name="Google Shape;527;p46"/>
          <p:cNvSpPr txBox="1"/>
          <p:nvPr>
            <p:ph idx="4" type="body"/>
          </p:nvPr>
        </p:nvSpPr>
        <p:spPr>
          <a:xfrm>
            <a:off x="346390" y="3200400"/>
            <a:ext cx="8334022" cy="24384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None/>
            </a:pPr>
            <a:r>
              <a:rPr lang="en-US">
                <a:latin typeface="Times New Roman"/>
                <a:ea typeface="Times New Roman"/>
                <a:cs typeface="Times New Roman"/>
                <a:sym typeface="Times New Roman"/>
              </a:rPr>
              <a:t>Compute the following:</a:t>
            </a:r>
            <a:endParaRPr/>
          </a:p>
          <a:p>
            <a:pPr indent="-609600" lvl="0" marL="609600" rtl="0" algn="l">
              <a:lnSpc>
                <a:spcPct val="100000"/>
              </a:lnSpc>
              <a:spcBef>
                <a:spcPts val="624"/>
              </a:spcBef>
              <a:spcAft>
                <a:spcPts val="0"/>
              </a:spcAft>
              <a:buClr>
                <a:schemeClr val="accent2"/>
              </a:buClr>
              <a:buSzPts val="2800"/>
              <a:buFont typeface="Arial"/>
              <a:buAutoNum type="alphaLcParenR"/>
            </a:pPr>
            <a:r>
              <a:rPr lang="en-US">
                <a:latin typeface="Times New Roman"/>
                <a:ea typeface="Times New Roman"/>
                <a:cs typeface="Times New Roman"/>
                <a:sym typeface="Times New Roman"/>
              </a:rPr>
              <a:t>Σ</a:t>
            </a:r>
            <a:r>
              <a:rPr i="1" lang="en-US">
                <a:latin typeface="Times New Roman"/>
                <a:ea typeface="Times New Roman"/>
                <a:cs typeface="Times New Roman"/>
                <a:sym typeface="Times New Roman"/>
              </a:rPr>
              <a:t>m</a:t>
            </a:r>
            <a:endParaRPr/>
          </a:p>
          <a:p>
            <a:pPr indent="-609600" lvl="0" marL="609600" rtl="0" algn="l">
              <a:lnSpc>
                <a:spcPct val="100000"/>
              </a:lnSpc>
              <a:spcBef>
                <a:spcPts val="624"/>
              </a:spcBef>
              <a:spcAft>
                <a:spcPts val="0"/>
              </a:spcAft>
              <a:buClr>
                <a:schemeClr val="accent2"/>
              </a:buClr>
              <a:buSzPts val="2800"/>
              <a:buFont typeface="Arial"/>
              <a:buAutoNum type="alphaLcParenR"/>
            </a:pPr>
            <a:r>
              <a:rPr lang="en-US">
                <a:latin typeface="Times New Roman"/>
                <a:ea typeface="Times New Roman"/>
                <a:cs typeface="Times New Roman"/>
                <a:sym typeface="Times New Roman"/>
              </a:rPr>
              <a:t>Σ</a:t>
            </a:r>
            <a:r>
              <a:rPr i="1" lang="en-US">
                <a:latin typeface="Times New Roman"/>
                <a:ea typeface="Times New Roman"/>
                <a:cs typeface="Times New Roman"/>
                <a:sym typeface="Times New Roman"/>
              </a:rPr>
              <a:t>f²</a:t>
            </a:r>
            <a:endParaRPr/>
          </a:p>
          <a:p>
            <a:pPr indent="-609600" lvl="0" marL="609600" rtl="0" algn="l">
              <a:lnSpc>
                <a:spcPct val="100000"/>
              </a:lnSpc>
              <a:spcBef>
                <a:spcPts val="624"/>
              </a:spcBef>
              <a:spcAft>
                <a:spcPts val="0"/>
              </a:spcAft>
              <a:buClr>
                <a:schemeClr val="accent2"/>
              </a:buClr>
              <a:buSzPts val="2800"/>
              <a:buFont typeface="Arial"/>
              <a:buAutoNum type="alphaLcParenR"/>
            </a:pPr>
            <a:r>
              <a:rPr lang="en-US">
                <a:latin typeface="Times New Roman"/>
                <a:ea typeface="Times New Roman"/>
                <a:cs typeface="Times New Roman"/>
                <a:sym typeface="Times New Roman"/>
              </a:rPr>
              <a:t>Σ</a:t>
            </a:r>
            <a:r>
              <a:rPr i="1" lang="en-US">
                <a:latin typeface="Times New Roman"/>
                <a:ea typeface="Times New Roman"/>
                <a:cs typeface="Times New Roman"/>
                <a:sym typeface="Times New Roman"/>
              </a:rPr>
              <a:t>mf</a:t>
            </a:r>
            <a:endParaRPr/>
          </a:p>
          <a:p>
            <a:pPr indent="-609600" lvl="0" marL="609600" rtl="0" algn="l">
              <a:lnSpc>
                <a:spcPct val="100000"/>
              </a:lnSpc>
              <a:spcBef>
                <a:spcPts val="624"/>
              </a:spcBef>
              <a:spcAft>
                <a:spcPts val="0"/>
              </a:spcAft>
              <a:buClr>
                <a:schemeClr val="accent2"/>
              </a:buClr>
              <a:buSzPts val="2800"/>
              <a:buFont typeface="Arial"/>
              <a:buAutoNum type="alphaLcParenR"/>
            </a:pPr>
            <a:r>
              <a:rPr lang="en-US">
                <a:latin typeface="Times New Roman"/>
                <a:ea typeface="Times New Roman"/>
                <a:cs typeface="Times New Roman"/>
                <a:sym typeface="Times New Roman"/>
              </a:rPr>
              <a:t>Σ</a:t>
            </a:r>
            <a:r>
              <a:rPr i="1" lang="en-US">
                <a:latin typeface="Times New Roman"/>
                <a:ea typeface="Times New Roman"/>
                <a:cs typeface="Times New Roman"/>
                <a:sym typeface="Times New Roman"/>
              </a:rPr>
              <a:t>m²f</a:t>
            </a:r>
            <a:endParaRPr>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7"/>
          <p:cNvSpPr txBox="1"/>
          <p:nvPr>
            <p:ph type="title"/>
          </p:nvPr>
        </p:nvSpPr>
        <p:spPr>
          <a:xfrm>
            <a:off x="281354" y="457200"/>
            <a:ext cx="8534400" cy="9699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Example 1-4: Solution</a:t>
            </a:r>
            <a:endParaRPr/>
          </a:p>
        </p:txBody>
      </p:sp>
      <p:sp>
        <p:nvSpPr>
          <p:cNvPr id="533" name="Google Shape;533;p47"/>
          <p:cNvSpPr txBox="1"/>
          <p:nvPr>
            <p:ph idx="2" type="body"/>
          </p:nvPr>
        </p:nvSpPr>
        <p:spPr>
          <a:xfrm>
            <a:off x="380060" y="1427164"/>
            <a:ext cx="8534400" cy="154463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400"/>
              <a:buNone/>
            </a:pPr>
            <a:r>
              <a:rPr lang="en-US" sz="2400">
                <a:latin typeface="Times New Roman"/>
                <a:ea typeface="Times New Roman"/>
                <a:cs typeface="Times New Roman"/>
                <a:sym typeface="Times New Roman"/>
              </a:rPr>
              <a:t>We can write</a:t>
            </a:r>
            <a:endParaRPr/>
          </a:p>
          <a:p>
            <a:pPr indent="91440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m</a:t>
            </a:r>
            <a:r>
              <a:rPr baseline="-25000" lang="en-US" sz="2400">
                <a:latin typeface="Times New Roman"/>
                <a:ea typeface="Times New Roman"/>
                <a:cs typeface="Times New Roman"/>
                <a:sym typeface="Times New Roman"/>
              </a:rPr>
              <a:t>1 </a:t>
            </a:r>
            <a:r>
              <a:rPr lang="en-US" sz="2400">
                <a:latin typeface="Times New Roman"/>
                <a:ea typeface="Times New Roman"/>
                <a:cs typeface="Times New Roman"/>
                <a:sym typeface="Times New Roman"/>
              </a:rPr>
              <a:t>= 12      m</a:t>
            </a:r>
            <a:r>
              <a:rPr baseline="-25000" lang="en-US" sz="2400">
                <a:latin typeface="Times New Roman"/>
                <a:ea typeface="Times New Roman"/>
                <a:cs typeface="Times New Roman"/>
                <a:sym typeface="Times New Roman"/>
              </a:rPr>
              <a:t>2 </a:t>
            </a:r>
            <a:r>
              <a:rPr lang="en-US" sz="2400">
                <a:latin typeface="Times New Roman"/>
                <a:ea typeface="Times New Roman"/>
                <a:cs typeface="Times New Roman"/>
                <a:sym typeface="Times New Roman"/>
              </a:rPr>
              <a:t>= 15       m</a:t>
            </a:r>
            <a:r>
              <a:rPr baseline="-25000" lang="en-US" sz="2400">
                <a:latin typeface="Times New Roman"/>
                <a:ea typeface="Times New Roman"/>
                <a:cs typeface="Times New Roman"/>
                <a:sym typeface="Times New Roman"/>
              </a:rPr>
              <a:t>3 </a:t>
            </a:r>
            <a:r>
              <a:rPr lang="en-US" sz="2400">
                <a:latin typeface="Times New Roman"/>
                <a:ea typeface="Times New Roman"/>
                <a:cs typeface="Times New Roman"/>
                <a:sym typeface="Times New Roman"/>
              </a:rPr>
              <a:t>= 20      m</a:t>
            </a:r>
            <a:r>
              <a:rPr baseline="-25000" lang="en-US" sz="2400">
                <a:latin typeface="Times New Roman"/>
                <a:ea typeface="Times New Roman"/>
                <a:cs typeface="Times New Roman"/>
                <a:sym typeface="Times New Roman"/>
              </a:rPr>
              <a:t>4 </a:t>
            </a:r>
            <a:r>
              <a:rPr lang="en-US" sz="2400">
                <a:latin typeface="Times New Roman"/>
                <a:ea typeface="Times New Roman"/>
                <a:cs typeface="Times New Roman"/>
                <a:sym typeface="Times New Roman"/>
              </a:rPr>
              <a:t>= 30</a:t>
            </a:r>
            <a:endParaRPr/>
          </a:p>
          <a:p>
            <a:pPr indent="914400" lvl="0" marL="0" rtl="0" algn="l">
              <a:lnSpc>
                <a:spcPct val="90000"/>
              </a:lnSpc>
              <a:spcBef>
                <a:spcPts val="1200"/>
              </a:spcBef>
              <a:spcAft>
                <a:spcPts val="0"/>
              </a:spcAft>
              <a:buSzPts val="2400"/>
              <a:buNone/>
            </a:pPr>
            <a:r>
              <a:rPr lang="en-US" sz="2400">
                <a:latin typeface="Times New Roman"/>
                <a:ea typeface="Times New Roman"/>
                <a:cs typeface="Times New Roman"/>
                <a:sym typeface="Times New Roman"/>
              </a:rPr>
              <a:t>f</a:t>
            </a:r>
            <a:r>
              <a:rPr baseline="-25000" lang="en-US" sz="2400">
                <a:latin typeface="Times New Roman"/>
                <a:ea typeface="Times New Roman"/>
                <a:cs typeface="Times New Roman"/>
                <a:sym typeface="Times New Roman"/>
              </a:rPr>
              <a:t>1 </a:t>
            </a:r>
            <a:r>
              <a:rPr lang="en-US" sz="2400">
                <a:latin typeface="Times New Roman"/>
                <a:ea typeface="Times New Roman"/>
                <a:cs typeface="Times New Roman"/>
                <a:sym typeface="Times New Roman"/>
              </a:rPr>
              <a:t>= 5          f</a:t>
            </a:r>
            <a:r>
              <a:rPr baseline="-25000" lang="en-US" sz="2400">
                <a:latin typeface="Times New Roman"/>
                <a:ea typeface="Times New Roman"/>
                <a:cs typeface="Times New Roman"/>
                <a:sym typeface="Times New Roman"/>
              </a:rPr>
              <a:t>2 </a:t>
            </a:r>
            <a:r>
              <a:rPr lang="en-US" sz="2400">
                <a:latin typeface="Times New Roman"/>
                <a:ea typeface="Times New Roman"/>
                <a:cs typeface="Times New Roman"/>
                <a:sym typeface="Times New Roman"/>
              </a:rPr>
              <a:t>= 9           f</a:t>
            </a:r>
            <a:r>
              <a:rPr baseline="-25000" lang="en-US" sz="2400">
                <a:latin typeface="Times New Roman"/>
                <a:ea typeface="Times New Roman"/>
                <a:cs typeface="Times New Roman"/>
                <a:sym typeface="Times New Roman"/>
              </a:rPr>
              <a:t>3 </a:t>
            </a:r>
            <a:r>
              <a:rPr lang="en-US" sz="2400">
                <a:latin typeface="Times New Roman"/>
                <a:ea typeface="Times New Roman"/>
                <a:cs typeface="Times New Roman"/>
                <a:sym typeface="Times New Roman"/>
              </a:rPr>
              <a:t>= 10        f</a:t>
            </a:r>
            <a:r>
              <a:rPr baseline="-25000" lang="en-US" sz="2400">
                <a:latin typeface="Times New Roman"/>
                <a:ea typeface="Times New Roman"/>
                <a:cs typeface="Times New Roman"/>
                <a:sym typeface="Times New Roman"/>
              </a:rPr>
              <a:t>4 </a:t>
            </a:r>
            <a:r>
              <a:rPr lang="en-US" sz="2400">
                <a:latin typeface="Times New Roman"/>
                <a:ea typeface="Times New Roman"/>
                <a:cs typeface="Times New Roman"/>
                <a:sym typeface="Times New Roman"/>
              </a:rPr>
              <a:t>= 16</a:t>
            </a:r>
            <a:endParaRPr/>
          </a:p>
        </p:txBody>
      </p:sp>
      <p:graphicFrame>
        <p:nvGraphicFramePr>
          <p:cNvPr id="534" name="Google Shape;534;p47"/>
          <p:cNvGraphicFramePr/>
          <p:nvPr/>
        </p:nvGraphicFramePr>
        <p:xfrm>
          <a:off x="304800" y="2972968"/>
          <a:ext cx="3000000" cy="3000000"/>
        </p:xfrm>
        <a:graphic>
          <a:graphicData uri="http://schemas.openxmlformats.org/drawingml/2006/table">
            <a:tbl>
              <a:tblPr bandRow="1" firstRow="1">
                <a:noFill/>
                <a:tableStyleId>{E6EDF17B-87EA-41B8-80CA-5EA8FF57CB40}</a:tableStyleId>
              </a:tblPr>
              <a:tblGrid>
                <a:gridCol w="1493525"/>
                <a:gridCol w="1493525"/>
                <a:gridCol w="1493525"/>
                <a:gridCol w="1493525"/>
                <a:gridCol w="2283150"/>
              </a:tblGrid>
              <a:tr h="370850">
                <a:tc>
                  <a:txBody>
                    <a:bodyPr/>
                    <a:lstStyle/>
                    <a:p>
                      <a:pPr indent="0" lvl="0" marL="0" marR="0" rtl="0" algn="ctr">
                        <a:lnSpc>
                          <a:spcPct val="100000"/>
                        </a:lnSpc>
                        <a:spcBef>
                          <a:spcPts val="0"/>
                        </a:spcBef>
                        <a:spcAft>
                          <a:spcPts val="0"/>
                        </a:spcAft>
                        <a:buNone/>
                      </a:pPr>
                      <a:r>
                        <a:rPr i="1" lang="en-US" sz="1800" u="none" cap="none" strike="noStrike"/>
                        <a:t>m</a:t>
                      </a:r>
                      <a:endParaRPr b="1" i="1" sz="1800" u="none" cap="none" strike="noStrike">
                        <a:solidFill>
                          <a:srgbClr val="FFFFFF"/>
                        </a:solidFill>
                        <a:latin typeface="Times New Roman"/>
                        <a:ea typeface="Times New Roman"/>
                        <a:cs typeface="Times New Roman"/>
                        <a:sym typeface="Times New Roman"/>
                      </a:endParaRPr>
                    </a:p>
                  </a:txBody>
                  <a:tcPr marT="76200" marB="76200" marR="76200" marL="76200" anchor="b"/>
                </a:tc>
                <a:tc>
                  <a:txBody>
                    <a:bodyPr/>
                    <a:lstStyle/>
                    <a:p>
                      <a:pPr indent="0" lvl="0" marL="0" marR="0" rtl="0" algn="ctr">
                        <a:lnSpc>
                          <a:spcPct val="100000"/>
                        </a:lnSpc>
                        <a:spcBef>
                          <a:spcPts val="0"/>
                        </a:spcBef>
                        <a:spcAft>
                          <a:spcPts val="0"/>
                        </a:spcAft>
                        <a:buNone/>
                      </a:pPr>
                      <a:r>
                        <a:rPr i="1" lang="en-US" sz="1800" u="none" cap="none" strike="noStrike"/>
                        <a:t>f</a:t>
                      </a:r>
                      <a:endParaRPr b="1" i="1" sz="1800" u="none" cap="none" strike="noStrike">
                        <a:solidFill>
                          <a:srgbClr val="FFFFFF"/>
                        </a:solidFill>
                        <a:latin typeface="Times New Roman"/>
                        <a:ea typeface="Times New Roman"/>
                        <a:cs typeface="Times New Roman"/>
                        <a:sym typeface="Times New Roman"/>
                      </a:endParaRPr>
                    </a:p>
                  </a:txBody>
                  <a:tcPr marT="76200" marB="76200" marR="76200" marL="76200" anchor="b"/>
                </a:tc>
                <a:tc>
                  <a:txBody>
                    <a:bodyPr/>
                    <a:lstStyle/>
                    <a:p>
                      <a:pPr indent="0" lvl="0" marL="0" marR="0" rtl="0" algn="ctr">
                        <a:lnSpc>
                          <a:spcPct val="100000"/>
                        </a:lnSpc>
                        <a:spcBef>
                          <a:spcPts val="0"/>
                        </a:spcBef>
                        <a:spcAft>
                          <a:spcPts val="0"/>
                        </a:spcAft>
                        <a:buNone/>
                      </a:pPr>
                      <a:r>
                        <a:rPr i="1" lang="en-US" sz="1800" u="none" cap="none" strike="noStrike"/>
                        <a:t>f </a:t>
                      </a:r>
                      <a:r>
                        <a:rPr baseline="30000" i="1" lang="en-US" sz="1800" u="none" cap="none" strike="noStrike"/>
                        <a:t>2</a:t>
                      </a:r>
                      <a:endParaRPr b="1" i="1" sz="1800" u="none" cap="none" strike="noStrike">
                        <a:solidFill>
                          <a:srgbClr val="FFFFFF"/>
                        </a:solidFill>
                        <a:latin typeface="Times New Roman"/>
                        <a:ea typeface="Times New Roman"/>
                        <a:cs typeface="Times New Roman"/>
                        <a:sym typeface="Times New Roman"/>
                      </a:endParaRPr>
                    </a:p>
                  </a:txBody>
                  <a:tcPr marT="76200" marB="76200" marR="76200" marL="76200" anchor="b"/>
                </a:tc>
                <a:tc>
                  <a:txBody>
                    <a:bodyPr/>
                    <a:lstStyle/>
                    <a:p>
                      <a:pPr indent="0" lvl="0" marL="0" marR="0" rtl="0" algn="ctr">
                        <a:lnSpc>
                          <a:spcPct val="100000"/>
                        </a:lnSpc>
                        <a:spcBef>
                          <a:spcPts val="0"/>
                        </a:spcBef>
                        <a:spcAft>
                          <a:spcPts val="0"/>
                        </a:spcAft>
                        <a:buNone/>
                      </a:pPr>
                      <a:r>
                        <a:rPr i="1" lang="en-US" sz="1800" u="none" cap="none" strike="noStrike"/>
                        <a:t>m f</a:t>
                      </a:r>
                      <a:endParaRPr b="1" i="1" sz="1800" u="none" cap="none" strike="noStrike">
                        <a:solidFill>
                          <a:srgbClr val="FFFFFF"/>
                        </a:solidFill>
                        <a:latin typeface="Times New Roman"/>
                        <a:ea typeface="Times New Roman"/>
                        <a:cs typeface="Times New Roman"/>
                        <a:sym typeface="Times New Roman"/>
                      </a:endParaRPr>
                    </a:p>
                  </a:txBody>
                  <a:tcPr marT="76200" marB="76200" marR="76200" marL="76200" anchor="b"/>
                </a:tc>
                <a:tc>
                  <a:txBody>
                    <a:bodyPr/>
                    <a:lstStyle/>
                    <a:p>
                      <a:pPr indent="0" lvl="0" marL="0" marR="0" rtl="0" algn="ctr">
                        <a:lnSpc>
                          <a:spcPct val="100000"/>
                        </a:lnSpc>
                        <a:spcBef>
                          <a:spcPts val="0"/>
                        </a:spcBef>
                        <a:spcAft>
                          <a:spcPts val="0"/>
                        </a:spcAft>
                        <a:buNone/>
                      </a:pPr>
                      <a:r>
                        <a:rPr i="1" lang="en-US" sz="1800" u="none" cap="none" strike="noStrike"/>
                        <a:t>m</a:t>
                      </a:r>
                      <a:r>
                        <a:rPr baseline="30000" i="1" lang="en-US" sz="1800" u="none" cap="none" strike="noStrike"/>
                        <a:t>2 </a:t>
                      </a:r>
                      <a:r>
                        <a:rPr i="1" lang="en-US" sz="1800" u="none" cap="none" strike="noStrike"/>
                        <a:t>f</a:t>
                      </a:r>
                      <a:endParaRPr b="1" i="1" sz="1800" u="none" cap="none" strike="noStrike">
                        <a:solidFill>
                          <a:srgbClr val="FFFFFF"/>
                        </a:solidFill>
                        <a:latin typeface="Times New Roman"/>
                        <a:ea typeface="Times New Roman"/>
                        <a:cs typeface="Times New Roman"/>
                        <a:sym typeface="Times New Roman"/>
                      </a:endParaRPr>
                    </a:p>
                  </a:txBody>
                  <a:tcPr marT="76200" marB="76200" marR="76200" marL="76200" anchor="b"/>
                </a:tc>
              </a:tr>
              <a:tr h="370850">
                <a:tc>
                  <a:txBody>
                    <a:bodyPr/>
                    <a:lstStyle/>
                    <a:p>
                      <a:pPr indent="0" lvl="0" marL="0" marR="0" rtl="0" algn="ctr">
                        <a:lnSpc>
                          <a:spcPct val="100000"/>
                        </a:lnSpc>
                        <a:spcBef>
                          <a:spcPts val="0"/>
                        </a:spcBef>
                        <a:spcAft>
                          <a:spcPts val="0"/>
                        </a:spcAft>
                        <a:buNone/>
                      </a:pPr>
                      <a:r>
                        <a:rPr lang="en-US" sz="1800" u="none" cap="none" strike="noStrike"/>
                        <a:t>12</a:t>
                      </a:r>
                      <a:endParaRPr sz="1800" u="none" cap="none" strike="noStrike">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ctr">
                        <a:lnSpc>
                          <a:spcPct val="100000"/>
                        </a:lnSpc>
                        <a:spcBef>
                          <a:spcPts val="0"/>
                        </a:spcBef>
                        <a:spcAft>
                          <a:spcPts val="0"/>
                        </a:spcAft>
                        <a:buNone/>
                      </a:pPr>
                      <a:r>
                        <a:rPr lang="en-US" sz="1800" u="none" cap="none" strike="noStrike"/>
                        <a:t> 5</a:t>
                      </a:r>
                      <a:endParaRPr sz="1800" u="none" cap="none" strike="noStrike">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l">
                        <a:spcBef>
                          <a:spcPts val="0"/>
                        </a:spcBef>
                        <a:spcAft>
                          <a:spcPts val="0"/>
                        </a:spcAft>
                        <a:buNone/>
                      </a:pPr>
                      <a:r>
                        <a:rPr lang="en-US" sz="1800" u="none" cap="none" strike="noStrike"/>
                        <a:t>5 × 5 = 25</a:t>
                      </a:r>
                      <a:endParaRPr/>
                    </a:p>
                  </a:txBody>
                  <a:tcPr marT="45725" marB="45725" marR="91450" marL="91450"/>
                </a:tc>
                <a:tc>
                  <a:txBody>
                    <a:bodyPr/>
                    <a:lstStyle/>
                    <a:p>
                      <a:pPr indent="0" lvl="0" marL="0" marR="0" rtl="0" algn="l">
                        <a:spcBef>
                          <a:spcPts val="0"/>
                        </a:spcBef>
                        <a:spcAft>
                          <a:spcPts val="0"/>
                        </a:spcAft>
                        <a:buNone/>
                      </a:pPr>
                      <a:r>
                        <a:rPr lang="en-US" sz="1800"/>
                        <a:t>12 × 5 = 60</a:t>
                      </a:r>
                      <a:endParaRPr/>
                    </a:p>
                  </a:txBody>
                  <a:tcPr marT="45725" marB="45725" marR="91450" marL="91450"/>
                </a:tc>
                <a:tc>
                  <a:txBody>
                    <a:bodyPr/>
                    <a:lstStyle/>
                    <a:p>
                      <a:pPr indent="0" lvl="0" marL="0" marR="0" rtl="0" algn="l">
                        <a:spcBef>
                          <a:spcPts val="0"/>
                        </a:spcBef>
                        <a:spcAft>
                          <a:spcPts val="0"/>
                        </a:spcAft>
                        <a:buNone/>
                      </a:pPr>
                      <a:r>
                        <a:rPr lang="en-US" sz="1800"/>
                        <a:t>12 × 12 × 5 = 720 </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800"/>
                        <a:t>15</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ctr">
                        <a:lnSpc>
                          <a:spcPct val="100000"/>
                        </a:lnSpc>
                        <a:spcBef>
                          <a:spcPts val="0"/>
                        </a:spcBef>
                        <a:spcAft>
                          <a:spcPts val="0"/>
                        </a:spcAft>
                        <a:buNone/>
                      </a:pPr>
                      <a:r>
                        <a:rPr lang="en-US" sz="1800"/>
                        <a:t> 9</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l">
                        <a:spcBef>
                          <a:spcPts val="0"/>
                        </a:spcBef>
                        <a:spcAft>
                          <a:spcPts val="0"/>
                        </a:spcAft>
                        <a:buNone/>
                      </a:pPr>
                      <a:r>
                        <a:rPr lang="en-US" sz="1800"/>
                        <a:t>9 × 9 = 81</a:t>
                      </a:r>
                      <a:endParaRPr/>
                    </a:p>
                  </a:txBody>
                  <a:tcPr marT="45725" marB="45725" marR="91450" marL="91450"/>
                </a:tc>
                <a:tc>
                  <a:txBody>
                    <a:bodyPr/>
                    <a:lstStyle/>
                    <a:p>
                      <a:pPr indent="0" lvl="0" marL="0" marR="0" rtl="0" algn="l">
                        <a:spcBef>
                          <a:spcPts val="0"/>
                        </a:spcBef>
                        <a:spcAft>
                          <a:spcPts val="0"/>
                        </a:spcAft>
                        <a:buNone/>
                      </a:pPr>
                      <a:r>
                        <a:rPr lang="en-US" sz="1800"/>
                        <a:t>15 × 9 = 135</a:t>
                      </a:r>
                      <a:endParaRPr/>
                    </a:p>
                  </a:txBody>
                  <a:tcPr marT="45725" marB="45725" marR="91450" marL="91450"/>
                </a:tc>
                <a:tc>
                  <a:txBody>
                    <a:bodyPr/>
                    <a:lstStyle/>
                    <a:p>
                      <a:pPr indent="0" lvl="0" marL="0" marR="0" rtl="0" algn="l">
                        <a:spcBef>
                          <a:spcPts val="0"/>
                        </a:spcBef>
                        <a:spcAft>
                          <a:spcPts val="0"/>
                        </a:spcAft>
                        <a:buNone/>
                      </a:pPr>
                      <a:r>
                        <a:rPr lang="en-US" sz="1800"/>
                        <a:t>15 × 15 × 9 = 2025</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800"/>
                        <a:t>20</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ctr">
                        <a:lnSpc>
                          <a:spcPct val="100000"/>
                        </a:lnSpc>
                        <a:spcBef>
                          <a:spcPts val="0"/>
                        </a:spcBef>
                        <a:spcAft>
                          <a:spcPts val="0"/>
                        </a:spcAft>
                        <a:buNone/>
                      </a:pPr>
                      <a:r>
                        <a:rPr lang="en-US" sz="1800"/>
                        <a:t>10</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l">
                        <a:spcBef>
                          <a:spcPts val="0"/>
                        </a:spcBef>
                        <a:spcAft>
                          <a:spcPts val="0"/>
                        </a:spcAft>
                        <a:buNone/>
                      </a:pPr>
                      <a:r>
                        <a:rPr lang="en-US" sz="1800"/>
                        <a:t>10 × 10 = 100</a:t>
                      </a:r>
                      <a:endParaRPr/>
                    </a:p>
                  </a:txBody>
                  <a:tcPr marT="45725" marB="45725" marR="91450" marL="91450"/>
                </a:tc>
                <a:tc>
                  <a:txBody>
                    <a:bodyPr/>
                    <a:lstStyle/>
                    <a:p>
                      <a:pPr indent="0" lvl="0" marL="0" marR="0" rtl="0" algn="l">
                        <a:spcBef>
                          <a:spcPts val="0"/>
                        </a:spcBef>
                        <a:spcAft>
                          <a:spcPts val="0"/>
                        </a:spcAft>
                        <a:buNone/>
                      </a:pPr>
                      <a:r>
                        <a:rPr lang="en-US" sz="1800"/>
                        <a:t>20 × 10 = 200</a:t>
                      </a:r>
                      <a:endParaRPr/>
                    </a:p>
                  </a:txBody>
                  <a:tcPr marT="45725" marB="45725" marR="91450" marL="91450"/>
                </a:tc>
                <a:tc>
                  <a:txBody>
                    <a:bodyPr/>
                    <a:lstStyle/>
                    <a:p>
                      <a:pPr indent="0" lvl="0" marL="0" marR="0" rtl="0" algn="l">
                        <a:spcBef>
                          <a:spcPts val="0"/>
                        </a:spcBef>
                        <a:spcAft>
                          <a:spcPts val="0"/>
                        </a:spcAft>
                        <a:buNone/>
                      </a:pPr>
                      <a:r>
                        <a:rPr lang="en-US" sz="1800"/>
                        <a:t>20 × 20 × 10 = 4000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800"/>
                        <a:t>30</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ctr">
                        <a:lnSpc>
                          <a:spcPct val="100000"/>
                        </a:lnSpc>
                        <a:spcBef>
                          <a:spcPts val="0"/>
                        </a:spcBef>
                        <a:spcAft>
                          <a:spcPts val="0"/>
                        </a:spcAft>
                        <a:buNone/>
                      </a:pPr>
                      <a:r>
                        <a:rPr lang="en-US" sz="1800"/>
                        <a:t>16</a:t>
                      </a:r>
                      <a:endParaRPr sz="1800">
                        <a:solidFill>
                          <a:srgbClr val="000000"/>
                        </a:solidFill>
                        <a:latin typeface="Times New Roman"/>
                        <a:ea typeface="Times New Roman"/>
                        <a:cs typeface="Times New Roman"/>
                        <a:sym typeface="Times New Roman"/>
                      </a:endParaRPr>
                    </a:p>
                  </a:txBody>
                  <a:tcPr marT="63500" marB="63500" marR="76200" marL="76200"/>
                </a:tc>
                <a:tc>
                  <a:txBody>
                    <a:bodyPr/>
                    <a:lstStyle/>
                    <a:p>
                      <a:pPr indent="0" lvl="0" marL="0" marR="0" rtl="0" algn="l">
                        <a:spcBef>
                          <a:spcPts val="0"/>
                        </a:spcBef>
                        <a:spcAft>
                          <a:spcPts val="0"/>
                        </a:spcAft>
                        <a:buNone/>
                      </a:pPr>
                      <a:r>
                        <a:rPr lang="en-US" sz="1800"/>
                        <a:t>16 × 16 = 256</a:t>
                      </a:r>
                      <a:endParaRPr/>
                    </a:p>
                  </a:txBody>
                  <a:tcPr marT="45725" marB="45725" marR="91450" marL="91450"/>
                </a:tc>
                <a:tc>
                  <a:txBody>
                    <a:bodyPr/>
                    <a:lstStyle/>
                    <a:p>
                      <a:pPr indent="0" lvl="0" marL="0" marR="0" rtl="0" algn="l">
                        <a:spcBef>
                          <a:spcPts val="0"/>
                        </a:spcBef>
                        <a:spcAft>
                          <a:spcPts val="0"/>
                        </a:spcAft>
                        <a:buNone/>
                      </a:pPr>
                      <a:r>
                        <a:rPr lang="en-US" sz="1800"/>
                        <a:t>30 × 16 = 480</a:t>
                      </a:r>
                      <a:endParaRPr/>
                    </a:p>
                  </a:txBody>
                  <a:tcPr marT="45725" marB="45725" marR="91450" marL="91450"/>
                </a:tc>
                <a:tc>
                  <a:txBody>
                    <a:bodyPr/>
                    <a:lstStyle/>
                    <a:p>
                      <a:pPr indent="0" lvl="0" marL="0" marR="0" rtl="0" algn="l">
                        <a:spcBef>
                          <a:spcPts val="0"/>
                        </a:spcBef>
                        <a:spcAft>
                          <a:spcPts val="0"/>
                        </a:spcAft>
                        <a:buNone/>
                      </a:pPr>
                      <a:r>
                        <a:rPr lang="en-US" sz="1800"/>
                        <a:t>30 × 30 × 16 = 14,400</a:t>
                      </a:r>
                      <a:endParaRPr/>
                    </a:p>
                  </a:txBody>
                  <a:tcPr marT="45725" marB="45725" marR="91450" marL="91450"/>
                </a:tc>
              </a:tr>
              <a:tr h="370850">
                <a:tc>
                  <a:txBody>
                    <a:bodyPr/>
                    <a:lstStyle/>
                    <a:p>
                      <a:pPr indent="0" lvl="0" marL="0" marR="0" rtl="0" algn="ctr">
                        <a:lnSpc>
                          <a:spcPct val="100000"/>
                        </a:lnSpc>
                        <a:spcBef>
                          <a:spcPts val="0"/>
                        </a:spcBef>
                        <a:spcAft>
                          <a:spcPts val="0"/>
                        </a:spcAft>
                        <a:buNone/>
                      </a:pPr>
                      <a:r>
                        <a:rPr lang="en-US" sz="1800"/>
                        <a:t>Σ</a:t>
                      </a:r>
                      <a:r>
                        <a:rPr i="1" lang="en-US" sz="1800"/>
                        <a:t>m</a:t>
                      </a:r>
                      <a:r>
                        <a:rPr lang="en-US" sz="1800"/>
                        <a:t> = 77</a:t>
                      </a:r>
                      <a:endParaRPr i="0" sz="1800">
                        <a:solidFill>
                          <a:srgbClr val="000000"/>
                        </a:solidFill>
                        <a:latin typeface="Times New Roman"/>
                        <a:ea typeface="Times New Roman"/>
                        <a:cs typeface="Times New Roman"/>
                        <a:sym typeface="Times New Roman"/>
                      </a:endParaRPr>
                    </a:p>
                  </a:txBody>
                  <a:tcPr marT="63500" marB="88900" marR="76200" marL="76200"/>
                </a:tc>
                <a:tc>
                  <a:txBody>
                    <a:bodyPr/>
                    <a:lstStyle/>
                    <a:p>
                      <a:pPr indent="0" lvl="0" marL="0" marR="0" rtl="0" algn="ctr">
                        <a:lnSpc>
                          <a:spcPct val="100000"/>
                        </a:lnSpc>
                        <a:spcBef>
                          <a:spcPts val="0"/>
                        </a:spcBef>
                        <a:spcAft>
                          <a:spcPts val="0"/>
                        </a:spcAft>
                        <a:buNone/>
                      </a:pPr>
                      <a:r>
                        <a:rPr lang="en-US" sz="1800"/>
                        <a:t>Σ</a:t>
                      </a:r>
                      <a:r>
                        <a:rPr i="1" lang="en-US" sz="1800"/>
                        <a:t>f</a:t>
                      </a:r>
                      <a:r>
                        <a:rPr lang="en-US" sz="1800"/>
                        <a:t> = 40</a:t>
                      </a:r>
                      <a:endParaRPr i="0" sz="1800">
                        <a:solidFill>
                          <a:srgbClr val="000000"/>
                        </a:solidFill>
                        <a:latin typeface="Times New Roman"/>
                        <a:ea typeface="Times New Roman"/>
                        <a:cs typeface="Times New Roman"/>
                        <a:sym typeface="Times New Roman"/>
                      </a:endParaRPr>
                    </a:p>
                  </a:txBody>
                  <a:tcPr marT="63500" marB="88900" marR="76200" marL="76200"/>
                </a:tc>
                <a:tc>
                  <a:txBody>
                    <a:bodyPr/>
                    <a:lstStyle/>
                    <a:p>
                      <a:pPr indent="0" lvl="0" marL="0" marR="0" rtl="0" algn="ctr">
                        <a:spcBef>
                          <a:spcPts val="0"/>
                        </a:spcBef>
                        <a:spcAft>
                          <a:spcPts val="0"/>
                        </a:spcAft>
                        <a:buNone/>
                      </a:pPr>
                      <a:r>
                        <a:rPr lang="en-US" sz="1800"/>
                        <a:t>Σ</a:t>
                      </a:r>
                      <a:r>
                        <a:rPr i="1" lang="en-US" sz="1800"/>
                        <a:t>f</a:t>
                      </a:r>
                      <a:r>
                        <a:rPr baseline="30000" i="0" lang="en-US" sz="1800"/>
                        <a:t>2</a:t>
                      </a:r>
                      <a:r>
                        <a:rPr lang="en-US" sz="1800"/>
                        <a:t> = 462</a:t>
                      </a:r>
                      <a:endParaRPr/>
                    </a:p>
                  </a:txBody>
                  <a:tcPr marT="45725" marB="45725" marR="91450" marL="91450"/>
                </a:tc>
                <a:tc>
                  <a:txBody>
                    <a:bodyPr/>
                    <a:lstStyle/>
                    <a:p>
                      <a:pPr indent="0" lvl="0" marL="0" marR="0" rtl="0" algn="ctr">
                        <a:spcBef>
                          <a:spcPts val="0"/>
                        </a:spcBef>
                        <a:spcAft>
                          <a:spcPts val="0"/>
                        </a:spcAft>
                        <a:buNone/>
                      </a:pPr>
                      <a:r>
                        <a:rPr lang="en-US" sz="1800"/>
                        <a:t>Σ</a:t>
                      </a:r>
                      <a:r>
                        <a:rPr i="1" lang="en-US" sz="1800"/>
                        <a:t>mf</a:t>
                      </a:r>
                      <a:r>
                        <a:rPr lang="en-US" sz="1800"/>
                        <a:t> = 875</a:t>
                      </a:r>
                      <a:endParaRPr/>
                    </a:p>
                  </a:txBody>
                  <a:tcPr marT="45725" marB="45725" marR="91450" marL="91450"/>
                </a:tc>
                <a:tc>
                  <a:txBody>
                    <a:bodyPr/>
                    <a:lstStyle/>
                    <a:p>
                      <a:pPr indent="0" lvl="0" marL="0" marR="0" rtl="0" algn="ctr">
                        <a:spcBef>
                          <a:spcPts val="0"/>
                        </a:spcBef>
                        <a:spcAft>
                          <a:spcPts val="0"/>
                        </a:spcAft>
                        <a:buNone/>
                      </a:pPr>
                      <a:r>
                        <a:rPr lang="en-US" sz="1800"/>
                        <a:t>Σ</a:t>
                      </a:r>
                      <a:r>
                        <a:rPr i="1" lang="en-US" sz="1800"/>
                        <a:t>m</a:t>
                      </a:r>
                      <a:r>
                        <a:rPr baseline="-25000" i="0" lang="en-US" sz="1800"/>
                        <a:t>2</a:t>
                      </a:r>
                      <a:r>
                        <a:rPr i="1" lang="en-US" sz="1800"/>
                        <a:t>f</a:t>
                      </a:r>
                      <a:r>
                        <a:rPr lang="en-US" sz="1800"/>
                        <a:t> = 21,145</a:t>
                      </a:r>
                      <a:endParaRPr/>
                    </a:p>
                  </a:txBody>
                  <a:tcPr marT="45725" marB="45725" marR="91450" marL="91450"/>
                </a:tc>
              </a:tr>
            </a:tbl>
          </a:graphicData>
        </a:graphic>
      </p:graphicFrame>
      <p:sp>
        <p:nvSpPr>
          <p:cNvPr id="535" name="Google Shape;535;p47"/>
          <p:cNvSpPr txBox="1"/>
          <p:nvPr>
            <p:ph idx="4" type="body"/>
          </p:nvPr>
        </p:nvSpPr>
        <p:spPr>
          <a:xfrm>
            <a:off x="505178" y="5448300"/>
            <a:ext cx="8334022" cy="762000"/>
          </a:xfrm>
          <a:prstGeom prst="rect">
            <a:avLst/>
          </a:prstGeom>
          <a:noFill/>
          <a:ln>
            <a:noFill/>
          </a:ln>
        </p:spPr>
        <p:txBody>
          <a:bodyPr anchorCtr="0" anchor="t" bIns="45700" lIns="91425" spcFirstLastPara="1" rIns="91425" wrap="square" tIns="45700">
            <a:noAutofit/>
          </a:bodyPr>
          <a:lstStyle/>
          <a:p>
            <a:pPr indent="-609600" lvl="0" marL="609600" rtl="0" algn="l">
              <a:lnSpc>
                <a:spcPct val="100000"/>
              </a:lnSpc>
              <a:spcBef>
                <a:spcPts val="0"/>
              </a:spcBef>
              <a:spcAft>
                <a:spcPts val="0"/>
              </a:spcAft>
              <a:buSzPts val="2800"/>
              <a:buNone/>
            </a:pPr>
            <a:r>
              <a:rPr lang="en-US">
                <a:latin typeface="Times New Roman"/>
                <a:ea typeface="Times New Roman"/>
                <a:cs typeface="Times New Roman"/>
                <a:sym typeface="Times New Roman"/>
              </a:rPr>
              <a:t> (a)                      	   (b)             (c)                    (d)</a:t>
            </a:r>
            <a:endParaRPr>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8"/>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(1 of 8)</a:t>
            </a:r>
            <a:endParaRPr/>
          </a:p>
        </p:txBody>
      </p:sp>
      <p:pic>
        <p:nvPicPr>
          <p:cNvPr descr="A graphing calculator screen. The screen shows a horizontal menu bar at the top, which reads, from left to right, as follows: normal, float, auto, real, radian, and M P. Below the menu is a table, which has 5 columns. The column headers are as follows: L subscript 1, L subscript 2, L subscript 3, L subscript 4, and L subscript 5. In the first row, a horizontal dashed line appears in all columns and an expression below the table toward the left reads, L subscript 1, left parenthesis, 1, right parenthesis, equals." id="541" name="Google Shape;541;p48"/>
          <p:cNvPicPr preferRelativeResize="0"/>
          <p:nvPr>
            <p:ph idx="5" type="pic"/>
          </p:nvPr>
        </p:nvPicPr>
        <p:blipFill rotWithShape="1">
          <a:blip r:embed="rId3">
            <a:alphaModFix/>
          </a:blip>
          <a:srcRect b="0" l="0" r="0" t="0"/>
          <a:stretch/>
        </p:blipFill>
        <p:spPr>
          <a:xfrm>
            <a:off x="1513767" y="1600200"/>
            <a:ext cx="6116467" cy="461293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49"/>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(2 of 8)</a:t>
            </a:r>
            <a:endParaRPr/>
          </a:p>
        </p:txBody>
      </p:sp>
      <p:pic>
        <p:nvPicPr>
          <p:cNvPr descr="A graphing calculator screen. The screen shows a horizontal menu bar at the top, which reads, from left to right, as follows: normal, float, auto, real, radian, and M P. Below the menu is a table, which has 8 rows and 5 columns. The column headers are as follows: L subscript 1, L subscript 2, L subscript 3, L subscript 4, and L subscript 5. The row-wise data in the table are as follows:&#10;Row 1: L subscript 1, 53; L subscript 2, 18; L subscript 3, a dashed horizontal line; L subscript 4, a dashed horizontal line; L subscript 5, a dashed horizontal line.&#10;Row 2: L subscript 1, 32; L subscript 2, 82; L subscript 3, No Data; L subscript 4, No Data; L subscript 5, No Data.&#10;Row 3: L subscript 1, 61; L subscript 2, 47; L subscript 3, No Data; L subscript 4, No Data; L subscript 5, No Data.&#10;Row 4: L subscript 1, 27; L subscript 2, 51; L subscript 3, No Data; L subscript 4, No Data; L subscript 5, No Data.&#10;Row 5: L subscript 1, 39; L subscript 2, 36; L subscript 3, No Data; L subscript 4, No Data; L subscript 5, No Data.&#10;Row 6: L subscript 1, 44; L subscript 2, 26; L subscript 3, No Data; L subscript 4, No Data; L subscript 5, No Data.&#10;Row 7: L subscript 1, 49; L subscript 2, 47; L subscript 3, No Data; L subscript 4, No Data; L subscript 5, No Data.&#10;Row 8: L subscript 1, 57; L subscript 2, 69; L subscript 3, No Data; L subscript 4, No Data; L subscript 5, No Data.&#10;Row 9: L subscript 1, a dashed horizontal line; L subscript 2, a dashed horizontal line; L subscript 3, No Data; L subscript 4, No Data; L subscript 5, No Data.&#10;An expression at the end of the table, toward the left reads, L subscript 2, left parenthesis, 9, right parenthesis, equals." id="547" name="Google Shape;547;p49"/>
          <p:cNvPicPr preferRelativeResize="0"/>
          <p:nvPr>
            <p:ph idx="5" type="pic"/>
          </p:nvPr>
        </p:nvPicPr>
        <p:blipFill rotWithShape="1">
          <a:blip r:embed="rId3">
            <a:alphaModFix/>
          </a:blip>
          <a:srcRect b="0" l="0" r="0" t="0"/>
          <a:stretch/>
        </p:blipFill>
        <p:spPr>
          <a:xfrm>
            <a:off x="1521639" y="1600200"/>
            <a:ext cx="6100723" cy="45971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Case Study 1-1 Deaths Due to Red-Light Running</a:t>
            </a:r>
            <a:endParaRPr/>
          </a:p>
        </p:txBody>
      </p:sp>
      <p:pic>
        <p:nvPicPr>
          <p:cNvPr descr="An illustration shows a horizontal bar graph with an image. The data in the bar graph represents deaths due to red-light running, from top to bottom.  The data in the bar graph are as follows: The first bar indicates that 715 deaths occurred in 2009. The second bar indicates that 754 deaths occurred in 2011. The third bar indicates that 739 deaths occurred in 2013. The fourth bar indicates that 831 deaths occurred in 2015. The fifth bar indicates that 939 deaths occurred in 2017." id="275" name="Google Shape;275;p5"/>
          <p:cNvPicPr preferRelativeResize="0"/>
          <p:nvPr>
            <p:ph idx="5" type="pic"/>
          </p:nvPr>
        </p:nvPicPr>
        <p:blipFill rotWithShape="1">
          <a:blip r:embed="rId3">
            <a:alphaModFix/>
          </a:blip>
          <a:srcRect b="8676" l="0" r="0" t="0"/>
          <a:stretch/>
        </p:blipFill>
        <p:spPr>
          <a:xfrm>
            <a:off x="792153" y="1676401"/>
            <a:ext cx="7559695" cy="3886200"/>
          </a:xfrm>
          <a:prstGeom prst="rect">
            <a:avLst/>
          </a:prstGeom>
          <a:noFill/>
          <a:ln>
            <a:noFill/>
          </a:ln>
        </p:spPr>
      </p:pic>
      <p:sp>
        <p:nvSpPr>
          <p:cNvPr id="276" name="Google Shape;276;p5"/>
          <p:cNvSpPr txBox="1"/>
          <p:nvPr/>
        </p:nvSpPr>
        <p:spPr>
          <a:xfrm>
            <a:off x="861060" y="5562601"/>
            <a:ext cx="4777740" cy="3300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Data source: </a:t>
            </a:r>
            <a:r>
              <a:rPr b="0" i="0" lang="en-US" sz="1600" u="none" cap="none" strike="noStrike">
                <a:solidFill>
                  <a:schemeClr val="dk1"/>
                </a:solidFill>
                <a:latin typeface="Arial"/>
                <a:ea typeface="Arial"/>
                <a:cs typeface="Arial"/>
                <a:sym typeface="Arial"/>
              </a:rPr>
              <a:t>AAA Foundation for Traffic Safety.</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0"/>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(3 of 8)</a:t>
            </a:r>
            <a:endParaRPr/>
          </a:p>
        </p:txBody>
      </p:sp>
      <p:pic>
        <p:nvPicPr>
          <p:cNvPr descr="A graphing calculator screen. The screen shows a horizontal menu bar at the top, which reads, from left to right, as follows: normal, float, auto, real, radian, and M P. The data listed in the screen are as follows:&#10;Line 1: Set up editor; Time, Money;&#10;Line 2: Done (toward the extreme right of the screen). A horizontal dotted line is displayed below." id="553" name="Google Shape;553;p50"/>
          <p:cNvPicPr preferRelativeResize="0"/>
          <p:nvPr>
            <p:ph idx="5" type="pic"/>
          </p:nvPr>
        </p:nvPicPr>
        <p:blipFill rotWithShape="1">
          <a:blip r:embed="rId3">
            <a:alphaModFix/>
          </a:blip>
          <a:srcRect b="0" l="0" r="0" t="0"/>
          <a:stretch/>
        </p:blipFill>
        <p:spPr>
          <a:xfrm>
            <a:off x="1498023" y="1600200"/>
            <a:ext cx="6147955" cy="4589318"/>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1"/>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(4 of 8)</a:t>
            </a:r>
            <a:endParaRPr/>
          </a:p>
        </p:txBody>
      </p:sp>
      <p:pic>
        <p:nvPicPr>
          <p:cNvPr descr="A graphing calculator screen. The screen shows a horizontal menu bar at the top, which reads, from left to right, as follows: normal, float, auto, real, radian, and M P. Below the menu is a table, which has 5 columns. The first two column headers are Time and Money. A horizontal dashed line is displayed in the place of third, fourth, and fifth column headers. The row-wise data in the table are as follows:&#10;Row 1: Time, a horizontal dashed line; Money, a horizontal dashed line.&#10;An expression below the table, toward the left reads, Time, left parenthesis, 1, right parenthesis, equals." id="559" name="Google Shape;559;p51"/>
          <p:cNvPicPr preferRelativeResize="0"/>
          <p:nvPr>
            <p:ph idx="5" type="pic"/>
          </p:nvPr>
        </p:nvPicPr>
        <p:blipFill rotWithShape="1">
          <a:blip r:embed="rId3">
            <a:alphaModFix/>
          </a:blip>
          <a:srcRect b="0" l="0" r="0" t="0"/>
          <a:stretch/>
        </p:blipFill>
        <p:spPr>
          <a:xfrm>
            <a:off x="1482279" y="1600200"/>
            <a:ext cx="6179442" cy="468378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2"/>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(5 of 8)</a:t>
            </a:r>
            <a:endParaRPr/>
          </a:p>
        </p:txBody>
      </p:sp>
      <p:pic>
        <p:nvPicPr>
          <p:cNvPr descr="A graphing calculator screen. The screen shows a horizontal menu bar at the top, which reads, from left to right, as follows: normal, float, auto, real, radian, and M P. The data listed in the screen are as follows:&#10;Line 1: Names; O P S; Math (highlighted);&#10;Line 2: 1: minimum left parenthesis;&#10;Line 3: 2: maximum left parenthesis;&#10;Line 4: 3: mean left parenthesis;&#10;Line 5: 4: median left parenthesis;&#10;Line 6: 5: (highlighted) sum left parenthesis;&#10;Line 7: 6: prod left parenthesis;&#10;Line 8: 7: standard deviation left parenthesis;&#10;Line 9: variance left parenthesis." id="565" name="Google Shape;565;p52"/>
          <p:cNvPicPr preferRelativeResize="0"/>
          <p:nvPr>
            <p:ph idx="5" type="pic"/>
          </p:nvPr>
        </p:nvPicPr>
        <p:blipFill rotWithShape="1">
          <a:blip r:embed="rId3">
            <a:alphaModFix/>
          </a:blip>
          <a:srcRect b="0" l="0" r="0" t="0"/>
          <a:stretch/>
        </p:blipFill>
        <p:spPr>
          <a:xfrm>
            <a:off x="1509831" y="1600200"/>
            <a:ext cx="6124339" cy="458931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3"/>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(6 of 8)</a:t>
            </a:r>
            <a:endParaRPr/>
          </a:p>
        </p:txBody>
      </p:sp>
      <p:pic>
        <p:nvPicPr>
          <p:cNvPr descr="A graphing calculator screen. The screen shows a horizontal menu bar at the top, which reads, from left to right, as follows: normal, float, auto, real, radian, and M P. The data listed in the screen are as follows:&#10;Line 1: sum left parenthesis L subscript 1 right parenthesis;&#10;Line 2: 362;&#10;A horizontal dotted line is displayed below;&#10;Line 3: sum left parenthesis L subscript 1 right parenthesis squared.&#10;Line 4: 131044;&#10;A horizontal dotted line is displayed below;&#10;Line 5: L subscript 1 squared.&#10;Line 6: left brace 2809, 1024, 3721, 729, 1521, right arrow;&#10;A horizontal dotted line is displayed below;&#10;Line 7: sum left parenthesis L subscript 1 squared right parenthesis;&#10;Line 8: 17390;&#10;A horizontal dotted line is displayed below." id="571" name="Google Shape;571;p53"/>
          <p:cNvPicPr preferRelativeResize="0"/>
          <p:nvPr>
            <p:ph idx="5" type="pic"/>
          </p:nvPr>
        </p:nvPicPr>
        <p:blipFill rotWithShape="1">
          <a:blip r:embed="rId3">
            <a:alphaModFix/>
          </a:blip>
          <a:srcRect b="0" l="0" r="0" t="0"/>
          <a:stretch/>
        </p:blipFill>
        <p:spPr>
          <a:xfrm>
            <a:off x="1494087" y="1600200"/>
            <a:ext cx="6155826" cy="462080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4"/>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(7 of 8)</a:t>
            </a:r>
            <a:endParaRPr/>
          </a:p>
        </p:txBody>
      </p:sp>
      <p:pic>
        <p:nvPicPr>
          <p:cNvPr descr="A graphing calculator screen. The screen shows a horizontal menu bar at the top, which reads, from left to right, as follows: normal, float, auto, real, radian, and M P. The data listed in the screen are as follows:&#10;Line 1: r a n d I n t N o R e p left parenthesis 1, 10, 10 right parenthesis rightward arrow L subscript 2&#10;Line 2 (intended by a few spaces): left brace 9, 7, 3, 10, 8, 4, 1, 2, 6, and 5 right brace;&#10;A horizontal dotted line is displayed below;&#10;Line 3: Sort A left parenthesis L subscript 1, L subscript 2 right parenthesis;&#10;Line 3: Done;&#10;A horizontal dotted line is displayed below." id="577" name="Google Shape;577;p54"/>
          <p:cNvPicPr preferRelativeResize="0"/>
          <p:nvPr>
            <p:ph idx="5" type="pic"/>
          </p:nvPr>
        </p:nvPicPr>
        <p:blipFill rotWithShape="1">
          <a:blip r:embed="rId3">
            <a:alphaModFix/>
          </a:blip>
          <a:srcRect b="0" l="0" r="0" t="0"/>
          <a:stretch/>
        </p:blipFill>
        <p:spPr>
          <a:xfrm>
            <a:off x="1766741" y="1676400"/>
            <a:ext cx="5610518" cy="423651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5"/>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TI-84 Color/TI-84 (8 of 8)</a:t>
            </a:r>
            <a:endParaRPr/>
          </a:p>
        </p:txBody>
      </p:sp>
      <p:pic>
        <p:nvPicPr>
          <p:cNvPr descr="A graphing calculator screen. The screen shows a horizontal menu bar at the top, which reads, from left to right, as follows: normal, float, auto, real, radian, and M P. Below the menu is a table, which has 10 rows and 5 columns. The first two column headers are L subscript 1 and L subscript 2. A horizontal dashed line is in the place of the remaining column headers. The row-wise data in the table are as follows:&#10;Row 1: L subscript 1, 51 (highlighted); L subscript 2, 1.&#10;Row 2: L subscript 1, 62; L subscript 2, 2.&#10;Row 3: L subscript 1, 28; L subscript 2, 3.&#10;Row 4: L subscript 1, 46; L subscript 2, 4.&#10;Row 5: L subscript 1, 72; L subscript 2, 5.&#10;Row 6: L subscript 1, 65; L subscript 2, 6.&#10;Row 7: L subscript 1, 18; L subscript 2, 7.&#10;Row 8: L subscript 1, 40; L subscript 2, 8.&#10;Row 9: L subscript 1, 7; L subscript 2, 9.&#10;Row 10: L subscript 1, 32; L subscript 2, 10.&#10;Row 11: L subscript 1, a horizontal dashed line; L subscript 2, a horizontal dashed line.&#10;An expression below the table, toward the left reads, L subscript 1, left parenthesis, 51, right parenthesis, equals." id="583" name="Google Shape;583;p55"/>
          <p:cNvPicPr preferRelativeResize="0"/>
          <p:nvPr>
            <p:ph idx="5" type="pic"/>
          </p:nvPr>
        </p:nvPicPr>
        <p:blipFill rotWithShape="1">
          <a:blip r:embed="rId3">
            <a:alphaModFix/>
          </a:blip>
          <a:srcRect b="0" l="0" r="0" t="0"/>
          <a:stretch/>
        </p:blipFill>
        <p:spPr>
          <a:xfrm>
            <a:off x="1454728" y="1524000"/>
            <a:ext cx="6234545" cy="469165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6"/>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Minitab (1 of 5)</a:t>
            </a:r>
            <a:endParaRPr/>
          </a:p>
        </p:txBody>
      </p:sp>
      <p:pic>
        <p:nvPicPr>
          <p:cNvPr descr="A portion of an excel sheet displays a table with 4 rows and 3 columns. The column headers are as follows: C1-D, Date; C2, Sales; C3-T, Employee. The row-wise data in the table are as follows:&#10;Row 1: Date, April 10; Sales, 36; Employee, E Chauvet;&#10;Row 2: Date, April 12; Sales, 41; Employee, P Sielski;&#10;Row 3: Date, April 23; Sales, 35; Employee, K Clark;&#10;Row 4: Date, June 18; Sales, 41; Employee, J Stone." id="589" name="Google Shape;589;p56"/>
          <p:cNvPicPr preferRelativeResize="0"/>
          <p:nvPr>
            <p:ph idx="5" type="pic"/>
          </p:nvPr>
        </p:nvPicPr>
        <p:blipFill rotWithShape="1">
          <a:blip r:embed="rId3">
            <a:alphaModFix/>
          </a:blip>
          <a:srcRect b="0" l="0" r="0" t="0"/>
          <a:stretch/>
        </p:blipFill>
        <p:spPr>
          <a:xfrm>
            <a:off x="1433513" y="1866900"/>
            <a:ext cx="6276975" cy="3124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7"/>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Minitab (2 of 5)</a:t>
            </a:r>
            <a:endParaRPr/>
          </a:p>
        </p:txBody>
      </p:sp>
      <p:pic>
        <p:nvPicPr>
          <p:cNvPr descr="A calculator dialog box is displayed. Date, Sales, and Employee options are listed to the left of the dialog box and below the options is a button labeled Select. A field to the right labeled Store result in variable displays an input value C 4. Below is an expression box with an expression, ‘Sales to the power of 2’. A number pad is below the expression box, and the row-wise data of the values are:&#10;Row 1: 7, 8, 9, plus, equals, does not equals;&#10;Row 2: 4, 5, 6, minus, left arrow key, right arrow key;&#10;Row 3: 1, 2, 3, asterisk, less than equal to sign, greater than equal to sign;&#10;Row 4: 0, dot, left bracket right bracket, slash, And;&#10;Row 5: no data, no data, no data, Exponentiation symbol, Or;&#10;Row 6: no data, no data, no data, left parenthesis right parenthesis, Not. To the right of the number pad is a section header, Functions which has a drop-down for All functions with the following options listed below: Absolute value, Antilog, Any, Arccosh, Arccosine, and Arcsine. A disabled button labeled Select is displayed below. Below the number pad is an unselected checkbox labeled Assign as a formula. &#10;On the bottom left corner of the dialog box is a Help button. On the bottom right corner of the dialog box are two buttons for OK and Cancel. The OK button is selected." id="595" name="Google Shape;595;p57"/>
          <p:cNvPicPr preferRelativeResize="0"/>
          <p:nvPr>
            <p:ph idx="5" type="pic"/>
          </p:nvPr>
        </p:nvPicPr>
        <p:blipFill rotWithShape="1">
          <a:blip r:embed="rId3">
            <a:alphaModFix/>
          </a:blip>
          <a:srcRect b="0" l="0" r="0" t="0"/>
          <a:stretch/>
        </p:blipFill>
        <p:spPr>
          <a:xfrm>
            <a:off x="2129109" y="1668344"/>
            <a:ext cx="4885783" cy="441086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8"/>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Minitab (3 of 5)</a:t>
            </a:r>
            <a:endParaRPr/>
          </a:p>
        </p:txBody>
      </p:sp>
      <p:pic>
        <p:nvPicPr>
          <p:cNvPr descr="A calculator dialog box is displayed. Date, Sales, and Employee options are listed on the left pane of the dialog box and below the options is a disabled button labeled Select. To the right of the options is a section header, Statistic with the following radio button options listed under it: Sum (Selected), Mean, Standard deviation, Minimum, Maximum, Range, Median, Sum of squares, N Total, N nonmissing, and N missing. Below is a text box for Input variable that displays the text, Sales. Below this is a text box for Store result in which is optional. On the bottom left corner of the dialog box, a button labeled Help is displayed. On the bottom right corner, two buttons labeled, OK, and Cancel are displayed." id="601" name="Google Shape;601;p58"/>
          <p:cNvPicPr preferRelativeResize="0"/>
          <p:nvPr>
            <p:ph idx="5" type="pic"/>
          </p:nvPr>
        </p:nvPicPr>
        <p:blipFill rotWithShape="1">
          <a:blip r:embed="rId3">
            <a:alphaModFix/>
          </a:blip>
          <a:srcRect b="0" l="0" r="0" t="0"/>
          <a:stretch/>
        </p:blipFill>
        <p:spPr>
          <a:xfrm>
            <a:off x="1884820" y="1645198"/>
            <a:ext cx="5374361" cy="422220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9"/>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Minitab (4 of 5)</a:t>
            </a:r>
            <a:endParaRPr/>
          </a:p>
        </p:txBody>
      </p:sp>
      <p:pic>
        <p:nvPicPr>
          <p:cNvPr descr="A dialog box titled, Sample from columns is displayed. A value C 1 listed on the left pane of the dialog box which is followed by a disabled button labeled Select. Toward the right is a text box for Number of rows to sample that displays the value 4. Below is a text box titled, From columns that displays the value, C 1. Immediately below is a text box for Store samples in that displays the value, C 2. To the right of the Select button is an unselected checkbox labeled Sample with replacement. On the bottom left corner of the dialog box is a button labeled Help. On the bottom right of the dialog box are two buttons labeled OK and Cancel." id="607" name="Google Shape;607;p59"/>
          <p:cNvPicPr preferRelativeResize="0"/>
          <p:nvPr>
            <p:ph idx="5" type="pic"/>
          </p:nvPr>
        </p:nvPicPr>
        <p:blipFill rotWithShape="1">
          <a:blip r:embed="rId3">
            <a:alphaModFix/>
          </a:blip>
          <a:srcRect b="0" l="0" r="0" t="0"/>
          <a:stretch/>
        </p:blipFill>
        <p:spPr>
          <a:xfrm>
            <a:off x="1627909" y="1524000"/>
            <a:ext cx="5888182" cy="46680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Case Study 1-2 Is Anxiety and Depression a Major Problem Among Teens?</a:t>
            </a:r>
            <a:endParaRPr/>
          </a:p>
        </p:txBody>
      </p:sp>
      <p:pic>
        <p:nvPicPr>
          <p:cNvPr descr="An illustration shows a pie chart which has three sectors. The data in the pie chart represents anxiety and depression among teens. The sectors are labeled, from the top right, moving in clockwise direction, as follows: Not a problem, 4 percent; A major problem, 70 percent; and Minor problem, 26 percent. The expression below the pie chart reads as margin of sampling error = plus or minus 4.8 percent." id="282" name="Google Shape;282;p6"/>
          <p:cNvPicPr preferRelativeResize="0"/>
          <p:nvPr>
            <p:ph idx="5" type="pic"/>
          </p:nvPr>
        </p:nvPicPr>
        <p:blipFill rotWithShape="1">
          <a:blip r:embed="rId3">
            <a:alphaModFix/>
          </a:blip>
          <a:srcRect b="7780" l="0" r="0" t="0"/>
          <a:stretch/>
        </p:blipFill>
        <p:spPr>
          <a:xfrm>
            <a:off x="415276" y="1658925"/>
            <a:ext cx="8313448" cy="4242230"/>
          </a:xfrm>
          <a:prstGeom prst="rect">
            <a:avLst/>
          </a:prstGeom>
          <a:noFill/>
          <a:ln>
            <a:noFill/>
          </a:ln>
        </p:spPr>
      </p:pic>
      <p:sp>
        <p:nvSpPr>
          <p:cNvPr id="283" name="Google Shape;283;p6"/>
          <p:cNvSpPr txBox="1"/>
          <p:nvPr/>
        </p:nvSpPr>
        <p:spPr>
          <a:xfrm>
            <a:off x="480060" y="5909846"/>
            <a:ext cx="477774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Arial"/>
                <a:ea typeface="Arial"/>
                <a:cs typeface="Arial"/>
                <a:sym typeface="Arial"/>
              </a:rPr>
              <a:t>Source:</a:t>
            </a:r>
            <a:r>
              <a:rPr lang="en-US" sz="1600">
                <a:solidFill>
                  <a:schemeClr val="dk1"/>
                </a:solidFill>
                <a:latin typeface="Arial"/>
                <a:ea typeface="Arial"/>
                <a:cs typeface="Arial"/>
                <a:sym typeface="Arial"/>
              </a:rPr>
              <a:t> www.pewresearch.org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0"/>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Minitab (5 of 5)</a:t>
            </a:r>
            <a:endParaRPr/>
          </a:p>
        </p:txBody>
      </p:sp>
      <p:pic>
        <p:nvPicPr>
          <p:cNvPr descr="A portion of an excel sheet displays a table with 11 rows and 3 columns. The column headers are as follows: a downward arrow; C 1, and C 2. The row-wise data in the table are as follows:&#10;Row 1: downward arrow, 1; C 1, 18; C 2, 51;&#10;Row 2: downward arrow, 2; C 1, 7; C 2, 72;&#10;Row 3: downward arrow, 3; C 1, 46; C 2, 62;&#10;Row 4: downward arrow, 4; C 1, 32; C 2, 65;&#10;Row 5: downward arrow, 5; C 1, 62; C 2, no data;&#10;Row 6: downward arrow, 6; C 1, 65; C 2, no data;&#10;Row 7: downward arrow, 7; C 1, 51; C 2, no data;&#10;Row 8: downward arrow, 8; C 1, 40; C 2, no data;&#10;Row 9: downward arrow, 9; C 1, 28; C 2, no data;&#10;Row 10: downward arrow, 10; C 1, 72; C 2, no data;&#10;Row 11: downward arrow, 11; C 1, no data, 65; C 2, no data." id="613" name="Google Shape;613;p60"/>
          <p:cNvPicPr preferRelativeResize="0"/>
          <p:nvPr>
            <p:ph idx="5" type="pic"/>
          </p:nvPr>
        </p:nvPicPr>
        <p:blipFill rotWithShape="1">
          <a:blip r:embed="rId3">
            <a:alphaModFix/>
          </a:blip>
          <a:srcRect b="0" l="0" r="0" t="0"/>
          <a:stretch/>
        </p:blipFill>
        <p:spPr>
          <a:xfrm>
            <a:off x="3290888" y="1657350"/>
            <a:ext cx="2562225" cy="42862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1"/>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Excel (1 of 4)</a:t>
            </a:r>
            <a:endParaRPr/>
          </a:p>
        </p:txBody>
      </p:sp>
      <p:pic>
        <p:nvPicPr>
          <p:cNvPr descr="A portion of an excel sheet displays a table with 3 rows and 3 columns. The column headers are as follows: Month, Cost, and Increase. The row-wise data in the table are as follows:&#10;Row 1: Month, January; Cost, dollar 52.00; Increase, 8 percent;&#10;Row 2: Month, February; Cost, dollar 48.00; Increase, 6 percent;&#10;Row 3: Month, March; Cost, dollar 49.00; Increase, 7 percent." id="619" name="Google Shape;619;p61"/>
          <p:cNvPicPr preferRelativeResize="0"/>
          <p:nvPr>
            <p:ph idx="5" type="pic"/>
          </p:nvPr>
        </p:nvPicPr>
        <p:blipFill rotWithShape="1">
          <a:blip r:embed="rId3">
            <a:alphaModFix/>
          </a:blip>
          <a:srcRect b="0" l="0" r="0" t="0"/>
          <a:stretch/>
        </p:blipFill>
        <p:spPr>
          <a:xfrm>
            <a:off x="2357438" y="2338388"/>
            <a:ext cx="4429125" cy="21812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2"/>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Excel (2 of 4)</a:t>
            </a:r>
            <a:endParaRPr/>
          </a:p>
        </p:txBody>
      </p:sp>
      <p:pic>
        <p:nvPicPr>
          <p:cNvPr descr="A portion of an excel sheet displays a table with 3 rows and 3 columns. The column headers are as follows: Month, Cost, and Increase. The row-wise data in the table are as follows:&#10;Row 1: Month, January; Cost, dollar 52.00; Increase, 8 percent; the cell containing the value dollar 52.00 is selected and the formula in the fourth column of the same row reads, equals B 2 to the power of 2;&#10;Row 2: Month, February; Cost, dollar 48.00; Increase, 6 percent;&#10;Row 3: Month, March; Cost, dollar 49.00; Increase, 7 percent." id="625" name="Google Shape;625;p62"/>
          <p:cNvPicPr preferRelativeResize="0"/>
          <p:nvPr>
            <p:ph idx="5" type="pic"/>
          </p:nvPr>
        </p:nvPicPr>
        <p:blipFill rotWithShape="1">
          <a:blip r:embed="rId3">
            <a:alphaModFix/>
          </a:blip>
          <a:srcRect b="0" l="0" r="0" t="0"/>
          <a:stretch/>
        </p:blipFill>
        <p:spPr>
          <a:xfrm>
            <a:off x="2428875" y="2571750"/>
            <a:ext cx="4286250" cy="17145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3"/>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Excel (3 of 4)</a:t>
            </a:r>
            <a:endParaRPr/>
          </a:p>
        </p:txBody>
      </p:sp>
      <p:pic>
        <p:nvPicPr>
          <p:cNvPr descr="A portion of an excel sheet displays a table, which has 4 columns. The column headers are as follows: Month, Cost, Increase, and No data. The row-wise data in the table are as follows:&#10;Row 1: Month, January; Cost, dollar 52.00; Increase, 8 percent; Column D, dollar 2,704.00;&#10;Row 2: Month, February; Cost, dollar 48.00; Increase, 6 percent; Column D, dollar 2,304.00;&#10;Row 3: Month, March; Cost, dollar 49.00; Increase, 7 percent; Column D, dollar 2401.00.&#10;The values, in the second column, Cost are selected and the formula for the sum of the values, sum left parenthesis B 2 is to B 4 right parenthesis is displayed in the last row corresponding to second column, Cost." id="631" name="Google Shape;631;p63"/>
          <p:cNvPicPr preferRelativeResize="0"/>
          <p:nvPr>
            <p:ph idx="5" type="pic"/>
          </p:nvPr>
        </p:nvPicPr>
        <p:blipFill rotWithShape="1">
          <a:blip r:embed="rId3">
            <a:alphaModFix/>
          </a:blip>
          <a:srcRect b="0" l="0" r="0" t="0"/>
          <a:stretch/>
        </p:blipFill>
        <p:spPr>
          <a:xfrm>
            <a:off x="2333625" y="2428875"/>
            <a:ext cx="4476750" cy="20002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4"/>
          <p:cNvSpPr txBox="1"/>
          <p:nvPr>
            <p:ph type="title"/>
          </p:nvPr>
        </p:nvSpPr>
        <p:spPr>
          <a:xfrm>
            <a:off x="281354" y="457200"/>
            <a:ext cx="8534400" cy="11414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3600"/>
              <a:buFont typeface="Times New Roman"/>
              <a:buNone/>
            </a:pPr>
            <a:r>
              <a:rPr lang="en-US">
                <a:latin typeface="Times New Roman"/>
                <a:ea typeface="Times New Roman"/>
                <a:cs typeface="Times New Roman"/>
                <a:sym typeface="Times New Roman"/>
              </a:rPr>
              <a:t>Excel (4 of 4)</a:t>
            </a:r>
            <a:endParaRPr/>
          </a:p>
        </p:txBody>
      </p:sp>
      <p:pic>
        <p:nvPicPr>
          <p:cNvPr descr="A screenshot of a spreadsheet shows a table and a sampling dialog box. The table has one column and ten rows. The row-wise data in the table are as follows:&#10;Row 1: 18;&#10;Row 2: 7;&#10;Row 3: 46;&#10;Row 4: 32;&#10;Row 5: 62;&#10;Row 6: 65;&#10;Row 7: 51;&#10;Row 8: 40;&#10;Row 9: 28;&#10;Row 10: 72.&#10;The sampling dialog box displays three sections. The first section, Input, has a data range edit box labeled input range with an input value of $ A $ 1 to $ A $ 10. Immediately below Input Range is an unselected checkbox labeled, Labels. The second section, Sampling Method, displays two radio buttons labeled Periodic and Random. The random radio button is selected. Under the periodic radio button is a text box labeled, Period with no input data. Under the Random radio button is a text box labeled, Number of samples with an input value 4. The third section, Output options, displays three radio button options as follows: Output Range, New Worksheet Ply, and New Workbook. The New worksheet ply radio button is selected. To the right of the Output range radio button is an empty data range edit box and to the right of the New worksheet ply radio button is an empty text box. The buttons labeled O K, Cancel, and Help are displayed to the right of the Input section and the O K button is highlighted." id="637" name="Google Shape;637;p64"/>
          <p:cNvPicPr preferRelativeResize="0"/>
          <p:nvPr>
            <p:ph idx="5" type="pic"/>
          </p:nvPr>
        </p:nvPicPr>
        <p:blipFill rotWithShape="1">
          <a:blip r:embed="rId3">
            <a:alphaModFix/>
          </a:blip>
          <a:srcRect b="0" l="0" r="0" t="0"/>
          <a:stretch/>
        </p:blipFill>
        <p:spPr>
          <a:xfrm>
            <a:off x="868271" y="1496121"/>
            <a:ext cx="7407459" cy="47310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5"/>
          <p:cNvSpPr txBox="1"/>
          <p:nvPr>
            <p:ph type="title"/>
          </p:nvPr>
        </p:nvSpPr>
        <p:spPr>
          <a:xfrm>
            <a:off x="304800" y="485775"/>
            <a:ext cx="8534400" cy="990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7787"/>
              </a:buClr>
              <a:buSzPts val="4000"/>
              <a:buFont typeface="Times New Roman"/>
              <a:buNone/>
            </a:pPr>
            <a:r>
              <a:rPr b="1" lang="en-US">
                <a:solidFill>
                  <a:srgbClr val="007787"/>
                </a:solidFill>
                <a:latin typeface="Times New Roman"/>
                <a:ea typeface="Times New Roman"/>
                <a:cs typeface="Times New Roman"/>
                <a:sym typeface="Times New Roman"/>
              </a:rPr>
              <a:t>Copyright</a:t>
            </a:r>
            <a:endParaRPr/>
          </a:p>
        </p:txBody>
      </p:sp>
      <p:sp>
        <p:nvSpPr>
          <p:cNvPr id="644" name="Google Shape;644;p65"/>
          <p:cNvSpPr txBox="1"/>
          <p:nvPr>
            <p:ph idx="1" type="body"/>
          </p:nvPr>
        </p:nvSpPr>
        <p:spPr>
          <a:xfrm>
            <a:off x="304800" y="1752600"/>
            <a:ext cx="8534400" cy="460375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Copyright © 2021 John Wiley &amp; Sons, Inc.</a:t>
            </a:r>
            <a:endParaRPr/>
          </a:p>
          <a:p>
            <a:pPr indent="0" lvl="0" marL="0" rtl="0" algn="l">
              <a:lnSpc>
                <a:spcPct val="150000"/>
              </a:lnSpc>
              <a:spcBef>
                <a:spcPts val="1000"/>
              </a:spcBef>
              <a:spcAft>
                <a:spcPts val="0"/>
              </a:spcAft>
              <a:buClr>
                <a:schemeClr val="dk1"/>
              </a:buClr>
              <a:buSzPts val="1800"/>
              <a:buNone/>
            </a:pPr>
            <a:r>
              <a:rPr lang="en-US" sz="1800">
                <a:latin typeface="Times New Roman"/>
                <a:ea typeface="Times New Roman"/>
                <a:cs typeface="Times New Roman"/>
                <a:sym typeface="Times New Roman"/>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7"/>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Types of Statistics: Inferential Statistics</a:t>
            </a:r>
            <a:endParaRPr/>
          </a:p>
        </p:txBody>
      </p:sp>
      <p:sp>
        <p:nvSpPr>
          <p:cNvPr id="289" name="Google Shape;289;p7"/>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b="1" i="1" lang="en-US" u="sng">
                <a:latin typeface="Times New Roman"/>
                <a:ea typeface="Times New Roman"/>
                <a:cs typeface="Times New Roman"/>
                <a:sym typeface="Times New Roman"/>
              </a:rPr>
              <a:t>Inferential Statistics</a:t>
            </a:r>
            <a:r>
              <a:rPr lang="en-US">
                <a:latin typeface="Times New Roman"/>
                <a:ea typeface="Times New Roman"/>
                <a:cs typeface="Times New Roman"/>
                <a:sym typeface="Times New Roman"/>
              </a:rPr>
              <a:t> consists of methods that use sample results to help make decisions or predictions about a population.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8"/>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1.2 Basic Terms</a:t>
            </a:r>
            <a:endParaRPr/>
          </a:p>
        </p:txBody>
      </p:sp>
      <p:sp>
        <p:nvSpPr>
          <p:cNvPr id="295" name="Google Shape;295;p8"/>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An </a:t>
            </a:r>
            <a:r>
              <a:rPr b="1" i="1" lang="en-US" u="sng">
                <a:latin typeface="Times New Roman"/>
                <a:ea typeface="Times New Roman"/>
                <a:cs typeface="Times New Roman"/>
                <a:sym typeface="Times New Roman"/>
              </a:rPr>
              <a:t>element</a:t>
            </a:r>
            <a:r>
              <a:rPr lang="en-US">
                <a:latin typeface="Times New Roman"/>
                <a:ea typeface="Times New Roman"/>
                <a:cs typeface="Times New Roman"/>
                <a:sym typeface="Times New Roman"/>
              </a:rPr>
              <a:t> or </a:t>
            </a:r>
            <a:r>
              <a:rPr b="1" i="1" lang="en-US" u="sng">
                <a:latin typeface="Times New Roman"/>
                <a:ea typeface="Times New Roman"/>
                <a:cs typeface="Times New Roman"/>
                <a:sym typeface="Times New Roman"/>
              </a:rPr>
              <a:t>member</a:t>
            </a:r>
            <a:r>
              <a:rPr lang="en-US">
                <a:latin typeface="Times New Roman"/>
                <a:ea typeface="Times New Roman"/>
                <a:cs typeface="Times New Roman"/>
                <a:sym typeface="Times New Roman"/>
              </a:rPr>
              <a:t> of a sample or population is a specific subject or object (for example, a person, firm, item, state, or country) about which the information is collected.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9"/>
          <p:cNvSpPr txBox="1"/>
          <p:nvPr>
            <p:ph type="title"/>
          </p:nvPr>
        </p:nvSpPr>
        <p:spPr>
          <a:xfrm>
            <a:off x="277078" y="457200"/>
            <a:ext cx="8543926" cy="97536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196E78"/>
              </a:buClr>
              <a:buSzPts val="3600"/>
              <a:buFont typeface="Times New Roman"/>
              <a:buNone/>
            </a:pPr>
            <a:r>
              <a:rPr lang="en-US">
                <a:latin typeface="Times New Roman"/>
                <a:ea typeface="Times New Roman"/>
                <a:cs typeface="Times New Roman"/>
                <a:sym typeface="Times New Roman"/>
              </a:rPr>
              <a:t>Basic Terms (1 of 2)</a:t>
            </a:r>
            <a:endParaRPr/>
          </a:p>
        </p:txBody>
      </p:sp>
      <p:sp>
        <p:nvSpPr>
          <p:cNvPr id="301" name="Google Shape;301;p9"/>
          <p:cNvSpPr txBox="1"/>
          <p:nvPr>
            <p:ph idx="1" type="body"/>
          </p:nvPr>
        </p:nvSpPr>
        <p:spPr>
          <a:xfrm>
            <a:off x="304800" y="1432560"/>
            <a:ext cx="8534400" cy="481584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US">
                <a:latin typeface="Times New Roman"/>
                <a:ea typeface="Times New Roman"/>
                <a:cs typeface="Times New Roman"/>
                <a:sym typeface="Times New Roman"/>
              </a:rPr>
              <a:t>Definition</a:t>
            </a:r>
            <a:endParaRPr/>
          </a:p>
          <a:p>
            <a:pPr indent="0" lvl="0" marL="0" rtl="0" algn="l">
              <a:lnSpc>
                <a:spcPct val="100000"/>
              </a:lnSpc>
              <a:spcBef>
                <a:spcPts val="624"/>
              </a:spcBef>
              <a:spcAft>
                <a:spcPts val="0"/>
              </a:spcAft>
              <a:buSzPts val="2800"/>
              <a:buNone/>
            </a:pPr>
            <a:r>
              <a:rPr lang="en-US">
                <a:latin typeface="Times New Roman"/>
                <a:ea typeface="Times New Roman"/>
                <a:cs typeface="Times New Roman"/>
                <a:sym typeface="Times New Roman"/>
              </a:rPr>
              <a:t>A </a:t>
            </a:r>
            <a:r>
              <a:rPr b="1" i="1" lang="en-US" u="sng">
                <a:latin typeface="Times New Roman"/>
                <a:ea typeface="Times New Roman"/>
                <a:cs typeface="Times New Roman"/>
                <a:sym typeface="Times New Roman"/>
              </a:rPr>
              <a:t>variable</a:t>
            </a:r>
            <a:r>
              <a:rPr lang="en-US">
                <a:latin typeface="Times New Roman"/>
                <a:ea typeface="Times New Roman"/>
                <a:cs typeface="Times New Roman"/>
                <a:sym typeface="Times New Roman"/>
              </a:rPr>
              <a:t> is a characteristic under study that assumes different values for different elements.  In contrast to a variable, the value of a </a:t>
            </a:r>
            <a:r>
              <a:rPr b="1" i="1" lang="en-US" u="sng">
                <a:latin typeface="Times New Roman"/>
                <a:ea typeface="Times New Roman"/>
                <a:cs typeface="Times New Roman"/>
                <a:sym typeface="Times New Roman"/>
              </a:rPr>
              <a:t>constant</a:t>
            </a:r>
            <a:r>
              <a:rPr lang="en-US">
                <a:latin typeface="Times New Roman"/>
                <a:ea typeface="Times New Roman"/>
                <a:cs typeface="Times New Roman"/>
                <a:sym typeface="Times New Roman"/>
              </a:rPr>
              <a:t> is fixed.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