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171"/>
  </p:notesMasterIdLst>
  <p:sldIdLst>
    <p:sldId id="436" r:id="rId8"/>
    <p:sldId id="500" r:id="rId9"/>
    <p:sldId id="573" r:id="rId10"/>
    <p:sldId id="502" r:id="rId11"/>
    <p:sldId id="615" r:id="rId12"/>
    <p:sldId id="576" r:id="rId13"/>
    <p:sldId id="505" r:id="rId14"/>
    <p:sldId id="616" r:id="rId15"/>
    <p:sldId id="503" r:id="rId16"/>
    <p:sldId id="617" r:id="rId17"/>
    <p:sldId id="752" r:id="rId18"/>
    <p:sldId id="619" r:id="rId19"/>
    <p:sldId id="620" r:id="rId20"/>
    <p:sldId id="506" r:id="rId21"/>
    <p:sldId id="510" r:id="rId22"/>
    <p:sldId id="621" r:id="rId23"/>
    <p:sldId id="622" r:id="rId24"/>
    <p:sldId id="501" r:id="rId25"/>
    <p:sldId id="623" r:id="rId26"/>
    <p:sldId id="753" r:id="rId27"/>
    <p:sldId id="624" r:id="rId28"/>
    <p:sldId id="625" r:id="rId29"/>
    <p:sldId id="626" r:id="rId30"/>
    <p:sldId id="627" r:id="rId31"/>
    <p:sldId id="628" r:id="rId32"/>
    <p:sldId id="577" r:id="rId33"/>
    <p:sldId id="629" r:id="rId34"/>
    <p:sldId id="630" r:id="rId35"/>
    <p:sldId id="631" r:id="rId36"/>
    <p:sldId id="632" r:id="rId37"/>
    <p:sldId id="633" r:id="rId38"/>
    <p:sldId id="634" r:id="rId39"/>
    <p:sldId id="635" r:id="rId40"/>
    <p:sldId id="636" r:id="rId41"/>
    <p:sldId id="637" r:id="rId42"/>
    <p:sldId id="638" r:id="rId43"/>
    <p:sldId id="639" r:id="rId44"/>
    <p:sldId id="640" r:id="rId45"/>
    <p:sldId id="643" r:id="rId46"/>
    <p:sldId id="644" r:id="rId47"/>
    <p:sldId id="754" r:id="rId48"/>
    <p:sldId id="578" r:id="rId49"/>
    <p:sldId id="646" r:id="rId50"/>
    <p:sldId id="647" r:id="rId51"/>
    <p:sldId id="648" r:id="rId52"/>
    <p:sldId id="649" r:id="rId53"/>
    <p:sldId id="579" r:id="rId54"/>
    <p:sldId id="509" r:id="rId55"/>
    <p:sldId id="650" r:id="rId56"/>
    <p:sldId id="511" r:id="rId57"/>
    <p:sldId id="651" r:id="rId58"/>
    <p:sldId id="652" r:id="rId59"/>
    <p:sldId id="513" r:id="rId60"/>
    <p:sldId id="653" r:id="rId61"/>
    <p:sldId id="654" r:id="rId62"/>
    <p:sldId id="655" r:id="rId63"/>
    <p:sldId id="656" r:id="rId64"/>
    <p:sldId id="517" r:id="rId65"/>
    <p:sldId id="657" r:id="rId66"/>
    <p:sldId id="658" r:id="rId67"/>
    <p:sldId id="659" r:id="rId68"/>
    <p:sldId id="660" r:id="rId69"/>
    <p:sldId id="661" r:id="rId70"/>
    <p:sldId id="662" r:id="rId71"/>
    <p:sldId id="663" r:id="rId72"/>
    <p:sldId id="664" r:id="rId73"/>
    <p:sldId id="518" r:id="rId74"/>
    <p:sldId id="665" r:id="rId75"/>
    <p:sldId id="666" r:id="rId76"/>
    <p:sldId id="581" r:id="rId77"/>
    <p:sldId id="667" r:id="rId78"/>
    <p:sldId id="583" r:id="rId79"/>
    <p:sldId id="668" r:id="rId80"/>
    <p:sldId id="669" r:id="rId81"/>
    <p:sldId id="670" r:id="rId82"/>
    <p:sldId id="582" r:id="rId83"/>
    <p:sldId id="671" r:id="rId84"/>
    <p:sldId id="672" r:id="rId85"/>
    <p:sldId id="673" r:id="rId86"/>
    <p:sldId id="674" r:id="rId87"/>
    <p:sldId id="675" r:id="rId88"/>
    <p:sldId id="676" r:id="rId89"/>
    <p:sldId id="677" r:id="rId90"/>
    <p:sldId id="678" r:id="rId91"/>
    <p:sldId id="679" r:id="rId92"/>
    <p:sldId id="521" r:id="rId93"/>
    <p:sldId id="519" r:id="rId94"/>
    <p:sldId id="680" r:id="rId95"/>
    <p:sldId id="523" r:id="rId96"/>
    <p:sldId id="524" r:id="rId97"/>
    <p:sldId id="681" r:id="rId98"/>
    <p:sldId id="682" r:id="rId99"/>
    <p:sldId id="683" r:id="rId100"/>
    <p:sldId id="532" r:id="rId101"/>
    <p:sldId id="685" r:id="rId102"/>
    <p:sldId id="686" r:id="rId103"/>
    <p:sldId id="526" r:id="rId104"/>
    <p:sldId id="687" r:id="rId105"/>
    <p:sldId id="689" r:id="rId106"/>
    <p:sldId id="690" r:id="rId107"/>
    <p:sldId id="699" r:id="rId108"/>
    <p:sldId id="700" r:id="rId109"/>
    <p:sldId id="701" r:id="rId110"/>
    <p:sldId id="702" r:id="rId111"/>
    <p:sldId id="703" r:id="rId112"/>
    <p:sldId id="704" r:id="rId113"/>
    <p:sldId id="705" r:id="rId114"/>
    <p:sldId id="552" r:id="rId115"/>
    <p:sldId id="707" r:id="rId116"/>
    <p:sldId id="708" r:id="rId117"/>
    <p:sldId id="709" r:id="rId118"/>
    <p:sldId id="710" r:id="rId119"/>
    <p:sldId id="711" r:id="rId120"/>
    <p:sldId id="712" r:id="rId121"/>
    <p:sldId id="713" r:id="rId122"/>
    <p:sldId id="714" r:id="rId123"/>
    <p:sldId id="715" r:id="rId124"/>
    <p:sldId id="716" r:id="rId125"/>
    <p:sldId id="717" r:id="rId126"/>
    <p:sldId id="718" r:id="rId127"/>
    <p:sldId id="719" r:id="rId128"/>
    <p:sldId id="720" r:id="rId129"/>
    <p:sldId id="721" r:id="rId130"/>
    <p:sldId id="722" r:id="rId131"/>
    <p:sldId id="723" r:id="rId132"/>
    <p:sldId id="724" r:id="rId133"/>
    <p:sldId id="725" r:id="rId134"/>
    <p:sldId id="726" r:id="rId135"/>
    <p:sldId id="727" r:id="rId136"/>
    <p:sldId id="728" r:id="rId137"/>
    <p:sldId id="729" r:id="rId138"/>
    <p:sldId id="730" r:id="rId139"/>
    <p:sldId id="731" r:id="rId140"/>
    <p:sldId id="732" r:id="rId141"/>
    <p:sldId id="733" r:id="rId142"/>
    <p:sldId id="706" r:id="rId143"/>
    <p:sldId id="735" r:id="rId144"/>
    <p:sldId id="736" r:id="rId145"/>
    <p:sldId id="737" r:id="rId146"/>
    <p:sldId id="738" r:id="rId147"/>
    <p:sldId id="739" r:id="rId148"/>
    <p:sldId id="740" r:id="rId149"/>
    <p:sldId id="741" r:id="rId150"/>
    <p:sldId id="742" r:id="rId151"/>
    <p:sldId id="743" r:id="rId152"/>
    <p:sldId id="744" r:id="rId153"/>
    <p:sldId id="745" r:id="rId154"/>
    <p:sldId id="746" r:id="rId155"/>
    <p:sldId id="747" r:id="rId156"/>
    <p:sldId id="748" r:id="rId157"/>
    <p:sldId id="749" r:id="rId158"/>
    <p:sldId id="750" r:id="rId159"/>
    <p:sldId id="751" r:id="rId160"/>
    <p:sldId id="734" r:id="rId161"/>
    <p:sldId id="691" r:id="rId162"/>
    <p:sldId id="692" r:id="rId163"/>
    <p:sldId id="693" r:id="rId164"/>
    <p:sldId id="694" r:id="rId165"/>
    <p:sldId id="695" r:id="rId166"/>
    <p:sldId id="697" r:id="rId167"/>
    <p:sldId id="696" r:id="rId168"/>
    <p:sldId id="698" r:id="rId169"/>
    <p:sldId id="351" r:id="rId170"/>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0" autoAdjust="0"/>
    <p:restoredTop sz="96224" autoAdjust="0"/>
  </p:normalViewPr>
  <p:slideViewPr>
    <p:cSldViewPr>
      <p:cViewPr varScale="1">
        <p:scale>
          <a:sx n="102" d="100"/>
          <a:sy n="102" d="100"/>
        </p:scale>
        <p:origin x="126" y="108"/>
      </p:cViewPr>
      <p:guideLst>
        <p:guide orient="horz" pos="2160"/>
        <p:guide pos="2880"/>
      </p:guideLst>
    </p:cSldViewPr>
  </p:slideViewPr>
  <p:outlineViewPr>
    <p:cViewPr>
      <p:scale>
        <a:sx n="33" d="100"/>
        <a:sy n="33" d="100"/>
      </p:scale>
      <p:origin x="0" y="-566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117" Type="http://schemas.openxmlformats.org/officeDocument/2006/relationships/slide" Target="slides/slide110.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12" Type="http://schemas.openxmlformats.org/officeDocument/2006/relationships/slide" Target="slides/slide105.xml"/><Relationship Id="rId133" Type="http://schemas.openxmlformats.org/officeDocument/2006/relationships/slide" Target="slides/slide126.xml"/><Relationship Id="rId138" Type="http://schemas.openxmlformats.org/officeDocument/2006/relationships/slide" Target="slides/slide131.xml"/><Relationship Id="rId154" Type="http://schemas.openxmlformats.org/officeDocument/2006/relationships/slide" Target="slides/slide147.xml"/><Relationship Id="rId159" Type="http://schemas.openxmlformats.org/officeDocument/2006/relationships/slide" Target="slides/slide152.xml"/><Relationship Id="rId175" Type="http://schemas.openxmlformats.org/officeDocument/2006/relationships/theme" Target="theme/theme1.xml"/><Relationship Id="rId170" Type="http://schemas.openxmlformats.org/officeDocument/2006/relationships/slide" Target="slides/slide163.xml"/><Relationship Id="rId16" Type="http://schemas.openxmlformats.org/officeDocument/2006/relationships/slide" Target="slides/slide9.xml"/><Relationship Id="rId107" Type="http://schemas.openxmlformats.org/officeDocument/2006/relationships/slide" Target="slides/slide100.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102" Type="http://schemas.openxmlformats.org/officeDocument/2006/relationships/slide" Target="slides/slide95.xml"/><Relationship Id="rId123" Type="http://schemas.openxmlformats.org/officeDocument/2006/relationships/slide" Target="slides/slide116.xml"/><Relationship Id="rId128" Type="http://schemas.openxmlformats.org/officeDocument/2006/relationships/slide" Target="slides/slide121.xml"/><Relationship Id="rId144" Type="http://schemas.openxmlformats.org/officeDocument/2006/relationships/slide" Target="slides/slide137.xml"/><Relationship Id="rId149" Type="http://schemas.openxmlformats.org/officeDocument/2006/relationships/slide" Target="slides/slide142.xml"/><Relationship Id="rId5" Type="http://schemas.openxmlformats.org/officeDocument/2006/relationships/slideMaster" Target="slideMasters/slideMaster5.xml"/><Relationship Id="rId90" Type="http://schemas.openxmlformats.org/officeDocument/2006/relationships/slide" Target="slides/slide83.xml"/><Relationship Id="rId95" Type="http://schemas.openxmlformats.org/officeDocument/2006/relationships/slide" Target="slides/slide88.xml"/><Relationship Id="rId160" Type="http://schemas.openxmlformats.org/officeDocument/2006/relationships/slide" Target="slides/slide153.xml"/><Relationship Id="rId165" Type="http://schemas.openxmlformats.org/officeDocument/2006/relationships/slide" Target="slides/slide158.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113" Type="http://schemas.openxmlformats.org/officeDocument/2006/relationships/slide" Target="slides/slide106.xml"/><Relationship Id="rId118" Type="http://schemas.openxmlformats.org/officeDocument/2006/relationships/slide" Target="slides/slide111.xml"/><Relationship Id="rId134" Type="http://schemas.openxmlformats.org/officeDocument/2006/relationships/slide" Target="slides/slide127.xml"/><Relationship Id="rId139" Type="http://schemas.openxmlformats.org/officeDocument/2006/relationships/slide" Target="slides/slide132.xml"/><Relationship Id="rId80" Type="http://schemas.openxmlformats.org/officeDocument/2006/relationships/slide" Target="slides/slide73.xml"/><Relationship Id="rId85" Type="http://schemas.openxmlformats.org/officeDocument/2006/relationships/slide" Target="slides/slide78.xml"/><Relationship Id="rId150" Type="http://schemas.openxmlformats.org/officeDocument/2006/relationships/slide" Target="slides/slide143.xml"/><Relationship Id="rId155" Type="http://schemas.openxmlformats.org/officeDocument/2006/relationships/slide" Target="slides/slide148.xml"/><Relationship Id="rId171" Type="http://schemas.openxmlformats.org/officeDocument/2006/relationships/notesMaster" Target="notesMasters/notesMaster1.xml"/><Relationship Id="rId176" Type="http://schemas.openxmlformats.org/officeDocument/2006/relationships/tableStyles" Target="tableStyles.xml"/><Relationship Id="rId12" Type="http://schemas.openxmlformats.org/officeDocument/2006/relationships/slide" Target="slides/slide5.xml"/><Relationship Id="rId17" Type="http://schemas.openxmlformats.org/officeDocument/2006/relationships/slide" Target="slides/slide10.xml"/><Relationship Id="rId33" Type="http://schemas.openxmlformats.org/officeDocument/2006/relationships/slide" Target="slides/slide26.xml"/><Relationship Id="rId38" Type="http://schemas.openxmlformats.org/officeDocument/2006/relationships/slide" Target="slides/slide31.xml"/><Relationship Id="rId59" Type="http://schemas.openxmlformats.org/officeDocument/2006/relationships/slide" Target="slides/slide52.xml"/><Relationship Id="rId103" Type="http://schemas.openxmlformats.org/officeDocument/2006/relationships/slide" Target="slides/slide96.xml"/><Relationship Id="rId108" Type="http://schemas.openxmlformats.org/officeDocument/2006/relationships/slide" Target="slides/slide101.xml"/><Relationship Id="rId124" Type="http://schemas.openxmlformats.org/officeDocument/2006/relationships/slide" Target="slides/slide117.xml"/><Relationship Id="rId129" Type="http://schemas.openxmlformats.org/officeDocument/2006/relationships/slide" Target="slides/slide122.xml"/><Relationship Id="rId54" Type="http://schemas.openxmlformats.org/officeDocument/2006/relationships/slide" Target="slides/slide47.xml"/><Relationship Id="rId70" Type="http://schemas.openxmlformats.org/officeDocument/2006/relationships/slide" Target="slides/slide63.xml"/><Relationship Id="rId75" Type="http://schemas.openxmlformats.org/officeDocument/2006/relationships/slide" Target="slides/slide68.xml"/><Relationship Id="rId91" Type="http://schemas.openxmlformats.org/officeDocument/2006/relationships/slide" Target="slides/slide84.xml"/><Relationship Id="rId96" Type="http://schemas.openxmlformats.org/officeDocument/2006/relationships/slide" Target="slides/slide89.xml"/><Relationship Id="rId140" Type="http://schemas.openxmlformats.org/officeDocument/2006/relationships/slide" Target="slides/slide133.xml"/><Relationship Id="rId145" Type="http://schemas.openxmlformats.org/officeDocument/2006/relationships/slide" Target="slides/slide138.xml"/><Relationship Id="rId161" Type="http://schemas.openxmlformats.org/officeDocument/2006/relationships/slide" Target="slides/slide154.xml"/><Relationship Id="rId166" Type="http://schemas.openxmlformats.org/officeDocument/2006/relationships/slide" Target="slides/slide159.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6.xml"/><Relationship Id="rId28" Type="http://schemas.openxmlformats.org/officeDocument/2006/relationships/slide" Target="slides/slide21.xml"/><Relationship Id="rId49" Type="http://schemas.openxmlformats.org/officeDocument/2006/relationships/slide" Target="slides/slide42.xml"/><Relationship Id="rId114" Type="http://schemas.openxmlformats.org/officeDocument/2006/relationships/slide" Target="slides/slide107.xml"/><Relationship Id="rId119" Type="http://schemas.openxmlformats.org/officeDocument/2006/relationships/slide" Target="slides/slide112.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122" Type="http://schemas.openxmlformats.org/officeDocument/2006/relationships/slide" Target="slides/slide115.xml"/><Relationship Id="rId130" Type="http://schemas.openxmlformats.org/officeDocument/2006/relationships/slide" Target="slides/slide123.xml"/><Relationship Id="rId135" Type="http://schemas.openxmlformats.org/officeDocument/2006/relationships/slide" Target="slides/slide128.xml"/><Relationship Id="rId143" Type="http://schemas.openxmlformats.org/officeDocument/2006/relationships/slide" Target="slides/slide136.xml"/><Relationship Id="rId148" Type="http://schemas.openxmlformats.org/officeDocument/2006/relationships/slide" Target="slides/slide141.xml"/><Relationship Id="rId151" Type="http://schemas.openxmlformats.org/officeDocument/2006/relationships/slide" Target="slides/slide144.xml"/><Relationship Id="rId156" Type="http://schemas.openxmlformats.org/officeDocument/2006/relationships/slide" Target="slides/slide149.xml"/><Relationship Id="rId164" Type="http://schemas.openxmlformats.org/officeDocument/2006/relationships/slide" Target="slides/slide157.xml"/><Relationship Id="rId169" Type="http://schemas.openxmlformats.org/officeDocument/2006/relationships/slide" Target="slides/slide162.xml"/><Relationship Id="rId4" Type="http://schemas.openxmlformats.org/officeDocument/2006/relationships/slideMaster" Target="slideMasters/slideMaster4.xml"/><Relationship Id="rId9" Type="http://schemas.openxmlformats.org/officeDocument/2006/relationships/slide" Target="slides/slide2.xml"/><Relationship Id="rId172" Type="http://schemas.openxmlformats.org/officeDocument/2006/relationships/commentAuthors" Target="commentAuthors.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slide" Target="slides/slide10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120" Type="http://schemas.openxmlformats.org/officeDocument/2006/relationships/slide" Target="slides/slide113.xml"/><Relationship Id="rId125" Type="http://schemas.openxmlformats.org/officeDocument/2006/relationships/slide" Target="slides/slide118.xml"/><Relationship Id="rId141" Type="http://schemas.openxmlformats.org/officeDocument/2006/relationships/slide" Target="slides/slide134.xml"/><Relationship Id="rId146" Type="http://schemas.openxmlformats.org/officeDocument/2006/relationships/slide" Target="slides/slide139.xml"/><Relationship Id="rId167" Type="http://schemas.openxmlformats.org/officeDocument/2006/relationships/slide" Target="slides/slide160.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 Id="rId162" Type="http://schemas.openxmlformats.org/officeDocument/2006/relationships/slide" Target="slides/slide155.xml"/><Relationship Id="rId2" Type="http://schemas.openxmlformats.org/officeDocument/2006/relationships/slideMaster" Target="slideMasters/slideMaster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110" Type="http://schemas.openxmlformats.org/officeDocument/2006/relationships/slide" Target="slides/slide103.xml"/><Relationship Id="rId115" Type="http://schemas.openxmlformats.org/officeDocument/2006/relationships/slide" Target="slides/slide108.xml"/><Relationship Id="rId131" Type="http://schemas.openxmlformats.org/officeDocument/2006/relationships/slide" Target="slides/slide124.xml"/><Relationship Id="rId136" Type="http://schemas.openxmlformats.org/officeDocument/2006/relationships/slide" Target="slides/slide129.xml"/><Relationship Id="rId157" Type="http://schemas.openxmlformats.org/officeDocument/2006/relationships/slide" Target="slides/slide150.xml"/><Relationship Id="rId61" Type="http://schemas.openxmlformats.org/officeDocument/2006/relationships/slide" Target="slides/slide54.xml"/><Relationship Id="rId82" Type="http://schemas.openxmlformats.org/officeDocument/2006/relationships/slide" Target="slides/slide75.xml"/><Relationship Id="rId152" Type="http://schemas.openxmlformats.org/officeDocument/2006/relationships/slide" Target="slides/slide145.xml"/><Relationship Id="rId173" Type="http://schemas.openxmlformats.org/officeDocument/2006/relationships/presProps" Target="presProps.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slide" Target="slides/slide98.xml"/><Relationship Id="rId126" Type="http://schemas.openxmlformats.org/officeDocument/2006/relationships/slide" Target="slides/slide119.xml"/><Relationship Id="rId147" Type="http://schemas.openxmlformats.org/officeDocument/2006/relationships/slide" Target="slides/slide140.xml"/><Relationship Id="rId168" Type="http://schemas.openxmlformats.org/officeDocument/2006/relationships/slide" Target="slides/slide16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slide" Target="slides/slide86.xml"/><Relationship Id="rId98" Type="http://schemas.openxmlformats.org/officeDocument/2006/relationships/slide" Target="slides/slide91.xml"/><Relationship Id="rId121" Type="http://schemas.openxmlformats.org/officeDocument/2006/relationships/slide" Target="slides/slide114.xml"/><Relationship Id="rId142" Type="http://schemas.openxmlformats.org/officeDocument/2006/relationships/slide" Target="slides/slide135.xml"/><Relationship Id="rId163" Type="http://schemas.openxmlformats.org/officeDocument/2006/relationships/slide" Target="slides/slide156.xml"/><Relationship Id="rId3" Type="http://schemas.openxmlformats.org/officeDocument/2006/relationships/slideMaster" Target="slideMasters/slideMaster3.xml"/><Relationship Id="rId25" Type="http://schemas.openxmlformats.org/officeDocument/2006/relationships/slide" Target="slides/slide18.xml"/><Relationship Id="rId46" Type="http://schemas.openxmlformats.org/officeDocument/2006/relationships/slide" Target="slides/slide39.xml"/><Relationship Id="rId67" Type="http://schemas.openxmlformats.org/officeDocument/2006/relationships/slide" Target="slides/slide60.xml"/><Relationship Id="rId116" Type="http://schemas.openxmlformats.org/officeDocument/2006/relationships/slide" Target="slides/slide109.xml"/><Relationship Id="rId137" Type="http://schemas.openxmlformats.org/officeDocument/2006/relationships/slide" Target="slides/slide130.xml"/><Relationship Id="rId158" Type="http://schemas.openxmlformats.org/officeDocument/2006/relationships/slide" Target="slides/slide151.xml"/><Relationship Id="rId20" Type="http://schemas.openxmlformats.org/officeDocument/2006/relationships/slide" Target="slides/slide13.xml"/><Relationship Id="rId41" Type="http://schemas.openxmlformats.org/officeDocument/2006/relationships/slide" Target="slides/slide34.xml"/><Relationship Id="rId62" Type="http://schemas.openxmlformats.org/officeDocument/2006/relationships/slide" Target="slides/slide55.xml"/><Relationship Id="rId83" Type="http://schemas.openxmlformats.org/officeDocument/2006/relationships/slide" Target="slides/slide76.xml"/><Relationship Id="rId88" Type="http://schemas.openxmlformats.org/officeDocument/2006/relationships/slide" Target="slides/slide81.xml"/><Relationship Id="rId111" Type="http://schemas.openxmlformats.org/officeDocument/2006/relationships/slide" Target="slides/slide104.xml"/><Relationship Id="rId132" Type="http://schemas.openxmlformats.org/officeDocument/2006/relationships/slide" Target="slides/slide125.xml"/><Relationship Id="rId153" Type="http://schemas.openxmlformats.org/officeDocument/2006/relationships/slide" Target="slides/slide146.xml"/><Relationship Id="rId174" Type="http://schemas.openxmlformats.org/officeDocument/2006/relationships/viewProps" Target="viewProps.xml"/><Relationship Id="rId15" Type="http://schemas.openxmlformats.org/officeDocument/2006/relationships/slide" Target="slides/slide8.xml"/><Relationship Id="rId36" Type="http://schemas.openxmlformats.org/officeDocument/2006/relationships/slide" Target="slides/slide29.xml"/><Relationship Id="rId57" Type="http://schemas.openxmlformats.org/officeDocument/2006/relationships/slide" Target="slides/slide50.xml"/><Relationship Id="rId106" Type="http://schemas.openxmlformats.org/officeDocument/2006/relationships/slide" Target="slides/slide99.xml"/><Relationship Id="rId127" Type="http://schemas.openxmlformats.org/officeDocument/2006/relationships/slide" Target="slides/slide12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9/8/2020</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163</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432560"/>
            <a:ext cx="8534400" cy="481584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6" name="Content Placeholder 5"/>
          <p:cNvSpPr>
            <a:spLocks noGrp="1"/>
          </p:cNvSpPr>
          <p:nvPr>
            <p:ph sz="quarter" idx="11"/>
          </p:nvPr>
        </p:nvSpPr>
        <p:spPr>
          <a:xfrm>
            <a:off x="295835" y="6438900"/>
            <a:ext cx="1066800" cy="2579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601804"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Contents">
            <a:extLst>
              <a:ext uri="{FF2B5EF4-FFF2-40B4-BE49-F238E27FC236}">
                <a16:creationId xmlns:a16="http://schemas.microsoft.com/office/drawing/2014/main" id="{58915091-4A42-4875-A059-BBDD6BF07A27}"/>
              </a:ext>
            </a:extLst>
          </p:cNvPr>
          <p:cNvSpPr>
            <a:spLocks noGrp="1"/>
          </p:cNvSpPr>
          <p:nvPr>
            <p:ph sz="quarter" idx="12" hasCustomPrompt="1"/>
          </p:nvPr>
        </p:nvSpPr>
        <p:spPr>
          <a:xfrm>
            <a:off x="304800" y="25908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8" name="Contents">
            <a:extLst>
              <a:ext uri="{FF2B5EF4-FFF2-40B4-BE49-F238E27FC236}">
                <a16:creationId xmlns:a16="http://schemas.microsoft.com/office/drawing/2014/main" id="{DD869B20-6187-44DD-851F-F57626EC470A}"/>
              </a:ext>
            </a:extLst>
          </p:cNvPr>
          <p:cNvSpPr>
            <a:spLocks noGrp="1"/>
          </p:cNvSpPr>
          <p:nvPr>
            <p:ph sz="quarter" idx="13" hasCustomPrompt="1"/>
          </p:nvPr>
        </p:nvSpPr>
        <p:spPr>
          <a:xfrm>
            <a:off x="304800" y="3429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9" name="Contents">
            <a:extLst>
              <a:ext uri="{FF2B5EF4-FFF2-40B4-BE49-F238E27FC236}">
                <a16:creationId xmlns:a16="http://schemas.microsoft.com/office/drawing/2014/main" id="{3CE635A8-496B-4B1E-80AC-81D28A59E921}"/>
              </a:ext>
            </a:extLst>
          </p:cNvPr>
          <p:cNvSpPr>
            <a:spLocks noGrp="1"/>
          </p:cNvSpPr>
          <p:nvPr>
            <p:ph sz="quarter" idx="14" hasCustomPrompt="1"/>
          </p:nvPr>
        </p:nvSpPr>
        <p:spPr>
          <a:xfrm>
            <a:off x="304800" y="4267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0" name="Contents">
            <a:extLst>
              <a:ext uri="{FF2B5EF4-FFF2-40B4-BE49-F238E27FC236}">
                <a16:creationId xmlns:a16="http://schemas.microsoft.com/office/drawing/2014/main" id="{0304BEA9-2F94-4766-820C-5B7D571F8859}"/>
              </a:ext>
            </a:extLst>
          </p:cNvPr>
          <p:cNvSpPr>
            <a:spLocks noGrp="1"/>
          </p:cNvSpPr>
          <p:nvPr>
            <p:ph sz="quarter" idx="15" hasCustomPrompt="1"/>
          </p:nvPr>
        </p:nvSpPr>
        <p:spPr>
          <a:xfrm>
            <a:off x="304800" y="5105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4" name="Contents">
            <a:extLst>
              <a:ext uri="{FF2B5EF4-FFF2-40B4-BE49-F238E27FC236}">
                <a16:creationId xmlns:a16="http://schemas.microsoft.com/office/drawing/2014/main" id="{2D63A0E9-1EC4-4B06-9710-8B8E696F3C43}"/>
              </a:ext>
            </a:extLst>
          </p:cNvPr>
          <p:cNvSpPr>
            <a:spLocks noGrp="1"/>
          </p:cNvSpPr>
          <p:nvPr>
            <p:ph sz="quarter" idx="16" hasCustomPrompt="1"/>
          </p:nvPr>
        </p:nvSpPr>
        <p:spPr>
          <a:xfrm>
            <a:off x="304800" y="5486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5" name="Contents">
            <a:extLst>
              <a:ext uri="{FF2B5EF4-FFF2-40B4-BE49-F238E27FC236}">
                <a16:creationId xmlns:a16="http://schemas.microsoft.com/office/drawing/2014/main" id="{58F0E0E1-4D7E-4510-A7A1-8F8900AF2A41}"/>
              </a:ext>
            </a:extLst>
          </p:cNvPr>
          <p:cNvSpPr>
            <a:spLocks noGrp="1"/>
          </p:cNvSpPr>
          <p:nvPr>
            <p:ph sz="quarter" idx="17" hasCustomPrompt="1"/>
          </p:nvPr>
        </p:nvSpPr>
        <p:spPr>
          <a:xfrm>
            <a:off x="304800" y="5791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7" name="Contents">
            <a:extLst>
              <a:ext uri="{FF2B5EF4-FFF2-40B4-BE49-F238E27FC236}">
                <a16:creationId xmlns:a16="http://schemas.microsoft.com/office/drawing/2014/main" id="{1A2BA70E-A1B5-40D1-808C-ABD9ABA861E6}"/>
              </a:ext>
            </a:extLst>
          </p:cNvPr>
          <p:cNvSpPr>
            <a:spLocks noGrp="1"/>
          </p:cNvSpPr>
          <p:nvPr>
            <p:ph sz="quarter" idx="19" hasCustomPrompt="1"/>
          </p:nvPr>
        </p:nvSpPr>
        <p:spPr>
          <a:xfrm>
            <a:off x="609600" y="6096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6" name="Contents">
            <a:extLst>
              <a:ext uri="{FF2B5EF4-FFF2-40B4-BE49-F238E27FC236}">
                <a16:creationId xmlns:a16="http://schemas.microsoft.com/office/drawing/2014/main" id="{0F83190F-4A7A-4F8A-A4E2-DD1417037E6C}"/>
              </a:ext>
            </a:extLst>
          </p:cNvPr>
          <p:cNvSpPr>
            <a:spLocks noGrp="1"/>
          </p:cNvSpPr>
          <p:nvPr>
            <p:ph sz="quarter" idx="18" hasCustomPrompt="1"/>
          </p:nvPr>
        </p:nvSpPr>
        <p:spPr>
          <a:xfrm>
            <a:off x="457200" y="5943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4" name="Content Placeholder 3">
            <a:extLst>
              <a:ext uri="{FF2B5EF4-FFF2-40B4-BE49-F238E27FC236}">
                <a16:creationId xmlns:a16="http://schemas.microsoft.com/office/drawing/2014/main" id="{71F2E380-7978-466D-A49F-2CA4E1D2675D}"/>
              </a:ext>
            </a:extLst>
          </p:cNvPr>
          <p:cNvSpPr>
            <a:spLocks noGrp="1"/>
          </p:cNvSpPr>
          <p:nvPr>
            <p:ph sz="quarter" idx="20" hasCustomPrompt="1"/>
          </p:nvPr>
        </p:nvSpPr>
        <p:spPr>
          <a:xfrm>
            <a:off x="295743" y="6438900"/>
            <a:ext cx="1169987" cy="257175"/>
          </a:xfrm>
          <a:prstGeom prst="rect">
            <a:avLst/>
          </a:prstGeom>
        </p:spPr>
        <p:txBody>
          <a:bodyPr/>
          <a:lstStyle>
            <a:lvl1pPr>
              <a:defRPr lang="en-US" sz="1200" smtClean="0"/>
            </a:lvl1pPr>
            <a:lvl2pPr>
              <a:defRPr lang="en-US" smtClean="0"/>
            </a:lvl2pPr>
            <a:lvl3pPr>
              <a:defRPr lang="en-US" smtClean="0"/>
            </a:lvl3pPr>
            <a:lvl4pPr>
              <a:defRPr lang="en-US" smtClean="0"/>
            </a:lvl4pPr>
            <a:lvl5pPr>
              <a:defRPr lang="en-US"/>
            </a:lvl5pPr>
          </a:lstStyle>
          <a:p>
            <a:pPr marL="0" lvl="0" indent="0">
              <a:buNone/>
            </a:pPr>
            <a:r>
              <a:rPr lang="en-US" dirty="0"/>
              <a:t>Object</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pic>
        <p:nvPicPr>
          <p:cNvPr id="18" name="Picture 2" descr="http://t3.gstatic.com/images?q=tbn:ANd9GcTYmiLh9B_aVjviHh1xZIewSwIAVBJM6GGUwjQGMknDgt1O3VWWMFpakkXX">
            <a:extLst>
              <a:ext uri="{FF2B5EF4-FFF2-40B4-BE49-F238E27FC236}">
                <a16:creationId xmlns:a16="http://schemas.microsoft.com/office/drawing/2014/main" id="{EB838F5C-40E8-4C96-80FD-F8FF99B1AB6B}"/>
              </a:ext>
            </a:extLst>
          </p:cNvPr>
          <p:cNvPicPr>
            <a:picLocks noChangeAspect="1" noChangeArrowheads="1"/>
          </p:cNvPicPr>
          <p:nvPr userDrawn="1"/>
        </p:nvPicPr>
        <p:blipFill>
          <a:blip r:embed="rId2" cstate="print"/>
          <a:srcRect t="17160" b="8480"/>
          <a:stretch>
            <a:fillRect/>
          </a:stretch>
        </p:blipFill>
        <p:spPr bwMode="auto">
          <a:xfrm>
            <a:off x="0" y="457200"/>
            <a:ext cx="1066800" cy="990600"/>
          </a:xfrm>
          <a:prstGeom prst="rect">
            <a:avLst/>
          </a:prstGeom>
          <a:noFill/>
        </p:spPr>
      </p:pic>
    </p:spTree>
    <p:extLst>
      <p:ext uri="{BB962C8B-B14F-4D97-AF65-F5344CB8AC3E}">
        <p14:creationId xmlns:p14="http://schemas.microsoft.com/office/powerpoint/2010/main" val="221165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3600" b="0"/>
            </a:lvl1pPr>
          </a:lstStyle>
          <a:p>
            <a:r>
              <a:rPr lang="en-US" dirty="0"/>
              <a:t>Click to edit Master title style</a:t>
            </a:r>
          </a:p>
        </p:txBody>
      </p:sp>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427164"/>
            <a:ext cx="8534400" cy="690561"/>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9">
            <a:extLst>
              <a:ext uri="{FF2B5EF4-FFF2-40B4-BE49-F238E27FC236}">
                <a16:creationId xmlns:a16="http://schemas.microsoft.com/office/drawing/2014/main" id="{D4F03B1F-AF0D-48FA-A707-99942F7A9391}"/>
              </a:ext>
            </a:extLst>
          </p:cNvPr>
          <p:cNvSpPr>
            <a:spLocks noGrp="1"/>
          </p:cNvSpPr>
          <p:nvPr>
            <p:ph sz="quarter" idx="25"/>
          </p:nvPr>
        </p:nvSpPr>
        <p:spPr>
          <a:xfrm>
            <a:off x="732368" y="5559425"/>
            <a:ext cx="3810000" cy="685800"/>
          </a:xfrm>
          <a:prstGeom prst="rect">
            <a:avLst/>
          </a:prstGeom>
        </p:spPr>
        <p:txBody>
          <a:bodyPr/>
          <a:lstStyle/>
          <a:p>
            <a:pPr lvl="0"/>
            <a:endParaRPr lang="en-US" dirty="0"/>
          </a:p>
        </p:txBody>
      </p:sp>
      <p:sp>
        <p:nvSpPr>
          <p:cNvPr id="16" name="Content Placeholder 9">
            <a:extLst>
              <a:ext uri="{FF2B5EF4-FFF2-40B4-BE49-F238E27FC236}">
                <a16:creationId xmlns:a16="http://schemas.microsoft.com/office/drawing/2014/main" id="{D3DC740C-7A99-4335-A71F-01EF1A986F5D}"/>
              </a:ext>
            </a:extLst>
          </p:cNvPr>
          <p:cNvSpPr>
            <a:spLocks noGrp="1"/>
          </p:cNvSpPr>
          <p:nvPr>
            <p:ph sz="quarter" idx="26"/>
          </p:nvPr>
        </p:nvSpPr>
        <p:spPr>
          <a:xfrm>
            <a:off x="884768" y="5711825"/>
            <a:ext cx="3810000" cy="685800"/>
          </a:xfrm>
          <a:prstGeom prst="rect">
            <a:avLst/>
          </a:prstGeom>
        </p:spPr>
        <p:txBody>
          <a:bodyPr/>
          <a:lstStyle/>
          <a:p>
            <a:pPr lvl="0"/>
            <a:endParaRPr lang="en-US" dirty="0"/>
          </a:p>
        </p:txBody>
      </p:sp>
      <p:sp>
        <p:nvSpPr>
          <p:cNvPr id="17" name="Content Placeholder 9">
            <a:extLst>
              <a:ext uri="{FF2B5EF4-FFF2-40B4-BE49-F238E27FC236}">
                <a16:creationId xmlns:a16="http://schemas.microsoft.com/office/drawing/2014/main" id="{69093164-437B-4FFD-AB2F-2A81C856B748}"/>
              </a:ext>
            </a:extLst>
          </p:cNvPr>
          <p:cNvSpPr>
            <a:spLocks noGrp="1"/>
          </p:cNvSpPr>
          <p:nvPr>
            <p:ph sz="quarter" idx="27"/>
          </p:nvPr>
        </p:nvSpPr>
        <p:spPr>
          <a:xfrm>
            <a:off x="1037168" y="5864225"/>
            <a:ext cx="3810000" cy="685800"/>
          </a:xfrm>
          <a:prstGeom prst="rect">
            <a:avLst/>
          </a:prstGeom>
        </p:spPr>
        <p:txBody>
          <a:bodyPr/>
          <a:lstStyle/>
          <a:p>
            <a:pPr lvl="0"/>
            <a:endParaRPr lang="en-US" dirty="0"/>
          </a:p>
        </p:txBody>
      </p:sp>
      <p:sp>
        <p:nvSpPr>
          <p:cNvPr id="19" name="Table Placeholder 2">
            <a:extLst>
              <a:ext uri="{FF2B5EF4-FFF2-40B4-BE49-F238E27FC236}">
                <a16:creationId xmlns:a16="http://schemas.microsoft.com/office/drawing/2014/main" id="{31276083-1175-43ED-894D-358A85950ACE}"/>
              </a:ext>
            </a:extLst>
          </p:cNvPr>
          <p:cNvSpPr>
            <a:spLocks noGrp="1"/>
          </p:cNvSpPr>
          <p:nvPr>
            <p:ph type="tbl" sz="quarter" idx="28"/>
          </p:nvPr>
        </p:nvSpPr>
        <p:spPr>
          <a:xfrm>
            <a:off x="6880578" y="2649538"/>
            <a:ext cx="2106789" cy="1320800"/>
          </a:xfrm>
          <a:prstGeom prst="rect">
            <a:avLst/>
          </a:prstGeom>
        </p:spPr>
        <p:txBody>
          <a:bodyPr/>
          <a:lstStyle>
            <a:lvl1pPr marL="0" indent="0">
              <a:buNone/>
              <a:defRPr/>
            </a:lvl1pPr>
          </a:lstStyle>
          <a:p>
            <a:endParaRPr lang="en-US" dirty="0"/>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01842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4" r:id="rId13"/>
    <p:sldLayoutId id="2147483973" r:id="rId14"/>
    <p:sldLayoutId id="2147483952" r:id="rId15"/>
    <p:sldLayoutId id="2147483972"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9.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6.xml"/><Relationship Id="rId1" Type="http://schemas.openxmlformats.org/officeDocument/2006/relationships/vmlDrawing" Target="../drawings/vmlDrawing23.vml"/><Relationship Id="rId4" Type="http://schemas.openxmlformats.org/officeDocument/2006/relationships/image" Target="../media/image38.wmf"/></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6.xml"/><Relationship Id="rId1" Type="http://schemas.openxmlformats.org/officeDocument/2006/relationships/vmlDrawing" Target="../drawings/vmlDrawing24.vml"/><Relationship Id="rId4" Type="http://schemas.openxmlformats.org/officeDocument/2006/relationships/image" Target="../media/image39.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9.xml"/><Relationship Id="rId1" Type="http://schemas.openxmlformats.org/officeDocument/2006/relationships/vmlDrawing" Target="../drawings/vmlDrawing25.vml"/><Relationship Id="rId4" Type="http://schemas.openxmlformats.org/officeDocument/2006/relationships/image" Target="../media/image40.wmf"/></Relationships>
</file>

<file path=ppt/slides/_rels/slide10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9.xml"/></Relationships>
</file>

<file path=ppt/slides/_rels/slide10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19.xml"/><Relationship Id="rId1" Type="http://schemas.openxmlformats.org/officeDocument/2006/relationships/vmlDrawing" Target="../drawings/vmlDrawing26.vml"/><Relationship Id="rId4" Type="http://schemas.openxmlformats.org/officeDocument/2006/relationships/image" Target="../media/image45.wmf"/></Relationships>
</file>

<file path=ppt/slides/_rels/slide11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9.xml"/><Relationship Id="rId1" Type="http://schemas.openxmlformats.org/officeDocument/2006/relationships/vmlDrawing" Target="../drawings/vmlDrawing27.vml"/><Relationship Id="rId4" Type="http://schemas.openxmlformats.org/officeDocument/2006/relationships/image" Target="../media/image4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2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9.xml"/><Relationship Id="rId1" Type="http://schemas.openxmlformats.org/officeDocument/2006/relationships/vmlDrawing" Target="../drawings/vmlDrawing28.vml"/><Relationship Id="rId4" Type="http://schemas.openxmlformats.org/officeDocument/2006/relationships/image" Target="../media/image51.w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9.xml"/><Relationship Id="rId1" Type="http://schemas.openxmlformats.org/officeDocument/2006/relationships/vmlDrawing" Target="../drawings/vmlDrawing29.vml"/><Relationship Id="rId4" Type="http://schemas.openxmlformats.org/officeDocument/2006/relationships/image" Target="../media/image52.w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9.xml"/><Relationship Id="rId1" Type="http://schemas.openxmlformats.org/officeDocument/2006/relationships/vmlDrawing" Target="../drawings/vmlDrawing30.vml"/><Relationship Id="rId4" Type="http://schemas.openxmlformats.org/officeDocument/2006/relationships/image" Target="../media/image53.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1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9.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9.xml"/><Relationship Id="rId1" Type="http://schemas.openxmlformats.org/officeDocument/2006/relationships/vmlDrawing" Target="../drawings/vmlDrawing31.vml"/><Relationship Id="rId4" Type="http://schemas.openxmlformats.org/officeDocument/2006/relationships/image" Target="../media/image57.wmf"/></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19.xml"/><Relationship Id="rId1" Type="http://schemas.openxmlformats.org/officeDocument/2006/relationships/vmlDrawing" Target="../drawings/vmlDrawing32.vml"/><Relationship Id="rId4" Type="http://schemas.openxmlformats.org/officeDocument/2006/relationships/image" Target="../media/image58.w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9.xml"/><Relationship Id="rId1" Type="http://schemas.openxmlformats.org/officeDocument/2006/relationships/vmlDrawing" Target="../drawings/vmlDrawing33.vml"/><Relationship Id="rId4" Type="http://schemas.openxmlformats.org/officeDocument/2006/relationships/image" Target="../media/image59.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9.xml"/><Relationship Id="rId1" Type="http://schemas.openxmlformats.org/officeDocument/2006/relationships/vmlDrawing" Target="../drawings/vmlDrawing34.vml"/><Relationship Id="rId4" Type="http://schemas.openxmlformats.org/officeDocument/2006/relationships/image" Target="../media/image60.wmf"/></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2.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9.xml"/></Relationships>
</file>

<file path=ppt/slides/_rels/slide1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9.xml"/></Relationships>
</file>

<file path=ppt/slides/_rels/slide1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9.xml"/></Relationships>
</file>

<file path=ppt/slides/_rels/slide15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9.xml"/></Relationships>
</file>

<file path=ppt/slides/_rels/slide15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9.xml"/></Relationships>
</file>

<file path=ppt/slides/_rels/slide1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1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9.xml"/></Relationships>
</file>

<file path=ppt/slides/_rels/slide15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9.xml"/></Relationships>
</file>

<file path=ppt/slides/_rels/slide1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9.xml"/></Relationships>
</file>

<file path=ppt/slides/_rels/slide162.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9.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9.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9.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9.xml"/><Relationship Id="rId1" Type="http://schemas.openxmlformats.org/officeDocument/2006/relationships/vmlDrawing" Target="../drawings/vmlDrawing8.vml"/><Relationship Id="rId4" Type="http://schemas.openxmlformats.org/officeDocument/2006/relationships/image" Target="../media/image17.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9.xml"/><Relationship Id="rId1" Type="http://schemas.openxmlformats.org/officeDocument/2006/relationships/vmlDrawing" Target="../drawings/vmlDrawing9.vml"/><Relationship Id="rId4" Type="http://schemas.openxmlformats.org/officeDocument/2006/relationships/image" Target="../media/image18.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9.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4.bin"/></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10.vml"/><Relationship Id="rId4" Type="http://schemas.openxmlformats.org/officeDocument/2006/relationships/image" Target="../media/image2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9.xml"/><Relationship Id="rId1" Type="http://schemas.openxmlformats.org/officeDocument/2006/relationships/vmlDrawing" Target="../drawings/vmlDrawing11.vml"/><Relationship Id="rId4" Type="http://schemas.openxmlformats.org/officeDocument/2006/relationships/image" Target="../media/image23.w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9.xml"/><Relationship Id="rId1" Type="http://schemas.openxmlformats.org/officeDocument/2006/relationships/vmlDrawing" Target="../drawings/vmlDrawing12.vml"/><Relationship Id="rId4" Type="http://schemas.openxmlformats.org/officeDocument/2006/relationships/image" Target="../media/image24.w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6.xml"/><Relationship Id="rId1" Type="http://schemas.openxmlformats.org/officeDocument/2006/relationships/vmlDrawing" Target="../drawings/vmlDrawing13.vml"/><Relationship Id="rId4" Type="http://schemas.openxmlformats.org/officeDocument/2006/relationships/image" Target="../media/image26.wmf"/></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vmlDrawing" Target="../drawings/vmlDrawing14.vml"/><Relationship Id="rId4" Type="http://schemas.openxmlformats.org/officeDocument/2006/relationships/image" Target="../media/image27.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9.xml"/><Relationship Id="rId1" Type="http://schemas.openxmlformats.org/officeDocument/2006/relationships/vmlDrawing" Target="../drawings/vmlDrawing15.vml"/><Relationship Id="rId4" Type="http://schemas.openxmlformats.org/officeDocument/2006/relationships/image" Target="../media/image2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16.vml"/><Relationship Id="rId4" Type="http://schemas.openxmlformats.org/officeDocument/2006/relationships/image" Target="../media/image29.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9.xml"/><Relationship Id="rId1" Type="http://schemas.openxmlformats.org/officeDocument/2006/relationships/vmlDrawing" Target="../drawings/vmlDrawing17.vml"/><Relationship Id="rId6" Type="http://schemas.openxmlformats.org/officeDocument/2006/relationships/image" Target="../media/image31.wmf"/><Relationship Id="rId5" Type="http://schemas.openxmlformats.org/officeDocument/2006/relationships/oleObject" Target="../embeddings/oleObject21.bin"/><Relationship Id="rId4" Type="http://schemas.openxmlformats.org/officeDocument/2006/relationships/image" Target="../media/image30.w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6.xml"/><Relationship Id="rId1" Type="http://schemas.openxmlformats.org/officeDocument/2006/relationships/vmlDrawing" Target="../drawings/vmlDrawing18.vml"/><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6.xml"/><Relationship Id="rId1" Type="http://schemas.openxmlformats.org/officeDocument/2006/relationships/vmlDrawing" Target="../drawings/vmlDrawing19.vml"/><Relationship Id="rId4" Type="http://schemas.openxmlformats.org/officeDocument/2006/relationships/image" Target="../media/image33.w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19.xml"/><Relationship Id="rId1" Type="http://schemas.openxmlformats.org/officeDocument/2006/relationships/vmlDrawing" Target="../drawings/vmlDrawing20.vml"/><Relationship Id="rId4" Type="http://schemas.openxmlformats.org/officeDocument/2006/relationships/image" Target="../media/image34.w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9.xml"/><Relationship Id="rId1" Type="http://schemas.openxmlformats.org/officeDocument/2006/relationships/vmlDrawing" Target="../drawings/vmlDrawing21.vml"/><Relationship Id="rId4" Type="http://schemas.openxmlformats.org/officeDocument/2006/relationships/image" Target="../media/image35.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9.xml"/><Relationship Id="rId1" Type="http://schemas.openxmlformats.org/officeDocument/2006/relationships/vmlDrawing" Target="../drawings/vmlDrawing22.vml"/><Relationship Id="rId6" Type="http://schemas.openxmlformats.org/officeDocument/2006/relationships/image" Target="../media/image37.wmf"/><Relationship Id="rId5" Type="http://schemas.openxmlformats.org/officeDocument/2006/relationships/oleObject" Target="../embeddings/oleObject27.bin"/><Relationship Id="rId4" Type="http://schemas.openxmlformats.org/officeDocument/2006/relationships/image" Target="../media/image36.wmf"/></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Introductory Statistics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Tenth Edition</a:t>
            </a:r>
          </a:p>
        </p:txBody>
      </p:sp>
      <p:sp>
        <p:nvSpPr>
          <p:cNvPr id="3" name="Edition"/>
          <p:cNvSpPr>
            <a:spLocks noGrp="1"/>
          </p:cNvSpPr>
          <p:nvPr>
            <p:ph sz="quarter" idx="22"/>
          </p:nvPr>
        </p:nvSpPr>
        <p:spPr>
          <a:prstGeom prst="rect">
            <a:avLst/>
          </a:prstGeom>
        </p:spPr>
        <p:txBody>
          <a:bodyPr anchor="ctr"/>
          <a:lstStyle/>
          <a:p>
            <a:r>
              <a:rPr lang="sv-SE" sz="1800" b="1" dirty="0">
                <a:solidFill>
                  <a:srgbClr val="990000"/>
                </a:solidFill>
                <a:latin typeface="Times New Roman" panose="02020603050405020304" pitchFamily="18" charset="0"/>
                <a:cs typeface="Times New Roman" panose="02020603050405020304" pitchFamily="18" charset="0"/>
              </a:rPr>
              <a:t>Prem Mann</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762000"/>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Numerical Descriptive Measures</a:t>
            </a:r>
          </a:p>
        </p:txBody>
      </p:sp>
      <p:sp>
        <p:nvSpPr>
          <p:cNvPr id="14" name="Content Placeholder 13"/>
          <p:cNvSpPr>
            <a:spLocks noGrp="1"/>
          </p:cNvSpPr>
          <p:nvPr>
            <p:ph sz="quarter" idx="24"/>
          </p:nvPr>
        </p:nvSpPr>
        <p:spPr>
          <a:xfrm>
            <a:off x="152400" y="6156325"/>
            <a:ext cx="8839200" cy="273050"/>
          </a:xfrm>
        </p:spPr>
        <p:txBody>
          <a:bodyPr/>
          <a:lstStyle/>
          <a:p>
            <a:r>
              <a:rPr lang="en-IN" sz="1200" dirty="0">
                <a:solidFill>
                  <a:schemeClr val="bg1"/>
                </a:solidFill>
                <a:latin typeface="Times New Roman" panose="02020603050405020304" pitchFamily="18" charset="0"/>
                <a:cs typeface="Times New Roman" panose="02020603050405020304" pitchFamily="18" charset="0"/>
              </a:rPr>
              <a:t>This slide deck contains animations. Please disable animations if they cause issues with your device.</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C4C965-4B64-408C-B724-6B7D5B72FA88}"/>
              </a:ext>
            </a:extLst>
          </p:cNvPr>
          <p:cNvSpPr>
            <a:spLocks noGrp="1"/>
          </p:cNvSpPr>
          <p:nvPr>
            <p:ph type="title"/>
          </p:nvPr>
        </p:nvSpPr>
        <p:spPr/>
        <p:txBody>
          <a:bodyPr/>
          <a:lstStyle/>
          <a:p>
            <a:r>
              <a:rPr lang="en-US" dirty="0"/>
              <a:t>Example 3-2: Solution</a:t>
            </a:r>
          </a:p>
        </p:txBody>
      </p:sp>
      <p:sp>
        <p:nvSpPr>
          <p:cNvPr id="3" name="Content Placeholder 2">
            <a:extLst>
              <a:ext uri="{FF2B5EF4-FFF2-40B4-BE49-F238E27FC236}">
                <a16:creationId xmlns:a16="http://schemas.microsoft.com/office/drawing/2014/main" id="{0FD4B5CC-8159-4FB4-9A32-21EDF8C46844}"/>
              </a:ext>
            </a:extLst>
          </p:cNvPr>
          <p:cNvSpPr>
            <a:spLocks noGrp="1"/>
          </p:cNvSpPr>
          <p:nvPr>
            <p:ph sz="quarter" idx="15"/>
          </p:nvPr>
        </p:nvSpPr>
        <p:spPr>
          <a:xfrm>
            <a:off x="304800" y="1600200"/>
            <a:ext cx="8534400" cy="690561"/>
          </a:xfrm>
        </p:spPr>
        <p:txBody>
          <a:bodyPr/>
          <a:lstStyle/>
          <a:p>
            <a:pPr algn="l">
              <a:lnSpc>
                <a:spcPct val="100000"/>
              </a:lnSpc>
              <a:spcBef>
                <a:spcPct val="50000"/>
              </a:spcBef>
            </a:pPr>
            <a:r>
              <a:rPr lang="en-GB" sz="2800" dirty="0">
                <a:latin typeface="Times New Roman" panose="02020603050405020304" pitchFamily="18" charset="0"/>
                <a:cs typeface="Times New Roman" panose="02020603050405020304" pitchFamily="18" charset="0"/>
              </a:rPr>
              <a:t>The population mean is</a:t>
            </a:r>
          </a:p>
        </p:txBody>
      </p:sp>
      <p:graphicFrame>
        <p:nvGraphicFramePr>
          <p:cNvPr id="7" name="Object 2" descr="mu equals Start Fraction sigma-summation x Over upper N End Fraction equals Start Fraction 362 Over 8 End Fraction equals 45.25 years ">
            <a:extLst>
              <a:ext uri="{FF2B5EF4-FFF2-40B4-BE49-F238E27FC236}">
                <a16:creationId xmlns:a16="http://schemas.microsoft.com/office/drawing/2014/main" id="{3714C3A0-2CD8-48FF-A905-C987A60BE67C}"/>
              </a:ext>
            </a:extLst>
          </p:cNvPr>
          <p:cNvGraphicFramePr>
            <a:graphicFrameLocks noChangeAspect="1"/>
          </p:cNvGraphicFramePr>
          <p:nvPr>
            <p:extLst>
              <p:ext uri="{D42A27DB-BD31-4B8C-83A1-F6EECF244321}">
                <p14:modId xmlns:p14="http://schemas.microsoft.com/office/powerpoint/2010/main" val="3373306421"/>
              </p:ext>
            </p:extLst>
          </p:nvPr>
        </p:nvGraphicFramePr>
        <p:xfrm>
          <a:off x="2941638" y="2438400"/>
          <a:ext cx="3260725" cy="722313"/>
        </p:xfrm>
        <a:graphic>
          <a:graphicData uri="http://schemas.openxmlformats.org/presentationml/2006/ole">
            <mc:AlternateContent xmlns:mc="http://schemas.openxmlformats.org/markup-compatibility/2006">
              <mc:Choice xmlns:v="urn:schemas-microsoft-com:vml" Requires="v">
                <p:oleObj spid="_x0000_s22910" name="Equation" r:id="rId3" imgW="3619440" imgH="799920" progId="Equation.DSMT4">
                  <p:embed/>
                </p:oleObj>
              </mc:Choice>
              <mc:Fallback>
                <p:oleObj name="Equation" r:id="rId3" imgW="3619440" imgH="799920" progId="Equation.DSMT4">
                  <p:embed/>
                  <p:pic>
                    <p:nvPicPr>
                      <p:cNvPr id="3074" name="Object 2"/>
                      <p:cNvPicPr>
                        <a:picLocks noGrp="1" noChangeAspect="1" noChangeArrowheads="1"/>
                      </p:cNvPicPr>
                      <p:nvPr/>
                    </p:nvPicPr>
                    <p:blipFill>
                      <a:blip r:embed="rId4"/>
                      <a:srcRect/>
                      <a:stretch>
                        <a:fillRect/>
                      </a:stretch>
                    </p:blipFill>
                    <p:spPr bwMode="auto">
                      <a:xfrm>
                        <a:off x="2941638" y="2438400"/>
                        <a:ext cx="3260725"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FE2FDA0D-4615-4A21-8DA0-0C8F2A3E7898}"/>
              </a:ext>
            </a:extLst>
          </p:cNvPr>
          <p:cNvSpPr>
            <a:spLocks noGrp="1"/>
          </p:cNvSpPr>
          <p:nvPr>
            <p:ph sz="quarter" idx="18"/>
          </p:nvPr>
        </p:nvSpPr>
        <p:spPr>
          <a:xfrm>
            <a:off x="304800" y="3429000"/>
            <a:ext cx="8434211" cy="990600"/>
          </a:xfrm>
        </p:spPr>
        <p:txBody>
          <a:bodyPr/>
          <a:lstStyle/>
          <a:p>
            <a:pPr marL="0" indent="0">
              <a:buNone/>
            </a:pPr>
            <a:r>
              <a:rPr lang="en-GB" dirty="0">
                <a:latin typeface="Times New Roman" panose="02020603050405020304" pitchFamily="18" charset="0"/>
                <a:cs typeface="Times New Roman" panose="02020603050405020304" pitchFamily="18" charset="0"/>
              </a:rPr>
              <a:t>Thus, the mean age of all eight employees of this company is </a:t>
            </a:r>
            <a:r>
              <a:rPr lang="en-GB" b="1" dirty="0">
                <a:latin typeface="Times New Roman" panose="02020603050405020304" pitchFamily="18" charset="0"/>
                <a:cs typeface="Times New Roman" panose="02020603050405020304" pitchFamily="18" charset="0"/>
              </a:rPr>
              <a:t>45.25 years</a:t>
            </a:r>
            <a:r>
              <a:rPr lang="en-GB" dirty="0">
                <a:latin typeface="Times New Roman" panose="02020603050405020304" pitchFamily="18" charset="0"/>
                <a:cs typeface="Times New Roman" panose="02020603050405020304" pitchFamily="18" charset="0"/>
              </a:rPr>
              <a:t>, or 45 years and 3 months.</a:t>
            </a:r>
          </a:p>
        </p:txBody>
      </p:sp>
    </p:spTree>
    <p:extLst>
      <p:ext uri="{BB962C8B-B14F-4D97-AF65-F5344CB8AC3E}">
        <p14:creationId xmlns:p14="http://schemas.microsoft.com/office/powerpoint/2010/main" val="34740199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GB" dirty="0">
                <a:latin typeface="Times New Roman" panose="02020603050405020304" pitchFamily="18" charset="0"/>
                <a:cs typeface="Times New Roman" panose="02020603050405020304" pitchFamily="18" charset="0"/>
              </a:rPr>
              <a:t>Example 3-19: Solution</a:t>
            </a:r>
            <a:r>
              <a:rPr lang="en-US" dirty="0">
                <a:latin typeface="Times New Roman" panose="02020603050405020304" pitchFamily="18" charset="0"/>
                <a:cs typeface="Times New Roman" panose="02020603050405020304" pitchFamily="18" charset="0"/>
              </a:rPr>
              <a:t>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4191000"/>
            <a:ext cx="8534400" cy="1653037"/>
          </a:xfrm>
        </p:spPr>
        <p:txBody>
          <a:bodyPr/>
          <a:lstStyle/>
          <a:p>
            <a:pPr marL="0" indent="0">
              <a:spcBef>
                <a:spcPct val="50000"/>
              </a:spcBef>
              <a:buNone/>
            </a:pPr>
            <a:r>
              <a:rPr lang="en-US" sz="2600" dirty="0">
                <a:latin typeface="Times New Roman" panose="02020603050405020304" pitchFamily="18" charset="0"/>
                <a:cs typeface="Times New Roman" panose="02020603050405020304" pitchFamily="18" charset="0"/>
              </a:rPr>
              <a:t>Thus, the standard deviation of the daily commuting times for these employees is </a:t>
            </a:r>
            <a:r>
              <a:rPr lang="en-US" sz="2600" b="1" dirty="0">
                <a:latin typeface="Times New Roman" panose="02020603050405020304" pitchFamily="18" charset="0"/>
                <a:cs typeface="Times New Roman" panose="02020603050405020304" pitchFamily="18" charset="0"/>
              </a:rPr>
              <a:t>11.62 minutes</a:t>
            </a:r>
            <a:r>
              <a:rPr lang="en-US" sz="2600" dirty="0">
                <a:latin typeface="Times New Roman" panose="02020603050405020304" pitchFamily="18" charset="0"/>
                <a:cs typeface="Times New Roman" panose="02020603050405020304" pitchFamily="18" charset="0"/>
              </a:rPr>
              <a:t>.</a:t>
            </a:r>
          </a:p>
        </p:txBody>
      </p:sp>
      <p:graphicFrame>
        <p:nvGraphicFramePr>
          <p:cNvPr id="5" name="Object 2" descr="Start Layout 1st Row sigma squared equals Start Start Fraction sigma-summation m squared f minus Start Fraction left-parenthesis sigma-summation m f right-parenthesis Superscript 2 Baseline Over upper N End Fraction OverOver upper N End End Fraction equals Start Start Fraction 14 comma 825 minus Start Fraction left-parenthesis 535 right-parenthesis squared Over 25 End Fraction OverOver 25 End End Fraction equals Start Fraction 3376 Over 25 End Fraction equals 135.04 2nd Row with Label End Label Blank 3rd Row with Label End Label Blank 4th Row sigma equals Start Root sigma squared End Root equals Start Root 135.04 End Root equals 11.62 minutes End Layout ">
            <a:extLst>
              <a:ext uri="{FF2B5EF4-FFF2-40B4-BE49-F238E27FC236}">
                <a16:creationId xmlns:a16="http://schemas.microsoft.com/office/drawing/2014/main" id="{56088858-E59C-4292-A915-7AF86E279E64}"/>
              </a:ext>
            </a:extLst>
          </p:cNvPr>
          <p:cNvGraphicFramePr>
            <a:graphicFrameLocks noChangeAspect="1"/>
          </p:cNvGraphicFramePr>
          <p:nvPr>
            <p:extLst>
              <p:ext uri="{D42A27DB-BD31-4B8C-83A1-F6EECF244321}">
                <p14:modId xmlns:p14="http://schemas.microsoft.com/office/powerpoint/2010/main" val="643062970"/>
              </p:ext>
            </p:extLst>
          </p:nvPr>
        </p:nvGraphicFramePr>
        <p:xfrm>
          <a:off x="1526619" y="1666478"/>
          <a:ext cx="6089174" cy="2139156"/>
        </p:xfrm>
        <a:graphic>
          <a:graphicData uri="http://schemas.openxmlformats.org/presentationml/2006/ole">
            <mc:AlternateContent xmlns:mc="http://schemas.openxmlformats.org/markup-compatibility/2006">
              <mc:Choice xmlns:v="urn:schemas-microsoft-com:vml" Requires="v">
                <p:oleObj spid="_x0000_s40189" name="Equation" r:id="rId3" imgW="6146640" imgH="2158920" progId="Equation.DSMT4">
                  <p:embed/>
                </p:oleObj>
              </mc:Choice>
              <mc:Fallback>
                <p:oleObj name="Equation" r:id="rId3" imgW="6146640" imgH="2158920" progId="Equation.DSMT4">
                  <p:embed/>
                  <p:pic>
                    <p:nvPicPr>
                      <p:cNvPr id="16386" name="Object 2"/>
                      <p:cNvPicPr>
                        <a:picLocks noGrp="1" noChangeAspect="1" noChangeArrowheads="1"/>
                      </p:cNvPicPr>
                      <p:nvPr/>
                    </p:nvPicPr>
                    <p:blipFill>
                      <a:blip r:embed="rId4"/>
                      <a:srcRect/>
                      <a:stretch>
                        <a:fillRect/>
                      </a:stretch>
                    </p:blipFill>
                    <p:spPr bwMode="auto">
                      <a:xfrm>
                        <a:off x="1526619" y="1666478"/>
                        <a:ext cx="6089174" cy="21391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88360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3-20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The following data, reproduced from Table 3.10 of Example 3-18, give the frequency distribution of the number of orders received each day during the past 50 days at the office of a mail-order company.</a:t>
            </a:r>
          </a:p>
          <a:p>
            <a:pPr marL="0" indent="0">
              <a:buNone/>
            </a:pPr>
            <a:r>
              <a:rPr lang="en-GB" dirty="0">
                <a:latin typeface="Times New Roman" panose="02020603050405020304" pitchFamily="18" charset="0"/>
                <a:cs typeface="Times New Roman" panose="02020603050405020304" pitchFamily="18" charset="0"/>
              </a:rPr>
              <a:t>Calculate the variance and standard deviation.</a:t>
            </a:r>
          </a:p>
        </p:txBody>
      </p:sp>
    </p:spTree>
    <p:extLst>
      <p:ext uri="{BB962C8B-B14F-4D97-AF65-F5344CB8AC3E}">
        <p14:creationId xmlns:p14="http://schemas.microsoft.com/office/powerpoint/2010/main" val="17225447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3-20 (2 of 2)</a:t>
            </a:r>
          </a:p>
        </p:txBody>
      </p:sp>
      <p:graphicFrame>
        <p:nvGraphicFramePr>
          <p:cNvPr id="5" name="Table Placeholder 4">
            <a:extLst>
              <a:ext uri="{FF2B5EF4-FFF2-40B4-BE49-F238E27FC236}">
                <a16:creationId xmlns:a16="http://schemas.microsoft.com/office/drawing/2014/main" id="{58FBAD45-DA73-489C-B68A-8808A184106F}"/>
              </a:ext>
            </a:extLst>
          </p:cNvPr>
          <p:cNvGraphicFramePr>
            <a:graphicFrameLocks noGrp="1"/>
          </p:cNvGraphicFramePr>
          <p:nvPr>
            <p:ph type="tbl" sz="quarter" idx="17"/>
            <p:extLst>
              <p:ext uri="{D42A27DB-BD31-4B8C-83A1-F6EECF244321}">
                <p14:modId xmlns:p14="http://schemas.microsoft.com/office/powerpoint/2010/main" val="1134325911"/>
              </p:ext>
            </p:extLst>
          </p:nvPr>
        </p:nvGraphicFramePr>
        <p:xfrm>
          <a:off x="2627947" y="2209800"/>
          <a:ext cx="3888106" cy="1828800"/>
        </p:xfrm>
        <a:graphic>
          <a:graphicData uri="http://schemas.openxmlformats.org/drawingml/2006/table">
            <a:tbl>
              <a:tblPr firstRow="1">
                <a:tableStyleId>{B301B821-A1FF-4177-AEE7-76D212191A09}</a:tableStyleId>
              </a:tblPr>
              <a:tblGrid>
                <a:gridCol w="2052003">
                  <a:extLst>
                    <a:ext uri="{9D8B030D-6E8A-4147-A177-3AD203B41FA5}">
                      <a16:colId xmlns:a16="http://schemas.microsoft.com/office/drawing/2014/main" val="3879314622"/>
                    </a:ext>
                  </a:extLst>
                </a:gridCol>
                <a:gridCol w="1836103">
                  <a:extLst>
                    <a:ext uri="{9D8B030D-6E8A-4147-A177-3AD203B41FA5}">
                      <a16:colId xmlns:a16="http://schemas.microsoft.com/office/drawing/2014/main" val="3853484024"/>
                    </a:ext>
                  </a:extLst>
                </a:gridCol>
              </a:tblGrid>
              <a:tr h="182925">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Number of Orders</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f</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93379024"/>
                  </a:ext>
                </a:extLst>
              </a:tr>
              <a:tr h="159478">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10–12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 4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489232691"/>
                  </a:ext>
                </a:extLst>
              </a:tr>
              <a:tr h="159478">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13–15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12</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829240566"/>
                  </a:ext>
                </a:extLst>
              </a:tr>
              <a:tr h="159478">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16–18</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77042879"/>
                  </a:ext>
                </a:extLst>
              </a:tr>
              <a:tr h="159478">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19–21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14</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7666156"/>
                  </a:ext>
                </a:extLst>
              </a:tr>
            </a:tbl>
          </a:graphicData>
        </a:graphic>
      </p:graphicFrame>
    </p:spTree>
    <p:extLst>
      <p:ext uri="{BB962C8B-B14F-4D97-AF65-F5344CB8AC3E}">
        <p14:creationId xmlns:p14="http://schemas.microsoft.com/office/powerpoint/2010/main" val="19901130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0AD-6351-4591-926D-69C57B46AC79}"/>
              </a:ext>
            </a:extLst>
          </p:cNvPr>
          <p:cNvSpPr>
            <a:spLocks noGrp="1"/>
          </p:cNvSpPr>
          <p:nvPr>
            <p:ph type="title"/>
          </p:nvPr>
        </p:nvSpPr>
        <p:spPr/>
        <p:txBody>
          <a:bodyPr/>
          <a:lstStyle/>
          <a:p>
            <a:r>
              <a:rPr lang="en-US" dirty="0"/>
              <a:t>Example 3-20: Solution</a:t>
            </a:r>
            <a:r>
              <a:rPr lang="en-US" dirty="0">
                <a:latin typeface="Times New Roman" panose="02020603050405020304" pitchFamily="18" charset="0"/>
                <a:cs typeface="Times New Roman" panose="02020603050405020304" pitchFamily="18" charset="0"/>
              </a:rPr>
              <a:t> (1 of 2)</a:t>
            </a:r>
            <a:endParaRPr lang="en-US" dirty="0"/>
          </a:p>
        </p:txBody>
      </p:sp>
      <p:sp>
        <p:nvSpPr>
          <p:cNvPr id="4" name="Content Placeholder 3">
            <a:extLst>
              <a:ext uri="{FF2B5EF4-FFF2-40B4-BE49-F238E27FC236}">
                <a16:creationId xmlns:a16="http://schemas.microsoft.com/office/drawing/2014/main" id="{4A001C5D-6CB9-41F2-8DC2-1F680A7BA0A2}"/>
              </a:ext>
            </a:extLst>
          </p:cNvPr>
          <p:cNvSpPr>
            <a:spLocks noGrp="1"/>
          </p:cNvSpPr>
          <p:nvPr>
            <p:ph sz="quarter" idx="15"/>
          </p:nvPr>
        </p:nvSpPr>
        <p:spPr>
          <a:xfrm>
            <a:off x="304800" y="1371600"/>
            <a:ext cx="8534400" cy="544510"/>
          </a:xfrm>
        </p:spPr>
        <p:txBody>
          <a:bodyPr/>
          <a:lstStyle/>
          <a:p>
            <a:pPr algn="l">
              <a:lnSpc>
                <a:spcPct val="100000"/>
              </a:lnSpc>
              <a:spcBef>
                <a:spcPts val="0"/>
              </a:spcBef>
            </a:pPr>
            <a:r>
              <a:rPr lang="en-US" sz="2800" b="1" dirty="0">
                <a:ea typeface="Times New Roman"/>
                <a:cs typeface="STIXTwoText-Bold"/>
              </a:rPr>
              <a:t>Table 3.13</a:t>
            </a:r>
          </a:p>
        </p:txBody>
      </p:sp>
      <p:graphicFrame>
        <p:nvGraphicFramePr>
          <p:cNvPr id="10" name="Table Placeholder 4">
            <a:extLst>
              <a:ext uri="{FF2B5EF4-FFF2-40B4-BE49-F238E27FC236}">
                <a16:creationId xmlns:a16="http://schemas.microsoft.com/office/drawing/2014/main" id="{FD3573BF-AA3D-464C-8338-92FB7D16AD16}"/>
              </a:ext>
            </a:extLst>
          </p:cNvPr>
          <p:cNvGraphicFramePr>
            <a:graphicFrameLocks noGrp="1"/>
          </p:cNvGraphicFramePr>
          <p:nvPr>
            <p:ph type="tbl" sz="quarter" idx="17"/>
            <p:extLst>
              <p:ext uri="{D42A27DB-BD31-4B8C-83A1-F6EECF244321}">
                <p14:modId xmlns:p14="http://schemas.microsoft.com/office/powerpoint/2010/main" val="3431984602"/>
              </p:ext>
            </p:extLst>
          </p:nvPr>
        </p:nvGraphicFramePr>
        <p:xfrm>
          <a:off x="964769" y="2497138"/>
          <a:ext cx="7214463" cy="2153920"/>
        </p:xfrm>
        <a:graphic>
          <a:graphicData uri="http://schemas.openxmlformats.org/drawingml/2006/table">
            <a:tbl>
              <a:tblPr firstRow="1">
                <a:tableStyleId>{B301B821-A1FF-4177-AEE7-76D212191A09}</a:tableStyleId>
              </a:tblPr>
              <a:tblGrid>
                <a:gridCol w="2646677">
                  <a:extLst>
                    <a:ext uri="{9D8B030D-6E8A-4147-A177-3AD203B41FA5}">
                      <a16:colId xmlns:a16="http://schemas.microsoft.com/office/drawing/2014/main" val="3879314622"/>
                    </a:ext>
                  </a:extLst>
                </a:gridCol>
                <a:gridCol w="965157">
                  <a:extLst>
                    <a:ext uri="{9D8B030D-6E8A-4147-A177-3AD203B41FA5}">
                      <a16:colId xmlns:a16="http://schemas.microsoft.com/office/drawing/2014/main" val="3853484024"/>
                    </a:ext>
                  </a:extLst>
                </a:gridCol>
                <a:gridCol w="965157">
                  <a:extLst>
                    <a:ext uri="{9D8B030D-6E8A-4147-A177-3AD203B41FA5}">
                      <a16:colId xmlns:a16="http://schemas.microsoft.com/office/drawing/2014/main" val="2079734026"/>
                    </a:ext>
                  </a:extLst>
                </a:gridCol>
                <a:gridCol w="1187767">
                  <a:extLst>
                    <a:ext uri="{9D8B030D-6E8A-4147-A177-3AD203B41FA5}">
                      <a16:colId xmlns:a16="http://schemas.microsoft.com/office/drawing/2014/main" val="1097999535"/>
                    </a:ext>
                  </a:extLst>
                </a:gridCol>
                <a:gridCol w="1449705">
                  <a:extLst>
                    <a:ext uri="{9D8B030D-6E8A-4147-A177-3AD203B41FA5}">
                      <a16:colId xmlns:a16="http://schemas.microsoft.com/office/drawing/2014/main" val="3431917764"/>
                    </a:ext>
                  </a:extLst>
                </a:gridCol>
              </a:tblGrid>
              <a:tr h="182925">
                <a:tc>
                  <a:txBody>
                    <a:bodyPr/>
                    <a:lstStyle/>
                    <a:p>
                      <a:pPr marL="0" marR="0" algn="ctr">
                        <a:lnSpc>
                          <a:spcPct val="100000"/>
                        </a:lnSpc>
                        <a:spcBef>
                          <a:spcPts val="0"/>
                        </a:spcBef>
                        <a:spcAft>
                          <a:spcPts val="0"/>
                        </a:spcAft>
                      </a:pPr>
                      <a:r>
                        <a:rPr lang="en-US" sz="1600" dirty="0">
                          <a:latin typeface="Times New Roman" panose="02020603050405020304" pitchFamily="18" charset="0"/>
                          <a:cs typeface="Times New Roman" panose="02020603050405020304" pitchFamily="18" charset="0"/>
                        </a:rPr>
                        <a:t>Number of Orders</a:t>
                      </a: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m</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m 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m</a:t>
                      </a:r>
                      <a:r>
                        <a:rPr lang="en-US" sz="1600" i="1" baseline="30000" dirty="0">
                          <a:latin typeface="Times New Roman" panose="02020603050405020304" pitchFamily="18" charset="0"/>
                          <a:cs typeface="Times New Roman" panose="02020603050405020304" pitchFamily="18" charset="0"/>
                        </a:rPr>
                        <a:t>2  </a:t>
                      </a:r>
                      <a:r>
                        <a:rPr lang="en-US" sz="1600" i="1" dirty="0">
                          <a:latin typeface="Times New Roman" panose="02020603050405020304" pitchFamily="18" charset="0"/>
                          <a:cs typeface="Times New Roman" panose="02020603050405020304" pitchFamily="18" charset="0"/>
                        </a:rPr>
                        <a:t>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93379024"/>
                  </a:ext>
                </a:extLst>
              </a:tr>
              <a:tr h="159478">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10–12</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 4</a:t>
                      </a:r>
                    </a:p>
                  </a:txBody>
                  <a:tcPr marL="76200" marR="76200" marT="63500" marB="63500"/>
                </a:tc>
                <a:tc>
                  <a:txBody>
                    <a:bodyPr/>
                    <a:lstStyle/>
                    <a:p>
                      <a:pPr marL="0" marR="0" algn="ctr">
                        <a:lnSpc>
                          <a:spcPct val="100000"/>
                        </a:lnSpc>
                        <a:spcBef>
                          <a:spcPts val="0"/>
                        </a:spcBef>
                        <a:spcAft>
                          <a:spcPts val="300"/>
                        </a:spcAft>
                      </a:pPr>
                      <a:r>
                        <a:rPr lang="en-US" sz="1600">
                          <a:solidFill>
                            <a:srgbClr val="000000"/>
                          </a:solidFill>
                          <a:latin typeface="Times New Roman" panose="02020603050405020304" pitchFamily="18" charset="0"/>
                          <a:ea typeface="Times New Roman"/>
                          <a:cs typeface="Times New Roman" panose="02020603050405020304" pitchFamily="18" charset="0"/>
                        </a:rPr>
                        <a:t>11</a:t>
                      </a:r>
                    </a:p>
                  </a:txBody>
                  <a:tcPr marL="76200" marR="76200" marT="63500" marB="63500"/>
                </a:tc>
                <a:tc>
                  <a:txBody>
                    <a:bodyPr/>
                    <a:lstStyle/>
                    <a:p>
                      <a:pPr marL="0" marR="0" algn="ctr">
                        <a:lnSpc>
                          <a:spcPct val="100000"/>
                        </a:lnSpc>
                        <a:spcBef>
                          <a:spcPts val="0"/>
                        </a:spcBef>
                        <a:spcAft>
                          <a:spcPts val="300"/>
                        </a:spcAft>
                      </a:pPr>
                      <a:r>
                        <a:rPr lang="en-US" sz="1600">
                          <a:solidFill>
                            <a:srgbClr val="000000"/>
                          </a:solidFill>
                          <a:latin typeface="Times New Roman" panose="02020603050405020304" pitchFamily="18" charset="0"/>
                          <a:ea typeface="Times New Roman"/>
                          <a:cs typeface="Times New Roman" panose="02020603050405020304" pitchFamily="18" charset="0"/>
                        </a:rPr>
                        <a:t> 44</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 484</a:t>
                      </a:r>
                    </a:p>
                  </a:txBody>
                  <a:tcPr marL="76200" marR="76200" marT="63500" marB="63500"/>
                </a:tc>
                <a:extLst>
                  <a:ext uri="{0D108BD9-81ED-4DB2-BD59-A6C34878D82A}">
                    <a16:rowId xmlns:a16="http://schemas.microsoft.com/office/drawing/2014/main" val="2489232691"/>
                  </a:ext>
                </a:extLst>
              </a:tr>
              <a:tr h="159478">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13–15</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12</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14</a:t>
                      </a:r>
                    </a:p>
                  </a:txBody>
                  <a:tcPr marL="76200" marR="76200" marT="63500" marB="63500"/>
                </a:tc>
                <a:tc>
                  <a:txBody>
                    <a:bodyPr/>
                    <a:lstStyle/>
                    <a:p>
                      <a:pPr marL="0" marR="0" algn="ctr">
                        <a:lnSpc>
                          <a:spcPct val="100000"/>
                        </a:lnSpc>
                        <a:spcBef>
                          <a:spcPts val="0"/>
                        </a:spcBef>
                        <a:spcAft>
                          <a:spcPts val="300"/>
                        </a:spcAft>
                      </a:pPr>
                      <a:r>
                        <a:rPr lang="en-US" sz="1600">
                          <a:solidFill>
                            <a:srgbClr val="000000"/>
                          </a:solidFill>
                          <a:latin typeface="Times New Roman" panose="02020603050405020304" pitchFamily="18" charset="0"/>
                          <a:ea typeface="Times New Roman"/>
                          <a:cs typeface="Times New Roman" panose="02020603050405020304" pitchFamily="18" charset="0"/>
                        </a:rPr>
                        <a:t>168</a:t>
                      </a:r>
                    </a:p>
                  </a:txBody>
                  <a:tcPr marL="76200" marR="76200" marT="63500" marB="63500"/>
                </a:tc>
                <a:tc>
                  <a:txBody>
                    <a:bodyPr/>
                    <a:lstStyle/>
                    <a:p>
                      <a:pPr marL="0" marR="0" algn="ctr">
                        <a:lnSpc>
                          <a:spcPct val="100000"/>
                        </a:lnSpc>
                        <a:spcBef>
                          <a:spcPts val="0"/>
                        </a:spcBef>
                        <a:spcAft>
                          <a:spcPts val="300"/>
                        </a:spcAft>
                      </a:pPr>
                      <a:r>
                        <a:rPr lang="en-US" sz="1600">
                          <a:solidFill>
                            <a:srgbClr val="000000"/>
                          </a:solidFill>
                          <a:latin typeface="Times New Roman" panose="02020603050405020304" pitchFamily="18" charset="0"/>
                          <a:ea typeface="Times New Roman"/>
                          <a:cs typeface="Times New Roman" panose="02020603050405020304" pitchFamily="18" charset="0"/>
                        </a:rPr>
                        <a:t>2352</a:t>
                      </a:r>
                    </a:p>
                  </a:txBody>
                  <a:tcPr marL="76200" marR="76200" marT="63500" marB="63500"/>
                </a:tc>
                <a:extLst>
                  <a:ext uri="{0D108BD9-81ED-4DB2-BD59-A6C34878D82A}">
                    <a16:rowId xmlns:a16="http://schemas.microsoft.com/office/drawing/2014/main" val="1829240566"/>
                  </a:ext>
                </a:extLst>
              </a:tr>
              <a:tr h="159478">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16–18</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20</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17</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340</a:t>
                      </a:r>
                    </a:p>
                  </a:txBody>
                  <a:tcPr marL="76200" marR="76200" marT="63500" marB="63500"/>
                </a:tc>
                <a:tc>
                  <a:txBody>
                    <a:bodyPr/>
                    <a:lstStyle/>
                    <a:p>
                      <a:pPr marL="0" marR="0" algn="ctr">
                        <a:lnSpc>
                          <a:spcPct val="100000"/>
                        </a:lnSpc>
                        <a:spcBef>
                          <a:spcPts val="0"/>
                        </a:spcBef>
                        <a:spcAft>
                          <a:spcPts val="300"/>
                        </a:spcAft>
                      </a:pPr>
                      <a:r>
                        <a:rPr lang="en-US" sz="1600">
                          <a:solidFill>
                            <a:srgbClr val="000000"/>
                          </a:solidFill>
                          <a:latin typeface="Times New Roman" panose="02020603050405020304" pitchFamily="18" charset="0"/>
                          <a:ea typeface="Times New Roman"/>
                          <a:cs typeface="Times New Roman" panose="02020603050405020304" pitchFamily="18" charset="0"/>
                        </a:rPr>
                        <a:t>5780</a:t>
                      </a:r>
                    </a:p>
                  </a:txBody>
                  <a:tcPr marL="76200" marR="76200" marT="63500" marB="63500"/>
                </a:tc>
                <a:extLst>
                  <a:ext uri="{0D108BD9-81ED-4DB2-BD59-A6C34878D82A}">
                    <a16:rowId xmlns:a16="http://schemas.microsoft.com/office/drawing/2014/main" val="3877042879"/>
                  </a:ext>
                </a:extLst>
              </a:tr>
              <a:tr h="159478">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19–21</a:t>
                      </a:r>
                    </a:p>
                  </a:txBody>
                  <a:tcPr marL="76200" marR="76200" marT="63500" marB="63500"/>
                </a:tc>
                <a:tc>
                  <a:txBody>
                    <a:bodyPr/>
                    <a:lstStyle/>
                    <a:p>
                      <a:pPr marL="0" marR="0" algn="ctr">
                        <a:lnSpc>
                          <a:spcPct val="100000"/>
                        </a:lnSpc>
                        <a:spcBef>
                          <a:spcPts val="0"/>
                        </a:spcBef>
                        <a:spcAft>
                          <a:spcPts val="300"/>
                        </a:spcAft>
                      </a:pPr>
                      <a:r>
                        <a:rPr lang="en-US" sz="1600">
                          <a:solidFill>
                            <a:srgbClr val="000000"/>
                          </a:solidFill>
                          <a:latin typeface="Times New Roman" panose="02020603050405020304" pitchFamily="18" charset="0"/>
                          <a:ea typeface="Times New Roman"/>
                          <a:cs typeface="Times New Roman" panose="02020603050405020304" pitchFamily="18" charset="0"/>
                        </a:rPr>
                        <a:t>14</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20</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280</a:t>
                      </a:r>
                    </a:p>
                  </a:txBody>
                  <a:tcPr marL="76200" marR="76200" marT="63500" marB="63500"/>
                </a:tc>
                <a:tc>
                  <a:txBody>
                    <a:bodyPr/>
                    <a:lstStyle/>
                    <a:p>
                      <a:pPr marL="0" marR="0" algn="ctr">
                        <a:lnSpc>
                          <a:spcPct val="100000"/>
                        </a:lnSpc>
                        <a:spcBef>
                          <a:spcPts val="0"/>
                        </a:spcBef>
                        <a:spcAft>
                          <a:spcPts val="300"/>
                        </a:spcAft>
                      </a:pPr>
                      <a:r>
                        <a:rPr lang="en-US" sz="1600" dirty="0">
                          <a:solidFill>
                            <a:srgbClr val="000000"/>
                          </a:solidFill>
                          <a:latin typeface="Times New Roman" panose="02020603050405020304" pitchFamily="18" charset="0"/>
                          <a:ea typeface="Times New Roman"/>
                          <a:cs typeface="Times New Roman" panose="02020603050405020304" pitchFamily="18" charset="0"/>
                        </a:rPr>
                        <a:t>5600</a:t>
                      </a:r>
                    </a:p>
                  </a:txBody>
                  <a:tcPr marL="76200" marR="76200" marT="63500" marB="63500"/>
                </a:tc>
                <a:extLst>
                  <a:ext uri="{0D108BD9-81ED-4DB2-BD59-A6C34878D82A}">
                    <a16:rowId xmlns:a16="http://schemas.microsoft.com/office/drawing/2014/main" val="2347666156"/>
                  </a:ext>
                </a:extLst>
              </a:tr>
              <a:tr h="327118">
                <a:tc>
                  <a:txBody>
                    <a:bodyPr/>
                    <a:lstStyle/>
                    <a:p>
                      <a:pPr marL="0" marR="0">
                        <a:lnSpc>
                          <a:spcPct val="100000"/>
                        </a:lnSpc>
                        <a:spcBef>
                          <a:spcPts val="0"/>
                        </a:spcBef>
                        <a:spcAft>
                          <a:spcPts val="300"/>
                        </a:spcAft>
                      </a:pP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 50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l-GR" sz="1600" dirty="0">
                          <a:latin typeface="Times New Roman" panose="02020603050405020304" pitchFamily="18" charset="0"/>
                          <a:cs typeface="Times New Roman" panose="02020603050405020304" pitchFamily="18" charset="0"/>
                        </a:rPr>
                        <a:t>Σ</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mf</a:t>
                      </a:r>
                      <a:r>
                        <a:rPr lang="en-US" sz="1600" dirty="0">
                          <a:latin typeface="Times New Roman" panose="02020603050405020304" pitchFamily="18" charset="0"/>
                          <a:cs typeface="Times New Roman" panose="02020603050405020304" pitchFamily="18" charset="0"/>
                        </a:rPr>
                        <a:t> = 832</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l-GR" sz="1600" dirty="0">
                          <a:latin typeface="Times New Roman" panose="02020603050405020304" pitchFamily="18" charset="0"/>
                          <a:cs typeface="Times New Roman" panose="02020603050405020304" pitchFamily="18" charset="0"/>
                        </a:rPr>
                        <a:t>Σ</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m</a:t>
                      </a:r>
                      <a:r>
                        <a:rPr lang="en-US" sz="1600" i="0" baseline="300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 = 14,216</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739678547"/>
                  </a:ext>
                </a:extLst>
              </a:tr>
            </a:tbl>
          </a:graphicData>
        </a:graphic>
      </p:graphicFrame>
    </p:spTree>
    <p:extLst>
      <p:ext uri="{BB962C8B-B14F-4D97-AF65-F5344CB8AC3E}">
        <p14:creationId xmlns:p14="http://schemas.microsoft.com/office/powerpoint/2010/main" val="24198866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GB" dirty="0">
                <a:latin typeface="Times New Roman" panose="02020603050405020304" pitchFamily="18" charset="0"/>
                <a:cs typeface="Times New Roman" panose="02020603050405020304" pitchFamily="18" charset="0"/>
              </a:rPr>
              <a:t>Example 3-20: Solution</a:t>
            </a:r>
            <a:r>
              <a:rPr lang="en-US" dirty="0">
                <a:latin typeface="Times New Roman" panose="02020603050405020304" pitchFamily="18" charset="0"/>
                <a:cs typeface="Times New Roman" panose="02020603050405020304" pitchFamily="18" charset="0"/>
              </a:rPr>
              <a:t> (2 of 2)</a:t>
            </a:r>
          </a:p>
        </p:txBody>
      </p:sp>
      <p:graphicFrame>
        <p:nvGraphicFramePr>
          <p:cNvPr id="6" name="Object 2" descr="Start Layout 1st Row s squared equals Start Start Fraction sigma-summation m squared f minus Start Fraction left-parenthesis sigma-summation m f right-parenthesis Superscript 2 Baseline Over n End Fraction OverOver n minus 1 End End Fraction equals Start Start Fraction 14 comma 216 minus Start Fraction left-parenthesis 832 right-parenthesis squared Over 50 End Fraction OverOver 50 minus 1 End End Fraction equals 7.5820 2nd Row with Label End Label Blank 3rd Row with Label End Label Blank 4th Row s equals Start Root s squared End Root equals Start Root 7.5820 End Root equals 2.75 orders End Layout ">
            <a:extLst>
              <a:ext uri="{FF2B5EF4-FFF2-40B4-BE49-F238E27FC236}">
                <a16:creationId xmlns:a16="http://schemas.microsoft.com/office/drawing/2014/main" id="{076A7DFB-A58C-406D-8479-F4B0AD57AC1C}"/>
              </a:ext>
            </a:extLst>
          </p:cNvPr>
          <p:cNvGraphicFramePr>
            <a:graphicFrameLocks noChangeAspect="1"/>
          </p:cNvGraphicFramePr>
          <p:nvPr>
            <p:extLst>
              <p:ext uri="{D42A27DB-BD31-4B8C-83A1-F6EECF244321}">
                <p14:modId xmlns:p14="http://schemas.microsoft.com/office/powerpoint/2010/main" val="1256628171"/>
              </p:ext>
            </p:extLst>
          </p:nvPr>
        </p:nvGraphicFramePr>
        <p:xfrm>
          <a:off x="1732757" y="1676400"/>
          <a:ext cx="5678487" cy="2298700"/>
        </p:xfrm>
        <a:graphic>
          <a:graphicData uri="http://schemas.openxmlformats.org/presentationml/2006/ole">
            <mc:AlternateContent xmlns:mc="http://schemas.openxmlformats.org/markup-compatibility/2006">
              <mc:Choice xmlns:v="urn:schemas-microsoft-com:vml" Requires="v">
                <p:oleObj spid="_x0000_s42214" name="Equation" r:id="rId3" imgW="5333760" imgH="2158920" progId="Equation.DSMT4">
                  <p:embed/>
                </p:oleObj>
              </mc:Choice>
              <mc:Fallback>
                <p:oleObj name="Equation" r:id="rId3" imgW="5333760" imgH="2158920" progId="Equation.DSMT4">
                  <p:embed/>
                  <p:pic>
                    <p:nvPicPr>
                      <p:cNvPr id="17410" name="Object 2"/>
                      <p:cNvPicPr>
                        <a:picLocks noGrp="1" noChangeAspect="1" noChangeArrowheads="1"/>
                      </p:cNvPicPr>
                      <p:nvPr/>
                    </p:nvPicPr>
                    <p:blipFill>
                      <a:blip r:embed="rId4"/>
                      <a:srcRect/>
                      <a:stretch>
                        <a:fillRect/>
                      </a:stretch>
                    </p:blipFill>
                    <p:spPr bwMode="auto">
                      <a:xfrm>
                        <a:off x="1732757" y="1676400"/>
                        <a:ext cx="567848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4114800"/>
            <a:ext cx="8534400" cy="1729237"/>
          </a:xfrm>
        </p:spPr>
        <p:txBody>
          <a:bodyPr/>
          <a:lstStyle/>
          <a:p>
            <a:pPr marL="0" indent="0">
              <a:buNone/>
            </a:pPr>
            <a:r>
              <a:rPr lang="en-US" sz="2600" dirty="0">
                <a:latin typeface="Times New Roman" panose="02020603050405020304" pitchFamily="18" charset="0"/>
                <a:cs typeface="Times New Roman" panose="02020603050405020304" pitchFamily="18" charset="0"/>
              </a:rPr>
              <a:t>Thus, the standard deviation of the number of orders received at the office of this mail-order company during the past 50 days is </a:t>
            </a:r>
            <a:r>
              <a:rPr lang="en-US" sz="2600" b="1" dirty="0">
                <a:latin typeface="Times New Roman" panose="02020603050405020304" pitchFamily="18" charset="0"/>
                <a:cs typeface="Times New Roman" panose="02020603050405020304" pitchFamily="18" charset="0"/>
              </a:rPr>
              <a:t>2.75</a:t>
            </a:r>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685761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3.4 Use of Standard Deviation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r>
              <a:rPr lang="en-US" dirty="0">
                <a:latin typeface="Times New Roman" panose="02020603050405020304" pitchFamily="18" charset="0"/>
                <a:cs typeface="Times New Roman" panose="02020603050405020304" pitchFamily="18" charset="0"/>
              </a:rPr>
              <a:t>Chebyshev’s Theorem</a:t>
            </a:r>
          </a:p>
          <a:p>
            <a:r>
              <a:rPr lang="en-US" dirty="0">
                <a:latin typeface="Times New Roman" panose="02020603050405020304" pitchFamily="18" charset="0"/>
                <a:cs typeface="Times New Roman" panose="02020603050405020304" pitchFamily="18" charset="0"/>
              </a:rPr>
              <a:t>Empirical Rule</a:t>
            </a:r>
          </a:p>
        </p:txBody>
      </p:sp>
    </p:spTree>
    <p:extLst>
      <p:ext uri="{BB962C8B-B14F-4D97-AF65-F5344CB8AC3E}">
        <p14:creationId xmlns:p14="http://schemas.microsoft.com/office/powerpoint/2010/main" val="263807941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Chebyshev’s Theorem</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For any number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greater than 1, at least (1 – 1/</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²) of the data values lie within </a:t>
            </a:r>
            <a:r>
              <a:rPr lang="en-US" i="1" dirty="0">
                <a:latin typeface="Times New Roman" panose="02020603050405020304" pitchFamily="18" charset="0"/>
                <a:cs typeface="Times New Roman" panose="02020603050405020304" pitchFamily="18" charset="0"/>
              </a:rPr>
              <a:t>k</a:t>
            </a:r>
            <a:r>
              <a:rPr lang="en-US" dirty="0">
                <a:latin typeface="Times New Roman" panose="02020603050405020304" pitchFamily="18" charset="0"/>
                <a:cs typeface="Times New Roman" panose="02020603050405020304" pitchFamily="18" charset="0"/>
              </a:rPr>
              <a:t> standard deviations of the mean.</a:t>
            </a:r>
          </a:p>
        </p:txBody>
      </p:sp>
    </p:spTree>
    <p:extLst>
      <p:ext uri="{BB962C8B-B14F-4D97-AF65-F5344CB8AC3E}">
        <p14:creationId xmlns:p14="http://schemas.microsoft.com/office/powerpoint/2010/main" val="23369281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0AD-6351-4591-926D-69C57B46AC79}"/>
              </a:ext>
            </a:extLst>
          </p:cNvPr>
          <p:cNvSpPr>
            <a:spLocks noGrp="1"/>
          </p:cNvSpPr>
          <p:nvPr>
            <p:ph type="title"/>
          </p:nvPr>
        </p:nvSpPr>
        <p:spPr/>
        <p:txBody>
          <a:bodyPr/>
          <a:lstStyle/>
          <a:p>
            <a:r>
              <a:rPr lang="en-US" dirty="0"/>
              <a:t>Table 3.14 Areas Under the Distribution Curve Using Chebyshev’s Theorem</a:t>
            </a:r>
          </a:p>
        </p:txBody>
      </p:sp>
      <p:sp>
        <p:nvSpPr>
          <p:cNvPr id="4" name="Content Placeholder 3">
            <a:extLst>
              <a:ext uri="{FF2B5EF4-FFF2-40B4-BE49-F238E27FC236}">
                <a16:creationId xmlns:a16="http://schemas.microsoft.com/office/drawing/2014/main" id="{4A001C5D-6CB9-41F2-8DC2-1F680A7BA0A2}"/>
              </a:ext>
            </a:extLst>
          </p:cNvPr>
          <p:cNvSpPr>
            <a:spLocks noGrp="1"/>
          </p:cNvSpPr>
          <p:nvPr>
            <p:ph sz="quarter" idx="15"/>
          </p:nvPr>
        </p:nvSpPr>
        <p:spPr>
          <a:xfrm>
            <a:off x="304800" y="1598612"/>
            <a:ext cx="8534400" cy="898526"/>
          </a:xfrm>
        </p:spPr>
        <p:txBody>
          <a:bodyPr/>
          <a:lstStyle/>
          <a:p>
            <a:pPr algn="l">
              <a:lnSpc>
                <a:spcPct val="100000"/>
              </a:lnSpc>
              <a:spcBef>
                <a:spcPts val="0"/>
              </a:spcBef>
            </a:pPr>
            <a:r>
              <a:rPr lang="en-US" sz="2400" b="1" dirty="0">
                <a:latin typeface="Times New Roman" panose="02020603050405020304" pitchFamily="18" charset="0"/>
                <a:ea typeface="Times New Roman"/>
                <a:cs typeface="Times New Roman" panose="02020603050405020304" pitchFamily="18" charset="0"/>
              </a:rPr>
              <a:t>Table 3.14  Areas Under the Distribution Curve Using </a:t>
            </a:r>
            <a:r>
              <a:rPr lang="en-US" sz="2400" b="1" dirty="0" err="1">
                <a:latin typeface="Times New Roman" panose="02020603050405020304" pitchFamily="18" charset="0"/>
                <a:ea typeface="Times New Roman"/>
                <a:cs typeface="Times New Roman" panose="02020603050405020304" pitchFamily="18" charset="0"/>
              </a:rPr>
              <a:t>Chebysev’s</a:t>
            </a:r>
            <a:r>
              <a:rPr lang="en-US" sz="2400" b="1" dirty="0">
                <a:latin typeface="Times New Roman" panose="02020603050405020304" pitchFamily="18" charset="0"/>
                <a:ea typeface="Times New Roman"/>
                <a:cs typeface="Times New Roman" panose="02020603050405020304" pitchFamily="18" charset="0"/>
              </a:rPr>
              <a:t> Theorem</a:t>
            </a:r>
          </a:p>
        </p:txBody>
      </p:sp>
      <p:graphicFrame>
        <p:nvGraphicFramePr>
          <p:cNvPr id="9" name="Table Placeholder 8" descr="Start Layout 1st Row 1st Column k 2nd Column upper Interval 3rd Column 1 minus Start Fraction 1 Over k squared End Fraction 4th Column upper Minimum upper A r e a upper Within k upper Standard upper Deviations 2nd Row 1st Column 1.5 2nd Column mu plus-or-minus 1.5 sigma 3rd Column 1 minus Start Fraction 1 Over 1.5 squared End Fraction equals 1 minus .44 equals .56 4th Column 56 percent-sign 3rd Row 1st Column 2.0 2nd Column mu plus-or-minus 2 sigma 3rd Column 1 minus Start Fraction 1 Over 2 squared End Fraction equals 1 minus .25 equals .75 4th Column 75 percent-sign 4th Row 1st Column 2.5 2nd Column mu plus-or-minus 2.5 sigma 3rd Column 1 minus Start Fraction 1 Over 2.5 squared End Fraction equals 1 minus .16 equals .84 4th Column 84 percent-sign 5th Row 1st Column 3.0 2nd Column mu plus-or-minus 3 sigma 3rd Column 1 minus Start Fraction 1 Over 3.0 squared End Fraction equals 1 minus .11 equals .89 4th Column 89 percent-sign End Layout">
            <a:extLst>
              <a:ext uri="{FF2B5EF4-FFF2-40B4-BE49-F238E27FC236}">
                <a16:creationId xmlns:a16="http://schemas.microsoft.com/office/drawing/2014/main" id="{BE521E34-B7FD-4DB6-9ED1-D1D22EEC8C0A}"/>
              </a:ext>
            </a:extLst>
          </p:cNvPr>
          <p:cNvGraphicFramePr>
            <a:graphicFrameLocks noGrp="1" noChangeAspect="1"/>
          </p:cNvGraphicFramePr>
          <p:nvPr>
            <p:ph type="tbl" sz="quarter" idx="17"/>
            <p:extLst>
              <p:ext uri="{D42A27DB-BD31-4B8C-83A1-F6EECF244321}">
                <p14:modId xmlns:p14="http://schemas.microsoft.com/office/powerpoint/2010/main" val="561889423"/>
              </p:ext>
            </p:extLst>
          </p:nvPr>
        </p:nvGraphicFramePr>
        <p:xfrm>
          <a:off x="548625" y="2724058"/>
          <a:ext cx="7999856" cy="2990942"/>
        </p:xfrm>
        <a:graphic>
          <a:graphicData uri="http://schemas.openxmlformats.org/presentationml/2006/ole">
            <mc:AlternateContent xmlns:mc="http://schemas.openxmlformats.org/markup-compatibility/2006">
              <mc:Choice xmlns:v="urn:schemas-microsoft-com:vml" Requires="v">
                <p:oleObj spid="_x0000_s53341" name="Equation" r:id="rId3" imgW="5638680" imgH="2108160" progId="Equation.DSMT4">
                  <p:embed/>
                </p:oleObj>
              </mc:Choice>
              <mc:Fallback>
                <p:oleObj name="Equation" r:id="rId3" imgW="5638680" imgH="2108160" progId="Equation.DSMT4">
                  <p:embed/>
                  <p:pic>
                    <p:nvPicPr>
                      <p:cNvPr id="6" name="Object 5">
                        <a:extLst>
                          <a:ext uri="{FF2B5EF4-FFF2-40B4-BE49-F238E27FC236}">
                            <a16:creationId xmlns:a16="http://schemas.microsoft.com/office/drawing/2014/main" id="{5C3832CE-ABC6-4CFE-A4F7-EB8B38ED0038}"/>
                          </a:ext>
                        </a:extLst>
                      </p:cNvPr>
                      <p:cNvPicPr/>
                      <p:nvPr/>
                    </p:nvPicPr>
                    <p:blipFill>
                      <a:blip r:embed="rId4"/>
                      <a:stretch>
                        <a:fillRect/>
                      </a:stretch>
                    </p:blipFill>
                    <p:spPr>
                      <a:xfrm>
                        <a:off x="548625" y="2724058"/>
                        <a:ext cx="7999856" cy="2990942"/>
                      </a:xfrm>
                      <a:prstGeom prst="rect">
                        <a:avLst/>
                      </a:prstGeom>
                    </p:spPr>
                  </p:pic>
                </p:oleObj>
              </mc:Fallback>
            </mc:AlternateContent>
          </a:graphicData>
        </a:graphic>
      </p:graphicFrame>
    </p:spTree>
    <p:extLst>
      <p:ext uri="{BB962C8B-B14F-4D97-AF65-F5344CB8AC3E}">
        <p14:creationId xmlns:p14="http://schemas.microsoft.com/office/powerpoint/2010/main" val="393558617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3.5 Chebyshev’s Theorem</a:t>
            </a:r>
          </a:p>
        </p:txBody>
      </p:sp>
      <p:pic>
        <p:nvPicPr>
          <p:cNvPr id="6" name="Picture Placeholder 5" descr="A graph plots the Chebyshev’s theorem. The horizontal axis has 3 markings: mu minus k times sigma, mu, and mu plus k times sigma. A right-skewed curve is traced along the horizontal axis with mu minus k times sigma as the peak of the curve. The curve has two shaded sections, one lies between mu minus k times sigma and mu, and the other lies between mu and mu plus k times sigma. The width of each section is k times sigma. The arrows pointing at the two sections indicate that at least 1 minus 1 over k squared of the values lie in shaded areas.">
            <a:extLst>
              <a:ext uri="{FF2B5EF4-FFF2-40B4-BE49-F238E27FC236}">
                <a16:creationId xmlns:a16="http://schemas.microsoft.com/office/drawing/2014/main" id="{07B8BF31-F53C-408E-832A-79F5365B96AA}"/>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1213969" y="1981200"/>
            <a:ext cx="6716062" cy="3505689"/>
          </a:xfrm>
          <a:prstGeom prst="rect">
            <a:avLst/>
          </a:prstGeom>
        </p:spPr>
      </p:pic>
    </p:spTree>
    <p:extLst>
      <p:ext uri="{BB962C8B-B14F-4D97-AF65-F5344CB8AC3E}">
        <p14:creationId xmlns:p14="http://schemas.microsoft.com/office/powerpoint/2010/main" val="4816905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Figure 3.6 Percentage of Values within Two Standard Deviations of the Mean for Chebyshev’s Theorem</a:t>
            </a:r>
          </a:p>
        </p:txBody>
      </p:sp>
      <p:pic>
        <p:nvPicPr>
          <p:cNvPr id="7" name="Picture Placeholder 6" descr="A graph plots the Chebyshev’s theorem. The horizontal axis has 3 markings: mu minus 2 times sigma, mu, and mu plus 2 times sigma. A left-inclined bell-shaped curve is traced along the horizontal axis with mu minus 2 times sigma as the peak of the curve. The curve has two shaded sections between mu minus 2 times sigma, mu, and mu plus 2 times sigma with mu as the center point. The arrows pointing at the two sections indicate that At least 75 percent of the values lie in shaded areas.">
            <a:extLst>
              <a:ext uri="{FF2B5EF4-FFF2-40B4-BE49-F238E27FC236}">
                <a16:creationId xmlns:a16="http://schemas.microsoft.com/office/drawing/2014/main" id="{D02E0924-FF0C-401E-AF54-852C2C735324}"/>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1113943" y="1966709"/>
            <a:ext cx="6916115" cy="2924583"/>
          </a:xfrm>
          <a:prstGeom prst="rect">
            <a:avLst/>
          </a:prstGeom>
        </p:spPr>
      </p:pic>
    </p:spTree>
    <p:extLst>
      <p:ext uri="{BB962C8B-B14F-4D97-AF65-F5344CB8AC3E}">
        <p14:creationId xmlns:p14="http://schemas.microsoft.com/office/powerpoint/2010/main" val="427094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algn="l">
              <a:lnSpc>
                <a:spcPct val="100000"/>
              </a:lnSpc>
              <a:spcBef>
                <a:spcPts val="624"/>
              </a:spcBef>
              <a:spcAft>
                <a:spcPts val="1200"/>
              </a:spcAft>
            </a:pPr>
            <a:r>
              <a:rPr lang="en-US" sz="2800" dirty="0">
                <a:latin typeface="Times New Roman" panose="02020603050405020304" pitchFamily="18" charset="0"/>
                <a:cs typeface="Times New Roman" panose="02020603050405020304" pitchFamily="18" charset="0"/>
              </a:rPr>
              <a:t>Following are the list prices of eight homes randomly selected from all homes for sale in a city:</a:t>
            </a:r>
            <a:endParaRPr lang="en-GB" sz="26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656745796"/>
              </p:ext>
            </p:extLst>
          </p:nvPr>
        </p:nvGraphicFramePr>
        <p:xfrm>
          <a:off x="1882140" y="2502764"/>
          <a:ext cx="5379720" cy="938070"/>
        </p:xfrm>
        <a:graphic>
          <a:graphicData uri="http://schemas.openxmlformats.org/drawingml/2006/table">
            <a:tbl>
              <a:tblPr firstRow="1" bandRow="1">
                <a:tableStyleId>{2D5ABB26-0587-4C30-8999-92F81FD0307C}</a:tableStyleId>
              </a:tblPr>
              <a:tblGrid>
                <a:gridCol w="1402080">
                  <a:extLst>
                    <a:ext uri="{9D8B030D-6E8A-4147-A177-3AD203B41FA5}">
                      <a16:colId xmlns:a16="http://schemas.microsoft.com/office/drawing/2014/main" val="2160363365"/>
                    </a:ext>
                  </a:extLst>
                </a:gridCol>
                <a:gridCol w="1249680">
                  <a:extLst>
                    <a:ext uri="{9D8B030D-6E8A-4147-A177-3AD203B41FA5}">
                      <a16:colId xmlns:a16="http://schemas.microsoft.com/office/drawing/2014/main" val="2035656962"/>
                    </a:ext>
                  </a:extLst>
                </a:gridCol>
                <a:gridCol w="1249680">
                  <a:extLst>
                    <a:ext uri="{9D8B030D-6E8A-4147-A177-3AD203B41FA5}">
                      <a16:colId xmlns:a16="http://schemas.microsoft.com/office/drawing/2014/main" val="4084629075"/>
                    </a:ext>
                  </a:extLst>
                </a:gridCol>
                <a:gridCol w="1478280">
                  <a:extLst>
                    <a:ext uri="{9D8B030D-6E8A-4147-A177-3AD203B41FA5}">
                      <a16:colId xmlns:a16="http://schemas.microsoft.com/office/drawing/2014/main" val="3371842112"/>
                    </a:ext>
                  </a:extLst>
                </a:gridCol>
              </a:tblGrid>
              <a:tr h="469035">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$245,670</a:t>
                      </a:r>
                    </a:p>
                  </a:txBody>
                  <a:tcPr/>
                </a:tc>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176,200</a:t>
                      </a:r>
                    </a:p>
                  </a:txBody>
                  <a:tcPr/>
                </a:tc>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360,280</a:t>
                      </a:r>
                    </a:p>
                  </a:txBody>
                  <a:tcPr/>
                </a:tc>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272,440</a:t>
                      </a:r>
                    </a:p>
                  </a:txBody>
                  <a:tcPr/>
                </a:tc>
                <a:extLst>
                  <a:ext uri="{0D108BD9-81ED-4DB2-BD59-A6C34878D82A}">
                    <a16:rowId xmlns:a16="http://schemas.microsoft.com/office/drawing/2014/main" val="734635572"/>
                  </a:ext>
                </a:extLst>
              </a:tr>
              <a:tr h="469035">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450,394</a:t>
                      </a:r>
                    </a:p>
                  </a:txBody>
                  <a:tcPr/>
                </a:tc>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310,160</a:t>
                      </a:r>
                    </a:p>
                  </a:txBody>
                  <a:tcPr/>
                </a:tc>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393,610</a:t>
                      </a:r>
                    </a:p>
                  </a:txBody>
                  <a:tcPr/>
                </a:tc>
                <a:tc>
                  <a:txBody>
                    <a:bodyPr/>
                    <a:lstStyle/>
                    <a:p>
                      <a:pPr marL="0" marR="0" algn="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3,874,480</a:t>
                      </a:r>
                    </a:p>
                  </a:txBody>
                  <a:tcPr/>
                </a:tc>
                <a:extLst>
                  <a:ext uri="{0D108BD9-81ED-4DB2-BD59-A6C34878D82A}">
                    <a16:rowId xmlns:a16="http://schemas.microsoft.com/office/drawing/2014/main" val="84044532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810000"/>
            <a:ext cx="8334022" cy="1905000"/>
          </a:xfrm>
        </p:spPr>
        <p:txBody>
          <a:bodyPr/>
          <a:lstStyle/>
          <a:p>
            <a:pPr marL="0" indent="0">
              <a:buNone/>
            </a:pPr>
            <a:r>
              <a:rPr lang="en-US" dirty="0">
                <a:latin typeface="Times New Roman" panose="02020603050405020304" pitchFamily="18" charset="0"/>
                <a:cs typeface="Times New Roman" panose="02020603050405020304" pitchFamily="18" charset="0"/>
              </a:rPr>
              <a:t>Note that the price of the last house is $3,874,480, which is an outlier. Show how the inclusion of this outlier affects the value of the mean.</a:t>
            </a:r>
          </a:p>
        </p:txBody>
      </p:sp>
    </p:spTree>
    <p:extLst>
      <p:ext uri="{BB962C8B-B14F-4D97-AF65-F5344CB8AC3E}">
        <p14:creationId xmlns:p14="http://schemas.microsoft.com/office/powerpoint/2010/main" val="407335593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Figure 3.7 Percentage of Values within Three Standard Deviations of the Mean for Chebyshev’s Theorem</a:t>
            </a:r>
          </a:p>
        </p:txBody>
      </p:sp>
      <p:pic>
        <p:nvPicPr>
          <p:cNvPr id="6" name="Picture Placeholder 5" descr="A graph plots the percentage of values within three standard deviations of the mean for Chebyshev’s theorem. The horizontal axis has 3 markings: mu minus 3 times sigma, mu, and mu plus 3 times sigma. The marking mu lies at the center of the horizontal axis. A right-skewed curve is traced along the horizontal axis. The curve has two shaded sections, the first one lies between mu minus 3 times sigma and mu, and the second one lies between mu and mu plus 3 times sigma. The arrows pointing at the two sections indicate that at least 89 percent of the values lie in shaded areas.">
            <a:extLst>
              <a:ext uri="{FF2B5EF4-FFF2-40B4-BE49-F238E27FC236}">
                <a16:creationId xmlns:a16="http://schemas.microsoft.com/office/drawing/2014/main" id="{B89AB927-84CD-4909-8687-28B67A07D746}"/>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1113943" y="1966709"/>
            <a:ext cx="6916115" cy="2924583"/>
          </a:xfrm>
          <a:prstGeom prst="rect">
            <a:avLst/>
          </a:prstGeom>
        </p:spPr>
      </p:pic>
    </p:spTree>
    <p:extLst>
      <p:ext uri="{BB962C8B-B14F-4D97-AF65-F5344CB8AC3E}">
        <p14:creationId xmlns:p14="http://schemas.microsoft.com/office/powerpoint/2010/main" val="28058675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3-21</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The average systolic blood pressure for 4000 women who were screened for high blood pressure was found to be 187 mm Hg with a standard deviation of 22. Using Chebyshev’s theorem, find at least what percentage of women in this group have a systolic blood pressure between 143 and 231 mm Hg.</a:t>
            </a:r>
          </a:p>
        </p:txBody>
      </p:sp>
    </p:spTree>
    <p:extLst>
      <p:ext uri="{BB962C8B-B14F-4D97-AF65-F5344CB8AC3E}">
        <p14:creationId xmlns:p14="http://schemas.microsoft.com/office/powerpoint/2010/main" val="38104345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0AD-6351-4591-926D-69C57B46AC79}"/>
              </a:ext>
            </a:extLst>
          </p:cNvPr>
          <p:cNvSpPr>
            <a:spLocks noGrp="1"/>
          </p:cNvSpPr>
          <p:nvPr>
            <p:ph type="title"/>
          </p:nvPr>
        </p:nvSpPr>
        <p:spPr>
          <a:xfrm>
            <a:off x="281354" y="457200"/>
            <a:ext cx="8534400" cy="1066800"/>
          </a:xfrm>
        </p:spPr>
        <p:txBody>
          <a:bodyPr/>
          <a:lstStyle/>
          <a:p>
            <a:r>
              <a:rPr lang="en-US" dirty="0"/>
              <a:t>Example 3-21: Solution</a:t>
            </a:r>
            <a:r>
              <a:rPr lang="en-US" dirty="0">
                <a:latin typeface="Times New Roman" panose="02020603050405020304" pitchFamily="18" charset="0"/>
                <a:cs typeface="Times New Roman" panose="02020603050405020304" pitchFamily="18" charset="0"/>
              </a:rPr>
              <a:t> (1 of 2)</a:t>
            </a:r>
            <a:endParaRPr lang="en-US" dirty="0"/>
          </a:p>
        </p:txBody>
      </p:sp>
      <p:sp>
        <p:nvSpPr>
          <p:cNvPr id="4" name="Content Placeholder 3">
            <a:extLst>
              <a:ext uri="{FF2B5EF4-FFF2-40B4-BE49-F238E27FC236}">
                <a16:creationId xmlns:a16="http://schemas.microsoft.com/office/drawing/2014/main" id="{4A001C5D-6CB9-41F2-8DC2-1F680A7BA0A2}"/>
              </a:ext>
            </a:extLst>
          </p:cNvPr>
          <p:cNvSpPr>
            <a:spLocks noGrp="1"/>
          </p:cNvSpPr>
          <p:nvPr>
            <p:ph sz="quarter" idx="15"/>
          </p:nvPr>
        </p:nvSpPr>
        <p:spPr>
          <a:xfrm>
            <a:off x="304800" y="1371600"/>
            <a:ext cx="8534400" cy="1447800"/>
          </a:xfrm>
        </p:spPr>
        <p:txBody>
          <a:bodyPr/>
          <a:lstStyle/>
          <a:p>
            <a:pPr algn="l"/>
            <a:r>
              <a:rPr lang="en-US" sz="2600" dirty="0">
                <a:latin typeface="Times New Roman" panose="02020603050405020304" pitchFamily="18" charset="0"/>
                <a:cs typeface="Times New Roman" panose="02020603050405020304" pitchFamily="18" charset="0"/>
              </a:rPr>
              <a:t>Let </a:t>
            </a:r>
            <a:r>
              <a:rPr lang="el-GR" sz="2600" dirty="0">
                <a:latin typeface="Times New Roman" panose="02020603050405020304" pitchFamily="18" charset="0"/>
                <a:cs typeface="Times New Roman" panose="02020603050405020304" pitchFamily="18" charset="0"/>
              </a:rPr>
              <a:t>μ</a:t>
            </a:r>
            <a:r>
              <a:rPr lang="en-GB" sz="2600" dirty="0">
                <a:latin typeface="Times New Roman" panose="02020603050405020304" pitchFamily="18" charset="0"/>
                <a:cs typeface="Times New Roman" panose="02020603050405020304" pitchFamily="18" charset="0"/>
              </a:rPr>
              <a:t> and </a:t>
            </a:r>
            <a:r>
              <a:rPr lang="el-GR" sz="2600" dirty="0">
                <a:latin typeface="Times New Roman" panose="02020603050405020304" pitchFamily="18" charset="0"/>
                <a:cs typeface="Times New Roman" panose="02020603050405020304" pitchFamily="18" charset="0"/>
              </a:rPr>
              <a:t>σ</a:t>
            </a:r>
            <a:r>
              <a:rPr lang="en-GB" sz="2600" dirty="0">
                <a:latin typeface="Times New Roman" panose="02020603050405020304" pitchFamily="18" charset="0"/>
                <a:cs typeface="Times New Roman" panose="02020603050405020304" pitchFamily="18" charset="0"/>
              </a:rPr>
              <a:t> be the mean and the standard deviation, respectively, of the systolic blood pressures of these women. </a:t>
            </a:r>
          </a:p>
          <a:p>
            <a:pPr>
              <a:buFont typeface="Wingdings" charset="2"/>
              <a:buChar char=" "/>
            </a:pPr>
            <a:r>
              <a:rPr lang="el-GR" sz="2600" dirty="0">
                <a:latin typeface="Times New Roman" panose="02020603050405020304" pitchFamily="18" charset="0"/>
                <a:cs typeface="Times New Roman" panose="02020603050405020304" pitchFamily="18" charset="0"/>
              </a:rPr>
              <a:t>μ</a:t>
            </a:r>
            <a:r>
              <a:rPr lang="en-GB" sz="2600" dirty="0">
                <a:latin typeface="Times New Roman" panose="02020603050405020304" pitchFamily="18" charset="0"/>
                <a:cs typeface="Times New Roman" panose="02020603050405020304" pitchFamily="18" charset="0"/>
              </a:rPr>
              <a:t> = 187   and   </a:t>
            </a:r>
            <a:r>
              <a:rPr lang="el-GR" sz="2600" dirty="0">
                <a:latin typeface="Times New Roman" panose="02020603050405020304" pitchFamily="18" charset="0"/>
                <a:cs typeface="Times New Roman" panose="02020603050405020304" pitchFamily="18" charset="0"/>
              </a:rPr>
              <a:t>σ</a:t>
            </a:r>
            <a:r>
              <a:rPr lang="en-GB" sz="2600" dirty="0">
                <a:latin typeface="Times New Roman" panose="02020603050405020304" pitchFamily="18" charset="0"/>
                <a:cs typeface="Times New Roman" panose="02020603050405020304" pitchFamily="18" charset="0"/>
              </a:rPr>
              <a:t> = 22</a:t>
            </a:r>
            <a:endParaRPr lang="en-US" sz="2600" dirty="0">
              <a:latin typeface="Times New Roman" panose="02020603050405020304" pitchFamily="18" charset="0"/>
              <a:cs typeface="Times New Roman" panose="02020603050405020304" pitchFamily="18" charset="0"/>
            </a:endParaRPr>
          </a:p>
        </p:txBody>
      </p:sp>
      <p:pic>
        <p:nvPicPr>
          <p:cNvPr id="10" name="Picture Placeholder 9" descr="A horizontal scale ranges from 143 to 231, with the mean, mu equal 187. The value of the horizontal scale to the left side of mu is as follows: 143 minus 187 equals negative 44. The value of the horizontal scale to the right side of mu is as follows: 231 minus 187 equals 44.">
            <a:extLst>
              <a:ext uri="{FF2B5EF4-FFF2-40B4-BE49-F238E27FC236}">
                <a16:creationId xmlns:a16="http://schemas.microsoft.com/office/drawing/2014/main" id="{1856C533-5C48-4112-AC46-BB7D33212D29}"/>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580389" y="2936938"/>
            <a:ext cx="7983222" cy="984125"/>
          </a:xfrm>
          <a:prstGeom prst="rect">
            <a:avLst/>
          </a:prstGeom>
        </p:spPr>
      </p:pic>
    </p:spTree>
    <p:extLst>
      <p:ext uri="{BB962C8B-B14F-4D97-AF65-F5344CB8AC3E}">
        <p14:creationId xmlns:p14="http://schemas.microsoft.com/office/powerpoint/2010/main" val="7548621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3-21: Solution (2 of 2)</a:t>
            </a:r>
          </a:p>
        </p:txBody>
      </p:sp>
      <p:sp>
        <p:nvSpPr>
          <p:cNvPr id="2" name="Content Placeholder 1">
            <a:extLst>
              <a:ext uri="{FF2B5EF4-FFF2-40B4-BE49-F238E27FC236}">
                <a16:creationId xmlns:a16="http://schemas.microsoft.com/office/drawing/2014/main" id="{AC736FCB-8088-4FA3-909F-30274F79B4FA}"/>
              </a:ext>
            </a:extLst>
          </p:cNvPr>
          <p:cNvSpPr>
            <a:spLocks noGrp="1"/>
          </p:cNvSpPr>
          <p:nvPr>
            <p:ph sz="quarter" idx="15"/>
          </p:nvPr>
        </p:nvSpPr>
        <p:spPr>
          <a:xfrm>
            <a:off x="380060" y="1587793"/>
            <a:ext cx="8435694" cy="1247482"/>
          </a:xfrm>
        </p:spPr>
        <p:txBody>
          <a:bodyPr/>
          <a:lstStyle/>
          <a:p>
            <a:pPr algn="l">
              <a:lnSpc>
                <a:spcPct val="100000"/>
              </a:lnSpc>
              <a:spcBef>
                <a:spcPts val="624"/>
              </a:spcBef>
            </a:pPr>
            <a:r>
              <a:rPr lang="en-US" sz="2600" dirty="0">
                <a:latin typeface="Times New Roman" panose="02020603050405020304" pitchFamily="18" charset="0"/>
                <a:ea typeface="Verdana" pitchFamily="34" charset="0"/>
                <a:cs typeface="Times New Roman" panose="02020603050405020304" pitchFamily="18" charset="0"/>
              </a:rPr>
              <a:t>The value of </a:t>
            </a:r>
            <a:r>
              <a:rPr lang="en-US" sz="2600" i="1" dirty="0">
                <a:latin typeface="Times New Roman" panose="02020603050405020304" pitchFamily="18" charset="0"/>
                <a:ea typeface="Verdana" pitchFamily="34" charset="0"/>
                <a:cs typeface="Times New Roman" panose="02020603050405020304" pitchFamily="18" charset="0"/>
              </a:rPr>
              <a:t>k</a:t>
            </a:r>
            <a:r>
              <a:rPr lang="en-US" sz="2600" dirty="0">
                <a:latin typeface="Times New Roman" panose="02020603050405020304" pitchFamily="18" charset="0"/>
                <a:ea typeface="Verdana" pitchFamily="34" charset="0"/>
                <a:cs typeface="Times New Roman" panose="02020603050405020304" pitchFamily="18" charset="0"/>
              </a:rPr>
              <a:t> is obtained by dividing the distance between the mean and each point by the standard deviation. Thus</a:t>
            </a:r>
          </a:p>
          <a:p>
            <a:pPr>
              <a:lnSpc>
                <a:spcPct val="100000"/>
              </a:lnSpc>
              <a:spcBef>
                <a:spcPts val="624"/>
              </a:spcBef>
            </a:pPr>
            <a:r>
              <a:rPr lang="en-US" sz="2600" i="1" dirty="0">
                <a:latin typeface="Times New Roman" panose="02020603050405020304" pitchFamily="18" charset="0"/>
                <a:ea typeface="Verdana" pitchFamily="34" charset="0"/>
                <a:cs typeface="Times New Roman" panose="02020603050405020304" pitchFamily="18" charset="0"/>
              </a:rPr>
              <a:t>k</a:t>
            </a:r>
            <a:r>
              <a:rPr lang="en-US" sz="2600" dirty="0">
                <a:latin typeface="Times New Roman" panose="02020603050405020304" pitchFamily="18" charset="0"/>
                <a:ea typeface="Verdana" pitchFamily="34" charset="0"/>
                <a:cs typeface="Times New Roman" panose="02020603050405020304" pitchFamily="18" charset="0"/>
              </a:rPr>
              <a:t> = 44/22 = 2</a:t>
            </a:r>
            <a:endParaRPr lang="en-US" sz="2600" b="1" dirty="0">
              <a:latin typeface="Times New Roman" panose="02020603050405020304" pitchFamily="18" charset="0"/>
              <a:cs typeface="Times New Roman" panose="02020603050405020304" pitchFamily="18" charset="0"/>
            </a:endParaRPr>
          </a:p>
        </p:txBody>
      </p:sp>
      <p:graphicFrame>
        <p:nvGraphicFramePr>
          <p:cNvPr id="6" name="Object 2" descr="one minus start frac one over k square end frac equals one minus start frac one over left parenthesis two right parenthesis square end frac equals one minus start frac one over four end frac equals one minus .25 equals .75  or 75%">
            <a:extLst>
              <a:ext uri="{FF2B5EF4-FFF2-40B4-BE49-F238E27FC236}">
                <a16:creationId xmlns:a16="http://schemas.microsoft.com/office/drawing/2014/main" id="{9DB22E8B-3912-4AFA-B3FE-879E9B53811A}"/>
              </a:ext>
            </a:extLst>
          </p:cNvPr>
          <p:cNvGraphicFramePr>
            <a:graphicFrameLocks noChangeAspect="1"/>
          </p:cNvGraphicFramePr>
          <p:nvPr>
            <p:extLst>
              <p:ext uri="{D42A27DB-BD31-4B8C-83A1-F6EECF244321}">
                <p14:modId xmlns:p14="http://schemas.microsoft.com/office/powerpoint/2010/main" val="255757208"/>
              </p:ext>
            </p:extLst>
          </p:nvPr>
        </p:nvGraphicFramePr>
        <p:xfrm>
          <a:off x="1913297" y="3003867"/>
          <a:ext cx="5261452" cy="729933"/>
        </p:xfrm>
        <a:graphic>
          <a:graphicData uri="http://schemas.openxmlformats.org/presentationml/2006/ole">
            <mc:AlternateContent xmlns:mc="http://schemas.openxmlformats.org/markup-compatibility/2006">
              <mc:Choice xmlns:v="urn:schemas-microsoft-com:vml" Requires="v">
                <p:oleObj spid="_x0000_s43227" name="Equation" r:id="rId3" imgW="4711680" imgH="660240" progId="Equation.DSMT4">
                  <p:embed/>
                </p:oleObj>
              </mc:Choice>
              <mc:Fallback>
                <p:oleObj name="Equation" r:id="rId3" imgW="4711680" imgH="660240" progId="Equation.DSMT4">
                  <p:embed/>
                  <p:pic>
                    <p:nvPicPr>
                      <p:cNvPr id="19458" name="Object 2"/>
                      <p:cNvPicPr>
                        <a:picLocks noChangeAspect="1" noChangeArrowheads="1"/>
                      </p:cNvPicPr>
                      <p:nvPr/>
                    </p:nvPicPr>
                    <p:blipFill>
                      <a:blip r:embed="rId4"/>
                      <a:srcRect/>
                      <a:stretch>
                        <a:fillRect/>
                      </a:stretch>
                    </p:blipFill>
                    <p:spPr bwMode="auto">
                      <a:xfrm>
                        <a:off x="1913297" y="3003867"/>
                        <a:ext cx="5261452" cy="7299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FE027521-9D14-4F6B-A54B-D52712EBBD42}"/>
              </a:ext>
            </a:extLst>
          </p:cNvPr>
          <p:cNvSpPr>
            <a:spLocks noGrp="1"/>
          </p:cNvSpPr>
          <p:nvPr>
            <p:ph sz="quarter" idx="18"/>
          </p:nvPr>
        </p:nvSpPr>
        <p:spPr>
          <a:xfrm>
            <a:off x="390427" y="3733800"/>
            <a:ext cx="8334022" cy="2438400"/>
          </a:xfrm>
        </p:spPr>
        <p:txBody>
          <a:bodyPr/>
          <a:lstStyle/>
          <a:p>
            <a:pPr marL="0" indent="0">
              <a:buNone/>
            </a:pPr>
            <a:r>
              <a:rPr lang="en-US" dirty="0">
                <a:latin typeface="Times New Roman" panose="02020603050405020304" pitchFamily="18" charset="0"/>
                <a:cs typeface="Times New Roman" panose="02020603050405020304" pitchFamily="18" charset="0"/>
              </a:rPr>
              <a:t>Hence, according to Chebyshev's theorem, at least 75% of the women have systolic blood pressure between 143 and 231 mm Hg. This percentage is shown in Figure 3.8.</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1166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Figure 3.8 Percentage of Women with Systolic Blood Pressure between 143 and 231.</a:t>
            </a:r>
          </a:p>
        </p:txBody>
      </p:sp>
      <p:pic>
        <p:nvPicPr>
          <p:cNvPr id="7" name="Picture Placeholder 6" descr="A graph plots the percentage of women with systolic blood pressure. The horizontal axis labeled systolic blood pressure has 3 markings: mu minus 2 times sigma, 143; mu, 187; and mu plus 2 times sigma, 231. The marking mu lies at the center of the horizontal axis. A right-skewed curve is traced along the horizontal axis. The curve has two shaded sections, one lies between mu minus 2 times sigma and mu, and the other lies between mu and mu plus 2 times sigma. The arrows pointing at the two sections indicate that at least 75 percent of the women have a systolic blood pressure between 143 and 231.">
            <a:extLst>
              <a:ext uri="{FF2B5EF4-FFF2-40B4-BE49-F238E27FC236}">
                <a16:creationId xmlns:a16="http://schemas.microsoft.com/office/drawing/2014/main" id="{FAED1027-CD9D-4F11-9417-E30090151B11}"/>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556771" y="1714950"/>
            <a:ext cx="8030459" cy="3542850"/>
          </a:xfrm>
          <a:prstGeom prst="rect">
            <a:avLst/>
          </a:prstGeom>
        </p:spPr>
      </p:pic>
    </p:spTree>
    <p:extLst>
      <p:ext uri="{BB962C8B-B14F-4D97-AF65-F5344CB8AC3E}">
        <p14:creationId xmlns:p14="http://schemas.microsoft.com/office/powerpoint/2010/main" val="10640369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Empirical Rule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For a bell shaped distribution, approximately</a:t>
            </a:r>
          </a:p>
          <a:p>
            <a:r>
              <a:rPr lang="en-US" dirty="0">
                <a:latin typeface="Times New Roman" panose="02020603050405020304" pitchFamily="18" charset="0"/>
                <a:cs typeface="Times New Roman" panose="02020603050405020304" pitchFamily="18" charset="0"/>
              </a:rPr>
              <a:t>68% of the observations lie within one standard deviation of the mean</a:t>
            </a:r>
          </a:p>
          <a:p>
            <a:r>
              <a:rPr lang="en-US" dirty="0">
                <a:latin typeface="Times New Roman" panose="02020603050405020304" pitchFamily="18" charset="0"/>
                <a:cs typeface="Times New Roman" panose="02020603050405020304" pitchFamily="18" charset="0"/>
              </a:rPr>
              <a:t>95% of the observations lie within two standard deviations of the mean</a:t>
            </a:r>
          </a:p>
          <a:p>
            <a:r>
              <a:rPr lang="en-US" dirty="0">
                <a:latin typeface="Times New Roman" panose="02020603050405020304" pitchFamily="18" charset="0"/>
                <a:cs typeface="Times New Roman" panose="02020603050405020304" pitchFamily="18" charset="0"/>
              </a:rPr>
              <a:t>99.7% of the observations lie within three standard deviations of the mean</a:t>
            </a:r>
          </a:p>
        </p:txBody>
      </p:sp>
    </p:spTree>
    <p:extLst>
      <p:ext uri="{BB962C8B-B14F-4D97-AF65-F5344CB8AC3E}">
        <p14:creationId xmlns:p14="http://schemas.microsoft.com/office/powerpoint/2010/main" val="12651911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0AD-6351-4591-926D-69C57B46AC79}"/>
              </a:ext>
            </a:extLst>
          </p:cNvPr>
          <p:cNvSpPr>
            <a:spLocks noGrp="1"/>
          </p:cNvSpPr>
          <p:nvPr>
            <p:ph type="title"/>
          </p:nvPr>
        </p:nvSpPr>
        <p:spPr/>
        <p:txBody>
          <a:bodyPr>
            <a:normAutofit fontScale="90000"/>
          </a:bodyPr>
          <a:lstStyle/>
          <a:p>
            <a:r>
              <a:rPr lang="en-US" dirty="0"/>
              <a:t>Table 3.15 Approximate Areas Under a Bell-Shaped Distribution Using the Empirical Rule</a:t>
            </a:r>
          </a:p>
        </p:txBody>
      </p:sp>
      <p:sp>
        <p:nvSpPr>
          <p:cNvPr id="4" name="Content Placeholder 3">
            <a:extLst>
              <a:ext uri="{FF2B5EF4-FFF2-40B4-BE49-F238E27FC236}">
                <a16:creationId xmlns:a16="http://schemas.microsoft.com/office/drawing/2014/main" id="{4A001C5D-6CB9-41F2-8DC2-1F680A7BA0A2}"/>
              </a:ext>
            </a:extLst>
          </p:cNvPr>
          <p:cNvSpPr>
            <a:spLocks noGrp="1"/>
          </p:cNvSpPr>
          <p:nvPr>
            <p:ph sz="quarter" idx="15"/>
          </p:nvPr>
        </p:nvSpPr>
        <p:spPr>
          <a:xfrm>
            <a:off x="304800" y="1589090"/>
            <a:ext cx="8534400" cy="908048"/>
          </a:xfrm>
        </p:spPr>
        <p:txBody>
          <a:bodyPr/>
          <a:lstStyle/>
          <a:p>
            <a:pPr algn="l">
              <a:lnSpc>
                <a:spcPct val="100000"/>
              </a:lnSpc>
              <a:spcBef>
                <a:spcPts val="0"/>
              </a:spcBef>
            </a:pPr>
            <a:r>
              <a:rPr lang="en-US" sz="2600" b="1" dirty="0">
                <a:latin typeface="Times New Roman" panose="02020603050405020304" pitchFamily="18" charset="0"/>
                <a:ea typeface="Times New Roman"/>
                <a:cs typeface="Times New Roman" panose="02020603050405020304" pitchFamily="18" charset="0"/>
              </a:rPr>
              <a:t>Table 3.15 Approximate Areas under a Bell-Shaped Distribution Using the Empirical Rule</a:t>
            </a:r>
          </a:p>
        </p:txBody>
      </p:sp>
      <p:graphicFrame>
        <p:nvGraphicFramePr>
          <p:cNvPr id="3" name="Table 5">
            <a:extLst>
              <a:ext uri="{FF2B5EF4-FFF2-40B4-BE49-F238E27FC236}">
                <a16:creationId xmlns:a16="http://schemas.microsoft.com/office/drawing/2014/main" id="{73B6C083-8001-4BD0-A157-0FE23B33D685}"/>
              </a:ext>
            </a:extLst>
          </p:cNvPr>
          <p:cNvGraphicFramePr>
            <a:graphicFrameLocks noGrp="1"/>
          </p:cNvGraphicFramePr>
          <p:nvPr>
            <p:ph type="tbl" sz="quarter" idx="17"/>
            <p:extLst>
              <p:ext uri="{D42A27DB-BD31-4B8C-83A1-F6EECF244321}">
                <p14:modId xmlns:p14="http://schemas.microsoft.com/office/powerpoint/2010/main" val="3078138897"/>
              </p:ext>
            </p:extLst>
          </p:nvPr>
        </p:nvGraphicFramePr>
        <p:xfrm>
          <a:off x="2994756" y="2687320"/>
          <a:ext cx="3107595" cy="1483360"/>
        </p:xfrm>
        <a:graphic>
          <a:graphicData uri="http://schemas.openxmlformats.org/drawingml/2006/table">
            <a:tbl>
              <a:tblPr firstRow="1" bandRow="1">
                <a:tableStyleId>{69012ECD-51FC-41F1-AA8D-1B2483CD663E}</a:tableStyleId>
              </a:tblPr>
              <a:tblGrid>
                <a:gridCol w="1053306">
                  <a:extLst>
                    <a:ext uri="{9D8B030D-6E8A-4147-A177-3AD203B41FA5}">
                      <a16:colId xmlns:a16="http://schemas.microsoft.com/office/drawing/2014/main" val="1511606151"/>
                    </a:ext>
                  </a:extLst>
                </a:gridCol>
                <a:gridCol w="2054289">
                  <a:extLst>
                    <a:ext uri="{9D8B030D-6E8A-4147-A177-3AD203B41FA5}">
                      <a16:colId xmlns:a16="http://schemas.microsoft.com/office/drawing/2014/main" val="3000121072"/>
                    </a:ext>
                  </a:extLst>
                </a:gridCol>
              </a:tblGrid>
              <a:tr h="370840">
                <a:tc>
                  <a:txBody>
                    <a:bodyPr/>
                    <a:lstStyle/>
                    <a:p>
                      <a:pPr marL="0" marR="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Interval</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Approximate Area</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503668836"/>
                  </a:ext>
                </a:extLst>
              </a:tr>
              <a:tr h="370840">
                <a:tc>
                  <a:txBody>
                    <a:bodyPr/>
                    <a:lstStyle/>
                    <a:p>
                      <a:r>
                        <a:rPr lang="en-US" sz="1800" i="1" dirty="0">
                          <a:latin typeface="Times New Roman" panose="02020603050405020304" pitchFamily="18" charset="0"/>
                          <a:cs typeface="Times New Roman" panose="02020603050405020304" pitchFamily="18" charset="0"/>
                        </a:rPr>
                        <a:t>µ </a:t>
                      </a:r>
                      <a:r>
                        <a:rPr lang="en-US" sz="1800" i="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a:t>
                      </a:r>
                      <a:r>
                        <a:rPr lang="en-US" sz="1800" i="0" dirty="0">
                          <a:latin typeface="Times New Roman" panose="02020603050405020304" pitchFamily="18" charset="0"/>
                          <a:cs typeface="Times New Roman" panose="02020603050405020304" pitchFamily="18" charset="0"/>
                        </a:rPr>
                        <a:t>1 </a:t>
                      </a:r>
                      <a:r>
                        <a:rPr lang="el-GR" sz="1800" i="1" dirty="0">
                          <a:latin typeface="Times New Roman" panose="02020603050405020304" pitchFamily="18" charset="0"/>
                          <a:cs typeface="Times New Roman" panose="02020603050405020304" pitchFamily="18" charset="0"/>
                        </a:rPr>
                        <a:t>σ</a:t>
                      </a:r>
                      <a:endParaRPr lang="en-US" sz="1800" i="1" dirty="0">
                        <a:latin typeface="Times New Roman" panose="02020603050405020304" pitchFamily="18" charset="0"/>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68%</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451992543"/>
                  </a:ext>
                </a:extLst>
              </a:tr>
              <a:tr h="370840">
                <a:tc>
                  <a:txBody>
                    <a:bodyPr/>
                    <a:lstStyle/>
                    <a:p>
                      <a:r>
                        <a:rPr lang="en-US" sz="1800" i="1" dirty="0">
                          <a:latin typeface="Times New Roman" panose="02020603050405020304" pitchFamily="18" charset="0"/>
                          <a:cs typeface="Times New Roman" panose="02020603050405020304" pitchFamily="18" charset="0"/>
                        </a:rPr>
                        <a:t>µ </a:t>
                      </a:r>
                      <a:r>
                        <a:rPr lang="en-US" sz="1800" i="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 2 </a:t>
                      </a:r>
                      <a:r>
                        <a:rPr lang="el-GR" sz="1800" i="1" dirty="0">
                          <a:latin typeface="Times New Roman" panose="02020603050405020304" pitchFamily="18" charset="0"/>
                          <a:cs typeface="Times New Roman" panose="02020603050405020304" pitchFamily="18" charset="0"/>
                        </a:rPr>
                        <a:t>σ</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95%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243071396"/>
                  </a:ext>
                </a:extLst>
              </a:tr>
              <a:tr h="370840">
                <a:tc>
                  <a:txBody>
                    <a:bodyPr/>
                    <a:lstStyle/>
                    <a:p>
                      <a:r>
                        <a:rPr lang="en-US" sz="1800" i="1" dirty="0">
                          <a:latin typeface="Times New Roman" panose="02020603050405020304" pitchFamily="18" charset="0"/>
                          <a:cs typeface="Times New Roman" panose="02020603050405020304" pitchFamily="18" charset="0"/>
                        </a:rPr>
                        <a:t>µ </a:t>
                      </a:r>
                      <a:r>
                        <a:rPr lang="en-US" sz="1800" i="0" dirty="0">
                          <a:latin typeface="Times New Roman" panose="02020603050405020304" pitchFamily="18" charset="0"/>
                          <a:cs typeface="Times New Roman" panose="02020603050405020304" pitchFamily="18" charset="0"/>
                        </a:rPr>
                        <a:t>± 3 </a:t>
                      </a:r>
                      <a:r>
                        <a:rPr lang="el-GR" sz="1800" i="1" dirty="0">
                          <a:latin typeface="Times New Roman" panose="02020603050405020304" pitchFamily="18" charset="0"/>
                          <a:cs typeface="Times New Roman" panose="02020603050405020304" pitchFamily="18" charset="0"/>
                        </a:rPr>
                        <a:t>σ</a:t>
                      </a:r>
                      <a:endParaRPr lang="en-US" sz="1800" i="0" dirty="0">
                        <a:latin typeface="Times New Roman" panose="02020603050405020304" pitchFamily="18" charset="0"/>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99.7%</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401395493"/>
                  </a:ext>
                </a:extLst>
              </a:tr>
            </a:tbl>
          </a:graphicData>
        </a:graphic>
      </p:graphicFrame>
    </p:spTree>
    <p:extLst>
      <p:ext uri="{BB962C8B-B14F-4D97-AF65-F5344CB8AC3E}">
        <p14:creationId xmlns:p14="http://schemas.microsoft.com/office/powerpoint/2010/main" val="93086416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3.9 Illustration of the Empirical Rule.</a:t>
            </a:r>
          </a:p>
        </p:txBody>
      </p:sp>
      <p:pic>
        <p:nvPicPr>
          <p:cNvPr id="8" name="Picture Placeholder 7" descr="A graph plots the empirical rule. The horizontal axis has 7 markings in the order from left to right: mu minus 3 times sigma; mu minus 2 times sigma; mu minus sigma; mu; mu plus sigma; mu plus 2 times sigma; and mu plus 3 times sigma. A bell-shaped distribution curve starts from a point near the left end of the horizontal axis, which then increases to the right, reaches its peak at mu, and then decreases toward the end and ends slightly before the right end of the horizontal axis. The curve is divided into three sections and the widths of the sections are marked as follows: mu minus 3 times sigma to mu plus 3 times sigma is 99.7 percent; mu minus 2 times sigma to mu plus 2 times sigma is 95 percent; and mu minus sigma to mu plus sigma is 68 percent.">
            <a:extLst>
              <a:ext uri="{FF2B5EF4-FFF2-40B4-BE49-F238E27FC236}">
                <a16:creationId xmlns:a16="http://schemas.microsoft.com/office/drawing/2014/main" id="{32F28DE6-7EFD-401B-A0E4-A5F44C2118FF}"/>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1485470" y="1766656"/>
            <a:ext cx="6173061" cy="3324689"/>
          </a:xfrm>
          <a:prstGeom prst="rect">
            <a:avLst/>
          </a:prstGeom>
        </p:spPr>
      </p:pic>
    </p:spTree>
    <p:extLst>
      <p:ext uri="{BB962C8B-B14F-4D97-AF65-F5344CB8AC3E}">
        <p14:creationId xmlns:p14="http://schemas.microsoft.com/office/powerpoint/2010/main" val="173831870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The age distribution of a sample of 5000 persons is bell-shaped with a mean of 40 years and a standard deviation of 12 years. Determine the approximate percentage of people who are 16 to 64 years old.</a:t>
            </a:r>
          </a:p>
        </p:txBody>
      </p:sp>
    </p:spTree>
    <p:extLst>
      <p:ext uri="{BB962C8B-B14F-4D97-AF65-F5344CB8AC3E}">
        <p14:creationId xmlns:p14="http://schemas.microsoft.com/office/powerpoint/2010/main" val="29151254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3-22: Solution</a:t>
            </a:r>
          </a:p>
        </p:txBody>
      </p:sp>
      <p:sp>
        <p:nvSpPr>
          <p:cNvPr id="2" name="Content Placeholder 1">
            <a:extLst>
              <a:ext uri="{FF2B5EF4-FFF2-40B4-BE49-F238E27FC236}">
                <a16:creationId xmlns:a16="http://schemas.microsoft.com/office/drawing/2014/main" id="{AC736FCB-8088-4FA3-909F-30274F79B4FA}"/>
              </a:ext>
            </a:extLst>
          </p:cNvPr>
          <p:cNvSpPr>
            <a:spLocks noGrp="1"/>
          </p:cNvSpPr>
          <p:nvPr>
            <p:ph sz="quarter" idx="15"/>
          </p:nvPr>
        </p:nvSpPr>
        <p:spPr>
          <a:xfrm>
            <a:off x="380060" y="1587793"/>
            <a:ext cx="8435694" cy="622007"/>
          </a:xfrm>
        </p:spPr>
        <p:txBody>
          <a:bodyPr/>
          <a:lstStyle/>
          <a:p>
            <a:pPr algn="l">
              <a:lnSpc>
                <a:spcPct val="100000"/>
              </a:lnSpc>
              <a:spcBef>
                <a:spcPts val="624"/>
              </a:spcBef>
            </a:pPr>
            <a:r>
              <a:rPr lang="en-US" sz="2800" dirty="0">
                <a:latin typeface="Times New Roman" panose="02020603050405020304" pitchFamily="18" charset="0"/>
                <a:cs typeface="Times New Roman" panose="02020603050405020304" pitchFamily="18" charset="0"/>
              </a:rPr>
              <a:t>From the given information, for this distribution,</a:t>
            </a:r>
            <a:endParaRPr lang="en-US" sz="2600" b="1" dirty="0">
              <a:latin typeface="Times New Roman" panose="02020603050405020304" pitchFamily="18" charset="0"/>
              <a:cs typeface="Times New Roman" panose="02020603050405020304" pitchFamily="18" charset="0"/>
            </a:endParaRPr>
          </a:p>
        </p:txBody>
      </p:sp>
      <p:graphicFrame>
        <p:nvGraphicFramePr>
          <p:cNvPr id="7" name="Object 6" descr="macron over x equals four zero">
            <a:extLst>
              <a:ext uri="{FF2B5EF4-FFF2-40B4-BE49-F238E27FC236}">
                <a16:creationId xmlns:a16="http://schemas.microsoft.com/office/drawing/2014/main" id="{9CD88C80-577B-4B6E-98AC-76FE1DE67532}"/>
              </a:ext>
            </a:extLst>
          </p:cNvPr>
          <p:cNvGraphicFramePr>
            <a:graphicFrameLocks noChangeAspect="1"/>
          </p:cNvGraphicFramePr>
          <p:nvPr>
            <p:extLst>
              <p:ext uri="{D42A27DB-BD31-4B8C-83A1-F6EECF244321}">
                <p14:modId xmlns:p14="http://schemas.microsoft.com/office/powerpoint/2010/main" val="1282314489"/>
              </p:ext>
            </p:extLst>
          </p:nvPr>
        </p:nvGraphicFramePr>
        <p:xfrm>
          <a:off x="2598946" y="2247508"/>
          <a:ext cx="1029589" cy="307340"/>
        </p:xfrm>
        <a:graphic>
          <a:graphicData uri="http://schemas.openxmlformats.org/presentationml/2006/ole">
            <mc:AlternateContent xmlns:mc="http://schemas.openxmlformats.org/markup-compatibility/2006">
              <mc:Choice xmlns:v="urn:schemas-microsoft-com:vml" Requires="v">
                <p:oleObj spid="_x0000_s44238" name="Equation" r:id="rId3" imgW="850680" imgH="253800" progId="Equation.DSMT4">
                  <p:embed/>
                </p:oleObj>
              </mc:Choice>
              <mc:Fallback>
                <p:oleObj name="Equation" r:id="rId3" imgW="850680" imgH="253800" progId="Equation.DSMT4">
                  <p:embed/>
                  <p:pic>
                    <p:nvPicPr>
                      <p:cNvPr id="5" name="Object 4"/>
                      <p:cNvPicPr>
                        <a:picLocks noChangeAspect="1" noChangeArrowheads="1"/>
                      </p:cNvPicPr>
                      <p:nvPr/>
                    </p:nvPicPr>
                    <p:blipFill>
                      <a:blip r:embed="rId4"/>
                      <a:srcRect/>
                      <a:stretch>
                        <a:fillRect/>
                      </a:stretch>
                    </p:blipFill>
                    <p:spPr bwMode="auto">
                      <a:xfrm>
                        <a:off x="2598946" y="2247508"/>
                        <a:ext cx="1029589" cy="307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FE027521-9D14-4F6B-A54B-D52712EBBD42}"/>
              </a:ext>
            </a:extLst>
          </p:cNvPr>
          <p:cNvSpPr>
            <a:spLocks noGrp="1"/>
          </p:cNvSpPr>
          <p:nvPr>
            <p:ph sz="quarter" idx="18"/>
          </p:nvPr>
        </p:nvSpPr>
        <p:spPr>
          <a:xfrm>
            <a:off x="390427" y="2133600"/>
            <a:ext cx="8334022" cy="4038600"/>
          </a:xfrm>
        </p:spPr>
        <p:txBody>
          <a:bodyPr/>
          <a:lstStyle/>
          <a:p>
            <a:pPr marL="0" indent="3262313">
              <a:buNone/>
            </a:pPr>
            <a:r>
              <a:rPr lang="en-US" sz="2600" dirty="0">
                <a:latin typeface="Times New Roman" panose="02020603050405020304" pitchFamily="18" charset="0"/>
                <a:cs typeface="Times New Roman" panose="02020603050405020304" pitchFamily="18" charset="0"/>
              </a:rPr>
              <a:t>and 𝒔 = 𝟏𝟐𝒚𝒆𝒂𝒓𝒔</a:t>
            </a:r>
          </a:p>
          <a:p>
            <a:pPr marL="0" indent="0">
              <a:spcAft>
                <a:spcPts val="1800"/>
              </a:spcAft>
              <a:buNone/>
            </a:pPr>
            <a:r>
              <a:rPr lang="en-US" dirty="0">
                <a:latin typeface="Times New Roman" panose="02020603050405020304" pitchFamily="18" charset="0"/>
                <a:cs typeface="Times New Roman" panose="02020603050405020304" pitchFamily="18" charset="0"/>
              </a:rPr>
              <a:t>Each of the two points, 16 and 64, is 24 units away from the mean.</a:t>
            </a:r>
          </a:p>
          <a:p>
            <a:pPr marL="0" indent="0">
              <a:buNone/>
            </a:pPr>
            <a:r>
              <a:rPr lang="en-US" dirty="0">
                <a:latin typeface="Times New Roman" panose="02020603050405020304" pitchFamily="18" charset="0"/>
                <a:cs typeface="Times New Roman" panose="02020603050405020304" pitchFamily="18" charset="0"/>
              </a:rPr>
              <a:t>Because the area within two standard deviations of the mean is approximately 95% for a bell-shaped curve, approximately 95% of the people in the sample are 16 to 64 years old.</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248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3-3: Solution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59"/>
            <a:ext cx="8534400" cy="1955165"/>
          </a:xfrm>
        </p:spPr>
        <p:txBody>
          <a:bodyPr/>
          <a:lstStyle/>
          <a:p>
            <a:pPr marL="0" indent="0">
              <a:buNone/>
            </a:pPr>
            <a:r>
              <a:rPr lang="en-US" dirty="0">
                <a:latin typeface="Times New Roman" panose="02020603050405020304" pitchFamily="18" charset="0"/>
                <a:cs typeface="Times New Roman" panose="02020603050405020304" pitchFamily="18" charset="0"/>
              </a:rPr>
              <a:t>If we do not include the price of the most expensive house (the outlier), the mean of the prices of the other seven homes is:</a:t>
            </a:r>
          </a:p>
          <a:p>
            <a:pPr marL="0" indent="0">
              <a:buNone/>
            </a:pPr>
            <a:r>
              <a:rPr lang="en-US" dirty="0">
                <a:latin typeface="Times New Roman" panose="02020603050405020304" pitchFamily="18" charset="0"/>
                <a:cs typeface="Times New Roman" panose="02020603050405020304" pitchFamily="18" charset="0"/>
              </a:rPr>
              <a:t>Mean without the outlier</a:t>
            </a:r>
          </a:p>
        </p:txBody>
      </p:sp>
      <p:graphicFrame>
        <p:nvGraphicFramePr>
          <p:cNvPr id="5" name="Object 4" descr="matrix Element 1 1 equals start frac 245 comma 670 plus 176 comma 200 plus 360 comma 280 plus 272 comma 440 plus 470 comma 394 plus 310 comma 160 plus 393 comma 610 over seven end frac Element 1 2 equals start frac two comma 208 comma 754 over seven end frac equals dollar 315 comma 536.29">
            <a:extLst>
              <a:ext uri="{FF2B5EF4-FFF2-40B4-BE49-F238E27FC236}">
                <a16:creationId xmlns:a16="http://schemas.microsoft.com/office/drawing/2014/main" id="{686C8D11-4DC7-4752-9CDA-F9844CF58602}"/>
              </a:ext>
            </a:extLst>
          </p:cNvPr>
          <p:cNvGraphicFramePr>
            <a:graphicFrameLocks noChangeAspect="1"/>
          </p:cNvGraphicFramePr>
          <p:nvPr>
            <p:extLst>
              <p:ext uri="{D42A27DB-BD31-4B8C-83A1-F6EECF244321}">
                <p14:modId xmlns:p14="http://schemas.microsoft.com/office/powerpoint/2010/main" val="3811772556"/>
              </p:ext>
            </p:extLst>
          </p:nvPr>
        </p:nvGraphicFramePr>
        <p:xfrm>
          <a:off x="1023160" y="3527710"/>
          <a:ext cx="7816040" cy="1425290"/>
        </p:xfrm>
        <a:graphic>
          <a:graphicData uri="http://schemas.openxmlformats.org/presentationml/2006/ole">
            <mc:AlternateContent xmlns:mc="http://schemas.openxmlformats.org/markup-compatibility/2006">
              <mc:Choice xmlns:v="urn:schemas-microsoft-com:vml" Requires="v">
                <p:oleObj spid="_x0000_s23929" name="Equation" r:id="rId3" imgW="6756120" imgH="1180800" progId="Equation.DSMT4">
                  <p:embed/>
                </p:oleObj>
              </mc:Choice>
              <mc:Fallback>
                <p:oleObj name="Equation" r:id="rId3" imgW="6756120" imgH="1180800" progId="Equation.DSMT4">
                  <p:embed/>
                  <p:pic>
                    <p:nvPicPr>
                      <p:cNvPr id="2" name="Object 1"/>
                      <p:cNvPicPr>
                        <a:picLocks noChangeAspect="1" noChangeArrowheads="1"/>
                      </p:cNvPicPr>
                      <p:nvPr/>
                    </p:nvPicPr>
                    <p:blipFill>
                      <a:blip r:embed="rId4"/>
                      <a:srcRect/>
                      <a:stretch>
                        <a:fillRect/>
                      </a:stretch>
                    </p:blipFill>
                    <p:spPr bwMode="auto">
                      <a:xfrm>
                        <a:off x="1023160" y="3527710"/>
                        <a:ext cx="7816040" cy="142529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1108433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3.10 Percentage of People who are 16 to 64 Years Old</a:t>
            </a:r>
          </a:p>
        </p:txBody>
      </p:sp>
      <p:pic>
        <p:nvPicPr>
          <p:cNvPr id="6" name="Picture Placeholder 5" descr="A graph plots the percentage of people in the age group of 16 to 64. The horizontal axis labeled Ages has 3 markings: 16, x-bar minus 2 s; x-bar equals 40; and 64, x-bar plus 2 s. A bell-shaped distribution curve starts from a point near the left end of the horizontal axis, which then increases to the right, reaches its peak at x-bar equals 40, and then decreases and ends at a point before the right end of the horizontal axis. The curve is divided into 2 sections, one lies between 16, x-bar minus 2 s and x-bar equals 40 (the substitution corresponding to this section is 16 minus 40 equals negative 24 which equals negative 2 s), and the other one lies between x-bar equals 40 and 64, x-bar plus 2 s (the substitution corresponding to this section is 64 minus 40 equals 24 which equals 2 s).">
            <a:extLst>
              <a:ext uri="{FF2B5EF4-FFF2-40B4-BE49-F238E27FC236}">
                <a16:creationId xmlns:a16="http://schemas.microsoft.com/office/drawing/2014/main" id="{5375B498-AE37-4F46-97DF-3A5071CFC464}"/>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454421" y="1789977"/>
            <a:ext cx="8235158" cy="4172690"/>
          </a:xfrm>
          <a:prstGeom prst="rect">
            <a:avLst/>
          </a:prstGeom>
        </p:spPr>
      </p:pic>
    </p:spTree>
    <p:extLst>
      <p:ext uri="{BB962C8B-B14F-4D97-AF65-F5344CB8AC3E}">
        <p14:creationId xmlns:p14="http://schemas.microsoft.com/office/powerpoint/2010/main" val="209863380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3.5 Measures of Position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r>
              <a:rPr lang="en-US" dirty="0">
                <a:latin typeface="Times New Roman" panose="02020603050405020304" pitchFamily="18" charset="0"/>
                <a:cs typeface="Times New Roman" panose="02020603050405020304" pitchFamily="18" charset="0"/>
              </a:rPr>
              <a:t>Quartiles and Interquartile Range</a:t>
            </a:r>
          </a:p>
          <a:p>
            <a:r>
              <a:rPr lang="en-US" dirty="0">
                <a:latin typeface="Times New Roman" panose="02020603050405020304" pitchFamily="18" charset="0"/>
                <a:cs typeface="Times New Roman" panose="02020603050405020304" pitchFamily="18" charset="0"/>
              </a:rPr>
              <a:t>Percentiles and Percentile Rank</a:t>
            </a:r>
          </a:p>
        </p:txBody>
      </p:sp>
    </p:spTree>
    <p:extLst>
      <p:ext uri="{BB962C8B-B14F-4D97-AF65-F5344CB8AC3E}">
        <p14:creationId xmlns:p14="http://schemas.microsoft.com/office/powerpoint/2010/main" val="7729961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Quartiles and Interquartile Range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b="1" i="1" u="sng" dirty="0">
                <a:latin typeface="Times New Roman" panose="02020603050405020304" pitchFamily="18" charset="0"/>
                <a:cs typeface="Times New Roman" panose="02020603050405020304" pitchFamily="18" charset="0"/>
              </a:rPr>
              <a:t>Quartiles</a:t>
            </a:r>
            <a:r>
              <a:rPr lang="en-GB" dirty="0">
                <a:latin typeface="Times New Roman" panose="02020603050405020304" pitchFamily="18" charset="0"/>
                <a:cs typeface="Times New Roman" panose="02020603050405020304" pitchFamily="18" charset="0"/>
              </a:rPr>
              <a:t> are three summary measures that divide a ranked data set into four equal parts. The second quartile is the same as the median of a data set. The first quartile is the value of the middle term among the observations that are less than the median, and the third quartile is the value of the middle term among the observations that are greater than the median.</a:t>
            </a:r>
          </a:p>
        </p:txBody>
      </p:sp>
    </p:spTree>
    <p:extLst>
      <p:ext uri="{BB962C8B-B14F-4D97-AF65-F5344CB8AC3E}">
        <p14:creationId xmlns:p14="http://schemas.microsoft.com/office/powerpoint/2010/main" val="27811755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3.11 Quartiles</a:t>
            </a:r>
          </a:p>
        </p:txBody>
      </p:sp>
      <p:pic>
        <p:nvPicPr>
          <p:cNvPr id="7" name="Picture Placeholder 6" descr="A figure shows a 3-dimensional rectangular bar titled Quartiles, divided into four sections. Each section is labeled, 25 percent and marked at the partitions as Q subscript 1, Q subscript 2, and Q subscript 3, in the order from left to right. Four arrows pointing at the 4 sections read as follows: Each of these portions contains 25 percent of the observations of a data set arranged in increasing order.">
            <a:extLst>
              <a:ext uri="{FF2B5EF4-FFF2-40B4-BE49-F238E27FC236}">
                <a16:creationId xmlns:a16="http://schemas.microsoft.com/office/drawing/2014/main" id="{C5182BFA-36F5-48CD-9E5B-44D8A463A6D8}"/>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1323522" y="2433499"/>
            <a:ext cx="6496957" cy="1991003"/>
          </a:xfrm>
          <a:prstGeom prst="rect">
            <a:avLst/>
          </a:prstGeom>
        </p:spPr>
      </p:pic>
    </p:spTree>
    <p:extLst>
      <p:ext uri="{BB962C8B-B14F-4D97-AF65-F5344CB8AC3E}">
        <p14:creationId xmlns:p14="http://schemas.microsoft.com/office/powerpoint/2010/main" val="284894663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Quartiles and Interquartile Range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Calculating Interquartile Range</a:t>
            </a:r>
          </a:p>
          <a:p>
            <a:pPr marL="0" indent="0">
              <a:spcAft>
                <a:spcPts val="1800"/>
              </a:spcAft>
              <a:buNone/>
            </a:pPr>
            <a:r>
              <a:rPr lang="en-GB" dirty="0">
                <a:latin typeface="Times New Roman" panose="02020603050405020304" pitchFamily="18" charset="0"/>
                <a:cs typeface="Times New Roman" panose="02020603050405020304" pitchFamily="18" charset="0"/>
              </a:rPr>
              <a:t>The difference between the third and the first quartiles gives the </a:t>
            </a:r>
            <a:r>
              <a:rPr lang="en-GB" b="1" i="1" u="sng" dirty="0">
                <a:latin typeface="Times New Roman" panose="02020603050405020304" pitchFamily="18" charset="0"/>
                <a:cs typeface="Times New Roman" panose="02020603050405020304" pitchFamily="18" charset="0"/>
              </a:rPr>
              <a:t>interquartile range</a:t>
            </a:r>
            <a:r>
              <a:rPr lang="en-GB" dirty="0">
                <a:latin typeface="Times New Roman" panose="02020603050405020304" pitchFamily="18" charset="0"/>
                <a:cs typeface="Times New Roman" panose="02020603050405020304" pitchFamily="18" charset="0"/>
              </a:rPr>
              <a:t>; that is,</a:t>
            </a:r>
          </a:p>
          <a:p>
            <a:pPr algn="ctr">
              <a:buFont typeface="Wingdings" charset="2"/>
              <a:buChar char=" "/>
            </a:pPr>
            <a:r>
              <a:rPr lang="en-GB" dirty="0">
                <a:latin typeface="Times New Roman" panose="02020603050405020304" pitchFamily="18" charset="0"/>
                <a:cs typeface="Times New Roman" panose="02020603050405020304" pitchFamily="18" charset="0"/>
              </a:rPr>
              <a:t>IQR = Interquartile range = Q</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 Q</a:t>
            </a:r>
            <a:r>
              <a:rPr lang="en-GB" baseline="-25000" dirty="0">
                <a:latin typeface="Times New Roman" panose="02020603050405020304" pitchFamily="18" charset="0"/>
                <a:cs typeface="Times New Roman" panose="02020603050405020304" pitchFamily="18" charset="0"/>
              </a:rPr>
              <a:t>1</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26126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algn="l">
              <a:lnSpc>
                <a:spcPct val="100000"/>
              </a:lnSpc>
              <a:spcBef>
                <a:spcPts val="624"/>
              </a:spcBef>
            </a:pPr>
            <a:r>
              <a:rPr lang="en-US" sz="2800" dirty="0">
                <a:latin typeface="Times New Roman" panose="02020603050405020304" pitchFamily="18" charset="0"/>
                <a:cs typeface="Times New Roman" panose="02020603050405020304" pitchFamily="18" charset="0"/>
              </a:rPr>
              <a:t>A sample of 12 commuter students was selected from a college. The following data give the typical one-way commuting times (in minutes) from home to college for these 12 students</a:t>
            </a:r>
            <a:r>
              <a:rPr lang="en-GB" sz="2800" dirty="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2573583889"/>
              </p:ext>
            </p:extLst>
          </p:nvPr>
        </p:nvGraphicFramePr>
        <p:xfrm>
          <a:off x="1836738" y="3320228"/>
          <a:ext cx="5470525"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gridCol w="441831">
                  <a:extLst>
                    <a:ext uri="{9D8B030D-6E8A-4147-A177-3AD203B41FA5}">
                      <a16:colId xmlns:a16="http://schemas.microsoft.com/office/drawing/2014/main" val="538115401"/>
                    </a:ext>
                  </a:extLst>
                </a:gridCol>
                <a:gridCol w="441831">
                  <a:extLst>
                    <a:ext uri="{9D8B030D-6E8A-4147-A177-3AD203B41FA5}">
                      <a16:colId xmlns:a16="http://schemas.microsoft.com/office/drawing/2014/main" val="2140749509"/>
                    </a:ext>
                  </a:extLst>
                </a:gridCol>
                <a:gridCol w="441831">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29</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17</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63</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42</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55</a:t>
                      </a: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810000"/>
            <a:ext cx="8334022" cy="2086074"/>
          </a:xfrm>
        </p:spPr>
        <p:txBody>
          <a:bodyPr/>
          <a:lstStyle/>
          <a:p>
            <a:pPr marL="514350" indent="-514350">
              <a:spcAft>
                <a:spcPts val="1200"/>
              </a:spcAft>
              <a:buAutoNum type="alphaLcParenBoth"/>
            </a:pPr>
            <a:r>
              <a:rPr lang="en-GB" sz="2600" dirty="0">
                <a:latin typeface="Times New Roman" panose="02020603050405020304" pitchFamily="18" charset="0"/>
                <a:cs typeface="Times New Roman" panose="02020603050405020304" pitchFamily="18" charset="0"/>
              </a:rPr>
              <a:t>Find the values of the three quartiles. </a:t>
            </a:r>
          </a:p>
          <a:p>
            <a:pPr marL="514350" indent="-514350">
              <a:spcAft>
                <a:spcPts val="1200"/>
              </a:spcAft>
              <a:buAutoNum type="alphaLcParenBoth"/>
            </a:pPr>
            <a:r>
              <a:rPr lang="en-US" sz="2600" dirty="0">
                <a:latin typeface="Times New Roman" panose="02020603050405020304" pitchFamily="18" charset="0"/>
                <a:cs typeface="Times New Roman" panose="02020603050405020304" pitchFamily="18" charset="0"/>
              </a:rPr>
              <a:t>Where does the commuting time of 47 fall in relation to the three quartiles?</a:t>
            </a:r>
          </a:p>
          <a:p>
            <a:pPr marL="514350" indent="-514350">
              <a:spcAft>
                <a:spcPts val="1200"/>
              </a:spcAft>
              <a:buAutoNum type="alphaLcParenBoth"/>
            </a:pPr>
            <a:r>
              <a:rPr lang="en-GB" sz="2600" dirty="0">
                <a:latin typeface="Times New Roman" panose="02020603050405020304" pitchFamily="18" charset="0"/>
                <a:cs typeface="Times New Roman" panose="02020603050405020304" pitchFamily="18" charset="0"/>
              </a:rPr>
              <a:t>Find the interquartile range.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039394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3-23: Solution (1 of 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marL="457200" indent="-457200" algn="l">
              <a:lnSpc>
                <a:spcPct val="100000"/>
              </a:lnSpc>
              <a:spcBef>
                <a:spcPts val="624"/>
              </a:spcBef>
              <a:spcAft>
                <a:spcPts val="1800"/>
              </a:spcAft>
              <a:buAutoNum type="alphaLcParenBoth"/>
            </a:pPr>
            <a:r>
              <a:rPr lang="en-US" sz="2600" dirty="0">
                <a:latin typeface="Times New Roman" panose="02020603050405020304" pitchFamily="18" charset="0"/>
                <a:cs typeface="Times New Roman" panose="02020603050405020304" pitchFamily="18" charset="0"/>
              </a:rPr>
              <a:t>We perform the following steps to find the three quartiles.</a:t>
            </a:r>
            <a:endParaRPr lang="en-US" sz="2600" b="1" dirty="0">
              <a:latin typeface="Times New Roman" panose="02020603050405020304" pitchFamily="18" charset="0"/>
              <a:cs typeface="Times New Roman" panose="02020603050405020304" pitchFamily="18" charset="0"/>
            </a:endParaRPr>
          </a:p>
          <a:p>
            <a:pPr algn="l">
              <a:lnSpc>
                <a:spcPct val="100000"/>
              </a:lnSpc>
              <a:spcBef>
                <a:spcPts val="624"/>
              </a:spcBef>
            </a:pPr>
            <a:r>
              <a:rPr lang="en-US" sz="2600" b="1" dirty="0">
                <a:latin typeface="Times New Roman" panose="02020603050405020304" pitchFamily="18" charset="0"/>
                <a:cs typeface="Times New Roman" panose="02020603050405020304" pitchFamily="18" charset="0"/>
              </a:rPr>
              <a:t>Step 1. </a:t>
            </a:r>
            <a:r>
              <a:rPr lang="en-US" sz="2600" dirty="0">
                <a:latin typeface="Times New Roman" panose="02020603050405020304" pitchFamily="18" charset="0"/>
                <a:cs typeface="Times New Roman" panose="02020603050405020304" pitchFamily="18" charset="0"/>
              </a:rPr>
              <a:t>First we rank the given data in increasing order as follows:</a:t>
            </a: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648139731"/>
              </p:ext>
            </p:extLst>
          </p:nvPr>
        </p:nvGraphicFramePr>
        <p:xfrm>
          <a:off x="1836738" y="2971800"/>
          <a:ext cx="5470525"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gridCol w="441831">
                  <a:extLst>
                    <a:ext uri="{9D8B030D-6E8A-4147-A177-3AD203B41FA5}">
                      <a16:colId xmlns:a16="http://schemas.microsoft.com/office/drawing/2014/main" val="538115401"/>
                    </a:ext>
                  </a:extLst>
                </a:gridCol>
                <a:gridCol w="441831">
                  <a:extLst>
                    <a:ext uri="{9D8B030D-6E8A-4147-A177-3AD203B41FA5}">
                      <a16:colId xmlns:a16="http://schemas.microsoft.com/office/drawing/2014/main" val="2140749509"/>
                    </a:ext>
                  </a:extLst>
                </a:gridCol>
                <a:gridCol w="441831">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42</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55</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63</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Tree>
    <p:extLst>
      <p:ext uri="{BB962C8B-B14F-4D97-AF65-F5344CB8AC3E}">
        <p14:creationId xmlns:p14="http://schemas.microsoft.com/office/powerpoint/2010/main" val="31564279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3-23: Solution (2 of 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algn="l">
              <a:lnSpc>
                <a:spcPct val="100000"/>
              </a:lnSpc>
              <a:spcBef>
                <a:spcPts val="624"/>
              </a:spcBef>
            </a:pPr>
            <a:r>
              <a:rPr lang="en-US" sz="2600" b="1" dirty="0">
                <a:latin typeface="Times New Roman" panose="02020603050405020304" pitchFamily="18" charset="0"/>
                <a:cs typeface="Times New Roman" panose="02020603050405020304" pitchFamily="18" charset="0"/>
              </a:rPr>
              <a:t>Step 2. </a:t>
            </a:r>
            <a:r>
              <a:rPr lang="en-US" sz="2600" dirty="0">
                <a:latin typeface="Times New Roman" panose="02020603050405020304" pitchFamily="18" charset="0"/>
                <a:cs typeface="Times New Roman" panose="02020603050405020304" pitchFamily="18" charset="0"/>
              </a:rPr>
              <a:t>We find the second quartile, which is also the median. In a total of 12 data values, the median is between sixth and seventh terms. Thus, the median and, hence, the second quartile is given by the average of the sixth and seventh values in the ranked data set, that is the average of 29 and 37. Thus, the second quartile is:</a:t>
            </a:r>
          </a:p>
        </p:txBody>
      </p:sp>
      <p:graphicFrame>
        <p:nvGraphicFramePr>
          <p:cNvPr id="8" name="Object 7" descr="cap q sub two equals start frac 29 plus 37 over two end frac equals three three">
            <a:extLst>
              <a:ext uri="{FF2B5EF4-FFF2-40B4-BE49-F238E27FC236}">
                <a16:creationId xmlns:a16="http://schemas.microsoft.com/office/drawing/2014/main" id="{0B67CC57-29E7-47DA-842E-A9A9D0D99FC3}"/>
              </a:ext>
            </a:extLst>
          </p:cNvPr>
          <p:cNvGraphicFramePr>
            <a:graphicFrameLocks noChangeAspect="1"/>
          </p:cNvGraphicFramePr>
          <p:nvPr>
            <p:extLst>
              <p:ext uri="{D42A27DB-BD31-4B8C-83A1-F6EECF244321}">
                <p14:modId xmlns:p14="http://schemas.microsoft.com/office/powerpoint/2010/main" val="1790555108"/>
              </p:ext>
            </p:extLst>
          </p:nvPr>
        </p:nvGraphicFramePr>
        <p:xfrm>
          <a:off x="3475355" y="3901440"/>
          <a:ext cx="2193290" cy="670560"/>
        </p:xfrm>
        <a:graphic>
          <a:graphicData uri="http://schemas.openxmlformats.org/presentationml/2006/ole">
            <mc:AlternateContent xmlns:mc="http://schemas.openxmlformats.org/markup-compatibility/2006">
              <mc:Choice xmlns:v="urn:schemas-microsoft-com:vml" Requires="v">
                <p:oleObj spid="_x0000_s45249" name="Equation" r:id="rId3" imgW="1993680" imgH="609480" progId="Equation.DSMT4">
                  <p:embed/>
                </p:oleObj>
              </mc:Choice>
              <mc:Fallback>
                <p:oleObj name="Equation" r:id="rId3" imgW="1993680" imgH="609480" progId="Equation.DSMT4">
                  <p:embed/>
                  <p:pic>
                    <p:nvPicPr>
                      <p:cNvPr id="5" name="Object 4"/>
                      <p:cNvPicPr>
                        <a:picLocks noChangeAspect="1" noChangeArrowheads="1"/>
                      </p:cNvPicPr>
                      <p:nvPr/>
                    </p:nvPicPr>
                    <p:blipFill>
                      <a:blip r:embed="rId4"/>
                      <a:srcRect/>
                      <a:stretch>
                        <a:fillRect/>
                      </a:stretch>
                    </p:blipFill>
                    <p:spPr bwMode="auto">
                      <a:xfrm>
                        <a:off x="3475355" y="3901440"/>
                        <a:ext cx="2193290" cy="6705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4625054"/>
            <a:ext cx="8334022" cy="1271020"/>
          </a:xfrm>
        </p:spPr>
        <p:txBody>
          <a:bodyPr/>
          <a:lstStyle/>
          <a:p>
            <a:pPr marL="0" indent="0">
              <a:spcAft>
                <a:spcPts val="1200"/>
              </a:spcAft>
              <a:buNone/>
            </a:pPr>
            <a:r>
              <a:rPr lang="en-GB" dirty="0">
                <a:latin typeface="Times New Roman" panose="02020603050405020304" pitchFamily="18" charset="0"/>
                <a:cs typeface="Times New Roman" panose="02020603050405020304" pitchFamily="18" charset="0"/>
              </a:rPr>
              <a:t>Note that </a:t>
            </a:r>
            <a:r>
              <a:rPr lang="en-GB" b="1" i="1" dirty="0">
                <a:latin typeface="Times New Roman" panose="02020603050405020304" pitchFamily="18" charset="0"/>
                <a:cs typeface="Times New Roman" panose="02020603050405020304" pitchFamily="18" charset="0"/>
              </a:rPr>
              <a:t>Q</a:t>
            </a:r>
            <a:r>
              <a:rPr lang="en-GB" baseline="-25000" dirty="0">
                <a:latin typeface="Times New Roman" panose="02020603050405020304" pitchFamily="18" charset="0"/>
                <a:cs typeface="Times New Roman" panose="02020603050405020304" pitchFamily="18" charset="0"/>
              </a:rPr>
              <a:t>𝟐 </a:t>
            </a:r>
            <a:r>
              <a:rPr lang="en-GB" dirty="0">
                <a:latin typeface="Times New Roman" panose="02020603050405020304" pitchFamily="18" charset="0"/>
                <a:cs typeface="Times New Roman" panose="02020603050405020304" pitchFamily="18" charset="0"/>
              </a:rPr>
              <a:t>= 𝟑𝟑 is </a:t>
            </a:r>
            <a:r>
              <a:rPr lang="en-US" dirty="0">
                <a:latin typeface="Times New Roman" panose="02020603050405020304" pitchFamily="18" charset="0"/>
                <a:cs typeface="Times New Roman" panose="02020603050405020304" pitchFamily="18" charset="0"/>
              </a:rPr>
              <a:t>also the value of the median.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3493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3-23: Solution (3 of 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1452563"/>
          </a:xfrm>
        </p:spPr>
        <p:txBody>
          <a:bodyPr/>
          <a:lstStyle/>
          <a:p>
            <a:pPr algn="l">
              <a:lnSpc>
                <a:spcPct val="100000"/>
              </a:lnSpc>
              <a:spcBef>
                <a:spcPts val="624"/>
              </a:spcBef>
            </a:pPr>
            <a:r>
              <a:rPr lang="en-US" sz="2800" b="1" dirty="0">
                <a:latin typeface="Times New Roman" panose="02020603050405020304" pitchFamily="18" charset="0"/>
                <a:cs typeface="Times New Roman" panose="02020603050405020304" pitchFamily="18" charset="0"/>
              </a:rPr>
              <a:t>Step 3. </a:t>
            </a:r>
            <a:r>
              <a:rPr lang="en-US" sz="2800" dirty="0">
                <a:latin typeface="Times New Roman" panose="02020603050405020304" pitchFamily="18" charset="0"/>
                <a:cs typeface="Times New Roman" panose="02020603050405020304" pitchFamily="18" charset="0"/>
              </a:rPr>
              <a:t>We find the median of the data values that are smaller than </a:t>
            </a:r>
            <a:r>
              <a:rPr lang="en-US" sz="2800" b="1" i="1" dirty="0">
                <a:latin typeface="Times New Roman" panose="02020603050405020304" pitchFamily="18" charset="0"/>
                <a:cs typeface="Times New Roman" panose="02020603050405020304" pitchFamily="18" charset="0"/>
              </a:rPr>
              <a:t>Q</a:t>
            </a:r>
            <a:r>
              <a:rPr lang="en-US" sz="2800" b="1" baseline="-25000" dirty="0">
                <a:latin typeface="Times New Roman" panose="02020603050405020304" pitchFamily="18" charset="0"/>
                <a:cs typeface="Times New Roman" panose="02020603050405020304" pitchFamily="18" charset="0"/>
              </a:rPr>
              <a:t>2</a:t>
            </a:r>
            <a:r>
              <a:rPr lang="en-US" sz="2800" dirty="0">
                <a:latin typeface="Times New Roman" panose="02020603050405020304" pitchFamily="18" charset="0"/>
                <a:cs typeface="Times New Roman" panose="02020603050405020304" pitchFamily="18" charset="0"/>
              </a:rPr>
              <a:t>, and this gives the value of the first quartile. The values that are smaller than </a:t>
            </a:r>
            <a:r>
              <a:rPr lang="en-US" sz="2800" b="1" i="1" dirty="0">
                <a:latin typeface="Times New Roman" panose="02020603050405020304" pitchFamily="18" charset="0"/>
                <a:cs typeface="Times New Roman" panose="02020603050405020304" pitchFamily="18" charset="0"/>
              </a:rPr>
              <a:t>Q</a:t>
            </a:r>
            <a:r>
              <a:rPr lang="en-US" sz="2800" b="1" baseline="-25000" dirty="0">
                <a:latin typeface="Times New Roman" panose="02020603050405020304" pitchFamily="18" charset="0"/>
                <a:cs typeface="Times New Roman" panose="02020603050405020304" pitchFamily="18" charset="0"/>
              </a:rPr>
              <a:t>2 </a:t>
            </a:r>
            <a:r>
              <a:rPr lang="en-US" sz="2800" dirty="0">
                <a:latin typeface="Times New Roman" panose="02020603050405020304" pitchFamily="18" charset="0"/>
                <a:cs typeface="Times New Roman" panose="02020603050405020304" pitchFamily="18" charset="0"/>
              </a:rPr>
              <a:t>are:</a:t>
            </a: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2637201184"/>
              </p:ext>
            </p:extLst>
          </p:nvPr>
        </p:nvGraphicFramePr>
        <p:xfrm>
          <a:off x="3110019" y="2975676"/>
          <a:ext cx="2819539"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505200"/>
            <a:ext cx="8334022" cy="1452563"/>
          </a:xfrm>
        </p:spPr>
        <p:txBody>
          <a:bodyPr/>
          <a:lstStyle/>
          <a:p>
            <a:pPr marL="0" indent="0">
              <a:spcAft>
                <a:spcPts val="1200"/>
              </a:spcAft>
              <a:buNone/>
            </a:pPr>
            <a:r>
              <a:rPr lang="en-US" dirty="0">
                <a:latin typeface="Times New Roman" panose="02020603050405020304" pitchFamily="18" charset="0"/>
                <a:cs typeface="Times New Roman" panose="02020603050405020304" pitchFamily="18" charset="0"/>
              </a:rPr>
              <a:t>The value that divides these six data values in two equal parts is given by the average of the two middle values,17 and 18. Thus, the first quartile is:</a:t>
            </a:r>
            <a:endParaRPr lang="en-US" sz="2600" dirty="0">
              <a:latin typeface="Times New Roman" panose="02020603050405020304" pitchFamily="18" charset="0"/>
              <a:cs typeface="Times New Roman" panose="02020603050405020304" pitchFamily="18" charset="0"/>
            </a:endParaRPr>
          </a:p>
        </p:txBody>
      </p:sp>
      <p:graphicFrame>
        <p:nvGraphicFramePr>
          <p:cNvPr id="6" name="Object 1" descr="cap q sub one equals start frac one seven plus one eight over two end frac equals three three">
            <a:extLst>
              <a:ext uri="{FF2B5EF4-FFF2-40B4-BE49-F238E27FC236}">
                <a16:creationId xmlns:a16="http://schemas.microsoft.com/office/drawing/2014/main" id="{88015526-AA36-42BC-983B-3CA600C6D038}"/>
              </a:ext>
            </a:extLst>
          </p:cNvPr>
          <p:cNvGraphicFramePr>
            <a:graphicFrameLocks noChangeAspect="1"/>
          </p:cNvGraphicFramePr>
          <p:nvPr>
            <p:extLst>
              <p:ext uri="{D42A27DB-BD31-4B8C-83A1-F6EECF244321}">
                <p14:modId xmlns:p14="http://schemas.microsoft.com/office/powerpoint/2010/main" val="2576750953"/>
              </p:ext>
            </p:extLst>
          </p:nvPr>
        </p:nvGraphicFramePr>
        <p:xfrm>
          <a:off x="3498850" y="4995863"/>
          <a:ext cx="2146300" cy="609600"/>
        </p:xfrm>
        <a:graphic>
          <a:graphicData uri="http://schemas.openxmlformats.org/presentationml/2006/ole">
            <mc:AlternateContent xmlns:mc="http://schemas.openxmlformats.org/markup-compatibility/2006">
              <mc:Choice xmlns:v="urn:schemas-microsoft-com:vml" Requires="v">
                <p:oleObj spid="_x0000_s46268" name="Equation" r:id="rId3" imgW="2145960" imgH="609480" progId="Equation.DSMT4">
                  <p:embed/>
                </p:oleObj>
              </mc:Choice>
              <mc:Fallback>
                <p:oleObj name="Equation" r:id="rId3" imgW="2145960" imgH="609480" progId="Equation.DSMT4">
                  <p:embed/>
                  <p:pic>
                    <p:nvPicPr>
                      <p:cNvPr id="261121" name="Object 1"/>
                      <p:cNvPicPr>
                        <a:picLocks noChangeAspect="1" noChangeArrowheads="1"/>
                      </p:cNvPicPr>
                      <p:nvPr/>
                    </p:nvPicPr>
                    <p:blipFill>
                      <a:blip r:embed="rId4"/>
                      <a:srcRect/>
                      <a:stretch>
                        <a:fillRect/>
                      </a:stretch>
                    </p:blipFill>
                    <p:spPr bwMode="auto">
                      <a:xfrm>
                        <a:off x="3498850" y="4995863"/>
                        <a:ext cx="21463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36116351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3-23: Solution (4 of 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1452563"/>
          </a:xfrm>
        </p:spPr>
        <p:txBody>
          <a:bodyPr/>
          <a:lstStyle/>
          <a:p>
            <a:pPr algn="l">
              <a:lnSpc>
                <a:spcPct val="100000"/>
              </a:lnSpc>
              <a:spcBef>
                <a:spcPts val="624"/>
              </a:spcBef>
            </a:pPr>
            <a:r>
              <a:rPr lang="en-US" sz="2800" b="1" dirty="0"/>
              <a:t>Step 4. </a:t>
            </a:r>
            <a:r>
              <a:rPr lang="en-US" sz="2800" dirty="0"/>
              <a:t>We find the median of the data values that are larger than</a:t>
            </a:r>
            <a:r>
              <a:rPr lang="en-US" sz="2800" b="1" i="1" dirty="0">
                <a:latin typeface="Times New Roman" panose="02020603050405020304" pitchFamily="18" charset="0"/>
                <a:cs typeface="Times New Roman" panose="02020603050405020304" pitchFamily="18" charset="0"/>
              </a:rPr>
              <a:t> Q</a:t>
            </a:r>
            <a:r>
              <a:rPr lang="en-US" sz="2800" b="1" baseline="-25000" dirty="0">
                <a:latin typeface="Times New Roman" panose="02020603050405020304" pitchFamily="18" charset="0"/>
                <a:cs typeface="Times New Roman" panose="02020603050405020304" pitchFamily="18" charset="0"/>
              </a:rPr>
              <a:t>2</a:t>
            </a:r>
            <a:r>
              <a:rPr lang="en-US" sz="2800" dirty="0"/>
              <a:t>, and this gives the value of the third quartile. The values that are larger than </a:t>
            </a:r>
            <a:r>
              <a:rPr lang="en-US" sz="2800" b="1" i="1" dirty="0">
                <a:latin typeface="Times New Roman" panose="02020603050405020304" pitchFamily="18" charset="0"/>
                <a:cs typeface="Times New Roman" panose="02020603050405020304" pitchFamily="18" charset="0"/>
              </a:rPr>
              <a:t>Q</a:t>
            </a:r>
            <a:r>
              <a:rPr lang="en-US" sz="2800" b="1" baseline="-25000" dirty="0">
                <a:latin typeface="Times New Roman" panose="02020603050405020304" pitchFamily="18" charset="0"/>
                <a:cs typeface="Times New Roman" panose="02020603050405020304" pitchFamily="18" charset="0"/>
              </a:rPr>
              <a:t>2</a:t>
            </a:r>
            <a:r>
              <a:rPr lang="en-US" sz="2800" dirty="0"/>
              <a:t> are:</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203522469"/>
              </p:ext>
            </p:extLst>
          </p:nvPr>
        </p:nvGraphicFramePr>
        <p:xfrm>
          <a:off x="3110019" y="2975676"/>
          <a:ext cx="2819539"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42</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55</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63</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505200"/>
            <a:ext cx="8334022" cy="1452563"/>
          </a:xfrm>
        </p:spPr>
        <p:txBody>
          <a:bodyPr/>
          <a:lstStyle/>
          <a:p>
            <a:pPr marL="0" indent="0">
              <a:spcAft>
                <a:spcPts val="1200"/>
              </a:spcAft>
              <a:buNone/>
            </a:pPr>
            <a:r>
              <a:rPr lang="en-US" dirty="0">
                <a:latin typeface="Times New Roman" panose="02020603050405020304" pitchFamily="18" charset="0"/>
                <a:cs typeface="Times New Roman" panose="02020603050405020304" pitchFamily="18" charset="0"/>
              </a:rPr>
              <a:t>The value that divides these six data values in two equal parts is given by the average of the two middle values, 42 and 47. Thus, the third quartile is:</a:t>
            </a:r>
            <a:endParaRPr lang="en-US" sz="2600" dirty="0">
              <a:latin typeface="Times New Roman" panose="02020603050405020304" pitchFamily="18" charset="0"/>
              <a:cs typeface="Times New Roman" panose="02020603050405020304" pitchFamily="18" charset="0"/>
            </a:endParaRPr>
          </a:p>
        </p:txBody>
      </p:sp>
      <p:graphicFrame>
        <p:nvGraphicFramePr>
          <p:cNvPr id="7" name="Object 2" descr="cap q sub three equals start frac four two plus four seven over two end frac equals four four full stop five">
            <a:extLst>
              <a:ext uri="{FF2B5EF4-FFF2-40B4-BE49-F238E27FC236}">
                <a16:creationId xmlns:a16="http://schemas.microsoft.com/office/drawing/2014/main" id="{6ED8C237-64BA-4342-A729-3B5A6981E8AA}"/>
              </a:ext>
            </a:extLst>
          </p:cNvPr>
          <p:cNvGraphicFramePr>
            <a:graphicFrameLocks noChangeAspect="1"/>
          </p:cNvGraphicFramePr>
          <p:nvPr>
            <p:extLst>
              <p:ext uri="{D42A27DB-BD31-4B8C-83A1-F6EECF244321}">
                <p14:modId xmlns:p14="http://schemas.microsoft.com/office/powerpoint/2010/main" val="564114641"/>
              </p:ext>
            </p:extLst>
          </p:nvPr>
        </p:nvGraphicFramePr>
        <p:xfrm>
          <a:off x="3343373" y="4975127"/>
          <a:ext cx="2476500" cy="609600"/>
        </p:xfrm>
        <a:graphic>
          <a:graphicData uri="http://schemas.openxmlformats.org/presentationml/2006/ole">
            <mc:AlternateContent xmlns:mc="http://schemas.openxmlformats.org/markup-compatibility/2006">
              <mc:Choice xmlns:v="urn:schemas-microsoft-com:vml" Requires="v">
                <p:oleObj spid="_x0000_s47290" name="Equation" r:id="rId3" imgW="2476440" imgH="609480" progId="Equation.DSMT4">
                  <p:embed/>
                </p:oleObj>
              </mc:Choice>
              <mc:Fallback>
                <p:oleObj name="Equation" r:id="rId3" imgW="2476440" imgH="609480" progId="Equation.DSMT4">
                  <p:embed/>
                  <p:pic>
                    <p:nvPicPr>
                      <p:cNvPr id="259074" name="Object 2"/>
                      <p:cNvPicPr>
                        <a:picLocks noChangeAspect="1" noChangeArrowheads="1"/>
                      </p:cNvPicPr>
                      <p:nvPr/>
                    </p:nvPicPr>
                    <p:blipFill>
                      <a:blip r:embed="rId4"/>
                      <a:srcRect/>
                      <a:stretch>
                        <a:fillRect/>
                      </a:stretch>
                    </p:blipFill>
                    <p:spPr bwMode="auto">
                      <a:xfrm>
                        <a:off x="3343373" y="4975127"/>
                        <a:ext cx="24765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12098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C4C965-4B64-408C-B724-6B7D5B72FA88}"/>
              </a:ext>
            </a:extLst>
          </p:cNvPr>
          <p:cNvSpPr>
            <a:spLocks noGrp="1"/>
          </p:cNvSpPr>
          <p:nvPr>
            <p:ph type="title"/>
          </p:nvPr>
        </p:nvSpPr>
        <p:spPr/>
        <p:txBody>
          <a:bodyPr/>
          <a:lstStyle/>
          <a:p>
            <a:r>
              <a:rPr lang="en-US" dirty="0"/>
              <a:t>Example 3-3: Solution</a:t>
            </a:r>
            <a:r>
              <a:rPr lang="en-US" dirty="0">
                <a:latin typeface="Times New Roman" panose="02020603050405020304" pitchFamily="18" charset="0"/>
                <a:cs typeface="Times New Roman" panose="02020603050405020304" pitchFamily="18" charset="0"/>
              </a:rPr>
              <a:t> (2 of 2)</a:t>
            </a:r>
            <a:endParaRPr lang="en-US" dirty="0"/>
          </a:p>
        </p:txBody>
      </p:sp>
      <p:sp>
        <p:nvSpPr>
          <p:cNvPr id="3" name="Content Placeholder 2">
            <a:extLst>
              <a:ext uri="{FF2B5EF4-FFF2-40B4-BE49-F238E27FC236}">
                <a16:creationId xmlns:a16="http://schemas.microsoft.com/office/drawing/2014/main" id="{0FD4B5CC-8159-4FB4-9A32-21EDF8C46844}"/>
              </a:ext>
            </a:extLst>
          </p:cNvPr>
          <p:cNvSpPr>
            <a:spLocks noGrp="1"/>
          </p:cNvSpPr>
          <p:nvPr>
            <p:ph sz="quarter" idx="15"/>
          </p:nvPr>
        </p:nvSpPr>
        <p:spPr>
          <a:xfrm>
            <a:off x="304800" y="1447799"/>
            <a:ext cx="8534400" cy="1905001"/>
          </a:xfrm>
        </p:spPr>
        <p:txBody>
          <a:bodyPr/>
          <a:lstStyle/>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Now, to see the impact of the outlier on the value of the mean, </a:t>
            </a:r>
            <a:r>
              <a:rPr lang="en-US" sz="2800" dirty="0">
                <a:latin typeface="Times New Roman" panose="02020603050405020304" pitchFamily="18" charset="0"/>
                <a:cs typeface="Times New Roman" panose="02020603050405020304" pitchFamily="18" charset="0"/>
              </a:rPr>
              <a:t>we include the price of the most expensive home and find the mean price of eight homes.</a:t>
            </a:r>
            <a:r>
              <a:rPr lang="en-GB" sz="2800" dirty="0">
                <a:latin typeface="Times New Roman" panose="02020603050405020304" pitchFamily="18" charset="0"/>
                <a:cs typeface="Times New Roman" panose="02020603050405020304" pitchFamily="18" charset="0"/>
              </a:rPr>
              <a:t> This mean is</a:t>
            </a:r>
          </a:p>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Mean without the outlier</a:t>
            </a:r>
          </a:p>
        </p:txBody>
      </p:sp>
      <p:graphicFrame>
        <p:nvGraphicFramePr>
          <p:cNvPr id="8" name="Object 7" descr="matrix Element 1 1 equals start frac 245 comma 670 plus 176 comma 200 plus 360 comma 280 plus 272 comma 440 plus 450 comma 394 plus 310 comma 160 plus 393 comma 610 plus three comma 874 comma 480 over eight end frac Element 1 2 equals start frac six comma 083 comma 234 over eight end frac equals dollar 760 comma 404.25">
            <a:extLst>
              <a:ext uri="{FF2B5EF4-FFF2-40B4-BE49-F238E27FC236}">
                <a16:creationId xmlns:a16="http://schemas.microsoft.com/office/drawing/2014/main" id="{8A73EAD1-0A0F-4432-9DE6-6BC95E61B8E3}"/>
              </a:ext>
            </a:extLst>
          </p:cNvPr>
          <p:cNvGraphicFramePr>
            <a:graphicFrameLocks noChangeAspect="1"/>
          </p:cNvGraphicFramePr>
          <p:nvPr>
            <p:extLst>
              <p:ext uri="{D42A27DB-BD31-4B8C-83A1-F6EECF244321}">
                <p14:modId xmlns:p14="http://schemas.microsoft.com/office/powerpoint/2010/main" val="3412420481"/>
              </p:ext>
            </p:extLst>
          </p:nvPr>
        </p:nvGraphicFramePr>
        <p:xfrm>
          <a:off x="881650" y="3316819"/>
          <a:ext cx="7881350" cy="1292750"/>
        </p:xfrm>
        <a:graphic>
          <a:graphicData uri="http://schemas.openxmlformats.org/presentationml/2006/ole">
            <mc:AlternateContent xmlns:mc="http://schemas.openxmlformats.org/markup-compatibility/2006">
              <mc:Choice xmlns:v="urn:schemas-microsoft-com:vml" Requires="v">
                <p:oleObj spid="_x0000_s24953" name="Equation" r:id="rId3" imgW="7035480" imgH="1066680" progId="Equation.DSMT4">
                  <p:embed/>
                </p:oleObj>
              </mc:Choice>
              <mc:Fallback>
                <p:oleObj name="Equation" r:id="rId3" imgW="7035480" imgH="1066680" progId="Equation.DSMT4">
                  <p:embed/>
                  <p:pic>
                    <p:nvPicPr>
                      <p:cNvPr id="2" name="Object 1"/>
                      <p:cNvPicPr>
                        <a:picLocks noChangeAspect="1" noChangeArrowheads="1"/>
                      </p:cNvPicPr>
                      <p:nvPr/>
                    </p:nvPicPr>
                    <p:blipFill>
                      <a:blip r:embed="rId4"/>
                      <a:srcRect/>
                      <a:stretch>
                        <a:fillRect/>
                      </a:stretch>
                    </p:blipFill>
                    <p:spPr bwMode="auto">
                      <a:xfrm>
                        <a:off x="881650" y="3316819"/>
                        <a:ext cx="7881350" cy="129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FE2FDA0D-4615-4A21-8DA0-0C8F2A3E7898}"/>
              </a:ext>
            </a:extLst>
          </p:cNvPr>
          <p:cNvSpPr>
            <a:spLocks noGrp="1"/>
          </p:cNvSpPr>
          <p:nvPr>
            <p:ph sz="quarter" idx="18"/>
          </p:nvPr>
        </p:nvSpPr>
        <p:spPr>
          <a:xfrm>
            <a:off x="304800" y="4572000"/>
            <a:ext cx="8434211" cy="1676400"/>
          </a:xfrm>
        </p:spPr>
        <p:txBody>
          <a:bodyPr/>
          <a:lstStyle/>
          <a:p>
            <a:pPr marL="0" indent="0">
              <a:buNone/>
            </a:pPr>
            <a:r>
              <a:rPr lang="en-US"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Thus, when we include the price of the most </a:t>
            </a:r>
            <a:r>
              <a:rPr lang="en-US" spc="-10"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expensive</a:t>
            </a:r>
            <a:r>
              <a:rPr lang="en-US"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 home, the mean more than doubles, as it</a:t>
            </a:r>
            <a:r>
              <a:rPr lang="en-US" spc="140"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increases from $</a:t>
            </a:r>
            <a:r>
              <a:rPr lang="en-US" b="1"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315,536.29</a:t>
            </a:r>
            <a:r>
              <a:rPr lang="en-US"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 to $</a:t>
            </a:r>
            <a:r>
              <a:rPr lang="en-US" b="1"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760,404.25</a:t>
            </a:r>
            <a:r>
              <a:rPr lang="en-US" dirty="0">
                <a:solidFill>
                  <a:srgbClr val="231F2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58947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0AD-6351-4591-926D-69C57B46AC79}"/>
              </a:ext>
            </a:extLst>
          </p:cNvPr>
          <p:cNvSpPr>
            <a:spLocks noGrp="1"/>
          </p:cNvSpPr>
          <p:nvPr>
            <p:ph type="title"/>
          </p:nvPr>
        </p:nvSpPr>
        <p:spPr>
          <a:xfrm>
            <a:off x="281354" y="457200"/>
            <a:ext cx="8534400" cy="914400"/>
          </a:xfrm>
        </p:spPr>
        <p:txBody>
          <a:bodyPr/>
          <a:lstStyle/>
          <a:p>
            <a:r>
              <a:rPr lang="en-US" dirty="0"/>
              <a:t>Example 3-23: Solution</a:t>
            </a:r>
            <a:r>
              <a:rPr lang="en-US" dirty="0">
                <a:latin typeface="Times New Roman" panose="02020603050405020304" pitchFamily="18" charset="0"/>
                <a:cs typeface="Times New Roman" panose="02020603050405020304" pitchFamily="18" charset="0"/>
              </a:rPr>
              <a:t> (5 of 7)</a:t>
            </a:r>
            <a:endParaRPr lang="en-US" dirty="0"/>
          </a:p>
        </p:txBody>
      </p:sp>
      <p:sp>
        <p:nvSpPr>
          <p:cNvPr id="4" name="Content Placeholder 3">
            <a:extLst>
              <a:ext uri="{FF2B5EF4-FFF2-40B4-BE49-F238E27FC236}">
                <a16:creationId xmlns:a16="http://schemas.microsoft.com/office/drawing/2014/main" id="{4A001C5D-6CB9-41F2-8DC2-1F680A7BA0A2}"/>
              </a:ext>
            </a:extLst>
          </p:cNvPr>
          <p:cNvSpPr>
            <a:spLocks noGrp="1"/>
          </p:cNvSpPr>
          <p:nvPr>
            <p:ph sz="quarter" idx="15"/>
          </p:nvPr>
        </p:nvSpPr>
        <p:spPr>
          <a:xfrm>
            <a:off x="304800" y="1371600"/>
            <a:ext cx="8534400" cy="1152427"/>
          </a:xfrm>
        </p:spPr>
        <p:txBody>
          <a:bodyPr/>
          <a:lstStyle/>
          <a:p>
            <a:pPr algn="l">
              <a:lnSpc>
                <a:spcPct val="100000"/>
              </a:lnSpc>
              <a:spcBef>
                <a:spcPts val="624"/>
              </a:spcBef>
            </a:pPr>
            <a:r>
              <a:rPr lang="en-US" sz="2800" dirty="0">
                <a:latin typeface="Times New Roman" panose="02020603050405020304" pitchFamily="18" charset="0"/>
                <a:cs typeface="Times New Roman" panose="02020603050405020304" pitchFamily="18" charset="0"/>
              </a:rPr>
              <a:t>Now we can summarize the calculation of the three quartiles in the following figure:</a:t>
            </a:r>
          </a:p>
        </p:txBody>
      </p:sp>
      <p:pic>
        <p:nvPicPr>
          <p:cNvPr id="7" name="Picture 2" descr="An illustration shows two number lines displayed side by side. The markings on the first number line which is labeled Values smaller than the median are as follows: 7, 14, 17, 18, 24, and 29. The markings on the second number line which is labeled Values larger than the median are as follows: 37, 39, 42, 47, 55, and 63. An upward arrow pointing between the values, 17 and 18 in the first number line represents Q subscript 1 which is calculated as follows: (17 plus 18) over 2 equals 17.5. An upward arrow pointing between the two number lines represents, Q subscript 2 which is calculated as (29 plus 37) over 2 equals 33. An upward arrow pointing between the values, 43 and 47 in the second number line represents, Q subscript 3 equals (42 plus 47) over 2 equals 44.5.">
            <a:extLst>
              <a:ext uri="{FF2B5EF4-FFF2-40B4-BE49-F238E27FC236}">
                <a16:creationId xmlns:a16="http://schemas.microsoft.com/office/drawing/2014/main" id="{D344B6D0-742F-43D5-86E7-EE65AC2B1330}"/>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500022" y="2524027"/>
            <a:ext cx="8143957" cy="187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68284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3-23: Solution (6 of 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The value of </a:t>
            </a:r>
            <a:r>
              <a:rPr lang="en-US" sz="2600" b="1" i="1" dirty="0">
                <a:latin typeface="Times New Roman" panose="02020603050405020304" pitchFamily="18" charset="0"/>
                <a:cs typeface="Times New Roman" panose="02020603050405020304" pitchFamily="18" charset="0"/>
              </a:rPr>
              <a:t>Q</a:t>
            </a:r>
            <a:r>
              <a:rPr lang="en-US" sz="2600" b="1" baseline="-25000" dirty="0">
                <a:latin typeface="Times New Roman" panose="02020603050405020304" pitchFamily="18" charset="0"/>
                <a:cs typeface="Times New Roman" panose="02020603050405020304" pitchFamily="18" charset="0"/>
              </a:rPr>
              <a:t>1 </a:t>
            </a:r>
            <a:r>
              <a:rPr lang="en-US" sz="2600" b="1" dirty="0">
                <a:latin typeface="Times New Roman" panose="02020603050405020304" pitchFamily="18" charset="0"/>
                <a:cs typeface="Times New Roman" panose="02020603050405020304" pitchFamily="18" charset="0"/>
              </a:rPr>
              <a:t>= 17.5</a:t>
            </a:r>
            <a:r>
              <a:rPr lang="en-US" sz="2600" b="1" baseline="-250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minutes indicates that 25% of these 12 students in this sample commute for less than 17.5 minutes and 75% of them commute for more than 17.5 minutes. Similarly, </a:t>
            </a:r>
            <a:r>
              <a:rPr lang="en-US" sz="2600" b="1" i="1" dirty="0">
                <a:latin typeface="Times New Roman" panose="02020603050405020304" pitchFamily="18" charset="0"/>
                <a:cs typeface="Times New Roman" panose="02020603050405020304" pitchFamily="18" charset="0"/>
              </a:rPr>
              <a:t>Q</a:t>
            </a:r>
            <a:r>
              <a:rPr lang="en-US" sz="2600" b="1" baseline="-25000" dirty="0">
                <a:latin typeface="Times New Roman" panose="02020603050405020304" pitchFamily="18" charset="0"/>
                <a:cs typeface="Times New Roman" panose="02020603050405020304" pitchFamily="18" charset="0"/>
              </a:rPr>
              <a:t>2 </a:t>
            </a:r>
            <a:r>
              <a:rPr lang="en-US" sz="2600" b="1" dirty="0">
                <a:latin typeface="Times New Roman" panose="02020603050405020304" pitchFamily="18" charset="0"/>
                <a:cs typeface="Times New Roman" panose="02020603050405020304" pitchFamily="18" charset="0"/>
              </a:rPr>
              <a:t>= 33 </a:t>
            </a:r>
            <a:r>
              <a:rPr lang="en-US" sz="2600" dirty="0">
                <a:latin typeface="Times New Roman" panose="02020603050405020304" pitchFamily="18" charset="0"/>
                <a:cs typeface="Times New Roman" panose="02020603050405020304" pitchFamily="18" charset="0"/>
              </a:rPr>
              <a:t>indicates that half of these 12 students commute for less than 33 minutes and the other half of them commute for more than 33 minutes. The value of </a:t>
            </a:r>
            <a:r>
              <a:rPr lang="en-US" sz="2600" b="1" i="1" dirty="0">
                <a:latin typeface="Times New Roman" panose="02020603050405020304" pitchFamily="18" charset="0"/>
                <a:cs typeface="Times New Roman" panose="02020603050405020304" pitchFamily="18" charset="0"/>
              </a:rPr>
              <a:t>Q</a:t>
            </a:r>
            <a:r>
              <a:rPr lang="en-US" sz="2600" b="1" baseline="-25000" dirty="0">
                <a:latin typeface="Times New Roman" panose="02020603050405020304" pitchFamily="18" charset="0"/>
                <a:cs typeface="Times New Roman" panose="02020603050405020304" pitchFamily="18" charset="0"/>
              </a:rPr>
              <a:t>3 </a:t>
            </a:r>
            <a:r>
              <a:rPr lang="en-US" sz="2600" b="1" dirty="0">
                <a:latin typeface="Times New Roman" panose="02020603050405020304" pitchFamily="18" charset="0"/>
                <a:cs typeface="Times New Roman" panose="02020603050405020304" pitchFamily="18" charset="0"/>
              </a:rPr>
              <a:t>= 44.5 </a:t>
            </a:r>
            <a:r>
              <a:rPr lang="en-US" sz="2600" dirty="0">
                <a:latin typeface="Times New Roman" panose="02020603050405020304" pitchFamily="18" charset="0"/>
                <a:cs typeface="Times New Roman" panose="02020603050405020304" pitchFamily="18" charset="0"/>
              </a:rPr>
              <a:t>minutes indicates that 75% of these 12 students in this sample commute for less than 44.5 minutes and 25% of them commute for more than 44.5 minutes.</a:t>
            </a:r>
          </a:p>
        </p:txBody>
      </p:sp>
    </p:spTree>
    <p:extLst>
      <p:ext uri="{BB962C8B-B14F-4D97-AF65-F5344CB8AC3E}">
        <p14:creationId xmlns:p14="http://schemas.microsoft.com/office/powerpoint/2010/main" val="18071840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3-23: Solution (7 of 7)</a:t>
            </a:r>
          </a:p>
        </p:txBody>
      </p:sp>
      <p:sp>
        <p:nvSpPr>
          <p:cNvPr id="4" name="Content Placeholder 3">
            <a:extLst>
              <a:ext uri="{FF2B5EF4-FFF2-40B4-BE49-F238E27FC236}">
                <a16:creationId xmlns:a16="http://schemas.microsoft.com/office/drawing/2014/main" id="{4D5A98C7-98CB-4AF4-9777-C8B3984A738F}"/>
              </a:ext>
            </a:extLst>
          </p:cNvPr>
          <p:cNvSpPr>
            <a:spLocks noGrp="1"/>
          </p:cNvSpPr>
          <p:nvPr>
            <p:ph sz="quarter" idx="10"/>
          </p:nvPr>
        </p:nvSpPr>
        <p:spPr/>
        <p:txBody>
          <a:bodyPr/>
          <a:lstStyle/>
          <a:p>
            <a:pPr marL="514350" indent="-514350">
              <a:spcAft>
                <a:spcPts val="1800"/>
              </a:spcAft>
              <a:buFont typeface="+mj-lt"/>
              <a:buAutoNum type="alphaLcParenR" startAt="2"/>
            </a:pPr>
            <a:r>
              <a:rPr lang="en-US" dirty="0">
                <a:latin typeface="Times New Roman" panose="02020603050405020304" pitchFamily="18" charset="0"/>
                <a:cs typeface="Times New Roman" panose="02020603050405020304" pitchFamily="18" charset="0"/>
              </a:rPr>
              <a:t>By looking at the position of 47 minutes, we can state that this value lies in the </a:t>
            </a:r>
            <a:r>
              <a:rPr lang="en-US" b="1" dirty="0">
                <a:latin typeface="Times New Roman" panose="02020603050405020304" pitchFamily="18" charset="0"/>
                <a:cs typeface="Times New Roman" panose="02020603050405020304" pitchFamily="18" charset="0"/>
              </a:rPr>
              <a:t>top 25</a:t>
            </a:r>
            <a:r>
              <a:rPr lang="en-US" dirty="0">
                <a:latin typeface="Times New Roman" panose="02020603050405020304" pitchFamily="18" charset="0"/>
                <a:cs typeface="Times New Roman" panose="02020603050405020304" pitchFamily="18" charset="0"/>
              </a:rPr>
              <a:t>% of the commuting times.</a:t>
            </a:r>
          </a:p>
          <a:p>
            <a:pPr marL="514350" indent="-514350">
              <a:spcAft>
                <a:spcPts val="1200"/>
              </a:spcAft>
              <a:buAutoNum type="alphaLcParenR" startAt="2"/>
            </a:pPr>
            <a:r>
              <a:rPr lang="en-GB" dirty="0">
                <a:latin typeface="Times New Roman" panose="02020603050405020304" pitchFamily="18" charset="0"/>
                <a:cs typeface="Times New Roman" panose="02020603050405020304" pitchFamily="18" charset="0"/>
              </a:rPr>
              <a:t>The interquartile range is given by the difference between the values of the third and first quartiles. Thus</a:t>
            </a:r>
          </a:p>
          <a:p>
            <a:pPr algn="ctr">
              <a:buNone/>
            </a:pPr>
            <a:r>
              <a:rPr lang="en-GB" dirty="0">
                <a:latin typeface="Times New Roman" panose="02020603050405020304" pitchFamily="18" charset="0"/>
                <a:cs typeface="Times New Roman" panose="02020603050405020304" pitchFamily="18" charset="0"/>
              </a:rPr>
              <a:t>IQR = Interquartile range = </a:t>
            </a:r>
            <a:r>
              <a:rPr lang="en-US" b="1" i="1" dirty="0">
                <a:latin typeface="Times New Roman" panose="02020603050405020304" pitchFamily="18" charset="0"/>
                <a:cs typeface="Times New Roman" panose="02020603050405020304" pitchFamily="18" charset="0"/>
              </a:rPr>
              <a:t>Q</a:t>
            </a:r>
            <a:r>
              <a:rPr lang="en-US" b="1" baseline="-25000"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Q</a:t>
            </a:r>
            <a:r>
              <a:rPr lang="en-US" b="1" baseline="-25000"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 44.5 − 17.5 </a:t>
            </a:r>
            <a:endParaRPr lang="en-GB" dirty="0">
              <a:latin typeface="Times New Roman" panose="02020603050405020304" pitchFamily="18" charset="0"/>
              <a:cs typeface="Times New Roman" panose="02020603050405020304" pitchFamily="18" charset="0"/>
            </a:endParaRPr>
          </a:p>
          <a:p>
            <a:pPr indent="852488">
              <a:buNone/>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27 minutes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0739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The following are the ages (in years) of nine employees of an insurance company:</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1580657189"/>
              </p:ext>
            </p:extLst>
          </p:nvPr>
        </p:nvGraphicFramePr>
        <p:xfrm>
          <a:off x="2499484" y="2731365"/>
          <a:ext cx="4145032"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51</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33</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33</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429000"/>
            <a:ext cx="8334022" cy="2467074"/>
          </a:xfrm>
        </p:spPr>
        <p:txBody>
          <a:bodyPr/>
          <a:lstStyle/>
          <a:p>
            <a:pPr marL="514350" indent="-514350">
              <a:spcAft>
                <a:spcPts val="1200"/>
              </a:spcAft>
              <a:buAutoNum type="alphaLcParenBoth"/>
            </a:pPr>
            <a:r>
              <a:rPr lang="en-US" sz="2600" dirty="0">
                <a:latin typeface="Times New Roman" panose="02020603050405020304" pitchFamily="18" charset="0"/>
                <a:cs typeface="Times New Roman" panose="02020603050405020304" pitchFamily="18" charset="0"/>
              </a:rPr>
              <a:t>Find the values of the three quartiles. Where does the age of 28 years fall in relation to the ages of the employees?</a:t>
            </a:r>
            <a:r>
              <a:rPr lang="en-GB" sz="2600" dirty="0">
                <a:latin typeface="Times New Roman" panose="02020603050405020304" pitchFamily="18" charset="0"/>
                <a:cs typeface="Times New Roman" panose="02020603050405020304" pitchFamily="18" charset="0"/>
              </a:rPr>
              <a:t> </a:t>
            </a:r>
          </a:p>
          <a:p>
            <a:pPr marL="514350" indent="-514350">
              <a:spcAft>
                <a:spcPts val="1200"/>
              </a:spcAft>
              <a:buAutoNum type="alphaLcParenBoth"/>
            </a:pPr>
            <a:r>
              <a:rPr lang="en-US" sz="2600" dirty="0">
                <a:latin typeface="Times New Roman" panose="02020603050405020304" pitchFamily="18" charset="0"/>
                <a:cs typeface="Times New Roman" panose="02020603050405020304" pitchFamily="18" charset="0"/>
              </a:rPr>
              <a:t>Find the interquartile range.</a:t>
            </a:r>
          </a:p>
        </p:txBody>
      </p:sp>
    </p:spTree>
    <p:extLst>
      <p:ext uri="{BB962C8B-B14F-4D97-AF65-F5344CB8AC3E}">
        <p14:creationId xmlns:p14="http://schemas.microsoft.com/office/powerpoint/2010/main" val="10982654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CCCE-601D-4B09-ACD5-7D0FD0FB8B94}"/>
              </a:ext>
            </a:extLst>
          </p:cNvPr>
          <p:cNvSpPr>
            <a:spLocks noGrp="1"/>
          </p:cNvSpPr>
          <p:nvPr>
            <p:ph type="title"/>
          </p:nvPr>
        </p:nvSpPr>
        <p:spPr/>
        <p:txBody>
          <a:bodyPr/>
          <a:lstStyle/>
          <a:p>
            <a:r>
              <a:rPr lang="en-US" dirty="0"/>
              <a:t>Example 3-24: Solution</a:t>
            </a:r>
            <a:r>
              <a:rPr lang="en-US" dirty="0">
                <a:latin typeface="Times New Roman" panose="02020603050405020304" pitchFamily="18" charset="0"/>
                <a:cs typeface="Times New Roman" panose="02020603050405020304" pitchFamily="18" charset="0"/>
              </a:rPr>
              <a:t> (1 of 2)</a:t>
            </a:r>
            <a:endParaRPr lang="en-US" dirty="0"/>
          </a:p>
        </p:txBody>
      </p:sp>
      <p:sp>
        <p:nvSpPr>
          <p:cNvPr id="3" name="Content Placeholder 2">
            <a:extLst>
              <a:ext uri="{FF2B5EF4-FFF2-40B4-BE49-F238E27FC236}">
                <a16:creationId xmlns:a16="http://schemas.microsoft.com/office/drawing/2014/main" id="{5E75C58B-F877-4F2D-9964-5863E1453C8B}"/>
              </a:ext>
            </a:extLst>
          </p:cNvPr>
          <p:cNvSpPr>
            <a:spLocks noGrp="1"/>
          </p:cNvSpPr>
          <p:nvPr>
            <p:ph sz="quarter" idx="16"/>
          </p:nvPr>
        </p:nvSpPr>
        <p:spPr>
          <a:xfrm>
            <a:off x="304800" y="4953000"/>
            <a:ext cx="8611540" cy="606902"/>
          </a:xfrm>
        </p:spPr>
        <p:txBody>
          <a:bodyPr/>
          <a:lstStyle/>
          <a:p>
            <a:pPr>
              <a:lnSpc>
                <a:spcPct val="100000"/>
              </a:lnSpc>
            </a:pPr>
            <a:r>
              <a:rPr lang="en-GB" sz="2800" dirty="0">
                <a:latin typeface="Times New Roman" panose="02020603050405020304" pitchFamily="18" charset="0"/>
                <a:ea typeface="Verdana" pitchFamily="34" charset="0"/>
                <a:cs typeface="Times New Roman" panose="02020603050405020304" pitchFamily="18" charset="0"/>
              </a:rPr>
              <a:t>The age of 28 falls in the </a:t>
            </a:r>
            <a:r>
              <a:rPr lang="en-GB" sz="2800" b="1" dirty="0">
                <a:latin typeface="Times New Roman" panose="02020603050405020304" pitchFamily="18" charset="0"/>
                <a:ea typeface="Verdana" pitchFamily="34" charset="0"/>
                <a:cs typeface="Times New Roman" panose="02020603050405020304" pitchFamily="18" charset="0"/>
              </a:rPr>
              <a:t>lowest 25%</a:t>
            </a:r>
            <a:r>
              <a:rPr lang="en-GB" sz="2800" dirty="0">
                <a:latin typeface="Times New Roman" panose="02020603050405020304" pitchFamily="18" charset="0"/>
                <a:ea typeface="Verdana" pitchFamily="34" charset="0"/>
                <a:cs typeface="Times New Roman" panose="02020603050405020304" pitchFamily="18" charset="0"/>
              </a:rPr>
              <a:t> of the ages.</a:t>
            </a:r>
            <a:endParaRPr lang="en-US" dirty="0">
              <a:latin typeface="Times New Roman" panose="02020603050405020304" pitchFamily="18" charset="0"/>
              <a:cs typeface="Times New Roman" panose="02020603050405020304" pitchFamily="18" charset="0"/>
            </a:endParaRPr>
          </a:p>
        </p:txBody>
      </p:sp>
      <p:pic>
        <p:nvPicPr>
          <p:cNvPr id="17" name="Picture Placeholder 16" descr="An illustration shows two number lines arranged side by side. The markings on the first number line which is labeled Values less than the median are as follows: 24, 28, 33, and 33. The markings on the second number line which is labeled Values greater than the median are as follows: 39, 47, 51, and 59. The value, 37 is aligned between the two number lines. An upward arrow pointing between the values, 28 and 33 in the first number line represents Q subscript 1 equals which is calculated as follows: (28 plus 33) over 2 equals 30.5. An upward arrow pointing at the value, 37 between the two number lines represents, Q subscript 2 equals 37 is labeled as also the median. An upward arrow pointing between the values, 47 and 51 in the second number line represents, Q subscript 3 which is calculated as follows: (47 plus 51) over 2 equals 49.">
            <a:extLst>
              <a:ext uri="{FF2B5EF4-FFF2-40B4-BE49-F238E27FC236}">
                <a16:creationId xmlns:a16="http://schemas.microsoft.com/office/drawing/2014/main" id="{F752071B-74C6-49FC-9D28-C157AEBF4ED6}"/>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406396" y="2235409"/>
            <a:ext cx="8331208" cy="2641391"/>
          </a:xfrm>
          <a:prstGeom prst="rect">
            <a:avLst/>
          </a:prstGeom>
        </p:spPr>
      </p:pic>
      <p:sp>
        <p:nvSpPr>
          <p:cNvPr id="4" name="Content Placeholder 3">
            <a:extLst>
              <a:ext uri="{FF2B5EF4-FFF2-40B4-BE49-F238E27FC236}">
                <a16:creationId xmlns:a16="http://schemas.microsoft.com/office/drawing/2014/main" id="{DDD6D973-0E0A-42A9-A1F1-CB7E5EADC985}"/>
              </a:ext>
            </a:extLst>
          </p:cNvPr>
          <p:cNvSpPr>
            <a:spLocks noGrp="1"/>
          </p:cNvSpPr>
          <p:nvPr>
            <p:ph sz="quarter" idx="15"/>
          </p:nvPr>
        </p:nvSpPr>
        <p:spPr>
          <a:xfrm>
            <a:off x="380060" y="1628508"/>
            <a:ext cx="8534400" cy="606902"/>
          </a:xfrm>
        </p:spPr>
        <p:txBody>
          <a:bodyPr/>
          <a:lstStyle/>
          <a:p>
            <a:pPr algn="l">
              <a:lnSpc>
                <a:spcPct val="100000"/>
              </a:lnSpc>
            </a:pPr>
            <a:r>
              <a:rPr lang="en-GB" sz="2600" dirty="0">
                <a:ea typeface="Verdana" pitchFamily="34" charset="0"/>
                <a:cs typeface="Verdana" pitchFamily="34" charset="0"/>
              </a:rPr>
              <a:t>(a)</a:t>
            </a:r>
            <a:endParaRPr lang="en-US" sz="2600" dirty="0"/>
          </a:p>
        </p:txBody>
      </p:sp>
    </p:spTree>
    <p:extLst>
      <p:ext uri="{BB962C8B-B14F-4D97-AF65-F5344CB8AC3E}">
        <p14:creationId xmlns:p14="http://schemas.microsoft.com/office/powerpoint/2010/main" val="24650701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3-24: Solution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461963" indent="-461963">
              <a:buFont typeface="+mj-lt"/>
              <a:buAutoNum type="alphaLcParenR" startAt="2"/>
            </a:pPr>
            <a:r>
              <a:rPr lang="en-GB" dirty="0">
                <a:latin typeface="Times New Roman" panose="02020603050405020304" pitchFamily="18" charset="0"/>
                <a:cs typeface="Times New Roman" panose="02020603050405020304" pitchFamily="18" charset="0"/>
              </a:rPr>
              <a:t>The interquartile range is</a:t>
            </a:r>
          </a:p>
          <a:p>
            <a:pPr marL="0" indent="461963">
              <a:buNone/>
            </a:pPr>
            <a:r>
              <a:rPr lang="en-GB" dirty="0">
                <a:latin typeface="Times New Roman" panose="02020603050405020304" pitchFamily="18" charset="0"/>
                <a:cs typeface="Times New Roman" panose="02020603050405020304" pitchFamily="18" charset="0"/>
              </a:rPr>
              <a:t>IQR = Interquartile range = Q</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 Q</a:t>
            </a:r>
            <a:r>
              <a:rPr lang="en-GB" baseline="-25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 49 – 30.5</a:t>
            </a:r>
          </a:p>
          <a:p>
            <a:pPr indent="3719513">
              <a:buNone/>
            </a:pP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18.5 years</a:t>
            </a:r>
          </a:p>
        </p:txBody>
      </p:sp>
    </p:spTree>
    <p:extLst>
      <p:ext uri="{BB962C8B-B14F-4D97-AF65-F5344CB8AC3E}">
        <p14:creationId xmlns:p14="http://schemas.microsoft.com/office/powerpoint/2010/main" val="223942841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Percentiles and Percentile Rank (1 of 3)</a:t>
            </a:r>
          </a:p>
        </p:txBody>
      </p:sp>
      <p:pic>
        <p:nvPicPr>
          <p:cNvPr id="6" name="Picture Placeholder 5" descr="An illustration shows a 3-dimensional rectangular bar broken in the middle. The leftmost and the rightmost portions of the rectangular bar are divided into 3 sections of 1 percent each and the partitions are marked in the order from left to right as follows: P subscript 1, P subscript 2, P subscript 3, P subscript 97, P subscript 98, and P subscript 99. Six arrows point toward the 6 sections and the corresponding text reads as follows: Each of these portions contains 1 percent of the observations of a data set arranged in increasing order.">
            <a:extLst>
              <a:ext uri="{FF2B5EF4-FFF2-40B4-BE49-F238E27FC236}">
                <a16:creationId xmlns:a16="http://schemas.microsoft.com/office/drawing/2014/main" id="{4CDAB6C5-7138-46EC-84C5-0ACB982609FA}"/>
              </a:ext>
            </a:extLst>
          </p:cNvPr>
          <p:cNvPicPr>
            <a:picLocks noGrp="1" noChangeAspect="1"/>
          </p:cNvPicPr>
          <p:nvPr>
            <p:ph type="pic" sz="quarter" idx="20"/>
          </p:nvPr>
        </p:nvPicPr>
        <p:blipFill>
          <a:blip r:embed="rId2">
            <a:extLst>
              <a:ext uri="{28A0092B-C50C-407E-A947-70E740481C1C}">
                <a14:useLocalDpi xmlns:a14="http://schemas.microsoft.com/office/drawing/2010/main" val="0"/>
              </a:ext>
            </a:extLst>
          </a:blip>
          <a:stretch>
            <a:fillRect/>
          </a:stretch>
        </p:blipFill>
        <p:spPr>
          <a:xfrm>
            <a:off x="466152" y="2433499"/>
            <a:ext cx="8211696" cy="1991003"/>
          </a:xfrm>
          <a:prstGeom prst="rect">
            <a:avLst/>
          </a:prstGeom>
        </p:spPr>
      </p:pic>
    </p:spTree>
    <p:extLst>
      <p:ext uri="{BB962C8B-B14F-4D97-AF65-F5344CB8AC3E}">
        <p14:creationId xmlns:p14="http://schemas.microsoft.com/office/powerpoint/2010/main" val="329704565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Percentiles and Percentile Rank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513524"/>
          </a:xfrm>
        </p:spPr>
        <p:txBody>
          <a:bodyPr/>
          <a:lstStyle/>
          <a:p>
            <a:pPr algn="l"/>
            <a:r>
              <a:rPr lang="en-GB" sz="2800" b="1" dirty="0">
                <a:latin typeface="Times New Roman" panose="02020603050405020304" pitchFamily="18" charset="0"/>
                <a:cs typeface="Times New Roman" panose="02020603050405020304" pitchFamily="18" charset="0"/>
              </a:rPr>
              <a:t>Calculating Percentiles</a:t>
            </a:r>
          </a:p>
          <a:p>
            <a:pPr algn="l"/>
            <a:r>
              <a:rPr lang="en-GB" sz="2800" dirty="0">
                <a:latin typeface="Times New Roman" panose="02020603050405020304" pitchFamily="18" charset="0"/>
                <a:cs typeface="Times New Roman" panose="02020603050405020304" pitchFamily="18" charset="0"/>
              </a:rPr>
              <a:t>The (approximate) value of the </a:t>
            </a:r>
            <a:r>
              <a:rPr lang="en-GB" sz="2800" i="1" dirty="0">
                <a:latin typeface="Times New Roman" panose="02020603050405020304" pitchFamily="18" charset="0"/>
                <a:cs typeface="Times New Roman" panose="02020603050405020304" pitchFamily="18" charset="0"/>
              </a:rPr>
              <a:t>k </a:t>
            </a:r>
            <a:r>
              <a:rPr lang="en-GB" sz="2800" dirty="0" err="1">
                <a:latin typeface="Times New Roman" panose="02020603050405020304" pitchFamily="18" charset="0"/>
                <a:cs typeface="Times New Roman" panose="02020603050405020304" pitchFamily="18" charset="0"/>
              </a:rPr>
              <a:t>th</a:t>
            </a:r>
            <a:r>
              <a:rPr lang="en-GB" sz="2800" dirty="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percentile</a:t>
            </a:r>
            <a:r>
              <a:rPr lang="en-GB" sz="2800" dirty="0">
                <a:latin typeface="Times New Roman" panose="02020603050405020304" pitchFamily="18" charset="0"/>
                <a:cs typeface="Times New Roman" panose="02020603050405020304" pitchFamily="18" charset="0"/>
              </a:rPr>
              <a:t>, denoted by </a:t>
            </a:r>
            <a:r>
              <a:rPr lang="en-GB" sz="2800" i="1" dirty="0" err="1">
                <a:latin typeface="Times New Roman" panose="02020603050405020304" pitchFamily="18" charset="0"/>
                <a:cs typeface="Times New Roman" panose="02020603050405020304" pitchFamily="18" charset="0"/>
              </a:rPr>
              <a:t>P</a:t>
            </a:r>
            <a:r>
              <a:rPr lang="en-GB" sz="2800" i="1" baseline="-25000" dirty="0" err="1">
                <a:latin typeface="Times New Roman" panose="02020603050405020304" pitchFamily="18" charset="0"/>
                <a:cs typeface="Times New Roman" panose="02020603050405020304" pitchFamily="18" charset="0"/>
              </a:rPr>
              <a:t>k</a:t>
            </a:r>
            <a:r>
              <a:rPr lang="en-GB" sz="2800" dirty="0">
                <a:latin typeface="Times New Roman" panose="02020603050405020304" pitchFamily="18" charset="0"/>
                <a:cs typeface="Times New Roman" panose="02020603050405020304" pitchFamily="18" charset="0"/>
              </a:rPr>
              <a:t>, is</a:t>
            </a:r>
            <a:endParaRPr lang="en-US" sz="2600" dirty="0">
              <a:latin typeface="Times New Roman" panose="02020603050405020304" pitchFamily="18" charset="0"/>
              <a:cs typeface="Times New Roman" panose="02020603050405020304" pitchFamily="18" charset="0"/>
            </a:endParaRPr>
          </a:p>
        </p:txBody>
      </p:sp>
      <p:graphicFrame>
        <p:nvGraphicFramePr>
          <p:cNvPr id="6" name="Object 2" descr="cap p sub k equals Value of the  left parenthesis start frac k n over 100 end frac right parenthesis th term in a ranked data set">
            <a:extLst>
              <a:ext uri="{FF2B5EF4-FFF2-40B4-BE49-F238E27FC236}">
                <a16:creationId xmlns:a16="http://schemas.microsoft.com/office/drawing/2014/main" id="{322357C6-43F9-4F44-B856-2112324B4526}"/>
              </a:ext>
            </a:extLst>
          </p:cNvPr>
          <p:cNvGraphicFramePr>
            <a:graphicFrameLocks noChangeAspect="1"/>
          </p:cNvGraphicFramePr>
          <p:nvPr>
            <p:extLst>
              <p:ext uri="{D42A27DB-BD31-4B8C-83A1-F6EECF244321}">
                <p14:modId xmlns:p14="http://schemas.microsoft.com/office/powerpoint/2010/main" val="1568810769"/>
              </p:ext>
            </p:extLst>
          </p:nvPr>
        </p:nvGraphicFramePr>
        <p:xfrm>
          <a:off x="1861899" y="2935129"/>
          <a:ext cx="5418614" cy="701993"/>
        </p:xfrm>
        <a:graphic>
          <a:graphicData uri="http://schemas.openxmlformats.org/presentationml/2006/ole">
            <mc:AlternateContent xmlns:mc="http://schemas.openxmlformats.org/markup-compatibility/2006">
              <mc:Choice xmlns:v="urn:schemas-microsoft-com:vml" Requires="v">
                <p:oleObj spid="_x0000_s48291" name="Equation" r:id="rId3" imgW="5295600" imgH="685800" progId="Equation.DSMT4">
                  <p:embed/>
                </p:oleObj>
              </mc:Choice>
              <mc:Fallback>
                <p:oleObj name="Equation" r:id="rId3" imgW="5295600" imgH="685800" progId="Equation.DSMT4">
                  <p:embed/>
                  <p:pic>
                    <p:nvPicPr>
                      <p:cNvPr id="21506" name="Object 2"/>
                      <p:cNvPicPr>
                        <a:picLocks noGrp="1" noChangeAspect="1" noChangeArrowheads="1"/>
                      </p:cNvPicPr>
                      <p:nvPr/>
                    </p:nvPicPr>
                    <p:blipFill>
                      <a:blip r:embed="rId4"/>
                      <a:srcRect/>
                      <a:stretch>
                        <a:fillRect/>
                      </a:stretch>
                    </p:blipFill>
                    <p:spPr bwMode="auto">
                      <a:xfrm>
                        <a:off x="1861899" y="2935129"/>
                        <a:ext cx="5418614" cy="7019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733800"/>
            <a:ext cx="8334022" cy="2162274"/>
          </a:xfrm>
        </p:spPr>
        <p:txBody>
          <a:bodyPr/>
          <a:lstStyle/>
          <a:p>
            <a:pPr marL="0" indent="0">
              <a:spcAft>
                <a:spcPts val="1200"/>
              </a:spcAft>
              <a:buNone/>
            </a:pPr>
            <a:r>
              <a:rPr lang="en-GB" dirty="0">
                <a:latin typeface="Times New Roman" panose="02020603050405020304" pitchFamily="18" charset="0"/>
                <a:cs typeface="Times New Roman" panose="02020603050405020304" pitchFamily="18" charset="0"/>
              </a:rPr>
              <a:t>where </a:t>
            </a:r>
            <a:r>
              <a:rPr lang="en-GB" i="1" dirty="0">
                <a:latin typeface="Times New Roman" panose="02020603050405020304" pitchFamily="18" charset="0"/>
                <a:cs typeface="Times New Roman" panose="02020603050405020304" pitchFamily="18" charset="0"/>
              </a:rPr>
              <a:t>k</a:t>
            </a:r>
            <a:r>
              <a:rPr lang="en-GB" dirty="0">
                <a:latin typeface="Times New Roman" panose="02020603050405020304" pitchFamily="18" charset="0"/>
                <a:cs typeface="Times New Roman" panose="02020603050405020304" pitchFamily="18" charset="0"/>
              </a:rPr>
              <a:t> denotes the number of the percentile and </a:t>
            </a:r>
            <a:r>
              <a:rPr lang="en-GB" i="1" dirty="0">
                <a:latin typeface="Times New Roman" panose="02020603050405020304" pitchFamily="18" charset="0"/>
                <a:cs typeface="Times New Roman" panose="02020603050405020304" pitchFamily="18" charset="0"/>
              </a:rPr>
              <a:t>n</a:t>
            </a:r>
            <a:r>
              <a:rPr lang="en-GB" dirty="0">
                <a:latin typeface="Times New Roman" panose="02020603050405020304" pitchFamily="18" charset="0"/>
                <a:cs typeface="Times New Roman" panose="02020603050405020304" pitchFamily="18" charset="0"/>
              </a:rPr>
              <a:t> represents the sample size.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7433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1604963"/>
          </a:xfrm>
        </p:spPr>
        <p:txBody>
          <a:bodyPr/>
          <a:lstStyle/>
          <a:p>
            <a:pPr algn="l">
              <a:lnSpc>
                <a:spcPct val="100000"/>
              </a:lnSpc>
              <a:spcBef>
                <a:spcPts val="624"/>
              </a:spcBef>
            </a:pPr>
            <a:r>
              <a:rPr lang="en-US" sz="2800" dirty="0">
                <a:latin typeface="Times New Roman" panose="02020603050405020304" pitchFamily="18" charset="0"/>
                <a:cs typeface="Times New Roman" panose="02020603050405020304" pitchFamily="18" charset="0"/>
              </a:rPr>
              <a:t>Refer to the data on one-way commuting times (in minutes) from home to college of 12 students given in Example 3–23, which is reproduced below.</a:t>
            </a: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4135607135"/>
              </p:ext>
            </p:extLst>
          </p:nvPr>
        </p:nvGraphicFramePr>
        <p:xfrm>
          <a:off x="1836738" y="3048000"/>
          <a:ext cx="5470525"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gridCol w="441831">
                  <a:extLst>
                    <a:ext uri="{9D8B030D-6E8A-4147-A177-3AD203B41FA5}">
                      <a16:colId xmlns:a16="http://schemas.microsoft.com/office/drawing/2014/main" val="538115401"/>
                    </a:ext>
                  </a:extLst>
                </a:gridCol>
                <a:gridCol w="441831">
                  <a:extLst>
                    <a:ext uri="{9D8B030D-6E8A-4147-A177-3AD203B41FA5}">
                      <a16:colId xmlns:a16="http://schemas.microsoft.com/office/drawing/2014/main" val="2140749509"/>
                    </a:ext>
                  </a:extLst>
                </a:gridCol>
                <a:gridCol w="441831">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a:solidFill>
                            <a:srgbClr val="000000"/>
                          </a:solidFill>
                          <a:latin typeface="Times New Roman" panose="02020603050405020304" pitchFamily="18" charset="0"/>
                          <a:ea typeface="Times New Roman"/>
                          <a:cs typeface="Times New Roman" panose="02020603050405020304" pitchFamily="18" charset="0"/>
                        </a:rPr>
                        <a:t>14</a:t>
                      </a:r>
                      <a:endParaRPr lang="en-US" sz="85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a:solidFill>
                            <a:srgbClr val="000000"/>
                          </a:solidFill>
                          <a:latin typeface="Times New Roman" panose="02020603050405020304" pitchFamily="18" charset="0"/>
                          <a:ea typeface="Times New Roman"/>
                          <a:cs typeface="Times New Roman" panose="02020603050405020304" pitchFamily="18" charset="0"/>
                        </a:rPr>
                        <a:t>63</a:t>
                      </a:r>
                      <a:endParaRPr lang="en-US" sz="85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42</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55</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810000"/>
            <a:ext cx="8334022" cy="2086074"/>
          </a:xfrm>
        </p:spPr>
        <p:txBody>
          <a:bodyPr/>
          <a:lstStyle/>
          <a:p>
            <a:pPr marL="0" indent="0">
              <a:spcAft>
                <a:spcPts val="1200"/>
              </a:spcAft>
              <a:buNone/>
            </a:pPr>
            <a:r>
              <a:rPr lang="en-US" dirty="0">
                <a:latin typeface="Times New Roman" panose="02020603050405020304" pitchFamily="18" charset="0"/>
                <a:cs typeface="Times New Roman" panose="02020603050405020304" pitchFamily="18" charset="0"/>
              </a:rPr>
              <a:t>Find the value of the 70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percentile. Give a brief interpretation of the 70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percentile.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5738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3-25: Solution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2062164"/>
          </a:xfrm>
        </p:spPr>
        <p:txBody>
          <a:bodyPr/>
          <a:lstStyle/>
          <a:p>
            <a:pPr algn="l">
              <a:lnSpc>
                <a:spcPct val="100000"/>
              </a:lnSpc>
              <a:spcBef>
                <a:spcPts val="624"/>
              </a:spcBef>
              <a:spcAft>
                <a:spcPts val="1800"/>
              </a:spcAft>
            </a:pPr>
            <a:r>
              <a:rPr lang="en-US" sz="2800" dirty="0"/>
              <a:t>We perform the following three steps to find the 70</a:t>
            </a:r>
            <a:r>
              <a:rPr lang="en-US" sz="2800" baseline="30000" dirty="0"/>
              <a:t>th</a:t>
            </a:r>
            <a:r>
              <a:rPr lang="en-US" sz="2800" dirty="0"/>
              <a:t> percentile for the given data.</a:t>
            </a:r>
          </a:p>
          <a:p>
            <a:pPr algn="l">
              <a:lnSpc>
                <a:spcPct val="100000"/>
              </a:lnSpc>
              <a:spcBef>
                <a:spcPts val="624"/>
              </a:spcBef>
            </a:pPr>
            <a:r>
              <a:rPr lang="en-US" sz="2800" b="1" dirty="0"/>
              <a:t>Step 1. </a:t>
            </a:r>
            <a:r>
              <a:rPr lang="en-US" sz="2800" dirty="0"/>
              <a:t>First we rank the given data in increasing order as follows:</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745724949"/>
              </p:ext>
            </p:extLst>
          </p:nvPr>
        </p:nvGraphicFramePr>
        <p:xfrm>
          <a:off x="1836738" y="3569565"/>
          <a:ext cx="5470525"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gridCol w="441831">
                  <a:extLst>
                    <a:ext uri="{9D8B030D-6E8A-4147-A177-3AD203B41FA5}">
                      <a16:colId xmlns:a16="http://schemas.microsoft.com/office/drawing/2014/main" val="538115401"/>
                    </a:ext>
                  </a:extLst>
                </a:gridCol>
                <a:gridCol w="441831">
                  <a:extLst>
                    <a:ext uri="{9D8B030D-6E8A-4147-A177-3AD203B41FA5}">
                      <a16:colId xmlns:a16="http://schemas.microsoft.com/office/drawing/2014/main" val="2140749509"/>
                    </a:ext>
                  </a:extLst>
                </a:gridCol>
                <a:gridCol w="441831">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42</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55</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63</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Tree>
    <p:extLst>
      <p:ext uri="{BB962C8B-B14F-4D97-AF65-F5344CB8AC3E}">
        <p14:creationId xmlns:p14="http://schemas.microsoft.com/office/powerpoint/2010/main" val="157295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Case Study 3-1 Coffee Consumption Statistics</a:t>
            </a:r>
          </a:p>
        </p:txBody>
      </p:sp>
      <p:pic>
        <p:nvPicPr>
          <p:cNvPr id="19" name="Picture Placeholder 18" descr="An illustration shows a horizontal bar graph with an image. The horizontal bar graph shows the coffee consumption statistics. The data from the bar graph, in the order from top to bottom are as follows: Finland, 26.46 l b s; Norway, 21.83 l b s; Canada, 14.33 l b s; Brazil, 12.79 l b s; Germany, 12.13 l b s; and U S A, 9.26 l b s. ">
            <a:extLst>
              <a:ext uri="{FF2B5EF4-FFF2-40B4-BE49-F238E27FC236}">
                <a16:creationId xmlns:a16="http://schemas.microsoft.com/office/drawing/2014/main" id="{C3436EBA-D55C-474E-85DA-A6EC0B683F84}"/>
              </a:ext>
            </a:extLst>
          </p:cNvPr>
          <p:cNvPicPr>
            <a:picLocks noGrp="1" noChangeAspect="1"/>
          </p:cNvPicPr>
          <p:nvPr>
            <p:ph type="pic" sz="quarter" idx="19"/>
          </p:nvPr>
        </p:nvPicPr>
        <p:blipFill rotWithShape="1">
          <a:blip r:embed="rId2"/>
          <a:srcRect b="8222"/>
          <a:stretch/>
        </p:blipFill>
        <p:spPr>
          <a:xfrm>
            <a:off x="415276" y="1620079"/>
            <a:ext cx="8313448" cy="4247322"/>
          </a:xfrm>
          <a:prstGeom prst="rect">
            <a:avLst/>
          </a:prstGeom>
        </p:spPr>
      </p:pic>
      <p:sp>
        <p:nvSpPr>
          <p:cNvPr id="2" name="TextBox 1">
            <a:extLst>
              <a:ext uri="{FF2B5EF4-FFF2-40B4-BE49-F238E27FC236}">
                <a16:creationId xmlns:a16="http://schemas.microsoft.com/office/drawing/2014/main" id="{22BB0526-6E01-4E9C-818C-B69C43253ED6}"/>
              </a:ext>
            </a:extLst>
          </p:cNvPr>
          <p:cNvSpPr txBox="1"/>
          <p:nvPr/>
        </p:nvSpPr>
        <p:spPr>
          <a:xfrm>
            <a:off x="457200" y="5867400"/>
            <a:ext cx="4300611" cy="330090"/>
          </a:xfrm>
          <a:prstGeom prst="rect">
            <a:avLst/>
          </a:prstGeom>
          <a:noFill/>
        </p:spPr>
        <p:txBody>
          <a:bodyPr wrap="square" rtlCol="0">
            <a:spAutoFit/>
          </a:bodyPr>
          <a:lstStyle/>
          <a:p>
            <a:r>
              <a:rPr lang="en-US" sz="1600" b="1" dirty="0"/>
              <a:t>Data Source: </a:t>
            </a:r>
            <a:r>
              <a:rPr lang="en-US" sz="1600" dirty="0"/>
              <a:t>e-importz.com, worldatlas.com</a:t>
            </a:r>
          </a:p>
        </p:txBody>
      </p:sp>
    </p:spTree>
    <p:extLst>
      <p:ext uri="{BB962C8B-B14F-4D97-AF65-F5344CB8AC3E}">
        <p14:creationId xmlns:p14="http://schemas.microsoft.com/office/powerpoint/2010/main" val="15750022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3-25: Solution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405446" cy="1513524"/>
          </a:xfrm>
        </p:spPr>
        <p:txBody>
          <a:bodyPr/>
          <a:lstStyle/>
          <a:p>
            <a:pPr algn="l">
              <a:lnSpc>
                <a:spcPct val="100000"/>
              </a:lnSpc>
              <a:spcBef>
                <a:spcPts val="624"/>
              </a:spcBef>
            </a:pPr>
            <a:r>
              <a:rPr lang="en-US" sz="2800" b="1" dirty="0">
                <a:latin typeface="Times New Roman" panose="02020603050405020304" pitchFamily="18" charset="0"/>
                <a:cs typeface="Times New Roman" panose="02020603050405020304" pitchFamily="18" charset="0"/>
              </a:rPr>
              <a:t>Step 2. </a:t>
            </a:r>
            <a:r>
              <a:rPr lang="en-US" sz="2800" dirty="0">
                <a:latin typeface="Times New Roman" panose="02020603050405020304" pitchFamily="18" charset="0"/>
                <a:cs typeface="Times New Roman" panose="02020603050405020304" pitchFamily="18" charset="0"/>
              </a:rPr>
              <a:t>We find the (</a:t>
            </a:r>
            <a:r>
              <a:rPr lang="en-US" sz="2800" b="1" i="1" dirty="0">
                <a:latin typeface="Times New Roman" panose="02020603050405020304" pitchFamily="18" charset="0"/>
                <a:cs typeface="Times New Roman" panose="02020603050405020304" pitchFamily="18" charset="0"/>
              </a:rPr>
              <a:t>k </a:t>
            </a:r>
            <a:r>
              <a:rPr lang="en-US" sz="2800" dirty="0">
                <a:latin typeface="Times New Roman" panose="02020603050405020304" pitchFamily="18" charset="0"/>
                <a:cs typeface="Times New Roman" panose="02020603050405020304" pitchFamily="18" charset="0"/>
              </a:rPr>
              <a:t>× </a:t>
            </a:r>
            <a:r>
              <a:rPr lang="en-US" sz="2800" b="1" i="1" dirty="0">
                <a:latin typeface="Times New Roman" panose="02020603050405020304" pitchFamily="18" charset="0"/>
                <a:cs typeface="Times New Roman" panose="02020603050405020304" pitchFamily="18" charset="0"/>
              </a:rPr>
              <a:t>n </a:t>
            </a:r>
            <a:r>
              <a:rPr lang="en-US" sz="2800" b="1" dirty="0">
                <a:latin typeface="Times New Roman" panose="02020603050405020304" pitchFamily="18" charset="0"/>
                <a:cs typeface="Times New Roman" panose="02020603050405020304" pitchFamily="18" charset="0"/>
              </a:rPr>
              <a:t>/ 100</a:t>
            </a:r>
            <a:r>
              <a:rPr lang="en-US" sz="2800" dirty="0">
                <a:latin typeface="Times New Roman" panose="02020603050405020304" pitchFamily="18" charset="0"/>
                <a:cs typeface="Times New Roman" panose="02020603050405020304" pitchFamily="18" charset="0"/>
              </a:rPr>
              <a:t>)</a:t>
            </a:r>
            <a:r>
              <a:rPr lang="en-US" sz="2800" baseline="30000" dirty="0">
                <a:latin typeface="Times New Roman" panose="02020603050405020304" pitchFamily="18" charset="0"/>
                <a:cs typeface="Times New Roman" panose="02020603050405020304" pitchFamily="18" charset="0"/>
              </a:rPr>
              <a:t> </a:t>
            </a:r>
            <a:r>
              <a:rPr lang="en-US" sz="2800" baseline="30000" dirty="0" err="1">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term. Here </a:t>
            </a:r>
            <a:r>
              <a:rPr lang="en-US" sz="2800" i="1" dirty="0">
                <a:latin typeface="Times New Roman" panose="02020603050405020304" pitchFamily="18" charset="0"/>
                <a:cs typeface="Times New Roman" panose="02020603050405020304" pitchFamily="18" charset="0"/>
              </a:rPr>
              <a:t>n </a:t>
            </a:r>
            <a:r>
              <a:rPr lang="en-US" sz="2800" dirty="0">
                <a:latin typeface="Times New Roman" panose="02020603050405020304" pitchFamily="18" charset="0"/>
                <a:cs typeface="Times New Roman" panose="02020603050405020304" pitchFamily="18" charset="0"/>
              </a:rPr>
              <a:t>= 12 and </a:t>
            </a:r>
            <a:r>
              <a:rPr lang="en-US" sz="2800" i="1" dirty="0">
                <a:latin typeface="Times New Roman" panose="02020603050405020304" pitchFamily="18" charset="0"/>
                <a:cs typeface="Times New Roman" panose="02020603050405020304" pitchFamily="18" charset="0"/>
              </a:rPr>
              <a:t>k </a:t>
            </a:r>
            <a:r>
              <a:rPr lang="en-US" sz="2800" dirty="0">
                <a:latin typeface="Times New Roman" panose="02020603050405020304" pitchFamily="18" charset="0"/>
                <a:cs typeface="Times New Roman" panose="02020603050405020304" pitchFamily="18" charset="0"/>
              </a:rPr>
              <a:t>= 70, as we are to find the 70</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percentile.</a:t>
            </a:r>
            <a:endParaRPr lang="en-US" sz="2600" dirty="0">
              <a:latin typeface="Times New Roman" panose="02020603050405020304" pitchFamily="18" charset="0"/>
              <a:cs typeface="Times New Roman" panose="02020603050405020304" pitchFamily="18" charset="0"/>
            </a:endParaRPr>
          </a:p>
        </p:txBody>
      </p:sp>
      <p:graphicFrame>
        <p:nvGraphicFramePr>
          <p:cNvPr id="7" name="Object 2" descr="start frac k multiplication n over 100 end frac equals start frac left parenthesis 70 right parenthesis multiplication left parenthesis 12 right parenthesis over 100 end frac equals 8.4 equals nine super th  term">
            <a:extLst>
              <a:ext uri="{FF2B5EF4-FFF2-40B4-BE49-F238E27FC236}">
                <a16:creationId xmlns:a16="http://schemas.microsoft.com/office/drawing/2014/main" id="{06CF38D3-B027-49BD-81EB-EAF5E8E9E588}"/>
              </a:ext>
            </a:extLst>
          </p:cNvPr>
          <p:cNvGraphicFramePr>
            <a:graphicFrameLocks noChangeAspect="1"/>
          </p:cNvGraphicFramePr>
          <p:nvPr>
            <p:extLst>
              <p:ext uri="{D42A27DB-BD31-4B8C-83A1-F6EECF244321}">
                <p14:modId xmlns:p14="http://schemas.microsoft.com/office/powerpoint/2010/main" val="1918157907"/>
              </p:ext>
            </p:extLst>
          </p:nvPr>
        </p:nvGraphicFramePr>
        <p:xfrm>
          <a:off x="2476103" y="2629852"/>
          <a:ext cx="4164806" cy="722948"/>
        </p:xfrm>
        <a:graphic>
          <a:graphicData uri="http://schemas.openxmlformats.org/presentationml/2006/ole">
            <mc:AlternateContent xmlns:mc="http://schemas.openxmlformats.org/markup-compatibility/2006">
              <mc:Choice xmlns:v="urn:schemas-microsoft-com:vml" Requires="v">
                <p:oleObj spid="_x0000_s49306" name="Equation" r:id="rId3" imgW="3504960" imgH="609480" progId="Equation.DSMT4">
                  <p:embed/>
                </p:oleObj>
              </mc:Choice>
              <mc:Fallback>
                <p:oleObj name="Equation" r:id="rId3" imgW="3504960" imgH="609480" progId="Equation.DSMT4">
                  <p:embed/>
                  <p:pic>
                    <p:nvPicPr>
                      <p:cNvPr id="22530" name="Object 2"/>
                      <p:cNvPicPr>
                        <a:picLocks noGrp="1" noChangeAspect="1" noChangeArrowheads="1"/>
                      </p:cNvPicPr>
                      <p:nvPr/>
                    </p:nvPicPr>
                    <p:blipFill>
                      <a:blip r:embed="rId4"/>
                      <a:srcRect/>
                      <a:stretch>
                        <a:fillRect/>
                      </a:stretch>
                    </p:blipFill>
                    <p:spPr bwMode="auto">
                      <a:xfrm>
                        <a:off x="2476103" y="2629852"/>
                        <a:ext cx="4164806" cy="7229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733800"/>
            <a:ext cx="8334022" cy="2162274"/>
          </a:xfrm>
        </p:spPr>
        <p:txBody>
          <a:bodyPr/>
          <a:lstStyle/>
          <a:p>
            <a:pPr marL="0" indent="0">
              <a:spcAft>
                <a:spcPts val="1200"/>
              </a:spcAft>
              <a:buNone/>
            </a:pPr>
            <a:r>
              <a:rPr lang="en-US" dirty="0">
                <a:latin typeface="Times New Roman" panose="02020603050405020304" pitchFamily="18" charset="0"/>
                <a:cs typeface="Times New Roman" panose="02020603050405020304" pitchFamily="18" charset="0"/>
              </a:rPr>
              <a:t>Thus, the 70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percentile, </a:t>
            </a:r>
            <a:r>
              <a:rPr lang="en-US" b="1" i="1" dirty="0">
                <a:latin typeface="Times New Roman" panose="02020603050405020304" pitchFamily="18" charset="0"/>
                <a:cs typeface="Times New Roman" panose="02020603050405020304" pitchFamily="18" charset="0"/>
              </a:rPr>
              <a:t>P</a:t>
            </a:r>
            <a:r>
              <a:rPr lang="en-US" b="1" baseline="-25000" dirty="0">
                <a:latin typeface="Times New Roman" panose="02020603050405020304" pitchFamily="18" charset="0"/>
                <a:cs typeface="Times New Roman" panose="02020603050405020304" pitchFamily="18" charset="0"/>
              </a:rPr>
              <a:t>70</a:t>
            </a:r>
            <a:r>
              <a:rPr lang="en-US" dirty="0">
                <a:latin typeface="Times New Roman" panose="02020603050405020304" pitchFamily="18" charset="0"/>
                <a:cs typeface="Times New Roman" panose="02020603050405020304" pitchFamily="18" charset="0"/>
              </a:rPr>
              <a:t>, is given by the value of the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term in the ranked data set. Note that we rounded 8.4 up to 9, which is always the case when calculating a percentile.</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7054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3-25: Solution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US" b="1" dirty="0">
                <a:latin typeface="Times New Roman" panose="02020603050405020304" pitchFamily="18" charset="0"/>
                <a:cs typeface="Times New Roman" panose="02020603050405020304" pitchFamily="18" charset="0"/>
              </a:rPr>
              <a:t>Step 3. </a:t>
            </a:r>
            <a:r>
              <a:rPr lang="en-US" dirty="0">
                <a:latin typeface="Times New Roman" panose="02020603050405020304" pitchFamily="18" charset="0"/>
                <a:cs typeface="Times New Roman" panose="02020603050405020304" pitchFamily="18" charset="0"/>
              </a:rPr>
              <a:t>We find the value of the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term in the ranked data. This gives the value of the 70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percentile, </a:t>
            </a: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70</a:t>
            </a:r>
            <a:r>
              <a:rPr lang="en-US" dirty="0">
                <a:latin typeface="Times New Roman" panose="02020603050405020304" pitchFamily="18" charset="0"/>
                <a:cs typeface="Times New Roman" panose="02020603050405020304" pitchFamily="18" charset="0"/>
              </a:rPr>
              <a:t>.</a:t>
            </a:r>
          </a:p>
          <a:p>
            <a:pPr marL="0" indent="0" algn="ctr">
              <a:spcAft>
                <a:spcPts val="1800"/>
              </a:spcAft>
              <a:buNone/>
            </a:pPr>
            <a:r>
              <a:rPr lang="en-US" i="1" dirty="0">
                <a:latin typeface="Times New Roman" panose="02020603050405020304" pitchFamily="18" charset="0"/>
                <a:cs typeface="Times New Roman" panose="02020603050405020304" pitchFamily="18" charset="0"/>
              </a:rPr>
              <a:t>P</a:t>
            </a:r>
            <a:r>
              <a:rPr lang="en-US" baseline="-25000" dirty="0">
                <a:latin typeface="Times New Roman" panose="02020603050405020304" pitchFamily="18" charset="0"/>
                <a:cs typeface="Times New Roman" panose="02020603050405020304" pitchFamily="18" charset="0"/>
              </a:rPr>
              <a:t>70</a:t>
            </a:r>
            <a:r>
              <a:rPr lang="en-US" dirty="0">
                <a:latin typeface="Times New Roman" panose="02020603050405020304" pitchFamily="18" charset="0"/>
                <a:cs typeface="Times New Roman" panose="02020603050405020304" pitchFamily="18" charset="0"/>
              </a:rPr>
              <a:t> = Value of the 9</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term = </a:t>
            </a:r>
            <a:r>
              <a:rPr lang="en-US" b="1" dirty="0">
                <a:latin typeface="Times New Roman" panose="02020603050405020304" pitchFamily="18" charset="0"/>
                <a:cs typeface="Times New Roman" panose="02020603050405020304" pitchFamily="18" charset="0"/>
              </a:rPr>
              <a:t>42 minutes</a:t>
            </a:r>
            <a:endParaRPr lang="en-US" dirty="0">
              <a:latin typeface="Times New Roman" panose="02020603050405020304" pitchFamily="18" charset="0"/>
              <a:cs typeface="Times New Roman" panose="02020603050405020304" pitchFamily="18" charset="0"/>
            </a:endParaRPr>
          </a:p>
          <a:p>
            <a:pPr marL="0" indent="0">
              <a:spcAft>
                <a:spcPts val="1800"/>
              </a:spcAft>
              <a:buNone/>
            </a:pPr>
            <a:r>
              <a:rPr lang="en-US" dirty="0">
                <a:latin typeface="Times New Roman" panose="02020603050405020304" pitchFamily="18" charset="0"/>
                <a:cs typeface="Times New Roman" panose="02020603050405020304" pitchFamily="18" charset="0"/>
              </a:rPr>
              <a:t>Thus, we can state that approximately 70% of these 12 students commute for less than or equal to 42 minutes. </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671993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Percentiles and Percentile Rank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405446" cy="722948"/>
          </a:xfrm>
        </p:spPr>
        <p:txBody>
          <a:bodyPr/>
          <a:lstStyle/>
          <a:p>
            <a:pPr algn="l">
              <a:lnSpc>
                <a:spcPct val="100000"/>
              </a:lnSpc>
              <a:spcBef>
                <a:spcPts val="624"/>
              </a:spcBef>
            </a:pPr>
            <a:r>
              <a:rPr lang="en-GB" sz="2800" b="1" dirty="0">
                <a:latin typeface="Times New Roman" panose="02020603050405020304" pitchFamily="18" charset="0"/>
                <a:cs typeface="Times New Roman" panose="02020603050405020304" pitchFamily="18" charset="0"/>
              </a:rPr>
              <a:t>Finding Percentile Rank of a Value</a:t>
            </a:r>
            <a:endParaRPr lang="en-US" sz="2600" b="1" dirty="0">
              <a:latin typeface="Times New Roman" panose="02020603050405020304" pitchFamily="18" charset="0"/>
              <a:cs typeface="Times New Roman" panose="02020603050405020304" pitchFamily="18" charset="0"/>
            </a:endParaRPr>
          </a:p>
        </p:txBody>
      </p:sp>
      <p:graphicFrame>
        <p:nvGraphicFramePr>
          <p:cNvPr id="8" name="Object 2" descr="matrix Element 1 1 Percentile rank of  x sub i Element 1 2 equals start frac Number of values less than  x sub i over Total number of values in the data set end frac multiplication 100 percent">
            <a:extLst>
              <a:ext uri="{FF2B5EF4-FFF2-40B4-BE49-F238E27FC236}">
                <a16:creationId xmlns:a16="http://schemas.microsoft.com/office/drawing/2014/main" id="{34FFAA3C-322C-4180-8D1F-A7F0A1295DE1}"/>
              </a:ext>
            </a:extLst>
          </p:cNvPr>
          <p:cNvGraphicFramePr>
            <a:graphicFrameLocks noChangeAspect="1"/>
          </p:cNvGraphicFramePr>
          <p:nvPr>
            <p:extLst>
              <p:ext uri="{D42A27DB-BD31-4B8C-83A1-F6EECF244321}">
                <p14:modId xmlns:p14="http://schemas.microsoft.com/office/powerpoint/2010/main" val="1494583726"/>
              </p:ext>
            </p:extLst>
          </p:nvPr>
        </p:nvGraphicFramePr>
        <p:xfrm>
          <a:off x="1906651" y="2238692"/>
          <a:ext cx="5332349" cy="1114108"/>
        </p:xfrm>
        <a:graphic>
          <a:graphicData uri="http://schemas.openxmlformats.org/presentationml/2006/ole">
            <mc:AlternateContent xmlns:mc="http://schemas.openxmlformats.org/markup-compatibility/2006">
              <mc:Choice xmlns:v="urn:schemas-microsoft-com:vml" Requires="v">
                <p:oleObj spid="_x0000_s50325" name="Equation" r:id="rId3" imgW="4863960" imgH="1015920" progId="Equation.DSMT4">
                  <p:embed/>
                </p:oleObj>
              </mc:Choice>
              <mc:Fallback>
                <p:oleObj name="Equation" r:id="rId3" imgW="4863960" imgH="1015920" progId="Equation.DSMT4">
                  <p:embed/>
                  <p:pic>
                    <p:nvPicPr>
                      <p:cNvPr id="23554" name="Object 2"/>
                      <p:cNvPicPr>
                        <a:picLocks noGrp="1" noChangeAspect="1" noChangeArrowheads="1"/>
                      </p:cNvPicPr>
                      <p:nvPr/>
                    </p:nvPicPr>
                    <p:blipFill>
                      <a:blip r:embed="rId4"/>
                      <a:srcRect/>
                      <a:stretch>
                        <a:fillRect/>
                      </a:stretch>
                    </p:blipFill>
                    <p:spPr bwMode="auto">
                      <a:xfrm>
                        <a:off x="1906651" y="2238692"/>
                        <a:ext cx="5332349" cy="11141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2240702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1604963"/>
          </a:xfrm>
        </p:spPr>
        <p:txBody>
          <a:bodyPr/>
          <a:lstStyle/>
          <a:p>
            <a:pPr algn="l">
              <a:lnSpc>
                <a:spcPct val="100000"/>
              </a:lnSpc>
              <a:spcBef>
                <a:spcPts val="624"/>
              </a:spcBef>
            </a:pPr>
            <a:r>
              <a:rPr lang="en-US" sz="2800" dirty="0"/>
              <a:t>Refer to the data on one-way commuting times (in minutes) from home to college of 12 students given in Example 3–23, which is reproduced below.</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847874263"/>
              </p:ext>
            </p:extLst>
          </p:nvPr>
        </p:nvGraphicFramePr>
        <p:xfrm>
          <a:off x="1836738" y="3048000"/>
          <a:ext cx="5470525"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gridCol w="441831">
                  <a:extLst>
                    <a:ext uri="{9D8B030D-6E8A-4147-A177-3AD203B41FA5}">
                      <a16:colId xmlns:a16="http://schemas.microsoft.com/office/drawing/2014/main" val="538115401"/>
                    </a:ext>
                  </a:extLst>
                </a:gridCol>
                <a:gridCol w="441831">
                  <a:extLst>
                    <a:ext uri="{9D8B030D-6E8A-4147-A177-3AD203B41FA5}">
                      <a16:colId xmlns:a16="http://schemas.microsoft.com/office/drawing/2014/main" val="2140749509"/>
                    </a:ext>
                  </a:extLst>
                </a:gridCol>
                <a:gridCol w="441831">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63</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42</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55</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810000"/>
            <a:ext cx="8334022" cy="2086074"/>
          </a:xfrm>
        </p:spPr>
        <p:txBody>
          <a:bodyPr/>
          <a:lstStyle/>
          <a:p>
            <a:pPr marL="0" indent="0">
              <a:spcAft>
                <a:spcPts val="1200"/>
              </a:spcAft>
              <a:buNone/>
            </a:pPr>
            <a:r>
              <a:rPr lang="en-US" dirty="0">
                <a:latin typeface="Times New Roman" panose="02020603050405020304" pitchFamily="18" charset="0"/>
                <a:cs typeface="Times New Roman" panose="02020603050405020304" pitchFamily="18" charset="0"/>
              </a:rPr>
              <a:t>Find the percentile rank of 42 minutes. Give a brief interpretation of this percentile rank.</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489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3-26: Solution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2062164"/>
          </a:xfrm>
        </p:spPr>
        <p:txBody>
          <a:bodyPr/>
          <a:lstStyle/>
          <a:p>
            <a:pPr algn="l">
              <a:lnSpc>
                <a:spcPct val="100000"/>
              </a:lnSpc>
              <a:spcBef>
                <a:spcPts val="624"/>
              </a:spcBef>
              <a:spcAft>
                <a:spcPts val="1800"/>
              </a:spcAft>
            </a:pPr>
            <a:r>
              <a:rPr lang="en-US" sz="2800" dirty="0">
                <a:latin typeface="Times New Roman" panose="02020603050405020304" pitchFamily="18" charset="0"/>
                <a:cs typeface="Times New Roman" panose="02020603050405020304" pitchFamily="18" charset="0"/>
              </a:rPr>
              <a:t>We perform the following three steps to find the percentile rank of 42.</a:t>
            </a:r>
          </a:p>
          <a:p>
            <a:pPr algn="l">
              <a:lnSpc>
                <a:spcPct val="100000"/>
              </a:lnSpc>
              <a:spcBef>
                <a:spcPts val="624"/>
              </a:spcBef>
            </a:pPr>
            <a:r>
              <a:rPr lang="en-US" sz="2800" b="1" dirty="0">
                <a:latin typeface="Times New Roman" panose="02020603050405020304" pitchFamily="18" charset="0"/>
                <a:cs typeface="Times New Roman" panose="02020603050405020304" pitchFamily="18" charset="0"/>
              </a:rPr>
              <a:t>Step 1. </a:t>
            </a:r>
            <a:r>
              <a:rPr lang="en-US" sz="2800" dirty="0">
                <a:latin typeface="Times New Roman" panose="02020603050405020304" pitchFamily="18" charset="0"/>
                <a:cs typeface="Times New Roman" panose="02020603050405020304" pitchFamily="18" charset="0"/>
              </a:rPr>
              <a:t>First we rank the given data in increasing order as follows:</a:t>
            </a: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3815659366"/>
              </p:ext>
            </p:extLst>
          </p:nvPr>
        </p:nvGraphicFramePr>
        <p:xfrm>
          <a:off x="1836738" y="3569565"/>
          <a:ext cx="5470525"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441831">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441831">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gridCol w="441831">
                  <a:extLst>
                    <a:ext uri="{9D8B030D-6E8A-4147-A177-3AD203B41FA5}">
                      <a16:colId xmlns:a16="http://schemas.microsoft.com/office/drawing/2014/main" val="538115401"/>
                    </a:ext>
                  </a:extLst>
                </a:gridCol>
                <a:gridCol w="441831">
                  <a:extLst>
                    <a:ext uri="{9D8B030D-6E8A-4147-A177-3AD203B41FA5}">
                      <a16:colId xmlns:a16="http://schemas.microsoft.com/office/drawing/2014/main" val="2140749509"/>
                    </a:ext>
                  </a:extLst>
                </a:gridCol>
                <a:gridCol w="441831">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42</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47</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55</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63</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Tree>
    <p:extLst>
      <p:ext uri="{BB962C8B-B14F-4D97-AF65-F5344CB8AC3E}">
        <p14:creationId xmlns:p14="http://schemas.microsoft.com/office/powerpoint/2010/main" val="300700469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3-26: Solution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Step 2. </a:t>
            </a:r>
            <a:r>
              <a:rPr lang="en-US" dirty="0">
                <a:latin typeface="Times New Roman" panose="02020603050405020304" pitchFamily="18" charset="0"/>
                <a:cs typeface="Times New Roman" panose="02020603050405020304" pitchFamily="18" charset="0"/>
              </a:rPr>
              <a:t>Find how many data values are less than 42.</a:t>
            </a:r>
          </a:p>
          <a:p>
            <a:pPr marL="0" indent="0">
              <a:buNone/>
            </a:pPr>
            <a:r>
              <a:rPr lang="en-US" dirty="0">
                <a:latin typeface="Times New Roman" panose="02020603050405020304" pitchFamily="18" charset="0"/>
                <a:cs typeface="Times New Roman" panose="02020603050405020304" pitchFamily="18" charset="0"/>
              </a:rPr>
              <a:t>In the above ranked data, there are eight data values that are less than 42.</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1069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3-26: Solution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405446" cy="1513524"/>
          </a:xfrm>
        </p:spPr>
        <p:txBody>
          <a:bodyPr/>
          <a:lstStyle/>
          <a:p>
            <a:pPr algn="l">
              <a:lnSpc>
                <a:spcPct val="100000"/>
              </a:lnSpc>
              <a:spcBef>
                <a:spcPts val="624"/>
              </a:spcBef>
            </a:pPr>
            <a:r>
              <a:rPr lang="en-US" sz="2800" b="1" dirty="0">
                <a:latin typeface="Times New Roman" panose="02020603050405020304" pitchFamily="18" charset="0"/>
                <a:cs typeface="Times New Roman" panose="02020603050405020304" pitchFamily="18" charset="0"/>
              </a:rPr>
              <a:t>Step 3. </a:t>
            </a:r>
            <a:r>
              <a:rPr lang="en-US" sz="2800" dirty="0">
                <a:latin typeface="Times New Roman" panose="02020603050405020304" pitchFamily="18" charset="0"/>
                <a:cs typeface="Times New Roman" panose="02020603050405020304" pitchFamily="18" charset="0"/>
              </a:rPr>
              <a:t>Find the percentile rank of 42 as follows given that 8 of the 12 values in the given data set are smaller than 42:</a:t>
            </a:r>
            <a:endParaRPr lang="en-US" sz="2600" dirty="0">
              <a:latin typeface="Times New Roman" panose="02020603050405020304" pitchFamily="18" charset="0"/>
              <a:cs typeface="Times New Roman" panose="02020603050405020304" pitchFamily="18" charset="0"/>
            </a:endParaRPr>
          </a:p>
        </p:txBody>
      </p:sp>
      <p:graphicFrame>
        <p:nvGraphicFramePr>
          <p:cNvPr id="6" name="Object 2" descr="Percentile rank of  42 equals start frac eight over 12 end frac multiplication 100 percent equals 66.67 percent">
            <a:extLst>
              <a:ext uri="{FF2B5EF4-FFF2-40B4-BE49-F238E27FC236}">
                <a16:creationId xmlns:a16="http://schemas.microsoft.com/office/drawing/2014/main" id="{01BF4F8F-F4FA-4A8D-B5B7-5C3882A93B2B}"/>
              </a:ext>
            </a:extLst>
          </p:cNvPr>
          <p:cNvGraphicFramePr>
            <a:graphicFrameLocks noChangeAspect="1"/>
          </p:cNvGraphicFramePr>
          <p:nvPr>
            <p:extLst>
              <p:ext uri="{D42A27DB-BD31-4B8C-83A1-F6EECF244321}">
                <p14:modId xmlns:p14="http://schemas.microsoft.com/office/powerpoint/2010/main" val="113335592"/>
              </p:ext>
            </p:extLst>
          </p:nvPr>
        </p:nvGraphicFramePr>
        <p:xfrm>
          <a:off x="2118851" y="2841414"/>
          <a:ext cx="4906299" cy="665584"/>
        </p:xfrm>
        <a:graphic>
          <a:graphicData uri="http://schemas.openxmlformats.org/presentationml/2006/ole">
            <mc:AlternateContent xmlns:mc="http://schemas.openxmlformats.org/markup-compatibility/2006">
              <mc:Choice xmlns:v="urn:schemas-microsoft-com:vml" Requires="v">
                <p:oleObj spid="_x0000_s52364" name="Equation" r:id="rId3" imgW="4495680" imgH="609480" progId="Equation.DSMT4">
                  <p:embed/>
                </p:oleObj>
              </mc:Choice>
              <mc:Fallback>
                <p:oleObj name="Equation" r:id="rId3" imgW="4495680" imgH="609480" progId="Equation.DSMT4">
                  <p:embed/>
                  <p:pic>
                    <p:nvPicPr>
                      <p:cNvPr id="22530" name="Object 2"/>
                      <p:cNvPicPr>
                        <a:picLocks noGrp="1" noChangeAspect="1" noChangeArrowheads="1"/>
                      </p:cNvPicPr>
                      <p:nvPr/>
                    </p:nvPicPr>
                    <p:blipFill>
                      <a:blip r:embed="rId4"/>
                      <a:srcRect/>
                      <a:stretch>
                        <a:fillRect/>
                      </a:stretch>
                    </p:blipFill>
                    <p:spPr bwMode="auto">
                      <a:xfrm>
                        <a:off x="2118851" y="2841414"/>
                        <a:ext cx="4906299" cy="6655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733800"/>
            <a:ext cx="8334022" cy="2162274"/>
          </a:xfrm>
        </p:spPr>
        <p:txBody>
          <a:bodyPr/>
          <a:lstStyle/>
          <a:p>
            <a:pPr marL="0" indent="0">
              <a:spcAft>
                <a:spcPts val="1200"/>
              </a:spcAft>
              <a:buNone/>
            </a:pPr>
            <a:r>
              <a:rPr lang="en-US" dirty="0">
                <a:latin typeface="Times New Roman" panose="02020603050405020304" pitchFamily="18" charset="0"/>
                <a:cs typeface="Times New Roman" panose="02020603050405020304" pitchFamily="18" charset="0"/>
              </a:rPr>
              <a:t>Rounding this answer to the nearest integral value, we can state that about 67% of the students in this sample commute for less than 42 minutes.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83931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3.6 Box-and-Whisker Plot</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plot that shows the </a:t>
            </a:r>
            <a:r>
              <a:rPr lang="en-US" dirty="0">
                <a:latin typeface="Times New Roman" panose="02020603050405020304" pitchFamily="18" charset="0"/>
                <a:cs typeface="Times New Roman" panose="02020603050405020304" pitchFamily="18" charset="0"/>
              </a:rPr>
              <a:t>center</a:t>
            </a:r>
            <a:r>
              <a:rPr lang="en-GB" dirty="0">
                <a:latin typeface="Times New Roman" panose="02020603050405020304" pitchFamily="18" charset="0"/>
                <a:cs typeface="Times New Roman" panose="02020603050405020304" pitchFamily="18" charset="0"/>
              </a:rPr>
              <a:t>, spread, and </a:t>
            </a:r>
            <a:r>
              <a:rPr lang="en-US" dirty="0">
                <a:latin typeface="Times New Roman" panose="02020603050405020304" pitchFamily="18" charset="0"/>
                <a:cs typeface="Times New Roman" panose="02020603050405020304" pitchFamily="18" charset="0"/>
              </a:rPr>
              <a:t>skewness</a:t>
            </a:r>
            <a:r>
              <a:rPr lang="en-GB" dirty="0">
                <a:latin typeface="Times New Roman" panose="02020603050405020304" pitchFamily="18" charset="0"/>
                <a:cs typeface="Times New Roman" panose="02020603050405020304" pitchFamily="18" charset="0"/>
              </a:rPr>
              <a:t> of a data set. It is constructed by drawing a box and two whiskers that use the median, the first quartile, the third quartile, and the smallest and the largest values in the data set between the lower and the upper inner fences.</a:t>
            </a:r>
          </a:p>
        </p:txBody>
      </p:sp>
    </p:spTree>
    <p:extLst>
      <p:ext uri="{BB962C8B-B14F-4D97-AF65-F5344CB8AC3E}">
        <p14:creationId xmlns:p14="http://schemas.microsoft.com/office/powerpoint/2010/main" val="86811708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3-27</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1041401"/>
          </a:xfrm>
        </p:spPr>
        <p:txBody>
          <a:bodyPr/>
          <a:lstStyle/>
          <a:p>
            <a:pPr algn="l">
              <a:lnSpc>
                <a:spcPct val="100000"/>
              </a:lnSpc>
              <a:spcBef>
                <a:spcPts val="624"/>
              </a:spcBef>
            </a:pPr>
            <a:r>
              <a:rPr lang="en-GB" sz="2800" dirty="0">
                <a:latin typeface="Times New Roman" panose="02020603050405020304" pitchFamily="18" charset="0"/>
                <a:cs typeface="Times New Roman" panose="02020603050405020304" pitchFamily="18" charset="0"/>
              </a:rPr>
              <a:t>The following data are the incomes (in thousands of dollars) for a sample of 12 households.</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3656423894"/>
              </p:ext>
            </p:extLst>
          </p:nvPr>
        </p:nvGraphicFramePr>
        <p:xfrm>
          <a:off x="1563113" y="2667000"/>
          <a:ext cx="6017774" cy="469035"/>
        </p:xfrm>
        <a:graphic>
          <a:graphicData uri="http://schemas.openxmlformats.org/drawingml/2006/table">
            <a:tbl>
              <a:tblPr firstRow="1" bandRow="1">
                <a:tableStyleId>{2D5ABB26-0587-4C30-8999-92F81FD0307C}</a:tableStyleId>
              </a:tblPr>
              <a:tblGrid>
                <a:gridCol w="463105">
                  <a:extLst>
                    <a:ext uri="{9D8B030D-6E8A-4147-A177-3AD203B41FA5}">
                      <a16:colId xmlns:a16="http://schemas.microsoft.com/office/drawing/2014/main" val="2160363365"/>
                    </a:ext>
                  </a:extLst>
                </a:gridCol>
                <a:gridCol w="546562">
                  <a:extLst>
                    <a:ext uri="{9D8B030D-6E8A-4147-A177-3AD203B41FA5}">
                      <a16:colId xmlns:a16="http://schemas.microsoft.com/office/drawing/2014/main" val="2035656962"/>
                    </a:ext>
                  </a:extLst>
                </a:gridCol>
                <a:gridCol w="463105">
                  <a:extLst>
                    <a:ext uri="{9D8B030D-6E8A-4147-A177-3AD203B41FA5}">
                      <a16:colId xmlns:a16="http://schemas.microsoft.com/office/drawing/2014/main" val="4084629075"/>
                    </a:ext>
                  </a:extLst>
                </a:gridCol>
                <a:gridCol w="617982">
                  <a:extLst>
                    <a:ext uri="{9D8B030D-6E8A-4147-A177-3AD203B41FA5}">
                      <a16:colId xmlns:a16="http://schemas.microsoft.com/office/drawing/2014/main" val="3371842112"/>
                    </a:ext>
                  </a:extLst>
                </a:gridCol>
                <a:gridCol w="463105">
                  <a:extLst>
                    <a:ext uri="{9D8B030D-6E8A-4147-A177-3AD203B41FA5}">
                      <a16:colId xmlns:a16="http://schemas.microsoft.com/office/drawing/2014/main" val="519714578"/>
                    </a:ext>
                  </a:extLst>
                </a:gridCol>
                <a:gridCol w="627380">
                  <a:extLst>
                    <a:ext uri="{9D8B030D-6E8A-4147-A177-3AD203B41FA5}">
                      <a16:colId xmlns:a16="http://schemas.microsoft.com/office/drawing/2014/main" val="3029454595"/>
                    </a:ext>
                  </a:extLst>
                </a:gridCol>
                <a:gridCol w="441831">
                  <a:extLst>
                    <a:ext uri="{9D8B030D-6E8A-4147-A177-3AD203B41FA5}">
                      <a16:colId xmlns:a16="http://schemas.microsoft.com/office/drawing/2014/main" val="2306298317"/>
                    </a:ext>
                  </a:extLst>
                </a:gridCol>
                <a:gridCol w="441831">
                  <a:extLst>
                    <a:ext uri="{9D8B030D-6E8A-4147-A177-3AD203B41FA5}">
                      <a16:colId xmlns:a16="http://schemas.microsoft.com/office/drawing/2014/main" val="4185339103"/>
                    </a:ext>
                  </a:extLst>
                </a:gridCol>
                <a:gridCol w="441831">
                  <a:extLst>
                    <a:ext uri="{9D8B030D-6E8A-4147-A177-3AD203B41FA5}">
                      <a16:colId xmlns:a16="http://schemas.microsoft.com/office/drawing/2014/main" val="3512100184"/>
                    </a:ext>
                  </a:extLst>
                </a:gridCol>
                <a:gridCol w="627380">
                  <a:extLst>
                    <a:ext uri="{9D8B030D-6E8A-4147-A177-3AD203B41FA5}">
                      <a16:colId xmlns:a16="http://schemas.microsoft.com/office/drawing/2014/main" val="538115401"/>
                    </a:ext>
                  </a:extLst>
                </a:gridCol>
                <a:gridCol w="441831">
                  <a:extLst>
                    <a:ext uri="{9D8B030D-6E8A-4147-A177-3AD203B41FA5}">
                      <a16:colId xmlns:a16="http://schemas.microsoft.com/office/drawing/2014/main" val="2140749509"/>
                    </a:ext>
                  </a:extLst>
                </a:gridCol>
                <a:gridCol w="441831">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75</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112</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104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81</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90</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94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144</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79</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98</a:t>
                      </a:r>
                      <a:endParaRPr lang="en-US" sz="85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429000"/>
            <a:ext cx="8334022" cy="2086074"/>
          </a:xfrm>
        </p:spPr>
        <p:txBody>
          <a:bodyPr/>
          <a:lstStyle/>
          <a:p>
            <a:pPr marL="0" indent="0">
              <a:spcAft>
                <a:spcPts val="1200"/>
              </a:spcAft>
              <a:buNone/>
            </a:pPr>
            <a:r>
              <a:rPr lang="en-GB" dirty="0">
                <a:latin typeface="Times New Roman" panose="02020603050405020304" pitchFamily="18" charset="0"/>
                <a:cs typeface="Times New Roman" panose="02020603050405020304" pitchFamily="18" charset="0"/>
              </a:rPr>
              <a:t>Construct a box-and-whisker plot for these data.</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5969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3-27: Solution (1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1804890"/>
          </a:xfrm>
        </p:spPr>
        <p:txBody>
          <a:bodyPr/>
          <a:lstStyle/>
          <a:p>
            <a:pPr algn="l">
              <a:lnSpc>
                <a:spcPct val="100000"/>
              </a:lnSpc>
              <a:spcBef>
                <a:spcPts val="624"/>
              </a:spcBef>
            </a:pPr>
            <a:r>
              <a:rPr lang="en-GB" sz="2600" b="1" dirty="0">
                <a:latin typeface="Times New Roman" panose="02020603050405020304" pitchFamily="18" charset="0"/>
                <a:cs typeface="Times New Roman" panose="02020603050405020304" pitchFamily="18" charset="0"/>
              </a:rPr>
              <a:t>Step 1.</a:t>
            </a:r>
            <a:r>
              <a:rPr lang="en-GB" sz="2600" dirty="0">
                <a:latin typeface="Times New Roman" panose="02020603050405020304" pitchFamily="18" charset="0"/>
                <a:cs typeface="Times New Roman" panose="02020603050405020304" pitchFamily="18" charset="0"/>
              </a:rPr>
              <a:t> First, rank the data in increasing order and calculate the values of the median, the first quartile, the third quartile, and the interquartile range. The ranked data are</a:t>
            </a:r>
            <a:endParaRPr lang="en-US" sz="26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3997255276"/>
              </p:ext>
            </p:extLst>
          </p:nvPr>
        </p:nvGraphicFramePr>
        <p:xfrm>
          <a:off x="918527" y="2959965"/>
          <a:ext cx="7306947" cy="469035"/>
        </p:xfrm>
        <a:graphic>
          <a:graphicData uri="http://schemas.openxmlformats.org/drawingml/2006/table">
            <a:tbl>
              <a:tblPr firstRow="1" bandRow="1">
                <a:tableStyleId>{2D5ABB26-0587-4C30-8999-92F81FD0307C}</a:tableStyleId>
              </a:tblPr>
              <a:tblGrid>
                <a:gridCol w="563880">
                  <a:extLst>
                    <a:ext uri="{9D8B030D-6E8A-4147-A177-3AD203B41FA5}">
                      <a16:colId xmlns:a16="http://schemas.microsoft.com/office/drawing/2014/main" val="2160363365"/>
                    </a:ext>
                  </a:extLst>
                </a:gridCol>
                <a:gridCol w="563880">
                  <a:extLst>
                    <a:ext uri="{9D8B030D-6E8A-4147-A177-3AD203B41FA5}">
                      <a16:colId xmlns:a16="http://schemas.microsoft.com/office/drawing/2014/main" val="2035656962"/>
                    </a:ext>
                  </a:extLst>
                </a:gridCol>
                <a:gridCol w="563880">
                  <a:extLst>
                    <a:ext uri="{9D8B030D-6E8A-4147-A177-3AD203B41FA5}">
                      <a16:colId xmlns:a16="http://schemas.microsoft.com/office/drawing/2014/main" val="4084629075"/>
                    </a:ext>
                  </a:extLst>
                </a:gridCol>
                <a:gridCol w="617982">
                  <a:extLst>
                    <a:ext uri="{9D8B030D-6E8A-4147-A177-3AD203B41FA5}">
                      <a16:colId xmlns:a16="http://schemas.microsoft.com/office/drawing/2014/main" val="3371842112"/>
                    </a:ext>
                  </a:extLst>
                </a:gridCol>
                <a:gridCol w="563880">
                  <a:extLst>
                    <a:ext uri="{9D8B030D-6E8A-4147-A177-3AD203B41FA5}">
                      <a16:colId xmlns:a16="http://schemas.microsoft.com/office/drawing/2014/main" val="519714578"/>
                    </a:ext>
                  </a:extLst>
                </a:gridCol>
                <a:gridCol w="627380">
                  <a:extLst>
                    <a:ext uri="{9D8B030D-6E8A-4147-A177-3AD203B41FA5}">
                      <a16:colId xmlns:a16="http://schemas.microsoft.com/office/drawing/2014/main" val="3029454595"/>
                    </a:ext>
                  </a:extLst>
                </a:gridCol>
                <a:gridCol w="563880">
                  <a:extLst>
                    <a:ext uri="{9D8B030D-6E8A-4147-A177-3AD203B41FA5}">
                      <a16:colId xmlns:a16="http://schemas.microsoft.com/office/drawing/2014/main" val="2306298317"/>
                    </a:ext>
                  </a:extLst>
                </a:gridCol>
                <a:gridCol w="563880">
                  <a:extLst>
                    <a:ext uri="{9D8B030D-6E8A-4147-A177-3AD203B41FA5}">
                      <a16:colId xmlns:a16="http://schemas.microsoft.com/office/drawing/2014/main" val="4185339103"/>
                    </a:ext>
                  </a:extLst>
                </a:gridCol>
                <a:gridCol w="563880">
                  <a:extLst>
                    <a:ext uri="{9D8B030D-6E8A-4147-A177-3AD203B41FA5}">
                      <a16:colId xmlns:a16="http://schemas.microsoft.com/office/drawing/2014/main" val="3512100184"/>
                    </a:ext>
                  </a:extLst>
                </a:gridCol>
                <a:gridCol w="716280">
                  <a:extLst>
                    <a:ext uri="{9D8B030D-6E8A-4147-A177-3AD203B41FA5}">
                      <a16:colId xmlns:a16="http://schemas.microsoft.com/office/drawing/2014/main" val="538115401"/>
                    </a:ext>
                  </a:extLst>
                </a:gridCol>
                <a:gridCol w="681865">
                  <a:extLst>
                    <a:ext uri="{9D8B030D-6E8A-4147-A177-3AD203B41FA5}">
                      <a16:colId xmlns:a16="http://schemas.microsoft.com/office/drawing/2014/main" val="2140749509"/>
                    </a:ext>
                  </a:extLst>
                </a:gridCol>
                <a:gridCol w="716280">
                  <a:extLst>
                    <a:ext uri="{9D8B030D-6E8A-4147-A177-3AD203B41FA5}">
                      <a16:colId xmlns:a16="http://schemas.microsoft.com/office/drawing/2014/main" val="1445279102"/>
                    </a:ext>
                  </a:extLst>
                </a:gridCol>
              </a:tblGrid>
              <a:tr h="469035">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69</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74</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75</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79</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81</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84</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90</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94</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98</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104</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112</a:t>
                      </a:r>
                    </a:p>
                  </a:txBody>
                  <a:tcPr/>
                </a:tc>
                <a:tc>
                  <a:txBody>
                    <a:bodyPr/>
                    <a:lstStyle/>
                    <a:p>
                      <a:pPr marL="0" marR="0" algn="ctr">
                        <a:lnSpc>
                          <a:spcPct val="100000"/>
                        </a:lnSpc>
                        <a:spcBef>
                          <a:spcPts val="0"/>
                        </a:spcBef>
                        <a:spcAft>
                          <a:spcPts val="300"/>
                        </a:spcAft>
                      </a:pPr>
                      <a:r>
                        <a:rPr lang="en-US" sz="2400" dirty="0">
                          <a:solidFill>
                            <a:srgbClr val="000000"/>
                          </a:solidFill>
                          <a:latin typeface="Times New Roman" panose="02020603050405020304" pitchFamily="18" charset="0"/>
                          <a:ea typeface="Times New Roman"/>
                          <a:cs typeface="Times New Roman" panose="02020603050405020304" pitchFamily="18" charset="0"/>
                        </a:rPr>
                        <a:t>144</a:t>
                      </a: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810000"/>
            <a:ext cx="8334022" cy="2286000"/>
          </a:xfrm>
        </p:spPr>
        <p:txBody>
          <a:bodyPr/>
          <a:lstStyle/>
          <a:p>
            <a:pPr marL="0" indent="0">
              <a:buNone/>
            </a:pPr>
            <a:r>
              <a:rPr lang="en-GB" sz="2600" dirty="0">
                <a:latin typeface="Times New Roman" panose="02020603050405020304" pitchFamily="18" charset="0"/>
                <a:cs typeface="Times New Roman" panose="02020603050405020304" pitchFamily="18" charset="0"/>
              </a:rPr>
              <a:t>Median = (84 + 90) / 2 = 87</a:t>
            </a:r>
          </a:p>
          <a:p>
            <a:pPr marL="0" indent="687388">
              <a:buNone/>
            </a:pPr>
            <a:r>
              <a:rPr lang="en-GB" sz="2600" dirty="0">
                <a:latin typeface="Times New Roman" panose="02020603050405020304" pitchFamily="18" charset="0"/>
                <a:cs typeface="Times New Roman" panose="02020603050405020304" pitchFamily="18" charset="0"/>
              </a:rPr>
              <a:t>Q</a:t>
            </a:r>
            <a:r>
              <a:rPr lang="en-GB" sz="2600" baseline="-25000" dirty="0">
                <a:latin typeface="Times New Roman" panose="02020603050405020304" pitchFamily="18" charset="0"/>
                <a:cs typeface="Times New Roman" panose="02020603050405020304" pitchFamily="18" charset="0"/>
              </a:rPr>
              <a:t>1</a:t>
            </a:r>
            <a:r>
              <a:rPr lang="en-GB" sz="2600" dirty="0">
                <a:latin typeface="Times New Roman" panose="02020603050405020304" pitchFamily="18" charset="0"/>
                <a:cs typeface="Times New Roman" panose="02020603050405020304" pitchFamily="18" charset="0"/>
              </a:rPr>
              <a:t> = (75 + 79) / 2 = 77</a:t>
            </a:r>
          </a:p>
          <a:p>
            <a:pPr marL="0" indent="687388">
              <a:buNone/>
            </a:pPr>
            <a:r>
              <a:rPr lang="en-GB" sz="2600" dirty="0">
                <a:latin typeface="Times New Roman" panose="02020603050405020304" pitchFamily="18" charset="0"/>
                <a:cs typeface="Times New Roman" panose="02020603050405020304" pitchFamily="18" charset="0"/>
              </a:rPr>
              <a:t>Q</a:t>
            </a:r>
            <a:r>
              <a:rPr lang="en-GB" sz="2600" baseline="-25000" dirty="0">
                <a:latin typeface="Times New Roman" panose="02020603050405020304" pitchFamily="18" charset="0"/>
                <a:cs typeface="Times New Roman" panose="02020603050405020304" pitchFamily="18" charset="0"/>
              </a:rPr>
              <a:t>3 </a:t>
            </a:r>
            <a:r>
              <a:rPr lang="en-GB" sz="2600" dirty="0">
                <a:latin typeface="Times New Roman" panose="02020603050405020304" pitchFamily="18" charset="0"/>
                <a:cs typeface="Times New Roman" panose="02020603050405020304" pitchFamily="18" charset="0"/>
              </a:rPr>
              <a:t>= (98 + 104) / 2 = 101</a:t>
            </a:r>
          </a:p>
          <a:p>
            <a:pPr marL="0" indent="461963">
              <a:buNone/>
            </a:pPr>
            <a:r>
              <a:rPr lang="en-GB" sz="2600" dirty="0">
                <a:latin typeface="Times New Roman" panose="02020603050405020304" pitchFamily="18" charset="0"/>
                <a:cs typeface="Times New Roman" panose="02020603050405020304" pitchFamily="18" charset="0"/>
              </a:rPr>
              <a:t>IQR = Q</a:t>
            </a:r>
            <a:r>
              <a:rPr lang="en-GB" sz="2600" baseline="-25000" dirty="0">
                <a:latin typeface="Times New Roman" panose="02020603050405020304" pitchFamily="18" charset="0"/>
                <a:cs typeface="Times New Roman" panose="02020603050405020304" pitchFamily="18" charset="0"/>
              </a:rPr>
              <a:t>3</a:t>
            </a:r>
            <a:r>
              <a:rPr lang="en-GB" sz="2600" dirty="0">
                <a:latin typeface="Times New Roman" panose="02020603050405020304" pitchFamily="18" charset="0"/>
                <a:cs typeface="Times New Roman" panose="02020603050405020304" pitchFamily="18" charset="0"/>
              </a:rPr>
              <a:t> – Q</a:t>
            </a:r>
            <a:r>
              <a:rPr lang="en-GB" sz="2600" baseline="-25000" dirty="0">
                <a:latin typeface="Times New Roman" panose="02020603050405020304" pitchFamily="18" charset="0"/>
                <a:cs typeface="Times New Roman" panose="02020603050405020304" pitchFamily="18" charset="0"/>
              </a:rPr>
              <a:t>1</a:t>
            </a:r>
            <a:r>
              <a:rPr lang="en-GB" sz="2600" dirty="0">
                <a:latin typeface="Times New Roman" panose="02020603050405020304" pitchFamily="18" charset="0"/>
                <a:cs typeface="Times New Roman" panose="02020603050405020304" pitchFamily="18" charset="0"/>
              </a:rPr>
              <a:t> = 101 – 77 = 24</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702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Median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The </a:t>
            </a:r>
            <a:r>
              <a:rPr lang="en-GB" b="1" i="1" u="sng" dirty="0">
                <a:latin typeface="Times New Roman" panose="02020603050405020304" pitchFamily="18" charset="0"/>
                <a:cs typeface="Times New Roman" panose="02020603050405020304" pitchFamily="18" charset="0"/>
              </a:rPr>
              <a:t>median</a:t>
            </a:r>
            <a:r>
              <a:rPr lang="en-GB" dirty="0">
                <a:latin typeface="Times New Roman" panose="02020603050405020304" pitchFamily="18" charset="0"/>
                <a:cs typeface="Times New Roman" panose="02020603050405020304" pitchFamily="18" charset="0"/>
              </a:rPr>
              <a:t> is the value </a:t>
            </a:r>
            <a:r>
              <a:rPr lang="en-US" dirty="0">
                <a:latin typeface="Times New Roman" panose="02020603050405020304" pitchFamily="18" charset="0"/>
                <a:cs typeface="Times New Roman" panose="02020603050405020304" pitchFamily="18" charset="0"/>
              </a:rPr>
              <a:t>that divides a data set that has been ranked in increasing order in two equal halves.</a:t>
            </a:r>
          </a:p>
          <a:p>
            <a:pPr marL="0" indent="0">
              <a:buNone/>
            </a:pPr>
            <a:r>
              <a:rPr lang="en-US" dirty="0">
                <a:latin typeface="Times New Roman" panose="02020603050405020304" pitchFamily="18" charset="0"/>
                <a:cs typeface="Times New Roman" panose="02020603050405020304" pitchFamily="18" charset="0"/>
              </a:rPr>
              <a:t>If the data set has an odd number of values, the median is given by the value of the middle term in the ranked data set.</a:t>
            </a:r>
          </a:p>
          <a:p>
            <a:pPr marL="0" indent="0">
              <a:buNone/>
            </a:pPr>
            <a:r>
              <a:rPr lang="en-US" dirty="0">
                <a:latin typeface="Times New Roman" panose="02020603050405020304" pitchFamily="18" charset="0"/>
                <a:cs typeface="Times New Roman" panose="02020603050405020304" pitchFamily="18" charset="0"/>
              </a:rPr>
              <a:t>If the data set has an even number of values, the median is given by the average of the two middle values in the ranked data set.</a:t>
            </a:r>
          </a:p>
        </p:txBody>
      </p:sp>
    </p:spTree>
    <p:extLst>
      <p:ext uri="{BB962C8B-B14F-4D97-AF65-F5344CB8AC3E}">
        <p14:creationId xmlns:p14="http://schemas.microsoft.com/office/powerpoint/2010/main" val="300951366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3-27: Solution (2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Step 2. </a:t>
            </a:r>
            <a:r>
              <a:rPr lang="en-GB" dirty="0">
                <a:latin typeface="Times New Roman" panose="02020603050405020304" pitchFamily="18" charset="0"/>
                <a:cs typeface="Times New Roman" panose="02020603050405020304" pitchFamily="18" charset="0"/>
              </a:rPr>
              <a:t>Find the points that are 1.5 × IQR below Q</a:t>
            </a:r>
            <a:r>
              <a:rPr lang="en-GB" baseline="-25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and 1.5 × IQR above Q</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a:t>
            </a:r>
            <a:endParaRPr lang="en-GB" i="1" dirty="0">
              <a:latin typeface="Times New Roman" panose="02020603050405020304" pitchFamily="18" charset="0"/>
              <a:cs typeface="Times New Roman" panose="02020603050405020304" pitchFamily="18" charset="0"/>
            </a:endParaRPr>
          </a:p>
          <a:p>
            <a:pPr marL="0" indent="1141413">
              <a:buNone/>
            </a:pPr>
            <a:r>
              <a:rPr lang="en-GB" dirty="0">
                <a:latin typeface="Times New Roman" panose="02020603050405020304" pitchFamily="18" charset="0"/>
                <a:cs typeface="Times New Roman" panose="02020603050405020304" pitchFamily="18" charset="0"/>
              </a:rPr>
              <a:t>1.5 × IQR = 1.5 × 24 =  36</a:t>
            </a:r>
          </a:p>
          <a:p>
            <a:pPr marL="0" indent="0">
              <a:buNone/>
            </a:pPr>
            <a:r>
              <a:rPr lang="en-GB" dirty="0">
                <a:latin typeface="Times New Roman" panose="02020603050405020304" pitchFamily="18" charset="0"/>
                <a:cs typeface="Times New Roman" panose="02020603050405020304" pitchFamily="18" charset="0"/>
              </a:rPr>
              <a:t>Lower inner fence = Q</a:t>
            </a:r>
            <a:r>
              <a:rPr lang="en-GB" baseline="-25000" dirty="0">
                <a:latin typeface="Times New Roman" panose="02020603050405020304" pitchFamily="18" charset="0"/>
                <a:cs typeface="Times New Roman" panose="02020603050405020304" pitchFamily="18" charset="0"/>
              </a:rPr>
              <a:t>1</a:t>
            </a:r>
            <a:r>
              <a:rPr lang="en-GB" dirty="0">
                <a:latin typeface="Times New Roman" panose="02020603050405020304" pitchFamily="18" charset="0"/>
                <a:cs typeface="Times New Roman" panose="02020603050405020304" pitchFamily="18" charset="0"/>
              </a:rPr>
              <a:t> – 36 = 77 – 36 = 41</a:t>
            </a:r>
          </a:p>
          <a:p>
            <a:pPr marL="0" indent="0">
              <a:buNone/>
            </a:pPr>
            <a:r>
              <a:rPr lang="en-GB" dirty="0">
                <a:latin typeface="Times New Roman" panose="02020603050405020304" pitchFamily="18" charset="0"/>
                <a:cs typeface="Times New Roman" panose="02020603050405020304" pitchFamily="18" charset="0"/>
              </a:rPr>
              <a:t>Upper inner fence = Q</a:t>
            </a:r>
            <a:r>
              <a:rPr lang="en-GB" baseline="-25000" dirty="0">
                <a:latin typeface="Times New Roman" panose="02020603050405020304" pitchFamily="18" charset="0"/>
                <a:cs typeface="Times New Roman" panose="02020603050405020304" pitchFamily="18" charset="0"/>
              </a:rPr>
              <a:t>3</a:t>
            </a:r>
            <a:r>
              <a:rPr lang="en-GB" dirty="0">
                <a:latin typeface="Times New Roman" panose="02020603050405020304" pitchFamily="18" charset="0"/>
                <a:cs typeface="Times New Roman" panose="02020603050405020304" pitchFamily="18" charset="0"/>
              </a:rPr>
              <a:t> + 36 = 101 + 36 = 137</a:t>
            </a:r>
          </a:p>
        </p:txBody>
      </p:sp>
    </p:spTree>
    <p:extLst>
      <p:ext uri="{BB962C8B-B14F-4D97-AF65-F5344CB8AC3E}">
        <p14:creationId xmlns:p14="http://schemas.microsoft.com/office/powerpoint/2010/main" val="106882799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3-27: Solution (3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b="1" dirty="0">
                <a:latin typeface="Times New Roman" panose="02020603050405020304" pitchFamily="18" charset="0"/>
                <a:cs typeface="Times New Roman" panose="02020603050405020304" pitchFamily="18" charset="0"/>
              </a:rPr>
              <a:t>Step 3.</a:t>
            </a:r>
            <a:r>
              <a:rPr lang="en-GB" dirty="0">
                <a:latin typeface="Times New Roman" panose="02020603050405020304" pitchFamily="18" charset="0"/>
                <a:cs typeface="Times New Roman" panose="02020603050405020304" pitchFamily="18" charset="0"/>
              </a:rPr>
              <a:t> Determine the smallest and the largest values in the given data set within the two inner fences.</a:t>
            </a:r>
            <a:endParaRPr lang="en-GB" i="1"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Smallest value within the two inner fences = 69</a:t>
            </a:r>
          </a:p>
          <a:p>
            <a:pPr marL="0" indent="0">
              <a:buNone/>
            </a:pPr>
            <a:r>
              <a:rPr lang="en-GB" dirty="0">
                <a:latin typeface="Times New Roman" panose="02020603050405020304" pitchFamily="18" charset="0"/>
                <a:cs typeface="Times New Roman" panose="02020603050405020304" pitchFamily="18" charset="0"/>
              </a:rPr>
              <a:t>Largest value within the two inner fences = 112</a:t>
            </a:r>
          </a:p>
        </p:txBody>
      </p:sp>
    </p:spTree>
    <p:extLst>
      <p:ext uri="{BB962C8B-B14F-4D97-AF65-F5344CB8AC3E}">
        <p14:creationId xmlns:p14="http://schemas.microsoft.com/office/powerpoint/2010/main" val="98228032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CCCE-601D-4B09-ACD5-7D0FD0FB8B94}"/>
              </a:ext>
            </a:extLst>
          </p:cNvPr>
          <p:cNvSpPr>
            <a:spLocks noGrp="1"/>
          </p:cNvSpPr>
          <p:nvPr>
            <p:ph type="title"/>
          </p:nvPr>
        </p:nvSpPr>
        <p:spPr/>
        <p:txBody>
          <a:bodyPr/>
          <a:lstStyle/>
          <a:p>
            <a:r>
              <a:rPr lang="en-US" dirty="0"/>
              <a:t>Example 3-27: Solution</a:t>
            </a:r>
            <a:r>
              <a:rPr lang="en-US" dirty="0">
                <a:latin typeface="Times New Roman" panose="02020603050405020304" pitchFamily="18" charset="0"/>
                <a:cs typeface="Times New Roman" panose="02020603050405020304" pitchFamily="18" charset="0"/>
              </a:rPr>
              <a:t> (4 of 5)</a:t>
            </a:r>
            <a:endParaRPr lang="en-US" dirty="0"/>
          </a:p>
        </p:txBody>
      </p:sp>
      <p:sp>
        <p:nvSpPr>
          <p:cNvPr id="4" name="Content Placeholder 3">
            <a:extLst>
              <a:ext uri="{FF2B5EF4-FFF2-40B4-BE49-F238E27FC236}">
                <a16:creationId xmlns:a16="http://schemas.microsoft.com/office/drawing/2014/main" id="{DDD6D973-0E0A-42A9-A1F1-CB7E5EADC985}"/>
              </a:ext>
            </a:extLst>
          </p:cNvPr>
          <p:cNvSpPr>
            <a:spLocks noGrp="1"/>
          </p:cNvSpPr>
          <p:nvPr>
            <p:ph sz="quarter" idx="15"/>
          </p:nvPr>
        </p:nvSpPr>
        <p:spPr>
          <a:xfrm>
            <a:off x="380060" y="1628508"/>
            <a:ext cx="8534400" cy="1541730"/>
          </a:xfrm>
        </p:spPr>
        <p:txBody>
          <a:bodyPr/>
          <a:lstStyle/>
          <a:p>
            <a:pPr algn="l">
              <a:lnSpc>
                <a:spcPct val="100000"/>
              </a:lnSpc>
              <a:spcBef>
                <a:spcPts val="624"/>
              </a:spcBef>
            </a:pPr>
            <a:r>
              <a:rPr lang="en-GB" sz="2800" b="1" dirty="0">
                <a:latin typeface="Times New Roman" panose="02020603050405020304" pitchFamily="18" charset="0"/>
                <a:cs typeface="Times New Roman" panose="02020603050405020304" pitchFamily="18" charset="0"/>
              </a:rPr>
              <a:t>Step 4. </a:t>
            </a:r>
            <a:r>
              <a:rPr lang="en-GB" sz="2800" dirty="0">
                <a:latin typeface="Times New Roman" panose="02020603050405020304" pitchFamily="18" charset="0"/>
                <a:cs typeface="Times New Roman" panose="02020603050405020304" pitchFamily="18" charset="0"/>
              </a:rPr>
              <a:t>Draw a horizontal line and mark the income levels on it such that all the values in the given data set are covered. The result of this step is shown in Figure 3.13.</a:t>
            </a:r>
          </a:p>
        </p:txBody>
      </p:sp>
      <p:pic>
        <p:nvPicPr>
          <p:cNvPr id="10" name="Picture Placeholder 9" descr="A horizontal boxplot without whiskers represents the income. The horizontal axis labeled income ranges from 65 to 145 in increments of 5. The rectangular box ranges from 76 to 100 on the horizontal axis. The left side of the box is labeled First quartile and the right side of the box is labeled Third quartile and a vertical line corresponding to the point, 86 on the horizontal axis which divides the box into two is labeled Median.">
            <a:extLst>
              <a:ext uri="{FF2B5EF4-FFF2-40B4-BE49-F238E27FC236}">
                <a16:creationId xmlns:a16="http://schemas.microsoft.com/office/drawing/2014/main" id="{A7641434-34A6-4AB3-AE13-9829D4667561}"/>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1519245" y="3161908"/>
            <a:ext cx="6105511" cy="2970483"/>
          </a:xfrm>
          <a:prstGeom prst="rect">
            <a:avLst/>
          </a:prstGeom>
        </p:spPr>
      </p:pic>
    </p:spTree>
    <p:extLst>
      <p:ext uri="{BB962C8B-B14F-4D97-AF65-F5344CB8AC3E}">
        <p14:creationId xmlns:p14="http://schemas.microsoft.com/office/powerpoint/2010/main" val="219810424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BCCCE-601D-4B09-ACD5-7D0FD0FB8B94}"/>
              </a:ext>
            </a:extLst>
          </p:cNvPr>
          <p:cNvSpPr>
            <a:spLocks noGrp="1"/>
          </p:cNvSpPr>
          <p:nvPr>
            <p:ph type="title"/>
          </p:nvPr>
        </p:nvSpPr>
        <p:spPr/>
        <p:txBody>
          <a:bodyPr/>
          <a:lstStyle/>
          <a:p>
            <a:r>
              <a:rPr lang="en-US" dirty="0"/>
              <a:t>Example 3-27: Solution</a:t>
            </a:r>
            <a:r>
              <a:rPr lang="en-US" dirty="0">
                <a:latin typeface="Times New Roman" panose="02020603050405020304" pitchFamily="18" charset="0"/>
                <a:cs typeface="Times New Roman" panose="02020603050405020304" pitchFamily="18" charset="0"/>
              </a:rPr>
              <a:t> (5 of 5)</a:t>
            </a:r>
            <a:endParaRPr lang="en-US" dirty="0"/>
          </a:p>
        </p:txBody>
      </p:sp>
      <p:sp>
        <p:nvSpPr>
          <p:cNvPr id="4" name="Content Placeholder 3">
            <a:extLst>
              <a:ext uri="{FF2B5EF4-FFF2-40B4-BE49-F238E27FC236}">
                <a16:creationId xmlns:a16="http://schemas.microsoft.com/office/drawing/2014/main" id="{DDD6D973-0E0A-42A9-A1F1-CB7E5EADC985}"/>
              </a:ext>
            </a:extLst>
          </p:cNvPr>
          <p:cNvSpPr>
            <a:spLocks noGrp="1"/>
          </p:cNvSpPr>
          <p:nvPr>
            <p:ph sz="quarter" idx="15"/>
          </p:nvPr>
        </p:nvSpPr>
        <p:spPr>
          <a:xfrm>
            <a:off x="380060" y="1628508"/>
            <a:ext cx="8534400" cy="1541730"/>
          </a:xfrm>
        </p:spPr>
        <p:txBody>
          <a:bodyPr/>
          <a:lstStyle/>
          <a:p>
            <a:pPr algn="l">
              <a:lnSpc>
                <a:spcPct val="100000"/>
              </a:lnSpc>
              <a:spcBef>
                <a:spcPts val="624"/>
              </a:spcBef>
            </a:pPr>
            <a:r>
              <a:rPr lang="en-GB" sz="2600" b="1" dirty="0">
                <a:latin typeface="Times New Roman" panose="02020603050405020304" pitchFamily="18" charset="0"/>
                <a:cs typeface="Times New Roman" panose="02020603050405020304" pitchFamily="18" charset="0"/>
              </a:rPr>
              <a:t>Step 5.</a:t>
            </a:r>
            <a:r>
              <a:rPr lang="en-GB" sz="2600" dirty="0">
                <a:latin typeface="Times New Roman" panose="02020603050405020304" pitchFamily="18" charset="0"/>
                <a:cs typeface="Times New Roman" panose="02020603050405020304" pitchFamily="18" charset="0"/>
              </a:rPr>
              <a:t> By drawing two lines, join the points of the smallest and the largest values within the two inner fences to the box. These values are 69 and 112 in this example.  This completes the box-and-whisker plot, as shown in Figure 3.14.</a:t>
            </a:r>
          </a:p>
        </p:txBody>
      </p:sp>
      <p:pic>
        <p:nvPicPr>
          <p:cNvPr id="7" name="Picture Placeholder 6" descr="A boxplot describes income. The horizontal axis labeled income has markings from 65 to 145 in increments 5. A rectangular block is placed above the horizontal axis and it is divided into two unequal sections by a vertical line passing through the box. The left side of the rectangle is labeled First quartile, the vertical line dividing the box is labeled Median and the right side of the rectangle is labeled Third quartile.&#10;Two horizontal lines extend from the left and right sides of the rectangular box. The horizontal line on the left side is labeled as the smallest value within the two inner fences. The horizontal line on the right side is labeled as the largest value within the two inner fences. A small star-shaped marking to the right of the rectangular box is labeled an outlier.">
            <a:extLst>
              <a:ext uri="{FF2B5EF4-FFF2-40B4-BE49-F238E27FC236}">
                <a16:creationId xmlns:a16="http://schemas.microsoft.com/office/drawing/2014/main" id="{EE47019D-CD15-4AD7-8121-FB8FA6BE108E}"/>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tretch>
            <a:fillRect/>
          </a:stretch>
        </p:blipFill>
        <p:spPr>
          <a:xfrm>
            <a:off x="1320452" y="3341709"/>
            <a:ext cx="6503097" cy="2897264"/>
          </a:xfrm>
          <a:prstGeom prst="rect">
            <a:avLst/>
          </a:prstGeom>
        </p:spPr>
      </p:pic>
    </p:spTree>
    <p:extLst>
      <p:ext uri="{BB962C8B-B14F-4D97-AF65-F5344CB8AC3E}">
        <p14:creationId xmlns:p14="http://schemas.microsoft.com/office/powerpoint/2010/main" val="34408281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(1 of 4)</a:t>
            </a:r>
          </a:p>
        </p:txBody>
      </p:sp>
      <p:pic>
        <p:nvPicPr>
          <p:cNvPr id="19" name="Picture Placeholder 18" descr="A graphing calculator screen. The screen shows a horizontal menu bar at the top, which reads, from left to right, as follows: normal, float, auto, real, radian, M P. The data on the screen are as follows:&#10;Line 1: 1 hyphen Var Stats (highlighted)&#10;Line 2: x-bar equals 45.25&#10;Line 3: Summation of x equals 362&#10;Line 4: Summation of x squared equals 17390&#10;Line 5: S x equals 12.00892525&#10;Line 6: Sigma x equals 11.23332097&#10;Line 7: n equals 8&#10;Line 8: min X equals 27&#10;Line 9: downward arrow Q subscript 1 equals 35.5">
            <a:extLst>
              <a:ext uri="{FF2B5EF4-FFF2-40B4-BE49-F238E27FC236}">
                <a16:creationId xmlns:a16="http://schemas.microsoft.com/office/drawing/2014/main" id="{22033E99-EEE7-4D4D-A477-C4D103BFE5DB}"/>
              </a:ext>
            </a:extLst>
          </p:cNvPr>
          <p:cNvPicPr>
            <a:picLocks noGrp="1" noChangeAspect="1"/>
          </p:cNvPicPr>
          <p:nvPr>
            <p:ph type="pic" sz="quarter" idx="20"/>
          </p:nvPr>
        </p:nvPicPr>
        <p:blipFill>
          <a:blip r:embed="rId2"/>
          <a:stretch>
            <a:fillRect/>
          </a:stretch>
        </p:blipFill>
        <p:spPr>
          <a:xfrm>
            <a:off x="2105025" y="1828800"/>
            <a:ext cx="4933950" cy="3724275"/>
          </a:xfrm>
          <a:prstGeom prst="rect">
            <a:avLst/>
          </a:prstGeom>
        </p:spPr>
      </p:pic>
    </p:spTree>
    <p:extLst>
      <p:ext uri="{BB962C8B-B14F-4D97-AF65-F5344CB8AC3E}">
        <p14:creationId xmlns:p14="http://schemas.microsoft.com/office/powerpoint/2010/main" val="174452151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(2 of 4)</a:t>
            </a:r>
          </a:p>
        </p:txBody>
      </p:sp>
      <p:pic>
        <p:nvPicPr>
          <p:cNvPr id="6" name="Picture Placeholder 5" descr="A graphing calculator screen. The screen shows a horizontal menu bar at the top, which reads, from left to right, as follows: normal, float, auto, real, radian, M P. The data on the screen reads are as follows:&#10;Line 1: 1 hyphen Var Stats (highlighted)&#10;Line 2: Upward arrow, S x equals 12.00892525&#10;Line 3: Sigma x equals 11.23332097&#10;Line 4: n equals 8&#10;Line 5: min X equals 27&#10;Line 6: Q subscript 1 equals 35.5&#10;Line 7: Med equals 46.5&#10;Line 8: Q subscript 3 equals 55&#10;Line 9: max X equals 61">
            <a:extLst>
              <a:ext uri="{FF2B5EF4-FFF2-40B4-BE49-F238E27FC236}">
                <a16:creationId xmlns:a16="http://schemas.microsoft.com/office/drawing/2014/main" id="{90102C36-81B5-4008-8DE0-A021EB91456F}"/>
              </a:ext>
            </a:extLst>
          </p:cNvPr>
          <p:cNvPicPr>
            <a:picLocks noGrp="1" noChangeAspect="1"/>
          </p:cNvPicPr>
          <p:nvPr>
            <p:ph type="pic" sz="quarter" idx="20"/>
          </p:nvPr>
        </p:nvPicPr>
        <p:blipFill>
          <a:blip r:embed="rId2"/>
          <a:stretch>
            <a:fillRect/>
          </a:stretch>
        </p:blipFill>
        <p:spPr>
          <a:xfrm>
            <a:off x="2100263" y="1547813"/>
            <a:ext cx="4943475" cy="3762375"/>
          </a:xfrm>
          <a:prstGeom prst="rect">
            <a:avLst/>
          </a:prstGeom>
        </p:spPr>
      </p:pic>
    </p:spTree>
    <p:extLst>
      <p:ext uri="{BB962C8B-B14F-4D97-AF65-F5344CB8AC3E}">
        <p14:creationId xmlns:p14="http://schemas.microsoft.com/office/powerpoint/2010/main" val="266920539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(3 of 4)</a:t>
            </a:r>
          </a:p>
        </p:txBody>
      </p:sp>
      <p:pic>
        <p:nvPicPr>
          <p:cNvPr id="7" name="Picture Placeholder 6" descr="A graphing calculator screen. The screen shows a horizontal menu bar at the top, which reads, from left to right, as follows: normal, float, auto, real, radian, M P. The data on the screen are as follows:&#10;Line 1: Plot 1 (highlighted), Plot 2, Plot 3;&#10;Line 2: On (highlighted), Off;&#10;Line 3: Type colon scatter plot, line graph, histogram, box and dot plot, box plot, and line graph;&#10;Line 4: X list colon L subscript 1;&#10;Line 5: Freq colon 1;&#10;Line 6: Mark colon 0 (highlighted), plus, a small shaded square, and a period;&#10;Line 7: Color colon Blue (highlighted).">
            <a:extLst>
              <a:ext uri="{FF2B5EF4-FFF2-40B4-BE49-F238E27FC236}">
                <a16:creationId xmlns:a16="http://schemas.microsoft.com/office/drawing/2014/main" id="{826CBE91-FB2B-4B3A-8391-950AC7C53470}"/>
              </a:ext>
            </a:extLst>
          </p:cNvPr>
          <p:cNvPicPr>
            <a:picLocks noGrp="1" noChangeAspect="1"/>
          </p:cNvPicPr>
          <p:nvPr>
            <p:ph type="pic" sz="quarter" idx="20"/>
          </p:nvPr>
        </p:nvPicPr>
        <p:blipFill>
          <a:blip r:embed="rId2"/>
          <a:stretch>
            <a:fillRect/>
          </a:stretch>
        </p:blipFill>
        <p:spPr>
          <a:xfrm>
            <a:off x="2085975" y="1524000"/>
            <a:ext cx="4972050" cy="3762375"/>
          </a:xfrm>
          <a:prstGeom prst="rect">
            <a:avLst/>
          </a:prstGeom>
        </p:spPr>
      </p:pic>
    </p:spTree>
    <p:extLst>
      <p:ext uri="{BB962C8B-B14F-4D97-AF65-F5344CB8AC3E}">
        <p14:creationId xmlns:p14="http://schemas.microsoft.com/office/powerpoint/2010/main" val="38488763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(4 of 4)</a:t>
            </a:r>
          </a:p>
        </p:txBody>
      </p:sp>
      <p:pic>
        <p:nvPicPr>
          <p:cNvPr id="6" name="Picture Placeholder 5" descr="A graphing calculator screen. The screen shows a horizontal menu bar at the top, which reads, from left to right, as follows: normal, float, auto, real, radian, and M P. The screen displays a box-plot.">
            <a:extLst>
              <a:ext uri="{FF2B5EF4-FFF2-40B4-BE49-F238E27FC236}">
                <a16:creationId xmlns:a16="http://schemas.microsoft.com/office/drawing/2014/main" id="{39BD6EDE-5355-4ED4-9BD2-8FB343B19ADE}"/>
              </a:ext>
            </a:extLst>
          </p:cNvPr>
          <p:cNvPicPr>
            <a:picLocks noGrp="1" noChangeAspect="1"/>
          </p:cNvPicPr>
          <p:nvPr>
            <p:ph type="pic" sz="quarter" idx="20"/>
          </p:nvPr>
        </p:nvPicPr>
        <p:blipFill>
          <a:blip r:embed="rId2"/>
          <a:stretch>
            <a:fillRect/>
          </a:stretch>
        </p:blipFill>
        <p:spPr>
          <a:xfrm>
            <a:off x="1505895" y="1567138"/>
            <a:ext cx="6132211" cy="4605062"/>
          </a:xfrm>
          <a:prstGeom prst="rect">
            <a:avLst/>
          </a:prstGeom>
        </p:spPr>
      </p:pic>
    </p:spTree>
    <p:extLst>
      <p:ext uri="{BB962C8B-B14F-4D97-AF65-F5344CB8AC3E}">
        <p14:creationId xmlns:p14="http://schemas.microsoft.com/office/powerpoint/2010/main" val="3347908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(1 of 3)</a:t>
            </a:r>
          </a:p>
        </p:txBody>
      </p:sp>
      <p:pic>
        <p:nvPicPr>
          <p:cNvPr id="7" name="Picture Placeholder 6" descr="A dialog box titled Display Descriptive Statistics: Statistics. The dialog box is divided into 2 sections. The first section has checkboxes listed in three columns. The checkboxes in the first column are Mean (selected), S E of mean, Standard deviation (selected), Variance (selected), and Coefficient of variation (selected). The checkboxes in the second column are Trimmed mean (selected), Sum, Minimum (selected), Maximum (selected), and Range (selected). The checkboxes in the third column are N non-missing, N missing, N total (selected), Cumulative N, Percent, Cumulative percent.&#10;The second section has checkboxes listed in the first two columns and radio buttons listed in the third column. The checkboxes in the first column are First quartile (selected), Median (selected), Third quartile (selected), Interquartile range (selected), and Mode (selected). The checkboxes in the second column are Sum of squares, Skewness, Kurtosis, and M S S D. The radio buttons in the third column under the header, Check statistics are Default (selected), None, and All. On the bottom left corner of the dialog box is a button labeled Help. On the bottom right corner of the dialog box are two buttons labeled Ok and Cancel.">
            <a:extLst>
              <a:ext uri="{FF2B5EF4-FFF2-40B4-BE49-F238E27FC236}">
                <a16:creationId xmlns:a16="http://schemas.microsoft.com/office/drawing/2014/main" id="{9366826E-32E7-42C4-90FA-0B2BB1C8BD86}"/>
              </a:ext>
            </a:extLst>
          </p:cNvPr>
          <p:cNvPicPr>
            <a:picLocks noGrp="1" noChangeAspect="1"/>
          </p:cNvPicPr>
          <p:nvPr>
            <p:ph type="pic" sz="quarter" idx="20"/>
          </p:nvPr>
        </p:nvPicPr>
        <p:blipFill>
          <a:blip r:embed="rId2"/>
          <a:stretch>
            <a:fillRect/>
          </a:stretch>
        </p:blipFill>
        <p:spPr>
          <a:xfrm>
            <a:off x="1563113" y="1553150"/>
            <a:ext cx="6017775" cy="4619050"/>
          </a:xfrm>
          <a:prstGeom prst="rect">
            <a:avLst/>
          </a:prstGeom>
        </p:spPr>
      </p:pic>
    </p:spTree>
    <p:extLst>
      <p:ext uri="{BB962C8B-B14F-4D97-AF65-F5344CB8AC3E}">
        <p14:creationId xmlns:p14="http://schemas.microsoft.com/office/powerpoint/2010/main" val="265565185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(2 of 3)</a:t>
            </a:r>
          </a:p>
        </p:txBody>
      </p:sp>
      <p:pic>
        <p:nvPicPr>
          <p:cNvPr id="6" name="Picture Placeholder 5" descr="A graphing calculator screen for Descriptive Statistics: Ages displays a worksheet. The worksheet labeled Statistics has two tables. The first table has 11 columns and the column headers are as follows: variable, total count, mean, trimmed mean, standard deviation, variance, Coefficient var, minimum, Q subscript 1, median, Q subscript 3. The data in the table are as follows:&#10;Row 1: variable, ages; total count, 8; mean, 45.25; trimmed mean, asterisk; standard deviation, 12.01; variance, 144.21; Coefficient var, 26.54; minimum, 27.00; Q subscript 1, 33.75; median, 46.50; Q subscript 3, 56.00.&#10;Below the first table is the second table with 6 columns and the column headers are as follows: variable, maximum, range, I Q R, mode, and mode. The data in the table are as follows:&#10;Row 1: variable, ages; maximum, 61.00; range, 34.00; I Q R, 22.25; mode, asterisk; mode, 0.">
            <a:extLst>
              <a:ext uri="{FF2B5EF4-FFF2-40B4-BE49-F238E27FC236}">
                <a16:creationId xmlns:a16="http://schemas.microsoft.com/office/drawing/2014/main" id="{BB7A9FA6-CCA7-463B-AD01-35687DFC4F22}"/>
              </a:ext>
            </a:extLst>
          </p:cNvPr>
          <p:cNvPicPr>
            <a:picLocks noGrp="1" noChangeAspect="1"/>
          </p:cNvPicPr>
          <p:nvPr>
            <p:ph type="pic" sz="quarter" idx="20"/>
          </p:nvPr>
        </p:nvPicPr>
        <p:blipFill>
          <a:blip r:embed="rId2"/>
          <a:stretch>
            <a:fillRect/>
          </a:stretch>
        </p:blipFill>
        <p:spPr>
          <a:xfrm>
            <a:off x="611003" y="2144449"/>
            <a:ext cx="7921995" cy="2569103"/>
          </a:xfrm>
          <a:prstGeom prst="rect">
            <a:avLst/>
          </a:prstGeom>
        </p:spPr>
      </p:pic>
    </p:spTree>
    <p:extLst>
      <p:ext uri="{BB962C8B-B14F-4D97-AF65-F5344CB8AC3E}">
        <p14:creationId xmlns:p14="http://schemas.microsoft.com/office/powerpoint/2010/main" val="1701898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Calculating the Median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US" dirty="0">
                <a:latin typeface="Times New Roman" panose="02020603050405020304" pitchFamily="18" charset="0"/>
                <a:cs typeface="Times New Roman" panose="02020603050405020304" pitchFamily="18" charset="0"/>
              </a:rPr>
              <a:t>The calculation of the median consists of the following two steps:</a:t>
            </a:r>
          </a:p>
          <a:p>
            <a:pPr lvl="0">
              <a:spcAft>
                <a:spcPts val="1800"/>
              </a:spcAft>
            </a:pPr>
            <a:r>
              <a:rPr lang="en-US" dirty="0">
                <a:latin typeface="Times New Roman" panose="02020603050405020304" pitchFamily="18" charset="0"/>
                <a:cs typeface="Times New Roman" panose="02020603050405020304" pitchFamily="18" charset="0"/>
              </a:rPr>
              <a:t>Rank the given data set in increasing order.</a:t>
            </a:r>
          </a:p>
          <a:p>
            <a:pPr>
              <a:spcAft>
                <a:spcPts val="1800"/>
              </a:spcAft>
            </a:pPr>
            <a:r>
              <a:rPr lang="en-US" dirty="0">
                <a:latin typeface="Times New Roman" panose="02020603050405020304" pitchFamily="18" charset="0"/>
                <a:cs typeface="Times New Roman" panose="02020603050405020304" pitchFamily="18" charset="0"/>
              </a:rPr>
              <a:t>Find the value that divides the ranked data set in two equal parts. This value gives the median.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07364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Minitab (3 of 3)</a:t>
            </a:r>
          </a:p>
        </p:txBody>
      </p:sp>
      <p:pic>
        <p:nvPicPr>
          <p:cNvPr id="7" name="Picture Placeholder 6" descr="A graphing calculator screen shows a vertical box plot of incomes. The vertical axis labeled incomes ranges from 60 to 150 in increments of 10 units. The whiskers of the box plot range from 70 to 112 and the box ranges from 76 to 103 with the median at 85. An asterisk is directly above the box plot at the point, 143 on the vertical axis. All values are estimated.">
            <a:extLst>
              <a:ext uri="{FF2B5EF4-FFF2-40B4-BE49-F238E27FC236}">
                <a16:creationId xmlns:a16="http://schemas.microsoft.com/office/drawing/2014/main" id="{2F2030F0-FFB6-4615-99BF-6414023F6FD4}"/>
              </a:ext>
            </a:extLst>
          </p:cNvPr>
          <p:cNvPicPr>
            <a:picLocks noGrp="1" noChangeAspect="1"/>
          </p:cNvPicPr>
          <p:nvPr>
            <p:ph type="pic" sz="quarter" idx="20"/>
          </p:nvPr>
        </p:nvPicPr>
        <p:blipFill>
          <a:blip r:embed="rId2"/>
          <a:stretch>
            <a:fillRect/>
          </a:stretch>
        </p:blipFill>
        <p:spPr>
          <a:xfrm>
            <a:off x="1436251" y="1601526"/>
            <a:ext cx="6271498" cy="4189674"/>
          </a:xfrm>
          <a:prstGeom prst="rect">
            <a:avLst/>
          </a:prstGeom>
        </p:spPr>
      </p:pic>
    </p:spTree>
    <p:extLst>
      <p:ext uri="{BB962C8B-B14F-4D97-AF65-F5344CB8AC3E}">
        <p14:creationId xmlns:p14="http://schemas.microsoft.com/office/powerpoint/2010/main" val="33817935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Excel (1 of 2)</a:t>
            </a:r>
          </a:p>
        </p:txBody>
      </p:sp>
      <p:pic>
        <p:nvPicPr>
          <p:cNvPr id="10" name="Picture Placeholder 9" descr="A dialog box titled Descriptive Statistics. The dialog box is divided into 2 sections. The first section labeled Input has 1 data range edit box, Input Range with input value, dollar A dollar 1 colon, dollar A dollar 8. Immediately below Input Range is a checkbox labeled, Labels in First Row. Immediately below Labels in First Row check box is the second section labeled Output Option. The output option section has 3 radio buttons for Output Range with empty data range edit box, New Worksheet P l y (selected) with empty text box, and New Workbook. Immediately below the radio buttons are 4 check boxes namely Summary statistics (selected), Confidence Level for Mean, Kth Largest, and Kth Smallest. Besides the Confidence Level for Mean check box is a grayed out text box with value, 95 percent. Besides the Kth Largest check box is a grayed out text box with value, 1. Besides the Kth Smallest check box is a grayed out text box with value, 1. On the right side of the dialog box are three buttons labeled Ok, Cancel, and Help.">
            <a:extLst>
              <a:ext uri="{FF2B5EF4-FFF2-40B4-BE49-F238E27FC236}">
                <a16:creationId xmlns:a16="http://schemas.microsoft.com/office/drawing/2014/main" id="{4755063B-8A80-494C-B2B0-F1119E45B398}"/>
              </a:ext>
            </a:extLst>
          </p:cNvPr>
          <p:cNvPicPr>
            <a:picLocks noGrp="1" noChangeAspect="1"/>
          </p:cNvPicPr>
          <p:nvPr>
            <p:ph type="pic" sz="quarter" idx="20"/>
          </p:nvPr>
        </p:nvPicPr>
        <p:blipFill>
          <a:blip r:embed="rId2"/>
          <a:stretch>
            <a:fillRect/>
          </a:stretch>
        </p:blipFill>
        <p:spPr>
          <a:xfrm>
            <a:off x="1588248" y="1584094"/>
            <a:ext cx="5967505" cy="4435706"/>
          </a:xfrm>
          <a:prstGeom prst="rect">
            <a:avLst/>
          </a:prstGeom>
        </p:spPr>
      </p:pic>
    </p:spTree>
    <p:extLst>
      <p:ext uri="{BB962C8B-B14F-4D97-AF65-F5344CB8AC3E}">
        <p14:creationId xmlns:p14="http://schemas.microsoft.com/office/powerpoint/2010/main" val="19212017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Excel (2 of 2)</a:t>
            </a:r>
          </a:p>
        </p:txBody>
      </p:sp>
      <p:pic>
        <p:nvPicPr>
          <p:cNvPr id="6" name="Picture Placeholder 5" descr="A work sheet for column1 has 13 rows and 2 columns with no column headers. The data in the table are as follows: Row 1: mean: 45.25; Row 2: standard error: 4.245796; Row 3: median: 46.5; Row 4: mode: hash N/A; Row 5: standard deviation: 12.00893; Row 6: sample variance: 144.2143; Row 7: kurtosis: negative 1.14659; Row 8: Skewness: negative 0.28632; Row 9: range: 34; Row 10: minimum: 27; Row 11: maximum: 61; Row 12: sum: 362; Row 13: count: 8.">
            <a:extLst>
              <a:ext uri="{FF2B5EF4-FFF2-40B4-BE49-F238E27FC236}">
                <a16:creationId xmlns:a16="http://schemas.microsoft.com/office/drawing/2014/main" id="{83761427-595F-43B7-9A10-EC5C47FD0C1B}"/>
              </a:ext>
            </a:extLst>
          </p:cNvPr>
          <p:cNvPicPr>
            <a:picLocks noGrp="1" noChangeAspect="1"/>
          </p:cNvPicPr>
          <p:nvPr>
            <p:ph type="pic" sz="quarter" idx="20"/>
          </p:nvPr>
        </p:nvPicPr>
        <p:blipFill>
          <a:blip r:embed="rId2"/>
          <a:stretch>
            <a:fillRect/>
          </a:stretch>
        </p:blipFill>
        <p:spPr>
          <a:xfrm>
            <a:off x="2929635" y="1752600"/>
            <a:ext cx="3284730" cy="4351014"/>
          </a:xfrm>
          <a:prstGeom prst="rect">
            <a:avLst/>
          </a:prstGeom>
        </p:spPr>
      </p:pic>
    </p:spTree>
    <p:extLst>
      <p:ext uri="{BB962C8B-B14F-4D97-AF65-F5344CB8AC3E}">
        <p14:creationId xmlns:p14="http://schemas.microsoft.com/office/powerpoint/2010/main" val="152494177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lstStyle/>
          <a:p>
            <a:r>
              <a:rPr lang="en-US" b="1"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Table 3.2 lists the 2019 salaries (base salary plus bonuses that are not performance based) of 11 college football head coaches (source: boydsbets.com).</a:t>
            </a:r>
          </a:p>
          <a:p>
            <a:pPr marL="0" indent="0">
              <a:buNone/>
            </a:pPr>
            <a:r>
              <a:rPr lang="en-GB" dirty="0">
                <a:latin typeface="Times New Roman" panose="02020603050405020304" pitchFamily="18" charset="0"/>
                <a:cs typeface="Times New Roman" panose="02020603050405020304" pitchFamily="18" charset="0"/>
              </a:rPr>
              <a:t>Find the median for these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016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3.2 Compensations of 11 Female CEOs</a:t>
            </a:r>
          </a:p>
        </p:txBody>
      </p:sp>
      <p:graphicFrame>
        <p:nvGraphicFramePr>
          <p:cNvPr id="6" name="Table 6">
            <a:extLst>
              <a:ext uri="{FF2B5EF4-FFF2-40B4-BE49-F238E27FC236}">
                <a16:creationId xmlns:a16="http://schemas.microsoft.com/office/drawing/2014/main" id="{7D96D77E-EB88-44E9-80F7-170BE7916894}"/>
              </a:ext>
            </a:extLst>
          </p:cNvPr>
          <p:cNvGraphicFramePr>
            <a:graphicFrameLocks noGrp="1"/>
          </p:cNvGraphicFramePr>
          <p:nvPr>
            <p:ph type="tbl" sz="quarter" idx="17"/>
            <p:extLst>
              <p:ext uri="{D42A27DB-BD31-4B8C-83A1-F6EECF244321}">
                <p14:modId xmlns:p14="http://schemas.microsoft.com/office/powerpoint/2010/main" val="4044897954"/>
              </p:ext>
            </p:extLst>
          </p:nvPr>
        </p:nvGraphicFramePr>
        <p:xfrm>
          <a:off x="2065814" y="1601925"/>
          <a:ext cx="5012372" cy="4450080"/>
        </p:xfrm>
        <a:graphic>
          <a:graphicData uri="http://schemas.openxmlformats.org/drawingml/2006/table">
            <a:tbl>
              <a:tblPr firstRow="1" bandRow="1">
                <a:tableStyleId>{69012ECD-51FC-41F1-AA8D-1B2483CD663E}</a:tableStyleId>
              </a:tblPr>
              <a:tblGrid>
                <a:gridCol w="2395855">
                  <a:extLst>
                    <a:ext uri="{9D8B030D-6E8A-4147-A177-3AD203B41FA5}">
                      <a16:colId xmlns:a16="http://schemas.microsoft.com/office/drawing/2014/main" val="591513105"/>
                    </a:ext>
                  </a:extLst>
                </a:gridCol>
                <a:gridCol w="2616517">
                  <a:extLst>
                    <a:ext uri="{9D8B030D-6E8A-4147-A177-3AD203B41FA5}">
                      <a16:colId xmlns:a16="http://schemas.microsoft.com/office/drawing/2014/main" val="3888034891"/>
                    </a:ext>
                  </a:extLst>
                </a:gridCol>
              </a:tblGrid>
              <a:tr h="370840">
                <a:tc>
                  <a:txBody>
                    <a:bodyPr/>
                    <a:lstStyle/>
                    <a:p>
                      <a:pPr marL="0" marR="0">
                        <a:lnSpc>
                          <a:spcPct val="100000"/>
                        </a:lnSpc>
                        <a:spcBef>
                          <a:spcPts val="0"/>
                        </a:spcBef>
                        <a:spcAft>
                          <a:spcPts val="0"/>
                        </a:spcAft>
                      </a:pPr>
                      <a:r>
                        <a:rPr lang="en-US" sz="1400" dirty="0">
                          <a:latin typeface="Times New Roman" panose="02020603050405020304" pitchFamily="18" charset="0"/>
                          <a:cs typeface="Times New Roman" panose="02020603050405020304" pitchFamily="18" charset="0"/>
                        </a:rPr>
                        <a:t>Head Coach and College</a:t>
                      </a:r>
                      <a:endParaRPr lang="en-US" sz="14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400" dirty="0">
                          <a:latin typeface="Times New Roman" panose="02020603050405020304" pitchFamily="18" charset="0"/>
                          <a:cs typeface="Times New Roman" panose="02020603050405020304" pitchFamily="18" charset="0"/>
                        </a:rPr>
                        <a:t>2019 salary (millions of dollars)</a:t>
                      </a:r>
                      <a:endParaRPr lang="en-US" sz="14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3980530006"/>
                  </a:ext>
                </a:extLst>
              </a:tr>
              <a:tr h="370840">
                <a:tc>
                  <a:txBody>
                    <a:bodyPr/>
                    <a:lstStyle/>
                    <a:p>
                      <a:pPr marL="0" marR="0">
                        <a:lnSpc>
                          <a:spcPct val="100000"/>
                        </a:lnSpc>
                        <a:spcBef>
                          <a:spcPts val="0"/>
                        </a:spcBef>
                        <a:spcAft>
                          <a:spcPts val="300"/>
                        </a:spcAft>
                      </a:pPr>
                      <a:r>
                        <a:rPr lang="en-US" sz="1400" dirty="0" err="1">
                          <a:latin typeface="Times New Roman" panose="02020603050405020304" pitchFamily="18" charset="0"/>
                          <a:cs typeface="Times New Roman" panose="02020603050405020304" pitchFamily="18" charset="0"/>
                        </a:rPr>
                        <a:t>Dabo</a:t>
                      </a:r>
                      <a:r>
                        <a:rPr lang="en-US" sz="1400" dirty="0">
                          <a:latin typeface="Times New Roman" panose="02020603050405020304" pitchFamily="18" charset="0"/>
                          <a:cs typeface="Times New Roman" panose="02020603050405020304" pitchFamily="18" charset="0"/>
                        </a:rPr>
                        <a:t> Swinney (Clemson)</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10.3</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252549769"/>
                  </a:ext>
                </a:extLst>
              </a:tr>
              <a:tr h="370840">
                <a:tc>
                  <a:txBody>
                    <a:bodyPr/>
                    <a:lstStyle/>
                    <a:p>
                      <a:pPr marL="0" marR="0">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Ryan Day (Ohio State)</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4.5</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244196513"/>
                  </a:ext>
                </a:extLst>
              </a:tr>
              <a:tr h="370840">
                <a:tc>
                  <a:txBody>
                    <a:bodyPr/>
                    <a:lstStyle/>
                    <a:p>
                      <a:pPr marL="0" marR="0">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Chip Kelly (UCLA)</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3.3</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756859279"/>
                  </a:ext>
                </a:extLst>
              </a:tr>
              <a:tr h="370840">
                <a:tc>
                  <a:txBody>
                    <a:bodyPr/>
                    <a:lstStyle/>
                    <a:p>
                      <a:pPr marL="0" marR="0">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Manny Diaz (Miami, FL)</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3.1</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4031639176"/>
                  </a:ext>
                </a:extLst>
              </a:tr>
              <a:tr h="370840">
                <a:tc>
                  <a:txBody>
                    <a:bodyPr/>
                    <a:lstStyle/>
                    <a:p>
                      <a:pPr marL="0" marR="0">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Nick </a:t>
                      </a:r>
                      <a:r>
                        <a:rPr lang="en-US" sz="1400" dirty="0" err="1">
                          <a:latin typeface="Times New Roman" panose="02020603050405020304" pitchFamily="18" charset="0"/>
                          <a:cs typeface="Times New Roman" panose="02020603050405020304" pitchFamily="18" charset="0"/>
                        </a:rPr>
                        <a:t>Saban</a:t>
                      </a:r>
                      <a:r>
                        <a:rPr lang="en-US" sz="1400" dirty="0">
                          <a:latin typeface="Times New Roman" panose="02020603050405020304" pitchFamily="18" charset="0"/>
                          <a:cs typeface="Times New Roman" panose="02020603050405020304" pitchFamily="18" charset="0"/>
                        </a:rPr>
                        <a:t> (Alabama)</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8.7</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749324671"/>
                  </a:ext>
                </a:extLst>
              </a:tr>
              <a:tr h="370840">
                <a:tc>
                  <a:txBody>
                    <a:bodyPr/>
                    <a:lstStyle/>
                    <a:p>
                      <a:pPr marL="0" marR="0">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David Shah (Stanford)</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4.3</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96106146"/>
                  </a:ext>
                </a:extLst>
              </a:tr>
              <a:tr h="370840">
                <a:tc>
                  <a:txBody>
                    <a:bodyPr/>
                    <a:lstStyle/>
                    <a:p>
                      <a:pPr marL="0" marR="0">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Mack Brown (North Carolina)</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3.5</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620540112"/>
                  </a:ext>
                </a:extLst>
              </a:tr>
              <a:tr h="370840">
                <a:tc>
                  <a:txBody>
                    <a:bodyPr/>
                    <a:lstStyle/>
                    <a:p>
                      <a:pPr marL="0" marR="0">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Lincoln Riley (Oklahoma)</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4.8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488960401"/>
                  </a:ext>
                </a:extLst>
              </a:tr>
              <a:tr h="370840">
                <a:tc>
                  <a:txBody>
                    <a:bodyPr/>
                    <a:lstStyle/>
                    <a:p>
                      <a:pPr marL="0" marR="0">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Tom Herman (Texas)</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5.5</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927993111"/>
                  </a:ext>
                </a:extLst>
              </a:tr>
              <a:tr h="370840">
                <a:tc>
                  <a:txBody>
                    <a:bodyPr/>
                    <a:lstStyle/>
                    <a:p>
                      <a:pPr marL="0" marR="0">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James Franklin (Penn State)</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4.8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240881372"/>
                  </a:ext>
                </a:extLst>
              </a:tr>
              <a:tr h="370840">
                <a:tc>
                  <a:txBody>
                    <a:bodyPr/>
                    <a:lstStyle/>
                    <a:p>
                      <a:pPr marL="0" marR="0">
                        <a:lnSpc>
                          <a:spcPct val="100000"/>
                        </a:lnSpc>
                        <a:spcBef>
                          <a:spcPts val="0"/>
                        </a:spcBef>
                        <a:spcAft>
                          <a:spcPts val="300"/>
                        </a:spcAft>
                      </a:pPr>
                      <a:r>
                        <a:rPr lang="en-US" sz="1400">
                          <a:latin typeface="Times New Roman" panose="02020603050405020304" pitchFamily="18" charset="0"/>
                          <a:cs typeface="Times New Roman" panose="02020603050405020304" pitchFamily="18" charset="0"/>
                        </a:rPr>
                        <a:t>Les Miles (Kansas)</a:t>
                      </a:r>
                      <a:endParaRPr lang="en-US" sz="14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50800" marR="0" algn="ctr">
                        <a:lnSpc>
                          <a:spcPct val="100000"/>
                        </a:lnSpc>
                        <a:spcBef>
                          <a:spcPts val="0"/>
                        </a:spcBef>
                        <a:spcAft>
                          <a:spcPts val="300"/>
                        </a:spcAft>
                      </a:pPr>
                      <a:r>
                        <a:rPr lang="en-US" sz="1400" dirty="0">
                          <a:latin typeface="Times New Roman" panose="02020603050405020304" pitchFamily="18" charset="0"/>
                          <a:cs typeface="Times New Roman" panose="02020603050405020304" pitchFamily="18" charset="0"/>
                        </a:rPr>
                        <a:t>2.8</a:t>
                      </a:r>
                      <a:endParaRPr lang="en-US" sz="14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525806841"/>
                  </a:ext>
                </a:extLst>
              </a:tr>
            </a:tbl>
          </a:graphicData>
        </a:graphic>
      </p:graphicFrame>
    </p:spTree>
    <p:extLst>
      <p:ext uri="{BB962C8B-B14F-4D97-AF65-F5344CB8AC3E}">
        <p14:creationId xmlns:p14="http://schemas.microsoft.com/office/powerpoint/2010/main" val="386399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93B960-404B-4102-B3C6-FB499122FD0F}"/>
              </a:ext>
            </a:extLst>
          </p:cNvPr>
          <p:cNvSpPr>
            <a:spLocks noGrp="1"/>
          </p:cNvSpPr>
          <p:nvPr>
            <p:ph type="title"/>
          </p:nvPr>
        </p:nvSpPr>
        <p:spPr>
          <a:xfrm>
            <a:off x="281354" y="457200"/>
            <a:ext cx="8534400" cy="1011031"/>
          </a:xfrm>
        </p:spPr>
        <p:txBody>
          <a:bodyPr/>
          <a:lstStyle/>
          <a:p>
            <a:r>
              <a:rPr lang="en-US" dirty="0"/>
              <a:t>Example 3-4: Solution</a:t>
            </a:r>
          </a:p>
        </p:txBody>
      </p:sp>
      <p:sp>
        <p:nvSpPr>
          <p:cNvPr id="3" name="Content Placeholder 2">
            <a:extLst>
              <a:ext uri="{FF2B5EF4-FFF2-40B4-BE49-F238E27FC236}">
                <a16:creationId xmlns:a16="http://schemas.microsoft.com/office/drawing/2014/main" id="{2422F1CD-63BF-4EDD-BAE4-6EE77BE91F2E}"/>
              </a:ext>
            </a:extLst>
          </p:cNvPr>
          <p:cNvSpPr>
            <a:spLocks noGrp="1"/>
          </p:cNvSpPr>
          <p:nvPr>
            <p:ph sz="quarter" idx="15"/>
          </p:nvPr>
        </p:nvSpPr>
        <p:spPr>
          <a:xfrm>
            <a:off x="304800" y="1435066"/>
            <a:ext cx="8534400" cy="2146334"/>
          </a:xfrm>
        </p:spPr>
        <p:txBody>
          <a:bodyPr/>
          <a:lstStyle/>
          <a:p>
            <a:pPr algn="l">
              <a:lnSpc>
                <a:spcPct val="100000"/>
              </a:lnSpc>
              <a:spcBef>
                <a:spcPts val="624"/>
              </a:spcBef>
              <a:spcAft>
                <a:spcPts val="600"/>
              </a:spcAft>
            </a:pPr>
            <a:r>
              <a:rPr lang="en-US" sz="1800" dirty="0"/>
              <a:t>To calculate the median of this data set, we perform the following two steps.</a:t>
            </a:r>
          </a:p>
          <a:p>
            <a:pPr algn="l">
              <a:lnSpc>
                <a:spcPct val="100000"/>
              </a:lnSpc>
              <a:spcBef>
                <a:spcPts val="624"/>
              </a:spcBef>
            </a:pPr>
            <a:r>
              <a:rPr lang="en-US" sz="1800" b="1" dirty="0"/>
              <a:t>Step 1: </a:t>
            </a:r>
            <a:r>
              <a:rPr lang="en-US" sz="1800" dirty="0"/>
              <a:t>We rank the given data in increasing order as follows:</a:t>
            </a:r>
          </a:p>
          <a:p>
            <a:pPr algn="l">
              <a:lnSpc>
                <a:spcPct val="100000"/>
              </a:lnSpc>
              <a:spcBef>
                <a:spcPts val="624"/>
              </a:spcBef>
              <a:spcAft>
                <a:spcPts val="600"/>
              </a:spcAft>
            </a:pPr>
            <a:r>
              <a:rPr lang="en-US" sz="1800" dirty="0"/>
              <a:t>2.8 3.1 3.3 3.5 4.3 4.5 4.8 4.8 5.5 8.7 10.3</a:t>
            </a:r>
            <a:endParaRPr lang="en-GB" sz="1800" dirty="0"/>
          </a:p>
          <a:p>
            <a:pPr algn="l">
              <a:lnSpc>
                <a:spcPct val="100000"/>
              </a:lnSpc>
              <a:spcBef>
                <a:spcPts val="624"/>
              </a:spcBef>
              <a:spcAft>
                <a:spcPts val="1200"/>
              </a:spcAft>
            </a:pPr>
            <a:r>
              <a:rPr lang="en-US" sz="1800" b="1" dirty="0"/>
              <a:t>Step 2: </a:t>
            </a:r>
            <a:r>
              <a:rPr lang="en-US" sz="1800" dirty="0"/>
              <a:t>The second step is to find the value that divides this ranked data set in two equal parts. Here there are 11 data values. The sixth value divides these 11 values in two equal parts. Hence, the sixth value gives the median as shown below</a:t>
            </a:r>
            <a:endParaRPr lang="en-US" dirty="0"/>
          </a:p>
        </p:txBody>
      </p:sp>
      <p:pic>
        <p:nvPicPr>
          <p:cNvPr id="16" name="Picture Placeholder 15" descr="A set of data, marked from left to right, as follows: 2.8, 3.1, 3.3, 3.5, 4.3, 4.5, 4.8, 4.8, 5.5, 8.7, and 10.3. The value, 4.5, is highlighted and an upward arrow pointing to the value, 4.5, represents the Median.">
            <a:extLst>
              <a:ext uri="{FF2B5EF4-FFF2-40B4-BE49-F238E27FC236}">
                <a16:creationId xmlns:a16="http://schemas.microsoft.com/office/drawing/2014/main" id="{98BBA01B-EA8F-4FB1-B7AC-7EFA453D9067}"/>
              </a:ext>
            </a:extLst>
          </p:cNvPr>
          <p:cNvPicPr>
            <a:picLocks noGrp="1" noChangeAspect="1"/>
          </p:cNvPicPr>
          <p:nvPr>
            <p:ph type="pic" sz="quarter" idx="20"/>
          </p:nvPr>
        </p:nvPicPr>
        <p:blipFill>
          <a:blip r:embed="rId2"/>
          <a:stretch>
            <a:fillRect/>
          </a:stretch>
        </p:blipFill>
        <p:spPr>
          <a:xfrm>
            <a:off x="1139655" y="3627038"/>
            <a:ext cx="6864691" cy="944962"/>
          </a:xfrm>
          <a:prstGeom prst="rect">
            <a:avLst/>
          </a:prstGeom>
        </p:spPr>
      </p:pic>
      <p:sp>
        <p:nvSpPr>
          <p:cNvPr id="2" name="Content Placeholder 1">
            <a:extLst>
              <a:ext uri="{FF2B5EF4-FFF2-40B4-BE49-F238E27FC236}">
                <a16:creationId xmlns:a16="http://schemas.microsoft.com/office/drawing/2014/main" id="{FC0E3F48-FC1F-4E16-AA0C-31C55FC32D8C}"/>
              </a:ext>
            </a:extLst>
          </p:cNvPr>
          <p:cNvSpPr>
            <a:spLocks noGrp="1"/>
          </p:cNvSpPr>
          <p:nvPr>
            <p:ph sz="quarter" idx="16"/>
          </p:nvPr>
        </p:nvSpPr>
        <p:spPr>
          <a:xfrm>
            <a:off x="381000" y="4648200"/>
            <a:ext cx="8302487" cy="1363133"/>
          </a:xfrm>
        </p:spPr>
        <p:txBody>
          <a:bodyPr/>
          <a:lstStyle/>
          <a:p>
            <a:pPr>
              <a:lnSpc>
                <a:spcPct val="100000"/>
              </a:lnSpc>
              <a:spcBef>
                <a:spcPts val="624"/>
              </a:spcBef>
            </a:pPr>
            <a:r>
              <a:rPr lang="en-US" sz="2200" dirty="0">
                <a:latin typeface="Times New Roman" panose="02020603050405020304" pitchFamily="18" charset="0"/>
                <a:cs typeface="Times New Roman" panose="02020603050405020304" pitchFamily="18" charset="0"/>
              </a:rPr>
              <a:t>Thus, the median of the 2019 salaries of these 11 college football head coaches is </a:t>
            </a:r>
            <a:r>
              <a:rPr lang="en-US" sz="2200" b="1" dirty="0">
                <a:latin typeface="Times New Roman" panose="02020603050405020304" pitchFamily="18" charset="0"/>
                <a:cs typeface="Times New Roman" panose="02020603050405020304" pitchFamily="18" charset="0"/>
              </a:rPr>
              <a:t>$4.5 million</a:t>
            </a:r>
            <a:r>
              <a:rPr lang="en-US" sz="2200" dirty="0">
                <a:latin typeface="Times New Roman" panose="02020603050405020304" pitchFamily="18" charset="0"/>
                <a:cs typeface="Times New Roman" panose="02020603050405020304" pitchFamily="18" charset="0"/>
              </a:rPr>
              <a:t>. (Note that by the time this book is published, some of these coaches may not be at these colleges.)</a:t>
            </a:r>
          </a:p>
        </p:txBody>
      </p:sp>
    </p:spTree>
    <p:extLst>
      <p:ext uri="{BB962C8B-B14F-4D97-AF65-F5344CB8AC3E}">
        <p14:creationId xmlns:p14="http://schemas.microsoft.com/office/powerpoint/2010/main" val="246915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Opening Example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400" spc="5" dirty="0">
                <a:solidFill>
                  <a:srgbClr val="231F20"/>
                </a:solidFill>
                <a:latin typeface="Times New Roman" panose="02020603050405020304" pitchFamily="18" charset="0"/>
                <a:ea typeface="Arial" panose="020B0604020202020204" pitchFamily="34" charset="0"/>
                <a:cs typeface="Times New Roman" panose="02020603050405020304" pitchFamily="18" charset="0"/>
              </a:rPr>
              <a:t>Do you drink coffee? If you do, how many cups do you drink a day? Do you drink more or less than a typical American drinks per day? Do you know how much coffee Americans consume per year on average? Do you know in which country people consume the most coffee per year per person? Do you know the average price of coffee in America? For answers to all these questions, see Case Study 3.1.</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55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algn="l">
              <a:lnSpc>
                <a:spcPct val="100000"/>
              </a:lnSpc>
              <a:spcBef>
                <a:spcPts val="624"/>
              </a:spcBef>
              <a:spcAft>
                <a:spcPts val="1200"/>
              </a:spcAft>
            </a:pPr>
            <a:r>
              <a:rPr lang="en-US" sz="2800" dirty="0">
                <a:latin typeface="Times New Roman" panose="02020603050405020304" pitchFamily="18" charset="0"/>
                <a:cs typeface="Times New Roman" panose="02020603050405020304" pitchFamily="18" charset="0"/>
              </a:rPr>
              <a:t>The following data give the cell phone minutes used last month by 12 randomly selected persons.</a:t>
            </a: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2560348649"/>
              </p:ext>
            </p:extLst>
          </p:nvPr>
        </p:nvGraphicFramePr>
        <p:xfrm>
          <a:off x="2269490" y="2502764"/>
          <a:ext cx="4806790" cy="938070"/>
        </p:xfrm>
        <a:graphic>
          <a:graphicData uri="http://schemas.openxmlformats.org/drawingml/2006/table">
            <a:tbl>
              <a:tblPr firstRow="1" bandRow="1">
                <a:tableStyleId>{2D5ABB26-0587-4C30-8999-92F81FD0307C}</a:tableStyleId>
              </a:tblPr>
              <a:tblGrid>
                <a:gridCol w="774339">
                  <a:extLst>
                    <a:ext uri="{9D8B030D-6E8A-4147-A177-3AD203B41FA5}">
                      <a16:colId xmlns:a16="http://schemas.microsoft.com/office/drawing/2014/main" val="2160363365"/>
                    </a:ext>
                  </a:extLst>
                </a:gridCol>
                <a:gridCol w="894080">
                  <a:extLst>
                    <a:ext uri="{9D8B030D-6E8A-4147-A177-3AD203B41FA5}">
                      <a16:colId xmlns:a16="http://schemas.microsoft.com/office/drawing/2014/main" val="2035656962"/>
                    </a:ext>
                  </a:extLst>
                </a:gridCol>
                <a:gridCol w="692312">
                  <a:extLst>
                    <a:ext uri="{9D8B030D-6E8A-4147-A177-3AD203B41FA5}">
                      <a16:colId xmlns:a16="http://schemas.microsoft.com/office/drawing/2014/main" val="4084629075"/>
                    </a:ext>
                  </a:extLst>
                </a:gridCol>
                <a:gridCol w="815353">
                  <a:extLst>
                    <a:ext uri="{9D8B030D-6E8A-4147-A177-3AD203B41FA5}">
                      <a16:colId xmlns:a16="http://schemas.microsoft.com/office/drawing/2014/main" val="3371842112"/>
                    </a:ext>
                  </a:extLst>
                </a:gridCol>
                <a:gridCol w="815353">
                  <a:extLst>
                    <a:ext uri="{9D8B030D-6E8A-4147-A177-3AD203B41FA5}">
                      <a16:colId xmlns:a16="http://schemas.microsoft.com/office/drawing/2014/main" val="600067280"/>
                    </a:ext>
                  </a:extLst>
                </a:gridCol>
                <a:gridCol w="815353">
                  <a:extLst>
                    <a:ext uri="{9D8B030D-6E8A-4147-A177-3AD203B41FA5}">
                      <a16:colId xmlns:a16="http://schemas.microsoft.com/office/drawing/2014/main" val="3422964175"/>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230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2053</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160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397</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510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380</a:t>
                      </a:r>
                    </a:p>
                  </a:txBody>
                  <a:tcPr/>
                </a:tc>
                <a:extLst>
                  <a:ext uri="{0D108BD9-81ED-4DB2-BD59-A6C34878D82A}">
                    <a16:rowId xmlns:a16="http://schemas.microsoft.com/office/drawing/2014/main" val="734635572"/>
                  </a:ext>
                </a:extLst>
              </a:tr>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263</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3864</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184</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201</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326</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721</a:t>
                      </a:r>
                    </a:p>
                  </a:txBody>
                  <a:tcPr/>
                </a:tc>
                <a:extLst>
                  <a:ext uri="{0D108BD9-81ED-4DB2-BD59-A6C34878D82A}">
                    <a16:rowId xmlns:a16="http://schemas.microsoft.com/office/drawing/2014/main" val="84044532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810000"/>
            <a:ext cx="8334022" cy="1905000"/>
          </a:xfrm>
        </p:spPr>
        <p:txBody>
          <a:bodyPr/>
          <a:lstStyle/>
          <a:p>
            <a:pPr marL="0" indent="0">
              <a:buNone/>
            </a:pPr>
            <a:r>
              <a:rPr lang="en-US" dirty="0">
                <a:latin typeface="Times New Roman" panose="02020603050405020304" pitchFamily="18" charset="0"/>
                <a:cs typeface="Times New Roman" panose="02020603050405020304" pitchFamily="18" charset="0"/>
              </a:rPr>
              <a:t>Find the median for these data.</a:t>
            </a:r>
          </a:p>
        </p:txBody>
      </p:sp>
    </p:spTree>
    <p:extLst>
      <p:ext uri="{BB962C8B-B14F-4D97-AF65-F5344CB8AC3E}">
        <p14:creationId xmlns:p14="http://schemas.microsoft.com/office/powerpoint/2010/main" val="228259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3-5: Solution </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To calculate the median, we perform the following two steps.</a:t>
            </a:r>
          </a:p>
          <a:p>
            <a:pPr marL="0" indent="0">
              <a:buNone/>
            </a:pPr>
            <a:r>
              <a:rPr lang="en-US" sz="2600" b="1" dirty="0">
                <a:latin typeface="Times New Roman" panose="02020603050405020304" pitchFamily="18" charset="0"/>
                <a:cs typeface="Times New Roman" panose="02020603050405020304" pitchFamily="18" charset="0"/>
              </a:rPr>
              <a:t>Step 1: </a:t>
            </a:r>
            <a:r>
              <a:rPr lang="en-US" sz="2600" dirty="0">
                <a:latin typeface="Times New Roman" panose="02020603050405020304" pitchFamily="18" charset="0"/>
                <a:cs typeface="Times New Roman" panose="02020603050405020304" pitchFamily="18" charset="0"/>
              </a:rPr>
              <a:t>We rank the given data in increasing order as follows:</a:t>
            </a:r>
          </a:p>
          <a:p>
            <a:pPr marL="609600" indent="-609600">
              <a:spcAft>
                <a:spcPts val="1800"/>
              </a:spcAft>
              <a:buNone/>
            </a:pPr>
            <a:r>
              <a:rPr lang="en-US" sz="2600" dirty="0">
                <a:latin typeface="Times New Roman" panose="02020603050405020304" pitchFamily="18" charset="0"/>
                <a:cs typeface="Times New Roman" panose="02020603050405020304" pitchFamily="18" charset="0"/>
              </a:rPr>
              <a:t>160 184 201 230 263 326 380 397 510 721 2053 3864</a:t>
            </a:r>
          </a:p>
          <a:p>
            <a:pPr marL="0" indent="0">
              <a:buNone/>
            </a:pPr>
            <a:r>
              <a:rPr lang="en-US" sz="2600" b="1" dirty="0">
                <a:latin typeface="Times New Roman" panose="02020603050405020304" pitchFamily="18" charset="0"/>
                <a:cs typeface="Times New Roman" panose="02020603050405020304" pitchFamily="18" charset="0"/>
              </a:rPr>
              <a:t>Step 2:</a:t>
            </a:r>
            <a:r>
              <a:rPr lang="en-US" sz="2600" dirty="0">
                <a:latin typeface="Times New Roman" panose="02020603050405020304" pitchFamily="18" charset="0"/>
                <a:cs typeface="Times New Roman" panose="02020603050405020304" pitchFamily="18" charset="0"/>
              </a:rPr>
              <a:t> The value that divides 12 data values in two equal parts falls between the sixth and the seventh values. Thus, the median will be given by the average of the sixth and the seventh values as follows. </a:t>
            </a:r>
          </a:p>
        </p:txBody>
      </p:sp>
    </p:spTree>
    <p:extLst>
      <p:ext uri="{BB962C8B-B14F-4D97-AF65-F5344CB8AC3E}">
        <p14:creationId xmlns:p14="http://schemas.microsoft.com/office/powerpoint/2010/main" val="3840652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93B960-404B-4102-B3C6-FB499122FD0F}"/>
              </a:ext>
            </a:extLst>
          </p:cNvPr>
          <p:cNvSpPr>
            <a:spLocks noGrp="1"/>
          </p:cNvSpPr>
          <p:nvPr>
            <p:ph type="title"/>
          </p:nvPr>
        </p:nvSpPr>
        <p:spPr/>
        <p:txBody>
          <a:bodyPr/>
          <a:lstStyle/>
          <a:p>
            <a:r>
              <a:rPr lang="en-US" dirty="0"/>
              <a:t>Example 3-5: Solution</a:t>
            </a:r>
          </a:p>
        </p:txBody>
      </p:sp>
      <p:pic>
        <p:nvPicPr>
          <p:cNvPr id="10" name="Picture 51" descr="A set of data, marked from left to right, as follows: 160, 184, 201, 230, 263, 326, 380, 397, 510, 721, 2053, and 3864. The values, 326 and 380 are highlighted and an upward arrow pointing to the space between the two values, 326 and 380 represents the Median which is 353.">
            <a:extLst>
              <a:ext uri="{FF2B5EF4-FFF2-40B4-BE49-F238E27FC236}">
                <a16:creationId xmlns:a16="http://schemas.microsoft.com/office/drawing/2014/main" id="{7581BBFF-F921-4BC7-87F6-3CB92B9A7176}"/>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tretch>
            <a:fillRect/>
          </a:stretch>
        </p:blipFill>
        <p:spPr bwMode="auto">
          <a:xfrm>
            <a:off x="482190" y="1807060"/>
            <a:ext cx="8179621" cy="12595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a:extLst>
              <a:ext uri="{FF2B5EF4-FFF2-40B4-BE49-F238E27FC236}">
                <a16:creationId xmlns:a16="http://schemas.microsoft.com/office/drawing/2014/main" id="{3246DE53-7CFF-411B-9E0D-45C4FE83E617}"/>
              </a:ext>
            </a:extLst>
          </p:cNvPr>
          <p:cNvSpPr>
            <a:spLocks noGrp="1"/>
          </p:cNvSpPr>
          <p:nvPr>
            <p:ph sz="quarter" idx="15"/>
          </p:nvPr>
        </p:nvSpPr>
        <p:spPr>
          <a:xfrm>
            <a:off x="281354" y="3316356"/>
            <a:ext cx="5586046" cy="690561"/>
          </a:xfrm>
        </p:spPr>
        <p:txBody>
          <a:bodyPr/>
          <a:lstStyle/>
          <a:p>
            <a:pPr algn="l"/>
            <a:r>
              <a:rPr lang="en-US" sz="2400" b="1" dirty="0">
                <a:latin typeface="Times New Roman" panose="02020603050405020304" pitchFamily="18" charset="0"/>
                <a:cs typeface="Times New Roman" panose="02020603050405020304" pitchFamily="18" charset="0"/>
              </a:rPr>
              <a:t>Median</a:t>
            </a:r>
            <a:r>
              <a:rPr lang="en-US" sz="2400" dirty="0">
                <a:latin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average of two middle values </a:t>
            </a:r>
            <a:r>
              <a:rPr lang="en-US" sz="2400" dirty="0">
                <a:latin typeface="Times New Roman" panose="02020603050405020304" pitchFamily="18" charset="0"/>
                <a:cs typeface="Times New Roman" panose="02020603050405020304" pitchFamily="18" charset="0"/>
              </a:rPr>
              <a:t>=</a:t>
            </a:r>
          </a:p>
        </p:txBody>
      </p:sp>
      <p:graphicFrame>
        <p:nvGraphicFramePr>
          <p:cNvPr id="11" name="Object 10" descr="start frac 326 plus 380 over two end frac equals 353 minutes">
            <a:extLst>
              <a:ext uri="{FF2B5EF4-FFF2-40B4-BE49-F238E27FC236}">
                <a16:creationId xmlns:a16="http://schemas.microsoft.com/office/drawing/2014/main" id="{1701BB8B-54F5-4E89-9F64-72730E3CF0E2}"/>
              </a:ext>
            </a:extLst>
          </p:cNvPr>
          <p:cNvGraphicFramePr>
            <a:graphicFrameLocks noChangeAspect="1"/>
          </p:cNvGraphicFramePr>
          <p:nvPr>
            <p:extLst>
              <p:ext uri="{D42A27DB-BD31-4B8C-83A1-F6EECF244321}">
                <p14:modId xmlns:p14="http://schemas.microsoft.com/office/powerpoint/2010/main" val="1677836166"/>
              </p:ext>
            </p:extLst>
          </p:nvPr>
        </p:nvGraphicFramePr>
        <p:xfrm>
          <a:off x="5791200" y="3316356"/>
          <a:ext cx="2789238" cy="693738"/>
        </p:xfrm>
        <a:graphic>
          <a:graphicData uri="http://schemas.openxmlformats.org/presentationml/2006/ole">
            <mc:AlternateContent xmlns:mc="http://schemas.openxmlformats.org/markup-compatibility/2006">
              <mc:Choice xmlns:v="urn:schemas-microsoft-com:vml" Requires="v">
                <p:oleObj spid="_x0000_s25969" name="Equation" r:id="rId4" imgW="1625400" imgH="393480" progId="Equation.DSMT4">
                  <p:embed/>
                </p:oleObj>
              </mc:Choice>
              <mc:Fallback>
                <p:oleObj name="Equation" r:id="rId4" imgW="1625400" imgH="393480" progId="Equation.DSMT4">
                  <p:embed/>
                  <p:pic>
                    <p:nvPicPr>
                      <p:cNvPr id="4" name="Object 3"/>
                      <p:cNvPicPr>
                        <a:picLocks noChangeAspect="1" noChangeArrowheads="1"/>
                      </p:cNvPicPr>
                      <p:nvPr/>
                    </p:nvPicPr>
                    <p:blipFill>
                      <a:blip r:embed="rId5"/>
                      <a:srcRect/>
                      <a:stretch>
                        <a:fillRect/>
                      </a:stretch>
                    </p:blipFill>
                    <p:spPr bwMode="auto">
                      <a:xfrm>
                        <a:off x="5791200" y="3316356"/>
                        <a:ext cx="2789238" cy="693738"/>
                      </a:xfrm>
                      <a:prstGeom prst="rect">
                        <a:avLst/>
                      </a:prstGeom>
                      <a:noFill/>
                      <a:ln>
                        <a:noFill/>
                      </a:ln>
                    </p:spPr>
                  </p:pic>
                </p:oleObj>
              </mc:Fallback>
            </mc:AlternateContent>
          </a:graphicData>
        </a:graphic>
      </p:graphicFrame>
      <p:sp>
        <p:nvSpPr>
          <p:cNvPr id="24" name="Content Placeholder 23">
            <a:extLst>
              <a:ext uri="{FF2B5EF4-FFF2-40B4-BE49-F238E27FC236}">
                <a16:creationId xmlns:a16="http://schemas.microsoft.com/office/drawing/2014/main" id="{8BDF0528-B875-4B09-9140-96465EFEF5C8}"/>
              </a:ext>
            </a:extLst>
          </p:cNvPr>
          <p:cNvSpPr>
            <a:spLocks noGrp="1"/>
          </p:cNvSpPr>
          <p:nvPr>
            <p:ph sz="quarter" idx="16"/>
          </p:nvPr>
        </p:nvSpPr>
        <p:spPr>
          <a:xfrm>
            <a:off x="352725" y="4149545"/>
            <a:ext cx="8373831" cy="1363133"/>
          </a:xfrm>
        </p:spPr>
        <p:txBody>
          <a:bodyPr/>
          <a:lstStyle/>
          <a:p>
            <a:pPr>
              <a:lnSpc>
                <a:spcPct val="100000"/>
              </a:lnSpc>
              <a:spcBef>
                <a:spcPts val="624"/>
              </a:spcBef>
            </a:pPr>
            <a:r>
              <a:rPr lang="en-US" sz="2800" dirty="0">
                <a:latin typeface="Times New Roman" panose="02020603050405020304" pitchFamily="18" charset="0"/>
                <a:cs typeface="Times New Roman" panose="02020603050405020304" pitchFamily="18" charset="0"/>
              </a:rPr>
              <a:t>Thus, the median cell phone minutes used last month by these 12 persons was </a:t>
            </a:r>
            <a:r>
              <a:rPr lang="en-US" sz="2800" b="1" dirty="0">
                <a:latin typeface="Times New Roman" panose="02020603050405020304" pitchFamily="18" charset="0"/>
                <a:cs typeface="Times New Roman" panose="02020603050405020304" pitchFamily="18" charset="0"/>
              </a:rPr>
              <a:t>353</a:t>
            </a:r>
            <a:r>
              <a:rPr lang="en-US" sz="2800" dirty="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418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Median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 median gives the </a:t>
            </a:r>
            <a:r>
              <a:rPr lang="en-US" dirty="0">
                <a:latin typeface="Times New Roman" panose="02020603050405020304" pitchFamily="18" charset="0"/>
                <a:cs typeface="Times New Roman" panose="02020603050405020304" pitchFamily="18" charset="0"/>
              </a:rPr>
              <a:t>center</a:t>
            </a:r>
            <a:r>
              <a:rPr lang="en-GB" dirty="0">
                <a:latin typeface="Times New Roman" panose="02020603050405020304" pitchFamily="18" charset="0"/>
                <a:cs typeface="Times New Roman" panose="02020603050405020304" pitchFamily="18" charset="0"/>
              </a:rPr>
              <a:t> of a histogram, with half the data values to the left of the median and half to the right of the median. The advantage of using the median as a measure of central tendency is that it is not influenced by outliers. Consequently, the median is preferred over the mean as a measure of </a:t>
            </a:r>
            <a:r>
              <a:rPr lang="en-GB" dirty="0" err="1">
                <a:latin typeface="Times New Roman" panose="02020603050405020304" pitchFamily="18" charset="0"/>
                <a:cs typeface="Times New Roman" panose="02020603050405020304" pitchFamily="18" charset="0"/>
              </a:rPr>
              <a:t>center</a:t>
            </a:r>
            <a:r>
              <a:rPr lang="en-GB" dirty="0">
                <a:latin typeface="Times New Roman" panose="02020603050405020304" pitchFamily="18" charset="0"/>
                <a:cs typeface="Times New Roman" panose="02020603050405020304" pitchFamily="18" charset="0"/>
              </a:rPr>
              <a:t> for data sets that contain outliers.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4603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93B960-404B-4102-B3C6-FB499122FD0F}"/>
              </a:ext>
            </a:extLst>
          </p:cNvPr>
          <p:cNvSpPr>
            <a:spLocks noGrp="1"/>
          </p:cNvSpPr>
          <p:nvPr>
            <p:ph type="title"/>
          </p:nvPr>
        </p:nvSpPr>
        <p:spPr>
          <a:xfrm>
            <a:off x="281354" y="457200"/>
            <a:ext cx="8534400" cy="1011031"/>
          </a:xfrm>
        </p:spPr>
        <p:txBody>
          <a:bodyPr>
            <a:normAutofit fontScale="90000"/>
          </a:bodyPr>
          <a:lstStyle/>
          <a:p>
            <a:r>
              <a:rPr lang="en-US" dirty="0"/>
              <a:t>Case Study 3-2 Median Prices of Homes in Selected Metro Areas</a:t>
            </a:r>
          </a:p>
        </p:txBody>
      </p:sp>
      <p:pic>
        <p:nvPicPr>
          <p:cNvPr id="9" name="Picture Placeholder 8" descr="An illustration shows a horizontal bar graph with an image. The data in the bar graph represents median prices of home in selected metro areas. The data in the bar graph are as follows:&#10;Los Angeles, C A, 634,000 dollars; Honolulu, H I, 600,000 dollars; Seattle, W A, 430,000 dollars; Boston, M A, 410,000 dollars; Phoenix, A Z, 252,000 dollars; Baltimore, M D, 248,000 dollars; Dallas, T X, 195,000 dollars; Cleveland, O H, 128,000 dollars. ">
            <a:extLst>
              <a:ext uri="{FF2B5EF4-FFF2-40B4-BE49-F238E27FC236}">
                <a16:creationId xmlns:a16="http://schemas.microsoft.com/office/drawing/2014/main" id="{88CEAECD-781B-4D6A-9434-BD1BD2462B20}"/>
              </a:ext>
            </a:extLst>
          </p:cNvPr>
          <p:cNvPicPr>
            <a:picLocks noGrp="1" noChangeAspect="1"/>
          </p:cNvPicPr>
          <p:nvPr>
            <p:ph type="pic" sz="quarter" idx="20"/>
          </p:nvPr>
        </p:nvPicPr>
        <p:blipFill rotWithShape="1">
          <a:blip r:embed="rId2"/>
          <a:srcRect b="8667"/>
          <a:stretch/>
        </p:blipFill>
        <p:spPr>
          <a:xfrm>
            <a:off x="412505" y="1600201"/>
            <a:ext cx="8318990" cy="4267200"/>
          </a:xfrm>
          <a:prstGeom prst="rect">
            <a:avLst/>
          </a:prstGeom>
        </p:spPr>
      </p:pic>
      <p:sp>
        <p:nvSpPr>
          <p:cNvPr id="2" name="TextBox 1">
            <a:extLst>
              <a:ext uri="{FF2B5EF4-FFF2-40B4-BE49-F238E27FC236}">
                <a16:creationId xmlns:a16="http://schemas.microsoft.com/office/drawing/2014/main" id="{F9F53B5F-CEAB-455D-948F-D1DBC8F78DEC}"/>
              </a:ext>
            </a:extLst>
          </p:cNvPr>
          <p:cNvSpPr txBox="1"/>
          <p:nvPr/>
        </p:nvSpPr>
        <p:spPr>
          <a:xfrm>
            <a:off x="457200" y="5867400"/>
            <a:ext cx="3352800" cy="338554"/>
          </a:xfrm>
          <a:prstGeom prst="rect">
            <a:avLst/>
          </a:prstGeom>
          <a:noFill/>
        </p:spPr>
        <p:txBody>
          <a:bodyPr wrap="square" rtlCol="0">
            <a:spAutoFit/>
          </a:bodyPr>
          <a:lstStyle/>
          <a:p>
            <a:r>
              <a:rPr lang="en-US" sz="1600" b="1" dirty="0"/>
              <a:t>Source:</a:t>
            </a:r>
            <a:r>
              <a:rPr lang="en-US" sz="1600" dirty="0"/>
              <a:t> www.Kiplinger.com</a:t>
            </a:r>
          </a:p>
        </p:txBody>
      </p:sp>
    </p:spTree>
    <p:extLst>
      <p:ext uri="{BB962C8B-B14F-4D97-AF65-F5344CB8AC3E}">
        <p14:creationId xmlns:p14="http://schemas.microsoft.com/office/powerpoint/2010/main" val="338572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Mode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The </a:t>
            </a:r>
            <a:r>
              <a:rPr lang="en-GB" b="1" i="1" u="sng" dirty="0">
                <a:latin typeface="Times New Roman" panose="02020603050405020304" pitchFamily="18" charset="0"/>
                <a:cs typeface="Times New Roman" panose="02020603050405020304" pitchFamily="18" charset="0"/>
              </a:rPr>
              <a:t>mode</a:t>
            </a:r>
            <a:r>
              <a:rPr lang="en-GB" dirty="0">
                <a:latin typeface="Times New Roman" panose="02020603050405020304" pitchFamily="18" charset="0"/>
                <a:cs typeface="Times New Roman" panose="02020603050405020304" pitchFamily="18" charset="0"/>
              </a:rPr>
              <a:t> is the value that occurs with the highest frequency in a data 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0259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marL="0" indent="0" algn="l">
              <a:lnSpc>
                <a:spcPct val="100000"/>
              </a:lnSpc>
              <a:spcBef>
                <a:spcPts val="624"/>
              </a:spcBef>
              <a:spcAft>
                <a:spcPts val="1200"/>
              </a:spcAft>
              <a:buNone/>
            </a:pPr>
            <a:r>
              <a:rPr lang="en-GB" sz="2600" dirty="0">
                <a:latin typeface="Times New Roman" panose="02020603050405020304" pitchFamily="18" charset="0"/>
                <a:cs typeface="Times New Roman" panose="02020603050405020304" pitchFamily="18" charset="0"/>
              </a:rPr>
              <a:t>The following data give the speeds (in miles per hour) of eight cars that were stopped on I-95 for speeding violations.</a:t>
            </a: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878648698"/>
              </p:ext>
            </p:extLst>
          </p:nvPr>
        </p:nvGraphicFramePr>
        <p:xfrm>
          <a:off x="702838" y="2502764"/>
          <a:ext cx="7691432" cy="469035"/>
        </p:xfrm>
        <a:graphic>
          <a:graphicData uri="http://schemas.openxmlformats.org/drawingml/2006/table">
            <a:tbl>
              <a:tblPr firstRow="1" bandRow="1">
                <a:tableStyleId>{2D5ABB26-0587-4C30-8999-92F81FD0307C}</a:tableStyleId>
              </a:tblPr>
              <a:tblGrid>
                <a:gridCol w="961429">
                  <a:extLst>
                    <a:ext uri="{9D8B030D-6E8A-4147-A177-3AD203B41FA5}">
                      <a16:colId xmlns:a16="http://schemas.microsoft.com/office/drawing/2014/main" val="2160363365"/>
                    </a:ext>
                  </a:extLst>
                </a:gridCol>
                <a:gridCol w="961429">
                  <a:extLst>
                    <a:ext uri="{9D8B030D-6E8A-4147-A177-3AD203B41FA5}">
                      <a16:colId xmlns:a16="http://schemas.microsoft.com/office/drawing/2014/main" val="2035656962"/>
                    </a:ext>
                  </a:extLst>
                </a:gridCol>
                <a:gridCol w="961429">
                  <a:extLst>
                    <a:ext uri="{9D8B030D-6E8A-4147-A177-3AD203B41FA5}">
                      <a16:colId xmlns:a16="http://schemas.microsoft.com/office/drawing/2014/main" val="4084629075"/>
                    </a:ext>
                  </a:extLst>
                </a:gridCol>
                <a:gridCol w="961429">
                  <a:extLst>
                    <a:ext uri="{9D8B030D-6E8A-4147-A177-3AD203B41FA5}">
                      <a16:colId xmlns:a16="http://schemas.microsoft.com/office/drawing/2014/main" val="3371842112"/>
                    </a:ext>
                  </a:extLst>
                </a:gridCol>
                <a:gridCol w="961429">
                  <a:extLst>
                    <a:ext uri="{9D8B030D-6E8A-4147-A177-3AD203B41FA5}">
                      <a16:colId xmlns:a16="http://schemas.microsoft.com/office/drawing/2014/main" val="519714578"/>
                    </a:ext>
                  </a:extLst>
                </a:gridCol>
                <a:gridCol w="961429">
                  <a:extLst>
                    <a:ext uri="{9D8B030D-6E8A-4147-A177-3AD203B41FA5}">
                      <a16:colId xmlns:a16="http://schemas.microsoft.com/office/drawing/2014/main" val="3029454595"/>
                    </a:ext>
                  </a:extLst>
                </a:gridCol>
                <a:gridCol w="961429">
                  <a:extLst>
                    <a:ext uri="{9D8B030D-6E8A-4147-A177-3AD203B41FA5}">
                      <a16:colId xmlns:a16="http://schemas.microsoft.com/office/drawing/2014/main" val="3066757974"/>
                    </a:ext>
                  </a:extLst>
                </a:gridCol>
                <a:gridCol w="961429">
                  <a:extLst>
                    <a:ext uri="{9D8B030D-6E8A-4147-A177-3AD203B41FA5}">
                      <a16:colId xmlns:a16="http://schemas.microsoft.com/office/drawing/2014/main" val="2306920219"/>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77</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82</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74</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81</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79</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84</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74</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78</a:t>
                      </a: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200400"/>
            <a:ext cx="8334022" cy="617537"/>
          </a:xfrm>
        </p:spPr>
        <p:txBody>
          <a:bodyPr/>
          <a:lstStyle/>
          <a:p>
            <a:pPr marL="0" indent="0">
              <a:buNone/>
            </a:pPr>
            <a:r>
              <a:rPr lang="en-GB" dirty="0">
                <a:latin typeface="Times New Roman" panose="02020603050405020304" pitchFamily="18" charset="0"/>
                <a:cs typeface="Times New Roman" panose="02020603050405020304" pitchFamily="18" charset="0"/>
              </a:rPr>
              <a:t>Find the mode.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205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3-6: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spcAft>
                <a:spcPts val="1200"/>
              </a:spcAft>
              <a:buNone/>
            </a:pPr>
            <a:r>
              <a:rPr lang="en-GB" dirty="0"/>
              <a:t>In this data set, 74 occurs twice and each of the remaining values occurs only once. Because 74 occurs with the highest frequency, it is the mode. Therefore,</a:t>
            </a:r>
          </a:p>
          <a:p>
            <a:pPr marL="0" indent="0" algn="ctr">
              <a:spcAft>
                <a:spcPts val="1200"/>
              </a:spcAft>
              <a:buNone/>
            </a:pPr>
            <a:r>
              <a:rPr lang="en-GB" dirty="0"/>
              <a:t>Mode = </a:t>
            </a:r>
            <a:r>
              <a:rPr lang="en-GB" b="1" dirty="0"/>
              <a:t>74 miles per hour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7013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Mode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buNone/>
            </a:pPr>
            <a:r>
              <a:rPr lang="en-GB" dirty="0">
                <a:latin typeface="Times New Roman" panose="02020603050405020304" pitchFamily="18" charset="0"/>
                <a:cs typeface="Times New Roman" panose="02020603050405020304" pitchFamily="18" charset="0"/>
              </a:rPr>
              <a:t>A major shortcoming of the mode is that a data set may have none or may have more than one mode, whereas it will have only one mean and only one median.</a:t>
            </a:r>
          </a:p>
          <a:p>
            <a:pPr lvl="1">
              <a:buSzPct val="1000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Unimodal: A data set with only one mode.</a:t>
            </a:r>
          </a:p>
          <a:p>
            <a:pPr lvl="1">
              <a:buSzPct val="1000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Bimodal: A data set with two modes.</a:t>
            </a:r>
          </a:p>
          <a:p>
            <a:pPr lvl="1">
              <a:buSzPct val="10000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Multimodal: A data set with more than two modes.</a:t>
            </a:r>
          </a:p>
        </p:txBody>
      </p:sp>
    </p:spTree>
    <p:extLst>
      <p:ext uri="{BB962C8B-B14F-4D97-AF65-F5344CB8AC3E}">
        <p14:creationId xmlns:p14="http://schemas.microsoft.com/office/powerpoint/2010/main" val="2491664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3-7 (Data set with no mode)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Last year’s incomes of five randomly selected families were $76,150, $95,750, $124,985, $87,490, and $53,740.</a:t>
            </a:r>
          </a:p>
          <a:p>
            <a:pPr marL="0" indent="0">
              <a:buNone/>
            </a:pPr>
            <a:r>
              <a:rPr lang="en-GB" dirty="0">
                <a:latin typeface="Times New Roman" panose="02020603050405020304" pitchFamily="18" charset="0"/>
                <a:cs typeface="Times New Roman" panose="02020603050405020304" pitchFamily="18" charset="0"/>
              </a:rPr>
              <a:t>Find the mode.</a:t>
            </a:r>
          </a:p>
        </p:txBody>
      </p:sp>
    </p:spTree>
    <p:extLst>
      <p:ext uri="{BB962C8B-B14F-4D97-AF65-F5344CB8AC3E}">
        <p14:creationId xmlns:p14="http://schemas.microsoft.com/office/powerpoint/2010/main" val="351805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3.1 Measures of Center for Ungrouped Data</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r>
              <a:rPr lang="en-US" dirty="0">
                <a:latin typeface="Times New Roman" panose="02020603050405020304" pitchFamily="18" charset="0"/>
                <a:cs typeface="Times New Roman" panose="02020603050405020304" pitchFamily="18" charset="0"/>
              </a:rPr>
              <a:t>Mean</a:t>
            </a:r>
          </a:p>
          <a:p>
            <a:r>
              <a:rPr lang="en-US" dirty="0">
                <a:latin typeface="Times New Roman" panose="02020603050405020304" pitchFamily="18" charset="0"/>
                <a:cs typeface="Times New Roman" panose="02020603050405020304" pitchFamily="18" charset="0"/>
              </a:rPr>
              <a:t>Median</a:t>
            </a:r>
          </a:p>
          <a:p>
            <a:r>
              <a:rPr lang="en-US" dirty="0">
                <a:latin typeface="Times New Roman" panose="02020603050405020304" pitchFamily="18" charset="0"/>
                <a:cs typeface="Times New Roman" panose="02020603050405020304" pitchFamily="18" charset="0"/>
              </a:rPr>
              <a:t>Mode</a:t>
            </a:r>
          </a:p>
          <a:p>
            <a:r>
              <a:rPr lang="en-GB" dirty="0">
                <a:latin typeface="Times New Roman" panose="02020603050405020304" pitchFamily="18" charset="0"/>
                <a:cs typeface="Times New Roman" panose="02020603050405020304" pitchFamily="18" charset="0"/>
              </a:rPr>
              <a:t>Relationships among the Mean, Median, and Mode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203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3-7: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buNone/>
            </a:pPr>
            <a:r>
              <a:rPr lang="en-GB" dirty="0">
                <a:latin typeface="Times New Roman" panose="02020603050405020304" pitchFamily="18" charset="0"/>
                <a:cs typeface="Times New Roman" panose="02020603050405020304" pitchFamily="18" charset="0"/>
              </a:rPr>
              <a:t>Because each value in this data set occurs only once, this data set contains </a:t>
            </a:r>
            <a:r>
              <a:rPr lang="en-GB" b="1" dirty="0">
                <a:latin typeface="Times New Roman" panose="02020603050405020304" pitchFamily="18" charset="0"/>
                <a:cs typeface="Times New Roman" panose="02020603050405020304" pitchFamily="18" charset="0"/>
              </a:rPr>
              <a:t>no mode</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39995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3-8 (Data set with two modes) </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spcAft>
                <a:spcPts val="1800"/>
              </a:spcAft>
              <a:buNone/>
              <a:tabLst>
                <a:tab pos="517525" algn="l"/>
              </a:tabLst>
            </a:pPr>
            <a:r>
              <a:rPr lang="en-GB" dirty="0">
                <a:latin typeface="Times New Roman" panose="02020603050405020304" pitchFamily="18" charset="0"/>
                <a:cs typeface="Times New Roman" panose="02020603050405020304" pitchFamily="18" charset="0"/>
              </a:rPr>
              <a:t>A small company has 12 employees. Their commuting times (rounded to the nearest minute) from home to work are 23, 36, 14, 23, 47, 32, 8, 14, 26, 31, 18, and 28, respectively.</a:t>
            </a:r>
          </a:p>
          <a:p>
            <a:pPr marL="0" indent="0">
              <a:buNone/>
              <a:tabLst>
                <a:tab pos="517525" algn="l"/>
              </a:tabLst>
            </a:pPr>
            <a:r>
              <a:rPr lang="en-GB" dirty="0">
                <a:latin typeface="Times New Roman" panose="02020603050405020304" pitchFamily="18" charset="0"/>
                <a:cs typeface="Times New Roman" panose="02020603050405020304" pitchFamily="18" charset="0"/>
              </a:rPr>
              <a:t>Find the mode for these data.</a:t>
            </a:r>
          </a:p>
        </p:txBody>
      </p:sp>
    </p:spTree>
    <p:extLst>
      <p:ext uri="{BB962C8B-B14F-4D97-AF65-F5344CB8AC3E}">
        <p14:creationId xmlns:p14="http://schemas.microsoft.com/office/powerpoint/2010/main" val="4056161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3-8: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buNone/>
            </a:pPr>
            <a:r>
              <a:rPr lang="en-GB" dirty="0">
                <a:latin typeface="Times New Roman" panose="02020603050405020304" pitchFamily="18" charset="0"/>
                <a:cs typeface="Times New Roman" panose="02020603050405020304" pitchFamily="18" charset="0"/>
              </a:rPr>
              <a:t>In the given data on the commuting times of these 12 employees, each of the values 14 and 23 occurs twice, and each of the remaining values occurs only once. Therefore, this data set has two modes: </a:t>
            </a:r>
            <a:r>
              <a:rPr lang="en-GB" b="1" dirty="0">
                <a:latin typeface="Times New Roman" panose="02020603050405020304" pitchFamily="18" charset="0"/>
                <a:cs typeface="Times New Roman" panose="02020603050405020304" pitchFamily="18" charset="0"/>
              </a:rPr>
              <a:t>14</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23 minutes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8488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3-9 (Data set with three modes)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The ages of 10 randomly selected students from a class are 21, 19, 27, 22, 29, 19, 25, 21, 22 and 30 years, respectively.</a:t>
            </a:r>
          </a:p>
          <a:p>
            <a:pPr marL="0" indent="0">
              <a:buNone/>
            </a:pPr>
            <a:r>
              <a:rPr lang="en-GB" dirty="0">
                <a:latin typeface="Times New Roman" panose="02020603050405020304" pitchFamily="18" charset="0"/>
                <a:cs typeface="Times New Roman" panose="02020603050405020304" pitchFamily="18" charset="0"/>
              </a:rPr>
              <a:t>Find the mode.</a:t>
            </a:r>
          </a:p>
        </p:txBody>
      </p:sp>
    </p:spTree>
    <p:extLst>
      <p:ext uri="{BB962C8B-B14F-4D97-AF65-F5344CB8AC3E}">
        <p14:creationId xmlns:p14="http://schemas.microsoft.com/office/powerpoint/2010/main" val="543568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3-9: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buNone/>
            </a:pPr>
            <a:r>
              <a:rPr lang="en-GB" dirty="0">
                <a:latin typeface="Times New Roman" panose="02020603050405020304" pitchFamily="18" charset="0"/>
                <a:cs typeface="Times New Roman" panose="02020603050405020304" pitchFamily="18" charset="0"/>
              </a:rPr>
              <a:t>This data set has three modes: </a:t>
            </a:r>
            <a:r>
              <a:rPr lang="en-GB" b="1" dirty="0">
                <a:latin typeface="Times New Roman" panose="02020603050405020304" pitchFamily="18" charset="0"/>
                <a:cs typeface="Times New Roman" panose="02020603050405020304" pitchFamily="18" charset="0"/>
              </a:rPr>
              <a:t>19</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21</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22</a:t>
            </a:r>
            <a:r>
              <a:rPr lang="en-GB" dirty="0">
                <a:latin typeface="Times New Roman" panose="02020603050405020304" pitchFamily="18" charset="0"/>
                <a:cs typeface="Times New Roman" panose="02020603050405020304" pitchFamily="18" charset="0"/>
              </a:rPr>
              <a:t>. Each of these three values occurs with a (highest) frequency of 2.</a:t>
            </a:r>
          </a:p>
        </p:txBody>
      </p:sp>
    </p:spTree>
    <p:extLst>
      <p:ext uri="{BB962C8B-B14F-4D97-AF65-F5344CB8AC3E}">
        <p14:creationId xmlns:p14="http://schemas.microsoft.com/office/powerpoint/2010/main" val="3372960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Mode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47800"/>
            <a:ext cx="8534400" cy="4343400"/>
          </a:xfrm>
        </p:spPr>
        <p:txBody>
          <a:bodyPr/>
          <a:lstStyle/>
          <a:p>
            <a:pPr marL="0" indent="0">
              <a:buNone/>
            </a:pPr>
            <a:r>
              <a:rPr lang="en-GB" dirty="0">
                <a:latin typeface="Times New Roman" panose="02020603050405020304" pitchFamily="18" charset="0"/>
                <a:cs typeface="Times New Roman" panose="02020603050405020304" pitchFamily="18" charset="0"/>
              </a:rPr>
              <a:t>One advantage of the mode is that it can be calculated for both kinds of data–quantitative and qualitative–whereas the mean and median can be calculated for only quantitative data.</a:t>
            </a:r>
          </a:p>
        </p:txBody>
      </p:sp>
    </p:spTree>
    <p:extLst>
      <p:ext uri="{BB962C8B-B14F-4D97-AF65-F5344CB8AC3E}">
        <p14:creationId xmlns:p14="http://schemas.microsoft.com/office/powerpoint/2010/main" val="2312976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3-10</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371600"/>
            <a:ext cx="8534400" cy="4343400"/>
          </a:xfrm>
        </p:spPr>
        <p:txBody>
          <a:bodyPr/>
          <a:lstStyle/>
          <a:p>
            <a:pPr marL="0" indent="0">
              <a:buNone/>
            </a:pPr>
            <a:r>
              <a:rPr lang="en-GB" dirty="0">
                <a:latin typeface="Times New Roman" panose="02020603050405020304" pitchFamily="18" charset="0"/>
                <a:cs typeface="Times New Roman" panose="02020603050405020304" pitchFamily="18" charset="0"/>
              </a:rPr>
              <a:t>The status of five students who are members of the student senate at a college are senior, sophomore, senior, junior, and senior, respectively. Find the mode.</a:t>
            </a:r>
          </a:p>
        </p:txBody>
      </p:sp>
    </p:spTree>
    <p:extLst>
      <p:ext uri="{BB962C8B-B14F-4D97-AF65-F5344CB8AC3E}">
        <p14:creationId xmlns:p14="http://schemas.microsoft.com/office/powerpoint/2010/main" val="1340391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3-10: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381539"/>
            <a:ext cx="8534400" cy="4343400"/>
          </a:xfrm>
        </p:spPr>
        <p:txBody>
          <a:bodyPr/>
          <a:lstStyle/>
          <a:p>
            <a:pPr marL="0" indent="0">
              <a:buNone/>
            </a:pPr>
            <a:r>
              <a:rPr lang="en-GB" dirty="0">
                <a:latin typeface="Times New Roman" panose="02020603050405020304" pitchFamily="18" charset="0"/>
                <a:cs typeface="Times New Roman" panose="02020603050405020304" pitchFamily="18" charset="0"/>
              </a:rPr>
              <a:t>Because </a:t>
            </a:r>
            <a:r>
              <a:rPr lang="en-GB" b="1" dirty="0">
                <a:latin typeface="Times New Roman" panose="02020603050405020304" pitchFamily="18" charset="0"/>
                <a:cs typeface="Times New Roman" panose="02020603050405020304" pitchFamily="18" charset="0"/>
              </a:rPr>
              <a:t>senior</a:t>
            </a:r>
            <a:r>
              <a:rPr lang="en-GB" dirty="0">
                <a:latin typeface="Times New Roman" panose="02020603050405020304" pitchFamily="18" charset="0"/>
                <a:cs typeface="Times New Roman" panose="02020603050405020304" pitchFamily="18" charset="0"/>
              </a:rPr>
              <a:t> occurs more frequently than the other categories, it is the mode for this data set. We cannot calculate the mean and median for this data set.</a:t>
            </a:r>
          </a:p>
        </p:txBody>
      </p:sp>
    </p:spTree>
    <p:extLst>
      <p:ext uri="{BB962C8B-B14F-4D97-AF65-F5344CB8AC3E}">
        <p14:creationId xmlns:p14="http://schemas.microsoft.com/office/powerpoint/2010/main" val="3835911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Trimmed Mean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4663440"/>
          </a:xfrm>
        </p:spPr>
        <p:txBody>
          <a:bodyPr/>
          <a:lstStyle/>
          <a:p>
            <a:pPr>
              <a:buNone/>
            </a:pPr>
            <a:r>
              <a:rPr lang="en-US" sz="2600" dirty="0">
                <a:latin typeface="Times New Roman" panose="02020603050405020304" pitchFamily="18" charset="0"/>
                <a:cs typeface="Times New Roman" panose="02020603050405020304" pitchFamily="18" charset="0"/>
              </a:rPr>
              <a:t>After we drop </a:t>
            </a:r>
            <a:r>
              <a:rPr lang="en-US" sz="2600" i="1" dirty="0">
                <a:latin typeface="Times New Roman" panose="02020603050405020304" pitchFamily="18" charset="0"/>
                <a:cs typeface="Times New Roman" panose="02020603050405020304" pitchFamily="18" charset="0"/>
              </a:rPr>
              <a:t>k</a:t>
            </a:r>
            <a:r>
              <a:rPr lang="en-US" sz="2600" dirty="0">
                <a:latin typeface="Times New Roman" panose="02020603050405020304" pitchFamily="18" charset="0"/>
                <a:cs typeface="Times New Roman" panose="02020603050405020304" pitchFamily="18" charset="0"/>
              </a:rPr>
              <a:t>% of the values from each end of a ranked </a:t>
            </a:r>
          </a:p>
          <a:p>
            <a:pPr marL="0" indent="0">
              <a:spcAft>
                <a:spcPts val="1800"/>
              </a:spcAft>
              <a:buNone/>
            </a:pPr>
            <a:r>
              <a:rPr lang="en-US" sz="2600" dirty="0">
                <a:latin typeface="Times New Roman" panose="02020603050405020304" pitchFamily="18" charset="0"/>
                <a:cs typeface="Times New Roman" panose="02020603050405020304" pitchFamily="18" charset="0"/>
              </a:rPr>
              <a:t>Data set, the mean of the remaining values is called the </a:t>
            </a:r>
            <a:r>
              <a:rPr lang="en-GB" sz="2600" b="1" i="1" u="sng" dirty="0">
                <a:latin typeface="Times New Roman" panose="02020603050405020304" pitchFamily="18" charset="0"/>
                <a:cs typeface="Times New Roman" panose="02020603050405020304" pitchFamily="18" charset="0"/>
              </a:rPr>
              <a:t>k% trimmed mean</a:t>
            </a:r>
            <a:r>
              <a:rPr lang="en-GB" sz="2600" dirty="0">
                <a:latin typeface="Times New Roman" panose="02020603050405020304" pitchFamily="18" charset="0"/>
                <a:cs typeface="Times New Roman" panose="02020603050405020304" pitchFamily="18" charset="0"/>
              </a:rPr>
              <a:t>.</a:t>
            </a:r>
          </a:p>
          <a:p>
            <a:pPr marL="0" indent="0">
              <a:buNone/>
            </a:pPr>
            <a:r>
              <a:rPr lang="en-GB" sz="2600" dirty="0">
                <a:latin typeface="Times New Roman" panose="02020603050405020304" pitchFamily="18" charset="0"/>
                <a:cs typeface="Times New Roman" panose="02020603050405020304" pitchFamily="18" charset="0"/>
              </a:rPr>
              <a:t>Thus,</a:t>
            </a:r>
            <a:r>
              <a:rPr lang="en-US" sz="2600" dirty="0">
                <a:latin typeface="Times New Roman" panose="02020603050405020304" pitchFamily="18" charset="0"/>
                <a:cs typeface="Times New Roman" panose="02020603050405020304" pitchFamily="18" charset="0"/>
              </a:rPr>
              <a:t> to calculate the trimmed mean for a data set, first we rank the given data in increasing order. Then we drop </a:t>
            </a:r>
            <a:r>
              <a:rPr lang="en-US" sz="2600" i="1" dirty="0">
                <a:latin typeface="Times New Roman" panose="02020603050405020304" pitchFamily="18" charset="0"/>
                <a:cs typeface="Times New Roman" panose="02020603050405020304" pitchFamily="18" charset="0"/>
              </a:rPr>
              <a:t>k</a:t>
            </a:r>
            <a:r>
              <a:rPr lang="en-US" sz="2600" dirty="0">
                <a:latin typeface="Times New Roman" panose="02020603050405020304" pitchFamily="18" charset="0"/>
                <a:cs typeface="Times New Roman" panose="02020603050405020304" pitchFamily="18" charset="0"/>
              </a:rPr>
              <a:t>% of The values from each end of the ranked data where </a:t>
            </a:r>
            <a:r>
              <a:rPr lang="en-US" sz="2600" i="1" dirty="0">
                <a:latin typeface="Times New Roman" panose="02020603050405020304" pitchFamily="18" charset="0"/>
                <a:cs typeface="Times New Roman" panose="02020603050405020304" pitchFamily="18" charset="0"/>
              </a:rPr>
              <a:t>k </a:t>
            </a:r>
            <a:r>
              <a:rPr lang="en-US" sz="2600" dirty="0">
                <a:latin typeface="Times New Roman" panose="02020603050405020304" pitchFamily="18" charset="0"/>
                <a:cs typeface="Times New Roman" panose="02020603050405020304" pitchFamily="18" charset="0"/>
              </a:rPr>
              <a:t>is any Positive number, such as 5%, 10%, and so on. The mean of the remaining values is called the </a:t>
            </a:r>
            <a:r>
              <a:rPr lang="en-US" sz="2600" i="1" dirty="0">
                <a:latin typeface="Times New Roman" panose="02020603050405020304" pitchFamily="18" charset="0"/>
                <a:cs typeface="Times New Roman" panose="02020603050405020304" pitchFamily="18" charset="0"/>
              </a:rPr>
              <a:t>k</a:t>
            </a:r>
            <a:r>
              <a:rPr lang="en-US" sz="2600" dirty="0">
                <a:latin typeface="Times New Roman" panose="02020603050405020304" pitchFamily="18" charset="0"/>
                <a:cs typeface="Times New Roman" panose="02020603050405020304" pitchFamily="18" charset="0"/>
              </a:rPr>
              <a:t>% trimmed mean.</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174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3-11</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algn="l">
              <a:spcAft>
                <a:spcPts val="1200"/>
              </a:spcAft>
            </a:pPr>
            <a:r>
              <a:rPr lang="en-US" sz="2800" dirty="0">
                <a:latin typeface="Times New Roman" panose="02020603050405020304" pitchFamily="18" charset="0"/>
                <a:cs typeface="Times New Roman" panose="02020603050405020304" pitchFamily="18" charset="0"/>
              </a:rPr>
              <a:t>The following data give the money spent (in dollars) on books during 2015 by 10 students selected from a small college.</a:t>
            </a: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470599154"/>
              </p:ext>
            </p:extLst>
          </p:nvPr>
        </p:nvGraphicFramePr>
        <p:xfrm>
          <a:off x="567980" y="2776210"/>
          <a:ext cx="8072438" cy="469035"/>
        </p:xfrm>
        <a:graphic>
          <a:graphicData uri="http://schemas.openxmlformats.org/drawingml/2006/table">
            <a:tbl>
              <a:tblPr firstRow="1" bandRow="1">
                <a:tableStyleId>{2D5ABB26-0587-4C30-8999-92F81FD0307C}</a:tableStyleId>
              </a:tblPr>
              <a:tblGrid>
                <a:gridCol w="769144">
                  <a:extLst>
                    <a:ext uri="{9D8B030D-6E8A-4147-A177-3AD203B41FA5}">
                      <a16:colId xmlns:a16="http://schemas.microsoft.com/office/drawing/2014/main" val="2160363365"/>
                    </a:ext>
                  </a:extLst>
                </a:gridCol>
                <a:gridCol w="857250">
                  <a:extLst>
                    <a:ext uri="{9D8B030D-6E8A-4147-A177-3AD203B41FA5}">
                      <a16:colId xmlns:a16="http://schemas.microsoft.com/office/drawing/2014/main" val="2035656962"/>
                    </a:ext>
                  </a:extLst>
                </a:gridCol>
                <a:gridCol w="857250">
                  <a:extLst>
                    <a:ext uri="{9D8B030D-6E8A-4147-A177-3AD203B41FA5}">
                      <a16:colId xmlns:a16="http://schemas.microsoft.com/office/drawing/2014/main" val="4084629075"/>
                    </a:ext>
                  </a:extLst>
                </a:gridCol>
                <a:gridCol w="857250">
                  <a:extLst>
                    <a:ext uri="{9D8B030D-6E8A-4147-A177-3AD203B41FA5}">
                      <a16:colId xmlns:a16="http://schemas.microsoft.com/office/drawing/2014/main" val="3371842112"/>
                    </a:ext>
                  </a:extLst>
                </a:gridCol>
                <a:gridCol w="533400">
                  <a:extLst>
                    <a:ext uri="{9D8B030D-6E8A-4147-A177-3AD203B41FA5}">
                      <a16:colId xmlns:a16="http://schemas.microsoft.com/office/drawing/2014/main" val="519714578"/>
                    </a:ext>
                  </a:extLst>
                </a:gridCol>
                <a:gridCol w="857250">
                  <a:extLst>
                    <a:ext uri="{9D8B030D-6E8A-4147-A177-3AD203B41FA5}">
                      <a16:colId xmlns:a16="http://schemas.microsoft.com/office/drawing/2014/main" val="3029454595"/>
                    </a:ext>
                  </a:extLst>
                </a:gridCol>
                <a:gridCol w="857250">
                  <a:extLst>
                    <a:ext uri="{9D8B030D-6E8A-4147-A177-3AD203B41FA5}">
                      <a16:colId xmlns:a16="http://schemas.microsoft.com/office/drawing/2014/main" val="3066757974"/>
                    </a:ext>
                  </a:extLst>
                </a:gridCol>
                <a:gridCol w="857250">
                  <a:extLst>
                    <a:ext uri="{9D8B030D-6E8A-4147-A177-3AD203B41FA5}">
                      <a16:colId xmlns:a16="http://schemas.microsoft.com/office/drawing/2014/main" val="3227106971"/>
                    </a:ext>
                  </a:extLst>
                </a:gridCol>
                <a:gridCol w="769144">
                  <a:extLst>
                    <a:ext uri="{9D8B030D-6E8A-4147-A177-3AD203B41FA5}">
                      <a16:colId xmlns:a16="http://schemas.microsoft.com/office/drawing/2014/main" val="2239259503"/>
                    </a:ext>
                  </a:extLst>
                </a:gridCol>
                <a:gridCol w="857250">
                  <a:extLst>
                    <a:ext uri="{9D8B030D-6E8A-4147-A177-3AD203B41FA5}">
                      <a16:colId xmlns:a16="http://schemas.microsoft.com/office/drawing/2014/main" val="2306920219"/>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890</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1354</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1861</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1644</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87</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5403</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1429</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1993</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938</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2176</a:t>
                      </a:r>
                    </a:p>
                  </a:txBody>
                  <a:tcPr marL="76200" marR="76200" marT="50800" marB="50800"/>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497263"/>
            <a:ext cx="8334022" cy="617537"/>
          </a:xfrm>
        </p:spPr>
        <p:txBody>
          <a:bodyPr/>
          <a:lstStyle/>
          <a:p>
            <a:pPr marL="0" indent="0">
              <a:buNone/>
            </a:pPr>
            <a:r>
              <a:rPr lang="en-US" dirty="0">
                <a:latin typeface="Times New Roman" panose="02020603050405020304" pitchFamily="18" charset="0"/>
                <a:cs typeface="Times New Roman" panose="02020603050405020304" pitchFamily="18" charset="0"/>
              </a:rPr>
              <a:t>Calculate the 10% trimmed mean.</a:t>
            </a:r>
          </a:p>
        </p:txBody>
      </p:sp>
    </p:spTree>
    <p:extLst>
      <p:ext uri="{BB962C8B-B14F-4D97-AF65-F5344CB8AC3E}">
        <p14:creationId xmlns:p14="http://schemas.microsoft.com/office/powerpoint/2010/main" val="3064280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Figure 3.1</a:t>
            </a:r>
            <a:endParaRPr lang="en-US" dirty="0">
              <a:latin typeface="Times New Roman" panose="02020603050405020304" pitchFamily="18" charset="0"/>
              <a:cs typeface="Times New Roman" panose="02020603050405020304" pitchFamily="18" charset="0"/>
            </a:endParaRPr>
          </a:p>
        </p:txBody>
      </p:sp>
      <p:pic>
        <p:nvPicPr>
          <p:cNvPr id="16" name="Picture 2" descr="A graph plots family income. The horizontal axis is labeled income. A right-skewed bell-shaped curve is drawn on the horizontal axis and the width of the curve is labeled spread. A vertical line marks the center of the curve. A marking on the horizontal axis to the right of the center is labeled 76,260 dollars. An arrow pointing toward the value, 76,260 dollars reads position of a particular family.">
            <a:extLst>
              <a:ext uri="{FF2B5EF4-FFF2-40B4-BE49-F238E27FC236}">
                <a16:creationId xmlns:a16="http://schemas.microsoft.com/office/drawing/2014/main" id="{6C081C13-995E-4BEE-93F6-EFA1A75FA6C8}"/>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641499" y="1747909"/>
            <a:ext cx="7880183" cy="421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23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8C613C0-2E21-4047-BD7C-52F5EBBDA9C7}"/>
              </a:ext>
            </a:extLst>
          </p:cNvPr>
          <p:cNvSpPr>
            <a:spLocks noGrp="1"/>
          </p:cNvSpPr>
          <p:nvPr>
            <p:ph type="title"/>
          </p:nvPr>
        </p:nvSpPr>
        <p:spPr/>
        <p:txBody>
          <a:bodyPr/>
          <a:lstStyle/>
          <a:p>
            <a:r>
              <a:rPr lang="en-US" dirty="0"/>
              <a:t>Example 3-11: Solution</a:t>
            </a:r>
            <a:r>
              <a:rPr lang="en-US" dirty="0">
                <a:latin typeface="Times New Roman" panose="02020603050405020304" pitchFamily="18" charset="0"/>
                <a:cs typeface="Times New Roman" panose="02020603050405020304" pitchFamily="18" charset="0"/>
              </a:rPr>
              <a:t> (1 of 2)</a:t>
            </a:r>
            <a:endParaRPr lang="en-US" dirty="0"/>
          </a:p>
        </p:txBody>
      </p:sp>
      <p:sp>
        <p:nvSpPr>
          <p:cNvPr id="17" name="Content Placeholder 16">
            <a:extLst>
              <a:ext uri="{FF2B5EF4-FFF2-40B4-BE49-F238E27FC236}">
                <a16:creationId xmlns:a16="http://schemas.microsoft.com/office/drawing/2014/main" id="{DB0378FA-C19A-4B86-B554-509A29DA66F3}"/>
              </a:ext>
            </a:extLst>
          </p:cNvPr>
          <p:cNvSpPr>
            <a:spLocks noGrp="1"/>
          </p:cNvSpPr>
          <p:nvPr>
            <p:ph sz="quarter" idx="15"/>
          </p:nvPr>
        </p:nvSpPr>
        <p:spPr>
          <a:xfrm>
            <a:off x="281047" y="1371600"/>
            <a:ext cx="8534400" cy="912811"/>
          </a:xfrm>
        </p:spPr>
        <p:txBody>
          <a:bodyPr/>
          <a:lstStyle/>
          <a:p>
            <a:pPr algn="l">
              <a:lnSpc>
                <a:spcPct val="100000"/>
              </a:lnSpc>
            </a:pPr>
            <a:r>
              <a:rPr lang="en-US" sz="2600" dirty="0">
                <a:latin typeface="Times New Roman" panose="02020603050405020304" pitchFamily="18" charset="0"/>
                <a:cs typeface="Times New Roman" panose="02020603050405020304" pitchFamily="18" charset="0"/>
              </a:rPr>
              <a:t>To calculate the trimmed mean, first we rank the given data as below.</a:t>
            </a:r>
          </a:p>
        </p:txBody>
      </p:sp>
      <p:graphicFrame>
        <p:nvGraphicFramePr>
          <p:cNvPr id="31" name="Table 17">
            <a:extLst>
              <a:ext uri="{FF2B5EF4-FFF2-40B4-BE49-F238E27FC236}">
                <a16:creationId xmlns:a16="http://schemas.microsoft.com/office/drawing/2014/main" id="{14C1DE95-19FE-4EFA-A418-D779FD708806}"/>
              </a:ext>
            </a:extLst>
          </p:cNvPr>
          <p:cNvGraphicFramePr>
            <a:graphicFrameLocks noGrp="1"/>
          </p:cNvGraphicFramePr>
          <p:nvPr>
            <p:ph type="tbl" sz="quarter" idx="17"/>
            <p:extLst>
              <p:ext uri="{D42A27DB-BD31-4B8C-83A1-F6EECF244321}">
                <p14:modId xmlns:p14="http://schemas.microsoft.com/office/powerpoint/2010/main" val="2761708470"/>
              </p:ext>
            </p:extLst>
          </p:nvPr>
        </p:nvGraphicFramePr>
        <p:xfrm>
          <a:off x="329803" y="2378073"/>
          <a:ext cx="8484394" cy="469035"/>
        </p:xfrm>
        <a:graphic>
          <a:graphicData uri="http://schemas.openxmlformats.org/drawingml/2006/table">
            <a:tbl>
              <a:tblPr firstRow="1" bandRow="1">
                <a:tableStyleId>{2D5ABB26-0587-4C30-8999-92F81FD0307C}</a:tableStyleId>
              </a:tblPr>
              <a:tblGrid>
                <a:gridCol w="769144">
                  <a:extLst>
                    <a:ext uri="{9D8B030D-6E8A-4147-A177-3AD203B41FA5}">
                      <a16:colId xmlns:a16="http://schemas.microsoft.com/office/drawing/2014/main" val="2160363365"/>
                    </a:ext>
                  </a:extLst>
                </a:gridCol>
                <a:gridCol w="857250">
                  <a:extLst>
                    <a:ext uri="{9D8B030D-6E8A-4147-A177-3AD203B41FA5}">
                      <a16:colId xmlns:a16="http://schemas.microsoft.com/office/drawing/2014/main" val="2035656962"/>
                    </a:ext>
                  </a:extLst>
                </a:gridCol>
                <a:gridCol w="857250">
                  <a:extLst>
                    <a:ext uri="{9D8B030D-6E8A-4147-A177-3AD203B41FA5}">
                      <a16:colId xmlns:a16="http://schemas.microsoft.com/office/drawing/2014/main" val="4084629075"/>
                    </a:ext>
                  </a:extLst>
                </a:gridCol>
                <a:gridCol w="857250">
                  <a:extLst>
                    <a:ext uri="{9D8B030D-6E8A-4147-A177-3AD203B41FA5}">
                      <a16:colId xmlns:a16="http://schemas.microsoft.com/office/drawing/2014/main" val="3371842112"/>
                    </a:ext>
                  </a:extLst>
                </a:gridCol>
                <a:gridCol w="857250">
                  <a:extLst>
                    <a:ext uri="{9D8B030D-6E8A-4147-A177-3AD203B41FA5}">
                      <a16:colId xmlns:a16="http://schemas.microsoft.com/office/drawing/2014/main" val="519714578"/>
                    </a:ext>
                  </a:extLst>
                </a:gridCol>
                <a:gridCol w="857250">
                  <a:extLst>
                    <a:ext uri="{9D8B030D-6E8A-4147-A177-3AD203B41FA5}">
                      <a16:colId xmlns:a16="http://schemas.microsoft.com/office/drawing/2014/main" val="3029454595"/>
                    </a:ext>
                  </a:extLst>
                </a:gridCol>
                <a:gridCol w="857250">
                  <a:extLst>
                    <a:ext uri="{9D8B030D-6E8A-4147-A177-3AD203B41FA5}">
                      <a16:colId xmlns:a16="http://schemas.microsoft.com/office/drawing/2014/main" val="3066757974"/>
                    </a:ext>
                  </a:extLst>
                </a:gridCol>
                <a:gridCol w="857250">
                  <a:extLst>
                    <a:ext uri="{9D8B030D-6E8A-4147-A177-3AD203B41FA5}">
                      <a16:colId xmlns:a16="http://schemas.microsoft.com/office/drawing/2014/main" val="3227106971"/>
                    </a:ext>
                  </a:extLst>
                </a:gridCol>
                <a:gridCol w="857250">
                  <a:extLst>
                    <a:ext uri="{9D8B030D-6E8A-4147-A177-3AD203B41FA5}">
                      <a16:colId xmlns:a16="http://schemas.microsoft.com/office/drawing/2014/main" val="2239259503"/>
                    </a:ext>
                  </a:extLst>
                </a:gridCol>
                <a:gridCol w="857250">
                  <a:extLst>
                    <a:ext uri="{9D8B030D-6E8A-4147-A177-3AD203B41FA5}">
                      <a16:colId xmlns:a16="http://schemas.microsoft.com/office/drawing/2014/main" val="2306920219"/>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87</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890</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938</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1354</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1429</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1644</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1861</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1993</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2176</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5403</a:t>
                      </a:r>
                    </a:p>
                  </a:txBody>
                  <a:tcPr marL="76200" marR="76200" marT="50800" marB="50800"/>
                </a:tc>
                <a:extLst>
                  <a:ext uri="{0D108BD9-81ED-4DB2-BD59-A6C34878D82A}">
                    <a16:rowId xmlns:a16="http://schemas.microsoft.com/office/drawing/2014/main" val="734635572"/>
                  </a:ext>
                </a:extLst>
              </a:tr>
            </a:tbl>
          </a:graphicData>
        </a:graphic>
      </p:graphicFrame>
      <p:sp>
        <p:nvSpPr>
          <p:cNvPr id="18" name="Content Placeholder 17">
            <a:extLst>
              <a:ext uri="{FF2B5EF4-FFF2-40B4-BE49-F238E27FC236}">
                <a16:creationId xmlns:a16="http://schemas.microsoft.com/office/drawing/2014/main" id="{38E79119-81B1-4636-BF6A-2AE562D05739}"/>
              </a:ext>
            </a:extLst>
          </p:cNvPr>
          <p:cNvSpPr>
            <a:spLocks noGrp="1"/>
          </p:cNvSpPr>
          <p:nvPr>
            <p:ph sz="quarter" idx="16"/>
          </p:nvPr>
        </p:nvSpPr>
        <p:spPr>
          <a:xfrm>
            <a:off x="329803" y="2940770"/>
            <a:ext cx="8484394" cy="1534487"/>
          </a:xfrm>
        </p:spPr>
        <p:txBody>
          <a:bodyPr/>
          <a:lstStyle/>
          <a:p>
            <a:pPr>
              <a:lnSpc>
                <a:spcPct val="100000"/>
              </a:lnSpc>
              <a:spcBef>
                <a:spcPct val="50000"/>
              </a:spcBef>
            </a:pPr>
            <a:r>
              <a:rPr lang="en-US" sz="2600" dirty="0">
                <a:latin typeface="Times New Roman" panose="02020603050405020304" pitchFamily="18" charset="0"/>
                <a:cs typeface="Times New Roman" panose="02020603050405020304" pitchFamily="18" charset="0"/>
              </a:rPr>
              <a:t>To calculate the 10% trimmed mean, we drop 10% of the data values from each end of the ranked data.</a:t>
            </a:r>
          </a:p>
          <a:p>
            <a:pPr algn="ctr">
              <a:lnSpc>
                <a:spcPct val="100000"/>
              </a:lnSpc>
            </a:pPr>
            <a:r>
              <a:rPr lang="en-US" sz="2600" dirty="0">
                <a:latin typeface="Times New Roman" panose="02020603050405020304" pitchFamily="18" charset="0"/>
                <a:cs typeface="Times New Roman" panose="02020603050405020304" pitchFamily="18" charset="0"/>
              </a:rPr>
              <a:t>10% of 10 values = 10 (.10) = 1</a:t>
            </a:r>
          </a:p>
          <a:p>
            <a:pPr>
              <a:lnSpc>
                <a:spcPct val="100000"/>
              </a:lnSpc>
            </a:pPr>
            <a:r>
              <a:rPr lang="en-US" sz="2600" dirty="0">
                <a:latin typeface="Times New Roman" panose="02020603050405020304" pitchFamily="18" charset="0"/>
                <a:cs typeface="Times New Roman" panose="02020603050405020304" pitchFamily="18" charset="0"/>
              </a:rPr>
              <a:t>Hence, we drop one value from each end of the ranked data. After we drop the two values, one from each end, we are left with the following eight values:</a:t>
            </a:r>
          </a:p>
        </p:txBody>
      </p:sp>
      <p:graphicFrame>
        <p:nvGraphicFramePr>
          <p:cNvPr id="32" name="Table 17">
            <a:extLst>
              <a:ext uri="{FF2B5EF4-FFF2-40B4-BE49-F238E27FC236}">
                <a16:creationId xmlns:a16="http://schemas.microsoft.com/office/drawing/2014/main" id="{C5FBA625-BD9B-4C6C-A6F7-2894F4157891}"/>
              </a:ext>
            </a:extLst>
          </p:cNvPr>
          <p:cNvGraphicFramePr>
            <a:graphicFrameLocks noGrp="1"/>
          </p:cNvGraphicFramePr>
          <p:nvPr>
            <p:ph type="tbl" sz="quarter" idx="28"/>
            <p:extLst>
              <p:ext uri="{D42A27DB-BD31-4B8C-83A1-F6EECF244321}">
                <p14:modId xmlns:p14="http://schemas.microsoft.com/office/powerpoint/2010/main" val="3369557674"/>
              </p:ext>
            </p:extLst>
          </p:nvPr>
        </p:nvGraphicFramePr>
        <p:xfrm>
          <a:off x="726284" y="5715000"/>
          <a:ext cx="7691432" cy="469035"/>
        </p:xfrm>
        <a:graphic>
          <a:graphicData uri="http://schemas.openxmlformats.org/drawingml/2006/table">
            <a:tbl>
              <a:tblPr firstRow="1" bandRow="1">
                <a:tableStyleId>{2D5ABB26-0587-4C30-8999-92F81FD0307C}</a:tableStyleId>
              </a:tblPr>
              <a:tblGrid>
                <a:gridCol w="961429">
                  <a:extLst>
                    <a:ext uri="{9D8B030D-6E8A-4147-A177-3AD203B41FA5}">
                      <a16:colId xmlns:a16="http://schemas.microsoft.com/office/drawing/2014/main" val="2160363365"/>
                    </a:ext>
                  </a:extLst>
                </a:gridCol>
                <a:gridCol w="961429">
                  <a:extLst>
                    <a:ext uri="{9D8B030D-6E8A-4147-A177-3AD203B41FA5}">
                      <a16:colId xmlns:a16="http://schemas.microsoft.com/office/drawing/2014/main" val="2035656962"/>
                    </a:ext>
                  </a:extLst>
                </a:gridCol>
                <a:gridCol w="961429">
                  <a:extLst>
                    <a:ext uri="{9D8B030D-6E8A-4147-A177-3AD203B41FA5}">
                      <a16:colId xmlns:a16="http://schemas.microsoft.com/office/drawing/2014/main" val="4084629075"/>
                    </a:ext>
                  </a:extLst>
                </a:gridCol>
                <a:gridCol w="961429">
                  <a:extLst>
                    <a:ext uri="{9D8B030D-6E8A-4147-A177-3AD203B41FA5}">
                      <a16:colId xmlns:a16="http://schemas.microsoft.com/office/drawing/2014/main" val="3371842112"/>
                    </a:ext>
                  </a:extLst>
                </a:gridCol>
                <a:gridCol w="961429">
                  <a:extLst>
                    <a:ext uri="{9D8B030D-6E8A-4147-A177-3AD203B41FA5}">
                      <a16:colId xmlns:a16="http://schemas.microsoft.com/office/drawing/2014/main" val="519714578"/>
                    </a:ext>
                  </a:extLst>
                </a:gridCol>
                <a:gridCol w="961429">
                  <a:extLst>
                    <a:ext uri="{9D8B030D-6E8A-4147-A177-3AD203B41FA5}">
                      <a16:colId xmlns:a16="http://schemas.microsoft.com/office/drawing/2014/main" val="3029454595"/>
                    </a:ext>
                  </a:extLst>
                </a:gridCol>
                <a:gridCol w="961429">
                  <a:extLst>
                    <a:ext uri="{9D8B030D-6E8A-4147-A177-3AD203B41FA5}">
                      <a16:colId xmlns:a16="http://schemas.microsoft.com/office/drawing/2014/main" val="3066757974"/>
                    </a:ext>
                  </a:extLst>
                </a:gridCol>
                <a:gridCol w="961429">
                  <a:extLst>
                    <a:ext uri="{9D8B030D-6E8A-4147-A177-3AD203B41FA5}">
                      <a16:colId xmlns:a16="http://schemas.microsoft.com/office/drawing/2014/main" val="2306920219"/>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890</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938</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1354</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1429</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1644</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1861</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1993</a:t>
                      </a:r>
                    </a:p>
                  </a:txBody>
                  <a:tcPr marL="76200" marR="76200" marT="50800" marB="50800"/>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2176</a:t>
                      </a:r>
                    </a:p>
                  </a:txBody>
                  <a:tcPr marL="76200" marR="76200" marT="50800" marB="50800"/>
                </a:tc>
                <a:extLst>
                  <a:ext uri="{0D108BD9-81ED-4DB2-BD59-A6C34878D82A}">
                    <a16:rowId xmlns:a16="http://schemas.microsoft.com/office/drawing/2014/main" val="734635572"/>
                  </a:ext>
                </a:extLst>
              </a:tr>
            </a:tbl>
          </a:graphicData>
        </a:graphic>
      </p:graphicFrame>
    </p:spTree>
    <p:extLst>
      <p:ext uri="{BB962C8B-B14F-4D97-AF65-F5344CB8AC3E}">
        <p14:creationId xmlns:p14="http://schemas.microsoft.com/office/powerpoint/2010/main" val="15073558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8C613C0-2E21-4047-BD7C-52F5EBBDA9C7}"/>
              </a:ext>
            </a:extLst>
          </p:cNvPr>
          <p:cNvSpPr>
            <a:spLocks noGrp="1"/>
          </p:cNvSpPr>
          <p:nvPr>
            <p:ph type="title"/>
          </p:nvPr>
        </p:nvSpPr>
        <p:spPr/>
        <p:txBody>
          <a:bodyPr/>
          <a:lstStyle/>
          <a:p>
            <a:r>
              <a:rPr lang="en-US" dirty="0"/>
              <a:t>Example 3-11: Solution (2 of 2)</a:t>
            </a:r>
          </a:p>
        </p:txBody>
      </p:sp>
      <p:sp>
        <p:nvSpPr>
          <p:cNvPr id="17" name="Content Placeholder 16">
            <a:extLst>
              <a:ext uri="{FF2B5EF4-FFF2-40B4-BE49-F238E27FC236}">
                <a16:creationId xmlns:a16="http://schemas.microsoft.com/office/drawing/2014/main" id="{DB0378FA-C19A-4B86-B554-509A29DA66F3}"/>
              </a:ext>
            </a:extLst>
          </p:cNvPr>
          <p:cNvSpPr>
            <a:spLocks noGrp="1"/>
          </p:cNvSpPr>
          <p:nvPr>
            <p:ph sz="quarter" idx="15"/>
          </p:nvPr>
        </p:nvSpPr>
        <p:spPr>
          <a:xfrm>
            <a:off x="509647" y="1524000"/>
            <a:ext cx="8177153" cy="595404"/>
          </a:xfrm>
        </p:spPr>
        <p:txBody>
          <a:bodyPr/>
          <a:lstStyle/>
          <a:p>
            <a:pPr algn="l">
              <a:lnSpc>
                <a:spcPct val="100000"/>
              </a:lnSpc>
            </a:pPr>
            <a:r>
              <a:rPr lang="el-GR" sz="2200" dirty="0">
                <a:latin typeface="Times New Roman" panose="02020603050405020304" pitchFamily="18" charset="0"/>
                <a:cs typeface="Times New Roman" panose="02020603050405020304" pitchFamily="18" charset="0"/>
              </a:rPr>
              <a:t>Σ</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x </a:t>
            </a:r>
            <a:r>
              <a:rPr lang="en-US" sz="2200" dirty="0">
                <a:latin typeface="Times New Roman" panose="02020603050405020304" pitchFamily="18" charset="0"/>
                <a:cs typeface="Times New Roman" panose="02020603050405020304" pitchFamily="18" charset="0"/>
              </a:rPr>
              <a:t>= 890 + 938 + 1354 + 1429 +1644 + 1861 + 1993 + 2176 = 12,285 </a:t>
            </a:r>
          </a:p>
        </p:txBody>
      </p:sp>
      <p:graphicFrame>
        <p:nvGraphicFramePr>
          <p:cNvPr id="11" name="Object 10" descr="10 percent  Trimmed Mean equals start frac 12 comma 285 over eight end frac equals 1535.625 equals dollar 1535.63">
            <a:extLst>
              <a:ext uri="{FF2B5EF4-FFF2-40B4-BE49-F238E27FC236}">
                <a16:creationId xmlns:a16="http://schemas.microsoft.com/office/drawing/2014/main" id="{92885466-520C-4BFA-97CB-E9E464AB383B}"/>
              </a:ext>
            </a:extLst>
          </p:cNvPr>
          <p:cNvGraphicFramePr>
            <a:graphicFrameLocks noChangeAspect="1"/>
          </p:cNvGraphicFramePr>
          <p:nvPr>
            <p:extLst>
              <p:ext uri="{D42A27DB-BD31-4B8C-83A1-F6EECF244321}">
                <p14:modId xmlns:p14="http://schemas.microsoft.com/office/powerpoint/2010/main" val="3478671552"/>
              </p:ext>
            </p:extLst>
          </p:nvPr>
        </p:nvGraphicFramePr>
        <p:xfrm>
          <a:off x="1817688" y="2209800"/>
          <a:ext cx="5468937" cy="608013"/>
        </p:xfrm>
        <a:graphic>
          <a:graphicData uri="http://schemas.openxmlformats.org/presentationml/2006/ole">
            <mc:AlternateContent xmlns:mc="http://schemas.openxmlformats.org/markup-compatibility/2006">
              <mc:Choice xmlns:v="urn:schemas-microsoft-com:vml" Requires="v">
                <p:oleObj spid="_x0000_s54354" name="Equation" r:id="rId3" imgW="5499000" imgH="609480" progId="Equation.DSMT4">
                  <p:embed/>
                </p:oleObj>
              </mc:Choice>
              <mc:Fallback>
                <p:oleObj name="Equation" r:id="rId3" imgW="5499000" imgH="609480" progId="Equation.DSMT4">
                  <p:embed/>
                  <p:pic>
                    <p:nvPicPr>
                      <p:cNvPr id="14" name="Object 13">
                        <a:extLst>
                          <a:ext uri="{FF2B5EF4-FFF2-40B4-BE49-F238E27FC236}">
                            <a16:creationId xmlns:a16="http://schemas.microsoft.com/office/drawing/2014/main" id="{C21EE7DF-E348-48A6-A4A9-62B3756E52A9}"/>
                          </a:ext>
                        </a:extLst>
                      </p:cNvPr>
                      <p:cNvPicPr>
                        <a:picLocks noChangeAspect="1" noChangeArrowheads="1"/>
                      </p:cNvPicPr>
                      <p:nvPr/>
                    </p:nvPicPr>
                    <p:blipFill>
                      <a:blip r:embed="rId4"/>
                      <a:srcRect/>
                      <a:stretch>
                        <a:fillRect/>
                      </a:stretch>
                    </p:blipFill>
                    <p:spPr bwMode="auto">
                      <a:xfrm>
                        <a:off x="1817688" y="2209800"/>
                        <a:ext cx="5468937" cy="608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a:extLst>
              <a:ext uri="{FF2B5EF4-FFF2-40B4-BE49-F238E27FC236}">
                <a16:creationId xmlns:a16="http://schemas.microsoft.com/office/drawing/2014/main" id="{38E79119-81B1-4636-BF6A-2AE562D05739}"/>
              </a:ext>
            </a:extLst>
          </p:cNvPr>
          <p:cNvSpPr>
            <a:spLocks noGrp="1"/>
          </p:cNvSpPr>
          <p:nvPr>
            <p:ph sz="quarter" idx="16"/>
          </p:nvPr>
        </p:nvSpPr>
        <p:spPr>
          <a:xfrm>
            <a:off x="329803" y="2940770"/>
            <a:ext cx="8484394" cy="3155230"/>
          </a:xfrm>
        </p:spPr>
        <p:txBody>
          <a:bodyPr/>
          <a:lstStyle/>
          <a:p>
            <a:pPr>
              <a:lnSpc>
                <a:spcPct val="100000"/>
              </a:lnSpc>
              <a:spcBef>
                <a:spcPts val="624"/>
              </a:spcBef>
            </a:pPr>
            <a:r>
              <a:rPr lang="en-GB" sz="2800" dirty="0">
                <a:latin typeface="Times New Roman" panose="02020603050405020304" pitchFamily="18" charset="0"/>
                <a:cs typeface="Times New Roman" panose="02020603050405020304" pitchFamily="18" charset="0"/>
              </a:rPr>
              <a:t>Thus, </a:t>
            </a:r>
            <a:r>
              <a:rPr lang="en-US" sz="2800" dirty="0">
                <a:latin typeface="Times New Roman" panose="02020603050405020304" pitchFamily="18" charset="0"/>
                <a:cs typeface="Times New Roman" panose="02020603050405020304" pitchFamily="18" charset="0"/>
              </a:rPr>
              <a:t>by dropping 10% of the values from each end of the ranked data for this example, we can state that students spent an average of $</a:t>
            </a:r>
            <a:r>
              <a:rPr lang="en-US" sz="2800" b="1" dirty="0">
                <a:latin typeface="Times New Roman" panose="02020603050405020304" pitchFamily="18" charset="0"/>
                <a:cs typeface="Times New Roman" panose="02020603050405020304" pitchFamily="18" charset="0"/>
              </a:rPr>
              <a:t>1535.63</a:t>
            </a:r>
            <a:r>
              <a:rPr lang="en-US" sz="2800" dirty="0">
                <a:latin typeface="Times New Roman" panose="02020603050405020304" pitchFamily="18" charset="0"/>
                <a:cs typeface="Times New Roman" panose="02020603050405020304" pitchFamily="18" charset="0"/>
              </a:rPr>
              <a:t> on books in 2015.</a:t>
            </a:r>
          </a:p>
          <a:p>
            <a:pPr>
              <a:lnSpc>
                <a:spcPct val="100000"/>
              </a:lnSpc>
              <a:spcBef>
                <a:spcPts val="624"/>
              </a:spcBef>
            </a:pPr>
            <a:r>
              <a:rPr lang="en-US" sz="2800" dirty="0">
                <a:latin typeface="Times New Roman" panose="02020603050405020304" pitchFamily="18" charset="0"/>
                <a:cs typeface="Times New Roman" panose="02020603050405020304" pitchFamily="18" charset="0"/>
              </a:rPr>
              <a:t>Since in this data set $87 and $5403 can be considered outliers, it makes sense to drop these two values and calculate the trimmed mean for the remaining values rather than calculating the mean of all 10 values.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4089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Weighted Mean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524000"/>
            <a:ext cx="8534400" cy="4495800"/>
          </a:xfrm>
        </p:spPr>
        <p:txBody>
          <a:bodyPr/>
          <a:lstStyle/>
          <a:p>
            <a:pPr marL="0" indent="0">
              <a:spcAft>
                <a:spcPts val="1200"/>
              </a:spcAft>
              <a:buNone/>
            </a:pPr>
            <a:r>
              <a:rPr lang="en-US" sz="2400" dirty="0">
                <a:latin typeface="Times New Roman" panose="02020603050405020304" pitchFamily="18" charset="0"/>
                <a:cs typeface="Times New Roman" panose="02020603050405020304" pitchFamily="18" charset="0"/>
              </a:rPr>
              <a:t>When different values of a data set occur with different frequencies, that is, each value of a data set is assigned different weight, then we calculate the </a:t>
            </a:r>
            <a:r>
              <a:rPr lang="en-GB" sz="2400" b="1" i="1" u="sng" dirty="0">
                <a:latin typeface="Times New Roman" panose="02020603050405020304" pitchFamily="18" charset="0"/>
                <a:cs typeface="Times New Roman" panose="02020603050405020304" pitchFamily="18" charset="0"/>
              </a:rPr>
              <a:t>weighted mean</a:t>
            </a:r>
            <a:r>
              <a:rPr lang="en-US" sz="2400" dirty="0">
                <a:latin typeface="Times New Roman" panose="02020603050405020304" pitchFamily="18" charset="0"/>
                <a:cs typeface="Times New Roman" panose="02020603050405020304" pitchFamily="18" charset="0"/>
              </a:rPr>
              <a:t> to find the center of the given data set.</a:t>
            </a:r>
            <a:endParaRPr lang="en-GB" sz="2400" dirty="0">
              <a:latin typeface="Times New Roman" panose="02020603050405020304" pitchFamily="18" charset="0"/>
              <a:cs typeface="Times New Roman" panose="02020603050405020304" pitchFamily="18" charset="0"/>
            </a:endParaRPr>
          </a:p>
          <a:p>
            <a:pPr marL="0" indent="0">
              <a:spcAft>
                <a:spcPts val="1200"/>
              </a:spcAft>
              <a:buNone/>
            </a:pPr>
            <a:r>
              <a:rPr lang="en-US" sz="2400" dirty="0">
                <a:latin typeface="Times New Roman" panose="02020603050405020304" pitchFamily="18" charset="0"/>
                <a:cs typeface="Times New Roman" panose="02020603050405020304" pitchFamily="18" charset="0"/>
              </a:rPr>
              <a:t>To calculate the weighted mean for a data set, we denote the variable by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and the weights by </a:t>
            </a:r>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We add all the weights and denote this sum by ∑</a:t>
            </a:r>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Then we multiply each value of </a:t>
            </a:r>
            <a:r>
              <a:rPr lang="en-US" sz="2400" i="1" dirty="0">
                <a:latin typeface="Times New Roman" panose="02020603050405020304" pitchFamily="18" charset="0"/>
                <a:cs typeface="Times New Roman" panose="02020603050405020304" pitchFamily="18" charset="0"/>
              </a:rPr>
              <a:t>x </a:t>
            </a:r>
            <a:r>
              <a:rPr lang="en-US" sz="2400" dirty="0">
                <a:latin typeface="Times New Roman" panose="02020603050405020304" pitchFamily="18" charset="0"/>
                <a:cs typeface="Times New Roman" panose="02020603050405020304" pitchFamily="18" charset="0"/>
              </a:rPr>
              <a:t>by the corresponding value of </a:t>
            </a:r>
            <a:r>
              <a:rPr lang="en-US" sz="2400" i="1" dirty="0">
                <a:latin typeface="Times New Roman" panose="02020603050405020304" pitchFamily="18" charset="0"/>
                <a:cs typeface="Times New Roman" panose="02020603050405020304" pitchFamily="18" charset="0"/>
              </a:rPr>
              <a:t>w</a:t>
            </a:r>
            <a:r>
              <a:rPr lang="en-US" sz="2400" dirty="0">
                <a:latin typeface="Times New Roman" panose="02020603050405020304" pitchFamily="18" charset="0"/>
                <a:cs typeface="Times New Roman" panose="02020603050405020304" pitchFamily="18" charset="0"/>
              </a:rPr>
              <a:t>. The sum of the resulting products gives ∑</a:t>
            </a:r>
            <a:r>
              <a:rPr lang="en-US" sz="2400" i="1" dirty="0" err="1">
                <a:latin typeface="Times New Roman" panose="02020603050405020304" pitchFamily="18" charset="0"/>
                <a:cs typeface="Times New Roman" panose="02020603050405020304" pitchFamily="18" charset="0"/>
              </a:rPr>
              <a:t>xw</a:t>
            </a:r>
            <a:r>
              <a:rPr lang="en-US" sz="2400" dirty="0">
                <a:latin typeface="Times New Roman" panose="02020603050405020304" pitchFamily="18" charset="0"/>
                <a:cs typeface="Times New Roman" panose="02020603050405020304" pitchFamily="18" charset="0"/>
              </a:rPr>
              <a:t>. Dividing ∑</a:t>
            </a:r>
            <a:r>
              <a:rPr lang="en-US" sz="2400" i="1" dirty="0" err="1">
                <a:latin typeface="Times New Roman" panose="02020603050405020304" pitchFamily="18" charset="0"/>
                <a:cs typeface="Times New Roman" panose="02020603050405020304" pitchFamily="18" charset="0"/>
              </a:rPr>
              <a:t>xw</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 ∑</a:t>
            </a:r>
            <a:r>
              <a:rPr lang="en-US" sz="2400" i="1" dirty="0">
                <a:latin typeface="Times New Roman" panose="02020603050405020304" pitchFamily="18" charset="0"/>
                <a:cs typeface="Times New Roman" panose="02020603050405020304" pitchFamily="18" charset="0"/>
              </a:rPr>
              <a:t>w </a:t>
            </a:r>
            <a:r>
              <a:rPr lang="en-US" sz="2400" dirty="0">
                <a:latin typeface="Times New Roman" panose="02020603050405020304" pitchFamily="18" charset="0"/>
                <a:cs typeface="Times New Roman" panose="02020603050405020304" pitchFamily="18" charset="0"/>
              </a:rPr>
              <a:t>gives the weighted mean.</a:t>
            </a:r>
          </a:p>
        </p:txBody>
      </p:sp>
    </p:spTree>
    <p:extLst>
      <p:ext uri="{BB962C8B-B14F-4D97-AF65-F5344CB8AC3E}">
        <p14:creationId xmlns:p14="http://schemas.microsoft.com/office/powerpoint/2010/main" val="31839834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Weighted Mean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858837"/>
          </a:xfrm>
        </p:spPr>
        <p:txBody>
          <a:bodyPr/>
          <a:lstStyle/>
          <a:p>
            <a:pPr algn="l">
              <a:lnSpc>
                <a:spcPct val="100000"/>
              </a:lnSpc>
              <a:spcBef>
                <a:spcPts val="624"/>
              </a:spcBef>
              <a:spcAft>
                <a:spcPts val="1200"/>
              </a:spcAft>
            </a:pPr>
            <a:r>
              <a:rPr lang="en-US" sz="2800" dirty="0">
                <a:latin typeface="Times New Roman" panose="02020603050405020304" pitchFamily="18" charset="0"/>
                <a:cs typeface="Times New Roman" panose="02020603050405020304" pitchFamily="18" charset="0"/>
              </a:rPr>
              <a:t>The </a:t>
            </a:r>
            <a:r>
              <a:rPr lang="en-GB" sz="2800" b="1" i="1" u="sng" dirty="0">
                <a:latin typeface="Times New Roman" panose="02020603050405020304" pitchFamily="18" charset="0"/>
                <a:cs typeface="Times New Roman" panose="02020603050405020304" pitchFamily="18" charset="0"/>
              </a:rPr>
              <a:t>weighted mean</a:t>
            </a:r>
            <a:r>
              <a:rPr lang="en-US" sz="2800" dirty="0">
                <a:latin typeface="Times New Roman" panose="02020603050405020304" pitchFamily="18" charset="0"/>
                <a:cs typeface="Times New Roman" panose="02020603050405020304" pitchFamily="18" charset="0"/>
              </a:rPr>
              <a:t> is calculated as</a:t>
            </a:r>
            <a:endParaRPr lang="en-GB" sz="2600" dirty="0">
              <a:latin typeface="Times New Roman" panose="02020603050405020304" pitchFamily="18" charset="0"/>
              <a:cs typeface="Times New Roman" panose="02020603050405020304" pitchFamily="18" charset="0"/>
            </a:endParaRPr>
          </a:p>
        </p:txBody>
      </p:sp>
      <p:graphicFrame>
        <p:nvGraphicFramePr>
          <p:cNvPr id="8" name="Object 3" descr="Weighted Mean equals Start Fraction sigma-summation x w Over sigma-summation w End Fraction">
            <a:extLst>
              <a:ext uri="{FF2B5EF4-FFF2-40B4-BE49-F238E27FC236}">
                <a16:creationId xmlns:a16="http://schemas.microsoft.com/office/drawing/2014/main" id="{54EA24BB-6D60-40AB-AB41-E5A25E6FC3F4}"/>
              </a:ext>
            </a:extLst>
          </p:cNvPr>
          <p:cNvGraphicFramePr>
            <a:graphicFrameLocks noChangeAspect="1"/>
          </p:cNvGraphicFramePr>
          <p:nvPr>
            <p:extLst>
              <p:ext uri="{D42A27DB-BD31-4B8C-83A1-F6EECF244321}">
                <p14:modId xmlns:p14="http://schemas.microsoft.com/office/powerpoint/2010/main" val="2326640445"/>
              </p:ext>
            </p:extLst>
          </p:nvPr>
        </p:nvGraphicFramePr>
        <p:xfrm>
          <a:off x="3306763" y="2252663"/>
          <a:ext cx="2530475" cy="757237"/>
        </p:xfrm>
        <a:graphic>
          <a:graphicData uri="http://schemas.openxmlformats.org/presentationml/2006/ole">
            <mc:AlternateContent xmlns:mc="http://schemas.openxmlformats.org/markup-compatibility/2006">
              <mc:Choice xmlns:v="urn:schemas-microsoft-com:vml" Requires="v">
                <p:oleObj spid="_x0000_s27994" name="Equation" r:id="rId3" imgW="2565360" imgH="761760" progId="Equation.DSMT4">
                  <p:embed/>
                </p:oleObj>
              </mc:Choice>
              <mc:Fallback>
                <p:oleObj name="Equation" r:id="rId3" imgW="2565360" imgH="761760" progId="Equation.DSMT4">
                  <p:embed/>
                  <p:pic>
                    <p:nvPicPr>
                      <p:cNvPr id="5" name="Object 3"/>
                      <p:cNvPicPr>
                        <a:picLocks noChangeAspect="1" noChangeArrowheads="1"/>
                      </p:cNvPicPr>
                      <p:nvPr/>
                    </p:nvPicPr>
                    <p:blipFill>
                      <a:blip r:embed="rId4"/>
                      <a:srcRect/>
                      <a:stretch>
                        <a:fillRect/>
                      </a:stretch>
                    </p:blipFill>
                    <p:spPr bwMode="auto">
                      <a:xfrm>
                        <a:off x="3306763" y="2252663"/>
                        <a:ext cx="253047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200400"/>
            <a:ext cx="8334022" cy="1173164"/>
          </a:xfrm>
        </p:spPr>
        <p:txBody>
          <a:bodyPr/>
          <a:lstStyle/>
          <a:p>
            <a:pPr>
              <a:buNone/>
            </a:pPr>
            <a:r>
              <a:rPr lang="en-US" dirty="0">
                <a:latin typeface="Times New Roman" panose="02020603050405020304" pitchFamily="18" charset="0"/>
                <a:cs typeface="Times New Roman" panose="02020603050405020304" pitchFamily="18" charset="0"/>
              </a:rPr>
              <a:t>where </a:t>
            </a:r>
            <a:r>
              <a:rPr lang="en-US" i="1" dirty="0">
                <a:latin typeface="Times New Roman" panose="02020603050405020304" pitchFamily="18" charset="0"/>
                <a:cs typeface="Times New Roman" panose="02020603050405020304" pitchFamily="18" charset="0"/>
              </a:rPr>
              <a:t>x </a:t>
            </a:r>
            <a:r>
              <a:rPr lang="en-US" dirty="0">
                <a:latin typeface="Times New Roman" panose="02020603050405020304" pitchFamily="18" charset="0"/>
                <a:cs typeface="Times New Roman" panose="02020603050405020304" pitchFamily="18" charset="0"/>
              </a:rPr>
              <a:t>and </a:t>
            </a:r>
            <a:r>
              <a:rPr lang="en-US" i="1" dirty="0">
                <a:latin typeface="Times New Roman" panose="02020603050405020304" pitchFamily="18" charset="0"/>
                <a:cs typeface="Times New Roman" panose="02020603050405020304" pitchFamily="18" charset="0"/>
              </a:rPr>
              <a:t>w </a:t>
            </a:r>
            <a:r>
              <a:rPr lang="en-US" dirty="0">
                <a:latin typeface="Times New Roman" panose="02020603050405020304" pitchFamily="18" charset="0"/>
                <a:cs typeface="Times New Roman" panose="02020603050405020304" pitchFamily="18" charset="0"/>
              </a:rPr>
              <a:t>denote the variable and the weights, </a:t>
            </a:r>
          </a:p>
          <a:p>
            <a:pPr>
              <a:buNone/>
            </a:pPr>
            <a:r>
              <a:rPr lang="en-US" dirty="0">
                <a:latin typeface="Times New Roman" panose="02020603050405020304" pitchFamily="18" charset="0"/>
                <a:cs typeface="Times New Roman" panose="02020603050405020304" pitchFamily="18" charset="0"/>
              </a:rPr>
              <a:t>respectively.</a:t>
            </a:r>
          </a:p>
        </p:txBody>
      </p:sp>
    </p:spTree>
    <p:extLst>
      <p:ext uri="{BB962C8B-B14F-4D97-AF65-F5344CB8AC3E}">
        <p14:creationId xmlns:p14="http://schemas.microsoft.com/office/powerpoint/2010/main" val="2136112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524000"/>
            <a:ext cx="8534400" cy="4495800"/>
          </a:xfrm>
        </p:spPr>
        <p:txBody>
          <a:bodyPr/>
          <a:lstStyle/>
          <a:p>
            <a:pPr marL="0" indent="0">
              <a:buNone/>
            </a:pPr>
            <a:r>
              <a:rPr lang="en-US" sz="2600" dirty="0">
                <a:latin typeface="Times New Roman" panose="02020603050405020304" pitchFamily="18" charset="0"/>
                <a:cs typeface="Times New Roman" panose="02020603050405020304" pitchFamily="18" charset="0"/>
              </a:rPr>
              <a:t>Maura bought gas for her car four times during June 2019. She bought 10 gallons at a price of $2.60 a gallon, 13 gallons at a price of $2.80 a gallon, 8 gallons at a price of $2.70 a gallon, and  15 gallons at a price of $2.75 a gallon. What is the average price that Maura paid for gas during  June 2019?</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9635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0B07-50BB-4EB8-8E71-28163BD967A8}"/>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Example 3-12: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Table 3.3 Prices and Amounts of Gas Purchased</a:t>
            </a:r>
          </a:p>
        </p:txBody>
      </p:sp>
      <p:sp>
        <p:nvSpPr>
          <p:cNvPr id="3" name="Content Placeholder 2">
            <a:extLst>
              <a:ext uri="{FF2B5EF4-FFF2-40B4-BE49-F238E27FC236}">
                <a16:creationId xmlns:a16="http://schemas.microsoft.com/office/drawing/2014/main" id="{4F80D467-265C-41CB-90EC-BF66BD8EF576}"/>
              </a:ext>
            </a:extLst>
          </p:cNvPr>
          <p:cNvSpPr>
            <a:spLocks noGrp="1"/>
          </p:cNvSpPr>
          <p:nvPr>
            <p:ph sz="quarter" idx="15"/>
          </p:nvPr>
        </p:nvSpPr>
        <p:spPr>
          <a:xfrm>
            <a:off x="209499" y="1655128"/>
            <a:ext cx="8534400" cy="521652"/>
          </a:xfrm>
        </p:spPr>
        <p:txBody>
          <a:bodyPr/>
          <a:lstStyle/>
          <a:p>
            <a:pPr marL="73025" marR="0" algn="l">
              <a:lnSpc>
                <a:spcPct val="100000"/>
              </a:lnSpc>
              <a:spcBef>
                <a:spcPts val="0"/>
              </a:spcBef>
              <a:spcAft>
                <a:spcPts val="400"/>
              </a:spcAft>
              <a:tabLst>
                <a:tab pos="819150" algn="l"/>
                <a:tab pos="698500" algn="l"/>
              </a:tabLst>
            </a:pPr>
            <a:r>
              <a:rPr lang="en-GB" sz="2400" b="1" cap="all" spc="90" dirty="0">
                <a:solidFill>
                  <a:srgbClr val="000000"/>
                </a:solidFill>
                <a:latin typeface="Times New Roman" panose="02020603050405020304" pitchFamily="18" charset="0"/>
                <a:ea typeface="Times New Roman"/>
                <a:cs typeface="Times New Roman" panose="02020603050405020304" pitchFamily="18" charset="0"/>
              </a:rPr>
              <a:t>Table 3.3 </a:t>
            </a:r>
            <a:r>
              <a:rPr lang="en-GB" sz="2400" b="1" dirty="0">
                <a:solidFill>
                  <a:srgbClr val="000000"/>
                </a:solidFill>
                <a:latin typeface="Times New Roman" panose="02020603050405020304" pitchFamily="18" charset="0"/>
                <a:ea typeface="Times New Roman"/>
                <a:cs typeface="Times New Roman" panose="02020603050405020304" pitchFamily="18" charset="0"/>
              </a:rPr>
              <a:t>Prices and Amounts of Gas Purchased</a:t>
            </a:r>
            <a:endParaRPr lang="en-US" sz="2400" b="1" dirty="0">
              <a:solidFill>
                <a:srgbClr val="00007F"/>
              </a:solidFill>
              <a:latin typeface="Times New Roman" panose="02020603050405020304" pitchFamily="18" charset="0"/>
              <a:ea typeface="Times New Roman"/>
              <a:cs typeface="Times New Roman" panose="02020603050405020304" pitchFamily="18" charset="0"/>
            </a:endParaRPr>
          </a:p>
        </p:txBody>
      </p:sp>
      <p:graphicFrame>
        <p:nvGraphicFramePr>
          <p:cNvPr id="8" name="Table 8">
            <a:extLst>
              <a:ext uri="{FF2B5EF4-FFF2-40B4-BE49-F238E27FC236}">
                <a16:creationId xmlns:a16="http://schemas.microsoft.com/office/drawing/2014/main" id="{EBC426D1-CDA0-4FD0-95E5-EA3408C33D2A}"/>
              </a:ext>
            </a:extLst>
          </p:cNvPr>
          <p:cNvGraphicFramePr>
            <a:graphicFrameLocks noGrp="1"/>
          </p:cNvGraphicFramePr>
          <p:nvPr>
            <p:ph type="tbl" sz="quarter" idx="17"/>
            <p:extLst>
              <p:ext uri="{D42A27DB-BD31-4B8C-83A1-F6EECF244321}">
                <p14:modId xmlns:p14="http://schemas.microsoft.com/office/powerpoint/2010/main" val="867814969"/>
              </p:ext>
            </p:extLst>
          </p:nvPr>
        </p:nvGraphicFramePr>
        <p:xfrm>
          <a:off x="1893360" y="2362200"/>
          <a:ext cx="5166677" cy="2494280"/>
        </p:xfrm>
        <a:graphic>
          <a:graphicData uri="http://schemas.openxmlformats.org/drawingml/2006/table">
            <a:tbl>
              <a:tblPr firstRow="1" bandRow="1">
                <a:tableStyleId>{69012ECD-51FC-41F1-AA8D-1B2483CD663E}</a:tableStyleId>
              </a:tblPr>
              <a:tblGrid>
                <a:gridCol w="1935480">
                  <a:extLst>
                    <a:ext uri="{9D8B030D-6E8A-4147-A177-3AD203B41FA5}">
                      <a16:colId xmlns:a16="http://schemas.microsoft.com/office/drawing/2014/main" val="2017670747"/>
                    </a:ext>
                  </a:extLst>
                </a:gridCol>
                <a:gridCol w="1732280">
                  <a:extLst>
                    <a:ext uri="{9D8B030D-6E8A-4147-A177-3AD203B41FA5}">
                      <a16:colId xmlns:a16="http://schemas.microsoft.com/office/drawing/2014/main" val="3443277581"/>
                    </a:ext>
                  </a:extLst>
                </a:gridCol>
                <a:gridCol w="1498917">
                  <a:extLst>
                    <a:ext uri="{9D8B030D-6E8A-4147-A177-3AD203B41FA5}">
                      <a16:colId xmlns:a16="http://schemas.microsoft.com/office/drawing/2014/main" val="3913980488"/>
                    </a:ext>
                  </a:extLst>
                </a:gridCol>
              </a:tblGrid>
              <a:tr h="370840">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Price (in dollars) </a:t>
                      </a:r>
                      <a:br>
                        <a:rPr lang="en-US" sz="1800"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Gallons of Gas </a:t>
                      </a:r>
                      <a:br>
                        <a:rPr lang="en-US" sz="1800" dirty="0">
                          <a:latin typeface="Times New Roman" panose="02020603050405020304" pitchFamily="18" charset="0"/>
                          <a:cs typeface="Times New Roman" panose="02020603050405020304" pitchFamily="18" charset="0"/>
                        </a:rPr>
                      </a:br>
                      <a:r>
                        <a:rPr lang="en-US" sz="1800" i="1" dirty="0">
                          <a:latin typeface="Times New Roman" panose="02020603050405020304" pitchFamily="18" charset="0"/>
                          <a:cs typeface="Times New Roman" panose="02020603050405020304" pitchFamily="18" charset="0"/>
                        </a:rPr>
                        <a:t>w</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i="1" dirty="0" err="1">
                          <a:latin typeface="Times New Roman" panose="02020603050405020304" pitchFamily="18" charset="0"/>
                          <a:cs typeface="Times New Roman" panose="02020603050405020304" pitchFamily="18" charset="0"/>
                        </a:rPr>
                        <a:t>xw</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748099629"/>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2.60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26.00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45027115"/>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2.80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13</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36.40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972608870"/>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2.70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 8</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21.60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35497328"/>
                  </a:ext>
                </a:extLst>
              </a:tr>
              <a:tr h="370840">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2.75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41.25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953459478"/>
                  </a:ext>
                </a:extLst>
              </a:tr>
              <a:tr h="370840">
                <a:tc>
                  <a:txBody>
                    <a:bodyPr/>
                    <a:lstStyle/>
                    <a:p>
                      <a:endParaRPr lang="en-US" sz="1800">
                        <a:latin typeface="Times New Roman" panose="02020603050405020304" pitchFamily="18" charset="0"/>
                        <a:cs typeface="Times New Roman" panose="02020603050405020304" pitchFamily="18" charset="0"/>
                      </a:endParaRPr>
                    </a:p>
                  </a:txBody>
                  <a:tcPr/>
                </a:tc>
                <a:tc>
                  <a:txBody>
                    <a:bodyPr/>
                    <a:lstStyle/>
                    <a:p>
                      <a:pPr marL="0" marR="0" algn="ctr">
                        <a:lnSpc>
                          <a:spcPct val="100000"/>
                        </a:lnSpc>
                        <a:spcBef>
                          <a:spcPts val="600"/>
                        </a:spcBef>
                        <a:spcAft>
                          <a:spcPts val="0"/>
                        </a:spcAft>
                      </a:pPr>
                      <a:r>
                        <a:rPr lang="el-GR" sz="1800" dirty="0">
                          <a:solidFill>
                            <a:srgbClr val="000000"/>
                          </a:solidFill>
                          <a:latin typeface="Times New Roman" panose="02020603050405020304" pitchFamily="18" charset="0"/>
                          <a:ea typeface="Times New Roman"/>
                          <a:cs typeface="Times New Roman" panose="02020603050405020304" pitchFamily="18" charset="0"/>
                        </a:rPr>
                        <a:t>Σ</a:t>
                      </a:r>
                      <a:r>
                        <a:rPr lang="en-US" sz="1800" i="1" dirty="0">
                          <a:solidFill>
                            <a:srgbClr val="000000"/>
                          </a:solidFill>
                          <a:latin typeface="Times New Roman" panose="02020603050405020304" pitchFamily="18" charset="0"/>
                          <a:ea typeface="Times New Roman"/>
                          <a:cs typeface="Times New Roman" panose="02020603050405020304" pitchFamily="18" charset="0"/>
                        </a:rPr>
                        <a:t>w</a:t>
                      </a:r>
                      <a:r>
                        <a:rPr lang="en-US" sz="1800" dirty="0">
                          <a:solidFill>
                            <a:srgbClr val="000000"/>
                          </a:solidFill>
                          <a:latin typeface="Times New Roman" panose="02020603050405020304" pitchFamily="18" charset="0"/>
                          <a:ea typeface="Times New Roman"/>
                          <a:cs typeface="Times New Roman" panose="02020603050405020304" pitchFamily="18" charset="0"/>
                        </a:rPr>
                        <a:t> = 46</a:t>
                      </a:r>
                    </a:p>
                  </a:txBody>
                  <a:tcPr/>
                </a:tc>
                <a:tc>
                  <a:txBody>
                    <a:bodyPr/>
                    <a:lstStyle/>
                    <a:p>
                      <a:pPr marL="0" marR="0" algn="ctr">
                        <a:lnSpc>
                          <a:spcPct val="100000"/>
                        </a:lnSpc>
                        <a:spcBef>
                          <a:spcPts val="600"/>
                        </a:spcBef>
                        <a:spcAft>
                          <a:spcPts val="0"/>
                        </a:spcAft>
                      </a:pPr>
                      <a:r>
                        <a:rPr lang="el-GR" sz="1800" dirty="0">
                          <a:solidFill>
                            <a:srgbClr val="000000"/>
                          </a:solidFill>
                          <a:latin typeface="Times New Roman" panose="02020603050405020304" pitchFamily="18" charset="0"/>
                          <a:ea typeface="Times New Roman"/>
                          <a:cs typeface="Times New Roman" panose="02020603050405020304" pitchFamily="18" charset="0"/>
                        </a:rPr>
                        <a:t>Σ</a:t>
                      </a:r>
                      <a:r>
                        <a:rPr lang="en-US" sz="1800" i="1" dirty="0" err="1">
                          <a:solidFill>
                            <a:srgbClr val="000000"/>
                          </a:solidFill>
                          <a:latin typeface="Times New Roman" panose="02020603050405020304" pitchFamily="18" charset="0"/>
                          <a:ea typeface="Times New Roman"/>
                          <a:cs typeface="Times New Roman" panose="02020603050405020304" pitchFamily="18" charset="0"/>
                        </a:rPr>
                        <a:t>xw</a:t>
                      </a:r>
                      <a:r>
                        <a:rPr lang="en-US" sz="1800" dirty="0">
                          <a:solidFill>
                            <a:srgbClr val="000000"/>
                          </a:solidFill>
                          <a:latin typeface="Times New Roman" panose="02020603050405020304" pitchFamily="18" charset="0"/>
                          <a:ea typeface="Times New Roman"/>
                          <a:cs typeface="Times New Roman" panose="02020603050405020304" pitchFamily="18" charset="0"/>
                        </a:rPr>
                        <a:t> = 125.25</a:t>
                      </a:r>
                    </a:p>
                  </a:txBody>
                  <a:tcPr/>
                </a:tc>
                <a:extLst>
                  <a:ext uri="{0D108BD9-81ED-4DB2-BD59-A6C34878D82A}">
                    <a16:rowId xmlns:a16="http://schemas.microsoft.com/office/drawing/2014/main" val="2465788028"/>
                  </a:ext>
                </a:extLst>
              </a:tr>
            </a:tbl>
          </a:graphicData>
        </a:graphic>
      </p:graphicFrame>
    </p:spTree>
    <p:extLst>
      <p:ext uri="{BB962C8B-B14F-4D97-AF65-F5344CB8AC3E}">
        <p14:creationId xmlns:p14="http://schemas.microsoft.com/office/powerpoint/2010/main" val="1685479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3-12: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2824163"/>
          </a:xfrm>
        </p:spPr>
        <p:txBody>
          <a:bodyPr/>
          <a:lstStyle/>
          <a:p>
            <a:pPr algn="l">
              <a:lnSpc>
                <a:spcPct val="100000"/>
              </a:lnSpc>
              <a:spcBef>
                <a:spcPts val="624"/>
              </a:spcBef>
              <a:spcAft>
                <a:spcPts val="1200"/>
              </a:spcAft>
            </a:pPr>
            <a:r>
              <a:rPr lang="en-US" sz="2600" dirty="0">
                <a:latin typeface="Times New Roman" panose="02020603050405020304" pitchFamily="18" charset="0"/>
                <a:cs typeface="Times New Roman" panose="02020603050405020304" pitchFamily="18" charset="0"/>
              </a:rPr>
              <a:t>Here the variable is the price of gas per gallon, and we will denote it by </a:t>
            </a:r>
            <a:r>
              <a:rPr lang="en-US" sz="2600" i="1" dirty="0">
                <a:latin typeface="Times New Roman" panose="02020603050405020304" pitchFamily="18" charset="0"/>
                <a:cs typeface="Times New Roman" panose="02020603050405020304" pitchFamily="18" charset="0"/>
              </a:rPr>
              <a:t>x</a:t>
            </a:r>
            <a:r>
              <a:rPr lang="en-US" sz="2600" dirty="0">
                <a:latin typeface="Times New Roman" panose="02020603050405020304" pitchFamily="18" charset="0"/>
                <a:cs typeface="Times New Roman" panose="02020603050405020304" pitchFamily="18" charset="0"/>
              </a:rPr>
              <a:t>. The weights are the number of gallons bought each time, and we will denote these weights by </a:t>
            </a:r>
            <a:r>
              <a:rPr lang="en-US" sz="2600" i="1"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 We list the values of </a:t>
            </a:r>
            <a:r>
              <a:rPr lang="en-US" sz="2600" i="1" dirty="0">
                <a:latin typeface="Times New Roman" panose="02020603050405020304" pitchFamily="18" charset="0"/>
                <a:cs typeface="Times New Roman" panose="02020603050405020304" pitchFamily="18" charset="0"/>
              </a:rPr>
              <a:t>x </a:t>
            </a:r>
            <a:r>
              <a:rPr lang="en-US" sz="2600" dirty="0">
                <a:latin typeface="Times New Roman" panose="02020603050405020304" pitchFamily="18" charset="0"/>
                <a:cs typeface="Times New Roman" panose="02020603050405020304" pitchFamily="18" charset="0"/>
              </a:rPr>
              <a:t>and </a:t>
            </a:r>
            <a:r>
              <a:rPr lang="en-US" sz="2600" i="1" dirty="0">
                <a:latin typeface="Times New Roman" panose="02020603050405020304" pitchFamily="18" charset="0"/>
                <a:cs typeface="Times New Roman" panose="02020603050405020304" pitchFamily="18" charset="0"/>
              </a:rPr>
              <a:t>w </a:t>
            </a:r>
            <a:r>
              <a:rPr lang="en-US" sz="2600" dirty="0">
                <a:latin typeface="Times New Roman" panose="02020603050405020304" pitchFamily="18" charset="0"/>
                <a:cs typeface="Times New Roman" panose="02020603050405020304" pitchFamily="18" charset="0"/>
              </a:rPr>
              <a:t>in Table 3.3, and find ∑</a:t>
            </a:r>
            <a:r>
              <a:rPr lang="en-US" sz="2600" i="1" dirty="0">
                <a:latin typeface="Times New Roman" panose="02020603050405020304" pitchFamily="18" charset="0"/>
                <a:cs typeface="Times New Roman" panose="02020603050405020304" pitchFamily="18" charset="0"/>
              </a:rPr>
              <a:t>w</a:t>
            </a:r>
            <a:r>
              <a:rPr lang="en-US" sz="2600" dirty="0">
                <a:latin typeface="Times New Roman" panose="02020603050405020304" pitchFamily="18" charset="0"/>
                <a:cs typeface="Times New Roman" panose="02020603050405020304" pitchFamily="18" charset="0"/>
              </a:rPr>
              <a:t>. Then we multiply each value of </a:t>
            </a:r>
            <a:r>
              <a:rPr lang="en-US" sz="2600" i="1" dirty="0">
                <a:latin typeface="Times New Roman" panose="02020603050405020304" pitchFamily="18" charset="0"/>
                <a:cs typeface="Times New Roman" panose="02020603050405020304" pitchFamily="18" charset="0"/>
              </a:rPr>
              <a:t>x </a:t>
            </a:r>
            <a:r>
              <a:rPr lang="en-US" sz="2600" dirty="0">
                <a:latin typeface="Times New Roman" panose="02020603050405020304" pitchFamily="18" charset="0"/>
                <a:cs typeface="Times New Roman" panose="02020603050405020304" pitchFamily="18" charset="0"/>
              </a:rPr>
              <a:t>by the corresponding value of </a:t>
            </a:r>
            <a:r>
              <a:rPr lang="en-US" sz="2600" i="1" dirty="0">
                <a:latin typeface="Times New Roman" panose="02020603050405020304" pitchFamily="18" charset="0"/>
                <a:cs typeface="Times New Roman" panose="02020603050405020304" pitchFamily="18" charset="0"/>
              </a:rPr>
              <a:t>w </a:t>
            </a:r>
            <a:r>
              <a:rPr lang="en-US" sz="2600" dirty="0">
                <a:latin typeface="Times New Roman" panose="02020603050405020304" pitchFamily="18" charset="0"/>
                <a:cs typeface="Times New Roman" panose="02020603050405020304" pitchFamily="18" charset="0"/>
              </a:rPr>
              <a:t>and obtain ∑</a:t>
            </a:r>
            <a:r>
              <a:rPr lang="en-US" sz="2600" i="1" dirty="0" err="1">
                <a:latin typeface="Times New Roman" panose="02020603050405020304" pitchFamily="18" charset="0"/>
                <a:cs typeface="Times New Roman" panose="02020603050405020304" pitchFamily="18" charset="0"/>
              </a:rPr>
              <a:t>xw</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by adding the resulting values. Finally, we divide ∑</a:t>
            </a:r>
            <a:r>
              <a:rPr lang="en-US" sz="2600" i="1" dirty="0" err="1">
                <a:latin typeface="Times New Roman" panose="02020603050405020304" pitchFamily="18" charset="0"/>
                <a:cs typeface="Times New Roman" panose="02020603050405020304" pitchFamily="18" charset="0"/>
              </a:rPr>
              <a:t>xw</a:t>
            </a:r>
            <a:r>
              <a:rPr lang="en-US" sz="2600" i="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by ∑</a:t>
            </a:r>
            <a:r>
              <a:rPr lang="en-US" sz="2600" i="1" dirty="0">
                <a:latin typeface="Times New Roman" panose="02020603050405020304" pitchFamily="18" charset="0"/>
                <a:cs typeface="Times New Roman" panose="02020603050405020304" pitchFamily="18" charset="0"/>
              </a:rPr>
              <a:t>w </a:t>
            </a:r>
            <a:r>
              <a:rPr lang="en-US" sz="2600" dirty="0">
                <a:latin typeface="Times New Roman" panose="02020603050405020304" pitchFamily="18" charset="0"/>
                <a:cs typeface="Times New Roman" panose="02020603050405020304" pitchFamily="18" charset="0"/>
              </a:rPr>
              <a:t>to find the weighted mean.</a:t>
            </a:r>
            <a:endParaRPr lang="en-GB" sz="2600" dirty="0">
              <a:latin typeface="Times New Roman" panose="02020603050405020304" pitchFamily="18" charset="0"/>
              <a:cs typeface="Times New Roman" panose="02020603050405020304" pitchFamily="18" charset="0"/>
            </a:endParaRPr>
          </a:p>
        </p:txBody>
      </p:sp>
      <p:graphicFrame>
        <p:nvGraphicFramePr>
          <p:cNvPr id="8" name="Object 3" descr="Weighted Mean equals Start Fraction sigma-summation x w Over sigma-summation w End Fraction equals Start Fraction 125.25 Over 46 End Fraction equals dollar-sign 2.72 ">
            <a:extLst>
              <a:ext uri="{FF2B5EF4-FFF2-40B4-BE49-F238E27FC236}">
                <a16:creationId xmlns:a16="http://schemas.microsoft.com/office/drawing/2014/main" id="{54EA24BB-6D60-40AB-AB41-E5A25E6FC3F4}"/>
              </a:ext>
            </a:extLst>
          </p:cNvPr>
          <p:cNvGraphicFramePr>
            <a:graphicFrameLocks noChangeAspect="1"/>
          </p:cNvGraphicFramePr>
          <p:nvPr>
            <p:extLst>
              <p:ext uri="{D42A27DB-BD31-4B8C-83A1-F6EECF244321}">
                <p14:modId xmlns:p14="http://schemas.microsoft.com/office/powerpoint/2010/main" val="2873857111"/>
              </p:ext>
            </p:extLst>
          </p:nvPr>
        </p:nvGraphicFramePr>
        <p:xfrm>
          <a:off x="2430463" y="4389438"/>
          <a:ext cx="4283075" cy="757237"/>
        </p:xfrm>
        <a:graphic>
          <a:graphicData uri="http://schemas.openxmlformats.org/presentationml/2006/ole">
            <mc:AlternateContent xmlns:mc="http://schemas.openxmlformats.org/markup-compatibility/2006">
              <mc:Choice xmlns:v="urn:schemas-microsoft-com:vml" Requires="v">
                <p:oleObj spid="_x0000_s29013" name="Equation" r:id="rId3" imgW="4343400" imgH="761760" progId="Equation.DSMT4">
                  <p:embed/>
                </p:oleObj>
              </mc:Choice>
              <mc:Fallback>
                <p:oleObj name="Equation" r:id="rId3" imgW="4343400" imgH="761760" progId="Equation.DSMT4">
                  <p:embed/>
                  <p:pic>
                    <p:nvPicPr>
                      <p:cNvPr id="8" name="Object 3">
                        <a:extLst>
                          <a:ext uri="{FF2B5EF4-FFF2-40B4-BE49-F238E27FC236}">
                            <a16:creationId xmlns:a16="http://schemas.microsoft.com/office/drawing/2014/main" id="{54EA24BB-6D60-40AB-AB41-E5A25E6FC3F4}"/>
                          </a:ext>
                        </a:extLst>
                      </p:cNvPr>
                      <p:cNvPicPr>
                        <a:picLocks noChangeAspect="1" noChangeArrowheads="1"/>
                      </p:cNvPicPr>
                      <p:nvPr/>
                    </p:nvPicPr>
                    <p:blipFill>
                      <a:blip r:embed="rId4"/>
                      <a:srcRect/>
                      <a:stretch>
                        <a:fillRect/>
                      </a:stretch>
                    </p:blipFill>
                    <p:spPr bwMode="auto">
                      <a:xfrm>
                        <a:off x="2430463" y="4389438"/>
                        <a:ext cx="4283075" cy="757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281354" y="5253037"/>
            <a:ext cx="8334022" cy="990600"/>
          </a:xfrm>
        </p:spPr>
        <p:txBody>
          <a:bodyPr/>
          <a:lstStyle/>
          <a:p>
            <a:pPr marL="0" indent="0">
              <a:spcBef>
                <a:spcPct val="50000"/>
              </a:spcBef>
              <a:buNone/>
            </a:pPr>
            <a:r>
              <a:rPr lang="en-US" sz="2600" dirty="0">
                <a:latin typeface="Times New Roman" panose="02020603050405020304" pitchFamily="18" charset="0"/>
                <a:cs typeface="Times New Roman" panose="02020603050405020304" pitchFamily="18" charset="0"/>
              </a:rPr>
              <a:t>Thus, Maura paid an average of $</a:t>
            </a:r>
            <a:r>
              <a:rPr lang="en-US" sz="2600" b="1" dirty="0">
                <a:latin typeface="Times New Roman" panose="02020603050405020304" pitchFamily="18" charset="0"/>
                <a:cs typeface="Times New Roman" panose="02020603050405020304" pitchFamily="18" charset="0"/>
              </a:rPr>
              <a:t>2.72</a:t>
            </a:r>
            <a:r>
              <a:rPr lang="en-US" sz="2600" dirty="0">
                <a:latin typeface="Times New Roman" panose="02020603050405020304" pitchFamily="18" charset="0"/>
                <a:cs typeface="Times New Roman" panose="02020603050405020304" pitchFamily="18" charset="0"/>
              </a:rPr>
              <a:t> a gallon for the gas she bought in June 2015.</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149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Relationships Among the Mean, Median, and Mode (1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SzPct val="100000"/>
              <a:buFont typeface="+mj-lt"/>
              <a:buAutoNum type="arabicPeriod"/>
            </a:pPr>
            <a:r>
              <a:rPr lang="en-GB" dirty="0">
                <a:latin typeface="Times New Roman" panose="02020603050405020304" pitchFamily="18" charset="0"/>
                <a:cs typeface="Times New Roman" panose="02020603050405020304" pitchFamily="18" charset="0"/>
              </a:rPr>
              <a:t>For a </a:t>
            </a:r>
            <a:r>
              <a:rPr lang="en-GB" b="1" i="1" u="sng" dirty="0">
                <a:latin typeface="Times New Roman" panose="02020603050405020304" pitchFamily="18" charset="0"/>
                <a:cs typeface="Times New Roman" panose="02020603050405020304" pitchFamily="18" charset="0"/>
              </a:rPr>
              <a:t>symmetric histogram</a:t>
            </a:r>
            <a:r>
              <a:rPr lang="en-GB" dirty="0">
                <a:latin typeface="Times New Roman" panose="02020603050405020304" pitchFamily="18" charset="0"/>
                <a:cs typeface="Times New Roman" panose="02020603050405020304" pitchFamily="18" charset="0"/>
              </a:rPr>
              <a:t> and frequency distribution with one peak (see Figure 3.2), the values of the mean, median, and mode are identical, and they lie at the </a:t>
            </a:r>
            <a:r>
              <a:rPr lang="en-US" dirty="0">
                <a:latin typeface="Times New Roman" panose="02020603050405020304" pitchFamily="18" charset="0"/>
                <a:cs typeface="Times New Roman" panose="02020603050405020304" pitchFamily="18" charset="0"/>
              </a:rPr>
              <a:t>center</a:t>
            </a:r>
            <a:r>
              <a:rPr lang="en-GB" dirty="0">
                <a:latin typeface="Times New Roman" panose="02020603050405020304" pitchFamily="18" charset="0"/>
                <a:cs typeface="Times New Roman" panose="02020603050405020304" pitchFamily="18" charset="0"/>
              </a:rPr>
              <a:t> of the distribution.</a:t>
            </a:r>
          </a:p>
        </p:txBody>
      </p:sp>
    </p:spTree>
    <p:extLst>
      <p:ext uri="{BB962C8B-B14F-4D97-AF65-F5344CB8AC3E}">
        <p14:creationId xmlns:p14="http://schemas.microsoft.com/office/powerpoint/2010/main" val="2572794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Figure 3.2 Mean, Median, and Mode for a Symmetric Histogram and Frequency Distribution Curve</a:t>
            </a:r>
          </a:p>
        </p:txBody>
      </p:sp>
      <p:pic>
        <p:nvPicPr>
          <p:cNvPr id="20" name="Picture 2" descr="A histogram depicts a symmetric frequency distribution curve. The vertical axis is labeled, Frequency and the horizontal axis is labeled Variable. The histogram consists of 9 vertical bars which are distributed in bell-shaped. A bell-shaped curve is overlaid on the histogram. The midpoint of the fifth bar from the left is labeled as Mean equals median equals mode.">
            <a:extLst>
              <a:ext uri="{FF2B5EF4-FFF2-40B4-BE49-F238E27FC236}">
                <a16:creationId xmlns:a16="http://schemas.microsoft.com/office/drawing/2014/main" id="{CC54B37E-4E4F-4867-8E80-B620EB39F6CA}"/>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834889" y="2149656"/>
            <a:ext cx="7507355" cy="349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16502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Relationships Among the Mean, Median, and Mode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SzPct val="100000"/>
              <a:buFont typeface="+mj-lt"/>
              <a:buAutoNum type="arabicPeriod" startAt="2"/>
            </a:pPr>
            <a:r>
              <a:rPr lang="en-US" dirty="0">
                <a:latin typeface="Times New Roman" panose="02020603050405020304" pitchFamily="18" charset="0"/>
                <a:cs typeface="Times New Roman" panose="02020603050405020304" pitchFamily="18" charset="0"/>
              </a:rPr>
              <a:t>For a histogram and a frequency distribution curve </a:t>
            </a:r>
            <a:r>
              <a:rPr lang="en-US" b="1" i="1" u="sng" dirty="0">
                <a:latin typeface="Times New Roman" panose="02020603050405020304" pitchFamily="18" charset="0"/>
                <a:cs typeface="Times New Roman" panose="02020603050405020304" pitchFamily="18" charset="0"/>
              </a:rPr>
              <a:t>skewed to the right</a:t>
            </a:r>
            <a:r>
              <a:rPr lang="en-US" dirty="0">
                <a:latin typeface="Times New Roman" panose="02020603050405020304" pitchFamily="18" charset="0"/>
                <a:cs typeface="Times New Roman" panose="02020603050405020304" pitchFamily="18" charset="0"/>
              </a:rPr>
              <a:t> (see Figure 3.3), the value of the mean is the largest, that of the mode is the smallest, and the value of the median lies between these two. (Notice that the mode always occurs at the peak point.) The value of the mean is the largest in this case because it is sensitive to outliers that occur in the right tail. These outliers pull the mean to the right.</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975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2359E-8E1F-426C-A5EB-C1E94B855C96}"/>
              </a:ext>
            </a:extLst>
          </p:cNvPr>
          <p:cNvSpPr>
            <a:spLocks noGrp="1"/>
          </p:cNvSpPr>
          <p:nvPr>
            <p:ph type="title"/>
          </p:nvPr>
        </p:nvSpPr>
        <p:spPr>
          <a:xfrm>
            <a:off x="281354" y="457200"/>
            <a:ext cx="8534400" cy="970672"/>
          </a:xfrm>
        </p:spPr>
        <p:txBody>
          <a:bodyPr/>
          <a:lstStyle/>
          <a:p>
            <a:r>
              <a:rPr lang="en-US" dirty="0"/>
              <a:t>Mean</a:t>
            </a:r>
          </a:p>
        </p:txBody>
      </p:sp>
      <p:sp>
        <p:nvSpPr>
          <p:cNvPr id="13" name="Content Placeholder 12">
            <a:extLst>
              <a:ext uri="{FF2B5EF4-FFF2-40B4-BE49-F238E27FC236}">
                <a16:creationId xmlns:a16="http://schemas.microsoft.com/office/drawing/2014/main" id="{98AFC7BD-20A9-4BD0-9F0D-854C4E655802}"/>
              </a:ext>
            </a:extLst>
          </p:cNvPr>
          <p:cNvSpPr>
            <a:spLocks noGrp="1"/>
          </p:cNvSpPr>
          <p:nvPr>
            <p:ph sz="quarter" idx="15"/>
          </p:nvPr>
        </p:nvSpPr>
        <p:spPr>
          <a:xfrm>
            <a:off x="243501" y="1431501"/>
            <a:ext cx="8534400" cy="1473601"/>
          </a:xfrm>
        </p:spPr>
        <p:txBody>
          <a:bodyPr/>
          <a:lstStyle/>
          <a:p>
            <a:pPr algn="l">
              <a:lnSpc>
                <a:spcPct val="100000"/>
              </a:lnSpc>
              <a:spcBef>
                <a:spcPts val="624"/>
              </a:spcBef>
              <a:spcAft>
                <a:spcPts val="1800"/>
              </a:spcAft>
            </a:pPr>
            <a:r>
              <a:rPr lang="en-GB" sz="2000" dirty="0">
                <a:latin typeface="Times New Roman" panose="02020603050405020304" pitchFamily="18" charset="0"/>
                <a:cs typeface="Times New Roman" panose="02020603050405020304" pitchFamily="18" charset="0"/>
              </a:rPr>
              <a:t>The </a:t>
            </a:r>
            <a:r>
              <a:rPr lang="en-GB" sz="2000" b="1" i="1" u="sng" dirty="0">
                <a:latin typeface="Times New Roman" panose="02020603050405020304" pitchFamily="18" charset="0"/>
                <a:cs typeface="Times New Roman" panose="02020603050405020304" pitchFamily="18" charset="0"/>
              </a:rPr>
              <a:t>mean for ungrouped data</a:t>
            </a:r>
            <a:r>
              <a:rPr lang="en-GB" sz="2000" dirty="0">
                <a:latin typeface="Times New Roman" panose="02020603050405020304" pitchFamily="18" charset="0"/>
                <a:cs typeface="Times New Roman" panose="02020603050405020304" pitchFamily="18" charset="0"/>
              </a:rPr>
              <a:t> is obtained by dividing the sum of all values by the number of values in the data set. Thus,</a:t>
            </a:r>
          </a:p>
          <a:p>
            <a:pPr algn="l">
              <a:lnSpc>
                <a:spcPct val="100000"/>
              </a:lnSpc>
              <a:spcBef>
                <a:spcPts val="624"/>
              </a:spcBef>
              <a:spcAft>
                <a:spcPts val="1800"/>
              </a:spcAft>
            </a:pPr>
            <a:r>
              <a:rPr lang="en-GB" sz="2000" dirty="0">
                <a:latin typeface="Times New Roman" panose="02020603050405020304" pitchFamily="18" charset="0"/>
                <a:cs typeface="Times New Roman" panose="02020603050405020304" pitchFamily="18" charset="0"/>
              </a:rPr>
              <a:t>Mean for population data:</a:t>
            </a:r>
            <a:endParaRPr lang="en-US" sz="2000" dirty="0">
              <a:latin typeface="Times New Roman" panose="02020603050405020304" pitchFamily="18" charset="0"/>
              <a:cs typeface="Times New Roman" panose="02020603050405020304" pitchFamily="18" charset="0"/>
            </a:endParaRPr>
          </a:p>
        </p:txBody>
      </p:sp>
      <p:graphicFrame>
        <p:nvGraphicFramePr>
          <p:cNvPr id="26" name="Object 2" descr="mu equals Start Fraction sigma-summation x Over upper N End Fraction ">
            <a:extLst>
              <a:ext uri="{FF2B5EF4-FFF2-40B4-BE49-F238E27FC236}">
                <a16:creationId xmlns:a16="http://schemas.microsoft.com/office/drawing/2014/main" id="{D55AE50A-8BF3-4ECD-B59B-AC1254EE5346}"/>
              </a:ext>
            </a:extLst>
          </p:cNvPr>
          <p:cNvGraphicFramePr>
            <a:graphicFrameLocks noChangeAspect="1"/>
          </p:cNvGraphicFramePr>
          <p:nvPr>
            <p:extLst>
              <p:ext uri="{D42A27DB-BD31-4B8C-83A1-F6EECF244321}">
                <p14:modId xmlns:p14="http://schemas.microsoft.com/office/powerpoint/2010/main" val="2385095659"/>
              </p:ext>
            </p:extLst>
          </p:nvPr>
        </p:nvGraphicFramePr>
        <p:xfrm>
          <a:off x="3236913" y="2195513"/>
          <a:ext cx="1093787" cy="676275"/>
        </p:xfrm>
        <a:graphic>
          <a:graphicData uri="http://schemas.openxmlformats.org/presentationml/2006/ole">
            <mc:AlternateContent xmlns:mc="http://schemas.openxmlformats.org/markup-compatibility/2006">
              <mc:Choice xmlns:v="urn:schemas-microsoft-com:vml" Requires="v">
                <p:oleObj spid="_x0000_s51759" name="Equation" r:id="rId3" imgW="939600" imgH="672840" progId="Equation.DSMT4">
                  <p:embed/>
                </p:oleObj>
              </mc:Choice>
              <mc:Fallback>
                <p:oleObj name="Equation" r:id="rId3" imgW="939600" imgH="672840" progId="Equation.DSMT4">
                  <p:embed/>
                  <p:pic>
                    <p:nvPicPr>
                      <p:cNvPr id="1026" name="Object 2"/>
                      <p:cNvPicPr>
                        <a:picLocks noChangeAspect="1" noChangeArrowheads="1"/>
                      </p:cNvPicPr>
                      <p:nvPr/>
                    </p:nvPicPr>
                    <p:blipFill>
                      <a:blip r:embed="rId4"/>
                      <a:srcRect/>
                      <a:stretch>
                        <a:fillRect/>
                      </a:stretch>
                    </p:blipFill>
                    <p:spPr bwMode="auto">
                      <a:xfrm>
                        <a:off x="3236913" y="2195513"/>
                        <a:ext cx="1093787"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a16="http://schemas.microsoft.com/office/drawing/2014/main" id="{30C1CFA4-DA53-49C2-8046-F03799A45E2A}"/>
              </a:ext>
            </a:extLst>
          </p:cNvPr>
          <p:cNvSpPr>
            <a:spLocks noGrp="1"/>
          </p:cNvSpPr>
          <p:nvPr>
            <p:ph sz="quarter" idx="16"/>
          </p:nvPr>
        </p:nvSpPr>
        <p:spPr>
          <a:xfrm>
            <a:off x="281354" y="3012989"/>
            <a:ext cx="2538046" cy="416012"/>
          </a:xfrm>
        </p:spPr>
        <p:txBody>
          <a:bodyPr/>
          <a:lstStyle/>
          <a:p>
            <a:r>
              <a:rPr lang="en-GB" sz="2000" dirty="0">
                <a:latin typeface="Times New Roman" panose="02020603050405020304" pitchFamily="18" charset="0"/>
                <a:cs typeface="Times New Roman" panose="02020603050405020304" pitchFamily="18" charset="0"/>
              </a:rPr>
              <a:t>Mean for sample data:</a:t>
            </a:r>
            <a:endParaRPr lang="en-US" sz="2000" dirty="0">
              <a:latin typeface="Times New Roman" panose="02020603050405020304" pitchFamily="18" charset="0"/>
              <a:cs typeface="Times New Roman" panose="02020603050405020304" pitchFamily="18" charset="0"/>
            </a:endParaRPr>
          </a:p>
        </p:txBody>
      </p:sp>
      <p:graphicFrame>
        <p:nvGraphicFramePr>
          <p:cNvPr id="27" name="Object 3" descr="x overbar equals Start Fraction sigma-summation x Over n End Fraction ">
            <a:extLst>
              <a:ext uri="{FF2B5EF4-FFF2-40B4-BE49-F238E27FC236}">
                <a16:creationId xmlns:a16="http://schemas.microsoft.com/office/drawing/2014/main" id="{A147420E-6D15-4AB1-8E51-AA997BB965B3}"/>
              </a:ext>
            </a:extLst>
          </p:cNvPr>
          <p:cNvGraphicFramePr>
            <a:graphicFrameLocks noChangeAspect="1"/>
          </p:cNvGraphicFramePr>
          <p:nvPr>
            <p:extLst>
              <p:ext uri="{D42A27DB-BD31-4B8C-83A1-F6EECF244321}">
                <p14:modId xmlns:p14="http://schemas.microsoft.com/office/powerpoint/2010/main" val="3437741169"/>
              </p:ext>
            </p:extLst>
          </p:nvPr>
        </p:nvGraphicFramePr>
        <p:xfrm>
          <a:off x="3194050" y="2979738"/>
          <a:ext cx="1003300" cy="592137"/>
        </p:xfrm>
        <a:graphic>
          <a:graphicData uri="http://schemas.openxmlformats.org/presentationml/2006/ole">
            <mc:AlternateContent xmlns:mc="http://schemas.openxmlformats.org/markup-compatibility/2006">
              <mc:Choice xmlns:v="urn:schemas-microsoft-com:vml" Requires="v">
                <p:oleObj spid="_x0000_s51760" name="Equation" r:id="rId5" imgW="914400" imgH="672840" progId="Equation.DSMT4">
                  <p:embed/>
                </p:oleObj>
              </mc:Choice>
              <mc:Fallback>
                <p:oleObj name="Equation" r:id="rId5" imgW="914400" imgH="672840" progId="Equation.DSMT4">
                  <p:embed/>
                  <p:pic>
                    <p:nvPicPr>
                      <p:cNvPr id="1027" name="Object 3"/>
                      <p:cNvPicPr>
                        <a:picLocks noChangeAspect="1" noChangeArrowheads="1"/>
                      </p:cNvPicPr>
                      <p:nvPr/>
                    </p:nvPicPr>
                    <p:blipFill>
                      <a:blip r:embed="rId6"/>
                      <a:srcRect/>
                      <a:stretch>
                        <a:fillRect/>
                      </a:stretch>
                    </p:blipFill>
                    <p:spPr bwMode="auto">
                      <a:xfrm>
                        <a:off x="3194050" y="2979738"/>
                        <a:ext cx="1003300"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a:extLst>
              <a:ext uri="{FF2B5EF4-FFF2-40B4-BE49-F238E27FC236}">
                <a16:creationId xmlns:a16="http://schemas.microsoft.com/office/drawing/2014/main" id="{60E63FFB-F91C-43DF-BFF7-1C2C5DB2377E}"/>
              </a:ext>
            </a:extLst>
          </p:cNvPr>
          <p:cNvSpPr>
            <a:spLocks noGrp="1"/>
          </p:cNvSpPr>
          <p:nvPr>
            <p:ph sz="quarter" idx="18"/>
          </p:nvPr>
        </p:nvSpPr>
        <p:spPr>
          <a:xfrm>
            <a:off x="281601" y="3853032"/>
            <a:ext cx="861399" cy="416012"/>
          </a:xfrm>
        </p:spPr>
        <p:txBody>
          <a:bodyPr/>
          <a:lstStyle/>
          <a:p>
            <a:pPr marL="0" indent="0">
              <a:buNone/>
            </a:pPr>
            <a:r>
              <a:rPr lang="en-GB" sz="2000" dirty="0">
                <a:latin typeface="Times New Roman" panose="02020603050405020304" pitchFamily="18" charset="0"/>
                <a:cs typeface="Times New Roman" panose="02020603050405020304" pitchFamily="18" charset="0"/>
              </a:rPr>
              <a:t>where</a:t>
            </a:r>
            <a:endParaRPr lang="en-US" sz="2000" dirty="0">
              <a:latin typeface="Times New Roman" panose="02020603050405020304" pitchFamily="18" charset="0"/>
              <a:cs typeface="Times New Roman" panose="02020603050405020304" pitchFamily="18" charset="0"/>
            </a:endParaRPr>
          </a:p>
        </p:txBody>
      </p:sp>
      <p:graphicFrame>
        <p:nvGraphicFramePr>
          <p:cNvPr id="28" name="Object 27" descr="cap sigma x">
            <a:extLst>
              <a:ext uri="{FF2B5EF4-FFF2-40B4-BE49-F238E27FC236}">
                <a16:creationId xmlns:a16="http://schemas.microsoft.com/office/drawing/2014/main" id="{AE5B7D1C-5DCD-4862-A02B-107DADFBE975}"/>
              </a:ext>
            </a:extLst>
          </p:cNvPr>
          <p:cNvGraphicFramePr>
            <a:graphicFrameLocks noChangeAspect="1"/>
          </p:cNvGraphicFramePr>
          <p:nvPr>
            <p:extLst>
              <p:ext uri="{D42A27DB-BD31-4B8C-83A1-F6EECF244321}">
                <p14:modId xmlns:p14="http://schemas.microsoft.com/office/powerpoint/2010/main" val="3734662381"/>
              </p:ext>
            </p:extLst>
          </p:nvPr>
        </p:nvGraphicFramePr>
        <p:xfrm>
          <a:off x="1127125" y="3883025"/>
          <a:ext cx="431800" cy="317500"/>
        </p:xfrm>
        <a:graphic>
          <a:graphicData uri="http://schemas.openxmlformats.org/presentationml/2006/ole">
            <mc:AlternateContent xmlns:mc="http://schemas.openxmlformats.org/markup-compatibility/2006">
              <mc:Choice xmlns:v="urn:schemas-microsoft-com:vml" Requires="v">
                <p:oleObj spid="_x0000_s51761" name="Equation" r:id="rId7" imgW="469800" imgH="380880" progId="Equation.DSMT4">
                  <p:embed/>
                </p:oleObj>
              </mc:Choice>
              <mc:Fallback>
                <p:oleObj name="Equation" r:id="rId7" imgW="469800" imgH="380880" progId="Equation.DSMT4">
                  <p:embed/>
                  <p:pic>
                    <p:nvPicPr>
                      <p:cNvPr id="2" name="Object 1"/>
                      <p:cNvPicPr>
                        <a:picLocks noChangeAspect="1" noChangeArrowheads="1"/>
                      </p:cNvPicPr>
                      <p:nvPr/>
                    </p:nvPicPr>
                    <p:blipFill>
                      <a:blip r:embed="rId8"/>
                      <a:srcRect/>
                      <a:stretch>
                        <a:fillRect/>
                      </a:stretch>
                    </p:blipFill>
                    <p:spPr bwMode="auto">
                      <a:xfrm>
                        <a:off x="1127125" y="3883025"/>
                        <a:ext cx="431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Content Placeholder 18">
            <a:extLst>
              <a:ext uri="{FF2B5EF4-FFF2-40B4-BE49-F238E27FC236}">
                <a16:creationId xmlns:a16="http://schemas.microsoft.com/office/drawing/2014/main" id="{DB19B77D-7078-496D-928D-17F8C13660A4}"/>
              </a:ext>
            </a:extLst>
          </p:cNvPr>
          <p:cNvSpPr>
            <a:spLocks noGrp="1"/>
          </p:cNvSpPr>
          <p:nvPr>
            <p:ph sz="quarter" idx="21"/>
          </p:nvPr>
        </p:nvSpPr>
        <p:spPr>
          <a:xfrm>
            <a:off x="268356" y="3819939"/>
            <a:ext cx="8610599" cy="946382"/>
          </a:xfrm>
        </p:spPr>
        <p:txBody>
          <a:bodyPr/>
          <a:lstStyle/>
          <a:p>
            <a:pPr marL="0" indent="1311275">
              <a:lnSpc>
                <a:spcPct val="100000"/>
              </a:lnSpc>
              <a:buNone/>
            </a:pPr>
            <a:r>
              <a:rPr lang="en-GB" sz="2000" dirty="0">
                <a:latin typeface="Times New Roman" panose="02020603050405020304" pitchFamily="18" charset="0"/>
                <a:cs typeface="Times New Roman" panose="02020603050405020304" pitchFamily="18" charset="0"/>
              </a:rPr>
              <a:t>is the sum of all values; </a:t>
            </a:r>
            <a:r>
              <a:rPr lang="en-GB" sz="2000" i="1" dirty="0">
                <a:latin typeface="Times New Roman" panose="02020603050405020304" pitchFamily="18" charset="0"/>
                <a:cs typeface="Times New Roman" panose="02020603050405020304" pitchFamily="18" charset="0"/>
              </a:rPr>
              <a:t>N</a:t>
            </a:r>
            <a:r>
              <a:rPr lang="en-GB" sz="2000" dirty="0">
                <a:latin typeface="Times New Roman" panose="02020603050405020304" pitchFamily="18" charset="0"/>
                <a:cs typeface="Times New Roman" panose="02020603050405020304" pitchFamily="18" charset="0"/>
              </a:rPr>
              <a:t> is the population size; </a:t>
            </a:r>
            <a:r>
              <a:rPr lang="en-GB" sz="2000" i="1" dirty="0">
                <a:latin typeface="Times New Roman" panose="02020603050405020304" pitchFamily="18" charset="0"/>
                <a:cs typeface="Times New Roman" panose="02020603050405020304" pitchFamily="18" charset="0"/>
              </a:rPr>
              <a:t>n</a:t>
            </a:r>
            <a:r>
              <a:rPr lang="en-GB" sz="2000" dirty="0">
                <a:latin typeface="Times New Roman" panose="02020603050405020304" pitchFamily="18" charset="0"/>
                <a:cs typeface="Times New Roman" panose="02020603050405020304" pitchFamily="18" charset="0"/>
              </a:rPr>
              <a:t> is the sample size; </a:t>
            </a:r>
            <a:r>
              <a:rPr lang="en-GB" sz="2000" i="1" dirty="0">
                <a:latin typeface="Times New Roman" panose="02020603050405020304" pitchFamily="18" charset="0"/>
                <a:cs typeface="Times New Roman" panose="02020603050405020304" pitchFamily="18" charset="0"/>
              </a:rPr>
              <a:t>µ </a:t>
            </a:r>
            <a:r>
              <a:rPr lang="en-GB" sz="2000" dirty="0">
                <a:latin typeface="Times New Roman" panose="02020603050405020304" pitchFamily="18" charset="0"/>
                <a:cs typeface="Times New Roman" panose="02020603050405020304" pitchFamily="18" charset="0"/>
              </a:rPr>
              <a:t>is the population mean; and</a:t>
            </a:r>
            <a:endParaRPr lang="en-US" sz="2000" dirty="0">
              <a:latin typeface="Times New Roman" panose="02020603050405020304" pitchFamily="18" charset="0"/>
              <a:cs typeface="Times New Roman" panose="02020603050405020304" pitchFamily="18" charset="0"/>
            </a:endParaRPr>
          </a:p>
        </p:txBody>
      </p:sp>
      <p:graphicFrame>
        <p:nvGraphicFramePr>
          <p:cNvPr id="30" name="Object 29" descr="macron over x">
            <a:extLst>
              <a:ext uri="{FF2B5EF4-FFF2-40B4-BE49-F238E27FC236}">
                <a16:creationId xmlns:a16="http://schemas.microsoft.com/office/drawing/2014/main" id="{9712F06C-85A1-4EDA-BE56-9E7E7F600161}"/>
              </a:ext>
            </a:extLst>
          </p:cNvPr>
          <p:cNvGraphicFramePr>
            <a:graphicFrameLocks noChangeAspect="1"/>
          </p:cNvGraphicFramePr>
          <p:nvPr>
            <p:extLst>
              <p:ext uri="{D42A27DB-BD31-4B8C-83A1-F6EECF244321}">
                <p14:modId xmlns:p14="http://schemas.microsoft.com/office/powerpoint/2010/main" val="3699724539"/>
              </p:ext>
            </p:extLst>
          </p:nvPr>
        </p:nvGraphicFramePr>
        <p:xfrm>
          <a:off x="3473338" y="4213780"/>
          <a:ext cx="257398" cy="249714"/>
        </p:xfrm>
        <a:graphic>
          <a:graphicData uri="http://schemas.openxmlformats.org/presentationml/2006/ole">
            <mc:AlternateContent xmlns:mc="http://schemas.openxmlformats.org/markup-compatibility/2006">
              <mc:Choice xmlns:v="urn:schemas-microsoft-com:vml" Requires="v">
                <p:oleObj spid="_x0000_s51762" name="Equation" r:id="rId9" imgW="190440" imgH="228600" progId="Equation.DSMT4">
                  <p:embed/>
                </p:oleObj>
              </mc:Choice>
              <mc:Fallback>
                <p:oleObj name="Equation" r:id="rId9" imgW="190440" imgH="228600" progId="Equation.DSMT4">
                  <p:embed/>
                  <p:pic>
                    <p:nvPicPr>
                      <p:cNvPr id="5" name="Object 4"/>
                      <p:cNvPicPr>
                        <a:picLocks noChangeAspect="1" noChangeArrowheads="1"/>
                      </p:cNvPicPr>
                      <p:nvPr/>
                    </p:nvPicPr>
                    <p:blipFill>
                      <a:blip r:embed="rId10"/>
                      <a:srcRect/>
                      <a:stretch>
                        <a:fillRect/>
                      </a:stretch>
                    </p:blipFill>
                    <p:spPr bwMode="auto">
                      <a:xfrm>
                        <a:off x="3473338" y="4213780"/>
                        <a:ext cx="257398" cy="2497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Content Placeholder 22">
            <a:extLst>
              <a:ext uri="{FF2B5EF4-FFF2-40B4-BE49-F238E27FC236}">
                <a16:creationId xmlns:a16="http://schemas.microsoft.com/office/drawing/2014/main" id="{B0FED866-2F90-4F3C-8CD3-23CCD14272B6}"/>
              </a:ext>
            </a:extLst>
          </p:cNvPr>
          <p:cNvSpPr>
            <a:spLocks noGrp="1"/>
          </p:cNvSpPr>
          <p:nvPr>
            <p:ph sz="quarter" idx="25"/>
          </p:nvPr>
        </p:nvSpPr>
        <p:spPr>
          <a:xfrm>
            <a:off x="3785283" y="4160091"/>
            <a:ext cx="2255339" cy="416012"/>
          </a:xfrm>
        </p:spPr>
        <p:txBody>
          <a:bodyPr/>
          <a:lstStyle/>
          <a:p>
            <a:pPr>
              <a:buNone/>
            </a:pPr>
            <a:r>
              <a:rPr lang="en-GB" sz="2000" dirty="0"/>
              <a:t>is the sample mean.</a:t>
            </a:r>
            <a:endParaRPr lang="en-US" sz="2000" dirty="0"/>
          </a:p>
        </p:txBody>
      </p:sp>
    </p:spTree>
    <p:extLst>
      <p:ext uri="{BB962C8B-B14F-4D97-AF65-F5344CB8AC3E}">
        <p14:creationId xmlns:p14="http://schemas.microsoft.com/office/powerpoint/2010/main" val="748283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Figure 3.3 Mean, Median, and Mode for a Histogram and Frequency Distribution Curve Skewed to the Right</a:t>
            </a:r>
          </a:p>
        </p:txBody>
      </p:sp>
      <p:pic>
        <p:nvPicPr>
          <p:cNvPr id="20" name="Picture 2" descr="A histogram depicts a right-skewed frequency distribution curve. The vertical axis is labeled, Frequency and the horizontal axis is labeled Variable. The histogram shows 9 vertical bars which are right-skewed. A right-skewed curve is overlaid on the histogram and it passes through the top center of the bars. The midpoint of the second bar from the left is labeled as Mode, the midpoint of the fourth bar from the left is labeled as Median, and the midpoint of the fifth bar from the left is labeled as Mean.">
            <a:extLst>
              <a:ext uri="{FF2B5EF4-FFF2-40B4-BE49-F238E27FC236}">
                <a16:creationId xmlns:a16="http://schemas.microsoft.com/office/drawing/2014/main" id="{4FA16096-6B57-4E92-989C-93664032A9A8}"/>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1424269" y="2000440"/>
            <a:ext cx="6295462" cy="2857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8658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Relationships Among the Mean, Median, and Mode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If a histogram and a frequency distribution curve are </a:t>
            </a:r>
            <a:r>
              <a:rPr lang="en-US" b="1" i="1" u="sng" dirty="0">
                <a:latin typeface="Times New Roman" panose="02020603050405020304" pitchFamily="18" charset="0"/>
                <a:cs typeface="Times New Roman" panose="02020603050405020304" pitchFamily="18" charset="0"/>
              </a:rPr>
              <a:t>skewed to the left</a:t>
            </a:r>
            <a:r>
              <a:rPr lang="en-US" dirty="0">
                <a:latin typeface="Times New Roman" panose="02020603050405020304" pitchFamily="18" charset="0"/>
                <a:cs typeface="Times New Roman" panose="02020603050405020304" pitchFamily="18" charset="0"/>
              </a:rPr>
              <a:t> (see Figure 3.4), the value of the mean is the smallest and that of the mode is the largest, with the value of the median lying between these two. In this case, the outliers in the left tail pull the mean to the left.</a:t>
            </a:r>
          </a:p>
        </p:txBody>
      </p:sp>
    </p:spTree>
    <p:extLst>
      <p:ext uri="{BB962C8B-B14F-4D97-AF65-F5344CB8AC3E}">
        <p14:creationId xmlns:p14="http://schemas.microsoft.com/office/powerpoint/2010/main" val="3674738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Figure 3.4 Mean, Median, and Mode for a Histogram and Frequency Distribution Curve Skewed to the Left</a:t>
            </a:r>
          </a:p>
        </p:txBody>
      </p:sp>
      <p:pic>
        <p:nvPicPr>
          <p:cNvPr id="5" name="Picture 2" descr="A histogram depicts a left-skewed frequency distribution curve. The vertical axis is labeled, Frequency and the horizontal axis is labeled Variable. The histogram shows 9 vertical bars which are left skewed. A left-skewed curve is overlaid on the histogram which passes through the top center of the consecutive bars. The midpoint of the fifth bar from the left is labeled as Mean, the midpoint of the sixth bar from the left is labeled as Median, and the midpoint of the eighth bar from the left is labeled as Mode. ">
            <a:extLst>
              <a:ext uri="{FF2B5EF4-FFF2-40B4-BE49-F238E27FC236}">
                <a16:creationId xmlns:a16="http://schemas.microsoft.com/office/drawing/2014/main" id="{6BE288D4-DE8F-4562-A614-35F493D9FFEC}"/>
              </a:ext>
            </a:extLst>
          </p:cNvPr>
          <p:cNvPicPr>
            <a:picLocks noGrp="1" noChangeAspect="1" noChangeArrowheads="1"/>
          </p:cNvPicPr>
          <p:nvPr>
            <p:ph type="pic" sz="quarter" idx="19"/>
          </p:nvPr>
        </p:nvPicPr>
        <p:blipFill>
          <a:blip r:embed="rId2">
            <a:extLst>
              <a:ext uri="{28A0092B-C50C-407E-A947-70E740481C1C}">
                <a14:useLocalDpi xmlns:a14="http://schemas.microsoft.com/office/drawing/2010/main" val="0"/>
              </a:ext>
            </a:extLst>
          </a:blip>
          <a:stretch>
            <a:fillRect/>
          </a:stretch>
        </p:blipFill>
        <p:spPr bwMode="auto">
          <a:xfrm>
            <a:off x="756013" y="1986978"/>
            <a:ext cx="7625987" cy="342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16582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3.2 Measures of Dispersion for Ungrouped Data</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r>
              <a:rPr lang="en-US" dirty="0">
                <a:latin typeface="Times New Roman" panose="02020603050405020304" pitchFamily="18" charset="0"/>
                <a:cs typeface="Times New Roman" panose="02020603050405020304" pitchFamily="18" charset="0"/>
              </a:rPr>
              <a:t>Range</a:t>
            </a:r>
          </a:p>
          <a:p>
            <a:r>
              <a:rPr lang="en-US" dirty="0">
                <a:latin typeface="Times New Roman" panose="02020603050405020304" pitchFamily="18" charset="0"/>
                <a:cs typeface="Times New Roman" panose="02020603050405020304" pitchFamily="18" charset="0"/>
              </a:rPr>
              <a:t>Variance and Standard Deviation</a:t>
            </a:r>
          </a:p>
          <a:p>
            <a:r>
              <a:rPr lang="en-US" dirty="0">
                <a:latin typeface="Times New Roman" panose="02020603050405020304" pitchFamily="18" charset="0"/>
                <a:cs typeface="Times New Roman" panose="02020603050405020304" pitchFamily="18" charset="0"/>
              </a:rPr>
              <a:t>Population Parameters and Sample Statistics</a:t>
            </a:r>
          </a:p>
        </p:txBody>
      </p:sp>
    </p:spTree>
    <p:extLst>
      <p:ext uri="{BB962C8B-B14F-4D97-AF65-F5344CB8AC3E}">
        <p14:creationId xmlns:p14="http://schemas.microsoft.com/office/powerpoint/2010/main" val="47876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Range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spcAft>
                <a:spcPts val="1800"/>
              </a:spcAft>
              <a:buNone/>
            </a:pPr>
            <a:r>
              <a:rPr lang="en-US" b="1" dirty="0">
                <a:latin typeface="Times New Roman" panose="02020603050405020304" pitchFamily="18" charset="0"/>
                <a:cs typeface="Times New Roman" panose="02020603050405020304" pitchFamily="18" charset="0"/>
              </a:rPr>
              <a:t>Finding the Range for Ungrouped Data</a:t>
            </a:r>
          </a:p>
          <a:p>
            <a:pPr algn="ctr">
              <a:spcAft>
                <a:spcPts val="1800"/>
              </a:spcAft>
              <a:buNone/>
            </a:pPr>
            <a:r>
              <a:rPr lang="en-US" dirty="0">
                <a:latin typeface="Times New Roman" panose="02020603050405020304" pitchFamily="18" charset="0"/>
                <a:cs typeface="Times New Roman" panose="02020603050405020304" pitchFamily="18" charset="0"/>
              </a:rPr>
              <a:t>Range = Largest value – Smallest Value</a:t>
            </a:r>
          </a:p>
        </p:txBody>
      </p:sp>
    </p:spTree>
    <p:extLst>
      <p:ext uri="{BB962C8B-B14F-4D97-AF65-F5344CB8AC3E}">
        <p14:creationId xmlns:p14="http://schemas.microsoft.com/office/powerpoint/2010/main" val="2200958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US" dirty="0">
                <a:latin typeface="Times New Roman" panose="02020603050405020304" pitchFamily="18" charset="0"/>
                <a:cs typeface="Times New Roman" panose="02020603050405020304" pitchFamily="18" charset="0"/>
              </a:rPr>
              <a:t>Table 3.4 gives the total areas in square miles of the four western South-Central states of the United States. </a:t>
            </a:r>
          </a:p>
          <a:p>
            <a:pPr marL="0" indent="0">
              <a:spcAft>
                <a:spcPts val="1800"/>
              </a:spcAft>
              <a:buNone/>
            </a:pPr>
            <a:r>
              <a:rPr lang="en-US" dirty="0">
                <a:latin typeface="Times New Roman" panose="02020603050405020304" pitchFamily="18" charset="0"/>
                <a:cs typeface="Times New Roman" panose="02020603050405020304" pitchFamily="18" charset="0"/>
              </a:rPr>
              <a:t>Find the range for this data set.</a:t>
            </a:r>
          </a:p>
        </p:txBody>
      </p:sp>
    </p:spTree>
    <p:extLst>
      <p:ext uri="{BB962C8B-B14F-4D97-AF65-F5344CB8AC3E}">
        <p14:creationId xmlns:p14="http://schemas.microsoft.com/office/powerpoint/2010/main" val="4182448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0B07-50BB-4EB8-8E71-28163BD967A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3.4</a:t>
            </a:r>
          </a:p>
        </p:txBody>
      </p:sp>
      <p:graphicFrame>
        <p:nvGraphicFramePr>
          <p:cNvPr id="8" name="Table 8">
            <a:extLst>
              <a:ext uri="{FF2B5EF4-FFF2-40B4-BE49-F238E27FC236}">
                <a16:creationId xmlns:a16="http://schemas.microsoft.com/office/drawing/2014/main" id="{EBC426D1-CDA0-4FD0-95E5-EA3408C33D2A}"/>
              </a:ext>
            </a:extLst>
          </p:cNvPr>
          <p:cNvGraphicFramePr>
            <a:graphicFrameLocks noGrp="1"/>
          </p:cNvGraphicFramePr>
          <p:nvPr>
            <p:ph type="tbl" sz="quarter" idx="17"/>
            <p:extLst>
              <p:ext uri="{D42A27DB-BD31-4B8C-83A1-F6EECF244321}">
                <p14:modId xmlns:p14="http://schemas.microsoft.com/office/powerpoint/2010/main" val="1216918262"/>
              </p:ext>
            </p:extLst>
          </p:nvPr>
        </p:nvGraphicFramePr>
        <p:xfrm>
          <a:off x="2644109" y="2501900"/>
          <a:ext cx="3855783" cy="1854200"/>
        </p:xfrm>
        <a:graphic>
          <a:graphicData uri="http://schemas.openxmlformats.org/drawingml/2006/table">
            <a:tbl>
              <a:tblPr firstRow="1" bandRow="1">
                <a:tableStyleId>{69012ECD-51FC-41F1-AA8D-1B2483CD663E}</a:tableStyleId>
              </a:tblPr>
              <a:tblGrid>
                <a:gridCol w="1192530">
                  <a:extLst>
                    <a:ext uri="{9D8B030D-6E8A-4147-A177-3AD203B41FA5}">
                      <a16:colId xmlns:a16="http://schemas.microsoft.com/office/drawing/2014/main" val="2017670747"/>
                    </a:ext>
                  </a:extLst>
                </a:gridCol>
                <a:gridCol w="2663253">
                  <a:extLst>
                    <a:ext uri="{9D8B030D-6E8A-4147-A177-3AD203B41FA5}">
                      <a16:colId xmlns:a16="http://schemas.microsoft.com/office/drawing/2014/main" val="3443277581"/>
                    </a:ext>
                  </a:extLst>
                </a:gridCol>
              </a:tblGrid>
              <a:tr h="370840">
                <a:tc>
                  <a:txBody>
                    <a:bodyPr/>
                    <a:lstStyle/>
                    <a:p>
                      <a:pPr marL="0" marR="0">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State</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a:latin typeface="Times New Roman" panose="02020603050405020304" pitchFamily="18" charset="0"/>
                          <a:cs typeface="Times New Roman" panose="02020603050405020304" pitchFamily="18" charset="0"/>
                        </a:rPr>
                        <a:t>Total Area (square miles)</a:t>
                      </a:r>
                      <a:endParaRPr lang="en-US" sz="1800" b="1">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748099629"/>
                  </a:ext>
                </a:extLst>
              </a:tr>
              <a:tr h="370840">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Arkansas</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 53,182</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745027115"/>
                  </a:ext>
                </a:extLst>
              </a:tr>
              <a:tr h="370840">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Louisiana</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 49,651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972608870"/>
                  </a:ext>
                </a:extLst>
              </a:tr>
              <a:tr h="370840">
                <a:tc>
                  <a:txBody>
                    <a:bodyPr/>
                    <a:lstStyle/>
                    <a:p>
                      <a:pPr marL="0" marR="0">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Oklahoma</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 69,903</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35497328"/>
                  </a:ext>
                </a:extLst>
              </a:tr>
              <a:tr h="370840">
                <a:tc>
                  <a:txBody>
                    <a:bodyPr/>
                    <a:lstStyle/>
                    <a:p>
                      <a:pPr marL="0" marR="0">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Texas</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267,277</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953459478"/>
                  </a:ext>
                </a:extLst>
              </a:tr>
            </a:tbl>
          </a:graphicData>
        </a:graphic>
      </p:graphicFrame>
    </p:spTree>
    <p:extLst>
      <p:ext uri="{BB962C8B-B14F-4D97-AF65-F5344CB8AC3E}">
        <p14:creationId xmlns:p14="http://schemas.microsoft.com/office/powerpoint/2010/main" val="2119594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3-11: Solution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buNone/>
            </a:pPr>
            <a:r>
              <a:rPr lang="en-GB" sz="2600" dirty="0">
                <a:latin typeface="Times New Roman" panose="02020603050405020304" pitchFamily="18" charset="0"/>
                <a:cs typeface="Times New Roman" panose="02020603050405020304" pitchFamily="18" charset="0"/>
              </a:rPr>
              <a:t>Range = Largest value – Smallest Value</a:t>
            </a:r>
          </a:p>
          <a:p>
            <a:pPr indent="517525">
              <a:buNone/>
            </a:pPr>
            <a:r>
              <a:rPr lang="en-GB" sz="2600" dirty="0">
                <a:latin typeface="Times New Roman" panose="02020603050405020304" pitchFamily="18" charset="0"/>
                <a:cs typeface="Times New Roman" panose="02020603050405020304" pitchFamily="18" charset="0"/>
              </a:rPr>
              <a:t>= 267,277 – 49,651 </a:t>
            </a:r>
          </a:p>
          <a:p>
            <a:pPr indent="517525">
              <a:spcAft>
                <a:spcPts val="1800"/>
              </a:spcAft>
              <a:buNone/>
            </a:pP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217,626 square miles</a:t>
            </a:r>
          </a:p>
          <a:p>
            <a:pPr marL="0" indent="0">
              <a:buNone/>
            </a:pPr>
            <a:r>
              <a:rPr lang="en-US" sz="2600" dirty="0">
                <a:latin typeface="Times New Roman" panose="02020603050405020304" pitchFamily="18" charset="0"/>
                <a:cs typeface="Times New Roman" panose="02020603050405020304" pitchFamily="18" charset="0"/>
              </a:rPr>
              <a:t>Thus, the total areas of these four states are spread over a range of 217,626 square miles.</a:t>
            </a:r>
          </a:p>
        </p:txBody>
      </p:sp>
    </p:spTree>
    <p:extLst>
      <p:ext uri="{BB962C8B-B14F-4D97-AF65-F5344CB8AC3E}">
        <p14:creationId xmlns:p14="http://schemas.microsoft.com/office/powerpoint/2010/main" val="2817037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Range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4815840"/>
          </a:xfrm>
        </p:spPr>
        <p:txBody>
          <a:bodyPr/>
          <a:lstStyle/>
          <a:p>
            <a:pPr marL="0" indent="0">
              <a:buNone/>
            </a:pPr>
            <a:r>
              <a:rPr lang="en-US" sz="2600" b="1" dirty="0">
                <a:latin typeface="Times New Roman" panose="02020603050405020304" pitchFamily="18" charset="0"/>
                <a:cs typeface="Times New Roman" panose="02020603050405020304" pitchFamily="18" charset="0"/>
              </a:rPr>
              <a:t>Disadvantages</a:t>
            </a:r>
          </a:p>
          <a:p>
            <a:r>
              <a:rPr lang="en-GB" sz="2600" dirty="0">
                <a:latin typeface="Times New Roman" panose="02020603050405020304" pitchFamily="18" charset="0"/>
                <a:cs typeface="Times New Roman" panose="02020603050405020304" pitchFamily="18" charset="0"/>
              </a:rPr>
              <a:t>The range, like the mean, has the disadvantage of being influenced by outliers. Consequently, the range is not a good measure of dispersion to use for a data set that contains outliers. </a:t>
            </a:r>
            <a:r>
              <a:rPr lang="en-US" sz="2600" dirty="0">
                <a:latin typeface="Times New Roman" panose="02020603050405020304" pitchFamily="18" charset="0"/>
                <a:cs typeface="Times New Roman" panose="02020603050405020304" pitchFamily="18" charset="0"/>
              </a:rPr>
              <a:t>This indicates that the range is a </a:t>
            </a:r>
            <a:r>
              <a:rPr lang="en-US" sz="2600" b="1" dirty="0">
                <a:latin typeface="Times New Roman" panose="02020603050405020304" pitchFamily="18" charset="0"/>
                <a:cs typeface="Times New Roman" panose="02020603050405020304" pitchFamily="18" charset="0"/>
              </a:rPr>
              <a:t>nonresistant measure </a:t>
            </a:r>
            <a:r>
              <a:rPr lang="en-US" sz="2600" dirty="0">
                <a:latin typeface="Times New Roman" panose="02020603050405020304" pitchFamily="18" charset="0"/>
                <a:cs typeface="Times New Roman" panose="02020603050405020304" pitchFamily="18" charset="0"/>
              </a:rPr>
              <a:t>of dispersion.</a:t>
            </a:r>
            <a:endParaRPr lang="en-GB" sz="2600" dirty="0">
              <a:latin typeface="Times New Roman" panose="02020603050405020304" pitchFamily="18" charset="0"/>
              <a:cs typeface="Times New Roman" panose="02020603050405020304" pitchFamily="18" charset="0"/>
            </a:endParaRPr>
          </a:p>
          <a:p>
            <a:r>
              <a:rPr lang="en-GB" sz="2600" dirty="0">
                <a:latin typeface="Times New Roman" panose="02020603050405020304" pitchFamily="18" charset="0"/>
                <a:cs typeface="Times New Roman" panose="02020603050405020304" pitchFamily="18" charset="0"/>
              </a:rPr>
              <a:t>Its calculation is based on two values only: the largest and the smallest. All other values in a data set are ignored when calculating the range. Thus, the range is not a very satisfactory measure of dispersion.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3876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Variance and Standard Deviation (1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534400" cy="4572000"/>
          </a:xfrm>
        </p:spPr>
        <p:txBody>
          <a:bodyPr/>
          <a:lstStyle/>
          <a:p>
            <a:pPr>
              <a:spcAft>
                <a:spcPts val="1800"/>
              </a:spcAft>
            </a:pPr>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standard deviation</a:t>
            </a:r>
            <a:r>
              <a:rPr lang="en-GB" dirty="0">
                <a:latin typeface="Times New Roman" panose="02020603050405020304" pitchFamily="18" charset="0"/>
                <a:cs typeface="Times New Roman" panose="02020603050405020304" pitchFamily="18" charset="0"/>
              </a:rPr>
              <a:t> is the most-used measure of dispersion.</a:t>
            </a:r>
          </a:p>
          <a:p>
            <a:pPr>
              <a:spcAft>
                <a:spcPts val="1800"/>
              </a:spcAft>
            </a:pPr>
            <a:r>
              <a:rPr lang="en-GB" dirty="0">
                <a:latin typeface="Times New Roman" panose="02020603050405020304" pitchFamily="18" charset="0"/>
                <a:cs typeface="Times New Roman" panose="02020603050405020304" pitchFamily="18" charset="0"/>
              </a:rPr>
              <a:t>The value of the standard deviation tells how closely the values of a data set are clustered around the mean.</a:t>
            </a:r>
          </a:p>
          <a:p>
            <a:pPr>
              <a:spcAft>
                <a:spcPts val="1800"/>
              </a:spcAft>
            </a:pPr>
            <a:r>
              <a:rPr lang="en-GB" dirty="0">
                <a:latin typeface="Times New Roman" panose="02020603050405020304" pitchFamily="18" charset="0"/>
                <a:cs typeface="Times New Roman" panose="02020603050405020304" pitchFamily="18" charset="0"/>
              </a:rPr>
              <a:t>In general, a lower value of the standard deviation for a data set indicates that the values of that data set are spread over a relatively smaller range around the mean.</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662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3-1</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Table 3.1 lists the total revenues (rounded to billions of dollars) of 10 U.S. companies for the year 2018 (Fortune.com, August 2019).</a:t>
            </a:r>
          </a:p>
        </p:txBody>
      </p:sp>
    </p:spTree>
    <p:extLst>
      <p:ext uri="{BB962C8B-B14F-4D97-AF65-F5344CB8AC3E}">
        <p14:creationId xmlns:p14="http://schemas.microsoft.com/office/powerpoint/2010/main" val="15986107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Variance and Standard Deviation (2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534400" cy="4572000"/>
          </a:xfrm>
        </p:spPr>
        <p:txBody>
          <a:bodyPr/>
          <a:lstStyle/>
          <a:p>
            <a:pPr>
              <a:spcAft>
                <a:spcPts val="1800"/>
              </a:spcAft>
            </a:pPr>
            <a:r>
              <a:rPr lang="en-GB" dirty="0">
                <a:latin typeface="Times New Roman" panose="02020603050405020304" pitchFamily="18" charset="0"/>
                <a:cs typeface="Times New Roman" panose="02020603050405020304" pitchFamily="18" charset="0"/>
              </a:rPr>
              <a:t>In contrast, a larger value of the standard deviation for a data set indicates that the values of that data set are spread over a relatively larger range around the mean.</a:t>
            </a:r>
          </a:p>
          <a:p>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standard deviation</a:t>
            </a:r>
            <a:r>
              <a:rPr lang="en-GB" dirty="0">
                <a:latin typeface="Times New Roman" panose="02020603050405020304" pitchFamily="18" charset="0"/>
                <a:cs typeface="Times New Roman" panose="02020603050405020304" pitchFamily="18" charset="0"/>
              </a:rPr>
              <a:t> is </a:t>
            </a:r>
            <a:r>
              <a:rPr lang="en-GB" i="1" dirty="0">
                <a:latin typeface="Times New Roman" panose="02020603050405020304" pitchFamily="18" charset="0"/>
                <a:cs typeface="Times New Roman" panose="02020603050405020304" pitchFamily="18" charset="0"/>
              </a:rPr>
              <a:t>obtained by taking the positive square root</a:t>
            </a:r>
            <a:r>
              <a:rPr lang="en-GB" dirty="0">
                <a:latin typeface="Times New Roman" panose="02020603050405020304" pitchFamily="18" charset="0"/>
                <a:cs typeface="Times New Roman" panose="02020603050405020304" pitchFamily="18" charset="0"/>
              </a:rPr>
              <a:t> of the </a:t>
            </a:r>
            <a:r>
              <a:rPr lang="en-GB" b="1" dirty="0">
                <a:latin typeface="Times New Roman" panose="02020603050405020304" pitchFamily="18" charset="0"/>
                <a:cs typeface="Times New Roman" panose="02020603050405020304" pitchFamily="18" charset="0"/>
              </a:rPr>
              <a:t>variance</a:t>
            </a:r>
            <a:r>
              <a:rPr lang="en-GB"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89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Variance and Standard Deviation (3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534400" cy="4572000"/>
          </a:xfrm>
        </p:spPr>
        <p:txBody>
          <a:bodyPr/>
          <a:lstStyle/>
          <a:p>
            <a:pPr>
              <a:spcAft>
                <a:spcPts val="1800"/>
              </a:spcAft>
            </a:pPr>
            <a:r>
              <a:rPr lang="en-GB" dirty="0">
                <a:latin typeface="Times New Roman" panose="02020603050405020304" pitchFamily="18" charset="0"/>
                <a:cs typeface="Times New Roman" panose="02020603050405020304" pitchFamily="18" charset="0"/>
              </a:rPr>
              <a:t>The variance calculated for population data is denoted by </a:t>
            </a:r>
            <a:r>
              <a:rPr lang="el-GR" b="1" i="1" dirty="0">
                <a:latin typeface="Times New Roman" panose="02020603050405020304" pitchFamily="18" charset="0"/>
                <a:cs typeface="Times New Roman" panose="02020603050405020304" pitchFamily="18" charset="0"/>
              </a:rPr>
              <a:t>σ</a:t>
            </a:r>
            <a:r>
              <a:rPr lang="en-US" b="1" i="1" dirty="0">
                <a:latin typeface="Times New Roman" panose="02020603050405020304" pitchFamily="18" charset="0"/>
                <a:cs typeface="Times New Roman" panose="02020603050405020304" pitchFamily="18" charset="0"/>
              </a:rPr>
              <a:t>²</a:t>
            </a:r>
            <a:r>
              <a:rPr lang="en-US" dirty="0">
                <a:latin typeface="Times New Roman" panose="02020603050405020304" pitchFamily="18" charset="0"/>
                <a:cs typeface="Times New Roman" panose="02020603050405020304" pitchFamily="18" charset="0"/>
              </a:rPr>
              <a:t> (read as sigma squared), and the variance calculated for sample data is denoted by </a:t>
            </a:r>
            <a:r>
              <a:rPr lang="en-US" b="1" i="1" dirty="0">
                <a:latin typeface="Times New Roman" panose="02020603050405020304" pitchFamily="18" charset="0"/>
                <a:cs typeface="Times New Roman" panose="02020603050405020304" pitchFamily="18" charset="0"/>
              </a:rPr>
              <a:t>s²</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standard deviation calculated for population data is denoted by </a:t>
            </a:r>
            <a:r>
              <a:rPr lang="el-GR" b="1" i="1" dirty="0">
                <a:latin typeface="Times New Roman" panose="02020603050405020304" pitchFamily="18" charset="0"/>
                <a:cs typeface="Times New Roman" panose="02020603050405020304" pitchFamily="18" charset="0"/>
              </a:rPr>
              <a:t>σ</a:t>
            </a:r>
            <a:r>
              <a:rPr lang="en-GB" dirty="0">
                <a:latin typeface="Times New Roman" panose="02020603050405020304" pitchFamily="18" charset="0"/>
                <a:cs typeface="Times New Roman" panose="02020603050405020304" pitchFamily="18" charset="0"/>
              </a:rPr>
              <a:t>, and the standard deviation calculated for sample data is denoted by </a:t>
            </a:r>
            <a:r>
              <a:rPr lang="en-GB" b="1" i="1" dirty="0">
                <a:latin typeface="Times New Roman" panose="02020603050405020304" pitchFamily="18" charset="0"/>
                <a:cs typeface="Times New Roman" panose="02020603050405020304" pitchFamily="18" charset="0"/>
              </a:rPr>
              <a:t>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93865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Variance and Standard Deviation (4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8"/>
            <a:ext cx="8534400" cy="1141412"/>
          </a:xfrm>
        </p:spPr>
        <p:txBody>
          <a:bodyPr/>
          <a:lstStyle/>
          <a:p>
            <a:pPr algn="l">
              <a:lnSpc>
                <a:spcPct val="100000"/>
              </a:lnSpc>
            </a:pPr>
            <a:r>
              <a:rPr lang="en-GB" sz="2800" b="1" dirty="0">
                <a:latin typeface="Times New Roman" panose="02020603050405020304" pitchFamily="18" charset="0"/>
                <a:cs typeface="Times New Roman" panose="02020603050405020304" pitchFamily="18" charset="0"/>
              </a:rPr>
              <a:t>Basic Formulas for the Variance and Standard Deviation for Ungrouped Data</a:t>
            </a:r>
          </a:p>
        </p:txBody>
      </p:sp>
      <p:graphicFrame>
        <p:nvGraphicFramePr>
          <p:cNvPr id="6" name="Object 5" descr="Start Layout 1st Row sigma squared equals Start Fraction sigma-summation left-parenthesis x minus mu right-parenthesis squared Over upper N End Fraction and s squared equals Start Fraction sigma-summation left-parenthesis x minus x overbar right-parenthesis squared Over n minus 1 End Fraction 2nd Row sigma equals Start Root Start Fraction sigma-summation left-parenthesis x minus mu right-parenthesis squared Over upper N End Fraction End Root and s equals Start Root Start Fraction sigma-summation left-parenthesis x minus x overbar right-parenthesis squared Over n minus 1 End Fraction End Root End Layout ">
            <a:extLst>
              <a:ext uri="{FF2B5EF4-FFF2-40B4-BE49-F238E27FC236}">
                <a16:creationId xmlns:a16="http://schemas.microsoft.com/office/drawing/2014/main" id="{4E15E630-9DC3-415F-A10F-668A16FDD604}"/>
              </a:ext>
            </a:extLst>
          </p:cNvPr>
          <p:cNvGraphicFramePr>
            <a:graphicFrameLocks noChangeAspect="1"/>
          </p:cNvGraphicFramePr>
          <p:nvPr>
            <p:extLst>
              <p:ext uri="{D42A27DB-BD31-4B8C-83A1-F6EECF244321}">
                <p14:modId xmlns:p14="http://schemas.microsoft.com/office/powerpoint/2010/main" val="1200143311"/>
              </p:ext>
            </p:extLst>
          </p:nvPr>
        </p:nvGraphicFramePr>
        <p:xfrm>
          <a:off x="2117725" y="2554288"/>
          <a:ext cx="4906963" cy="1749425"/>
        </p:xfrm>
        <a:graphic>
          <a:graphicData uri="http://schemas.openxmlformats.org/presentationml/2006/ole">
            <mc:AlternateContent xmlns:mc="http://schemas.openxmlformats.org/markup-compatibility/2006">
              <mc:Choice xmlns:v="urn:schemas-microsoft-com:vml" Requires="v">
                <p:oleObj spid="_x0000_s30021" name="Equation" r:id="rId3" imgW="4330440" imgH="1752480" progId="Equation.DSMT4">
                  <p:embed/>
                </p:oleObj>
              </mc:Choice>
              <mc:Fallback>
                <p:oleObj name="Equation" r:id="rId3" imgW="4330440" imgH="1752480" progId="Equation.DSMT4">
                  <p:embed/>
                  <p:pic>
                    <p:nvPicPr>
                      <p:cNvPr id="3" name="Object 2"/>
                      <p:cNvPicPr>
                        <a:picLocks noChangeAspect="1" noChangeArrowheads="1"/>
                      </p:cNvPicPr>
                      <p:nvPr/>
                    </p:nvPicPr>
                    <p:blipFill>
                      <a:blip r:embed="rId4"/>
                      <a:srcRect/>
                      <a:stretch>
                        <a:fillRect/>
                      </a:stretch>
                    </p:blipFill>
                    <p:spPr bwMode="auto">
                      <a:xfrm>
                        <a:off x="2117725" y="2554288"/>
                        <a:ext cx="4906963" cy="174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281354" y="4329112"/>
            <a:ext cx="8334022" cy="1914525"/>
          </a:xfrm>
        </p:spPr>
        <p:txBody>
          <a:bodyPr/>
          <a:lstStyle/>
          <a:p>
            <a:pPr marL="0" indent="0">
              <a:spcBef>
                <a:spcPct val="50000"/>
              </a:spcBef>
              <a:buNone/>
            </a:pPr>
            <a:r>
              <a:rPr lang="en-GB" dirty="0">
                <a:latin typeface="Times New Roman" panose="02020603050405020304" pitchFamily="18" charset="0"/>
                <a:cs typeface="Times New Roman" panose="02020603050405020304" pitchFamily="18" charset="0"/>
              </a:rPr>
              <a:t>where </a:t>
            </a:r>
            <a:r>
              <a:rPr lang="el-GR" b="1" i="1" dirty="0">
                <a:latin typeface="Times New Roman" panose="02020603050405020304" pitchFamily="18" charset="0"/>
                <a:cs typeface="Times New Roman" panose="02020603050405020304" pitchFamily="18" charset="0"/>
              </a:rPr>
              <a:t>σ</a:t>
            </a:r>
            <a:r>
              <a:rPr lang="en-US" b="1" i="1" dirty="0">
                <a:latin typeface="Times New Roman" panose="02020603050405020304" pitchFamily="18" charset="0"/>
                <a:cs typeface="Times New Roman" panose="02020603050405020304" pitchFamily="18" charset="0"/>
              </a:rPr>
              <a:t>²</a:t>
            </a:r>
            <a:r>
              <a:rPr lang="en-US" dirty="0">
                <a:latin typeface="Times New Roman" panose="02020603050405020304" pitchFamily="18" charset="0"/>
                <a:cs typeface="Times New Roman" panose="02020603050405020304" pitchFamily="18" charset="0"/>
              </a:rPr>
              <a:t> is the population variance, </a:t>
            </a:r>
            <a:r>
              <a:rPr lang="en-US" b="1" i="1" dirty="0">
                <a:latin typeface="Times New Roman" panose="02020603050405020304" pitchFamily="18" charset="0"/>
                <a:cs typeface="Times New Roman" panose="02020603050405020304" pitchFamily="18" charset="0"/>
              </a:rPr>
              <a:t>s²</a:t>
            </a:r>
            <a:r>
              <a:rPr lang="en-GB" dirty="0">
                <a:latin typeface="Times New Roman" panose="02020603050405020304" pitchFamily="18" charset="0"/>
                <a:cs typeface="Times New Roman" panose="02020603050405020304" pitchFamily="18" charset="0"/>
              </a:rPr>
              <a:t> is the sample variance, </a:t>
            </a:r>
            <a:r>
              <a:rPr lang="el-GR" b="1" i="1"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is the population standard deviation, and </a:t>
            </a:r>
            <a:r>
              <a:rPr lang="en-US" b="1" i="1" dirty="0">
                <a:latin typeface="Times New Roman" panose="02020603050405020304" pitchFamily="18" charset="0"/>
                <a:cs typeface="Times New Roman" panose="02020603050405020304" pitchFamily="18" charset="0"/>
              </a:rPr>
              <a:t>s</a:t>
            </a:r>
            <a:r>
              <a:rPr lang="en-GB" dirty="0">
                <a:latin typeface="Times New Roman" panose="02020603050405020304" pitchFamily="18" charset="0"/>
                <a:cs typeface="Times New Roman" panose="02020603050405020304" pitchFamily="18" charset="0"/>
              </a:rPr>
              <a:t> is the sample standard deviation.</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3568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0B07-50BB-4EB8-8E71-28163BD967A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3.5</a:t>
            </a:r>
          </a:p>
        </p:txBody>
      </p:sp>
      <p:graphicFrame>
        <p:nvGraphicFramePr>
          <p:cNvPr id="11" name="Table Placeholder 10" descr="Start Layout 1st Row 1st Column x 2nd Column x minus x overbar 2nd Row 1st Column 82 2nd Column 82 minus 84 equals negative 2 3rd Row 1st Column 95 2nd Column 95 minus 84 equals plus 11 4th Row 1st Column 67 2nd Column 67 minus 84 equals negative 17 5th Row 1st Column 92 2nd Column 92 minus 84 equals plus 8 6th Row 1st Column Blank 2nd Column sigma-summation left-parenthesis x minus x overbar right-parenthesis equals 0 End Layout ">
            <a:extLst>
              <a:ext uri="{FF2B5EF4-FFF2-40B4-BE49-F238E27FC236}">
                <a16:creationId xmlns:a16="http://schemas.microsoft.com/office/drawing/2014/main" id="{D19138A7-45DD-45C4-AFB5-0C8D1C141155}"/>
              </a:ext>
            </a:extLst>
          </p:cNvPr>
          <p:cNvGraphicFramePr>
            <a:graphicFrameLocks noGrp="1" noChangeAspect="1"/>
          </p:cNvGraphicFramePr>
          <p:nvPr>
            <p:ph type="tbl" sz="quarter" idx="17"/>
            <p:extLst>
              <p:ext uri="{D42A27DB-BD31-4B8C-83A1-F6EECF244321}">
                <p14:modId xmlns:p14="http://schemas.microsoft.com/office/powerpoint/2010/main" val="2436121010"/>
              </p:ext>
            </p:extLst>
          </p:nvPr>
        </p:nvGraphicFramePr>
        <p:xfrm>
          <a:off x="2981443" y="1889293"/>
          <a:ext cx="3181113" cy="3425816"/>
        </p:xfrm>
        <a:graphic>
          <a:graphicData uri="http://schemas.openxmlformats.org/presentationml/2006/ole">
            <mc:AlternateContent xmlns:mc="http://schemas.openxmlformats.org/markup-compatibility/2006">
              <mc:Choice xmlns:v="urn:schemas-microsoft-com:vml" Requires="v">
                <p:oleObj spid="_x0000_s41204" name="Equation" r:id="rId3" imgW="1320480" imgH="1422360" progId="Equation.DSMT4">
                  <p:embed/>
                </p:oleObj>
              </mc:Choice>
              <mc:Fallback>
                <p:oleObj name="Equation" r:id="rId3" imgW="1320480" imgH="1422360" progId="Equation.DSMT4">
                  <p:embed/>
                  <p:pic>
                    <p:nvPicPr>
                      <p:cNvPr id="10" name="Object 9">
                        <a:extLst>
                          <a:ext uri="{FF2B5EF4-FFF2-40B4-BE49-F238E27FC236}">
                            <a16:creationId xmlns:a16="http://schemas.microsoft.com/office/drawing/2014/main" id="{FF8A792B-69CA-4DD9-924E-81306CFC9860}"/>
                          </a:ext>
                        </a:extLst>
                      </p:cNvPr>
                      <p:cNvPicPr/>
                      <p:nvPr/>
                    </p:nvPicPr>
                    <p:blipFill>
                      <a:blip r:embed="rId4"/>
                      <a:stretch>
                        <a:fillRect/>
                      </a:stretch>
                    </p:blipFill>
                    <p:spPr>
                      <a:xfrm>
                        <a:off x="2981443" y="1889293"/>
                        <a:ext cx="3181113" cy="3425816"/>
                      </a:xfrm>
                      <a:prstGeom prst="rect">
                        <a:avLst/>
                      </a:prstGeom>
                    </p:spPr>
                  </p:pic>
                </p:oleObj>
              </mc:Fallback>
            </mc:AlternateContent>
          </a:graphicData>
        </a:graphic>
      </p:graphicFrame>
    </p:spTree>
    <p:extLst>
      <p:ext uri="{BB962C8B-B14F-4D97-AF65-F5344CB8AC3E}">
        <p14:creationId xmlns:p14="http://schemas.microsoft.com/office/powerpoint/2010/main" val="1452422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985838"/>
          </a:xfrm>
        </p:spPr>
        <p:txBody>
          <a:bodyPr>
            <a:normAutofit/>
          </a:bodyPr>
          <a:lstStyle/>
          <a:p>
            <a:r>
              <a:rPr lang="en-US" dirty="0">
                <a:latin typeface="Times New Roman" panose="02020603050405020304" pitchFamily="18" charset="0"/>
                <a:cs typeface="Times New Roman" panose="02020603050405020304" pitchFamily="18" charset="0"/>
              </a:rPr>
              <a:t>Variance and Standard Deviation (5 of 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8"/>
            <a:ext cx="8534400" cy="1141412"/>
          </a:xfrm>
        </p:spPr>
        <p:txBody>
          <a:bodyPr/>
          <a:lstStyle/>
          <a:p>
            <a:pPr algn="l">
              <a:lnSpc>
                <a:spcPct val="100000"/>
              </a:lnSpc>
            </a:pPr>
            <a:r>
              <a:rPr lang="en-US" sz="2800" b="1" dirty="0">
                <a:latin typeface="Times New Roman" panose="02020603050405020304" pitchFamily="18" charset="0"/>
                <a:cs typeface="Times New Roman" panose="02020603050405020304" pitchFamily="18" charset="0"/>
              </a:rPr>
              <a:t>Short-cut Formulas for the Variance and Standard Deviation for Ungrouped Data</a:t>
            </a:r>
          </a:p>
        </p:txBody>
      </p:sp>
      <p:graphicFrame>
        <p:nvGraphicFramePr>
          <p:cNvPr id="7" name="Object 6" descr="Start Layout 1st Row sigma squared equals Start Start Fraction sigma-summation x squared minus Start Fraction left-parenthesis sigma-summation x right-parenthesis squared Over upper N End Fraction OverOver upper N End End Fraction and s squared equals Start Start Fraction sigma-summation x squared minus Start Fraction left-parenthesis sigma-summation x right-parenthesis squared Over n End Fraction OverOver n minus 1 End End Fraction 2nd Row sigma equals Start Root Start Start Fraction sigma-summation x squared minus Start Fraction left-parenthesis sigma-summation x right-parenthesis squared Over upper N End Fraction OverOver upper N End End Fraction End Root and s equals Start Root Start Start Fraction sigma-summation x squared minus Start Fraction left-parenthesis sigma-summation x right-parenthesis squared Over n End Fraction OverOver n minus 1 End End Fraction End Root End Layout ">
            <a:extLst>
              <a:ext uri="{FF2B5EF4-FFF2-40B4-BE49-F238E27FC236}">
                <a16:creationId xmlns:a16="http://schemas.microsoft.com/office/drawing/2014/main" id="{8F644E93-5B5F-4A18-9E86-D5A20DD737F7}"/>
              </a:ext>
            </a:extLst>
          </p:cNvPr>
          <p:cNvGraphicFramePr>
            <a:graphicFrameLocks noChangeAspect="1"/>
          </p:cNvGraphicFramePr>
          <p:nvPr>
            <p:extLst>
              <p:ext uri="{D42A27DB-BD31-4B8C-83A1-F6EECF244321}">
                <p14:modId xmlns:p14="http://schemas.microsoft.com/office/powerpoint/2010/main" val="754005085"/>
              </p:ext>
            </p:extLst>
          </p:nvPr>
        </p:nvGraphicFramePr>
        <p:xfrm>
          <a:off x="1638300" y="2473325"/>
          <a:ext cx="5868988" cy="2265363"/>
        </p:xfrm>
        <a:graphic>
          <a:graphicData uri="http://schemas.openxmlformats.org/presentationml/2006/ole">
            <mc:AlternateContent xmlns:mc="http://schemas.openxmlformats.org/markup-compatibility/2006">
              <mc:Choice xmlns:v="urn:schemas-microsoft-com:vml" Requires="v">
                <p:oleObj spid="_x0000_s31040" name="Equation" r:id="rId3" imgW="3136680" imgH="1371600" progId="Equation.DSMT4">
                  <p:embed/>
                </p:oleObj>
              </mc:Choice>
              <mc:Fallback>
                <p:oleObj name="Equation" r:id="rId3" imgW="3136680" imgH="1371600" progId="Equation.DSMT4">
                  <p:embed/>
                  <p:pic>
                    <p:nvPicPr>
                      <p:cNvPr id="3" name="Object 2"/>
                      <p:cNvPicPr>
                        <a:picLocks noChangeAspect="1" noChangeArrowheads="1"/>
                      </p:cNvPicPr>
                      <p:nvPr/>
                    </p:nvPicPr>
                    <p:blipFill>
                      <a:blip r:embed="rId4"/>
                      <a:srcRect/>
                      <a:stretch>
                        <a:fillRect/>
                      </a:stretch>
                    </p:blipFill>
                    <p:spPr bwMode="auto">
                      <a:xfrm>
                        <a:off x="1638300" y="2473325"/>
                        <a:ext cx="5868988" cy="2265363"/>
                      </a:xfrm>
                      <a:prstGeom prst="rect">
                        <a:avLst/>
                      </a:prstGeom>
                      <a:noFill/>
                      <a:ln>
                        <a:noFill/>
                      </a:ln>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281354" y="4781746"/>
            <a:ext cx="8334022" cy="1414617"/>
          </a:xfrm>
        </p:spPr>
        <p:txBody>
          <a:bodyPr/>
          <a:lstStyle/>
          <a:p>
            <a:pPr marL="0" indent="0">
              <a:spcBef>
                <a:spcPct val="50000"/>
              </a:spcBef>
              <a:buNone/>
            </a:pPr>
            <a:r>
              <a:rPr lang="en-GB" dirty="0"/>
              <a:t>where </a:t>
            </a:r>
            <a:r>
              <a:rPr lang="el-GR" b="1" i="1" dirty="0">
                <a:latin typeface="Times New Roman" charset="0"/>
              </a:rPr>
              <a:t>σ</a:t>
            </a:r>
            <a:r>
              <a:rPr lang="en-US" b="1" i="1" dirty="0">
                <a:latin typeface="Times New Roman" charset="0"/>
              </a:rPr>
              <a:t>²</a:t>
            </a:r>
            <a:r>
              <a:rPr lang="en-US" b="1" dirty="0"/>
              <a:t> </a:t>
            </a:r>
            <a:r>
              <a:rPr lang="en-US" dirty="0"/>
              <a:t>is the population variance, </a:t>
            </a:r>
            <a:r>
              <a:rPr lang="en-US" b="1" i="1" dirty="0">
                <a:latin typeface="Times New Roman" charset="0"/>
              </a:rPr>
              <a:t>s²</a:t>
            </a:r>
            <a:r>
              <a:rPr lang="en-GB" b="1" dirty="0"/>
              <a:t> </a:t>
            </a:r>
            <a:r>
              <a:rPr lang="en-GB" dirty="0"/>
              <a:t>is the sample variance, </a:t>
            </a:r>
            <a:r>
              <a:rPr lang="el-GR" b="1" i="1" dirty="0">
                <a:latin typeface="Times New Roman" charset="0"/>
              </a:rPr>
              <a:t>σ</a:t>
            </a:r>
            <a:r>
              <a:rPr lang="en-US" b="1" dirty="0"/>
              <a:t> </a:t>
            </a:r>
            <a:r>
              <a:rPr lang="en-US" dirty="0"/>
              <a:t>is the population standard deviation, and </a:t>
            </a:r>
            <a:r>
              <a:rPr lang="en-US" b="1" i="1" dirty="0">
                <a:latin typeface="Times New Roman" charset="0"/>
              </a:rPr>
              <a:t>s</a:t>
            </a:r>
            <a:r>
              <a:rPr lang="en-GB" dirty="0"/>
              <a:t> is the sample standard deviation.</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96053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3-14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534400" cy="4572000"/>
          </a:xfrm>
        </p:spPr>
        <p:txBody>
          <a:bodyPr/>
          <a:lstStyle/>
          <a:p>
            <a:pPr marL="0" indent="0">
              <a:buNone/>
            </a:pPr>
            <a:r>
              <a:rPr lang="en-US" dirty="0">
                <a:latin typeface="Times New Roman" panose="02020603050405020304" pitchFamily="18" charset="0"/>
                <a:cs typeface="Times New Roman" panose="02020603050405020304" pitchFamily="18" charset="0"/>
              </a:rPr>
              <a:t>The following Table 3.2 (reproduced from Example 3.4) lists the 2019 salaries (base salary plus bonuses that are not performance based) of 11 college football head coaches (source: boydsbets.com).</a:t>
            </a:r>
          </a:p>
        </p:txBody>
      </p:sp>
    </p:spTree>
    <p:extLst>
      <p:ext uri="{BB962C8B-B14F-4D97-AF65-F5344CB8AC3E}">
        <p14:creationId xmlns:p14="http://schemas.microsoft.com/office/powerpoint/2010/main" val="4755245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0AD-6351-4591-926D-69C57B46AC79}"/>
              </a:ext>
            </a:extLst>
          </p:cNvPr>
          <p:cNvSpPr>
            <a:spLocks noGrp="1"/>
          </p:cNvSpPr>
          <p:nvPr>
            <p:ph type="title"/>
          </p:nvPr>
        </p:nvSpPr>
        <p:spPr/>
        <p:txBody>
          <a:bodyPr/>
          <a:lstStyle/>
          <a:p>
            <a:r>
              <a:rPr lang="en-US" dirty="0"/>
              <a:t>Example 3-14</a:t>
            </a:r>
            <a:r>
              <a:rPr lang="en-US" dirty="0">
                <a:latin typeface="Times New Roman" panose="02020603050405020304" pitchFamily="18" charset="0"/>
                <a:cs typeface="Times New Roman" panose="02020603050405020304" pitchFamily="18" charset="0"/>
              </a:rPr>
              <a:t> (2 of 2)</a:t>
            </a:r>
            <a:endParaRPr lang="en-US" dirty="0"/>
          </a:p>
        </p:txBody>
      </p:sp>
      <p:sp>
        <p:nvSpPr>
          <p:cNvPr id="4" name="Content Placeholder 3">
            <a:extLst>
              <a:ext uri="{FF2B5EF4-FFF2-40B4-BE49-F238E27FC236}">
                <a16:creationId xmlns:a16="http://schemas.microsoft.com/office/drawing/2014/main" id="{4A001C5D-6CB9-41F2-8DC2-1F680A7BA0A2}"/>
              </a:ext>
            </a:extLst>
          </p:cNvPr>
          <p:cNvSpPr>
            <a:spLocks noGrp="1"/>
          </p:cNvSpPr>
          <p:nvPr>
            <p:ph sz="quarter" idx="15"/>
          </p:nvPr>
        </p:nvSpPr>
        <p:spPr>
          <a:xfrm>
            <a:off x="304800" y="1371600"/>
            <a:ext cx="8534400" cy="544510"/>
          </a:xfrm>
        </p:spPr>
        <p:txBody>
          <a:bodyPr/>
          <a:lstStyle/>
          <a:p>
            <a:pPr algn="l">
              <a:lnSpc>
                <a:spcPct val="100000"/>
              </a:lnSpc>
            </a:pPr>
            <a:r>
              <a:rPr lang="en-US" sz="2600" dirty="0">
                <a:latin typeface="Times New Roman" panose="02020603050405020304" pitchFamily="18" charset="0"/>
                <a:cs typeface="Times New Roman" panose="02020603050405020304" pitchFamily="18" charset="0"/>
              </a:rPr>
              <a:t>Find the variance and standard deviation for these data.</a:t>
            </a:r>
          </a:p>
        </p:txBody>
      </p:sp>
      <p:pic>
        <p:nvPicPr>
          <p:cNvPr id="10" name="Picture Placeholder 9" descr="An illustration shows a table and a photo. The table for calculation of Variance and Standard Deviation has two columns, and the column headers are: Head Coach and College, and 2019 salary (millions of dollars). The row-wise data from the table are as follows:  Row 1: Head Coach and College, Dabo Swinney (Clemson); 2019 salary (millions of dollars), 10.3. Row 2: Head Coach and College, Ryan Day (Ohio State); 2019 salary (millions of dollars), 4.5. Row 3: Head Coach and College, Chip Kelly (U C L A); 2019 salary (millions of dollars), 3.3. Row 4: Head Coach and College, Manny Diaz (Miami, F L); 2019 salary (millions of dollars), 3.1. Row 5: Head Coach and College, Nick Saban (Alabama); 2019 salary (millions of dollars), 8.7. Row 6: Head Coach and College, David Shah (Stanford); 2019 salary (millions of dollars), 4.3. Row 7: Head Coach and College, Mack Brown (North Carolina); 2019 salary (millions of dollars), 3.5. Row 8: Head Coach and College, Lincoln Riley (Oklahoma); 2019 salary (millions of dollars), 4.8. Row 9: Head Coach and College, Tom Herman (Texas); 2019 salary (millions of dollars), 5.5. Row 10: Head Coach and College, James Franklin (Penn State); 2019 salary (millions of dollars), 4.8. Row 11: Head Coach and College, Les Miles (Kansas); 2019 salary (millions of dollars), 2.8. The photo shows a man holding a football.">
            <a:extLst>
              <a:ext uri="{FF2B5EF4-FFF2-40B4-BE49-F238E27FC236}">
                <a16:creationId xmlns:a16="http://schemas.microsoft.com/office/drawing/2014/main" id="{C53B2647-913A-437A-AABB-261FE4578B2B}"/>
              </a:ext>
            </a:extLst>
          </p:cNvPr>
          <p:cNvPicPr>
            <a:picLocks noGrp="1" noChangeAspect="1"/>
          </p:cNvPicPr>
          <p:nvPr>
            <p:ph type="pic" sz="quarter" idx="19"/>
          </p:nvPr>
        </p:nvPicPr>
        <p:blipFill>
          <a:blip r:embed="rId2"/>
          <a:stretch>
            <a:fillRect/>
          </a:stretch>
        </p:blipFill>
        <p:spPr>
          <a:xfrm>
            <a:off x="984105" y="1878826"/>
            <a:ext cx="7175790" cy="4397855"/>
          </a:xfrm>
          <a:prstGeom prst="rect">
            <a:avLst/>
          </a:prstGeom>
        </p:spPr>
      </p:pic>
    </p:spTree>
    <p:extLst>
      <p:ext uri="{BB962C8B-B14F-4D97-AF65-F5344CB8AC3E}">
        <p14:creationId xmlns:p14="http://schemas.microsoft.com/office/powerpoint/2010/main" val="2926088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3-14: Solution (1 of 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534400" cy="4572000"/>
          </a:xfrm>
        </p:spPr>
        <p:txBody>
          <a:bodyPr/>
          <a:lstStyle/>
          <a:p>
            <a:pPr marL="0" indent="0">
              <a:buNone/>
            </a:pPr>
            <a:r>
              <a:rPr lang="en-US" sz="2600" dirty="0">
                <a:latin typeface="Times New Roman" panose="02020603050405020304" pitchFamily="18" charset="0"/>
                <a:cs typeface="Times New Roman" panose="02020603050405020304" pitchFamily="18" charset="0"/>
              </a:rPr>
              <a:t>Let x denote the 2019 salaries (in millions of dollars) of the 11 college football head coaches. The calculation of </a:t>
            </a:r>
            <a:r>
              <a:rPr lang="el-GR" sz="2600" dirty="0">
                <a:latin typeface="Times New Roman" panose="02020603050405020304" pitchFamily="18" charset="0"/>
                <a:cs typeface="Times New Roman" panose="02020603050405020304" pitchFamily="18" charset="0"/>
              </a:rPr>
              <a:t>Σ </a:t>
            </a:r>
            <a:r>
              <a:rPr lang="en-US" sz="2600" dirty="0">
                <a:latin typeface="Times New Roman" panose="02020603050405020304" pitchFamily="18" charset="0"/>
                <a:cs typeface="Times New Roman" panose="02020603050405020304" pitchFamily="18" charset="0"/>
              </a:rPr>
              <a:t>x and </a:t>
            </a:r>
            <a:r>
              <a:rPr lang="el-GR" sz="2600" dirty="0">
                <a:latin typeface="Times New Roman" panose="02020603050405020304" pitchFamily="18" charset="0"/>
                <a:cs typeface="Times New Roman" panose="02020603050405020304" pitchFamily="18" charset="0"/>
              </a:rPr>
              <a:t>Σ </a:t>
            </a:r>
            <a:r>
              <a:rPr lang="en-US" sz="2600" dirty="0">
                <a:latin typeface="Times New Roman" panose="02020603050405020304" pitchFamily="18" charset="0"/>
                <a:cs typeface="Times New Roman" panose="02020603050405020304" pitchFamily="18" charset="0"/>
              </a:rPr>
              <a:t>x 2 is shown in Table 3.6.</a:t>
            </a:r>
          </a:p>
        </p:txBody>
      </p:sp>
    </p:spTree>
    <p:extLst>
      <p:ext uri="{BB962C8B-B14F-4D97-AF65-F5344CB8AC3E}">
        <p14:creationId xmlns:p14="http://schemas.microsoft.com/office/powerpoint/2010/main" val="13839152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0B07-50BB-4EB8-8E71-28163BD967A8}"/>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3-14: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Table 3.6</a:t>
            </a:r>
          </a:p>
        </p:txBody>
      </p:sp>
      <p:graphicFrame>
        <p:nvGraphicFramePr>
          <p:cNvPr id="3" name="Table 5">
            <a:extLst>
              <a:ext uri="{FF2B5EF4-FFF2-40B4-BE49-F238E27FC236}">
                <a16:creationId xmlns:a16="http://schemas.microsoft.com/office/drawing/2014/main" id="{466AF9F7-BCBA-44FC-B969-2DAC1E7BE895}"/>
              </a:ext>
            </a:extLst>
          </p:cNvPr>
          <p:cNvGraphicFramePr>
            <a:graphicFrameLocks noGrp="1"/>
          </p:cNvGraphicFramePr>
          <p:nvPr>
            <p:ph type="tbl" sz="quarter" idx="17"/>
            <p:extLst>
              <p:ext uri="{D42A27DB-BD31-4B8C-83A1-F6EECF244321}">
                <p14:modId xmlns:p14="http://schemas.microsoft.com/office/powerpoint/2010/main" val="105300549"/>
              </p:ext>
            </p:extLst>
          </p:nvPr>
        </p:nvGraphicFramePr>
        <p:xfrm>
          <a:off x="2186354" y="1409308"/>
          <a:ext cx="4724400" cy="4810760"/>
        </p:xfrm>
        <a:graphic>
          <a:graphicData uri="http://schemas.openxmlformats.org/drawingml/2006/table">
            <a:tbl>
              <a:tblPr firstRow="1" bandRow="1">
                <a:tableStyleId>{69012ECD-51FC-41F1-AA8D-1B2483CD663E}</a:tableStyleId>
              </a:tblPr>
              <a:tblGrid>
                <a:gridCol w="2367187">
                  <a:extLst>
                    <a:ext uri="{9D8B030D-6E8A-4147-A177-3AD203B41FA5}">
                      <a16:colId xmlns:a16="http://schemas.microsoft.com/office/drawing/2014/main" val="593512626"/>
                    </a:ext>
                  </a:extLst>
                </a:gridCol>
                <a:gridCol w="2357213">
                  <a:extLst>
                    <a:ext uri="{9D8B030D-6E8A-4147-A177-3AD203B41FA5}">
                      <a16:colId xmlns:a16="http://schemas.microsoft.com/office/drawing/2014/main" val="42539703"/>
                    </a:ext>
                  </a:extLst>
                </a:gridCol>
              </a:tblGrid>
              <a:tr h="207116">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x</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²</a:t>
                      </a:r>
                      <a:endParaRPr lang="en-US" sz="1600" b="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extLst>
                  <a:ext uri="{0D108BD9-81ED-4DB2-BD59-A6C34878D82A}">
                    <a16:rowId xmlns:a16="http://schemas.microsoft.com/office/drawing/2014/main" val="167925040"/>
                  </a:ext>
                </a:extLst>
              </a:tr>
              <a:tr h="193839">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10.3</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106.09</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635903156"/>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20.25</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597359004"/>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3.3</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10.89</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1313614012"/>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3.1</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1016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9.61</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516089253"/>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8.7</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75.69</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2850053171"/>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4.3</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18.49</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1354568647"/>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12.25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3577952992"/>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4.8</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23.04</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67084630"/>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5.5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30.25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1039610268"/>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4.8</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23.04</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357625398"/>
                  </a:ext>
                </a:extLst>
              </a:tr>
              <a:tr h="193839">
                <a:tc>
                  <a:txBody>
                    <a:bodyPr/>
                    <a:lstStyle/>
                    <a:p>
                      <a:pPr marL="508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2.8</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10160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7.84</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4194108277"/>
                  </a:ext>
                </a:extLst>
              </a:tr>
              <a:tr h="175252">
                <a:tc>
                  <a:txBody>
                    <a:bodyPr/>
                    <a:lstStyle/>
                    <a:p>
                      <a:r>
                        <a:rPr lang="el-GR" sz="1600" dirty="0">
                          <a:latin typeface="Times New Roman" panose="02020603050405020304" pitchFamily="18" charset="0"/>
                          <a:cs typeface="Times New Roman" panose="02020603050405020304" pitchFamily="18" charset="0"/>
                        </a:rPr>
                        <a:t>Σ</a:t>
                      </a:r>
                      <a:r>
                        <a:rPr lang="en-US" sz="1600" i="1"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 55.6</a:t>
                      </a:r>
                    </a:p>
                  </a:txBody>
                  <a:tcPr/>
                </a:tc>
                <a:tc>
                  <a:txBody>
                    <a:bodyPr/>
                    <a:lstStyle/>
                    <a:p>
                      <a:r>
                        <a:rPr lang="el-GR" sz="1600" dirty="0">
                          <a:latin typeface="Times New Roman" panose="02020603050405020304" pitchFamily="18" charset="0"/>
                          <a:cs typeface="Times New Roman" panose="02020603050405020304" pitchFamily="18" charset="0"/>
                        </a:rPr>
                        <a:t>Σ</a:t>
                      </a:r>
                      <a:r>
                        <a:rPr lang="en-US" sz="1600" i="1" dirty="0">
                          <a:latin typeface="Times New Roman" panose="02020603050405020304" pitchFamily="18" charset="0"/>
                          <a:cs typeface="Times New Roman" panose="02020603050405020304" pitchFamily="18" charset="0"/>
                        </a:rPr>
                        <a:t>x</a:t>
                      </a:r>
                      <a:r>
                        <a:rPr lang="en-US" sz="1600" baseline="30000" dirty="0">
                          <a:latin typeface="Times New Roman" panose="02020603050405020304" pitchFamily="18" charset="0"/>
                          <a:cs typeface="Times New Roman" panose="02020603050405020304" pitchFamily="18" charset="0"/>
                        </a:rPr>
                        <a:t>2 </a:t>
                      </a:r>
                      <a:r>
                        <a:rPr lang="en-US" sz="1600" baseline="0" dirty="0">
                          <a:latin typeface="Times New Roman" panose="02020603050405020304" pitchFamily="18" charset="0"/>
                          <a:cs typeface="Times New Roman" panose="02020603050405020304" pitchFamily="18" charset="0"/>
                        </a:rPr>
                        <a:t>= 337.44</a:t>
                      </a:r>
                    </a:p>
                  </a:txBody>
                  <a:tcPr/>
                </a:tc>
                <a:extLst>
                  <a:ext uri="{0D108BD9-81ED-4DB2-BD59-A6C34878D82A}">
                    <a16:rowId xmlns:a16="http://schemas.microsoft.com/office/drawing/2014/main" val="2971906699"/>
                  </a:ext>
                </a:extLst>
              </a:tr>
            </a:tbl>
          </a:graphicData>
        </a:graphic>
      </p:graphicFrame>
    </p:spTree>
    <p:extLst>
      <p:ext uri="{BB962C8B-B14F-4D97-AF65-F5344CB8AC3E}">
        <p14:creationId xmlns:p14="http://schemas.microsoft.com/office/powerpoint/2010/main" val="30906878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3-14: Solution (2 of 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305800" cy="4572000"/>
          </a:xfrm>
        </p:spPr>
        <p:txBody>
          <a:bodyPr/>
          <a:lstStyle/>
          <a:p>
            <a:pPr marL="0" indent="0">
              <a:buNone/>
            </a:pPr>
            <a:r>
              <a:rPr lang="en-US" sz="2600" b="1" dirty="0">
                <a:latin typeface="Times New Roman" panose="02020603050405020304" pitchFamily="18" charset="0"/>
                <a:cs typeface="Times New Roman" panose="02020603050405020304" pitchFamily="18" charset="0"/>
              </a:rPr>
              <a:t>Step 1. </a:t>
            </a:r>
            <a:r>
              <a:rPr lang="en-US" sz="2600" dirty="0">
                <a:latin typeface="Times New Roman" panose="02020603050405020304" pitchFamily="18" charset="0"/>
                <a:cs typeface="Times New Roman" panose="02020603050405020304" pitchFamily="18" charset="0"/>
              </a:rPr>
              <a:t>Calculate </a:t>
            </a:r>
            <a:r>
              <a:rPr lang="en-US" sz="2600" i="1" dirty="0" err="1">
                <a:latin typeface="Times New Roman" panose="02020603050405020304" pitchFamily="18" charset="0"/>
                <a:cs typeface="Times New Roman" panose="02020603050405020304" pitchFamily="18" charset="0"/>
              </a:rPr>
              <a:t>Σ</a:t>
            </a:r>
            <a:r>
              <a:rPr lang="en-US" sz="2600" i="1" dirty="0" err="1">
                <a:latin typeface="Times New Roman" panose="02020603050405020304" pitchFamily="18" charset="0"/>
                <a:cs typeface="Times New Roman" panose="02020603050405020304" pitchFamily="18" charset="0"/>
                <a:sym typeface="Mathematica1" pitchFamily="2" charset="2"/>
              </a:rPr>
              <a:t>x</a:t>
            </a:r>
            <a:r>
              <a:rPr lang="en-US" sz="2600" dirty="0">
                <a:latin typeface="Times New Roman" panose="02020603050405020304" pitchFamily="18" charset="0"/>
                <a:cs typeface="Times New Roman" panose="02020603050405020304" pitchFamily="18" charset="0"/>
                <a:sym typeface="Mathematica1" pitchFamily="2" charset="2"/>
              </a:rPr>
              <a:t> </a:t>
            </a:r>
          </a:p>
          <a:p>
            <a:pPr marL="0" indent="0">
              <a:buNone/>
            </a:pPr>
            <a:r>
              <a:rPr lang="en-US" sz="2600" dirty="0">
                <a:latin typeface="Times New Roman" panose="02020603050405020304" pitchFamily="18" charset="0"/>
                <a:cs typeface="Times New Roman" panose="02020603050405020304" pitchFamily="18" charset="0"/>
                <a:sym typeface="Mathematica1" pitchFamily="2" charset="2"/>
              </a:rPr>
              <a:t>The sum of values in the first column of Table 3.6 gives 55.6.</a:t>
            </a:r>
          </a:p>
          <a:p>
            <a:pPr marL="0" indent="0">
              <a:buNone/>
            </a:pPr>
            <a:r>
              <a:rPr lang="en-US" sz="2600" b="1" dirty="0">
                <a:latin typeface="Times New Roman" panose="02020603050405020304" pitchFamily="18" charset="0"/>
                <a:cs typeface="Times New Roman" panose="02020603050405020304" pitchFamily="18" charset="0"/>
                <a:sym typeface="Mathematica1" pitchFamily="2" charset="2"/>
              </a:rPr>
              <a:t>Step 2.</a:t>
            </a:r>
            <a:r>
              <a:rPr lang="en-US" sz="2600" dirty="0">
                <a:latin typeface="Times New Roman" panose="02020603050405020304" pitchFamily="18" charset="0"/>
                <a:cs typeface="Times New Roman" panose="02020603050405020304" pitchFamily="18" charset="0"/>
                <a:sym typeface="Mathematica1" pitchFamily="2" charset="2"/>
              </a:rPr>
              <a:t> Find</a:t>
            </a:r>
            <a:r>
              <a:rPr lang="en-US" sz="2600" dirty="0">
                <a:latin typeface="Times New Roman" panose="02020603050405020304" pitchFamily="18" charset="0"/>
                <a:cs typeface="Times New Roman" panose="02020603050405020304" pitchFamily="18" charset="0"/>
              </a:rPr>
              <a:t> </a:t>
            </a:r>
            <a:r>
              <a:rPr lang="en-US" sz="2600" i="1" dirty="0">
                <a:latin typeface="Times New Roman" panose="02020603050405020304" pitchFamily="18" charset="0"/>
                <a:cs typeface="Times New Roman" panose="02020603050405020304" pitchFamily="18" charset="0"/>
              </a:rPr>
              <a:t>Σ</a:t>
            </a:r>
            <a:r>
              <a:rPr lang="en-US" sz="2600" i="1" dirty="0">
                <a:latin typeface="Times New Roman" panose="02020603050405020304" pitchFamily="18" charset="0"/>
                <a:cs typeface="Times New Roman" panose="02020603050405020304" pitchFamily="18" charset="0"/>
                <a:sym typeface="Mathematica1" pitchFamily="2" charset="2"/>
              </a:rPr>
              <a:t>x</a:t>
            </a:r>
            <a:r>
              <a:rPr lang="en-US" sz="2600" i="1" baseline="30000" dirty="0">
                <a:latin typeface="Times New Roman" panose="02020603050405020304" pitchFamily="18" charset="0"/>
                <a:cs typeface="Times New Roman" panose="02020603050405020304" pitchFamily="18" charset="0"/>
                <a:sym typeface="Mathematica1" pitchFamily="2" charset="2"/>
              </a:rPr>
              <a:t>2</a:t>
            </a:r>
            <a:endParaRPr lang="en-US" sz="2600" baseline="30000" dirty="0">
              <a:latin typeface="Times New Roman" panose="02020603050405020304" pitchFamily="18" charset="0"/>
              <a:cs typeface="Times New Roman" panose="02020603050405020304" pitchFamily="18" charset="0"/>
              <a:sym typeface="Mathematica1" pitchFamily="2" charset="2"/>
            </a:endParaRPr>
          </a:p>
          <a:p>
            <a:pPr marL="0" indent="0">
              <a:buNone/>
            </a:pPr>
            <a:r>
              <a:rPr lang="en-US" sz="2600" dirty="0">
                <a:latin typeface="Times New Roman" panose="02020603050405020304" pitchFamily="18" charset="0"/>
                <a:cs typeface="Times New Roman" panose="02020603050405020304" pitchFamily="18" charset="0"/>
                <a:sym typeface="Mathematica1" pitchFamily="2" charset="2"/>
              </a:rPr>
              <a:t>The value of </a:t>
            </a:r>
            <a:r>
              <a:rPr lang="el-GR" sz="2600" dirty="0">
                <a:latin typeface="Times New Roman" panose="02020603050405020304" pitchFamily="18" charset="0"/>
                <a:cs typeface="Times New Roman" panose="02020603050405020304" pitchFamily="18" charset="0"/>
                <a:sym typeface="Mathematica1" pitchFamily="2" charset="2"/>
              </a:rPr>
              <a:t>Σ </a:t>
            </a:r>
            <a:r>
              <a:rPr lang="en-US" sz="2600" dirty="0">
                <a:latin typeface="Times New Roman" panose="02020603050405020304" pitchFamily="18" charset="0"/>
                <a:cs typeface="Times New Roman" panose="02020603050405020304" pitchFamily="18" charset="0"/>
                <a:sym typeface="Mathematica1" pitchFamily="2" charset="2"/>
              </a:rPr>
              <a:t>x 2 is obtained by squaring each value of x and then adding the squared values. The results of this step are shown in the second column of Table 3.6. Notice that </a:t>
            </a:r>
            <a:r>
              <a:rPr lang="el-GR" sz="2600" dirty="0">
                <a:latin typeface="Times New Roman" panose="02020603050405020304" pitchFamily="18" charset="0"/>
                <a:cs typeface="Times New Roman" panose="02020603050405020304" pitchFamily="18" charset="0"/>
                <a:sym typeface="Mathematica1" pitchFamily="2" charset="2"/>
              </a:rPr>
              <a:t>Σ </a:t>
            </a:r>
            <a:r>
              <a:rPr lang="en-US" sz="2600" dirty="0">
                <a:latin typeface="Times New Roman" panose="02020603050405020304" pitchFamily="18" charset="0"/>
                <a:cs typeface="Times New Roman" panose="02020603050405020304" pitchFamily="18" charset="0"/>
                <a:sym typeface="Mathematica1" pitchFamily="2" charset="2"/>
              </a:rPr>
              <a:t>x 2 = 337.44.</a:t>
            </a:r>
          </a:p>
        </p:txBody>
      </p:sp>
    </p:spTree>
    <p:extLst>
      <p:ext uri="{BB962C8B-B14F-4D97-AF65-F5344CB8AC3E}">
        <p14:creationId xmlns:p14="http://schemas.microsoft.com/office/powerpoint/2010/main" val="2373690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141412"/>
          </a:xfrm>
        </p:spPr>
        <p:txBody>
          <a:bodyPr/>
          <a:lstStyle/>
          <a:p>
            <a:r>
              <a:rPr lang="en-US" dirty="0">
                <a:latin typeface="Times New Roman" panose="02020603050405020304" pitchFamily="18" charset="0"/>
                <a:cs typeface="Times New Roman" panose="02020603050405020304" pitchFamily="18" charset="0"/>
              </a:rPr>
              <a:t>Table 3.1 2018 Revenues of 10 U.S. Companies</a:t>
            </a:r>
          </a:p>
        </p:txBody>
      </p:sp>
      <p:sp>
        <p:nvSpPr>
          <p:cNvPr id="2" name="Content Placeholder 1">
            <a:extLst>
              <a:ext uri="{FF2B5EF4-FFF2-40B4-BE49-F238E27FC236}">
                <a16:creationId xmlns:a16="http://schemas.microsoft.com/office/drawing/2014/main" id="{0D063CB1-228F-46E2-88CE-A311036D08FC}"/>
              </a:ext>
            </a:extLst>
          </p:cNvPr>
          <p:cNvSpPr>
            <a:spLocks noGrp="1"/>
          </p:cNvSpPr>
          <p:nvPr>
            <p:ph sz="quarter" idx="15"/>
          </p:nvPr>
        </p:nvSpPr>
        <p:spPr>
          <a:xfrm>
            <a:off x="305515" y="5638800"/>
            <a:ext cx="8534400" cy="425450"/>
          </a:xfrm>
        </p:spPr>
        <p:txBody>
          <a:bodyPr/>
          <a:lstStyle/>
          <a:p>
            <a:pPr algn="l"/>
            <a:r>
              <a:rPr lang="en-US" sz="2400" dirty="0">
                <a:latin typeface="Times New Roman" panose="02020603050405020304" pitchFamily="18" charset="0"/>
                <a:cs typeface="Times New Roman" panose="02020603050405020304" pitchFamily="18" charset="0"/>
              </a:rPr>
              <a:t>Find the mean of 2018 profits for these 10 companies.</a:t>
            </a:r>
          </a:p>
        </p:txBody>
      </p:sp>
      <p:graphicFrame>
        <p:nvGraphicFramePr>
          <p:cNvPr id="6" name="Table 7">
            <a:extLst>
              <a:ext uri="{FF2B5EF4-FFF2-40B4-BE49-F238E27FC236}">
                <a16:creationId xmlns:a16="http://schemas.microsoft.com/office/drawing/2014/main" id="{B1D558F8-3304-4D41-9B40-792FB0A6F4D5}"/>
              </a:ext>
            </a:extLst>
          </p:cNvPr>
          <p:cNvGraphicFramePr>
            <a:graphicFrameLocks noGrp="1"/>
          </p:cNvGraphicFramePr>
          <p:nvPr>
            <p:ph type="tbl" sz="quarter" idx="17"/>
            <p:extLst>
              <p:ext uri="{D42A27DB-BD31-4B8C-83A1-F6EECF244321}">
                <p14:modId xmlns:p14="http://schemas.microsoft.com/office/powerpoint/2010/main" val="2390802515"/>
              </p:ext>
            </p:extLst>
          </p:nvPr>
        </p:nvGraphicFramePr>
        <p:xfrm>
          <a:off x="2810852" y="1608533"/>
          <a:ext cx="3522296" cy="3989070"/>
        </p:xfrm>
        <a:graphic>
          <a:graphicData uri="http://schemas.openxmlformats.org/drawingml/2006/table">
            <a:tbl>
              <a:tblPr firstRow="1" bandRow="1">
                <a:tableStyleId>{69012ECD-51FC-41F1-AA8D-1B2483CD663E}</a:tableStyleId>
              </a:tblPr>
              <a:tblGrid>
                <a:gridCol w="1622338">
                  <a:extLst>
                    <a:ext uri="{9D8B030D-6E8A-4147-A177-3AD203B41FA5}">
                      <a16:colId xmlns:a16="http://schemas.microsoft.com/office/drawing/2014/main" val="2718835938"/>
                    </a:ext>
                  </a:extLst>
                </a:gridCol>
                <a:gridCol w="1899958">
                  <a:extLst>
                    <a:ext uri="{9D8B030D-6E8A-4147-A177-3AD203B41FA5}">
                      <a16:colId xmlns:a16="http://schemas.microsoft.com/office/drawing/2014/main" val="1286910226"/>
                    </a:ext>
                  </a:extLst>
                </a:gridCol>
              </a:tblGrid>
              <a:tr h="0">
                <a:tc>
                  <a:txBody>
                    <a:bodyPr/>
                    <a:lstStyle/>
                    <a:p>
                      <a:pPr marL="0" marR="0">
                        <a:lnSpc>
                          <a:spcPct val="100000"/>
                        </a:lnSpc>
                        <a:spcBef>
                          <a:spcPts val="0"/>
                        </a:spcBef>
                        <a:spcAft>
                          <a:spcPts val="0"/>
                        </a:spcAft>
                      </a:pPr>
                      <a:r>
                        <a:rPr lang="en-US" sz="1400" dirty="0"/>
                        <a:t>Company</a:t>
                      </a:r>
                      <a:endParaRPr lang="en-US" sz="1400" b="1" dirty="0">
                        <a:solidFill>
                          <a:srgbClr val="FFFFFF"/>
                        </a:solidFill>
                        <a:latin typeface="STIXTwoText-Bold"/>
                        <a:ea typeface="Times New Roman"/>
                        <a:cs typeface="STIXTwoText-Bold"/>
                      </a:endParaRPr>
                    </a:p>
                  </a:txBody>
                  <a:tcPr marL="63500" marR="63500" marT="107950" marB="50800" anchor="b"/>
                </a:tc>
                <a:tc>
                  <a:txBody>
                    <a:bodyPr/>
                    <a:lstStyle/>
                    <a:p>
                      <a:pPr marL="0" marR="0" algn="ctr">
                        <a:lnSpc>
                          <a:spcPct val="100000"/>
                        </a:lnSpc>
                        <a:spcBef>
                          <a:spcPts val="0"/>
                        </a:spcBef>
                        <a:spcAft>
                          <a:spcPts val="0"/>
                        </a:spcAft>
                      </a:pPr>
                      <a:r>
                        <a:rPr lang="en-US" sz="1400" dirty="0"/>
                        <a:t>Revenue </a:t>
                      </a:r>
                      <a:br>
                        <a:rPr lang="en-US" sz="1400" dirty="0"/>
                      </a:br>
                      <a:r>
                        <a:rPr lang="en-US" sz="1400" dirty="0"/>
                        <a:t>(billions of dollars)</a:t>
                      </a:r>
                      <a:endParaRPr lang="en-US" sz="1400" b="1" dirty="0">
                        <a:solidFill>
                          <a:srgbClr val="FFFFFF"/>
                        </a:solidFill>
                        <a:latin typeface="STIXTwoText-Bold"/>
                        <a:ea typeface="Times New Roman"/>
                        <a:cs typeface="STIXTwoText-Bold"/>
                      </a:endParaRPr>
                    </a:p>
                  </a:txBody>
                  <a:tcPr marL="63500" marR="63500" marT="107950" marB="50800" anchor="b"/>
                </a:tc>
                <a:extLst>
                  <a:ext uri="{0D108BD9-81ED-4DB2-BD59-A6C34878D82A}">
                    <a16:rowId xmlns:a16="http://schemas.microsoft.com/office/drawing/2014/main" val="3436378513"/>
                  </a:ext>
                </a:extLst>
              </a:tr>
              <a:tr h="331114">
                <a:tc>
                  <a:txBody>
                    <a:bodyPr/>
                    <a:lstStyle/>
                    <a:p>
                      <a:pPr marL="0" marR="0">
                        <a:lnSpc>
                          <a:spcPct val="100000"/>
                        </a:lnSpc>
                        <a:spcBef>
                          <a:spcPts val="0"/>
                        </a:spcBef>
                        <a:spcAft>
                          <a:spcPts val="300"/>
                        </a:spcAft>
                      </a:pPr>
                      <a:r>
                        <a:rPr lang="en-US" sz="1400" dirty="0"/>
                        <a:t>Apple</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a:t>266</a:t>
                      </a:r>
                      <a:endParaRPr lang="en-US" sz="140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806420712"/>
                  </a:ext>
                </a:extLst>
              </a:tr>
              <a:tr h="331114">
                <a:tc>
                  <a:txBody>
                    <a:bodyPr/>
                    <a:lstStyle/>
                    <a:p>
                      <a:pPr marL="0" marR="0">
                        <a:lnSpc>
                          <a:spcPct val="100000"/>
                        </a:lnSpc>
                        <a:spcBef>
                          <a:spcPts val="0"/>
                        </a:spcBef>
                        <a:spcAft>
                          <a:spcPts val="300"/>
                        </a:spcAft>
                      </a:pPr>
                      <a:r>
                        <a:rPr lang="en-US" sz="1400" dirty="0"/>
                        <a:t>AT&amp;T</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171</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4149483280"/>
                  </a:ext>
                </a:extLst>
              </a:tr>
              <a:tr h="331114">
                <a:tc>
                  <a:txBody>
                    <a:bodyPr/>
                    <a:lstStyle/>
                    <a:p>
                      <a:pPr marL="0" marR="0">
                        <a:lnSpc>
                          <a:spcPct val="100000"/>
                        </a:lnSpc>
                        <a:spcBef>
                          <a:spcPts val="0"/>
                        </a:spcBef>
                        <a:spcAft>
                          <a:spcPts val="300"/>
                        </a:spcAft>
                      </a:pPr>
                      <a:r>
                        <a:rPr lang="en-US" sz="1400" dirty="0"/>
                        <a:t>Walmart</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a:t>514</a:t>
                      </a:r>
                      <a:endParaRPr lang="en-US" sz="140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1215008753"/>
                  </a:ext>
                </a:extLst>
              </a:tr>
              <a:tr h="331114">
                <a:tc>
                  <a:txBody>
                    <a:bodyPr/>
                    <a:lstStyle/>
                    <a:p>
                      <a:pPr marL="0" marR="0">
                        <a:lnSpc>
                          <a:spcPct val="100000"/>
                        </a:lnSpc>
                        <a:spcBef>
                          <a:spcPts val="0"/>
                        </a:spcBef>
                        <a:spcAft>
                          <a:spcPts val="300"/>
                        </a:spcAft>
                      </a:pPr>
                      <a:r>
                        <a:rPr lang="en-US" sz="1400" dirty="0"/>
                        <a:t>Exxon Mobil</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290</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1064017116"/>
                  </a:ext>
                </a:extLst>
              </a:tr>
              <a:tr h="331114">
                <a:tc>
                  <a:txBody>
                    <a:bodyPr/>
                    <a:lstStyle/>
                    <a:p>
                      <a:pPr marL="0" marR="0">
                        <a:lnSpc>
                          <a:spcPct val="100000"/>
                        </a:lnSpc>
                        <a:spcBef>
                          <a:spcPts val="0"/>
                        </a:spcBef>
                        <a:spcAft>
                          <a:spcPts val="300"/>
                        </a:spcAft>
                      </a:pPr>
                      <a:r>
                        <a:rPr lang="en-US" sz="1400" dirty="0"/>
                        <a:t>Ford Motor</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160</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3607673575"/>
                  </a:ext>
                </a:extLst>
              </a:tr>
              <a:tr h="331114">
                <a:tc>
                  <a:txBody>
                    <a:bodyPr/>
                    <a:lstStyle/>
                    <a:p>
                      <a:pPr marL="0" marR="0">
                        <a:lnSpc>
                          <a:spcPct val="100000"/>
                        </a:lnSpc>
                        <a:spcBef>
                          <a:spcPts val="0"/>
                        </a:spcBef>
                        <a:spcAft>
                          <a:spcPts val="300"/>
                        </a:spcAft>
                      </a:pPr>
                      <a:r>
                        <a:rPr lang="en-US" sz="1400" dirty="0"/>
                        <a:t>General Electric</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120</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598201844"/>
                  </a:ext>
                </a:extLst>
              </a:tr>
              <a:tr h="331114">
                <a:tc>
                  <a:txBody>
                    <a:bodyPr/>
                    <a:lstStyle/>
                    <a:p>
                      <a:pPr marL="0" marR="0">
                        <a:lnSpc>
                          <a:spcPct val="100000"/>
                        </a:lnSpc>
                        <a:spcBef>
                          <a:spcPts val="0"/>
                        </a:spcBef>
                        <a:spcAft>
                          <a:spcPts val="300"/>
                        </a:spcAft>
                      </a:pPr>
                      <a:r>
                        <a:rPr lang="en-US" sz="1400" dirty="0"/>
                        <a:t>Citigroup</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   97</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449385720"/>
                  </a:ext>
                </a:extLst>
              </a:tr>
              <a:tr h="331114">
                <a:tc>
                  <a:txBody>
                    <a:bodyPr/>
                    <a:lstStyle/>
                    <a:p>
                      <a:pPr marL="0" marR="0">
                        <a:lnSpc>
                          <a:spcPct val="100000"/>
                        </a:lnSpc>
                        <a:spcBef>
                          <a:spcPts val="0"/>
                        </a:spcBef>
                        <a:spcAft>
                          <a:spcPts val="300"/>
                        </a:spcAft>
                      </a:pPr>
                      <a:r>
                        <a:rPr lang="en-US" sz="1400" dirty="0"/>
                        <a:t>Alphabet</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 137</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2209088014"/>
                  </a:ext>
                </a:extLst>
              </a:tr>
              <a:tr h="331114">
                <a:tc>
                  <a:txBody>
                    <a:bodyPr/>
                    <a:lstStyle/>
                    <a:p>
                      <a:pPr marL="0" marR="0">
                        <a:lnSpc>
                          <a:spcPct val="100000"/>
                        </a:lnSpc>
                        <a:spcBef>
                          <a:spcPts val="0"/>
                        </a:spcBef>
                        <a:spcAft>
                          <a:spcPts val="300"/>
                        </a:spcAft>
                      </a:pPr>
                      <a:r>
                        <a:rPr lang="en-US" sz="1400" dirty="0"/>
                        <a:t>Amazon.com</a:t>
                      </a:r>
                      <a:endParaRPr lang="en-US" sz="1400" dirty="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233</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3863912498"/>
                  </a:ext>
                </a:extLst>
              </a:tr>
              <a:tr h="331114">
                <a:tc>
                  <a:txBody>
                    <a:bodyPr/>
                    <a:lstStyle/>
                    <a:p>
                      <a:pPr marL="0" marR="0">
                        <a:lnSpc>
                          <a:spcPct val="100000"/>
                        </a:lnSpc>
                        <a:spcBef>
                          <a:spcPts val="0"/>
                        </a:spcBef>
                        <a:spcAft>
                          <a:spcPts val="300"/>
                        </a:spcAft>
                      </a:pPr>
                      <a:r>
                        <a:rPr lang="en-US" sz="1400"/>
                        <a:t>Microsoft</a:t>
                      </a:r>
                      <a:endParaRPr lang="en-US" sz="1400">
                        <a:solidFill>
                          <a:srgbClr val="000000"/>
                        </a:solidFill>
                        <a:latin typeface="STIXTwoText"/>
                        <a:ea typeface="Times New Roman"/>
                        <a:cs typeface="STIXTwoText"/>
                      </a:endParaRPr>
                    </a:p>
                  </a:txBody>
                  <a:tcPr marL="76200" marR="76200" marT="63500" marB="63500"/>
                </a:tc>
                <a:tc>
                  <a:txBody>
                    <a:bodyPr/>
                    <a:lstStyle/>
                    <a:p>
                      <a:pPr marL="0" marR="0" algn="ctr">
                        <a:lnSpc>
                          <a:spcPct val="100000"/>
                        </a:lnSpc>
                        <a:spcBef>
                          <a:spcPts val="0"/>
                        </a:spcBef>
                        <a:spcAft>
                          <a:spcPts val="300"/>
                        </a:spcAft>
                      </a:pPr>
                      <a:r>
                        <a:rPr lang="en-US" sz="1400" dirty="0"/>
                        <a:t>110</a:t>
                      </a:r>
                      <a:endParaRPr lang="en-US" sz="1400" dirty="0">
                        <a:solidFill>
                          <a:srgbClr val="000000"/>
                        </a:solidFill>
                        <a:latin typeface="STIXTwoText"/>
                        <a:ea typeface="Times New Roman"/>
                        <a:cs typeface="STIXTwoText"/>
                      </a:endParaRPr>
                    </a:p>
                  </a:txBody>
                  <a:tcPr marL="76200" marR="76200" marT="63500" marB="63500"/>
                </a:tc>
                <a:extLst>
                  <a:ext uri="{0D108BD9-81ED-4DB2-BD59-A6C34878D82A}">
                    <a16:rowId xmlns:a16="http://schemas.microsoft.com/office/drawing/2014/main" val="749327010"/>
                  </a:ext>
                </a:extLst>
              </a:tr>
            </a:tbl>
          </a:graphicData>
        </a:graphic>
      </p:graphicFrame>
    </p:spTree>
    <p:extLst>
      <p:ext uri="{BB962C8B-B14F-4D97-AF65-F5344CB8AC3E}">
        <p14:creationId xmlns:p14="http://schemas.microsoft.com/office/powerpoint/2010/main" val="203084516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3-14: Solution (3 of 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752600"/>
            <a:ext cx="8534400" cy="756788"/>
          </a:xfrm>
        </p:spPr>
        <p:txBody>
          <a:bodyPr/>
          <a:lstStyle/>
          <a:p>
            <a:pPr marL="0" indent="0">
              <a:spcBef>
                <a:spcPct val="50000"/>
              </a:spcBef>
              <a:buNone/>
            </a:pPr>
            <a:r>
              <a:rPr lang="en-US" b="1" dirty="0">
                <a:latin typeface="Times New Roman" panose="02020603050405020304" pitchFamily="18" charset="0"/>
                <a:cs typeface="Times New Roman" panose="02020603050405020304" pitchFamily="18" charset="0"/>
              </a:rPr>
              <a:t>Step 3. </a:t>
            </a:r>
            <a:r>
              <a:rPr lang="en-US" dirty="0">
                <a:latin typeface="Times New Roman" panose="02020603050405020304" pitchFamily="18" charset="0"/>
                <a:cs typeface="Times New Roman" panose="02020603050405020304" pitchFamily="18" charset="0"/>
              </a:rPr>
              <a:t>Determine the variance</a:t>
            </a:r>
            <a:endParaRPr lang="en-US" dirty="0">
              <a:latin typeface="Times New Roman" panose="02020603050405020304" pitchFamily="18" charset="0"/>
              <a:cs typeface="Times New Roman" panose="02020603050405020304" pitchFamily="18" charset="0"/>
              <a:sym typeface="Mathematica1" pitchFamily="2" charset="2"/>
            </a:endParaRPr>
          </a:p>
        </p:txBody>
      </p:sp>
      <p:graphicFrame>
        <p:nvGraphicFramePr>
          <p:cNvPr id="5" name="Object 4" descr="cap s square equals start frac cap sigma x square minus left parenthesis start frac left parenthesis cap sigma x right parenthesis square over n end frac right parenthesis over n minus one end frac equals start frac 337.44 minus left parenthesis start frac left parenthesis 55.6 right parenthesis square over 11 end frac right parenthesis over 11 minus one end frac equals start frac 337.44 minus 281.0327 over 10 end frac equals five full stop six four zero seven">
            <a:extLst>
              <a:ext uri="{FF2B5EF4-FFF2-40B4-BE49-F238E27FC236}">
                <a16:creationId xmlns:a16="http://schemas.microsoft.com/office/drawing/2014/main" id="{D2F4B24C-3E39-4B34-929E-1B607591CCCE}"/>
              </a:ext>
            </a:extLst>
          </p:cNvPr>
          <p:cNvGraphicFramePr>
            <a:graphicFrameLocks noChangeAspect="1"/>
          </p:cNvGraphicFramePr>
          <p:nvPr>
            <p:extLst>
              <p:ext uri="{D42A27DB-BD31-4B8C-83A1-F6EECF244321}">
                <p14:modId xmlns:p14="http://schemas.microsoft.com/office/powerpoint/2010/main" val="406174915"/>
              </p:ext>
            </p:extLst>
          </p:nvPr>
        </p:nvGraphicFramePr>
        <p:xfrm>
          <a:off x="805180" y="2473960"/>
          <a:ext cx="7571740" cy="1033780"/>
        </p:xfrm>
        <a:graphic>
          <a:graphicData uri="http://schemas.openxmlformats.org/presentationml/2006/ole">
            <mc:AlternateContent xmlns:mc="http://schemas.openxmlformats.org/markup-compatibility/2006">
              <mc:Choice xmlns:v="urn:schemas-microsoft-com:vml" Requires="v">
                <p:oleObj spid="_x0000_s15815" name="Equation" r:id="rId3" imgW="6883200" imgH="939600" progId="Equation.DSMT4">
                  <p:embed/>
                </p:oleObj>
              </mc:Choice>
              <mc:Fallback>
                <p:oleObj name="Equation" r:id="rId3" imgW="6883200" imgH="939600" progId="Equation.DSMT4">
                  <p:embed/>
                  <p:pic>
                    <p:nvPicPr>
                      <p:cNvPr id="7" name="Object 6"/>
                      <p:cNvPicPr>
                        <a:picLocks noChangeAspect="1" noChangeArrowheads="1"/>
                      </p:cNvPicPr>
                      <p:nvPr/>
                    </p:nvPicPr>
                    <p:blipFill>
                      <a:blip r:embed="rId4"/>
                      <a:srcRect/>
                      <a:stretch>
                        <a:fillRect/>
                      </a:stretch>
                    </p:blipFill>
                    <p:spPr bwMode="auto">
                      <a:xfrm>
                        <a:off x="805180" y="2473960"/>
                        <a:ext cx="7571740" cy="10337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337254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3-14: Solution (4 of 4)</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305800" cy="4572000"/>
          </a:xfrm>
        </p:spPr>
        <p:txBody>
          <a:bodyPr/>
          <a:lstStyle/>
          <a:p>
            <a:pPr marL="0" indent="0">
              <a:buNone/>
            </a:pPr>
            <a:r>
              <a:rPr lang="en-US" sz="2600" b="1" dirty="0">
                <a:latin typeface="Times New Roman" panose="02020603050405020304" pitchFamily="18" charset="0"/>
                <a:cs typeface="Times New Roman" panose="02020603050405020304" pitchFamily="18" charset="0"/>
              </a:rPr>
              <a:t>Step 4. </a:t>
            </a:r>
            <a:r>
              <a:rPr lang="en-US" sz="2600" dirty="0">
                <a:latin typeface="Times New Roman" panose="02020603050405020304" pitchFamily="18" charset="0"/>
                <a:cs typeface="Times New Roman" panose="02020603050405020304" pitchFamily="18" charset="0"/>
              </a:rPr>
              <a:t>Obtain the standard deviation</a:t>
            </a:r>
          </a:p>
          <a:p>
            <a:pPr marL="0" indent="0">
              <a:spcAft>
                <a:spcPts val="1200"/>
              </a:spcAft>
              <a:buNone/>
            </a:pPr>
            <a:r>
              <a:rPr lang="en-US" sz="2600" dirty="0">
                <a:latin typeface="Times New Roman" panose="02020603050405020304" pitchFamily="18" charset="0"/>
                <a:cs typeface="Times New Roman" panose="02020603050405020304" pitchFamily="18" charset="0"/>
              </a:rPr>
              <a:t>Now to obtain the standard deviation, we take the (positive) square root of the variance.</a:t>
            </a:r>
          </a:p>
          <a:p>
            <a:pPr marL="0" indent="0">
              <a:spcAft>
                <a:spcPts val="1200"/>
              </a:spcAft>
              <a:buNone/>
            </a:pPr>
            <a:r>
              <a:rPr lang="en-US" sz="2600" dirty="0">
                <a:latin typeface="Times New Roman" panose="02020603050405020304" pitchFamily="18" charset="0"/>
                <a:cs typeface="Times New Roman" panose="02020603050405020304" pitchFamily="18" charset="0"/>
              </a:rPr>
              <a:t>s =  √5.6407   = 2.3750 = $2.375 million</a:t>
            </a:r>
          </a:p>
          <a:p>
            <a:pPr marL="0" indent="0">
              <a:spcAft>
                <a:spcPts val="1200"/>
              </a:spcAft>
              <a:buNone/>
            </a:pPr>
            <a:r>
              <a:rPr lang="en-US" sz="2600" dirty="0">
                <a:latin typeface="Times New Roman" panose="02020603050405020304" pitchFamily="18" charset="0"/>
                <a:cs typeface="Times New Roman" panose="02020603050405020304" pitchFamily="18" charset="0"/>
              </a:rPr>
              <a:t>Thus, the standard deviation of the 2019 salaries of these 11 college football head coaches is $2.375 million.</a:t>
            </a:r>
            <a:endParaRPr lang="en-US" sz="2600" dirty="0">
              <a:latin typeface="Times New Roman" panose="02020603050405020304" pitchFamily="18" charset="0"/>
              <a:cs typeface="Times New Roman" panose="02020603050405020304" pitchFamily="18" charset="0"/>
              <a:sym typeface="Mathematica1" pitchFamily="2" charset="2"/>
            </a:endParaRPr>
          </a:p>
        </p:txBody>
      </p:sp>
    </p:spTree>
    <p:extLst>
      <p:ext uri="{BB962C8B-B14F-4D97-AF65-F5344CB8AC3E}">
        <p14:creationId xmlns:p14="http://schemas.microsoft.com/office/powerpoint/2010/main" val="22703744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Two Observations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461963" indent="-461963">
              <a:buSzPct val="100000"/>
              <a:buFont typeface="+mj-lt"/>
              <a:buAutoNum type="arabicPeriod"/>
            </a:pPr>
            <a:r>
              <a:rPr lang="en-GB" i="1" dirty="0">
                <a:latin typeface="Times New Roman" panose="02020603050405020304" pitchFamily="18" charset="0"/>
                <a:cs typeface="Times New Roman" panose="02020603050405020304" pitchFamily="18" charset="0"/>
              </a:rPr>
              <a:t>The values of the variance and the standard deviation are never negative</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is, the numerator in the formula for the variance should never produce a negative value. Usually the values of the variance and standard deviation are positive, but if a data set has no variation, then the variance and standard deviation are both zero.</a:t>
            </a:r>
          </a:p>
        </p:txBody>
      </p:sp>
    </p:spTree>
    <p:extLst>
      <p:ext uri="{BB962C8B-B14F-4D97-AF65-F5344CB8AC3E}">
        <p14:creationId xmlns:p14="http://schemas.microsoft.com/office/powerpoint/2010/main" val="38283260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Two Observations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461963" indent="-461963">
              <a:buSzPct val="100000"/>
              <a:buFont typeface="+mj-lt"/>
              <a:buAutoNum type="arabicPeriod" startAt="2"/>
            </a:pPr>
            <a:r>
              <a:rPr lang="en-GB" i="1" dirty="0">
                <a:latin typeface="Times New Roman" panose="02020603050405020304" pitchFamily="18" charset="0"/>
                <a:cs typeface="Times New Roman" panose="02020603050405020304" pitchFamily="18" charset="0"/>
              </a:rPr>
              <a:t>The measurement units of variance are always the square of the measurement units of the original data</a:t>
            </a: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This is so because the original values are squared to calculate the variance. The measurement units of the standard deviation are the same as the measurement units of the original data because the standard deviation is obtained by taking the square root of the variance.</a:t>
            </a:r>
          </a:p>
        </p:txBody>
      </p:sp>
    </p:spTree>
    <p:extLst>
      <p:ext uri="{BB962C8B-B14F-4D97-AF65-F5344CB8AC3E}">
        <p14:creationId xmlns:p14="http://schemas.microsoft.com/office/powerpoint/2010/main" val="2790624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3-15</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7"/>
            <a:ext cx="8534400" cy="1041400"/>
          </a:xfrm>
        </p:spPr>
        <p:txBody>
          <a:bodyPr/>
          <a:lstStyle/>
          <a:p>
            <a:pPr algn="l"/>
            <a:r>
              <a:rPr lang="en-GB" sz="2800" dirty="0">
                <a:latin typeface="Times New Roman" panose="02020603050405020304" pitchFamily="18" charset="0"/>
                <a:cs typeface="Times New Roman" panose="02020603050405020304" pitchFamily="18" charset="0"/>
              </a:rPr>
              <a:t>Following are the 2019 earnings (in thousands of dollars) before taxes for all six employees of a small company.</a:t>
            </a:r>
            <a:endParaRPr lang="en-US" sz="2800" dirty="0">
              <a:latin typeface="Times New Roman" panose="02020603050405020304" pitchFamily="18" charset="0"/>
              <a:cs typeface="Times New Roman" panose="02020603050405020304" pitchFamily="18" charset="0"/>
            </a:endParaRPr>
          </a:p>
        </p:txBody>
      </p:sp>
      <p:graphicFrame>
        <p:nvGraphicFramePr>
          <p:cNvPr id="17" name="Table 17">
            <a:extLst>
              <a:ext uri="{FF2B5EF4-FFF2-40B4-BE49-F238E27FC236}">
                <a16:creationId xmlns:a16="http://schemas.microsoft.com/office/drawing/2014/main" id="{7347FF91-08A2-4691-82A6-F895F7C0C8C6}"/>
              </a:ext>
            </a:extLst>
          </p:cNvPr>
          <p:cNvGraphicFramePr>
            <a:graphicFrameLocks noGrp="1"/>
          </p:cNvGraphicFramePr>
          <p:nvPr>
            <p:ph type="tbl" sz="quarter" idx="17"/>
            <p:extLst>
              <p:ext uri="{D42A27DB-BD31-4B8C-83A1-F6EECF244321}">
                <p14:modId xmlns:p14="http://schemas.microsoft.com/office/powerpoint/2010/main" val="3459426036"/>
              </p:ext>
            </p:extLst>
          </p:nvPr>
        </p:nvGraphicFramePr>
        <p:xfrm>
          <a:off x="1836738" y="2655165"/>
          <a:ext cx="5470525" cy="469035"/>
        </p:xfrm>
        <a:graphic>
          <a:graphicData uri="http://schemas.openxmlformats.org/drawingml/2006/table">
            <a:tbl>
              <a:tblPr firstRow="1" bandRow="1">
                <a:tableStyleId>{2D5ABB26-0587-4C30-8999-92F81FD0307C}</a:tableStyleId>
              </a:tblPr>
              <a:tblGrid>
                <a:gridCol w="898525">
                  <a:extLst>
                    <a:ext uri="{9D8B030D-6E8A-4147-A177-3AD203B41FA5}">
                      <a16:colId xmlns:a16="http://schemas.microsoft.com/office/drawing/2014/main" val="2160363365"/>
                    </a:ext>
                  </a:extLst>
                </a:gridCol>
                <a:gridCol w="1060450">
                  <a:extLst>
                    <a:ext uri="{9D8B030D-6E8A-4147-A177-3AD203B41FA5}">
                      <a16:colId xmlns:a16="http://schemas.microsoft.com/office/drawing/2014/main" val="2035656962"/>
                    </a:ext>
                  </a:extLst>
                </a:gridCol>
                <a:gridCol w="898525">
                  <a:extLst>
                    <a:ext uri="{9D8B030D-6E8A-4147-A177-3AD203B41FA5}">
                      <a16:colId xmlns:a16="http://schemas.microsoft.com/office/drawing/2014/main" val="4084629075"/>
                    </a:ext>
                  </a:extLst>
                </a:gridCol>
                <a:gridCol w="857250">
                  <a:extLst>
                    <a:ext uri="{9D8B030D-6E8A-4147-A177-3AD203B41FA5}">
                      <a16:colId xmlns:a16="http://schemas.microsoft.com/office/drawing/2014/main" val="3371842112"/>
                    </a:ext>
                  </a:extLst>
                </a:gridCol>
                <a:gridCol w="898525">
                  <a:extLst>
                    <a:ext uri="{9D8B030D-6E8A-4147-A177-3AD203B41FA5}">
                      <a16:colId xmlns:a16="http://schemas.microsoft.com/office/drawing/2014/main" val="519714578"/>
                    </a:ext>
                  </a:extLst>
                </a:gridCol>
                <a:gridCol w="857250">
                  <a:extLst>
                    <a:ext uri="{9D8B030D-6E8A-4147-A177-3AD203B41FA5}">
                      <a16:colId xmlns:a16="http://schemas.microsoft.com/office/drawing/2014/main" val="3029454595"/>
                    </a:ext>
                  </a:extLst>
                </a:gridCol>
              </a:tblGrid>
              <a:tr h="469035">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88.50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108.40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65.50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52.50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79.80</a:t>
                      </a:r>
                    </a:p>
                  </a:txBody>
                  <a:tcPr/>
                </a:tc>
                <a:tc>
                  <a:txBody>
                    <a:bodyPr/>
                    <a:lstStyle/>
                    <a:p>
                      <a:pPr marL="0" marR="0" algn="ctr">
                        <a:lnSpc>
                          <a:spcPct val="100000"/>
                        </a:lnSpc>
                        <a:spcBef>
                          <a:spcPts val="0"/>
                        </a:spcBef>
                        <a:spcAft>
                          <a:spcPts val="300"/>
                        </a:spcAft>
                      </a:pPr>
                      <a:r>
                        <a:rPr lang="en-US" sz="2000" dirty="0">
                          <a:solidFill>
                            <a:srgbClr val="000000"/>
                          </a:solidFill>
                          <a:latin typeface="Times New Roman" panose="02020603050405020304" pitchFamily="18" charset="0"/>
                          <a:ea typeface="Times New Roman"/>
                          <a:cs typeface="Times New Roman" panose="02020603050405020304" pitchFamily="18" charset="0"/>
                        </a:rPr>
                        <a:t>54.60</a:t>
                      </a:r>
                    </a:p>
                  </a:txBody>
                  <a:tcPr/>
                </a:tc>
                <a:extLst>
                  <a:ext uri="{0D108BD9-81ED-4DB2-BD59-A6C34878D82A}">
                    <a16:rowId xmlns:a16="http://schemas.microsoft.com/office/drawing/2014/main" val="734635572"/>
                  </a:ext>
                </a:extLst>
              </a:tr>
            </a:tbl>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352778" y="3497263"/>
            <a:ext cx="8334022" cy="876301"/>
          </a:xfrm>
        </p:spPr>
        <p:txBody>
          <a:bodyPr/>
          <a:lstStyle/>
          <a:p>
            <a:pPr marL="0" indent="0">
              <a:buNone/>
            </a:pPr>
            <a:r>
              <a:rPr lang="en-GB" dirty="0">
                <a:latin typeface="Times New Roman" panose="02020603050405020304" pitchFamily="18" charset="0"/>
                <a:cs typeface="Times New Roman" panose="02020603050405020304" pitchFamily="18" charset="0"/>
              </a:rPr>
              <a:t>Calculate the variance and standard deviation for these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9154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1041400"/>
          </a:xfrm>
        </p:spPr>
        <p:txBody>
          <a:bodyPr>
            <a:normAutofit/>
          </a:bodyPr>
          <a:lstStyle/>
          <a:p>
            <a:r>
              <a:rPr lang="en-US" dirty="0">
                <a:latin typeface="Times New Roman" panose="02020603050405020304" pitchFamily="18" charset="0"/>
                <a:cs typeface="Times New Roman" panose="02020603050405020304" pitchFamily="18" charset="0"/>
              </a:rPr>
              <a:t>Example 3-15: Solution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6"/>
            <a:ext cx="8534400" cy="1528763"/>
          </a:xfrm>
        </p:spPr>
        <p:txBody>
          <a:bodyPr/>
          <a:lstStyle/>
          <a:p>
            <a:pPr algn="l">
              <a:lnSpc>
                <a:spcPct val="100000"/>
              </a:lnSpc>
              <a:spcBef>
                <a:spcPts val="624"/>
              </a:spcBef>
            </a:pPr>
            <a:r>
              <a:rPr lang="en-US" sz="2800" dirty="0">
                <a:latin typeface="Times New Roman" panose="02020603050405020304" pitchFamily="18" charset="0"/>
                <a:cs typeface="Times New Roman" panose="02020603050405020304" pitchFamily="18" charset="0"/>
              </a:rPr>
              <a:t>Let </a:t>
            </a:r>
            <a:r>
              <a:rPr lang="en-US" sz="2800" i="1" dirty="0">
                <a:latin typeface="Times New Roman" panose="02020603050405020304" pitchFamily="18" charset="0"/>
                <a:cs typeface="Times New Roman" panose="02020603050405020304" pitchFamily="18" charset="0"/>
              </a:rPr>
              <a:t>x</a:t>
            </a:r>
            <a:r>
              <a:rPr lang="en-US" sz="2800" dirty="0">
                <a:latin typeface="Times New Roman" panose="02020603050405020304" pitchFamily="18" charset="0"/>
                <a:cs typeface="Times New Roman" panose="02020603050405020304" pitchFamily="18" charset="0"/>
              </a:rPr>
              <a:t> denote the 2019 earnings before taxes of an employee of this company. The values of </a:t>
            </a:r>
            <a:r>
              <a:rPr lang="en-US" sz="2800" i="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sym typeface="Mathematica1" pitchFamily="2" charset="2"/>
              </a:rPr>
              <a:t>x</a:t>
            </a:r>
            <a:r>
              <a:rPr lang="en-US" sz="2800" dirty="0">
                <a:latin typeface="Times New Roman" panose="02020603050405020304" pitchFamily="18" charset="0"/>
                <a:cs typeface="Times New Roman" panose="02020603050405020304" pitchFamily="18" charset="0"/>
                <a:sym typeface="Mathematica1" pitchFamily="2" charset="2"/>
              </a:rPr>
              <a:t> and </a:t>
            </a:r>
            <a:r>
              <a:rPr lang="en-US" sz="2800" i="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sym typeface="Mathematica1" pitchFamily="2" charset="2"/>
              </a:rPr>
              <a:t>x</a:t>
            </a:r>
            <a:r>
              <a:rPr lang="en-US" sz="2800" i="1" baseline="30000" dirty="0">
                <a:latin typeface="Times New Roman" panose="02020603050405020304" pitchFamily="18" charset="0"/>
                <a:cs typeface="Times New Roman" panose="02020603050405020304" pitchFamily="18" charset="0"/>
                <a:sym typeface="Mathematica1" pitchFamily="2" charset="2"/>
              </a:rPr>
              <a:t>2</a:t>
            </a:r>
            <a:r>
              <a:rPr lang="en-US" sz="2800" dirty="0">
                <a:latin typeface="Times New Roman" panose="02020603050405020304" pitchFamily="18" charset="0"/>
                <a:cs typeface="Times New Roman" panose="02020603050405020304" pitchFamily="18" charset="0"/>
                <a:sym typeface="Mathematica1" pitchFamily="2" charset="2"/>
              </a:rPr>
              <a:t> are calculated in Table 3.7.</a:t>
            </a:r>
            <a:endParaRPr lang="en-US" sz="2800" dirty="0">
              <a:latin typeface="Times New Roman" panose="02020603050405020304" pitchFamily="18" charset="0"/>
              <a:cs typeface="Times New Roman" panose="02020603050405020304" pitchFamily="18" charset="0"/>
            </a:endParaRPr>
          </a:p>
        </p:txBody>
      </p:sp>
      <p:graphicFrame>
        <p:nvGraphicFramePr>
          <p:cNvPr id="7" name="Table 7">
            <a:extLst>
              <a:ext uri="{FF2B5EF4-FFF2-40B4-BE49-F238E27FC236}">
                <a16:creationId xmlns:a16="http://schemas.microsoft.com/office/drawing/2014/main" id="{2CDCD944-286A-4BFE-8ABE-4214CAEB2ACD}"/>
              </a:ext>
            </a:extLst>
          </p:cNvPr>
          <p:cNvGraphicFramePr>
            <a:graphicFrameLocks noGrp="1"/>
          </p:cNvGraphicFramePr>
          <p:nvPr>
            <p:ph type="tbl" sz="quarter" idx="17"/>
            <p:extLst>
              <p:ext uri="{D42A27DB-BD31-4B8C-83A1-F6EECF244321}">
                <p14:modId xmlns:p14="http://schemas.microsoft.com/office/powerpoint/2010/main" val="3242094941"/>
              </p:ext>
            </p:extLst>
          </p:nvPr>
        </p:nvGraphicFramePr>
        <p:xfrm>
          <a:off x="3102172" y="2914454"/>
          <a:ext cx="2974974" cy="3235960"/>
        </p:xfrm>
        <a:graphic>
          <a:graphicData uri="http://schemas.openxmlformats.org/drawingml/2006/table">
            <a:tbl>
              <a:tblPr firstRow="1" bandRow="1">
                <a:tableStyleId>{69012ECD-51FC-41F1-AA8D-1B2483CD663E}</a:tableStyleId>
              </a:tblPr>
              <a:tblGrid>
                <a:gridCol w="1316037">
                  <a:extLst>
                    <a:ext uri="{9D8B030D-6E8A-4147-A177-3AD203B41FA5}">
                      <a16:colId xmlns:a16="http://schemas.microsoft.com/office/drawing/2014/main" val="2196457904"/>
                    </a:ext>
                  </a:extLst>
                </a:gridCol>
                <a:gridCol w="1658937">
                  <a:extLst>
                    <a:ext uri="{9D8B030D-6E8A-4147-A177-3AD203B41FA5}">
                      <a16:colId xmlns:a16="http://schemas.microsoft.com/office/drawing/2014/main" val="3860324062"/>
                    </a:ext>
                  </a:extLst>
                </a:gridCol>
              </a:tblGrid>
              <a:tr h="231112">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a:t>
                      </a:r>
                      <a:endParaRPr lang="en-US" sz="1800" b="1" i="1"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tc>
                  <a:txBody>
                    <a:bodyPr/>
                    <a:lstStyle/>
                    <a:p>
                      <a:pPr marL="0" marR="0" algn="ctr">
                        <a:lnSpc>
                          <a:spcPct val="100000"/>
                        </a:lnSpc>
                        <a:spcBef>
                          <a:spcPts val="0"/>
                        </a:spcBef>
                        <a:spcAft>
                          <a:spcPts val="0"/>
                        </a:spcAft>
                      </a:pPr>
                      <a:r>
                        <a:rPr lang="en-US" sz="1800" i="1" dirty="0">
                          <a:latin typeface="Times New Roman" panose="02020603050405020304" pitchFamily="18" charset="0"/>
                          <a:cs typeface="Times New Roman" panose="02020603050405020304" pitchFamily="18" charset="0"/>
                        </a:rPr>
                        <a:t>x </a:t>
                      </a:r>
                      <a:r>
                        <a:rPr lang="en-US" sz="1800" i="0" baseline="30000" dirty="0">
                          <a:latin typeface="Times New Roman" panose="02020603050405020304" pitchFamily="18" charset="0"/>
                          <a:cs typeface="Times New Roman" panose="02020603050405020304" pitchFamily="18" charset="0"/>
                        </a:rPr>
                        <a:t>2</a:t>
                      </a:r>
                      <a:endParaRPr lang="en-US" sz="1800" b="1" i="0" dirty="0">
                        <a:solidFill>
                          <a:srgbClr val="FFFFFF"/>
                        </a:solidFill>
                        <a:latin typeface="Times New Roman" panose="02020603050405020304" pitchFamily="18" charset="0"/>
                        <a:ea typeface="Times New Roman"/>
                        <a:cs typeface="Times New Roman" panose="02020603050405020304" pitchFamily="18" charset="0"/>
                      </a:endParaRPr>
                    </a:p>
                  </a:txBody>
                  <a:tcPr marL="76200" marR="76200" marT="76200" marB="76200" anchor="b"/>
                </a:tc>
                <a:extLst>
                  <a:ext uri="{0D108BD9-81ED-4DB2-BD59-A6C34878D82A}">
                    <a16:rowId xmlns:a16="http://schemas.microsoft.com/office/drawing/2014/main" val="2012458431"/>
                  </a:ext>
                </a:extLst>
              </a:tr>
              <a:tr h="217355">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 88.50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  7832.25</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393441063"/>
                  </a:ext>
                </a:extLst>
              </a:tr>
              <a:tr h="217355">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108.40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11,750.56</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3128967772"/>
                  </a:ext>
                </a:extLst>
              </a:tr>
              <a:tr h="217355">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 65.50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4290.25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1265378841"/>
                  </a:ext>
                </a:extLst>
              </a:tr>
              <a:tr h="217355">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 52.50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2756.25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56498870"/>
                  </a:ext>
                </a:extLst>
              </a:tr>
              <a:tr h="217355">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 79.80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6368.04</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1229503232"/>
                  </a:ext>
                </a:extLst>
              </a:tr>
              <a:tr h="217355">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 54.60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2981.16</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722365668"/>
                  </a:ext>
                </a:extLst>
              </a:tr>
              <a:tr h="217355">
                <a:tc>
                  <a:txBody>
                    <a:bodyPr/>
                    <a:lstStyle/>
                    <a:p>
                      <a:pPr marL="0" marR="0" algn="ctr">
                        <a:lnSpc>
                          <a:spcPct val="100000"/>
                        </a:lnSpc>
                        <a:spcBef>
                          <a:spcPts val="0"/>
                        </a:spcBef>
                        <a:spcAft>
                          <a:spcPts val="300"/>
                        </a:spcAft>
                      </a:pPr>
                      <a:r>
                        <a:rPr lang="el-GR" sz="1800" dirty="0">
                          <a:latin typeface="Times New Roman" panose="02020603050405020304" pitchFamily="18" charset="0"/>
                          <a:cs typeface="Times New Roman" panose="02020603050405020304" pitchFamily="18" charset="0"/>
                        </a:rPr>
                        <a:t>Σ</a:t>
                      </a:r>
                      <a:r>
                        <a:rPr lang="en-US" sz="1800" i="1" dirty="0">
                          <a:latin typeface="Times New Roman" panose="02020603050405020304" pitchFamily="18" charset="0"/>
                          <a:cs typeface="Times New Roman" panose="02020603050405020304" pitchFamily="18" charset="0"/>
                        </a:rPr>
                        <a:t>x</a:t>
                      </a:r>
                      <a:r>
                        <a:rPr lang="en-US" sz="1800" dirty="0">
                          <a:latin typeface="Times New Roman" panose="02020603050405020304" pitchFamily="18" charset="0"/>
                          <a:cs typeface="Times New Roman" panose="02020603050405020304" pitchFamily="18" charset="0"/>
                        </a:rPr>
                        <a:t> = 449.30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tc>
                  <a:txBody>
                    <a:bodyPr/>
                    <a:lstStyle/>
                    <a:p>
                      <a:pPr marL="0" marR="0" algn="ctr">
                        <a:lnSpc>
                          <a:spcPct val="100000"/>
                        </a:lnSpc>
                        <a:spcBef>
                          <a:spcPts val="0"/>
                        </a:spcBef>
                        <a:spcAft>
                          <a:spcPts val="300"/>
                        </a:spcAft>
                      </a:pPr>
                      <a:r>
                        <a:rPr lang="el-GR" sz="1800" dirty="0">
                          <a:latin typeface="Times New Roman" panose="02020603050405020304" pitchFamily="18" charset="0"/>
                          <a:cs typeface="Times New Roman" panose="02020603050405020304" pitchFamily="18" charset="0"/>
                        </a:rPr>
                        <a:t>Σ</a:t>
                      </a:r>
                      <a:r>
                        <a:rPr lang="en-US" sz="1800" i="1" dirty="0">
                          <a:latin typeface="Times New Roman" panose="02020603050405020304" pitchFamily="18" charset="0"/>
                          <a:cs typeface="Times New Roman" panose="02020603050405020304" pitchFamily="18" charset="0"/>
                        </a:rPr>
                        <a:t>x</a:t>
                      </a:r>
                      <a:r>
                        <a:rPr lang="en-US" sz="1800" baseline="30000" dirty="0">
                          <a:latin typeface="Times New Roman" panose="02020603050405020304" pitchFamily="18" charset="0"/>
                          <a:cs typeface="Times New Roman" panose="02020603050405020304" pitchFamily="18" charset="0"/>
                        </a:rPr>
                        <a:t>2 </a:t>
                      </a:r>
                      <a:r>
                        <a:rPr lang="en-US" sz="1800" baseline="0" dirty="0">
                          <a:latin typeface="Times New Roman" panose="02020603050405020304" pitchFamily="18" charset="0"/>
                          <a:cs typeface="Times New Roman" panose="02020603050405020304" pitchFamily="18" charset="0"/>
                        </a:rPr>
                        <a:t>= 35,978.51</a:t>
                      </a:r>
                      <a:endParaRPr lang="en-US" sz="1800" baseline="0" dirty="0">
                        <a:solidFill>
                          <a:srgbClr val="000000"/>
                        </a:solidFill>
                        <a:latin typeface="Times New Roman" panose="02020603050405020304" pitchFamily="18" charset="0"/>
                        <a:ea typeface="Times New Roman"/>
                        <a:cs typeface="Times New Roman" panose="02020603050405020304" pitchFamily="18" charset="0"/>
                      </a:endParaRPr>
                    </a:p>
                  </a:txBody>
                  <a:tcPr marL="76200" marR="76200" marT="63500" marB="63500"/>
                </a:tc>
                <a:extLst>
                  <a:ext uri="{0D108BD9-81ED-4DB2-BD59-A6C34878D82A}">
                    <a16:rowId xmlns:a16="http://schemas.microsoft.com/office/drawing/2014/main" val="56333850"/>
                  </a:ext>
                </a:extLst>
              </a:tr>
            </a:tbl>
          </a:graphicData>
        </a:graphic>
      </p:graphicFrame>
    </p:spTree>
    <p:extLst>
      <p:ext uri="{BB962C8B-B14F-4D97-AF65-F5344CB8AC3E}">
        <p14:creationId xmlns:p14="http://schemas.microsoft.com/office/powerpoint/2010/main" val="41890699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3-15: Solution (2 of 2)</a:t>
            </a:r>
          </a:p>
        </p:txBody>
      </p:sp>
      <p:graphicFrame>
        <p:nvGraphicFramePr>
          <p:cNvPr id="5" name="Object 2" descr="Start Layout 1st Row sigma squared equals Start Start Fraction sigma-summation x squared minus Start Fraction left-parenthesis sigma-summation x right-parenthesis squared Over upper N End Fraction OverOver upper N End End Fraction equals Start Start Fraction 3 5 comma 9 7 8 period 5 1 minus Start Fraction left-parenthesis 4 4 9 period 3 0 right-parenthesis squared Over 6 End Fraction OverOver 6 End End Fraction equals 3 8 8 period 9 0 2nd Row sigma equals Start Root 3 8 8 period 9 0 End Root equals dollar-sign 1 9 period 7 2 1 thousand equals dollar-sign 1 9 comma 7 2 1 End Layout ">
            <a:extLst>
              <a:ext uri="{FF2B5EF4-FFF2-40B4-BE49-F238E27FC236}">
                <a16:creationId xmlns:a16="http://schemas.microsoft.com/office/drawing/2014/main" id="{77807DE6-1FCA-4900-BEEA-CDD6AAC011C0}"/>
              </a:ext>
            </a:extLst>
          </p:cNvPr>
          <p:cNvGraphicFramePr>
            <a:graphicFrameLocks noChangeAspect="1"/>
          </p:cNvGraphicFramePr>
          <p:nvPr>
            <p:extLst>
              <p:ext uri="{D42A27DB-BD31-4B8C-83A1-F6EECF244321}">
                <p14:modId xmlns:p14="http://schemas.microsoft.com/office/powerpoint/2010/main" val="675517148"/>
              </p:ext>
            </p:extLst>
          </p:nvPr>
        </p:nvGraphicFramePr>
        <p:xfrm>
          <a:off x="1160463" y="2298700"/>
          <a:ext cx="6821487" cy="1417638"/>
        </p:xfrm>
        <a:graphic>
          <a:graphicData uri="http://schemas.openxmlformats.org/presentationml/2006/ole">
            <mc:AlternateContent xmlns:mc="http://schemas.openxmlformats.org/markup-compatibility/2006">
              <mc:Choice xmlns:v="urn:schemas-microsoft-com:vml" Requires="v">
                <p:oleObj spid="_x0000_s16838" name="Equation" r:id="rId3" imgW="7086600" imgH="1473120" progId="Equation.DSMT4">
                  <p:embed/>
                </p:oleObj>
              </mc:Choice>
              <mc:Fallback>
                <p:oleObj name="Equation" r:id="rId3" imgW="7086600" imgH="1473120" progId="Equation.DSMT4">
                  <p:embed/>
                  <p:pic>
                    <p:nvPicPr>
                      <p:cNvPr id="10242" name="Object 2"/>
                      <p:cNvPicPr>
                        <a:picLocks noGrp="1" noChangeAspect="1" noChangeArrowheads="1"/>
                      </p:cNvPicPr>
                      <p:nvPr/>
                    </p:nvPicPr>
                    <p:blipFill>
                      <a:blip r:embed="rId4"/>
                      <a:srcRect/>
                      <a:stretch>
                        <a:fillRect/>
                      </a:stretch>
                    </p:blipFill>
                    <p:spPr bwMode="auto">
                      <a:xfrm>
                        <a:off x="1160463" y="2298700"/>
                        <a:ext cx="6821487" cy="1417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4130040"/>
            <a:ext cx="8534400" cy="975360"/>
          </a:xfrm>
        </p:spPr>
        <p:txBody>
          <a:bodyPr/>
          <a:lstStyle/>
          <a:p>
            <a:pPr marL="0" indent="0">
              <a:spcBef>
                <a:spcPct val="50000"/>
              </a:spcBef>
              <a:buNone/>
            </a:pPr>
            <a:r>
              <a:rPr lang="en-US" sz="2600" dirty="0">
                <a:latin typeface="Times New Roman" panose="02020603050405020304" pitchFamily="18" charset="0"/>
                <a:ea typeface="Verdana" pitchFamily="34" charset="0"/>
                <a:cs typeface="Times New Roman" panose="02020603050405020304" pitchFamily="18" charset="0"/>
              </a:rPr>
              <a:t>Thus, the standard deviation of the 2015 earnings of all six employees of this company is </a:t>
            </a:r>
            <a:r>
              <a:rPr lang="en-US" sz="2600" b="1" dirty="0">
                <a:latin typeface="Times New Roman" panose="02020603050405020304" pitchFamily="18" charset="0"/>
                <a:ea typeface="Verdana" pitchFamily="34" charset="0"/>
                <a:cs typeface="Times New Roman" panose="02020603050405020304" pitchFamily="18" charset="0"/>
              </a:rPr>
              <a:t>$19,721</a:t>
            </a:r>
            <a:r>
              <a:rPr lang="en-US" sz="2600" dirty="0">
                <a:latin typeface="Times New Roman" panose="02020603050405020304" pitchFamily="18" charset="0"/>
                <a:ea typeface="Verdana" pitchFamily="34" charset="0"/>
                <a:cs typeface="Times New Roman" panose="02020603050405020304" pitchFamily="18" charset="0"/>
              </a:rPr>
              <a:t>.</a:t>
            </a:r>
          </a:p>
        </p:txBody>
      </p:sp>
    </p:spTree>
    <p:extLst>
      <p:ext uri="{BB962C8B-B14F-4D97-AF65-F5344CB8AC3E}">
        <p14:creationId xmlns:p14="http://schemas.microsoft.com/office/powerpoint/2010/main" val="6979955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Warning</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Note that </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sym typeface="Mathematica1" pitchFamily="2" charset="2"/>
              </a:rPr>
              <a:t>x</a:t>
            </a:r>
            <a:r>
              <a:rPr lang="en-US" i="1" baseline="30000" dirty="0">
                <a:latin typeface="Times New Roman" panose="02020603050405020304" pitchFamily="18" charset="0"/>
                <a:cs typeface="Times New Roman" panose="02020603050405020304" pitchFamily="18" charset="0"/>
                <a:sym typeface="Mathematica1" pitchFamily="2" charset="2"/>
              </a:rPr>
              <a:t>2</a:t>
            </a:r>
            <a:r>
              <a:rPr lang="en-US" dirty="0">
                <a:latin typeface="Times New Roman" panose="02020603050405020304" pitchFamily="18" charset="0"/>
                <a:cs typeface="Times New Roman" panose="02020603050405020304" pitchFamily="18" charset="0"/>
                <a:sym typeface="Mathematica1" pitchFamily="2" charset="2"/>
              </a:rPr>
              <a:t> is not the same as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sym typeface="Mathematica1" pitchFamily="2" charset="2"/>
              </a:rPr>
              <a:t>2</a:t>
            </a:r>
            <a:r>
              <a:rPr lang="en-US" dirty="0">
                <a:latin typeface="Times New Roman" panose="02020603050405020304" pitchFamily="18" charset="0"/>
                <a:cs typeface="Times New Roman" panose="02020603050405020304" pitchFamily="18" charset="0"/>
                <a:sym typeface="Mathematica1" pitchFamily="2" charset="2"/>
              </a:rPr>
              <a:t>. The value of </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sym typeface="Mathematica1" pitchFamily="2" charset="2"/>
              </a:rPr>
              <a:t>x</a:t>
            </a:r>
            <a:r>
              <a:rPr lang="en-US" i="1" baseline="30000" dirty="0">
                <a:latin typeface="Times New Roman" panose="02020603050405020304" pitchFamily="18" charset="0"/>
                <a:cs typeface="Times New Roman" panose="02020603050405020304" pitchFamily="18" charset="0"/>
                <a:sym typeface="Mathematica1" pitchFamily="2" charset="2"/>
              </a:rPr>
              <a:t>2</a:t>
            </a:r>
            <a:r>
              <a:rPr lang="en-US" dirty="0">
                <a:latin typeface="Times New Roman" panose="02020603050405020304" pitchFamily="18" charset="0"/>
                <a:cs typeface="Times New Roman" panose="02020603050405020304" pitchFamily="18" charset="0"/>
                <a:sym typeface="Mathematica1" pitchFamily="2" charset="2"/>
              </a:rPr>
              <a:t> is obtained by squaring the x values and then adding them. The value of (</a:t>
            </a:r>
            <a:r>
              <a:rPr lang="en-US" i="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a:t>
            </a:r>
            <a:r>
              <a:rPr lang="en-US" baseline="30000" dirty="0">
                <a:latin typeface="Times New Roman" panose="02020603050405020304" pitchFamily="18" charset="0"/>
                <a:cs typeface="Times New Roman" panose="02020603050405020304" pitchFamily="18" charset="0"/>
                <a:sym typeface="Mathematica1" pitchFamily="2" charset="2"/>
              </a:rPr>
              <a:t>2</a:t>
            </a:r>
            <a:r>
              <a:rPr lang="en-US" dirty="0">
                <a:latin typeface="Times New Roman" panose="02020603050405020304" pitchFamily="18" charset="0"/>
                <a:cs typeface="Times New Roman" panose="02020603050405020304" pitchFamily="18" charset="0"/>
                <a:sym typeface="Mathematica1" pitchFamily="2" charset="2"/>
              </a:rPr>
              <a:t> is obtained by squaring the value of </a:t>
            </a:r>
            <a:r>
              <a:rPr lang="en-US" i="1" dirty="0">
                <a:latin typeface="Times New Roman" panose="02020603050405020304" pitchFamily="18" charset="0"/>
                <a:cs typeface="Times New Roman" panose="02020603050405020304" pitchFamily="18" charset="0"/>
              </a:rPr>
              <a:t>∑</a:t>
            </a:r>
            <a:r>
              <a:rPr lang="en-US" i="1" dirty="0">
                <a:latin typeface="Times New Roman" panose="02020603050405020304" pitchFamily="18" charset="0"/>
                <a:cs typeface="Times New Roman" panose="02020603050405020304" pitchFamily="18" charset="0"/>
                <a:sym typeface="Mathematica1" pitchFamily="2" charset="2"/>
              </a:rPr>
              <a:t>x</a:t>
            </a:r>
            <a:r>
              <a:rPr lang="en-US" dirty="0">
                <a:latin typeface="Times New Roman" panose="02020603050405020304" pitchFamily="18" charset="0"/>
                <a:cs typeface="Times New Roman" panose="02020603050405020304" pitchFamily="18" charset="0"/>
                <a:sym typeface="Mathematica1" pitchFamily="2" charset="2"/>
              </a:rPr>
              <a:t>.</a:t>
            </a:r>
          </a:p>
        </p:txBody>
      </p:sp>
    </p:spTree>
    <p:extLst>
      <p:ext uri="{BB962C8B-B14F-4D97-AF65-F5344CB8AC3E}">
        <p14:creationId xmlns:p14="http://schemas.microsoft.com/office/powerpoint/2010/main" val="29253885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Coefficient of Variation</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spcAft>
                <a:spcPts val="1800"/>
              </a:spcAft>
            </a:pPr>
            <a:r>
              <a:rPr lang="en-US" dirty="0">
                <a:latin typeface="Times New Roman" panose="02020603050405020304" pitchFamily="18" charset="0"/>
                <a:cs typeface="Times New Roman" panose="02020603050405020304" pitchFamily="18" charset="0"/>
              </a:rPr>
              <a:t>One disadvantage of the standard deviation as a measure of dispersion is that it is a measure of absolute variability and not of relative variability.</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Sometimes we may need to compare the variability for two different data sets that have different units of measurement. In such cases, a measure of relative variability is preferable. One such measure is the </a:t>
            </a:r>
            <a:r>
              <a:rPr lang="en-US" b="1" i="1" u="sng" dirty="0">
                <a:latin typeface="Times New Roman" panose="02020603050405020304" pitchFamily="18" charset="0"/>
                <a:cs typeface="Times New Roman" panose="02020603050405020304" pitchFamily="18" charset="0"/>
              </a:rPr>
              <a:t>coefficient of variation</a:t>
            </a:r>
            <a:r>
              <a:rPr lang="en-US" dirty="0">
                <a:latin typeface="Times New Roman" panose="02020603050405020304" pitchFamily="18" charset="0"/>
                <a:cs typeface="Times New Roman" panose="02020603050405020304" pitchFamily="18" charset="0"/>
              </a:rPr>
              <a: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0175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534400" cy="985838"/>
          </a:xfrm>
        </p:spPr>
        <p:txBody>
          <a:bodyPr>
            <a:normAutofit/>
          </a:bodyPr>
          <a:lstStyle/>
          <a:p>
            <a:r>
              <a:rPr lang="en-US" dirty="0">
                <a:latin typeface="Times New Roman" panose="02020603050405020304" pitchFamily="18" charset="0"/>
                <a:cs typeface="Times New Roman" panose="02020603050405020304" pitchFamily="18" charset="0"/>
              </a:rPr>
              <a:t>Coefficient of Variation (CV)</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5"/>
          </p:nvPr>
        </p:nvSpPr>
        <p:spPr>
          <a:xfrm>
            <a:off x="281354" y="1443038"/>
            <a:ext cx="8534400" cy="1141412"/>
          </a:xfrm>
        </p:spPr>
        <p:txBody>
          <a:bodyPr/>
          <a:lstStyle/>
          <a:p>
            <a:pPr algn="l">
              <a:lnSpc>
                <a:spcPct val="100000"/>
              </a:lnSpc>
            </a:pPr>
            <a:r>
              <a:rPr lang="en-GB" sz="2800" b="1" dirty="0">
                <a:latin typeface="Times New Roman" panose="02020603050405020304" pitchFamily="18" charset="0"/>
                <a:cs typeface="Times New Roman" panose="02020603050405020304" pitchFamily="18" charset="0"/>
              </a:rPr>
              <a:t>CV expresses the standard deviation as a percentage of the mean and is computed as follows:</a:t>
            </a:r>
            <a:endParaRPr lang="en-US" sz="2800" b="1" dirty="0">
              <a:latin typeface="Times New Roman" panose="02020603050405020304" pitchFamily="18" charset="0"/>
              <a:cs typeface="Times New Roman" panose="02020603050405020304" pitchFamily="18" charset="0"/>
            </a:endParaRPr>
          </a:p>
        </p:txBody>
      </p:sp>
      <p:graphicFrame>
        <p:nvGraphicFramePr>
          <p:cNvPr id="6" name="Object 5" descr="matrix Element 1 1 For population data: CV equals start frac sigma over mu end frac multiplication 100 percent Element 1 2 For sample data: CV equals start frac s over macron over x end frac multiplication 100 percent">
            <a:extLst>
              <a:ext uri="{FF2B5EF4-FFF2-40B4-BE49-F238E27FC236}">
                <a16:creationId xmlns:a16="http://schemas.microsoft.com/office/drawing/2014/main" id="{9B1C8E08-5850-4D1E-A69E-8D58F982580C}"/>
              </a:ext>
            </a:extLst>
          </p:cNvPr>
          <p:cNvGraphicFramePr>
            <a:graphicFrameLocks noChangeAspect="1"/>
          </p:cNvGraphicFramePr>
          <p:nvPr>
            <p:extLst>
              <p:ext uri="{D42A27DB-BD31-4B8C-83A1-F6EECF244321}">
                <p14:modId xmlns:p14="http://schemas.microsoft.com/office/powerpoint/2010/main" val="3973082216"/>
              </p:ext>
            </p:extLst>
          </p:nvPr>
        </p:nvGraphicFramePr>
        <p:xfrm>
          <a:off x="2030286" y="2560177"/>
          <a:ext cx="5036535" cy="1630823"/>
        </p:xfrm>
        <a:graphic>
          <a:graphicData uri="http://schemas.openxmlformats.org/presentationml/2006/ole">
            <mc:AlternateContent xmlns:mc="http://schemas.openxmlformats.org/markup-compatibility/2006">
              <mc:Choice xmlns:v="urn:schemas-microsoft-com:vml" Requires="v">
                <p:oleObj spid="_x0000_s32041" name="Equation" r:id="rId3" imgW="4178160" imgH="1346040" progId="Equation.DSMT4">
                  <p:embed/>
                </p:oleObj>
              </mc:Choice>
              <mc:Fallback>
                <p:oleObj name="Equation" r:id="rId3" imgW="4178160" imgH="1346040" progId="Equation.DSMT4">
                  <p:embed/>
                  <p:pic>
                    <p:nvPicPr>
                      <p:cNvPr id="3" name="Object 2"/>
                      <p:cNvPicPr>
                        <a:picLocks noChangeAspect="1" noChangeArrowheads="1"/>
                      </p:cNvPicPr>
                      <p:nvPr/>
                    </p:nvPicPr>
                    <p:blipFill>
                      <a:blip r:embed="rId4"/>
                      <a:srcRect/>
                      <a:stretch>
                        <a:fillRect/>
                      </a:stretch>
                    </p:blipFill>
                    <p:spPr bwMode="auto">
                      <a:xfrm>
                        <a:off x="2030286" y="2560177"/>
                        <a:ext cx="5036535" cy="16308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Content Placeholder 3">
            <a:extLst>
              <a:ext uri="{FF2B5EF4-FFF2-40B4-BE49-F238E27FC236}">
                <a16:creationId xmlns:a16="http://schemas.microsoft.com/office/drawing/2014/main" id="{4D5A98C7-98CB-4AF4-9777-C8B3984A738F}"/>
              </a:ext>
            </a:extLst>
          </p:cNvPr>
          <p:cNvSpPr>
            <a:spLocks noGrp="1"/>
          </p:cNvSpPr>
          <p:nvPr>
            <p:ph sz="quarter" idx="18"/>
          </p:nvPr>
        </p:nvSpPr>
        <p:spPr>
          <a:xfrm>
            <a:off x="281354" y="4267200"/>
            <a:ext cx="8334022" cy="1414617"/>
          </a:xfrm>
        </p:spPr>
        <p:txBody>
          <a:bodyPr/>
          <a:lstStyle/>
          <a:p>
            <a:pPr marL="0" indent="0">
              <a:spcBef>
                <a:spcPct val="50000"/>
              </a:spcBef>
              <a:buNone/>
            </a:pPr>
            <a:r>
              <a:rPr lang="en-GB" sz="2600" dirty="0">
                <a:latin typeface="Times New Roman" panose="02020603050405020304" pitchFamily="18" charset="0"/>
                <a:cs typeface="Times New Roman" panose="02020603050405020304" pitchFamily="18" charset="0"/>
              </a:rPr>
              <a:t>Note that the coefficient of variation does not have any </a:t>
            </a:r>
            <a:r>
              <a:rPr lang="en-US" sz="2600" dirty="0">
                <a:latin typeface="Times New Roman" panose="02020603050405020304" pitchFamily="18" charset="0"/>
                <a:cs typeface="Times New Roman" panose="02020603050405020304" pitchFamily="18" charset="0"/>
              </a:rPr>
              <a:t>units of measurement, as it is always expressed as a percent.</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036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C4C965-4B64-408C-B724-6B7D5B72FA88}"/>
              </a:ext>
            </a:extLst>
          </p:cNvPr>
          <p:cNvSpPr>
            <a:spLocks noGrp="1"/>
          </p:cNvSpPr>
          <p:nvPr>
            <p:ph type="title"/>
          </p:nvPr>
        </p:nvSpPr>
        <p:spPr/>
        <p:txBody>
          <a:bodyPr/>
          <a:lstStyle/>
          <a:p>
            <a:r>
              <a:rPr lang="en-US" dirty="0"/>
              <a:t>Example 3-1: Solution</a:t>
            </a:r>
          </a:p>
        </p:txBody>
      </p:sp>
      <p:sp>
        <p:nvSpPr>
          <p:cNvPr id="3" name="Content Placeholder 2">
            <a:extLst>
              <a:ext uri="{FF2B5EF4-FFF2-40B4-BE49-F238E27FC236}">
                <a16:creationId xmlns:a16="http://schemas.microsoft.com/office/drawing/2014/main" id="{0FD4B5CC-8159-4FB4-9A32-21EDF8C46844}"/>
              </a:ext>
            </a:extLst>
          </p:cNvPr>
          <p:cNvSpPr>
            <a:spLocks noGrp="1"/>
          </p:cNvSpPr>
          <p:nvPr>
            <p:ph sz="quarter" idx="15"/>
          </p:nvPr>
        </p:nvSpPr>
        <p:spPr>
          <a:xfrm>
            <a:off x="304800" y="1676401"/>
            <a:ext cx="8534400" cy="1041400"/>
          </a:xfrm>
        </p:spPr>
        <p:txBody>
          <a:bodyPr/>
          <a:lstStyle/>
          <a:p>
            <a:r>
              <a:rPr lang="el-GR" sz="2400" dirty="0">
                <a:latin typeface="Times New Roman" panose="02020603050405020304" pitchFamily="18" charset="0"/>
                <a:cs typeface="Times New Roman" panose="02020603050405020304" pitchFamily="18" charset="0"/>
              </a:rPr>
              <a:t>Σ</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x = x</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5</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6</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7</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8</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9</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x</a:t>
            </a:r>
            <a:r>
              <a:rPr lang="en-US" sz="2400" baseline="-25000" dirty="0">
                <a:latin typeface="Times New Roman" panose="02020603050405020304" pitchFamily="18" charset="0"/>
                <a:cs typeface="Times New Roman" panose="02020603050405020304" pitchFamily="18" charset="0"/>
              </a:rPr>
              <a:t>10</a:t>
            </a:r>
            <a:endParaRPr lang="en-US" sz="2400" dirty="0">
              <a:latin typeface="Times New Roman" panose="02020603050405020304" pitchFamily="18" charset="0"/>
              <a:cs typeface="Times New Roman" panose="02020603050405020304" pitchFamily="18" charset="0"/>
            </a:endParaRPr>
          </a:p>
          <a:p>
            <a:pPr algn="l"/>
            <a:r>
              <a:rPr lang="el-GR" sz="2200" dirty="0">
                <a:latin typeface="Times New Roman" panose="02020603050405020304" pitchFamily="18" charset="0"/>
                <a:cs typeface="Times New Roman" panose="02020603050405020304" pitchFamily="18" charset="0"/>
              </a:rPr>
              <a:t>Σ</a:t>
            </a:r>
            <a:r>
              <a:rPr lang="en-US" sz="2200" i="1" dirty="0">
                <a:latin typeface="Times New Roman" panose="02020603050405020304" pitchFamily="18" charset="0"/>
                <a:cs typeface="Times New Roman" panose="02020603050405020304" pitchFamily="18" charset="0"/>
              </a:rPr>
              <a:t>x</a:t>
            </a:r>
            <a:r>
              <a:rPr lang="en-US" sz="2200" dirty="0">
                <a:latin typeface="Times New Roman" panose="02020603050405020304" pitchFamily="18" charset="0"/>
                <a:cs typeface="Times New Roman" panose="02020603050405020304" pitchFamily="18" charset="0"/>
              </a:rPr>
              <a:t> = 266 + 171 + 514 + 290 + 160 + 120 + 97 + 137 + 233 + 110 = 2098</a:t>
            </a:r>
          </a:p>
        </p:txBody>
      </p:sp>
      <p:graphicFrame>
        <p:nvGraphicFramePr>
          <p:cNvPr id="17" name="Object 16" descr="x overbar equals Start Fraction upper Sigma x Over n End Fraction equals Start Fraction 2098 Over 10 End Fraction equals 209.8 equals dollar-sign 2 0 9 period 8 billion ">
            <a:extLst>
              <a:ext uri="{FF2B5EF4-FFF2-40B4-BE49-F238E27FC236}">
                <a16:creationId xmlns:a16="http://schemas.microsoft.com/office/drawing/2014/main" id="{3C7EAE39-A8E2-47E0-88D8-55B8EA09F19F}"/>
              </a:ext>
            </a:extLst>
          </p:cNvPr>
          <p:cNvGraphicFramePr>
            <a:graphicFrameLocks noChangeAspect="1"/>
          </p:cNvGraphicFramePr>
          <p:nvPr>
            <p:extLst>
              <p:ext uri="{D42A27DB-BD31-4B8C-83A1-F6EECF244321}">
                <p14:modId xmlns:p14="http://schemas.microsoft.com/office/powerpoint/2010/main" val="3987528401"/>
              </p:ext>
            </p:extLst>
          </p:nvPr>
        </p:nvGraphicFramePr>
        <p:xfrm>
          <a:off x="2303066" y="2895600"/>
          <a:ext cx="4514057" cy="668814"/>
        </p:xfrm>
        <a:graphic>
          <a:graphicData uri="http://schemas.openxmlformats.org/presentationml/2006/ole">
            <mc:AlternateContent xmlns:mc="http://schemas.openxmlformats.org/markup-compatibility/2006">
              <mc:Choice xmlns:v="urn:schemas-microsoft-com:vml" Requires="v">
                <p:oleObj spid="_x0000_s22191" name="Equation" r:id="rId3" imgW="4965480" imgH="736560" progId="Equation.DSMT4">
                  <p:embed/>
                </p:oleObj>
              </mc:Choice>
              <mc:Fallback>
                <p:oleObj name="Equation" r:id="rId3" imgW="4965480" imgH="736560" progId="Equation.DSMT4">
                  <p:embed/>
                  <p:pic>
                    <p:nvPicPr>
                      <p:cNvPr id="9" name="Object 8"/>
                      <p:cNvPicPr>
                        <a:picLocks noChangeAspect="1" noChangeArrowheads="1"/>
                      </p:cNvPicPr>
                      <p:nvPr/>
                    </p:nvPicPr>
                    <p:blipFill>
                      <a:blip r:embed="rId4"/>
                      <a:srcRect/>
                      <a:stretch>
                        <a:fillRect/>
                      </a:stretch>
                    </p:blipFill>
                    <p:spPr bwMode="auto">
                      <a:xfrm>
                        <a:off x="2303066" y="2895600"/>
                        <a:ext cx="4514057" cy="6688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Content Placeholder 5">
            <a:extLst>
              <a:ext uri="{FF2B5EF4-FFF2-40B4-BE49-F238E27FC236}">
                <a16:creationId xmlns:a16="http://schemas.microsoft.com/office/drawing/2014/main" id="{FE2FDA0D-4615-4A21-8DA0-0C8F2A3E7898}"/>
              </a:ext>
            </a:extLst>
          </p:cNvPr>
          <p:cNvSpPr>
            <a:spLocks noGrp="1"/>
          </p:cNvSpPr>
          <p:nvPr>
            <p:ph sz="quarter" idx="18"/>
          </p:nvPr>
        </p:nvSpPr>
        <p:spPr>
          <a:xfrm>
            <a:off x="404989" y="3810000"/>
            <a:ext cx="8334022" cy="1041400"/>
          </a:xfrm>
        </p:spPr>
        <p:txBody>
          <a:bodyPr/>
          <a:lstStyle/>
          <a:p>
            <a:pPr marL="0" indent="0">
              <a:buNone/>
            </a:pPr>
            <a:r>
              <a:rPr lang="en-GB" sz="2600" dirty="0">
                <a:latin typeface="Times New Roman" panose="02020603050405020304" pitchFamily="18" charset="0"/>
                <a:cs typeface="Times New Roman" panose="02020603050405020304" pitchFamily="18" charset="0"/>
              </a:rPr>
              <a:t>Thus, the average revenue of these 10 companies was </a:t>
            </a:r>
            <a:r>
              <a:rPr lang="en-GB" sz="2600" b="1" dirty="0">
                <a:latin typeface="Times New Roman" panose="02020603050405020304" pitchFamily="18" charset="0"/>
                <a:cs typeface="Times New Roman" panose="02020603050405020304" pitchFamily="18" charset="0"/>
              </a:rPr>
              <a:t>$209.8 billion </a:t>
            </a:r>
            <a:r>
              <a:rPr lang="en-GB" sz="2600" dirty="0">
                <a:latin typeface="Times New Roman" panose="02020603050405020304" pitchFamily="18" charset="0"/>
                <a:cs typeface="Times New Roman" panose="02020603050405020304" pitchFamily="18" charset="0"/>
              </a:rPr>
              <a:t>in 2018.</a:t>
            </a:r>
          </a:p>
        </p:txBody>
      </p:sp>
    </p:spTree>
    <p:extLst>
      <p:ext uri="{BB962C8B-B14F-4D97-AF65-F5344CB8AC3E}">
        <p14:creationId xmlns:p14="http://schemas.microsoft.com/office/powerpoint/2010/main" val="31314158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3-16</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The yearly salaries of all employees working for a large company have a mean of $72,350 and a standard deviation of $12,820. The years of schooling (education) for the same employees have a mean of 15 years and a standard deviation of 2 years. Is the relative variation in the salaries higher or lower than that in years of schooling for these employees?</a:t>
            </a:r>
          </a:p>
          <a:p>
            <a:pPr marL="0" indent="0">
              <a:buNone/>
            </a:pPr>
            <a:r>
              <a:rPr lang="en-US" sz="2600" dirty="0">
                <a:latin typeface="Times New Roman" panose="02020603050405020304" pitchFamily="18" charset="0"/>
                <a:cs typeface="Times New Roman" panose="02020603050405020304" pitchFamily="18" charset="0"/>
              </a:rPr>
              <a:t>Answer the question by calculating the coefficient of variation for each variable</a:t>
            </a:r>
            <a:r>
              <a:rPr lang="en-GB" sz="2600" dirty="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08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3-16: Solution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534400" cy="2377440"/>
          </a:xfrm>
        </p:spPr>
        <p:txBody>
          <a:bodyPr/>
          <a:lstStyle/>
          <a:p>
            <a:pPr marL="0" indent="0">
              <a:buNone/>
            </a:pPr>
            <a:r>
              <a:rPr lang="en-US" dirty="0">
                <a:latin typeface="Times New Roman" panose="02020603050405020304" pitchFamily="18" charset="0"/>
                <a:cs typeface="Times New Roman" panose="02020603050405020304" pitchFamily="18" charset="0"/>
              </a:rPr>
              <a:t>Because the two variables (salary and years of schooling) have different units of measurement (dollars and years, respectively), we cannot directly compare the two standard deviations. Hence, we calculate the coefficient of variation for each of these data sets.</a:t>
            </a:r>
            <a:endParaRPr lang="en-US" dirty="0">
              <a:latin typeface="Times New Roman" panose="02020603050405020304" pitchFamily="18" charset="0"/>
              <a:cs typeface="Times New Roman" panose="02020603050405020304" pitchFamily="18" charset="0"/>
              <a:sym typeface="Mathematica1" pitchFamily="2" charset="2"/>
            </a:endParaRPr>
          </a:p>
        </p:txBody>
      </p:sp>
      <p:graphicFrame>
        <p:nvGraphicFramePr>
          <p:cNvPr id="4" name="Object 3" descr="matrix Element 1 1 CV for salaries equals start frac sigma over mu end frac multiplication 100 percent equals   start frac 12 comma 820 over 72 comma 350 end frac multiplication 100 percent equals 17.72 percent Element 1 2 CV for years of schooling  equals start frac sigma over mu end frac multiplication 100 percent equals   start frac two over 15 end frac multiplication 100 percent equals 13.33 percent">
            <a:extLst>
              <a:ext uri="{FF2B5EF4-FFF2-40B4-BE49-F238E27FC236}">
                <a16:creationId xmlns:a16="http://schemas.microsoft.com/office/drawing/2014/main" id="{F6C11CB4-AF8E-4EA4-A453-B1634B7B1248}"/>
              </a:ext>
            </a:extLst>
          </p:cNvPr>
          <p:cNvGraphicFramePr>
            <a:graphicFrameLocks noChangeAspect="1"/>
          </p:cNvGraphicFramePr>
          <p:nvPr>
            <p:extLst>
              <p:ext uri="{D42A27DB-BD31-4B8C-83A1-F6EECF244321}">
                <p14:modId xmlns:p14="http://schemas.microsoft.com/office/powerpoint/2010/main" val="3685728426"/>
              </p:ext>
            </p:extLst>
          </p:nvPr>
        </p:nvGraphicFramePr>
        <p:xfrm>
          <a:off x="990441" y="3752691"/>
          <a:ext cx="7163118" cy="1540193"/>
        </p:xfrm>
        <a:graphic>
          <a:graphicData uri="http://schemas.openxmlformats.org/presentationml/2006/ole">
            <mc:AlternateContent xmlns:mc="http://schemas.openxmlformats.org/markup-compatibility/2006">
              <mc:Choice xmlns:v="urn:schemas-microsoft-com:vml" Requires="v">
                <p:oleObj spid="_x0000_s33060" name="Equation" r:id="rId3" imgW="6540480" imgH="1396800" progId="Equation.DSMT4">
                  <p:embed/>
                </p:oleObj>
              </mc:Choice>
              <mc:Fallback>
                <p:oleObj name="Equation" r:id="rId3" imgW="6540480" imgH="1396800" progId="Equation.DSMT4">
                  <p:embed/>
                  <p:pic>
                    <p:nvPicPr>
                      <p:cNvPr id="6" name="Object 5"/>
                      <p:cNvPicPr>
                        <a:picLocks noChangeAspect="1" noChangeArrowheads="1"/>
                      </p:cNvPicPr>
                      <p:nvPr/>
                    </p:nvPicPr>
                    <p:blipFill>
                      <a:blip r:embed="rId4"/>
                      <a:srcRect/>
                      <a:stretch>
                        <a:fillRect/>
                      </a:stretch>
                    </p:blipFill>
                    <p:spPr bwMode="auto">
                      <a:xfrm>
                        <a:off x="990441" y="3752691"/>
                        <a:ext cx="7163118" cy="15401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815879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3-16: Solution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200"/>
              </a:spcAft>
              <a:buNone/>
            </a:pPr>
            <a:r>
              <a:rPr lang="en-US" sz="2600" dirty="0">
                <a:latin typeface="Times New Roman" panose="02020603050405020304" pitchFamily="18" charset="0"/>
                <a:cs typeface="Times New Roman" panose="02020603050405020304" pitchFamily="18" charset="0"/>
              </a:rPr>
              <a:t>Thus, the standard deviation for salaries is 17.72% of its mean and that for years of schooling is 13.33% of its mean. Since the coefficient of variation for salaries has a higher value than the coefficient of variation for years of schooling, the salaries have a higher relative variation than the years of schooling.</a:t>
            </a:r>
          </a:p>
          <a:p>
            <a:pPr marL="0" indent="0">
              <a:buNone/>
            </a:pPr>
            <a:r>
              <a:rPr lang="en-US" sz="2600" dirty="0">
                <a:latin typeface="Times New Roman" panose="02020603050405020304" pitchFamily="18" charset="0"/>
                <a:cs typeface="Times New Roman" panose="02020603050405020304" pitchFamily="18" charset="0"/>
              </a:rPr>
              <a:t>Note that the coefficient of variation for salaries in the above example is 17.72%. This means that if we assume that the mean of salaries for these employees is 100, then the standard deviation of salaries is 17.72. Similarly, if the mean of years of schooling for these employees is 100, then the standard deviation of years of schooling is 13.33.</a:t>
            </a:r>
          </a:p>
        </p:txBody>
      </p:sp>
    </p:spTree>
    <p:extLst>
      <p:ext uri="{BB962C8B-B14F-4D97-AF65-F5344CB8AC3E}">
        <p14:creationId xmlns:p14="http://schemas.microsoft.com/office/powerpoint/2010/main" val="201113369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fr-FR" dirty="0">
                <a:latin typeface="Times New Roman" panose="02020603050405020304" pitchFamily="18" charset="0"/>
                <a:cs typeface="Times New Roman" panose="02020603050405020304" pitchFamily="18" charset="0"/>
              </a:rPr>
              <a:t>Population </a:t>
            </a:r>
            <a:r>
              <a:rPr lang="fr-FR" dirty="0" err="1">
                <a:latin typeface="Times New Roman" panose="02020603050405020304" pitchFamily="18" charset="0"/>
                <a:cs typeface="Times New Roman" panose="02020603050405020304" pitchFamily="18" charset="0"/>
              </a:rPr>
              <a:t>Parameter</a:t>
            </a:r>
            <a:r>
              <a:rPr lang="fr-FR" dirty="0">
                <a:latin typeface="Times New Roman" panose="02020603050405020304" pitchFamily="18" charset="0"/>
                <a:cs typeface="Times New Roman" panose="02020603050405020304" pitchFamily="18" charset="0"/>
              </a:rPr>
              <a:t> Versus </a:t>
            </a:r>
            <a:r>
              <a:rPr lang="fr-FR" dirty="0" err="1">
                <a:latin typeface="Times New Roman" panose="02020603050405020304" pitchFamily="18" charset="0"/>
                <a:cs typeface="Times New Roman" panose="02020603050405020304" pitchFamily="18" charset="0"/>
              </a:rPr>
              <a:t>Sample</a:t>
            </a:r>
            <a:r>
              <a:rPr lang="fr-FR" dirty="0">
                <a:latin typeface="Times New Roman" panose="02020603050405020304" pitchFamily="18" charset="0"/>
                <a:cs typeface="Times New Roman" panose="02020603050405020304" pitchFamily="18" charset="0"/>
              </a:rPr>
              <a:t> </a:t>
            </a:r>
            <a:r>
              <a:rPr lang="fr-FR" dirty="0" err="1">
                <a:latin typeface="Times New Roman" panose="02020603050405020304" pitchFamily="18" charset="0"/>
                <a:cs typeface="Times New Roman" panose="02020603050405020304" pitchFamily="18" charset="0"/>
              </a:rPr>
              <a:t>Statistic</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a:spcAft>
                <a:spcPts val="1800"/>
              </a:spcAft>
            </a:pPr>
            <a:r>
              <a:rPr lang="en-US" dirty="0">
                <a:latin typeface="Times New Roman" panose="02020603050405020304" pitchFamily="18" charset="0"/>
                <a:cs typeface="Times New Roman" panose="02020603050405020304" pitchFamily="18" charset="0"/>
              </a:rPr>
              <a:t>A numerical measure such as the mean, median, mode, range, variance, or standard deviation calculated for a population data set is called a </a:t>
            </a:r>
            <a:r>
              <a:rPr lang="en-US" b="1" i="1" u="sng" dirty="0">
                <a:latin typeface="Times New Roman" panose="02020603050405020304" pitchFamily="18" charset="0"/>
                <a:cs typeface="Times New Roman" panose="02020603050405020304" pitchFamily="18" charset="0"/>
              </a:rPr>
              <a:t>population parameter</a:t>
            </a:r>
            <a:r>
              <a:rPr lang="en-US" dirty="0">
                <a:latin typeface="Times New Roman" panose="02020603050405020304" pitchFamily="18" charset="0"/>
                <a:cs typeface="Times New Roman" panose="02020603050405020304" pitchFamily="18" charset="0"/>
              </a:rPr>
              <a:t>, or simply a </a:t>
            </a:r>
            <a:r>
              <a:rPr lang="en-US" b="1" i="1" u="sng" dirty="0">
                <a:latin typeface="Times New Roman" panose="02020603050405020304" pitchFamily="18" charset="0"/>
                <a:cs typeface="Times New Roman" panose="02020603050405020304" pitchFamily="18" charset="0"/>
              </a:rPr>
              <a:t>parameter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 summary measure calculated for a sample data set is called a </a:t>
            </a:r>
            <a:r>
              <a:rPr lang="en-US" b="1" i="1" u="sng" dirty="0">
                <a:latin typeface="Times New Roman" panose="02020603050405020304" pitchFamily="18" charset="0"/>
                <a:cs typeface="Times New Roman" panose="02020603050405020304" pitchFamily="18" charset="0"/>
              </a:rPr>
              <a:t>sample statistic</a:t>
            </a:r>
            <a:r>
              <a:rPr lang="en-US" dirty="0">
                <a:latin typeface="Times New Roman" panose="02020603050405020304" pitchFamily="18" charset="0"/>
                <a:cs typeface="Times New Roman" panose="02020603050405020304" pitchFamily="18" charset="0"/>
              </a:rPr>
              <a:t>, or simply a </a:t>
            </a:r>
            <a:r>
              <a:rPr lang="en-US" b="1" i="1" u="sng" dirty="0">
                <a:latin typeface="Times New Roman" panose="02020603050405020304" pitchFamily="18" charset="0"/>
                <a:cs typeface="Times New Roman" panose="02020603050405020304" pitchFamily="18" charset="0"/>
              </a:rPr>
              <a:t>statistic</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207206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3.3 Mean, Variance, and Standard Deviation for Grouped Data</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727662"/>
            <a:ext cx="8534400" cy="4378036"/>
          </a:xfrm>
        </p:spPr>
        <p:txBody>
          <a:bodyPr/>
          <a:lstStyle/>
          <a:p>
            <a:r>
              <a:rPr lang="en-US" dirty="0">
                <a:latin typeface="Times New Roman" panose="02020603050405020304" pitchFamily="18" charset="0"/>
                <a:cs typeface="Times New Roman" panose="02020603050405020304" pitchFamily="18" charset="0"/>
              </a:rPr>
              <a:t>Mean for Grouped Data</a:t>
            </a:r>
          </a:p>
          <a:p>
            <a:r>
              <a:rPr lang="en-US" dirty="0">
                <a:latin typeface="Times New Roman" panose="02020603050405020304" pitchFamily="18" charset="0"/>
                <a:cs typeface="Times New Roman" panose="02020603050405020304" pitchFamily="18" charset="0"/>
              </a:rPr>
              <a:t>Variance and Standard Deviation for Grouped Data</a:t>
            </a:r>
          </a:p>
        </p:txBody>
      </p:sp>
    </p:spTree>
    <p:extLst>
      <p:ext uri="{BB962C8B-B14F-4D97-AF65-F5344CB8AC3E}">
        <p14:creationId xmlns:p14="http://schemas.microsoft.com/office/powerpoint/2010/main" val="38898244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922359E-8E1F-426C-A5EB-C1E94B855C96}"/>
              </a:ext>
            </a:extLst>
          </p:cNvPr>
          <p:cNvSpPr>
            <a:spLocks noGrp="1"/>
          </p:cNvSpPr>
          <p:nvPr>
            <p:ph type="title"/>
          </p:nvPr>
        </p:nvSpPr>
        <p:spPr>
          <a:xfrm>
            <a:off x="281354" y="457200"/>
            <a:ext cx="8534400" cy="970672"/>
          </a:xfrm>
        </p:spPr>
        <p:txBody>
          <a:bodyPr/>
          <a:lstStyle/>
          <a:p>
            <a:r>
              <a:rPr lang="en-US" dirty="0"/>
              <a:t>Mean for Grouped Data</a:t>
            </a:r>
          </a:p>
        </p:txBody>
      </p:sp>
      <p:sp>
        <p:nvSpPr>
          <p:cNvPr id="13" name="Content Placeholder 12">
            <a:extLst>
              <a:ext uri="{FF2B5EF4-FFF2-40B4-BE49-F238E27FC236}">
                <a16:creationId xmlns:a16="http://schemas.microsoft.com/office/drawing/2014/main" id="{98AFC7BD-20A9-4BD0-9F0D-854C4E655802}"/>
              </a:ext>
            </a:extLst>
          </p:cNvPr>
          <p:cNvSpPr>
            <a:spLocks noGrp="1"/>
          </p:cNvSpPr>
          <p:nvPr>
            <p:ph sz="quarter" idx="15"/>
          </p:nvPr>
        </p:nvSpPr>
        <p:spPr>
          <a:xfrm>
            <a:off x="243501" y="1431501"/>
            <a:ext cx="8534400" cy="1473601"/>
          </a:xfrm>
        </p:spPr>
        <p:txBody>
          <a:bodyPr/>
          <a:lstStyle/>
          <a:p>
            <a:pPr algn="l">
              <a:lnSpc>
                <a:spcPct val="100000"/>
              </a:lnSpc>
              <a:spcBef>
                <a:spcPts val="624"/>
              </a:spcBef>
              <a:spcAft>
                <a:spcPts val="1800"/>
              </a:spcAft>
            </a:pPr>
            <a:r>
              <a:rPr lang="en-US" sz="2600" b="1" dirty="0">
                <a:latin typeface="Times New Roman" panose="02020603050405020304" pitchFamily="18" charset="0"/>
                <a:cs typeface="Times New Roman" panose="02020603050405020304" pitchFamily="18" charset="0"/>
              </a:rPr>
              <a:t>Calculating Mean for Grouped Data</a:t>
            </a:r>
            <a:endParaRPr lang="en-GB" sz="2600" b="1" dirty="0">
              <a:latin typeface="Times New Roman" panose="02020603050405020304" pitchFamily="18" charset="0"/>
              <a:cs typeface="Times New Roman" panose="02020603050405020304" pitchFamily="18" charset="0"/>
            </a:endParaRPr>
          </a:p>
          <a:p>
            <a:pPr algn="l">
              <a:lnSpc>
                <a:spcPct val="100000"/>
              </a:lnSpc>
              <a:spcBef>
                <a:spcPts val="624"/>
              </a:spcBef>
              <a:spcAft>
                <a:spcPts val="1800"/>
              </a:spcAft>
            </a:pPr>
            <a:r>
              <a:rPr lang="en-GB" sz="2600" dirty="0">
                <a:latin typeface="Times New Roman" panose="02020603050405020304" pitchFamily="18" charset="0"/>
                <a:cs typeface="Times New Roman" panose="02020603050405020304" pitchFamily="18" charset="0"/>
              </a:rPr>
              <a:t>Mean for population data:</a:t>
            </a:r>
            <a:endParaRPr lang="en-US" sz="2600" dirty="0">
              <a:latin typeface="Times New Roman" panose="02020603050405020304" pitchFamily="18" charset="0"/>
              <a:cs typeface="Times New Roman" panose="02020603050405020304" pitchFamily="18" charset="0"/>
            </a:endParaRPr>
          </a:p>
        </p:txBody>
      </p:sp>
      <p:graphicFrame>
        <p:nvGraphicFramePr>
          <p:cNvPr id="12" name="Object 2" descr="mu equals Start Fraction sigma-summation m f Over upper N End Fraction ">
            <a:extLst>
              <a:ext uri="{FF2B5EF4-FFF2-40B4-BE49-F238E27FC236}">
                <a16:creationId xmlns:a16="http://schemas.microsoft.com/office/drawing/2014/main" id="{534757D3-DE6C-463D-87A9-2DF9CA28EDFC}"/>
              </a:ext>
            </a:extLst>
          </p:cNvPr>
          <p:cNvGraphicFramePr>
            <a:graphicFrameLocks noChangeAspect="1"/>
          </p:cNvGraphicFramePr>
          <p:nvPr>
            <p:extLst>
              <p:ext uri="{D42A27DB-BD31-4B8C-83A1-F6EECF244321}">
                <p14:modId xmlns:p14="http://schemas.microsoft.com/office/powerpoint/2010/main" val="3481766397"/>
              </p:ext>
            </p:extLst>
          </p:nvPr>
        </p:nvGraphicFramePr>
        <p:xfrm>
          <a:off x="4025900" y="2066925"/>
          <a:ext cx="1104900" cy="665163"/>
        </p:xfrm>
        <a:graphic>
          <a:graphicData uri="http://schemas.openxmlformats.org/presentationml/2006/ole">
            <mc:AlternateContent xmlns:mc="http://schemas.openxmlformats.org/markup-compatibility/2006">
              <mc:Choice xmlns:v="urn:schemas-microsoft-com:vml" Requires="v">
                <p:oleObj spid="_x0000_s34366" name="Equation" r:id="rId3" imgW="1117440" imgH="672840" progId="Equation.DSMT4">
                  <p:embed/>
                </p:oleObj>
              </mc:Choice>
              <mc:Fallback>
                <p:oleObj name="Equation" r:id="rId3" imgW="1117440" imgH="672840" progId="Equation.DSMT4">
                  <p:embed/>
                  <p:pic>
                    <p:nvPicPr>
                      <p:cNvPr id="11266" name="Object 2"/>
                      <p:cNvPicPr>
                        <a:picLocks noGrp="1" noChangeAspect="1" noChangeArrowheads="1"/>
                      </p:cNvPicPr>
                      <p:nvPr/>
                    </p:nvPicPr>
                    <p:blipFill>
                      <a:blip r:embed="rId4"/>
                      <a:srcRect/>
                      <a:stretch>
                        <a:fillRect/>
                      </a:stretch>
                    </p:blipFill>
                    <p:spPr bwMode="auto">
                      <a:xfrm>
                        <a:off x="4025900" y="2066925"/>
                        <a:ext cx="110490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Content Placeholder 13">
            <a:extLst>
              <a:ext uri="{FF2B5EF4-FFF2-40B4-BE49-F238E27FC236}">
                <a16:creationId xmlns:a16="http://schemas.microsoft.com/office/drawing/2014/main" id="{30C1CFA4-DA53-49C2-8046-F03799A45E2A}"/>
              </a:ext>
            </a:extLst>
          </p:cNvPr>
          <p:cNvSpPr>
            <a:spLocks noGrp="1"/>
          </p:cNvSpPr>
          <p:nvPr>
            <p:ph sz="quarter" idx="16"/>
          </p:nvPr>
        </p:nvSpPr>
        <p:spPr>
          <a:xfrm>
            <a:off x="281354" y="3012989"/>
            <a:ext cx="3147646" cy="416012"/>
          </a:xfrm>
        </p:spPr>
        <p:txBody>
          <a:bodyPr/>
          <a:lstStyle/>
          <a:p>
            <a:r>
              <a:rPr lang="en-GB" sz="2600" dirty="0">
                <a:latin typeface="Times New Roman" panose="02020603050405020304" pitchFamily="18" charset="0"/>
                <a:cs typeface="Times New Roman" panose="02020603050405020304" pitchFamily="18" charset="0"/>
              </a:rPr>
              <a:t>Mean for sample data:</a:t>
            </a:r>
            <a:endParaRPr lang="en-US" sz="2600" dirty="0">
              <a:latin typeface="Times New Roman" panose="02020603050405020304" pitchFamily="18" charset="0"/>
              <a:cs typeface="Times New Roman" panose="02020603050405020304" pitchFamily="18" charset="0"/>
            </a:endParaRPr>
          </a:p>
        </p:txBody>
      </p:sp>
      <p:graphicFrame>
        <p:nvGraphicFramePr>
          <p:cNvPr id="15" name="Object 3" descr="x overbar equals Start Fraction sigma-summation m f Over n End Fraction ">
            <a:extLst>
              <a:ext uri="{FF2B5EF4-FFF2-40B4-BE49-F238E27FC236}">
                <a16:creationId xmlns:a16="http://schemas.microsoft.com/office/drawing/2014/main" id="{300A1DEB-899F-40D6-9E1B-3AEB192B1DD6}"/>
              </a:ext>
            </a:extLst>
          </p:cNvPr>
          <p:cNvGraphicFramePr>
            <a:graphicFrameLocks noChangeAspect="1"/>
          </p:cNvGraphicFramePr>
          <p:nvPr>
            <p:extLst>
              <p:ext uri="{D42A27DB-BD31-4B8C-83A1-F6EECF244321}">
                <p14:modId xmlns:p14="http://schemas.microsoft.com/office/powerpoint/2010/main" val="1722085455"/>
              </p:ext>
            </p:extLst>
          </p:nvPr>
        </p:nvGraphicFramePr>
        <p:xfrm>
          <a:off x="4016375" y="2863850"/>
          <a:ext cx="1120775" cy="676275"/>
        </p:xfrm>
        <a:graphic>
          <a:graphicData uri="http://schemas.openxmlformats.org/presentationml/2006/ole">
            <mc:AlternateContent xmlns:mc="http://schemas.openxmlformats.org/markup-compatibility/2006">
              <mc:Choice xmlns:v="urn:schemas-microsoft-com:vml" Requires="v">
                <p:oleObj spid="_x0000_s34367" name="Equation" r:id="rId5" imgW="1104840" imgH="672840" progId="Equation.DSMT4">
                  <p:embed/>
                </p:oleObj>
              </mc:Choice>
              <mc:Fallback>
                <p:oleObj name="Equation" r:id="rId5" imgW="1104840" imgH="672840" progId="Equation.DSMT4">
                  <p:embed/>
                  <p:pic>
                    <p:nvPicPr>
                      <p:cNvPr id="11267" name="Object 3"/>
                      <p:cNvPicPr>
                        <a:picLocks noChangeAspect="1" noChangeArrowheads="1"/>
                      </p:cNvPicPr>
                      <p:nvPr/>
                    </p:nvPicPr>
                    <p:blipFill>
                      <a:blip r:embed="rId6"/>
                      <a:srcRect/>
                      <a:stretch>
                        <a:fillRect/>
                      </a:stretch>
                    </p:blipFill>
                    <p:spPr bwMode="auto">
                      <a:xfrm>
                        <a:off x="4016375" y="2863850"/>
                        <a:ext cx="112077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Content Placeholder 2">
            <a:extLst>
              <a:ext uri="{FF2B5EF4-FFF2-40B4-BE49-F238E27FC236}">
                <a16:creationId xmlns:a16="http://schemas.microsoft.com/office/drawing/2014/main" id="{E247DDE5-B61B-4647-AA87-90B959829DB8}"/>
              </a:ext>
            </a:extLst>
          </p:cNvPr>
          <p:cNvSpPr>
            <a:spLocks noGrp="1"/>
          </p:cNvSpPr>
          <p:nvPr>
            <p:ph sz="quarter" idx="18"/>
          </p:nvPr>
        </p:nvSpPr>
        <p:spPr>
          <a:xfrm>
            <a:off x="264711" y="3927135"/>
            <a:ext cx="8334022" cy="676275"/>
          </a:xfrm>
        </p:spPr>
        <p:txBody>
          <a:bodyPr/>
          <a:lstStyle/>
          <a:p>
            <a:pPr marL="0" indent="0">
              <a:buNone/>
            </a:pPr>
            <a:r>
              <a:rPr lang="en-US" sz="2600" dirty="0">
                <a:latin typeface="Times New Roman" panose="02020603050405020304" pitchFamily="18" charset="0"/>
                <a:cs typeface="Times New Roman" panose="02020603050405020304" pitchFamily="18" charset="0"/>
              </a:rPr>
              <a:t>where </a:t>
            </a:r>
            <a:r>
              <a:rPr lang="en-US" sz="2600" i="1" dirty="0">
                <a:latin typeface="Times New Roman" panose="02020603050405020304" pitchFamily="18" charset="0"/>
                <a:cs typeface="Times New Roman" panose="02020603050405020304" pitchFamily="18" charset="0"/>
              </a:rPr>
              <a:t>m</a:t>
            </a:r>
            <a:r>
              <a:rPr lang="en-US" sz="2600" dirty="0">
                <a:latin typeface="Times New Roman" panose="02020603050405020304" pitchFamily="18" charset="0"/>
                <a:cs typeface="Times New Roman" panose="02020603050405020304" pitchFamily="18" charset="0"/>
              </a:rPr>
              <a:t> is the midpoint and </a:t>
            </a:r>
            <a:r>
              <a:rPr lang="en-US" sz="2600" i="1" dirty="0">
                <a:latin typeface="Times New Roman" panose="02020603050405020304" pitchFamily="18" charset="0"/>
                <a:cs typeface="Times New Roman" panose="02020603050405020304" pitchFamily="18" charset="0"/>
              </a:rPr>
              <a:t>f </a:t>
            </a:r>
            <a:r>
              <a:rPr lang="en-US" sz="2600" dirty="0">
                <a:latin typeface="Times New Roman" panose="02020603050405020304" pitchFamily="18" charset="0"/>
                <a:cs typeface="Times New Roman" panose="02020603050405020304" pitchFamily="18" charset="0"/>
              </a:rPr>
              <a:t> is the frequency of a class.</a:t>
            </a:r>
          </a:p>
        </p:txBody>
      </p:sp>
    </p:spTree>
    <p:extLst>
      <p:ext uri="{BB962C8B-B14F-4D97-AF65-F5344CB8AC3E}">
        <p14:creationId xmlns:p14="http://schemas.microsoft.com/office/powerpoint/2010/main" val="34316821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3-17</a:t>
            </a:r>
            <a:r>
              <a:rPr lang="en-US" dirty="0">
                <a:latin typeface="Times New Roman" panose="02020603050405020304" pitchFamily="18" charset="0"/>
                <a:cs typeface="Times New Roman" panose="02020603050405020304" pitchFamily="18" charset="0"/>
              </a:rPr>
              <a:t>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382000" cy="4815840"/>
          </a:xfrm>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Table 3.8 gives the frequency distribution of the daily commuting times (in minutes) from home to work for </a:t>
            </a:r>
            <a:r>
              <a:rPr lang="en-GB" i="1" dirty="0">
                <a:latin typeface="Times New Roman" panose="02020603050405020304" pitchFamily="18" charset="0"/>
                <a:cs typeface="Times New Roman" panose="02020603050405020304" pitchFamily="18" charset="0"/>
              </a:rPr>
              <a:t>all</a:t>
            </a:r>
            <a:r>
              <a:rPr lang="en-GB" dirty="0">
                <a:latin typeface="Times New Roman" panose="02020603050405020304" pitchFamily="18" charset="0"/>
                <a:cs typeface="Times New Roman" panose="02020603050405020304" pitchFamily="18" charset="0"/>
              </a:rPr>
              <a:t> 25 employees of a company.</a:t>
            </a:r>
          </a:p>
          <a:p>
            <a:pPr marL="0" indent="0">
              <a:spcAft>
                <a:spcPts val="1800"/>
              </a:spcAft>
              <a:buNone/>
            </a:pPr>
            <a:r>
              <a:rPr lang="en-GB" dirty="0">
                <a:latin typeface="Times New Roman" panose="02020603050405020304" pitchFamily="18" charset="0"/>
                <a:cs typeface="Times New Roman" panose="02020603050405020304" pitchFamily="18" charset="0"/>
              </a:rPr>
              <a:t>Calculate the mean of the daily commuting times.</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0087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3-17 (2 of 2)</a:t>
            </a:r>
          </a:p>
        </p:txBody>
      </p:sp>
      <p:graphicFrame>
        <p:nvGraphicFramePr>
          <p:cNvPr id="5" name="Table Placeholder 4">
            <a:extLst>
              <a:ext uri="{FF2B5EF4-FFF2-40B4-BE49-F238E27FC236}">
                <a16:creationId xmlns:a16="http://schemas.microsoft.com/office/drawing/2014/main" id="{58FBAD45-DA73-489C-B68A-8808A184106F}"/>
              </a:ext>
            </a:extLst>
          </p:cNvPr>
          <p:cNvGraphicFramePr>
            <a:graphicFrameLocks noGrp="1"/>
          </p:cNvGraphicFramePr>
          <p:nvPr>
            <p:ph type="tbl" sz="quarter" idx="17"/>
            <p:extLst>
              <p:ext uri="{D42A27DB-BD31-4B8C-83A1-F6EECF244321}">
                <p14:modId xmlns:p14="http://schemas.microsoft.com/office/powerpoint/2010/main" val="2059146930"/>
              </p:ext>
            </p:extLst>
          </p:nvPr>
        </p:nvGraphicFramePr>
        <p:xfrm>
          <a:off x="2020888" y="2438400"/>
          <a:ext cx="5102225" cy="2468880"/>
        </p:xfrm>
        <a:graphic>
          <a:graphicData uri="http://schemas.openxmlformats.org/drawingml/2006/table">
            <a:tbl>
              <a:tblPr firstRow="1">
                <a:tableStyleId>{B301B821-A1FF-4177-AEE7-76D212191A09}</a:tableStyleId>
              </a:tblPr>
              <a:tblGrid>
                <a:gridCol w="3035300">
                  <a:extLst>
                    <a:ext uri="{9D8B030D-6E8A-4147-A177-3AD203B41FA5}">
                      <a16:colId xmlns:a16="http://schemas.microsoft.com/office/drawing/2014/main" val="3879314622"/>
                    </a:ext>
                  </a:extLst>
                </a:gridCol>
                <a:gridCol w="2066925">
                  <a:extLst>
                    <a:ext uri="{9D8B030D-6E8A-4147-A177-3AD203B41FA5}">
                      <a16:colId xmlns:a16="http://schemas.microsoft.com/office/drawing/2014/main" val="3853484024"/>
                    </a:ext>
                  </a:extLst>
                </a:gridCol>
              </a:tblGrid>
              <a:tr h="182925">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Daily Commuting Time (minutes)</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Number of Employees</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93379024"/>
                  </a:ext>
                </a:extLst>
              </a:tr>
              <a:tr h="159478">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  0 to less than 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489232691"/>
                  </a:ext>
                </a:extLst>
              </a:tr>
              <a:tr h="159478">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10 to less than 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9</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829240566"/>
                  </a:ext>
                </a:extLst>
              </a:tr>
              <a:tr h="159478">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20 to less than 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6</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77042879"/>
                  </a:ext>
                </a:extLst>
              </a:tr>
              <a:tr h="159478">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30 to less than 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7666156"/>
                  </a:ext>
                </a:extLst>
              </a:tr>
              <a:tr h="327118">
                <a:tc>
                  <a:txBody>
                    <a:bodyPr/>
                    <a:lstStyle/>
                    <a:p>
                      <a:pPr marL="0" marR="0">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40 to less than 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59854040"/>
                  </a:ext>
                </a:extLst>
              </a:tr>
            </a:tbl>
          </a:graphicData>
        </a:graphic>
      </p:graphicFrame>
    </p:spTree>
    <p:extLst>
      <p:ext uri="{BB962C8B-B14F-4D97-AF65-F5344CB8AC3E}">
        <p14:creationId xmlns:p14="http://schemas.microsoft.com/office/powerpoint/2010/main" val="38012320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3-17: Solution (1 of 2)</a:t>
            </a:r>
          </a:p>
        </p:txBody>
      </p:sp>
      <p:graphicFrame>
        <p:nvGraphicFramePr>
          <p:cNvPr id="5" name="Table Placeholder 4">
            <a:extLst>
              <a:ext uri="{FF2B5EF4-FFF2-40B4-BE49-F238E27FC236}">
                <a16:creationId xmlns:a16="http://schemas.microsoft.com/office/drawing/2014/main" id="{58FBAD45-DA73-489C-B68A-8808A184106F}"/>
              </a:ext>
            </a:extLst>
          </p:cNvPr>
          <p:cNvGraphicFramePr>
            <a:graphicFrameLocks noGrp="1"/>
          </p:cNvGraphicFramePr>
          <p:nvPr>
            <p:ph type="tbl" sz="quarter" idx="17"/>
            <p:extLst>
              <p:ext uri="{D42A27DB-BD31-4B8C-83A1-F6EECF244321}">
                <p14:modId xmlns:p14="http://schemas.microsoft.com/office/powerpoint/2010/main" val="4109342050"/>
              </p:ext>
            </p:extLst>
          </p:nvPr>
        </p:nvGraphicFramePr>
        <p:xfrm>
          <a:off x="1270266" y="2209800"/>
          <a:ext cx="6627924" cy="2377440"/>
        </p:xfrm>
        <a:graphic>
          <a:graphicData uri="http://schemas.openxmlformats.org/drawingml/2006/table">
            <a:tbl>
              <a:tblPr firstRow="1">
                <a:tableStyleId>{B301B821-A1FF-4177-AEE7-76D212191A09}</a:tableStyleId>
              </a:tblPr>
              <a:tblGrid>
                <a:gridCol w="3131121">
                  <a:extLst>
                    <a:ext uri="{9D8B030D-6E8A-4147-A177-3AD203B41FA5}">
                      <a16:colId xmlns:a16="http://schemas.microsoft.com/office/drawing/2014/main" val="3879314622"/>
                    </a:ext>
                  </a:extLst>
                </a:gridCol>
                <a:gridCol w="1141818">
                  <a:extLst>
                    <a:ext uri="{9D8B030D-6E8A-4147-A177-3AD203B41FA5}">
                      <a16:colId xmlns:a16="http://schemas.microsoft.com/office/drawing/2014/main" val="3853484024"/>
                    </a:ext>
                  </a:extLst>
                </a:gridCol>
                <a:gridCol w="1141818">
                  <a:extLst>
                    <a:ext uri="{9D8B030D-6E8A-4147-A177-3AD203B41FA5}">
                      <a16:colId xmlns:a16="http://schemas.microsoft.com/office/drawing/2014/main" val="2079734026"/>
                    </a:ext>
                  </a:extLst>
                </a:gridCol>
                <a:gridCol w="1213167">
                  <a:extLst>
                    <a:ext uri="{9D8B030D-6E8A-4147-A177-3AD203B41FA5}">
                      <a16:colId xmlns:a16="http://schemas.microsoft.com/office/drawing/2014/main" val="1097999535"/>
                    </a:ext>
                  </a:extLst>
                </a:gridCol>
              </a:tblGrid>
              <a:tr h="182925">
                <a:tc>
                  <a:txBody>
                    <a:bodyPr/>
                    <a:lstStyle/>
                    <a:p>
                      <a:pPr marL="0" marR="0" algn="ctr">
                        <a:lnSpc>
                          <a:spcPct val="100000"/>
                        </a:lnSpc>
                        <a:spcBef>
                          <a:spcPts val="0"/>
                        </a:spcBef>
                        <a:spcAft>
                          <a:spcPts val="0"/>
                        </a:spcAft>
                      </a:pPr>
                      <a:r>
                        <a:rPr lang="en-US" sz="1600" dirty="0"/>
                        <a:t>Daily Commuting Time (minutes)</a:t>
                      </a:r>
                      <a:endParaRPr lang="en-US" sz="16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t>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t>m</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t>m 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93379024"/>
                  </a:ext>
                </a:extLst>
              </a:tr>
              <a:tr h="159478">
                <a:tc>
                  <a:txBody>
                    <a:bodyPr/>
                    <a:lstStyle/>
                    <a:p>
                      <a:pPr marL="0" marR="0">
                        <a:lnSpc>
                          <a:spcPct val="100000"/>
                        </a:lnSpc>
                        <a:spcBef>
                          <a:spcPts val="0"/>
                        </a:spcBef>
                        <a:spcAft>
                          <a:spcPts val="300"/>
                        </a:spcAft>
                      </a:pPr>
                      <a:r>
                        <a:rPr lang="en-US" sz="1600" dirty="0"/>
                        <a:t>  0 to less than 10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t>4</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 5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 20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489232691"/>
                  </a:ext>
                </a:extLst>
              </a:tr>
              <a:tr h="159478">
                <a:tc>
                  <a:txBody>
                    <a:bodyPr/>
                    <a:lstStyle/>
                    <a:p>
                      <a:pPr marL="0" marR="0">
                        <a:lnSpc>
                          <a:spcPct val="100000"/>
                        </a:lnSpc>
                        <a:spcBef>
                          <a:spcPts val="0"/>
                        </a:spcBef>
                        <a:spcAft>
                          <a:spcPts val="300"/>
                        </a:spcAft>
                      </a:pPr>
                      <a:r>
                        <a:rPr lang="en-US" sz="1600" dirty="0"/>
                        <a:t>10 to less than 20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t>9</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t>15</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135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829240566"/>
                  </a:ext>
                </a:extLst>
              </a:tr>
              <a:tr h="159478">
                <a:tc>
                  <a:txBody>
                    <a:bodyPr/>
                    <a:lstStyle/>
                    <a:p>
                      <a:pPr marL="0" marR="0">
                        <a:lnSpc>
                          <a:spcPct val="100000"/>
                        </a:lnSpc>
                        <a:spcBef>
                          <a:spcPts val="0"/>
                        </a:spcBef>
                        <a:spcAft>
                          <a:spcPts val="300"/>
                        </a:spcAft>
                      </a:pPr>
                      <a:r>
                        <a:rPr lang="en-US" sz="1600" dirty="0"/>
                        <a:t>20 to less than 30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t>6</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t>25</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150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77042879"/>
                  </a:ext>
                </a:extLst>
              </a:tr>
              <a:tr h="159478">
                <a:tc>
                  <a:txBody>
                    <a:bodyPr/>
                    <a:lstStyle/>
                    <a:p>
                      <a:pPr marL="0" marR="0">
                        <a:lnSpc>
                          <a:spcPct val="100000"/>
                        </a:lnSpc>
                        <a:spcBef>
                          <a:spcPts val="0"/>
                        </a:spcBef>
                        <a:spcAft>
                          <a:spcPts val="300"/>
                        </a:spcAft>
                      </a:pPr>
                      <a:r>
                        <a:rPr lang="en-US" sz="1600" dirty="0"/>
                        <a:t>30 to less than 40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4</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t>35</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140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7666156"/>
                  </a:ext>
                </a:extLst>
              </a:tr>
              <a:tr h="327118">
                <a:tc>
                  <a:txBody>
                    <a:bodyPr/>
                    <a:lstStyle/>
                    <a:p>
                      <a:pPr marL="0" marR="0">
                        <a:lnSpc>
                          <a:spcPct val="100000"/>
                        </a:lnSpc>
                        <a:spcBef>
                          <a:spcPts val="0"/>
                        </a:spcBef>
                        <a:spcAft>
                          <a:spcPts val="300"/>
                        </a:spcAft>
                      </a:pPr>
                      <a:r>
                        <a:rPr lang="en-US" sz="1600" dirty="0"/>
                        <a:t>40 to less than 50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2</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45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t> 90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59854040"/>
                  </a:ext>
                </a:extLst>
              </a:tr>
              <a:tr h="327118">
                <a:tc>
                  <a:txBody>
                    <a:bodyPr/>
                    <a:lstStyle/>
                    <a:p>
                      <a:pPr marL="0" marR="0">
                        <a:lnSpc>
                          <a:spcPct val="100000"/>
                        </a:lnSpc>
                        <a:spcBef>
                          <a:spcPts val="0"/>
                        </a:spcBef>
                        <a:spcAft>
                          <a:spcPts val="30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i="1" dirty="0">
                          <a:solidFill>
                            <a:srgbClr val="000000"/>
                          </a:solidFill>
                          <a:latin typeface="Times New Roman" panose="02020603050405020304" pitchFamily="18" charset="0"/>
                          <a:ea typeface="Times New Roman"/>
                          <a:cs typeface="Times New Roman" panose="02020603050405020304" pitchFamily="18" charset="0"/>
                        </a:rPr>
                        <a:t>N</a:t>
                      </a:r>
                      <a:r>
                        <a:rPr lang="en-US" sz="1800" dirty="0">
                          <a:solidFill>
                            <a:srgbClr val="000000"/>
                          </a:solidFill>
                          <a:latin typeface="Times New Roman" panose="02020603050405020304" pitchFamily="18" charset="0"/>
                          <a:ea typeface="Times New Roman"/>
                          <a:cs typeface="Times New Roman" panose="02020603050405020304" pitchFamily="18" charset="0"/>
                        </a:rPr>
                        <a:t> = 25</a:t>
                      </a:r>
                    </a:p>
                  </a:txBody>
                  <a:tcPr/>
                </a:tc>
                <a:tc>
                  <a:txBody>
                    <a:bodyPr/>
                    <a:lstStyle/>
                    <a:p>
                      <a:pPr marL="0" marR="0" algn="ctr">
                        <a:lnSpc>
                          <a:spcPct val="100000"/>
                        </a:lnSpc>
                        <a:spcBef>
                          <a:spcPts val="0"/>
                        </a:spcBef>
                        <a:spcAft>
                          <a:spcPts val="30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l-GR" sz="1800" dirty="0">
                          <a:solidFill>
                            <a:srgbClr val="000000"/>
                          </a:solidFill>
                          <a:latin typeface="Times New Roman" panose="02020603050405020304" pitchFamily="18" charset="0"/>
                          <a:ea typeface="Times New Roman"/>
                          <a:cs typeface="Times New Roman" panose="02020603050405020304" pitchFamily="18" charset="0"/>
                        </a:rPr>
                        <a:t>Σ</a:t>
                      </a:r>
                      <a:r>
                        <a:rPr lang="en-US" sz="1800" i="1" dirty="0">
                          <a:solidFill>
                            <a:srgbClr val="000000"/>
                          </a:solidFill>
                          <a:latin typeface="Times New Roman" panose="02020603050405020304" pitchFamily="18" charset="0"/>
                          <a:ea typeface="Times New Roman"/>
                          <a:cs typeface="Times New Roman" panose="02020603050405020304" pitchFamily="18" charset="0"/>
                        </a:rPr>
                        <a:t>mf</a:t>
                      </a:r>
                      <a:r>
                        <a:rPr lang="en-US" sz="1800" dirty="0">
                          <a:solidFill>
                            <a:srgbClr val="000000"/>
                          </a:solidFill>
                          <a:latin typeface="Times New Roman" panose="02020603050405020304" pitchFamily="18" charset="0"/>
                          <a:ea typeface="Times New Roman"/>
                          <a:cs typeface="Times New Roman" panose="02020603050405020304" pitchFamily="18" charset="0"/>
                        </a:rPr>
                        <a:t> = 535</a:t>
                      </a:r>
                    </a:p>
                  </a:txBody>
                  <a:tcPr/>
                </a:tc>
                <a:extLst>
                  <a:ext uri="{0D108BD9-81ED-4DB2-BD59-A6C34878D82A}">
                    <a16:rowId xmlns:a16="http://schemas.microsoft.com/office/drawing/2014/main" val="2739678547"/>
                  </a:ext>
                </a:extLst>
              </a:tr>
            </a:tbl>
          </a:graphicData>
        </a:graphic>
      </p:graphicFrame>
    </p:spTree>
    <p:extLst>
      <p:ext uri="{BB962C8B-B14F-4D97-AF65-F5344CB8AC3E}">
        <p14:creationId xmlns:p14="http://schemas.microsoft.com/office/powerpoint/2010/main" val="22856410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GB" dirty="0">
                <a:latin typeface="Times New Roman" panose="02020603050405020304" pitchFamily="18" charset="0"/>
                <a:cs typeface="Times New Roman" panose="02020603050405020304" pitchFamily="18" charset="0"/>
              </a:rPr>
              <a:t>Example 3-17: Solution</a:t>
            </a:r>
            <a:r>
              <a:rPr lang="en-US" dirty="0">
                <a:latin typeface="Times New Roman" panose="02020603050405020304" pitchFamily="18" charset="0"/>
                <a:cs typeface="Times New Roman" panose="02020603050405020304" pitchFamily="18" charset="0"/>
              </a:rPr>
              <a:t> (2 of 2)</a:t>
            </a:r>
          </a:p>
        </p:txBody>
      </p:sp>
      <p:graphicFrame>
        <p:nvGraphicFramePr>
          <p:cNvPr id="5" name="Object 2" descr="mu equals Start Fraction sigma-summation m f Over upper N End Fraction equals Start Fraction 535 Over 25 End Fraction equals 2 1 period 4 0 minutes ">
            <a:extLst>
              <a:ext uri="{FF2B5EF4-FFF2-40B4-BE49-F238E27FC236}">
                <a16:creationId xmlns:a16="http://schemas.microsoft.com/office/drawing/2014/main" id="{4B2506BF-9A48-443C-A986-24CC22FF1BC0}"/>
              </a:ext>
            </a:extLst>
          </p:cNvPr>
          <p:cNvGraphicFramePr>
            <a:graphicFrameLocks noChangeAspect="1"/>
          </p:cNvGraphicFramePr>
          <p:nvPr>
            <p:extLst>
              <p:ext uri="{D42A27DB-BD31-4B8C-83A1-F6EECF244321}">
                <p14:modId xmlns:p14="http://schemas.microsoft.com/office/powerpoint/2010/main" val="2749232434"/>
              </p:ext>
            </p:extLst>
          </p:nvPr>
        </p:nvGraphicFramePr>
        <p:xfrm>
          <a:off x="2112963" y="2057400"/>
          <a:ext cx="4916487" cy="811213"/>
        </p:xfrm>
        <a:graphic>
          <a:graphicData uri="http://schemas.openxmlformats.org/presentationml/2006/ole">
            <mc:AlternateContent xmlns:mc="http://schemas.openxmlformats.org/markup-compatibility/2006">
              <mc:Choice xmlns:v="urn:schemas-microsoft-com:vml" Requires="v">
                <p:oleObj spid="_x0000_s17860" name="Equation" r:id="rId3" imgW="4076640" imgH="672840" progId="Equation.DSMT4">
                  <p:embed/>
                </p:oleObj>
              </mc:Choice>
              <mc:Fallback>
                <p:oleObj name="Equation" r:id="rId3" imgW="4076640" imgH="672840" progId="Equation.DSMT4">
                  <p:embed/>
                  <p:pic>
                    <p:nvPicPr>
                      <p:cNvPr id="12290" name="Object 2"/>
                      <p:cNvPicPr>
                        <a:picLocks noGrp="1" noChangeAspect="1" noChangeArrowheads="1"/>
                      </p:cNvPicPr>
                      <p:nvPr/>
                    </p:nvPicPr>
                    <p:blipFill>
                      <a:blip r:embed="rId4"/>
                      <a:srcRect/>
                      <a:stretch>
                        <a:fillRect/>
                      </a:stretch>
                    </p:blipFill>
                    <p:spPr bwMode="auto">
                      <a:xfrm>
                        <a:off x="2112963" y="2057400"/>
                        <a:ext cx="4916487" cy="811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3276600"/>
            <a:ext cx="8534400" cy="2567437"/>
          </a:xfrm>
        </p:spPr>
        <p:txBody>
          <a:bodyPr/>
          <a:lstStyle/>
          <a:p>
            <a:pPr marL="0" indent="0">
              <a:spcBef>
                <a:spcPct val="50000"/>
              </a:spcBef>
              <a:buNone/>
            </a:pPr>
            <a:r>
              <a:rPr lang="en-US" sz="2600" dirty="0">
                <a:latin typeface="Times New Roman" panose="02020603050405020304" pitchFamily="18" charset="0"/>
                <a:ea typeface="Verdana" pitchFamily="34" charset="0"/>
                <a:cs typeface="Times New Roman" panose="02020603050405020304" pitchFamily="18" charset="0"/>
              </a:rPr>
              <a:t>Thus, the employees of this company spend an average of </a:t>
            </a:r>
            <a:r>
              <a:rPr lang="en-US" sz="2600" b="1" dirty="0">
                <a:latin typeface="Times New Roman" panose="02020603050405020304" pitchFamily="18" charset="0"/>
                <a:ea typeface="Verdana" pitchFamily="34" charset="0"/>
                <a:cs typeface="Times New Roman" panose="02020603050405020304" pitchFamily="18" charset="0"/>
              </a:rPr>
              <a:t>21.40 minutes </a:t>
            </a:r>
            <a:r>
              <a:rPr lang="en-US" sz="2600" dirty="0">
                <a:latin typeface="Times New Roman" panose="02020603050405020304" pitchFamily="18" charset="0"/>
                <a:ea typeface="Verdana" pitchFamily="34" charset="0"/>
                <a:cs typeface="Times New Roman" panose="02020603050405020304" pitchFamily="18" charset="0"/>
              </a:rPr>
              <a:t>a day commuting from home to work.</a:t>
            </a:r>
          </a:p>
        </p:txBody>
      </p:sp>
    </p:spTree>
    <p:extLst>
      <p:ext uri="{BB962C8B-B14F-4D97-AF65-F5344CB8AC3E}">
        <p14:creationId xmlns:p14="http://schemas.microsoft.com/office/powerpoint/2010/main" val="96911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 following are the ages (in years) of all eight employees of a small company:</a:t>
            </a:r>
          </a:p>
          <a:p>
            <a:pPr marL="609600" indent="-609600" algn="ctr">
              <a:buNone/>
            </a:pPr>
            <a:r>
              <a:rPr lang="en-GB" dirty="0"/>
              <a:t>53     32     61    27    39    44    49    57</a:t>
            </a:r>
          </a:p>
          <a:p>
            <a:pPr marL="0" indent="0">
              <a:buNone/>
            </a:pPr>
            <a:r>
              <a:rPr lang="en-GB" dirty="0">
                <a:latin typeface="Times New Roman" panose="02020603050405020304" pitchFamily="18" charset="0"/>
                <a:cs typeface="Times New Roman" panose="02020603050405020304" pitchFamily="18" charset="0"/>
              </a:rPr>
              <a:t>Find the mean age of these employees.</a:t>
            </a:r>
          </a:p>
        </p:txBody>
      </p:sp>
    </p:spTree>
    <p:extLst>
      <p:ext uri="{BB962C8B-B14F-4D97-AF65-F5344CB8AC3E}">
        <p14:creationId xmlns:p14="http://schemas.microsoft.com/office/powerpoint/2010/main" val="25701661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3-18</a:t>
            </a:r>
            <a:r>
              <a:rPr lang="en-US" dirty="0">
                <a:latin typeface="Times New Roman" panose="02020603050405020304" pitchFamily="18" charset="0"/>
                <a:cs typeface="Times New Roman" panose="02020603050405020304" pitchFamily="18" charset="0"/>
              </a:rPr>
              <a:t>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200"/>
              </a:spcAft>
              <a:buNone/>
            </a:pPr>
            <a:r>
              <a:rPr lang="en-GB" sz="2600" dirty="0">
                <a:latin typeface="Times New Roman" panose="02020603050405020304" pitchFamily="18" charset="0"/>
                <a:cs typeface="Times New Roman" panose="02020603050405020304" pitchFamily="18" charset="0"/>
              </a:rPr>
              <a:t>Table 3.10 gives the frequency distribution of the number of orders received each day during the past 50 days at the office of a mail-order company.</a:t>
            </a:r>
          </a:p>
          <a:p>
            <a:pPr>
              <a:spcAft>
                <a:spcPts val="1200"/>
              </a:spcAft>
              <a:buNone/>
            </a:pPr>
            <a:r>
              <a:rPr lang="en-GB" sz="2600" dirty="0">
                <a:latin typeface="Times New Roman" panose="02020603050405020304" pitchFamily="18" charset="0"/>
                <a:cs typeface="Times New Roman" panose="02020603050405020304" pitchFamily="18" charset="0"/>
              </a:rPr>
              <a:t>Calculate the mean.</a:t>
            </a:r>
          </a:p>
        </p:txBody>
      </p:sp>
    </p:spTree>
    <p:extLst>
      <p:ext uri="{BB962C8B-B14F-4D97-AF65-F5344CB8AC3E}">
        <p14:creationId xmlns:p14="http://schemas.microsoft.com/office/powerpoint/2010/main" val="370303557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3-18 (2 of 2)</a:t>
            </a:r>
          </a:p>
        </p:txBody>
      </p:sp>
      <p:graphicFrame>
        <p:nvGraphicFramePr>
          <p:cNvPr id="5" name="Table Placeholder 4">
            <a:extLst>
              <a:ext uri="{FF2B5EF4-FFF2-40B4-BE49-F238E27FC236}">
                <a16:creationId xmlns:a16="http://schemas.microsoft.com/office/drawing/2014/main" id="{58FBAD45-DA73-489C-B68A-8808A184106F}"/>
              </a:ext>
            </a:extLst>
          </p:cNvPr>
          <p:cNvGraphicFramePr>
            <a:graphicFrameLocks noGrp="1"/>
          </p:cNvGraphicFramePr>
          <p:nvPr>
            <p:ph type="tbl" sz="quarter" idx="17"/>
            <p:extLst>
              <p:ext uri="{D42A27DB-BD31-4B8C-83A1-F6EECF244321}">
                <p14:modId xmlns:p14="http://schemas.microsoft.com/office/powerpoint/2010/main" val="3756399036"/>
              </p:ext>
            </p:extLst>
          </p:nvPr>
        </p:nvGraphicFramePr>
        <p:xfrm>
          <a:off x="2627947" y="2209800"/>
          <a:ext cx="3888106" cy="1828800"/>
        </p:xfrm>
        <a:graphic>
          <a:graphicData uri="http://schemas.openxmlformats.org/drawingml/2006/table">
            <a:tbl>
              <a:tblPr firstRow="1">
                <a:tableStyleId>{B301B821-A1FF-4177-AEE7-76D212191A09}</a:tableStyleId>
              </a:tblPr>
              <a:tblGrid>
                <a:gridCol w="2052003">
                  <a:extLst>
                    <a:ext uri="{9D8B030D-6E8A-4147-A177-3AD203B41FA5}">
                      <a16:colId xmlns:a16="http://schemas.microsoft.com/office/drawing/2014/main" val="3879314622"/>
                    </a:ext>
                  </a:extLst>
                </a:gridCol>
                <a:gridCol w="1836103">
                  <a:extLst>
                    <a:ext uri="{9D8B030D-6E8A-4147-A177-3AD203B41FA5}">
                      <a16:colId xmlns:a16="http://schemas.microsoft.com/office/drawing/2014/main" val="3853484024"/>
                    </a:ext>
                  </a:extLst>
                </a:gridCol>
              </a:tblGrid>
              <a:tr h="182925">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Number of Orders</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800" dirty="0">
                          <a:latin typeface="Times New Roman" panose="02020603050405020304" pitchFamily="18" charset="0"/>
                          <a:cs typeface="Times New Roman" panose="02020603050405020304" pitchFamily="18" charset="0"/>
                        </a:rPr>
                        <a:t>Number of Days</a:t>
                      </a:r>
                      <a:endParaRPr lang="en-US" sz="18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93379024"/>
                  </a:ext>
                </a:extLst>
              </a:tr>
              <a:tr h="159478">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10–12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 4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489232691"/>
                  </a:ext>
                </a:extLst>
              </a:tr>
              <a:tr h="159478">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13–15</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12</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829240566"/>
                  </a:ext>
                </a:extLst>
              </a:tr>
              <a:tr h="159478">
                <a:tc>
                  <a:txBody>
                    <a:bodyPr/>
                    <a:lstStyle/>
                    <a:p>
                      <a:pPr marL="0" marR="0" algn="ctr">
                        <a:lnSpc>
                          <a:spcPct val="100000"/>
                        </a:lnSpc>
                        <a:spcBef>
                          <a:spcPts val="0"/>
                        </a:spcBef>
                        <a:spcAft>
                          <a:spcPts val="300"/>
                        </a:spcAft>
                      </a:pPr>
                      <a:r>
                        <a:rPr lang="en-US" sz="1800">
                          <a:latin typeface="Times New Roman" panose="02020603050405020304" pitchFamily="18" charset="0"/>
                          <a:cs typeface="Times New Roman" panose="02020603050405020304" pitchFamily="18" charset="0"/>
                        </a:rPr>
                        <a:t>16–18</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77042879"/>
                  </a:ext>
                </a:extLst>
              </a:tr>
              <a:tr h="159478">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19–21</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latin typeface="Times New Roman" panose="02020603050405020304" pitchFamily="18" charset="0"/>
                          <a:cs typeface="Times New Roman" panose="02020603050405020304" pitchFamily="18" charset="0"/>
                        </a:rPr>
                        <a:t>14</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7666156"/>
                  </a:ext>
                </a:extLst>
              </a:tr>
            </a:tbl>
          </a:graphicData>
        </a:graphic>
      </p:graphicFrame>
    </p:spTree>
    <p:extLst>
      <p:ext uri="{BB962C8B-B14F-4D97-AF65-F5344CB8AC3E}">
        <p14:creationId xmlns:p14="http://schemas.microsoft.com/office/powerpoint/2010/main" val="3692359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3-18: Solution (1 of 2)</a:t>
            </a:r>
          </a:p>
        </p:txBody>
      </p:sp>
      <p:graphicFrame>
        <p:nvGraphicFramePr>
          <p:cNvPr id="5" name="Table Placeholder 4">
            <a:extLst>
              <a:ext uri="{FF2B5EF4-FFF2-40B4-BE49-F238E27FC236}">
                <a16:creationId xmlns:a16="http://schemas.microsoft.com/office/drawing/2014/main" id="{58FBAD45-DA73-489C-B68A-8808A184106F}"/>
              </a:ext>
            </a:extLst>
          </p:cNvPr>
          <p:cNvGraphicFramePr>
            <a:graphicFrameLocks noGrp="1"/>
          </p:cNvGraphicFramePr>
          <p:nvPr>
            <p:ph type="tbl" sz="quarter" idx="17"/>
            <p:extLst>
              <p:ext uri="{D42A27DB-BD31-4B8C-83A1-F6EECF244321}">
                <p14:modId xmlns:p14="http://schemas.microsoft.com/office/powerpoint/2010/main" val="1962132143"/>
              </p:ext>
            </p:extLst>
          </p:nvPr>
        </p:nvGraphicFramePr>
        <p:xfrm>
          <a:off x="1270266" y="2209800"/>
          <a:ext cx="6627924" cy="2194560"/>
        </p:xfrm>
        <a:graphic>
          <a:graphicData uri="http://schemas.openxmlformats.org/drawingml/2006/table">
            <a:tbl>
              <a:tblPr firstRow="1">
                <a:tableStyleId>{B301B821-A1FF-4177-AEE7-76D212191A09}</a:tableStyleId>
              </a:tblPr>
              <a:tblGrid>
                <a:gridCol w="3131121">
                  <a:extLst>
                    <a:ext uri="{9D8B030D-6E8A-4147-A177-3AD203B41FA5}">
                      <a16:colId xmlns:a16="http://schemas.microsoft.com/office/drawing/2014/main" val="3879314622"/>
                    </a:ext>
                  </a:extLst>
                </a:gridCol>
                <a:gridCol w="1141818">
                  <a:extLst>
                    <a:ext uri="{9D8B030D-6E8A-4147-A177-3AD203B41FA5}">
                      <a16:colId xmlns:a16="http://schemas.microsoft.com/office/drawing/2014/main" val="3853484024"/>
                    </a:ext>
                  </a:extLst>
                </a:gridCol>
                <a:gridCol w="1141818">
                  <a:extLst>
                    <a:ext uri="{9D8B030D-6E8A-4147-A177-3AD203B41FA5}">
                      <a16:colId xmlns:a16="http://schemas.microsoft.com/office/drawing/2014/main" val="2079734026"/>
                    </a:ext>
                  </a:extLst>
                </a:gridCol>
                <a:gridCol w="1213167">
                  <a:extLst>
                    <a:ext uri="{9D8B030D-6E8A-4147-A177-3AD203B41FA5}">
                      <a16:colId xmlns:a16="http://schemas.microsoft.com/office/drawing/2014/main" val="1097999535"/>
                    </a:ext>
                  </a:extLst>
                </a:gridCol>
              </a:tblGrid>
              <a:tr h="182925">
                <a:tc>
                  <a:txBody>
                    <a:bodyPr/>
                    <a:lstStyle/>
                    <a:p>
                      <a:pPr marL="0" marR="0" algn="ctr">
                        <a:lnSpc>
                          <a:spcPct val="100000"/>
                        </a:lnSpc>
                        <a:spcBef>
                          <a:spcPts val="0"/>
                        </a:spcBef>
                        <a:spcAft>
                          <a:spcPts val="0"/>
                        </a:spcAft>
                      </a:pPr>
                      <a:r>
                        <a:rPr lang="en-US" sz="1600" dirty="0"/>
                        <a:t>Number of Orders</a:t>
                      </a:r>
                      <a:endParaRPr lang="en-US" sz="1600" b="1" dirty="0">
                        <a:solidFill>
                          <a:srgbClr val="FFFFFF"/>
                        </a:solidFill>
                        <a:latin typeface="+mn-lt"/>
                        <a:ea typeface="Times New Roman"/>
                        <a:cs typeface="STIXTwoText-Bold"/>
                      </a:endParaRPr>
                    </a:p>
                  </a:txBody>
                  <a:tcPr marL="76200" marR="76200" marT="76200" marB="76200" anchor="b"/>
                </a:tc>
                <a:tc>
                  <a:txBody>
                    <a:bodyPr/>
                    <a:lstStyle/>
                    <a:p>
                      <a:pPr marL="0" marR="0" algn="ctr">
                        <a:lnSpc>
                          <a:spcPct val="100000"/>
                        </a:lnSpc>
                        <a:spcBef>
                          <a:spcPts val="0"/>
                        </a:spcBef>
                        <a:spcAft>
                          <a:spcPts val="0"/>
                        </a:spcAft>
                      </a:pPr>
                      <a:r>
                        <a:rPr lang="en-US" sz="1600" i="1" dirty="0"/>
                        <a:t>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t>m</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t>m 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93379024"/>
                  </a:ext>
                </a:extLst>
              </a:tr>
              <a:tr h="159478">
                <a:tc>
                  <a:txBody>
                    <a:bodyPr/>
                    <a:lstStyle/>
                    <a:p>
                      <a:pPr marL="0" marR="0" algn="ctr">
                        <a:lnSpc>
                          <a:spcPct val="100000"/>
                        </a:lnSpc>
                        <a:spcBef>
                          <a:spcPts val="0"/>
                        </a:spcBef>
                        <a:spcAft>
                          <a:spcPts val="300"/>
                        </a:spcAft>
                      </a:pPr>
                      <a:r>
                        <a:rPr lang="en-US" sz="1600" dirty="0"/>
                        <a:t>10–12</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 4</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11</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a:t> 44</a:t>
                      </a:r>
                      <a:endParaRPr lang="en-US" sz="1600">
                        <a:solidFill>
                          <a:srgbClr val="000000"/>
                        </a:solidFill>
                        <a:latin typeface="+mn-lt"/>
                        <a:ea typeface="Times New Roman"/>
                        <a:cs typeface="STIXTwoText"/>
                      </a:endParaRPr>
                    </a:p>
                  </a:txBody>
                  <a:tcPr marL="76200" marR="76200" marT="50800" marB="63500"/>
                </a:tc>
                <a:extLst>
                  <a:ext uri="{0D108BD9-81ED-4DB2-BD59-A6C34878D82A}">
                    <a16:rowId xmlns:a16="http://schemas.microsoft.com/office/drawing/2014/main" val="2489232691"/>
                  </a:ext>
                </a:extLst>
              </a:tr>
              <a:tr h="159478">
                <a:tc>
                  <a:txBody>
                    <a:bodyPr/>
                    <a:lstStyle/>
                    <a:p>
                      <a:pPr marL="0" marR="0" algn="ctr">
                        <a:lnSpc>
                          <a:spcPct val="100000"/>
                        </a:lnSpc>
                        <a:spcBef>
                          <a:spcPts val="0"/>
                        </a:spcBef>
                        <a:spcAft>
                          <a:spcPts val="300"/>
                        </a:spcAft>
                      </a:pPr>
                      <a:r>
                        <a:rPr lang="en-US" sz="1600" dirty="0"/>
                        <a:t>13–15</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12</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a:t>14</a:t>
                      </a:r>
                      <a:endParaRPr lang="en-US" sz="160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168</a:t>
                      </a:r>
                      <a:endParaRPr lang="en-US" sz="1600" dirty="0">
                        <a:solidFill>
                          <a:srgbClr val="000000"/>
                        </a:solidFill>
                        <a:latin typeface="+mn-lt"/>
                        <a:ea typeface="Times New Roman"/>
                        <a:cs typeface="STIXTwoText"/>
                      </a:endParaRPr>
                    </a:p>
                  </a:txBody>
                  <a:tcPr marL="76200" marR="76200" marT="50800" marB="63500"/>
                </a:tc>
                <a:extLst>
                  <a:ext uri="{0D108BD9-81ED-4DB2-BD59-A6C34878D82A}">
                    <a16:rowId xmlns:a16="http://schemas.microsoft.com/office/drawing/2014/main" val="1829240566"/>
                  </a:ext>
                </a:extLst>
              </a:tr>
              <a:tr h="159478">
                <a:tc>
                  <a:txBody>
                    <a:bodyPr/>
                    <a:lstStyle/>
                    <a:p>
                      <a:pPr marL="0" marR="0" algn="ctr">
                        <a:lnSpc>
                          <a:spcPct val="100000"/>
                        </a:lnSpc>
                        <a:spcBef>
                          <a:spcPts val="0"/>
                        </a:spcBef>
                        <a:spcAft>
                          <a:spcPts val="300"/>
                        </a:spcAft>
                      </a:pPr>
                      <a:r>
                        <a:rPr lang="en-US" sz="1600" dirty="0"/>
                        <a:t>16–18</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20</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17</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340</a:t>
                      </a:r>
                      <a:endParaRPr lang="en-US" sz="1600" dirty="0">
                        <a:solidFill>
                          <a:srgbClr val="000000"/>
                        </a:solidFill>
                        <a:latin typeface="+mn-lt"/>
                        <a:ea typeface="Times New Roman"/>
                        <a:cs typeface="STIXTwoText"/>
                      </a:endParaRPr>
                    </a:p>
                  </a:txBody>
                  <a:tcPr marL="76200" marR="76200" marT="50800" marB="63500"/>
                </a:tc>
                <a:extLst>
                  <a:ext uri="{0D108BD9-81ED-4DB2-BD59-A6C34878D82A}">
                    <a16:rowId xmlns:a16="http://schemas.microsoft.com/office/drawing/2014/main" val="3877042879"/>
                  </a:ext>
                </a:extLst>
              </a:tr>
              <a:tr h="159478">
                <a:tc>
                  <a:txBody>
                    <a:bodyPr/>
                    <a:lstStyle/>
                    <a:p>
                      <a:pPr marL="0" marR="0" algn="ctr">
                        <a:lnSpc>
                          <a:spcPct val="100000"/>
                        </a:lnSpc>
                        <a:spcBef>
                          <a:spcPts val="0"/>
                        </a:spcBef>
                        <a:spcAft>
                          <a:spcPts val="300"/>
                        </a:spcAft>
                      </a:pPr>
                      <a:r>
                        <a:rPr lang="en-US" sz="1600" dirty="0"/>
                        <a:t>19–21</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a:t>14</a:t>
                      </a:r>
                      <a:endParaRPr lang="en-US" sz="160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20</a:t>
                      </a:r>
                      <a:endParaRPr lang="en-US" sz="1600" dirty="0">
                        <a:solidFill>
                          <a:srgbClr val="000000"/>
                        </a:solidFill>
                        <a:latin typeface="+mn-lt"/>
                        <a:ea typeface="Times New Roman"/>
                        <a:cs typeface="STIXTwoText"/>
                      </a:endParaRPr>
                    </a:p>
                  </a:txBody>
                  <a:tcPr marL="76200" marR="76200" marT="50800" marB="63500"/>
                </a:tc>
                <a:tc>
                  <a:txBody>
                    <a:bodyPr/>
                    <a:lstStyle/>
                    <a:p>
                      <a:pPr marL="0" marR="0" algn="ctr">
                        <a:lnSpc>
                          <a:spcPct val="100000"/>
                        </a:lnSpc>
                        <a:spcBef>
                          <a:spcPts val="0"/>
                        </a:spcBef>
                        <a:spcAft>
                          <a:spcPts val="300"/>
                        </a:spcAft>
                      </a:pPr>
                      <a:r>
                        <a:rPr lang="en-US" sz="1600" dirty="0"/>
                        <a:t>280</a:t>
                      </a:r>
                      <a:endParaRPr lang="en-US" sz="1600" dirty="0">
                        <a:solidFill>
                          <a:srgbClr val="000000"/>
                        </a:solidFill>
                        <a:latin typeface="+mn-lt"/>
                        <a:ea typeface="Times New Roman"/>
                        <a:cs typeface="STIXTwoText"/>
                      </a:endParaRPr>
                    </a:p>
                  </a:txBody>
                  <a:tcPr marL="76200" marR="76200" marT="50800" marB="63500"/>
                </a:tc>
                <a:extLst>
                  <a:ext uri="{0D108BD9-81ED-4DB2-BD59-A6C34878D82A}">
                    <a16:rowId xmlns:a16="http://schemas.microsoft.com/office/drawing/2014/main" val="2347666156"/>
                  </a:ext>
                </a:extLst>
              </a:tr>
              <a:tr h="327118">
                <a:tc>
                  <a:txBody>
                    <a:bodyPr/>
                    <a:lstStyle/>
                    <a:p>
                      <a:pPr marL="0" marR="0">
                        <a:lnSpc>
                          <a:spcPct val="100000"/>
                        </a:lnSpc>
                        <a:spcBef>
                          <a:spcPts val="0"/>
                        </a:spcBef>
                        <a:spcAft>
                          <a:spcPts val="30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i="1" dirty="0"/>
                        <a:t>n</a:t>
                      </a:r>
                      <a:r>
                        <a:rPr lang="en-US" sz="1800" dirty="0"/>
                        <a:t> = 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l-GR" sz="1800" dirty="0"/>
                        <a:t>Σ</a:t>
                      </a:r>
                      <a:r>
                        <a:rPr lang="en-US" sz="1800" i="1" dirty="0"/>
                        <a:t>mf</a:t>
                      </a:r>
                      <a:r>
                        <a:rPr lang="en-US" sz="1800" dirty="0"/>
                        <a:t> = 832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739678547"/>
                  </a:ext>
                </a:extLst>
              </a:tr>
            </a:tbl>
          </a:graphicData>
        </a:graphic>
      </p:graphicFrame>
    </p:spTree>
    <p:extLst>
      <p:ext uri="{BB962C8B-B14F-4D97-AF65-F5344CB8AC3E}">
        <p14:creationId xmlns:p14="http://schemas.microsoft.com/office/powerpoint/2010/main" val="9740221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GB" dirty="0">
                <a:latin typeface="Times New Roman" panose="02020603050405020304" pitchFamily="18" charset="0"/>
                <a:cs typeface="Times New Roman" panose="02020603050405020304" pitchFamily="18" charset="0"/>
              </a:rPr>
              <a:t>Example 3-18: Solution</a:t>
            </a:r>
            <a:r>
              <a:rPr lang="en-US" dirty="0">
                <a:latin typeface="Times New Roman" panose="02020603050405020304" pitchFamily="18" charset="0"/>
                <a:cs typeface="Times New Roman" panose="02020603050405020304" pitchFamily="18" charset="0"/>
              </a:rPr>
              <a:t>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3276600"/>
            <a:ext cx="8534400" cy="2567437"/>
          </a:xfrm>
        </p:spPr>
        <p:txBody>
          <a:bodyPr/>
          <a:lstStyle/>
          <a:p>
            <a:pPr marL="0" indent="0">
              <a:spcBef>
                <a:spcPct val="50000"/>
              </a:spcBef>
              <a:buNone/>
            </a:pPr>
            <a:r>
              <a:rPr lang="en-US" sz="2600" dirty="0">
                <a:latin typeface="Times New Roman" panose="02020603050405020304" pitchFamily="18" charset="0"/>
                <a:ea typeface="Verdana" pitchFamily="34" charset="0"/>
                <a:cs typeface="Times New Roman" panose="02020603050405020304" pitchFamily="18" charset="0"/>
              </a:rPr>
              <a:t>Thus, this mail-order company received an average of </a:t>
            </a:r>
            <a:r>
              <a:rPr lang="en-US" sz="2600" b="1" dirty="0">
                <a:latin typeface="Times New Roman" panose="02020603050405020304" pitchFamily="18" charset="0"/>
                <a:ea typeface="Verdana" pitchFamily="34" charset="0"/>
                <a:cs typeface="Times New Roman" panose="02020603050405020304" pitchFamily="18" charset="0"/>
              </a:rPr>
              <a:t>16.64 orders </a:t>
            </a:r>
            <a:r>
              <a:rPr lang="en-US" sz="2600" dirty="0">
                <a:latin typeface="Times New Roman" panose="02020603050405020304" pitchFamily="18" charset="0"/>
                <a:ea typeface="Verdana" pitchFamily="34" charset="0"/>
                <a:cs typeface="Times New Roman" panose="02020603050405020304" pitchFamily="18" charset="0"/>
              </a:rPr>
              <a:t>per day during these 50 days.</a:t>
            </a:r>
          </a:p>
        </p:txBody>
      </p:sp>
      <p:graphicFrame>
        <p:nvGraphicFramePr>
          <p:cNvPr id="6" name="Object 2" descr="x overbar equals Start Fraction sigma-summation m f Over n End Fraction equals Start Fraction 832 Over 50 End Fraction equals 1 6 period 6 4 orders ">
            <a:extLst>
              <a:ext uri="{FF2B5EF4-FFF2-40B4-BE49-F238E27FC236}">
                <a16:creationId xmlns:a16="http://schemas.microsoft.com/office/drawing/2014/main" id="{A5DDCDE1-7BD4-4FB4-BA54-B7A3DBC13D79}"/>
              </a:ext>
            </a:extLst>
          </p:cNvPr>
          <p:cNvGraphicFramePr>
            <a:graphicFrameLocks noChangeAspect="1"/>
          </p:cNvGraphicFramePr>
          <p:nvPr>
            <p:extLst>
              <p:ext uri="{D42A27DB-BD31-4B8C-83A1-F6EECF244321}">
                <p14:modId xmlns:p14="http://schemas.microsoft.com/office/powerpoint/2010/main" val="4269145764"/>
              </p:ext>
            </p:extLst>
          </p:nvPr>
        </p:nvGraphicFramePr>
        <p:xfrm>
          <a:off x="2339975" y="2057400"/>
          <a:ext cx="4462463" cy="788988"/>
        </p:xfrm>
        <a:graphic>
          <a:graphicData uri="http://schemas.openxmlformats.org/presentationml/2006/ole">
            <mc:AlternateContent xmlns:mc="http://schemas.openxmlformats.org/markup-compatibility/2006">
              <mc:Choice xmlns:v="urn:schemas-microsoft-com:vml" Requires="v">
                <p:oleObj spid="_x0000_s35087" name="Equation" r:id="rId3" imgW="3809880" imgH="672840" progId="Equation.DSMT4">
                  <p:embed/>
                </p:oleObj>
              </mc:Choice>
              <mc:Fallback>
                <p:oleObj name="Equation" r:id="rId3" imgW="3809880" imgH="672840" progId="Equation.DSMT4">
                  <p:embed/>
                  <p:pic>
                    <p:nvPicPr>
                      <p:cNvPr id="13314" name="Object 2"/>
                      <p:cNvPicPr>
                        <a:picLocks noGrp="1" noChangeAspect="1" noChangeArrowheads="1"/>
                      </p:cNvPicPr>
                      <p:nvPr/>
                    </p:nvPicPr>
                    <p:blipFill>
                      <a:blip r:embed="rId4"/>
                      <a:srcRect/>
                      <a:stretch>
                        <a:fillRect/>
                      </a:stretch>
                    </p:blipFill>
                    <p:spPr bwMode="auto">
                      <a:xfrm>
                        <a:off x="2339975" y="2057400"/>
                        <a:ext cx="4462463" cy="788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99971192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Variance and Standard Deviation for Grouped Data (1 of 3)</a:t>
            </a:r>
          </a:p>
        </p:txBody>
      </p:sp>
      <p:sp>
        <p:nvSpPr>
          <p:cNvPr id="2" name="Content Placeholder 1">
            <a:extLst>
              <a:ext uri="{FF2B5EF4-FFF2-40B4-BE49-F238E27FC236}">
                <a16:creationId xmlns:a16="http://schemas.microsoft.com/office/drawing/2014/main" id="{AC736FCB-8088-4FA3-909F-30274F79B4FA}"/>
              </a:ext>
            </a:extLst>
          </p:cNvPr>
          <p:cNvSpPr>
            <a:spLocks noGrp="1"/>
          </p:cNvSpPr>
          <p:nvPr>
            <p:ph sz="quarter" idx="15"/>
          </p:nvPr>
        </p:nvSpPr>
        <p:spPr>
          <a:xfrm>
            <a:off x="380060" y="1587793"/>
            <a:ext cx="8435694" cy="746126"/>
          </a:xfrm>
        </p:spPr>
        <p:txBody>
          <a:bodyPr/>
          <a:lstStyle/>
          <a:p>
            <a:pPr algn="l">
              <a:lnSpc>
                <a:spcPct val="100000"/>
              </a:lnSpc>
            </a:pPr>
            <a:r>
              <a:rPr lang="en-US" sz="2200" b="1" dirty="0">
                <a:latin typeface="Times New Roman" panose="02020603050405020304" pitchFamily="18" charset="0"/>
                <a:cs typeface="Times New Roman" panose="02020603050405020304" pitchFamily="18" charset="0"/>
              </a:rPr>
              <a:t>Basic Formulas for the Variance and Standard Deviation for Grouped Data</a:t>
            </a:r>
          </a:p>
        </p:txBody>
      </p:sp>
      <p:graphicFrame>
        <p:nvGraphicFramePr>
          <p:cNvPr id="6" name="Object 5" descr="sigma squared equals Start Fraction sigma-summation f left-parenthesis m minus mu right-parenthesis squared Over upper N End Fraction a n d s squared equals Start Fraction sigma-summation f left-parenthesis m minus x overbar right-parenthesis squared Over n minus 1 End Fraction ">
            <a:extLst>
              <a:ext uri="{FF2B5EF4-FFF2-40B4-BE49-F238E27FC236}">
                <a16:creationId xmlns:a16="http://schemas.microsoft.com/office/drawing/2014/main" id="{37B78B47-6881-40B4-BC01-607394379671}"/>
              </a:ext>
            </a:extLst>
          </p:cNvPr>
          <p:cNvGraphicFramePr>
            <a:graphicFrameLocks noChangeAspect="1"/>
          </p:cNvGraphicFramePr>
          <p:nvPr>
            <p:extLst>
              <p:ext uri="{D42A27DB-BD31-4B8C-83A1-F6EECF244321}">
                <p14:modId xmlns:p14="http://schemas.microsoft.com/office/powerpoint/2010/main" val="202838839"/>
              </p:ext>
            </p:extLst>
          </p:nvPr>
        </p:nvGraphicFramePr>
        <p:xfrm>
          <a:off x="2259013" y="2376488"/>
          <a:ext cx="4608512" cy="663575"/>
        </p:xfrm>
        <a:graphic>
          <a:graphicData uri="http://schemas.openxmlformats.org/presentationml/2006/ole">
            <mc:AlternateContent xmlns:mc="http://schemas.openxmlformats.org/markup-compatibility/2006">
              <mc:Choice xmlns:v="urn:schemas-microsoft-com:vml" Requires="v">
                <p:oleObj spid="_x0000_s18883" name="Equation" r:id="rId3" imgW="4876560" imgH="799920" progId="Equation.DSMT4">
                  <p:embed/>
                </p:oleObj>
              </mc:Choice>
              <mc:Fallback>
                <p:oleObj name="Equation" r:id="rId3" imgW="4876560" imgH="799920" progId="Equation.DSMT4">
                  <p:embed/>
                  <p:pic>
                    <p:nvPicPr>
                      <p:cNvPr id="2" name="Object 1"/>
                      <p:cNvPicPr>
                        <a:picLocks noChangeAspect="1" noChangeArrowheads="1"/>
                      </p:cNvPicPr>
                      <p:nvPr/>
                    </p:nvPicPr>
                    <p:blipFill>
                      <a:blip r:embed="rId4"/>
                      <a:srcRect/>
                      <a:stretch>
                        <a:fillRect/>
                      </a:stretch>
                    </p:blipFill>
                    <p:spPr bwMode="auto">
                      <a:xfrm>
                        <a:off x="2259013" y="2376488"/>
                        <a:ext cx="4608512"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FE027521-9D14-4F6B-A54B-D52712EBBD42}"/>
              </a:ext>
            </a:extLst>
          </p:cNvPr>
          <p:cNvSpPr>
            <a:spLocks noGrp="1"/>
          </p:cNvSpPr>
          <p:nvPr>
            <p:ph sz="quarter" idx="18"/>
          </p:nvPr>
        </p:nvSpPr>
        <p:spPr>
          <a:xfrm>
            <a:off x="390427" y="3200400"/>
            <a:ext cx="8334022" cy="2971800"/>
          </a:xfrm>
        </p:spPr>
        <p:txBody>
          <a:bodyPr/>
          <a:lstStyle/>
          <a:p>
            <a:pPr marL="0" indent="0">
              <a:buNone/>
            </a:pPr>
            <a:r>
              <a:rPr lang="en-US" sz="2600" dirty="0">
                <a:latin typeface="Times New Roman" panose="02020603050405020304" pitchFamily="18" charset="0"/>
                <a:cs typeface="Times New Roman" panose="02020603050405020304" pitchFamily="18" charset="0"/>
              </a:rPr>
              <a:t>where </a:t>
            </a:r>
            <a:r>
              <a:rPr lang="el-GR" sz="2600" b="1" i="1" dirty="0">
                <a:latin typeface="Times New Roman" panose="02020603050405020304" pitchFamily="18" charset="0"/>
                <a:cs typeface="Times New Roman" panose="02020603050405020304" pitchFamily="18" charset="0"/>
              </a:rPr>
              <a:t>σ</a:t>
            </a:r>
            <a:r>
              <a:rPr lang="en-US" sz="2600" b="1" i="1" dirty="0">
                <a:latin typeface="Times New Roman" panose="02020603050405020304" pitchFamily="18" charset="0"/>
                <a:cs typeface="Times New Roman" panose="02020603050405020304" pitchFamily="18" charset="0"/>
              </a:rPr>
              <a:t>²</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is the population variance, </a:t>
            </a:r>
            <a:r>
              <a:rPr lang="en-US" sz="2600" b="1" i="1" dirty="0">
                <a:latin typeface="Times New Roman" panose="02020603050405020304" pitchFamily="18" charset="0"/>
                <a:cs typeface="Times New Roman" panose="02020603050405020304" pitchFamily="18" charset="0"/>
              </a:rPr>
              <a:t>s²</a:t>
            </a:r>
            <a:r>
              <a:rPr lang="en-US" sz="2600" dirty="0">
                <a:latin typeface="Times New Roman" panose="02020603050405020304" pitchFamily="18" charset="0"/>
                <a:cs typeface="Times New Roman" panose="02020603050405020304" pitchFamily="18" charset="0"/>
              </a:rPr>
              <a:t> is the sample variance, and </a:t>
            </a:r>
            <a:r>
              <a:rPr lang="en-US" sz="2600" i="1" dirty="0">
                <a:latin typeface="Times New Roman" panose="02020603050405020304" pitchFamily="18" charset="0"/>
                <a:cs typeface="Times New Roman" panose="02020603050405020304" pitchFamily="18" charset="0"/>
              </a:rPr>
              <a:t>m</a:t>
            </a:r>
            <a:r>
              <a:rPr lang="en-US" sz="2600" dirty="0">
                <a:latin typeface="Times New Roman" panose="02020603050405020304" pitchFamily="18" charset="0"/>
                <a:cs typeface="Times New Roman" panose="02020603050405020304" pitchFamily="18" charset="0"/>
              </a:rPr>
              <a:t> is the midpoint of a class. In either case, the standard deviation is obtained by taking the positive square root of the variance.</a:t>
            </a:r>
          </a:p>
        </p:txBody>
      </p:sp>
    </p:spTree>
    <p:extLst>
      <p:ext uri="{BB962C8B-B14F-4D97-AF65-F5344CB8AC3E}">
        <p14:creationId xmlns:p14="http://schemas.microsoft.com/office/powerpoint/2010/main" val="385143655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Variance and Standard Deviation for Grouped Data (2 of 3)</a:t>
            </a:r>
          </a:p>
        </p:txBody>
      </p:sp>
      <p:sp>
        <p:nvSpPr>
          <p:cNvPr id="2" name="Content Placeholder 1">
            <a:extLst>
              <a:ext uri="{FF2B5EF4-FFF2-40B4-BE49-F238E27FC236}">
                <a16:creationId xmlns:a16="http://schemas.microsoft.com/office/drawing/2014/main" id="{AC736FCB-8088-4FA3-909F-30274F79B4FA}"/>
              </a:ext>
            </a:extLst>
          </p:cNvPr>
          <p:cNvSpPr>
            <a:spLocks noGrp="1"/>
          </p:cNvSpPr>
          <p:nvPr>
            <p:ph sz="quarter" idx="15"/>
          </p:nvPr>
        </p:nvSpPr>
        <p:spPr>
          <a:xfrm>
            <a:off x="380060" y="1587793"/>
            <a:ext cx="8435694" cy="746126"/>
          </a:xfrm>
        </p:spPr>
        <p:txBody>
          <a:bodyPr/>
          <a:lstStyle/>
          <a:p>
            <a:pPr algn="l">
              <a:lnSpc>
                <a:spcPct val="100000"/>
              </a:lnSpc>
            </a:pPr>
            <a:r>
              <a:rPr lang="en-US" sz="2200" b="1" dirty="0">
                <a:latin typeface="Times New Roman" panose="02020603050405020304" pitchFamily="18" charset="0"/>
                <a:cs typeface="Times New Roman" panose="02020603050405020304" pitchFamily="18" charset="0"/>
              </a:rPr>
              <a:t>Short-Cut Formulas for the Variance and Standard Deviation for Grouped Data</a:t>
            </a:r>
          </a:p>
        </p:txBody>
      </p:sp>
      <p:graphicFrame>
        <p:nvGraphicFramePr>
          <p:cNvPr id="7" name="Object 2" descr="sigma squared equals Start Start Fraction sigma-summation m squared f minus Start Fraction left-parenthesis sigma-summation m f right-parenthesis Superscript 2 Baseline Over upper N End Fraction OverOver upper N End End Fraction and s squared equals Start Start Fraction sigma-summation m squared f minus Start Fraction left-parenthesis sigma-summation m f right-parenthesis squared Over n End Fraction OverOver n minus 1 End End Fraction ">
            <a:extLst>
              <a:ext uri="{FF2B5EF4-FFF2-40B4-BE49-F238E27FC236}">
                <a16:creationId xmlns:a16="http://schemas.microsoft.com/office/drawing/2014/main" id="{58B51F8B-3C29-465F-8F84-4920735301C2}"/>
              </a:ext>
            </a:extLst>
          </p:cNvPr>
          <p:cNvGraphicFramePr>
            <a:graphicFrameLocks noChangeAspect="1"/>
          </p:cNvGraphicFramePr>
          <p:nvPr>
            <p:extLst>
              <p:ext uri="{D42A27DB-BD31-4B8C-83A1-F6EECF244321}">
                <p14:modId xmlns:p14="http://schemas.microsoft.com/office/powerpoint/2010/main" val="3046822630"/>
              </p:ext>
            </p:extLst>
          </p:nvPr>
        </p:nvGraphicFramePr>
        <p:xfrm>
          <a:off x="2274888" y="2514600"/>
          <a:ext cx="4632325" cy="868363"/>
        </p:xfrm>
        <a:graphic>
          <a:graphicData uri="http://schemas.openxmlformats.org/presentationml/2006/ole">
            <mc:AlternateContent xmlns:mc="http://schemas.openxmlformats.org/markup-compatibility/2006">
              <mc:Choice xmlns:v="urn:schemas-microsoft-com:vml" Requires="v">
                <p:oleObj spid="_x0000_s38155" name="Equation" r:id="rId3" imgW="5765760" imgH="1054080" progId="Equation.DSMT4">
                  <p:embed/>
                </p:oleObj>
              </mc:Choice>
              <mc:Fallback>
                <p:oleObj name="Equation" r:id="rId3" imgW="5765760" imgH="1054080" progId="Equation.DSMT4">
                  <p:embed/>
                  <p:pic>
                    <p:nvPicPr>
                      <p:cNvPr id="14338" name="Object 2"/>
                      <p:cNvPicPr>
                        <a:picLocks noChangeAspect="1" noChangeArrowheads="1"/>
                      </p:cNvPicPr>
                      <p:nvPr/>
                    </p:nvPicPr>
                    <p:blipFill>
                      <a:blip r:embed="rId4"/>
                      <a:srcRect/>
                      <a:stretch>
                        <a:fillRect/>
                      </a:stretch>
                    </p:blipFill>
                    <p:spPr bwMode="auto">
                      <a:xfrm>
                        <a:off x="2274888" y="2514600"/>
                        <a:ext cx="4632325" cy="868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FE027521-9D14-4F6B-A54B-D52712EBBD42}"/>
              </a:ext>
            </a:extLst>
          </p:cNvPr>
          <p:cNvSpPr>
            <a:spLocks noGrp="1"/>
          </p:cNvSpPr>
          <p:nvPr>
            <p:ph sz="quarter" idx="18"/>
          </p:nvPr>
        </p:nvSpPr>
        <p:spPr>
          <a:xfrm>
            <a:off x="390427" y="3464512"/>
            <a:ext cx="8334022" cy="2707688"/>
          </a:xfrm>
        </p:spPr>
        <p:txBody>
          <a:bodyPr/>
          <a:lstStyle/>
          <a:p>
            <a:pPr marL="0" indent="0">
              <a:buNone/>
            </a:pPr>
            <a:r>
              <a:rPr lang="en-US" dirty="0">
                <a:latin typeface="Times New Roman" panose="02020603050405020304" pitchFamily="18" charset="0"/>
                <a:cs typeface="Times New Roman" panose="02020603050405020304" pitchFamily="18" charset="0"/>
              </a:rPr>
              <a:t>where </a:t>
            </a:r>
            <a:r>
              <a:rPr lang="el-GR" b="1" i="1" dirty="0">
                <a:latin typeface="Times New Roman" panose="02020603050405020304" pitchFamily="18" charset="0"/>
                <a:cs typeface="Times New Roman" panose="02020603050405020304" pitchFamily="18" charset="0"/>
              </a:rPr>
              <a:t>σ</a:t>
            </a:r>
            <a:r>
              <a:rPr lang="en-US" b="1" i="1" dirty="0">
                <a:latin typeface="Times New Roman" panose="02020603050405020304" pitchFamily="18" charset="0"/>
                <a:cs typeface="Times New Roman" panose="02020603050405020304" pitchFamily="18" charset="0"/>
              </a:rPr>
              <a:t>²</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population variance, </a:t>
            </a:r>
            <a:r>
              <a:rPr lang="en-US" b="1" i="1" dirty="0">
                <a:latin typeface="Times New Roman" panose="02020603050405020304" pitchFamily="18" charset="0"/>
                <a:cs typeface="Times New Roman" panose="02020603050405020304" pitchFamily="18" charset="0"/>
              </a:rPr>
              <a:t>s²</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the sample variance, and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is the midpoint of a class.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893371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Variance and Standard Deviation for Grouped Data (3 of 3)</a:t>
            </a:r>
          </a:p>
        </p:txBody>
      </p:sp>
      <p:sp>
        <p:nvSpPr>
          <p:cNvPr id="2" name="Content Placeholder 1">
            <a:extLst>
              <a:ext uri="{FF2B5EF4-FFF2-40B4-BE49-F238E27FC236}">
                <a16:creationId xmlns:a16="http://schemas.microsoft.com/office/drawing/2014/main" id="{AC736FCB-8088-4FA3-909F-30274F79B4FA}"/>
              </a:ext>
            </a:extLst>
          </p:cNvPr>
          <p:cNvSpPr>
            <a:spLocks noGrp="1"/>
          </p:cNvSpPr>
          <p:nvPr>
            <p:ph sz="quarter" idx="15"/>
          </p:nvPr>
        </p:nvSpPr>
        <p:spPr>
          <a:xfrm>
            <a:off x="380060" y="1587792"/>
            <a:ext cx="8435694" cy="2069808"/>
          </a:xfrm>
        </p:spPr>
        <p:txBody>
          <a:bodyPr/>
          <a:lstStyle/>
          <a:p>
            <a:pPr algn="l">
              <a:lnSpc>
                <a:spcPct val="100000"/>
              </a:lnSpc>
              <a:spcBef>
                <a:spcPts val="624"/>
              </a:spcBef>
            </a:pPr>
            <a:r>
              <a:rPr lang="en-US" sz="2400" b="1" dirty="0">
                <a:latin typeface="Times New Roman" panose="02020603050405020304" pitchFamily="18" charset="0"/>
                <a:cs typeface="Times New Roman" panose="02020603050405020304" pitchFamily="18" charset="0"/>
              </a:rPr>
              <a:t>Short-cut Formulas for the Variance and Standard Deviation for Grouped Data</a:t>
            </a:r>
          </a:p>
          <a:p>
            <a:pPr algn="l">
              <a:lnSpc>
                <a:spcPct val="100000"/>
              </a:lnSpc>
              <a:spcBef>
                <a:spcPts val="624"/>
              </a:spcBef>
            </a:pPr>
            <a:r>
              <a:rPr lang="en-US" sz="2400" dirty="0">
                <a:latin typeface="Times New Roman" panose="02020603050405020304" pitchFamily="18" charset="0"/>
                <a:cs typeface="Times New Roman" panose="02020603050405020304" pitchFamily="18" charset="0"/>
              </a:rPr>
              <a:t>The standard deviation is obtained by taking the positive square root of the variance.</a:t>
            </a:r>
          </a:p>
          <a:p>
            <a:pPr indent="461963" algn="l">
              <a:lnSpc>
                <a:spcPct val="100000"/>
              </a:lnSpc>
              <a:spcBef>
                <a:spcPts val="624"/>
              </a:spcBef>
            </a:pPr>
            <a:r>
              <a:rPr lang="en-US" sz="2400" dirty="0">
                <a:latin typeface="Times New Roman" panose="02020603050405020304" pitchFamily="18" charset="0"/>
                <a:cs typeface="Times New Roman" panose="02020603050405020304" pitchFamily="18" charset="0"/>
              </a:rPr>
              <a:t>Population standard deviation:</a:t>
            </a:r>
            <a:endParaRPr lang="en-US" sz="2400" b="1" dirty="0">
              <a:latin typeface="Times New Roman" panose="02020603050405020304" pitchFamily="18" charset="0"/>
              <a:cs typeface="Times New Roman" panose="02020603050405020304" pitchFamily="18" charset="0"/>
            </a:endParaRPr>
          </a:p>
        </p:txBody>
      </p:sp>
      <p:graphicFrame>
        <p:nvGraphicFramePr>
          <p:cNvPr id="6" name="Object 3" descr="sigma equals Square root of sigma square">
            <a:extLst>
              <a:ext uri="{FF2B5EF4-FFF2-40B4-BE49-F238E27FC236}">
                <a16:creationId xmlns:a16="http://schemas.microsoft.com/office/drawing/2014/main" id="{3F287A40-69B1-4FDB-8C49-FBC4CE393B16}"/>
              </a:ext>
            </a:extLst>
          </p:cNvPr>
          <p:cNvGraphicFramePr>
            <a:graphicFrameLocks noChangeAspect="1"/>
          </p:cNvGraphicFramePr>
          <p:nvPr>
            <p:extLst>
              <p:ext uri="{D42A27DB-BD31-4B8C-83A1-F6EECF244321}">
                <p14:modId xmlns:p14="http://schemas.microsoft.com/office/powerpoint/2010/main" val="4169754469"/>
              </p:ext>
            </p:extLst>
          </p:nvPr>
        </p:nvGraphicFramePr>
        <p:xfrm>
          <a:off x="4785836" y="3226593"/>
          <a:ext cx="1023303" cy="401638"/>
        </p:xfrm>
        <a:graphic>
          <a:graphicData uri="http://schemas.openxmlformats.org/presentationml/2006/ole">
            <mc:AlternateContent xmlns:mc="http://schemas.openxmlformats.org/markup-compatibility/2006">
              <mc:Choice xmlns:v="urn:schemas-microsoft-com:vml" Requires="v">
                <p:oleObj spid="_x0000_s39438" name="Equation" r:id="rId3" imgW="939600" imgH="368280" progId="Equation.DSMT4">
                  <p:embed/>
                </p:oleObj>
              </mc:Choice>
              <mc:Fallback>
                <p:oleObj name="Equation" r:id="rId3" imgW="939600" imgH="368280" progId="Equation.DSMT4">
                  <p:embed/>
                  <p:pic>
                    <p:nvPicPr>
                      <p:cNvPr id="15363" name="Object 3"/>
                      <p:cNvPicPr>
                        <a:picLocks noChangeAspect="1" noChangeArrowheads="1"/>
                      </p:cNvPicPr>
                      <p:nvPr/>
                    </p:nvPicPr>
                    <p:blipFill>
                      <a:blip r:embed="rId4"/>
                      <a:srcRect/>
                      <a:stretch>
                        <a:fillRect/>
                      </a:stretch>
                    </p:blipFill>
                    <p:spPr bwMode="auto">
                      <a:xfrm>
                        <a:off x="4785836" y="3226593"/>
                        <a:ext cx="1023303"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FE027521-9D14-4F6B-A54B-D52712EBBD42}"/>
              </a:ext>
            </a:extLst>
          </p:cNvPr>
          <p:cNvSpPr>
            <a:spLocks noGrp="1"/>
          </p:cNvSpPr>
          <p:nvPr>
            <p:ph sz="quarter" idx="18"/>
          </p:nvPr>
        </p:nvSpPr>
        <p:spPr>
          <a:xfrm>
            <a:off x="808669" y="3796807"/>
            <a:ext cx="3582340" cy="546593"/>
          </a:xfrm>
        </p:spPr>
        <p:txBody>
          <a:bodyPr/>
          <a:lstStyle/>
          <a:p>
            <a:pPr marL="0" indent="0">
              <a:buNone/>
            </a:pPr>
            <a:r>
              <a:rPr lang="en-US" sz="2400" dirty="0">
                <a:latin typeface="Times New Roman" panose="02020603050405020304" pitchFamily="18" charset="0"/>
                <a:cs typeface="Times New Roman" panose="02020603050405020304" pitchFamily="18" charset="0"/>
              </a:rPr>
              <a:t>Sample standard deviation:</a:t>
            </a:r>
          </a:p>
        </p:txBody>
      </p:sp>
      <p:graphicFrame>
        <p:nvGraphicFramePr>
          <p:cNvPr id="8" name="Object 2" descr="s equals Square root of s square">
            <a:extLst>
              <a:ext uri="{FF2B5EF4-FFF2-40B4-BE49-F238E27FC236}">
                <a16:creationId xmlns:a16="http://schemas.microsoft.com/office/drawing/2014/main" id="{0C3458C3-1211-4B04-B76D-4E7BEBFAE7D6}"/>
              </a:ext>
            </a:extLst>
          </p:cNvPr>
          <p:cNvGraphicFramePr>
            <a:graphicFrameLocks noChangeAspect="1"/>
          </p:cNvGraphicFramePr>
          <p:nvPr>
            <p:extLst>
              <p:ext uri="{D42A27DB-BD31-4B8C-83A1-F6EECF244321}">
                <p14:modId xmlns:p14="http://schemas.microsoft.com/office/powerpoint/2010/main" val="4144193731"/>
              </p:ext>
            </p:extLst>
          </p:nvPr>
        </p:nvGraphicFramePr>
        <p:xfrm>
          <a:off x="4739073" y="3805626"/>
          <a:ext cx="1043804" cy="443722"/>
        </p:xfrm>
        <a:graphic>
          <a:graphicData uri="http://schemas.openxmlformats.org/presentationml/2006/ole">
            <mc:AlternateContent xmlns:mc="http://schemas.openxmlformats.org/markup-compatibility/2006">
              <mc:Choice xmlns:v="urn:schemas-microsoft-com:vml" Requires="v">
                <p:oleObj spid="_x0000_s39439" name="Equation" r:id="rId5" imgW="812520" imgH="368280" progId="Equation.DSMT4">
                  <p:embed/>
                </p:oleObj>
              </mc:Choice>
              <mc:Fallback>
                <p:oleObj name="Equation" r:id="rId5" imgW="812520" imgH="368280" progId="Equation.DSMT4">
                  <p:embed/>
                  <p:pic>
                    <p:nvPicPr>
                      <p:cNvPr id="15362" name="Object 2"/>
                      <p:cNvPicPr>
                        <a:picLocks noChangeAspect="1" noChangeArrowheads="1"/>
                      </p:cNvPicPr>
                      <p:nvPr/>
                    </p:nvPicPr>
                    <p:blipFill>
                      <a:blip r:embed="rId6"/>
                      <a:srcRect/>
                      <a:stretch>
                        <a:fillRect/>
                      </a:stretch>
                    </p:blipFill>
                    <p:spPr bwMode="auto">
                      <a:xfrm>
                        <a:off x="4739073" y="3805626"/>
                        <a:ext cx="1043804" cy="4437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258062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3-19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spcAft>
                <a:spcPts val="1800"/>
              </a:spcAft>
              <a:buNone/>
            </a:pPr>
            <a:r>
              <a:rPr lang="en-GB" dirty="0">
                <a:latin typeface="Times New Roman" panose="02020603050405020304" pitchFamily="18" charset="0"/>
                <a:cs typeface="Times New Roman" panose="02020603050405020304" pitchFamily="18" charset="0"/>
              </a:rPr>
              <a:t>The following data, reproduced from Table 3.8 of Example 3-17, give the frequency distribution of the daily commuting times (in minutes) from home to work for all 25 employees of a company.</a:t>
            </a:r>
          </a:p>
          <a:p>
            <a:pPr marL="0" indent="0">
              <a:buNone/>
            </a:pPr>
            <a:r>
              <a:rPr lang="en-GB" dirty="0">
                <a:latin typeface="Times New Roman" panose="02020603050405020304" pitchFamily="18" charset="0"/>
                <a:cs typeface="Times New Roman" panose="02020603050405020304" pitchFamily="18" charset="0"/>
              </a:rPr>
              <a:t>Calculate the variance and standard deviation.</a:t>
            </a:r>
          </a:p>
        </p:txBody>
      </p:sp>
    </p:spTree>
    <p:extLst>
      <p:ext uri="{BB962C8B-B14F-4D97-AF65-F5344CB8AC3E}">
        <p14:creationId xmlns:p14="http://schemas.microsoft.com/office/powerpoint/2010/main" val="379525924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3-19 (2 of 2)</a:t>
            </a:r>
          </a:p>
        </p:txBody>
      </p:sp>
      <p:graphicFrame>
        <p:nvGraphicFramePr>
          <p:cNvPr id="6" name="Table Placeholder 4">
            <a:extLst>
              <a:ext uri="{FF2B5EF4-FFF2-40B4-BE49-F238E27FC236}">
                <a16:creationId xmlns:a16="http://schemas.microsoft.com/office/drawing/2014/main" id="{509B9E94-824D-43A0-BBDC-752188512AC5}"/>
              </a:ext>
            </a:extLst>
          </p:cNvPr>
          <p:cNvGraphicFramePr>
            <a:graphicFrameLocks noGrp="1"/>
          </p:cNvGraphicFramePr>
          <p:nvPr>
            <p:ph type="tbl" sz="quarter" idx="17"/>
            <p:extLst>
              <p:ext uri="{D42A27DB-BD31-4B8C-83A1-F6EECF244321}">
                <p14:modId xmlns:p14="http://schemas.microsoft.com/office/powerpoint/2010/main" val="1640451415"/>
              </p:ext>
            </p:extLst>
          </p:nvPr>
        </p:nvGraphicFramePr>
        <p:xfrm>
          <a:off x="2020888" y="2497138"/>
          <a:ext cx="5102225" cy="2468880"/>
        </p:xfrm>
        <a:graphic>
          <a:graphicData uri="http://schemas.openxmlformats.org/drawingml/2006/table">
            <a:tbl>
              <a:tblPr firstRow="1">
                <a:tableStyleId>{B301B821-A1FF-4177-AEE7-76D212191A09}</a:tableStyleId>
              </a:tblPr>
              <a:tblGrid>
                <a:gridCol w="3035300">
                  <a:extLst>
                    <a:ext uri="{9D8B030D-6E8A-4147-A177-3AD203B41FA5}">
                      <a16:colId xmlns:a16="http://schemas.microsoft.com/office/drawing/2014/main" val="3879314622"/>
                    </a:ext>
                  </a:extLst>
                </a:gridCol>
                <a:gridCol w="2066925">
                  <a:extLst>
                    <a:ext uri="{9D8B030D-6E8A-4147-A177-3AD203B41FA5}">
                      <a16:colId xmlns:a16="http://schemas.microsoft.com/office/drawing/2014/main" val="3853484024"/>
                    </a:ext>
                  </a:extLst>
                </a:gridCol>
              </a:tblGrid>
              <a:tr h="182925">
                <a:tc>
                  <a:txBody>
                    <a:bodyPr/>
                    <a:lstStyle/>
                    <a:p>
                      <a:pPr marL="0" marR="0" algn="ctr">
                        <a:lnSpc>
                          <a:spcPct val="100000"/>
                        </a:lnSpc>
                        <a:spcBef>
                          <a:spcPts val="600"/>
                        </a:spcBef>
                        <a:spcAft>
                          <a:spcPts val="300"/>
                        </a:spcAft>
                        <a:tabLst>
                          <a:tab pos="1447800" algn="l"/>
                        </a:tabLst>
                      </a:pPr>
                      <a:r>
                        <a:rPr lang="en-US" sz="1800" dirty="0"/>
                        <a:t>Daily Commuting Time</a:t>
                      </a:r>
                      <a:br>
                        <a:rPr lang="en-US" sz="1800" dirty="0"/>
                      </a:br>
                      <a:r>
                        <a:rPr lang="en-US" sz="1800" dirty="0"/>
                        <a:t>(minutes)</a:t>
                      </a:r>
                      <a:endParaRPr lang="en-US" sz="1800" b="1" dirty="0">
                        <a:solidFill>
                          <a:srgbClr val="000000"/>
                        </a:solidFill>
                        <a:latin typeface="+mn-lt"/>
                        <a:ea typeface="Times New Roman"/>
                        <a:cs typeface="STIXTwoText-Bold"/>
                      </a:endParaRPr>
                    </a:p>
                  </a:txBody>
                  <a:tcPr/>
                </a:tc>
                <a:tc>
                  <a:txBody>
                    <a:bodyPr/>
                    <a:lstStyle/>
                    <a:p>
                      <a:pPr marL="0" marR="0" algn="ctr">
                        <a:lnSpc>
                          <a:spcPct val="100000"/>
                        </a:lnSpc>
                        <a:spcBef>
                          <a:spcPts val="600"/>
                        </a:spcBef>
                        <a:spcAft>
                          <a:spcPts val="300"/>
                        </a:spcAft>
                        <a:tabLst>
                          <a:tab pos="1447800" algn="l"/>
                        </a:tabLst>
                      </a:pPr>
                      <a:r>
                        <a:rPr lang="en-US" sz="1800" dirty="0"/>
                        <a:t>Number of Employees (f)</a:t>
                      </a:r>
                      <a:endParaRPr lang="en-US" sz="1800" b="1" dirty="0">
                        <a:solidFill>
                          <a:srgbClr val="000000"/>
                        </a:solidFill>
                        <a:latin typeface="+mn-lt"/>
                        <a:ea typeface="Times New Roman"/>
                        <a:cs typeface="STIXTwoText-Bold"/>
                      </a:endParaRPr>
                    </a:p>
                  </a:txBody>
                  <a:tcPr/>
                </a:tc>
                <a:extLst>
                  <a:ext uri="{0D108BD9-81ED-4DB2-BD59-A6C34878D82A}">
                    <a16:rowId xmlns:a16="http://schemas.microsoft.com/office/drawing/2014/main" val="193379024"/>
                  </a:ext>
                </a:extLst>
              </a:tr>
              <a:tr h="159478">
                <a:tc>
                  <a:txBody>
                    <a:bodyPr/>
                    <a:lstStyle/>
                    <a:p>
                      <a:pPr marL="0" marR="0" algn="ctr">
                        <a:lnSpc>
                          <a:spcPct val="100000"/>
                        </a:lnSpc>
                        <a:spcBef>
                          <a:spcPts val="0"/>
                        </a:spcBef>
                        <a:spcAft>
                          <a:spcPts val="300"/>
                        </a:spcAft>
                      </a:pPr>
                      <a:r>
                        <a:rPr lang="en-US" sz="1800" dirty="0"/>
                        <a:t> 0 to less than 10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489232691"/>
                  </a:ext>
                </a:extLst>
              </a:tr>
              <a:tr h="159478">
                <a:tc>
                  <a:txBody>
                    <a:bodyPr/>
                    <a:lstStyle/>
                    <a:p>
                      <a:pPr marL="0" marR="0" algn="ctr">
                        <a:lnSpc>
                          <a:spcPct val="100000"/>
                        </a:lnSpc>
                        <a:spcBef>
                          <a:spcPts val="0"/>
                        </a:spcBef>
                        <a:spcAft>
                          <a:spcPts val="300"/>
                        </a:spcAft>
                      </a:pPr>
                      <a:r>
                        <a:rPr lang="en-US" sz="1800" dirty="0"/>
                        <a:t>10 to less than 20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9</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829240566"/>
                  </a:ext>
                </a:extLst>
              </a:tr>
              <a:tr h="159478">
                <a:tc>
                  <a:txBody>
                    <a:bodyPr/>
                    <a:lstStyle/>
                    <a:p>
                      <a:pPr marL="0" marR="0" algn="ctr">
                        <a:lnSpc>
                          <a:spcPct val="100000"/>
                        </a:lnSpc>
                        <a:spcBef>
                          <a:spcPts val="0"/>
                        </a:spcBef>
                        <a:spcAft>
                          <a:spcPts val="300"/>
                        </a:spcAft>
                      </a:pPr>
                      <a:r>
                        <a:rPr lang="en-US" sz="1800" dirty="0"/>
                        <a:t>20 to less than 30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6</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77042879"/>
                  </a:ext>
                </a:extLst>
              </a:tr>
              <a:tr h="159478">
                <a:tc>
                  <a:txBody>
                    <a:bodyPr/>
                    <a:lstStyle/>
                    <a:p>
                      <a:pPr marL="0" marR="0" algn="ctr">
                        <a:lnSpc>
                          <a:spcPct val="100000"/>
                        </a:lnSpc>
                        <a:spcBef>
                          <a:spcPts val="0"/>
                        </a:spcBef>
                        <a:spcAft>
                          <a:spcPts val="300"/>
                        </a:spcAft>
                      </a:pPr>
                      <a:r>
                        <a:rPr lang="en-US" sz="1800" dirty="0"/>
                        <a:t>30 to less than 40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a:t>4</a:t>
                      </a:r>
                      <a:endParaRPr lang="en-US" sz="180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7666156"/>
                  </a:ext>
                </a:extLst>
              </a:tr>
              <a:tr h="327118">
                <a:tc>
                  <a:txBody>
                    <a:bodyPr/>
                    <a:lstStyle/>
                    <a:p>
                      <a:pPr marL="0" marR="0" algn="ctr">
                        <a:lnSpc>
                          <a:spcPct val="100000"/>
                        </a:lnSpc>
                        <a:spcBef>
                          <a:spcPts val="0"/>
                        </a:spcBef>
                        <a:spcAft>
                          <a:spcPts val="300"/>
                        </a:spcAft>
                      </a:pPr>
                      <a:r>
                        <a:rPr lang="en-US" sz="1800" dirty="0"/>
                        <a:t>40 to less than 50</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800" dirty="0"/>
                        <a:t>2</a:t>
                      </a:r>
                      <a:endParaRPr lang="en-US" sz="18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59854040"/>
                  </a:ext>
                </a:extLst>
              </a:tr>
            </a:tbl>
          </a:graphicData>
        </a:graphic>
      </p:graphicFrame>
    </p:spTree>
    <p:extLst>
      <p:ext uri="{BB962C8B-B14F-4D97-AF65-F5344CB8AC3E}">
        <p14:creationId xmlns:p14="http://schemas.microsoft.com/office/powerpoint/2010/main" val="26967350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790AD-6351-4591-926D-69C57B46AC79}"/>
              </a:ext>
            </a:extLst>
          </p:cNvPr>
          <p:cNvSpPr>
            <a:spLocks noGrp="1"/>
          </p:cNvSpPr>
          <p:nvPr>
            <p:ph type="title"/>
          </p:nvPr>
        </p:nvSpPr>
        <p:spPr/>
        <p:txBody>
          <a:bodyPr/>
          <a:lstStyle/>
          <a:p>
            <a:r>
              <a:rPr lang="en-US" dirty="0"/>
              <a:t>Example 3-19: Solution</a:t>
            </a:r>
            <a:r>
              <a:rPr lang="en-US" dirty="0">
                <a:latin typeface="Times New Roman" panose="02020603050405020304" pitchFamily="18" charset="0"/>
                <a:cs typeface="Times New Roman" panose="02020603050405020304" pitchFamily="18" charset="0"/>
              </a:rPr>
              <a:t> (1 of 2)</a:t>
            </a:r>
            <a:endParaRPr lang="en-US" dirty="0"/>
          </a:p>
        </p:txBody>
      </p:sp>
      <p:sp>
        <p:nvSpPr>
          <p:cNvPr id="4" name="Content Placeholder 3">
            <a:extLst>
              <a:ext uri="{FF2B5EF4-FFF2-40B4-BE49-F238E27FC236}">
                <a16:creationId xmlns:a16="http://schemas.microsoft.com/office/drawing/2014/main" id="{4A001C5D-6CB9-41F2-8DC2-1F680A7BA0A2}"/>
              </a:ext>
            </a:extLst>
          </p:cNvPr>
          <p:cNvSpPr>
            <a:spLocks noGrp="1"/>
          </p:cNvSpPr>
          <p:nvPr>
            <p:ph sz="quarter" idx="15"/>
          </p:nvPr>
        </p:nvSpPr>
        <p:spPr>
          <a:xfrm>
            <a:off x="304800" y="1371600"/>
            <a:ext cx="8534400" cy="544510"/>
          </a:xfrm>
        </p:spPr>
        <p:txBody>
          <a:bodyPr/>
          <a:lstStyle/>
          <a:p>
            <a:pPr algn="l">
              <a:lnSpc>
                <a:spcPct val="100000"/>
              </a:lnSpc>
              <a:spcBef>
                <a:spcPts val="0"/>
              </a:spcBef>
            </a:pPr>
            <a:r>
              <a:rPr lang="en-US" sz="2800" b="1" dirty="0">
                <a:ea typeface="Times New Roman"/>
                <a:cs typeface="STIXTwoText-Bold"/>
              </a:rPr>
              <a:t>Table 3.12</a:t>
            </a:r>
          </a:p>
        </p:txBody>
      </p:sp>
      <p:graphicFrame>
        <p:nvGraphicFramePr>
          <p:cNvPr id="10" name="Table Placeholder 4">
            <a:extLst>
              <a:ext uri="{FF2B5EF4-FFF2-40B4-BE49-F238E27FC236}">
                <a16:creationId xmlns:a16="http://schemas.microsoft.com/office/drawing/2014/main" id="{FD3573BF-AA3D-464C-8338-92FB7D16AD16}"/>
              </a:ext>
            </a:extLst>
          </p:cNvPr>
          <p:cNvGraphicFramePr>
            <a:graphicFrameLocks noGrp="1"/>
          </p:cNvGraphicFramePr>
          <p:nvPr>
            <p:ph type="tbl" sz="quarter" idx="17"/>
            <p:extLst>
              <p:ext uri="{D42A27DB-BD31-4B8C-83A1-F6EECF244321}">
                <p14:modId xmlns:p14="http://schemas.microsoft.com/office/powerpoint/2010/main" val="2450638885"/>
              </p:ext>
            </p:extLst>
          </p:nvPr>
        </p:nvGraphicFramePr>
        <p:xfrm>
          <a:off x="1258038" y="2497138"/>
          <a:ext cx="7028725" cy="2590800"/>
        </p:xfrm>
        <a:graphic>
          <a:graphicData uri="http://schemas.openxmlformats.org/drawingml/2006/table">
            <a:tbl>
              <a:tblPr firstRow="1">
                <a:tableStyleId>{B301B821-A1FF-4177-AEE7-76D212191A09}</a:tableStyleId>
              </a:tblPr>
              <a:tblGrid>
                <a:gridCol w="2646677">
                  <a:extLst>
                    <a:ext uri="{9D8B030D-6E8A-4147-A177-3AD203B41FA5}">
                      <a16:colId xmlns:a16="http://schemas.microsoft.com/office/drawing/2014/main" val="3879314622"/>
                    </a:ext>
                  </a:extLst>
                </a:gridCol>
                <a:gridCol w="965157">
                  <a:extLst>
                    <a:ext uri="{9D8B030D-6E8A-4147-A177-3AD203B41FA5}">
                      <a16:colId xmlns:a16="http://schemas.microsoft.com/office/drawing/2014/main" val="3853484024"/>
                    </a:ext>
                  </a:extLst>
                </a:gridCol>
                <a:gridCol w="965157">
                  <a:extLst>
                    <a:ext uri="{9D8B030D-6E8A-4147-A177-3AD203B41FA5}">
                      <a16:colId xmlns:a16="http://schemas.microsoft.com/office/drawing/2014/main" val="2079734026"/>
                    </a:ext>
                  </a:extLst>
                </a:gridCol>
                <a:gridCol w="1187767">
                  <a:extLst>
                    <a:ext uri="{9D8B030D-6E8A-4147-A177-3AD203B41FA5}">
                      <a16:colId xmlns:a16="http://schemas.microsoft.com/office/drawing/2014/main" val="1097999535"/>
                    </a:ext>
                  </a:extLst>
                </a:gridCol>
                <a:gridCol w="1263967">
                  <a:extLst>
                    <a:ext uri="{9D8B030D-6E8A-4147-A177-3AD203B41FA5}">
                      <a16:colId xmlns:a16="http://schemas.microsoft.com/office/drawing/2014/main" val="3431917764"/>
                    </a:ext>
                  </a:extLst>
                </a:gridCol>
              </a:tblGrid>
              <a:tr h="182925">
                <a:tc>
                  <a:txBody>
                    <a:bodyPr/>
                    <a:lstStyle/>
                    <a:p>
                      <a:pPr marL="0" marR="0" algn="ctr">
                        <a:lnSpc>
                          <a:spcPct val="100000"/>
                        </a:lnSpc>
                        <a:spcBef>
                          <a:spcPts val="0"/>
                        </a:spcBef>
                        <a:spcAft>
                          <a:spcPts val="0"/>
                        </a:spcAft>
                      </a:pPr>
                      <a:r>
                        <a:rPr lang="en-US" sz="1600" dirty="0">
                          <a:latin typeface="Times New Roman" panose="02020603050405020304" pitchFamily="18" charset="0"/>
                          <a:cs typeface="Times New Roman" panose="02020603050405020304" pitchFamily="18" charset="0"/>
                        </a:rPr>
                        <a:t>Daily Commuting Time (minutes)</a:t>
                      </a:r>
                      <a:endParaRPr lang="en-US" sz="1600" b="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m</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m 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tc>
                  <a:txBody>
                    <a:bodyPr/>
                    <a:lstStyle/>
                    <a:p>
                      <a:pPr marL="0" marR="0" algn="ctr">
                        <a:lnSpc>
                          <a:spcPct val="100000"/>
                        </a:lnSpc>
                        <a:spcBef>
                          <a:spcPts val="0"/>
                        </a:spcBef>
                        <a:spcAft>
                          <a:spcPts val="0"/>
                        </a:spcAft>
                      </a:pPr>
                      <a:r>
                        <a:rPr lang="en-US" sz="1600" i="1" dirty="0">
                          <a:latin typeface="Times New Roman" panose="02020603050405020304" pitchFamily="18" charset="0"/>
                          <a:cs typeface="Times New Roman" panose="02020603050405020304" pitchFamily="18" charset="0"/>
                        </a:rPr>
                        <a:t>m</a:t>
                      </a:r>
                      <a:r>
                        <a:rPr lang="en-US" sz="1600" i="1" baseline="30000" dirty="0">
                          <a:latin typeface="Times New Roman" panose="02020603050405020304" pitchFamily="18" charset="0"/>
                          <a:cs typeface="Times New Roman" panose="02020603050405020304" pitchFamily="18" charset="0"/>
                        </a:rPr>
                        <a:t>2  </a:t>
                      </a:r>
                      <a:r>
                        <a:rPr lang="en-US" sz="1600" i="1" dirty="0">
                          <a:latin typeface="Times New Roman" panose="02020603050405020304" pitchFamily="18" charset="0"/>
                          <a:cs typeface="Times New Roman" panose="02020603050405020304" pitchFamily="18" charset="0"/>
                        </a:rPr>
                        <a:t>f</a:t>
                      </a:r>
                      <a:endParaRPr lang="en-US" sz="1600" b="1" i="1" dirty="0">
                        <a:solidFill>
                          <a:srgbClr val="FFFFFF"/>
                        </a:solidFill>
                        <a:latin typeface="Times New Roman" panose="02020603050405020304" pitchFamily="18" charset="0"/>
                        <a:ea typeface="Times New Roman"/>
                        <a:cs typeface="Times New Roman" panose="02020603050405020304" pitchFamily="18" charset="0"/>
                      </a:endParaRPr>
                    </a:p>
                  </a:txBody>
                  <a:tcPr anchor="b"/>
                </a:tc>
                <a:extLst>
                  <a:ext uri="{0D108BD9-81ED-4DB2-BD59-A6C34878D82A}">
                    <a16:rowId xmlns:a16="http://schemas.microsoft.com/office/drawing/2014/main" val="193379024"/>
                  </a:ext>
                </a:extLst>
              </a:tr>
              <a:tr h="159478">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  0 to less than 10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4</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 5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 20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 100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489232691"/>
                  </a:ext>
                </a:extLst>
              </a:tr>
              <a:tr h="159478">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10 to less than 20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9</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15</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135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2025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1829240566"/>
                  </a:ext>
                </a:extLst>
              </a:tr>
              <a:tr h="159478">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20 to less than 30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6</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25</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150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3750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3877042879"/>
                  </a:ext>
                </a:extLst>
              </a:tr>
              <a:tr h="159478">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30 to less than 40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a:latin typeface="Times New Roman" panose="02020603050405020304" pitchFamily="18" charset="0"/>
                          <a:cs typeface="Times New Roman" panose="02020603050405020304" pitchFamily="18" charset="0"/>
                        </a:rPr>
                        <a:t>35</a:t>
                      </a:r>
                      <a:endParaRPr lang="en-US" sz="160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140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4900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347666156"/>
                  </a:ext>
                </a:extLst>
              </a:tr>
              <a:tr h="327118">
                <a:tc>
                  <a:txBody>
                    <a:bodyPr/>
                    <a:lstStyle/>
                    <a:p>
                      <a:pPr marL="0" marR="0">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40 to less than 50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2</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 90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dirty="0">
                          <a:latin typeface="Times New Roman" panose="02020603050405020304" pitchFamily="18" charset="0"/>
                          <a:cs typeface="Times New Roman" panose="02020603050405020304" pitchFamily="18" charset="0"/>
                        </a:rPr>
                        <a:t>4050</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859854040"/>
                  </a:ext>
                </a:extLst>
              </a:tr>
              <a:tr h="327118">
                <a:tc>
                  <a:txBody>
                    <a:bodyPr/>
                    <a:lstStyle/>
                    <a:p>
                      <a:pPr marL="0" marR="0">
                        <a:lnSpc>
                          <a:spcPct val="100000"/>
                        </a:lnSpc>
                        <a:spcBef>
                          <a:spcPts val="0"/>
                        </a:spcBef>
                        <a:spcAft>
                          <a:spcPts val="300"/>
                        </a:spcAft>
                      </a:pP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n-US" sz="1600"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 25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algn="ctr">
                        <a:lnSpc>
                          <a:spcPct val="100000"/>
                        </a:lnSpc>
                        <a:spcBef>
                          <a:spcPts val="0"/>
                        </a:spcBef>
                        <a:spcAft>
                          <a:spcPts val="300"/>
                        </a:spcAft>
                      </a:pPr>
                      <a:r>
                        <a:rPr lang="el-GR" sz="1600" dirty="0">
                          <a:latin typeface="Times New Roman" panose="02020603050405020304" pitchFamily="18" charset="0"/>
                          <a:cs typeface="Times New Roman" panose="02020603050405020304" pitchFamily="18" charset="0"/>
                        </a:rPr>
                        <a:t>Σ</a:t>
                      </a:r>
                      <a:r>
                        <a:rPr lang="en-US" sz="1600" i="1" dirty="0">
                          <a:latin typeface="Times New Roman" panose="02020603050405020304" pitchFamily="18" charset="0"/>
                          <a:cs typeface="Times New Roman" panose="02020603050405020304" pitchFamily="18" charset="0"/>
                        </a:rPr>
                        <a:t>mf</a:t>
                      </a:r>
                      <a:r>
                        <a:rPr lang="en-US" sz="1600" dirty="0">
                          <a:latin typeface="Times New Roman" panose="02020603050405020304" pitchFamily="18" charset="0"/>
                          <a:cs typeface="Times New Roman" panose="02020603050405020304" pitchFamily="18" charset="0"/>
                        </a:rPr>
                        <a:t> = 535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l-GR" sz="1600" dirty="0">
                          <a:latin typeface="Times New Roman" panose="02020603050405020304" pitchFamily="18" charset="0"/>
                          <a:cs typeface="Times New Roman" panose="02020603050405020304" pitchFamily="18" charset="0"/>
                        </a:rPr>
                        <a:t>Σ</a:t>
                      </a:r>
                      <a:r>
                        <a:rPr lang="en-US" sz="1600" i="1" dirty="0">
                          <a:latin typeface="Times New Roman" panose="02020603050405020304" pitchFamily="18" charset="0"/>
                          <a:cs typeface="Times New Roman" panose="02020603050405020304" pitchFamily="18" charset="0"/>
                        </a:rPr>
                        <a:t>m</a:t>
                      </a:r>
                      <a:r>
                        <a:rPr lang="en-US" sz="1600" i="0" baseline="30000" dirty="0">
                          <a:latin typeface="Times New Roman" panose="02020603050405020304" pitchFamily="18" charset="0"/>
                          <a:cs typeface="Times New Roman" panose="02020603050405020304" pitchFamily="18" charset="0"/>
                        </a:rPr>
                        <a:t>2</a:t>
                      </a:r>
                      <a:r>
                        <a:rPr lang="en-US" sz="1600" i="1" dirty="0">
                          <a:latin typeface="Times New Roman" panose="02020603050405020304" pitchFamily="18" charset="0"/>
                          <a:cs typeface="Times New Roman" panose="02020603050405020304" pitchFamily="18" charset="0"/>
                        </a:rPr>
                        <a:t>f</a:t>
                      </a:r>
                      <a:r>
                        <a:rPr lang="en-US" sz="1600" dirty="0">
                          <a:latin typeface="Times New Roman" panose="02020603050405020304" pitchFamily="18" charset="0"/>
                          <a:cs typeface="Times New Roman" panose="02020603050405020304" pitchFamily="18" charset="0"/>
                        </a:rPr>
                        <a:t> = 535</a:t>
                      </a:r>
                      <a:endParaRPr lang="en-US" sz="1600" dirty="0">
                        <a:solidFill>
                          <a:srgbClr val="000000"/>
                        </a:solidFill>
                        <a:latin typeface="Times New Roman" panose="02020603050405020304" pitchFamily="18" charset="0"/>
                        <a:ea typeface="Times New Roman"/>
                        <a:cs typeface="Times New Roman" panose="02020603050405020304" pitchFamily="18" charset="0"/>
                      </a:endParaRPr>
                    </a:p>
                  </a:txBody>
                  <a:tcPr/>
                </a:tc>
                <a:extLst>
                  <a:ext uri="{0D108BD9-81ED-4DB2-BD59-A6C34878D82A}">
                    <a16:rowId xmlns:a16="http://schemas.microsoft.com/office/drawing/2014/main" val="2739678547"/>
                  </a:ext>
                </a:extLst>
              </a:tr>
            </a:tbl>
          </a:graphicData>
        </a:graphic>
      </p:graphicFrame>
    </p:spTree>
    <p:extLst>
      <p:ext uri="{BB962C8B-B14F-4D97-AF65-F5344CB8AC3E}">
        <p14:creationId xmlns:p14="http://schemas.microsoft.com/office/powerpoint/2010/main" val="2907586905"/>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7867</Words>
  <Application>Microsoft Office PowerPoint</Application>
  <PresentationFormat>On-screen Show (4:3)</PresentationFormat>
  <Paragraphs>903</Paragraphs>
  <Slides>163</Slides>
  <Notes>2</Notes>
  <HiddenSlides>0</HiddenSlides>
  <MMClips>0</MMClips>
  <ScaleCrop>false</ScaleCrop>
  <HeadingPairs>
    <vt:vector size="8" baseType="variant">
      <vt:variant>
        <vt:lpstr>Fonts Used</vt:lpstr>
      </vt:variant>
      <vt:variant>
        <vt:i4>9</vt:i4>
      </vt:variant>
      <vt:variant>
        <vt:lpstr>Theme</vt:lpstr>
      </vt:variant>
      <vt:variant>
        <vt:i4>7</vt:i4>
      </vt:variant>
      <vt:variant>
        <vt:lpstr>Embedded OLE Servers</vt:lpstr>
      </vt:variant>
      <vt:variant>
        <vt:i4>1</vt:i4>
      </vt:variant>
      <vt:variant>
        <vt:lpstr>Slide Titles</vt:lpstr>
      </vt:variant>
      <vt:variant>
        <vt:i4>163</vt:i4>
      </vt:variant>
    </vt:vector>
  </HeadingPairs>
  <TitlesOfParts>
    <vt:vector size="180" baseType="lpstr">
      <vt:lpstr>Arial</vt:lpstr>
      <vt:lpstr>Calibri</vt:lpstr>
      <vt:lpstr>Courier New</vt:lpstr>
      <vt:lpstr>Source Sans Pro</vt:lpstr>
      <vt:lpstr>STIX</vt:lpstr>
      <vt:lpstr>STIXTwoText</vt:lpstr>
      <vt:lpstr>STIXTwoText-Bold</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Introductory Statistics</vt:lpstr>
      <vt:lpstr>Opening Example</vt:lpstr>
      <vt:lpstr>3.1 Measures of Center for Ungrouped Data</vt:lpstr>
      <vt:lpstr>Figure 3.1</vt:lpstr>
      <vt:lpstr>Mean</vt:lpstr>
      <vt:lpstr>Example 3-1</vt:lpstr>
      <vt:lpstr>Table 3.1 2018 Revenues of 10 U.S. Companies</vt:lpstr>
      <vt:lpstr>Example 3-1: Solution</vt:lpstr>
      <vt:lpstr>Example 3-2</vt:lpstr>
      <vt:lpstr>Example 3-2: Solution</vt:lpstr>
      <vt:lpstr>Example 3-3</vt:lpstr>
      <vt:lpstr>Example 3-3: Solution (1 of 2)</vt:lpstr>
      <vt:lpstr>Example 3-3: Solution (2 of 2)</vt:lpstr>
      <vt:lpstr>Case Study 3-1 Coffee Consumption Statistics</vt:lpstr>
      <vt:lpstr>Median (1 of 2)</vt:lpstr>
      <vt:lpstr>Calculating the Median</vt:lpstr>
      <vt:lpstr>Example 3-4</vt:lpstr>
      <vt:lpstr>Table 3.2 Compensations of 11 Female CEOs</vt:lpstr>
      <vt:lpstr>Example 3-4: Solution</vt:lpstr>
      <vt:lpstr>Example 3-5</vt:lpstr>
      <vt:lpstr>Example 3-5: Solution </vt:lpstr>
      <vt:lpstr>Example 3-5: Solution</vt:lpstr>
      <vt:lpstr>Median (2 of 2)</vt:lpstr>
      <vt:lpstr>Case Study 3-2 Median Prices of Homes in Selected Metro Areas</vt:lpstr>
      <vt:lpstr>Mode (1 of 3)</vt:lpstr>
      <vt:lpstr>Example 3-6</vt:lpstr>
      <vt:lpstr>Example 3-6: Solution</vt:lpstr>
      <vt:lpstr>Mode (2 of 3)</vt:lpstr>
      <vt:lpstr>Example 3-7 (Data set with no mode)</vt:lpstr>
      <vt:lpstr>Example 3-7: Solution</vt:lpstr>
      <vt:lpstr>Example 3-8 (Data set with two modes) </vt:lpstr>
      <vt:lpstr>Example 3-8: Solution</vt:lpstr>
      <vt:lpstr>Example 3-9 (Data set with three modes)</vt:lpstr>
      <vt:lpstr>Example 3-9: Solution</vt:lpstr>
      <vt:lpstr>Mode (3 of 3)</vt:lpstr>
      <vt:lpstr>Example 3-10</vt:lpstr>
      <vt:lpstr>Example 3-10: Solution</vt:lpstr>
      <vt:lpstr>Trimmed Mean</vt:lpstr>
      <vt:lpstr>Example 3-11</vt:lpstr>
      <vt:lpstr>Example 3-11: Solution (1 of 2)</vt:lpstr>
      <vt:lpstr>Example 3-11: Solution (2 of 2)</vt:lpstr>
      <vt:lpstr>Weighted Mean (1 of 2)</vt:lpstr>
      <vt:lpstr>Weighted Mean (2 of 2)</vt:lpstr>
      <vt:lpstr>Example 3-12</vt:lpstr>
      <vt:lpstr>Example 3-12: Solution Table 3.3 Prices and Amounts of Gas Purchased</vt:lpstr>
      <vt:lpstr>Example 3-12: Solution</vt:lpstr>
      <vt:lpstr>Relationships Among the Mean, Median, and Mode (1 of 3)</vt:lpstr>
      <vt:lpstr>Figure 3.2 Mean, Median, and Mode for a Symmetric Histogram and Frequency Distribution Curve</vt:lpstr>
      <vt:lpstr>Relationships Among the Mean, Median, and Mode (2 of 3)</vt:lpstr>
      <vt:lpstr>Figure 3.3 Mean, Median, and Mode for a Histogram and Frequency Distribution Curve Skewed to the Right</vt:lpstr>
      <vt:lpstr>Relationships Among the Mean, Median, and Mode (3 of 3)</vt:lpstr>
      <vt:lpstr>Figure 3.4 Mean, Median, and Mode for a Histogram and Frequency Distribution Curve Skewed to the Left</vt:lpstr>
      <vt:lpstr>3.2 Measures of Dispersion for Ungrouped Data</vt:lpstr>
      <vt:lpstr>Range (1 of 2)</vt:lpstr>
      <vt:lpstr>Example 3-13</vt:lpstr>
      <vt:lpstr>Table 3.4</vt:lpstr>
      <vt:lpstr>Example 3-11: Solution</vt:lpstr>
      <vt:lpstr>Range (2 of 2)</vt:lpstr>
      <vt:lpstr>Variance and Standard Deviation (1 of 5)</vt:lpstr>
      <vt:lpstr>Variance and Standard Deviation (2 of 5)</vt:lpstr>
      <vt:lpstr>Variance and Standard Deviation (3 of 5)</vt:lpstr>
      <vt:lpstr>Variance and Standard Deviation (4 of 5)</vt:lpstr>
      <vt:lpstr>Table 3.5</vt:lpstr>
      <vt:lpstr>Variance and Standard Deviation (5 of 5)</vt:lpstr>
      <vt:lpstr>Example 3-14 (1 of 2)</vt:lpstr>
      <vt:lpstr>Example 3-14 (2 of 2)</vt:lpstr>
      <vt:lpstr>Example 3-14: Solution (1 of 4)</vt:lpstr>
      <vt:lpstr>Example 3-14: Solution Table 3.6</vt:lpstr>
      <vt:lpstr>Example 3-14: Solution (2 of 4)</vt:lpstr>
      <vt:lpstr>Example 3-14: Solution (3 of 4)</vt:lpstr>
      <vt:lpstr>Example 3-14: Solution (4 of 4)</vt:lpstr>
      <vt:lpstr>Two Observations (1 of 2)</vt:lpstr>
      <vt:lpstr>Two Observations (2 of 2)</vt:lpstr>
      <vt:lpstr>Example 3-15</vt:lpstr>
      <vt:lpstr>Example 3-15: Solution (1 of 2)</vt:lpstr>
      <vt:lpstr>Example 3-15: Solution (2 of 2)</vt:lpstr>
      <vt:lpstr>Warning</vt:lpstr>
      <vt:lpstr>Coefficient of Variation</vt:lpstr>
      <vt:lpstr>Coefficient of Variation (CV)</vt:lpstr>
      <vt:lpstr>Example 3-16</vt:lpstr>
      <vt:lpstr>Example 3-16: Solution (1 of 2)</vt:lpstr>
      <vt:lpstr>Example 3-16: Solution (2 of 2)</vt:lpstr>
      <vt:lpstr>Population Parameter Versus Sample Statistic</vt:lpstr>
      <vt:lpstr>3.3 Mean, Variance, and Standard Deviation for Grouped Data</vt:lpstr>
      <vt:lpstr>Mean for Grouped Data</vt:lpstr>
      <vt:lpstr>Example 3-17 (1 of 2)</vt:lpstr>
      <vt:lpstr>Example 3-17 (2 of 2)</vt:lpstr>
      <vt:lpstr>Example 3-17: Solution (1 of 2)</vt:lpstr>
      <vt:lpstr>Example 3-17: Solution (2 of 2)</vt:lpstr>
      <vt:lpstr>Example 3-18 (1 of 2)</vt:lpstr>
      <vt:lpstr>Example 3-18 (2 of 2)</vt:lpstr>
      <vt:lpstr>Example 3-18: Solution (1 of 2)</vt:lpstr>
      <vt:lpstr>Example 3-18: Solution (2 of 2)</vt:lpstr>
      <vt:lpstr>Variance and Standard Deviation for Grouped Data (1 of 3)</vt:lpstr>
      <vt:lpstr>Variance and Standard Deviation for Grouped Data (2 of 3)</vt:lpstr>
      <vt:lpstr>Variance and Standard Deviation for Grouped Data (3 of 3)</vt:lpstr>
      <vt:lpstr>Example 3-19 (1 of 2)</vt:lpstr>
      <vt:lpstr>Example 3-19 (2 of 2)</vt:lpstr>
      <vt:lpstr>Example 3-19: Solution (1 of 2)</vt:lpstr>
      <vt:lpstr>Example 3-19: Solution (2 of 2)</vt:lpstr>
      <vt:lpstr>Example 3-20 (1 of 2)</vt:lpstr>
      <vt:lpstr>Example 3-20 (2 of 2)</vt:lpstr>
      <vt:lpstr>Example 3-20: Solution (1 of 2)</vt:lpstr>
      <vt:lpstr>Example 3-20: Solution (2 of 2)</vt:lpstr>
      <vt:lpstr>3.4 Use of Standard Deviation</vt:lpstr>
      <vt:lpstr>Chebyshev’s Theorem</vt:lpstr>
      <vt:lpstr>Table 3.14 Areas Under the Distribution Curve Using Chebyshev’s Theorem</vt:lpstr>
      <vt:lpstr>Figure 3.5 Chebyshev’s Theorem</vt:lpstr>
      <vt:lpstr>Figure 3.6 Percentage of Values within Two Standard Deviations of the Mean for Chebyshev’s Theorem</vt:lpstr>
      <vt:lpstr>Figure 3.7 Percentage of Values within Three Standard Deviations of the Mean for Chebyshev’s Theorem</vt:lpstr>
      <vt:lpstr>Example 3-21</vt:lpstr>
      <vt:lpstr>Example 3-21: Solution (1 of 2)</vt:lpstr>
      <vt:lpstr>Example 3-21: Solution (2 of 2)</vt:lpstr>
      <vt:lpstr>Figure 3.8 Percentage of Women with Systolic Blood Pressure between 143 and 231.</vt:lpstr>
      <vt:lpstr>Empirical Rule</vt:lpstr>
      <vt:lpstr>Table 3.15 Approximate Areas Under a Bell-Shaped Distribution Using the Empirical Rule</vt:lpstr>
      <vt:lpstr>Figure 3.9 Illustration of the Empirical Rule.</vt:lpstr>
      <vt:lpstr>Example 3-22</vt:lpstr>
      <vt:lpstr>Example 3-22: Solution</vt:lpstr>
      <vt:lpstr>Figure 3.10 Percentage of People who are 16 to 64 Years Old</vt:lpstr>
      <vt:lpstr>3.5 Measures of Position</vt:lpstr>
      <vt:lpstr>Quartiles and Interquartile Range (1 of 2)</vt:lpstr>
      <vt:lpstr>Figure 3.11 Quartiles</vt:lpstr>
      <vt:lpstr>Quartiles and Interquartile Range (2 of 2)</vt:lpstr>
      <vt:lpstr>Example 3-23</vt:lpstr>
      <vt:lpstr>Example 3-23: Solution (1 of 7)</vt:lpstr>
      <vt:lpstr>Example 3-23: Solution (2 of 7)</vt:lpstr>
      <vt:lpstr>Example 3-23: Solution (3 of 7)</vt:lpstr>
      <vt:lpstr>Example 3-23: Solution (4 of 7)</vt:lpstr>
      <vt:lpstr>Example 3-23: Solution (5 of 7)</vt:lpstr>
      <vt:lpstr>Example 3-23: Solution (6 of 7)</vt:lpstr>
      <vt:lpstr>Example 3-23: Solution (7 of 7)</vt:lpstr>
      <vt:lpstr>Example 3-24</vt:lpstr>
      <vt:lpstr>Example 3-24: Solution (1 of 2)</vt:lpstr>
      <vt:lpstr>Example 3-24: Solution (2 of 2)</vt:lpstr>
      <vt:lpstr>Percentiles and Percentile Rank (1 of 3)</vt:lpstr>
      <vt:lpstr>Percentiles and Percentile Rank (2 of 3)</vt:lpstr>
      <vt:lpstr>Example 3-25</vt:lpstr>
      <vt:lpstr>Example 3-25: Solution (1 of 3)</vt:lpstr>
      <vt:lpstr>Example 3-25: Solution (2 of 3)</vt:lpstr>
      <vt:lpstr>Example 3-25: Solution (3 of 3)</vt:lpstr>
      <vt:lpstr>Percentiles and Percentile Rank (3 of 3)</vt:lpstr>
      <vt:lpstr>Example 3-26</vt:lpstr>
      <vt:lpstr>Example 3-26: Solution (1 of 3)</vt:lpstr>
      <vt:lpstr>Example 3-26: Solution (2 of 3)</vt:lpstr>
      <vt:lpstr>Example 3-26: Solution (3 of 3)</vt:lpstr>
      <vt:lpstr>3.6 Box-and-Whisker Plot</vt:lpstr>
      <vt:lpstr>Example 3-27</vt:lpstr>
      <vt:lpstr>Example 3-27: Solution (1 of 5)</vt:lpstr>
      <vt:lpstr>Example 3-27: Solution (2 of 5)</vt:lpstr>
      <vt:lpstr>Example 3-27: Solution (3 of 5)</vt:lpstr>
      <vt:lpstr>Example 3-27: Solution (4 of 5)</vt:lpstr>
      <vt:lpstr>Example 3-27: Solution (5 of 5)</vt:lpstr>
      <vt:lpstr>TI-84 Color/TI-84 (1 of 4)</vt:lpstr>
      <vt:lpstr>TI-84 Color/TI-84 (2 of 4)</vt:lpstr>
      <vt:lpstr>TI-84 Color/TI-84 (3 of 4)</vt:lpstr>
      <vt:lpstr>TI-84 Color/TI-84 (4 of 4)</vt:lpstr>
      <vt:lpstr>Minitab (1 of 3)</vt:lpstr>
      <vt:lpstr>Minitab (2 of 3)</vt:lpstr>
      <vt:lpstr>Minitab (3 of 3)</vt:lpstr>
      <vt:lpstr>Excel (1 of 2)</vt:lpstr>
      <vt:lpstr>Excel (2 of 2)</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Numerical descriptive measures</dc:title>
  <dc:creator/>
  <cp:lastModifiedBy/>
  <cp:revision>1</cp:revision>
  <dcterms:modified xsi:type="dcterms:W3CDTF">2020-09-08T15:56:25Z</dcterms:modified>
</cp:coreProperties>
</file>