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157"/>
  </p:notesMasterIdLst>
  <p:sldIdLst>
    <p:sldId id="436" r:id="rId8"/>
    <p:sldId id="500" r:id="rId9"/>
    <p:sldId id="510" r:id="rId10"/>
    <p:sldId id="505" r:id="rId11"/>
    <p:sldId id="573" r:id="rId12"/>
    <p:sldId id="502" r:id="rId13"/>
    <p:sldId id="755" r:id="rId14"/>
    <p:sldId id="756" r:id="rId15"/>
    <p:sldId id="757" r:id="rId16"/>
    <p:sldId id="758" r:id="rId17"/>
    <p:sldId id="759" r:id="rId18"/>
    <p:sldId id="760" r:id="rId19"/>
    <p:sldId id="761" r:id="rId20"/>
    <p:sldId id="762" r:id="rId21"/>
    <p:sldId id="763" r:id="rId22"/>
    <p:sldId id="764" r:id="rId23"/>
    <p:sldId id="765" r:id="rId24"/>
    <p:sldId id="766" r:id="rId25"/>
    <p:sldId id="767" r:id="rId26"/>
    <p:sldId id="768" r:id="rId27"/>
    <p:sldId id="576" r:id="rId28"/>
    <p:sldId id="769" r:id="rId29"/>
    <p:sldId id="770" r:id="rId30"/>
    <p:sldId id="771" r:id="rId31"/>
    <p:sldId id="772" r:id="rId32"/>
    <p:sldId id="773" r:id="rId33"/>
    <p:sldId id="774" r:id="rId34"/>
    <p:sldId id="775" r:id="rId35"/>
    <p:sldId id="776" r:id="rId36"/>
    <p:sldId id="777" r:id="rId37"/>
    <p:sldId id="778" r:id="rId38"/>
    <p:sldId id="779" r:id="rId39"/>
    <p:sldId id="780" r:id="rId40"/>
    <p:sldId id="781" r:id="rId41"/>
    <p:sldId id="782" r:id="rId42"/>
    <p:sldId id="783" r:id="rId43"/>
    <p:sldId id="784" r:id="rId44"/>
    <p:sldId id="785" r:id="rId45"/>
    <p:sldId id="752" r:id="rId46"/>
    <p:sldId id="786" r:id="rId47"/>
    <p:sldId id="787" r:id="rId48"/>
    <p:sldId id="754" r:id="rId49"/>
    <p:sldId id="789" r:id="rId50"/>
    <p:sldId id="790" r:id="rId51"/>
    <p:sldId id="791" r:id="rId52"/>
    <p:sldId id="792" r:id="rId53"/>
    <p:sldId id="793" r:id="rId54"/>
    <p:sldId id="794" r:id="rId55"/>
    <p:sldId id="795" r:id="rId56"/>
    <p:sldId id="796" r:id="rId57"/>
    <p:sldId id="797" r:id="rId58"/>
    <p:sldId id="798" r:id="rId59"/>
    <p:sldId id="734" r:id="rId60"/>
    <p:sldId id="800" r:id="rId61"/>
    <p:sldId id="801" r:id="rId62"/>
    <p:sldId id="802" r:id="rId63"/>
    <p:sldId id="803" r:id="rId64"/>
    <p:sldId id="804" r:id="rId65"/>
    <p:sldId id="805" r:id="rId66"/>
    <p:sldId id="806" r:id="rId67"/>
    <p:sldId id="807" r:id="rId68"/>
    <p:sldId id="808" r:id="rId69"/>
    <p:sldId id="809" r:id="rId70"/>
    <p:sldId id="810" r:id="rId71"/>
    <p:sldId id="811" r:id="rId72"/>
    <p:sldId id="812" r:id="rId73"/>
    <p:sldId id="813" r:id="rId74"/>
    <p:sldId id="889" r:id="rId75"/>
    <p:sldId id="818" r:id="rId76"/>
    <p:sldId id="816" r:id="rId77"/>
    <p:sldId id="817" r:id="rId78"/>
    <p:sldId id="815" r:id="rId79"/>
    <p:sldId id="819" r:id="rId80"/>
    <p:sldId id="820" r:id="rId81"/>
    <p:sldId id="821" r:id="rId82"/>
    <p:sldId id="814" r:id="rId83"/>
    <p:sldId id="823" r:id="rId84"/>
    <p:sldId id="824" r:id="rId85"/>
    <p:sldId id="825" r:id="rId86"/>
    <p:sldId id="826" r:id="rId87"/>
    <p:sldId id="827" r:id="rId88"/>
    <p:sldId id="828" r:id="rId89"/>
    <p:sldId id="829" r:id="rId90"/>
    <p:sldId id="830" r:id="rId91"/>
    <p:sldId id="831" r:id="rId92"/>
    <p:sldId id="832" r:id="rId93"/>
    <p:sldId id="833" r:id="rId94"/>
    <p:sldId id="834" r:id="rId95"/>
    <p:sldId id="822" r:id="rId96"/>
    <p:sldId id="836" r:id="rId97"/>
    <p:sldId id="837" r:id="rId98"/>
    <p:sldId id="838" r:id="rId99"/>
    <p:sldId id="839" r:id="rId100"/>
    <p:sldId id="840" r:id="rId101"/>
    <p:sldId id="841" r:id="rId102"/>
    <p:sldId id="842" r:id="rId103"/>
    <p:sldId id="843" r:id="rId104"/>
    <p:sldId id="844" r:id="rId105"/>
    <p:sldId id="845" r:id="rId106"/>
    <p:sldId id="846" r:id="rId107"/>
    <p:sldId id="847" r:id="rId108"/>
    <p:sldId id="848" r:id="rId109"/>
    <p:sldId id="835" r:id="rId110"/>
    <p:sldId id="850" r:id="rId111"/>
    <p:sldId id="851" r:id="rId112"/>
    <p:sldId id="852" r:id="rId113"/>
    <p:sldId id="853" r:id="rId114"/>
    <p:sldId id="854" r:id="rId115"/>
    <p:sldId id="855" r:id="rId116"/>
    <p:sldId id="856" r:id="rId117"/>
    <p:sldId id="857" r:id="rId118"/>
    <p:sldId id="858" r:id="rId119"/>
    <p:sldId id="859" r:id="rId120"/>
    <p:sldId id="860" r:id="rId121"/>
    <p:sldId id="861" r:id="rId122"/>
    <p:sldId id="862" r:id="rId123"/>
    <p:sldId id="863" r:id="rId124"/>
    <p:sldId id="864" r:id="rId125"/>
    <p:sldId id="865" r:id="rId126"/>
    <p:sldId id="866" r:id="rId127"/>
    <p:sldId id="867" r:id="rId128"/>
    <p:sldId id="868" r:id="rId129"/>
    <p:sldId id="869" r:id="rId130"/>
    <p:sldId id="870" r:id="rId131"/>
    <p:sldId id="871" r:id="rId132"/>
    <p:sldId id="872" r:id="rId133"/>
    <p:sldId id="874" r:id="rId134"/>
    <p:sldId id="873" r:id="rId135"/>
    <p:sldId id="885" r:id="rId136"/>
    <p:sldId id="849" r:id="rId137"/>
    <p:sldId id="877" r:id="rId138"/>
    <p:sldId id="878" r:id="rId139"/>
    <p:sldId id="879" r:id="rId140"/>
    <p:sldId id="880" r:id="rId141"/>
    <p:sldId id="881" r:id="rId142"/>
    <p:sldId id="882" r:id="rId143"/>
    <p:sldId id="883" r:id="rId144"/>
    <p:sldId id="884" r:id="rId145"/>
    <p:sldId id="875" r:id="rId146"/>
    <p:sldId id="886" r:id="rId147"/>
    <p:sldId id="887" r:id="rId148"/>
    <p:sldId id="888" r:id="rId149"/>
    <p:sldId id="876" r:id="rId150"/>
    <p:sldId id="691" r:id="rId151"/>
    <p:sldId id="694" r:id="rId152"/>
    <p:sldId id="788" r:id="rId153"/>
    <p:sldId id="696" r:id="rId154"/>
    <p:sldId id="698" r:id="rId155"/>
    <p:sldId id="351" r:id="rId156"/>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68" autoAdjust="0"/>
    <p:restoredTop sz="95250" autoAdjust="0"/>
  </p:normalViewPr>
  <p:slideViewPr>
    <p:cSldViewPr>
      <p:cViewPr varScale="1">
        <p:scale>
          <a:sx n="101" d="100"/>
          <a:sy n="101" d="100"/>
        </p:scale>
        <p:origin x="570" y="108"/>
      </p:cViewPr>
      <p:guideLst>
        <p:guide orient="horz" pos="2160"/>
        <p:guide pos="2880"/>
      </p:guideLst>
    </p:cSldViewPr>
  </p:slideViewPr>
  <p:outlineViewPr>
    <p:cViewPr>
      <p:scale>
        <a:sx n="33" d="100"/>
        <a:sy n="33" d="100"/>
      </p:scale>
      <p:origin x="0" y="-8374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38" Type="http://schemas.openxmlformats.org/officeDocument/2006/relationships/slide" Target="slides/slide131.xml"/><Relationship Id="rId154" Type="http://schemas.openxmlformats.org/officeDocument/2006/relationships/slide" Target="slides/slide147.xml"/><Relationship Id="rId159" Type="http://schemas.openxmlformats.org/officeDocument/2006/relationships/presProps" Target="presProps.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144" Type="http://schemas.openxmlformats.org/officeDocument/2006/relationships/slide" Target="slides/slide137.xml"/><Relationship Id="rId149" Type="http://schemas.openxmlformats.org/officeDocument/2006/relationships/slide" Target="slides/slide142.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60" Type="http://schemas.openxmlformats.org/officeDocument/2006/relationships/viewProps" Target="viewProp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50" Type="http://schemas.openxmlformats.org/officeDocument/2006/relationships/slide" Target="slides/slide143.xml"/><Relationship Id="rId155" Type="http://schemas.openxmlformats.org/officeDocument/2006/relationships/slide" Target="slides/slide14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32" Type="http://schemas.openxmlformats.org/officeDocument/2006/relationships/slide" Target="slides/slide125.xml"/><Relationship Id="rId140" Type="http://schemas.openxmlformats.org/officeDocument/2006/relationships/slide" Target="slides/slide133.xml"/><Relationship Id="rId145" Type="http://schemas.openxmlformats.org/officeDocument/2006/relationships/slide" Target="slides/slide138.xml"/><Relationship Id="rId153" Type="http://schemas.openxmlformats.org/officeDocument/2006/relationships/slide" Target="slides/slide146.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slide" Target="slides/slide112.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30" Type="http://schemas.openxmlformats.org/officeDocument/2006/relationships/slide" Target="slides/slide123.xml"/><Relationship Id="rId135" Type="http://schemas.openxmlformats.org/officeDocument/2006/relationships/slide" Target="slides/slide128.xml"/><Relationship Id="rId143" Type="http://schemas.openxmlformats.org/officeDocument/2006/relationships/slide" Target="slides/slide136.xml"/><Relationship Id="rId148" Type="http://schemas.openxmlformats.org/officeDocument/2006/relationships/slide" Target="slides/slide141.xml"/><Relationship Id="rId151" Type="http://schemas.openxmlformats.org/officeDocument/2006/relationships/slide" Target="slides/slide144.xml"/><Relationship Id="rId156" Type="http://schemas.openxmlformats.org/officeDocument/2006/relationships/slide" Target="slides/slide14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16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notesMaster" Target="notesMasters/notesMaster1.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slide" Target="slides/slide14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9/8/2020</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149</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432560"/>
            <a:ext cx="8534400" cy="481584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6" name="Content Placeholder 5"/>
          <p:cNvSpPr>
            <a:spLocks noGrp="1"/>
          </p:cNvSpPr>
          <p:nvPr>
            <p:ph sz="quarter" idx="11"/>
          </p:nvPr>
        </p:nvSpPr>
        <p:spPr>
          <a:xfrm>
            <a:off x="295835" y="6438900"/>
            <a:ext cx="1066800" cy="2579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7601804"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7" name="Contents">
            <a:extLst>
              <a:ext uri="{FF2B5EF4-FFF2-40B4-BE49-F238E27FC236}">
                <a16:creationId xmlns:a16="http://schemas.microsoft.com/office/drawing/2014/main" id="{58915091-4A42-4875-A059-BBDD6BF07A27}"/>
              </a:ext>
            </a:extLst>
          </p:cNvPr>
          <p:cNvSpPr>
            <a:spLocks noGrp="1"/>
          </p:cNvSpPr>
          <p:nvPr>
            <p:ph sz="quarter" idx="12" hasCustomPrompt="1"/>
          </p:nvPr>
        </p:nvSpPr>
        <p:spPr>
          <a:xfrm>
            <a:off x="304800" y="25908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8" name="Contents">
            <a:extLst>
              <a:ext uri="{FF2B5EF4-FFF2-40B4-BE49-F238E27FC236}">
                <a16:creationId xmlns:a16="http://schemas.microsoft.com/office/drawing/2014/main" id="{DD869B20-6187-44DD-851F-F57626EC470A}"/>
              </a:ext>
            </a:extLst>
          </p:cNvPr>
          <p:cNvSpPr>
            <a:spLocks noGrp="1"/>
          </p:cNvSpPr>
          <p:nvPr>
            <p:ph sz="quarter" idx="13" hasCustomPrompt="1"/>
          </p:nvPr>
        </p:nvSpPr>
        <p:spPr>
          <a:xfrm>
            <a:off x="304800" y="3429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9" name="Contents">
            <a:extLst>
              <a:ext uri="{FF2B5EF4-FFF2-40B4-BE49-F238E27FC236}">
                <a16:creationId xmlns:a16="http://schemas.microsoft.com/office/drawing/2014/main" id="{3CE635A8-496B-4B1E-80AC-81D28A59E921}"/>
              </a:ext>
            </a:extLst>
          </p:cNvPr>
          <p:cNvSpPr>
            <a:spLocks noGrp="1"/>
          </p:cNvSpPr>
          <p:nvPr>
            <p:ph sz="quarter" idx="14" hasCustomPrompt="1"/>
          </p:nvPr>
        </p:nvSpPr>
        <p:spPr>
          <a:xfrm>
            <a:off x="304800" y="4267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0" name="Contents">
            <a:extLst>
              <a:ext uri="{FF2B5EF4-FFF2-40B4-BE49-F238E27FC236}">
                <a16:creationId xmlns:a16="http://schemas.microsoft.com/office/drawing/2014/main" id="{0304BEA9-2F94-4766-820C-5B7D571F8859}"/>
              </a:ext>
            </a:extLst>
          </p:cNvPr>
          <p:cNvSpPr>
            <a:spLocks noGrp="1"/>
          </p:cNvSpPr>
          <p:nvPr>
            <p:ph sz="quarter" idx="15" hasCustomPrompt="1"/>
          </p:nvPr>
        </p:nvSpPr>
        <p:spPr>
          <a:xfrm>
            <a:off x="304800" y="5105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4" name="Contents">
            <a:extLst>
              <a:ext uri="{FF2B5EF4-FFF2-40B4-BE49-F238E27FC236}">
                <a16:creationId xmlns:a16="http://schemas.microsoft.com/office/drawing/2014/main" id="{2D63A0E9-1EC4-4B06-9710-8B8E696F3C43}"/>
              </a:ext>
            </a:extLst>
          </p:cNvPr>
          <p:cNvSpPr>
            <a:spLocks noGrp="1"/>
          </p:cNvSpPr>
          <p:nvPr>
            <p:ph sz="quarter" idx="16" hasCustomPrompt="1"/>
          </p:nvPr>
        </p:nvSpPr>
        <p:spPr>
          <a:xfrm>
            <a:off x="304800" y="5486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5" name="Contents">
            <a:extLst>
              <a:ext uri="{FF2B5EF4-FFF2-40B4-BE49-F238E27FC236}">
                <a16:creationId xmlns:a16="http://schemas.microsoft.com/office/drawing/2014/main" id="{58F0E0E1-4D7E-4510-A7A1-8F8900AF2A41}"/>
              </a:ext>
            </a:extLst>
          </p:cNvPr>
          <p:cNvSpPr>
            <a:spLocks noGrp="1"/>
          </p:cNvSpPr>
          <p:nvPr>
            <p:ph sz="quarter" idx="17" hasCustomPrompt="1"/>
          </p:nvPr>
        </p:nvSpPr>
        <p:spPr>
          <a:xfrm>
            <a:off x="304800" y="5791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7" name="Contents">
            <a:extLst>
              <a:ext uri="{FF2B5EF4-FFF2-40B4-BE49-F238E27FC236}">
                <a16:creationId xmlns:a16="http://schemas.microsoft.com/office/drawing/2014/main" id="{1A2BA70E-A1B5-40D1-808C-ABD9ABA861E6}"/>
              </a:ext>
            </a:extLst>
          </p:cNvPr>
          <p:cNvSpPr>
            <a:spLocks noGrp="1"/>
          </p:cNvSpPr>
          <p:nvPr>
            <p:ph sz="quarter" idx="19" hasCustomPrompt="1"/>
          </p:nvPr>
        </p:nvSpPr>
        <p:spPr>
          <a:xfrm>
            <a:off x="609600" y="6096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6" name="Contents">
            <a:extLst>
              <a:ext uri="{FF2B5EF4-FFF2-40B4-BE49-F238E27FC236}">
                <a16:creationId xmlns:a16="http://schemas.microsoft.com/office/drawing/2014/main" id="{0F83190F-4A7A-4F8A-A4E2-DD1417037E6C}"/>
              </a:ext>
            </a:extLst>
          </p:cNvPr>
          <p:cNvSpPr>
            <a:spLocks noGrp="1"/>
          </p:cNvSpPr>
          <p:nvPr>
            <p:ph sz="quarter" idx="18" hasCustomPrompt="1"/>
          </p:nvPr>
        </p:nvSpPr>
        <p:spPr>
          <a:xfrm>
            <a:off x="457200" y="5943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4" name="Content Placeholder 3">
            <a:extLst>
              <a:ext uri="{FF2B5EF4-FFF2-40B4-BE49-F238E27FC236}">
                <a16:creationId xmlns:a16="http://schemas.microsoft.com/office/drawing/2014/main" id="{71F2E380-7978-466D-A49F-2CA4E1D2675D}"/>
              </a:ext>
            </a:extLst>
          </p:cNvPr>
          <p:cNvSpPr>
            <a:spLocks noGrp="1"/>
          </p:cNvSpPr>
          <p:nvPr>
            <p:ph sz="quarter" idx="20" hasCustomPrompt="1"/>
          </p:nvPr>
        </p:nvSpPr>
        <p:spPr>
          <a:xfrm>
            <a:off x="295743" y="6438900"/>
            <a:ext cx="1169987" cy="257175"/>
          </a:xfrm>
          <a:prstGeom prst="rect">
            <a:avLst/>
          </a:prstGeom>
        </p:spPr>
        <p:txBody>
          <a:bodyPr/>
          <a:lstStyle>
            <a:lvl1pPr>
              <a:defRPr lang="en-US" sz="1200" smtClean="0"/>
            </a:lvl1pPr>
            <a:lvl2pPr>
              <a:defRPr lang="en-US" smtClean="0"/>
            </a:lvl2pPr>
            <a:lvl3pPr>
              <a:defRPr lang="en-US" smtClean="0"/>
            </a:lvl3pPr>
            <a:lvl4pPr>
              <a:defRPr lang="en-US" smtClean="0"/>
            </a:lvl4pPr>
            <a:lvl5pPr>
              <a:defRPr lang="en-US"/>
            </a:lvl5pPr>
          </a:lstStyle>
          <a:p>
            <a:pPr marL="0" lvl="0" indent="0">
              <a:buNone/>
            </a:pPr>
            <a:r>
              <a:rPr lang="en-US" dirty="0"/>
              <a:t>Object</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pic>
        <p:nvPicPr>
          <p:cNvPr id="18" name="Picture 2" descr="http://t3.gstatic.com/images?q=tbn:ANd9GcTYmiLh9B_aVjviHh1xZIewSwIAVBJM6GGUwjQGMknDgt1O3VWWMFpakkXX">
            <a:extLst>
              <a:ext uri="{FF2B5EF4-FFF2-40B4-BE49-F238E27FC236}">
                <a16:creationId xmlns:a16="http://schemas.microsoft.com/office/drawing/2014/main" id="{EB838F5C-40E8-4C96-80FD-F8FF99B1AB6B}"/>
              </a:ext>
            </a:extLst>
          </p:cNvPr>
          <p:cNvPicPr>
            <a:picLocks noChangeAspect="1" noChangeArrowheads="1"/>
          </p:cNvPicPr>
          <p:nvPr userDrawn="1"/>
        </p:nvPicPr>
        <p:blipFill>
          <a:blip r:embed="rId2" cstate="print"/>
          <a:srcRect t="17160" b="8480"/>
          <a:stretch>
            <a:fillRect/>
          </a:stretch>
        </p:blipFill>
        <p:spPr bwMode="auto">
          <a:xfrm>
            <a:off x="0" y="457200"/>
            <a:ext cx="1066800" cy="990600"/>
          </a:xfrm>
          <a:prstGeom prst="rect">
            <a:avLst/>
          </a:prstGeom>
          <a:noFill/>
        </p:spPr>
      </p:pic>
    </p:spTree>
    <p:extLst>
      <p:ext uri="{BB962C8B-B14F-4D97-AF65-F5344CB8AC3E}">
        <p14:creationId xmlns:p14="http://schemas.microsoft.com/office/powerpoint/2010/main" val="2211656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3600" b="0"/>
            </a:lvl1pPr>
          </a:lstStyle>
          <a:p>
            <a:r>
              <a:rPr lang="en-US" dirty="0"/>
              <a:t>Click to edit Master title style</a:t>
            </a:r>
          </a:p>
        </p:txBody>
      </p:sp>
      <p:sp>
        <p:nvSpPr>
          <p:cNvPr id="6" name="Picture Placeholder 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7" name="Figure title"/>
          <p:cNvSpPr>
            <a:spLocks noGrp="1"/>
          </p:cNvSpPr>
          <p:nvPr>
            <p:ph sz="quarter" idx="15" hasCustomPrompt="1"/>
          </p:nvPr>
        </p:nvSpPr>
        <p:spPr>
          <a:xfrm>
            <a:off x="380060" y="1427164"/>
            <a:ext cx="8534400" cy="690561"/>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9">
            <a:extLst>
              <a:ext uri="{FF2B5EF4-FFF2-40B4-BE49-F238E27FC236}">
                <a16:creationId xmlns:a16="http://schemas.microsoft.com/office/drawing/2014/main" id="{D4F03B1F-AF0D-48FA-A707-99942F7A9391}"/>
              </a:ext>
            </a:extLst>
          </p:cNvPr>
          <p:cNvSpPr>
            <a:spLocks noGrp="1"/>
          </p:cNvSpPr>
          <p:nvPr>
            <p:ph sz="quarter" idx="25"/>
          </p:nvPr>
        </p:nvSpPr>
        <p:spPr>
          <a:xfrm>
            <a:off x="732368" y="5559425"/>
            <a:ext cx="3810000" cy="685800"/>
          </a:xfrm>
          <a:prstGeom prst="rect">
            <a:avLst/>
          </a:prstGeom>
        </p:spPr>
        <p:txBody>
          <a:bodyPr/>
          <a:lstStyle/>
          <a:p>
            <a:pPr lvl="0"/>
            <a:endParaRPr lang="en-US" dirty="0"/>
          </a:p>
        </p:txBody>
      </p:sp>
      <p:sp>
        <p:nvSpPr>
          <p:cNvPr id="16" name="Content Placeholder 9">
            <a:extLst>
              <a:ext uri="{FF2B5EF4-FFF2-40B4-BE49-F238E27FC236}">
                <a16:creationId xmlns:a16="http://schemas.microsoft.com/office/drawing/2014/main" id="{D3DC740C-7A99-4335-A71F-01EF1A986F5D}"/>
              </a:ext>
            </a:extLst>
          </p:cNvPr>
          <p:cNvSpPr>
            <a:spLocks noGrp="1"/>
          </p:cNvSpPr>
          <p:nvPr>
            <p:ph sz="quarter" idx="26"/>
          </p:nvPr>
        </p:nvSpPr>
        <p:spPr>
          <a:xfrm>
            <a:off x="884768" y="5711825"/>
            <a:ext cx="3810000" cy="685800"/>
          </a:xfrm>
          <a:prstGeom prst="rect">
            <a:avLst/>
          </a:prstGeom>
        </p:spPr>
        <p:txBody>
          <a:bodyPr/>
          <a:lstStyle/>
          <a:p>
            <a:pPr lvl="0"/>
            <a:endParaRPr lang="en-US" dirty="0"/>
          </a:p>
        </p:txBody>
      </p:sp>
      <p:sp>
        <p:nvSpPr>
          <p:cNvPr id="17" name="Content Placeholder 9">
            <a:extLst>
              <a:ext uri="{FF2B5EF4-FFF2-40B4-BE49-F238E27FC236}">
                <a16:creationId xmlns:a16="http://schemas.microsoft.com/office/drawing/2014/main" id="{69093164-437B-4FFD-AB2F-2A81C856B748}"/>
              </a:ext>
            </a:extLst>
          </p:cNvPr>
          <p:cNvSpPr>
            <a:spLocks noGrp="1"/>
          </p:cNvSpPr>
          <p:nvPr>
            <p:ph sz="quarter" idx="27"/>
          </p:nvPr>
        </p:nvSpPr>
        <p:spPr>
          <a:xfrm>
            <a:off x="1037168" y="5864225"/>
            <a:ext cx="3810000" cy="685800"/>
          </a:xfrm>
          <a:prstGeom prst="rect">
            <a:avLst/>
          </a:prstGeom>
        </p:spPr>
        <p:txBody>
          <a:bodyPr/>
          <a:lstStyle/>
          <a:p>
            <a:pPr lvl="0"/>
            <a:endParaRPr lang="en-US" dirty="0"/>
          </a:p>
        </p:txBody>
      </p:sp>
      <p:sp>
        <p:nvSpPr>
          <p:cNvPr id="19" name="Table Placeholder 2">
            <a:extLst>
              <a:ext uri="{FF2B5EF4-FFF2-40B4-BE49-F238E27FC236}">
                <a16:creationId xmlns:a16="http://schemas.microsoft.com/office/drawing/2014/main" id="{31276083-1175-43ED-894D-358A85950ACE}"/>
              </a:ext>
            </a:extLst>
          </p:cNvPr>
          <p:cNvSpPr>
            <a:spLocks noGrp="1"/>
          </p:cNvSpPr>
          <p:nvPr>
            <p:ph type="tbl" sz="quarter" idx="28"/>
          </p:nvPr>
        </p:nvSpPr>
        <p:spPr>
          <a:xfrm>
            <a:off x="6880578" y="2649538"/>
            <a:ext cx="2106789" cy="1320800"/>
          </a:xfrm>
          <a:prstGeom prst="rect">
            <a:avLst/>
          </a:prstGeom>
        </p:spPr>
        <p:txBody>
          <a:bodyPr/>
          <a:lstStyle>
            <a:lvl1pPr marL="0" indent="0">
              <a:buNone/>
              <a:defRPr/>
            </a:lvl1pPr>
          </a:lstStyle>
          <a:p>
            <a:endParaRPr lang="en-US" dirty="0"/>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01842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4" r:id="rId13"/>
    <p:sldLayoutId id="2147483973" r:id="rId14"/>
    <p:sldLayoutId id="2147483952" r:id="rId15"/>
    <p:sldLayoutId id="2147483972"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9.xml"/><Relationship Id="rId1" Type="http://schemas.openxmlformats.org/officeDocument/2006/relationships/vmlDrawing" Target="../drawings/vmlDrawing14.vml"/><Relationship Id="rId4" Type="http://schemas.openxmlformats.org/officeDocument/2006/relationships/image" Target="../media/image38.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9.xml"/><Relationship Id="rId1" Type="http://schemas.openxmlformats.org/officeDocument/2006/relationships/vmlDrawing" Target="../drawings/vmlDrawing15.vml"/><Relationship Id="rId4" Type="http://schemas.openxmlformats.org/officeDocument/2006/relationships/image" Target="../media/image39.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6.xml"/><Relationship Id="rId1" Type="http://schemas.openxmlformats.org/officeDocument/2006/relationships/vmlDrawing" Target="../drawings/vmlDrawing16.vml"/><Relationship Id="rId4" Type="http://schemas.openxmlformats.org/officeDocument/2006/relationships/image" Target="../media/image40.w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9.xml"/><Relationship Id="rId1" Type="http://schemas.openxmlformats.org/officeDocument/2006/relationships/vmlDrawing" Target="../drawings/vmlDrawing17.vml"/><Relationship Id="rId4" Type="http://schemas.openxmlformats.org/officeDocument/2006/relationships/image" Target="../media/image41.w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9.xml"/><Relationship Id="rId1" Type="http://schemas.openxmlformats.org/officeDocument/2006/relationships/vmlDrawing" Target="../drawings/vmlDrawing18.vml"/><Relationship Id="rId4" Type="http://schemas.openxmlformats.org/officeDocument/2006/relationships/image" Target="../media/image42.wm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9.xml"/><Relationship Id="rId1" Type="http://schemas.openxmlformats.org/officeDocument/2006/relationships/vmlDrawing" Target="../drawings/vmlDrawing19.vml"/><Relationship Id="rId4" Type="http://schemas.openxmlformats.org/officeDocument/2006/relationships/image" Target="../media/image43.wmf"/></Relationships>
</file>

<file path=ppt/slides/_rels/slide1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1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1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1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1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1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6.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9.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9.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12.bin"/><Relationship Id="rId4" Type="http://schemas.openxmlformats.org/officeDocument/2006/relationships/image" Target="../media/image25.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11.vml"/><Relationship Id="rId5" Type="http://schemas.openxmlformats.org/officeDocument/2006/relationships/image" Target="../media/image28.png"/><Relationship Id="rId4" Type="http://schemas.openxmlformats.org/officeDocument/2006/relationships/image" Target="../media/image27.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15.bin"/><Relationship Id="rId4" Type="http://schemas.openxmlformats.org/officeDocument/2006/relationships/image" Target="../media/image29.wmf"/><Relationship Id="rId9" Type="http://schemas.openxmlformats.org/officeDocument/2006/relationships/oleObject" Target="../embeddings/oleObject17.bin"/></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9.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Introductory Statistics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Tenth Edition</a:t>
            </a:r>
          </a:p>
        </p:txBody>
      </p:sp>
      <p:sp>
        <p:nvSpPr>
          <p:cNvPr id="3" name="Edition"/>
          <p:cNvSpPr>
            <a:spLocks noGrp="1"/>
          </p:cNvSpPr>
          <p:nvPr>
            <p:ph sz="quarter" idx="22"/>
          </p:nvPr>
        </p:nvSpPr>
        <p:spPr>
          <a:prstGeom prst="rect">
            <a:avLst/>
          </a:prstGeom>
        </p:spPr>
        <p:txBody>
          <a:bodyPr anchor="ctr"/>
          <a:lstStyle/>
          <a:p>
            <a:r>
              <a:rPr lang="sv-SE" sz="1800" b="1" dirty="0">
                <a:solidFill>
                  <a:srgbClr val="990000"/>
                </a:solidFill>
                <a:latin typeface="Times New Roman" panose="02020603050405020304" pitchFamily="18" charset="0"/>
                <a:cs typeface="Times New Roman" panose="02020603050405020304" pitchFamily="18" charset="0"/>
              </a:rPr>
              <a:t>Prem Mann</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4</a:t>
            </a:r>
          </a:p>
        </p:txBody>
      </p:sp>
      <p:sp>
        <p:nvSpPr>
          <p:cNvPr id="6" name="CT"/>
          <p:cNvSpPr>
            <a:spLocks noGrp="1"/>
          </p:cNvSpPr>
          <p:nvPr>
            <p:ph sz="quarter" idx="20"/>
          </p:nvPr>
        </p:nvSpPr>
        <p:spPr>
          <a:xfrm>
            <a:off x="152400" y="4572000"/>
            <a:ext cx="8839200" cy="762000"/>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Probability</a:t>
            </a:r>
          </a:p>
        </p:txBody>
      </p:sp>
      <p:sp>
        <p:nvSpPr>
          <p:cNvPr id="14" name="Content Placeholder 13"/>
          <p:cNvSpPr>
            <a:spLocks noGrp="1"/>
          </p:cNvSpPr>
          <p:nvPr>
            <p:ph sz="quarter" idx="24"/>
          </p:nvPr>
        </p:nvSpPr>
        <p:spPr>
          <a:xfrm>
            <a:off x="152400" y="6156325"/>
            <a:ext cx="8839200" cy="273050"/>
          </a:xfrm>
        </p:spPr>
        <p:txBody>
          <a:bodyPr/>
          <a:lstStyle/>
          <a:p>
            <a:r>
              <a:rPr lang="en-IN" sz="1200" dirty="0">
                <a:solidFill>
                  <a:schemeClr val="bg1"/>
                </a:solidFill>
                <a:latin typeface="Times New Roman" panose="02020603050405020304" pitchFamily="18" charset="0"/>
                <a:cs typeface="Times New Roman" panose="02020603050405020304" pitchFamily="18" charset="0"/>
              </a:rPr>
              <a:t>This slide deck contains animations. Please disable animations if they cause issues with your device.</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710246" cy="1141412"/>
          </a:xfrm>
        </p:spPr>
        <p:txBody>
          <a:bodyPr>
            <a:normAutofit fontScale="90000"/>
          </a:bodyPr>
          <a:lstStyle/>
          <a:p>
            <a:r>
              <a:rPr lang="en-GB" dirty="0">
                <a:latin typeface="Times New Roman" panose="02020603050405020304" pitchFamily="18" charset="0"/>
                <a:cs typeface="Times New Roman" panose="02020603050405020304" pitchFamily="18" charset="0"/>
              </a:rPr>
              <a:t>Example 4.3: Solution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Figure 4.3 Tree Diagram for Selecting Two Workers</a:t>
            </a:r>
            <a:endParaRPr lang="en-US" dirty="0">
              <a:latin typeface="Times New Roman" panose="02020603050405020304" pitchFamily="18" charset="0"/>
              <a:cs typeface="Times New Roman" panose="02020603050405020304" pitchFamily="18" charset="0"/>
            </a:endParaRPr>
          </a:p>
        </p:txBody>
      </p:sp>
      <p:pic>
        <p:nvPicPr>
          <p:cNvPr id="5" name="Picture 2" descr="A horizontal tree diagram for two selections of coin. The diagram shows a coin at the center with two branches labeled M and W, representing the first selection. The branches, M and W are further divided to form two pairs of branches labeled M and W respectively, representing the second selection. The final outcomes, M M, M W, W M, and W W are displayed in the order from top to bottom at the end of the pairs of branches, M and W, respectively.">
            <a:extLst>
              <a:ext uri="{FF2B5EF4-FFF2-40B4-BE49-F238E27FC236}">
                <a16:creationId xmlns:a16="http://schemas.microsoft.com/office/drawing/2014/main" id="{0F6C6795-DE1E-419A-BC77-4E59796AE6E8}"/>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2667000" y="1793459"/>
            <a:ext cx="3851504" cy="392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334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All 440 employees of a company were asked what hot drink they like the most. Their responses are listed in Table 4.9.</a:t>
            </a:r>
          </a:p>
          <a:p>
            <a:pPr marL="0" indent="0">
              <a:buNone/>
            </a:pPr>
            <a:r>
              <a:rPr lang="en-US" dirty="0">
                <a:latin typeface="Times New Roman" panose="02020603050405020304" pitchFamily="18" charset="0"/>
                <a:cs typeface="Times New Roman" panose="02020603050405020304" pitchFamily="18" charset="0"/>
              </a:rPr>
              <a:t>Describe the union of events </a:t>
            </a:r>
            <a:r>
              <a:rPr lang="en-US" i="1" dirty="0">
                <a:latin typeface="Times New Roman" panose="02020603050405020304" pitchFamily="18" charset="0"/>
                <a:cs typeface="Times New Roman" panose="02020603050405020304" pitchFamily="18" charset="0"/>
              </a:rPr>
              <a:t>female </a:t>
            </a:r>
            <a:r>
              <a:rPr lang="en-US" dirty="0">
                <a:latin typeface="Times New Roman" panose="02020603050405020304" pitchFamily="18" charset="0"/>
                <a:cs typeface="Times New Roman" panose="02020603050405020304" pitchFamily="18" charset="0"/>
              </a:rPr>
              <a:t>and likes </a:t>
            </a:r>
            <a:r>
              <a:rPr lang="en-US" i="1" dirty="0">
                <a:latin typeface="Times New Roman" panose="02020603050405020304" pitchFamily="18" charset="0"/>
                <a:cs typeface="Times New Roman" panose="02020603050405020304" pitchFamily="18" charset="0"/>
              </a:rPr>
              <a:t>regular coffee</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1015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BB0D-6C19-430A-8DD1-5CA6AD16E5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4.9 Hot Drinks Employees Like </a:t>
            </a:r>
          </a:p>
        </p:txBody>
      </p:sp>
      <p:sp>
        <p:nvSpPr>
          <p:cNvPr id="4" name="Content Placeholder 3">
            <a:extLst>
              <a:ext uri="{FF2B5EF4-FFF2-40B4-BE49-F238E27FC236}">
                <a16:creationId xmlns:a16="http://schemas.microsoft.com/office/drawing/2014/main" id="{51348648-8E18-42DA-87F3-9858FA98926C}"/>
              </a:ext>
            </a:extLst>
          </p:cNvPr>
          <p:cNvSpPr>
            <a:spLocks noGrp="1"/>
          </p:cNvSpPr>
          <p:nvPr>
            <p:ph sz="quarter" idx="15"/>
          </p:nvPr>
        </p:nvSpPr>
        <p:spPr>
          <a:xfrm>
            <a:off x="286427" y="1600200"/>
            <a:ext cx="8534400" cy="631823"/>
          </a:xfrm>
        </p:spPr>
        <p:txBody>
          <a:bodyPr/>
          <a:lstStyle/>
          <a:p>
            <a:pPr marL="76200" marR="0" algn="l">
              <a:lnSpc>
                <a:spcPct val="100000"/>
              </a:lnSpc>
              <a:spcBef>
                <a:spcPts val="0"/>
              </a:spcBef>
              <a:spcAft>
                <a:spcPts val="200"/>
              </a:spcAft>
              <a:tabLst>
                <a:tab pos="819150" algn="l"/>
              </a:tabLst>
            </a:pPr>
            <a:r>
              <a:rPr lang="en-GB" sz="2600" b="1" cap="all" spc="90" dirty="0">
                <a:solidFill>
                  <a:srgbClr val="000000"/>
                </a:solidFill>
                <a:latin typeface="Times New Roman" panose="02020603050405020304" pitchFamily="18" charset="0"/>
                <a:ea typeface="Times New Roman"/>
                <a:cs typeface="Times New Roman" panose="02020603050405020304" pitchFamily="18" charset="0"/>
              </a:rPr>
              <a:t>T</a:t>
            </a:r>
            <a:r>
              <a:rPr lang="en-GB" sz="2600" b="1" spc="90" dirty="0">
                <a:solidFill>
                  <a:srgbClr val="000000"/>
                </a:solidFill>
                <a:latin typeface="Times New Roman" panose="02020603050405020304" pitchFamily="18" charset="0"/>
                <a:ea typeface="Times New Roman"/>
                <a:cs typeface="Times New Roman" panose="02020603050405020304" pitchFamily="18" charset="0"/>
              </a:rPr>
              <a:t>able</a:t>
            </a:r>
            <a:r>
              <a:rPr lang="en-GB" sz="2600" b="1" cap="all" spc="90" dirty="0">
                <a:solidFill>
                  <a:srgbClr val="000000"/>
                </a:solidFill>
                <a:latin typeface="Times New Roman" panose="02020603050405020304" pitchFamily="18" charset="0"/>
                <a:ea typeface="Times New Roman"/>
                <a:cs typeface="Times New Roman" panose="02020603050405020304" pitchFamily="18" charset="0"/>
              </a:rPr>
              <a:t> 4.9 </a:t>
            </a:r>
            <a:r>
              <a:rPr lang="en-GB" sz="2600" b="1" dirty="0">
                <a:solidFill>
                  <a:srgbClr val="000000"/>
                </a:solidFill>
                <a:latin typeface="Times New Roman" panose="02020603050405020304" pitchFamily="18" charset="0"/>
                <a:ea typeface="Times New Roman"/>
                <a:cs typeface="Times New Roman" panose="02020603050405020304" pitchFamily="18" charset="0"/>
              </a:rPr>
              <a:t>Hot Drinks Employees Like</a:t>
            </a:r>
            <a:endParaRPr lang="en-US" sz="2600" b="1" dirty="0">
              <a:solidFill>
                <a:srgbClr val="00007F"/>
              </a:solidFill>
              <a:latin typeface="Times New Roman" panose="02020603050405020304" pitchFamily="18" charset="0"/>
              <a:ea typeface="Times New Roman"/>
              <a:cs typeface="Times New Roman" panose="02020603050405020304" pitchFamily="18" charset="0"/>
            </a:endParaRPr>
          </a:p>
        </p:txBody>
      </p:sp>
      <p:graphicFrame>
        <p:nvGraphicFramePr>
          <p:cNvPr id="17" name="Table 11">
            <a:extLst>
              <a:ext uri="{FF2B5EF4-FFF2-40B4-BE49-F238E27FC236}">
                <a16:creationId xmlns:a16="http://schemas.microsoft.com/office/drawing/2014/main" id="{7ED783AF-1518-4B90-88EA-29993C40E1F0}"/>
              </a:ext>
            </a:extLst>
          </p:cNvPr>
          <p:cNvGraphicFramePr>
            <a:graphicFrameLocks noGrp="1"/>
          </p:cNvGraphicFramePr>
          <p:nvPr>
            <p:ph type="tbl" sz="quarter" idx="17"/>
            <p:extLst>
              <p:ext uri="{D42A27DB-BD31-4B8C-83A1-F6EECF244321}">
                <p14:modId xmlns:p14="http://schemas.microsoft.com/office/powerpoint/2010/main" val="3801801905"/>
              </p:ext>
            </p:extLst>
          </p:nvPr>
        </p:nvGraphicFramePr>
        <p:xfrm>
          <a:off x="1554902" y="2676369"/>
          <a:ext cx="6034196" cy="1505263"/>
        </p:xfrm>
        <a:graphic>
          <a:graphicData uri="http://schemas.openxmlformats.org/drawingml/2006/table">
            <a:tbl>
              <a:tblPr firstRow="1" bandRow="1">
                <a:tableStyleId>{69012ECD-51FC-41F1-AA8D-1B2483CD663E}</a:tableStyleId>
              </a:tblPr>
              <a:tblGrid>
                <a:gridCol w="913130">
                  <a:extLst>
                    <a:ext uri="{9D8B030D-6E8A-4147-A177-3AD203B41FA5}">
                      <a16:colId xmlns:a16="http://schemas.microsoft.com/office/drawing/2014/main" val="2341062860"/>
                    </a:ext>
                  </a:extLst>
                </a:gridCol>
                <a:gridCol w="1715453">
                  <a:extLst>
                    <a:ext uri="{9D8B030D-6E8A-4147-A177-3AD203B41FA5}">
                      <a16:colId xmlns:a16="http://schemas.microsoft.com/office/drawing/2014/main" val="3639139754"/>
                    </a:ext>
                  </a:extLst>
                </a:gridCol>
                <a:gridCol w="1841608">
                  <a:extLst>
                    <a:ext uri="{9D8B030D-6E8A-4147-A177-3AD203B41FA5}">
                      <a16:colId xmlns:a16="http://schemas.microsoft.com/office/drawing/2014/main" val="1440502864"/>
                    </a:ext>
                  </a:extLst>
                </a:gridCol>
                <a:gridCol w="824230">
                  <a:extLst>
                    <a:ext uri="{9D8B030D-6E8A-4147-A177-3AD203B41FA5}">
                      <a16:colId xmlns:a16="http://schemas.microsoft.com/office/drawing/2014/main" val="3956084189"/>
                    </a:ext>
                  </a:extLst>
                </a:gridCol>
                <a:gridCol w="739775">
                  <a:extLst>
                    <a:ext uri="{9D8B030D-6E8A-4147-A177-3AD203B41FA5}">
                      <a16:colId xmlns:a16="http://schemas.microsoft.com/office/drawing/2014/main" val="1207984627"/>
                    </a:ext>
                  </a:extLst>
                </a:gridCol>
              </a:tblGrid>
              <a:tr h="394377">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t>Regular Coffee</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t>Regular Tea</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t>Other</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t>Total</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018210725"/>
                  </a:ext>
                </a:extLst>
              </a:tr>
              <a:tr h="238742">
                <a:tc>
                  <a:txBody>
                    <a:bodyPr/>
                    <a:lstStyle/>
                    <a:p>
                      <a:pPr marL="0" marR="0">
                        <a:lnSpc>
                          <a:spcPct val="100000"/>
                        </a:lnSpc>
                        <a:spcBef>
                          <a:spcPts val="0"/>
                        </a:spcBef>
                        <a:spcAft>
                          <a:spcPts val="300"/>
                        </a:spcAft>
                      </a:pPr>
                      <a:r>
                        <a:rPr lang="en-US" sz="1800"/>
                        <a:t>Male</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 70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110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290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771225151"/>
                  </a:ext>
                </a:extLst>
              </a:tr>
              <a:tr h="359115">
                <a:tc>
                  <a:txBody>
                    <a:bodyPr/>
                    <a:lstStyle/>
                    <a:p>
                      <a:pPr marL="0" marR="0">
                        <a:lnSpc>
                          <a:spcPct val="100000"/>
                        </a:lnSpc>
                        <a:spcBef>
                          <a:spcPts val="0"/>
                        </a:spcBef>
                        <a:spcAft>
                          <a:spcPts val="300"/>
                        </a:spcAft>
                      </a:pPr>
                      <a:r>
                        <a:rPr lang="en-US" sz="1800"/>
                        <a:t>Female</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 60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 50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 40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150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8366883"/>
                  </a:ext>
                </a:extLst>
              </a:tr>
              <a:tr h="379366">
                <a:tc>
                  <a:txBody>
                    <a:bodyPr/>
                    <a:lstStyle/>
                    <a:p>
                      <a:pPr marL="0" marR="0">
                        <a:lnSpc>
                          <a:spcPct val="100000"/>
                        </a:lnSpc>
                        <a:spcBef>
                          <a:spcPts val="0"/>
                        </a:spcBef>
                        <a:spcAft>
                          <a:spcPts val="300"/>
                        </a:spcAft>
                      </a:pPr>
                      <a:r>
                        <a:rPr lang="en-US" sz="1800"/>
                        <a:t>Total</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170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150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440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4179677389"/>
                  </a:ext>
                </a:extLst>
              </a:tr>
            </a:tbl>
          </a:graphicData>
        </a:graphic>
      </p:graphicFrame>
    </p:spTree>
    <p:extLst>
      <p:ext uri="{BB962C8B-B14F-4D97-AF65-F5344CB8AC3E}">
        <p14:creationId xmlns:p14="http://schemas.microsoft.com/office/powerpoint/2010/main" val="7331284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4-26: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600" dirty="0">
                <a:latin typeface="Times New Roman" panose="02020603050405020304" pitchFamily="18" charset="0"/>
                <a:cs typeface="Times New Roman" panose="02020603050405020304" pitchFamily="18" charset="0"/>
              </a:rPr>
              <a:t>The union of events </a:t>
            </a:r>
            <a:r>
              <a:rPr lang="en-US" sz="2600" i="1" dirty="0">
                <a:latin typeface="Times New Roman" panose="02020603050405020304" pitchFamily="18" charset="0"/>
                <a:cs typeface="Times New Roman" panose="02020603050405020304" pitchFamily="18" charset="0"/>
              </a:rPr>
              <a:t>female </a:t>
            </a:r>
            <a:r>
              <a:rPr lang="en-US" sz="2600" dirty="0">
                <a:latin typeface="Times New Roman" panose="02020603050405020304" pitchFamily="18" charset="0"/>
                <a:cs typeface="Times New Roman" panose="02020603050405020304" pitchFamily="18" charset="0"/>
              </a:rPr>
              <a:t>and likes </a:t>
            </a:r>
            <a:r>
              <a:rPr lang="en-US" sz="2600" i="1" dirty="0">
                <a:latin typeface="Times New Roman" panose="02020603050405020304" pitchFamily="18" charset="0"/>
                <a:cs typeface="Times New Roman" panose="02020603050405020304" pitchFamily="18" charset="0"/>
              </a:rPr>
              <a:t>regular coffee </a:t>
            </a:r>
            <a:r>
              <a:rPr lang="en-US" sz="2600" dirty="0">
                <a:latin typeface="Times New Roman" panose="02020603050405020304" pitchFamily="18" charset="0"/>
                <a:cs typeface="Times New Roman" panose="02020603050405020304" pitchFamily="18" charset="0"/>
              </a:rPr>
              <a:t>includes those employees who are either female or like regular coffee or both.  As we can observe from Table 4.9, there are a total of 150 females in these employees, and 170 of all employees like regular coffee. </a:t>
            </a:r>
          </a:p>
          <a:p>
            <a:pPr marL="0" indent="0">
              <a:spcAft>
                <a:spcPts val="1200"/>
              </a:spcAft>
              <a:buNone/>
            </a:pPr>
            <a:r>
              <a:rPr lang="en-US" sz="2600" dirty="0">
                <a:latin typeface="Times New Roman" panose="02020603050405020304" pitchFamily="18" charset="0"/>
                <a:cs typeface="Times New Roman" panose="02020603050405020304" pitchFamily="18" charset="0"/>
              </a:rPr>
              <a:t>Thus, the number of employees who are either female or like regular coffee or both is:</a:t>
            </a:r>
          </a:p>
          <a:p>
            <a:pPr marL="0" indent="0">
              <a:spcAft>
                <a:spcPts val="1200"/>
              </a:spcAft>
              <a:buNone/>
            </a:pPr>
            <a:r>
              <a:rPr lang="en-US" sz="2600" dirty="0">
                <a:latin typeface="Times New Roman" panose="02020603050405020304" pitchFamily="18" charset="0"/>
                <a:cs typeface="Times New Roman" panose="02020603050405020304" pitchFamily="18" charset="0"/>
              </a:rPr>
              <a:t>                    150+ 170 − 60 = </a:t>
            </a:r>
            <a:r>
              <a:rPr lang="en-US" sz="2600" b="1" dirty="0">
                <a:latin typeface="Times New Roman" panose="02020603050405020304" pitchFamily="18" charset="0"/>
                <a:cs typeface="Times New Roman" panose="02020603050405020304" pitchFamily="18" charset="0"/>
              </a:rPr>
              <a:t>260</a:t>
            </a:r>
            <a:endParaRPr lang="en-US" sz="2600" dirty="0">
              <a:latin typeface="Times New Roman" panose="02020603050405020304" pitchFamily="18" charset="0"/>
              <a:cs typeface="Times New Roman" panose="02020603050405020304" pitchFamily="18" charset="0"/>
            </a:endParaRPr>
          </a:p>
          <a:p>
            <a:pPr marL="0" indent="0">
              <a:spcAft>
                <a:spcPts val="1200"/>
              </a:spcAft>
              <a:buNone/>
            </a:pPr>
            <a:r>
              <a:rPr lang="en-US" sz="2600" dirty="0">
                <a:latin typeface="Times New Roman" panose="02020603050405020304" pitchFamily="18" charset="0"/>
                <a:cs typeface="Times New Roman" panose="02020603050405020304" pitchFamily="18" charset="0"/>
              </a:rPr>
              <a:t>These 260 employees give the union of events </a:t>
            </a:r>
            <a:r>
              <a:rPr lang="en-US" sz="2600" i="1" dirty="0">
                <a:latin typeface="Times New Roman" panose="02020603050405020304" pitchFamily="18" charset="0"/>
                <a:cs typeface="Times New Roman" panose="02020603050405020304" pitchFamily="18" charset="0"/>
              </a:rPr>
              <a:t>female </a:t>
            </a:r>
            <a:r>
              <a:rPr lang="en-US" sz="2600" dirty="0">
                <a:latin typeface="Times New Roman" panose="02020603050405020304" pitchFamily="18" charset="0"/>
                <a:cs typeface="Times New Roman" panose="02020603050405020304" pitchFamily="18" charset="0"/>
              </a:rPr>
              <a:t>and likes </a:t>
            </a:r>
            <a:r>
              <a:rPr lang="en-US" sz="2600" i="1" dirty="0">
                <a:latin typeface="Times New Roman" panose="02020603050405020304" pitchFamily="18" charset="0"/>
                <a:cs typeface="Times New Roman" panose="02020603050405020304" pitchFamily="18" charset="0"/>
              </a:rPr>
              <a:t>regular coffee</a:t>
            </a:r>
            <a:r>
              <a:rPr lang="en-US" sz="2600" dirty="0">
                <a:latin typeface="Times New Roman" panose="02020603050405020304" pitchFamily="18" charset="0"/>
                <a:cs typeface="Times New Roman" panose="02020603050405020304" pitchFamily="18" charset="0"/>
              </a:rPr>
              <a:t>, which is shown in Figure 4.14.</a:t>
            </a:r>
          </a:p>
        </p:txBody>
      </p:sp>
    </p:spTree>
    <p:extLst>
      <p:ext uri="{BB962C8B-B14F-4D97-AF65-F5344CB8AC3E}">
        <p14:creationId xmlns:p14="http://schemas.microsoft.com/office/powerpoint/2010/main" val="9444731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4.14 Union of Events </a:t>
            </a:r>
            <a:r>
              <a:rPr lang="en-US" i="1" dirty="0">
                <a:latin typeface="Times New Roman" panose="02020603050405020304" pitchFamily="18" charset="0"/>
                <a:cs typeface="Times New Roman" panose="02020603050405020304" pitchFamily="18" charset="0"/>
              </a:rPr>
              <a:t>Female</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Likes Regular Coffee</a:t>
            </a:r>
            <a:endParaRPr lang="en-US" dirty="0">
              <a:latin typeface="Times New Roman" panose="02020603050405020304" pitchFamily="18" charset="0"/>
              <a:cs typeface="Times New Roman" panose="02020603050405020304" pitchFamily="18" charset="0"/>
            </a:endParaRPr>
          </a:p>
        </p:txBody>
      </p:sp>
      <p:pic>
        <p:nvPicPr>
          <p:cNvPr id="8" name="Picture 2" descr="A Venn diagram shows two circles, Females and Like regular coffee intersecting each other. The text below the Venn diagram reads, Area shaded in red gives the union of events female and likes regular coffee, and includes 260 employees who are either female or like regular coffee or both.">
            <a:extLst>
              <a:ext uri="{FF2B5EF4-FFF2-40B4-BE49-F238E27FC236}">
                <a16:creationId xmlns:a16="http://schemas.microsoft.com/office/drawing/2014/main" id="{FAAE4088-BB29-4178-B2CE-5FA9BC82230D}"/>
              </a:ext>
            </a:extLst>
          </p:cNvPr>
          <p:cNvPicPr>
            <a:picLocks noGrp="1" noChangeAspect="1" noChangeArrowheads="1"/>
          </p:cNvPicPr>
          <p:nvPr>
            <p:ph type="pic" sz="quarter" idx="20"/>
          </p:nvPr>
        </p:nvPicPr>
        <p:blipFill>
          <a:blip r:embed="rId2">
            <a:extLst>
              <a:ext uri="{28A0092B-C50C-407E-A947-70E740481C1C}">
                <a14:useLocalDpi xmlns:a14="http://schemas.microsoft.com/office/drawing/2010/main" val="0"/>
              </a:ext>
            </a:extLst>
          </a:blip>
          <a:stretch>
            <a:fillRect/>
          </a:stretch>
        </p:blipFill>
        <p:spPr bwMode="auto">
          <a:xfrm>
            <a:off x="2512945" y="1609725"/>
            <a:ext cx="4118111" cy="4606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48331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Addition Rule for Mutually Nonexclusive Events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US" b="1" dirty="0">
                <a:latin typeface="Times New Roman" panose="02020603050405020304" pitchFamily="18" charset="0"/>
                <a:cs typeface="Times New Roman" panose="02020603050405020304" pitchFamily="18" charset="0"/>
              </a:rPr>
              <a:t>Addition Rule</a:t>
            </a:r>
          </a:p>
          <a:p>
            <a:pPr marL="0" indent="0">
              <a:spcAft>
                <a:spcPts val="1800"/>
              </a:spcAft>
              <a:buNone/>
            </a:pPr>
            <a:r>
              <a:rPr lang="en-US" b="1" dirty="0">
                <a:latin typeface="Times New Roman" panose="02020603050405020304" pitchFamily="18" charset="0"/>
                <a:cs typeface="Times New Roman" panose="02020603050405020304" pitchFamily="18" charset="0"/>
              </a:rPr>
              <a:t>Addition Rule to Find the Probability of Union of Two Mutually Nonexclusive Events</a:t>
            </a:r>
          </a:p>
          <a:p>
            <a:pPr marL="0" indent="0">
              <a:spcAft>
                <a:spcPts val="1800"/>
              </a:spcAft>
              <a:buNone/>
            </a:pPr>
            <a:r>
              <a:rPr lang="en-US" dirty="0">
                <a:latin typeface="Times New Roman" panose="02020603050405020304" pitchFamily="18" charset="0"/>
                <a:cs typeface="Times New Roman" panose="02020603050405020304" pitchFamily="18" charset="0"/>
              </a:rPr>
              <a:t>The portability of the union of two mutually nonexclusive events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is</a:t>
            </a:r>
          </a:p>
          <a:p>
            <a:pPr marL="0" indent="0" algn="ctr">
              <a:spcAft>
                <a:spcPts val="1800"/>
              </a:spcAft>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 </a:t>
            </a:r>
            <a:r>
              <a:rPr lang="en-GB" dirty="0">
                <a:latin typeface="Times New Roman" panose="02020603050405020304" pitchFamily="18" charset="0"/>
                <a:cs typeface="Times New Roman" panose="02020603050405020304" pitchFamily="18" charset="0"/>
              </a:rPr>
              <a:t>or</a:t>
            </a:r>
            <a:r>
              <a:rPr lang="en-GB" i="1" dirty="0">
                <a:latin typeface="Times New Roman" panose="02020603050405020304" pitchFamily="18" charset="0"/>
                <a:cs typeface="Times New Roman" panose="02020603050405020304" pitchFamily="18" charset="0"/>
              </a:rPr>
              <a:t> B</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 = 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 + 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 – 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 </a:t>
            </a:r>
            <a:r>
              <a:rPr lang="en-GB" dirty="0">
                <a:latin typeface="Times New Roman" panose="02020603050405020304" pitchFamily="18" charset="0"/>
                <a:cs typeface="Times New Roman" panose="02020603050405020304" pitchFamily="18" charset="0"/>
              </a:rPr>
              <a:t>and</a:t>
            </a:r>
            <a:r>
              <a:rPr lang="en-GB" i="1" dirty="0">
                <a:latin typeface="Times New Roman" panose="02020603050405020304" pitchFamily="18" charset="0"/>
                <a:cs typeface="Times New Roman" panose="02020603050405020304" pitchFamily="18" charset="0"/>
              </a:rPr>
              <a:t> B</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1350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lnSpc>
                <a:spcPct val="90000"/>
              </a:lnSpc>
              <a:spcAft>
                <a:spcPts val="1800"/>
              </a:spcAft>
              <a:buNone/>
            </a:pPr>
            <a:r>
              <a:rPr lang="en-GB" sz="2600" dirty="0">
                <a:latin typeface="Times New Roman" panose="02020603050405020304" pitchFamily="18" charset="0"/>
                <a:cs typeface="Times New Roman" panose="02020603050405020304" pitchFamily="18" charset="0"/>
              </a:rPr>
              <a:t>A university president has proposed that all students must take a course in ethics as a requirement for graduation. Three hundred faculty members  and students from this university were asked about their opinion on this issue. Table 4.10 gives a two-way classification of the responses of these faculty members and students.</a:t>
            </a:r>
          </a:p>
          <a:p>
            <a:pPr marL="0" indent="0">
              <a:lnSpc>
                <a:spcPct val="90000"/>
              </a:lnSpc>
              <a:buNone/>
            </a:pPr>
            <a:r>
              <a:rPr lang="en-GB" sz="2600" dirty="0">
                <a:latin typeface="Times New Roman" panose="02020603050405020304" pitchFamily="18" charset="0"/>
                <a:cs typeface="Times New Roman" panose="02020603050405020304" pitchFamily="18" charset="0"/>
              </a:rPr>
              <a:t>Find the probability that one person selected at random from these 300 persons is a faculty member or is in </a:t>
            </a:r>
            <a:r>
              <a:rPr lang="en-GB" sz="2600" dirty="0" err="1">
                <a:latin typeface="Times New Roman" panose="02020603050405020304" pitchFamily="18" charset="0"/>
                <a:cs typeface="Times New Roman" panose="02020603050405020304" pitchFamily="18" charset="0"/>
              </a:rPr>
              <a:t>favor</a:t>
            </a:r>
            <a:r>
              <a:rPr lang="en-GB" sz="2600" dirty="0">
                <a:latin typeface="Times New Roman" panose="02020603050405020304" pitchFamily="18" charset="0"/>
                <a:cs typeface="Times New Roman" panose="02020603050405020304" pitchFamily="18" charset="0"/>
              </a:rPr>
              <a:t> of this proposal.</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6911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BB0D-6C19-430A-8DD1-5CA6AD16E5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4.10 Two-Way Classification of Responses</a:t>
            </a:r>
          </a:p>
        </p:txBody>
      </p:sp>
      <p:graphicFrame>
        <p:nvGraphicFramePr>
          <p:cNvPr id="17" name="Table 11">
            <a:extLst>
              <a:ext uri="{FF2B5EF4-FFF2-40B4-BE49-F238E27FC236}">
                <a16:creationId xmlns:a16="http://schemas.microsoft.com/office/drawing/2014/main" id="{7ED783AF-1518-4B90-88EA-29993C40E1F0}"/>
              </a:ext>
            </a:extLst>
          </p:cNvPr>
          <p:cNvGraphicFramePr>
            <a:graphicFrameLocks noGrp="1"/>
          </p:cNvGraphicFramePr>
          <p:nvPr>
            <p:ph type="tbl" sz="quarter" idx="17"/>
            <p:extLst>
              <p:ext uri="{D42A27DB-BD31-4B8C-83A1-F6EECF244321}">
                <p14:modId xmlns:p14="http://schemas.microsoft.com/office/powerpoint/2010/main" val="2339716675"/>
              </p:ext>
            </p:extLst>
          </p:nvPr>
        </p:nvGraphicFramePr>
        <p:xfrm>
          <a:off x="1554902" y="2676369"/>
          <a:ext cx="6199296" cy="1505263"/>
        </p:xfrm>
        <a:graphic>
          <a:graphicData uri="http://schemas.openxmlformats.org/drawingml/2006/table">
            <a:tbl>
              <a:tblPr firstRow="1" bandRow="1">
                <a:tableStyleId>{69012ECD-51FC-41F1-AA8D-1B2483CD663E}</a:tableStyleId>
              </a:tblPr>
              <a:tblGrid>
                <a:gridCol w="913130">
                  <a:extLst>
                    <a:ext uri="{9D8B030D-6E8A-4147-A177-3AD203B41FA5}">
                      <a16:colId xmlns:a16="http://schemas.microsoft.com/office/drawing/2014/main" val="2341062860"/>
                    </a:ext>
                  </a:extLst>
                </a:gridCol>
                <a:gridCol w="1715453">
                  <a:extLst>
                    <a:ext uri="{9D8B030D-6E8A-4147-A177-3AD203B41FA5}">
                      <a16:colId xmlns:a16="http://schemas.microsoft.com/office/drawing/2014/main" val="3639139754"/>
                    </a:ext>
                  </a:extLst>
                </a:gridCol>
                <a:gridCol w="1841608">
                  <a:extLst>
                    <a:ext uri="{9D8B030D-6E8A-4147-A177-3AD203B41FA5}">
                      <a16:colId xmlns:a16="http://schemas.microsoft.com/office/drawing/2014/main" val="1440502864"/>
                    </a:ext>
                  </a:extLst>
                </a:gridCol>
                <a:gridCol w="989330">
                  <a:extLst>
                    <a:ext uri="{9D8B030D-6E8A-4147-A177-3AD203B41FA5}">
                      <a16:colId xmlns:a16="http://schemas.microsoft.com/office/drawing/2014/main" val="3956084189"/>
                    </a:ext>
                  </a:extLst>
                </a:gridCol>
                <a:gridCol w="739775">
                  <a:extLst>
                    <a:ext uri="{9D8B030D-6E8A-4147-A177-3AD203B41FA5}">
                      <a16:colId xmlns:a16="http://schemas.microsoft.com/office/drawing/2014/main" val="1207984627"/>
                    </a:ext>
                  </a:extLst>
                </a:gridCol>
              </a:tblGrid>
              <a:tr h="394377">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600"/>
                        </a:spcBef>
                        <a:spcAft>
                          <a:spcPts val="300"/>
                        </a:spcAft>
                        <a:tabLst>
                          <a:tab pos="1447800" algn="l"/>
                        </a:tabLst>
                      </a:pPr>
                      <a:r>
                        <a:rPr lang="en-US" sz="1800" dirty="0"/>
                        <a:t>Favor</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00"/>
                        </a:spcBef>
                        <a:spcAft>
                          <a:spcPts val="300"/>
                        </a:spcAft>
                        <a:tabLst>
                          <a:tab pos="1447800" algn="l"/>
                        </a:tabLst>
                      </a:pPr>
                      <a:r>
                        <a:rPr lang="en-US" sz="1800" dirty="0"/>
                        <a:t>Oppose</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00"/>
                        </a:spcBef>
                        <a:spcAft>
                          <a:spcPts val="300"/>
                        </a:spcAft>
                        <a:tabLst>
                          <a:tab pos="1447800" algn="l"/>
                        </a:tabLst>
                      </a:pPr>
                      <a:r>
                        <a:rPr lang="en-US" sz="1800" dirty="0"/>
                        <a:t>Neutral</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00"/>
                        </a:spcBef>
                        <a:spcAft>
                          <a:spcPts val="300"/>
                        </a:spcAft>
                        <a:tabLst>
                          <a:tab pos="1447800" algn="l"/>
                        </a:tabLst>
                      </a:pPr>
                      <a:r>
                        <a:rPr lang="en-US" sz="1800" dirty="0"/>
                        <a:t>Total</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018210725"/>
                  </a:ext>
                </a:extLst>
              </a:tr>
              <a:tr h="238742">
                <a:tc>
                  <a:txBody>
                    <a:bodyPr/>
                    <a:lstStyle/>
                    <a:p>
                      <a:pPr marL="0" marR="0" algn="l">
                        <a:lnSpc>
                          <a:spcPct val="100000"/>
                        </a:lnSpc>
                        <a:spcBef>
                          <a:spcPts val="0"/>
                        </a:spcBef>
                        <a:spcAft>
                          <a:spcPts val="300"/>
                        </a:spcAft>
                      </a:pPr>
                      <a:r>
                        <a:rPr lang="en-US" sz="1800" dirty="0"/>
                        <a:t>Faculty</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 45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 15</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10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 70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771225151"/>
                  </a:ext>
                </a:extLst>
              </a:tr>
              <a:tr h="359115">
                <a:tc>
                  <a:txBody>
                    <a:bodyPr/>
                    <a:lstStyle/>
                    <a:p>
                      <a:pPr marL="0" marR="0" algn="l">
                        <a:lnSpc>
                          <a:spcPct val="100000"/>
                        </a:lnSpc>
                        <a:spcBef>
                          <a:spcPts val="0"/>
                        </a:spcBef>
                        <a:spcAft>
                          <a:spcPts val="300"/>
                        </a:spcAft>
                      </a:pPr>
                      <a:r>
                        <a:rPr lang="en-US" sz="1800" dirty="0"/>
                        <a:t>Student</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 90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30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230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8366883"/>
                  </a:ext>
                </a:extLst>
              </a:tr>
              <a:tr h="379366">
                <a:tc>
                  <a:txBody>
                    <a:bodyPr/>
                    <a:lstStyle/>
                    <a:p>
                      <a:pPr marL="0" marR="0">
                        <a:lnSpc>
                          <a:spcPct val="100000"/>
                        </a:lnSpc>
                        <a:spcBef>
                          <a:spcPts val="0"/>
                        </a:spcBef>
                        <a:spcAft>
                          <a:spcPts val="300"/>
                        </a:spcAft>
                      </a:pPr>
                      <a:r>
                        <a:rPr lang="en-US" sz="1800"/>
                        <a:t>Total</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135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125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40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300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4179677389"/>
                  </a:ext>
                </a:extLst>
              </a:tr>
            </a:tbl>
          </a:graphicData>
        </a:graphic>
      </p:graphicFrame>
    </p:spTree>
    <p:extLst>
      <p:ext uri="{BB962C8B-B14F-4D97-AF65-F5344CB8AC3E}">
        <p14:creationId xmlns:p14="http://schemas.microsoft.com/office/powerpoint/2010/main" val="11695676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4-27: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buNone/>
            </a:pPr>
            <a:r>
              <a:rPr lang="en-GB" sz="2600" dirty="0">
                <a:latin typeface="Times New Roman" panose="02020603050405020304" pitchFamily="18" charset="0"/>
                <a:cs typeface="Times New Roman" panose="02020603050405020304" pitchFamily="18" charset="0"/>
              </a:rPr>
              <a:t>From the information in the Table 4.10,</a:t>
            </a:r>
          </a:p>
          <a:p>
            <a:pPr lvl="1">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faculty</a:t>
            </a:r>
            <a:r>
              <a:rPr lang="en-GB" dirty="0">
                <a:latin typeface="Times New Roman" panose="02020603050405020304" pitchFamily="18" charset="0"/>
                <a:cs typeface="Times New Roman" panose="02020603050405020304" pitchFamily="18" charset="0"/>
              </a:rPr>
              <a:t>) = 70/300 = </a:t>
            </a:r>
            <a:r>
              <a:rPr lang="en-GB" b="1" dirty="0">
                <a:latin typeface="Times New Roman" panose="02020603050405020304" pitchFamily="18" charset="0"/>
                <a:cs typeface="Times New Roman" panose="02020603050405020304" pitchFamily="18" charset="0"/>
              </a:rPr>
              <a:t>.2333</a:t>
            </a:r>
          </a:p>
          <a:p>
            <a:pPr lvl="1">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in </a:t>
            </a:r>
            <a:r>
              <a:rPr lang="en-GB" i="1" dirty="0" err="1">
                <a:latin typeface="Times New Roman" panose="02020603050405020304" pitchFamily="18" charset="0"/>
                <a:cs typeface="Times New Roman" panose="02020603050405020304" pitchFamily="18" charset="0"/>
              </a:rPr>
              <a:t>favor</a:t>
            </a:r>
            <a:r>
              <a:rPr lang="en-GB" dirty="0">
                <a:latin typeface="Times New Roman" panose="02020603050405020304" pitchFamily="18" charset="0"/>
                <a:cs typeface="Times New Roman" panose="02020603050405020304" pitchFamily="18" charset="0"/>
              </a:rPr>
              <a:t>) = 135/300 = </a:t>
            </a:r>
            <a:r>
              <a:rPr lang="en-GB" b="1" dirty="0">
                <a:latin typeface="Times New Roman" panose="02020603050405020304" pitchFamily="18" charset="0"/>
                <a:cs typeface="Times New Roman" panose="02020603050405020304" pitchFamily="18" charset="0"/>
              </a:rPr>
              <a:t>.4500</a:t>
            </a:r>
          </a:p>
          <a:p>
            <a:pPr lvl="1">
              <a:spcAft>
                <a:spcPts val="1800"/>
              </a:spcAft>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faculty</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in </a:t>
            </a:r>
            <a:r>
              <a:rPr lang="en-GB" i="1" dirty="0" err="1">
                <a:latin typeface="Times New Roman" panose="02020603050405020304" pitchFamily="18" charset="0"/>
                <a:cs typeface="Times New Roman" panose="02020603050405020304" pitchFamily="18" charset="0"/>
              </a:rPr>
              <a:t>favor</a:t>
            </a:r>
            <a:r>
              <a:rPr lang="en-GB" dirty="0">
                <a:latin typeface="Times New Roman" panose="02020603050405020304" pitchFamily="18" charset="0"/>
                <a:cs typeface="Times New Roman" panose="02020603050405020304" pitchFamily="18" charset="0"/>
              </a:rPr>
              <a:t>) = 45/300 = </a:t>
            </a:r>
            <a:r>
              <a:rPr lang="en-GB" b="1" dirty="0">
                <a:latin typeface="Times New Roman" panose="02020603050405020304" pitchFamily="18" charset="0"/>
                <a:cs typeface="Times New Roman" panose="02020603050405020304" pitchFamily="18" charset="0"/>
              </a:rPr>
              <a:t>.1500</a:t>
            </a:r>
            <a:endParaRPr lang="en-GB" dirty="0">
              <a:latin typeface="Times New Roman" panose="02020603050405020304" pitchFamily="18" charset="0"/>
              <a:cs typeface="Times New Roman" panose="02020603050405020304" pitchFamily="18" charset="0"/>
            </a:endParaRPr>
          </a:p>
          <a:p>
            <a:pPr>
              <a:buNone/>
            </a:pPr>
            <a:r>
              <a:rPr lang="en-GB" sz="2600" dirty="0">
                <a:latin typeface="Times New Roman" panose="02020603050405020304" pitchFamily="18" charset="0"/>
                <a:cs typeface="Times New Roman" panose="02020603050405020304" pitchFamily="18" charset="0"/>
              </a:rPr>
              <a:t>Using the addition rule, we obtain</a:t>
            </a:r>
          </a:p>
          <a:p>
            <a:pPr marL="0" indent="457200">
              <a:buNone/>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faculty </a:t>
            </a:r>
            <a:r>
              <a:rPr lang="en-US" sz="2600" dirty="0">
                <a:latin typeface="Times New Roman" panose="02020603050405020304" pitchFamily="18" charset="0"/>
                <a:cs typeface="Times New Roman" panose="02020603050405020304" pitchFamily="18" charset="0"/>
              </a:rPr>
              <a:t>or </a:t>
            </a:r>
            <a:r>
              <a:rPr lang="en-US" sz="2600" i="1" dirty="0">
                <a:latin typeface="Times New Roman" panose="02020603050405020304" pitchFamily="18" charset="0"/>
                <a:cs typeface="Times New Roman" panose="02020603050405020304" pitchFamily="18" charset="0"/>
              </a:rPr>
              <a:t>in favor</a:t>
            </a:r>
            <a:r>
              <a:rPr lang="en-US" sz="2600" dirty="0">
                <a:latin typeface="Times New Roman" panose="02020603050405020304" pitchFamily="18" charset="0"/>
                <a:cs typeface="Times New Roman" panose="02020603050405020304" pitchFamily="18" charset="0"/>
              </a:rPr>
              <a:t>) </a:t>
            </a:r>
          </a:p>
          <a:p>
            <a:pPr marL="914400" indent="0">
              <a:buNone/>
            </a:pP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faculty</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in favor</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faculty </a:t>
            </a:r>
            <a:r>
              <a:rPr lang="en-US" sz="2600" dirty="0">
                <a:latin typeface="Times New Roman" panose="02020603050405020304" pitchFamily="18" charset="0"/>
                <a:cs typeface="Times New Roman" panose="02020603050405020304" pitchFamily="18" charset="0"/>
              </a:rPr>
              <a:t>and </a:t>
            </a:r>
            <a:r>
              <a:rPr lang="en-US" sz="2600" i="1" dirty="0">
                <a:latin typeface="Times New Roman" panose="02020603050405020304" pitchFamily="18" charset="0"/>
                <a:cs typeface="Times New Roman" panose="02020603050405020304" pitchFamily="18" charset="0"/>
              </a:rPr>
              <a:t>in favor</a:t>
            </a:r>
            <a:r>
              <a:rPr lang="en-US" sz="2600" dirty="0">
                <a:latin typeface="Times New Roman" panose="02020603050405020304" pitchFamily="18" charset="0"/>
                <a:cs typeface="Times New Roman" panose="02020603050405020304" pitchFamily="18" charset="0"/>
              </a:rPr>
              <a:t>)</a:t>
            </a:r>
          </a:p>
          <a:p>
            <a:pPr lvl="1" indent="0">
              <a:buNone/>
            </a:pPr>
            <a:r>
              <a:rPr lang="en-GB" dirty="0">
                <a:latin typeface="Times New Roman" panose="02020603050405020304" pitchFamily="18" charset="0"/>
                <a:cs typeface="Times New Roman" panose="02020603050405020304" pitchFamily="18" charset="0"/>
              </a:rPr>
              <a:t>=  .2333 + .4500 – .1500 = </a:t>
            </a:r>
            <a:r>
              <a:rPr lang="en-GB" b="1" dirty="0">
                <a:latin typeface="Times New Roman" panose="02020603050405020304" pitchFamily="18" charset="0"/>
                <a:cs typeface="Times New Roman" panose="02020603050405020304" pitchFamily="18" charset="0"/>
              </a:rPr>
              <a:t>.5333</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9640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4-28</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In a group of 2500 persons, 1400 are female, 600 are vegetarian, and 400 are female and vegetarian. What is the probability that a randomly selected person from this group is a male or vegetarian?</a:t>
            </a:r>
          </a:p>
        </p:txBody>
      </p:sp>
    </p:spTree>
    <p:extLst>
      <p:ext uri="{BB962C8B-B14F-4D97-AF65-F5344CB8AC3E}">
        <p14:creationId xmlns:p14="http://schemas.microsoft.com/office/powerpoint/2010/main" val="34262548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4-28: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buNone/>
            </a:pPr>
            <a:r>
              <a:rPr lang="en-GB" sz="2600" dirty="0">
                <a:latin typeface="Times New Roman" panose="02020603050405020304" pitchFamily="18" charset="0"/>
                <a:cs typeface="Times New Roman" panose="02020603050405020304" pitchFamily="18" charset="0"/>
              </a:rPr>
              <a:t>From the information in the Table 4.11,</a:t>
            </a:r>
          </a:p>
          <a:p>
            <a:pPr lvl="1">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male</a:t>
            </a:r>
            <a:r>
              <a:rPr lang="en-GB" dirty="0">
                <a:latin typeface="Times New Roman" panose="02020603050405020304" pitchFamily="18" charset="0"/>
                <a:cs typeface="Times New Roman" panose="02020603050405020304" pitchFamily="18" charset="0"/>
              </a:rPr>
              <a:t>) = 1100/2500 = </a:t>
            </a:r>
            <a:r>
              <a:rPr lang="en-GB" b="1" dirty="0">
                <a:latin typeface="Times New Roman" panose="02020603050405020304" pitchFamily="18" charset="0"/>
                <a:cs typeface="Times New Roman" panose="02020603050405020304" pitchFamily="18" charset="0"/>
              </a:rPr>
              <a:t>.44</a:t>
            </a:r>
          </a:p>
          <a:p>
            <a:pPr lvl="1">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vegetarian</a:t>
            </a:r>
            <a:r>
              <a:rPr lang="en-GB" dirty="0">
                <a:latin typeface="Times New Roman" panose="02020603050405020304" pitchFamily="18" charset="0"/>
                <a:cs typeface="Times New Roman" panose="02020603050405020304" pitchFamily="18" charset="0"/>
              </a:rPr>
              <a:t>) = 600/2500 = </a:t>
            </a:r>
            <a:r>
              <a:rPr lang="en-GB" b="1" dirty="0">
                <a:latin typeface="Times New Roman" panose="02020603050405020304" pitchFamily="18" charset="0"/>
                <a:cs typeface="Times New Roman" panose="02020603050405020304" pitchFamily="18" charset="0"/>
              </a:rPr>
              <a:t>.24</a:t>
            </a:r>
          </a:p>
          <a:p>
            <a:pPr lvl="1">
              <a:spcAft>
                <a:spcPts val="1800"/>
              </a:spcAft>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male</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vegetarian</a:t>
            </a:r>
            <a:r>
              <a:rPr lang="en-GB" dirty="0">
                <a:latin typeface="Times New Roman" panose="02020603050405020304" pitchFamily="18" charset="0"/>
                <a:cs typeface="Times New Roman" panose="02020603050405020304" pitchFamily="18" charset="0"/>
              </a:rPr>
              <a:t>) = 200/2500 = </a:t>
            </a:r>
            <a:r>
              <a:rPr lang="en-GB" b="1" dirty="0">
                <a:latin typeface="Times New Roman" panose="02020603050405020304" pitchFamily="18" charset="0"/>
                <a:cs typeface="Times New Roman" panose="02020603050405020304" pitchFamily="18" charset="0"/>
              </a:rPr>
              <a:t>.08</a:t>
            </a:r>
            <a:endParaRPr lang="en-GB" dirty="0">
              <a:latin typeface="Times New Roman" panose="02020603050405020304" pitchFamily="18" charset="0"/>
              <a:cs typeface="Times New Roman" panose="02020603050405020304" pitchFamily="18" charset="0"/>
            </a:endParaRPr>
          </a:p>
          <a:p>
            <a:pPr>
              <a:buNone/>
            </a:pPr>
            <a:r>
              <a:rPr lang="en-GB" sz="2600" dirty="0">
                <a:latin typeface="Times New Roman" panose="02020603050405020304" pitchFamily="18" charset="0"/>
                <a:cs typeface="Times New Roman" panose="02020603050405020304" pitchFamily="18" charset="0"/>
              </a:rPr>
              <a:t>Using the addition rule, we obtain</a:t>
            </a:r>
          </a:p>
          <a:p>
            <a:pPr marL="0" indent="457200">
              <a:buNone/>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male </a:t>
            </a:r>
            <a:r>
              <a:rPr lang="en-US" sz="2600" dirty="0">
                <a:latin typeface="Times New Roman" panose="02020603050405020304" pitchFamily="18" charset="0"/>
                <a:cs typeface="Times New Roman" panose="02020603050405020304" pitchFamily="18" charset="0"/>
              </a:rPr>
              <a:t>or </a:t>
            </a:r>
            <a:r>
              <a:rPr lang="en-GB" sz="2600" i="1" dirty="0">
                <a:latin typeface="Times New Roman" panose="02020603050405020304" pitchFamily="18" charset="0"/>
                <a:cs typeface="Times New Roman" panose="02020603050405020304" pitchFamily="18" charset="0"/>
              </a:rPr>
              <a:t>vegetarian</a:t>
            </a:r>
            <a:r>
              <a:rPr lang="en-US" sz="2600" dirty="0">
                <a:latin typeface="Times New Roman" panose="02020603050405020304" pitchFamily="18" charset="0"/>
                <a:cs typeface="Times New Roman" panose="02020603050405020304" pitchFamily="18" charset="0"/>
              </a:rPr>
              <a:t>) </a:t>
            </a:r>
          </a:p>
          <a:p>
            <a:pPr marL="914400" indent="0">
              <a:buNone/>
            </a:pP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male</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GB" sz="2600" i="1" dirty="0">
                <a:latin typeface="Times New Roman" panose="02020603050405020304" pitchFamily="18" charset="0"/>
                <a:cs typeface="Times New Roman" panose="02020603050405020304" pitchFamily="18" charset="0"/>
              </a:rPr>
              <a:t>vegetarian</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male </a:t>
            </a:r>
            <a:r>
              <a:rPr lang="en-US" sz="2600" dirty="0">
                <a:latin typeface="Times New Roman" panose="02020603050405020304" pitchFamily="18" charset="0"/>
                <a:cs typeface="Times New Roman" panose="02020603050405020304" pitchFamily="18" charset="0"/>
              </a:rPr>
              <a:t>and </a:t>
            </a:r>
            <a:r>
              <a:rPr lang="en-GB" sz="2600" i="1" dirty="0">
                <a:latin typeface="Times New Roman" panose="02020603050405020304" pitchFamily="18" charset="0"/>
                <a:cs typeface="Times New Roman" panose="02020603050405020304" pitchFamily="18" charset="0"/>
              </a:rPr>
              <a:t>vegetarian</a:t>
            </a:r>
            <a:r>
              <a:rPr lang="en-US" sz="2600" dirty="0">
                <a:latin typeface="Times New Roman" panose="02020603050405020304" pitchFamily="18" charset="0"/>
                <a:cs typeface="Times New Roman" panose="02020603050405020304" pitchFamily="18" charset="0"/>
              </a:rPr>
              <a:t>)</a:t>
            </a:r>
          </a:p>
          <a:p>
            <a:pPr lvl="1" indent="0">
              <a:buNone/>
            </a:pPr>
            <a:r>
              <a:rPr lang="en-GB" dirty="0">
                <a:latin typeface="Times New Roman" panose="02020603050405020304" pitchFamily="18" charset="0"/>
                <a:cs typeface="Times New Roman" panose="02020603050405020304" pitchFamily="18" charset="0"/>
              </a:rPr>
              <a:t>=  .44 + .24 – .08 = </a:t>
            </a:r>
            <a:r>
              <a:rPr lang="en-GB" b="1" dirty="0">
                <a:latin typeface="Times New Roman" panose="02020603050405020304" pitchFamily="18" charset="0"/>
                <a:cs typeface="Times New Roman" panose="02020603050405020304" pitchFamily="18" charset="0"/>
              </a:rPr>
              <a:t>.60</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69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Event, Simple and Compound Events (1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An </a:t>
            </a:r>
            <a:r>
              <a:rPr lang="en-GB" b="1" i="1" u="sng" dirty="0">
                <a:latin typeface="Times New Roman" panose="02020603050405020304" pitchFamily="18" charset="0"/>
                <a:cs typeface="Times New Roman" panose="02020603050405020304" pitchFamily="18" charset="0"/>
              </a:rPr>
              <a:t>event</a:t>
            </a:r>
            <a:r>
              <a:rPr lang="en-GB" dirty="0">
                <a:latin typeface="Times New Roman" panose="02020603050405020304" pitchFamily="18" charset="0"/>
                <a:cs typeface="Times New Roman" panose="02020603050405020304" pitchFamily="18" charset="0"/>
              </a:rPr>
              <a:t> is a collection of one or more of the outcomes of an experiment.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7792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Addition Rule for Mutually Exclusive Events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US" b="1" dirty="0">
                <a:latin typeface="Times New Roman" panose="02020603050405020304" pitchFamily="18" charset="0"/>
                <a:cs typeface="Times New Roman" panose="02020603050405020304" pitchFamily="18" charset="0"/>
              </a:rPr>
              <a:t>Addition Rule to Find the Probability of the Union of Mutually Exclusive Events</a:t>
            </a:r>
          </a:p>
          <a:p>
            <a:pPr marL="0" indent="0">
              <a:spcAft>
                <a:spcPts val="1800"/>
              </a:spcAft>
              <a:buNone/>
            </a:pPr>
            <a:r>
              <a:rPr lang="en-US" dirty="0">
                <a:latin typeface="Times New Roman" panose="02020603050405020304" pitchFamily="18" charset="0"/>
                <a:cs typeface="Times New Roman" panose="02020603050405020304" pitchFamily="18" charset="0"/>
              </a:rPr>
              <a:t>The probability of the union of two mutually exclusive events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is</a:t>
            </a:r>
            <a:endParaRPr lang="en-US" i="1" dirty="0">
              <a:latin typeface="Times New Roman" panose="02020603050405020304" pitchFamily="18" charset="0"/>
              <a:cs typeface="Times New Roman" panose="02020603050405020304" pitchFamily="18" charset="0"/>
            </a:endParaRPr>
          </a:p>
          <a:p>
            <a:pPr marL="0" indent="0" algn="ctr">
              <a:spcAft>
                <a:spcPts val="1800"/>
              </a:spcAft>
              <a:buNone/>
            </a:pP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or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559150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4-29</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600" dirty="0">
                <a:latin typeface="Times New Roman" panose="02020603050405020304" pitchFamily="18" charset="0"/>
                <a:cs typeface="Times New Roman" panose="02020603050405020304" pitchFamily="18" charset="0"/>
              </a:rPr>
              <a:t>Refer to Example 4–27. A university president proposed that all students must take a course in ethics as a requirement for graduation. Three hundred faculty members and students from this university were asked about their opinion on this issue. The following table, reproduced from Table 4.10 in Example 4–27, gives a two-way classification of the responses of these faculty members and students. </a:t>
            </a:r>
          </a:p>
          <a:p>
            <a:pPr marL="0" indent="0">
              <a:buNone/>
            </a:pPr>
            <a:r>
              <a:rPr lang="en-US" sz="2600" dirty="0">
                <a:latin typeface="Times New Roman" panose="02020603050405020304" pitchFamily="18" charset="0"/>
                <a:cs typeface="Times New Roman" panose="02020603050405020304" pitchFamily="18" charset="0"/>
              </a:rPr>
              <a:t>What is the probability that a randomly selected person from these 300 faculty members and students is in favor of the proposal or is neutral?</a:t>
            </a:r>
          </a:p>
        </p:txBody>
      </p:sp>
    </p:spTree>
    <p:extLst>
      <p:ext uri="{BB962C8B-B14F-4D97-AF65-F5344CB8AC3E}">
        <p14:creationId xmlns:p14="http://schemas.microsoft.com/office/powerpoint/2010/main" val="4250058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BB0D-6C19-430A-8DD1-5CA6AD16E5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4-29: Solution (1 of 2)</a:t>
            </a:r>
          </a:p>
        </p:txBody>
      </p:sp>
      <p:sp>
        <p:nvSpPr>
          <p:cNvPr id="4" name="Content Placeholder 3">
            <a:extLst>
              <a:ext uri="{FF2B5EF4-FFF2-40B4-BE49-F238E27FC236}">
                <a16:creationId xmlns:a16="http://schemas.microsoft.com/office/drawing/2014/main" id="{51348648-8E18-42DA-87F3-9858FA98926C}"/>
              </a:ext>
            </a:extLst>
          </p:cNvPr>
          <p:cNvSpPr>
            <a:spLocks noGrp="1"/>
          </p:cNvSpPr>
          <p:nvPr>
            <p:ph sz="quarter" idx="15"/>
          </p:nvPr>
        </p:nvSpPr>
        <p:spPr>
          <a:xfrm>
            <a:off x="286427" y="1600200"/>
            <a:ext cx="8534400" cy="914400"/>
          </a:xfrm>
        </p:spPr>
        <p:txBody>
          <a:bodyPr/>
          <a:lstStyle/>
          <a:p>
            <a:pPr marL="76200" marR="0" algn="l">
              <a:lnSpc>
                <a:spcPct val="100000"/>
              </a:lnSpc>
              <a:spcBef>
                <a:spcPts val="0"/>
              </a:spcBef>
              <a:spcAft>
                <a:spcPts val="200"/>
              </a:spcAft>
              <a:tabLst>
                <a:tab pos="819150" algn="l"/>
              </a:tabLst>
            </a:pPr>
            <a:r>
              <a:rPr lang="en-US" sz="2400" b="1" cap="all" spc="90" dirty="0">
                <a:solidFill>
                  <a:srgbClr val="000000"/>
                </a:solidFill>
                <a:latin typeface="Times New Roman" panose="02020603050405020304" pitchFamily="18" charset="0"/>
                <a:ea typeface="Times New Roman"/>
                <a:cs typeface="Times New Roman" panose="02020603050405020304" pitchFamily="18" charset="0"/>
              </a:rPr>
              <a:t>T</a:t>
            </a:r>
            <a:r>
              <a:rPr lang="en-US" sz="2400" b="1" spc="90" dirty="0">
                <a:solidFill>
                  <a:srgbClr val="000000"/>
                </a:solidFill>
                <a:latin typeface="Times New Roman" panose="02020603050405020304" pitchFamily="18" charset="0"/>
                <a:ea typeface="Times New Roman"/>
                <a:cs typeface="Times New Roman" panose="02020603050405020304" pitchFamily="18" charset="0"/>
              </a:rPr>
              <a:t>able</a:t>
            </a:r>
            <a:r>
              <a:rPr lang="en-US" sz="2400" b="1" cap="all" spc="90" dirty="0">
                <a:solidFill>
                  <a:srgbClr val="000000"/>
                </a:solidFill>
                <a:latin typeface="Times New Roman" panose="02020603050405020304" pitchFamily="18" charset="0"/>
                <a:ea typeface="Times New Roman"/>
                <a:cs typeface="Times New Roman" panose="02020603050405020304" pitchFamily="18" charset="0"/>
              </a:rPr>
              <a:t> 4.10 Two-Way Classification of Responses</a:t>
            </a:r>
          </a:p>
        </p:txBody>
      </p:sp>
      <p:graphicFrame>
        <p:nvGraphicFramePr>
          <p:cNvPr id="17" name="Table 11">
            <a:extLst>
              <a:ext uri="{FF2B5EF4-FFF2-40B4-BE49-F238E27FC236}">
                <a16:creationId xmlns:a16="http://schemas.microsoft.com/office/drawing/2014/main" id="{7ED783AF-1518-4B90-88EA-29993C40E1F0}"/>
              </a:ext>
            </a:extLst>
          </p:cNvPr>
          <p:cNvGraphicFramePr>
            <a:graphicFrameLocks noGrp="1"/>
          </p:cNvGraphicFramePr>
          <p:nvPr>
            <p:ph type="tbl" sz="quarter" idx="17"/>
          </p:nvPr>
        </p:nvGraphicFramePr>
        <p:xfrm>
          <a:off x="1554902" y="2676369"/>
          <a:ext cx="6199296" cy="1505263"/>
        </p:xfrm>
        <a:graphic>
          <a:graphicData uri="http://schemas.openxmlformats.org/drawingml/2006/table">
            <a:tbl>
              <a:tblPr firstRow="1" bandRow="1">
                <a:tableStyleId>{69012ECD-51FC-41F1-AA8D-1B2483CD663E}</a:tableStyleId>
              </a:tblPr>
              <a:tblGrid>
                <a:gridCol w="913130">
                  <a:extLst>
                    <a:ext uri="{9D8B030D-6E8A-4147-A177-3AD203B41FA5}">
                      <a16:colId xmlns:a16="http://schemas.microsoft.com/office/drawing/2014/main" val="2341062860"/>
                    </a:ext>
                  </a:extLst>
                </a:gridCol>
                <a:gridCol w="1715453">
                  <a:extLst>
                    <a:ext uri="{9D8B030D-6E8A-4147-A177-3AD203B41FA5}">
                      <a16:colId xmlns:a16="http://schemas.microsoft.com/office/drawing/2014/main" val="3639139754"/>
                    </a:ext>
                  </a:extLst>
                </a:gridCol>
                <a:gridCol w="1841608">
                  <a:extLst>
                    <a:ext uri="{9D8B030D-6E8A-4147-A177-3AD203B41FA5}">
                      <a16:colId xmlns:a16="http://schemas.microsoft.com/office/drawing/2014/main" val="1440502864"/>
                    </a:ext>
                  </a:extLst>
                </a:gridCol>
                <a:gridCol w="989330">
                  <a:extLst>
                    <a:ext uri="{9D8B030D-6E8A-4147-A177-3AD203B41FA5}">
                      <a16:colId xmlns:a16="http://schemas.microsoft.com/office/drawing/2014/main" val="3956084189"/>
                    </a:ext>
                  </a:extLst>
                </a:gridCol>
                <a:gridCol w="739775">
                  <a:extLst>
                    <a:ext uri="{9D8B030D-6E8A-4147-A177-3AD203B41FA5}">
                      <a16:colId xmlns:a16="http://schemas.microsoft.com/office/drawing/2014/main" val="1207984627"/>
                    </a:ext>
                  </a:extLst>
                </a:gridCol>
              </a:tblGrid>
              <a:tr h="394377">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600"/>
                        </a:spcBef>
                        <a:spcAft>
                          <a:spcPts val="300"/>
                        </a:spcAft>
                        <a:tabLst>
                          <a:tab pos="1447800" algn="l"/>
                        </a:tabLst>
                      </a:pPr>
                      <a:r>
                        <a:rPr lang="en-US" sz="1800" dirty="0"/>
                        <a:t>Favor</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00"/>
                        </a:spcBef>
                        <a:spcAft>
                          <a:spcPts val="300"/>
                        </a:spcAft>
                        <a:tabLst>
                          <a:tab pos="1447800" algn="l"/>
                        </a:tabLst>
                      </a:pPr>
                      <a:r>
                        <a:rPr lang="en-US" sz="1800" dirty="0"/>
                        <a:t>Oppose</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00"/>
                        </a:spcBef>
                        <a:spcAft>
                          <a:spcPts val="300"/>
                        </a:spcAft>
                        <a:tabLst>
                          <a:tab pos="1447800" algn="l"/>
                        </a:tabLst>
                      </a:pPr>
                      <a:r>
                        <a:rPr lang="en-US" sz="1800" dirty="0"/>
                        <a:t>Neutral</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00"/>
                        </a:spcBef>
                        <a:spcAft>
                          <a:spcPts val="300"/>
                        </a:spcAft>
                        <a:tabLst>
                          <a:tab pos="1447800" algn="l"/>
                        </a:tabLst>
                      </a:pPr>
                      <a:r>
                        <a:rPr lang="en-US" sz="1800" dirty="0"/>
                        <a:t>Total</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018210725"/>
                  </a:ext>
                </a:extLst>
              </a:tr>
              <a:tr h="238742">
                <a:tc>
                  <a:txBody>
                    <a:bodyPr/>
                    <a:lstStyle/>
                    <a:p>
                      <a:pPr marL="0" marR="0" algn="l">
                        <a:lnSpc>
                          <a:spcPct val="100000"/>
                        </a:lnSpc>
                        <a:spcBef>
                          <a:spcPts val="0"/>
                        </a:spcBef>
                        <a:spcAft>
                          <a:spcPts val="300"/>
                        </a:spcAft>
                      </a:pPr>
                      <a:r>
                        <a:rPr lang="en-US" sz="1800" dirty="0"/>
                        <a:t>Faculty</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 45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 15</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10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 70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771225151"/>
                  </a:ext>
                </a:extLst>
              </a:tr>
              <a:tr h="359115">
                <a:tc>
                  <a:txBody>
                    <a:bodyPr/>
                    <a:lstStyle/>
                    <a:p>
                      <a:pPr marL="0" marR="0" algn="l">
                        <a:lnSpc>
                          <a:spcPct val="100000"/>
                        </a:lnSpc>
                        <a:spcBef>
                          <a:spcPts val="0"/>
                        </a:spcBef>
                        <a:spcAft>
                          <a:spcPts val="300"/>
                        </a:spcAft>
                      </a:pPr>
                      <a:r>
                        <a:rPr lang="en-US" sz="1800" dirty="0"/>
                        <a:t>Student</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 90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30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230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8366883"/>
                  </a:ext>
                </a:extLst>
              </a:tr>
              <a:tr h="379366">
                <a:tc>
                  <a:txBody>
                    <a:bodyPr/>
                    <a:lstStyle/>
                    <a:p>
                      <a:pPr marL="0" marR="0">
                        <a:lnSpc>
                          <a:spcPct val="100000"/>
                        </a:lnSpc>
                        <a:spcBef>
                          <a:spcPts val="0"/>
                        </a:spcBef>
                        <a:spcAft>
                          <a:spcPts val="300"/>
                        </a:spcAft>
                      </a:pPr>
                      <a:r>
                        <a:rPr lang="en-US" sz="1800"/>
                        <a:t>Total</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135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125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40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300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4179677389"/>
                  </a:ext>
                </a:extLst>
              </a:tr>
            </a:tbl>
          </a:graphicData>
        </a:graphic>
      </p:graphicFrame>
    </p:spTree>
    <p:extLst>
      <p:ext uri="{BB962C8B-B14F-4D97-AF65-F5344CB8AC3E}">
        <p14:creationId xmlns:p14="http://schemas.microsoft.com/office/powerpoint/2010/main" val="40919050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4-29: Solution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buNone/>
            </a:pPr>
            <a:r>
              <a:rPr lang="en-US" dirty="0">
                <a:latin typeface="Times New Roman" panose="02020603050405020304" pitchFamily="18" charset="0"/>
                <a:cs typeface="Times New Roman" panose="02020603050405020304" pitchFamily="18" charset="0"/>
              </a:rPr>
              <a:t>From the given information,</a:t>
            </a:r>
          </a:p>
          <a:p>
            <a:pPr lvl="1">
              <a:buNone/>
            </a:pP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in favor</a:t>
            </a:r>
            <a:r>
              <a:rPr lang="en-US" sz="2800" dirty="0">
                <a:latin typeface="Times New Roman" panose="02020603050405020304" pitchFamily="18" charset="0"/>
                <a:cs typeface="Times New Roman" panose="02020603050405020304" pitchFamily="18" charset="0"/>
              </a:rPr>
              <a:t>) = 135/300 = </a:t>
            </a:r>
            <a:r>
              <a:rPr lang="en-US" sz="2800" b="1" dirty="0">
                <a:latin typeface="Times New Roman" panose="02020603050405020304" pitchFamily="18" charset="0"/>
                <a:cs typeface="Times New Roman" panose="02020603050405020304" pitchFamily="18" charset="0"/>
              </a:rPr>
              <a:t>.4500</a:t>
            </a:r>
          </a:p>
          <a:p>
            <a:pPr lvl="1">
              <a:spcAft>
                <a:spcPts val="1800"/>
              </a:spcAft>
              <a:buNone/>
            </a:pPr>
            <a:r>
              <a:rPr lang="en-US" sz="2800" i="1" dirty="0">
                <a:latin typeface="Times New Roman" panose="02020603050405020304" pitchFamily="18" charset="0"/>
                <a:cs typeface="Times New Roman" panose="02020603050405020304" pitchFamily="18" charset="0"/>
              </a:rPr>
              <a:t>P(neutral</a:t>
            </a:r>
            <a:r>
              <a:rPr lang="en-US" sz="2800" dirty="0">
                <a:latin typeface="Times New Roman" panose="02020603050405020304" pitchFamily="18" charset="0"/>
                <a:cs typeface="Times New Roman" panose="02020603050405020304" pitchFamily="18" charset="0"/>
              </a:rPr>
              <a:t>) = 40/300 = </a:t>
            </a:r>
            <a:r>
              <a:rPr lang="en-US" sz="2800" b="1" dirty="0">
                <a:latin typeface="Times New Roman" panose="02020603050405020304" pitchFamily="18" charset="0"/>
                <a:cs typeface="Times New Roman" panose="02020603050405020304" pitchFamily="18" charset="0"/>
              </a:rPr>
              <a:t>.1333</a:t>
            </a:r>
            <a:endParaRPr lang="en-US" sz="2800"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Hence,</a:t>
            </a:r>
          </a:p>
          <a:p>
            <a:pPr lvl="1">
              <a:buNone/>
            </a:pP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in favor</a:t>
            </a:r>
            <a:r>
              <a:rPr lang="en-US" sz="2800" dirty="0">
                <a:latin typeface="Times New Roman" panose="02020603050405020304" pitchFamily="18" charset="0"/>
                <a:cs typeface="Times New Roman" panose="02020603050405020304" pitchFamily="18" charset="0"/>
              </a:rPr>
              <a:t> or </a:t>
            </a:r>
            <a:r>
              <a:rPr lang="en-US" sz="2800" i="1" dirty="0">
                <a:latin typeface="Times New Roman" panose="02020603050405020304" pitchFamily="18" charset="0"/>
                <a:cs typeface="Times New Roman" panose="02020603050405020304" pitchFamily="18" charset="0"/>
              </a:rPr>
              <a:t>neutral</a:t>
            </a:r>
            <a:r>
              <a:rPr lang="en-US" sz="2800" dirty="0">
                <a:latin typeface="Times New Roman" panose="02020603050405020304" pitchFamily="18" charset="0"/>
                <a:cs typeface="Times New Roman" panose="02020603050405020304" pitchFamily="18" charset="0"/>
              </a:rPr>
              <a:t>) = .4500 + .1333 = </a:t>
            </a:r>
            <a:r>
              <a:rPr lang="en-US" sz="2800" b="1" dirty="0">
                <a:latin typeface="Times New Roman" panose="02020603050405020304" pitchFamily="18" charset="0"/>
                <a:cs typeface="Times New Roman" panose="02020603050405020304" pitchFamily="18" charset="0"/>
              </a:rPr>
              <a:t>.5833</a:t>
            </a:r>
          </a:p>
        </p:txBody>
      </p:sp>
    </p:spTree>
    <p:extLst>
      <p:ext uri="{BB962C8B-B14F-4D97-AF65-F5344CB8AC3E}">
        <p14:creationId xmlns:p14="http://schemas.microsoft.com/office/powerpoint/2010/main" val="26923188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4-30</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Consider the experiment of rolling a die once. What is the probability that a number less than 3 or a number greater than 4 is obtained?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9881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4-30: Solution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Here, the event </a:t>
            </a:r>
            <a:r>
              <a:rPr lang="en-US" i="1" dirty="0">
                <a:latin typeface="Times New Roman" panose="02020603050405020304" pitchFamily="18" charset="0"/>
                <a:cs typeface="Times New Roman" panose="02020603050405020304" pitchFamily="18" charset="0"/>
              </a:rPr>
              <a:t>a number less than 3 is obtained </a:t>
            </a:r>
            <a:r>
              <a:rPr lang="en-US" dirty="0">
                <a:latin typeface="Times New Roman" panose="02020603050405020304" pitchFamily="18" charset="0"/>
                <a:cs typeface="Times New Roman" panose="02020603050405020304" pitchFamily="18" charset="0"/>
              </a:rPr>
              <a:t>happens if either 1 or 2 is rolled on the die, and the event </a:t>
            </a:r>
            <a:r>
              <a:rPr lang="en-US" i="1" dirty="0">
                <a:latin typeface="Times New Roman" panose="02020603050405020304" pitchFamily="18" charset="0"/>
                <a:cs typeface="Times New Roman" panose="02020603050405020304" pitchFamily="18" charset="0"/>
              </a:rPr>
              <a:t>a number greater than 4 is obtained </a:t>
            </a:r>
            <a:r>
              <a:rPr lang="en-US" dirty="0">
                <a:latin typeface="Times New Roman" panose="02020603050405020304" pitchFamily="18" charset="0"/>
                <a:cs typeface="Times New Roman" panose="02020603050405020304" pitchFamily="18" charset="0"/>
              </a:rPr>
              <a:t>happens if either 5 or 6 is rolled on the die. Thus, these two events are mutually exclusive as they do not have any common outcome and cannot happen together. Hence, their joint probability is zero. </a:t>
            </a:r>
          </a:p>
          <a:p>
            <a:pPr marL="0" indent="457200">
              <a:buNone/>
            </a:pP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 number less than 3 is obtained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2/6</a:t>
            </a:r>
          </a:p>
          <a:p>
            <a:pPr marL="0" indent="457200">
              <a:buNone/>
            </a:pP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 number greater than 4 is obtained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14091131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4-30: Solution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The probability of the union of these two events is:</a:t>
            </a:r>
          </a:p>
          <a:p>
            <a:pPr marL="0" indent="0">
              <a:buNone/>
            </a:pP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 number less than 3 is obtained </a:t>
            </a:r>
            <a:r>
              <a:rPr lang="en-US" dirty="0">
                <a:latin typeface="Times New Roman" panose="02020603050405020304" pitchFamily="18" charset="0"/>
                <a:cs typeface="Times New Roman" panose="02020603050405020304" pitchFamily="18" charset="0"/>
              </a:rPr>
              <a:t>or </a:t>
            </a:r>
            <a:r>
              <a:rPr lang="en-US" i="1" dirty="0">
                <a:latin typeface="Times New Roman" panose="02020603050405020304" pitchFamily="18" charset="0"/>
                <a:cs typeface="Times New Roman" panose="02020603050405020304" pitchFamily="18" charset="0"/>
              </a:rPr>
              <a:t>a number greater than 4 is obtained</a:t>
            </a:r>
            <a:r>
              <a:rPr lang="en-US" dirty="0">
                <a:latin typeface="Times New Roman" panose="02020603050405020304" pitchFamily="18" charset="0"/>
                <a:cs typeface="Times New Roman" panose="02020603050405020304" pitchFamily="18" charset="0"/>
              </a:rPr>
              <a:t>) = 2/6 + 2/6 = </a:t>
            </a:r>
            <a:r>
              <a:rPr lang="en-US" b="1" dirty="0">
                <a:latin typeface="Times New Roman" panose="02020603050405020304" pitchFamily="18" charset="0"/>
                <a:cs typeface="Times New Roman" panose="02020603050405020304" pitchFamily="18" charset="0"/>
              </a:rPr>
              <a:t>.6667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0092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4.6 Counting Rule, Factorials, Combinations, and Permutations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Counting Rule to Find Total Outcomes</a:t>
            </a:r>
          </a:p>
          <a:p>
            <a:pPr marL="0" indent="0">
              <a:spcAft>
                <a:spcPts val="1800"/>
              </a:spcAft>
              <a:buNone/>
            </a:pPr>
            <a:r>
              <a:rPr lang="en-GB" dirty="0">
                <a:latin typeface="Times New Roman" panose="02020603050405020304" pitchFamily="18" charset="0"/>
                <a:cs typeface="Times New Roman" panose="02020603050405020304" pitchFamily="18" charset="0"/>
              </a:rPr>
              <a:t>If an experiment consists of three steps and if the first step can result in </a:t>
            </a:r>
            <a:r>
              <a:rPr lang="en-GB" i="1" dirty="0">
                <a:latin typeface="Times New Roman" panose="02020603050405020304" pitchFamily="18" charset="0"/>
                <a:cs typeface="Times New Roman" panose="02020603050405020304" pitchFamily="18" charset="0"/>
              </a:rPr>
              <a:t>m</a:t>
            </a:r>
            <a:r>
              <a:rPr lang="en-GB" dirty="0">
                <a:latin typeface="Times New Roman" panose="02020603050405020304" pitchFamily="18" charset="0"/>
                <a:cs typeface="Times New Roman" panose="02020603050405020304" pitchFamily="18" charset="0"/>
              </a:rPr>
              <a:t> outcomes, the second step in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outcomes, and the third in </a:t>
            </a:r>
            <a:r>
              <a:rPr lang="en-GB" i="1" dirty="0">
                <a:latin typeface="Times New Roman" panose="02020603050405020304" pitchFamily="18" charset="0"/>
                <a:cs typeface="Times New Roman" panose="02020603050405020304" pitchFamily="18" charset="0"/>
              </a:rPr>
              <a:t>k</a:t>
            </a:r>
            <a:r>
              <a:rPr lang="en-GB" dirty="0">
                <a:latin typeface="Times New Roman" panose="02020603050405020304" pitchFamily="18" charset="0"/>
                <a:cs typeface="Times New Roman" panose="02020603050405020304" pitchFamily="18" charset="0"/>
              </a:rPr>
              <a:t> outcomes, then</a:t>
            </a:r>
          </a:p>
          <a:p>
            <a:pPr marL="0" indent="0" algn="ctr">
              <a:spcAft>
                <a:spcPts val="1800"/>
              </a:spcAft>
              <a:buNone/>
            </a:pPr>
            <a:r>
              <a:rPr lang="en-GB" dirty="0">
                <a:latin typeface="Times New Roman" panose="02020603050405020304" pitchFamily="18" charset="0"/>
                <a:cs typeface="Times New Roman" panose="02020603050405020304" pitchFamily="18" charset="0"/>
              </a:rPr>
              <a:t>Total outcomes for the experiment = </a:t>
            </a:r>
            <a:r>
              <a:rPr lang="en-GB" i="1" dirty="0">
                <a:latin typeface="Times New Roman" panose="02020603050405020304" pitchFamily="18" charset="0"/>
                <a:cs typeface="Times New Roman" panose="02020603050405020304" pitchFamily="18" charset="0"/>
              </a:rPr>
              <a:t>m</a:t>
            </a:r>
            <a:r>
              <a:rPr lang="en-GB"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sym typeface="Wingdings" panose="05000000000000000000" pitchFamily="2" charset="2"/>
              </a:rPr>
              <a:t></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sym typeface="Wingdings" panose="05000000000000000000" pitchFamily="2" charset="2"/>
              </a:rPr>
              <a:t></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k</a:t>
            </a:r>
          </a:p>
        </p:txBody>
      </p:sp>
    </p:spTree>
    <p:extLst>
      <p:ext uri="{BB962C8B-B14F-4D97-AF65-F5344CB8AC3E}">
        <p14:creationId xmlns:p14="http://schemas.microsoft.com/office/powerpoint/2010/main" val="3510826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4-31</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Consider three tosses of a coin. How many total outcomes this experiment has?</a:t>
            </a:r>
            <a:endParaRPr lang="en-GB"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4777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4-31: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This experiment of tossing a coin three times has three steps: the first toss, the second toss, and the third toss. Each step has two outcomes: a head and a tail. Thus, </a:t>
            </a:r>
          </a:p>
          <a:p>
            <a:pPr marL="0" indent="0" algn="ctr">
              <a:spcAft>
                <a:spcPts val="1800"/>
              </a:spcAft>
              <a:buNone/>
            </a:pPr>
            <a:r>
              <a:rPr lang="en-GB" dirty="0">
                <a:latin typeface="Times New Roman" panose="02020603050405020304" pitchFamily="18" charset="0"/>
                <a:cs typeface="Times New Roman" panose="02020603050405020304" pitchFamily="18" charset="0"/>
              </a:rPr>
              <a:t>Total outcomes for three tosses of a coin = 2 × 2 × 2 = </a:t>
            </a:r>
            <a:r>
              <a:rPr lang="en-GB" b="1" dirty="0">
                <a:latin typeface="Times New Roman" panose="02020603050405020304" pitchFamily="18" charset="0"/>
                <a:cs typeface="Times New Roman" panose="02020603050405020304" pitchFamily="18" charset="0"/>
              </a:rPr>
              <a:t>8</a:t>
            </a:r>
            <a:endParaRPr lang="en-GB" dirty="0">
              <a:latin typeface="Times New Roman" panose="02020603050405020304" pitchFamily="18" charset="0"/>
              <a:cs typeface="Times New Roman" panose="02020603050405020304" pitchFamily="18" charset="0"/>
            </a:endParaRPr>
          </a:p>
          <a:p>
            <a:pPr marL="0" indent="0">
              <a:spcAft>
                <a:spcPts val="1800"/>
              </a:spcAft>
              <a:buNone/>
            </a:pPr>
            <a:r>
              <a:rPr lang="en-GB" dirty="0">
                <a:latin typeface="Times New Roman" panose="02020603050405020304" pitchFamily="18" charset="0"/>
                <a:cs typeface="Times New Roman" panose="02020603050405020304" pitchFamily="18" charset="0"/>
              </a:rPr>
              <a:t>The eight outcomes for this experiment are</a:t>
            </a:r>
            <a:endParaRPr lang="en-GB" i="1" dirty="0">
              <a:latin typeface="Times New Roman" panose="02020603050405020304" pitchFamily="18" charset="0"/>
              <a:cs typeface="Times New Roman" panose="02020603050405020304" pitchFamily="18" charset="0"/>
            </a:endParaRPr>
          </a:p>
          <a:p>
            <a:pPr marL="0" indent="0" algn="ctr">
              <a:spcAft>
                <a:spcPts val="1800"/>
              </a:spcAft>
              <a:buNone/>
            </a:pPr>
            <a:r>
              <a:rPr lang="en-GB" i="1" dirty="0">
                <a:latin typeface="Times New Roman" panose="02020603050405020304" pitchFamily="18" charset="0"/>
                <a:cs typeface="Times New Roman" panose="02020603050405020304" pitchFamily="18" charset="0"/>
              </a:rPr>
              <a:t>HHH</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HHT</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HTH</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HTT</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THH</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THT</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TTH</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TTT</a:t>
            </a:r>
          </a:p>
        </p:txBody>
      </p:sp>
    </p:spTree>
    <p:extLst>
      <p:ext uri="{BB962C8B-B14F-4D97-AF65-F5344CB8AC3E}">
        <p14:creationId xmlns:p14="http://schemas.microsoft.com/office/powerpoint/2010/main" val="98384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Event, Simple and Compound Events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An event that includes one and only one of the (final) outcomes for an experiment is called a </a:t>
            </a:r>
            <a:r>
              <a:rPr lang="en-GB" b="1" i="1" u="sng" dirty="0">
                <a:latin typeface="Times New Roman" panose="02020603050405020304" pitchFamily="18" charset="0"/>
                <a:cs typeface="Times New Roman" panose="02020603050405020304" pitchFamily="18" charset="0"/>
              </a:rPr>
              <a:t>simple event</a:t>
            </a:r>
            <a:r>
              <a:rPr lang="en-GB" dirty="0">
                <a:latin typeface="Times New Roman" panose="02020603050405020304" pitchFamily="18" charset="0"/>
                <a:cs typeface="Times New Roman" panose="02020603050405020304" pitchFamily="18" charset="0"/>
              </a:rPr>
              <a:t> and is denoted by </a:t>
            </a:r>
            <a:r>
              <a:rPr lang="en-GB" b="1" i="1" dirty="0" err="1">
                <a:latin typeface="Times New Roman" panose="02020603050405020304" pitchFamily="18" charset="0"/>
                <a:cs typeface="Times New Roman" panose="02020603050405020304" pitchFamily="18" charset="0"/>
              </a:rPr>
              <a:t>E</a:t>
            </a:r>
            <a:r>
              <a:rPr lang="en-GB" b="1" i="1" baseline="-25000"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52064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A prospective car buyer can choose between a fixed and a variable interest rate and can also choose a payment period of 36 months, 48 months, or 60 months. How many total outcomes are possible?</a:t>
            </a:r>
          </a:p>
        </p:txBody>
      </p:sp>
    </p:spTree>
    <p:extLst>
      <p:ext uri="{BB962C8B-B14F-4D97-AF65-F5344CB8AC3E}">
        <p14:creationId xmlns:p14="http://schemas.microsoft.com/office/powerpoint/2010/main" val="33627349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4-32: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There are two outcomes (a fixed or a variable interest rate) for the first step and three outcomes (a payment period of 36 months, 48 months, or 60 months) for the second step.  Hence,</a:t>
            </a:r>
          </a:p>
          <a:p>
            <a:pPr marL="0" indent="0" algn="ctr">
              <a:buNone/>
            </a:pPr>
            <a:r>
              <a:rPr lang="en-GB" dirty="0">
                <a:latin typeface="Times New Roman" panose="02020603050405020304" pitchFamily="18" charset="0"/>
                <a:cs typeface="Times New Roman" panose="02020603050405020304" pitchFamily="18" charset="0"/>
              </a:rPr>
              <a:t>Total outcomes = 2 × 3 = </a:t>
            </a:r>
            <a:r>
              <a:rPr lang="en-GB" b="1" dirty="0">
                <a:latin typeface="Times New Roman" panose="02020603050405020304" pitchFamily="18" charset="0"/>
                <a:cs typeface="Times New Roman" panose="02020603050405020304" pitchFamily="18" charset="0"/>
              </a:rPr>
              <a:t>6</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5483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A National Football League team will play 16 games during a regular season. Each game can result in one of three outcomes: a win, a loss, or a tie. </a:t>
            </a:r>
            <a:r>
              <a:rPr lang="en-US" dirty="0">
                <a:latin typeface="Times New Roman" panose="02020603050405020304" pitchFamily="18" charset="0"/>
                <a:cs typeface="Times New Roman" panose="02020603050405020304" pitchFamily="18" charset="0"/>
              </a:rPr>
              <a:t>How many total outcomes are possible?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771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4-33: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lnSpc>
                <a:spcPct val="90000"/>
              </a:lnSpc>
              <a:spcAft>
                <a:spcPts val="1800"/>
              </a:spcAft>
              <a:buNone/>
            </a:pPr>
            <a:r>
              <a:rPr lang="en-GB" dirty="0">
                <a:latin typeface="Times New Roman" panose="02020603050405020304" pitchFamily="18" charset="0"/>
                <a:cs typeface="Times New Roman" panose="02020603050405020304" pitchFamily="18" charset="0"/>
              </a:rPr>
              <a:t>The total possible outcomes for 16 games are calculated as follows:</a:t>
            </a:r>
          </a:p>
          <a:p>
            <a:pPr algn="ctr">
              <a:lnSpc>
                <a:spcPct val="90000"/>
              </a:lnSpc>
              <a:buNone/>
            </a:pPr>
            <a:r>
              <a:rPr lang="en-GB" dirty="0">
                <a:latin typeface="Times New Roman" panose="02020603050405020304" pitchFamily="18" charset="0"/>
                <a:cs typeface="Times New Roman" panose="02020603050405020304" pitchFamily="18" charset="0"/>
              </a:rPr>
              <a:t>Total outcomes = 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 </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3</a:t>
            </a:r>
          </a:p>
          <a:p>
            <a:pPr indent="-228600" algn="ctr">
              <a:lnSpc>
                <a:spcPct val="90000"/>
              </a:lnSpc>
              <a:spcAft>
                <a:spcPts val="1800"/>
              </a:spcAft>
              <a:buNone/>
            </a:pPr>
            <a:r>
              <a:rPr lang="en-GB" dirty="0">
                <a:latin typeface="Times New Roman" panose="02020603050405020304" pitchFamily="18" charset="0"/>
                <a:cs typeface="Times New Roman" panose="02020603050405020304" pitchFamily="18" charset="0"/>
              </a:rPr>
              <a:t>= 3</a:t>
            </a:r>
            <a:r>
              <a:rPr lang="en-GB" baseline="30000" dirty="0">
                <a:latin typeface="Times New Roman" panose="02020603050405020304" pitchFamily="18" charset="0"/>
                <a:cs typeface="Times New Roman" panose="02020603050405020304" pitchFamily="18" charset="0"/>
              </a:rPr>
              <a:t>16</a:t>
            </a:r>
            <a:r>
              <a:rPr lang="en-GB" dirty="0">
                <a:latin typeface="Times New Roman" panose="02020603050405020304" pitchFamily="18" charset="0"/>
                <a:cs typeface="Times New Roman" panose="02020603050405020304" pitchFamily="18" charset="0"/>
              </a:rPr>
              <a:t> = </a:t>
            </a:r>
            <a:r>
              <a:rPr lang="en-GB" b="1" dirty="0">
                <a:latin typeface="Times New Roman" panose="02020603050405020304" pitchFamily="18" charset="0"/>
                <a:cs typeface="Times New Roman" panose="02020603050405020304" pitchFamily="18" charset="0"/>
              </a:rPr>
              <a:t>43,046,721</a:t>
            </a:r>
            <a:endParaRPr lang="en-GB" dirty="0">
              <a:latin typeface="Times New Roman" panose="02020603050405020304" pitchFamily="18" charset="0"/>
              <a:cs typeface="Times New Roman" panose="02020603050405020304" pitchFamily="18" charset="0"/>
            </a:endParaRPr>
          </a:p>
          <a:p>
            <a:pPr>
              <a:lnSpc>
                <a:spcPct val="90000"/>
              </a:lnSpc>
              <a:buNone/>
            </a:pPr>
            <a:r>
              <a:rPr lang="en-GB" dirty="0">
                <a:latin typeface="Times New Roman" panose="02020603050405020304" pitchFamily="18" charset="0"/>
                <a:cs typeface="Times New Roman" panose="02020603050405020304" pitchFamily="18" charset="0"/>
              </a:rPr>
              <a:t>One of the 43,046,721 possible outcomes is all 16 wins.</a:t>
            </a:r>
          </a:p>
        </p:txBody>
      </p:sp>
    </p:spTree>
    <p:extLst>
      <p:ext uri="{BB962C8B-B14F-4D97-AF65-F5344CB8AC3E}">
        <p14:creationId xmlns:p14="http://schemas.microsoft.com/office/powerpoint/2010/main" val="35159726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Counting Rule, Factorials, Combinations, and Permutations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lnSpc>
                <a:spcPct val="90000"/>
              </a:lnSpc>
              <a:spcAft>
                <a:spcPts val="1800"/>
              </a:spcAft>
              <a:buNone/>
            </a:pPr>
            <a:r>
              <a:rPr lang="en-GB" b="1" dirty="0">
                <a:latin typeface="Times New Roman" panose="02020603050405020304" pitchFamily="18" charset="0"/>
                <a:cs typeface="Times New Roman" panose="02020603050405020304" pitchFamily="18" charset="0"/>
              </a:rPr>
              <a:t>Factorials</a:t>
            </a:r>
          </a:p>
          <a:p>
            <a:pPr marL="0" indent="0">
              <a:lnSpc>
                <a:spcPct val="90000"/>
              </a:lnSpc>
              <a:buNone/>
            </a:pPr>
            <a:r>
              <a:rPr lang="en-GB" b="1" dirty="0">
                <a:latin typeface="Times New Roman" panose="02020603050405020304" pitchFamily="18" charset="0"/>
                <a:cs typeface="Times New Roman" panose="02020603050405020304" pitchFamily="18" charset="0"/>
              </a:rPr>
              <a:t>Definition </a:t>
            </a:r>
          </a:p>
          <a:p>
            <a:pPr marL="0" indent="0">
              <a:lnSpc>
                <a:spcPct val="90000"/>
              </a:lnSpc>
              <a:buNone/>
            </a:pPr>
            <a:r>
              <a:rPr lang="en-GB" dirty="0">
                <a:latin typeface="Times New Roman" panose="02020603050405020304" pitchFamily="18" charset="0"/>
                <a:cs typeface="Times New Roman" panose="02020603050405020304" pitchFamily="18" charset="0"/>
              </a:rPr>
              <a:t>The symbol </a:t>
            </a:r>
            <a:r>
              <a:rPr lang="en-GB" b="1" i="1" dirty="0">
                <a:latin typeface="Times New Roman" panose="02020603050405020304" pitchFamily="18" charset="0"/>
                <a:cs typeface="Times New Roman" panose="02020603050405020304" pitchFamily="18" charset="0"/>
              </a:rPr>
              <a:t>n!</a:t>
            </a:r>
            <a:r>
              <a:rPr lang="en-GB" i="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read as “</a:t>
            </a:r>
            <a:r>
              <a:rPr lang="en-GB" b="1" i="1" dirty="0">
                <a:latin typeface="Times New Roman" panose="02020603050405020304" pitchFamily="18" charset="0"/>
                <a:cs typeface="Times New Roman" panose="02020603050405020304" pitchFamily="18" charset="0"/>
              </a:rPr>
              <a:t>n</a:t>
            </a:r>
            <a:r>
              <a:rPr lang="en-GB" b="1" dirty="0">
                <a:latin typeface="Times New Roman" panose="02020603050405020304" pitchFamily="18" charset="0"/>
                <a:cs typeface="Times New Roman" panose="02020603050405020304" pitchFamily="18" charset="0"/>
              </a:rPr>
              <a:t> factorial</a:t>
            </a:r>
            <a:r>
              <a:rPr lang="en-GB" dirty="0">
                <a:latin typeface="Times New Roman" panose="02020603050405020304" pitchFamily="18" charset="0"/>
                <a:cs typeface="Times New Roman" panose="02020603050405020304" pitchFamily="18" charset="0"/>
              </a:rPr>
              <a:t>,” represents the product of all the integers from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to 1. In other words,</a:t>
            </a:r>
          </a:p>
          <a:p>
            <a:pPr marL="0" indent="0" algn="ctr">
              <a:lnSpc>
                <a:spcPct val="90000"/>
              </a:lnSpc>
              <a:buNone/>
            </a:pPr>
            <a:r>
              <a:rPr lang="en-GB" i="1" dirty="0">
                <a:latin typeface="Times New Roman" panose="02020603050405020304" pitchFamily="18" charset="0"/>
                <a:cs typeface="Times New Roman" panose="02020603050405020304" pitchFamily="18" charset="0"/>
              </a:rPr>
              <a:t>n! = n(n − 1)(n − 2)(n − 3) · · · 3 · 2 · 1 </a:t>
            </a:r>
          </a:p>
          <a:p>
            <a:pPr marL="0" indent="0">
              <a:lnSpc>
                <a:spcPct val="90000"/>
              </a:lnSpc>
              <a:buNone/>
            </a:pPr>
            <a:r>
              <a:rPr lang="en-GB" dirty="0">
                <a:latin typeface="Times New Roman" panose="02020603050405020304" pitchFamily="18" charset="0"/>
                <a:cs typeface="Times New Roman" panose="02020603050405020304" pitchFamily="18" charset="0"/>
              </a:rPr>
              <a:t>By definition,</a:t>
            </a:r>
          </a:p>
          <a:p>
            <a:pPr marL="0" indent="0" algn="ctr">
              <a:lnSpc>
                <a:spcPct val="90000"/>
              </a:lnSpc>
              <a:buNone/>
            </a:pPr>
            <a:r>
              <a:rPr lang="en-GB" dirty="0">
                <a:latin typeface="Times New Roman" panose="02020603050405020304" pitchFamily="18" charset="0"/>
                <a:cs typeface="Times New Roman" panose="02020603050405020304" pitchFamily="18" charset="0"/>
              </a:rPr>
              <a:t>0! = 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8012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609600" indent="-609600">
              <a:spcAft>
                <a:spcPts val="1800"/>
              </a:spcAft>
              <a:buNone/>
            </a:pPr>
            <a:r>
              <a:rPr lang="en-GB" dirty="0">
                <a:latin typeface="Times New Roman" panose="02020603050405020304" pitchFamily="18" charset="0"/>
                <a:cs typeface="Times New Roman" panose="02020603050405020304" pitchFamily="18" charset="0"/>
              </a:rPr>
              <a:t>Evaluate 7!</a:t>
            </a:r>
          </a:p>
          <a:p>
            <a:pPr marL="609600" indent="-609600">
              <a:buNone/>
            </a:pPr>
            <a:r>
              <a:rPr lang="en-GB" dirty="0">
                <a:latin typeface="Times New Roman" panose="02020603050405020304" pitchFamily="18" charset="0"/>
                <a:cs typeface="Times New Roman" panose="02020603050405020304" pitchFamily="18" charset="0"/>
              </a:rPr>
              <a:t>7! = 7 </a:t>
            </a:r>
            <a:r>
              <a:rPr lang="en-US" dirty="0">
                <a:latin typeface="Times New Roman" panose="02020603050405020304" pitchFamily="18" charset="0"/>
                <a:cs typeface="Times New Roman" panose="02020603050405020304" pitchFamily="18" charset="0"/>
              </a:rPr>
              <a:t>· 6 · 5 · 4 · 3 · 2 · 1 = </a:t>
            </a:r>
            <a:r>
              <a:rPr lang="en-US" b="1" dirty="0">
                <a:latin typeface="Times New Roman" panose="02020603050405020304" pitchFamily="18" charset="0"/>
                <a:cs typeface="Times New Roman" panose="02020603050405020304" pitchFamily="18" charset="0"/>
              </a:rPr>
              <a:t>5040</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89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609600" indent="-609600">
              <a:spcAft>
                <a:spcPts val="1800"/>
              </a:spcAft>
              <a:buNone/>
            </a:pPr>
            <a:r>
              <a:rPr lang="en-GB" dirty="0">
                <a:latin typeface="Times New Roman" panose="02020603050405020304" pitchFamily="18" charset="0"/>
                <a:cs typeface="Times New Roman" panose="02020603050405020304" pitchFamily="18" charset="0"/>
              </a:rPr>
              <a:t>Evaluate 10!</a:t>
            </a:r>
          </a:p>
          <a:p>
            <a:pPr marL="609600" indent="-609600">
              <a:buNone/>
            </a:pPr>
            <a:r>
              <a:rPr lang="en-GB" dirty="0">
                <a:latin typeface="Times New Roman" panose="02020603050405020304" pitchFamily="18" charset="0"/>
                <a:cs typeface="Times New Roman" panose="02020603050405020304" pitchFamily="18" charset="0"/>
              </a:rPr>
              <a:t>10! = 10 </a:t>
            </a:r>
            <a:r>
              <a:rPr lang="en-US" dirty="0">
                <a:latin typeface="Times New Roman" panose="02020603050405020304" pitchFamily="18" charset="0"/>
                <a:cs typeface="Times New Roman" panose="02020603050405020304" pitchFamily="18" charset="0"/>
              </a:rPr>
              <a:t>· 9 · 8 · </a:t>
            </a:r>
            <a:r>
              <a:rPr lang="en-GB"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 6 · 5 · 4 · 3 · 2 · 1 </a:t>
            </a:r>
          </a:p>
          <a:p>
            <a:pPr marL="609600" indent="-3810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3,628,800</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3309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609600" indent="-609600">
              <a:buNone/>
            </a:pPr>
            <a:r>
              <a:rPr lang="en-GB" dirty="0">
                <a:latin typeface="Times New Roman" panose="02020603050405020304" pitchFamily="18" charset="0"/>
                <a:cs typeface="Times New Roman" panose="02020603050405020304" pitchFamily="18" charset="0"/>
              </a:rPr>
              <a:t>Evaluate (12-4)!</a:t>
            </a:r>
          </a:p>
          <a:p>
            <a:pPr marL="609600" indent="-609600">
              <a:buNone/>
            </a:pPr>
            <a:r>
              <a:rPr lang="en-GB" dirty="0">
                <a:latin typeface="Times New Roman" panose="02020603050405020304" pitchFamily="18" charset="0"/>
                <a:cs typeface="Times New Roman" panose="02020603050405020304" pitchFamily="18" charset="0"/>
              </a:rPr>
              <a:t>(12-4)! = 8! =</a:t>
            </a:r>
            <a:r>
              <a:rPr lang="en-US" dirty="0">
                <a:latin typeface="Times New Roman" panose="02020603050405020304" pitchFamily="18" charset="0"/>
                <a:cs typeface="Times New Roman" panose="02020603050405020304" pitchFamily="18" charset="0"/>
              </a:rPr>
              <a:t> 8 · </a:t>
            </a:r>
            <a:r>
              <a:rPr lang="en-GB"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 6 · 5 · 4 · 3 · 2 · 1 </a:t>
            </a:r>
          </a:p>
          <a:p>
            <a:pPr marL="609600" indent="116205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40,320</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656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609600" indent="-609600">
              <a:spcAft>
                <a:spcPts val="1800"/>
              </a:spcAft>
              <a:buNone/>
            </a:pPr>
            <a:r>
              <a:rPr lang="en-GB" dirty="0">
                <a:latin typeface="Times New Roman" panose="02020603050405020304" pitchFamily="18" charset="0"/>
                <a:cs typeface="Times New Roman" panose="02020603050405020304" pitchFamily="18" charset="0"/>
              </a:rPr>
              <a:t>Evaluate (5-5)!</a:t>
            </a:r>
          </a:p>
          <a:p>
            <a:pPr marL="609600" indent="-609600">
              <a:spcAft>
                <a:spcPts val="1800"/>
              </a:spcAft>
              <a:buNone/>
            </a:pPr>
            <a:r>
              <a:rPr lang="en-GB" dirty="0">
                <a:latin typeface="Times New Roman" panose="02020603050405020304" pitchFamily="18" charset="0"/>
                <a:cs typeface="Times New Roman" panose="02020603050405020304" pitchFamily="18" charset="0"/>
              </a:rPr>
              <a:t>(5-5)! = 0!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a:t>
            </a:r>
          </a:p>
          <a:p>
            <a:pPr marL="609600" indent="-609600">
              <a:spcAft>
                <a:spcPts val="1800"/>
              </a:spcAft>
              <a:buNone/>
            </a:pPr>
            <a:r>
              <a:rPr lang="en-US" dirty="0">
                <a:latin typeface="Times New Roman" panose="02020603050405020304" pitchFamily="18" charset="0"/>
                <a:cs typeface="Times New Roman" panose="02020603050405020304" pitchFamily="18" charset="0"/>
              </a:rPr>
              <a:t>Note that 0! is always equal to 1.</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23533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Counting Rule, Factorials, Combinations, and Permutations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Combinations</a:t>
            </a:r>
          </a:p>
          <a:p>
            <a:pPr marL="0" indent="0">
              <a:buNone/>
            </a:pPr>
            <a:r>
              <a:rPr lang="en-GB" b="1" dirty="0">
                <a:latin typeface="Times New Roman" panose="02020603050405020304" pitchFamily="18" charset="0"/>
                <a:cs typeface="Times New Roman" panose="02020603050405020304" pitchFamily="18" charset="0"/>
              </a:rPr>
              <a:t>Definition</a:t>
            </a:r>
          </a:p>
          <a:p>
            <a:pPr marL="0" indent="0">
              <a:spcAft>
                <a:spcPts val="1200"/>
              </a:spcAft>
              <a:buNone/>
            </a:pPr>
            <a:r>
              <a:rPr lang="en-GB" b="1" i="1" u="sng" dirty="0">
                <a:latin typeface="Times New Roman" panose="02020603050405020304" pitchFamily="18" charset="0"/>
                <a:cs typeface="Times New Roman" panose="02020603050405020304" pitchFamily="18" charset="0"/>
              </a:rPr>
              <a:t>Combinations</a:t>
            </a:r>
            <a:r>
              <a:rPr lang="en-GB" dirty="0">
                <a:latin typeface="Times New Roman" panose="02020603050405020304" pitchFamily="18" charset="0"/>
                <a:cs typeface="Times New Roman" panose="02020603050405020304" pitchFamily="18" charset="0"/>
              </a:rPr>
              <a:t> give the number of ways </a:t>
            </a:r>
            <a:r>
              <a:rPr lang="en-GB" i="1" dirty="0">
                <a:latin typeface="Times New Roman" panose="02020603050405020304" pitchFamily="18" charset="0"/>
                <a:cs typeface="Times New Roman" panose="02020603050405020304" pitchFamily="18" charset="0"/>
              </a:rPr>
              <a:t>x </a:t>
            </a:r>
            <a:r>
              <a:rPr lang="en-GB" dirty="0">
                <a:latin typeface="Times New Roman" panose="02020603050405020304" pitchFamily="18" charset="0"/>
                <a:cs typeface="Times New Roman" panose="02020603050405020304" pitchFamily="18" charset="0"/>
              </a:rPr>
              <a:t>elements can be selected from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elements. The notation used to denote the total number of combinations is</a:t>
            </a:r>
          </a:p>
          <a:p>
            <a:pPr marL="0" indent="0" algn="ctr">
              <a:spcAft>
                <a:spcPts val="1800"/>
              </a:spcAft>
              <a:buNone/>
            </a:pPr>
            <a:r>
              <a:rPr lang="en-GB" i="1" baseline="-25000" dirty="0" err="1">
                <a:latin typeface="Times New Roman" panose="02020603050405020304" pitchFamily="18" charset="0"/>
                <a:cs typeface="Times New Roman" panose="02020603050405020304" pitchFamily="18" charset="0"/>
              </a:rPr>
              <a:t>n</a:t>
            </a:r>
            <a:r>
              <a:rPr lang="en-GB" sz="3200" i="1" dirty="0" err="1">
                <a:latin typeface="Times New Roman" panose="02020603050405020304" pitchFamily="18" charset="0"/>
                <a:cs typeface="Times New Roman" panose="02020603050405020304" pitchFamily="18" charset="0"/>
              </a:rPr>
              <a:t>C</a:t>
            </a:r>
            <a:r>
              <a:rPr lang="en-GB" i="1" baseline="-25000" dirty="0" err="1">
                <a:latin typeface="Times New Roman" panose="02020603050405020304" pitchFamily="18" charset="0"/>
                <a:cs typeface="Times New Roman" panose="02020603050405020304" pitchFamily="18" charset="0"/>
              </a:rPr>
              <a:t>x</a:t>
            </a:r>
            <a:endParaRPr lang="en-GB" i="1" baseline="-25000" dirty="0">
              <a:latin typeface="Times New Roman" panose="02020603050405020304" pitchFamily="18" charset="0"/>
              <a:cs typeface="Times New Roman" panose="02020603050405020304" pitchFamily="18" charset="0"/>
            </a:endParaRPr>
          </a:p>
          <a:p>
            <a:pPr marL="0" indent="0">
              <a:spcAft>
                <a:spcPts val="1800"/>
              </a:spcAft>
              <a:buNone/>
            </a:pPr>
            <a:r>
              <a:rPr lang="en-GB" dirty="0">
                <a:latin typeface="Times New Roman" panose="02020603050405020304" pitchFamily="18" charset="0"/>
                <a:cs typeface="Times New Roman" panose="02020603050405020304" pitchFamily="18" charset="0"/>
              </a:rPr>
              <a:t>which is read as “the number of combinations of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elements selected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at a 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26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sz="2600" dirty="0">
                <a:latin typeface="Times New Roman" panose="02020603050405020304" pitchFamily="18" charset="0"/>
                <a:cs typeface="Times New Roman" panose="02020603050405020304" pitchFamily="18" charset="0"/>
              </a:rPr>
              <a:t>Reconsider Example 4-3 on selecting two workers from a company and observing whether the worker selected each time is a man or a woman. Each of the final four outcomes (</a:t>
            </a:r>
            <a:r>
              <a:rPr lang="en-GB" sz="2600" i="1" dirty="0">
                <a:latin typeface="Times New Roman" panose="02020603050405020304" pitchFamily="18" charset="0"/>
                <a:cs typeface="Times New Roman" panose="02020603050405020304" pitchFamily="18" charset="0"/>
              </a:rPr>
              <a:t>MM, MW, WM</a:t>
            </a:r>
            <a:r>
              <a:rPr lang="en-GB" sz="2600" dirty="0">
                <a:latin typeface="Times New Roman" panose="02020603050405020304" pitchFamily="18" charset="0"/>
                <a:cs typeface="Times New Roman" panose="02020603050405020304" pitchFamily="18" charset="0"/>
              </a:rPr>
              <a:t>, and </a:t>
            </a:r>
            <a:r>
              <a:rPr lang="en-GB" sz="2600" i="1" dirty="0">
                <a:latin typeface="Times New Roman" panose="02020603050405020304" pitchFamily="18" charset="0"/>
                <a:cs typeface="Times New Roman" panose="02020603050405020304" pitchFamily="18" charset="0"/>
              </a:rPr>
              <a:t>WW</a:t>
            </a:r>
            <a:r>
              <a:rPr lang="en-GB" sz="2600" dirty="0">
                <a:latin typeface="Times New Roman" panose="02020603050405020304" pitchFamily="18" charset="0"/>
                <a:cs typeface="Times New Roman" panose="02020603050405020304" pitchFamily="18" charset="0"/>
              </a:rPr>
              <a:t>) for this experiment is a simple event. These four events can be denoted by </a:t>
            </a:r>
            <a:r>
              <a:rPr lang="en-GB" sz="2600" i="1" dirty="0">
                <a:latin typeface="Times New Roman" panose="02020603050405020304" pitchFamily="18" charset="0"/>
                <a:cs typeface="Times New Roman" panose="02020603050405020304" pitchFamily="18" charset="0"/>
              </a:rPr>
              <a:t>E</a:t>
            </a:r>
            <a:r>
              <a:rPr lang="en-GB" sz="2600" i="1" baseline="-25000" dirty="0">
                <a:latin typeface="Times New Roman" panose="02020603050405020304" pitchFamily="18" charset="0"/>
                <a:cs typeface="Times New Roman" panose="02020603050405020304" pitchFamily="18" charset="0"/>
              </a:rPr>
              <a:t>1</a:t>
            </a:r>
            <a:r>
              <a:rPr lang="en-GB" sz="2600" dirty="0">
                <a:latin typeface="Times New Roman" panose="02020603050405020304" pitchFamily="18" charset="0"/>
                <a:cs typeface="Times New Roman" panose="02020603050405020304" pitchFamily="18" charset="0"/>
              </a:rPr>
              <a:t>, </a:t>
            </a:r>
            <a:r>
              <a:rPr lang="en-GB" sz="2600" i="1" dirty="0">
                <a:latin typeface="Times New Roman" panose="02020603050405020304" pitchFamily="18" charset="0"/>
                <a:cs typeface="Times New Roman" panose="02020603050405020304" pitchFamily="18" charset="0"/>
              </a:rPr>
              <a:t>E</a:t>
            </a:r>
            <a:r>
              <a:rPr lang="en-GB" sz="2600" i="1" baseline="-25000" dirty="0">
                <a:latin typeface="Times New Roman" panose="02020603050405020304" pitchFamily="18" charset="0"/>
                <a:cs typeface="Times New Roman" panose="02020603050405020304" pitchFamily="18" charset="0"/>
              </a:rPr>
              <a:t>2</a:t>
            </a:r>
            <a:r>
              <a:rPr lang="en-GB" sz="2600" dirty="0">
                <a:latin typeface="Times New Roman" panose="02020603050405020304" pitchFamily="18" charset="0"/>
                <a:cs typeface="Times New Roman" panose="02020603050405020304" pitchFamily="18" charset="0"/>
              </a:rPr>
              <a:t>, </a:t>
            </a:r>
            <a:r>
              <a:rPr lang="en-GB" sz="2600" i="1" dirty="0">
                <a:latin typeface="Times New Roman" panose="02020603050405020304" pitchFamily="18" charset="0"/>
                <a:cs typeface="Times New Roman" panose="02020603050405020304" pitchFamily="18" charset="0"/>
              </a:rPr>
              <a:t>E</a:t>
            </a:r>
            <a:r>
              <a:rPr lang="en-GB" sz="2600" i="1" baseline="-25000" dirty="0">
                <a:latin typeface="Times New Roman" panose="02020603050405020304" pitchFamily="18" charset="0"/>
                <a:cs typeface="Times New Roman" panose="02020603050405020304" pitchFamily="18" charset="0"/>
              </a:rPr>
              <a:t>3</a:t>
            </a:r>
            <a:r>
              <a:rPr lang="en-GB" sz="2600" dirty="0">
                <a:latin typeface="Times New Roman" panose="02020603050405020304" pitchFamily="18" charset="0"/>
                <a:cs typeface="Times New Roman" panose="02020603050405020304" pitchFamily="18" charset="0"/>
              </a:rPr>
              <a:t>, and </a:t>
            </a:r>
            <a:r>
              <a:rPr lang="en-GB" sz="2600" i="1" dirty="0">
                <a:latin typeface="Times New Roman" panose="02020603050405020304" pitchFamily="18" charset="0"/>
                <a:cs typeface="Times New Roman" panose="02020603050405020304" pitchFamily="18" charset="0"/>
              </a:rPr>
              <a:t>E</a:t>
            </a:r>
            <a:r>
              <a:rPr lang="en-GB" sz="2600" i="1" baseline="-25000" dirty="0">
                <a:latin typeface="Times New Roman" panose="02020603050405020304" pitchFamily="18" charset="0"/>
                <a:cs typeface="Times New Roman" panose="02020603050405020304" pitchFamily="18" charset="0"/>
              </a:rPr>
              <a:t>4</a:t>
            </a:r>
            <a:r>
              <a:rPr lang="en-GB" sz="2600" dirty="0">
                <a:latin typeface="Times New Roman" panose="02020603050405020304" pitchFamily="18" charset="0"/>
                <a:cs typeface="Times New Roman" panose="02020603050405020304" pitchFamily="18" charset="0"/>
              </a:rPr>
              <a:t>, respectively. Thus,</a:t>
            </a:r>
          </a:p>
          <a:p>
            <a:pPr marL="0" indent="0" algn="ctr">
              <a:buNone/>
            </a:pPr>
            <a:r>
              <a:rPr lang="en-GB" sz="2600" b="1" i="1" dirty="0">
                <a:latin typeface="Times New Roman" panose="02020603050405020304" pitchFamily="18" charset="0"/>
                <a:cs typeface="Times New Roman" panose="02020603050405020304" pitchFamily="18" charset="0"/>
              </a:rPr>
              <a:t>E</a:t>
            </a:r>
            <a:r>
              <a:rPr lang="en-GB" sz="2600" b="1" i="1" baseline="-25000" dirty="0">
                <a:latin typeface="Times New Roman" panose="02020603050405020304" pitchFamily="18" charset="0"/>
                <a:cs typeface="Times New Roman" panose="02020603050405020304" pitchFamily="18" charset="0"/>
              </a:rPr>
              <a:t>1</a:t>
            </a:r>
            <a:r>
              <a:rPr lang="en-GB" sz="2600" dirty="0">
                <a:latin typeface="Times New Roman" panose="02020603050405020304" pitchFamily="18" charset="0"/>
                <a:cs typeface="Times New Roman" panose="02020603050405020304" pitchFamily="18" charset="0"/>
              </a:rPr>
              <a:t> ={</a:t>
            </a:r>
            <a:r>
              <a:rPr lang="en-GB" sz="2600" i="1" dirty="0">
                <a:latin typeface="Times New Roman" panose="02020603050405020304" pitchFamily="18" charset="0"/>
                <a:cs typeface="Times New Roman" panose="02020603050405020304" pitchFamily="18" charset="0"/>
              </a:rPr>
              <a:t>MM}</a:t>
            </a:r>
            <a:r>
              <a:rPr lang="en-GB" sz="2600" dirty="0">
                <a:latin typeface="Times New Roman" panose="02020603050405020304" pitchFamily="18" charset="0"/>
                <a:cs typeface="Times New Roman" panose="02020603050405020304" pitchFamily="18" charset="0"/>
              </a:rPr>
              <a:t>,  </a:t>
            </a:r>
            <a:r>
              <a:rPr lang="en-GB" sz="2600" b="1" i="1" dirty="0">
                <a:latin typeface="Times New Roman" panose="02020603050405020304" pitchFamily="18" charset="0"/>
                <a:cs typeface="Times New Roman" panose="02020603050405020304" pitchFamily="18" charset="0"/>
              </a:rPr>
              <a:t>E</a:t>
            </a:r>
            <a:r>
              <a:rPr lang="en-GB" sz="2600" b="1" i="1" baseline="-25000" dirty="0">
                <a:latin typeface="Times New Roman" panose="02020603050405020304" pitchFamily="18" charset="0"/>
                <a:cs typeface="Times New Roman" panose="02020603050405020304" pitchFamily="18" charset="0"/>
              </a:rPr>
              <a:t>2</a:t>
            </a:r>
            <a:r>
              <a:rPr lang="en-GB" sz="2600" i="1" dirty="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 {</a:t>
            </a:r>
            <a:r>
              <a:rPr lang="en-GB" sz="2600" i="1" dirty="0">
                <a:latin typeface="Times New Roman" panose="02020603050405020304" pitchFamily="18" charset="0"/>
                <a:cs typeface="Times New Roman" panose="02020603050405020304" pitchFamily="18" charset="0"/>
              </a:rPr>
              <a:t>MW}</a:t>
            </a:r>
            <a:r>
              <a:rPr lang="en-GB" sz="2600" dirty="0">
                <a:latin typeface="Times New Roman" panose="02020603050405020304" pitchFamily="18" charset="0"/>
                <a:cs typeface="Times New Roman" panose="02020603050405020304" pitchFamily="18" charset="0"/>
              </a:rPr>
              <a:t>,  </a:t>
            </a:r>
            <a:r>
              <a:rPr lang="en-GB" sz="2600" b="1" i="1" dirty="0">
                <a:latin typeface="Times New Roman" panose="02020603050405020304" pitchFamily="18" charset="0"/>
                <a:cs typeface="Times New Roman" panose="02020603050405020304" pitchFamily="18" charset="0"/>
              </a:rPr>
              <a:t>E</a:t>
            </a:r>
            <a:r>
              <a:rPr lang="en-GB" sz="2600" b="1" i="1" baseline="-25000" dirty="0">
                <a:latin typeface="Times New Roman" panose="02020603050405020304" pitchFamily="18" charset="0"/>
                <a:cs typeface="Times New Roman" panose="02020603050405020304" pitchFamily="18" charset="0"/>
              </a:rPr>
              <a:t>3</a:t>
            </a:r>
            <a:r>
              <a:rPr lang="en-GB" sz="2600" b="1" dirty="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 {</a:t>
            </a:r>
            <a:r>
              <a:rPr lang="en-GB" sz="2600" i="1" dirty="0">
                <a:latin typeface="Times New Roman" panose="02020603050405020304" pitchFamily="18" charset="0"/>
                <a:cs typeface="Times New Roman" panose="02020603050405020304" pitchFamily="18" charset="0"/>
              </a:rPr>
              <a:t>WM}</a:t>
            </a:r>
            <a:r>
              <a:rPr lang="en-GB" sz="2600" dirty="0">
                <a:latin typeface="Times New Roman" panose="02020603050405020304" pitchFamily="18" charset="0"/>
                <a:cs typeface="Times New Roman" panose="02020603050405020304" pitchFamily="18" charset="0"/>
              </a:rPr>
              <a:t>,  and  </a:t>
            </a:r>
            <a:r>
              <a:rPr lang="en-GB" sz="2600" b="1" i="1" dirty="0">
                <a:latin typeface="Times New Roman" panose="02020603050405020304" pitchFamily="18" charset="0"/>
                <a:cs typeface="Times New Roman" panose="02020603050405020304" pitchFamily="18" charset="0"/>
              </a:rPr>
              <a:t>E</a:t>
            </a:r>
            <a:r>
              <a:rPr lang="en-GB" sz="2600" b="1" i="1" baseline="-25000" dirty="0">
                <a:latin typeface="Times New Roman" panose="02020603050405020304" pitchFamily="18" charset="0"/>
                <a:cs typeface="Times New Roman" panose="02020603050405020304" pitchFamily="18" charset="0"/>
              </a:rPr>
              <a:t>4</a:t>
            </a:r>
            <a:r>
              <a:rPr lang="en-GB" sz="2600" baseline="-25000" dirty="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 {</a:t>
            </a:r>
            <a:r>
              <a:rPr lang="en-GB" sz="2600" i="1" dirty="0">
                <a:latin typeface="Times New Roman" panose="02020603050405020304" pitchFamily="18" charset="0"/>
                <a:cs typeface="Times New Roman" panose="02020603050405020304" pitchFamily="18" charset="0"/>
              </a:rPr>
              <a:t>WW}</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8096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Combinations (1 of 2)</a:t>
            </a:r>
          </a:p>
        </p:txBody>
      </p:sp>
      <p:pic>
        <p:nvPicPr>
          <p:cNvPr id="7" name="Picture Placeholder 6" descr="An equation reads as follows: Subscript n C subscript x equals the number of combinations of n elements selected x at a time. The component, n denotes the total number of elements. The component, x denotes the total number of elements selected per selection.">
            <a:extLst>
              <a:ext uri="{FF2B5EF4-FFF2-40B4-BE49-F238E27FC236}">
                <a16:creationId xmlns:a16="http://schemas.microsoft.com/office/drawing/2014/main" id="{4D15C060-95D9-4CDE-B09F-9697E06C0888}"/>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332784" y="2452551"/>
            <a:ext cx="8478433" cy="1952898"/>
          </a:xfrm>
          <a:prstGeom prst="rect">
            <a:avLst/>
          </a:prstGeom>
        </p:spPr>
      </p:pic>
    </p:spTree>
    <p:extLst>
      <p:ext uri="{BB962C8B-B14F-4D97-AF65-F5344CB8AC3E}">
        <p14:creationId xmlns:p14="http://schemas.microsoft.com/office/powerpoint/2010/main" val="33502383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A139-48E6-45C1-B0EC-796FA68717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Combinations (2 of 2)</a:t>
            </a:r>
          </a:p>
        </p:txBody>
      </p:sp>
      <p:sp>
        <p:nvSpPr>
          <p:cNvPr id="3" name="Content Placeholder 2">
            <a:extLst>
              <a:ext uri="{FF2B5EF4-FFF2-40B4-BE49-F238E27FC236}">
                <a16:creationId xmlns:a16="http://schemas.microsoft.com/office/drawing/2014/main" id="{0B9AF939-B287-442A-A376-8D5F8A839862}"/>
              </a:ext>
            </a:extLst>
          </p:cNvPr>
          <p:cNvSpPr>
            <a:spLocks noGrp="1"/>
          </p:cNvSpPr>
          <p:nvPr>
            <p:ph sz="quarter" idx="16"/>
          </p:nvPr>
        </p:nvSpPr>
        <p:spPr>
          <a:xfrm>
            <a:off x="304800" y="4327878"/>
            <a:ext cx="8534400" cy="1363133"/>
          </a:xfrm>
        </p:spPr>
        <p:txBody>
          <a:bodyPr/>
          <a:lstStyle/>
          <a:p>
            <a:pPr>
              <a:lnSpc>
                <a:spcPct val="100000"/>
              </a:lnSpc>
              <a:spcBef>
                <a:spcPts val="624"/>
              </a:spcBef>
            </a:pPr>
            <a:r>
              <a:rPr lang="en-GB" sz="2800" dirty="0">
                <a:latin typeface="Times New Roman" panose="02020603050405020304" pitchFamily="18" charset="0"/>
                <a:cs typeface="Times New Roman" panose="02020603050405020304" pitchFamily="18" charset="0"/>
              </a:rPr>
              <a:t>where </a:t>
            </a:r>
            <a:r>
              <a:rPr lang="en-GB" sz="2800" b="1"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a:t>
            </a:r>
            <a:r>
              <a:rPr lang="en-GB" sz="2800" b="1"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and </a:t>
            </a:r>
            <a:r>
              <a:rPr lang="en-GB" sz="2800" b="1" i="1" dirty="0">
                <a:latin typeface="Times New Roman" panose="02020603050405020304" pitchFamily="18" charset="0"/>
                <a:cs typeface="Times New Roman" panose="02020603050405020304" pitchFamily="18" charset="0"/>
              </a:rPr>
              <a:t>(n-x)!</a:t>
            </a:r>
            <a:r>
              <a:rPr lang="en-GB" sz="2800" dirty="0">
                <a:latin typeface="Times New Roman" panose="02020603050405020304" pitchFamily="18" charset="0"/>
                <a:cs typeface="Times New Roman" panose="02020603050405020304" pitchFamily="18" charset="0"/>
              </a:rPr>
              <a:t> are read as “</a:t>
            </a:r>
            <a:r>
              <a:rPr lang="en-GB" sz="2800" i="1" dirty="0">
                <a:latin typeface="Times New Roman" panose="02020603050405020304" pitchFamily="18" charset="0"/>
                <a:cs typeface="Times New Roman" panose="02020603050405020304" pitchFamily="18" charset="0"/>
              </a:rPr>
              <a:t>n factorial,</a:t>
            </a:r>
            <a:r>
              <a:rPr lang="en-GB" sz="2800" dirty="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x factorial,</a:t>
            </a:r>
            <a:r>
              <a:rPr lang="en-GB" sz="2800" dirty="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n minus x factorial</a:t>
            </a:r>
            <a:r>
              <a:rPr lang="en-GB" sz="2800" dirty="0">
                <a:latin typeface="Times New Roman" panose="02020603050405020304" pitchFamily="18" charset="0"/>
                <a:cs typeface="Times New Roman" panose="02020603050405020304" pitchFamily="18" charset="0"/>
              </a:rPr>
              <a:t>,” respectively.</a:t>
            </a:r>
            <a:endParaRPr lang="en-US" dirty="0">
              <a:latin typeface="Times New Roman" panose="02020603050405020304" pitchFamily="18" charset="0"/>
              <a:cs typeface="Times New Roman" panose="02020603050405020304" pitchFamily="18" charset="0"/>
            </a:endParaRPr>
          </a:p>
        </p:txBody>
      </p:sp>
      <p:graphicFrame>
        <p:nvGraphicFramePr>
          <p:cNvPr id="17" name="Object 2" descr="sub n cap c sub x equals start frac n factorial over x factorial left parenthesis n minus x right parenthesis factorial end frac">
            <a:extLst>
              <a:ext uri="{FF2B5EF4-FFF2-40B4-BE49-F238E27FC236}">
                <a16:creationId xmlns:a16="http://schemas.microsoft.com/office/drawing/2014/main" id="{B9CBA15A-25E4-49AD-ADE2-72B49A7DADF3}"/>
              </a:ext>
            </a:extLst>
          </p:cNvPr>
          <p:cNvGraphicFramePr>
            <a:graphicFrameLocks noChangeAspect="1"/>
          </p:cNvGraphicFramePr>
          <p:nvPr>
            <p:extLst>
              <p:ext uri="{D42A27DB-BD31-4B8C-83A1-F6EECF244321}">
                <p14:modId xmlns:p14="http://schemas.microsoft.com/office/powerpoint/2010/main" val="1686764101"/>
              </p:ext>
            </p:extLst>
          </p:nvPr>
        </p:nvGraphicFramePr>
        <p:xfrm>
          <a:off x="3169920" y="3048000"/>
          <a:ext cx="2849880" cy="1191242"/>
        </p:xfrm>
        <a:graphic>
          <a:graphicData uri="http://schemas.openxmlformats.org/presentationml/2006/ole">
            <mc:AlternateContent xmlns:mc="http://schemas.openxmlformats.org/markup-compatibility/2006">
              <mc:Choice xmlns:v="urn:schemas-microsoft-com:vml" Requires="v">
                <p:oleObj spid="_x0000_s67669" name="Equation" r:id="rId3" imgW="1002960" imgH="419040" progId="Equation.3">
                  <p:embed/>
                </p:oleObj>
              </mc:Choice>
              <mc:Fallback>
                <p:oleObj name="Equation" r:id="rId3" imgW="1002960" imgH="41904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920" y="3048000"/>
                        <a:ext cx="2849880" cy="1191242"/>
                      </a:xfrm>
                      <a:prstGeom prst="rect">
                        <a:avLst/>
                      </a:prstGeom>
                      <a:noFill/>
                      <a:ln>
                        <a:noFill/>
                      </a:ln>
                      <a:effectLst/>
                    </p:spPr>
                  </p:pic>
                </p:oleObj>
              </mc:Fallback>
            </mc:AlternateContent>
          </a:graphicData>
        </a:graphic>
      </p:graphicFrame>
      <p:sp>
        <p:nvSpPr>
          <p:cNvPr id="4" name="Content Placeholder 3">
            <a:extLst>
              <a:ext uri="{FF2B5EF4-FFF2-40B4-BE49-F238E27FC236}">
                <a16:creationId xmlns:a16="http://schemas.microsoft.com/office/drawing/2014/main" id="{8DB00B98-19B1-4824-8F0E-5AB8FEE1BC29}"/>
              </a:ext>
            </a:extLst>
          </p:cNvPr>
          <p:cNvSpPr>
            <a:spLocks noGrp="1"/>
          </p:cNvSpPr>
          <p:nvPr>
            <p:ph sz="quarter" idx="15"/>
          </p:nvPr>
        </p:nvSpPr>
        <p:spPr>
          <a:xfrm>
            <a:off x="304800" y="1596231"/>
            <a:ext cx="8534400" cy="1363133"/>
          </a:xfrm>
        </p:spPr>
        <p:txBody>
          <a:bodyPr/>
          <a:lstStyle/>
          <a:p>
            <a:pPr algn="l">
              <a:lnSpc>
                <a:spcPct val="100000"/>
              </a:lnSpc>
              <a:spcBef>
                <a:spcPts val="624"/>
              </a:spcBef>
            </a:pPr>
            <a:r>
              <a:rPr lang="en-GB" sz="2800" b="1" dirty="0">
                <a:latin typeface="Times New Roman" panose="02020603050405020304" pitchFamily="18" charset="0"/>
                <a:cs typeface="Times New Roman" panose="02020603050405020304" pitchFamily="18" charset="0"/>
              </a:rPr>
              <a:t>Number of Combinations</a:t>
            </a:r>
          </a:p>
          <a:p>
            <a:pPr algn="l">
              <a:lnSpc>
                <a:spcPct val="100000"/>
              </a:lnSpc>
              <a:spcBef>
                <a:spcPts val="624"/>
              </a:spcBef>
            </a:pPr>
            <a:r>
              <a:rPr lang="en-GB" sz="2800" dirty="0">
                <a:latin typeface="Times New Roman" panose="02020603050405020304" pitchFamily="18" charset="0"/>
                <a:cs typeface="Times New Roman" panose="02020603050405020304" pitchFamily="18" charset="0"/>
              </a:rPr>
              <a:t>The </a:t>
            </a:r>
            <a:r>
              <a:rPr lang="en-GB" sz="2800" b="1" i="1" u="sng" dirty="0">
                <a:latin typeface="Times New Roman" panose="02020603050405020304" pitchFamily="18" charset="0"/>
                <a:cs typeface="Times New Roman" panose="02020603050405020304" pitchFamily="18" charset="0"/>
              </a:rPr>
              <a:t>number of combinations</a:t>
            </a:r>
            <a:r>
              <a:rPr lang="en-GB" sz="2800" dirty="0">
                <a:latin typeface="Times New Roman" panose="02020603050405020304" pitchFamily="18" charset="0"/>
                <a:cs typeface="Times New Roman" panose="02020603050405020304" pitchFamily="18" charset="0"/>
              </a:rPr>
              <a:t> for selecting </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from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distinct elements is given by the formula</a:t>
            </a:r>
          </a:p>
        </p:txBody>
      </p:sp>
    </p:spTree>
    <p:extLst>
      <p:ext uri="{BB962C8B-B14F-4D97-AF65-F5344CB8AC3E}">
        <p14:creationId xmlns:p14="http://schemas.microsoft.com/office/powerpoint/2010/main" val="41234111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4-38</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An ice cream </a:t>
            </a:r>
            <a:r>
              <a:rPr lang="en-GB" dirty="0" err="1">
                <a:latin typeface="Times New Roman" panose="02020603050405020304" pitchFamily="18" charset="0"/>
                <a:cs typeface="Times New Roman" panose="02020603050405020304" pitchFamily="18" charset="0"/>
              </a:rPr>
              <a:t>parlor</a:t>
            </a:r>
            <a:r>
              <a:rPr lang="en-GB" dirty="0">
                <a:latin typeface="Times New Roman" panose="02020603050405020304" pitchFamily="18" charset="0"/>
                <a:cs typeface="Times New Roman" panose="02020603050405020304" pitchFamily="18" charset="0"/>
              </a:rPr>
              <a:t> has six </a:t>
            </a:r>
            <a:r>
              <a:rPr lang="en-GB" dirty="0" err="1">
                <a:latin typeface="Times New Roman" panose="02020603050405020304" pitchFamily="18" charset="0"/>
                <a:cs typeface="Times New Roman" panose="02020603050405020304" pitchFamily="18" charset="0"/>
              </a:rPr>
              <a:t>flavors</a:t>
            </a:r>
            <a:r>
              <a:rPr lang="en-GB" dirty="0">
                <a:latin typeface="Times New Roman" panose="02020603050405020304" pitchFamily="18" charset="0"/>
                <a:cs typeface="Times New Roman" panose="02020603050405020304" pitchFamily="18" charset="0"/>
              </a:rPr>
              <a:t> of ice cream. Kristen wants to buy two </a:t>
            </a:r>
            <a:r>
              <a:rPr lang="en-GB" dirty="0" err="1">
                <a:latin typeface="Times New Roman" panose="02020603050405020304" pitchFamily="18" charset="0"/>
                <a:cs typeface="Times New Roman" panose="02020603050405020304" pitchFamily="18" charset="0"/>
              </a:rPr>
              <a:t>flavors</a:t>
            </a:r>
            <a:r>
              <a:rPr lang="en-GB" dirty="0">
                <a:latin typeface="Times New Roman" panose="02020603050405020304" pitchFamily="18" charset="0"/>
                <a:cs typeface="Times New Roman" panose="02020603050405020304" pitchFamily="18" charset="0"/>
              </a:rPr>
              <a:t> of ice cream. If she randomly selects two </a:t>
            </a:r>
            <a:r>
              <a:rPr lang="en-GB" dirty="0" err="1">
                <a:latin typeface="Times New Roman" panose="02020603050405020304" pitchFamily="18" charset="0"/>
                <a:cs typeface="Times New Roman" panose="02020603050405020304" pitchFamily="18" charset="0"/>
              </a:rPr>
              <a:t>flavors</a:t>
            </a:r>
            <a:r>
              <a:rPr lang="en-GB" dirty="0">
                <a:latin typeface="Times New Roman" panose="02020603050405020304" pitchFamily="18" charset="0"/>
                <a:cs typeface="Times New Roman" panose="02020603050405020304" pitchFamily="18" charset="0"/>
              </a:rPr>
              <a:t> out of six, how many combinations are there?</a:t>
            </a:r>
          </a:p>
        </p:txBody>
      </p:sp>
    </p:spTree>
    <p:extLst>
      <p:ext uri="{BB962C8B-B14F-4D97-AF65-F5344CB8AC3E}">
        <p14:creationId xmlns:p14="http://schemas.microsoft.com/office/powerpoint/2010/main" val="2514578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A139-48E6-45C1-B0EC-796FA68717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4-38: Solution</a:t>
            </a:r>
          </a:p>
        </p:txBody>
      </p:sp>
      <p:sp>
        <p:nvSpPr>
          <p:cNvPr id="3" name="Content Placeholder 2">
            <a:extLst>
              <a:ext uri="{FF2B5EF4-FFF2-40B4-BE49-F238E27FC236}">
                <a16:creationId xmlns:a16="http://schemas.microsoft.com/office/drawing/2014/main" id="{0B9AF939-B287-442A-A376-8D5F8A839862}"/>
              </a:ext>
            </a:extLst>
          </p:cNvPr>
          <p:cNvSpPr>
            <a:spLocks noGrp="1"/>
          </p:cNvSpPr>
          <p:nvPr>
            <p:ph sz="quarter" idx="16"/>
          </p:nvPr>
        </p:nvSpPr>
        <p:spPr>
          <a:xfrm>
            <a:off x="304800" y="3876676"/>
            <a:ext cx="8534400" cy="1814335"/>
          </a:xfrm>
        </p:spPr>
        <p:txBody>
          <a:bodyPr/>
          <a:lstStyle/>
          <a:p>
            <a:pPr>
              <a:lnSpc>
                <a:spcPct val="100000"/>
              </a:lnSpc>
              <a:spcBef>
                <a:spcPct val="50000"/>
              </a:spcBef>
            </a:pPr>
            <a:r>
              <a:rPr lang="en-US" sz="2800" dirty="0">
                <a:latin typeface="Times New Roman" panose="02020603050405020304" pitchFamily="18" charset="0"/>
                <a:cs typeface="Times New Roman" panose="02020603050405020304" pitchFamily="18" charset="0"/>
              </a:rPr>
              <a:t>Thus, there are </a:t>
            </a:r>
            <a:r>
              <a:rPr lang="en-US" sz="2800" b="1" dirty="0">
                <a:latin typeface="Times New Roman" panose="02020603050405020304" pitchFamily="18" charset="0"/>
                <a:cs typeface="Times New Roman" panose="02020603050405020304" pitchFamily="18" charset="0"/>
              </a:rPr>
              <a:t>15</a:t>
            </a:r>
            <a:r>
              <a:rPr lang="en-US" sz="2800" dirty="0">
                <a:latin typeface="Times New Roman" panose="02020603050405020304" pitchFamily="18" charset="0"/>
                <a:cs typeface="Times New Roman" panose="02020603050405020304" pitchFamily="18" charset="0"/>
              </a:rPr>
              <a:t> ways for Kristen to select two ice cream flavors out of six.</a:t>
            </a:r>
            <a:endParaRPr lang="en-GB" sz="2800" dirty="0">
              <a:latin typeface="Times New Roman" panose="02020603050405020304" pitchFamily="18" charset="0"/>
              <a:cs typeface="Times New Roman" panose="02020603050405020304" pitchFamily="18" charset="0"/>
            </a:endParaRPr>
          </a:p>
        </p:txBody>
      </p:sp>
      <p:graphicFrame>
        <p:nvGraphicFramePr>
          <p:cNvPr id="6" name="Object 2" descr="sub six cap c sub two equals start frac six factorial over two factorial left parenthesis six minus two right parenthesis factorial end frac equals start frac six factorial over two factorial four factorial end frac equals start frac six dot operator five dot operator four dot operator three dot operator two dot operator one over two dot operator one dot operator four dot operator three dot operator two dot operator one end frac equals 15">
            <a:extLst>
              <a:ext uri="{FF2B5EF4-FFF2-40B4-BE49-F238E27FC236}">
                <a16:creationId xmlns:a16="http://schemas.microsoft.com/office/drawing/2014/main" id="{2C2628FC-EBAA-4AB1-A2D1-9E15102BD7A0}"/>
              </a:ext>
            </a:extLst>
          </p:cNvPr>
          <p:cNvGraphicFramePr>
            <a:graphicFrameLocks noChangeAspect="1"/>
          </p:cNvGraphicFramePr>
          <p:nvPr>
            <p:extLst>
              <p:ext uri="{D42A27DB-BD31-4B8C-83A1-F6EECF244321}">
                <p14:modId xmlns:p14="http://schemas.microsoft.com/office/powerpoint/2010/main" val="1071099619"/>
              </p:ext>
            </p:extLst>
          </p:nvPr>
        </p:nvGraphicFramePr>
        <p:xfrm>
          <a:off x="1752600" y="2775744"/>
          <a:ext cx="5638800" cy="907393"/>
        </p:xfrm>
        <a:graphic>
          <a:graphicData uri="http://schemas.openxmlformats.org/presentationml/2006/ole">
            <mc:AlternateContent xmlns:mc="http://schemas.openxmlformats.org/markup-compatibility/2006">
              <mc:Choice xmlns:v="urn:schemas-microsoft-com:vml" Requires="v">
                <p:oleObj spid="_x0000_s68688" name="Equation" r:id="rId3" imgW="2616120" imgH="419040" progId="Equation.3">
                  <p:embed/>
                </p:oleObj>
              </mc:Choice>
              <mc:Fallback>
                <p:oleObj name="Equation" r:id="rId3" imgW="2616120" imgH="419040" progId="Equation.3">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75744"/>
                        <a:ext cx="5638800" cy="907393"/>
                      </a:xfrm>
                      <a:prstGeom prst="rect">
                        <a:avLst/>
                      </a:prstGeom>
                      <a:noFill/>
                      <a:ln>
                        <a:noFill/>
                      </a:ln>
                      <a:effectLst/>
                    </p:spPr>
                  </p:pic>
                </p:oleObj>
              </mc:Fallback>
            </mc:AlternateContent>
          </a:graphicData>
        </a:graphic>
      </p:graphicFrame>
      <p:sp>
        <p:nvSpPr>
          <p:cNvPr id="4" name="Content Placeholder 3">
            <a:extLst>
              <a:ext uri="{FF2B5EF4-FFF2-40B4-BE49-F238E27FC236}">
                <a16:creationId xmlns:a16="http://schemas.microsoft.com/office/drawing/2014/main" id="{8DB00B98-19B1-4824-8F0E-5AB8FEE1BC29}"/>
              </a:ext>
            </a:extLst>
          </p:cNvPr>
          <p:cNvSpPr>
            <a:spLocks noGrp="1"/>
          </p:cNvSpPr>
          <p:nvPr>
            <p:ph sz="quarter" idx="15"/>
          </p:nvPr>
        </p:nvSpPr>
        <p:spPr>
          <a:xfrm>
            <a:off x="304800" y="1596232"/>
            <a:ext cx="8534400" cy="1141412"/>
          </a:xfrm>
        </p:spPr>
        <p:txBody>
          <a:bodyPr/>
          <a:lstStyle/>
          <a:p>
            <a:pPr algn="l">
              <a:lnSpc>
                <a:spcPct val="100000"/>
              </a:lnSpc>
              <a:spcBef>
                <a:spcPts val="624"/>
              </a:spcBef>
            </a:pPr>
            <a:r>
              <a:rPr lang="en-GB" sz="2800" dirty="0">
                <a:latin typeface="Times New Roman" panose="02020603050405020304" pitchFamily="18" charset="0"/>
                <a:cs typeface="Times New Roman" panose="02020603050405020304" pitchFamily="18" charset="0"/>
              </a:rPr>
              <a:t>n = total number of ice cream </a:t>
            </a:r>
            <a:r>
              <a:rPr lang="en-GB" sz="2800" dirty="0" err="1">
                <a:latin typeface="Times New Roman" panose="02020603050405020304" pitchFamily="18" charset="0"/>
                <a:cs typeface="Times New Roman" panose="02020603050405020304" pitchFamily="18" charset="0"/>
              </a:rPr>
              <a:t>flavors</a:t>
            </a:r>
            <a:r>
              <a:rPr lang="en-GB" sz="2800" dirty="0">
                <a:latin typeface="Times New Roman" panose="02020603050405020304" pitchFamily="18" charset="0"/>
                <a:cs typeface="Times New Roman" panose="02020603050405020304" pitchFamily="18" charset="0"/>
              </a:rPr>
              <a:t> = 6</a:t>
            </a:r>
          </a:p>
          <a:p>
            <a:pPr algn="l">
              <a:lnSpc>
                <a:spcPct val="100000"/>
              </a:lnSpc>
              <a:spcBef>
                <a:spcPts val="624"/>
              </a:spcBef>
            </a:pPr>
            <a:r>
              <a:rPr lang="en-GB" sz="2800" dirty="0">
                <a:latin typeface="Times New Roman" panose="02020603050405020304" pitchFamily="18" charset="0"/>
                <a:cs typeface="Times New Roman" panose="02020603050405020304" pitchFamily="18" charset="0"/>
              </a:rPr>
              <a:t>x = number of ice cream </a:t>
            </a:r>
            <a:r>
              <a:rPr lang="en-GB" sz="2800" dirty="0" err="1">
                <a:latin typeface="Times New Roman" panose="02020603050405020304" pitchFamily="18" charset="0"/>
                <a:cs typeface="Times New Roman" panose="02020603050405020304" pitchFamily="18" charset="0"/>
              </a:rPr>
              <a:t>flavors</a:t>
            </a:r>
            <a:r>
              <a:rPr lang="en-GB" sz="2800" dirty="0">
                <a:latin typeface="Times New Roman" panose="02020603050405020304" pitchFamily="18" charset="0"/>
                <a:cs typeface="Times New Roman" panose="02020603050405020304" pitchFamily="18" charset="0"/>
              </a:rPr>
              <a:t> to be selected = 2</a:t>
            </a:r>
          </a:p>
        </p:txBody>
      </p:sp>
    </p:spTree>
    <p:extLst>
      <p:ext uri="{BB962C8B-B14F-4D97-AF65-F5344CB8AC3E}">
        <p14:creationId xmlns:p14="http://schemas.microsoft.com/office/powerpoint/2010/main" val="40054979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4-39</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Three members of a committee will be randomly selected from five people. How many different combinations are possible?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9818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4-39: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624840"/>
          </a:xfrm>
        </p:spPr>
        <p:txBody>
          <a:bodyPr/>
          <a:lstStyle/>
          <a:p>
            <a:pPr marL="0" indent="0">
              <a:buNone/>
            </a:pP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 5 and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 3</a:t>
            </a:r>
          </a:p>
        </p:txBody>
      </p:sp>
      <p:graphicFrame>
        <p:nvGraphicFramePr>
          <p:cNvPr id="4" name="Object 2" descr="sub five cap c sub three equals start frac five factorial over three factorial left parenthesis five minus three right parenthesis factorial end frac equals start frac five factorial over three factorial two factorial end frac equals start frac five dot operator four dot operator three dot operator two dot operator one over three dot operator two dot operator one dot operator two dot operator one end frac equals start frac 120 over six dot operator two end frac equals 10">
            <a:extLst>
              <a:ext uri="{FF2B5EF4-FFF2-40B4-BE49-F238E27FC236}">
                <a16:creationId xmlns:a16="http://schemas.microsoft.com/office/drawing/2014/main" id="{444A0464-044D-48B2-9A0E-DA70EB43F521}"/>
              </a:ext>
            </a:extLst>
          </p:cNvPr>
          <p:cNvGraphicFramePr>
            <a:graphicFrameLocks noChangeAspect="1"/>
          </p:cNvGraphicFramePr>
          <p:nvPr>
            <p:extLst>
              <p:ext uri="{D42A27DB-BD31-4B8C-83A1-F6EECF244321}">
                <p14:modId xmlns:p14="http://schemas.microsoft.com/office/powerpoint/2010/main" val="3401346928"/>
              </p:ext>
            </p:extLst>
          </p:nvPr>
        </p:nvGraphicFramePr>
        <p:xfrm>
          <a:off x="919163" y="2286000"/>
          <a:ext cx="6467475" cy="831850"/>
        </p:xfrm>
        <a:graphic>
          <a:graphicData uri="http://schemas.openxmlformats.org/presentationml/2006/ole">
            <mc:AlternateContent xmlns:mc="http://schemas.openxmlformats.org/markup-compatibility/2006">
              <mc:Choice xmlns:v="urn:schemas-microsoft-com:vml" Requires="v">
                <p:oleObj spid="_x0000_s69707" name="Equation" r:id="rId3" imgW="2984400" imgH="419040" progId="Equation.DSMT4">
                  <p:embed/>
                </p:oleObj>
              </mc:Choice>
              <mc:Fallback>
                <p:oleObj name="Equation" r:id="rId3" imgW="2984400" imgH="419040" progId="Equation.DSMT4">
                  <p:embed/>
                  <p:pic>
                    <p:nvPicPr>
                      <p:cNvPr id="7170" name="Object 2"/>
                      <p:cNvPicPr>
                        <a:picLocks noChangeAspect="1" noChangeArrowheads="1"/>
                      </p:cNvPicPr>
                      <p:nvPr/>
                    </p:nvPicPr>
                    <p:blipFill>
                      <a:blip r:embed="rId4"/>
                      <a:srcRect/>
                      <a:stretch>
                        <a:fillRect/>
                      </a:stretch>
                    </p:blipFill>
                    <p:spPr bwMode="auto">
                      <a:xfrm>
                        <a:off x="919163" y="2286000"/>
                        <a:ext cx="6467475" cy="8318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1367453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4-40</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Marv &amp; Sons advertised to hire a financial analyst. The company has received applications from 10 candidates who seem to be equally qualified. The company manager has decided to call only 3 of these candidates for an interview. If she randomly selects 3 candidates from the 10, how many total selections are possible?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9999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A139-48E6-45C1-B0EC-796FA68717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4-40: Solution</a:t>
            </a:r>
          </a:p>
        </p:txBody>
      </p:sp>
      <p:sp>
        <p:nvSpPr>
          <p:cNvPr id="3" name="Content Placeholder 2">
            <a:extLst>
              <a:ext uri="{FF2B5EF4-FFF2-40B4-BE49-F238E27FC236}">
                <a16:creationId xmlns:a16="http://schemas.microsoft.com/office/drawing/2014/main" id="{0B9AF939-B287-442A-A376-8D5F8A839862}"/>
              </a:ext>
            </a:extLst>
          </p:cNvPr>
          <p:cNvSpPr>
            <a:spLocks noGrp="1"/>
          </p:cNvSpPr>
          <p:nvPr>
            <p:ph sz="quarter" idx="16"/>
          </p:nvPr>
        </p:nvSpPr>
        <p:spPr>
          <a:xfrm>
            <a:off x="304800" y="3876676"/>
            <a:ext cx="8534400" cy="1814335"/>
          </a:xfrm>
        </p:spPr>
        <p:txBody>
          <a:bodyPr/>
          <a:lstStyle/>
          <a:p>
            <a:pPr>
              <a:lnSpc>
                <a:spcPct val="100000"/>
              </a:lnSpc>
              <a:spcBef>
                <a:spcPts val="624"/>
              </a:spcBef>
            </a:pPr>
            <a:r>
              <a:rPr lang="en-GB" sz="2800" dirty="0">
                <a:latin typeface="Times New Roman" panose="02020603050405020304" pitchFamily="18" charset="0"/>
                <a:cs typeface="Times New Roman" panose="02020603050405020304" pitchFamily="18" charset="0"/>
              </a:rPr>
              <a:t>Thus, the company manager can select 3 applicants from 10 in </a:t>
            </a:r>
            <a:r>
              <a:rPr lang="en-GB" sz="2800" b="1" dirty="0">
                <a:latin typeface="Times New Roman" panose="02020603050405020304" pitchFamily="18" charset="0"/>
                <a:cs typeface="Times New Roman" panose="02020603050405020304" pitchFamily="18" charset="0"/>
              </a:rPr>
              <a:t>120</a:t>
            </a:r>
            <a:r>
              <a:rPr lang="en-GB" sz="2800" dirty="0">
                <a:latin typeface="Times New Roman" panose="02020603050405020304" pitchFamily="18" charset="0"/>
                <a:cs typeface="Times New Roman" panose="02020603050405020304" pitchFamily="18" charset="0"/>
              </a:rPr>
              <a:t> ways.</a:t>
            </a:r>
          </a:p>
        </p:txBody>
      </p:sp>
      <p:graphicFrame>
        <p:nvGraphicFramePr>
          <p:cNvPr id="7" name="Object 2" descr="sub 10 cap c sub three equals start frac 10 factorial over three factorial left parenthesis 10 minus three right parenthesis factorial end frac equals start frac 10 factorial over three factorial seven factorial end frac equals start frac three comma 628 comma 800 over left parenthesis six right parenthesis left parenthesis 5040 right parenthesis end frac equals 120">
            <a:extLst>
              <a:ext uri="{FF2B5EF4-FFF2-40B4-BE49-F238E27FC236}">
                <a16:creationId xmlns:a16="http://schemas.microsoft.com/office/drawing/2014/main" id="{F75CA818-6A1D-4713-8496-40D6B932F291}"/>
              </a:ext>
            </a:extLst>
          </p:cNvPr>
          <p:cNvGraphicFramePr>
            <a:graphicFrameLocks noChangeAspect="1"/>
          </p:cNvGraphicFramePr>
          <p:nvPr>
            <p:extLst>
              <p:ext uri="{D42A27DB-BD31-4B8C-83A1-F6EECF244321}">
                <p14:modId xmlns:p14="http://schemas.microsoft.com/office/powerpoint/2010/main" val="200011056"/>
              </p:ext>
            </p:extLst>
          </p:nvPr>
        </p:nvGraphicFramePr>
        <p:xfrm>
          <a:off x="1871663" y="2387600"/>
          <a:ext cx="5353050" cy="814388"/>
        </p:xfrm>
        <a:graphic>
          <a:graphicData uri="http://schemas.openxmlformats.org/presentationml/2006/ole">
            <mc:AlternateContent xmlns:mc="http://schemas.openxmlformats.org/markup-compatibility/2006">
              <mc:Choice xmlns:v="urn:schemas-microsoft-com:vml" Requires="v">
                <p:oleObj spid="_x0000_s70729" name="Equation" r:id="rId3" imgW="2755800" imgH="419040" progId="Equation.DSMT4">
                  <p:embed/>
                </p:oleObj>
              </mc:Choice>
              <mc:Fallback>
                <p:oleObj name="Equation" r:id="rId3" imgW="2755800" imgH="419040" progId="Equation.DSMT4">
                  <p:embed/>
                  <p:pic>
                    <p:nvPicPr>
                      <p:cNvPr id="8194" name="Object 2"/>
                      <p:cNvPicPr>
                        <a:picLocks noChangeAspect="1" noChangeArrowheads="1"/>
                      </p:cNvPicPr>
                      <p:nvPr/>
                    </p:nvPicPr>
                    <p:blipFill>
                      <a:blip r:embed="rId4"/>
                      <a:srcRect/>
                      <a:stretch>
                        <a:fillRect/>
                      </a:stretch>
                    </p:blipFill>
                    <p:spPr bwMode="auto">
                      <a:xfrm>
                        <a:off x="1871663" y="2387600"/>
                        <a:ext cx="5353050" cy="814388"/>
                      </a:xfrm>
                      <a:prstGeom prst="rect">
                        <a:avLst/>
                      </a:prstGeom>
                      <a:noFill/>
                      <a:ln>
                        <a:noFill/>
                      </a:ln>
                      <a:effectLst/>
                    </p:spPr>
                  </p:pic>
                </p:oleObj>
              </mc:Fallback>
            </mc:AlternateContent>
          </a:graphicData>
        </a:graphic>
      </p:graphicFrame>
      <p:sp>
        <p:nvSpPr>
          <p:cNvPr id="4" name="Content Placeholder 3">
            <a:extLst>
              <a:ext uri="{FF2B5EF4-FFF2-40B4-BE49-F238E27FC236}">
                <a16:creationId xmlns:a16="http://schemas.microsoft.com/office/drawing/2014/main" id="{8DB00B98-19B1-4824-8F0E-5AB8FEE1BC29}"/>
              </a:ext>
            </a:extLst>
          </p:cNvPr>
          <p:cNvSpPr>
            <a:spLocks noGrp="1"/>
          </p:cNvSpPr>
          <p:nvPr>
            <p:ph sz="quarter" idx="15"/>
          </p:nvPr>
        </p:nvSpPr>
        <p:spPr>
          <a:xfrm>
            <a:off x="304800" y="1596232"/>
            <a:ext cx="8534400" cy="842168"/>
          </a:xfrm>
        </p:spPr>
        <p:txBody>
          <a:bodyPr/>
          <a:lstStyle/>
          <a:p>
            <a:pPr algn="l">
              <a:lnSpc>
                <a:spcPct val="100000"/>
              </a:lnSpc>
              <a:spcBef>
                <a:spcPts val="624"/>
              </a:spcBef>
            </a:pP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10 and </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 3</a:t>
            </a:r>
          </a:p>
        </p:txBody>
      </p:sp>
    </p:spTree>
    <p:extLst>
      <p:ext uri="{BB962C8B-B14F-4D97-AF65-F5344CB8AC3E}">
        <p14:creationId xmlns:p14="http://schemas.microsoft.com/office/powerpoint/2010/main" val="18472328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BB0D-6C19-430A-8DD1-5CA6AD16E5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Case Study 4-2 Probability of Winning a Mega Millions Lottery Jackpot</a:t>
            </a:r>
          </a:p>
        </p:txBody>
      </p:sp>
      <p:graphicFrame>
        <p:nvGraphicFramePr>
          <p:cNvPr id="17" name="Table 11">
            <a:extLst>
              <a:ext uri="{FF2B5EF4-FFF2-40B4-BE49-F238E27FC236}">
                <a16:creationId xmlns:a16="http://schemas.microsoft.com/office/drawing/2014/main" id="{7ED783AF-1518-4B90-88EA-29993C40E1F0}"/>
              </a:ext>
            </a:extLst>
          </p:cNvPr>
          <p:cNvGraphicFramePr>
            <a:graphicFrameLocks noGrp="1"/>
          </p:cNvGraphicFramePr>
          <p:nvPr>
            <p:ph type="tbl" sz="quarter" idx="17"/>
            <p:extLst>
              <p:ext uri="{D42A27DB-BD31-4B8C-83A1-F6EECF244321}">
                <p14:modId xmlns:p14="http://schemas.microsoft.com/office/powerpoint/2010/main" val="1586333237"/>
              </p:ext>
            </p:extLst>
          </p:nvPr>
        </p:nvGraphicFramePr>
        <p:xfrm>
          <a:off x="361791" y="2209800"/>
          <a:ext cx="8420419" cy="2320173"/>
        </p:xfrm>
        <a:graphic>
          <a:graphicData uri="http://schemas.openxmlformats.org/drawingml/2006/table">
            <a:tbl>
              <a:tblPr firstRow="1" bandRow="1">
                <a:tableStyleId>{69012ECD-51FC-41F1-AA8D-1B2483CD663E}</a:tableStyleId>
              </a:tblPr>
              <a:tblGrid>
                <a:gridCol w="1737043">
                  <a:extLst>
                    <a:ext uri="{9D8B030D-6E8A-4147-A177-3AD203B41FA5}">
                      <a16:colId xmlns:a16="http://schemas.microsoft.com/office/drawing/2014/main" val="2341062860"/>
                    </a:ext>
                  </a:extLst>
                </a:gridCol>
                <a:gridCol w="1648143">
                  <a:extLst>
                    <a:ext uri="{9D8B030D-6E8A-4147-A177-3AD203B41FA5}">
                      <a16:colId xmlns:a16="http://schemas.microsoft.com/office/drawing/2014/main" val="3639139754"/>
                    </a:ext>
                  </a:extLst>
                </a:gridCol>
                <a:gridCol w="1027430">
                  <a:extLst>
                    <a:ext uri="{9D8B030D-6E8A-4147-A177-3AD203B41FA5}">
                      <a16:colId xmlns:a16="http://schemas.microsoft.com/office/drawing/2014/main" val="1440502864"/>
                    </a:ext>
                  </a:extLst>
                </a:gridCol>
                <a:gridCol w="1737043">
                  <a:extLst>
                    <a:ext uri="{9D8B030D-6E8A-4147-A177-3AD203B41FA5}">
                      <a16:colId xmlns:a16="http://schemas.microsoft.com/office/drawing/2014/main" val="3956084189"/>
                    </a:ext>
                  </a:extLst>
                </a:gridCol>
                <a:gridCol w="1648143">
                  <a:extLst>
                    <a:ext uri="{9D8B030D-6E8A-4147-A177-3AD203B41FA5}">
                      <a16:colId xmlns:a16="http://schemas.microsoft.com/office/drawing/2014/main" val="1207984627"/>
                    </a:ext>
                  </a:extLst>
                </a:gridCol>
                <a:gridCol w="622617">
                  <a:extLst>
                    <a:ext uri="{9D8B030D-6E8A-4147-A177-3AD203B41FA5}">
                      <a16:colId xmlns:a16="http://schemas.microsoft.com/office/drawing/2014/main" val="3615240667"/>
                    </a:ext>
                  </a:extLst>
                </a:gridCol>
              </a:tblGrid>
              <a:tr h="394377">
                <a:tc>
                  <a:txBody>
                    <a:bodyPr/>
                    <a:lstStyle/>
                    <a:p>
                      <a:pPr marL="0" marR="0" algn="ctr">
                        <a:lnSpc>
                          <a:spcPct val="100000"/>
                        </a:lnSpc>
                        <a:spcBef>
                          <a:spcPts val="600"/>
                        </a:spcBef>
                        <a:spcAft>
                          <a:spcPts val="300"/>
                        </a:spcAft>
                        <a:tabLst>
                          <a:tab pos="1447800" algn="l"/>
                        </a:tabLst>
                      </a:pPr>
                      <a:r>
                        <a:rPr lang="en-US" sz="1400" dirty="0"/>
                        <a:t>Number of  white balls matched</a:t>
                      </a:r>
                      <a:endParaRPr lang="en-US" sz="1400" b="1" dirty="0">
                        <a:solidFill>
                          <a:srgbClr val="000000"/>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600"/>
                        </a:spcBef>
                        <a:spcAft>
                          <a:spcPts val="300"/>
                        </a:spcAft>
                        <a:tabLst>
                          <a:tab pos="1447800" algn="l"/>
                        </a:tabLst>
                      </a:pPr>
                      <a:r>
                        <a:rPr lang="en-US" sz="1400" dirty="0"/>
                        <a:t>Number of gold balls matched</a:t>
                      </a:r>
                      <a:endParaRPr lang="en-US" sz="1400" b="1" dirty="0">
                        <a:solidFill>
                          <a:srgbClr val="000000"/>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600"/>
                        </a:spcBef>
                        <a:spcAft>
                          <a:spcPts val="300"/>
                        </a:spcAft>
                        <a:tabLst>
                          <a:tab pos="1447800" algn="l"/>
                        </a:tabLst>
                      </a:pPr>
                      <a:r>
                        <a:rPr lang="en-US" sz="1400" dirty="0"/>
                        <a:t>Prize</a:t>
                      </a:r>
                      <a:endParaRPr lang="en-US" sz="1400" b="1" dirty="0">
                        <a:solidFill>
                          <a:srgbClr val="000000"/>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600"/>
                        </a:spcBef>
                        <a:spcAft>
                          <a:spcPts val="300"/>
                        </a:spcAft>
                        <a:tabLst>
                          <a:tab pos="1447800" algn="l"/>
                        </a:tabLst>
                      </a:pPr>
                      <a:r>
                        <a:rPr lang="en-US" sz="1400" dirty="0"/>
                        <a:t>Number of white balls matched</a:t>
                      </a:r>
                      <a:endParaRPr lang="en-US" sz="1400" b="1" dirty="0">
                        <a:solidFill>
                          <a:srgbClr val="000000"/>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600"/>
                        </a:spcBef>
                        <a:spcAft>
                          <a:spcPts val="300"/>
                        </a:spcAft>
                        <a:tabLst>
                          <a:tab pos="1447800" algn="l"/>
                        </a:tabLst>
                      </a:pPr>
                      <a:r>
                        <a:rPr lang="en-US" sz="1400" dirty="0"/>
                        <a:t>Number of gold balls matched</a:t>
                      </a:r>
                      <a:endParaRPr lang="en-US" sz="1400" b="1" dirty="0">
                        <a:solidFill>
                          <a:srgbClr val="000000"/>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600"/>
                        </a:spcBef>
                        <a:spcAft>
                          <a:spcPts val="300"/>
                        </a:spcAft>
                        <a:tabLst>
                          <a:tab pos="1447800" algn="l"/>
                        </a:tabLst>
                      </a:pPr>
                      <a:r>
                        <a:rPr lang="en-US" sz="1400" dirty="0"/>
                        <a:t>Prize</a:t>
                      </a:r>
                      <a:endParaRPr lang="en-US" sz="1400" b="1" dirty="0">
                        <a:solidFill>
                          <a:srgbClr val="000000"/>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018210725"/>
                  </a:ext>
                </a:extLst>
              </a:tr>
              <a:tr h="238742">
                <a:tc>
                  <a:txBody>
                    <a:bodyPr/>
                    <a:lstStyle/>
                    <a:p>
                      <a:pPr marL="0" marR="0" algn="ctr">
                        <a:lnSpc>
                          <a:spcPct val="100000"/>
                        </a:lnSpc>
                        <a:spcBef>
                          <a:spcPts val="0"/>
                        </a:spcBef>
                        <a:spcAft>
                          <a:spcPts val="300"/>
                        </a:spcAft>
                      </a:pPr>
                      <a:r>
                        <a:rPr lang="en-US" sz="1400"/>
                        <a:t>5</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1</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Jackpot</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3</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$5</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771225151"/>
                  </a:ext>
                </a:extLst>
              </a:tr>
              <a:tr h="359115">
                <a:tc>
                  <a:txBody>
                    <a:bodyPr/>
                    <a:lstStyle/>
                    <a:p>
                      <a:pPr marL="0" marR="0" algn="ctr">
                        <a:lnSpc>
                          <a:spcPct val="100000"/>
                        </a:lnSpc>
                        <a:spcBef>
                          <a:spcPts val="0"/>
                        </a:spcBef>
                        <a:spcAft>
                          <a:spcPts val="300"/>
                        </a:spcAft>
                      </a:pPr>
                      <a:r>
                        <a:rPr lang="en-US" sz="1400"/>
                        <a:t>5</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$1,000,000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2</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1</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$5</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8366883"/>
                  </a:ext>
                </a:extLst>
              </a:tr>
              <a:tr h="379366">
                <a:tc>
                  <a:txBody>
                    <a:bodyPr/>
                    <a:lstStyle/>
                    <a:p>
                      <a:pPr marL="0" marR="0" algn="ctr">
                        <a:lnSpc>
                          <a:spcPct val="100000"/>
                        </a:lnSpc>
                        <a:spcBef>
                          <a:spcPts val="0"/>
                        </a:spcBef>
                        <a:spcAft>
                          <a:spcPts val="300"/>
                        </a:spcAft>
                      </a:pPr>
                      <a:r>
                        <a:rPr lang="en-US" sz="1400"/>
                        <a:t>4</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1</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$5,000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1</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1</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$2</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4179677389"/>
                  </a:ext>
                </a:extLst>
              </a:tr>
              <a:tr h="379366">
                <a:tc>
                  <a:txBody>
                    <a:bodyPr/>
                    <a:lstStyle/>
                    <a:p>
                      <a:pPr marL="0" marR="0" algn="ctr">
                        <a:lnSpc>
                          <a:spcPct val="100000"/>
                        </a:lnSpc>
                        <a:spcBef>
                          <a:spcPts val="0"/>
                        </a:spcBef>
                        <a:spcAft>
                          <a:spcPts val="300"/>
                        </a:spcAft>
                      </a:pPr>
                      <a:r>
                        <a:rPr lang="en-US" sz="1400"/>
                        <a:t>4</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0</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$500</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1</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$1</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673785469"/>
                  </a:ext>
                </a:extLst>
              </a:tr>
              <a:tr h="379366">
                <a:tc>
                  <a:txBody>
                    <a:bodyPr/>
                    <a:lstStyle/>
                    <a:p>
                      <a:pPr marL="0" marR="0" algn="ctr">
                        <a:lnSpc>
                          <a:spcPct val="100000"/>
                        </a:lnSpc>
                        <a:spcBef>
                          <a:spcPts val="0"/>
                        </a:spcBef>
                        <a:spcAft>
                          <a:spcPts val="300"/>
                        </a:spcAft>
                      </a:pPr>
                      <a:r>
                        <a:rPr lang="en-US" sz="1400"/>
                        <a:t>3</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t>1</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dirty="0"/>
                        <a:t>$50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fontAlgn="auto">
                        <a:lnSpc>
                          <a:spcPct val="100000"/>
                        </a:lnSpc>
                        <a:spcBef>
                          <a:spcPts val="0"/>
                        </a:spcBef>
                        <a:spcAft>
                          <a:spcPts val="0"/>
                        </a:spcAft>
                      </a:pP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fontAlgn="auto">
                        <a:lnSpc>
                          <a:spcPct val="100000"/>
                        </a:lnSpc>
                        <a:spcBef>
                          <a:spcPts val="0"/>
                        </a:spcBef>
                        <a:spcAft>
                          <a:spcPts val="0"/>
                        </a:spcAft>
                      </a:pP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fontAlgn="auto">
                        <a:lnSpc>
                          <a:spcPct val="100000"/>
                        </a:lnSpc>
                        <a:spcBef>
                          <a:spcPts val="0"/>
                        </a:spcBef>
                        <a:spcAft>
                          <a:spcPts val="0"/>
                        </a:spcAft>
                      </a:pP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42123695"/>
                  </a:ext>
                </a:extLst>
              </a:tr>
            </a:tbl>
          </a:graphicData>
        </a:graphic>
      </p:graphicFrame>
    </p:spTree>
    <p:extLst>
      <p:ext uri="{BB962C8B-B14F-4D97-AF65-F5344CB8AC3E}">
        <p14:creationId xmlns:p14="http://schemas.microsoft.com/office/powerpoint/2010/main" val="22906931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Permutations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Permutations Notation</a:t>
            </a:r>
          </a:p>
          <a:p>
            <a:pPr marL="0" indent="0">
              <a:buNone/>
            </a:pPr>
            <a:r>
              <a:rPr lang="en-GB" b="1" i="1" u="sng" dirty="0">
                <a:latin typeface="Times New Roman" panose="02020603050405020304" pitchFamily="18" charset="0"/>
                <a:cs typeface="Times New Roman" panose="02020603050405020304" pitchFamily="18" charset="0"/>
              </a:rPr>
              <a:t>Permutations</a:t>
            </a:r>
            <a:r>
              <a:rPr lang="en-GB" dirty="0">
                <a:latin typeface="Times New Roman" panose="02020603050405020304" pitchFamily="18" charset="0"/>
                <a:cs typeface="Times New Roman" panose="02020603050405020304" pitchFamily="18" charset="0"/>
              </a:rPr>
              <a:t> give the total selections of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element from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(different) elements in such a way that the order of selections is important. The notation used to denote the permutations is</a:t>
            </a:r>
          </a:p>
          <a:p>
            <a:pPr marL="0" indent="0" algn="ctr">
              <a:spcAft>
                <a:spcPts val="1800"/>
              </a:spcAft>
              <a:buNone/>
            </a:pPr>
            <a:r>
              <a:rPr lang="en-GB" b="1" i="1" baseline="-25000" dirty="0" err="1">
                <a:latin typeface="Times New Roman" panose="02020603050405020304" pitchFamily="18" charset="0"/>
                <a:cs typeface="Times New Roman" panose="02020603050405020304" pitchFamily="18" charset="0"/>
              </a:rPr>
              <a:t>n</a:t>
            </a:r>
            <a:r>
              <a:rPr lang="en-GB" sz="3200" b="1" i="1" dirty="0" err="1">
                <a:latin typeface="Times New Roman" panose="02020603050405020304" pitchFamily="18" charset="0"/>
                <a:cs typeface="Times New Roman" panose="02020603050405020304" pitchFamily="18" charset="0"/>
              </a:rPr>
              <a:t>P</a:t>
            </a:r>
            <a:r>
              <a:rPr lang="en-GB" b="1" i="1" baseline="-25000" dirty="0" err="1">
                <a:latin typeface="Times New Roman" panose="02020603050405020304" pitchFamily="18" charset="0"/>
                <a:cs typeface="Times New Roman" panose="02020603050405020304" pitchFamily="18" charset="0"/>
              </a:rPr>
              <a:t>x</a:t>
            </a:r>
            <a:endParaRPr lang="en-GB" b="1" i="1" baseline="-25000" dirty="0">
              <a:latin typeface="Times New Roman" panose="02020603050405020304" pitchFamily="18" charset="0"/>
              <a:cs typeface="Times New Roman" panose="02020603050405020304" pitchFamily="18" charset="0"/>
            </a:endParaRPr>
          </a:p>
          <a:p>
            <a:pPr marL="0" indent="0">
              <a:spcAft>
                <a:spcPts val="1800"/>
              </a:spcAft>
              <a:buNone/>
            </a:pPr>
            <a:r>
              <a:rPr lang="en-GB" dirty="0">
                <a:latin typeface="Times New Roman" panose="02020603050405020304" pitchFamily="18" charset="0"/>
                <a:cs typeface="Times New Roman" panose="02020603050405020304" pitchFamily="18" charset="0"/>
              </a:rPr>
              <a:t>which is read as “</a:t>
            </a:r>
            <a:r>
              <a:rPr lang="en-GB" i="1" dirty="0">
                <a:latin typeface="Times New Roman" panose="02020603050405020304" pitchFamily="18" charset="0"/>
                <a:cs typeface="Times New Roman" panose="02020603050405020304" pitchFamily="18" charset="0"/>
              </a:rPr>
              <a:t>the number of permutations of selecting x elements from n elements.</a:t>
            </a:r>
            <a:r>
              <a:rPr lang="en-GB" dirty="0">
                <a:latin typeface="Times New Roman" panose="02020603050405020304" pitchFamily="18" charset="0"/>
                <a:cs typeface="Times New Roman" panose="02020603050405020304" pitchFamily="18" charset="0"/>
              </a:rPr>
              <a:t>” Permutations are also called </a:t>
            </a:r>
            <a:r>
              <a:rPr lang="en-GB" b="1" i="1" u="sng" dirty="0">
                <a:latin typeface="Times New Roman" panose="02020603050405020304" pitchFamily="18" charset="0"/>
                <a:cs typeface="Times New Roman" panose="02020603050405020304" pitchFamily="18" charset="0"/>
              </a:rPr>
              <a:t>arrangements</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65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Event, Simple and Compound Events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 </a:t>
            </a:r>
            <a:r>
              <a:rPr lang="en-GB" b="1" i="1" u="sng" dirty="0">
                <a:latin typeface="Times New Roman" panose="02020603050405020304" pitchFamily="18" charset="0"/>
                <a:cs typeface="Times New Roman" panose="02020603050405020304" pitchFamily="18" charset="0"/>
              </a:rPr>
              <a:t>compound event</a:t>
            </a:r>
            <a:r>
              <a:rPr lang="en-GB" dirty="0">
                <a:latin typeface="Times New Roman" panose="02020603050405020304" pitchFamily="18" charset="0"/>
                <a:cs typeface="Times New Roman" panose="02020603050405020304" pitchFamily="18" charset="0"/>
              </a:rPr>
              <a:t> is a collection of more than one outcome for an experiment.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5104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A139-48E6-45C1-B0EC-796FA68717E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Permutations (2 </a:t>
            </a:r>
            <a:r>
              <a:rPr lang="en-US" dirty="0">
                <a:latin typeface="Times New Roman" panose="02020603050405020304" pitchFamily="18" charset="0"/>
                <a:cs typeface="Times New Roman" panose="02020603050405020304" pitchFamily="18" charset="0"/>
              </a:rPr>
              <a:t>of 2)</a:t>
            </a:r>
          </a:p>
        </p:txBody>
      </p:sp>
      <p:sp>
        <p:nvSpPr>
          <p:cNvPr id="4" name="Content Placeholder 3">
            <a:extLst>
              <a:ext uri="{FF2B5EF4-FFF2-40B4-BE49-F238E27FC236}">
                <a16:creationId xmlns:a16="http://schemas.microsoft.com/office/drawing/2014/main" id="{8DB00B98-19B1-4824-8F0E-5AB8FEE1BC29}"/>
              </a:ext>
            </a:extLst>
          </p:cNvPr>
          <p:cNvSpPr>
            <a:spLocks noGrp="1"/>
          </p:cNvSpPr>
          <p:nvPr>
            <p:ph sz="quarter" idx="15"/>
          </p:nvPr>
        </p:nvSpPr>
        <p:spPr>
          <a:xfrm>
            <a:off x="304800" y="1596232"/>
            <a:ext cx="8534400" cy="2137568"/>
          </a:xfrm>
        </p:spPr>
        <p:txBody>
          <a:bodyPr/>
          <a:lstStyle/>
          <a:p>
            <a:pPr algn="l">
              <a:lnSpc>
                <a:spcPct val="100000"/>
              </a:lnSpc>
              <a:spcBef>
                <a:spcPts val="624"/>
              </a:spcBef>
              <a:spcAft>
                <a:spcPts val="1800"/>
              </a:spcAft>
            </a:pPr>
            <a:r>
              <a:rPr lang="en-GB" sz="2800" b="1" dirty="0">
                <a:latin typeface="Times New Roman" panose="02020603050405020304" pitchFamily="18" charset="0"/>
                <a:cs typeface="Times New Roman" panose="02020603050405020304" pitchFamily="18" charset="0"/>
              </a:rPr>
              <a:t>Permutations Formula</a:t>
            </a:r>
          </a:p>
          <a:p>
            <a:pPr algn="l">
              <a:lnSpc>
                <a:spcPct val="100000"/>
              </a:lnSpc>
              <a:spcBef>
                <a:spcPts val="624"/>
              </a:spcBef>
            </a:pPr>
            <a:r>
              <a:rPr lang="en-GB" sz="2800" dirty="0">
                <a:latin typeface="Times New Roman" panose="02020603050405020304" pitchFamily="18" charset="0"/>
                <a:cs typeface="Times New Roman" panose="02020603050405020304" pitchFamily="18" charset="0"/>
              </a:rPr>
              <a:t>The following formula is used to find the number of permutations or arrangements of selecting </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items out of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items. Note that here, the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items must all be different.</a:t>
            </a:r>
          </a:p>
        </p:txBody>
      </p:sp>
      <p:graphicFrame>
        <p:nvGraphicFramePr>
          <p:cNvPr id="8" name="Object 2" descr="sub n cap p sub x equals start frac n factorial over left parenthesis n minus x right parenthesis factorial end frac">
            <a:extLst>
              <a:ext uri="{FF2B5EF4-FFF2-40B4-BE49-F238E27FC236}">
                <a16:creationId xmlns:a16="http://schemas.microsoft.com/office/drawing/2014/main" id="{50501B0B-D0ED-4324-8B46-9D767C3A3D1B}"/>
              </a:ext>
            </a:extLst>
          </p:cNvPr>
          <p:cNvGraphicFramePr>
            <a:graphicFrameLocks noChangeAspect="1"/>
          </p:cNvGraphicFramePr>
          <p:nvPr>
            <p:extLst>
              <p:ext uri="{D42A27DB-BD31-4B8C-83A1-F6EECF244321}">
                <p14:modId xmlns:p14="http://schemas.microsoft.com/office/powerpoint/2010/main" val="2638319656"/>
              </p:ext>
            </p:extLst>
          </p:nvPr>
        </p:nvGraphicFramePr>
        <p:xfrm>
          <a:off x="3381375" y="3779838"/>
          <a:ext cx="2381250" cy="1093787"/>
        </p:xfrm>
        <a:graphic>
          <a:graphicData uri="http://schemas.openxmlformats.org/presentationml/2006/ole">
            <mc:AlternateContent xmlns:mc="http://schemas.openxmlformats.org/markup-compatibility/2006">
              <mc:Choice xmlns:v="urn:schemas-microsoft-com:vml" Requires="v">
                <p:oleObj spid="_x0000_s71742" name="Equation" r:id="rId3" imgW="914400" imgH="419040" progId="Equation.DSMT4">
                  <p:embed/>
                </p:oleObj>
              </mc:Choice>
              <mc:Fallback>
                <p:oleObj name="Equation" r:id="rId3" imgW="914400" imgH="419040" progId="Equation.DSMT4">
                  <p:embed/>
                  <p:pic>
                    <p:nvPicPr>
                      <p:cNvPr id="10242" name="Object 2"/>
                      <p:cNvPicPr>
                        <a:picLocks noChangeAspect="1" noChangeArrowheads="1"/>
                      </p:cNvPicPr>
                      <p:nvPr/>
                    </p:nvPicPr>
                    <p:blipFill>
                      <a:blip r:embed="rId4"/>
                      <a:srcRect/>
                      <a:stretch>
                        <a:fillRect/>
                      </a:stretch>
                    </p:blipFill>
                    <p:spPr bwMode="auto">
                      <a:xfrm>
                        <a:off x="3381375" y="3779838"/>
                        <a:ext cx="2381250" cy="10937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805188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4-41</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A club has 20 members. They are to select three office holders – president, secretary, and treasurer – for next year. They always select these office holders by drawing 3 names randomly from the names of all members. The first person selected becomes the president, the second is the secretary, and the third one takes over as treasurer. Thus, the order in which 3 names are selected from the 20 names is important. Find the total arrangements of 3 names from these 20.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8519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A139-48E6-45C1-B0EC-796FA68717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4-41: Solution</a:t>
            </a:r>
          </a:p>
        </p:txBody>
      </p:sp>
      <p:sp>
        <p:nvSpPr>
          <p:cNvPr id="3" name="Content Placeholder 2">
            <a:extLst>
              <a:ext uri="{FF2B5EF4-FFF2-40B4-BE49-F238E27FC236}">
                <a16:creationId xmlns:a16="http://schemas.microsoft.com/office/drawing/2014/main" id="{0B9AF939-B287-442A-A376-8D5F8A839862}"/>
              </a:ext>
            </a:extLst>
          </p:cNvPr>
          <p:cNvSpPr>
            <a:spLocks noGrp="1"/>
          </p:cNvSpPr>
          <p:nvPr>
            <p:ph sz="quarter" idx="16"/>
          </p:nvPr>
        </p:nvSpPr>
        <p:spPr>
          <a:xfrm>
            <a:off x="304800" y="3876676"/>
            <a:ext cx="8534400" cy="1814335"/>
          </a:xfrm>
        </p:spPr>
        <p:txBody>
          <a:bodyPr/>
          <a:lstStyle/>
          <a:p>
            <a:pPr>
              <a:lnSpc>
                <a:spcPct val="100000"/>
              </a:lnSpc>
              <a:spcBef>
                <a:spcPts val="624"/>
              </a:spcBef>
            </a:pPr>
            <a:r>
              <a:rPr lang="en-GB" sz="2800" dirty="0">
                <a:latin typeface="Times New Roman" panose="02020603050405020304" pitchFamily="18" charset="0"/>
                <a:cs typeface="Times New Roman" panose="02020603050405020304" pitchFamily="18" charset="0"/>
              </a:rPr>
              <a:t>Thus, there are </a:t>
            </a:r>
            <a:r>
              <a:rPr lang="en-GB" sz="2800" b="1" dirty="0">
                <a:latin typeface="Times New Roman" panose="02020603050405020304" pitchFamily="18" charset="0"/>
                <a:cs typeface="Times New Roman" panose="02020603050405020304" pitchFamily="18" charset="0"/>
              </a:rPr>
              <a:t>6840</a:t>
            </a:r>
            <a:r>
              <a:rPr lang="en-GB" sz="2800" dirty="0">
                <a:latin typeface="Times New Roman" panose="02020603050405020304" pitchFamily="18" charset="0"/>
                <a:cs typeface="Times New Roman" panose="02020603050405020304" pitchFamily="18" charset="0"/>
              </a:rPr>
              <a:t> permutations or arrangements for selecting 3 names out of 20.</a:t>
            </a:r>
          </a:p>
        </p:txBody>
      </p:sp>
      <p:graphicFrame>
        <p:nvGraphicFramePr>
          <p:cNvPr id="6" name="Object 2" descr="sub n cap p sub x equals start frac n factorial over left parenthesis n minus x right parenthesis factorial end frac equals start frac 20 factorial over left parenthesis 20 minus three right parenthesis factorial end frac equals start frac 20 factorial over 17 factorial end frac equals 6840">
            <a:extLst>
              <a:ext uri="{FF2B5EF4-FFF2-40B4-BE49-F238E27FC236}">
                <a16:creationId xmlns:a16="http://schemas.microsoft.com/office/drawing/2014/main" id="{1E470B03-9D66-43F0-9AC5-8E78077168A8}"/>
              </a:ext>
            </a:extLst>
          </p:cNvPr>
          <p:cNvGraphicFramePr>
            <a:graphicFrameLocks noChangeAspect="1"/>
          </p:cNvGraphicFramePr>
          <p:nvPr>
            <p:extLst>
              <p:ext uri="{D42A27DB-BD31-4B8C-83A1-F6EECF244321}">
                <p14:modId xmlns:p14="http://schemas.microsoft.com/office/powerpoint/2010/main" val="1515564953"/>
              </p:ext>
            </p:extLst>
          </p:nvPr>
        </p:nvGraphicFramePr>
        <p:xfrm>
          <a:off x="2262188" y="2895600"/>
          <a:ext cx="4572000" cy="785813"/>
        </p:xfrm>
        <a:graphic>
          <a:graphicData uri="http://schemas.openxmlformats.org/presentationml/2006/ole">
            <mc:AlternateContent xmlns:mc="http://schemas.openxmlformats.org/markup-compatibility/2006">
              <mc:Choice xmlns:v="urn:schemas-microsoft-com:vml" Requires="v">
                <p:oleObj spid="_x0000_s72762" name="Equation" r:id="rId3" imgW="2438280" imgH="419040" progId="Equation.DSMT4">
                  <p:embed/>
                </p:oleObj>
              </mc:Choice>
              <mc:Fallback>
                <p:oleObj name="Equation" r:id="rId3" imgW="2438280" imgH="419040" progId="Equation.DSMT4">
                  <p:embed/>
                  <p:pic>
                    <p:nvPicPr>
                      <p:cNvPr id="11266" name="Object 2"/>
                      <p:cNvPicPr>
                        <a:picLocks noChangeAspect="1" noChangeArrowheads="1"/>
                      </p:cNvPicPr>
                      <p:nvPr/>
                    </p:nvPicPr>
                    <p:blipFill>
                      <a:blip r:embed="rId4"/>
                      <a:srcRect/>
                      <a:stretch>
                        <a:fillRect/>
                      </a:stretch>
                    </p:blipFill>
                    <p:spPr bwMode="auto">
                      <a:xfrm>
                        <a:off x="2262188" y="2895600"/>
                        <a:ext cx="4572000" cy="785813"/>
                      </a:xfrm>
                      <a:prstGeom prst="rect">
                        <a:avLst/>
                      </a:prstGeom>
                      <a:noFill/>
                      <a:ln>
                        <a:noFill/>
                      </a:ln>
                      <a:effectLst/>
                    </p:spPr>
                  </p:pic>
                </p:oleObj>
              </mc:Fallback>
            </mc:AlternateContent>
          </a:graphicData>
        </a:graphic>
      </p:graphicFrame>
      <p:sp>
        <p:nvSpPr>
          <p:cNvPr id="4" name="Content Placeholder 3">
            <a:extLst>
              <a:ext uri="{FF2B5EF4-FFF2-40B4-BE49-F238E27FC236}">
                <a16:creationId xmlns:a16="http://schemas.microsoft.com/office/drawing/2014/main" id="{8DB00B98-19B1-4824-8F0E-5AB8FEE1BC29}"/>
              </a:ext>
            </a:extLst>
          </p:cNvPr>
          <p:cNvSpPr>
            <a:spLocks noGrp="1"/>
          </p:cNvSpPr>
          <p:nvPr>
            <p:ph sz="quarter" idx="15"/>
          </p:nvPr>
        </p:nvSpPr>
        <p:spPr>
          <a:xfrm>
            <a:off x="304800" y="1596232"/>
            <a:ext cx="8534400" cy="842168"/>
          </a:xfrm>
        </p:spPr>
        <p:txBody>
          <a:bodyPr/>
          <a:lstStyle/>
          <a:p>
            <a:pPr algn="l">
              <a:lnSpc>
                <a:spcPct val="100000"/>
              </a:lnSpc>
              <a:spcBef>
                <a:spcPts val="624"/>
              </a:spcBef>
            </a:pP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total members of the club = 20 </a:t>
            </a:r>
          </a:p>
          <a:p>
            <a:pPr algn="l">
              <a:lnSpc>
                <a:spcPct val="100000"/>
              </a:lnSpc>
              <a:spcBef>
                <a:spcPts val="624"/>
              </a:spcBef>
            </a:pP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 number of names to be selected = 3</a:t>
            </a:r>
          </a:p>
        </p:txBody>
      </p:sp>
    </p:spTree>
    <p:extLst>
      <p:ext uri="{BB962C8B-B14F-4D97-AF65-F5344CB8AC3E}">
        <p14:creationId xmlns:p14="http://schemas.microsoft.com/office/powerpoint/2010/main" val="5307031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(1 of 2)</a:t>
            </a:r>
          </a:p>
        </p:txBody>
      </p:sp>
      <p:pic>
        <p:nvPicPr>
          <p:cNvPr id="6" name="Picture Placeholder 5" descr="A graphing calculator screen. The screen shows a horizontal menu bar at the top, which reads, from left to right, as follows: normal, float, auto, real, radian, M P. The text on the screen reads as follows: Line 1: r a n d I n t, left parenthesis, 1, comma, 50, comma, 10, right parenthesis. Line 2: left brace, 10, 20, 6, 13, 43, 19, 30, 31, 4, right arrow head. Line 3: A n s, right arrow, L 1. Line 4: left brace, 10, 20, 6, 13, 43, 19, 30, 31, 4, right arrowhead.">
            <a:extLst>
              <a:ext uri="{FF2B5EF4-FFF2-40B4-BE49-F238E27FC236}">
                <a16:creationId xmlns:a16="http://schemas.microsoft.com/office/drawing/2014/main" id="{787937BB-1536-494B-AAB8-5E9E957DA7A5}"/>
              </a:ext>
            </a:extLst>
          </p:cNvPr>
          <p:cNvPicPr>
            <a:picLocks noGrp="1" noChangeAspect="1"/>
          </p:cNvPicPr>
          <p:nvPr>
            <p:ph type="pic" sz="quarter" idx="20"/>
          </p:nvPr>
        </p:nvPicPr>
        <p:blipFill>
          <a:blip r:embed="rId2"/>
          <a:stretch>
            <a:fillRect/>
          </a:stretch>
        </p:blipFill>
        <p:spPr>
          <a:xfrm>
            <a:off x="2095500" y="1557338"/>
            <a:ext cx="4953000" cy="3743325"/>
          </a:xfrm>
          <a:prstGeom prst="rect">
            <a:avLst/>
          </a:prstGeom>
        </p:spPr>
      </p:pic>
    </p:spTree>
    <p:extLst>
      <p:ext uri="{BB962C8B-B14F-4D97-AF65-F5344CB8AC3E}">
        <p14:creationId xmlns:p14="http://schemas.microsoft.com/office/powerpoint/2010/main" val="2029097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(2 of 2)</a:t>
            </a:r>
          </a:p>
        </p:txBody>
      </p:sp>
      <p:pic>
        <p:nvPicPr>
          <p:cNvPr id="7" name="Picture Placeholder 6" descr="A graphing calculator screen. The screen shows a horizontal menu bar at the top, which reads, from left to right, as follows: normal, float, auto, real, radian, M P. The data on the screen displays as follows:&#10;Line 1: 10 factorial;&#10;Line 2 (intended several spaces from the left), 3628800; &#10;Line 3: subscript 5 C subscript 3.&#10;Line 4: (indented several places from the left), 10.&#10;Line 5: subscript 20 P subscript 3.&#10;Line 6: (indented several places from the left), 6840.&#10;A dotted line is displayed below the second, fourth, and sixth lines of text.">
            <a:extLst>
              <a:ext uri="{FF2B5EF4-FFF2-40B4-BE49-F238E27FC236}">
                <a16:creationId xmlns:a16="http://schemas.microsoft.com/office/drawing/2014/main" id="{7A5D780D-6C70-43AE-9E56-792BA3224734}"/>
              </a:ext>
            </a:extLst>
          </p:cNvPr>
          <p:cNvPicPr>
            <a:picLocks noGrp="1" noChangeAspect="1"/>
          </p:cNvPicPr>
          <p:nvPr>
            <p:ph type="pic" sz="quarter" idx="20"/>
          </p:nvPr>
        </p:nvPicPr>
        <p:blipFill>
          <a:blip r:embed="rId2"/>
          <a:stretch>
            <a:fillRect/>
          </a:stretch>
        </p:blipFill>
        <p:spPr>
          <a:xfrm>
            <a:off x="2081213" y="1547813"/>
            <a:ext cx="4981575" cy="3762375"/>
          </a:xfrm>
          <a:prstGeom prst="rect">
            <a:avLst/>
          </a:prstGeom>
        </p:spPr>
      </p:pic>
    </p:spTree>
    <p:extLst>
      <p:ext uri="{BB962C8B-B14F-4D97-AF65-F5344CB8AC3E}">
        <p14:creationId xmlns:p14="http://schemas.microsoft.com/office/powerpoint/2010/main" val="266920539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Minitab (1 of 2)</a:t>
            </a:r>
          </a:p>
        </p:txBody>
      </p:sp>
      <p:pic>
        <p:nvPicPr>
          <p:cNvPr id="10" name="Picture Placeholder 9" descr="A dialog box of a graphing calculator screen titled calculator. Below the title, toward the left, there is a vertical text box. Below the text box is a button labeled Select which is grayed out. To the right of the text box is another text box labeled store result in variable with a value, C 1. Immediately below store result in variable text box is a text box labeled Expression with a value, factorial, left parenthesis, 10, right parenthesis. Immediately below the expression text box are 27 buttons in a calculator setup for numbers and symbols displayed in 6 lines: Line 1: 7, 8, 9, plus, equals, not equals; Line 2: 4, 5, 6, minus, less than, greater than; Line 3: 1, 2, 3, asterisk, less than or equals, greater than or equals; Line 4: 0, dot, Left and right brackets, forward slash, And; Line 5: hat, Or. Line 6: left and right parenthesis, Not. To the right of the calculator setup is a drop-down option labeled Functions in which the option, All functions is selected. Below the dropdown is a text box listing the following function options: Absolute value, Antilog, Any, Arccosh, Arccosine, and Arcane. Below the text box is a button labeled Select which is grayed out. Below the calculator setup is an unselected checkbox labeled Assign as a formula. On the left bottom corner is a button labeled Help. On the right bottom corner are 2 buttons labeled OK and Cancel.">
            <a:extLst>
              <a:ext uri="{FF2B5EF4-FFF2-40B4-BE49-F238E27FC236}">
                <a16:creationId xmlns:a16="http://schemas.microsoft.com/office/drawing/2014/main" id="{2C0AAFD1-2244-4673-8942-11CC7BEA0E3C}"/>
              </a:ext>
            </a:extLst>
          </p:cNvPr>
          <p:cNvPicPr>
            <a:picLocks noGrp="1" noChangeAspect="1"/>
          </p:cNvPicPr>
          <p:nvPr>
            <p:ph type="pic" sz="quarter" idx="20"/>
          </p:nvPr>
        </p:nvPicPr>
        <p:blipFill>
          <a:blip r:embed="rId2"/>
          <a:stretch>
            <a:fillRect/>
          </a:stretch>
        </p:blipFill>
        <p:spPr>
          <a:xfrm>
            <a:off x="1885145" y="1408156"/>
            <a:ext cx="5373711" cy="4840244"/>
          </a:xfrm>
          <a:prstGeom prst="rect">
            <a:avLst/>
          </a:prstGeom>
        </p:spPr>
      </p:pic>
    </p:spTree>
    <p:extLst>
      <p:ext uri="{BB962C8B-B14F-4D97-AF65-F5344CB8AC3E}">
        <p14:creationId xmlns:p14="http://schemas.microsoft.com/office/powerpoint/2010/main" val="265565185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Minitab (2 of 2)</a:t>
            </a:r>
          </a:p>
        </p:txBody>
      </p:sp>
      <p:pic>
        <p:nvPicPr>
          <p:cNvPr id="6" name="Picture Placeholder 5" descr="A dialog box of a graphing calculator screen titled calculator. Below the title, toward the left, there is a vertical text box. Below the text box is a button labeled Select which is grayed out. To the right of the text box, is another text box labeled store result in variable with a value, C 1. Immediately below store result in variable text box is a text box labeled Expression with a value, combinations, left parenthesis, 5, comma, 3, right parenthesis. Immediately below the expression text box are 27 buttons in a calculator setup for numbers and symbols displayed in 6 lines: Line 1: 7, 8, 9, plus, equals, not equals; Line 2: 4, 5, 6, minus, less than, greater than; Line 3: 1, 2, 3, asterisk, less than or equals, greater than or equals; Line 4: 0, dot, Left and right brackets, forward slash, And; Line 5: hat, Or. Line 6: left and right parenthesis, Not. To the right of the calculator setup is a drop-down option labeled Functions in which the option, All functions is selected. Below the dropdown is a text box listing the following function options: Absolute value, Antilog, Any, Arccosh, Arccosine, and Arcane. Below the text box is a button labeled Select which is grayed out. Below the calculator setup is an unselected checkbox labeled Assign as a formula. On the left bottom corner is a button labeled Help. On the right bottom corner are 2 buttons labeled OK and Cancel.">
            <a:extLst>
              <a:ext uri="{FF2B5EF4-FFF2-40B4-BE49-F238E27FC236}">
                <a16:creationId xmlns:a16="http://schemas.microsoft.com/office/drawing/2014/main" id="{8D6DDE92-E17D-47FE-B62F-78EAD38DCDA4}"/>
              </a:ext>
            </a:extLst>
          </p:cNvPr>
          <p:cNvPicPr>
            <a:picLocks noGrp="1" noChangeAspect="1"/>
          </p:cNvPicPr>
          <p:nvPr>
            <p:ph type="pic" sz="quarter" idx="20"/>
          </p:nvPr>
        </p:nvPicPr>
        <p:blipFill>
          <a:blip r:embed="rId2"/>
          <a:stretch>
            <a:fillRect/>
          </a:stretch>
        </p:blipFill>
        <p:spPr>
          <a:xfrm>
            <a:off x="2129404" y="1595922"/>
            <a:ext cx="4885192" cy="4423878"/>
          </a:xfrm>
          <a:prstGeom prst="rect">
            <a:avLst/>
          </a:prstGeom>
        </p:spPr>
      </p:pic>
    </p:spTree>
    <p:extLst>
      <p:ext uri="{BB962C8B-B14F-4D97-AF65-F5344CB8AC3E}">
        <p14:creationId xmlns:p14="http://schemas.microsoft.com/office/powerpoint/2010/main" val="42018179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Excel (1 of 2)</a:t>
            </a:r>
          </a:p>
        </p:txBody>
      </p:sp>
      <p:pic>
        <p:nvPicPr>
          <p:cNvPr id="6" name="Picture Placeholder 5" descr="A worksheet displays 1 row and 2 columns. The column headers are A and B. The second column is empty. The data in the first column of the first row is as follows: equals R A N D BETWEEN, left parenthesis, 1, comma, 50, right parenthesis.">
            <a:extLst>
              <a:ext uri="{FF2B5EF4-FFF2-40B4-BE49-F238E27FC236}">
                <a16:creationId xmlns:a16="http://schemas.microsoft.com/office/drawing/2014/main" id="{A483302C-5FD7-4CCC-8702-13954B3A3049}"/>
              </a:ext>
            </a:extLst>
          </p:cNvPr>
          <p:cNvPicPr>
            <a:picLocks noGrp="1" noChangeAspect="1"/>
          </p:cNvPicPr>
          <p:nvPr>
            <p:ph type="pic" sz="quarter" idx="20"/>
          </p:nvPr>
        </p:nvPicPr>
        <p:blipFill>
          <a:blip r:embed="rId2"/>
          <a:stretch>
            <a:fillRect/>
          </a:stretch>
        </p:blipFill>
        <p:spPr>
          <a:xfrm>
            <a:off x="1104900" y="2828925"/>
            <a:ext cx="6934200" cy="1200150"/>
          </a:xfrm>
          <a:prstGeom prst="rect">
            <a:avLst/>
          </a:prstGeom>
        </p:spPr>
      </p:pic>
    </p:spTree>
    <p:extLst>
      <p:ext uri="{BB962C8B-B14F-4D97-AF65-F5344CB8AC3E}">
        <p14:creationId xmlns:p14="http://schemas.microsoft.com/office/powerpoint/2010/main" val="19212017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Excel (2 of 2)</a:t>
            </a:r>
          </a:p>
        </p:txBody>
      </p:sp>
      <p:pic>
        <p:nvPicPr>
          <p:cNvPr id="7" name="Picture Placeholder 6" descr="A worksheet displays 1 Row and 2 columns. The column headers are A and B. The second column is empty. The data in the first column of first row is as follows: equals COMBIN, left parenthesis, 5, comma, 3, right parenthesis.">
            <a:extLst>
              <a:ext uri="{FF2B5EF4-FFF2-40B4-BE49-F238E27FC236}">
                <a16:creationId xmlns:a16="http://schemas.microsoft.com/office/drawing/2014/main" id="{A8EAA683-CA3F-44D8-8900-427D700680F5}"/>
              </a:ext>
            </a:extLst>
          </p:cNvPr>
          <p:cNvPicPr>
            <a:picLocks noGrp="1" noChangeAspect="1"/>
          </p:cNvPicPr>
          <p:nvPr>
            <p:ph type="pic" sz="quarter" idx="20"/>
          </p:nvPr>
        </p:nvPicPr>
        <p:blipFill>
          <a:blip r:embed="rId2"/>
          <a:stretch>
            <a:fillRect/>
          </a:stretch>
        </p:blipFill>
        <p:spPr>
          <a:xfrm>
            <a:off x="2557463" y="3028950"/>
            <a:ext cx="4029075" cy="800100"/>
          </a:xfrm>
          <a:prstGeom prst="rect">
            <a:avLst/>
          </a:prstGeom>
        </p:spPr>
      </p:pic>
    </p:spTree>
    <p:extLst>
      <p:ext uri="{BB962C8B-B14F-4D97-AF65-F5344CB8AC3E}">
        <p14:creationId xmlns:p14="http://schemas.microsoft.com/office/powerpoint/2010/main" val="152494177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lstStyle/>
          <a:p>
            <a:r>
              <a:rPr lang="en-US" b="1"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Reconsider Example 4-3 on selecting two workers from a company and observing whether the worker selected each time is a man or a woman. Let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be the event that at most one man is selected. Is event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simple or a compound event?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060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4-5: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lnSpc>
                <a:spcPct val="90000"/>
              </a:lnSpc>
              <a:buNone/>
            </a:pPr>
            <a:r>
              <a:rPr lang="en-US" dirty="0">
                <a:latin typeface="Times New Roman" panose="02020603050405020304" pitchFamily="18" charset="0"/>
                <a:cs typeface="Times New Roman" panose="02020603050405020304" pitchFamily="18" charset="0"/>
              </a:rPr>
              <a:t>Here </a:t>
            </a:r>
            <a:r>
              <a:rPr lang="en-US" i="1" dirty="0">
                <a:latin typeface="Times New Roman" panose="02020603050405020304" pitchFamily="18" charset="0"/>
                <a:cs typeface="Times New Roman" panose="02020603050405020304" pitchFamily="18" charset="0"/>
              </a:rPr>
              <a:t>at most one man </a:t>
            </a:r>
            <a:r>
              <a:rPr lang="en-US" dirty="0">
                <a:latin typeface="Times New Roman" panose="02020603050405020304" pitchFamily="18" charset="0"/>
                <a:cs typeface="Times New Roman" panose="02020603050405020304" pitchFamily="18" charset="0"/>
              </a:rPr>
              <a:t>means one or no man is selected. Thus, event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will occur if either no man or one man is selected. Hence, the event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is given by</a:t>
            </a:r>
          </a:p>
          <a:p>
            <a:pPr marL="0" indent="0" algn="ctr">
              <a:lnSpc>
                <a:spcPct val="90000"/>
              </a:lnSpc>
              <a:spcAft>
                <a:spcPts val="1800"/>
              </a:spcAft>
              <a:buNone/>
            </a:pP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MW, WM, WW</a:t>
            </a:r>
            <a:endParaRPr lang="en-GB" dirty="0">
              <a:latin typeface="Times New Roman" panose="02020603050405020304" pitchFamily="18" charset="0"/>
              <a:cs typeface="Times New Roman" panose="02020603050405020304" pitchFamily="18" charset="0"/>
            </a:endParaRPr>
          </a:p>
          <a:p>
            <a:pPr marL="0" indent="0">
              <a:lnSpc>
                <a:spcPct val="90000"/>
              </a:lnSpc>
              <a:buNone/>
            </a:pPr>
            <a:r>
              <a:rPr lang="en-GB" dirty="0">
                <a:latin typeface="Times New Roman" panose="02020603050405020304" pitchFamily="18" charset="0"/>
                <a:cs typeface="Times New Roman" panose="02020603050405020304" pitchFamily="18" charset="0"/>
              </a:rPr>
              <a:t>Because event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contains more than one outcome, it is a compound event. </a:t>
            </a:r>
            <a:r>
              <a:rPr lang="en-US" dirty="0">
                <a:latin typeface="Times New Roman" panose="02020603050405020304" pitchFamily="18" charset="0"/>
                <a:cs typeface="Times New Roman" panose="02020603050405020304" pitchFamily="18" charset="0"/>
              </a:rPr>
              <a:t>The diagram in Figure 4.4 gives a graphic presentation of compound event </a:t>
            </a:r>
            <a:r>
              <a:rPr lang="en-US"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6853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710246" cy="1141412"/>
          </a:xfrm>
        </p:spPr>
        <p:txBody>
          <a:bodyPr>
            <a:normAutofit/>
          </a:bodyPr>
          <a:lstStyle/>
          <a:p>
            <a:r>
              <a:rPr lang="en-US" dirty="0">
                <a:latin typeface="Times New Roman" panose="02020603050405020304" pitchFamily="18" charset="0"/>
                <a:cs typeface="Times New Roman" panose="02020603050405020304" pitchFamily="18" charset="0"/>
              </a:rPr>
              <a:t>Figure 4.4 Diagram Showing Event A</a:t>
            </a:r>
          </a:p>
        </p:txBody>
      </p:sp>
      <p:pic>
        <p:nvPicPr>
          <p:cNvPr id="3" name="Picture Placeholder 2" descr="A diagram illustrates the selections for event A. Event A is represented as a circle that lies inside a rectangle. The following selections for event A are inside the circle: M W, W M, W W. The selection, M M is outside the circle.">
            <a:extLst>
              <a:ext uri="{FF2B5EF4-FFF2-40B4-BE49-F238E27FC236}">
                <a16:creationId xmlns:a16="http://schemas.microsoft.com/office/drawing/2014/main" id="{DFF31B0C-4000-429B-A512-4D5FA1355396}"/>
              </a:ext>
            </a:extLst>
          </p:cNvPr>
          <p:cNvPicPr>
            <a:picLocks noGrp="1" noChangeAspect="1"/>
          </p:cNvPicPr>
          <p:nvPr>
            <p:ph type="pic" sz="quarter" idx="19"/>
          </p:nvPr>
        </p:nvPicPr>
        <p:blipFill>
          <a:blip r:embed="rId2"/>
          <a:stretch>
            <a:fillRect/>
          </a:stretch>
        </p:blipFill>
        <p:spPr>
          <a:xfrm>
            <a:off x="3057013" y="2362108"/>
            <a:ext cx="3029975" cy="2133785"/>
          </a:xfrm>
          <a:prstGeom prst="rect">
            <a:avLst/>
          </a:prstGeom>
        </p:spPr>
      </p:pic>
    </p:spTree>
    <p:extLst>
      <p:ext uri="{BB962C8B-B14F-4D97-AF65-F5344CB8AC3E}">
        <p14:creationId xmlns:p14="http://schemas.microsoft.com/office/powerpoint/2010/main" val="224291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sz="2400" dirty="0">
                <a:latin typeface="Times New Roman" panose="02020603050405020304" pitchFamily="18" charset="0"/>
                <a:cs typeface="Times New Roman" panose="02020603050405020304" pitchFamily="18" charset="0"/>
              </a:rPr>
              <a:t>In a group </a:t>
            </a:r>
            <a:r>
              <a:rPr lang="en-US" sz="2400" dirty="0">
                <a:latin typeface="Times New Roman" panose="02020603050405020304" pitchFamily="18" charset="0"/>
                <a:cs typeface="Times New Roman" panose="02020603050405020304" pitchFamily="18" charset="0"/>
              </a:rPr>
              <a:t>of college students, some like ice tea and others do not. There is no student in this group who is indifferent or has no opinion. Two students are randomly selected from this group.</a:t>
            </a:r>
          </a:p>
          <a:p>
            <a:pPr marL="514350" indent="-514350">
              <a:buFont typeface="+mj-lt"/>
              <a:buAutoNum type="alphaLcParenR"/>
            </a:pPr>
            <a:r>
              <a:rPr lang="en-US" sz="2400" dirty="0">
                <a:latin typeface="Times New Roman" panose="02020603050405020304" pitchFamily="18" charset="0"/>
                <a:cs typeface="Times New Roman" panose="02020603050405020304" pitchFamily="18" charset="0"/>
              </a:rPr>
              <a:t>How many outcomes are possible? List all the possible outcomes.</a:t>
            </a:r>
          </a:p>
          <a:p>
            <a:pPr marL="514350" indent="-514350">
              <a:buFont typeface="+mj-lt"/>
              <a:buAutoNum type="alphaLcParenR"/>
            </a:pPr>
            <a:r>
              <a:rPr lang="en-US" sz="2400" dirty="0">
                <a:latin typeface="Times New Roman" panose="02020603050405020304" pitchFamily="18" charset="0"/>
                <a:cs typeface="Times New Roman" panose="02020603050405020304" pitchFamily="18" charset="0"/>
              </a:rPr>
              <a:t>Consider the following events. List all the outcomes included in each of these events. Mention whether each of these events is a simple or a compound event</a:t>
            </a:r>
            <a:r>
              <a:rPr lang="en-GB" sz="2400" dirty="0">
                <a:latin typeface="Times New Roman" panose="02020603050405020304" pitchFamily="18" charset="0"/>
                <a:cs typeface="Times New Roman" panose="02020603050405020304" pitchFamily="18" charset="0"/>
              </a:rPr>
              <a:t>.</a:t>
            </a:r>
          </a:p>
          <a:p>
            <a:pPr marL="914400" indent="-452438">
              <a:buFont typeface="+mj-lt"/>
              <a:buAutoNum type="romanLcPeriod"/>
            </a:pPr>
            <a:r>
              <a:rPr lang="en-US" sz="2200" dirty="0">
                <a:latin typeface="Times New Roman" panose="02020603050405020304" pitchFamily="18" charset="0"/>
                <a:cs typeface="Times New Roman" panose="02020603050405020304" pitchFamily="18" charset="0"/>
              </a:rPr>
              <a:t>Both students like ice tea.</a:t>
            </a:r>
          </a:p>
          <a:p>
            <a:pPr marL="914400" indent="-452438">
              <a:buFont typeface="+mj-lt"/>
              <a:buAutoNum type="romanLcPeriod"/>
            </a:pPr>
            <a:r>
              <a:rPr lang="en-US" sz="2200" dirty="0">
                <a:latin typeface="Times New Roman" panose="02020603050405020304" pitchFamily="18" charset="0"/>
                <a:cs typeface="Times New Roman" panose="02020603050405020304" pitchFamily="18" charset="0"/>
              </a:rPr>
              <a:t>At most one student likes ice tea.</a:t>
            </a:r>
          </a:p>
          <a:p>
            <a:pPr marL="914400" indent="-452438">
              <a:buFont typeface="+mj-lt"/>
              <a:buAutoNum type="romanLcPeriod"/>
            </a:pPr>
            <a:r>
              <a:rPr lang="en-US" sz="2200" dirty="0">
                <a:latin typeface="Times New Roman" panose="02020603050405020304" pitchFamily="18" charset="0"/>
                <a:cs typeface="Times New Roman" panose="02020603050405020304" pitchFamily="18" charset="0"/>
              </a:rPr>
              <a:t>At least one student likes ice tea.</a:t>
            </a:r>
          </a:p>
          <a:p>
            <a:pPr marL="914400" indent="-452438">
              <a:buFont typeface="+mj-lt"/>
              <a:buAutoNum type="romanLcPeriod"/>
            </a:pPr>
            <a:r>
              <a:rPr lang="en-GB" sz="2200" dirty="0">
                <a:latin typeface="Times New Roman" panose="02020603050405020304" pitchFamily="18" charset="0"/>
                <a:cs typeface="Times New Roman" panose="02020603050405020304" pitchFamily="18" charset="0"/>
              </a:rPr>
              <a:t>Neither student</a:t>
            </a:r>
            <a:r>
              <a:rPr lang="en-US" sz="2200" dirty="0">
                <a:latin typeface="Times New Roman" panose="02020603050405020304" pitchFamily="18" charset="0"/>
                <a:cs typeface="Times New Roman" panose="02020603050405020304" pitchFamily="18" charset="0"/>
              </a:rPr>
              <a:t> likes ice tea.</a:t>
            </a:r>
          </a:p>
        </p:txBody>
      </p:sp>
    </p:spTree>
    <p:extLst>
      <p:ext uri="{BB962C8B-B14F-4D97-AF65-F5344CB8AC3E}">
        <p14:creationId xmlns:p14="http://schemas.microsoft.com/office/powerpoint/2010/main" val="727135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4-6: Solution (1 of 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sz="2400" dirty="0">
                <a:latin typeface="Times New Roman" panose="02020603050405020304" pitchFamily="18" charset="0"/>
                <a:cs typeface="Times New Roman" panose="02020603050405020304" pitchFamily="18" charset="0"/>
              </a:rPr>
              <a:t>Let</a:t>
            </a:r>
          </a:p>
          <a:p>
            <a:pPr marL="461963" lvl="1" indent="-461963">
              <a:buSzPct val="100000"/>
              <a:buFont typeface="Arial" panose="020B0604020202020204" pitchFamily="34" charset="0"/>
              <a:buChar char="•"/>
            </a:pPr>
            <a:r>
              <a:rPr lang="en-GB" sz="2400" i="1" dirty="0">
                <a:latin typeface="Times New Roman" panose="02020603050405020304" pitchFamily="18" charset="0"/>
                <a:cs typeface="Times New Roman" panose="02020603050405020304" pitchFamily="18" charset="0"/>
              </a:rPr>
              <a:t>L </a:t>
            </a:r>
            <a:r>
              <a:rPr lang="en-GB" sz="2400" dirty="0">
                <a:latin typeface="Times New Roman" panose="02020603050405020304" pitchFamily="18" charset="0"/>
                <a:cs typeface="Times New Roman" panose="02020603050405020304" pitchFamily="18" charset="0"/>
              </a:rPr>
              <a:t>The event that a student likes ice tea</a:t>
            </a:r>
          </a:p>
          <a:p>
            <a:pPr marL="461963" lvl="1" indent="-461963">
              <a:buSzPct val="100000"/>
              <a:buFont typeface="Arial" panose="020B0604020202020204" pitchFamily="34" charset="0"/>
              <a:buChar char="•"/>
            </a:pPr>
            <a:r>
              <a:rPr lang="en-GB" sz="2400" i="1" dirty="0">
                <a:latin typeface="Times New Roman" panose="02020603050405020304" pitchFamily="18" charset="0"/>
                <a:cs typeface="Times New Roman" panose="02020603050405020304" pitchFamily="18" charset="0"/>
              </a:rPr>
              <a:t>N </a:t>
            </a:r>
            <a:r>
              <a:rPr lang="en-GB" sz="2400" dirty="0">
                <a:latin typeface="Times New Roman" panose="02020603050405020304" pitchFamily="18" charset="0"/>
                <a:cs typeface="Times New Roman" panose="02020603050405020304" pitchFamily="18" charset="0"/>
              </a:rPr>
              <a:t>The event that a student does not like ice tea</a:t>
            </a:r>
          </a:p>
          <a:p>
            <a:pPr marL="461963" lvl="1" indent="-461963">
              <a:buSzPct val="100000"/>
              <a:buFont typeface="Arial" panose="020B0604020202020204" pitchFamily="34" charset="0"/>
              <a:buChar char="•"/>
            </a:pPr>
            <a:r>
              <a:rPr lang="en-GB" sz="2400" i="1" dirty="0">
                <a:latin typeface="Times New Roman" panose="02020603050405020304" pitchFamily="18" charset="0"/>
                <a:cs typeface="Times New Roman" panose="02020603050405020304" pitchFamily="18" charset="0"/>
              </a:rPr>
              <a:t>LL </a:t>
            </a:r>
            <a:r>
              <a:rPr lang="en-GB" sz="2400" dirty="0">
                <a:latin typeface="Times New Roman" panose="02020603050405020304" pitchFamily="18" charset="0"/>
                <a:cs typeface="Times New Roman" panose="02020603050405020304" pitchFamily="18" charset="0"/>
              </a:rPr>
              <a:t>Both</a:t>
            </a:r>
            <a:r>
              <a:rPr lang="en-GB" sz="2400" i="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students like ice tea</a:t>
            </a:r>
          </a:p>
          <a:p>
            <a:pPr marL="461963" lvl="1" indent="-461963">
              <a:buSzPct val="100000"/>
              <a:buFont typeface="Arial" panose="020B0604020202020204" pitchFamily="34" charset="0"/>
              <a:buChar char="•"/>
            </a:pPr>
            <a:r>
              <a:rPr lang="en-GB" sz="2400" i="1" dirty="0">
                <a:latin typeface="Times New Roman" panose="02020603050405020304" pitchFamily="18" charset="0"/>
                <a:cs typeface="Times New Roman" panose="02020603050405020304" pitchFamily="18" charset="0"/>
              </a:rPr>
              <a:t>LN </a:t>
            </a:r>
            <a:r>
              <a:rPr lang="en-GB" sz="2400" dirty="0">
                <a:latin typeface="Times New Roman" panose="02020603050405020304" pitchFamily="18" charset="0"/>
                <a:cs typeface="Times New Roman" panose="02020603050405020304" pitchFamily="18" charset="0"/>
              </a:rPr>
              <a:t>The first student likes ice tea but the second student does not</a:t>
            </a:r>
          </a:p>
          <a:p>
            <a:pPr marL="461963" lvl="1" indent="-461963">
              <a:buSzPct val="100000"/>
              <a:buFont typeface="Arial" panose="020B0604020202020204" pitchFamily="34" charset="0"/>
              <a:buChar char="•"/>
            </a:pPr>
            <a:r>
              <a:rPr lang="en-GB" sz="2400" i="1" dirty="0">
                <a:latin typeface="Times New Roman" panose="02020603050405020304" pitchFamily="18" charset="0"/>
                <a:cs typeface="Times New Roman" panose="02020603050405020304" pitchFamily="18" charset="0"/>
              </a:rPr>
              <a:t>NL </a:t>
            </a:r>
            <a:r>
              <a:rPr lang="en-GB" sz="2400" dirty="0">
                <a:latin typeface="Times New Roman" panose="02020603050405020304" pitchFamily="18" charset="0"/>
                <a:cs typeface="Times New Roman" panose="02020603050405020304" pitchFamily="18" charset="0"/>
              </a:rPr>
              <a:t>The first student does not like ice tea but the second student does </a:t>
            </a:r>
          </a:p>
          <a:p>
            <a:pPr marL="461963" lvl="1" indent="-461963">
              <a:buSzPct val="100000"/>
              <a:buFont typeface="Arial" panose="020B0604020202020204" pitchFamily="34" charset="0"/>
              <a:buChar char="•"/>
            </a:pPr>
            <a:r>
              <a:rPr lang="en-GB" sz="2400" i="1" dirty="0">
                <a:latin typeface="Times New Roman" panose="02020603050405020304" pitchFamily="18" charset="0"/>
                <a:cs typeface="Times New Roman" panose="02020603050405020304" pitchFamily="18" charset="0"/>
              </a:rPr>
              <a:t>LN </a:t>
            </a:r>
            <a:r>
              <a:rPr lang="en-GB" sz="2400" dirty="0">
                <a:latin typeface="Times New Roman" panose="02020603050405020304" pitchFamily="18" charset="0"/>
                <a:cs typeface="Times New Roman" panose="02020603050405020304" pitchFamily="18" charset="0"/>
              </a:rPr>
              <a:t>Both students does not like ice tea</a:t>
            </a:r>
          </a:p>
        </p:txBody>
      </p:sp>
    </p:spTree>
    <p:extLst>
      <p:ext uri="{BB962C8B-B14F-4D97-AF65-F5344CB8AC3E}">
        <p14:creationId xmlns:p14="http://schemas.microsoft.com/office/powerpoint/2010/main" val="7521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Opening Example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686800" cy="4815840"/>
          </a:xfrm>
        </p:spPr>
        <p:txBody>
          <a:bodyPr/>
          <a:lstStyle/>
          <a:p>
            <a:pPr marL="0" indent="0">
              <a:buNone/>
            </a:pP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Are you a vegetarian? If not, do you know someone who is a vegetarian? What percentage of U.S. adults are vegetarians? According to a 2018 Gallup poll, 5% of all U.S. adults, aged 18 and older, are vegetarian. However, from the same poll, only  4% of U.S. adult men are vegetarian while 6% of U.S. adult women are vegetarian. Based on ideology, 2% of conservatives, 3% of moderates, and 11% of liberals are vegetarian. (See  Case Study 4.1.)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550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710246" cy="1141412"/>
          </a:xfrm>
        </p:spPr>
        <p:txBody>
          <a:bodyPr>
            <a:normAutofit/>
          </a:bodyPr>
          <a:lstStyle/>
          <a:p>
            <a:r>
              <a:rPr lang="en-US" dirty="0">
                <a:latin typeface="Times New Roman" panose="02020603050405020304" pitchFamily="18" charset="0"/>
                <a:cs typeface="Times New Roman" panose="02020603050405020304" pitchFamily="18" charset="0"/>
              </a:rPr>
              <a:t>Figure 4.5 Tree Diagram</a:t>
            </a:r>
          </a:p>
        </p:txBody>
      </p:sp>
      <p:pic>
        <p:nvPicPr>
          <p:cNvPr id="6" name="Picture 2" descr="A horizontal tree diagram shows the ice tea preferences of two students. The diagram shows a dot at the center with two branches labeled L and N, representing the first student. The branches, L and N are further divided to form two pairs of branches labeled L and N respectively, representing the second student. The final outcomes, L L, L N, N L, and N N are displayed in the order from top to bottom at the end of the pair of branches, L and N, respectively.">
            <a:extLst>
              <a:ext uri="{FF2B5EF4-FFF2-40B4-BE49-F238E27FC236}">
                <a16:creationId xmlns:a16="http://schemas.microsoft.com/office/drawing/2014/main" id="{FF65D8CE-12AF-47B0-818C-314B51F106F1}"/>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2830864" y="1646487"/>
            <a:ext cx="3482273" cy="356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91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4-6: Solution (2 of 6)</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514350" lvl="0" indent="-514350">
              <a:buFont typeface="+mj-lt"/>
              <a:buAutoNum type="alphaLcParenR"/>
            </a:pPr>
            <a:r>
              <a:rPr lang="en-US" dirty="0">
                <a:latin typeface="Times New Roman" panose="02020603050405020304" pitchFamily="18" charset="0"/>
                <a:cs typeface="Times New Roman" panose="02020603050405020304" pitchFamily="18" charset="0"/>
              </a:rPr>
              <a:t>This experiment has four outcomes, which are </a:t>
            </a:r>
            <a:r>
              <a:rPr lang="en-US" dirty="0" err="1">
                <a:latin typeface="Times New Roman" panose="02020603050405020304" pitchFamily="18" charset="0"/>
                <a:cs typeface="Times New Roman" panose="02020603050405020304" pitchFamily="18" charset="0"/>
              </a:rPr>
              <a:t>listedbelow</a:t>
            </a:r>
            <a:r>
              <a:rPr lang="en-US" dirty="0">
                <a:latin typeface="Times New Roman" panose="02020603050405020304" pitchFamily="18" charset="0"/>
                <a:cs typeface="Times New Roman" panose="02020603050405020304" pitchFamily="18" charset="0"/>
              </a:rPr>
              <a:t> and shown in Figure 4.5.</a:t>
            </a:r>
          </a:p>
          <a:p>
            <a:pPr marL="0" indent="0" algn="ctr">
              <a:buNone/>
            </a:pPr>
            <a:r>
              <a:rPr lang="en-US" i="1" dirty="0">
                <a:latin typeface="Times New Roman" panose="02020603050405020304" pitchFamily="18" charset="0"/>
                <a:cs typeface="Times New Roman" panose="02020603050405020304" pitchFamily="18" charset="0"/>
              </a:rPr>
              <a:t>LL, LN, NL, NN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61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4-6: Solution (3 of 6)</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0" indent="0">
              <a:buNone/>
            </a:pPr>
            <a:r>
              <a:rPr lang="en-US" dirty="0">
                <a:solidFill>
                  <a:schemeClr val="accent2"/>
                </a:solidFill>
                <a:latin typeface="Times New Roman" panose="02020603050405020304" pitchFamily="18" charset="0"/>
                <a:cs typeface="Times New Roman" panose="02020603050405020304" pitchFamily="18" charset="0"/>
              </a:rPr>
              <a:t>(b)</a:t>
            </a:r>
          </a:p>
          <a:p>
            <a:pPr marL="461963" indent="-461963">
              <a:buFont typeface="+mj-lt"/>
              <a:buAutoNum type="romanLcPeriod"/>
            </a:pPr>
            <a:r>
              <a:rPr lang="en-US" dirty="0">
                <a:latin typeface="Times New Roman" panose="02020603050405020304" pitchFamily="18" charset="0"/>
                <a:cs typeface="Times New Roman" panose="02020603050405020304" pitchFamily="18" charset="0"/>
              </a:rPr>
              <a:t>The event </a:t>
            </a:r>
            <a:r>
              <a:rPr lang="en-US" i="1" dirty="0">
                <a:latin typeface="Times New Roman" panose="02020603050405020304" pitchFamily="18" charset="0"/>
                <a:cs typeface="Times New Roman" panose="02020603050405020304" pitchFamily="18" charset="0"/>
              </a:rPr>
              <a:t>both students like ice tea </a:t>
            </a:r>
            <a:r>
              <a:rPr lang="en-US" dirty="0">
                <a:latin typeface="Times New Roman" panose="02020603050405020304" pitchFamily="18" charset="0"/>
                <a:cs typeface="Times New Roman" panose="02020603050405020304" pitchFamily="18" charset="0"/>
              </a:rPr>
              <a:t>will occur if </a:t>
            </a:r>
            <a:r>
              <a:rPr lang="en-US" i="1" dirty="0">
                <a:latin typeface="Times New Roman" panose="02020603050405020304" pitchFamily="18" charset="0"/>
                <a:cs typeface="Times New Roman" panose="02020603050405020304" pitchFamily="18" charset="0"/>
              </a:rPr>
              <a:t>LL </a:t>
            </a:r>
            <a:r>
              <a:rPr lang="en-US" dirty="0">
                <a:latin typeface="Times New Roman" panose="02020603050405020304" pitchFamily="18" charset="0"/>
                <a:cs typeface="Times New Roman" panose="02020603050405020304" pitchFamily="18" charset="0"/>
              </a:rPr>
              <a:t>happens. Thus,</a:t>
            </a:r>
          </a:p>
          <a:p>
            <a:pPr marL="0" indent="0">
              <a:buNone/>
            </a:pPr>
            <a:r>
              <a:rPr lang="en-US" dirty="0">
                <a:latin typeface="Times New Roman" panose="02020603050405020304" pitchFamily="18" charset="0"/>
                <a:cs typeface="Times New Roman" panose="02020603050405020304" pitchFamily="18" charset="0"/>
              </a:rPr>
              <a:t>Both students like ice tea = {</a:t>
            </a:r>
            <a:r>
              <a:rPr lang="en-US" i="1" dirty="0">
                <a:latin typeface="Times New Roman" panose="02020603050405020304" pitchFamily="18" charset="0"/>
                <a:cs typeface="Times New Roman" panose="02020603050405020304" pitchFamily="18" charset="0"/>
              </a:rPr>
              <a:t>LL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Since this event includes only one of the four outcomes, it is a </a:t>
            </a:r>
            <a:r>
              <a:rPr lang="en-US" b="1" dirty="0">
                <a:latin typeface="Times New Roman" panose="02020603050405020304" pitchFamily="18" charset="0"/>
                <a:cs typeface="Times New Roman" panose="02020603050405020304" pitchFamily="18" charset="0"/>
              </a:rPr>
              <a:t>simple </a:t>
            </a:r>
            <a:r>
              <a:rPr lang="en-US" dirty="0">
                <a:latin typeface="Times New Roman" panose="02020603050405020304" pitchFamily="18" charset="0"/>
                <a:cs typeface="Times New Roman" panose="02020603050405020304" pitchFamily="18" charset="0"/>
              </a:rPr>
              <a:t>event.</a:t>
            </a:r>
          </a:p>
        </p:txBody>
      </p:sp>
    </p:spTree>
    <p:extLst>
      <p:ext uri="{BB962C8B-B14F-4D97-AF65-F5344CB8AC3E}">
        <p14:creationId xmlns:p14="http://schemas.microsoft.com/office/powerpoint/2010/main" val="4197043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4-6: Solution (4 of 6)</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0" indent="0">
              <a:buNone/>
            </a:pPr>
            <a:r>
              <a:rPr lang="en-US" dirty="0">
                <a:solidFill>
                  <a:schemeClr val="accent2"/>
                </a:solidFill>
                <a:latin typeface="Times New Roman" panose="02020603050405020304" pitchFamily="18" charset="0"/>
                <a:cs typeface="Times New Roman" panose="02020603050405020304" pitchFamily="18" charset="0"/>
              </a:rPr>
              <a:t>(b)</a:t>
            </a:r>
          </a:p>
          <a:p>
            <a:pPr marL="461963" indent="-461963">
              <a:buFont typeface="+mj-lt"/>
              <a:buAutoNum type="romanLcPeriod" startAt="2"/>
            </a:pPr>
            <a:r>
              <a:rPr lang="en-US" dirty="0">
                <a:latin typeface="Times New Roman" panose="02020603050405020304" pitchFamily="18" charset="0"/>
                <a:cs typeface="Times New Roman" panose="02020603050405020304" pitchFamily="18" charset="0"/>
              </a:rPr>
              <a:t>The event </a:t>
            </a:r>
            <a:r>
              <a:rPr lang="en-US" i="1" dirty="0">
                <a:latin typeface="Times New Roman" panose="02020603050405020304" pitchFamily="18" charset="0"/>
                <a:cs typeface="Times New Roman" panose="02020603050405020304" pitchFamily="18" charset="0"/>
              </a:rPr>
              <a:t>at most one student likes ice tea </a:t>
            </a:r>
            <a:r>
              <a:rPr lang="en-US" dirty="0">
                <a:latin typeface="Times New Roman" panose="02020603050405020304" pitchFamily="18" charset="0"/>
                <a:cs typeface="Times New Roman" panose="02020603050405020304" pitchFamily="18" charset="0"/>
              </a:rPr>
              <a:t>will occur if one or none of the two students likes ice tea, which will include the events </a:t>
            </a:r>
            <a:r>
              <a:rPr lang="en-US" i="1" dirty="0">
                <a:latin typeface="Times New Roman" panose="02020603050405020304" pitchFamily="18" charset="0"/>
                <a:cs typeface="Times New Roman" panose="02020603050405020304" pitchFamily="18" charset="0"/>
              </a:rPr>
              <a:t>LN, NL,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NN</a:t>
            </a:r>
            <a:r>
              <a:rPr lang="en-US" dirty="0">
                <a:latin typeface="Times New Roman" panose="02020603050405020304" pitchFamily="18" charset="0"/>
                <a:cs typeface="Times New Roman" panose="02020603050405020304" pitchFamily="18" charset="0"/>
              </a:rPr>
              <a:t>. Thus,</a:t>
            </a:r>
          </a:p>
          <a:p>
            <a:pPr marL="0" indent="0">
              <a:buNone/>
            </a:pPr>
            <a:r>
              <a:rPr lang="en-US" dirty="0">
                <a:latin typeface="Times New Roman" panose="02020603050405020304" pitchFamily="18" charset="0"/>
                <a:cs typeface="Times New Roman" panose="02020603050405020304" pitchFamily="18" charset="0"/>
              </a:rPr>
              <a:t>At most one student likes ice tea = {</a:t>
            </a:r>
            <a:r>
              <a:rPr lang="en-US" i="1" dirty="0">
                <a:latin typeface="Times New Roman" panose="02020603050405020304" pitchFamily="18" charset="0"/>
                <a:cs typeface="Times New Roman" panose="02020603050405020304" pitchFamily="18" charset="0"/>
              </a:rPr>
              <a:t>LN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Since this event includes three outcomes, it is a </a:t>
            </a:r>
            <a:r>
              <a:rPr lang="en-US" b="1" dirty="0">
                <a:latin typeface="Times New Roman" panose="02020603050405020304" pitchFamily="18" charset="0"/>
                <a:cs typeface="Times New Roman" panose="02020603050405020304" pitchFamily="18" charset="0"/>
              </a:rPr>
              <a:t>compound </a:t>
            </a:r>
            <a:r>
              <a:rPr lang="en-US" dirty="0">
                <a:latin typeface="Times New Roman" panose="02020603050405020304" pitchFamily="18" charset="0"/>
                <a:cs typeface="Times New Roman" panose="02020603050405020304" pitchFamily="18" charset="0"/>
              </a:rPr>
              <a:t>event.</a:t>
            </a:r>
          </a:p>
        </p:txBody>
      </p:sp>
    </p:spTree>
    <p:extLst>
      <p:ext uri="{BB962C8B-B14F-4D97-AF65-F5344CB8AC3E}">
        <p14:creationId xmlns:p14="http://schemas.microsoft.com/office/powerpoint/2010/main" val="3509087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4-6: Solution (5 of 6)</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0" indent="0">
              <a:buNone/>
            </a:pPr>
            <a:r>
              <a:rPr lang="en-US" dirty="0">
                <a:solidFill>
                  <a:schemeClr val="accent2"/>
                </a:solidFill>
                <a:latin typeface="Times New Roman" panose="02020603050405020304" pitchFamily="18" charset="0"/>
                <a:cs typeface="Times New Roman" panose="02020603050405020304" pitchFamily="18" charset="0"/>
              </a:rPr>
              <a:t>(b)</a:t>
            </a:r>
          </a:p>
          <a:p>
            <a:pPr marL="461963" indent="-461963">
              <a:buFont typeface="+mj-lt"/>
              <a:buAutoNum type="romanLcPeriod" startAt="3"/>
            </a:pPr>
            <a:r>
              <a:rPr lang="en-US" dirty="0">
                <a:latin typeface="Times New Roman" panose="02020603050405020304" pitchFamily="18" charset="0"/>
                <a:cs typeface="Times New Roman" panose="02020603050405020304" pitchFamily="18" charset="0"/>
              </a:rPr>
              <a:t>The event </a:t>
            </a:r>
            <a:r>
              <a:rPr lang="en-US" i="1" dirty="0">
                <a:latin typeface="Times New Roman" panose="02020603050405020304" pitchFamily="18" charset="0"/>
                <a:cs typeface="Times New Roman" panose="02020603050405020304" pitchFamily="18" charset="0"/>
              </a:rPr>
              <a:t>at least one student likes ice tea </a:t>
            </a:r>
            <a:r>
              <a:rPr lang="en-US" dirty="0">
                <a:latin typeface="Times New Roman" panose="02020603050405020304" pitchFamily="18" charset="0"/>
                <a:cs typeface="Times New Roman" panose="02020603050405020304" pitchFamily="18" charset="0"/>
              </a:rPr>
              <a:t>will occur if one or two of the two students like ice tea, which will include the events </a:t>
            </a:r>
            <a:r>
              <a:rPr lang="en-US" i="1" dirty="0">
                <a:latin typeface="Times New Roman" panose="02020603050405020304" pitchFamily="18" charset="0"/>
                <a:cs typeface="Times New Roman" panose="02020603050405020304" pitchFamily="18" charset="0"/>
              </a:rPr>
              <a:t>LN, NL,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LL</a:t>
            </a:r>
            <a:r>
              <a:rPr lang="en-US" dirty="0">
                <a:latin typeface="Times New Roman" panose="02020603050405020304" pitchFamily="18" charset="0"/>
                <a:cs typeface="Times New Roman" panose="02020603050405020304" pitchFamily="18" charset="0"/>
              </a:rPr>
              <a:t>. Thus,</a:t>
            </a:r>
          </a:p>
          <a:p>
            <a:pPr marL="0" indent="0">
              <a:buNone/>
            </a:pPr>
            <a:r>
              <a:rPr lang="en-US" dirty="0">
                <a:latin typeface="Times New Roman" panose="02020603050405020304" pitchFamily="18" charset="0"/>
                <a:cs typeface="Times New Roman" panose="02020603050405020304" pitchFamily="18" charset="0"/>
              </a:rPr>
              <a:t>At least one student likes ice tea = {</a:t>
            </a:r>
            <a:r>
              <a:rPr lang="en-US" i="1" dirty="0">
                <a:latin typeface="Times New Roman" panose="02020603050405020304" pitchFamily="18" charset="0"/>
                <a:cs typeface="Times New Roman" panose="02020603050405020304" pitchFamily="18" charset="0"/>
              </a:rPr>
              <a:t>L 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Since this event includes three outcomes, it is a </a:t>
            </a:r>
            <a:r>
              <a:rPr lang="en-US" b="1" dirty="0">
                <a:latin typeface="Times New Roman" panose="02020603050405020304" pitchFamily="18" charset="0"/>
                <a:cs typeface="Times New Roman" panose="02020603050405020304" pitchFamily="18" charset="0"/>
              </a:rPr>
              <a:t>compound </a:t>
            </a:r>
            <a:r>
              <a:rPr lang="en-US" dirty="0">
                <a:latin typeface="Times New Roman" panose="02020603050405020304" pitchFamily="18" charset="0"/>
                <a:cs typeface="Times New Roman" panose="02020603050405020304" pitchFamily="18" charset="0"/>
              </a:rPr>
              <a:t>event.</a:t>
            </a:r>
          </a:p>
        </p:txBody>
      </p:sp>
    </p:spTree>
    <p:extLst>
      <p:ext uri="{BB962C8B-B14F-4D97-AF65-F5344CB8AC3E}">
        <p14:creationId xmlns:p14="http://schemas.microsoft.com/office/powerpoint/2010/main" val="83199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4-6: Solution (6 of 6)</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(b)</a:t>
            </a:r>
          </a:p>
          <a:p>
            <a:pPr marL="461963" indent="-461963">
              <a:buFont typeface="+mj-lt"/>
              <a:buAutoNum type="romanLcPeriod" startAt="4"/>
            </a:pPr>
            <a:r>
              <a:rPr lang="en-US" dirty="0">
                <a:latin typeface="Times New Roman" panose="02020603050405020304" pitchFamily="18" charset="0"/>
                <a:cs typeface="Times New Roman" panose="02020603050405020304" pitchFamily="18" charset="0"/>
              </a:rPr>
              <a:t>The event </a:t>
            </a:r>
            <a:r>
              <a:rPr lang="en-US" i="1" dirty="0">
                <a:latin typeface="Times New Roman" panose="02020603050405020304" pitchFamily="18" charset="0"/>
                <a:cs typeface="Times New Roman" panose="02020603050405020304" pitchFamily="18" charset="0"/>
              </a:rPr>
              <a:t>neither student likes ice tea </a:t>
            </a:r>
            <a:r>
              <a:rPr lang="en-US" dirty="0">
                <a:latin typeface="Times New Roman" panose="02020603050405020304" pitchFamily="18" charset="0"/>
                <a:cs typeface="Times New Roman" panose="02020603050405020304" pitchFamily="18" charset="0"/>
              </a:rPr>
              <a:t>will occur if neither of the two students likes ice tea, which will include the event </a:t>
            </a:r>
            <a:r>
              <a:rPr lang="en-US" i="1" dirty="0">
                <a:latin typeface="Times New Roman" panose="02020603050405020304" pitchFamily="18" charset="0"/>
                <a:cs typeface="Times New Roman" panose="02020603050405020304" pitchFamily="18" charset="0"/>
              </a:rPr>
              <a:t>NN</a:t>
            </a:r>
            <a:r>
              <a:rPr lang="en-US" dirty="0">
                <a:latin typeface="Times New Roman" panose="02020603050405020304" pitchFamily="18" charset="0"/>
                <a:cs typeface="Times New Roman" panose="02020603050405020304" pitchFamily="18" charset="0"/>
              </a:rPr>
              <a:t>. Thus,</a:t>
            </a:r>
          </a:p>
          <a:p>
            <a:pPr marL="0" indent="0">
              <a:buNone/>
            </a:pPr>
            <a:r>
              <a:rPr lang="en-US" dirty="0">
                <a:latin typeface="Times New Roman" panose="02020603050405020304" pitchFamily="18" charset="0"/>
                <a:cs typeface="Times New Roman" panose="02020603050405020304" pitchFamily="18" charset="0"/>
              </a:rPr>
              <a:t>Neither student likes ice tea = {</a:t>
            </a:r>
            <a:r>
              <a:rPr lang="en-US" i="1" dirty="0">
                <a:latin typeface="Times New Roman" panose="02020603050405020304" pitchFamily="18" charset="0"/>
                <a:cs typeface="Times New Roman" panose="02020603050405020304" pitchFamily="18" charset="0"/>
              </a:rPr>
              <a:t>NN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Since this event includes one outcome, it is a </a:t>
            </a:r>
            <a:r>
              <a:rPr lang="en-US" b="1" dirty="0">
                <a:latin typeface="Times New Roman" panose="02020603050405020304" pitchFamily="18" charset="0"/>
                <a:cs typeface="Times New Roman" panose="02020603050405020304" pitchFamily="18" charset="0"/>
              </a:rPr>
              <a:t>simple </a:t>
            </a:r>
            <a:r>
              <a:rPr lang="en-US" dirty="0">
                <a:latin typeface="Times New Roman" panose="02020603050405020304" pitchFamily="18" charset="0"/>
                <a:cs typeface="Times New Roman" panose="02020603050405020304" pitchFamily="18" charset="0"/>
              </a:rPr>
              <a:t>event.</a:t>
            </a:r>
          </a:p>
        </p:txBody>
      </p:sp>
    </p:spTree>
    <p:extLst>
      <p:ext uri="{BB962C8B-B14F-4D97-AF65-F5344CB8AC3E}">
        <p14:creationId xmlns:p14="http://schemas.microsoft.com/office/powerpoint/2010/main" val="1844533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4.2 Calculating Probability</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GB" b="1" i="1" u="sng" dirty="0">
                <a:latin typeface="Times New Roman" panose="02020603050405020304" pitchFamily="18" charset="0"/>
                <a:cs typeface="Times New Roman" panose="02020603050405020304" pitchFamily="18" charset="0"/>
              </a:rPr>
              <a:t>Probability</a:t>
            </a:r>
            <a:r>
              <a:rPr lang="en-GB" dirty="0">
                <a:latin typeface="Times New Roman" panose="02020603050405020304" pitchFamily="18" charset="0"/>
                <a:cs typeface="Times New Roman" panose="02020603050405020304" pitchFamily="18" charset="0"/>
              </a:rPr>
              <a:t> is a numerical measure of the likelihood that a specific event will occur.</a:t>
            </a:r>
          </a:p>
        </p:txBody>
      </p:sp>
    </p:spTree>
    <p:extLst>
      <p:ext uri="{BB962C8B-B14F-4D97-AF65-F5344CB8AC3E}">
        <p14:creationId xmlns:p14="http://schemas.microsoft.com/office/powerpoint/2010/main" val="986385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Two Properties of Probability</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62122" cy="4815840"/>
          </a:xfrm>
        </p:spPr>
        <p:txBody>
          <a:bodyPr/>
          <a:lstStyle/>
          <a:p>
            <a:r>
              <a:rPr lang="en-GB" sz="2600" dirty="0">
                <a:latin typeface="Times New Roman" panose="02020603050405020304" pitchFamily="18" charset="0"/>
                <a:cs typeface="Times New Roman" panose="02020603050405020304" pitchFamily="18" charset="0"/>
              </a:rPr>
              <a:t>The probability of an event always lies in the range 0 to 1.</a:t>
            </a:r>
          </a:p>
          <a:p>
            <a:pPr marL="0" indent="0">
              <a:buNone/>
            </a:pPr>
            <a:r>
              <a:rPr lang="en-GB" sz="2600" b="1" dirty="0">
                <a:latin typeface="Times New Roman" panose="02020603050405020304" pitchFamily="18" charset="0"/>
                <a:cs typeface="Times New Roman" panose="02020603050405020304" pitchFamily="18" charset="0"/>
              </a:rPr>
              <a:t>First Property of </a:t>
            </a:r>
            <a:r>
              <a:rPr lang="en-US" sz="2600" b="1" dirty="0">
                <a:latin typeface="Times New Roman" panose="02020603050405020304" pitchFamily="18" charset="0"/>
                <a:cs typeface="Times New Roman" panose="02020603050405020304" pitchFamily="18" charset="0"/>
              </a:rPr>
              <a:t>Probability</a:t>
            </a:r>
          </a:p>
          <a:p>
            <a:pPr marL="0" indent="0" algn="ctr">
              <a:buNone/>
            </a:pPr>
            <a:r>
              <a:rPr lang="en-US" sz="2600" dirty="0">
                <a:latin typeface="Times New Roman" panose="02020603050405020304" pitchFamily="18" charset="0"/>
                <a:cs typeface="Times New Roman" panose="02020603050405020304" pitchFamily="18" charset="0"/>
              </a:rPr>
              <a:t>0 ≤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err="1">
                <a:latin typeface="Times New Roman" panose="02020603050405020304" pitchFamily="18" charset="0"/>
                <a:cs typeface="Times New Roman" panose="02020603050405020304" pitchFamily="18" charset="0"/>
              </a:rPr>
              <a:t>E</a:t>
            </a:r>
            <a:r>
              <a:rPr lang="en-US" sz="2600" i="1" baseline="-250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1</a:t>
            </a:r>
          </a:p>
          <a:p>
            <a:pPr marL="0" indent="0" algn="ctr">
              <a:buNone/>
            </a:pPr>
            <a:r>
              <a:rPr lang="en-US" sz="2600" dirty="0">
                <a:latin typeface="Times New Roman" panose="02020603050405020304" pitchFamily="18" charset="0"/>
                <a:cs typeface="Times New Roman" panose="02020603050405020304" pitchFamily="18" charset="0"/>
              </a:rPr>
              <a:t>0 ≤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 ≤ 1</a:t>
            </a:r>
          </a:p>
          <a:p>
            <a:r>
              <a:rPr lang="en-GB" sz="2600" dirty="0">
                <a:latin typeface="Times New Roman" panose="02020603050405020304" pitchFamily="18" charset="0"/>
                <a:cs typeface="Times New Roman" panose="02020603050405020304" pitchFamily="18" charset="0"/>
              </a:rPr>
              <a:t>The sum of the probabilities of all simple events (or final outcomes) for an experiment, denoted by </a:t>
            </a:r>
            <a:r>
              <a:rPr lang="el-GR" sz="2600" b="1" dirty="0">
                <a:latin typeface="Times New Roman" panose="02020603050405020304" pitchFamily="18" charset="0"/>
                <a:cs typeface="Times New Roman" panose="02020603050405020304" pitchFamily="18" charset="0"/>
              </a:rPr>
              <a:t>Σ</a:t>
            </a:r>
            <a:r>
              <a:rPr lang="en-GB" sz="2600" b="1" i="1" dirty="0">
                <a:latin typeface="Times New Roman" panose="02020603050405020304" pitchFamily="18" charset="0"/>
                <a:cs typeface="Times New Roman" panose="02020603050405020304" pitchFamily="18" charset="0"/>
              </a:rPr>
              <a:t>P</a:t>
            </a:r>
            <a:r>
              <a:rPr lang="en-GB" sz="2600" b="1" dirty="0">
                <a:latin typeface="Times New Roman" panose="02020603050405020304" pitchFamily="18" charset="0"/>
                <a:cs typeface="Times New Roman" panose="02020603050405020304" pitchFamily="18" charset="0"/>
              </a:rPr>
              <a:t>(</a:t>
            </a:r>
            <a:r>
              <a:rPr lang="en-GB" sz="2600" b="1" i="1" dirty="0" err="1">
                <a:latin typeface="Times New Roman" panose="02020603050405020304" pitchFamily="18" charset="0"/>
                <a:cs typeface="Times New Roman" panose="02020603050405020304" pitchFamily="18" charset="0"/>
              </a:rPr>
              <a:t>E</a:t>
            </a:r>
            <a:r>
              <a:rPr lang="en-GB" sz="2600" b="1" i="1" baseline="-25000" dirty="0" err="1">
                <a:latin typeface="Times New Roman" panose="02020603050405020304" pitchFamily="18" charset="0"/>
                <a:cs typeface="Times New Roman" panose="02020603050405020304" pitchFamily="18" charset="0"/>
              </a:rPr>
              <a:t>i</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is always 1.</a:t>
            </a:r>
          </a:p>
          <a:p>
            <a:pPr marL="0" indent="0">
              <a:buNone/>
            </a:pPr>
            <a:r>
              <a:rPr lang="en-GB" sz="2600" b="1" dirty="0">
                <a:latin typeface="Times New Roman" panose="02020603050405020304" pitchFamily="18" charset="0"/>
                <a:cs typeface="Times New Roman" panose="02020603050405020304" pitchFamily="18" charset="0"/>
              </a:rPr>
              <a:t>Second Property of </a:t>
            </a:r>
            <a:r>
              <a:rPr lang="en-US" sz="2600" b="1" dirty="0">
                <a:latin typeface="Times New Roman" panose="02020603050405020304" pitchFamily="18" charset="0"/>
                <a:cs typeface="Times New Roman" panose="02020603050405020304" pitchFamily="18" charset="0"/>
              </a:rPr>
              <a:t>Probability </a:t>
            </a:r>
            <a:r>
              <a:rPr lang="en-US" sz="2600" dirty="0">
                <a:latin typeface="Times New Roman" panose="02020603050405020304" pitchFamily="18" charset="0"/>
                <a:cs typeface="Times New Roman" panose="02020603050405020304" pitchFamily="18" charset="0"/>
              </a:rPr>
              <a:t>For an experiment</a:t>
            </a:r>
          </a:p>
          <a:p>
            <a:pPr marL="0" indent="0" algn="ctr">
              <a:buNone/>
            </a:pPr>
            <a:r>
              <a:rPr lang="en-US" sz="2600" dirty="0">
                <a:latin typeface="Times New Roman" panose="02020603050405020304" pitchFamily="18" charset="0"/>
                <a:cs typeface="Times New Roman" panose="02020603050405020304" pitchFamily="18" charset="0"/>
              </a:rPr>
              <a:t>Σ</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err="1">
                <a:latin typeface="Times New Roman" panose="02020603050405020304" pitchFamily="18" charset="0"/>
                <a:cs typeface="Times New Roman" panose="02020603050405020304" pitchFamily="18" charset="0"/>
              </a:rPr>
              <a:t>E</a:t>
            </a:r>
            <a:r>
              <a:rPr lang="en-US" sz="2600" i="1" baseline="-250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E</a:t>
            </a:r>
            <a:r>
              <a:rPr lang="en-US" sz="2600"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E</a:t>
            </a:r>
            <a:r>
              <a:rPr lang="en-US" sz="2600" baseline="-25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 ∙∙∙ = 1</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98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77078" y="457200"/>
            <a:ext cx="7800122" cy="975360"/>
          </a:xfrm>
        </p:spPr>
        <p:txBody>
          <a:bodyPr>
            <a:normAutofit fontScale="90000"/>
          </a:bodyPr>
          <a:lstStyle/>
          <a:p>
            <a:r>
              <a:rPr lang="en-US" dirty="0">
                <a:latin typeface="Times New Roman" panose="02020603050405020304" pitchFamily="18" charset="0"/>
                <a:cs typeface="Times New Roman" panose="02020603050405020304" pitchFamily="18" charset="0"/>
              </a:rPr>
              <a:t>Three Conceptual Approaches to Probability (1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Classical Probability</a:t>
            </a:r>
          </a:p>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Two or more outcomes that have the same probability of occurrence are said to be </a:t>
            </a:r>
            <a:r>
              <a:rPr lang="en-GB" b="1" i="1" u="sng" dirty="0">
                <a:latin typeface="Times New Roman" panose="02020603050405020304" pitchFamily="18" charset="0"/>
                <a:cs typeface="Times New Roman" panose="02020603050405020304" pitchFamily="18" charset="0"/>
              </a:rPr>
              <a:t>equally likely outcomes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63002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Classical Probability </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975360"/>
          </a:xfrm>
        </p:spPr>
        <p:txBody>
          <a:bodyPr/>
          <a:lstStyle/>
          <a:p>
            <a:pPr marL="0" indent="0">
              <a:spcAft>
                <a:spcPts val="1800"/>
              </a:spcAft>
              <a:buNone/>
            </a:pPr>
            <a:r>
              <a:rPr lang="en-US" b="1" dirty="0">
                <a:latin typeface="Times New Roman" panose="02020603050405020304" pitchFamily="18" charset="0"/>
                <a:cs typeface="Times New Roman" panose="02020603050405020304" pitchFamily="18" charset="0"/>
              </a:rPr>
              <a:t>Classical Probability Rule to Find Probability</a:t>
            </a:r>
            <a:endParaRPr lang="en-GB" b="1" dirty="0">
              <a:latin typeface="Times New Roman" panose="02020603050405020304" pitchFamily="18" charset="0"/>
              <a:cs typeface="Times New Roman" panose="02020603050405020304" pitchFamily="18" charset="0"/>
            </a:endParaRPr>
          </a:p>
        </p:txBody>
      </p:sp>
      <p:graphicFrame>
        <p:nvGraphicFramePr>
          <p:cNvPr id="4" name="Object 2" descr="matrix Element 1 1 cap p left parenthesis cap e sub i right parenthesis equals start frac one over Total number of outcomes for the experiment end frac Element 1 2 Element 1 3 cap p left parenthesis cap a right parenthesis equals start frac Number of outcomes favorable to  cap a over Total number of outcomes for the experiment end frac">
            <a:extLst>
              <a:ext uri="{FF2B5EF4-FFF2-40B4-BE49-F238E27FC236}">
                <a16:creationId xmlns:a16="http://schemas.microsoft.com/office/drawing/2014/main" id="{7FCCBC74-E566-461D-AC8D-573625AC23A8}"/>
              </a:ext>
            </a:extLst>
          </p:cNvPr>
          <p:cNvGraphicFramePr>
            <a:graphicFrameLocks noChangeAspect="1"/>
          </p:cNvGraphicFramePr>
          <p:nvPr>
            <p:extLst>
              <p:ext uri="{D42A27DB-BD31-4B8C-83A1-F6EECF244321}">
                <p14:modId xmlns:p14="http://schemas.microsoft.com/office/powerpoint/2010/main" val="1655791907"/>
              </p:ext>
            </p:extLst>
          </p:nvPr>
        </p:nvGraphicFramePr>
        <p:xfrm>
          <a:off x="1583591" y="2422048"/>
          <a:ext cx="5930900" cy="1922463"/>
        </p:xfrm>
        <a:graphic>
          <a:graphicData uri="http://schemas.openxmlformats.org/presentationml/2006/ole">
            <mc:AlternateContent xmlns:mc="http://schemas.openxmlformats.org/markup-compatibility/2006">
              <mc:Choice xmlns:v="urn:schemas-microsoft-com:vml" Requires="v">
                <p:oleObj spid="_x0000_s54575" name="Equation" r:id="rId3" imgW="5524200" imgH="1790640" progId="Equation.DSMT4">
                  <p:embed/>
                </p:oleObj>
              </mc:Choice>
              <mc:Fallback>
                <p:oleObj name="Equation" r:id="rId3" imgW="5524200" imgH="1790640" progId="Equation.DSMT4">
                  <p:embed/>
                  <p:pic>
                    <p:nvPicPr>
                      <p:cNvPr id="1026" name="Object 2"/>
                      <p:cNvPicPr>
                        <a:picLocks noGrp="1" noChangeAspect="1" noChangeArrowheads="1"/>
                      </p:cNvPicPr>
                      <p:nvPr/>
                    </p:nvPicPr>
                    <p:blipFill>
                      <a:blip r:embed="rId4"/>
                      <a:srcRect/>
                      <a:stretch>
                        <a:fillRect/>
                      </a:stretch>
                    </p:blipFill>
                    <p:spPr bwMode="auto">
                      <a:xfrm>
                        <a:off x="1583591" y="2422048"/>
                        <a:ext cx="5930900" cy="192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3823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4.1 Experiment, Outcomes, and Sample Space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An </a:t>
            </a:r>
            <a:r>
              <a:rPr lang="en-GB" b="1" i="1" u="sng" dirty="0">
                <a:latin typeface="Times New Roman" panose="02020603050405020304" pitchFamily="18" charset="0"/>
                <a:cs typeface="Times New Roman" panose="02020603050405020304" pitchFamily="18" charset="0"/>
              </a:rPr>
              <a:t>experiment</a:t>
            </a:r>
            <a:r>
              <a:rPr lang="en-GB" dirty="0">
                <a:latin typeface="Times New Roman" panose="02020603050405020304" pitchFamily="18" charset="0"/>
                <a:cs typeface="Times New Roman" panose="02020603050405020304" pitchFamily="18" charset="0"/>
              </a:rPr>
              <a:t> is a process that, when performed, results in one and only one of many observations. These observations are called the </a:t>
            </a:r>
            <a:r>
              <a:rPr lang="en-GB" b="1" i="1" u="sng" dirty="0">
                <a:latin typeface="Times New Roman" panose="02020603050405020304" pitchFamily="18" charset="0"/>
                <a:cs typeface="Times New Roman" panose="02020603050405020304" pitchFamily="18" charset="0"/>
              </a:rPr>
              <a:t>outcomes</a:t>
            </a:r>
            <a:r>
              <a:rPr lang="en-GB" dirty="0">
                <a:latin typeface="Times New Roman" panose="02020603050405020304" pitchFamily="18" charset="0"/>
                <a:cs typeface="Times New Roman" panose="02020603050405020304" pitchFamily="18" charset="0"/>
              </a:rPr>
              <a:t> of the experiment. The collection of all outcomes for an experiment is called a </a:t>
            </a:r>
            <a:r>
              <a:rPr lang="en-GB" b="1" i="1" u="sng" dirty="0">
                <a:latin typeface="Times New Roman" panose="02020603050405020304" pitchFamily="18" charset="0"/>
                <a:cs typeface="Times New Roman" panose="02020603050405020304" pitchFamily="18" charset="0"/>
              </a:rPr>
              <a:t>sample space</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513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Find the probability of obtaining a head and the probability of obtaining a tail for one toss of a coin.</a:t>
            </a:r>
          </a:p>
        </p:txBody>
      </p:sp>
    </p:spTree>
    <p:extLst>
      <p:ext uri="{BB962C8B-B14F-4D97-AF65-F5344CB8AC3E}">
        <p14:creationId xmlns:p14="http://schemas.microsoft.com/office/powerpoint/2010/main" val="54237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4-7: Solution</a:t>
            </a:r>
          </a:p>
        </p:txBody>
      </p:sp>
      <p:graphicFrame>
        <p:nvGraphicFramePr>
          <p:cNvPr id="5" name="Object 2" descr="cap p left parenthesis head right parenthesis equals start frac one over Total number of outcomes end frac equals start frac one over two end frac equals .50">
            <a:extLst>
              <a:ext uri="{FF2B5EF4-FFF2-40B4-BE49-F238E27FC236}">
                <a16:creationId xmlns:a16="http://schemas.microsoft.com/office/drawing/2014/main" id="{F4EBA9CA-528A-4212-B118-6558AABE6402}"/>
              </a:ext>
            </a:extLst>
          </p:cNvPr>
          <p:cNvGraphicFramePr>
            <a:graphicFrameLocks noChangeAspect="1"/>
          </p:cNvGraphicFramePr>
          <p:nvPr>
            <p:extLst>
              <p:ext uri="{D42A27DB-BD31-4B8C-83A1-F6EECF244321}">
                <p14:modId xmlns:p14="http://schemas.microsoft.com/office/powerpoint/2010/main" val="3259544854"/>
              </p:ext>
            </p:extLst>
          </p:nvPr>
        </p:nvGraphicFramePr>
        <p:xfrm>
          <a:off x="1784350" y="1830388"/>
          <a:ext cx="5530850" cy="696912"/>
        </p:xfrm>
        <a:graphic>
          <a:graphicData uri="http://schemas.openxmlformats.org/presentationml/2006/ole">
            <mc:AlternateContent xmlns:mc="http://schemas.openxmlformats.org/markup-compatibility/2006">
              <mc:Choice xmlns:v="urn:schemas-microsoft-com:vml" Requires="v">
                <p:oleObj spid="_x0000_s55894" name="Equation" r:id="rId3" imgW="4825800" imgH="609480" progId="Equation.DSMT4">
                  <p:embed/>
                </p:oleObj>
              </mc:Choice>
              <mc:Fallback>
                <p:oleObj name="Equation" r:id="rId3" imgW="4825800" imgH="609480" progId="Equation.DSMT4">
                  <p:embed/>
                  <p:pic>
                    <p:nvPicPr>
                      <p:cNvPr id="2050" name="Object 2"/>
                      <p:cNvPicPr>
                        <a:picLocks noGrp="1" noChangeAspect="1" noChangeArrowheads="1"/>
                      </p:cNvPicPr>
                      <p:nvPr/>
                    </p:nvPicPr>
                    <p:blipFill>
                      <a:blip r:embed="rId4"/>
                      <a:srcRect/>
                      <a:stretch>
                        <a:fillRect/>
                      </a:stretch>
                    </p:blipFill>
                    <p:spPr bwMode="auto">
                      <a:xfrm>
                        <a:off x="1784350" y="1830388"/>
                        <a:ext cx="5530850"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2971801"/>
            <a:ext cx="8534400" cy="609600"/>
          </a:xfrm>
        </p:spPr>
        <p:txBody>
          <a:bodyPr/>
          <a:lstStyle/>
          <a:p>
            <a:pPr marL="0" indent="0">
              <a:spcBef>
                <a:spcPct val="50000"/>
              </a:spcBef>
              <a:buNone/>
            </a:pPr>
            <a:r>
              <a:rPr lang="en-GB" dirty="0">
                <a:latin typeface="Times New Roman" panose="02020603050405020304" pitchFamily="18" charset="0"/>
                <a:cs typeface="Times New Roman" panose="02020603050405020304" pitchFamily="18" charset="0"/>
              </a:rPr>
              <a:t>Similarly,</a:t>
            </a:r>
          </a:p>
        </p:txBody>
      </p:sp>
      <p:graphicFrame>
        <p:nvGraphicFramePr>
          <p:cNvPr id="6" name="Object 3" descr="cap p left parenthesis tail) equals start frac one over two end frac equals .50">
            <a:extLst>
              <a:ext uri="{FF2B5EF4-FFF2-40B4-BE49-F238E27FC236}">
                <a16:creationId xmlns:a16="http://schemas.microsoft.com/office/drawing/2014/main" id="{323ED729-D850-4940-8DCE-AEA7A37DB0F2}"/>
              </a:ext>
            </a:extLst>
          </p:cNvPr>
          <p:cNvGraphicFramePr>
            <a:graphicFrameLocks noChangeAspect="1"/>
          </p:cNvGraphicFramePr>
          <p:nvPr>
            <p:extLst>
              <p:ext uri="{D42A27DB-BD31-4B8C-83A1-F6EECF244321}">
                <p14:modId xmlns:p14="http://schemas.microsoft.com/office/powerpoint/2010/main" val="2419964895"/>
              </p:ext>
            </p:extLst>
          </p:nvPr>
        </p:nvGraphicFramePr>
        <p:xfrm>
          <a:off x="1958975" y="3652838"/>
          <a:ext cx="2292350" cy="827087"/>
        </p:xfrm>
        <a:graphic>
          <a:graphicData uri="http://schemas.openxmlformats.org/presentationml/2006/ole">
            <mc:AlternateContent xmlns:mc="http://schemas.openxmlformats.org/markup-compatibility/2006">
              <mc:Choice xmlns:v="urn:schemas-microsoft-com:vml" Requires="v">
                <p:oleObj spid="_x0000_s55895" name="Equation" r:id="rId5" imgW="1688760" imgH="609480" progId="Equation.DSMT4">
                  <p:embed/>
                </p:oleObj>
              </mc:Choice>
              <mc:Fallback>
                <p:oleObj name="Equation" r:id="rId5" imgW="1688760" imgH="609480" progId="Equation.DSMT4">
                  <p:embed/>
                  <p:pic>
                    <p:nvPicPr>
                      <p:cNvPr id="2051" name="Object 3"/>
                      <p:cNvPicPr>
                        <a:picLocks noGrp="1" noChangeAspect="1" noChangeArrowheads="1"/>
                      </p:cNvPicPr>
                      <p:nvPr/>
                    </p:nvPicPr>
                    <p:blipFill>
                      <a:blip r:embed="rId6"/>
                      <a:srcRect/>
                      <a:stretch>
                        <a:fillRect/>
                      </a:stretch>
                    </p:blipFill>
                    <p:spPr bwMode="auto">
                      <a:xfrm>
                        <a:off x="1958975" y="3652838"/>
                        <a:ext cx="229235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4474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4-8</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Find the probability of obtaining an even number in one roll of a die.</a:t>
            </a:r>
          </a:p>
        </p:txBody>
      </p:sp>
    </p:spTree>
    <p:extLst>
      <p:ext uri="{BB962C8B-B14F-4D97-AF65-F5344CB8AC3E}">
        <p14:creationId xmlns:p14="http://schemas.microsoft.com/office/powerpoint/2010/main" val="3869711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4-8: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1463040"/>
          </a:xfrm>
        </p:spPr>
        <p:txBody>
          <a:bodyPr/>
          <a:lstStyle/>
          <a:p>
            <a:pPr marL="0" indent="0">
              <a:buNone/>
            </a:pPr>
            <a:r>
              <a:rPr lang="en-GB" sz="2600" dirty="0">
                <a:latin typeface="Times New Roman" panose="02020603050405020304" pitchFamily="18" charset="0"/>
                <a:cs typeface="Times New Roman" panose="02020603050405020304" pitchFamily="18" charset="0"/>
              </a:rPr>
              <a:t>A = an even number is obtained = {2, 4, 6}. </a:t>
            </a:r>
          </a:p>
          <a:p>
            <a:pPr marL="0" indent="0">
              <a:buNone/>
            </a:pPr>
            <a:r>
              <a:rPr lang="en-GB" sz="2600" dirty="0">
                <a:latin typeface="Times New Roman" panose="02020603050405020304" pitchFamily="18" charset="0"/>
                <a:cs typeface="Times New Roman" panose="02020603050405020304" pitchFamily="18" charset="0"/>
              </a:rPr>
              <a:t>If any one of these three numbers is obtained, event A is said to occur. Hence,</a:t>
            </a:r>
            <a:endParaRPr lang="en-GB" sz="2600" b="1" dirty="0">
              <a:latin typeface="Times New Roman" panose="02020603050405020304" pitchFamily="18" charset="0"/>
              <a:cs typeface="Times New Roman" panose="02020603050405020304" pitchFamily="18" charset="0"/>
            </a:endParaRPr>
          </a:p>
        </p:txBody>
      </p:sp>
      <p:graphicFrame>
        <p:nvGraphicFramePr>
          <p:cNvPr id="5" name="Object 2" descr="cap p left parenthesis head right parenthesis equals start frac Number of outcomes included in  cap a over Total number of outcomes end frac equals start frac three over six end frac equals .50">
            <a:extLst>
              <a:ext uri="{FF2B5EF4-FFF2-40B4-BE49-F238E27FC236}">
                <a16:creationId xmlns:a16="http://schemas.microsoft.com/office/drawing/2014/main" id="{F7D264AC-88C3-4A31-B194-457D62E32D2C}"/>
              </a:ext>
            </a:extLst>
          </p:cNvPr>
          <p:cNvGraphicFramePr>
            <a:graphicFrameLocks noChangeAspect="1"/>
          </p:cNvGraphicFramePr>
          <p:nvPr>
            <p:extLst>
              <p:ext uri="{D42A27DB-BD31-4B8C-83A1-F6EECF244321}">
                <p14:modId xmlns:p14="http://schemas.microsoft.com/office/powerpoint/2010/main" val="4231634165"/>
              </p:ext>
            </p:extLst>
          </p:nvPr>
        </p:nvGraphicFramePr>
        <p:xfrm>
          <a:off x="1284288" y="3049588"/>
          <a:ext cx="6105525" cy="654050"/>
        </p:xfrm>
        <a:graphic>
          <a:graphicData uri="http://schemas.openxmlformats.org/presentationml/2006/ole">
            <mc:AlternateContent xmlns:mc="http://schemas.openxmlformats.org/markup-compatibility/2006">
              <mc:Choice xmlns:v="urn:schemas-microsoft-com:vml" Requires="v">
                <p:oleObj spid="_x0000_s56616" name="Equation" r:id="rId3" imgW="5689440" imgH="609480" progId="Equation.DSMT4">
                  <p:embed/>
                </p:oleObj>
              </mc:Choice>
              <mc:Fallback>
                <p:oleObj name="Equation" r:id="rId3" imgW="5689440" imgH="609480" progId="Equation.DSMT4">
                  <p:embed/>
                  <p:pic>
                    <p:nvPicPr>
                      <p:cNvPr id="3074" name="Object 2"/>
                      <p:cNvPicPr>
                        <a:picLocks noGrp="1" noChangeAspect="1" noChangeArrowheads="1"/>
                      </p:cNvPicPr>
                      <p:nvPr/>
                    </p:nvPicPr>
                    <p:blipFill>
                      <a:blip r:embed="rId4"/>
                      <a:srcRect/>
                      <a:stretch>
                        <a:fillRect/>
                      </a:stretch>
                    </p:blipFill>
                    <p:spPr bwMode="auto">
                      <a:xfrm>
                        <a:off x="1284288" y="3049588"/>
                        <a:ext cx="6105525"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0375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4-9</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Jim and Kim have been looking for a house to buy in New Jersey. They like five of the homes they have looked at recently and two of those are in West Orange. They cannot decide which of the five homes they should pick to make an offer. They put five balls (of the same size) marked 1 through 5 (each number representing a home) in a box and asked their daughter to select one of these balls. Assuming their daughter’s selection is random, what is the probability that the selected home is in West Orange</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87255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4-9: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1996440"/>
          </a:xfrm>
        </p:spPr>
        <p:txBody>
          <a:bodyPr/>
          <a:lstStyle/>
          <a:p>
            <a:pPr marL="0" indent="0">
              <a:buNone/>
            </a:pPr>
            <a:r>
              <a:rPr lang="en-US" dirty="0">
                <a:latin typeface="Times New Roman" panose="02020603050405020304" pitchFamily="18" charset="0"/>
                <a:cs typeface="Times New Roman" panose="02020603050405020304" pitchFamily="18" charset="0"/>
              </a:rPr>
              <a:t>With random selection, each home has the same probability of being selected and the five outcomes (one for each home) are equally likely. Two of the five homes are in West Orange. Hence</a:t>
            </a:r>
            <a:r>
              <a:rPr lang="en-GB" dirty="0">
                <a:latin typeface="Times New Roman" panose="02020603050405020304" pitchFamily="18" charset="0"/>
                <a:cs typeface="Times New Roman" panose="02020603050405020304" pitchFamily="18" charset="0"/>
              </a:rPr>
              <a:t>,</a:t>
            </a:r>
          </a:p>
        </p:txBody>
      </p:sp>
      <p:graphicFrame>
        <p:nvGraphicFramePr>
          <p:cNvPr id="4" name="Object 3" descr="cap p (selected home is in cap west cap orange ) equals start frac two over five end frac equals full stop four zero">
            <a:extLst>
              <a:ext uri="{FF2B5EF4-FFF2-40B4-BE49-F238E27FC236}">
                <a16:creationId xmlns:a16="http://schemas.microsoft.com/office/drawing/2014/main" id="{405CED75-03A3-46CA-AA4E-9D808147800B}"/>
              </a:ext>
            </a:extLst>
          </p:cNvPr>
          <p:cNvGraphicFramePr>
            <a:graphicFrameLocks noChangeAspect="1"/>
          </p:cNvGraphicFramePr>
          <p:nvPr>
            <p:extLst>
              <p:ext uri="{D42A27DB-BD31-4B8C-83A1-F6EECF244321}">
                <p14:modId xmlns:p14="http://schemas.microsoft.com/office/powerpoint/2010/main" val="124686234"/>
              </p:ext>
            </p:extLst>
          </p:nvPr>
        </p:nvGraphicFramePr>
        <p:xfrm>
          <a:off x="1444625" y="3435350"/>
          <a:ext cx="6210300" cy="609600"/>
        </p:xfrm>
        <a:graphic>
          <a:graphicData uri="http://schemas.openxmlformats.org/presentationml/2006/ole">
            <mc:AlternateContent xmlns:mc="http://schemas.openxmlformats.org/markup-compatibility/2006">
              <mc:Choice xmlns:v="urn:schemas-microsoft-com:vml" Requires="v">
                <p:oleObj spid="_x0000_s57637" name="Equation" r:id="rId3" imgW="6210000" imgH="609480" progId="Equation.DSMT4">
                  <p:embed/>
                </p:oleObj>
              </mc:Choice>
              <mc:Fallback>
                <p:oleObj name="Equation" r:id="rId3" imgW="6210000" imgH="609480" progId="Equation.DSMT4">
                  <p:embed/>
                  <p:pic>
                    <p:nvPicPr>
                      <p:cNvPr id="6" name="Object 5"/>
                      <p:cNvPicPr>
                        <a:picLocks noChangeAspect="1" noChangeArrowheads="1"/>
                      </p:cNvPicPr>
                      <p:nvPr/>
                    </p:nvPicPr>
                    <p:blipFill>
                      <a:blip r:embed="rId4"/>
                      <a:srcRect/>
                      <a:stretch>
                        <a:fillRect/>
                      </a:stretch>
                    </p:blipFill>
                    <p:spPr bwMode="auto">
                      <a:xfrm>
                        <a:off x="1444625" y="3435350"/>
                        <a:ext cx="62103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355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77078" y="457200"/>
            <a:ext cx="7723922" cy="975360"/>
          </a:xfrm>
        </p:spPr>
        <p:txBody>
          <a:bodyPr>
            <a:normAutofit fontScale="90000"/>
          </a:bodyPr>
          <a:lstStyle/>
          <a:p>
            <a:r>
              <a:rPr lang="en-US" dirty="0">
                <a:latin typeface="Times New Roman" panose="02020603050405020304" pitchFamily="18" charset="0"/>
                <a:cs typeface="Times New Roman" panose="02020603050405020304" pitchFamily="18" charset="0"/>
              </a:rPr>
              <a:t>Three Conceptual Approaches to Probability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3063240"/>
          </a:xfrm>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Relative Frequency Concept of Probability</a:t>
            </a:r>
          </a:p>
          <a:p>
            <a:pPr marL="0" indent="0">
              <a:buNone/>
            </a:pPr>
            <a:r>
              <a:rPr lang="en-GB" b="1" dirty="0">
                <a:latin typeface="Times New Roman" panose="02020603050405020304" pitchFamily="18" charset="0"/>
                <a:cs typeface="Times New Roman" panose="02020603050405020304" pitchFamily="18" charset="0"/>
              </a:rPr>
              <a:t>Using Relative Frequency as an Approximation of Probability</a:t>
            </a:r>
          </a:p>
          <a:p>
            <a:pPr marL="0" indent="0">
              <a:buNone/>
            </a:pPr>
            <a:r>
              <a:rPr lang="en-GB" dirty="0">
                <a:latin typeface="Times New Roman" panose="02020603050405020304" pitchFamily="18" charset="0"/>
                <a:cs typeface="Times New Roman" panose="02020603050405020304" pitchFamily="18" charset="0"/>
              </a:rPr>
              <a:t>If an experiment is repeated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times and an event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is observed </a:t>
            </a:r>
            <a:r>
              <a:rPr lang="en-GB" i="1" dirty="0">
                <a:latin typeface="Times New Roman" panose="02020603050405020304" pitchFamily="18" charset="0"/>
                <a:cs typeface="Times New Roman" panose="02020603050405020304" pitchFamily="18" charset="0"/>
              </a:rPr>
              <a:t>f</a:t>
            </a:r>
            <a:r>
              <a:rPr lang="en-GB" dirty="0">
                <a:latin typeface="Times New Roman" panose="02020603050405020304" pitchFamily="18" charset="0"/>
                <a:cs typeface="Times New Roman" panose="02020603050405020304" pitchFamily="18" charset="0"/>
              </a:rPr>
              <a:t> times where </a:t>
            </a:r>
            <a:r>
              <a:rPr lang="en-GB" i="1" dirty="0">
                <a:latin typeface="Times New Roman" panose="02020603050405020304" pitchFamily="18" charset="0"/>
                <a:cs typeface="Times New Roman" panose="02020603050405020304" pitchFamily="18" charset="0"/>
              </a:rPr>
              <a:t>f</a:t>
            </a:r>
            <a:r>
              <a:rPr lang="en-GB" dirty="0">
                <a:latin typeface="Times New Roman" panose="02020603050405020304" pitchFamily="18" charset="0"/>
                <a:cs typeface="Times New Roman" panose="02020603050405020304" pitchFamily="18" charset="0"/>
              </a:rPr>
              <a:t> is the frequency, then, according to the relative frequency concept of probability:</a:t>
            </a:r>
          </a:p>
        </p:txBody>
      </p:sp>
      <p:graphicFrame>
        <p:nvGraphicFramePr>
          <p:cNvPr id="5" name="Object 2" descr="cap p left parenthesis cap a right parenthesis equals start frac f over n end frac equals start frac Frequency of A over Sample Size end frac">
            <a:extLst>
              <a:ext uri="{FF2B5EF4-FFF2-40B4-BE49-F238E27FC236}">
                <a16:creationId xmlns:a16="http://schemas.microsoft.com/office/drawing/2014/main" id="{473B5BFE-7706-4469-AD55-0CB5F945FA34}"/>
              </a:ext>
            </a:extLst>
          </p:cNvPr>
          <p:cNvGraphicFramePr>
            <a:graphicFrameLocks noChangeAspect="1"/>
          </p:cNvGraphicFramePr>
          <p:nvPr>
            <p:extLst>
              <p:ext uri="{D42A27DB-BD31-4B8C-83A1-F6EECF244321}">
                <p14:modId xmlns:p14="http://schemas.microsoft.com/office/powerpoint/2010/main" val="3372059455"/>
              </p:ext>
            </p:extLst>
          </p:nvPr>
        </p:nvGraphicFramePr>
        <p:xfrm>
          <a:off x="3028950" y="4678363"/>
          <a:ext cx="3084513" cy="701675"/>
        </p:xfrm>
        <a:graphic>
          <a:graphicData uri="http://schemas.openxmlformats.org/presentationml/2006/ole">
            <mc:AlternateContent xmlns:mc="http://schemas.openxmlformats.org/markup-compatibility/2006">
              <mc:Choice xmlns:v="urn:schemas-microsoft-com:vml" Requires="v">
                <p:oleObj spid="_x0000_s58660" name="Equation" r:id="rId3" imgW="2908080" imgH="660240" progId="Equation.DSMT4">
                  <p:embed/>
                </p:oleObj>
              </mc:Choice>
              <mc:Fallback>
                <p:oleObj name="Equation" r:id="rId3" imgW="2908080" imgH="660240" progId="Equation.DSMT4">
                  <p:embed/>
                  <p:pic>
                    <p:nvPicPr>
                      <p:cNvPr id="5122" name="Object 2"/>
                      <p:cNvPicPr>
                        <a:picLocks noGrp="1" noChangeAspect="1" noChangeArrowheads="1"/>
                      </p:cNvPicPr>
                      <p:nvPr/>
                    </p:nvPicPr>
                    <p:blipFill>
                      <a:blip r:embed="rId4"/>
                      <a:srcRect/>
                      <a:stretch>
                        <a:fillRect/>
                      </a:stretch>
                    </p:blipFill>
                    <p:spPr bwMode="auto">
                      <a:xfrm>
                        <a:off x="3028950" y="4678363"/>
                        <a:ext cx="3084513"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033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4-10</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4739640"/>
          </a:xfrm>
        </p:spPr>
        <p:txBody>
          <a:bodyPr/>
          <a:lstStyle/>
          <a:p>
            <a:pPr marL="0" indent="0">
              <a:buNone/>
            </a:pPr>
            <a:r>
              <a:rPr lang="en-GB" dirty="0">
                <a:latin typeface="Times New Roman" panose="02020603050405020304" pitchFamily="18" charset="0"/>
                <a:cs typeface="Times New Roman" panose="02020603050405020304" pitchFamily="18" charset="0"/>
              </a:rPr>
              <a:t>Ten of the 500 randomly selected cars manufactured at a certain auto factory are found to be lemons. Assuming that the lemons are manufactured randomly, what is the probability that the next car manufactured at this auto factory is a lemon?</a:t>
            </a:r>
          </a:p>
        </p:txBody>
      </p:sp>
    </p:spTree>
    <p:extLst>
      <p:ext uri="{BB962C8B-B14F-4D97-AF65-F5344CB8AC3E}">
        <p14:creationId xmlns:p14="http://schemas.microsoft.com/office/powerpoint/2010/main" val="1910932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4-10: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2072640"/>
          </a:xfrm>
        </p:spPr>
        <p:txBody>
          <a:bodyPr/>
          <a:lstStyle/>
          <a:p>
            <a:pPr marL="0" indent="0">
              <a:buNone/>
            </a:pPr>
            <a:r>
              <a:rPr lang="en-GB" sz="2600" dirty="0">
                <a:latin typeface="Times New Roman" panose="02020603050405020304" pitchFamily="18" charset="0"/>
                <a:cs typeface="Times New Roman" panose="02020603050405020304" pitchFamily="18" charset="0"/>
              </a:rPr>
              <a:t>Let </a:t>
            </a:r>
            <a:r>
              <a:rPr lang="en-GB" sz="2600" i="1" dirty="0">
                <a:latin typeface="Times New Roman" panose="02020603050405020304" pitchFamily="18" charset="0"/>
                <a:cs typeface="Times New Roman" panose="02020603050405020304" pitchFamily="18" charset="0"/>
              </a:rPr>
              <a:t>n</a:t>
            </a:r>
            <a:r>
              <a:rPr lang="en-GB" sz="2600" dirty="0">
                <a:latin typeface="Times New Roman" panose="02020603050405020304" pitchFamily="18" charset="0"/>
                <a:cs typeface="Times New Roman" panose="02020603050405020304" pitchFamily="18" charset="0"/>
              </a:rPr>
              <a:t> denote the total number of cars in the sample and </a:t>
            </a:r>
            <a:r>
              <a:rPr lang="en-GB" sz="2600" i="1" dirty="0">
                <a:latin typeface="Times New Roman" panose="02020603050405020304" pitchFamily="18" charset="0"/>
                <a:cs typeface="Times New Roman" panose="02020603050405020304" pitchFamily="18" charset="0"/>
              </a:rPr>
              <a:t>f</a:t>
            </a:r>
            <a:r>
              <a:rPr lang="en-GB" sz="2600" dirty="0">
                <a:latin typeface="Times New Roman" panose="02020603050405020304" pitchFamily="18" charset="0"/>
                <a:cs typeface="Times New Roman" panose="02020603050405020304" pitchFamily="18" charset="0"/>
              </a:rPr>
              <a:t> the number of lemons in </a:t>
            </a:r>
            <a:r>
              <a:rPr lang="en-GB" sz="2600" i="1" dirty="0">
                <a:latin typeface="Times New Roman" panose="02020603050405020304" pitchFamily="18" charset="0"/>
                <a:cs typeface="Times New Roman" panose="02020603050405020304" pitchFamily="18" charset="0"/>
              </a:rPr>
              <a:t>n</a:t>
            </a:r>
            <a:r>
              <a:rPr lang="en-GB" sz="2600" dirty="0">
                <a:latin typeface="Times New Roman" panose="02020603050405020304" pitchFamily="18" charset="0"/>
                <a:cs typeface="Times New Roman" panose="02020603050405020304" pitchFamily="18" charset="0"/>
              </a:rPr>
              <a:t>. Then, </a:t>
            </a:r>
          </a:p>
          <a:p>
            <a:pPr marL="0" lvl="1" indent="0" algn="ctr">
              <a:buSzTx/>
              <a:buFont typeface="Wingdings" charset="2"/>
              <a:buChar char=" "/>
            </a:pP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 500   and   </a:t>
            </a:r>
            <a:r>
              <a:rPr lang="en-GB" i="1" dirty="0">
                <a:latin typeface="Times New Roman" panose="02020603050405020304" pitchFamily="18" charset="0"/>
                <a:cs typeface="Times New Roman" panose="02020603050405020304" pitchFamily="18" charset="0"/>
              </a:rPr>
              <a:t>f</a:t>
            </a:r>
            <a:r>
              <a:rPr lang="en-GB" dirty="0">
                <a:latin typeface="Times New Roman" panose="02020603050405020304" pitchFamily="18" charset="0"/>
                <a:cs typeface="Times New Roman" panose="02020603050405020304" pitchFamily="18" charset="0"/>
              </a:rPr>
              <a:t> = 10</a:t>
            </a:r>
          </a:p>
          <a:p>
            <a:pPr marL="0" indent="0">
              <a:buNone/>
            </a:pPr>
            <a:r>
              <a:rPr lang="en-GB" sz="2600" dirty="0">
                <a:latin typeface="Times New Roman" panose="02020603050405020304" pitchFamily="18" charset="0"/>
                <a:cs typeface="Times New Roman" panose="02020603050405020304" pitchFamily="18" charset="0"/>
              </a:rPr>
              <a:t>Using the relative frequency concept of probability, we obtain</a:t>
            </a:r>
          </a:p>
        </p:txBody>
      </p:sp>
      <p:graphicFrame>
        <p:nvGraphicFramePr>
          <p:cNvPr id="6" name="Object 2" descr="cap p left parenthesis next car is a lemon) equals start frac f over n end frac equals start frac 10 over 500 end frac equals .02">
            <a:extLst>
              <a:ext uri="{FF2B5EF4-FFF2-40B4-BE49-F238E27FC236}">
                <a16:creationId xmlns:a16="http://schemas.microsoft.com/office/drawing/2014/main" id="{DB8FE45A-782B-440D-99CC-4B55BBBD20CE}"/>
              </a:ext>
            </a:extLst>
          </p:cNvPr>
          <p:cNvGraphicFramePr>
            <a:graphicFrameLocks noChangeAspect="1"/>
          </p:cNvGraphicFramePr>
          <p:nvPr>
            <p:extLst>
              <p:ext uri="{D42A27DB-BD31-4B8C-83A1-F6EECF244321}">
                <p14:modId xmlns:p14="http://schemas.microsoft.com/office/powerpoint/2010/main" val="2918156723"/>
              </p:ext>
            </p:extLst>
          </p:nvPr>
        </p:nvGraphicFramePr>
        <p:xfrm>
          <a:off x="2239963" y="3663950"/>
          <a:ext cx="4664075" cy="714375"/>
        </p:xfrm>
        <a:graphic>
          <a:graphicData uri="http://schemas.openxmlformats.org/presentationml/2006/ole">
            <mc:AlternateContent xmlns:mc="http://schemas.openxmlformats.org/markup-compatibility/2006">
              <mc:Choice xmlns:v="urn:schemas-microsoft-com:vml" Requires="v">
                <p:oleObj spid="_x0000_s59682" name="Equation" r:id="rId3" imgW="3987720" imgH="609480" progId="Equation.DSMT4">
                  <p:embed/>
                </p:oleObj>
              </mc:Choice>
              <mc:Fallback>
                <p:oleObj name="Equation" r:id="rId3" imgW="3987720" imgH="609480" progId="Equation.DSMT4">
                  <p:embed/>
                  <p:pic>
                    <p:nvPicPr>
                      <p:cNvPr id="6146" name="Object 2"/>
                      <p:cNvPicPr>
                        <a:picLocks noGrp="1" noChangeAspect="1" noChangeArrowheads="1"/>
                      </p:cNvPicPr>
                      <p:nvPr/>
                    </p:nvPicPr>
                    <p:blipFill>
                      <a:blip r:embed="rId4"/>
                      <a:srcRect/>
                      <a:stretch>
                        <a:fillRect/>
                      </a:stretch>
                    </p:blipFill>
                    <p:spPr bwMode="auto">
                      <a:xfrm>
                        <a:off x="2239963" y="3663950"/>
                        <a:ext cx="46640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3649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4.2 Frequency and Relative Frequency Distributions for the Sample of Cars</a:t>
            </a:r>
          </a:p>
        </p:txBody>
      </p:sp>
      <p:graphicFrame>
        <p:nvGraphicFramePr>
          <p:cNvPr id="11" name="Table 11">
            <a:extLst>
              <a:ext uri="{FF2B5EF4-FFF2-40B4-BE49-F238E27FC236}">
                <a16:creationId xmlns:a16="http://schemas.microsoft.com/office/drawing/2014/main" id="{EC04197D-C76C-4F57-B3F1-5D0F515257C8}"/>
              </a:ext>
            </a:extLst>
          </p:cNvPr>
          <p:cNvGraphicFramePr>
            <a:graphicFrameLocks noGrp="1"/>
          </p:cNvGraphicFramePr>
          <p:nvPr>
            <p:ph type="tbl" sz="quarter" idx="17"/>
            <p:extLst>
              <p:ext uri="{D42A27DB-BD31-4B8C-83A1-F6EECF244321}">
                <p14:modId xmlns:p14="http://schemas.microsoft.com/office/powerpoint/2010/main" val="2851680893"/>
              </p:ext>
            </p:extLst>
          </p:nvPr>
        </p:nvGraphicFramePr>
        <p:xfrm>
          <a:off x="2592705" y="2438400"/>
          <a:ext cx="3958590" cy="1483360"/>
        </p:xfrm>
        <a:graphic>
          <a:graphicData uri="http://schemas.openxmlformats.org/drawingml/2006/table">
            <a:tbl>
              <a:tblPr firstRow="1" bandRow="1">
                <a:tableStyleId>{69012ECD-51FC-41F1-AA8D-1B2483CD663E}</a:tableStyleId>
              </a:tblPr>
              <a:tblGrid>
                <a:gridCol w="857250">
                  <a:extLst>
                    <a:ext uri="{9D8B030D-6E8A-4147-A177-3AD203B41FA5}">
                      <a16:colId xmlns:a16="http://schemas.microsoft.com/office/drawing/2014/main" val="2341062860"/>
                    </a:ext>
                  </a:extLst>
                </a:gridCol>
                <a:gridCol w="997267">
                  <a:extLst>
                    <a:ext uri="{9D8B030D-6E8A-4147-A177-3AD203B41FA5}">
                      <a16:colId xmlns:a16="http://schemas.microsoft.com/office/drawing/2014/main" val="3639139754"/>
                    </a:ext>
                  </a:extLst>
                </a:gridCol>
                <a:gridCol w="2104073">
                  <a:extLst>
                    <a:ext uri="{9D8B030D-6E8A-4147-A177-3AD203B41FA5}">
                      <a16:colId xmlns:a16="http://schemas.microsoft.com/office/drawing/2014/main" val="1440502864"/>
                    </a:ext>
                  </a:extLst>
                </a:gridCol>
              </a:tblGrid>
              <a:tr h="370840">
                <a:tc>
                  <a:txBody>
                    <a:bodyPr/>
                    <a:lstStyle/>
                    <a:p>
                      <a:pPr marL="0" marR="0">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Car</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f</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Relative Frequency</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018210725"/>
                  </a:ext>
                </a:extLst>
              </a:tr>
              <a:tr h="370840">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Good</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490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490/500 = .98</a:t>
                      </a:r>
                    </a:p>
                  </a:txBody>
                  <a:tcPr/>
                </a:tc>
                <a:extLst>
                  <a:ext uri="{0D108BD9-81ED-4DB2-BD59-A6C34878D82A}">
                    <a16:rowId xmlns:a16="http://schemas.microsoft.com/office/drawing/2014/main" val="2771225151"/>
                  </a:ext>
                </a:extLst>
              </a:tr>
              <a:tr h="370840">
                <a:tc>
                  <a:txBody>
                    <a:bodyPr/>
                    <a:lstStyle/>
                    <a:p>
                      <a:pPr marL="0" marR="0">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Lemon</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10/500 = .02</a:t>
                      </a:r>
                    </a:p>
                  </a:txBody>
                  <a:tcPr/>
                </a:tc>
                <a:extLst>
                  <a:ext uri="{0D108BD9-81ED-4DB2-BD59-A6C34878D82A}">
                    <a16:rowId xmlns:a16="http://schemas.microsoft.com/office/drawing/2014/main" val="2348366883"/>
                  </a:ext>
                </a:extLst>
              </a:tr>
              <a:tr h="370840">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i="1" dirty="0">
                          <a:solidFill>
                            <a:srgbClr val="000000"/>
                          </a:solidFill>
                          <a:latin typeface="Times New Roman" panose="02020603050405020304" pitchFamily="18" charset="0"/>
                          <a:ea typeface="Times New Roman"/>
                          <a:cs typeface="Times New Roman" panose="02020603050405020304" pitchFamily="18" charset="0"/>
                        </a:rPr>
                        <a:t> n </a:t>
                      </a:r>
                      <a:r>
                        <a:rPr lang="en-US" sz="1800" dirty="0">
                          <a:solidFill>
                            <a:srgbClr val="000000"/>
                          </a:solidFill>
                          <a:latin typeface="Times New Roman" panose="02020603050405020304" pitchFamily="18" charset="0"/>
                          <a:ea typeface="Times New Roman"/>
                          <a:cs typeface="Times New Roman" panose="02020603050405020304" pitchFamily="18" charset="0"/>
                        </a:rPr>
                        <a:t>= 500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Sum = 1.00</a:t>
                      </a:r>
                    </a:p>
                  </a:txBody>
                  <a:tcPr/>
                </a:tc>
                <a:extLst>
                  <a:ext uri="{0D108BD9-81ED-4DB2-BD59-A6C34878D82A}">
                    <a16:rowId xmlns:a16="http://schemas.microsoft.com/office/drawing/2014/main" val="2599858094"/>
                  </a:ext>
                </a:extLst>
              </a:tr>
            </a:tbl>
          </a:graphicData>
        </a:graphic>
      </p:graphicFrame>
    </p:spTree>
    <p:extLst>
      <p:ext uri="{BB962C8B-B14F-4D97-AF65-F5344CB8AC3E}">
        <p14:creationId xmlns:p14="http://schemas.microsoft.com/office/powerpoint/2010/main" val="407335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141412"/>
          </a:xfrm>
        </p:spPr>
        <p:txBody>
          <a:bodyPr/>
          <a:lstStyle/>
          <a:p>
            <a:r>
              <a:rPr lang="en-US" dirty="0">
                <a:latin typeface="Times New Roman" panose="02020603050405020304" pitchFamily="18" charset="0"/>
                <a:cs typeface="Times New Roman" panose="02020603050405020304" pitchFamily="18" charset="0"/>
              </a:rPr>
              <a:t>Table 4.1 Examples of Experiments, Outcomes, and Sample Spaces</a:t>
            </a:r>
          </a:p>
        </p:txBody>
      </p:sp>
      <p:graphicFrame>
        <p:nvGraphicFramePr>
          <p:cNvPr id="8" name="Table 9">
            <a:extLst>
              <a:ext uri="{FF2B5EF4-FFF2-40B4-BE49-F238E27FC236}">
                <a16:creationId xmlns:a16="http://schemas.microsoft.com/office/drawing/2014/main" id="{778DF16E-D06E-4B06-9089-20CCE7741A9F}"/>
              </a:ext>
            </a:extLst>
          </p:cNvPr>
          <p:cNvGraphicFramePr>
            <a:graphicFrameLocks noGrp="1"/>
          </p:cNvGraphicFramePr>
          <p:nvPr>
            <p:ph type="tbl" sz="quarter" idx="17"/>
            <p:extLst>
              <p:ext uri="{D42A27DB-BD31-4B8C-83A1-F6EECF244321}">
                <p14:modId xmlns:p14="http://schemas.microsoft.com/office/powerpoint/2010/main" val="1913215105"/>
              </p:ext>
            </p:extLst>
          </p:nvPr>
        </p:nvGraphicFramePr>
        <p:xfrm>
          <a:off x="1895983" y="2133600"/>
          <a:ext cx="5352035" cy="2595880"/>
        </p:xfrm>
        <a:graphic>
          <a:graphicData uri="http://schemas.openxmlformats.org/drawingml/2006/table">
            <a:tbl>
              <a:tblPr firstRow="1" bandRow="1">
                <a:tableStyleId>{69012ECD-51FC-41F1-AA8D-1B2483CD663E}</a:tableStyleId>
              </a:tblPr>
              <a:tblGrid>
                <a:gridCol w="1638745">
                  <a:extLst>
                    <a:ext uri="{9D8B030D-6E8A-4147-A177-3AD203B41FA5}">
                      <a16:colId xmlns:a16="http://schemas.microsoft.com/office/drawing/2014/main" val="3074477490"/>
                    </a:ext>
                  </a:extLst>
                </a:gridCol>
                <a:gridCol w="1595501">
                  <a:extLst>
                    <a:ext uri="{9D8B030D-6E8A-4147-A177-3AD203B41FA5}">
                      <a16:colId xmlns:a16="http://schemas.microsoft.com/office/drawing/2014/main" val="1298498712"/>
                    </a:ext>
                  </a:extLst>
                </a:gridCol>
                <a:gridCol w="2117789">
                  <a:extLst>
                    <a:ext uri="{9D8B030D-6E8A-4147-A177-3AD203B41FA5}">
                      <a16:colId xmlns:a16="http://schemas.microsoft.com/office/drawing/2014/main" val="2687874294"/>
                    </a:ext>
                  </a:extLst>
                </a:gridCol>
              </a:tblGrid>
              <a:tr h="370840">
                <a:tc>
                  <a:txBody>
                    <a:bodyPr/>
                    <a:lstStyle/>
                    <a:p>
                      <a:pPr marL="0" marR="0">
                        <a:lnSpc>
                          <a:spcPct val="100000"/>
                        </a:lnSpc>
                        <a:spcBef>
                          <a:spcPts val="0"/>
                        </a:spcBef>
                        <a:spcAft>
                          <a:spcPts val="0"/>
                        </a:spcAft>
                      </a:pPr>
                      <a:r>
                        <a:rPr lang="en-US" sz="1600" dirty="0">
                          <a:latin typeface="Times New Roman" panose="02020603050405020304" pitchFamily="18" charset="0"/>
                          <a:cs typeface="Times New Roman" panose="02020603050405020304" pitchFamily="18" charset="0"/>
                        </a:rPr>
                        <a:t>Experiment</a:t>
                      </a:r>
                      <a:endParaRPr lang="en-US" sz="16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nSpc>
                          <a:spcPct val="100000"/>
                        </a:lnSpc>
                        <a:spcBef>
                          <a:spcPts val="0"/>
                        </a:spcBef>
                        <a:spcAft>
                          <a:spcPts val="0"/>
                        </a:spcAft>
                      </a:pPr>
                      <a:r>
                        <a:rPr lang="en-US" sz="1600" dirty="0">
                          <a:latin typeface="Times New Roman" panose="02020603050405020304" pitchFamily="18" charset="0"/>
                          <a:cs typeface="Times New Roman" panose="02020603050405020304" pitchFamily="18" charset="0"/>
                        </a:rPr>
                        <a:t>Outcomes</a:t>
                      </a:r>
                      <a:endParaRPr lang="en-US" sz="16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nSpc>
                          <a:spcPct val="100000"/>
                        </a:lnSpc>
                        <a:spcBef>
                          <a:spcPts val="0"/>
                        </a:spcBef>
                        <a:spcAft>
                          <a:spcPts val="0"/>
                        </a:spcAft>
                      </a:pPr>
                      <a:r>
                        <a:rPr lang="en-US" sz="1600" dirty="0">
                          <a:latin typeface="Times New Roman" panose="02020603050405020304" pitchFamily="18" charset="0"/>
                          <a:cs typeface="Times New Roman" panose="02020603050405020304" pitchFamily="18" charset="0"/>
                        </a:rPr>
                        <a:t>Sample Space</a:t>
                      </a:r>
                      <a:endParaRPr lang="en-US" sz="16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Toss a coin once</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Head, Tail</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S = {Head, Tail}</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872239830"/>
                  </a:ext>
                </a:extLst>
              </a:tr>
              <a:tr h="370840">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Roll a die once</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1, 2, 3, 4, 5, 6</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S = {1, 2, 3, 4, 5, 6}</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022438099"/>
                  </a:ext>
                </a:extLst>
              </a:tr>
              <a:tr h="370840">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Toss a coin twice</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i="1" dirty="0">
                          <a:latin typeface="Times New Roman" panose="02020603050405020304" pitchFamily="18" charset="0"/>
                          <a:cs typeface="Times New Roman" panose="02020603050405020304" pitchFamily="18" charset="0"/>
                        </a:rPr>
                        <a:t>HH, HT, TH, TT</a:t>
                      </a:r>
                      <a:endParaRPr lang="en-US" sz="1600" i="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S = {</a:t>
                      </a:r>
                      <a:r>
                        <a:rPr lang="en-US" sz="1600" i="1" dirty="0">
                          <a:latin typeface="Times New Roman" panose="02020603050405020304" pitchFamily="18" charset="0"/>
                          <a:cs typeface="Times New Roman" panose="02020603050405020304" pitchFamily="18" charset="0"/>
                        </a:rPr>
                        <a:t>HH, HT, TH, TT</a:t>
                      </a:r>
                      <a:r>
                        <a:rPr lang="en-US" sz="1600" dirty="0">
                          <a:latin typeface="Times New Roman" panose="02020603050405020304" pitchFamily="18" charset="0"/>
                          <a:cs typeface="Times New Roman" panose="02020603050405020304" pitchFamily="18" charset="0"/>
                        </a:rPr>
                        <a:t>}</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607486889"/>
                  </a:ext>
                </a:extLst>
              </a:tr>
              <a:tr h="370840">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Play lottery</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Win, Lose</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S = {Win, Lose}</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13742247"/>
                  </a:ext>
                </a:extLst>
              </a:tr>
              <a:tr h="370840">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Take a test</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Pass, Fail</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S = {Pass, Fail}</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014713589"/>
                  </a:ext>
                </a:extLst>
              </a:tr>
              <a:tr h="370840">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Select a worker</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Male, Female</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S = {Male, Female}</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4189253211"/>
                  </a:ext>
                </a:extLst>
              </a:tr>
            </a:tbl>
          </a:graphicData>
        </a:graphic>
      </p:graphicFrame>
    </p:spTree>
    <p:extLst>
      <p:ext uri="{BB962C8B-B14F-4D97-AF65-F5344CB8AC3E}">
        <p14:creationId xmlns:p14="http://schemas.microsoft.com/office/powerpoint/2010/main" val="2030845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Law of Large Numbers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4739640"/>
          </a:xfrm>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b="1" i="1" u="sng" dirty="0">
                <a:latin typeface="Times New Roman" panose="02020603050405020304" pitchFamily="18" charset="0"/>
                <a:cs typeface="Times New Roman" panose="02020603050405020304" pitchFamily="18" charset="0"/>
              </a:rPr>
              <a:t>Law of Large Numbers</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If an experiment is repeated again and again, the probability of an event obtained from the relative frequency approaches the actual (or theoretical) probability.</a:t>
            </a:r>
          </a:p>
        </p:txBody>
      </p:sp>
    </p:spTree>
    <p:extLst>
      <p:ext uri="{BB962C8B-B14F-4D97-AF65-F5344CB8AC3E}">
        <p14:creationId xmlns:p14="http://schemas.microsoft.com/office/powerpoint/2010/main" val="3517104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lstStyle/>
          <a:p>
            <a:r>
              <a:rPr lang="en-US" dirty="0">
                <a:latin typeface="Times New Roman" panose="02020603050405020304" pitchFamily="18" charset="0"/>
                <a:cs typeface="Times New Roman" panose="02020603050405020304" pitchFamily="18" charset="0"/>
              </a:rPr>
              <a:t>Table 4.3 Simulating the Tosses of a Coin</a:t>
            </a:r>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4615572"/>
            <a:ext cx="8587154" cy="1632828"/>
          </a:xfrm>
        </p:spPr>
        <p:txBody>
          <a:bodyPr/>
          <a:lstStyle/>
          <a:p>
            <a:pPr>
              <a:lnSpc>
                <a:spcPct val="100000"/>
              </a:lnSpc>
              <a:spcBef>
                <a:spcPts val="624"/>
              </a:spcBef>
            </a:pPr>
            <a:r>
              <a:rPr lang="en-US" sz="2600" dirty="0">
                <a:latin typeface="Times New Roman" panose="02020603050405020304" pitchFamily="18" charset="0"/>
                <a:cs typeface="Times New Roman" panose="02020603050405020304" pitchFamily="18" charset="0"/>
              </a:rPr>
              <a:t>If the experiment is repeated only a few times, the probabilities obtained may not be close to the actual probabilities. As the number of repetitions increases, the probabilities of outcomes obtained become very close to the actual probabilities.</a:t>
            </a:r>
          </a:p>
        </p:txBody>
      </p:sp>
      <p:graphicFrame>
        <p:nvGraphicFramePr>
          <p:cNvPr id="17" name="Table 17">
            <a:extLst>
              <a:ext uri="{FF2B5EF4-FFF2-40B4-BE49-F238E27FC236}">
                <a16:creationId xmlns:a16="http://schemas.microsoft.com/office/drawing/2014/main" id="{D222F04E-74A1-4030-92DE-AF3711EDD5BF}"/>
              </a:ext>
            </a:extLst>
          </p:cNvPr>
          <p:cNvGraphicFramePr>
            <a:graphicFrameLocks noGrp="1"/>
          </p:cNvGraphicFramePr>
          <p:nvPr>
            <p:ph type="tbl" sz="quarter" idx="17"/>
            <p:extLst>
              <p:ext uri="{D42A27DB-BD31-4B8C-83A1-F6EECF244321}">
                <p14:modId xmlns:p14="http://schemas.microsoft.com/office/powerpoint/2010/main" val="52351093"/>
              </p:ext>
            </p:extLst>
          </p:nvPr>
        </p:nvGraphicFramePr>
        <p:xfrm>
          <a:off x="1550003" y="1791092"/>
          <a:ext cx="6043994" cy="2748280"/>
        </p:xfrm>
        <a:graphic>
          <a:graphicData uri="http://schemas.openxmlformats.org/drawingml/2006/table">
            <a:tbl>
              <a:tblPr firstRow="1" bandRow="1">
                <a:tableStyleId>{69012ECD-51FC-41F1-AA8D-1B2483CD663E}</a:tableStyleId>
              </a:tblPr>
              <a:tblGrid>
                <a:gridCol w="1539304">
                  <a:extLst>
                    <a:ext uri="{9D8B030D-6E8A-4147-A177-3AD203B41FA5}">
                      <a16:colId xmlns:a16="http://schemas.microsoft.com/office/drawing/2014/main" val="2770134754"/>
                    </a:ext>
                  </a:extLst>
                </a:gridCol>
                <a:gridCol w="1536637">
                  <a:extLst>
                    <a:ext uri="{9D8B030D-6E8A-4147-A177-3AD203B41FA5}">
                      <a16:colId xmlns:a16="http://schemas.microsoft.com/office/drawing/2014/main" val="2891294567"/>
                    </a:ext>
                  </a:extLst>
                </a:gridCol>
                <a:gridCol w="1418653">
                  <a:extLst>
                    <a:ext uri="{9D8B030D-6E8A-4147-A177-3AD203B41FA5}">
                      <a16:colId xmlns:a16="http://schemas.microsoft.com/office/drawing/2014/main" val="1758684136"/>
                    </a:ext>
                  </a:extLst>
                </a:gridCol>
                <a:gridCol w="774700">
                  <a:extLst>
                    <a:ext uri="{9D8B030D-6E8A-4147-A177-3AD203B41FA5}">
                      <a16:colId xmlns:a16="http://schemas.microsoft.com/office/drawing/2014/main" val="3210904402"/>
                    </a:ext>
                  </a:extLst>
                </a:gridCol>
                <a:gridCol w="774700">
                  <a:extLst>
                    <a:ext uri="{9D8B030D-6E8A-4147-A177-3AD203B41FA5}">
                      <a16:colId xmlns:a16="http://schemas.microsoft.com/office/drawing/2014/main" val="477667220"/>
                    </a:ext>
                  </a:extLst>
                </a:gridCol>
              </a:tblGrid>
              <a:tr h="0">
                <a:tc>
                  <a:txBody>
                    <a:bodyPr/>
                    <a:lstStyle/>
                    <a:p>
                      <a:pPr marL="0" marR="0">
                        <a:lnSpc>
                          <a:spcPct val="100000"/>
                        </a:lnSpc>
                        <a:spcBef>
                          <a:spcPts val="0"/>
                        </a:spcBef>
                        <a:spcAft>
                          <a:spcPts val="0"/>
                        </a:spcAft>
                      </a:pPr>
                      <a:r>
                        <a:rPr lang="en-US" sz="1400" dirty="0">
                          <a:latin typeface="Times New Roman" panose="02020603050405020304" pitchFamily="18" charset="0"/>
                          <a:cs typeface="Times New Roman" panose="02020603050405020304" pitchFamily="18" charset="0"/>
                        </a:rPr>
                        <a:t>Number of Tosses</a:t>
                      </a:r>
                      <a:endParaRPr lang="en-US" sz="14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400" dirty="0">
                          <a:latin typeface="Times New Roman" panose="02020603050405020304" pitchFamily="18" charset="0"/>
                          <a:cs typeface="Times New Roman" panose="02020603050405020304" pitchFamily="18" charset="0"/>
                        </a:rPr>
                        <a:t>Number of Heads</a:t>
                      </a:r>
                      <a:endParaRPr lang="en-US" sz="14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400">
                          <a:latin typeface="Times New Roman" panose="02020603050405020304" pitchFamily="18" charset="0"/>
                          <a:cs typeface="Times New Roman" panose="02020603050405020304" pitchFamily="18" charset="0"/>
                        </a:rPr>
                        <a:t>Number of Tails</a:t>
                      </a:r>
                      <a:endParaRPr lang="en-US" sz="1400" b="1">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400" i="1"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H</a:t>
                      </a:r>
                      <a:r>
                        <a:rPr lang="en-US" sz="1400" dirty="0">
                          <a:latin typeface="Times New Roman" panose="02020603050405020304" pitchFamily="18" charset="0"/>
                          <a:cs typeface="Times New Roman" panose="02020603050405020304" pitchFamily="18" charset="0"/>
                        </a:rPr>
                        <a:t>  )</a:t>
                      </a:r>
                      <a:endParaRPr lang="en-US" sz="14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400" i="1"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cs typeface="Times New Roman" panose="02020603050405020304" pitchFamily="18" charset="0"/>
                        </a:rPr>
                        <a:t>  )</a:t>
                      </a:r>
                      <a:endParaRPr lang="en-US" sz="14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extLst>
                  <a:ext uri="{0D108BD9-81ED-4DB2-BD59-A6C34878D82A}">
                    <a16:rowId xmlns:a16="http://schemas.microsoft.com/office/drawing/2014/main" val="12071192"/>
                  </a:ext>
                </a:extLst>
              </a:tr>
              <a:tr h="0">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3</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36600" algn="dec"/>
                        </a:tabLst>
                      </a:pPr>
                      <a:r>
                        <a:rPr lang="en-US" sz="1400" dirty="0">
                          <a:latin typeface="Times New Roman" panose="02020603050405020304" pitchFamily="18" charset="0"/>
                          <a:cs typeface="Times New Roman" panose="02020603050405020304" pitchFamily="18" charset="0"/>
                        </a:rPr>
                        <a:t>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3</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101600" algn="dec"/>
                        </a:tabLst>
                      </a:pPr>
                      <a:r>
                        <a:rPr lang="en-US" sz="1400" dirty="0">
                          <a:latin typeface="Times New Roman" panose="02020603050405020304" pitchFamily="18" charset="0"/>
                          <a:cs typeface="Times New Roman" panose="02020603050405020304" pitchFamily="18" charset="0"/>
                        </a:rPr>
                        <a:t>.00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50800" algn="dec"/>
                        </a:tabLst>
                      </a:pPr>
                      <a:r>
                        <a:rPr lang="en-US" sz="1400" dirty="0">
                          <a:latin typeface="Times New Roman" panose="02020603050405020304" pitchFamily="18" charset="0"/>
                          <a:cs typeface="Times New Roman" panose="02020603050405020304" pitchFamily="18" charset="0"/>
                        </a:rPr>
                        <a:t>1.00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2688726770"/>
                  </a:ext>
                </a:extLst>
              </a:tr>
              <a:tr h="0">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8</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36600" algn="dec"/>
                        </a:tabLst>
                      </a:pPr>
                      <a:r>
                        <a:rPr lang="en-US" sz="1400" dirty="0">
                          <a:latin typeface="Times New Roman" panose="02020603050405020304" pitchFamily="18" charset="0"/>
                          <a:cs typeface="Times New Roman" panose="02020603050405020304" pitchFamily="18" charset="0"/>
                        </a:rPr>
                        <a:t>6</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2</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101600" algn="dec"/>
                        </a:tabLst>
                      </a:pPr>
                      <a:r>
                        <a:rPr lang="en-US" sz="1400" dirty="0">
                          <a:latin typeface="Times New Roman" panose="02020603050405020304" pitchFamily="18" charset="0"/>
                          <a:cs typeface="Times New Roman" panose="02020603050405020304" pitchFamily="18" charset="0"/>
                        </a:rPr>
                        <a:t>.75</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50800" algn="dec"/>
                        </a:tabLst>
                      </a:pPr>
                      <a:r>
                        <a:rPr lang="en-US" sz="1400" dirty="0">
                          <a:latin typeface="Times New Roman" panose="02020603050405020304" pitchFamily="18" charset="0"/>
                          <a:cs typeface="Times New Roman" panose="02020603050405020304" pitchFamily="18" charset="0"/>
                        </a:rPr>
                        <a:t>.25</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2030714494"/>
                  </a:ext>
                </a:extLst>
              </a:tr>
              <a:tr h="0">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25</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36600" algn="dec"/>
                        </a:tabLst>
                      </a:pPr>
                      <a:r>
                        <a:rPr lang="en-US" sz="1400" dirty="0">
                          <a:latin typeface="Times New Roman" panose="02020603050405020304" pitchFamily="18" charset="0"/>
                          <a:cs typeface="Times New Roman" panose="02020603050405020304" pitchFamily="18" charset="0"/>
                        </a:rPr>
                        <a:t>9</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16</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101600" algn="dec"/>
                        </a:tabLst>
                      </a:pPr>
                      <a:r>
                        <a:rPr lang="en-US" sz="1400">
                          <a:latin typeface="Times New Roman" panose="02020603050405020304" pitchFamily="18" charset="0"/>
                          <a:cs typeface="Times New Roman" panose="02020603050405020304" pitchFamily="18" charset="0"/>
                        </a:rPr>
                        <a:t>.36</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50800" algn="dec"/>
                        </a:tabLst>
                      </a:pPr>
                      <a:r>
                        <a:rPr lang="en-US" sz="1400" dirty="0">
                          <a:latin typeface="Times New Roman" panose="02020603050405020304" pitchFamily="18" charset="0"/>
                          <a:cs typeface="Times New Roman" panose="02020603050405020304" pitchFamily="18" charset="0"/>
                        </a:rPr>
                        <a:t>.64</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3231310348"/>
                  </a:ext>
                </a:extLst>
              </a:tr>
              <a:tr h="0">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100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36600" algn="dec"/>
                        </a:tabLst>
                      </a:pPr>
                      <a:r>
                        <a:rPr lang="en-US" sz="1400" dirty="0">
                          <a:latin typeface="Times New Roman" panose="02020603050405020304" pitchFamily="18" charset="0"/>
                          <a:cs typeface="Times New Roman" panose="02020603050405020304" pitchFamily="18" charset="0"/>
                        </a:rPr>
                        <a:t>61</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39</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101600" algn="dec"/>
                        </a:tabLst>
                      </a:pPr>
                      <a:r>
                        <a:rPr lang="en-US" sz="1400">
                          <a:latin typeface="Times New Roman" panose="02020603050405020304" pitchFamily="18" charset="0"/>
                          <a:cs typeface="Times New Roman" panose="02020603050405020304" pitchFamily="18" charset="0"/>
                        </a:rPr>
                        <a:t>.61</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50800" algn="dec"/>
                        </a:tabLst>
                      </a:pPr>
                      <a:r>
                        <a:rPr lang="en-US" sz="1400" dirty="0">
                          <a:latin typeface="Times New Roman" panose="02020603050405020304" pitchFamily="18" charset="0"/>
                          <a:cs typeface="Times New Roman" panose="02020603050405020304" pitchFamily="18" charset="0"/>
                        </a:rPr>
                        <a:t>.39</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870418750"/>
                  </a:ext>
                </a:extLst>
              </a:tr>
              <a:tr h="0">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1000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36600" algn="dec"/>
                        </a:tabLst>
                      </a:pPr>
                      <a:r>
                        <a:rPr lang="en-US" sz="1400" dirty="0">
                          <a:latin typeface="Times New Roman" panose="02020603050405020304" pitchFamily="18" charset="0"/>
                          <a:cs typeface="Times New Roman" panose="02020603050405020304" pitchFamily="18" charset="0"/>
                        </a:rPr>
                        <a:t>522</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478</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101600" algn="dec"/>
                        </a:tabLst>
                      </a:pPr>
                      <a:r>
                        <a:rPr lang="en-US" sz="1400" dirty="0">
                          <a:latin typeface="Times New Roman" panose="02020603050405020304" pitchFamily="18" charset="0"/>
                          <a:cs typeface="Times New Roman" panose="02020603050405020304" pitchFamily="18" charset="0"/>
                        </a:rPr>
                        <a:t>  .522</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50800" algn="dec"/>
                        </a:tabLst>
                      </a:pPr>
                      <a:r>
                        <a:rPr lang="en-US" sz="1400" dirty="0">
                          <a:latin typeface="Times New Roman" panose="02020603050405020304" pitchFamily="18" charset="0"/>
                          <a:cs typeface="Times New Roman" panose="02020603050405020304" pitchFamily="18" charset="0"/>
                        </a:rPr>
                        <a:t>  .478</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2886108074"/>
                  </a:ext>
                </a:extLst>
              </a:tr>
              <a:tr h="0">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10,000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36600" algn="dec"/>
                        </a:tabLst>
                      </a:pPr>
                      <a:r>
                        <a:rPr lang="en-US" sz="1400">
                          <a:latin typeface="Times New Roman" panose="02020603050405020304" pitchFamily="18" charset="0"/>
                          <a:cs typeface="Times New Roman" panose="02020603050405020304" pitchFamily="18" charset="0"/>
                        </a:rPr>
                        <a:t>4962</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5038</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101600" algn="dec"/>
                        </a:tabLst>
                      </a:pPr>
                      <a:r>
                        <a:rPr lang="en-US" sz="1400" dirty="0">
                          <a:latin typeface="Times New Roman" panose="02020603050405020304" pitchFamily="18" charset="0"/>
                          <a:cs typeface="Times New Roman" panose="02020603050405020304" pitchFamily="18" charset="0"/>
                        </a:rPr>
                        <a:t>    .4962</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50800" algn="dec"/>
                        </a:tabLst>
                      </a:pPr>
                      <a:r>
                        <a:rPr lang="en-US" sz="1400" dirty="0">
                          <a:latin typeface="Times New Roman" panose="02020603050405020304" pitchFamily="18" charset="0"/>
                          <a:cs typeface="Times New Roman" panose="02020603050405020304" pitchFamily="18" charset="0"/>
                        </a:rPr>
                        <a:t>    .5038</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953913098"/>
                  </a:ext>
                </a:extLst>
              </a:tr>
              <a:tr h="0">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1,000,000</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36600" algn="dec"/>
                        </a:tabLst>
                      </a:pPr>
                      <a:r>
                        <a:rPr lang="en-US" sz="1400" dirty="0">
                          <a:latin typeface="Times New Roman" panose="02020603050405020304" pitchFamily="18" charset="0"/>
                          <a:cs typeface="Times New Roman" panose="02020603050405020304" pitchFamily="18" charset="0"/>
                        </a:rPr>
                        <a:t>500,313</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r">
                        <a:lnSpc>
                          <a:spcPct val="100000"/>
                        </a:lnSpc>
                        <a:spcBef>
                          <a:spcPts val="0"/>
                        </a:spcBef>
                        <a:spcAft>
                          <a:spcPts val="300"/>
                        </a:spcAft>
                        <a:tabLst>
                          <a:tab pos="711200" algn="dec"/>
                        </a:tabLst>
                      </a:pPr>
                      <a:r>
                        <a:rPr lang="en-US" sz="1400" dirty="0">
                          <a:latin typeface="Times New Roman" panose="02020603050405020304" pitchFamily="18" charset="0"/>
                          <a:cs typeface="Times New Roman" panose="02020603050405020304" pitchFamily="18" charset="0"/>
                        </a:rPr>
                        <a:t>499,687</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101600" algn="dec"/>
                        </a:tabLst>
                      </a:pPr>
                      <a:r>
                        <a:rPr lang="en-US" sz="1400" dirty="0">
                          <a:latin typeface="Times New Roman" panose="02020603050405020304" pitchFamily="18" charset="0"/>
                          <a:cs typeface="Times New Roman" panose="02020603050405020304" pitchFamily="18" charset="0"/>
                        </a:rPr>
                        <a:t>    .5003</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tabLst>
                          <a:tab pos="50800" algn="dec"/>
                        </a:tabLst>
                      </a:pPr>
                      <a:r>
                        <a:rPr lang="en-US" sz="1400" dirty="0">
                          <a:latin typeface="Times New Roman" panose="02020603050405020304" pitchFamily="18" charset="0"/>
                          <a:cs typeface="Times New Roman" panose="02020603050405020304" pitchFamily="18" charset="0"/>
                        </a:rPr>
                        <a:t>    .4997</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4246040847"/>
                  </a:ext>
                </a:extLst>
              </a:tr>
            </a:tbl>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16853"/>
            <a:ext cx="8534400" cy="411947"/>
          </a:xfrm>
        </p:spPr>
        <p:txBody>
          <a:bodyPr/>
          <a:lstStyle/>
          <a:p>
            <a:pPr algn="l"/>
            <a:r>
              <a:rPr lang="en-GB" sz="1800" b="1" cap="all" spc="90" dirty="0">
                <a:solidFill>
                  <a:srgbClr val="000000"/>
                </a:solidFill>
                <a:latin typeface="Times New Roman" panose="02020603050405020304" pitchFamily="18" charset="0"/>
                <a:ea typeface="Times New Roman"/>
                <a:cs typeface="Times New Roman" panose="02020603050405020304" pitchFamily="18" charset="0"/>
              </a:rPr>
              <a:t>T</a:t>
            </a:r>
            <a:r>
              <a:rPr lang="en-GB" sz="1800" b="1" spc="90" dirty="0">
                <a:solidFill>
                  <a:srgbClr val="000000"/>
                </a:solidFill>
                <a:latin typeface="Times New Roman" panose="02020603050405020304" pitchFamily="18" charset="0"/>
                <a:ea typeface="Times New Roman"/>
                <a:cs typeface="Times New Roman" panose="02020603050405020304" pitchFamily="18" charset="0"/>
              </a:rPr>
              <a:t>able </a:t>
            </a:r>
            <a:r>
              <a:rPr lang="en-GB" sz="1800" b="1" cap="all" spc="90" dirty="0">
                <a:solidFill>
                  <a:srgbClr val="000000"/>
                </a:solidFill>
                <a:latin typeface="Times New Roman" panose="02020603050405020304" pitchFamily="18" charset="0"/>
                <a:ea typeface="Times New Roman"/>
                <a:cs typeface="Times New Roman" panose="02020603050405020304" pitchFamily="18" charset="0"/>
              </a:rPr>
              <a:t>4.3 </a:t>
            </a:r>
            <a:r>
              <a:rPr lang="en-GB" sz="1800" b="1" dirty="0">
                <a:solidFill>
                  <a:srgbClr val="000000"/>
                </a:solidFill>
                <a:latin typeface="Times New Roman" panose="02020603050405020304" pitchFamily="18" charset="0"/>
                <a:ea typeface="Times New Roman"/>
                <a:cs typeface="Times New Roman" panose="02020603050405020304" pitchFamily="18" charset="0"/>
              </a:rPr>
              <a:t>Simulating the Tosses of a Coin</a:t>
            </a:r>
            <a:endParaRPr lang="en-US" sz="1800" b="1" dirty="0">
              <a:solidFill>
                <a:srgbClr val="00007F"/>
              </a:solidFill>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1397480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4-11</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Allison wants to determine the probability that a randomly selected family from New York State owns a home. How can she determine this probability?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788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4-11: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There are two outcomes for a randomly selected family from New York State: “This family owns a home” and “This family does not own a home.” These two events are not equally likely. Hence, the classical probability rule cannot be applied.  However, we can repeat this experiment again and again.  Hence, we will use the relative frequency approach to probability.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303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77078" y="457200"/>
            <a:ext cx="7723922" cy="975360"/>
          </a:xfrm>
        </p:spPr>
        <p:txBody>
          <a:bodyPr>
            <a:normAutofit fontScale="90000"/>
          </a:bodyPr>
          <a:lstStyle/>
          <a:p>
            <a:r>
              <a:rPr lang="en-US" dirty="0">
                <a:latin typeface="Times New Roman" panose="02020603050405020304" pitchFamily="18" charset="0"/>
                <a:cs typeface="Times New Roman" panose="02020603050405020304" pitchFamily="18" charset="0"/>
              </a:rPr>
              <a:t>Three Conceptual Approaches to Probability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Subjective Probability</a:t>
            </a:r>
          </a:p>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b="1" i="1" u="sng" dirty="0">
                <a:latin typeface="Times New Roman" panose="02020603050405020304" pitchFamily="18" charset="0"/>
                <a:cs typeface="Times New Roman" panose="02020603050405020304" pitchFamily="18" charset="0"/>
              </a:rPr>
              <a:t>Subjective probability</a:t>
            </a:r>
            <a:r>
              <a:rPr lang="en-GB" dirty="0">
                <a:latin typeface="Times New Roman" panose="02020603050405020304" pitchFamily="18" charset="0"/>
                <a:cs typeface="Times New Roman" panose="02020603050405020304" pitchFamily="18" charset="0"/>
              </a:rPr>
              <a:t> is the probability assigned to an event based on subjective judgment, experience, information, and belief. </a:t>
            </a:r>
            <a:r>
              <a:rPr lang="en-US" dirty="0">
                <a:latin typeface="Times New Roman" panose="02020603050405020304" pitchFamily="18" charset="0"/>
                <a:cs typeface="Times New Roman" panose="02020603050405020304" pitchFamily="18" charset="0"/>
              </a:rPr>
              <a:t>There are no definite rules to assign such probabilities.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853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4.3 Marginal Probability, Conditional Probability, and Related Probability Concepts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Suppose all 100 employees of a company were asked whether they are in </a:t>
            </a:r>
            <a:r>
              <a:rPr lang="en-GB" dirty="0" err="1">
                <a:latin typeface="Times New Roman" panose="02020603050405020304" pitchFamily="18" charset="0"/>
                <a:cs typeface="Times New Roman" panose="02020603050405020304" pitchFamily="18" charset="0"/>
              </a:rPr>
              <a:t>favor</a:t>
            </a:r>
            <a:r>
              <a:rPr lang="en-GB" dirty="0">
                <a:latin typeface="Times New Roman" panose="02020603050405020304" pitchFamily="18" charset="0"/>
                <a:cs typeface="Times New Roman" panose="02020603050405020304" pitchFamily="18" charset="0"/>
              </a:rPr>
              <a:t> of or against paying high salaries to CEOs of U.S. companies. Table 4.4 gives a two way classification of the responses of these 100 employees. </a:t>
            </a:r>
            <a:r>
              <a:rPr lang="en-US" dirty="0">
                <a:latin typeface="Times New Roman" panose="02020603050405020304" pitchFamily="18" charset="0"/>
                <a:cs typeface="Times New Roman" panose="02020603050405020304" pitchFamily="18" charset="0"/>
              </a:rPr>
              <a:t>Assume that every employee responds either </a:t>
            </a:r>
            <a:r>
              <a:rPr lang="en-US" i="1" dirty="0">
                <a:latin typeface="Times New Roman" panose="02020603050405020304" pitchFamily="18" charset="0"/>
                <a:cs typeface="Times New Roman" panose="02020603050405020304" pitchFamily="18" charset="0"/>
              </a:rPr>
              <a:t>in favor </a:t>
            </a:r>
            <a:r>
              <a:rPr lang="en-US" dirty="0">
                <a:latin typeface="Times New Roman" panose="02020603050405020304" pitchFamily="18" charset="0"/>
                <a:cs typeface="Times New Roman" panose="02020603050405020304" pitchFamily="18" charset="0"/>
              </a:rPr>
              <a:t>or </a:t>
            </a:r>
            <a:r>
              <a:rPr lang="en-US" i="1" dirty="0">
                <a:latin typeface="Times New Roman" panose="02020603050405020304" pitchFamily="18" charset="0"/>
                <a:cs typeface="Times New Roman" panose="02020603050405020304" pitchFamily="18" charset="0"/>
              </a:rPr>
              <a:t>against</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45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4.4 Two-Way Classification of Employee Responses</a:t>
            </a:r>
          </a:p>
        </p:txBody>
      </p:sp>
      <p:graphicFrame>
        <p:nvGraphicFramePr>
          <p:cNvPr id="11" name="Table 11">
            <a:extLst>
              <a:ext uri="{FF2B5EF4-FFF2-40B4-BE49-F238E27FC236}">
                <a16:creationId xmlns:a16="http://schemas.microsoft.com/office/drawing/2014/main" id="{EC04197D-C76C-4F57-B3F1-5D0F515257C8}"/>
              </a:ext>
            </a:extLst>
          </p:cNvPr>
          <p:cNvGraphicFramePr>
            <a:graphicFrameLocks noGrp="1"/>
          </p:cNvGraphicFramePr>
          <p:nvPr>
            <p:ph type="tbl" sz="quarter" idx="17"/>
            <p:extLst>
              <p:ext uri="{D42A27DB-BD31-4B8C-83A1-F6EECF244321}">
                <p14:modId xmlns:p14="http://schemas.microsoft.com/office/powerpoint/2010/main" val="2697021176"/>
              </p:ext>
            </p:extLst>
          </p:nvPr>
        </p:nvGraphicFramePr>
        <p:xfrm>
          <a:off x="3130550" y="2438400"/>
          <a:ext cx="2882900" cy="1229360"/>
        </p:xfrm>
        <a:graphic>
          <a:graphicData uri="http://schemas.openxmlformats.org/drawingml/2006/table">
            <a:tbl>
              <a:tblPr firstRow="1" bandRow="1">
                <a:tableStyleId>{69012ECD-51FC-41F1-AA8D-1B2483CD663E}</a:tableStyleId>
              </a:tblPr>
              <a:tblGrid>
                <a:gridCol w="857250">
                  <a:extLst>
                    <a:ext uri="{9D8B030D-6E8A-4147-A177-3AD203B41FA5}">
                      <a16:colId xmlns:a16="http://schemas.microsoft.com/office/drawing/2014/main" val="2341062860"/>
                    </a:ext>
                  </a:extLst>
                </a:gridCol>
                <a:gridCol w="1066800">
                  <a:extLst>
                    <a:ext uri="{9D8B030D-6E8A-4147-A177-3AD203B41FA5}">
                      <a16:colId xmlns:a16="http://schemas.microsoft.com/office/drawing/2014/main" val="3639139754"/>
                    </a:ext>
                  </a:extLst>
                </a:gridCol>
                <a:gridCol w="958850">
                  <a:extLst>
                    <a:ext uri="{9D8B030D-6E8A-4147-A177-3AD203B41FA5}">
                      <a16:colId xmlns:a16="http://schemas.microsoft.com/office/drawing/2014/main" val="1440502864"/>
                    </a:ext>
                  </a:extLst>
                </a:gridCol>
              </a:tblGrid>
              <a:tr h="370840">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dirty="0"/>
                        <a:t>In Favor</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a:t>Against</a:t>
                      </a:r>
                      <a:endParaRPr lang="en-US" sz="1800" b="1">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extLst>
                  <a:ext uri="{0D108BD9-81ED-4DB2-BD59-A6C34878D82A}">
                    <a16:rowId xmlns:a16="http://schemas.microsoft.com/office/drawing/2014/main" val="1018210725"/>
                  </a:ext>
                </a:extLst>
              </a:tr>
              <a:tr h="370840">
                <a:tc>
                  <a:txBody>
                    <a:bodyPr/>
                    <a:lstStyle/>
                    <a:p>
                      <a:pPr marL="0" marR="0">
                        <a:lnSpc>
                          <a:spcPct val="100000"/>
                        </a:lnSpc>
                        <a:spcBef>
                          <a:spcPts val="0"/>
                        </a:spcBef>
                        <a:spcAft>
                          <a:spcPts val="300"/>
                        </a:spcAft>
                      </a:pPr>
                      <a:r>
                        <a:rPr lang="en-US" sz="1800" dirty="0"/>
                        <a:t>Male</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t>15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a:t>45</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2771225151"/>
                  </a:ext>
                </a:extLst>
              </a:tr>
              <a:tr h="370840">
                <a:tc>
                  <a:txBody>
                    <a:bodyPr/>
                    <a:lstStyle/>
                    <a:p>
                      <a:pPr marL="0" marR="0">
                        <a:lnSpc>
                          <a:spcPct val="100000"/>
                        </a:lnSpc>
                        <a:spcBef>
                          <a:spcPts val="0"/>
                        </a:spcBef>
                        <a:spcAft>
                          <a:spcPts val="300"/>
                        </a:spcAft>
                      </a:pPr>
                      <a:r>
                        <a:rPr lang="en-US" sz="1800"/>
                        <a:t>Female</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t> 4</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t>36</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2348366883"/>
                  </a:ext>
                </a:extLst>
              </a:tr>
            </a:tbl>
          </a:graphicData>
        </a:graphic>
      </p:graphicFrame>
    </p:spTree>
    <p:extLst>
      <p:ext uri="{BB962C8B-B14F-4D97-AF65-F5344CB8AC3E}">
        <p14:creationId xmlns:p14="http://schemas.microsoft.com/office/powerpoint/2010/main" val="1908311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4.5 Two-Way Classification of Employee Responses with Totals</a:t>
            </a:r>
          </a:p>
        </p:txBody>
      </p:sp>
      <p:graphicFrame>
        <p:nvGraphicFramePr>
          <p:cNvPr id="11" name="Table 11">
            <a:extLst>
              <a:ext uri="{FF2B5EF4-FFF2-40B4-BE49-F238E27FC236}">
                <a16:creationId xmlns:a16="http://schemas.microsoft.com/office/drawing/2014/main" id="{EC04197D-C76C-4F57-B3F1-5D0F515257C8}"/>
              </a:ext>
            </a:extLst>
          </p:cNvPr>
          <p:cNvGraphicFramePr>
            <a:graphicFrameLocks noGrp="1"/>
          </p:cNvGraphicFramePr>
          <p:nvPr>
            <p:ph type="tbl" sz="quarter" idx="17"/>
            <p:extLst>
              <p:ext uri="{D42A27DB-BD31-4B8C-83A1-F6EECF244321}">
                <p14:modId xmlns:p14="http://schemas.microsoft.com/office/powerpoint/2010/main" val="998899777"/>
              </p:ext>
            </p:extLst>
          </p:nvPr>
        </p:nvGraphicFramePr>
        <p:xfrm>
          <a:off x="3130550" y="2438400"/>
          <a:ext cx="3627834" cy="2069411"/>
        </p:xfrm>
        <a:graphic>
          <a:graphicData uri="http://schemas.openxmlformats.org/drawingml/2006/table">
            <a:tbl>
              <a:tblPr firstRow="1" bandRow="1">
                <a:tableStyleId>{69012ECD-51FC-41F1-AA8D-1B2483CD663E}</a:tableStyleId>
              </a:tblPr>
              <a:tblGrid>
                <a:gridCol w="882650">
                  <a:extLst>
                    <a:ext uri="{9D8B030D-6E8A-4147-A177-3AD203B41FA5}">
                      <a16:colId xmlns:a16="http://schemas.microsoft.com/office/drawing/2014/main" val="2341062860"/>
                    </a:ext>
                  </a:extLst>
                </a:gridCol>
                <a:gridCol w="1066800">
                  <a:extLst>
                    <a:ext uri="{9D8B030D-6E8A-4147-A177-3AD203B41FA5}">
                      <a16:colId xmlns:a16="http://schemas.microsoft.com/office/drawing/2014/main" val="3639139754"/>
                    </a:ext>
                  </a:extLst>
                </a:gridCol>
                <a:gridCol w="958850">
                  <a:extLst>
                    <a:ext uri="{9D8B030D-6E8A-4147-A177-3AD203B41FA5}">
                      <a16:colId xmlns:a16="http://schemas.microsoft.com/office/drawing/2014/main" val="1440502864"/>
                    </a:ext>
                  </a:extLst>
                </a:gridCol>
                <a:gridCol w="719534">
                  <a:extLst>
                    <a:ext uri="{9D8B030D-6E8A-4147-A177-3AD203B41FA5}">
                      <a16:colId xmlns:a16="http://schemas.microsoft.com/office/drawing/2014/main" val="3956084189"/>
                    </a:ext>
                  </a:extLst>
                </a:gridCol>
              </a:tblGrid>
              <a:tr h="381262">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In Favor</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Against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b="1" dirty="0">
                          <a:solidFill>
                            <a:srgbClr val="FFFFFF"/>
                          </a:solidFill>
                          <a:latin typeface="Times New Roman" panose="02020603050405020304" pitchFamily="18" charset="0"/>
                          <a:ea typeface="Times New Roman"/>
                          <a:cs typeface="Times New Roman" panose="02020603050405020304" pitchFamily="18" charset="0"/>
                        </a:rPr>
                        <a:t>Total</a:t>
                      </a:r>
                    </a:p>
                  </a:txBody>
                  <a:tcPr marL="76200" marR="76200" marT="76200" marB="76200" anchor="b"/>
                </a:tc>
                <a:extLst>
                  <a:ext uri="{0D108BD9-81ED-4DB2-BD59-A6C34878D82A}">
                    <a16:rowId xmlns:a16="http://schemas.microsoft.com/office/drawing/2014/main" val="1018210725"/>
                  </a:ext>
                </a:extLst>
              </a:tr>
              <a:tr h="358568">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Male</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15</a:t>
                      </a:r>
                    </a:p>
                  </a:txBody>
                  <a:tcPr marL="76200" marR="76200" marT="63500" marB="63500"/>
                </a:tc>
                <a:tc>
                  <a:txBody>
                    <a:bodyPr/>
                    <a:lstStyle/>
                    <a:p>
                      <a:pPr marL="0" marR="10160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45</a:t>
                      </a:r>
                    </a:p>
                  </a:txBody>
                  <a:tcPr marL="76200" marR="76200" marT="63500" marB="63500"/>
                </a:tc>
                <a:tc>
                  <a:txBody>
                    <a:bodyPr/>
                    <a:lstStyle/>
                    <a:p>
                      <a:pPr marL="0" marR="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 60</a:t>
                      </a:r>
                    </a:p>
                  </a:txBody>
                  <a:tcPr marL="76200" marR="76200" marT="63500" marB="63500"/>
                </a:tc>
                <a:extLst>
                  <a:ext uri="{0D108BD9-81ED-4DB2-BD59-A6C34878D82A}">
                    <a16:rowId xmlns:a16="http://schemas.microsoft.com/office/drawing/2014/main" val="2771225151"/>
                  </a:ext>
                </a:extLst>
              </a:tr>
              <a:tr h="603665">
                <a:tc>
                  <a:txBody>
                    <a:bodyPr/>
                    <a:lstStyle/>
                    <a:p>
                      <a:pPr marL="0" marR="0">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Female</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 4</a:t>
                      </a:r>
                    </a:p>
                  </a:txBody>
                  <a:tcPr marL="76200" marR="76200" marT="63500" marB="63500"/>
                </a:tc>
                <a:tc>
                  <a:txBody>
                    <a:bodyPr/>
                    <a:lstStyle/>
                    <a:p>
                      <a:pPr marL="0" marR="10160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36</a:t>
                      </a:r>
                    </a:p>
                  </a:txBody>
                  <a:tcPr marL="76200" marR="76200" marT="63500" marB="63500"/>
                </a:tc>
                <a:tc>
                  <a:txBody>
                    <a:bodyPr/>
                    <a:lstStyle/>
                    <a:p>
                      <a:pPr marL="0" marR="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 40</a:t>
                      </a:r>
                    </a:p>
                  </a:txBody>
                  <a:tcPr marL="76200" marR="76200" marT="63500" marB="63500"/>
                </a:tc>
                <a:extLst>
                  <a:ext uri="{0D108BD9-81ED-4DB2-BD59-A6C34878D82A}">
                    <a16:rowId xmlns:a16="http://schemas.microsoft.com/office/drawing/2014/main" val="2348366883"/>
                  </a:ext>
                </a:extLst>
              </a:tr>
              <a:tr h="637706">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Total</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19</a:t>
                      </a:r>
                    </a:p>
                  </a:txBody>
                  <a:tcPr marL="76200" marR="76200" marT="63500" marB="63500"/>
                </a:tc>
                <a:tc>
                  <a:txBody>
                    <a:bodyPr/>
                    <a:lstStyle/>
                    <a:p>
                      <a:pPr marL="0" marR="10160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81</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100</a:t>
                      </a:r>
                    </a:p>
                  </a:txBody>
                  <a:tcPr marL="76200" marR="76200" marT="63500" marB="63500"/>
                </a:tc>
                <a:extLst>
                  <a:ext uri="{0D108BD9-81ED-4DB2-BD59-A6C34878D82A}">
                    <a16:rowId xmlns:a16="http://schemas.microsoft.com/office/drawing/2014/main" val="4179677389"/>
                  </a:ext>
                </a:extLst>
              </a:tr>
            </a:tbl>
          </a:graphicData>
        </a:graphic>
      </p:graphicFrame>
    </p:spTree>
    <p:extLst>
      <p:ext uri="{BB962C8B-B14F-4D97-AF65-F5344CB8AC3E}">
        <p14:creationId xmlns:p14="http://schemas.microsoft.com/office/powerpoint/2010/main" val="2765592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Marginal Probability, Conditional Probability, and Related Probability Concepts (1 of 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b="1" i="1" u="sng" dirty="0">
                <a:latin typeface="Times New Roman" panose="02020603050405020304" pitchFamily="18" charset="0"/>
                <a:cs typeface="Times New Roman" panose="02020603050405020304" pitchFamily="18" charset="0"/>
              </a:rPr>
              <a:t>Marginal probability</a:t>
            </a:r>
            <a:r>
              <a:rPr lang="en-GB" dirty="0">
                <a:latin typeface="Times New Roman" panose="02020603050405020304" pitchFamily="18" charset="0"/>
                <a:cs typeface="Times New Roman" panose="02020603050405020304" pitchFamily="18" charset="0"/>
              </a:rPr>
              <a:t> is the probability of a single event without consideration of any other event. </a:t>
            </a:r>
          </a:p>
        </p:txBody>
      </p:sp>
    </p:spTree>
    <p:extLst>
      <p:ext uri="{BB962C8B-B14F-4D97-AF65-F5344CB8AC3E}">
        <p14:creationId xmlns:p14="http://schemas.microsoft.com/office/powerpoint/2010/main" val="1066799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BB0D-6C19-430A-8DD1-5CA6AD16E5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4.6 Listing the Marginal Probabilities</a:t>
            </a:r>
          </a:p>
        </p:txBody>
      </p:sp>
      <p:sp>
        <p:nvSpPr>
          <p:cNvPr id="4" name="Content Placeholder 3">
            <a:extLst>
              <a:ext uri="{FF2B5EF4-FFF2-40B4-BE49-F238E27FC236}">
                <a16:creationId xmlns:a16="http://schemas.microsoft.com/office/drawing/2014/main" id="{51348648-8E18-42DA-87F3-9858FA98926C}"/>
              </a:ext>
            </a:extLst>
          </p:cNvPr>
          <p:cNvSpPr>
            <a:spLocks noGrp="1"/>
          </p:cNvSpPr>
          <p:nvPr>
            <p:ph sz="quarter" idx="15"/>
          </p:nvPr>
        </p:nvSpPr>
        <p:spPr>
          <a:xfrm>
            <a:off x="286427" y="1806578"/>
            <a:ext cx="8534400" cy="373062"/>
          </a:xfrm>
        </p:spPr>
        <p:txBody>
          <a:bodyPr/>
          <a:lstStyle/>
          <a:p>
            <a:pPr algn="l"/>
            <a:r>
              <a:rPr lang="en-GB" sz="1800" b="1" cap="all" spc="90" dirty="0">
                <a:solidFill>
                  <a:srgbClr val="000000"/>
                </a:solidFill>
                <a:latin typeface="Times New Roman" panose="02020603050405020304" pitchFamily="18" charset="0"/>
                <a:ea typeface="Times New Roman"/>
                <a:cs typeface="Times New Roman" panose="02020603050405020304" pitchFamily="18" charset="0"/>
              </a:rPr>
              <a:t>T</a:t>
            </a:r>
            <a:r>
              <a:rPr lang="en-GB" sz="1800" b="1" spc="90" dirty="0">
                <a:solidFill>
                  <a:srgbClr val="000000"/>
                </a:solidFill>
                <a:latin typeface="Times New Roman" panose="02020603050405020304" pitchFamily="18" charset="0"/>
                <a:ea typeface="Times New Roman"/>
                <a:cs typeface="Times New Roman" panose="02020603050405020304" pitchFamily="18" charset="0"/>
              </a:rPr>
              <a:t>able</a:t>
            </a:r>
            <a:r>
              <a:rPr lang="en-GB" sz="1800" b="1" cap="all" spc="90" dirty="0">
                <a:solidFill>
                  <a:srgbClr val="000000"/>
                </a:solidFill>
                <a:latin typeface="Times New Roman" panose="02020603050405020304" pitchFamily="18" charset="0"/>
                <a:ea typeface="Times New Roman"/>
                <a:cs typeface="Times New Roman" panose="02020603050405020304" pitchFamily="18" charset="0"/>
              </a:rPr>
              <a:t> 4.6 </a:t>
            </a:r>
            <a:r>
              <a:rPr lang="en-GB" sz="1800" b="1" dirty="0">
                <a:solidFill>
                  <a:srgbClr val="000000"/>
                </a:solidFill>
                <a:latin typeface="Times New Roman" panose="02020603050405020304" pitchFamily="18" charset="0"/>
                <a:ea typeface="Times New Roman"/>
                <a:cs typeface="Times New Roman" panose="02020603050405020304" pitchFamily="18" charset="0"/>
              </a:rPr>
              <a:t>Listing the Marginal Probabilities</a:t>
            </a:r>
            <a:endParaRPr lang="en-US" sz="1800" b="1" dirty="0">
              <a:solidFill>
                <a:srgbClr val="00007F"/>
              </a:solidFill>
              <a:latin typeface="Times New Roman" panose="02020603050405020304" pitchFamily="18" charset="0"/>
              <a:ea typeface="Times New Roman"/>
              <a:cs typeface="Times New Roman" panose="02020603050405020304" pitchFamily="18" charset="0"/>
            </a:endParaRPr>
          </a:p>
        </p:txBody>
      </p:sp>
      <p:graphicFrame>
        <p:nvGraphicFramePr>
          <p:cNvPr id="17" name="Table 11">
            <a:extLst>
              <a:ext uri="{FF2B5EF4-FFF2-40B4-BE49-F238E27FC236}">
                <a16:creationId xmlns:a16="http://schemas.microsoft.com/office/drawing/2014/main" id="{7ED783AF-1518-4B90-88EA-29993C40E1F0}"/>
              </a:ext>
            </a:extLst>
          </p:cNvPr>
          <p:cNvGraphicFramePr>
            <a:graphicFrameLocks noGrp="1"/>
          </p:cNvGraphicFramePr>
          <p:nvPr>
            <p:ph type="tbl" sz="quarter" idx="17"/>
            <p:extLst>
              <p:ext uri="{D42A27DB-BD31-4B8C-83A1-F6EECF244321}">
                <p14:modId xmlns:p14="http://schemas.microsoft.com/office/powerpoint/2010/main" val="1171573408"/>
              </p:ext>
            </p:extLst>
          </p:nvPr>
        </p:nvGraphicFramePr>
        <p:xfrm>
          <a:off x="457200" y="2315794"/>
          <a:ext cx="5921310" cy="1630680"/>
        </p:xfrm>
        <a:graphic>
          <a:graphicData uri="http://schemas.openxmlformats.org/drawingml/2006/table">
            <a:tbl>
              <a:tblPr firstRow="1" bandRow="1">
                <a:tableStyleId>{69012ECD-51FC-41F1-AA8D-1B2483CD663E}</a:tableStyleId>
              </a:tblPr>
              <a:tblGrid>
                <a:gridCol w="1834123">
                  <a:extLst>
                    <a:ext uri="{9D8B030D-6E8A-4147-A177-3AD203B41FA5}">
                      <a16:colId xmlns:a16="http://schemas.microsoft.com/office/drawing/2014/main" val="2341062860"/>
                    </a:ext>
                  </a:extLst>
                </a:gridCol>
                <a:gridCol w="1588313">
                  <a:extLst>
                    <a:ext uri="{9D8B030D-6E8A-4147-A177-3AD203B41FA5}">
                      <a16:colId xmlns:a16="http://schemas.microsoft.com/office/drawing/2014/main" val="3639139754"/>
                    </a:ext>
                  </a:extLst>
                </a:gridCol>
                <a:gridCol w="1427591">
                  <a:extLst>
                    <a:ext uri="{9D8B030D-6E8A-4147-A177-3AD203B41FA5}">
                      <a16:colId xmlns:a16="http://schemas.microsoft.com/office/drawing/2014/main" val="1440502864"/>
                    </a:ext>
                  </a:extLst>
                </a:gridCol>
                <a:gridCol w="1071283">
                  <a:extLst>
                    <a:ext uri="{9D8B030D-6E8A-4147-A177-3AD203B41FA5}">
                      <a16:colId xmlns:a16="http://schemas.microsoft.com/office/drawing/2014/main" val="3956084189"/>
                    </a:ext>
                  </a:extLst>
                </a:gridCol>
              </a:tblGrid>
              <a:tr h="381262">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In Favor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Against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b="1" dirty="0">
                          <a:solidFill>
                            <a:srgbClr val="FFFFFF"/>
                          </a:solidFill>
                          <a:latin typeface="Times New Roman" panose="02020603050405020304" pitchFamily="18" charset="0"/>
                          <a:ea typeface="Times New Roman"/>
                          <a:cs typeface="Times New Roman" panose="02020603050405020304" pitchFamily="18" charset="0"/>
                        </a:rPr>
                        <a:t>Total</a:t>
                      </a:r>
                    </a:p>
                  </a:txBody>
                  <a:tcPr marL="76200" marR="76200" marT="76200" marB="76200" anchor="b"/>
                </a:tc>
                <a:extLst>
                  <a:ext uri="{0D108BD9-81ED-4DB2-BD59-A6C34878D82A}">
                    <a16:rowId xmlns:a16="http://schemas.microsoft.com/office/drawing/2014/main" val="1018210725"/>
                  </a:ext>
                </a:extLst>
              </a:tr>
              <a:tr h="358568">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Male (</a:t>
                      </a:r>
                      <a:r>
                        <a:rPr lang="en-US" sz="1800" i="1" dirty="0">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15</a:t>
                      </a:r>
                    </a:p>
                  </a:txBody>
                  <a:tcPr marL="76200" marR="76200" marT="63500" marB="63500"/>
                </a:tc>
                <a:tc>
                  <a:txBody>
                    <a:bodyPr/>
                    <a:lstStyle/>
                    <a:p>
                      <a:pPr marL="0" marR="10160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45</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 60</a:t>
                      </a:r>
                    </a:p>
                  </a:txBody>
                  <a:tcPr marL="76200" marR="76200" marT="63500" marB="63500"/>
                </a:tc>
                <a:extLst>
                  <a:ext uri="{0D108BD9-81ED-4DB2-BD59-A6C34878D82A}">
                    <a16:rowId xmlns:a16="http://schemas.microsoft.com/office/drawing/2014/main" val="2771225151"/>
                  </a:ext>
                </a:extLst>
              </a:tr>
              <a:tr h="0">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Female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 4</a:t>
                      </a:r>
                    </a:p>
                  </a:txBody>
                  <a:tcPr marL="76200" marR="76200" marT="63500" marB="63500"/>
                </a:tc>
                <a:tc>
                  <a:txBody>
                    <a:bodyPr/>
                    <a:lstStyle/>
                    <a:p>
                      <a:pPr marL="0" marR="10160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36</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 40</a:t>
                      </a:r>
                    </a:p>
                  </a:txBody>
                  <a:tcPr marL="76200" marR="76200" marT="63500" marB="63500"/>
                </a:tc>
                <a:extLst>
                  <a:ext uri="{0D108BD9-81ED-4DB2-BD59-A6C34878D82A}">
                    <a16:rowId xmlns:a16="http://schemas.microsoft.com/office/drawing/2014/main" val="2348366883"/>
                  </a:ext>
                </a:extLst>
              </a:tr>
              <a:tr h="188646">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Total</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19</a:t>
                      </a:r>
                    </a:p>
                  </a:txBody>
                  <a:tcPr marL="76200" marR="76200" marT="63500" marB="63500"/>
                </a:tc>
                <a:tc>
                  <a:txBody>
                    <a:bodyPr/>
                    <a:lstStyle/>
                    <a:p>
                      <a:pPr marL="0" marR="10160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81</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100</a:t>
                      </a:r>
                    </a:p>
                  </a:txBody>
                  <a:tcPr marL="76200" marR="76200" marT="63500" marB="63500"/>
                </a:tc>
                <a:extLst>
                  <a:ext uri="{0D108BD9-81ED-4DB2-BD59-A6C34878D82A}">
                    <a16:rowId xmlns:a16="http://schemas.microsoft.com/office/drawing/2014/main" val="4179677389"/>
                  </a:ext>
                </a:extLst>
              </a:tr>
            </a:tbl>
          </a:graphicData>
        </a:graphic>
      </p:graphicFrame>
      <p:sp>
        <p:nvSpPr>
          <p:cNvPr id="3" name="Content Placeholder 2">
            <a:extLst>
              <a:ext uri="{FF2B5EF4-FFF2-40B4-BE49-F238E27FC236}">
                <a16:creationId xmlns:a16="http://schemas.microsoft.com/office/drawing/2014/main" id="{E2444F5F-65BF-40AD-9CBC-50FE2DA7CF6C}"/>
              </a:ext>
            </a:extLst>
          </p:cNvPr>
          <p:cNvSpPr>
            <a:spLocks noGrp="1"/>
          </p:cNvSpPr>
          <p:nvPr>
            <p:ph sz="quarter" idx="16"/>
          </p:nvPr>
        </p:nvSpPr>
        <p:spPr>
          <a:xfrm>
            <a:off x="6477001" y="2790525"/>
            <a:ext cx="2590800" cy="1070507"/>
          </a:xfrm>
        </p:spPr>
        <p:txBody>
          <a:bodyPr/>
          <a:lstStyle/>
          <a:p>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 60/100 = .60</a:t>
            </a:r>
          </a:p>
          <a:p>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 40/100 = .40 </a:t>
            </a:r>
          </a:p>
        </p:txBody>
      </p:sp>
      <p:sp>
        <p:nvSpPr>
          <p:cNvPr id="6" name="Content Placeholder 5">
            <a:extLst>
              <a:ext uri="{FF2B5EF4-FFF2-40B4-BE49-F238E27FC236}">
                <a16:creationId xmlns:a16="http://schemas.microsoft.com/office/drawing/2014/main" id="{6E96073B-F915-48E9-93F5-002D392EA473}"/>
              </a:ext>
            </a:extLst>
          </p:cNvPr>
          <p:cNvSpPr>
            <a:spLocks noGrp="1"/>
          </p:cNvSpPr>
          <p:nvPr>
            <p:ph sz="quarter" idx="18"/>
          </p:nvPr>
        </p:nvSpPr>
        <p:spPr>
          <a:xfrm>
            <a:off x="2286000" y="4446203"/>
            <a:ext cx="1646768" cy="698500"/>
          </a:xfrm>
        </p:spPr>
        <p:txBody>
          <a:bodyPr/>
          <a:lstStyle/>
          <a:p>
            <a:pPr marL="0" indent="0">
              <a:buNone/>
            </a:pP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 19/100 = .19</a:t>
            </a:r>
          </a:p>
        </p:txBody>
      </p:sp>
      <p:sp>
        <p:nvSpPr>
          <p:cNvPr id="9" name="Content Placeholder 8">
            <a:extLst>
              <a:ext uri="{FF2B5EF4-FFF2-40B4-BE49-F238E27FC236}">
                <a16:creationId xmlns:a16="http://schemas.microsoft.com/office/drawing/2014/main" id="{69970B09-7BF5-4057-90EA-D18A73693197}"/>
              </a:ext>
            </a:extLst>
          </p:cNvPr>
          <p:cNvSpPr>
            <a:spLocks noGrp="1"/>
          </p:cNvSpPr>
          <p:nvPr>
            <p:ph sz="quarter" idx="21"/>
          </p:nvPr>
        </p:nvSpPr>
        <p:spPr>
          <a:xfrm>
            <a:off x="4038600" y="4445029"/>
            <a:ext cx="1646768" cy="685800"/>
          </a:xfrm>
        </p:spPr>
        <p:txBody>
          <a:bodyPr/>
          <a:lstStyle/>
          <a:p>
            <a:pPr marL="0" indent="0">
              <a:buNone/>
            </a:pP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 81/100 = .81</a:t>
            </a:r>
          </a:p>
        </p:txBody>
      </p:sp>
    </p:spTree>
    <p:extLst>
      <p:ext uri="{BB962C8B-B14F-4D97-AF65-F5344CB8AC3E}">
        <p14:creationId xmlns:p14="http://schemas.microsoft.com/office/powerpoint/2010/main" val="256204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Draw the tree diagram for the experiment of tossing a coin once.</a:t>
            </a:r>
          </a:p>
        </p:txBody>
      </p:sp>
    </p:spTree>
    <p:extLst>
      <p:ext uri="{BB962C8B-B14F-4D97-AF65-F5344CB8AC3E}">
        <p14:creationId xmlns:p14="http://schemas.microsoft.com/office/powerpoint/2010/main" val="2285203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Marginal Probability, Conditional Probability, and Related Probability Concepts (2 of 6)</a:t>
            </a:r>
          </a:p>
        </p:txBody>
      </p:sp>
      <p:pic>
        <p:nvPicPr>
          <p:cNvPr id="7" name="Picture 2" descr="An equation representing conditional probability reads as follows: P left parenthesis, in favor, vertical bar, male, right parenthesis. The phrase, in favor denotes the event whose probability is to be determined. The vertical bar is read as given. The word male denotes that the event has already occurred.">
            <a:extLst>
              <a:ext uri="{FF2B5EF4-FFF2-40B4-BE49-F238E27FC236}">
                <a16:creationId xmlns:a16="http://schemas.microsoft.com/office/drawing/2014/main" id="{C92FAF7C-1775-4835-B64F-B29D7F157651}"/>
              </a:ext>
            </a:extLst>
          </p:cNvPr>
          <p:cNvPicPr>
            <a:picLocks noGrp="1" noChangeAspect="1" noChangeArrowheads="1"/>
          </p:cNvPicPr>
          <p:nvPr>
            <p:ph type="pic" sz="quarter" idx="20"/>
          </p:nvPr>
        </p:nvPicPr>
        <p:blipFill>
          <a:blip r:embed="rId2">
            <a:extLst>
              <a:ext uri="{28A0092B-C50C-407E-A947-70E740481C1C}">
                <a14:useLocalDpi xmlns:a14="http://schemas.microsoft.com/office/drawing/2010/main" val="0"/>
              </a:ext>
            </a:extLst>
          </a:blip>
          <a:stretch>
            <a:fillRect/>
          </a:stretch>
        </p:blipFill>
        <p:spPr bwMode="auto">
          <a:xfrm>
            <a:off x="562122" y="2423573"/>
            <a:ext cx="8019757" cy="201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6539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Marginal Probability, Conditional Probability, and Related Probability Concepts (3 of 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b="1" i="1" u="sng" dirty="0">
                <a:latin typeface="Times New Roman" panose="02020603050405020304" pitchFamily="18" charset="0"/>
                <a:cs typeface="Times New Roman" panose="02020603050405020304" pitchFamily="18" charset="0"/>
              </a:rPr>
              <a:t>Conditional probability</a:t>
            </a:r>
            <a:r>
              <a:rPr lang="en-GB" dirty="0">
                <a:latin typeface="Times New Roman" panose="02020603050405020304" pitchFamily="18" charset="0"/>
                <a:cs typeface="Times New Roman" panose="02020603050405020304" pitchFamily="18" charset="0"/>
              </a:rPr>
              <a:t> is the probability that an event will occur given that another has already occurred. If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are two events, then the conditional probability of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given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is written as</a:t>
            </a:r>
          </a:p>
          <a:p>
            <a:pPr marL="0" indent="0" algn="ctr">
              <a:buNone/>
            </a:pPr>
            <a:r>
              <a:rPr lang="en-GB" b="1" i="1" dirty="0">
                <a:latin typeface="Times New Roman" panose="02020603050405020304" pitchFamily="18" charset="0"/>
                <a:cs typeface="Times New Roman" panose="02020603050405020304" pitchFamily="18" charset="0"/>
              </a:rPr>
              <a:t>P</a:t>
            </a:r>
            <a:r>
              <a:rPr lang="en-GB" b="1" dirty="0">
                <a:latin typeface="Times New Roman" panose="02020603050405020304" pitchFamily="18" charset="0"/>
                <a:cs typeface="Times New Roman" panose="02020603050405020304" pitchFamily="18" charset="0"/>
              </a:rPr>
              <a:t> ( </a:t>
            </a:r>
            <a:r>
              <a:rPr lang="en-GB" b="1" i="1"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B </a:t>
            </a:r>
            <a:r>
              <a:rPr lang="en-GB" b="1"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and read as “the probability of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given that </a:t>
            </a:r>
            <a:r>
              <a:rPr lang="en-GB" i="1" dirty="0">
                <a:latin typeface="Times New Roman" panose="02020603050405020304" pitchFamily="18" charset="0"/>
                <a:cs typeface="Times New Roman" panose="02020603050405020304" pitchFamily="18" charset="0"/>
              </a:rPr>
              <a:t>B </a:t>
            </a:r>
            <a:r>
              <a:rPr lang="en-GB" dirty="0">
                <a:latin typeface="Times New Roman" panose="02020603050405020304" pitchFamily="18" charset="0"/>
                <a:cs typeface="Times New Roman" panose="02020603050405020304" pitchFamily="18" charset="0"/>
              </a:rPr>
              <a:t>has already occurred.”</a:t>
            </a:r>
          </a:p>
        </p:txBody>
      </p:sp>
    </p:spTree>
    <p:extLst>
      <p:ext uri="{BB962C8B-B14F-4D97-AF65-F5344CB8AC3E}">
        <p14:creationId xmlns:p14="http://schemas.microsoft.com/office/powerpoint/2010/main" val="3220228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Compute the conditional probability </a:t>
            </a:r>
            <a:r>
              <a:rPr lang="en-GB" i="1" dirty="0">
                <a:latin typeface="Times New Roman" panose="02020603050405020304" pitchFamily="18" charset="0"/>
                <a:cs typeface="Times New Roman" panose="02020603050405020304" pitchFamily="18" charset="0"/>
              </a:rPr>
              <a:t>P </a:t>
            </a:r>
            <a:r>
              <a:rPr lang="en-GB" dirty="0">
                <a:latin typeface="Times New Roman" panose="02020603050405020304" pitchFamily="18" charset="0"/>
                <a:cs typeface="Times New Roman" panose="02020603050405020304" pitchFamily="18" charset="0"/>
              </a:rPr>
              <a:t>(in </a:t>
            </a:r>
            <a:r>
              <a:rPr lang="en-GB" dirty="0" err="1">
                <a:latin typeface="Times New Roman" panose="02020603050405020304" pitchFamily="18" charset="0"/>
                <a:cs typeface="Times New Roman" panose="02020603050405020304" pitchFamily="18" charset="0"/>
              </a:rPr>
              <a:t>favor</a:t>
            </a:r>
            <a:r>
              <a:rPr lang="en-GB" dirty="0">
                <a:latin typeface="Times New Roman" panose="02020603050405020304" pitchFamily="18" charset="0"/>
                <a:cs typeface="Times New Roman" panose="02020603050405020304" pitchFamily="18" charset="0"/>
              </a:rPr>
              <a:t> | male) for the data on 100 employees given in Table 4.5.</a:t>
            </a:r>
          </a:p>
        </p:txBody>
      </p:sp>
    </p:spTree>
    <p:extLst>
      <p:ext uri="{BB962C8B-B14F-4D97-AF65-F5344CB8AC3E}">
        <p14:creationId xmlns:p14="http://schemas.microsoft.com/office/powerpoint/2010/main" val="1524825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4-12: Solution</a:t>
            </a:r>
          </a:p>
        </p:txBody>
      </p:sp>
      <p:pic>
        <p:nvPicPr>
          <p:cNvPr id="10" name="Picture Placeholder 9" descr="A table shows the probability of males in favor versus against. The table has four columns, the first column has no header and the other 3 column headers are In favor, Against, and Total. The table has one-row entry and the data are as follows:&#10;Row 1: Male; In Favor, 15; Against, 45; Total, 60. A callout points to the number 15 and reads, males who are in favor and another callout points to the number 60 and reads, total number of males.">
            <a:extLst>
              <a:ext uri="{FF2B5EF4-FFF2-40B4-BE49-F238E27FC236}">
                <a16:creationId xmlns:a16="http://schemas.microsoft.com/office/drawing/2014/main" id="{523E60AC-1678-4872-8B53-DD258FD72FB2}"/>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932942" y="1752600"/>
            <a:ext cx="7278116" cy="2429214"/>
          </a:xfrm>
          <a:prstGeom prst="rect">
            <a:avLst/>
          </a:prstGeom>
        </p:spPr>
      </p:pic>
      <p:graphicFrame>
        <p:nvGraphicFramePr>
          <p:cNvPr id="11" name="Object 2" descr="cap p left parenthesis in favor | male) equals start frac Number of males who are in favor over Total number of males end frac equals start frac 15 over 60 end frac equals .25">
            <a:extLst>
              <a:ext uri="{FF2B5EF4-FFF2-40B4-BE49-F238E27FC236}">
                <a16:creationId xmlns:a16="http://schemas.microsoft.com/office/drawing/2014/main" id="{CA6D7E89-2E56-42DA-B3CD-D34AC882648A}"/>
              </a:ext>
            </a:extLst>
          </p:cNvPr>
          <p:cNvGraphicFramePr>
            <a:graphicFrameLocks noChangeAspect="1"/>
          </p:cNvGraphicFramePr>
          <p:nvPr>
            <p:extLst>
              <p:ext uri="{D42A27DB-BD31-4B8C-83A1-F6EECF244321}">
                <p14:modId xmlns:p14="http://schemas.microsoft.com/office/powerpoint/2010/main" val="2129696280"/>
              </p:ext>
            </p:extLst>
          </p:nvPr>
        </p:nvGraphicFramePr>
        <p:xfrm>
          <a:off x="983456" y="4340781"/>
          <a:ext cx="7177088" cy="651351"/>
        </p:xfrm>
        <a:graphic>
          <a:graphicData uri="http://schemas.openxmlformats.org/presentationml/2006/ole">
            <mc:AlternateContent xmlns:mc="http://schemas.openxmlformats.org/markup-compatibility/2006">
              <mc:Choice xmlns:v="urn:schemas-microsoft-com:vml" Requires="v">
                <p:oleObj spid="_x0000_s60676" name="Equation" r:id="rId4" imgW="6717960" imgH="609480" progId="Equation.DSMT4">
                  <p:embed/>
                </p:oleObj>
              </mc:Choice>
              <mc:Fallback>
                <p:oleObj name="Equation" r:id="rId4" imgW="6717960" imgH="609480" progId="Equation.DSMT4">
                  <p:embed/>
                  <p:pic>
                    <p:nvPicPr>
                      <p:cNvPr id="7170" name="Object 2"/>
                      <p:cNvPicPr>
                        <a:picLocks noGrp="1" noChangeAspect="1" noChangeArrowheads="1"/>
                      </p:cNvPicPr>
                      <p:nvPr/>
                    </p:nvPicPr>
                    <p:blipFill>
                      <a:blip r:embed="rId5"/>
                      <a:srcRect/>
                      <a:stretch>
                        <a:fillRect/>
                      </a:stretch>
                    </p:blipFill>
                    <p:spPr bwMode="auto">
                      <a:xfrm>
                        <a:off x="983456" y="4340781"/>
                        <a:ext cx="7177088" cy="651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4521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Case Study 4-1 Vegetarians, Gender, and Ideology</a:t>
            </a:r>
          </a:p>
        </p:txBody>
      </p:sp>
      <p:pic>
        <p:nvPicPr>
          <p:cNvPr id="7" name="Picture Placeholder 6" descr="An illustration shows a horizontal bar graph with an image. The data in the bar graph represents vegetarian eating habits, p, Gender, and Ideology of people, in the order from top to bottom. The data in the bar graph are as follows: All adults, 5 percent; Men, 4 percent; Women, 6 percent; Conservatives, 2 percent; Moderates, 3 percent; and Liberals, 11 percent. ">
            <a:extLst>
              <a:ext uri="{FF2B5EF4-FFF2-40B4-BE49-F238E27FC236}">
                <a16:creationId xmlns:a16="http://schemas.microsoft.com/office/drawing/2014/main" id="{BEAE8162-E6FB-44B9-BF83-A9249CBB6734}"/>
              </a:ext>
            </a:extLst>
          </p:cNvPr>
          <p:cNvPicPr>
            <a:picLocks noGrp="1" noChangeAspect="1"/>
          </p:cNvPicPr>
          <p:nvPr>
            <p:ph type="pic" sz="quarter" idx="20"/>
          </p:nvPr>
        </p:nvPicPr>
        <p:blipFill rotWithShape="1">
          <a:blip r:embed="rId2"/>
          <a:srcRect b="8885"/>
          <a:stretch/>
        </p:blipFill>
        <p:spPr>
          <a:xfrm>
            <a:off x="793160" y="1655876"/>
            <a:ext cx="7557680" cy="3906724"/>
          </a:xfrm>
          <a:prstGeom prst="rect">
            <a:avLst/>
          </a:prstGeom>
        </p:spPr>
      </p:pic>
      <p:sp>
        <p:nvSpPr>
          <p:cNvPr id="2" name="TextBox 1">
            <a:extLst>
              <a:ext uri="{FF2B5EF4-FFF2-40B4-BE49-F238E27FC236}">
                <a16:creationId xmlns:a16="http://schemas.microsoft.com/office/drawing/2014/main" id="{0D0CEF9D-6DFF-497D-92A6-4D14538839B0}"/>
              </a:ext>
            </a:extLst>
          </p:cNvPr>
          <p:cNvSpPr txBox="1"/>
          <p:nvPr/>
        </p:nvSpPr>
        <p:spPr>
          <a:xfrm>
            <a:off x="846734" y="5562600"/>
            <a:ext cx="4868266" cy="363099"/>
          </a:xfrm>
          <a:prstGeom prst="rect">
            <a:avLst/>
          </a:prstGeom>
          <a:noFill/>
        </p:spPr>
        <p:txBody>
          <a:bodyPr wrap="square" rtlCol="0">
            <a:spAutoFit/>
          </a:bodyPr>
          <a:lstStyle/>
          <a:p>
            <a:r>
              <a:rPr lang="en-US" sz="1600" b="1" dirty="0"/>
              <a:t>Data Source: </a:t>
            </a:r>
            <a:r>
              <a:rPr lang="en-US" sz="1600" dirty="0"/>
              <a:t>Adapted from www.gallup.com</a:t>
            </a:r>
          </a:p>
        </p:txBody>
      </p:sp>
    </p:spTree>
    <p:extLst>
      <p:ext uri="{BB962C8B-B14F-4D97-AF65-F5344CB8AC3E}">
        <p14:creationId xmlns:p14="http://schemas.microsoft.com/office/powerpoint/2010/main" val="1255976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For the data of Table 4.5, calculate the conditional probability that a randomly selected employee is a female given that this employee is in </a:t>
            </a:r>
            <a:r>
              <a:rPr lang="en-GB" dirty="0" err="1">
                <a:latin typeface="Times New Roman" panose="02020603050405020304" pitchFamily="18" charset="0"/>
                <a:cs typeface="Times New Roman" panose="02020603050405020304" pitchFamily="18" charset="0"/>
              </a:rPr>
              <a:t>favor</a:t>
            </a:r>
            <a:r>
              <a:rPr lang="en-GB" dirty="0">
                <a:latin typeface="Times New Roman" panose="02020603050405020304" pitchFamily="18" charset="0"/>
                <a:cs typeface="Times New Roman" panose="02020603050405020304" pitchFamily="18" charset="0"/>
              </a:rPr>
              <a:t> of paying high salaries to CEOs.</a:t>
            </a:r>
          </a:p>
        </p:txBody>
      </p:sp>
    </p:spTree>
    <p:extLst>
      <p:ext uri="{BB962C8B-B14F-4D97-AF65-F5344CB8AC3E}">
        <p14:creationId xmlns:p14="http://schemas.microsoft.com/office/powerpoint/2010/main" val="236330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4-13: Solution</a:t>
            </a:r>
          </a:p>
        </p:txBody>
      </p:sp>
      <p:pic>
        <p:nvPicPr>
          <p:cNvPr id="7" name="Picture Placeholder 6" descr="A table shows the total of employees and the number of female employees in favor of paying high salaries to the C E O. The table has 3 rows and 1 column and the column header is In favor. The row-wise data are as follows:&#10;Row 1: In Favor, 15.&#10;Row 2: In Favor, 4. The number 4 indicates the number of females who are in favor.&#10;Row 3: In Favor, 19. The number 19 indicates the total number of employees who are in favor.">
            <a:extLst>
              <a:ext uri="{FF2B5EF4-FFF2-40B4-BE49-F238E27FC236}">
                <a16:creationId xmlns:a16="http://schemas.microsoft.com/office/drawing/2014/main" id="{1045FD51-9F0A-4ECE-A1A8-829953BFD5E2}"/>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1633128" y="1676400"/>
            <a:ext cx="5877745" cy="2219635"/>
          </a:xfrm>
          <a:prstGeom prst="rect">
            <a:avLst/>
          </a:prstGeom>
        </p:spPr>
      </p:pic>
      <p:graphicFrame>
        <p:nvGraphicFramePr>
          <p:cNvPr id="8" name="Object 2" descr="matrix Element 1 1 cap p left parenthesis female |in favor) equals start frac Number of females who are in favor over Total number of employees who are in favor end frac Element 1 2 equals start frac four over 19 end frac equals .2105">
            <a:extLst>
              <a:ext uri="{FF2B5EF4-FFF2-40B4-BE49-F238E27FC236}">
                <a16:creationId xmlns:a16="http://schemas.microsoft.com/office/drawing/2014/main" id="{92491947-F11A-4461-AABA-63416A67DC0F}"/>
              </a:ext>
            </a:extLst>
          </p:cNvPr>
          <p:cNvGraphicFramePr>
            <a:graphicFrameLocks noChangeAspect="1"/>
          </p:cNvGraphicFramePr>
          <p:nvPr>
            <p:extLst>
              <p:ext uri="{D42A27DB-BD31-4B8C-83A1-F6EECF244321}">
                <p14:modId xmlns:p14="http://schemas.microsoft.com/office/powerpoint/2010/main" val="2345835060"/>
              </p:ext>
            </p:extLst>
          </p:nvPr>
        </p:nvGraphicFramePr>
        <p:xfrm>
          <a:off x="1163638" y="4073525"/>
          <a:ext cx="6818312" cy="1346200"/>
        </p:xfrm>
        <a:graphic>
          <a:graphicData uri="http://schemas.openxmlformats.org/presentationml/2006/ole">
            <mc:AlternateContent xmlns:mc="http://schemas.openxmlformats.org/markup-compatibility/2006">
              <mc:Choice xmlns:v="urn:schemas-microsoft-com:vml" Requires="v">
                <p:oleObj spid="_x0000_s61695" name="Equation" r:id="rId4" imgW="6769080" imgH="1346040" progId="Equation.DSMT4">
                  <p:embed/>
                </p:oleObj>
              </mc:Choice>
              <mc:Fallback>
                <p:oleObj name="Equation" r:id="rId4" imgW="6769080" imgH="1346040" progId="Equation.DSMT4">
                  <p:embed/>
                  <p:pic>
                    <p:nvPicPr>
                      <p:cNvPr id="8194" name="Object 2"/>
                      <p:cNvPicPr>
                        <a:picLocks noChangeAspect="1" noChangeArrowheads="1"/>
                      </p:cNvPicPr>
                      <p:nvPr/>
                    </p:nvPicPr>
                    <p:blipFill>
                      <a:blip r:embed="rId5"/>
                      <a:srcRect/>
                      <a:stretch>
                        <a:fillRect/>
                      </a:stretch>
                    </p:blipFill>
                    <p:spPr bwMode="auto">
                      <a:xfrm>
                        <a:off x="1163638" y="4073525"/>
                        <a:ext cx="6818312"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89031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Marginal Probability, Conditional Probability, and Related Probability Concepts (4 of 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Events that cannot occur together are said to be </a:t>
            </a:r>
            <a:r>
              <a:rPr lang="en-GB" b="1" i="1" u="sng" dirty="0">
                <a:latin typeface="Times New Roman" panose="02020603050405020304" pitchFamily="18" charset="0"/>
                <a:cs typeface="Times New Roman" panose="02020603050405020304" pitchFamily="18" charset="0"/>
              </a:rPr>
              <a:t>mutually exclusive events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1998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sz="2600" dirty="0">
                <a:latin typeface="Times New Roman" panose="02020603050405020304" pitchFamily="18" charset="0"/>
                <a:cs typeface="Times New Roman" panose="02020603050405020304" pitchFamily="18" charset="0"/>
              </a:rPr>
              <a:t>Consider the following events for one roll of a die:</a:t>
            </a:r>
          </a:p>
          <a:p>
            <a:pPr marL="457200" lvl="1" indent="0">
              <a:buSzTx/>
              <a:buNone/>
            </a:pP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 even number is observed= {2, 4, 6}</a:t>
            </a:r>
          </a:p>
          <a:p>
            <a:pPr marL="457200" lvl="1" indent="0">
              <a:buSzTx/>
              <a:buNone/>
            </a:pP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an odd number is observed= {1, 3, 5}</a:t>
            </a:r>
          </a:p>
          <a:p>
            <a:pPr marL="457200" lvl="1" indent="0">
              <a:buSzTx/>
              <a:buNone/>
            </a:pPr>
            <a:r>
              <a:rPr lang="en-GB" i="1" dirty="0">
                <a:latin typeface="Times New Roman" panose="02020603050405020304" pitchFamily="18" charset="0"/>
                <a:cs typeface="Times New Roman" panose="02020603050405020304" pitchFamily="18" charset="0"/>
              </a:rPr>
              <a:t>C</a:t>
            </a:r>
            <a:r>
              <a:rPr lang="en-GB" dirty="0">
                <a:latin typeface="Times New Roman" panose="02020603050405020304" pitchFamily="18" charset="0"/>
                <a:cs typeface="Times New Roman" panose="02020603050405020304" pitchFamily="18" charset="0"/>
              </a:rPr>
              <a:t>= a number less than 5 is observed= {1, 2, 3, 4}</a:t>
            </a:r>
          </a:p>
          <a:p>
            <a:pPr marL="0" indent="0">
              <a:buNone/>
            </a:pPr>
            <a:r>
              <a:rPr lang="en-GB" sz="2600" dirty="0">
                <a:latin typeface="Times New Roman" panose="02020603050405020304" pitchFamily="18" charset="0"/>
                <a:cs typeface="Times New Roman" panose="02020603050405020304" pitchFamily="18" charset="0"/>
              </a:rPr>
              <a:t>Are events </a:t>
            </a:r>
            <a:r>
              <a:rPr lang="en-GB" sz="2600" i="1" dirty="0">
                <a:latin typeface="Times New Roman" panose="02020603050405020304" pitchFamily="18" charset="0"/>
                <a:cs typeface="Times New Roman" panose="02020603050405020304" pitchFamily="18" charset="0"/>
              </a:rPr>
              <a:t>A</a:t>
            </a:r>
            <a:r>
              <a:rPr lang="en-GB" sz="2600" dirty="0">
                <a:latin typeface="Times New Roman" panose="02020603050405020304" pitchFamily="18" charset="0"/>
                <a:cs typeface="Times New Roman" panose="02020603050405020304" pitchFamily="18" charset="0"/>
              </a:rPr>
              <a:t> and B mutually exclusive? Are events </a:t>
            </a:r>
            <a:r>
              <a:rPr lang="en-GB" sz="2600" i="1" dirty="0">
                <a:latin typeface="Times New Roman" panose="02020603050405020304" pitchFamily="18" charset="0"/>
                <a:cs typeface="Times New Roman" panose="02020603050405020304" pitchFamily="18" charset="0"/>
              </a:rPr>
              <a:t>A </a:t>
            </a:r>
            <a:r>
              <a:rPr lang="en-GB" sz="2600" dirty="0">
                <a:latin typeface="Times New Roman" panose="02020603050405020304" pitchFamily="18" charset="0"/>
                <a:cs typeface="Times New Roman" panose="02020603050405020304" pitchFamily="18" charset="0"/>
              </a:rPr>
              <a:t>and </a:t>
            </a:r>
            <a:r>
              <a:rPr lang="en-GB" sz="2600" i="1" dirty="0">
                <a:latin typeface="Times New Roman" panose="02020603050405020304" pitchFamily="18" charset="0"/>
                <a:cs typeface="Times New Roman" panose="02020603050405020304" pitchFamily="18" charset="0"/>
              </a:rPr>
              <a:t>C </a:t>
            </a:r>
            <a:r>
              <a:rPr lang="en-GB" sz="2600" dirty="0">
                <a:latin typeface="Times New Roman" panose="02020603050405020304" pitchFamily="18" charset="0"/>
                <a:cs typeface="Times New Roman" panose="02020603050405020304" pitchFamily="18" charset="0"/>
              </a:rPr>
              <a:t>mutually exclusive? </a:t>
            </a:r>
          </a:p>
        </p:txBody>
      </p:sp>
    </p:spTree>
    <p:extLst>
      <p:ext uri="{BB962C8B-B14F-4D97-AF65-F5344CB8AC3E}">
        <p14:creationId xmlns:p14="http://schemas.microsoft.com/office/powerpoint/2010/main" val="12277762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1C79-3718-4169-AE68-52E51A3355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4-14: Solution (1 of 2)</a:t>
            </a:r>
          </a:p>
        </p:txBody>
      </p:sp>
      <p:pic>
        <p:nvPicPr>
          <p:cNvPr id="17" name="Picture Placeholder 16" descr="A Venn diagram shows two mutually exclusive events A and B. A contains 1, 3, 5, in a circle; and B contains 2, 4, 6 in another circle. Both A and B are enclosed in a rectangle.">
            <a:extLst>
              <a:ext uri="{FF2B5EF4-FFF2-40B4-BE49-F238E27FC236}">
                <a16:creationId xmlns:a16="http://schemas.microsoft.com/office/drawing/2014/main" id="{03DAE6AA-FDD8-43D3-B9CC-44DE2059AE1A}"/>
              </a:ext>
            </a:extLst>
          </p:cNvPr>
          <p:cNvPicPr>
            <a:picLocks noGrp="1" noChangeAspect="1"/>
          </p:cNvPicPr>
          <p:nvPr>
            <p:ph type="pic" sz="quarter" idx="19"/>
          </p:nvPr>
        </p:nvPicPr>
        <p:blipFill>
          <a:blip r:embed="rId2"/>
          <a:stretch>
            <a:fillRect/>
          </a:stretch>
        </p:blipFill>
        <p:spPr>
          <a:xfrm>
            <a:off x="795240" y="1557726"/>
            <a:ext cx="3319560" cy="1947474"/>
          </a:xfrm>
          <a:prstGeom prst="rect">
            <a:avLst/>
          </a:prstGeom>
        </p:spPr>
      </p:pic>
      <p:sp>
        <p:nvSpPr>
          <p:cNvPr id="4" name="Content Placeholder 3">
            <a:extLst>
              <a:ext uri="{FF2B5EF4-FFF2-40B4-BE49-F238E27FC236}">
                <a16:creationId xmlns:a16="http://schemas.microsoft.com/office/drawing/2014/main" id="{ED8D5344-20E8-41EA-9EC7-1231BF7696C5}"/>
              </a:ext>
            </a:extLst>
          </p:cNvPr>
          <p:cNvSpPr>
            <a:spLocks noGrp="1"/>
          </p:cNvSpPr>
          <p:nvPr>
            <p:ph sz="quarter" idx="15"/>
          </p:nvPr>
        </p:nvSpPr>
        <p:spPr>
          <a:xfrm>
            <a:off x="816797" y="3581400"/>
            <a:ext cx="3278953" cy="828675"/>
          </a:xfrm>
        </p:spPr>
        <p:txBody>
          <a:bodyPr/>
          <a:lstStyle/>
          <a:p>
            <a:pPr algn="l"/>
            <a:r>
              <a:rPr lang="en-US" sz="2600" dirty="0">
                <a:latin typeface="Times New Roman" panose="02020603050405020304" pitchFamily="18" charset="0"/>
                <a:cs typeface="Times New Roman" panose="02020603050405020304" pitchFamily="18" charset="0"/>
              </a:rPr>
              <a:t>Mutually exclusive events </a:t>
            </a:r>
            <a:r>
              <a:rPr lang="en-US" sz="2600" i="1"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 and </a:t>
            </a:r>
            <a:r>
              <a:rPr lang="en-US" sz="2600" i="1" dirty="0">
                <a:latin typeface="Times New Roman" panose="02020603050405020304" pitchFamily="18" charset="0"/>
                <a:cs typeface="Times New Roman" panose="02020603050405020304" pitchFamily="18" charset="0"/>
              </a:rPr>
              <a:t>B</a:t>
            </a:r>
            <a:endParaRPr lang="en-US" sz="2600" dirty="0">
              <a:latin typeface="Times New Roman" panose="02020603050405020304" pitchFamily="18" charset="0"/>
              <a:cs typeface="Times New Roman" panose="02020603050405020304" pitchFamily="18" charset="0"/>
            </a:endParaRPr>
          </a:p>
        </p:txBody>
      </p:sp>
      <p:pic>
        <p:nvPicPr>
          <p:cNvPr id="18" name="Picture Placeholder 17" descr="A Venn diagram shows two mutually nonexclusive events A and C forming union of 2 and 4 at the center. C has 1, 3 while A has 6. 5 is outside the circles. The Venn diagram is enclosed in a rectangle.">
            <a:extLst>
              <a:ext uri="{FF2B5EF4-FFF2-40B4-BE49-F238E27FC236}">
                <a16:creationId xmlns:a16="http://schemas.microsoft.com/office/drawing/2014/main" id="{A4C12AC2-273A-4170-8FC7-A5D15C6841BB}"/>
              </a:ext>
            </a:extLst>
          </p:cNvPr>
          <p:cNvPicPr>
            <a:picLocks noGrp="1" noChangeAspect="1"/>
          </p:cNvPicPr>
          <p:nvPr>
            <p:ph type="pic" sz="quarter" idx="20"/>
          </p:nvPr>
        </p:nvPicPr>
        <p:blipFill>
          <a:blip r:embed="rId3"/>
          <a:stretch>
            <a:fillRect/>
          </a:stretch>
        </p:blipFill>
        <p:spPr>
          <a:xfrm>
            <a:off x="4986240" y="1528864"/>
            <a:ext cx="3319560" cy="1947474"/>
          </a:xfrm>
          <a:prstGeom prst="rect">
            <a:avLst/>
          </a:prstGeom>
        </p:spPr>
      </p:pic>
      <p:sp>
        <p:nvSpPr>
          <p:cNvPr id="3" name="Content Placeholder 2">
            <a:extLst>
              <a:ext uri="{FF2B5EF4-FFF2-40B4-BE49-F238E27FC236}">
                <a16:creationId xmlns:a16="http://schemas.microsoft.com/office/drawing/2014/main" id="{B4DA714B-17C6-45FA-932F-9533B67489E4}"/>
              </a:ext>
            </a:extLst>
          </p:cNvPr>
          <p:cNvSpPr>
            <a:spLocks noGrp="1"/>
          </p:cNvSpPr>
          <p:nvPr>
            <p:ph sz="quarter" idx="16"/>
          </p:nvPr>
        </p:nvSpPr>
        <p:spPr>
          <a:xfrm>
            <a:off x="4976715" y="3514725"/>
            <a:ext cx="3329085" cy="828675"/>
          </a:xfrm>
        </p:spPr>
        <p:txBody>
          <a:bodyPr/>
          <a:lstStyle/>
          <a:p>
            <a:r>
              <a:rPr lang="en-US" sz="2600" dirty="0">
                <a:latin typeface="Times New Roman" panose="02020603050405020304" pitchFamily="18" charset="0"/>
                <a:cs typeface="Times New Roman" panose="02020603050405020304" pitchFamily="18" charset="0"/>
              </a:rPr>
              <a:t>Mutually nonexclusive events </a:t>
            </a:r>
            <a:r>
              <a:rPr lang="en-US" sz="2600" i="1"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 and </a:t>
            </a:r>
            <a:r>
              <a:rPr lang="en-US" sz="2600" i="1" dirty="0">
                <a:latin typeface="Times New Roman" panose="02020603050405020304" pitchFamily="18" charset="0"/>
                <a:cs typeface="Times New Roman" panose="02020603050405020304" pitchFamily="18" charset="0"/>
              </a:rPr>
              <a:t>C</a:t>
            </a:r>
            <a:r>
              <a:rPr lang="en-US"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855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Example 4-1: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Figure 4.1 Tree Diagram for One Toss of a Coin</a:t>
            </a:r>
          </a:p>
        </p:txBody>
      </p:sp>
      <p:pic>
        <p:nvPicPr>
          <p:cNvPr id="5" name="Picture 2" descr="A horizontal tree diagram for one toss of a coin shows a coin at the center with two branches labeled Head and Tail. The outcomes, H and T are displayed at the end of the branches, Head and Tail, respectively.">
            <a:extLst>
              <a:ext uri="{FF2B5EF4-FFF2-40B4-BE49-F238E27FC236}">
                <a16:creationId xmlns:a16="http://schemas.microsoft.com/office/drawing/2014/main" id="{98545B93-9D21-481A-9BD1-52B588BB40A3}"/>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2667000" y="1860336"/>
            <a:ext cx="3742241" cy="313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523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4-14: Solution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We can observe from the definitions of events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and from Figure 4.7 that events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have two common outcomes: 2-spot and 4-spot. Thus, if we roll a die and obtain either a 2-spot or a 4-spot, then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happen at the same time. Hence, events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are not mutually exclusive.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979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sz="2600" dirty="0">
                <a:latin typeface="Times New Roman" panose="02020603050405020304" pitchFamily="18" charset="0"/>
                <a:cs typeface="Times New Roman" panose="02020603050405020304" pitchFamily="18" charset="0"/>
              </a:rPr>
              <a:t>Consider the following two events for a randomly selected adult:</a:t>
            </a:r>
          </a:p>
          <a:p>
            <a:pPr marL="457200" lvl="1" indent="0">
              <a:buSzTx/>
              <a:buNone/>
            </a:pPr>
            <a:r>
              <a:rPr lang="en-GB" i="1" dirty="0">
                <a:latin typeface="Times New Roman" panose="02020603050405020304" pitchFamily="18" charset="0"/>
                <a:cs typeface="Times New Roman" panose="02020603050405020304" pitchFamily="18" charset="0"/>
              </a:rPr>
              <a:t>Y </a:t>
            </a:r>
            <a:r>
              <a:rPr lang="en-GB" dirty="0">
                <a:latin typeface="Times New Roman" panose="02020603050405020304" pitchFamily="18" charset="0"/>
                <a:cs typeface="Times New Roman" panose="02020603050405020304" pitchFamily="18" charset="0"/>
              </a:rPr>
              <a:t>= this adult has shopped on the Internet at least once</a:t>
            </a:r>
          </a:p>
          <a:p>
            <a:pPr marL="457200" lvl="1" indent="0">
              <a:buSzTx/>
              <a:buNone/>
            </a:pPr>
            <a:r>
              <a:rPr lang="en-GB" i="1" dirty="0">
                <a:latin typeface="Times New Roman" panose="02020603050405020304" pitchFamily="18" charset="0"/>
                <a:cs typeface="Times New Roman" panose="02020603050405020304" pitchFamily="18" charset="0"/>
              </a:rPr>
              <a:t>N </a:t>
            </a:r>
            <a:r>
              <a:rPr lang="en-GB" dirty="0">
                <a:latin typeface="Times New Roman" panose="02020603050405020304" pitchFamily="18" charset="0"/>
                <a:cs typeface="Times New Roman" panose="02020603050405020304" pitchFamily="18" charset="0"/>
              </a:rPr>
              <a:t>= this adult has never shopped on the Internet</a:t>
            </a:r>
          </a:p>
          <a:p>
            <a:pPr marL="0" indent="0">
              <a:buNone/>
            </a:pPr>
            <a:r>
              <a:rPr lang="en-GB" sz="2600" dirty="0">
                <a:latin typeface="Times New Roman" panose="02020603050405020304" pitchFamily="18" charset="0"/>
                <a:cs typeface="Times New Roman" panose="02020603050405020304" pitchFamily="18" charset="0"/>
              </a:rPr>
              <a:t>Are events </a:t>
            </a:r>
            <a:r>
              <a:rPr lang="en-GB" sz="2600" i="1" dirty="0">
                <a:latin typeface="Times New Roman" panose="02020603050405020304" pitchFamily="18" charset="0"/>
                <a:cs typeface="Times New Roman" panose="02020603050405020304" pitchFamily="18" charset="0"/>
              </a:rPr>
              <a:t>Y</a:t>
            </a:r>
            <a:r>
              <a:rPr lang="en-GB" sz="2600" dirty="0">
                <a:latin typeface="Times New Roman" panose="02020603050405020304" pitchFamily="18" charset="0"/>
                <a:cs typeface="Times New Roman" panose="02020603050405020304" pitchFamily="18" charset="0"/>
              </a:rPr>
              <a:t> and </a:t>
            </a:r>
            <a:r>
              <a:rPr lang="en-GB" sz="2600" i="1" dirty="0">
                <a:latin typeface="Times New Roman" panose="02020603050405020304" pitchFamily="18" charset="0"/>
                <a:cs typeface="Times New Roman" panose="02020603050405020304" pitchFamily="18" charset="0"/>
              </a:rPr>
              <a:t>N</a:t>
            </a:r>
            <a:r>
              <a:rPr lang="en-GB" sz="2600" dirty="0">
                <a:latin typeface="Times New Roman" panose="02020603050405020304" pitchFamily="18" charset="0"/>
                <a:cs typeface="Times New Roman" panose="02020603050405020304" pitchFamily="18" charset="0"/>
              </a:rPr>
              <a:t> mutually exclusive?</a:t>
            </a:r>
          </a:p>
        </p:txBody>
      </p:sp>
    </p:spTree>
    <p:extLst>
      <p:ext uri="{BB962C8B-B14F-4D97-AF65-F5344CB8AC3E}">
        <p14:creationId xmlns:p14="http://schemas.microsoft.com/office/powerpoint/2010/main" val="4156029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1C79-3718-4169-AE68-52E51A3355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4-15: Solution</a:t>
            </a:r>
          </a:p>
        </p:txBody>
      </p:sp>
      <p:sp>
        <p:nvSpPr>
          <p:cNvPr id="4" name="Content Placeholder 3">
            <a:extLst>
              <a:ext uri="{FF2B5EF4-FFF2-40B4-BE49-F238E27FC236}">
                <a16:creationId xmlns:a16="http://schemas.microsoft.com/office/drawing/2014/main" id="{ED8D5344-20E8-41EA-9EC7-1231BF7696C5}"/>
              </a:ext>
            </a:extLst>
          </p:cNvPr>
          <p:cNvSpPr>
            <a:spLocks noGrp="1"/>
          </p:cNvSpPr>
          <p:nvPr>
            <p:ph sz="quarter" idx="15"/>
          </p:nvPr>
        </p:nvSpPr>
        <p:spPr>
          <a:xfrm>
            <a:off x="457200" y="1598612"/>
            <a:ext cx="8229600" cy="1677988"/>
          </a:xfrm>
        </p:spPr>
        <p:txBody>
          <a:bodyPr/>
          <a:lstStyle/>
          <a:p>
            <a:pPr algn="l"/>
            <a:r>
              <a:rPr lang="en-GB" sz="2800" dirty="0">
                <a:latin typeface="Times New Roman" panose="02020603050405020304" pitchFamily="18" charset="0"/>
                <a:cs typeface="Times New Roman" panose="02020603050405020304" pitchFamily="18" charset="0"/>
              </a:rPr>
              <a:t>As we can observe from the definitions of events Y and N and from Figure 4.8 events Y and N have no common outcome. Hence, these two events are mutually exclusive.</a:t>
            </a:r>
            <a:endParaRPr lang="en-US" sz="2600" dirty="0">
              <a:latin typeface="Times New Roman" panose="02020603050405020304" pitchFamily="18" charset="0"/>
              <a:cs typeface="Times New Roman" panose="02020603050405020304" pitchFamily="18" charset="0"/>
            </a:endParaRPr>
          </a:p>
        </p:txBody>
      </p:sp>
      <p:pic>
        <p:nvPicPr>
          <p:cNvPr id="11" name="Picture Placeholder 10" descr="A Venn diagram shows two mutually exclusive events, Y and N with no common element between them. The event Y and N are represented as circles with dots inside them. The event, Y has more dots compared to N, and one dot in Y is shaded in a different color from the other dots. The Venn diagram is enclosed in a rectangle.">
            <a:extLst>
              <a:ext uri="{FF2B5EF4-FFF2-40B4-BE49-F238E27FC236}">
                <a16:creationId xmlns:a16="http://schemas.microsoft.com/office/drawing/2014/main" id="{885C3B5F-0582-41C9-8F95-1C5CC6B179D2}"/>
              </a:ext>
            </a:extLst>
          </p:cNvPr>
          <p:cNvPicPr>
            <a:picLocks noGrp="1" noChangeAspect="1"/>
          </p:cNvPicPr>
          <p:nvPr>
            <p:ph type="pic" sz="quarter" idx="19"/>
          </p:nvPr>
        </p:nvPicPr>
        <p:blipFill>
          <a:blip r:embed="rId2"/>
          <a:stretch>
            <a:fillRect/>
          </a:stretch>
        </p:blipFill>
        <p:spPr>
          <a:xfrm>
            <a:off x="2036231" y="3281467"/>
            <a:ext cx="5071536" cy="2888424"/>
          </a:xfrm>
          <a:prstGeom prst="rect">
            <a:avLst/>
          </a:prstGeom>
        </p:spPr>
      </p:pic>
    </p:spTree>
    <p:extLst>
      <p:ext uri="{BB962C8B-B14F-4D97-AF65-F5344CB8AC3E}">
        <p14:creationId xmlns:p14="http://schemas.microsoft.com/office/powerpoint/2010/main" val="2461933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Marginal Probability, Conditional Probability, and Related Probability Concepts (5 of 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spcAft>
                <a:spcPts val="1800"/>
              </a:spcAft>
              <a:buNone/>
            </a:pPr>
            <a:r>
              <a:rPr lang="en-GB" dirty="0">
                <a:latin typeface="Times New Roman" panose="02020603050405020304" pitchFamily="18" charset="0"/>
                <a:cs typeface="Times New Roman" panose="02020603050405020304" pitchFamily="18" charset="0"/>
              </a:rPr>
              <a:t>Two events are said to be </a:t>
            </a:r>
            <a:r>
              <a:rPr lang="en-GB" b="1" i="1" u="sng" dirty="0">
                <a:latin typeface="Times New Roman" panose="02020603050405020304" pitchFamily="18" charset="0"/>
                <a:cs typeface="Times New Roman" panose="02020603050405020304" pitchFamily="18" charset="0"/>
              </a:rPr>
              <a:t>independent</a:t>
            </a:r>
            <a:r>
              <a:rPr lang="en-GB" dirty="0">
                <a:latin typeface="Times New Roman" panose="02020603050405020304" pitchFamily="18" charset="0"/>
                <a:cs typeface="Times New Roman" panose="02020603050405020304" pitchFamily="18" charset="0"/>
              </a:rPr>
              <a:t> if the occurrence of one does not affect the probability of the occurrence of the other. In other words,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are </a:t>
            </a:r>
            <a:r>
              <a:rPr lang="en-GB" b="1" i="1" u="sng" dirty="0">
                <a:latin typeface="Times New Roman" panose="02020603050405020304" pitchFamily="18" charset="0"/>
                <a:cs typeface="Times New Roman" panose="02020603050405020304" pitchFamily="18" charset="0"/>
              </a:rPr>
              <a:t>independent events</a:t>
            </a:r>
            <a:r>
              <a:rPr lang="en-GB" dirty="0">
                <a:latin typeface="Times New Roman" panose="02020603050405020304" pitchFamily="18" charset="0"/>
                <a:cs typeface="Times New Roman" panose="02020603050405020304" pitchFamily="18" charset="0"/>
              </a:rPr>
              <a:t> if</a:t>
            </a:r>
          </a:p>
          <a:p>
            <a:pPr marL="0" indent="0" algn="ctr">
              <a:buNone/>
            </a:pPr>
            <a:r>
              <a:rPr lang="en-GB" dirty="0">
                <a:latin typeface="Times New Roman" panose="02020603050405020304" pitchFamily="18" charset="0"/>
                <a:cs typeface="Times New Roman" panose="02020603050405020304" pitchFamily="18" charset="0"/>
              </a:rPr>
              <a:t>either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or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B </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90281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Refer to the information on 100 employees given in Table 4.5 in Section 4.3.1. Are events “in </a:t>
            </a:r>
            <a:r>
              <a:rPr lang="en-GB" dirty="0" err="1">
                <a:latin typeface="Times New Roman" panose="02020603050405020304" pitchFamily="18" charset="0"/>
                <a:cs typeface="Times New Roman" panose="02020603050405020304" pitchFamily="18" charset="0"/>
              </a:rPr>
              <a:t>favor</a:t>
            </a:r>
            <a:r>
              <a:rPr lang="en-GB" dirty="0">
                <a:latin typeface="Times New Roman" panose="02020603050405020304" pitchFamily="18" charset="0"/>
                <a:cs typeface="Times New Roman" panose="02020603050405020304" pitchFamily="18" charset="0"/>
              </a:rPr>
              <a:t>” and “female” independent?</a:t>
            </a:r>
          </a:p>
        </p:txBody>
      </p:sp>
    </p:spTree>
    <p:extLst>
      <p:ext uri="{BB962C8B-B14F-4D97-AF65-F5344CB8AC3E}">
        <p14:creationId xmlns:p14="http://schemas.microsoft.com/office/powerpoint/2010/main" val="2517022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4-16: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To check whether events </a:t>
            </a:r>
            <a:r>
              <a:rPr lang="en-US" sz="2400" i="1" dirty="0">
                <a:latin typeface="Times New Roman" panose="02020603050405020304" pitchFamily="18" charset="0"/>
                <a:cs typeface="Times New Roman" panose="02020603050405020304" pitchFamily="18" charset="0"/>
              </a:rPr>
              <a:t>in favor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female </a:t>
            </a:r>
            <a:r>
              <a:rPr lang="en-US" sz="2400" dirty="0">
                <a:latin typeface="Times New Roman" panose="02020603050405020304" pitchFamily="18" charset="0"/>
                <a:cs typeface="Times New Roman" panose="02020603050405020304" pitchFamily="18" charset="0"/>
              </a:rPr>
              <a:t>are independent, we find the (marginal) probability of </a:t>
            </a:r>
            <a:r>
              <a:rPr lang="en-US" sz="2400" i="1" dirty="0">
                <a:latin typeface="Times New Roman" panose="02020603050405020304" pitchFamily="18" charset="0"/>
                <a:cs typeface="Times New Roman" panose="02020603050405020304" pitchFamily="18" charset="0"/>
              </a:rPr>
              <a:t>in favor</a:t>
            </a:r>
            <a:r>
              <a:rPr lang="en-US" sz="2400" dirty="0">
                <a:latin typeface="Times New Roman" panose="02020603050405020304" pitchFamily="18" charset="0"/>
                <a:cs typeface="Times New Roman" panose="02020603050405020304" pitchFamily="18" charset="0"/>
              </a:rPr>
              <a:t>, and then the conditional probability of </a:t>
            </a:r>
            <a:r>
              <a:rPr lang="en-US" sz="2400" i="1" dirty="0">
                <a:latin typeface="Times New Roman" panose="02020603050405020304" pitchFamily="18" charset="0"/>
                <a:cs typeface="Times New Roman" panose="02020603050405020304" pitchFamily="18" charset="0"/>
              </a:rPr>
              <a:t>in favor </a:t>
            </a:r>
            <a:r>
              <a:rPr lang="en-US" sz="2400" dirty="0">
                <a:latin typeface="Times New Roman" panose="02020603050405020304" pitchFamily="18" charset="0"/>
                <a:cs typeface="Times New Roman" panose="02020603050405020304" pitchFamily="18" charset="0"/>
              </a:rPr>
              <a:t>given that </a:t>
            </a:r>
            <a:r>
              <a:rPr lang="en-US" sz="2400" i="1" dirty="0">
                <a:latin typeface="Times New Roman" panose="02020603050405020304" pitchFamily="18" charset="0"/>
                <a:cs typeface="Times New Roman" panose="02020603050405020304" pitchFamily="18" charset="0"/>
              </a:rPr>
              <a:t>female </a:t>
            </a:r>
            <a:r>
              <a:rPr lang="en-US" sz="2400" dirty="0">
                <a:latin typeface="Times New Roman" panose="02020603050405020304" pitchFamily="18" charset="0"/>
                <a:cs typeface="Times New Roman" panose="02020603050405020304" pitchFamily="18" charset="0"/>
              </a:rPr>
              <a:t>has already happened. If these two probabilities are equal then these two events are independent, otherwise they are dependent.</a:t>
            </a:r>
          </a:p>
          <a:p>
            <a:pPr marL="0" indent="0">
              <a:spcAft>
                <a:spcPts val="1200"/>
              </a:spcAft>
              <a:buNone/>
            </a:pPr>
            <a:r>
              <a:rPr lang="en-US" sz="2400" dirty="0">
                <a:latin typeface="Times New Roman" panose="02020603050405020304" pitchFamily="18" charset="0"/>
                <a:cs typeface="Times New Roman" panose="02020603050405020304" pitchFamily="18" charset="0"/>
              </a:rPr>
              <a:t>From Table 4.5, we </a:t>
            </a:r>
            <a:r>
              <a:rPr lang="en-GB" sz="2400" dirty="0">
                <a:latin typeface="Times New Roman" panose="02020603050405020304" pitchFamily="18" charset="0"/>
                <a:cs typeface="Times New Roman" panose="02020603050405020304" pitchFamily="18" charset="0"/>
              </a:rPr>
              <a:t>compute the following two probabilities:</a:t>
            </a:r>
          </a:p>
          <a:p>
            <a:pPr marL="0" indent="457200">
              <a:spcAft>
                <a:spcPts val="1200"/>
              </a:spcAft>
              <a:buNone/>
            </a:pPr>
            <a:r>
              <a:rPr lang="en-GB" sz="2400" i="1" dirty="0">
                <a:latin typeface="Times New Roman" panose="02020603050405020304" pitchFamily="18" charset="0"/>
                <a:cs typeface="Times New Roman" panose="02020603050405020304" pitchFamily="18" charset="0"/>
              </a:rPr>
              <a:t>P </a:t>
            </a:r>
            <a:r>
              <a:rPr lang="en-GB" sz="2400" dirty="0">
                <a:latin typeface="Times New Roman" panose="02020603050405020304" pitchFamily="18" charset="0"/>
                <a:cs typeface="Times New Roman" panose="02020603050405020304" pitchFamily="18" charset="0"/>
              </a:rPr>
              <a:t>(in </a:t>
            </a:r>
            <a:r>
              <a:rPr lang="en-GB" sz="2400" dirty="0" err="1">
                <a:latin typeface="Times New Roman" panose="02020603050405020304" pitchFamily="18" charset="0"/>
                <a:cs typeface="Times New Roman" panose="02020603050405020304" pitchFamily="18" charset="0"/>
              </a:rPr>
              <a:t>favor</a:t>
            </a:r>
            <a:r>
              <a:rPr lang="en-GB" sz="2400" dirty="0">
                <a:latin typeface="Times New Roman" panose="02020603050405020304" pitchFamily="18" charset="0"/>
                <a:cs typeface="Times New Roman" panose="02020603050405020304" pitchFamily="18" charset="0"/>
              </a:rPr>
              <a:t>) = 19/100 = .19  and</a:t>
            </a:r>
          </a:p>
          <a:p>
            <a:pPr marL="0" indent="457200">
              <a:spcAft>
                <a:spcPts val="1200"/>
              </a:spcAft>
              <a:buNone/>
            </a:pPr>
            <a:r>
              <a:rPr lang="en-GB" sz="2400" i="1" dirty="0">
                <a:latin typeface="Times New Roman" panose="02020603050405020304" pitchFamily="18" charset="0"/>
                <a:cs typeface="Times New Roman" panose="02020603050405020304" pitchFamily="18" charset="0"/>
              </a:rPr>
              <a:t>P </a:t>
            </a:r>
            <a:r>
              <a:rPr lang="en-GB" sz="2400" dirty="0">
                <a:latin typeface="Times New Roman" panose="02020603050405020304" pitchFamily="18" charset="0"/>
                <a:cs typeface="Times New Roman" panose="02020603050405020304" pitchFamily="18" charset="0"/>
              </a:rPr>
              <a:t>(in </a:t>
            </a:r>
            <a:r>
              <a:rPr lang="en-GB" sz="2400" dirty="0" err="1">
                <a:latin typeface="Times New Roman" panose="02020603050405020304" pitchFamily="18" charset="0"/>
                <a:cs typeface="Times New Roman" panose="02020603050405020304" pitchFamily="18" charset="0"/>
              </a:rPr>
              <a:t>favor</a:t>
            </a:r>
            <a:r>
              <a:rPr lang="en-GB" sz="2400" dirty="0">
                <a:latin typeface="Times New Roman" panose="02020603050405020304" pitchFamily="18" charset="0"/>
                <a:cs typeface="Times New Roman" panose="02020603050405020304" pitchFamily="18" charset="0"/>
              </a:rPr>
              <a:t> | female) = 4/40 = .1</a:t>
            </a:r>
          </a:p>
          <a:p>
            <a:pPr marL="0" indent="0">
              <a:buNone/>
            </a:pPr>
            <a:r>
              <a:rPr lang="en-GB" sz="2400" dirty="0">
                <a:latin typeface="Times New Roman" panose="02020603050405020304" pitchFamily="18" charset="0"/>
                <a:cs typeface="Times New Roman" panose="02020603050405020304" pitchFamily="18" charset="0"/>
              </a:rPr>
              <a:t>Because these two probabilities are not equal, the two events are dependent.</a:t>
            </a:r>
          </a:p>
        </p:txBody>
      </p:sp>
    </p:spTree>
    <p:extLst>
      <p:ext uri="{BB962C8B-B14F-4D97-AF65-F5344CB8AC3E}">
        <p14:creationId xmlns:p14="http://schemas.microsoft.com/office/powerpoint/2010/main" val="234690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600" dirty="0">
                <a:latin typeface="Times New Roman" panose="02020603050405020304" pitchFamily="18" charset="0"/>
                <a:cs typeface="Times New Roman" panose="02020603050405020304" pitchFamily="18" charset="0"/>
              </a:rPr>
              <a:t>In a survey, 500 randomly selected adults who drink coffee were asked whether they usually drink coffee with or without sugar. Of these 500 adults, 240 are men, and 175 drink coffee without sugar. Of the 240 men, 84 drink coffee without sugar. Are the events drinking coffee </a:t>
            </a:r>
            <a:r>
              <a:rPr lang="en-US" sz="2600" i="1" dirty="0">
                <a:latin typeface="Times New Roman" panose="02020603050405020304" pitchFamily="18" charset="0"/>
                <a:cs typeface="Times New Roman" panose="02020603050405020304" pitchFamily="18" charset="0"/>
              </a:rPr>
              <a:t>without sugar </a:t>
            </a:r>
            <a:r>
              <a:rPr lang="en-US" sz="2600" dirty="0">
                <a:latin typeface="Times New Roman" panose="02020603050405020304" pitchFamily="18" charset="0"/>
                <a:cs typeface="Times New Roman" panose="02020603050405020304" pitchFamily="18" charset="0"/>
              </a:rPr>
              <a:t>and </a:t>
            </a:r>
            <a:r>
              <a:rPr lang="en-US" sz="2600" i="1" dirty="0">
                <a:latin typeface="Times New Roman" panose="02020603050405020304" pitchFamily="18" charset="0"/>
                <a:cs typeface="Times New Roman" panose="02020603050405020304" pitchFamily="18" charset="0"/>
              </a:rPr>
              <a:t>man </a:t>
            </a:r>
            <a:r>
              <a:rPr lang="en-US" sz="2600" dirty="0">
                <a:latin typeface="Times New Roman" panose="02020603050405020304" pitchFamily="18" charset="0"/>
                <a:cs typeface="Times New Roman" panose="02020603050405020304" pitchFamily="18" charset="0"/>
              </a:rPr>
              <a:t>independent</a:t>
            </a:r>
            <a:r>
              <a:rPr lang="en-GB"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5025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4-17: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To check if the events drinking coffee </a:t>
            </a:r>
            <a:r>
              <a:rPr lang="en-US" sz="2400" i="1" dirty="0">
                <a:latin typeface="Times New Roman" panose="02020603050405020304" pitchFamily="18" charset="0"/>
                <a:cs typeface="Times New Roman" panose="02020603050405020304" pitchFamily="18" charset="0"/>
              </a:rPr>
              <a:t>without sugar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man </a:t>
            </a:r>
            <a:r>
              <a:rPr lang="en-US" sz="2400" dirty="0">
                <a:latin typeface="Times New Roman" panose="02020603050405020304" pitchFamily="18" charset="0"/>
                <a:cs typeface="Times New Roman" panose="02020603050405020304" pitchFamily="18" charset="0"/>
              </a:rPr>
              <a:t>are independent, first we find the probability that a randomly selected adult from these 500 adults drinks coffee </a:t>
            </a:r>
            <a:r>
              <a:rPr lang="en-US" sz="2400" i="1" dirty="0">
                <a:latin typeface="Times New Roman" panose="02020603050405020304" pitchFamily="18" charset="0"/>
                <a:cs typeface="Times New Roman" panose="02020603050405020304" pitchFamily="18" charset="0"/>
              </a:rPr>
              <a:t>without sugar </a:t>
            </a:r>
            <a:r>
              <a:rPr lang="en-US" sz="2400" dirty="0">
                <a:latin typeface="Times New Roman" panose="02020603050405020304" pitchFamily="18" charset="0"/>
                <a:cs typeface="Times New Roman" panose="02020603050405020304" pitchFamily="18" charset="0"/>
              </a:rPr>
              <a:t>and then find the conditional probability that this selected adult drinks coffee </a:t>
            </a:r>
            <a:r>
              <a:rPr lang="en-US" sz="2400" i="1" dirty="0">
                <a:latin typeface="Times New Roman" panose="02020603050405020304" pitchFamily="18" charset="0"/>
                <a:cs typeface="Times New Roman" panose="02020603050405020304" pitchFamily="18" charset="0"/>
              </a:rPr>
              <a:t>without sugar </a:t>
            </a:r>
            <a:r>
              <a:rPr lang="en-US" sz="2400" dirty="0">
                <a:latin typeface="Times New Roman" panose="02020603050405020304" pitchFamily="18" charset="0"/>
                <a:cs typeface="Times New Roman" panose="02020603050405020304" pitchFamily="18" charset="0"/>
              </a:rPr>
              <a:t>given that this adult is a </a:t>
            </a:r>
            <a:r>
              <a:rPr lang="en-US" sz="2400" i="1" dirty="0">
                <a:latin typeface="Times New Roman" panose="02020603050405020304" pitchFamily="18" charset="0"/>
                <a:cs typeface="Times New Roman" panose="02020603050405020304" pitchFamily="18" charset="0"/>
              </a:rPr>
              <a:t>man</a:t>
            </a:r>
            <a:r>
              <a:rPr lang="en-US" sz="2400" dirty="0">
                <a:latin typeface="Times New Roman" panose="02020603050405020304" pitchFamily="18" charset="0"/>
                <a:cs typeface="Times New Roman" panose="02020603050405020304" pitchFamily="18" charset="0"/>
              </a:rPr>
              <a:t>. </a:t>
            </a:r>
          </a:p>
          <a:p>
            <a:pPr marL="0" indent="0">
              <a:spcAft>
                <a:spcPts val="1200"/>
              </a:spcAft>
              <a:buNone/>
            </a:pPr>
            <a:r>
              <a:rPr lang="en-US" sz="2400" dirty="0">
                <a:latin typeface="Times New Roman" panose="02020603050405020304" pitchFamily="18" charset="0"/>
                <a:cs typeface="Times New Roman" panose="02020603050405020304" pitchFamily="18" charset="0"/>
              </a:rPr>
              <a:t>From the given information:</a:t>
            </a:r>
            <a:endParaRPr lang="en-GB" sz="2400" dirty="0">
              <a:latin typeface="Times New Roman" panose="02020603050405020304" pitchFamily="18" charset="0"/>
              <a:cs typeface="Times New Roman" panose="02020603050405020304" pitchFamily="18" charset="0"/>
            </a:endParaRPr>
          </a:p>
          <a:p>
            <a:pPr marL="0" indent="457200">
              <a:spcAft>
                <a:spcPts val="1200"/>
              </a:spcAft>
              <a:buNone/>
            </a:pPr>
            <a:r>
              <a:rPr lang="en-GB" sz="2400" i="1" dirty="0">
                <a:latin typeface="Times New Roman" panose="02020603050405020304" pitchFamily="18" charset="0"/>
                <a:cs typeface="Times New Roman" panose="02020603050405020304" pitchFamily="18" charset="0"/>
              </a:rPr>
              <a:t>P </a:t>
            </a:r>
            <a:r>
              <a:rPr lang="en-GB" sz="2400" dirty="0">
                <a:latin typeface="Times New Roman" panose="02020603050405020304" pitchFamily="18" charset="0"/>
                <a:cs typeface="Times New Roman" panose="02020603050405020304" pitchFamily="18" charset="0"/>
              </a:rPr>
              <a:t>(drinks coffee without sugar) = 175/500 = .35  and</a:t>
            </a:r>
          </a:p>
          <a:p>
            <a:pPr marL="0" indent="457200">
              <a:spcAft>
                <a:spcPts val="1200"/>
              </a:spcAft>
              <a:buNone/>
            </a:pPr>
            <a:r>
              <a:rPr lang="en-GB" sz="2400" i="1" dirty="0">
                <a:latin typeface="Times New Roman" panose="02020603050405020304" pitchFamily="18" charset="0"/>
                <a:cs typeface="Times New Roman" panose="02020603050405020304" pitchFamily="18" charset="0"/>
              </a:rPr>
              <a:t>P </a:t>
            </a:r>
            <a:r>
              <a:rPr lang="en-GB" sz="2400" dirty="0">
                <a:latin typeface="Times New Roman" panose="02020603050405020304" pitchFamily="18" charset="0"/>
                <a:cs typeface="Times New Roman" panose="02020603050405020304" pitchFamily="18" charset="0"/>
              </a:rPr>
              <a:t>(drinks coffee without sugar | man) = 84/240 = .35</a:t>
            </a:r>
          </a:p>
          <a:p>
            <a:pPr marL="0" indent="0">
              <a:buNone/>
            </a:pPr>
            <a:r>
              <a:rPr lang="en-GB" sz="2400" dirty="0">
                <a:latin typeface="Times New Roman" panose="02020603050405020304" pitchFamily="18" charset="0"/>
                <a:cs typeface="Times New Roman" panose="02020603050405020304" pitchFamily="18" charset="0"/>
              </a:rPr>
              <a:t>Because these two probabilities are equal, the two events </a:t>
            </a:r>
            <a:r>
              <a:rPr lang="en-US" sz="2400" dirty="0">
                <a:latin typeface="Times New Roman" panose="02020603050405020304" pitchFamily="18" charset="0"/>
                <a:cs typeface="Times New Roman" panose="02020603050405020304" pitchFamily="18" charset="0"/>
              </a:rPr>
              <a:t>drinking coffee </a:t>
            </a:r>
            <a:r>
              <a:rPr lang="en-US" sz="2400" i="1" dirty="0">
                <a:latin typeface="Times New Roman" panose="02020603050405020304" pitchFamily="18" charset="0"/>
                <a:cs typeface="Times New Roman" panose="02020603050405020304" pitchFamily="18" charset="0"/>
              </a:rPr>
              <a:t>without sugar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man </a:t>
            </a:r>
            <a:r>
              <a:rPr lang="en-US" sz="2400" dirty="0">
                <a:latin typeface="Times New Roman" panose="02020603050405020304" pitchFamily="18" charset="0"/>
                <a:cs typeface="Times New Roman" panose="02020603050405020304" pitchFamily="18" charset="0"/>
              </a:rPr>
              <a:t>are independent</a:t>
            </a:r>
            <a:r>
              <a:rPr lang="en-GB"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57239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BB0D-6C19-430A-8DD1-5CA6AD16E53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Example 4-17: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Table 4.7 Gender and Drinking Coffee with or without Sugar</a:t>
            </a:r>
          </a:p>
        </p:txBody>
      </p:sp>
      <p:sp>
        <p:nvSpPr>
          <p:cNvPr id="4" name="Content Placeholder 3">
            <a:extLst>
              <a:ext uri="{FF2B5EF4-FFF2-40B4-BE49-F238E27FC236}">
                <a16:creationId xmlns:a16="http://schemas.microsoft.com/office/drawing/2014/main" id="{51348648-8E18-42DA-87F3-9858FA98926C}"/>
              </a:ext>
            </a:extLst>
          </p:cNvPr>
          <p:cNvSpPr>
            <a:spLocks noGrp="1"/>
          </p:cNvSpPr>
          <p:nvPr>
            <p:ph sz="quarter" idx="15"/>
          </p:nvPr>
        </p:nvSpPr>
        <p:spPr>
          <a:xfrm>
            <a:off x="286427" y="1989138"/>
            <a:ext cx="8534400" cy="373062"/>
          </a:xfrm>
        </p:spPr>
        <p:txBody>
          <a:bodyPr/>
          <a:lstStyle/>
          <a:p>
            <a:pPr algn="l"/>
            <a:r>
              <a:rPr lang="en-GB" sz="1800" b="1" cap="all" spc="90" dirty="0">
                <a:solidFill>
                  <a:srgbClr val="000000"/>
                </a:solidFill>
                <a:latin typeface="Times New Roman" panose="02020603050405020304" pitchFamily="18" charset="0"/>
                <a:ea typeface="Times New Roman"/>
                <a:cs typeface="Times New Roman" panose="02020603050405020304" pitchFamily="18" charset="0"/>
              </a:rPr>
              <a:t>T</a:t>
            </a:r>
            <a:r>
              <a:rPr lang="en-GB" sz="1800" b="1" spc="90" dirty="0">
                <a:solidFill>
                  <a:srgbClr val="000000"/>
                </a:solidFill>
                <a:latin typeface="Times New Roman" panose="02020603050405020304" pitchFamily="18" charset="0"/>
                <a:ea typeface="Times New Roman"/>
                <a:cs typeface="Times New Roman" panose="02020603050405020304" pitchFamily="18" charset="0"/>
              </a:rPr>
              <a:t>able</a:t>
            </a:r>
            <a:r>
              <a:rPr lang="en-GB" sz="1800" b="1" cap="all" spc="90" dirty="0">
                <a:solidFill>
                  <a:srgbClr val="000000"/>
                </a:solidFill>
                <a:latin typeface="Times New Roman" panose="02020603050405020304" pitchFamily="18" charset="0"/>
                <a:ea typeface="Times New Roman"/>
                <a:cs typeface="Times New Roman" panose="02020603050405020304" pitchFamily="18" charset="0"/>
              </a:rPr>
              <a:t> 4.7 </a:t>
            </a:r>
            <a:r>
              <a:rPr lang="en-US" sz="1800" b="1" dirty="0">
                <a:solidFill>
                  <a:srgbClr val="000000"/>
                </a:solidFill>
                <a:latin typeface="Times New Roman" panose="02020603050405020304" pitchFamily="18" charset="0"/>
                <a:ea typeface="Times New Roman"/>
                <a:cs typeface="Times New Roman" panose="02020603050405020304" pitchFamily="18" charset="0"/>
              </a:rPr>
              <a:t>Gender and Drinking Coffee with or without Sugar</a:t>
            </a:r>
            <a:endParaRPr lang="en-US" sz="1800" b="1" dirty="0">
              <a:solidFill>
                <a:srgbClr val="00007F"/>
              </a:solidFill>
              <a:latin typeface="Times New Roman" panose="02020603050405020304" pitchFamily="18" charset="0"/>
              <a:ea typeface="Times New Roman"/>
              <a:cs typeface="Times New Roman" panose="02020603050405020304" pitchFamily="18" charset="0"/>
            </a:endParaRPr>
          </a:p>
        </p:txBody>
      </p:sp>
      <p:graphicFrame>
        <p:nvGraphicFramePr>
          <p:cNvPr id="17" name="Table 11">
            <a:extLst>
              <a:ext uri="{FF2B5EF4-FFF2-40B4-BE49-F238E27FC236}">
                <a16:creationId xmlns:a16="http://schemas.microsoft.com/office/drawing/2014/main" id="{7ED783AF-1518-4B90-88EA-29993C40E1F0}"/>
              </a:ext>
            </a:extLst>
          </p:cNvPr>
          <p:cNvGraphicFramePr>
            <a:graphicFrameLocks noGrp="1"/>
          </p:cNvGraphicFramePr>
          <p:nvPr>
            <p:ph type="tbl" sz="quarter" idx="17"/>
            <p:extLst>
              <p:ext uri="{D42A27DB-BD31-4B8C-83A1-F6EECF244321}">
                <p14:modId xmlns:p14="http://schemas.microsoft.com/office/powerpoint/2010/main" val="1576507077"/>
              </p:ext>
            </p:extLst>
          </p:nvPr>
        </p:nvGraphicFramePr>
        <p:xfrm>
          <a:off x="1495354" y="3048001"/>
          <a:ext cx="6153292" cy="1742237"/>
        </p:xfrm>
        <a:graphic>
          <a:graphicData uri="http://schemas.openxmlformats.org/drawingml/2006/table">
            <a:tbl>
              <a:tblPr firstRow="1" bandRow="1">
                <a:tableStyleId>{69012ECD-51FC-41F1-AA8D-1B2483CD663E}</a:tableStyleId>
              </a:tblPr>
              <a:tblGrid>
                <a:gridCol w="1834123">
                  <a:extLst>
                    <a:ext uri="{9D8B030D-6E8A-4147-A177-3AD203B41FA5}">
                      <a16:colId xmlns:a16="http://schemas.microsoft.com/office/drawing/2014/main" val="2341062860"/>
                    </a:ext>
                  </a:extLst>
                </a:gridCol>
                <a:gridCol w="1588313">
                  <a:extLst>
                    <a:ext uri="{9D8B030D-6E8A-4147-A177-3AD203B41FA5}">
                      <a16:colId xmlns:a16="http://schemas.microsoft.com/office/drawing/2014/main" val="3639139754"/>
                    </a:ext>
                  </a:extLst>
                </a:gridCol>
                <a:gridCol w="1659573">
                  <a:extLst>
                    <a:ext uri="{9D8B030D-6E8A-4147-A177-3AD203B41FA5}">
                      <a16:colId xmlns:a16="http://schemas.microsoft.com/office/drawing/2014/main" val="1440502864"/>
                    </a:ext>
                  </a:extLst>
                </a:gridCol>
                <a:gridCol w="1071283">
                  <a:extLst>
                    <a:ext uri="{9D8B030D-6E8A-4147-A177-3AD203B41FA5}">
                      <a16:colId xmlns:a16="http://schemas.microsoft.com/office/drawing/2014/main" val="3956084189"/>
                    </a:ext>
                  </a:extLst>
                </a:gridCol>
              </a:tblGrid>
              <a:tr h="314254">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With sugar</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Without Sugar</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b="1" dirty="0">
                          <a:solidFill>
                            <a:srgbClr val="FFFFFF"/>
                          </a:solidFill>
                          <a:latin typeface="Times New Roman" panose="02020603050405020304" pitchFamily="18" charset="0"/>
                          <a:ea typeface="Times New Roman"/>
                          <a:cs typeface="Times New Roman" panose="02020603050405020304" pitchFamily="18" charset="0"/>
                        </a:rPr>
                        <a:t>Total</a:t>
                      </a:r>
                    </a:p>
                  </a:txBody>
                  <a:tcPr marL="76200" marR="76200" marT="76200" marB="76200" anchor="b"/>
                </a:tc>
                <a:extLst>
                  <a:ext uri="{0D108BD9-81ED-4DB2-BD59-A6C34878D82A}">
                    <a16:rowId xmlns:a16="http://schemas.microsoft.com/office/drawing/2014/main" val="1018210725"/>
                  </a:ext>
                </a:extLst>
              </a:tr>
              <a:tr h="295549">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Male</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156</a:t>
                      </a:r>
                    </a:p>
                  </a:txBody>
                  <a:tcPr marL="76200" marR="76200" marT="63500" marB="63500"/>
                </a:tc>
                <a:tc>
                  <a:txBody>
                    <a:bodyPr/>
                    <a:lstStyle/>
                    <a:p>
                      <a:pPr marL="0" marR="101600" algn="ctr">
                        <a:lnSpc>
                          <a:spcPct val="100000"/>
                        </a:lnSpc>
                        <a:spcBef>
                          <a:spcPts val="0"/>
                        </a:spcBef>
                        <a:spcAft>
                          <a:spcPts val="300"/>
                        </a:spcAft>
                      </a:pPr>
                      <a:r>
                        <a:rPr lang="en-US" sz="1800" b="1" dirty="0">
                          <a:solidFill>
                            <a:srgbClr val="000000"/>
                          </a:solidFill>
                          <a:latin typeface="Times New Roman" panose="02020603050405020304" pitchFamily="18" charset="0"/>
                          <a:ea typeface="Times New Roman"/>
                          <a:cs typeface="Times New Roman" panose="02020603050405020304" pitchFamily="18" charset="0"/>
                        </a:rPr>
                        <a:t>84</a:t>
                      </a:r>
                    </a:p>
                  </a:txBody>
                  <a:tcPr marL="76200" marR="76200" marT="63500" marB="63500"/>
                </a:tc>
                <a:tc>
                  <a:txBody>
                    <a:bodyPr/>
                    <a:lstStyle/>
                    <a:p>
                      <a:pPr marL="0" marR="0" algn="ctr">
                        <a:lnSpc>
                          <a:spcPct val="100000"/>
                        </a:lnSpc>
                        <a:spcBef>
                          <a:spcPts val="0"/>
                        </a:spcBef>
                        <a:spcAft>
                          <a:spcPts val="300"/>
                        </a:spcAft>
                      </a:pPr>
                      <a:r>
                        <a:rPr lang="en-US" sz="1800" b="1" dirty="0">
                          <a:solidFill>
                            <a:srgbClr val="000000"/>
                          </a:solidFill>
                          <a:latin typeface="Times New Roman" panose="02020603050405020304" pitchFamily="18" charset="0"/>
                          <a:ea typeface="Times New Roman"/>
                          <a:cs typeface="Times New Roman" panose="02020603050405020304" pitchFamily="18" charset="0"/>
                        </a:rPr>
                        <a:t>240</a:t>
                      </a:r>
                    </a:p>
                  </a:txBody>
                  <a:tcPr marL="76200" marR="76200" marT="63500" marB="63500"/>
                </a:tc>
                <a:extLst>
                  <a:ext uri="{0D108BD9-81ED-4DB2-BD59-A6C34878D82A}">
                    <a16:rowId xmlns:a16="http://schemas.microsoft.com/office/drawing/2014/main" val="2771225151"/>
                  </a:ext>
                </a:extLst>
              </a:tr>
              <a:tr h="444564">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Women</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169</a:t>
                      </a:r>
                    </a:p>
                  </a:txBody>
                  <a:tcPr marL="76200" marR="76200" marT="63500" marB="63500"/>
                </a:tc>
                <a:tc>
                  <a:txBody>
                    <a:bodyPr/>
                    <a:lstStyle/>
                    <a:p>
                      <a:pPr marL="0" marR="10160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91</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260</a:t>
                      </a:r>
                    </a:p>
                  </a:txBody>
                  <a:tcPr marL="76200" marR="76200" marT="63500" marB="63500"/>
                </a:tc>
                <a:extLst>
                  <a:ext uri="{0D108BD9-81ED-4DB2-BD59-A6C34878D82A}">
                    <a16:rowId xmlns:a16="http://schemas.microsoft.com/office/drawing/2014/main" val="2348366883"/>
                  </a:ext>
                </a:extLst>
              </a:tr>
              <a:tr h="469633">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Total</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325</a:t>
                      </a:r>
                    </a:p>
                  </a:txBody>
                  <a:tcPr marL="76200" marR="76200" marT="63500" marB="63500"/>
                </a:tc>
                <a:tc>
                  <a:txBody>
                    <a:bodyPr/>
                    <a:lstStyle/>
                    <a:p>
                      <a:pPr marL="0" marR="101600" algn="ctr">
                        <a:lnSpc>
                          <a:spcPct val="100000"/>
                        </a:lnSpc>
                        <a:spcBef>
                          <a:spcPts val="0"/>
                        </a:spcBef>
                        <a:spcAft>
                          <a:spcPts val="300"/>
                        </a:spcAft>
                      </a:pPr>
                      <a:r>
                        <a:rPr lang="en-US" sz="1800" b="1" dirty="0">
                          <a:solidFill>
                            <a:srgbClr val="000000"/>
                          </a:solidFill>
                          <a:latin typeface="Times New Roman" panose="02020603050405020304" pitchFamily="18" charset="0"/>
                          <a:ea typeface="Times New Roman"/>
                          <a:cs typeface="Times New Roman" panose="02020603050405020304" pitchFamily="18" charset="0"/>
                        </a:rPr>
                        <a:t>175</a:t>
                      </a:r>
                    </a:p>
                  </a:txBody>
                  <a:tcPr marL="76200" marR="76200" marT="63500" marB="63500"/>
                </a:tc>
                <a:tc>
                  <a:txBody>
                    <a:bodyPr/>
                    <a:lstStyle/>
                    <a:p>
                      <a:pPr marL="0" marR="0" algn="ctr">
                        <a:lnSpc>
                          <a:spcPct val="100000"/>
                        </a:lnSpc>
                        <a:spcBef>
                          <a:spcPts val="0"/>
                        </a:spcBef>
                        <a:spcAft>
                          <a:spcPts val="300"/>
                        </a:spcAft>
                      </a:pPr>
                      <a:r>
                        <a:rPr lang="en-US" sz="1800" b="1" dirty="0">
                          <a:solidFill>
                            <a:srgbClr val="000000"/>
                          </a:solidFill>
                          <a:latin typeface="Times New Roman" panose="02020603050405020304" pitchFamily="18" charset="0"/>
                          <a:ea typeface="Times New Roman"/>
                          <a:cs typeface="Times New Roman" panose="02020603050405020304" pitchFamily="18" charset="0"/>
                        </a:rPr>
                        <a:t>500</a:t>
                      </a:r>
                    </a:p>
                  </a:txBody>
                  <a:tcPr marL="76200" marR="76200" marT="63500" marB="63500"/>
                </a:tc>
                <a:extLst>
                  <a:ext uri="{0D108BD9-81ED-4DB2-BD59-A6C34878D82A}">
                    <a16:rowId xmlns:a16="http://schemas.microsoft.com/office/drawing/2014/main" val="4179677389"/>
                  </a:ext>
                </a:extLst>
              </a:tr>
            </a:tbl>
          </a:graphicData>
        </a:graphic>
      </p:graphicFrame>
    </p:spTree>
    <p:extLst>
      <p:ext uri="{BB962C8B-B14F-4D97-AF65-F5344CB8AC3E}">
        <p14:creationId xmlns:p14="http://schemas.microsoft.com/office/powerpoint/2010/main" val="26100940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Marginal Probability, Conditional Probability, and Related Probability Concepts (6 of 6)</a:t>
            </a:r>
          </a:p>
        </p:txBody>
      </p:sp>
      <p:sp>
        <p:nvSpPr>
          <p:cNvPr id="2" name="Content Placeholder 1">
            <a:extLst>
              <a:ext uri="{FF2B5EF4-FFF2-40B4-BE49-F238E27FC236}">
                <a16:creationId xmlns:a16="http://schemas.microsoft.com/office/drawing/2014/main" id="{86C30BF8-2194-4743-BB27-85FB5BBD4ADB}"/>
              </a:ext>
            </a:extLst>
          </p:cNvPr>
          <p:cNvSpPr>
            <a:spLocks noGrp="1"/>
          </p:cNvSpPr>
          <p:nvPr>
            <p:ph sz="quarter" idx="16"/>
          </p:nvPr>
        </p:nvSpPr>
        <p:spPr>
          <a:xfrm>
            <a:off x="431289" y="1911351"/>
            <a:ext cx="8355890" cy="1737784"/>
          </a:xfrm>
        </p:spPr>
        <p:txBody>
          <a:bodyPr/>
          <a:lstStyle/>
          <a:p>
            <a:pPr indent="5715000">
              <a:lnSpc>
                <a:spcPct val="100000"/>
              </a:lnSpc>
              <a:spcBef>
                <a:spcPts val="624"/>
              </a:spcBef>
            </a:pPr>
            <a:r>
              <a:rPr lang="en-GB" sz="2600" dirty="0">
                <a:latin typeface="Times New Roman" panose="02020603050405020304" pitchFamily="18" charset="0"/>
                <a:cs typeface="Times New Roman" panose="02020603050405020304" pitchFamily="18" charset="0"/>
              </a:rPr>
              <a:t>and read as “</a:t>
            </a:r>
            <a:r>
              <a:rPr lang="en-GB" sz="2600" i="1" dirty="0">
                <a:latin typeface="Times New Roman" panose="02020603050405020304" pitchFamily="18" charset="0"/>
                <a:cs typeface="Times New Roman" panose="02020603050405020304" pitchFamily="18" charset="0"/>
              </a:rPr>
              <a:t>A</a:t>
            </a:r>
            <a:r>
              <a:rPr lang="en-GB" sz="2600" dirty="0">
                <a:latin typeface="Times New Roman" panose="02020603050405020304" pitchFamily="18" charset="0"/>
                <a:cs typeface="Times New Roman" panose="02020603050405020304" pitchFamily="18" charset="0"/>
              </a:rPr>
              <a:t> bar” or “</a:t>
            </a:r>
            <a:r>
              <a:rPr lang="en-GB" sz="2600" i="1" dirty="0">
                <a:latin typeface="Times New Roman" panose="02020603050405020304" pitchFamily="18" charset="0"/>
                <a:cs typeface="Times New Roman" panose="02020603050405020304" pitchFamily="18" charset="0"/>
              </a:rPr>
              <a:t>A</a:t>
            </a:r>
            <a:r>
              <a:rPr lang="en-GB" sz="2600" dirty="0">
                <a:latin typeface="Times New Roman" panose="02020603050405020304" pitchFamily="18" charset="0"/>
                <a:cs typeface="Times New Roman" panose="02020603050405020304" pitchFamily="18" charset="0"/>
              </a:rPr>
              <a:t> complement,” is the event that includes all the outcomes for an experiment that are not in </a:t>
            </a:r>
            <a:r>
              <a:rPr lang="en-GB" sz="2600" i="1" dirty="0">
                <a:latin typeface="Times New Roman" panose="02020603050405020304" pitchFamily="18" charset="0"/>
                <a:cs typeface="Times New Roman" panose="02020603050405020304" pitchFamily="18" charset="0"/>
              </a:rPr>
              <a:t>A</a:t>
            </a:r>
            <a:r>
              <a:rPr lang="en-GB"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graphicFrame>
        <p:nvGraphicFramePr>
          <p:cNvPr id="17" name="Object 16" descr="macron over cap a">
            <a:extLst>
              <a:ext uri="{FF2B5EF4-FFF2-40B4-BE49-F238E27FC236}">
                <a16:creationId xmlns:a16="http://schemas.microsoft.com/office/drawing/2014/main" id="{F56BA7C0-A221-4665-AA1E-57537B7166DF}"/>
              </a:ext>
            </a:extLst>
          </p:cNvPr>
          <p:cNvGraphicFramePr>
            <a:graphicFrameLocks noChangeAspect="1"/>
          </p:cNvGraphicFramePr>
          <p:nvPr>
            <p:extLst>
              <p:ext uri="{D42A27DB-BD31-4B8C-83A1-F6EECF244321}">
                <p14:modId xmlns:p14="http://schemas.microsoft.com/office/powerpoint/2010/main" val="1986308482"/>
              </p:ext>
            </p:extLst>
          </p:nvPr>
        </p:nvGraphicFramePr>
        <p:xfrm>
          <a:off x="5855493" y="1972151"/>
          <a:ext cx="261938" cy="338773"/>
        </p:xfrm>
        <a:graphic>
          <a:graphicData uri="http://schemas.openxmlformats.org/presentationml/2006/ole">
            <mc:AlternateContent xmlns:mc="http://schemas.openxmlformats.org/markup-compatibility/2006">
              <mc:Choice xmlns:v="urn:schemas-microsoft-com:vml" Requires="v">
                <p:oleObj spid="_x0000_s63714" name="Equation" r:id="rId3" imgW="215640" imgH="279360" progId="Equation.DSMT4">
                  <p:embed/>
                </p:oleObj>
              </mc:Choice>
              <mc:Fallback>
                <p:oleObj name="Equation" r:id="rId3" imgW="215640" imgH="279360" progId="Equation.DSMT4">
                  <p:embed/>
                  <p:pic>
                    <p:nvPicPr>
                      <p:cNvPr id="17" name="Object 16">
                        <a:extLst>
                          <a:ext uri="{FF2B5EF4-FFF2-40B4-BE49-F238E27FC236}">
                            <a16:creationId xmlns:a16="http://schemas.microsoft.com/office/drawing/2014/main" id="{F56BA7C0-A221-4665-AA1E-57537B7166DF}"/>
                          </a:ext>
                        </a:extLst>
                      </p:cNvPr>
                      <p:cNvPicPr>
                        <a:picLocks noChangeAspect="1" noChangeArrowheads="1"/>
                      </p:cNvPicPr>
                      <p:nvPr/>
                    </p:nvPicPr>
                    <p:blipFill>
                      <a:blip r:embed="rId4"/>
                      <a:srcRect/>
                      <a:stretch>
                        <a:fillRect/>
                      </a:stretch>
                    </p:blipFill>
                    <p:spPr bwMode="auto">
                      <a:xfrm>
                        <a:off x="5855493" y="1972151"/>
                        <a:ext cx="261938" cy="3387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380060" y="1427164"/>
            <a:ext cx="5563540" cy="1011236"/>
          </a:xfrm>
        </p:spPr>
        <p:txBody>
          <a:bodyPr/>
          <a:lstStyle/>
          <a:p>
            <a:pPr marL="0" indent="0" algn="l">
              <a:lnSpc>
                <a:spcPct val="100000"/>
              </a:lnSpc>
              <a:spcBef>
                <a:spcPts val="624"/>
              </a:spcBef>
              <a:buNone/>
            </a:pPr>
            <a:r>
              <a:rPr lang="en-GB" sz="2600" b="1" dirty="0">
                <a:latin typeface="Times New Roman" panose="02020603050405020304" pitchFamily="18" charset="0"/>
                <a:cs typeface="Times New Roman" panose="02020603050405020304" pitchFamily="18" charset="0"/>
              </a:rPr>
              <a:t>Definition</a:t>
            </a:r>
          </a:p>
          <a:p>
            <a:pPr marL="0" indent="0" algn="l">
              <a:lnSpc>
                <a:spcPct val="100000"/>
              </a:lnSpc>
              <a:spcBef>
                <a:spcPts val="624"/>
              </a:spcBef>
              <a:buNone/>
            </a:pPr>
            <a:r>
              <a:rPr lang="en-GB" sz="2600" dirty="0">
                <a:latin typeface="Times New Roman" panose="02020603050405020304" pitchFamily="18" charset="0"/>
                <a:cs typeface="Times New Roman" panose="02020603050405020304" pitchFamily="18" charset="0"/>
              </a:rPr>
              <a:t>The </a:t>
            </a:r>
            <a:r>
              <a:rPr lang="en-GB" sz="2600" b="1" i="1" u="sng" dirty="0">
                <a:latin typeface="Times New Roman" panose="02020603050405020304" pitchFamily="18" charset="0"/>
                <a:cs typeface="Times New Roman" panose="02020603050405020304" pitchFamily="18" charset="0"/>
              </a:rPr>
              <a:t>complement of event A</a:t>
            </a:r>
            <a:r>
              <a:rPr lang="en-GB" sz="2600" dirty="0">
                <a:latin typeface="Times New Roman" panose="02020603050405020304" pitchFamily="18" charset="0"/>
                <a:cs typeface="Times New Roman" panose="02020603050405020304" pitchFamily="18" charset="0"/>
              </a:rPr>
              <a:t>, denoted by</a:t>
            </a:r>
          </a:p>
        </p:txBody>
      </p:sp>
    </p:spTree>
    <p:extLst>
      <p:ext uri="{BB962C8B-B14F-4D97-AF65-F5344CB8AC3E}">
        <p14:creationId xmlns:p14="http://schemas.microsoft.com/office/powerpoint/2010/main" val="88849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Draw the tree diagram for the experiment of tossing a coin twice.</a:t>
            </a:r>
          </a:p>
        </p:txBody>
      </p:sp>
    </p:spTree>
    <p:extLst>
      <p:ext uri="{BB962C8B-B14F-4D97-AF65-F5344CB8AC3E}">
        <p14:creationId xmlns:p14="http://schemas.microsoft.com/office/powerpoint/2010/main" val="26534268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4.9 Two Complementary Events</a:t>
            </a:r>
          </a:p>
        </p:txBody>
      </p:sp>
      <p:pic>
        <p:nvPicPr>
          <p:cNvPr id="5" name="Picture Placeholder 4" descr="A Venn diagram represents two complementary events A and A-bar. A circle represents A that lies inside a rectangle which represents A-bar.">
            <a:extLst>
              <a:ext uri="{FF2B5EF4-FFF2-40B4-BE49-F238E27FC236}">
                <a16:creationId xmlns:a16="http://schemas.microsoft.com/office/drawing/2014/main" id="{70562B7A-0080-4A30-9FEB-C54923117760}"/>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2285681" y="1842866"/>
            <a:ext cx="4572638" cy="3172268"/>
          </a:xfrm>
          <a:prstGeom prst="rect">
            <a:avLst/>
          </a:prstGeom>
        </p:spPr>
      </p:pic>
    </p:spTree>
    <p:extLst>
      <p:ext uri="{BB962C8B-B14F-4D97-AF65-F5344CB8AC3E}">
        <p14:creationId xmlns:p14="http://schemas.microsoft.com/office/powerpoint/2010/main" val="3504559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4-18</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In a group of 2000 taxpayers, 400 have been audited by the IRS at least once. If one taxpayer is randomly selected from this group, what are the two complementary events for this experiment, and what are their probabilities?</a:t>
            </a:r>
          </a:p>
        </p:txBody>
      </p:sp>
    </p:spTree>
    <p:extLst>
      <p:ext uri="{BB962C8B-B14F-4D97-AF65-F5344CB8AC3E}">
        <p14:creationId xmlns:p14="http://schemas.microsoft.com/office/powerpoint/2010/main" val="1502721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4-18: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380060" y="1427164"/>
            <a:ext cx="8534400" cy="1830386"/>
          </a:xfrm>
        </p:spPr>
        <p:txBody>
          <a:bodyPr/>
          <a:lstStyle/>
          <a:p>
            <a:pPr algn="l">
              <a:lnSpc>
                <a:spcPct val="100000"/>
              </a:lnSpc>
              <a:spcBef>
                <a:spcPts val="624"/>
              </a:spcBef>
            </a:pPr>
            <a:r>
              <a:rPr lang="en-GB" sz="2600" dirty="0">
                <a:latin typeface="Times New Roman" panose="02020603050405020304" pitchFamily="18" charset="0"/>
                <a:cs typeface="Times New Roman" panose="02020603050405020304" pitchFamily="18" charset="0"/>
              </a:rPr>
              <a:t>The two complementary events for this experiment are</a:t>
            </a:r>
          </a:p>
          <a:p>
            <a:pPr marL="457200" lvl="1" indent="-457200">
              <a:lnSpc>
                <a:spcPct val="100000"/>
              </a:lnSpc>
              <a:spcBef>
                <a:spcPts val="624"/>
              </a:spcBef>
              <a:buClr>
                <a:schemeClr val="accent2"/>
              </a:buClr>
              <a:buSzPct val="100000"/>
              <a:buFont typeface="Arial" panose="020B0604020202020204" pitchFamily="34" charset="0"/>
              <a:buChar char="•"/>
            </a:pPr>
            <a:r>
              <a:rPr lang="en-GB" sz="2600" i="1" dirty="0">
                <a:latin typeface="Times New Roman" panose="02020603050405020304" pitchFamily="18" charset="0"/>
                <a:cs typeface="Times New Roman" panose="02020603050405020304" pitchFamily="18" charset="0"/>
              </a:rPr>
              <a:t>A</a:t>
            </a:r>
            <a:r>
              <a:rPr lang="en-GB" sz="2600" dirty="0">
                <a:latin typeface="Times New Roman" panose="02020603050405020304" pitchFamily="18" charset="0"/>
                <a:cs typeface="Times New Roman" panose="02020603050405020304" pitchFamily="18" charset="0"/>
              </a:rPr>
              <a:t> = the selected taxpayer has been audited by the IRS at least once</a:t>
            </a:r>
          </a:p>
          <a:p>
            <a:pPr marL="457200" lvl="1" indent="-457200">
              <a:lnSpc>
                <a:spcPct val="100000"/>
              </a:lnSpc>
              <a:spcBef>
                <a:spcPts val="624"/>
              </a:spcBef>
              <a:buClr>
                <a:schemeClr val="accent2"/>
              </a:buClr>
              <a:buSzPct val="100000"/>
              <a:buFont typeface="Arial" panose="020B0604020202020204" pitchFamily="34" charset="0"/>
              <a:buChar char="•"/>
            </a:pPr>
            <a:r>
              <a:rPr lang="en-GB" sz="2600" dirty="0">
                <a:latin typeface="Times New Roman" panose="02020603050405020304" pitchFamily="18" charset="0"/>
                <a:cs typeface="Times New Roman" panose="02020603050405020304" pitchFamily="18" charset="0"/>
              </a:rPr>
              <a:t> </a:t>
            </a:r>
          </a:p>
        </p:txBody>
      </p:sp>
      <p:graphicFrame>
        <p:nvGraphicFramePr>
          <p:cNvPr id="17" name="Object 16" descr="macron over cap a">
            <a:extLst>
              <a:ext uri="{FF2B5EF4-FFF2-40B4-BE49-F238E27FC236}">
                <a16:creationId xmlns:a16="http://schemas.microsoft.com/office/drawing/2014/main" id="{F56BA7C0-A221-4665-AA1E-57537B7166DF}"/>
              </a:ext>
            </a:extLst>
          </p:cNvPr>
          <p:cNvGraphicFramePr>
            <a:graphicFrameLocks noChangeAspect="1"/>
          </p:cNvGraphicFramePr>
          <p:nvPr>
            <p:extLst>
              <p:ext uri="{D42A27DB-BD31-4B8C-83A1-F6EECF244321}">
                <p14:modId xmlns:p14="http://schemas.microsoft.com/office/powerpoint/2010/main" val="57148195"/>
              </p:ext>
            </p:extLst>
          </p:nvPr>
        </p:nvGraphicFramePr>
        <p:xfrm>
          <a:off x="838200" y="2820873"/>
          <a:ext cx="288132" cy="372650"/>
        </p:xfrm>
        <a:graphic>
          <a:graphicData uri="http://schemas.openxmlformats.org/presentationml/2006/ole">
            <mc:AlternateContent xmlns:mc="http://schemas.openxmlformats.org/markup-compatibility/2006">
              <mc:Choice xmlns:v="urn:schemas-microsoft-com:vml" Requires="v">
                <p:oleObj spid="_x0000_s62911" name="Equation" r:id="rId3" imgW="215640" imgH="279360" progId="Equation.DSMT4">
                  <p:embed/>
                </p:oleObj>
              </mc:Choice>
              <mc:Fallback>
                <p:oleObj name="Equation" r:id="rId3" imgW="215640" imgH="279360" progId="Equation.DSMT4">
                  <p:embed/>
                  <p:pic>
                    <p:nvPicPr>
                      <p:cNvPr id="6" name="Object 5"/>
                      <p:cNvPicPr>
                        <a:picLocks noChangeAspect="1" noChangeArrowheads="1"/>
                      </p:cNvPicPr>
                      <p:nvPr/>
                    </p:nvPicPr>
                    <p:blipFill>
                      <a:blip r:embed="rId4"/>
                      <a:srcRect/>
                      <a:stretch>
                        <a:fillRect/>
                      </a:stretch>
                    </p:blipFill>
                    <p:spPr bwMode="auto">
                      <a:xfrm>
                        <a:off x="838200" y="2820873"/>
                        <a:ext cx="288132" cy="37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Content Placeholder 1">
            <a:extLst>
              <a:ext uri="{FF2B5EF4-FFF2-40B4-BE49-F238E27FC236}">
                <a16:creationId xmlns:a16="http://schemas.microsoft.com/office/drawing/2014/main" id="{86C30BF8-2194-4743-BB27-85FB5BBD4ADB}"/>
              </a:ext>
            </a:extLst>
          </p:cNvPr>
          <p:cNvSpPr>
            <a:spLocks noGrp="1"/>
          </p:cNvSpPr>
          <p:nvPr>
            <p:ph sz="quarter" idx="16"/>
          </p:nvPr>
        </p:nvSpPr>
        <p:spPr>
          <a:xfrm>
            <a:off x="332435" y="2811348"/>
            <a:ext cx="8445219" cy="2827452"/>
          </a:xfrm>
        </p:spPr>
        <p:txBody>
          <a:bodyPr/>
          <a:lstStyle/>
          <a:p>
            <a:pPr marL="457200" indent="285750">
              <a:lnSpc>
                <a:spcPct val="100000"/>
              </a:lnSpc>
              <a:spcBef>
                <a:spcPts val="624"/>
              </a:spcBef>
              <a:spcAft>
                <a:spcPts val="1800"/>
              </a:spcAft>
            </a:pPr>
            <a:r>
              <a:rPr lang="en-GB" sz="2600" dirty="0">
                <a:latin typeface="Times New Roman" panose="02020603050405020304" pitchFamily="18" charset="0"/>
                <a:cs typeface="Times New Roman" panose="02020603050405020304" pitchFamily="18" charset="0"/>
              </a:rPr>
              <a:t>= the selected taxpayer has never been audited by the IRS</a:t>
            </a:r>
          </a:p>
          <a:p>
            <a:pPr marL="457200" indent="-457200">
              <a:lnSpc>
                <a:spcPct val="100000"/>
              </a:lnSpc>
              <a:spcBef>
                <a:spcPts val="624"/>
              </a:spcBef>
              <a:spcAft>
                <a:spcPts val="1800"/>
              </a:spcAft>
            </a:pPr>
            <a:r>
              <a:rPr lang="en-GB" sz="2800" dirty="0">
                <a:latin typeface="Times New Roman" panose="02020603050405020304" pitchFamily="18" charset="0"/>
                <a:cs typeface="Times New Roman" panose="02020603050405020304" pitchFamily="18" charset="0"/>
              </a:rPr>
              <a:t>The probabilities of the complementary events are</a:t>
            </a:r>
          </a:p>
          <a:p>
            <a:pPr marL="457200">
              <a:lnSpc>
                <a:spcPct val="100000"/>
              </a:lnSpc>
              <a:spcBef>
                <a:spcPts val="624"/>
              </a:spcBef>
            </a:pPr>
            <a:r>
              <a:rPr lang="en-GB" sz="2800" i="1" dirty="0">
                <a:latin typeface="Times New Roman" panose="02020603050405020304" pitchFamily="18" charset="0"/>
                <a:cs typeface="Times New Roman" panose="02020603050405020304" pitchFamily="18" charset="0"/>
              </a:rPr>
              <a:t>P </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A</a:t>
            </a:r>
            <a:r>
              <a:rPr lang="en-GB" sz="2800" dirty="0">
                <a:latin typeface="Times New Roman" panose="02020603050405020304" pitchFamily="18" charset="0"/>
                <a:cs typeface="Times New Roman" panose="02020603050405020304" pitchFamily="18" charset="0"/>
              </a:rPr>
              <a:t>) = 400/2000 = .20  and</a:t>
            </a:r>
          </a:p>
          <a:p>
            <a:pPr marL="457200">
              <a:lnSpc>
                <a:spcPct val="100000"/>
              </a:lnSpc>
              <a:spcBef>
                <a:spcPts val="624"/>
              </a:spcBef>
            </a:pPr>
            <a:r>
              <a:rPr lang="en-GB" sz="2800" i="1" dirty="0">
                <a:latin typeface="Times New Roman" panose="02020603050405020304" pitchFamily="18" charset="0"/>
                <a:cs typeface="Times New Roman" panose="02020603050405020304" pitchFamily="18" charset="0"/>
              </a:rPr>
              <a:t>P</a:t>
            </a:r>
            <a:endParaRPr lang="en-US" sz="2600" dirty="0">
              <a:latin typeface="Times New Roman" panose="02020603050405020304" pitchFamily="18" charset="0"/>
              <a:cs typeface="Times New Roman" panose="02020603050405020304" pitchFamily="18" charset="0"/>
            </a:endParaRPr>
          </a:p>
        </p:txBody>
      </p:sp>
      <p:graphicFrame>
        <p:nvGraphicFramePr>
          <p:cNvPr id="30" name="Object 29" descr="left parenthesis macron over cap a right parenthesis">
            <a:extLst>
              <a:ext uri="{FF2B5EF4-FFF2-40B4-BE49-F238E27FC236}">
                <a16:creationId xmlns:a16="http://schemas.microsoft.com/office/drawing/2014/main" id="{A96AC8B6-F3E1-4589-A50E-2A7271207883}"/>
              </a:ext>
            </a:extLst>
          </p:cNvPr>
          <p:cNvGraphicFramePr>
            <a:graphicFrameLocks noChangeAspect="1"/>
          </p:cNvGraphicFramePr>
          <p:nvPr>
            <p:extLst>
              <p:ext uri="{D42A27DB-BD31-4B8C-83A1-F6EECF244321}">
                <p14:modId xmlns:p14="http://schemas.microsoft.com/office/powerpoint/2010/main" val="2830518795"/>
              </p:ext>
            </p:extLst>
          </p:nvPr>
        </p:nvGraphicFramePr>
        <p:xfrm>
          <a:off x="1177290" y="5191759"/>
          <a:ext cx="461010" cy="447041"/>
        </p:xfrm>
        <a:graphic>
          <a:graphicData uri="http://schemas.openxmlformats.org/presentationml/2006/ole">
            <mc:AlternateContent xmlns:mc="http://schemas.openxmlformats.org/markup-compatibility/2006">
              <mc:Choice xmlns:v="urn:schemas-microsoft-com:vml" Requires="v">
                <p:oleObj spid="_x0000_s62912" name="Equation" r:id="rId5" imgW="419040" imgH="406080" progId="Equation.DSMT4">
                  <p:embed/>
                </p:oleObj>
              </mc:Choice>
              <mc:Fallback>
                <p:oleObj name="Equation" r:id="rId5" imgW="419040" imgH="406080" progId="Equation.DSMT4">
                  <p:embed/>
                  <p:pic>
                    <p:nvPicPr>
                      <p:cNvPr id="0" name=""/>
                      <p:cNvPicPr/>
                      <p:nvPr/>
                    </p:nvPicPr>
                    <p:blipFill>
                      <a:blip r:embed="rId6"/>
                      <a:stretch>
                        <a:fillRect/>
                      </a:stretch>
                    </p:blipFill>
                    <p:spPr>
                      <a:xfrm>
                        <a:off x="1177290" y="5191759"/>
                        <a:ext cx="461010" cy="447041"/>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AAC86966-ACFD-4046-B4BD-C1504AC301F7}"/>
              </a:ext>
            </a:extLst>
          </p:cNvPr>
          <p:cNvSpPr>
            <a:spLocks noGrp="1"/>
          </p:cNvSpPr>
          <p:nvPr>
            <p:ph sz="quarter" idx="18"/>
          </p:nvPr>
        </p:nvSpPr>
        <p:spPr>
          <a:xfrm>
            <a:off x="1638300" y="5168900"/>
            <a:ext cx="2690446" cy="447041"/>
          </a:xfrm>
        </p:spPr>
        <p:txBody>
          <a:bodyPr/>
          <a:lstStyle/>
          <a:p>
            <a:pPr marL="0" indent="0">
              <a:buNone/>
            </a:pPr>
            <a:r>
              <a:rPr lang="en-GB" sz="2600" dirty="0">
                <a:latin typeface="Times New Roman" panose="02020603050405020304" pitchFamily="18" charset="0"/>
                <a:cs typeface="Times New Roman" panose="02020603050405020304" pitchFamily="18" charset="0"/>
              </a:rPr>
              <a:t>= 1600/2000 = .80</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254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4.10 Complementary Events A and </a:t>
            </a:r>
          </a:p>
        </p:txBody>
      </p:sp>
      <p:graphicFrame>
        <p:nvGraphicFramePr>
          <p:cNvPr id="7" name="Object 1" descr="macron over cap a">
            <a:extLst>
              <a:ext uri="{FF2B5EF4-FFF2-40B4-BE49-F238E27FC236}">
                <a16:creationId xmlns:a16="http://schemas.microsoft.com/office/drawing/2014/main" id="{6818E469-AAE2-4131-BB27-F5D7817AFE65}"/>
              </a:ext>
            </a:extLst>
          </p:cNvPr>
          <p:cNvGraphicFramePr>
            <a:graphicFrameLocks noChangeAspect="1"/>
          </p:cNvGraphicFramePr>
          <p:nvPr>
            <p:extLst>
              <p:ext uri="{D42A27DB-BD31-4B8C-83A1-F6EECF244321}">
                <p14:modId xmlns:p14="http://schemas.microsoft.com/office/powerpoint/2010/main" val="4070509686"/>
              </p:ext>
            </p:extLst>
          </p:nvPr>
        </p:nvGraphicFramePr>
        <p:xfrm>
          <a:off x="8177213" y="447675"/>
          <a:ext cx="404812" cy="495300"/>
        </p:xfrm>
        <a:graphic>
          <a:graphicData uri="http://schemas.openxmlformats.org/presentationml/2006/ole">
            <mc:AlternateContent xmlns:mc="http://schemas.openxmlformats.org/markup-compatibility/2006">
              <mc:Choice xmlns:v="urn:schemas-microsoft-com:vml" Requires="v">
                <p:oleObj spid="_x0000_s64726" name="Equation" r:id="rId3" imgW="228600" imgH="279360" progId="Equation.DSMT4">
                  <p:embed/>
                </p:oleObj>
              </mc:Choice>
              <mc:Fallback>
                <p:oleObj name="Equation" r:id="rId3" imgW="228600" imgH="279360" progId="Equation.DSMT4">
                  <p:embed/>
                  <p:pic>
                    <p:nvPicPr>
                      <p:cNvPr id="193537" name="Object 1"/>
                      <p:cNvPicPr>
                        <a:picLocks noChangeAspect="1" noChangeArrowheads="1"/>
                      </p:cNvPicPr>
                      <p:nvPr/>
                    </p:nvPicPr>
                    <p:blipFill>
                      <a:blip r:embed="rId4"/>
                      <a:srcRect/>
                      <a:stretch>
                        <a:fillRect/>
                      </a:stretch>
                    </p:blipFill>
                    <p:spPr bwMode="auto">
                      <a:xfrm>
                        <a:off x="8177213" y="447675"/>
                        <a:ext cx="4048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Placeholder 5" descr="A Venn diagram represents two complementary events A and A-bar. A circle represents A that lies inside a rectangle which represents A-bar.">
            <a:extLst>
              <a:ext uri="{FF2B5EF4-FFF2-40B4-BE49-F238E27FC236}">
                <a16:creationId xmlns:a16="http://schemas.microsoft.com/office/drawing/2014/main" id="{2324AE48-F20A-4AE6-A294-236B2E5E6E2C}"/>
              </a:ext>
            </a:extLst>
          </p:cNvPr>
          <p:cNvPicPr>
            <a:picLocks noGrp="1" noChangeAspect="1"/>
          </p:cNvPicPr>
          <p:nvPr>
            <p:ph type="pic" sz="quarter" idx="20"/>
          </p:nvPr>
        </p:nvPicPr>
        <p:blipFill>
          <a:blip r:embed="rId5"/>
          <a:stretch>
            <a:fillRect/>
          </a:stretch>
        </p:blipFill>
        <p:spPr>
          <a:xfrm>
            <a:off x="2284930" y="1860125"/>
            <a:ext cx="4574141" cy="3137750"/>
          </a:xfrm>
          <a:prstGeom prst="rect">
            <a:avLst/>
          </a:prstGeom>
        </p:spPr>
      </p:pic>
    </p:spTree>
    <p:extLst>
      <p:ext uri="{BB962C8B-B14F-4D97-AF65-F5344CB8AC3E}">
        <p14:creationId xmlns:p14="http://schemas.microsoft.com/office/powerpoint/2010/main" val="1436772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4-19</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Refer to the information given in Table 4.7. Of the 500 adults, 325 drink coffee with sugar. Sup- pose one adult is randomly selected from these 500 adults, and let </a:t>
            </a: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be the event that this adult drinks coffee with sugar. What is the complement of event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What are the probabilities of the two events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42634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0798C20-16BC-483E-ABE7-2EDD3A405D64}"/>
              </a:ext>
            </a:extLst>
          </p:cNvPr>
          <p:cNvSpPr>
            <a:spLocks noGrp="1"/>
          </p:cNvSpPr>
          <p:nvPr>
            <p:ph type="title"/>
          </p:nvPr>
        </p:nvSpPr>
        <p:spPr>
          <a:xfrm>
            <a:off x="281354" y="457200"/>
            <a:ext cx="8534400" cy="969964"/>
          </a:xfrm>
        </p:spPr>
        <p:txBody>
          <a:bodyPr/>
          <a:lstStyle/>
          <a:p>
            <a:r>
              <a:rPr lang="en-US" dirty="0">
                <a:latin typeface="Times New Roman" panose="02020603050405020304" pitchFamily="18" charset="0"/>
                <a:cs typeface="Times New Roman" panose="02020603050405020304" pitchFamily="18" charset="0"/>
              </a:rPr>
              <a:t>Example 4-19: Solution</a:t>
            </a:r>
          </a:p>
        </p:txBody>
      </p:sp>
      <p:sp>
        <p:nvSpPr>
          <p:cNvPr id="21" name="Content Placeholder 20">
            <a:extLst>
              <a:ext uri="{FF2B5EF4-FFF2-40B4-BE49-F238E27FC236}">
                <a16:creationId xmlns:a16="http://schemas.microsoft.com/office/drawing/2014/main" id="{D74B6B54-2639-400C-925C-23D5FB8A9DCD}"/>
              </a:ext>
            </a:extLst>
          </p:cNvPr>
          <p:cNvSpPr>
            <a:spLocks noGrp="1"/>
          </p:cNvSpPr>
          <p:nvPr>
            <p:ph sz="quarter" idx="15"/>
          </p:nvPr>
        </p:nvSpPr>
        <p:spPr>
          <a:xfrm>
            <a:off x="380060" y="1427164"/>
            <a:ext cx="8534400" cy="911287"/>
          </a:xfrm>
        </p:spPr>
        <p:txBody>
          <a:bodyPr/>
          <a:lstStyle/>
          <a:p>
            <a:pPr algn="l">
              <a:lnSpc>
                <a:spcPct val="100000"/>
              </a:lnSpc>
              <a:spcBef>
                <a:spcPts val="624"/>
              </a:spcBef>
            </a:pPr>
            <a:r>
              <a:rPr lang="en-GB" sz="2400" dirty="0">
                <a:latin typeface="Times New Roman" panose="02020603050405020304" pitchFamily="18" charset="0"/>
                <a:cs typeface="Times New Roman" panose="02020603050405020304" pitchFamily="18" charset="0"/>
              </a:rPr>
              <a:t>The two complementary events for this experiment are</a:t>
            </a:r>
          </a:p>
          <a:p>
            <a:pPr marL="457200" lvl="1" indent="0">
              <a:lnSpc>
                <a:spcPct val="100000"/>
              </a:lnSpc>
              <a:spcBef>
                <a:spcPts val="624"/>
              </a:spcBef>
              <a:buNone/>
            </a:pPr>
            <a:r>
              <a:rPr lang="en-GB" sz="2400" i="1" dirty="0">
                <a:latin typeface="Times New Roman" panose="02020603050405020304" pitchFamily="18" charset="0"/>
                <a:cs typeface="Times New Roman" panose="02020603050405020304" pitchFamily="18" charset="0"/>
              </a:rPr>
              <a:t>A</a:t>
            </a:r>
            <a:r>
              <a:rPr lang="en-GB" sz="2400" dirty="0">
                <a:latin typeface="Times New Roman" panose="02020603050405020304" pitchFamily="18" charset="0"/>
                <a:cs typeface="Times New Roman" panose="02020603050405020304" pitchFamily="18" charset="0"/>
              </a:rPr>
              <a:t> = the selected adult drinks coffee with sugar</a:t>
            </a:r>
            <a:endParaRPr lang="en-US" sz="2400" dirty="0">
              <a:latin typeface="Times New Roman" panose="02020603050405020304" pitchFamily="18" charset="0"/>
              <a:cs typeface="Times New Roman" panose="02020603050405020304" pitchFamily="18" charset="0"/>
            </a:endParaRPr>
          </a:p>
        </p:txBody>
      </p:sp>
      <p:graphicFrame>
        <p:nvGraphicFramePr>
          <p:cNvPr id="35" name="Object 1" descr="macron over cap a">
            <a:extLst>
              <a:ext uri="{FF2B5EF4-FFF2-40B4-BE49-F238E27FC236}">
                <a16:creationId xmlns:a16="http://schemas.microsoft.com/office/drawing/2014/main" id="{1EC6451B-1448-42C5-8583-88BFD007F7C6}"/>
              </a:ext>
            </a:extLst>
          </p:cNvPr>
          <p:cNvGraphicFramePr>
            <a:graphicFrameLocks noChangeAspect="1"/>
          </p:cNvGraphicFramePr>
          <p:nvPr>
            <p:extLst>
              <p:ext uri="{D42A27DB-BD31-4B8C-83A1-F6EECF244321}">
                <p14:modId xmlns:p14="http://schemas.microsoft.com/office/powerpoint/2010/main" val="2927964195"/>
              </p:ext>
            </p:extLst>
          </p:nvPr>
        </p:nvGraphicFramePr>
        <p:xfrm>
          <a:off x="838200" y="2338451"/>
          <a:ext cx="261239" cy="338074"/>
        </p:xfrm>
        <a:graphic>
          <a:graphicData uri="http://schemas.openxmlformats.org/presentationml/2006/ole">
            <mc:AlternateContent xmlns:mc="http://schemas.openxmlformats.org/markup-compatibility/2006">
              <mc:Choice xmlns:v="urn:schemas-microsoft-com:vml" Requires="v">
                <p:oleObj spid="_x0000_s66345" name="Equation" r:id="rId3" imgW="215640" imgH="279360" progId="Equation.DSMT4">
                  <p:embed/>
                </p:oleObj>
              </mc:Choice>
              <mc:Fallback>
                <p:oleObj name="Equation" r:id="rId3" imgW="215640" imgH="279360" progId="Equation.DSMT4">
                  <p:embed/>
                  <p:pic>
                    <p:nvPicPr>
                      <p:cNvPr id="189441" name="Object 1"/>
                      <p:cNvPicPr>
                        <a:picLocks noChangeAspect="1" noChangeArrowheads="1"/>
                      </p:cNvPicPr>
                      <p:nvPr/>
                    </p:nvPicPr>
                    <p:blipFill>
                      <a:blip r:embed="rId4"/>
                      <a:srcRect/>
                      <a:stretch>
                        <a:fillRect/>
                      </a:stretch>
                    </p:blipFill>
                    <p:spPr bwMode="auto">
                      <a:xfrm>
                        <a:off x="838200" y="2338451"/>
                        <a:ext cx="261239" cy="33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Content Placeholder 21">
            <a:extLst>
              <a:ext uri="{FF2B5EF4-FFF2-40B4-BE49-F238E27FC236}">
                <a16:creationId xmlns:a16="http://schemas.microsoft.com/office/drawing/2014/main" id="{80C96D02-DBB9-45C2-BC98-D4C390D9992E}"/>
              </a:ext>
            </a:extLst>
          </p:cNvPr>
          <p:cNvSpPr>
            <a:spLocks noGrp="1"/>
          </p:cNvSpPr>
          <p:nvPr>
            <p:ph sz="quarter" idx="16"/>
          </p:nvPr>
        </p:nvSpPr>
        <p:spPr>
          <a:xfrm>
            <a:off x="380060" y="2294467"/>
            <a:ext cx="8533930" cy="1706034"/>
          </a:xfrm>
        </p:spPr>
        <p:txBody>
          <a:bodyPr/>
          <a:lstStyle/>
          <a:p>
            <a:pPr indent="685800">
              <a:lnSpc>
                <a:spcPct val="100000"/>
              </a:lnSpc>
              <a:spcBef>
                <a:spcPts val="624"/>
              </a:spcBef>
              <a:spcAft>
                <a:spcPts val="1200"/>
              </a:spcAft>
            </a:pPr>
            <a:r>
              <a:rPr lang="en-GB" sz="2400" dirty="0">
                <a:latin typeface="Times New Roman" panose="02020603050405020304" pitchFamily="18" charset="0"/>
                <a:cs typeface="Times New Roman" panose="02020603050405020304" pitchFamily="18" charset="0"/>
              </a:rPr>
              <a:t>= the selected adult drinks coffee without sugar</a:t>
            </a:r>
          </a:p>
          <a:p>
            <a:pPr>
              <a:lnSpc>
                <a:spcPct val="100000"/>
              </a:lnSpc>
              <a:spcBef>
                <a:spcPts val="624"/>
              </a:spcBef>
              <a:spcAft>
                <a:spcPts val="1200"/>
              </a:spcAft>
            </a:pPr>
            <a:r>
              <a:rPr lang="en-GB" sz="2400" dirty="0">
                <a:latin typeface="Times New Roman" panose="02020603050405020304" pitchFamily="18" charset="0"/>
                <a:cs typeface="Times New Roman" panose="02020603050405020304" pitchFamily="18" charset="0"/>
              </a:rPr>
              <a:t>The probabilities of the complementary events are</a:t>
            </a:r>
          </a:p>
          <a:p>
            <a:pPr indent="457200">
              <a:lnSpc>
                <a:spcPct val="100000"/>
              </a:lnSpc>
              <a:spcBef>
                <a:spcPts val="624"/>
              </a:spcBef>
              <a:tabLst>
                <a:tab pos="457200" algn="l"/>
              </a:tabLst>
            </a:pP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a:t>
            </a:r>
            <a:r>
              <a:rPr lang="en-GB" sz="2400" i="1" dirty="0">
                <a:latin typeface="Times New Roman" panose="02020603050405020304" pitchFamily="18" charset="0"/>
                <a:cs typeface="Times New Roman" panose="02020603050405020304" pitchFamily="18" charset="0"/>
              </a:rPr>
              <a:t>A</a:t>
            </a:r>
            <a:r>
              <a:rPr lang="en-GB" sz="2400" dirty="0">
                <a:latin typeface="Times New Roman" panose="02020603050405020304" pitchFamily="18" charset="0"/>
                <a:cs typeface="Times New Roman" panose="02020603050405020304" pitchFamily="18" charset="0"/>
              </a:rPr>
              <a:t>) = 325/500 = .65  and</a:t>
            </a:r>
            <a:endParaRPr lang="en-US" sz="2400" dirty="0">
              <a:latin typeface="Times New Roman" panose="02020603050405020304" pitchFamily="18" charset="0"/>
              <a:cs typeface="Times New Roman" panose="02020603050405020304" pitchFamily="18" charset="0"/>
            </a:endParaRPr>
          </a:p>
        </p:txBody>
      </p:sp>
      <p:graphicFrame>
        <p:nvGraphicFramePr>
          <p:cNvPr id="36" name="Object 2" descr="cap p left parenthesis macron over cap a right parenthesis">
            <a:extLst>
              <a:ext uri="{FF2B5EF4-FFF2-40B4-BE49-F238E27FC236}">
                <a16:creationId xmlns:a16="http://schemas.microsoft.com/office/drawing/2014/main" id="{B19EE1C0-DFBA-4667-8093-4B2E943F258E}"/>
              </a:ext>
            </a:extLst>
          </p:cNvPr>
          <p:cNvGraphicFramePr>
            <a:graphicFrameLocks noChangeAspect="1"/>
          </p:cNvGraphicFramePr>
          <p:nvPr>
            <p:extLst>
              <p:ext uri="{D42A27DB-BD31-4B8C-83A1-F6EECF244321}">
                <p14:modId xmlns:p14="http://schemas.microsoft.com/office/powerpoint/2010/main" val="1000806005"/>
              </p:ext>
            </p:extLst>
          </p:nvPr>
        </p:nvGraphicFramePr>
        <p:xfrm>
          <a:off x="832485" y="3995166"/>
          <a:ext cx="691515" cy="414909"/>
        </p:xfrm>
        <a:graphic>
          <a:graphicData uri="http://schemas.openxmlformats.org/presentationml/2006/ole">
            <mc:AlternateContent xmlns:mc="http://schemas.openxmlformats.org/markup-compatibility/2006">
              <mc:Choice xmlns:v="urn:schemas-microsoft-com:vml" Requires="v">
                <p:oleObj spid="_x0000_s66346" name="Equation" r:id="rId5" imgW="571320" imgH="342720" progId="Equation.DSMT4">
                  <p:embed/>
                </p:oleObj>
              </mc:Choice>
              <mc:Fallback>
                <p:oleObj name="Equation" r:id="rId5" imgW="571320" imgH="342720" progId="Equation.DSMT4">
                  <p:embed/>
                  <p:pic>
                    <p:nvPicPr>
                      <p:cNvPr id="189442" name="Object 2"/>
                      <p:cNvPicPr>
                        <a:picLocks noChangeAspect="1" noChangeArrowheads="1"/>
                      </p:cNvPicPr>
                      <p:nvPr/>
                    </p:nvPicPr>
                    <p:blipFill>
                      <a:blip r:embed="rId6"/>
                      <a:srcRect/>
                      <a:stretch>
                        <a:fillRect/>
                      </a:stretch>
                    </p:blipFill>
                    <p:spPr bwMode="auto">
                      <a:xfrm>
                        <a:off x="832485" y="3995166"/>
                        <a:ext cx="691515" cy="414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Content Placeholder 23">
            <a:extLst>
              <a:ext uri="{FF2B5EF4-FFF2-40B4-BE49-F238E27FC236}">
                <a16:creationId xmlns:a16="http://schemas.microsoft.com/office/drawing/2014/main" id="{D08FB61C-2118-433B-ADA4-43463A6B06E5}"/>
              </a:ext>
            </a:extLst>
          </p:cNvPr>
          <p:cNvSpPr>
            <a:spLocks noGrp="1"/>
          </p:cNvSpPr>
          <p:nvPr>
            <p:ph sz="quarter" idx="18"/>
          </p:nvPr>
        </p:nvSpPr>
        <p:spPr>
          <a:xfrm>
            <a:off x="319454" y="3977217"/>
            <a:ext cx="8334022" cy="1699683"/>
          </a:xfrm>
        </p:spPr>
        <p:txBody>
          <a:bodyPr/>
          <a:lstStyle/>
          <a:p>
            <a:pPr marL="0" indent="1143000">
              <a:spcAft>
                <a:spcPts val="1200"/>
              </a:spcAft>
              <a:buNone/>
            </a:pPr>
            <a:r>
              <a:rPr lang="en-GB" sz="2400" dirty="0">
                <a:latin typeface="Times New Roman" panose="02020603050405020304" pitchFamily="18" charset="0"/>
                <a:cs typeface="Times New Roman" panose="02020603050405020304" pitchFamily="18" charset="0"/>
              </a:rPr>
              <a:t>= 175/500 = .35</a:t>
            </a:r>
          </a:p>
          <a:p>
            <a:pPr>
              <a:lnSpc>
                <a:spcPct val="80000"/>
              </a:lnSpc>
              <a:buNone/>
            </a:pPr>
            <a:r>
              <a:rPr lang="en-GB" sz="2400" dirty="0">
                <a:latin typeface="Times New Roman" panose="02020603050405020304" pitchFamily="18" charset="0"/>
                <a:cs typeface="Times New Roman" panose="02020603050405020304" pitchFamily="18" charset="0"/>
              </a:rPr>
              <a:t>Also we can observe, </a:t>
            </a:r>
            <a:r>
              <a:rPr lang="en-US" sz="2400" dirty="0">
                <a:latin typeface="Times New Roman" panose="02020603050405020304" pitchFamily="18" charset="0"/>
                <a:cs typeface="Times New Roman" panose="02020603050405020304" pitchFamily="18" charset="0"/>
              </a:rPr>
              <a:t>the sum of these two probabilities is 1,</a:t>
            </a:r>
          </a:p>
          <a:p>
            <a:pPr>
              <a:lnSpc>
                <a:spcPct val="80000"/>
              </a:lnSpc>
              <a:buNone/>
            </a:pPr>
            <a:r>
              <a:rPr lang="en-US" sz="2400" dirty="0">
                <a:latin typeface="Times New Roman" panose="02020603050405020304" pitchFamily="18" charset="0"/>
                <a:cs typeface="Times New Roman" panose="02020603050405020304" pitchFamily="18" charset="0"/>
              </a:rPr>
              <a:t>which should be the case with two complementary events.</a:t>
            </a:r>
          </a:p>
          <a:p>
            <a:pPr>
              <a:lnSpc>
                <a:spcPct val="80000"/>
              </a:lnSpc>
              <a:buNone/>
            </a:pPr>
            <a:r>
              <a:rPr lang="en-US" sz="2400" dirty="0">
                <a:latin typeface="Times New Roman" panose="02020603050405020304" pitchFamily="18" charset="0"/>
                <a:cs typeface="Times New Roman" panose="02020603050405020304" pitchFamily="18" charset="0"/>
              </a:rPr>
              <a:t>Also, once we find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we can find</a:t>
            </a:r>
          </a:p>
        </p:txBody>
      </p:sp>
      <p:graphicFrame>
        <p:nvGraphicFramePr>
          <p:cNvPr id="37" name="Object 3" descr="cap p left parenthesis macron over cap a right parenthesis">
            <a:extLst>
              <a:ext uri="{FF2B5EF4-FFF2-40B4-BE49-F238E27FC236}">
                <a16:creationId xmlns:a16="http://schemas.microsoft.com/office/drawing/2014/main" id="{3C51653F-7406-41B8-B054-EFC2BD653F55}"/>
              </a:ext>
            </a:extLst>
          </p:cNvPr>
          <p:cNvGraphicFramePr>
            <a:graphicFrameLocks noChangeAspect="1"/>
          </p:cNvGraphicFramePr>
          <p:nvPr>
            <p:extLst>
              <p:ext uri="{D42A27DB-BD31-4B8C-83A1-F6EECF244321}">
                <p14:modId xmlns:p14="http://schemas.microsoft.com/office/powerpoint/2010/main" val="4260343569"/>
              </p:ext>
            </p:extLst>
          </p:nvPr>
        </p:nvGraphicFramePr>
        <p:xfrm>
          <a:off x="4993259" y="5261991"/>
          <a:ext cx="706882" cy="414909"/>
        </p:xfrm>
        <a:graphic>
          <a:graphicData uri="http://schemas.openxmlformats.org/presentationml/2006/ole">
            <mc:AlternateContent xmlns:mc="http://schemas.openxmlformats.org/markup-compatibility/2006">
              <mc:Choice xmlns:v="urn:schemas-microsoft-com:vml" Requires="v">
                <p:oleObj spid="_x0000_s66347" name="Equation" r:id="rId7" imgW="583920" imgH="342720" progId="Equation.DSMT4">
                  <p:embed/>
                </p:oleObj>
              </mc:Choice>
              <mc:Fallback>
                <p:oleObj name="Equation" r:id="rId7" imgW="583920" imgH="342720" progId="Equation.DSMT4">
                  <p:embed/>
                  <p:pic>
                    <p:nvPicPr>
                      <p:cNvPr id="189443" name="Object 3"/>
                      <p:cNvPicPr>
                        <a:picLocks noChangeAspect="1" noChangeArrowheads="1"/>
                      </p:cNvPicPr>
                      <p:nvPr/>
                    </p:nvPicPr>
                    <p:blipFill>
                      <a:blip r:embed="rId8"/>
                      <a:srcRect/>
                      <a:stretch>
                        <a:fillRect/>
                      </a:stretch>
                    </p:blipFill>
                    <p:spPr bwMode="auto">
                      <a:xfrm>
                        <a:off x="4993259" y="5261991"/>
                        <a:ext cx="706882" cy="414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Content Placeholder 26">
            <a:extLst>
              <a:ext uri="{FF2B5EF4-FFF2-40B4-BE49-F238E27FC236}">
                <a16:creationId xmlns:a16="http://schemas.microsoft.com/office/drawing/2014/main" id="{36C95CFB-8BAB-4632-B2A9-BA4D96CF78BC}"/>
              </a:ext>
            </a:extLst>
          </p:cNvPr>
          <p:cNvSpPr>
            <a:spLocks noGrp="1"/>
          </p:cNvSpPr>
          <p:nvPr>
            <p:ph sz="quarter" idx="21"/>
          </p:nvPr>
        </p:nvSpPr>
        <p:spPr>
          <a:xfrm>
            <a:off x="5719191" y="5243472"/>
            <a:ext cx="528271" cy="433653"/>
          </a:xfrm>
        </p:spPr>
        <p:txBody>
          <a:bodyPr/>
          <a:lstStyle/>
          <a:p>
            <a:pPr marL="0" indent="0">
              <a:lnSpc>
                <a:spcPct val="100000"/>
              </a:lnSpc>
              <a:spcBef>
                <a:spcPts val="624"/>
              </a:spcBef>
              <a:buNone/>
            </a:pPr>
            <a:r>
              <a:rPr lang="en-US" sz="2400" dirty="0">
                <a:latin typeface="Times New Roman" panose="02020603050405020304" pitchFamily="18" charset="0"/>
                <a:cs typeface="Times New Roman" panose="02020603050405020304" pitchFamily="18" charset="0"/>
              </a:rPr>
              <a:t>as:</a:t>
            </a:r>
          </a:p>
        </p:txBody>
      </p:sp>
      <p:graphicFrame>
        <p:nvGraphicFramePr>
          <p:cNvPr id="39" name="Object 3" descr="cap p left parenthesis macron over cap a right parenthesis">
            <a:extLst>
              <a:ext uri="{FF2B5EF4-FFF2-40B4-BE49-F238E27FC236}">
                <a16:creationId xmlns:a16="http://schemas.microsoft.com/office/drawing/2014/main" id="{5D7E5DEB-833E-48E4-B19F-BF1DAB4FC0C9}"/>
              </a:ext>
            </a:extLst>
          </p:cNvPr>
          <p:cNvGraphicFramePr>
            <a:graphicFrameLocks noChangeAspect="1"/>
          </p:cNvGraphicFramePr>
          <p:nvPr>
            <p:extLst>
              <p:ext uri="{D42A27DB-BD31-4B8C-83A1-F6EECF244321}">
                <p14:modId xmlns:p14="http://schemas.microsoft.com/office/powerpoint/2010/main" val="2659779533"/>
              </p:ext>
            </p:extLst>
          </p:nvPr>
        </p:nvGraphicFramePr>
        <p:xfrm>
          <a:off x="832485" y="5758289"/>
          <a:ext cx="706882" cy="414909"/>
        </p:xfrm>
        <a:graphic>
          <a:graphicData uri="http://schemas.openxmlformats.org/presentationml/2006/ole">
            <mc:AlternateContent xmlns:mc="http://schemas.openxmlformats.org/markup-compatibility/2006">
              <mc:Choice xmlns:v="urn:schemas-microsoft-com:vml" Requires="v">
                <p:oleObj spid="_x0000_s66348" name="Equation" r:id="rId9" imgW="583920" imgH="342720" progId="Equation.DSMT4">
                  <p:embed/>
                </p:oleObj>
              </mc:Choice>
              <mc:Fallback>
                <p:oleObj name="Equation" r:id="rId9" imgW="583920" imgH="342720" progId="Equation.DSMT4">
                  <p:embed/>
                  <p:pic>
                    <p:nvPicPr>
                      <p:cNvPr id="37" name="Object 3">
                        <a:extLst>
                          <a:ext uri="{FF2B5EF4-FFF2-40B4-BE49-F238E27FC236}">
                            <a16:creationId xmlns:a16="http://schemas.microsoft.com/office/drawing/2014/main" id="{3C51653F-7406-41B8-B054-EFC2BD653F55}"/>
                          </a:ext>
                        </a:extLst>
                      </p:cNvPr>
                      <p:cNvPicPr>
                        <a:picLocks noChangeAspect="1" noChangeArrowheads="1"/>
                      </p:cNvPicPr>
                      <p:nvPr/>
                    </p:nvPicPr>
                    <p:blipFill>
                      <a:blip r:embed="rId8"/>
                      <a:srcRect/>
                      <a:stretch>
                        <a:fillRect/>
                      </a:stretch>
                    </p:blipFill>
                    <p:spPr bwMode="auto">
                      <a:xfrm>
                        <a:off x="832485" y="5758289"/>
                        <a:ext cx="706882" cy="414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Content Placeholder 27">
            <a:extLst>
              <a:ext uri="{FF2B5EF4-FFF2-40B4-BE49-F238E27FC236}">
                <a16:creationId xmlns:a16="http://schemas.microsoft.com/office/drawing/2014/main" id="{5F49E0F8-21E2-45BC-9224-515273A82924}"/>
              </a:ext>
            </a:extLst>
          </p:cNvPr>
          <p:cNvSpPr>
            <a:spLocks noGrp="1"/>
          </p:cNvSpPr>
          <p:nvPr>
            <p:ph sz="quarter" idx="22"/>
          </p:nvPr>
        </p:nvSpPr>
        <p:spPr>
          <a:xfrm>
            <a:off x="1543050" y="5753100"/>
            <a:ext cx="3422814" cy="457200"/>
          </a:xfrm>
        </p:spPr>
        <p:txBody>
          <a:bodyPr/>
          <a:lstStyle/>
          <a:p>
            <a:pPr marL="0" indent="0">
              <a:lnSpc>
                <a:spcPct val="100000"/>
              </a:lnSpc>
              <a:spcBef>
                <a:spcPts val="624"/>
              </a:spcBef>
              <a:buNone/>
            </a:pPr>
            <a:r>
              <a:rPr lang="en-US" sz="2400" dirty="0">
                <a:latin typeface="Times New Roman" panose="02020603050405020304" pitchFamily="18" charset="0"/>
                <a:cs typeface="Times New Roman" panose="02020603050405020304" pitchFamily="18" charset="0"/>
              </a:rPr>
              <a:t>= 1 –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 = 1 – .65 = .35</a:t>
            </a:r>
          </a:p>
        </p:txBody>
      </p:sp>
    </p:spTree>
    <p:extLst>
      <p:ext uri="{BB962C8B-B14F-4D97-AF65-F5344CB8AC3E}">
        <p14:creationId xmlns:p14="http://schemas.microsoft.com/office/powerpoint/2010/main" val="1943258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4.11 Complementary Events Drinking Coffee with or without Sugar</a:t>
            </a:r>
          </a:p>
        </p:txBody>
      </p:sp>
      <p:pic>
        <p:nvPicPr>
          <p:cNvPr id="7" name="Picture Placeholder 6" descr="A Venn diagram represents two complementary events A and A-bar. A circle represents A that lies inside a rectangle which represents A-bar.">
            <a:extLst>
              <a:ext uri="{FF2B5EF4-FFF2-40B4-BE49-F238E27FC236}">
                <a16:creationId xmlns:a16="http://schemas.microsoft.com/office/drawing/2014/main" id="{D9FFEACE-AB08-41A9-80B0-520F55FC7860}"/>
              </a:ext>
            </a:extLst>
          </p:cNvPr>
          <p:cNvPicPr>
            <a:picLocks noGrp="1" noChangeAspect="1"/>
          </p:cNvPicPr>
          <p:nvPr>
            <p:ph type="pic" sz="quarter" idx="20"/>
          </p:nvPr>
        </p:nvPicPr>
        <p:blipFill>
          <a:blip r:embed="rId2"/>
          <a:stretch>
            <a:fillRect/>
          </a:stretch>
        </p:blipFill>
        <p:spPr>
          <a:xfrm>
            <a:off x="2025105" y="2074462"/>
            <a:ext cx="5046897" cy="3528226"/>
          </a:xfrm>
          <a:prstGeom prst="rect">
            <a:avLst/>
          </a:prstGeom>
        </p:spPr>
      </p:pic>
    </p:spTree>
    <p:extLst>
      <p:ext uri="{BB962C8B-B14F-4D97-AF65-F5344CB8AC3E}">
        <p14:creationId xmlns:p14="http://schemas.microsoft.com/office/powerpoint/2010/main" val="42824050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4.4. Intersection of Events and the Multiplication Rule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Intersection of Events</a:t>
            </a:r>
          </a:p>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Let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be two events defined in a sample space. The </a:t>
            </a:r>
            <a:r>
              <a:rPr lang="en-GB" b="1" i="1" u="sng" dirty="0">
                <a:latin typeface="Times New Roman" panose="02020603050405020304" pitchFamily="18" charset="0"/>
                <a:cs typeface="Times New Roman" panose="02020603050405020304" pitchFamily="18" charset="0"/>
              </a:rPr>
              <a:t>intersection</a:t>
            </a:r>
            <a:r>
              <a:rPr lang="en-GB" dirty="0">
                <a:latin typeface="Times New Roman" panose="02020603050405020304" pitchFamily="18" charset="0"/>
                <a:cs typeface="Times New Roman" panose="02020603050405020304" pitchFamily="18" charset="0"/>
              </a:rPr>
              <a:t> of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represents the collection of all outcomes that are common to both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and is denoted by</a:t>
            </a:r>
          </a:p>
          <a:p>
            <a:pPr marL="0" indent="0" algn="ctr">
              <a:buNone/>
            </a:pP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34266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4.12 Intersection of Events A and B</a:t>
            </a:r>
          </a:p>
        </p:txBody>
      </p:sp>
      <p:pic>
        <p:nvPicPr>
          <p:cNvPr id="6" name="Picture Placeholder 5" descr="A Venn diagram in rectangle shows two circles, A and B intersecting each other. The intersection region at the center is shaded and labeled A and B.">
            <a:extLst>
              <a:ext uri="{FF2B5EF4-FFF2-40B4-BE49-F238E27FC236}">
                <a16:creationId xmlns:a16="http://schemas.microsoft.com/office/drawing/2014/main" id="{7BD0A773-4070-47BB-A03D-D8B5BBF073B1}"/>
              </a:ext>
            </a:extLst>
          </p:cNvPr>
          <p:cNvPicPr>
            <a:picLocks noGrp="1" noChangeAspect="1"/>
          </p:cNvPicPr>
          <p:nvPr>
            <p:ph type="pic" sz="quarter" idx="20"/>
          </p:nvPr>
        </p:nvPicPr>
        <p:blipFill>
          <a:blip r:embed="rId2"/>
          <a:stretch>
            <a:fillRect/>
          </a:stretch>
        </p:blipFill>
        <p:spPr>
          <a:xfrm>
            <a:off x="2324674" y="1664621"/>
            <a:ext cx="4494653" cy="4003769"/>
          </a:xfrm>
          <a:prstGeom prst="rect">
            <a:avLst/>
          </a:prstGeom>
        </p:spPr>
      </p:pic>
    </p:spTree>
    <p:extLst>
      <p:ext uri="{BB962C8B-B14F-4D97-AF65-F5344CB8AC3E}">
        <p14:creationId xmlns:p14="http://schemas.microsoft.com/office/powerpoint/2010/main" val="15198697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Intersection of Events and the Multiplication Rule (1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Multiplication Rule</a:t>
            </a:r>
          </a:p>
          <a:p>
            <a:pPr marL="0" indent="0">
              <a:buNone/>
            </a:pPr>
            <a:r>
              <a:rPr lang="en-GB" b="1" dirty="0">
                <a:latin typeface="Times New Roman" panose="02020603050405020304" pitchFamily="18" charset="0"/>
                <a:cs typeface="Times New Roman" panose="02020603050405020304" pitchFamily="18" charset="0"/>
              </a:rPr>
              <a:t>Definition</a:t>
            </a:r>
          </a:p>
          <a:p>
            <a:pPr marL="0" indent="0">
              <a:spcAft>
                <a:spcPts val="1800"/>
              </a:spcAft>
              <a:buNone/>
            </a:pPr>
            <a:r>
              <a:rPr lang="en-GB" dirty="0">
                <a:latin typeface="Times New Roman" panose="02020603050405020304" pitchFamily="18" charset="0"/>
                <a:cs typeface="Times New Roman" panose="02020603050405020304" pitchFamily="18" charset="0"/>
              </a:rPr>
              <a:t>The probability of the intersection of two events is called their </a:t>
            </a:r>
            <a:r>
              <a:rPr lang="en-GB" b="1" i="1" u="sng" dirty="0">
                <a:latin typeface="Times New Roman" panose="02020603050405020304" pitchFamily="18" charset="0"/>
                <a:cs typeface="Times New Roman" panose="02020603050405020304" pitchFamily="18" charset="0"/>
              </a:rPr>
              <a:t>joint probability</a:t>
            </a:r>
            <a:r>
              <a:rPr lang="en-GB" dirty="0">
                <a:latin typeface="Times New Roman" panose="02020603050405020304" pitchFamily="18" charset="0"/>
                <a:cs typeface="Times New Roman" panose="02020603050405020304" pitchFamily="18" charset="0"/>
              </a:rPr>
              <a:t>. It is written as</a:t>
            </a:r>
          </a:p>
          <a:p>
            <a:pPr marL="0" indent="0" algn="ctr">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7376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GB" dirty="0">
                <a:latin typeface="Times New Roman" panose="02020603050405020304" pitchFamily="18" charset="0"/>
                <a:cs typeface="Times New Roman" panose="02020603050405020304" pitchFamily="18" charset="0"/>
              </a:rPr>
              <a:t>Example 4-2: Solution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Figure 4.2 Tree Diagram for Two Tosses of a Coin</a:t>
            </a:r>
            <a:endParaRPr lang="en-US" dirty="0">
              <a:latin typeface="Times New Roman" panose="02020603050405020304" pitchFamily="18" charset="0"/>
              <a:cs typeface="Times New Roman" panose="02020603050405020304" pitchFamily="18" charset="0"/>
            </a:endParaRPr>
          </a:p>
        </p:txBody>
      </p:sp>
      <p:pic>
        <p:nvPicPr>
          <p:cNvPr id="6" name="Picture 2" descr="A horizontal tree diagram for two tosses of coin shows a coin at the center with two branches labeled H and T, representing the first toss. The branches, H and T are further divided to form two pairs of branches labeled H and T, representing the second toss. The final outcomes, H H, H T, T H, and T T are displayed in the order from top to bottom at the end of the pairs of branches, H and T.">
            <a:extLst>
              <a:ext uri="{FF2B5EF4-FFF2-40B4-BE49-F238E27FC236}">
                <a16:creationId xmlns:a16="http://schemas.microsoft.com/office/drawing/2014/main" id="{668CC12F-CC4C-4F4A-A016-D6DAB3EEAAD1}"/>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2653777" y="1843195"/>
            <a:ext cx="3851504" cy="392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5011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Intersection of Events and the Multiplication Rule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Multiplication Rule to Calculate the Probability of Independent Events</a:t>
            </a:r>
          </a:p>
          <a:p>
            <a:pPr marL="0" indent="0">
              <a:spcAft>
                <a:spcPts val="1800"/>
              </a:spcAft>
              <a:buNone/>
            </a:pPr>
            <a:r>
              <a:rPr lang="en-GB" dirty="0">
                <a:latin typeface="Times New Roman" panose="02020603050405020304" pitchFamily="18" charset="0"/>
                <a:cs typeface="Times New Roman" panose="02020603050405020304" pitchFamily="18" charset="0"/>
              </a:rPr>
              <a:t>The probability of the intersection of two independent events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is</a:t>
            </a:r>
            <a:endParaRPr lang="en-GB" i="1" dirty="0">
              <a:latin typeface="Times New Roman" panose="02020603050405020304" pitchFamily="18" charset="0"/>
              <a:cs typeface="Times New Roman" panose="02020603050405020304" pitchFamily="18" charset="0"/>
            </a:endParaRPr>
          </a:p>
          <a:p>
            <a:pPr marL="0" indent="0" algn="ctr">
              <a:spcAft>
                <a:spcPts val="1800"/>
              </a:spcAft>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19664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4-20</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An office building has two fire detectors. The probability is .02 that any fire detector of this type will fail to go off during a fire. Find the probability that both of these fire detectors will fail to go off in case of a fire. </a:t>
            </a:r>
            <a:r>
              <a:rPr lang="en-US" dirty="0">
                <a:latin typeface="Times New Roman" panose="02020603050405020304" pitchFamily="18" charset="0"/>
                <a:cs typeface="Times New Roman" panose="02020603050405020304" pitchFamily="18" charset="0"/>
              </a:rPr>
              <a:t>Assume that these two fire detectors are independent of each other.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651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4-20: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spcAft>
                <a:spcPts val="1800"/>
              </a:spcAft>
              <a:buNone/>
            </a:pPr>
            <a:r>
              <a:rPr lang="en-GB" sz="2600" dirty="0">
                <a:latin typeface="Times New Roman" panose="02020603050405020304" pitchFamily="18" charset="0"/>
                <a:cs typeface="Times New Roman" panose="02020603050405020304" pitchFamily="18" charset="0"/>
              </a:rPr>
              <a:t>We define the following two events: </a:t>
            </a:r>
          </a:p>
          <a:p>
            <a:pPr lvl="1">
              <a:buNone/>
            </a:pP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 the first fire detector fails to go off during a fire</a:t>
            </a:r>
          </a:p>
          <a:p>
            <a:pPr lvl="1">
              <a:spcAft>
                <a:spcPts val="1800"/>
              </a:spcAft>
              <a:buNone/>
            </a:pP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 the second fire detector fails to go off during a fire</a:t>
            </a:r>
          </a:p>
          <a:p>
            <a:pPr>
              <a:buNone/>
            </a:pPr>
            <a:r>
              <a:rPr lang="en-GB" sz="2600" dirty="0">
                <a:latin typeface="Times New Roman" panose="02020603050405020304" pitchFamily="18" charset="0"/>
                <a:cs typeface="Times New Roman" panose="02020603050405020304" pitchFamily="18" charset="0"/>
              </a:rPr>
              <a:t>Then, the joint probability of </a:t>
            </a:r>
            <a:r>
              <a:rPr lang="en-GB" sz="2600" i="1" dirty="0">
                <a:latin typeface="Times New Roman" panose="02020603050405020304" pitchFamily="18" charset="0"/>
                <a:cs typeface="Times New Roman" panose="02020603050405020304" pitchFamily="18" charset="0"/>
              </a:rPr>
              <a:t>A</a:t>
            </a:r>
            <a:r>
              <a:rPr lang="en-GB" sz="2600" dirty="0">
                <a:latin typeface="Times New Roman" panose="02020603050405020304" pitchFamily="18" charset="0"/>
                <a:cs typeface="Times New Roman" panose="02020603050405020304" pitchFamily="18" charset="0"/>
              </a:rPr>
              <a:t> and </a:t>
            </a:r>
            <a:r>
              <a:rPr lang="en-GB" sz="2600" i="1" dirty="0">
                <a:latin typeface="Times New Roman" panose="02020603050405020304" pitchFamily="18" charset="0"/>
                <a:cs typeface="Times New Roman" panose="02020603050405020304" pitchFamily="18" charset="0"/>
              </a:rPr>
              <a:t>B </a:t>
            </a:r>
            <a:r>
              <a:rPr lang="en-GB" sz="2600" dirty="0">
                <a:latin typeface="Times New Roman" panose="02020603050405020304" pitchFamily="18" charset="0"/>
                <a:cs typeface="Times New Roman" panose="02020603050405020304" pitchFamily="18" charset="0"/>
              </a:rPr>
              <a:t>is</a:t>
            </a:r>
          </a:p>
          <a:p>
            <a:pPr marL="0" indent="0" algn="ctr">
              <a:buNone/>
            </a:pPr>
            <a:r>
              <a:rPr lang="en-GB" sz="2600" i="1" dirty="0">
                <a:latin typeface="Times New Roman" panose="02020603050405020304" pitchFamily="18" charset="0"/>
                <a:cs typeface="Times New Roman" panose="02020603050405020304" pitchFamily="18" charset="0"/>
              </a:rPr>
              <a:t>P</a:t>
            </a:r>
            <a:r>
              <a:rPr lang="en-GB" sz="2600" dirty="0">
                <a:latin typeface="Times New Roman" panose="02020603050405020304" pitchFamily="18" charset="0"/>
                <a:cs typeface="Times New Roman" panose="02020603050405020304" pitchFamily="18" charset="0"/>
              </a:rPr>
              <a:t>(</a:t>
            </a:r>
            <a:r>
              <a:rPr lang="en-GB" sz="2600" i="1" dirty="0">
                <a:latin typeface="Times New Roman" panose="02020603050405020304" pitchFamily="18" charset="0"/>
                <a:cs typeface="Times New Roman" panose="02020603050405020304" pitchFamily="18" charset="0"/>
              </a:rPr>
              <a:t>A</a:t>
            </a:r>
            <a:r>
              <a:rPr lang="en-GB" sz="2600" dirty="0">
                <a:latin typeface="Times New Roman" panose="02020603050405020304" pitchFamily="18" charset="0"/>
                <a:cs typeface="Times New Roman" panose="02020603050405020304" pitchFamily="18" charset="0"/>
              </a:rPr>
              <a:t> and </a:t>
            </a:r>
            <a:r>
              <a:rPr lang="en-GB" sz="2600" i="1" dirty="0">
                <a:latin typeface="Times New Roman" panose="02020603050405020304" pitchFamily="18" charset="0"/>
                <a:cs typeface="Times New Roman" panose="02020603050405020304" pitchFamily="18" charset="0"/>
              </a:rPr>
              <a:t>B</a:t>
            </a:r>
            <a:r>
              <a:rPr lang="en-GB" sz="2600" dirty="0">
                <a:latin typeface="Times New Roman" panose="02020603050405020304" pitchFamily="18" charset="0"/>
                <a:cs typeface="Times New Roman" panose="02020603050405020304" pitchFamily="18" charset="0"/>
              </a:rPr>
              <a:t>) = </a:t>
            </a:r>
            <a:r>
              <a:rPr lang="en-GB" sz="2600" i="1" dirty="0">
                <a:latin typeface="Times New Roman" panose="02020603050405020304" pitchFamily="18" charset="0"/>
                <a:cs typeface="Times New Roman" panose="02020603050405020304" pitchFamily="18" charset="0"/>
              </a:rPr>
              <a:t>P</a:t>
            </a:r>
            <a:r>
              <a:rPr lang="en-GB" sz="2600" dirty="0">
                <a:latin typeface="Times New Roman" panose="02020603050405020304" pitchFamily="18" charset="0"/>
                <a:cs typeface="Times New Roman" panose="02020603050405020304" pitchFamily="18" charset="0"/>
              </a:rPr>
              <a:t>(</a:t>
            </a:r>
            <a:r>
              <a:rPr lang="en-GB" sz="2600" i="1" dirty="0">
                <a:latin typeface="Times New Roman" panose="02020603050405020304" pitchFamily="18" charset="0"/>
                <a:cs typeface="Times New Roman" panose="02020603050405020304" pitchFamily="18" charset="0"/>
              </a:rPr>
              <a:t>A</a:t>
            </a:r>
            <a:r>
              <a:rPr lang="en-GB" sz="2600" dirty="0">
                <a:latin typeface="Times New Roman" panose="02020603050405020304" pitchFamily="18" charset="0"/>
                <a:cs typeface="Times New Roman" panose="02020603050405020304" pitchFamily="18" charset="0"/>
              </a:rPr>
              <a:t>) × </a:t>
            </a:r>
            <a:r>
              <a:rPr lang="en-GB" sz="2600" i="1" dirty="0">
                <a:latin typeface="Times New Roman" panose="02020603050405020304" pitchFamily="18" charset="0"/>
                <a:cs typeface="Times New Roman" panose="02020603050405020304" pitchFamily="18" charset="0"/>
              </a:rPr>
              <a:t>P</a:t>
            </a:r>
            <a:r>
              <a:rPr lang="en-GB" sz="2600" dirty="0">
                <a:latin typeface="Times New Roman" panose="02020603050405020304" pitchFamily="18" charset="0"/>
                <a:cs typeface="Times New Roman" panose="02020603050405020304" pitchFamily="18" charset="0"/>
              </a:rPr>
              <a:t>(</a:t>
            </a:r>
            <a:r>
              <a:rPr lang="en-GB" sz="2600" i="1" dirty="0">
                <a:latin typeface="Times New Roman" panose="02020603050405020304" pitchFamily="18" charset="0"/>
                <a:cs typeface="Times New Roman" panose="02020603050405020304" pitchFamily="18" charset="0"/>
              </a:rPr>
              <a:t>B</a:t>
            </a:r>
            <a:r>
              <a:rPr lang="en-GB" sz="2600" dirty="0">
                <a:latin typeface="Times New Roman" panose="02020603050405020304" pitchFamily="18" charset="0"/>
                <a:cs typeface="Times New Roman" panose="02020603050405020304" pitchFamily="18" charset="0"/>
              </a:rPr>
              <a:t>) = (</a:t>
            </a:r>
            <a:r>
              <a:rPr lang="en-GB" sz="2600" b="1" i="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02) × (.02) = .0004</a:t>
            </a:r>
          </a:p>
        </p:txBody>
      </p:sp>
    </p:spTree>
    <p:extLst>
      <p:ext uri="{BB962C8B-B14F-4D97-AF65-F5344CB8AC3E}">
        <p14:creationId xmlns:p14="http://schemas.microsoft.com/office/powerpoint/2010/main" val="40537583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4-21</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The probability that a college graduate will find a full-time job within three months after graduation from college is .27. Three college students, who will be graduating soon, are randomly selected. What is the probability that all three of them will find full-time jobs within three months after graduation from college?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1480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4-21: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Let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C</a:t>
            </a:r>
            <a:r>
              <a:rPr lang="en-GB" dirty="0">
                <a:latin typeface="Times New Roman" panose="02020603050405020304" pitchFamily="18" charset="0"/>
                <a:cs typeface="Times New Roman" panose="02020603050405020304" pitchFamily="18" charset="0"/>
              </a:rPr>
              <a:t> denote the events the first, second, and third </a:t>
            </a:r>
            <a:r>
              <a:rPr lang="en-US" dirty="0">
                <a:latin typeface="Times New Roman" panose="02020603050405020304" pitchFamily="18" charset="0"/>
                <a:cs typeface="Times New Roman" panose="02020603050405020304" pitchFamily="18" charset="0"/>
              </a:rPr>
              <a:t>student</a:t>
            </a:r>
            <a:r>
              <a:rPr lang="en-GB" dirty="0">
                <a:latin typeface="Times New Roman" panose="02020603050405020304" pitchFamily="18" charset="0"/>
                <a:cs typeface="Times New Roman" panose="02020603050405020304" pitchFamily="18" charset="0"/>
              </a:rPr>
              <a:t>, respectively,</a:t>
            </a:r>
            <a:r>
              <a:rPr lang="en-US" dirty="0">
                <a:latin typeface="Times New Roman" panose="02020603050405020304" pitchFamily="18" charset="0"/>
                <a:cs typeface="Times New Roman" panose="02020603050405020304" pitchFamily="18" charset="0"/>
              </a:rPr>
              <a:t> finds a full-time job within three months after graduation from college</a:t>
            </a:r>
            <a:r>
              <a:rPr lang="en-GB" dirty="0">
                <a:latin typeface="Times New Roman" panose="02020603050405020304" pitchFamily="18" charset="0"/>
                <a:cs typeface="Times New Roman" panose="02020603050405020304" pitchFamily="18" charset="0"/>
              </a:rPr>
              <a:t>. Hence,</a:t>
            </a:r>
          </a:p>
          <a:p>
            <a:pPr marL="0" indent="914400">
              <a:buNone/>
            </a:pPr>
            <a:r>
              <a:rPr lang="en-GB" i="1" dirty="0">
                <a:latin typeface="Times New Roman" panose="02020603050405020304" pitchFamily="18" charset="0"/>
                <a:cs typeface="Times New Roman" panose="02020603050405020304" pitchFamily="18" charset="0"/>
              </a:rPr>
              <a:t>P </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 </a:t>
            </a:r>
            <a:r>
              <a:rPr lang="en-GB" dirty="0">
                <a:latin typeface="Times New Roman" panose="02020603050405020304" pitchFamily="18" charset="0"/>
                <a:cs typeface="Times New Roman" panose="02020603050405020304" pitchFamily="18" charset="0"/>
              </a:rPr>
              <a:t>and </a:t>
            </a:r>
            <a:r>
              <a:rPr lang="en-GB" i="1" dirty="0">
                <a:latin typeface="Times New Roman" panose="02020603050405020304" pitchFamily="18" charset="0"/>
                <a:cs typeface="Times New Roman" panose="02020603050405020304" pitchFamily="18" charset="0"/>
              </a:rPr>
              <a:t>C</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C</a:t>
            </a:r>
            <a:r>
              <a:rPr lang="en-GB" dirty="0">
                <a:latin typeface="Times New Roman" panose="02020603050405020304" pitchFamily="18" charset="0"/>
                <a:cs typeface="Times New Roman" panose="02020603050405020304" pitchFamily="18" charset="0"/>
              </a:rPr>
              <a:t>)</a:t>
            </a:r>
          </a:p>
          <a:p>
            <a:pPr marL="609600" indent="2990850">
              <a:buNone/>
              <a:tabLst>
                <a:tab pos="3600450" algn="l"/>
              </a:tabLst>
            </a:pPr>
            <a:r>
              <a:rPr lang="en-GB" dirty="0">
                <a:latin typeface="Times New Roman" panose="02020603050405020304" pitchFamily="18" charset="0"/>
                <a:cs typeface="Times New Roman" panose="02020603050405020304" pitchFamily="18" charset="0"/>
              </a:rPr>
              <a:t>= (.27) × (.27) × (.27) = .0197</a:t>
            </a:r>
          </a:p>
        </p:txBody>
      </p:sp>
    </p:spTree>
    <p:extLst>
      <p:ext uri="{BB962C8B-B14F-4D97-AF65-F5344CB8AC3E}">
        <p14:creationId xmlns:p14="http://schemas.microsoft.com/office/powerpoint/2010/main" val="26247800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Intersection of Events and the Multiplication Rule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Multiplication Rule to Find Joint Probability of Two Dependent Events</a:t>
            </a:r>
          </a:p>
          <a:p>
            <a:pPr marL="0" indent="0">
              <a:spcAft>
                <a:spcPts val="1800"/>
              </a:spcAft>
              <a:buNone/>
            </a:pPr>
            <a:r>
              <a:rPr lang="en-GB" dirty="0">
                <a:latin typeface="Times New Roman" panose="02020603050405020304" pitchFamily="18" charset="0"/>
                <a:cs typeface="Times New Roman" panose="02020603050405020304" pitchFamily="18" charset="0"/>
              </a:rPr>
              <a:t>The probability of the intersection of two dependent events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is</a:t>
            </a: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B </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or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 </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08132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BB0D-6C19-430A-8DD1-5CA6AD16E5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4-22 (1 of 2)</a:t>
            </a:r>
          </a:p>
        </p:txBody>
      </p:sp>
      <p:sp>
        <p:nvSpPr>
          <p:cNvPr id="4" name="Content Placeholder 3">
            <a:extLst>
              <a:ext uri="{FF2B5EF4-FFF2-40B4-BE49-F238E27FC236}">
                <a16:creationId xmlns:a16="http://schemas.microsoft.com/office/drawing/2014/main" id="{51348648-8E18-42DA-87F3-9858FA98926C}"/>
              </a:ext>
            </a:extLst>
          </p:cNvPr>
          <p:cNvSpPr>
            <a:spLocks noGrp="1"/>
          </p:cNvSpPr>
          <p:nvPr>
            <p:ph sz="quarter" idx="15"/>
          </p:nvPr>
        </p:nvSpPr>
        <p:spPr>
          <a:xfrm>
            <a:off x="286427" y="1806577"/>
            <a:ext cx="8534400" cy="983947"/>
          </a:xfrm>
        </p:spPr>
        <p:txBody>
          <a:bodyPr/>
          <a:lstStyle/>
          <a:p>
            <a:pPr algn="l">
              <a:lnSpc>
                <a:spcPct val="100000"/>
              </a:lnSpc>
            </a:pPr>
            <a:r>
              <a:rPr lang="en-GB" sz="2600" dirty="0">
                <a:latin typeface="Times New Roman" panose="02020603050405020304" pitchFamily="18" charset="0"/>
                <a:cs typeface="Times New Roman" panose="02020603050405020304" pitchFamily="18" charset="0"/>
              </a:rPr>
              <a:t>Table 4.8 gives the classification of all employees of a company given by gender and college degree.</a:t>
            </a:r>
            <a:endParaRPr lang="en-US" sz="2600" b="1" dirty="0">
              <a:solidFill>
                <a:srgbClr val="00007F"/>
              </a:solidFill>
              <a:latin typeface="Times New Roman" panose="02020603050405020304" pitchFamily="18" charset="0"/>
              <a:ea typeface="Times New Roman"/>
              <a:cs typeface="Times New Roman" panose="02020603050405020304" pitchFamily="18" charset="0"/>
            </a:endParaRPr>
          </a:p>
        </p:txBody>
      </p:sp>
      <p:graphicFrame>
        <p:nvGraphicFramePr>
          <p:cNvPr id="17" name="Table 11">
            <a:extLst>
              <a:ext uri="{FF2B5EF4-FFF2-40B4-BE49-F238E27FC236}">
                <a16:creationId xmlns:a16="http://schemas.microsoft.com/office/drawing/2014/main" id="{7ED783AF-1518-4B90-88EA-29993C40E1F0}"/>
              </a:ext>
            </a:extLst>
          </p:cNvPr>
          <p:cNvGraphicFramePr>
            <a:graphicFrameLocks noGrp="1"/>
          </p:cNvGraphicFramePr>
          <p:nvPr>
            <p:ph type="tbl" sz="quarter" idx="17"/>
            <p:extLst>
              <p:ext uri="{D42A27DB-BD31-4B8C-83A1-F6EECF244321}">
                <p14:modId xmlns:p14="http://schemas.microsoft.com/office/powerpoint/2010/main" val="275915048"/>
              </p:ext>
            </p:extLst>
          </p:nvPr>
        </p:nvGraphicFramePr>
        <p:xfrm>
          <a:off x="1479725" y="2895601"/>
          <a:ext cx="6184550" cy="1866900"/>
        </p:xfrm>
        <a:graphic>
          <a:graphicData uri="http://schemas.openxmlformats.org/drawingml/2006/table">
            <a:tbl>
              <a:tblPr firstRow="1" bandRow="1">
                <a:tableStyleId>{69012ECD-51FC-41F1-AA8D-1B2483CD663E}</a:tableStyleId>
              </a:tblPr>
              <a:tblGrid>
                <a:gridCol w="1834123">
                  <a:extLst>
                    <a:ext uri="{9D8B030D-6E8A-4147-A177-3AD203B41FA5}">
                      <a16:colId xmlns:a16="http://schemas.microsoft.com/office/drawing/2014/main" val="2341062860"/>
                    </a:ext>
                  </a:extLst>
                </a:gridCol>
                <a:gridCol w="1588313">
                  <a:extLst>
                    <a:ext uri="{9D8B030D-6E8A-4147-A177-3AD203B41FA5}">
                      <a16:colId xmlns:a16="http://schemas.microsoft.com/office/drawing/2014/main" val="3639139754"/>
                    </a:ext>
                  </a:extLst>
                </a:gridCol>
                <a:gridCol w="2052819">
                  <a:extLst>
                    <a:ext uri="{9D8B030D-6E8A-4147-A177-3AD203B41FA5}">
                      <a16:colId xmlns:a16="http://schemas.microsoft.com/office/drawing/2014/main" val="1440502864"/>
                    </a:ext>
                  </a:extLst>
                </a:gridCol>
                <a:gridCol w="709295">
                  <a:extLst>
                    <a:ext uri="{9D8B030D-6E8A-4147-A177-3AD203B41FA5}">
                      <a16:colId xmlns:a16="http://schemas.microsoft.com/office/drawing/2014/main" val="3956084189"/>
                    </a:ext>
                  </a:extLst>
                </a:gridCol>
              </a:tblGrid>
              <a:tr h="394377">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dirty="0"/>
                        <a:t>College  Graduate (</a:t>
                      </a:r>
                      <a:r>
                        <a:rPr lang="en-US" sz="1800" i="1" dirty="0"/>
                        <a:t>G</a:t>
                      </a:r>
                      <a:r>
                        <a:rPr lang="en-US" sz="1800" dirty="0"/>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57150" marB="57150" anchor="b"/>
                </a:tc>
                <a:tc>
                  <a:txBody>
                    <a:bodyPr/>
                    <a:lstStyle/>
                    <a:p>
                      <a:pPr marL="0" marR="101600" algn="ctr">
                        <a:lnSpc>
                          <a:spcPct val="100000"/>
                        </a:lnSpc>
                        <a:spcBef>
                          <a:spcPts val="0"/>
                        </a:spcBef>
                        <a:spcAft>
                          <a:spcPts val="0"/>
                        </a:spcAft>
                      </a:pPr>
                      <a:r>
                        <a:rPr lang="en-US" sz="1800" dirty="0"/>
                        <a:t>Not a College Graduate (</a:t>
                      </a:r>
                      <a:r>
                        <a:rPr lang="en-US" sz="1800" i="1" dirty="0"/>
                        <a:t>N</a:t>
                      </a:r>
                      <a:r>
                        <a:rPr lang="en-US" sz="1800" dirty="0"/>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57150" marB="57150" anchor="b"/>
                </a:tc>
                <a:tc>
                  <a:txBody>
                    <a:bodyPr/>
                    <a:lstStyle/>
                    <a:p>
                      <a:pPr marL="0" marR="0" algn="ctr">
                        <a:lnSpc>
                          <a:spcPct val="100000"/>
                        </a:lnSpc>
                        <a:spcBef>
                          <a:spcPts val="0"/>
                        </a:spcBef>
                        <a:spcAft>
                          <a:spcPts val="0"/>
                        </a:spcAft>
                      </a:pPr>
                      <a:r>
                        <a:rPr lang="en-US" sz="1800" dirty="0"/>
                        <a:t>Total</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extLst>
                  <a:ext uri="{0D108BD9-81ED-4DB2-BD59-A6C34878D82A}">
                    <a16:rowId xmlns:a16="http://schemas.microsoft.com/office/drawing/2014/main" val="1018210725"/>
                  </a:ext>
                </a:extLst>
              </a:tr>
              <a:tr h="238742">
                <a:tc>
                  <a:txBody>
                    <a:bodyPr/>
                    <a:lstStyle/>
                    <a:p>
                      <a:pPr marL="0" marR="0">
                        <a:lnSpc>
                          <a:spcPct val="100000"/>
                        </a:lnSpc>
                        <a:spcBef>
                          <a:spcPts val="0"/>
                        </a:spcBef>
                        <a:spcAft>
                          <a:spcPts val="300"/>
                        </a:spcAft>
                      </a:pPr>
                      <a:r>
                        <a:rPr lang="en-US" sz="1800" dirty="0"/>
                        <a:t>Male (</a:t>
                      </a:r>
                      <a:r>
                        <a:rPr lang="en-US" sz="1800" i="1" dirty="0"/>
                        <a:t>M</a:t>
                      </a:r>
                      <a:r>
                        <a:rPr lang="en-US" sz="1800" dirty="0"/>
                        <a:t>)</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t> 7</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57150" marB="57150"/>
                </a:tc>
                <a:tc>
                  <a:txBody>
                    <a:bodyPr/>
                    <a:lstStyle/>
                    <a:p>
                      <a:pPr marL="0" marR="101600" algn="ctr">
                        <a:lnSpc>
                          <a:spcPct val="100000"/>
                        </a:lnSpc>
                        <a:spcBef>
                          <a:spcPts val="0"/>
                        </a:spcBef>
                        <a:spcAft>
                          <a:spcPts val="300"/>
                        </a:spcAft>
                      </a:pPr>
                      <a:r>
                        <a:rPr lang="en-US" sz="1800" dirty="0"/>
                        <a:t>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57150" marB="57150"/>
                </a:tc>
                <a:tc>
                  <a:txBody>
                    <a:bodyPr/>
                    <a:lstStyle/>
                    <a:p>
                      <a:pPr marL="0" marR="0" algn="ctr">
                        <a:lnSpc>
                          <a:spcPct val="100000"/>
                        </a:lnSpc>
                        <a:spcBef>
                          <a:spcPts val="0"/>
                        </a:spcBef>
                        <a:spcAft>
                          <a:spcPts val="300"/>
                        </a:spcAft>
                      </a:pPr>
                      <a:r>
                        <a:rPr lang="en-US" sz="1800"/>
                        <a:t>27</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57150" marB="57150"/>
                </a:tc>
                <a:extLst>
                  <a:ext uri="{0D108BD9-81ED-4DB2-BD59-A6C34878D82A}">
                    <a16:rowId xmlns:a16="http://schemas.microsoft.com/office/drawing/2014/main" val="2771225151"/>
                  </a:ext>
                </a:extLst>
              </a:tr>
              <a:tr h="359115">
                <a:tc>
                  <a:txBody>
                    <a:bodyPr/>
                    <a:lstStyle/>
                    <a:p>
                      <a:pPr marL="0" marR="0">
                        <a:lnSpc>
                          <a:spcPct val="100000"/>
                        </a:lnSpc>
                        <a:spcBef>
                          <a:spcPts val="0"/>
                        </a:spcBef>
                        <a:spcAft>
                          <a:spcPts val="300"/>
                        </a:spcAft>
                      </a:pPr>
                      <a:r>
                        <a:rPr lang="en-US" sz="1800" dirty="0"/>
                        <a:t>Female (</a:t>
                      </a:r>
                      <a:r>
                        <a:rPr lang="en-US" sz="1800" i="1" dirty="0"/>
                        <a:t>F</a:t>
                      </a:r>
                      <a:r>
                        <a:rPr lang="en-US" sz="1800" dirty="0"/>
                        <a:t>)</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t> 4</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57150" marB="57150"/>
                </a:tc>
                <a:tc>
                  <a:txBody>
                    <a:bodyPr/>
                    <a:lstStyle/>
                    <a:p>
                      <a:pPr marL="0" marR="101600" algn="ctr">
                        <a:lnSpc>
                          <a:spcPct val="100000"/>
                        </a:lnSpc>
                        <a:spcBef>
                          <a:spcPts val="0"/>
                        </a:spcBef>
                        <a:spcAft>
                          <a:spcPts val="300"/>
                        </a:spcAft>
                      </a:pPr>
                      <a:r>
                        <a:rPr lang="en-US" sz="1800" dirty="0"/>
                        <a:t> 9</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57150" marB="57150"/>
                </a:tc>
                <a:tc>
                  <a:txBody>
                    <a:bodyPr/>
                    <a:lstStyle/>
                    <a:p>
                      <a:pPr marL="0" marR="0" algn="ctr">
                        <a:lnSpc>
                          <a:spcPct val="100000"/>
                        </a:lnSpc>
                        <a:spcBef>
                          <a:spcPts val="0"/>
                        </a:spcBef>
                        <a:spcAft>
                          <a:spcPts val="300"/>
                        </a:spcAft>
                      </a:pPr>
                      <a:r>
                        <a:rPr lang="en-US" sz="1800" dirty="0"/>
                        <a:t>13</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57150" marB="57150"/>
                </a:tc>
                <a:extLst>
                  <a:ext uri="{0D108BD9-81ED-4DB2-BD59-A6C34878D82A}">
                    <a16:rowId xmlns:a16="http://schemas.microsoft.com/office/drawing/2014/main" val="2348366883"/>
                  </a:ext>
                </a:extLst>
              </a:tr>
              <a:tr h="379366">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800" dirty="0"/>
                        <a:t>Total</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a:t>11</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57150" marB="57150"/>
                </a:tc>
                <a:tc>
                  <a:txBody>
                    <a:bodyPr/>
                    <a:lstStyle/>
                    <a:p>
                      <a:pPr marL="0" marR="101600" algn="ctr">
                        <a:lnSpc>
                          <a:spcPct val="100000"/>
                        </a:lnSpc>
                        <a:spcBef>
                          <a:spcPts val="0"/>
                        </a:spcBef>
                        <a:spcAft>
                          <a:spcPts val="300"/>
                        </a:spcAft>
                      </a:pPr>
                      <a:r>
                        <a:rPr lang="en-US" sz="1800" dirty="0"/>
                        <a:t>29</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57150" marB="57150"/>
                </a:tc>
                <a:tc>
                  <a:txBody>
                    <a:bodyPr/>
                    <a:lstStyle/>
                    <a:p>
                      <a:pPr marL="0" marR="0" algn="ctr">
                        <a:lnSpc>
                          <a:spcPct val="100000"/>
                        </a:lnSpc>
                        <a:spcBef>
                          <a:spcPts val="0"/>
                        </a:spcBef>
                        <a:spcAft>
                          <a:spcPts val="300"/>
                        </a:spcAft>
                      </a:pPr>
                      <a:r>
                        <a:rPr lang="en-US" sz="1800" dirty="0"/>
                        <a:t>40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57150" marB="57150"/>
                </a:tc>
                <a:extLst>
                  <a:ext uri="{0D108BD9-81ED-4DB2-BD59-A6C34878D82A}">
                    <a16:rowId xmlns:a16="http://schemas.microsoft.com/office/drawing/2014/main" val="4179677389"/>
                  </a:ext>
                </a:extLst>
              </a:tr>
            </a:tbl>
          </a:graphicData>
        </a:graphic>
      </p:graphicFrame>
    </p:spTree>
    <p:extLst>
      <p:ext uri="{BB962C8B-B14F-4D97-AF65-F5344CB8AC3E}">
        <p14:creationId xmlns:p14="http://schemas.microsoft.com/office/powerpoint/2010/main" val="14463147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4-22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If one of these employees is selected at random for membership on the employee-management committee, what is the probability that this employee is a female and a college graduate?</a:t>
            </a:r>
          </a:p>
        </p:txBody>
      </p:sp>
    </p:spTree>
    <p:extLst>
      <p:ext uri="{BB962C8B-B14F-4D97-AF65-F5344CB8AC3E}">
        <p14:creationId xmlns:p14="http://schemas.microsoft.com/office/powerpoint/2010/main" val="42772431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4-22: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We are to calculate the probability of the intersection of the events </a:t>
            </a:r>
            <a:r>
              <a:rPr lang="en-US" i="1" dirty="0">
                <a:latin typeface="Times New Roman" panose="02020603050405020304" pitchFamily="18" charset="0"/>
                <a:cs typeface="Times New Roman" panose="02020603050405020304" pitchFamily="18" charset="0"/>
              </a:rPr>
              <a:t>female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college graduate</a:t>
            </a:r>
            <a:r>
              <a:rPr lang="en-GB" i="1" dirty="0">
                <a:latin typeface="Times New Roman" panose="02020603050405020304" pitchFamily="18" charset="0"/>
                <a:cs typeface="Times New Roman" panose="02020603050405020304" pitchFamily="18" charset="0"/>
              </a:rPr>
              <a:t>.</a:t>
            </a:r>
          </a:p>
          <a:p>
            <a:pPr indent="0">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female</a:t>
            </a:r>
            <a:r>
              <a:rPr lang="en-GB" dirty="0">
                <a:latin typeface="Times New Roman" panose="02020603050405020304" pitchFamily="18" charset="0"/>
                <a:cs typeface="Times New Roman" panose="02020603050405020304" pitchFamily="18" charset="0"/>
              </a:rPr>
              <a:t>) = 13/40</a:t>
            </a:r>
          </a:p>
          <a:p>
            <a:pPr indent="0">
              <a:spcAft>
                <a:spcPts val="1800"/>
              </a:spcAft>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college graduate </a:t>
            </a:r>
            <a:r>
              <a:rPr lang="en-GB"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female</a:t>
            </a:r>
            <a:r>
              <a:rPr lang="en-GB" dirty="0">
                <a:latin typeface="Times New Roman" panose="02020603050405020304" pitchFamily="18" charset="0"/>
                <a:cs typeface="Times New Roman" panose="02020603050405020304" pitchFamily="18" charset="0"/>
              </a:rPr>
              <a:t>) = 4/13</a:t>
            </a:r>
          </a:p>
          <a:p>
            <a:pPr indent="0">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female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college graduate</a:t>
            </a:r>
            <a:r>
              <a:rPr lang="en-GB" dirty="0">
                <a:latin typeface="Times New Roman" panose="02020603050405020304" pitchFamily="18" charset="0"/>
                <a:cs typeface="Times New Roman" panose="02020603050405020304" pitchFamily="18" charset="0"/>
              </a:rPr>
              <a:t>) </a:t>
            </a:r>
          </a:p>
          <a:p>
            <a:pPr indent="914400">
              <a:buNone/>
              <a:tabLst>
                <a:tab pos="1371600" algn="l"/>
              </a:tabLst>
            </a:pP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female</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college graduate </a:t>
            </a:r>
            <a:r>
              <a:rPr lang="en-GB"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female</a:t>
            </a:r>
            <a:r>
              <a:rPr lang="en-GB" dirty="0">
                <a:latin typeface="Times New Roman" panose="02020603050405020304" pitchFamily="18" charset="0"/>
                <a:cs typeface="Times New Roman" panose="02020603050405020304" pitchFamily="18" charset="0"/>
              </a:rPr>
              <a:t>)</a:t>
            </a:r>
          </a:p>
          <a:p>
            <a:pPr indent="914400">
              <a:buNone/>
              <a:tabLst>
                <a:tab pos="1371600" algn="l"/>
              </a:tabLst>
            </a:pPr>
            <a:r>
              <a:rPr lang="en-GB" dirty="0">
                <a:latin typeface="Times New Roman" panose="02020603050405020304" pitchFamily="18" charset="0"/>
                <a:cs typeface="Times New Roman" panose="02020603050405020304" pitchFamily="18" charset="0"/>
              </a:rPr>
              <a:t>= (13/40) × (4/13) = .10</a:t>
            </a:r>
          </a:p>
        </p:txBody>
      </p:sp>
    </p:spTree>
    <p:extLst>
      <p:ext uri="{BB962C8B-B14F-4D97-AF65-F5344CB8AC3E}">
        <p14:creationId xmlns:p14="http://schemas.microsoft.com/office/powerpoint/2010/main" val="21537126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4.13 Intersection of Events</a:t>
            </a:r>
            <a:r>
              <a:rPr lang="en-US" i="1" dirty="0">
                <a:latin typeface="Times New Roman" panose="02020603050405020304" pitchFamily="18" charset="0"/>
                <a:cs typeface="Times New Roman" panose="02020603050405020304" pitchFamily="18" charset="0"/>
              </a:rPr>
              <a:t> Female and College Graduate</a:t>
            </a:r>
          </a:p>
        </p:txBody>
      </p:sp>
      <p:pic>
        <p:nvPicPr>
          <p:cNvPr id="7" name="Picture Placeholder 6" descr="A Venn diagram in rectangle shows two circles labeled Females and College graduates intersecting each other. The intersection region at the center contains the value 4 is shaded and labeled as Females and college students.">
            <a:extLst>
              <a:ext uri="{FF2B5EF4-FFF2-40B4-BE49-F238E27FC236}">
                <a16:creationId xmlns:a16="http://schemas.microsoft.com/office/drawing/2014/main" id="{88DF0D62-9F74-4C74-AA5B-438E3F160B64}"/>
              </a:ext>
            </a:extLst>
          </p:cNvPr>
          <p:cNvPicPr>
            <a:picLocks noGrp="1" noChangeAspect="1"/>
          </p:cNvPicPr>
          <p:nvPr>
            <p:ph type="pic" sz="quarter" idx="20"/>
          </p:nvPr>
        </p:nvPicPr>
        <p:blipFill>
          <a:blip r:embed="rId2"/>
          <a:stretch>
            <a:fillRect/>
          </a:stretch>
        </p:blipFill>
        <p:spPr>
          <a:xfrm>
            <a:off x="2616608" y="1726071"/>
            <a:ext cx="3927067" cy="4065129"/>
          </a:xfrm>
          <a:prstGeom prst="rect">
            <a:avLst/>
          </a:prstGeom>
        </p:spPr>
      </p:pic>
    </p:spTree>
    <p:extLst>
      <p:ext uri="{BB962C8B-B14F-4D97-AF65-F5344CB8AC3E}">
        <p14:creationId xmlns:p14="http://schemas.microsoft.com/office/powerpoint/2010/main" val="6066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4-3</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Suppose we randomly select two workers from a company and observe whether the worker selected each time is a man or a woman. Write all the outcomes for this experiment. Draw the tree diagram for this experiment.</a:t>
            </a:r>
          </a:p>
        </p:txBody>
      </p:sp>
    </p:spTree>
    <p:extLst>
      <p:ext uri="{BB962C8B-B14F-4D97-AF65-F5344CB8AC3E}">
        <p14:creationId xmlns:p14="http://schemas.microsoft.com/office/powerpoint/2010/main" val="12938298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In a group of 20 college students, 7 like ice tea and others do not. Two students are randomly selected from this group.</a:t>
            </a:r>
          </a:p>
          <a:p>
            <a:pPr marL="514350" lvl="0" indent="-514350">
              <a:buAutoNum type="alphaLcParenBoth"/>
            </a:pPr>
            <a:r>
              <a:rPr lang="en-US" dirty="0">
                <a:latin typeface="Times New Roman" panose="02020603050405020304" pitchFamily="18" charset="0"/>
                <a:cs typeface="Times New Roman" panose="02020603050405020304" pitchFamily="18" charset="0"/>
              </a:rPr>
              <a:t>Find the probability that both of the selected students like ice tea.</a:t>
            </a:r>
          </a:p>
          <a:p>
            <a:pPr marL="514350" lvl="0" indent="-514350">
              <a:buAutoNum type="alphaLcParenBoth"/>
            </a:pPr>
            <a:r>
              <a:rPr lang="en-US" dirty="0">
                <a:latin typeface="Times New Roman" panose="02020603050405020304" pitchFamily="18" charset="0"/>
                <a:cs typeface="Times New Roman" panose="02020603050405020304" pitchFamily="18" charset="0"/>
              </a:rPr>
              <a:t>Find the probability that the first student selected likes ice tea and the second does not.</a:t>
            </a:r>
          </a:p>
        </p:txBody>
      </p:sp>
    </p:spTree>
    <p:extLst>
      <p:ext uri="{BB962C8B-B14F-4D97-AF65-F5344CB8AC3E}">
        <p14:creationId xmlns:p14="http://schemas.microsoft.com/office/powerpoint/2010/main" val="14322655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4-23: Solution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514350" lvl="0" indent="-514350">
              <a:buFont typeface="+mj-lt"/>
              <a:buAutoNum type="alphaLcParenR"/>
            </a:pPr>
            <a:r>
              <a:rPr lang="en-GB" sz="2600" dirty="0">
                <a:latin typeface="Times New Roman" panose="02020603050405020304" pitchFamily="18" charset="0"/>
                <a:cs typeface="Times New Roman" panose="02020603050405020304" pitchFamily="18" charset="0"/>
              </a:rPr>
              <a:t>From the given information</a:t>
            </a:r>
            <a:r>
              <a:rPr lang="en-US" sz="2600" dirty="0">
                <a:latin typeface="Times New Roman" panose="02020603050405020304" pitchFamily="18" charset="0"/>
                <a:cs typeface="Times New Roman" panose="02020603050405020304" pitchFamily="18" charset="0"/>
              </a:rPr>
              <a:t>:</a:t>
            </a:r>
          </a:p>
          <a:p>
            <a:pPr marL="0" lvl="0" indent="457200">
              <a:buNone/>
              <a:tabLst>
                <a:tab pos="457200" algn="l"/>
              </a:tabLst>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first student likes ice tea</a:t>
            </a:r>
            <a:r>
              <a:rPr lang="en-US" sz="2600" dirty="0">
                <a:latin typeface="Times New Roman" panose="02020603050405020304" pitchFamily="18" charset="0"/>
                <a:cs typeface="Times New Roman" panose="02020603050405020304" pitchFamily="18" charset="0"/>
              </a:rPr>
              <a:t>) = 7/20 = .35</a:t>
            </a:r>
          </a:p>
          <a:p>
            <a:pPr marL="0" indent="457200">
              <a:buNone/>
              <a:tabLst>
                <a:tab pos="457200" algn="l"/>
              </a:tabLst>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second student likes ice tea </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first student likes ice tea</a:t>
            </a:r>
            <a:r>
              <a:rPr lang="en-US" sz="2600" dirty="0">
                <a:latin typeface="Times New Roman" panose="02020603050405020304" pitchFamily="18" charset="0"/>
                <a:cs typeface="Times New Roman" panose="02020603050405020304" pitchFamily="18" charset="0"/>
              </a:rPr>
              <a:t>) </a:t>
            </a:r>
          </a:p>
          <a:p>
            <a:pPr marL="0" indent="0" algn="ctr">
              <a:buNone/>
            </a:pPr>
            <a:r>
              <a:rPr lang="en-US" sz="2600" dirty="0">
                <a:latin typeface="Times New Roman" panose="02020603050405020304" pitchFamily="18" charset="0"/>
                <a:cs typeface="Times New Roman" panose="02020603050405020304" pitchFamily="18" charset="0"/>
              </a:rPr>
              <a:t>= 6/19 = .3158</a:t>
            </a:r>
          </a:p>
          <a:p>
            <a:pPr marL="0" indent="0">
              <a:buNone/>
            </a:pPr>
            <a:r>
              <a:rPr lang="en-US" sz="2600" dirty="0">
                <a:latin typeface="Times New Roman" panose="02020603050405020304" pitchFamily="18" charset="0"/>
                <a:cs typeface="Times New Roman" panose="02020603050405020304" pitchFamily="18" charset="0"/>
              </a:rPr>
              <a:t>Thus, the joint probability of the two events is:</a:t>
            </a:r>
          </a:p>
          <a:p>
            <a:pPr marL="0" indent="457200">
              <a:buNone/>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(both students like ice tea) </a:t>
            </a:r>
          </a:p>
          <a:p>
            <a:pPr marL="0" indent="742950">
              <a:buNone/>
              <a:tabLst>
                <a:tab pos="742950" algn="l"/>
              </a:tabLst>
            </a:pP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first student likes ice tea</a:t>
            </a:r>
            <a:r>
              <a:rPr lang="en-US" sz="2600" dirty="0">
                <a:latin typeface="Times New Roman" panose="02020603050405020304" pitchFamily="18" charset="0"/>
                <a:cs typeface="Times New Roman" panose="02020603050405020304" pitchFamily="18" charset="0"/>
              </a:rPr>
              <a:t>) × </a:t>
            </a:r>
          </a:p>
          <a:p>
            <a:pPr marL="0" indent="457200">
              <a:buNone/>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second student likes ice tea </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first student likes ice tea</a:t>
            </a:r>
            <a:r>
              <a:rPr lang="en-US" sz="2600" dirty="0">
                <a:latin typeface="Times New Roman" panose="02020603050405020304" pitchFamily="18" charset="0"/>
                <a:cs typeface="Times New Roman" panose="02020603050405020304" pitchFamily="18" charset="0"/>
              </a:rPr>
              <a:t>)</a:t>
            </a:r>
          </a:p>
          <a:p>
            <a:pPr marL="0" indent="742950">
              <a:buNone/>
            </a:pPr>
            <a:r>
              <a:rPr lang="en-US" sz="2600" dirty="0">
                <a:latin typeface="Times New Roman" panose="02020603050405020304" pitchFamily="18" charset="0"/>
                <a:cs typeface="Times New Roman" panose="02020603050405020304" pitchFamily="18" charset="0"/>
              </a:rPr>
              <a:t>= (.35) × (.3158) = </a:t>
            </a:r>
            <a:r>
              <a:rPr lang="en-US" sz="2600" b="1" dirty="0">
                <a:latin typeface="Times New Roman" panose="02020603050405020304" pitchFamily="18" charset="0"/>
                <a:cs typeface="Times New Roman" panose="02020603050405020304" pitchFamily="18" charset="0"/>
              </a:rPr>
              <a:t>.1105</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174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4-23: Solution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514350" lvl="0" indent="-514350">
              <a:buFont typeface="+mj-lt"/>
              <a:buAutoNum type="alphaLcParenR" startAt="2"/>
            </a:pPr>
            <a:r>
              <a:rPr lang="en-GB" sz="2600" dirty="0">
                <a:latin typeface="Times New Roman" panose="02020603050405020304" pitchFamily="18" charset="0"/>
                <a:cs typeface="Times New Roman" panose="02020603050405020304" pitchFamily="18" charset="0"/>
              </a:rPr>
              <a:t>From the given information</a:t>
            </a:r>
            <a:r>
              <a:rPr lang="en-US" sz="2600" dirty="0">
                <a:latin typeface="Times New Roman" panose="02020603050405020304" pitchFamily="18" charset="0"/>
                <a:cs typeface="Times New Roman" panose="02020603050405020304" pitchFamily="18" charset="0"/>
              </a:rPr>
              <a:t>:</a:t>
            </a:r>
          </a:p>
          <a:p>
            <a:pPr marL="0" lvl="0" indent="457200">
              <a:buNone/>
              <a:tabLst>
                <a:tab pos="457200" algn="l"/>
              </a:tabLst>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(1</a:t>
            </a:r>
            <a:r>
              <a:rPr lang="en-US" sz="2600" baseline="30000" dirty="0">
                <a:latin typeface="Times New Roman" panose="02020603050405020304" pitchFamily="18" charset="0"/>
                <a:cs typeface="Times New Roman" panose="02020603050405020304" pitchFamily="18" charset="0"/>
              </a:rPr>
              <a:t>st</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student likes ice tea</a:t>
            </a:r>
            <a:r>
              <a:rPr lang="en-US" sz="2600" dirty="0">
                <a:latin typeface="Times New Roman" panose="02020603050405020304" pitchFamily="18" charset="0"/>
                <a:cs typeface="Times New Roman" panose="02020603050405020304" pitchFamily="18" charset="0"/>
              </a:rPr>
              <a:t>) = 7/20 = </a:t>
            </a:r>
            <a:r>
              <a:rPr lang="en-US" sz="2600" b="1" dirty="0">
                <a:latin typeface="Times New Roman" panose="02020603050405020304" pitchFamily="18" charset="0"/>
                <a:cs typeface="Times New Roman" panose="02020603050405020304" pitchFamily="18" charset="0"/>
              </a:rPr>
              <a:t>.35</a:t>
            </a:r>
            <a:endParaRPr lang="en-US" sz="2600" dirty="0">
              <a:latin typeface="Times New Roman" panose="02020603050405020304" pitchFamily="18" charset="0"/>
              <a:cs typeface="Times New Roman" panose="02020603050405020304" pitchFamily="18" charset="0"/>
            </a:endParaRPr>
          </a:p>
          <a:p>
            <a:pPr marL="0" indent="457200">
              <a:buNone/>
              <a:tabLst>
                <a:tab pos="457200" algn="l"/>
              </a:tabLst>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(2</a:t>
            </a:r>
            <a:r>
              <a:rPr lang="en-US" sz="2600" baseline="30000" dirty="0">
                <a:latin typeface="Times New Roman" panose="02020603050405020304" pitchFamily="18" charset="0"/>
                <a:cs typeface="Times New Roman" panose="02020603050405020304" pitchFamily="18" charset="0"/>
              </a:rPr>
              <a:t>nd</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student does not like ice tea </a:t>
            </a:r>
            <a:r>
              <a:rPr lang="en-US" sz="2600" dirty="0">
                <a:latin typeface="Times New Roman" panose="02020603050405020304" pitchFamily="18" charset="0"/>
                <a:cs typeface="Times New Roman" panose="02020603050405020304" pitchFamily="18" charset="0"/>
              </a:rPr>
              <a:t>∣ 1</a:t>
            </a:r>
            <a:r>
              <a:rPr lang="en-US" sz="2600" baseline="30000" dirty="0">
                <a:latin typeface="Times New Roman" panose="02020603050405020304" pitchFamily="18" charset="0"/>
                <a:cs typeface="Times New Roman" panose="02020603050405020304" pitchFamily="18" charset="0"/>
              </a:rPr>
              <a:t>st</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student likes ice tea</a:t>
            </a:r>
            <a:r>
              <a:rPr lang="en-US" sz="2600" dirty="0">
                <a:latin typeface="Times New Roman" panose="02020603050405020304" pitchFamily="18" charset="0"/>
                <a:cs typeface="Times New Roman" panose="02020603050405020304" pitchFamily="18" charset="0"/>
              </a:rPr>
              <a:t>) </a:t>
            </a:r>
          </a:p>
          <a:p>
            <a:pPr marL="0" indent="0" algn="ctr">
              <a:buNone/>
            </a:pPr>
            <a:r>
              <a:rPr lang="en-US" sz="2600" dirty="0">
                <a:latin typeface="Times New Roman" panose="02020603050405020304" pitchFamily="18" charset="0"/>
                <a:cs typeface="Times New Roman" panose="02020603050405020304" pitchFamily="18" charset="0"/>
              </a:rPr>
              <a:t>= 13/19 = </a:t>
            </a:r>
            <a:r>
              <a:rPr lang="en-US" sz="2600" b="1" dirty="0">
                <a:latin typeface="Times New Roman" panose="02020603050405020304" pitchFamily="18" charset="0"/>
                <a:cs typeface="Times New Roman" panose="02020603050405020304" pitchFamily="18" charset="0"/>
              </a:rPr>
              <a:t>.6842</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Thus, the joint probability of the two events is:</a:t>
            </a:r>
          </a:p>
          <a:p>
            <a:pPr marL="0" indent="457200">
              <a:buNone/>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(1</a:t>
            </a:r>
            <a:r>
              <a:rPr lang="en-US" sz="2600" baseline="30000" dirty="0">
                <a:latin typeface="Times New Roman" panose="02020603050405020304" pitchFamily="18" charset="0"/>
                <a:cs typeface="Times New Roman" panose="02020603050405020304" pitchFamily="18" charset="0"/>
              </a:rPr>
              <a:t>st</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student likes ice tea and </a:t>
            </a:r>
            <a:r>
              <a:rPr lang="en-US" sz="2600" dirty="0">
                <a:latin typeface="Times New Roman" panose="02020603050405020304" pitchFamily="18" charset="0"/>
                <a:cs typeface="Times New Roman" panose="02020603050405020304" pitchFamily="18" charset="0"/>
              </a:rPr>
              <a:t>2</a:t>
            </a:r>
            <a:r>
              <a:rPr lang="en-US" sz="2600" baseline="30000" dirty="0">
                <a:latin typeface="Times New Roman" panose="02020603050405020304" pitchFamily="18" charset="0"/>
                <a:cs typeface="Times New Roman" panose="02020603050405020304" pitchFamily="18" charset="0"/>
              </a:rPr>
              <a:t>nd</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student does not like it</a:t>
            </a:r>
            <a:r>
              <a:rPr lang="en-US" sz="2600" dirty="0">
                <a:latin typeface="Times New Roman" panose="02020603050405020304" pitchFamily="18" charset="0"/>
                <a:cs typeface="Times New Roman" panose="02020603050405020304" pitchFamily="18" charset="0"/>
              </a:rPr>
              <a:t>) </a:t>
            </a:r>
          </a:p>
          <a:p>
            <a:pPr marL="0" indent="742950">
              <a:buNone/>
              <a:tabLst>
                <a:tab pos="742950" algn="l"/>
              </a:tabLst>
            </a:pP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(1</a:t>
            </a:r>
            <a:r>
              <a:rPr lang="en-US" sz="2600" baseline="30000" dirty="0">
                <a:latin typeface="Times New Roman" panose="02020603050405020304" pitchFamily="18" charset="0"/>
                <a:cs typeface="Times New Roman" panose="02020603050405020304" pitchFamily="18" charset="0"/>
              </a:rPr>
              <a:t>st</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student likes ice tea</a:t>
            </a:r>
            <a:r>
              <a:rPr lang="en-US" sz="2600" dirty="0">
                <a:latin typeface="Times New Roman" panose="02020603050405020304" pitchFamily="18" charset="0"/>
                <a:cs typeface="Times New Roman" panose="02020603050405020304" pitchFamily="18" charset="0"/>
              </a:rPr>
              <a:t>) × </a:t>
            </a:r>
          </a:p>
          <a:p>
            <a:pPr marL="0" indent="457200">
              <a:buNone/>
            </a:pP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(2</a:t>
            </a:r>
            <a:r>
              <a:rPr lang="en-US" sz="2600" baseline="30000" dirty="0">
                <a:latin typeface="Times New Roman" panose="02020603050405020304" pitchFamily="18" charset="0"/>
                <a:cs typeface="Times New Roman" panose="02020603050405020304" pitchFamily="18" charset="0"/>
              </a:rPr>
              <a:t>nd</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student does not like it </a:t>
            </a:r>
            <a:r>
              <a:rPr lang="en-US" sz="2600" dirty="0">
                <a:latin typeface="Times New Roman" panose="02020603050405020304" pitchFamily="18" charset="0"/>
                <a:cs typeface="Times New Roman" panose="02020603050405020304" pitchFamily="18" charset="0"/>
              </a:rPr>
              <a:t>∣ 1</a:t>
            </a:r>
            <a:r>
              <a:rPr lang="en-US" sz="2600" baseline="30000" dirty="0">
                <a:latin typeface="Times New Roman" panose="02020603050405020304" pitchFamily="18" charset="0"/>
                <a:cs typeface="Times New Roman" panose="02020603050405020304" pitchFamily="18" charset="0"/>
              </a:rPr>
              <a:t>st</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student likes ice tea</a:t>
            </a:r>
            <a:r>
              <a:rPr lang="en-US" sz="2600" dirty="0">
                <a:latin typeface="Times New Roman" panose="02020603050405020304" pitchFamily="18" charset="0"/>
                <a:cs typeface="Times New Roman" panose="02020603050405020304" pitchFamily="18" charset="0"/>
              </a:rPr>
              <a:t>)</a:t>
            </a:r>
          </a:p>
          <a:p>
            <a:pPr marL="0" indent="742950">
              <a:buNone/>
            </a:pPr>
            <a:r>
              <a:rPr lang="en-US" sz="2600" dirty="0">
                <a:latin typeface="Times New Roman" panose="02020603050405020304" pitchFamily="18" charset="0"/>
                <a:cs typeface="Times New Roman" panose="02020603050405020304" pitchFamily="18" charset="0"/>
              </a:rPr>
              <a:t>= (.35) × (.6842) = </a:t>
            </a:r>
            <a:r>
              <a:rPr lang="en-US" sz="2600" b="1" dirty="0">
                <a:latin typeface="Times New Roman" panose="02020603050405020304" pitchFamily="18" charset="0"/>
                <a:cs typeface="Times New Roman" panose="02020603050405020304" pitchFamily="18" charset="0"/>
              </a:rPr>
              <a:t>.2395</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7748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78D7DE-1C22-4FA7-82E8-EEBDC3A654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Intersection of Events and the Multiplication Rule</a:t>
            </a:r>
          </a:p>
        </p:txBody>
      </p:sp>
      <p:sp>
        <p:nvSpPr>
          <p:cNvPr id="7" name="Content Placeholder 6">
            <a:extLst>
              <a:ext uri="{FF2B5EF4-FFF2-40B4-BE49-F238E27FC236}">
                <a16:creationId xmlns:a16="http://schemas.microsoft.com/office/drawing/2014/main" id="{FC6C29C8-C238-474D-8302-704C6C66DB37}"/>
              </a:ext>
            </a:extLst>
          </p:cNvPr>
          <p:cNvSpPr>
            <a:spLocks noGrp="1"/>
          </p:cNvSpPr>
          <p:nvPr>
            <p:ph sz="quarter" idx="16"/>
          </p:nvPr>
        </p:nvSpPr>
        <p:spPr>
          <a:xfrm>
            <a:off x="356821" y="4126845"/>
            <a:ext cx="7211052" cy="578102"/>
          </a:xfrm>
        </p:spPr>
        <p:txBody>
          <a:bodyPr/>
          <a:lstStyle/>
          <a:p>
            <a:pPr>
              <a:lnSpc>
                <a:spcPct val="100000"/>
              </a:lnSpc>
              <a:spcBef>
                <a:spcPts val="624"/>
              </a:spcBef>
            </a:pPr>
            <a:r>
              <a:rPr lang="en-GB" sz="2800" dirty="0">
                <a:latin typeface="Times New Roman" panose="02020603050405020304" pitchFamily="18" charset="0"/>
                <a:cs typeface="Times New Roman" panose="02020603050405020304" pitchFamily="18" charset="0"/>
              </a:rPr>
              <a:t>given that </a:t>
            </a:r>
            <a:r>
              <a:rPr lang="en-GB" sz="2800" i="1" dirty="0">
                <a:latin typeface="Times New Roman" panose="02020603050405020304" pitchFamily="18" charset="0"/>
                <a:cs typeface="Times New Roman" panose="02020603050405020304" pitchFamily="18" charset="0"/>
              </a:rPr>
              <a:t>P </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A </a:t>
            </a:r>
            <a:r>
              <a:rPr lang="en-GB" sz="2800" dirty="0">
                <a:latin typeface="Times New Roman" panose="02020603050405020304" pitchFamily="18" charset="0"/>
                <a:cs typeface="Times New Roman" panose="02020603050405020304" pitchFamily="18" charset="0"/>
              </a:rPr>
              <a:t>) ≠ 0 and </a:t>
            </a:r>
            <a:r>
              <a:rPr lang="en-GB" sz="2800" i="1" dirty="0">
                <a:latin typeface="Times New Roman" panose="02020603050405020304" pitchFamily="18" charset="0"/>
                <a:cs typeface="Times New Roman" panose="02020603050405020304" pitchFamily="18" charset="0"/>
              </a:rPr>
              <a:t>P </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B </a:t>
            </a:r>
            <a:r>
              <a:rPr lang="en-GB" sz="2800" dirty="0">
                <a:latin typeface="Times New Roman" panose="02020603050405020304" pitchFamily="18" charset="0"/>
                <a:cs typeface="Times New Roman" panose="02020603050405020304" pitchFamily="18" charset="0"/>
              </a:rPr>
              <a:t>) ≠ 0.</a:t>
            </a:r>
            <a:endParaRPr lang="en-US" sz="2800" dirty="0">
              <a:latin typeface="Times New Roman" panose="02020603050405020304" pitchFamily="18" charset="0"/>
              <a:cs typeface="Times New Roman" panose="02020603050405020304" pitchFamily="18" charset="0"/>
            </a:endParaRPr>
          </a:p>
        </p:txBody>
      </p:sp>
      <p:graphicFrame>
        <p:nvGraphicFramePr>
          <p:cNvPr id="20" name="Object 2" descr="cap p left parenthesis cap b vertical line cap a right parenthesis equals start frac cap p left parenthesis cap a  and  cap b right parenthesis over cap p left parenthesis cap a right parenthesis end frac   and   cap p left parenthesis cap a vertical line cap b right parenthesis equals start frac cap p left parenthesis cap a  and  cap b right parenthesis over cap p left parenthesis cap b right parenthesis end frac">
            <a:extLst>
              <a:ext uri="{FF2B5EF4-FFF2-40B4-BE49-F238E27FC236}">
                <a16:creationId xmlns:a16="http://schemas.microsoft.com/office/drawing/2014/main" id="{83E6CDB2-185D-48AF-A6EA-FF96652D2E29}"/>
              </a:ext>
            </a:extLst>
          </p:cNvPr>
          <p:cNvGraphicFramePr>
            <a:graphicFrameLocks noChangeAspect="1"/>
          </p:cNvGraphicFramePr>
          <p:nvPr>
            <p:extLst>
              <p:ext uri="{D42A27DB-BD31-4B8C-83A1-F6EECF244321}">
                <p14:modId xmlns:p14="http://schemas.microsoft.com/office/powerpoint/2010/main" val="4088018152"/>
              </p:ext>
            </p:extLst>
          </p:nvPr>
        </p:nvGraphicFramePr>
        <p:xfrm>
          <a:off x="1238250" y="3173968"/>
          <a:ext cx="6625273" cy="825976"/>
        </p:xfrm>
        <a:graphic>
          <a:graphicData uri="http://schemas.openxmlformats.org/presentationml/2006/ole">
            <mc:AlternateContent xmlns:mc="http://schemas.openxmlformats.org/markup-compatibility/2006">
              <mc:Choice xmlns:v="urn:schemas-microsoft-com:vml" Requires="v">
                <p:oleObj spid="_x0000_s66713" name="Equation" r:id="rId3" imgW="5295600" imgH="660240" progId="Equation.DSMT4">
                  <p:embed/>
                </p:oleObj>
              </mc:Choice>
              <mc:Fallback>
                <p:oleObj name="Equation" r:id="rId3" imgW="5295600" imgH="660240" progId="Equation.DSMT4">
                  <p:embed/>
                  <p:pic>
                    <p:nvPicPr>
                      <p:cNvPr id="9218" name="Object 2"/>
                      <p:cNvPicPr>
                        <a:picLocks noGrp="1" noChangeAspect="1" noChangeArrowheads="1"/>
                      </p:cNvPicPr>
                      <p:nvPr/>
                    </p:nvPicPr>
                    <p:blipFill>
                      <a:blip r:embed="rId4"/>
                      <a:srcRect/>
                      <a:stretch>
                        <a:fillRect/>
                      </a:stretch>
                    </p:blipFill>
                    <p:spPr bwMode="auto">
                      <a:xfrm>
                        <a:off x="1238250" y="3173968"/>
                        <a:ext cx="6625273" cy="825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id="{BF78AAC4-573C-4F7C-A4B3-06758AFFD272}"/>
              </a:ext>
            </a:extLst>
          </p:cNvPr>
          <p:cNvSpPr>
            <a:spLocks noGrp="1"/>
          </p:cNvSpPr>
          <p:nvPr>
            <p:ph sz="quarter" idx="15"/>
          </p:nvPr>
        </p:nvSpPr>
        <p:spPr>
          <a:xfrm>
            <a:off x="356821" y="1766889"/>
            <a:ext cx="8534400" cy="1363133"/>
          </a:xfrm>
        </p:spPr>
        <p:txBody>
          <a:bodyPr/>
          <a:lstStyle/>
          <a:p>
            <a:pPr algn="l">
              <a:lnSpc>
                <a:spcPct val="100000"/>
              </a:lnSpc>
              <a:spcBef>
                <a:spcPts val="624"/>
              </a:spcBef>
              <a:spcAft>
                <a:spcPts val="1200"/>
              </a:spcAft>
            </a:pPr>
            <a:r>
              <a:rPr lang="en-GB" sz="2800" b="1" dirty="0">
                <a:latin typeface="Times New Roman" panose="02020603050405020304" pitchFamily="18" charset="0"/>
                <a:cs typeface="Times New Roman" panose="02020603050405020304" pitchFamily="18" charset="0"/>
              </a:rPr>
              <a:t>Calculating Conditional Probability</a:t>
            </a:r>
          </a:p>
          <a:p>
            <a:pPr algn="l">
              <a:lnSpc>
                <a:spcPct val="100000"/>
              </a:lnSpc>
              <a:spcBef>
                <a:spcPts val="624"/>
              </a:spcBef>
              <a:spcAft>
                <a:spcPts val="1200"/>
              </a:spcAft>
            </a:pPr>
            <a:r>
              <a:rPr lang="en-GB" sz="2800" dirty="0">
                <a:latin typeface="Times New Roman" panose="02020603050405020304" pitchFamily="18" charset="0"/>
                <a:cs typeface="Times New Roman" panose="02020603050405020304" pitchFamily="18" charset="0"/>
              </a:rPr>
              <a:t>If </a:t>
            </a:r>
            <a:r>
              <a:rPr lang="en-GB" sz="2800" i="1" dirty="0">
                <a:latin typeface="Times New Roman" panose="02020603050405020304" pitchFamily="18" charset="0"/>
                <a:cs typeface="Times New Roman" panose="02020603050405020304" pitchFamily="18" charset="0"/>
              </a:rPr>
              <a:t>A</a:t>
            </a:r>
            <a:r>
              <a:rPr lang="en-GB" sz="2800" dirty="0">
                <a:latin typeface="Times New Roman" panose="02020603050405020304" pitchFamily="18" charset="0"/>
                <a:cs typeface="Times New Roman" panose="02020603050405020304" pitchFamily="18" charset="0"/>
              </a:rPr>
              <a:t> and </a:t>
            </a:r>
            <a:r>
              <a:rPr lang="en-GB" sz="2800" i="1" dirty="0">
                <a:latin typeface="Times New Roman" panose="02020603050405020304" pitchFamily="18" charset="0"/>
                <a:cs typeface="Times New Roman" panose="02020603050405020304" pitchFamily="18" charset="0"/>
              </a:rPr>
              <a:t>B</a:t>
            </a:r>
            <a:r>
              <a:rPr lang="en-GB" sz="2800" dirty="0">
                <a:latin typeface="Times New Roman" panose="02020603050405020304" pitchFamily="18" charset="0"/>
                <a:cs typeface="Times New Roman" panose="02020603050405020304" pitchFamily="18" charset="0"/>
              </a:rPr>
              <a:t> are two events, then,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6530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The probability that a randomly selected student from a college is a senior is .20, and the joint probability that the student is a computer science major and a senior is .03. Find the conditional probability that a student selected at random is a computer science major given that the student is a senior.</a:t>
            </a:r>
          </a:p>
        </p:txBody>
      </p:sp>
    </p:spTree>
    <p:extLst>
      <p:ext uri="{BB962C8B-B14F-4D97-AF65-F5344CB8AC3E}">
        <p14:creationId xmlns:p14="http://schemas.microsoft.com/office/powerpoint/2010/main" val="19636626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4-24: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buNone/>
            </a:pPr>
            <a:r>
              <a:rPr lang="en-GB" dirty="0">
                <a:latin typeface="Times New Roman" panose="02020603050405020304" pitchFamily="18" charset="0"/>
                <a:cs typeface="Times New Roman" panose="02020603050405020304" pitchFamily="18" charset="0"/>
              </a:rPr>
              <a:t>From the given information,</a:t>
            </a:r>
          </a:p>
          <a:p>
            <a:pPr indent="0">
              <a:buNone/>
            </a:pPr>
            <a:r>
              <a:rPr lang="en-GB" i="1" dirty="0">
                <a:latin typeface="Times New Roman" panose="02020603050405020304" pitchFamily="18" charset="0"/>
                <a:cs typeface="Times New Roman" panose="02020603050405020304" pitchFamily="18" charset="0"/>
              </a:rPr>
              <a:t>P(senior) = </a:t>
            </a:r>
            <a:r>
              <a:rPr lang="en-GB" b="1" dirty="0">
                <a:latin typeface="Times New Roman" panose="02020603050405020304" pitchFamily="18" charset="0"/>
                <a:cs typeface="Times New Roman" panose="02020603050405020304" pitchFamily="18" charset="0"/>
              </a:rPr>
              <a:t>.20  </a:t>
            </a:r>
            <a:r>
              <a:rPr lang="en-GB" dirty="0">
                <a:latin typeface="Times New Roman" panose="02020603050405020304" pitchFamily="18" charset="0"/>
                <a:cs typeface="Times New Roman" panose="02020603050405020304" pitchFamily="18" charset="0"/>
              </a:rPr>
              <a:t>and</a:t>
            </a:r>
          </a:p>
          <a:p>
            <a:pPr indent="0">
              <a:spcAft>
                <a:spcPts val="1800"/>
              </a:spcAft>
              <a:buNone/>
            </a:pPr>
            <a:r>
              <a:rPr lang="en-GB" i="1" dirty="0">
                <a:latin typeface="Times New Roman" panose="02020603050405020304" pitchFamily="18" charset="0"/>
                <a:cs typeface="Times New Roman" panose="02020603050405020304" pitchFamily="18" charset="0"/>
              </a:rPr>
              <a:t>P(senior </a:t>
            </a:r>
            <a:r>
              <a:rPr lang="en-GB" dirty="0">
                <a:latin typeface="Times New Roman" panose="02020603050405020304" pitchFamily="18" charset="0"/>
                <a:cs typeface="Times New Roman" panose="02020603050405020304" pitchFamily="18" charset="0"/>
              </a:rPr>
              <a:t>and</a:t>
            </a:r>
            <a:r>
              <a:rPr lang="en-GB" i="1" dirty="0">
                <a:latin typeface="Times New Roman" panose="02020603050405020304" pitchFamily="18" charset="0"/>
                <a:cs typeface="Times New Roman" panose="02020603050405020304" pitchFamily="18" charset="0"/>
              </a:rPr>
              <a:t> computer science major) = </a:t>
            </a:r>
            <a:r>
              <a:rPr lang="en-GB" b="1" dirty="0">
                <a:latin typeface="Times New Roman" panose="02020603050405020304" pitchFamily="18" charset="0"/>
                <a:cs typeface="Times New Roman" panose="02020603050405020304" pitchFamily="18" charset="0"/>
              </a:rPr>
              <a:t>.03</a:t>
            </a:r>
            <a:endParaRPr lang="en-GB" dirty="0">
              <a:latin typeface="Times New Roman" panose="02020603050405020304" pitchFamily="18" charset="0"/>
              <a:cs typeface="Times New Roman" panose="02020603050405020304" pitchFamily="18" charset="0"/>
            </a:endParaRPr>
          </a:p>
          <a:p>
            <a:pPr>
              <a:buNone/>
            </a:pPr>
            <a:r>
              <a:rPr lang="en-GB" dirty="0">
                <a:latin typeface="Times New Roman" panose="02020603050405020304" pitchFamily="18" charset="0"/>
                <a:cs typeface="Times New Roman" panose="02020603050405020304" pitchFamily="18" charset="0"/>
              </a:rPr>
              <a:t>Hence,</a:t>
            </a:r>
          </a:p>
          <a:p>
            <a:pPr indent="0">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computer science major </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senior</a:t>
            </a:r>
            <a:r>
              <a:rPr lang="en-GB" dirty="0">
                <a:latin typeface="Times New Roman" panose="02020603050405020304" pitchFamily="18" charset="0"/>
                <a:cs typeface="Times New Roman" panose="02020603050405020304" pitchFamily="18" charset="0"/>
              </a:rPr>
              <a:t>) </a:t>
            </a:r>
          </a:p>
          <a:p>
            <a:pPr indent="0">
              <a:buNone/>
            </a:pP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 P(senior </a:t>
            </a:r>
            <a:r>
              <a:rPr lang="en-GB" dirty="0">
                <a:latin typeface="Times New Roman" panose="02020603050405020304" pitchFamily="18" charset="0"/>
                <a:cs typeface="Times New Roman" panose="02020603050405020304" pitchFamily="18" charset="0"/>
              </a:rPr>
              <a:t>and</a:t>
            </a:r>
            <a:r>
              <a:rPr lang="en-GB" i="1" dirty="0">
                <a:latin typeface="Times New Roman" panose="02020603050405020304" pitchFamily="18" charset="0"/>
                <a:cs typeface="Times New Roman" panose="02020603050405020304" pitchFamily="18" charset="0"/>
              </a:rPr>
              <a:t> computer science major) / P(senior) </a:t>
            </a:r>
          </a:p>
          <a:p>
            <a:pPr indent="0">
              <a:buNone/>
            </a:pP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.03 / .20 = </a:t>
            </a:r>
            <a:r>
              <a:rPr lang="en-GB" b="1"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34402001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Mutually Exclusive Events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Joint Probability of Mutually Exclusive Events</a:t>
            </a:r>
          </a:p>
          <a:p>
            <a:pPr marL="0" indent="0">
              <a:spcAft>
                <a:spcPts val="1800"/>
              </a:spcAft>
              <a:buNone/>
            </a:pPr>
            <a:r>
              <a:rPr lang="en-GB" dirty="0">
                <a:latin typeface="Times New Roman" panose="02020603050405020304" pitchFamily="18" charset="0"/>
                <a:cs typeface="Times New Roman" panose="02020603050405020304" pitchFamily="18" charset="0"/>
              </a:rPr>
              <a:t>The joint probability of two mutually exclusive events is always zero. If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are two mutually exclusive events, then</a:t>
            </a:r>
          </a:p>
          <a:p>
            <a:pPr marL="0" indent="0" algn="ctr">
              <a:spcAft>
                <a:spcPts val="1800"/>
              </a:spcAft>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 0</a:t>
            </a:r>
          </a:p>
        </p:txBody>
      </p:sp>
    </p:spTree>
    <p:extLst>
      <p:ext uri="{BB962C8B-B14F-4D97-AF65-F5344CB8AC3E}">
        <p14:creationId xmlns:p14="http://schemas.microsoft.com/office/powerpoint/2010/main" val="39929193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Consider the following two events for an application filed by a person to obtain a car loan:</a:t>
            </a:r>
          </a:p>
          <a:p>
            <a:pPr marL="457200" lvl="1" indent="0">
              <a:buSzTx/>
              <a:buNone/>
            </a:pPr>
            <a:r>
              <a:rPr lang="en-GB" sz="2800" i="1" dirty="0">
                <a:latin typeface="Times New Roman" panose="02020603050405020304" pitchFamily="18" charset="0"/>
                <a:cs typeface="Times New Roman" panose="02020603050405020304" pitchFamily="18" charset="0"/>
              </a:rPr>
              <a:t>A</a:t>
            </a:r>
            <a:r>
              <a:rPr lang="en-GB" sz="2800" dirty="0">
                <a:latin typeface="Times New Roman" panose="02020603050405020304" pitchFamily="18" charset="0"/>
                <a:cs typeface="Times New Roman" panose="02020603050405020304" pitchFamily="18" charset="0"/>
              </a:rPr>
              <a:t> = event that the loan application is approved</a:t>
            </a:r>
          </a:p>
          <a:p>
            <a:pPr marL="457200" lvl="1" indent="0">
              <a:buSzTx/>
              <a:buNone/>
            </a:pPr>
            <a:r>
              <a:rPr lang="en-GB" sz="2800" i="1" dirty="0">
                <a:latin typeface="Times New Roman" panose="02020603050405020304" pitchFamily="18" charset="0"/>
                <a:cs typeface="Times New Roman" panose="02020603050405020304" pitchFamily="18" charset="0"/>
              </a:rPr>
              <a:t>R</a:t>
            </a:r>
            <a:r>
              <a:rPr lang="en-GB" sz="2800" dirty="0">
                <a:latin typeface="Times New Roman" panose="02020603050405020304" pitchFamily="18" charset="0"/>
                <a:cs typeface="Times New Roman" panose="02020603050405020304" pitchFamily="18" charset="0"/>
              </a:rPr>
              <a:t> = event that the loan application is rejected</a:t>
            </a:r>
          </a:p>
          <a:p>
            <a:pPr marL="0" indent="0">
              <a:buNone/>
            </a:pPr>
            <a:r>
              <a:rPr lang="en-GB" dirty="0">
                <a:latin typeface="Times New Roman" panose="02020603050405020304" pitchFamily="18" charset="0"/>
                <a:cs typeface="Times New Roman" panose="02020603050405020304" pitchFamily="18" charset="0"/>
              </a:rPr>
              <a:t>What is the joint probability of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R</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92739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4-25: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The two events A and R are mutually exclusive. Either the loan application will be approved or it will be rejected. Hence,</a:t>
            </a:r>
          </a:p>
          <a:p>
            <a:pPr marL="0" indent="0" algn="ctr">
              <a:spcAft>
                <a:spcPts val="1800"/>
              </a:spcAft>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R</a:t>
            </a:r>
            <a:r>
              <a:rPr lang="en-GB" dirty="0">
                <a:latin typeface="Times New Roman" panose="02020603050405020304" pitchFamily="18" charset="0"/>
                <a:cs typeface="Times New Roman" panose="02020603050405020304" pitchFamily="18" charset="0"/>
              </a:rPr>
              <a:t>) = </a:t>
            </a:r>
            <a:r>
              <a:rPr lang="en-GB" b="1"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29503148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4.5 Union of Events and the Addition Rule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spcAft>
                <a:spcPts val="1800"/>
              </a:spcAft>
              <a:buNone/>
            </a:pPr>
            <a:r>
              <a:rPr lang="en-GB" dirty="0">
                <a:latin typeface="Times New Roman" panose="02020603050405020304" pitchFamily="18" charset="0"/>
                <a:cs typeface="Times New Roman" panose="02020603050405020304" pitchFamily="18" charset="0"/>
              </a:rPr>
              <a:t>Let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be two events defined in a sample space. The </a:t>
            </a:r>
            <a:r>
              <a:rPr lang="en-GB" b="1" i="1" u="sng" dirty="0">
                <a:latin typeface="Times New Roman" panose="02020603050405020304" pitchFamily="18" charset="0"/>
                <a:cs typeface="Times New Roman" panose="02020603050405020304" pitchFamily="18" charset="0"/>
              </a:rPr>
              <a:t>union of events</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is the collection of all outcomes that belong to either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or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or to both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and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and is denoted by</a:t>
            </a:r>
          </a:p>
          <a:p>
            <a:pPr marL="0" indent="0" algn="ctr">
              <a:spcAft>
                <a:spcPts val="1800"/>
              </a:spcAft>
              <a:buNone/>
            </a:pP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or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24871701"/>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7171</Words>
  <Application>Microsoft Office PowerPoint</Application>
  <PresentationFormat>On-screen Show (4:3)</PresentationFormat>
  <Paragraphs>729</Paragraphs>
  <Slides>149</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2</vt:i4>
      </vt:variant>
      <vt:variant>
        <vt:lpstr>Slide Titles</vt:lpstr>
      </vt:variant>
      <vt:variant>
        <vt:i4>149</vt:i4>
      </vt:variant>
    </vt:vector>
  </HeadingPairs>
  <TitlesOfParts>
    <vt:vector size="165"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MathType 7.0 Equation</vt:lpstr>
      <vt:lpstr>Introductory Statistics</vt:lpstr>
      <vt:lpstr>Opening Example</vt:lpstr>
      <vt:lpstr>4.1 Experiment, Outcomes, and Sample Space</vt:lpstr>
      <vt:lpstr>Table 4.1 Examples of Experiments, Outcomes, and Sample Spaces</vt:lpstr>
      <vt:lpstr>Example 4-1</vt:lpstr>
      <vt:lpstr>Example 4-1: Solution Figure 4.1 Tree Diagram for One Toss of a Coin</vt:lpstr>
      <vt:lpstr>Example 4-2</vt:lpstr>
      <vt:lpstr>Example 4-2: Solution Figure 4.2 Tree Diagram for Two Tosses of a Coin</vt:lpstr>
      <vt:lpstr>Example 4-3</vt:lpstr>
      <vt:lpstr>Example 4.3: Solution Figure 4.3 Tree Diagram for Selecting Two Workers</vt:lpstr>
      <vt:lpstr>Event, Simple and Compound Events (1 of 3)</vt:lpstr>
      <vt:lpstr>Event, Simple and Compound Events (2 of 3)</vt:lpstr>
      <vt:lpstr>Example 4-4</vt:lpstr>
      <vt:lpstr>Event, Simple and Compound Events (3 of 3)</vt:lpstr>
      <vt:lpstr>Example 4-5</vt:lpstr>
      <vt:lpstr>Example 4-5: Solution</vt:lpstr>
      <vt:lpstr>Figure 4.4 Diagram Showing Event A</vt:lpstr>
      <vt:lpstr>Example 4-6</vt:lpstr>
      <vt:lpstr>Example 4-6: Solution (1 of 6)</vt:lpstr>
      <vt:lpstr>Figure 4.5 Tree Diagram</vt:lpstr>
      <vt:lpstr>Example 4-6: Solution (2 of 6)</vt:lpstr>
      <vt:lpstr>Example 4-6: Solution (3 of 6)</vt:lpstr>
      <vt:lpstr>Example 4-6: Solution (4 of 6)</vt:lpstr>
      <vt:lpstr>Example 4-6: Solution (5 of 6)</vt:lpstr>
      <vt:lpstr>Example 4-6: Solution (6 of 6)</vt:lpstr>
      <vt:lpstr>4.2 Calculating Probability</vt:lpstr>
      <vt:lpstr>Two Properties of Probability</vt:lpstr>
      <vt:lpstr>Three Conceptual Approaches to Probability (1 of 3)</vt:lpstr>
      <vt:lpstr>Classical Probability </vt:lpstr>
      <vt:lpstr>Example 4-7</vt:lpstr>
      <vt:lpstr>Example 4-7: Solution</vt:lpstr>
      <vt:lpstr>Example 4-8</vt:lpstr>
      <vt:lpstr>Example 4-8: Solution</vt:lpstr>
      <vt:lpstr>Example 4-9</vt:lpstr>
      <vt:lpstr>Example 4-9: Solution</vt:lpstr>
      <vt:lpstr>Three Conceptual Approaches to Probability (2 of 3)</vt:lpstr>
      <vt:lpstr>Example 4-10</vt:lpstr>
      <vt:lpstr>Example 4-10: Solution</vt:lpstr>
      <vt:lpstr>Table 4.2 Frequency and Relative Frequency Distributions for the Sample of Cars</vt:lpstr>
      <vt:lpstr>Law of Large Numbers</vt:lpstr>
      <vt:lpstr>Table 4.3 Simulating the Tosses of a Coin</vt:lpstr>
      <vt:lpstr>Example 4-11</vt:lpstr>
      <vt:lpstr>Example 4-11: Solution</vt:lpstr>
      <vt:lpstr>Three Conceptual Approaches to Probability (3 of 3)</vt:lpstr>
      <vt:lpstr>4.3 Marginal Probability, Conditional Probability, and Related Probability Concepts</vt:lpstr>
      <vt:lpstr>Table 4.4 Two-Way Classification of Employee Responses</vt:lpstr>
      <vt:lpstr>Table 4.5 Two-Way Classification of Employee Responses with Totals</vt:lpstr>
      <vt:lpstr>Marginal Probability, Conditional Probability, and Related Probability Concepts (1 of 6)</vt:lpstr>
      <vt:lpstr>Table 4.6 Listing the Marginal Probabilities</vt:lpstr>
      <vt:lpstr>Marginal Probability, Conditional Probability, and Related Probability Concepts (2 of 6)</vt:lpstr>
      <vt:lpstr>Marginal Probability, Conditional Probability, and Related Probability Concepts (3 of 6)</vt:lpstr>
      <vt:lpstr>Example 4-12</vt:lpstr>
      <vt:lpstr>Example 4-12: Solution</vt:lpstr>
      <vt:lpstr>Case Study 4-1 Vegetarians, Gender, and Ideology</vt:lpstr>
      <vt:lpstr>Example 4-13</vt:lpstr>
      <vt:lpstr>Example 4-13: Solution</vt:lpstr>
      <vt:lpstr>Marginal Probability, Conditional Probability, and Related Probability Concepts (4 of 6)</vt:lpstr>
      <vt:lpstr>Example 4-14</vt:lpstr>
      <vt:lpstr>Example 4-14: Solution (1 of 2)</vt:lpstr>
      <vt:lpstr>Example 4-14: Solution (2 of 2)</vt:lpstr>
      <vt:lpstr>Example 4-15</vt:lpstr>
      <vt:lpstr>Example 4-15: Solution</vt:lpstr>
      <vt:lpstr>Marginal Probability, Conditional Probability, and Related Probability Concepts (5 of 6)</vt:lpstr>
      <vt:lpstr>Example 4-16</vt:lpstr>
      <vt:lpstr>Example 4-16: Solution</vt:lpstr>
      <vt:lpstr>Example 4-17</vt:lpstr>
      <vt:lpstr>Example 4-17: Solution</vt:lpstr>
      <vt:lpstr>Example 4-17: Solution Table 4.7 Gender and Drinking Coffee with or without Sugar</vt:lpstr>
      <vt:lpstr>Marginal Probability, Conditional Probability, and Related Probability Concepts (6 of 6)</vt:lpstr>
      <vt:lpstr>Figure 4.9 Two Complementary Events</vt:lpstr>
      <vt:lpstr>Example 4-18</vt:lpstr>
      <vt:lpstr>Example 4-18: Solution</vt:lpstr>
      <vt:lpstr>Figure 4.10 Complementary Events A and </vt:lpstr>
      <vt:lpstr>Example 4-19</vt:lpstr>
      <vt:lpstr>Example 4-19: Solution</vt:lpstr>
      <vt:lpstr>Figure 4.11 Complementary Events Drinking Coffee with or without Sugar</vt:lpstr>
      <vt:lpstr>4.4. Intersection of Events and the Multiplication Rule</vt:lpstr>
      <vt:lpstr>Figure 4.12 Intersection of Events A and B</vt:lpstr>
      <vt:lpstr>Intersection of Events and the Multiplication Rule (1 of 3)</vt:lpstr>
      <vt:lpstr>Intersection of Events and the Multiplication Rule (2 of 3)</vt:lpstr>
      <vt:lpstr>Example 4-20</vt:lpstr>
      <vt:lpstr>Example 4-20: Solution</vt:lpstr>
      <vt:lpstr>Example 4-21</vt:lpstr>
      <vt:lpstr>Example 4-21: Solution</vt:lpstr>
      <vt:lpstr>Intersection of Events and the Multiplication Rule (3 of 3)</vt:lpstr>
      <vt:lpstr>Example 4-22 (1 of 2)</vt:lpstr>
      <vt:lpstr>Example 4-22 (2 of 2)</vt:lpstr>
      <vt:lpstr>Example 4-22: Solution</vt:lpstr>
      <vt:lpstr>Figure 4.13 Intersection of Events Female and College Graduate</vt:lpstr>
      <vt:lpstr>Example 4-23</vt:lpstr>
      <vt:lpstr>Example 4-23: Solution (1 of 2)</vt:lpstr>
      <vt:lpstr>Example 4-23: Solution (2 of 2)</vt:lpstr>
      <vt:lpstr>Intersection of Events and the Multiplication Rule</vt:lpstr>
      <vt:lpstr>Example 4-24</vt:lpstr>
      <vt:lpstr>Example 4-24: Solution</vt:lpstr>
      <vt:lpstr>Mutually Exclusive Events</vt:lpstr>
      <vt:lpstr>Example 4-25</vt:lpstr>
      <vt:lpstr>Example 4-25: Solution</vt:lpstr>
      <vt:lpstr>4.5 Union of Events and the Addition Rule</vt:lpstr>
      <vt:lpstr>Example 4-26</vt:lpstr>
      <vt:lpstr>Table 4.9 Hot Drinks Employees Like </vt:lpstr>
      <vt:lpstr>Example 4-26: Solution</vt:lpstr>
      <vt:lpstr>Figure 4.14 Union of Events Female and Likes Regular Coffee</vt:lpstr>
      <vt:lpstr>Addition Rule for Mutually Nonexclusive Events</vt:lpstr>
      <vt:lpstr>Example 4-27</vt:lpstr>
      <vt:lpstr>Table 4.10 Two-Way Classification of Responses</vt:lpstr>
      <vt:lpstr>Example 4-27: Solution</vt:lpstr>
      <vt:lpstr>Example 4-28</vt:lpstr>
      <vt:lpstr>Example 4-28: Solution</vt:lpstr>
      <vt:lpstr>Addition Rule for Mutually Exclusive Events</vt:lpstr>
      <vt:lpstr>Example 4-29</vt:lpstr>
      <vt:lpstr>Example 4-29: Solution (1 of 2)</vt:lpstr>
      <vt:lpstr>Example 4-29: Solution (2 of 2)</vt:lpstr>
      <vt:lpstr>Example 4-30</vt:lpstr>
      <vt:lpstr>Example 4-30: Solution (1 of 2)</vt:lpstr>
      <vt:lpstr>Example 4-30: Solution (2 of 2)</vt:lpstr>
      <vt:lpstr>4.6 Counting Rule, Factorials, Combinations, and Permutations</vt:lpstr>
      <vt:lpstr>Example 4-31</vt:lpstr>
      <vt:lpstr>Example 4-31: Solution</vt:lpstr>
      <vt:lpstr>Example 4-32</vt:lpstr>
      <vt:lpstr>Example 4-32: Solution</vt:lpstr>
      <vt:lpstr>Example 4-33</vt:lpstr>
      <vt:lpstr>Example 4-33: Solution</vt:lpstr>
      <vt:lpstr>Counting Rule, Factorials, Combinations, and Permutations (1 of 2)</vt:lpstr>
      <vt:lpstr>Example 4-34</vt:lpstr>
      <vt:lpstr>Example 4-35</vt:lpstr>
      <vt:lpstr>Example 4-36</vt:lpstr>
      <vt:lpstr>Example 4-37</vt:lpstr>
      <vt:lpstr>Counting Rule, Factorials, Combinations, and Permutations (2 of 2)</vt:lpstr>
      <vt:lpstr>Combinations (1 of 2)</vt:lpstr>
      <vt:lpstr>Combinations (2 of 2)</vt:lpstr>
      <vt:lpstr>Example 4-38</vt:lpstr>
      <vt:lpstr>Example 4-38: Solution</vt:lpstr>
      <vt:lpstr>Example 4-39</vt:lpstr>
      <vt:lpstr>Example 4-39: Solution</vt:lpstr>
      <vt:lpstr>Example 4-40</vt:lpstr>
      <vt:lpstr>Example 4-40: Solution</vt:lpstr>
      <vt:lpstr>Case Study 4-2 Probability of Winning a Mega Millions Lottery Jackpot</vt:lpstr>
      <vt:lpstr>Permutations (1 of 2)</vt:lpstr>
      <vt:lpstr>Permutations (2 of 2)</vt:lpstr>
      <vt:lpstr>Example 4-41</vt:lpstr>
      <vt:lpstr>Example 4-41: Solution</vt:lpstr>
      <vt:lpstr>TI-84 Color/TI-84 (1 of 2)</vt:lpstr>
      <vt:lpstr>TI-84 Color/TI-84 (2 of 2)</vt:lpstr>
      <vt:lpstr>Minitab (1 of 2)</vt:lpstr>
      <vt:lpstr>Minitab (2 of 2)</vt:lpstr>
      <vt:lpstr>Excel (1 of 2)</vt:lpstr>
      <vt:lpstr>Excel (2 of 2)</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Probability</dc:title>
  <dc:creator/>
  <cp:lastModifiedBy/>
  <cp:revision>1</cp:revision>
  <dcterms:modified xsi:type="dcterms:W3CDTF">2020-09-08T07:18:17Z</dcterms:modified>
</cp:coreProperties>
</file>