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128"/>
  </p:notesMasterIdLst>
  <p:sldIdLst>
    <p:sldId id="436" r:id="rId8"/>
    <p:sldId id="500" r:id="rId9"/>
    <p:sldId id="510" r:id="rId10"/>
    <p:sldId id="505" r:id="rId11"/>
    <p:sldId id="573" r:id="rId12"/>
    <p:sldId id="889" r:id="rId13"/>
    <p:sldId id="890" r:id="rId14"/>
    <p:sldId id="891" r:id="rId15"/>
    <p:sldId id="502" r:id="rId16"/>
    <p:sldId id="892" r:id="rId17"/>
    <p:sldId id="755" r:id="rId18"/>
    <p:sldId id="893" r:id="rId19"/>
    <p:sldId id="894" r:id="rId20"/>
    <p:sldId id="895" r:id="rId21"/>
    <p:sldId id="765" r:id="rId22"/>
    <p:sldId id="759" r:id="rId23"/>
    <p:sldId id="760" r:id="rId24"/>
    <p:sldId id="761" r:id="rId25"/>
    <p:sldId id="896" r:id="rId26"/>
    <p:sldId id="762" r:id="rId27"/>
    <p:sldId id="897" r:id="rId28"/>
    <p:sldId id="763" r:id="rId29"/>
    <p:sldId id="898" r:id="rId30"/>
    <p:sldId id="764" r:id="rId31"/>
    <p:sldId id="766" r:id="rId32"/>
    <p:sldId id="767" r:id="rId33"/>
    <p:sldId id="768" r:id="rId34"/>
    <p:sldId id="899" r:id="rId35"/>
    <p:sldId id="576" r:id="rId36"/>
    <p:sldId id="900" r:id="rId37"/>
    <p:sldId id="901" r:id="rId38"/>
    <p:sldId id="773" r:id="rId39"/>
    <p:sldId id="902" r:id="rId40"/>
    <p:sldId id="769" r:id="rId41"/>
    <p:sldId id="903" r:id="rId42"/>
    <p:sldId id="904" r:id="rId43"/>
    <p:sldId id="770" r:id="rId44"/>
    <p:sldId id="771" r:id="rId45"/>
    <p:sldId id="905" r:id="rId46"/>
    <p:sldId id="906" r:id="rId47"/>
    <p:sldId id="907" r:id="rId48"/>
    <p:sldId id="772" r:id="rId49"/>
    <p:sldId id="774" r:id="rId50"/>
    <p:sldId id="775" r:id="rId51"/>
    <p:sldId id="777" r:id="rId52"/>
    <p:sldId id="908" r:id="rId53"/>
    <p:sldId id="779" r:id="rId54"/>
    <p:sldId id="909" r:id="rId55"/>
    <p:sldId id="781" r:id="rId56"/>
    <p:sldId id="910" r:id="rId57"/>
    <p:sldId id="911" r:id="rId58"/>
    <p:sldId id="797" r:id="rId59"/>
    <p:sldId id="808" r:id="rId60"/>
    <p:sldId id="798" r:id="rId61"/>
    <p:sldId id="912" r:id="rId62"/>
    <p:sldId id="913" r:id="rId63"/>
    <p:sldId id="914" r:id="rId64"/>
    <p:sldId id="915" r:id="rId65"/>
    <p:sldId id="916" r:id="rId66"/>
    <p:sldId id="917" r:id="rId67"/>
    <p:sldId id="919" r:id="rId68"/>
    <p:sldId id="920" r:id="rId69"/>
    <p:sldId id="876" r:id="rId70"/>
    <p:sldId id="922" r:id="rId71"/>
    <p:sldId id="923" r:id="rId72"/>
    <p:sldId id="924" r:id="rId73"/>
    <p:sldId id="925" r:id="rId74"/>
    <p:sldId id="921" r:id="rId75"/>
    <p:sldId id="927" r:id="rId76"/>
    <p:sldId id="928" r:id="rId77"/>
    <p:sldId id="929" r:id="rId78"/>
    <p:sldId id="930" r:id="rId79"/>
    <p:sldId id="931" r:id="rId80"/>
    <p:sldId id="932" r:id="rId81"/>
    <p:sldId id="933" r:id="rId82"/>
    <p:sldId id="934" r:id="rId83"/>
    <p:sldId id="935" r:id="rId84"/>
    <p:sldId id="936" r:id="rId85"/>
    <p:sldId id="937" r:id="rId86"/>
    <p:sldId id="938" r:id="rId87"/>
    <p:sldId id="939" r:id="rId88"/>
    <p:sldId id="940" r:id="rId89"/>
    <p:sldId id="941" r:id="rId90"/>
    <p:sldId id="942" r:id="rId91"/>
    <p:sldId id="943" r:id="rId92"/>
    <p:sldId id="944" r:id="rId93"/>
    <p:sldId id="945" r:id="rId94"/>
    <p:sldId id="946" r:id="rId95"/>
    <p:sldId id="947" r:id="rId96"/>
    <p:sldId id="948" r:id="rId97"/>
    <p:sldId id="949" r:id="rId98"/>
    <p:sldId id="950" r:id="rId99"/>
    <p:sldId id="951" r:id="rId100"/>
    <p:sldId id="952" r:id="rId101"/>
    <p:sldId id="953" r:id="rId102"/>
    <p:sldId id="954" r:id="rId103"/>
    <p:sldId id="955" r:id="rId104"/>
    <p:sldId id="956" r:id="rId105"/>
    <p:sldId id="957" r:id="rId106"/>
    <p:sldId id="958" r:id="rId107"/>
    <p:sldId id="959" r:id="rId108"/>
    <p:sldId id="926" r:id="rId109"/>
    <p:sldId id="961" r:id="rId110"/>
    <p:sldId id="962" r:id="rId111"/>
    <p:sldId id="963" r:id="rId112"/>
    <p:sldId id="964" r:id="rId113"/>
    <p:sldId id="965" r:id="rId114"/>
    <p:sldId id="966" r:id="rId115"/>
    <p:sldId id="967" r:id="rId116"/>
    <p:sldId id="960" r:id="rId117"/>
    <p:sldId id="968" r:id="rId118"/>
    <p:sldId id="969" r:id="rId119"/>
    <p:sldId id="970" r:id="rId120"/>
    <p:sldId id="971" r:id="rId121"/>
    <p:sldId id="694" r:id="rId122"/>
    <p:sldId id="788" r:id="rId123"/>
    <p:sldId id="972" r:id="rId124"/>
    <p:sldId id="696" r:id="rId125"/>
    <p:sldId id="698" r:id="rId126"/>
    <p:sldId id="351" r:id="rId127"/>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43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95250" autoAdjust="0"/>
  </p:normalViewPr>
  <p:slideViewPr>
    <p:cSldViewPr>
      <p:cViewPr varScale="1">
        <p:scale>
          <a:sx n="101" d="100"/>
          <a:sy n="101" d="100"/>
        </p:scale>
        <p:origin x="360" y="108"/>
      </p:cViewPr>
      <p:guideLst>
        <p:guide orient="horz" pos="4320"/>
        <p:guide pos="2880"/>
      </p:guideLst>
    </p:cSldViewPr>
  </p:slideViewPr>
  <p:outlineViewPr>
    <p:cViewPr>
      <p:scale>
        <a:sx n="33" d="100"/>
        <a:sy n="33" d="100"/>
      </p:scale>
      <p:origin x="0" y="-4063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tableStyles" Target="tableStyles.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slide" Target="slides/slide106.xml"/><Relationship Id="rId118" Type="http://schemas.openxmlformats.org/officeDocument/2006/relationships/slide" Target="slides/slide111.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124" Type="http://schemas.openxmlformats.org/officeDocument/2006/relationships/slide" Target="slides/slide117.xml"/><Relationship Id="rId129"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viewProps" Target="view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9/8/2020</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120</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432560"/>
            <a:ext cx="8534400" cy="481584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6" name="Content Placeholder 5"/>
          <p:cNvSpPr>
            <a:spLocks noGrp="1"/>
          </p:cNvSpPr>
          <p:nvPr>
            <p:ph sz="quarter" idx="11"/>
          </p:nvPr>
        </p:nvSpPr>
        <p:spPr>
          <a:xfrm>
            <a:off x="295835" y="6438900"/>
            <a:ext cx="1066800" cy="2579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601804"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Contents">
            <a:extLst>
              <a:ext uri="{FF2B5EF4-FFF2-40B4-BE49-F238E27FC236}">
                <a16:creationId xmlns:a16="http://schemas.microsoft.com/office/drawing/2014/main" id="{58915091-4A42-4875-A059-BBDD6BF07A27}"/>
              </a:ext>
            </a:extLst>
          </p:cNvPr>
          <p:cNvSpPr>
            <a:spLocks noGrp="1"/>
          </p:cNvSpPr>
          <p:nvPr>
            <p:ph sz="quarter" idx="12" hasCustomPrompt="1"/>
          </p:nvPr>
        </p:nvSpPr>
        <p:spPr>
          <a:xfrm>
            <a:off x="304800" y="25908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8" name="Contents">
            <a:extLst>
              <a:ext uri="{FF2B5EF4-FFF2-40B4-BE49-F238E27FC236}">
                <a16:creationId xmlns:a16="http://schemas.microsoft.com/office/drawing/2014/main" id="{DD869B20-6187-44DD-851F-F57626EC470A}"/>
              </a:ext>
            </a:extLst>
          </p:cNvPr>
          <p:cNvSpPr>
            <a:spLocks noGrp="1"/>
          </p:cNvSpPr>
          <p:nvPr>
            <p:ph sz="quarter" idx="13" hasCustomPrompt="1"/>
          </p:nvPr>
        </p:nvSpPr>
        <p:spPr>
          <a:xfrm>
            <a:off x="304800" y="3429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9" name="Contents">
            <a:extLst>
              <a:ext uri="{FF2B5EF4-FFF2-40B4-BE49-F238E27FC236}">
                <a16:creationId xmlns:a16="http://schemas.microsoft.com/office/drawing/2014/main" id="{3CE635A8-496B-4B1E-80AC-81D28A59E921}"/>
              </a:ext>
            </a:extLst>
          </p:cNvPr>
          <p:cNvSpPr>
            <a:spLocks noGrp="1"/>
          </p:cNvSpPr>
          <p:nvPr>
            <p:ph sz="quarter" idx="14" hasCustomPrompt="1"/>
          </p:nvPr>
        </p:nvSpPr>
        <p:spPr>
          <a:xfrm>
            <a:off x="304800" y="4267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0" name="Contents">
            <a:extLst>
              <a:ext uri="{FF2B5EF4-FFF2-40B4-BE49-F238E27FC236}">
                <a16:creationId xmlns:a16="http://schemas.microsoft.com/office/drawing/2014/main" id="{0304BEA9-2F94-4766-820C-5B7D571F8859}"/>
              </a:ext>
            </a:extLst>
          </p:cNvPr>
          <p:cNvSpPr>
            <a:spLocks noGrp="1"/>
          </p:cNvSpPr>
          <p:nvPr>
            <p:ph sz="quarter" idx="15" hasCustomPrompt="1"/>
          </p:nvPr>
        </p:nvSpPr>
        <p:spPr>
          <a:xfrm>
            <a:off x="304800" y="5105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4" name="Contents">
            <a:extLst>
              <a:ext uri="{FF2B5EF4-FFF2-40B4-BE49-F238E27FC236}">
                <a16:creationId xmlns:a16="http://schemas.microsoft.com/office/drawing/2014/main" id="{2D63A0E9-1EC4-4B06-9710-8B8E696F3C43}"/>
              </a:ext>
            </a:extLst>
          </p:cNvPr>
          <p:cNvSpPr>
            <a:spLocks noGrp="1"/>
          </p:cNvSpPr>
          <p:nvPr>
            <p:ph sz="quarter" idx="16" hasCustomPrompt="1"/>
          </p:nvPr>
        </p:nvSpPr>
        <p:spPr>
          <a:xfrm>
            <a:off x="304800" y="5486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5" name="Contents">
            <a:extLst>
              <a:ext uri="{FF2B5EF4-FFF2-40B4-BE49-F238E27FC236}">
                <a16:creationId xmlns:a16="http://schemas.microsoft.com/office/drawing/2014/main" id="{58F0E0E1-4D7E-4510-A7A1-8F8900AF2A41}"/>
              </a:ext>
            </a:extLst>
          </p:cNvPr>
          <p:cNvSpPr>
            <a:spLocks noGrp="1"/>
          </p:cNvSpPr>
          <p:nvPr>
            <p:ph sz="quarter" idx="17" hasCustomPrompt="1"/>
          </p:nvPr>
        </p:nvSpPr>
        <p:spPr>
          <a:xfrm>
            <a:off x="304800" y="5791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7" name="Contents">
            <a:extLst>
              <a:ext uri="{FF2B5EF4-FFF2-40B4-BE49-F238E27FC236}">
                <a16:creationId xmlns:a16="http://schemas.microsoft.com/office/drawing/2014/main" id="{1A2BA70E-A1B5-40D1-808C-ABD9ABA861E6}"/>
              </a:ext>
            </a:extLst>
          </p:cNvPr>
          <p:cNvSpPr>
            <a:spLocks noGrp="1"/>
          </p:cNvSpPr>
          <p:nvPr>
            <p:ph sz="quarter" idx="19" hasCustomPrompt="1"/>
          </p:nvPr>
        </p:nvSpPr>
        <p:spPr>
          <a:xfrm>
            <a:off x="609600" y="6096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6" name="Contents">
            <a:extLst>
              <a:ext uri="{FF2B5EF4-FFF2-40B4-BE49-F238E27FC236}">
                <a16:creationId xmlns:a16="http://schemas.microsoft.com/office/drawing/2014/main" id="{0F83190F-4A7A-4F8A-A4E2-DD1417037E6C}"/>
              </a:ext>
            </a:extLst>
          </p:cNvPr>
          <p:cNvSpPr>
            <a:spLocks noGrp="1"/>
          </p:cNvSpPr>
          <p:nvPr>
            <p:ph sz="quarter" idx="18" hasCustomPrompt="1"/>
          </p:nvPr>
        </p:nvSpPr>
        <p:spPr>
          <a:xfrm>
            <a:off x="457200" y="5943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4" name="Content Placeholder 3">
            <a:extLst>
              <a:ext uri="{FF2B5EF4-FFF2-40B4-BE49-F238E27FC236}">
                <a16:creationId xmlns:a16="http://schemas.microsoft.com/office/drawing/2014/main" id="{71F2E380-7978-466D-A49F-2CA4E1D2675D}"/>
              </a:ext>
            </a:extLst>
          </p:cNvPr>
          <p:cNvSpPr>
            <a:spLocks noGrp="1"/>
          </p:cNvSpPr>
          <p:nvPr>
            <p:ph sz="quarter" idx="20" hasCustomPrompt="1"/>
          </p:nvPr>
        </p:nvSpPr>
        <p:spPr>
          <a:xfrm>
            <a:off x="295743" y="6438900"/>
            <a:ext cx="1169987" cy="257175"/>
          </a:xfrm>
          <a:prstGeom prst="rect">
            <a:avLst/>
          </a:prstGeom>
        </p:spPr>
        <p:txBody>
          <a:bodyPr/>
          <a:lstStyle>
            <a:lvl1pPr>
              <a:defRPr lang="en-US" sz="1200" smtClean="0"/>
            </a:lvl1pPr>
            <a:lvl2pPr>
              <a:defRPr lang="en-US" smtClean="0"/>
            </a:lvl2pPr>
            <a:lvl3pPr>
              <a:defRPr lang="en-US" smtClean="0"/>
            </a:lvl3pPr>
            <a:lvl4pPr>
              <a:defRPr lang="en-US" smtClean="0"/>
            </a:lvl4pPr>
            <a:lvl5pPr>
              <a:defRPr lang="en-US"/>
            </a:lvl5pPr>
          </a:lstStyle>
          <a:p>
            <a:pPr marL="0" lvl="0" indent="0">
              <a:buNone/>
            </a:pPr>
            <a:r>
              <a:rPr lang="en-US" dirty="0"/>
              <a:t>Object</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pic>
        <p:nvPicPr>
          <p:cNvPr id="18" name="Picture 2" descr="http://t3.gstatic.com/images?q=tbn:ANd9GcTYmiLh9B_aVjviHh1xZIewSwIAVBJM6GGUwjQGMknDgt1O3VWWMFpakkXX">
            <a:extLst>
              <a:ext uri="{FF2B5EF4-FFF2-40B4-BE49-F238E27FC236}">
                <a16:creationId xmlns:a16="http://schemas.microsoft.com/office/drawing/2014/main" id="{EB838F5C-40E8-4C96-80FD-F8FF99B1AB6B}"/>
              </a:ext>
            </a:extLst>
          </p:cNvPr>
          <p:cNvPicPr>
            <a:picLocks noChangeAspect="1" noChangeArrowheads="1"/>
          </p:cNvPicPr>
          <p:nvPr userDrawn="1"/>
        </p:nvPicPr>
        <p:blipFill>
          <a:blip r:embed="rId2" cstate="print"/>
          <a:srcRect t="17160" b="8480"/>
          <a:stretch>
            <a:fillRect/>
          </a:stretch>
        </p:blipFill>
        <p:spPr bwMode="auto">
          <a:xfrm>
            <a:off x="0" y="457200"/>
            <a:ext cx="1066800" cy="990600"/>
          </a:xfrm>
          <a:prstGeom prst="rect">
            <a:avLst/>
          </a:prstGeom>
          <a:noFill/>
        </p:spPr>
      </p:pic>
    </p:spTree>
    <p:extLst>
      <p:ext uri="{BB962C8B-B14F-4D97-AF65-F5344CB8AC3E}">
        <p14:creationId xmlns:p14="http://schemas.microsoft.com/office/powerpoint/2010/main" val="2211656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3600" b="0"/>
            </a:lvl1pPr>
          </a:lstStyle>
          <a:p>
            <a:r>
              <a:rPr lang="en-US" dirty="0"/>
              <a:t>Click to edit Master title style</a:t>
            </a:r>
          </a:p>
        </p:txBody>
      </p:sp>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427164"/>
            <a:ext cx="8534400" cy="690561"/>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9">
            <a:extLst>
              <a:ext uri="{FF2B5EF4-FFF2-40B4-BE49-F238E27FC236}">
                <a16:creationId xmlns:a16="http://schemas.microsoft.com/office/drawing/2014/main" id="{D4F03B1F-AF0D-48FA-A707-99942F7A9391}"/>
              </a:ext>
            </a:extLst>
          </p:cNvPr>
          <p:cNvSpPr>
            <a:spLocks noGrp="1"/>
          </p:cNvSpPr>
          <p:nvPr>
            <p:ph sz="quarter" idx="25"/>
          </p:nvPr>
        </p:nvSpPr>
        <p:spPr>
          <a:xfrm>
            <a:off x="732368" y="5559425"/>
            <a:ext cx="3810000" cy="685800"/>
          </a:xfrm>
          <a:prstGeom prst="rect">
            <a:avLst/>
          </a:prstGeom>
        </p:spPr>
        <p:txBody>
          <a:bodyPr/>
          <a:lstStyle/>
          <a:p>
            <a:pPr lvl="0"/>
            <a:endParaRPr lang="en-US" dirty="0"/>
          </a:p>
        </p:txBody>
      </p:sp>
      <p:sp>
        <p:nvSpPr>
          <p:cNvPr id="16" name="Content Placeholder 9">
            <a:extLst>
              <a:ext uri="{FF2B5EF4-FFF2-40B4-BE49-F238E27FC236}">
                <a16:creationId xmlns:a16="http://schemas.microsoft.com/office/drawing/2014/main" id="{D3DC740C-7A99-4335-A71F-01EF1A986F5D}"/>
              </a:ext>
            </a:extLst>
          </p:cNvPr>
          <p:cNvSpPr>
            <a:spLocks noGrp="1"/>
          </p:cNvSpPr>
          <p:nvPr>
            <p:ph sz="quarter" idx="26"/>
          </p:nvPr>
        </p:nvSpPr>
        <p:spPr>
          <a:xfrm>
            <a:off x="884768" y="5711825"/>
            <a:ext cx="3810000" cy="685800"/>
          </a:xfrm>
          <a:prstGeom prst="rect">
            <a:avLst/>
          </a:prstGeom>
        </p:spPr>
        <p:txBody>
          <a:bodyPr/>
          <a:lstStyle/>
          <a:p>
            <a:pPr lvl="0"/>
            <a:endParaRPr lang="en-US" dirty="0"/>
          </a:p>
        </p:txBody>
      </p:sp>
      <p:sp>
        <p:nvSpPr>
          <p:cNvPr id="17" name="Content Placeholder 9">
            <a:extLst>
              <a:ext uri="{FF2B5EF4-FFF2-40B4-BE49-F238E27FC236}">
                <a16:creationId xmlns:a16="http://schemas.microsoft.com/office/drawing/2014/main" id="{69093164-437B-4FFD-AB2F-2A81C856B748}"/>
              </a:ext>
            </a:extLst>
          </p:cNvPr>
          <p:cNvSpPr>
            <a:spLocks noGrp="1"/>
          </p:cNvSpPr>
          <p:nvPr>
            <p:ph sz="quarter" idx="27"/>
          </p:nvPr>
        </p:nvSpPr>
        <p:spPr>
          <a:xfrm>
            <a:off x="1037168" y="5864225"/>
            <a:ext cx="3810000" cy="685800"/>
          </a:xfrm>
          <a:prstGeom prst="rect">
            <a:avLst/>
          </a:prstGeom>
        </p:spPr>
        <p:txBody>
          <a:bodyPr/>
          <a:lstStyle/>
          <a:p>
            <a:pPr lvl="0"/>
            <a:endParaRPr lang="en-US" dirty="0"/>
          </a:p>
        </p:txBody>
      </p:sp>
      <p:sp>
        <p:nvSpPr>
          <p:cNvPr id="19" name="Table Placeholder 2">
            <a:extLst>
              <a:ext uri="{FF2B5EF4-FFF2-40B4-BE49-F238E27FC236}">
                <a16:creationId xmlns:a16="http://schemas.microsoft.com/office/drawing/2014/main" id="{31276083-1175-43ED-894D-358A85950ACE}"/>
              </a:ext>
            </a:extLst>
          </p:cNvPr>
          <p:cNvSpPr>
            <a:spLocks noGrp="1"/>
          </p:cNvSpPr>
          <p:nvPr>
            <p:ph type="tbl" sz="quarter" idx="28"/>
          </p:nvPr>
        </p:nvSpPr>
        <p:spPr>
          <a:xfrm>
            <a:off x="6880578" y="2649538"/>
            <a:ext cx="2106789" cy="1320800"/>
          </a:xfrm>
          <a:prstGeom prst="rect">
            <a:avLst/>
          </a:prstGeom>
        </p:spPr>
        <p:txBody>
          <a:bodyPr/>
          <a:lstStyle>
            <a:lvl1pPr marL="0" indent="0">
              <a:buNone/>
              <a:defRPr/>
            </a:lvl1pPr>
          </a:lstStyle>
          <a:p>
            <a:endParaRPr lang="en-US" dirty="0"/>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01842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4" r:id="rId13"/>
    <p:sldLayoutId id="2147483973" r:id="rId14"/>
    <p:sldLayoutId id="2147483952" r:id="rId15"/>
    <p:sldLayoutId id="2147483972"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vmlDrawing" Target="../drawings/vmlDrawing16.vml"/><Relationship Id="rId4" Type="http://schemas.openxmlformats.org/officeDocument/2006/relationships/image" Target="../media/image32.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6.xml"/><Relationship Id="rId1" Type="http://schemas.openxmlformats.org/officeDocument/2006/relationships/vmlDrawing" Target="../drawings/vmlDrawing17.vml"/><Relationship Id="rId4" Type="http://schemas.openxmlformats.org/officeDocument/2006/relationships/image" Target="../media/image3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1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1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1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1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1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6.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9.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6.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9.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15.bin"/><Relationship Id="rId4" Type="http://schemas.openxmlformats.org/officeDocument/2006/relationships/image" Target="../media/image26.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vmlDrawing" Target="../drawings/vmlDrawing15.vml"/><Relationship Id="rId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Introductory Statistics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Tenth Edition</a:t>
            </a:r>
          </a:p>
        </p:txBody>
      </p:sp>
      <p:sp>
        <p:nvSpPr>
          <p:cNvPr id="3" name="Edition"/>
          <p:cNvSpPr>
            <a:spLocks noGrp="1"/>
          </p:cNvSpPr>
          <p:nvPr>
            <p:ph sz="quarter" idx="22"/>
          </p:nvPr>
        </p:nvSpPr>
        <p:spPr>
          <a:prstGeom prst="rect">
            <a:avLst/>
          </a:prstGeom>
        </p:spPr>
        <p:txBody>
          <a:bodyPr anchor="ctr"/>
          <a:lstStyle/>
          <a:p>
            <a:r>
              <a:rPr lang="sv-SE" sz="1800" b="1" dirty="0">
                <a:solidFill>
                  <a:srgbClr val="990000"/>
                </a:solidFill>
                <a:latin typeface="Times New Roman" panose="02020603050405020304" pitchFamily="18" charset="0"/>
                <a:cs typeface="Times New Roman" panose="02020603050405020304" pitchFamily="18" charset="0"/>
              </a:rPr>
              <a:t>Prem Mann</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5</a:t>
            </a:r>
          </a:p>
        </p:txBody>
      </p:sp>
      <p:sp>
        <p:nvSpPr>
          <p:cNvPr id="6" name="CT"/>
          <p:cNvSpPr>
            <a:spLocks noGrp="1"/>
          </p:cNvSpPr>
          <p:nvPr>
            <p:ph sz="quarter" idx="20"/>
          </p:nvPr>
        </p:nvSpPr>
        <p:spPr>
          <a:xfrm>
            <a:off x="152400" y="4572000"/>
            <a:ext cx="8839200" cy="1295400"/>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Discrete random variables and their probability distributions</a:t>
            </a:r>
          </a:p>
        </p:txBody>
      </p:sp>
      <p:sp>
        <p:nvSpPr>
          <p:cNvPr id="14" name="Content Placeholder 13"/>
          <p:cNvSpPr>
            <a:spLocks noGrp="1"/>
          </p:cNvSpPr>
          <p:nvPr>
            <p:ph sz="quarter" idx="24"/>
          </p:nvPr>
        </p:nvSpPr>
        <p:spPr>
          <a:xfrm>
            <a:off x="152400" y="6156325"/>
            <a:ext cx="8839200" cy="273050"/>
          </a:xfrm>
        </p:spPr>
        <p:txBody>
          <a:bodyPr/>
          <a:lstStyle/>
          <a:p>
            <a:r>
              <a:rPr lang="en-IN" sz="1200" dirty="0">
                <a:solidFill>
                  <a:schemeClr val="bg1"/>
                </a:solidFill>
                <a:latin typeface="Times New Roman" panose="02020603050405020304" pitchFamily="18" charset="0"/>
                <a:cs typeface="Times New Roman" panose="02020603050405020304" pitchFamily="18" charset="0"/>
              </a:rPr>
              <a:t>This slide deck contains animations. Please disable animations if they cause issues with your device.</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Examples of Continuous Random Variables</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length of a room</a:t>
            </a:r>
          </a:p>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time taken to commute from home to work</a:t>
            </a:r>
          </a:p>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amount of milk in a gallon (note that we do not expect “a gallon” to contain exactly one gallon of milk but either slightly more or slightly less than one gallon)</a:t>
            </a:r>
          </a:p>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weight of a letter</a:t>
            </a:r>
          </a:p>
          <a:p>
            <a:pPr>
              <a:spcAft>
                <a:spcPts val="1200"/>
              </a:spcAft>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price of a house</a:t>
            </a:r>
          </a:p>
          <a:p>
            <a:pPr marL="0" indent="0">
              <a:buSzPct val="80000"/>
              <a:buNone/>
            </a:pPr>
            <a:r>
              <a:rPr lang="en-US" dirty="0">
                <a:latin typeface="Times New Roman" panose="02020603050405020304" pitchFamily="18" charset="0"/>
                <a:cs typeface="Times New Roman" panose="02020603050405020304" pitchFamily="18" charset="0"/>
              </a:rPr>
              <a:t>Note that money is often treated as a continuous random variable, specifically when there are a large number of unique values.</a:t>
            </a:r>
          </a:p>
        </p:txBody>
      </p:sp>
    </p:spTree>
    <p:extLst>
      <p:ext uri="{BB962C8B-B14F-4D97-AF65-F5344CB8AC3E}">
        <p14:creationId xmlns:p14="http://schemas.microsoft.com/office/powerpoint/2010/main" val="731308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Using the Table of Poisson Probabilities</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buClr>
                <a:schemeClr val="bg1"/>
              </a:buClr>
              <a:buNone/>
            </a:pPr>
            <a:r>
              <a:rPr lang="en-US" dirty="0"/>
              <a:t>The probabilities for a Poisson distribution can also be read from </a:t>
            </a:r>
            <a:r>
              <a:rPr lang="en-GB" dirty="0"/>
              <a:t>Table III in appendix B, the table of Poisson probabilities.</a:t>
            </a:r>
          </a:p>
        </p:txBody>
      </p:sp>
    </p:spTree>
    <p:extLst>
      <p:ext uri="{BB962C8B-B14F-4D97-AF65-F5344CB8AC3E}">
        <p14:creationId xmlns:p14="http://schemas.microsoft.com/office/powerpoint/2010/main" val="4160647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5-21</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buNone/>
            </a:pPr>
            <a:r>
              <a:rPr lang="en-GB" dirty="0"/>
              <a:t>On average, two new accounts are opened per day at an Imperial Saving Bank branch. Using Table III of Appendix B, find the probability that on a given day the number of new accounts opened at this bank will be</a:t>
            </a:r>
          </a:p>
          <a:p>
            <a:pPr marL="514350" indent="-514350">
              <a:buFont typeface="+mj-lt"/>
              <a:buAutoNum type="alphaLcParenR"/>
            </a:pPr>
            <a:r>
              <a:rPr lang="en-GB" dirty="0"/>
              <a:t>exactly 6</a:t>
            </a:r>
          </a:p>
          <a:p>
            <a:pPr marL="514350" indent="-514350">
              <a:buFont typeface="+mj-lt"/>
              <a:buAutoNum type="alphaLcParenR"/>
            </a:pPr>
            <a:r>
              <a:rPr lang="en-GB" dirty="0"/>
              <a:t>at most 3</a:t>
            </a:r>
          </a:p>
          <a:p>
            <a:pPr marL="514350" indent="-514350">
              <a:buFont typeface="+mj-lt"/>
              <a:buAutoNum type="alphaLcParenR"/>
            </a:pPr>
            <a:r>
              <a:rPr lang="en-GB" dirty="0"/>
              <a:t>at least 7</a:t>
            </a:r>
          </a:p>
        </p:txBody>
      </p:sp>
    </p:spTree>
    <p:extLst>
      <p:ext uri="{BB962C8B-B14F-4D97-AF65-F5344CB8AC3E}">
        <p14:creationId xmlns:p14="http://schemas.microsoft.com/office/powerpoint/2010/main" val="29114855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GB" dirty="0"/>
              <a:t>Table 5.16 Portion of Table III for </a:t>
            </a:r>
            <a:r>
              <a:rPr lang="el-GR" dirty="0"/>
              <a:t>λ</a:t>
            </a:r>
            <a:r>
              <a:rPr lang="en-GB" dirty="0"/>
              <a:t> = 2.0</a:t>
            </a:r>
            <a:endParaRPr lang="en-US" dirty="0">
              <a:latin typeface="Times New Roman" panose="02020603050405020304" pitchFamily="18" charset="0"/>
              <a:cs typeface="Times New Roman" panose="02020603050405020304" pitchFamily="18" charset="0"/>
            </a:endParaRPr>
          </a:p>
        </p:txBody>
      </p:sp>
      <p:pic>
        <p:nvPicPr>
          <p:cNvPr id="7" name="Picture Placeholder 6" descr="A table titled, Portion of table III for lambda equals 2.0. The table has 10 rows and 4 columns and the column headers are x, 1.1, 1.2, lambda, and 2.0. The 1.1, 1.2, and lambda columns have no values in any rows. The row-wise data are as follows:&#10;Row 1: x, 0; 2.0, .1353.&#10;Row 2: x, 1; 2.0, .2707.&#10;Row 3: x, 2; 2.0, .2707.&#10;Row 4: x, 3; 2.0, .1804.&#10;Row 5: x, 4; 2.0, .0902.&#10;Row 6: x, 5; 2.0, .0361.&#10;Row 7: x, 6; 2.0, .0120. An arrow pointing toward the value 6 reads, x equals 6 and another arrow pointing toward the value, .0120 reads, P of 6&#10;Row 8: x, 7; 2.0, .0034.&#10;Row 9: x, 8; 2.0, .0009.&#10;Row 10: x, 9; 2.0, .0002.&#10;An arrow pointing to the column header, 2.0 reads as lambda equals 2.0.">
            <a:extLst>
              <a:ext uri="{FF2B5EF4-FFF2-40B4-BE49-F238E27FC236}">
                <a16:creationId xmlns:a16="http://schemas.microsoft.com/office/drawing/2014/main" id="{E0C3F778-127A-4269-BAE8-ED859A2FD5C4}"/>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875627" y="1668676"/>
            <a:ext cx="7392746" cy="4361642"/>
          </a:xfrm>
          <a:prstGeom prst="rect">
            <a:avLst/>
          </a:prstGeom>
        </p:spPr>
      </p:pic>
    </p:spTree>
    <p:extLst>
      <p:ext uri="{BB962C8B-B14F-4D97-AF65-F5344CB8AC3E}">
        <p14:creationId xmlns:p14="http://schemas.microsoft.com/office/powerpoint/2010/main" val="847557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5-21: Solution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514350" indent="-514350">
              <a:spcAft>
                <a:spcPts val="1200"/>
              </a:spcAft>
              <a:buSzPct val="85000"/>
              <a:buAutoNum type="alphaLcParenBoth"/>
            </a:pPr>
            <a:r>
              <a:rPr lang="en-GB" i="1" dirty="0"/>
              <a:t>P</a:t>
            </a:r>
            <a:r>
              <a:rPr lang="en-GB" dirty="0"/>
              <a:t>(6) = .0120</a:t>
            </a:r>
          </a:p>
          <a:p>
            <a:pPr marL="514350" indent="-514350">
              <a:spcAft>
                <a:spcPts val="1200"/>
              </a:spcAft>
              <a:buSzPct val="85000"/>
              <a:buAutoNum type="alphaLcParenBoth"/>
            </a:pPr>
            <a:r>
              <a:rPr lang="en-GB" i="1" dirty="0"/>
              <a:t>P</a:t>
            </a:r>
            <a:r>
              <a:rPr lang="en-GB" dirty="0"/>
              <a:t>(at most 3) = </a:t>
            </a:r>
            <a:r>
              <a:rPr lang="en-GB" i="1" dirty="0"/>
              <a:t>P</a:t>
            </a:r>
            <a:r>
              <a:rPr lang="en-GB" dirty="0"/>
              <a:t>(0) + </a:t>
            </a:r>
            <a:r>
              <a:rPr lang="en-GB" i="1" dirty="0"/>
              <a:t>P</a:t>
            </a:r>
            <a:r>
              <a:rPr lang="en-GB" dirty="0"/>
              <a:t>(1) + </a:t>
            </a:r>
            <a:r>
              <a:rPr lang="en-GB" i="1" dirty="0"/>
              <a:t>P</a:t>
            </a:r>
            <a:r>
              <a:rPr lang="en-GB" dirty="0"/>
              <a:t>(2) +  </a:t>
            </a:r>
            <a:r>
              <a:rPr lang="en-GB" i="1" dirty="0"/>
              <a:t>P</a:t>
            </a:r>
            <a:r>
              <a:rPr lang="en-GB" dirty="0"/>
              <a:t>(3)</a:t>
            </a:r>
            <a:br>
              <a:rPr lang="en-GB" dirty="0"/>
            </a:br>
            <a:r>
              <a:rPr lang="en-GB" dirty="0"/>
              <a:t>=.1353 +.2707 + .2707 + .1804 = .8571</a:t>
            </a:r>
          </a:p>
          <a:p>
            <a:pPr marL="514350" indent="-514350">
              <a:spcAft>
                <a:spcPts val="1200"/>
              </a:spcAft>
              <a:buSzPct val="85000"/>
              <a:buAutoNum type="alphaLcParenBoth"/>
            </a:pPr>
            <a:r>
              <a:rPr lang="en-GB" i="1" dirty="0"/>
              <a:t>P</a:t>
            </a:r>
            <a:r>
              <a:rPr lang="en-GB" dirty="0"/>
              <a:t>(at least 7) = </a:t>
            </a:r>
            <a:r>
              <a:rPr lang="en-GB" i="1" dirty="0"/>
              <a:t>P</a:t>
            </a:r>
            <a:r>
              <a:rPr lang="en-GB" dirty="0"/>
              <a:t>(7) + </a:t>
            </a:r>
            <a:r>
              <a:rPr lang="en-GB" i="1" dirty="0"/>
              <a:t>P</a:t>
            </a:r>
            <a:r>
              <a:rPr lang="en-GB" dirty="0"/>
              <a:t>(8) + </a:t>
            </a:r>
            <a:r>
              <a:rPr lang="en-GB" i="1" dirty="0"/>
              <a:t>P</a:t>
            </a:r>
            <a:r>
              <a:rPr lang="en-GB" dirty="0"/>
              <a:t>(9)</a:t>
            </a:r>
            <a:br>
              <a:rPr lang="en-GB" dirty="0"/>
            </a:br>
            <a:r>
              <a:rPr lang="en-GB" dirty="0"/>
              <a:t>= .0034 + .0009 + .0002 = .0045</a:t>
            </a:r>
          </a:p>
        </p:txBody>
      </p:sp>
    </p:spTree>
    <p:extLst>
      <p:ext uri="{BB962C8B-B14F-4D97-AF65-F5344CB8AC3E}">
        <p14:creationId xmlns:p14="http://schemas.microsoft.com/office/powerpoint/2010/main" val="15039115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t>Case Study 5-2 Global Birth and Death Rates</a:t>
            </a:r>
            <a:endParaRPr lang="en-US" dirty="0">
              <a:latin typeface="Times New Roman" panose="02020603050405020304" pitchFamily="18" charset="0"/>
              <a:cs typeface="Times New Roman" panose="02020603050405020304" pitchFamily="18" charset="0"/>
            </a:endParaRPr>
          </a:p>
        </p:txBody>
      </p:sp>
      <p:pic>
        <p:nvPicPr>
          <p:cNvPr id="6" name="Picture Placeholder 5" descr="An illustration shows a horizontal bar graph with an image. The bar graph represents global birth and death rates, from top to bottom. The data in the bar graph are as follows: Birth Rate, 4.17 per second; Death Rate, 1.8 per second.">
            <a:extLst>
              <a:ext uri="{FF2B5EF4-FFF2-40B4-BE49-F238E27FC236}">
                <a16:creationId xmlns:a16="http://schemas.microsoft.com/office/drawing/2014/main" id="{15956A0A-77F6-45B3-BA07-F07A281FEAE2}"/>
              </a:ext>
            </a:extLst>
          </p:cNvPr>
          <p:cNvPicPr>
            <a:picLocks noGrp="1" noChangeAspect="1"/>
          </p:cNvPicPr>
          <p:nvPr>
            <p:ph type="pic" sz="quarter" idx="20"/>
          </p:nvPr>
        </p:nvPicPr>
        <p:blipFill>
          <a:blip r:embed="rId2"/>
          <a:stretch>
            <a:fillRect/>
          </a:stretch>
        </p:blipFill>
        <p:spPr>
          <a:xfrm>
            <a:off x="928807" y="1569966"/>
            <a:ext cx="7286387" cy="3916434"/>
          </a:xfrm>
          <a:prstGeom prst="rect">
            <a:avLst/>
          </a:prstGeom>
        </p:spPr>
      </p:pic>
      <p:sp>
        <p:nvSpPr>
          <p:cNvPr id="5" name="TextBox 4">
            <a:extLst>
              <a:ext uri="{FF2B5EF4-FFF2-40B4-BE49-F238E27FC236}">
                <a16:creationId xmlns:a16="http://schemas.microsoft.com/office/drawing/2014/main" id="{0A227101-214E-4D8D-B2CE-69E1D9AD346E}"/>
              </a:ext>
            </a:extLst>
          </p:cNvPr>
          <p:cNvSpPr txBox="1"/>
          <p:nvPr/>
        </p:nvSpPr>
        <p:spPr>
          <a:xfrm>
            <a:off x="990600" y="5419655"/>
            <a:ext cx="5034438" cy="295345"/>
          </a:xfrm>
          <a:prstGeom prst="rect">
            <a:avLst/>
          </a:prstGeom>
          <a:noFill/>
        </p:spPr>
        <p:txBody>
          <a:bodyPr wrap="square">
            <a:spAutoFit/>
          </a:bodyPr>
          <a:lstStyle/>
          <a:p>
            <a:r>
              <a:rPr lang="en-US" sz="1400" b="1" dirty="0">
                <a:latin typeface="+mn-lt"/>
              </a:rPr>
              <a:t>Data source: </a:t>
            </a:r>
            <a:r>
              <a:rPr lang="en-US" sz="1400" dirty="0">
                <a:latin typeface="+mn-lt"/>
              </a:rPr>
              <a:t>The International Data Base and U.S. Census Bureau.</a:t>
            </a:r>
          </a:p>
        </p:txBody>
      </p:sp>
    </p:spTree>
    <p:extLst>
      <p:ext uri="{BB962C8B-B14F-4D97-AF65-F5344CB8AC3E}">
        <p14:creationId xmlns:p14="http://schemas.microsoft.com/office/powerpoint/2010/main" val="18117053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5-22</a:t>
            </a:r>
            <a:r>
              <a:rPr lang="en-US" dirty="0">
                <a:latin typeface="Times New Roman" panose="02020603050405020304" pitchFamily="18" charset="0"/>
                <a:cs typeface="Times New Roman" panose="02020603050405020304" pitchFamily="18" charset="0"/>
              </a:rPr>
              <a:t> (1 of 2)</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lnSpc>
                <a:spcPct val="90000"/>
              </a:lnSpc>
              <a:buClr>
                <a:schemeClr val="bg1"/>
              </a:buClr>
              <a:buNone/>
            </a:pPr>
            <a:r>
              <a:rPr lang="en-GB" dirty="0">
                <a:latin typeface="Times New Roman" panose="02020603050405020304" pitchFamily="18" charset="0"/>
                <a:cs typeface="Times New Roman" panose="02020603050405020304" pitchFamily="18" charset="0"/>
              </a:rPr>
              <a:t>An auto salesperson sells an average of .9 car per day. Let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be the number of cars sold by this salesperson on any given day. Using the Poisson probability distribution table, write the probability distribution of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Draw a graph of the probability distribution.</a:t>
            </a:r>
          </a:p>
        </p:txBody>
      </p:sp>
    </p:spTree>
    <p:extLst>
      <p:ext uri="{BB962C8B-B14F-4D97-AF65-F5344CB8AC3E}">
        <p14:creationId xmlns:p14="http://schemas.microsoft.com/office/powerpoint/2010/main" val="58997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GB" dirty="0"/>
              <a:t>Example 5-22: Solution</a:t>
            </a:r>
            <a:br>
              <a:rPr lang="en-GB" dirty="0"/>
            </a:br>
            <a:r>
              <a:rPr lang="en-GB" dirty="0"/>
              <a:t>Table 5.17 Probability Distribution of </a:t>
            </a:r>
            <a:r>
              <a:rPr lang="en-GB" b="1" i="1" dirty="0"/>
              <a:t>x</a:t>
            </a:r>
            <a:r>
              <a:rPr lang="en-GB" dirty="0"/>
              <a:t> for </a:t>
            </a:r>
            <a:r>
              <a:rPr lang="el-GR" dirty="0"/>
              <a:t>λ</a:t>
            </a:r>
            <a:r>
              <a:rPr lang="en-GB" dirty="0"/>
              <a:t> = .9</a:t>
            </a:r>
            <a:endParaRPr lang="en-US" i="1" dirty="0"/>
          </a:p>
        </p:txBody>
      </p:sp>
      <p:graphicFrame>
        <p:nvGraphicFramePr>
          <p:cNvPr id="4" name="Table Placeholder 9">
            <a:extLst>
              <a:ext uri="{FF2B5EF4-FFF2-40B4-BE49-F238E27FC236}">
                <a16:creationId xmlns:a16="http://schemas.microsoft.com/office/drawing/2014/main" id="{B8A987DC-B0FE-4CB6-94E3-7870A7CF3BAA}"/>
              </a:ext>
            </a:extLst>
          </p:cNvPr>
          <p:cNvGraphicFramePr>
            <a:graphicFrameLocks noGrp="1"/>
          </p:cNvGraphicFramePr>
          <p:nvPr>
            <p:ph type="tbl" sz="quarter" idx="17"/>
            <p:extLst>
              <p:ext uri="{D42A27DB-BD31-4B8C-83A1-F6EECF244321}">
                <p14:modId xmlns:p14="http://schemas.microsoft.com/office/powerpoint/2010/main" val="233305749"/>
              </p:ext>
            </p:extLst>
          </p:nvPr>
        </p:nvGraphicFramePr>
        <p:xfrm>
          <a:off x="3161720" y="2316480"/>
          <a:ext cx="2820560" cy="296672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3074477490"/>
                    </a:ext>
                  </a:extLst>
                </a:gridCol>
                <a:gridCol w="1677560">
                  <a:extLst>
                    <a:ext uri="{9D8B030D-6E8A-4147-A177-3AD203B41FA5}">
                      <a16:colId xmlns:a16="http://schemas.microsoft.com/office/drawing/2014/main" val="1298498712"/>
                    </a:ext>
                  </a:extLst>
                </a:gridCol>
              </a:tblGrid>
              <a:tr h="370840">
                <a:tc>
                  <a:txBody>
                    <a:bodyPr/>
                    <a:lstStyle/>
                    <a:p>
                      <a:pPr marL="0" marR="0" algn="l">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.4066</a:t>
                      </a:r>
                    </a:p>
                  </a:txBody>
                  <a:tcPr/>
                </a:tc>
                <a:extLst>
                  <a:ext uri="{0D108BD9-81ED-4DB2-BD59-A6C34878D82A}">
                    <a16:rowId xmlns:a16="http://schemas.microsoft.com/office/drawing/2014/main" val="872239830"/>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.3659</a:t>
                      </a:r>
                    </a:p>
                  </a:txBody>
                  <a:tcPr/>
                </a:tc>
                <a:extLst>
                  <a:ext uri="{0D108BD9-81ED-4DB2-BD59-A6C34878D82A}">
                    <a16:rowId xmlns:a16="http://schemas.microsoft.com/office/drawing/2014/main" val="302243809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.1647</a:t>
                      </a:r>
                    </a:p>
                  </a:txBody>
                  <a:tcPr/>
                </a:tc>
                <a:extLst>
                  <a:ext uri="{0D108BD9-81ED-4DB2-BD59-A6C34878D82A}">
                    <a16:rowId xmlns:a16="http://schemas.microsoft.com/office/drawing/2014/main" val="60748688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.0494</a:t>
                      </a:r>
                    </a:p>
                  </a:txBody>
                  <a:tcPr/>
                </a:tc>
                <a:extLst>
                  <a:ext uri="{0D108BD9-81ED-4DB2-BD59-A6C34878D82A}">
                    <a16:rowId xmlns:a16="http://schemas.microsoft.com/office/drawing/2014/main" val="830890144"/>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.0111</a:t>
                      </a:r>
                    </a:p>
                  </a:txBody>
                  <a:tcPr/>
                </a:tc>
                <a:extLst>
                  <a:ext uri="{0D108BD9-81ED-4DB2-BD59-A6C34878D82A}">
                    <a16:rowId xmlns:a16="http://schemas.microsoft.com/office/drawing/2014/main" val="3049890052"/>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5</a:t>
                      </a:r>
                    </a:p>
                  </a:txBody>
                  <a:tcPr/>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.0020</a:t>
                      </a:r>
                    </a:p>
                  </a:txBody>
                  <a:tcPr/>
                </a:tc>
                <a:extLst>
                  <a:ext uri="{0D108BD9-81ED-4DB2-BD59-A6C34878D82A}">
                    <a16:rowId xmlns:a16="http://schemas.microsoft.com/office/drawing/2014/main" val="1604439750"/>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6</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.0003</a:t>
                      </a:r>
                    </a:p>
                  </a:txBody>
                  <a:tcPr/>
                </a:tc>
                <a:extLst>
                  <a:ext uri="{0D108BD9-81ED-4DB2-BD59-A6C34878D82A}">
                    <a16:rowId xmlns:a16="http://schemas.microsoft.com/office/drawing/2014/main" val="8059516"/>
                  </a:ext>
                </a:extLst>
              </a:tr>
            </a:tbl>
          </a:graphicData>
        </a:graphic>
      </p:graphicFrame>
    </p:spTree>
    <p:extLst>
      <p:ext uri="{BB962C8B-B14F-4D97-AF65-F5344CB8AC3E}">
        <p14:creationId xmlns:p14="http://schemas.microsoft.com/office/powerpoint/2010/main" val="30500583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GB" dirty="0"/>
              <a:t>Example 5-22: Solution </a:t>
            </a:r>
            <a:br>
              <a:rPr lang="en-GB" dirty="0"/>
            </a:br>
            <a:r>
              <a:rPr lang="en-GB" dirty="0"/>
              <a:t>Figure 5.8 Histogram for the Probability Distribution of Table 5.17</a:t>
            </a:r>
            <a:endParaRPr lang="en-US" dirty="0">
              <a:latin typeface="Times New Roman" panose="02020603050405020304" pitchFamily="18" charset="0"/>
              <a:cs typeface="Times New Roman" panose="02020603050405020304" pitchFamily="18" charset="0"/>
            </a:endParaRPr>
          </a:p>
        </p:txBody>
      </p:sp>
      <p:pic>
        <p:nvPicPr>
          <p:cNvPr id="7" name="Picture Placeholder 6" descr="A histogram plots probability distribution. The horizontal axis is labeled x and ranges from 0 to 6 in increments of 1. The vertical axis is labeled P of x and ranges from 0 to 0.50 in increments of 0.10. From 0 to 6, the bars extend up to the counts, 0.4066, 0.3659, 0.1647, 0.0494, 0.0111, 0.0020 and 0.0003, respectively.">
            <a:extLst>
              <a:ext uri="{FF2B5EF4-FFF2-40B4-BE49-F238E27FC236}">
                <a16:creationId xmlns:a16="http://schemas.microsoft.com/office/drawing/2014/main" id="{AF233302-9070-4921-8591-C1A7E2159577}"/>
              </a:ext>
            </a:extLst>
          </p:cNvPr>
          <p:cNvPicPr>
            <a:picLocks noGrp="1" noChangeAspect="1"/>
          </p:cNvPicPr>
          <p:nvPr>
            <p:ph type="pic" sz="quarter" idx="20"/>
          </p:nvPr>
        </p:nvPicPr>
        <p:blipFill>
          <a:blip r:embed="rId2"/>
          <a:stretch>
            <a:fillRect/>
          </a:stretch>
        </p:blipFill>
        <p:spPr>
          <a:xfrm>
            <a:off x="1735514" y="1838325"/>
            <a:ext cx="5672973" cy="4378338"/>
          </a:xfrm>
          <a:prstGeom prst="rect">
            <a:avLst/>
          </a:prstGeom>
        </p:spPr>
      </p:pic>
    </p:spTree>
    <p:extLst>
      <p:ext uri="{BB962C8B-B14F-4D97-AF65-F5344CB8AC3E}">
        <p14:creationId xmlns:p14="http://schemas.microsoft.com/office/powerpoint/2010/main" val="27173577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fontScale="90000"/>
          </a:bodyPr>
          <a:lstStyle/>
          <a:p>
            <a:r>
              <a:rPr lang="en-GB" dirty="0"/>
              <a:t>Mean and Standard Deviation of the Poisson Probability Distribution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905000"/>
            <a:ext cx="8534400" cy="914400"/>
          </a:xfrm>
        </p:spPr>
        <p:txBody>
          <a:bodyPr/>
          <a:lstStyle/>
          <a:p>
            <a:pPr marL="0" indent="0" algn="ctr">
              <a:lnSpc>
                <a:spcPct val="90000"/>
              </a:lnSpc>
              <a:buClr>
                <a:schemeClr val="bg1"/>
              </a:buClr>
              <a:buNone/>
            </a:pPr>
            <a:r>
              <a:rPr lang="en-GB" i="1" dirty="0">
                <a:latin typeface="Times New Roman" panose="02020603050405020304" pitchFamily="18" charset="0"/>
                <a:cs typeface="Times New Roman" panose="02020603050405020304" pitchFamily="18" charset="0"/>
              </a:rPr>
              <a:t>µ</a:t>
            </a:r>
            <a:r>
              <a:rPr lang="en-GB" dirty="0">
                <a:latin typeface="Times New Roman" panose="02020603050405020304" pitchFamily="18" charset="0"/>
                <a:cs typeface="Times New Roman" panose="02020603050405020304" pitchFamily="18" charset="0"/>
              </a:rPr>
              <a:t> = </a:t>
            </a:r>
            <a:r>
              <a:rPr lang="el-GR" i="1" dirty="0">
                <a:latin typeface="Times New Roman" panose="02020603050405020304" pitchFamily="18" charset="0"/>
                <a:cs typeface="Times New Roman" panose="02020603050405020304" pitchFamily="18" charset="0"/>
              </a:rPr>
              <a:t>λ</a:t>
            </a:r>
            <a:endParaRPr lang="en-US" i="1" dirty="0">
              <a:latin typeface="Times New Roman" panose="02020603050405020304" pitchFamily="18" charset="0"/>
              <a:cs typeface="Times New Roman" panose="02020603050405020304" pitchFamily="18" charset="0"/>
            </a:endParaRPr>
          </a:p>
          <a:p>
            <a:pPr marL="0" indent="0" algn="ctr">
              <a:lnSpc>
                <a:spcPct val="90000"/>
              </a:lnSpc>
              <a:buClr>
                <a:schemeClr val="bg1"/>
              </a:buClr>
              <a:buNone/>
            </a:pPr>
            <a:r>
              <a:rPr lang="el-GR" i="1" dirty="0">
                <a:latin typeface="Times New Roman" panose="02020603050405020304" pitchFamily="18" charset="0"/>
                <a:cs typeface="Times New Roman" panose="02020603050405020304" pitchFamily="18" charset="0"/>
              </a:rPr>
              <a:t>σ</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λ</a:t>
            </a:r>
            <a:endParaRPr lang="en-GB" baseline="30000" dirty="0">
              <a:latin typeface="Times New Roman" panose="02020603050405020304" pitchFamily="18" charset="0"/>
              <a:cs typeface="Times New Roman" panose="02020603050405020304" pitchFamily="18" charset="0"/>
            </a:endParaRPr>
          </a:p>
        </p:txBody>
      </p:sp>
      <p:graphicFrame>
        <p:nvGraphicFramePr>
          <p:cNvPr id="5" name="Object 2" descr="sigma equals Square root of lamda">
            <a:extLst>
              <a:ext uri="{FF2B5EF4-FFF2-40B4-BE49-F238E27FC236}">
                <a16:creationId xmlns:a16="http://schemas.microsoft.com/office/drawing/2014/main" id="{4393DFCA-1BEC-44B2-BF86-19CBBA4EEE7B}"/>
              </a:ext>
            </a:extLst>
          </p:cNvPr>
          <p:cNvGraphicFramePr>
            <a:graphicFrameLocks noChangeAspect="1"/>
          </p:cNvGraphicFramePr>
          <p:nvPr>
            <p:extLst>
              <p:ext uri="{D42A27DB-BD31-4B8C-83A1-F6EECF244321}">
                <p14:modId xmlns:p14="http://schemas.microsoft.com/office/powerpoint/2010/main" val="990151144"/>
              </p:ext>
            </p:extLst>
          </p:nvPr>
        </p:nvGraphicFramePr>
        <p:xfrm>
          <a:off x="4114800" y="2819400"/>
          <a:ext cx="1271432" cy="498554"/>
        </p:xfrm>
        <a:graphic>
          <a:graphicData uri="http://schemas.openxmlformats.org/presentationml/2006/ole">
            <mc:AlternateContent xmlns:mc="http://schemas.openxmlformats.org/markup-compatibility/2006">
              <mc:Choice xmlns:v="urn:schemas-microsoft-com:vml" Requires="v">
                <p:oleObj spid="_x0000_s91216" name="Equation" r:id="rId3" imgW="876240" imgH="342720" progId="Equation.DSMT4">
                  <p:embed/>
                </p:oleObj>
              </mc:Choice>
              <mc:Fallback>
                <p:oleObj name="Equation" r:id="rId3" imgW="876240" imgH="342720" progId="Equation.DSMT4">
                  <p:embed/>
                  <p:pic>
                    <p:nvPicPr>
                      <p:cNvPr id="26626" name="Object 2"/>
                      <p:cNvPicPr>
                        <a:picLocks noGrp="1" noChangeAspect="1" noChangeArrowheads="1"/>
                      </p:cNvPicPr>
                      <p:nvPr/>
                    </p:nvPicPr>
                    <p:blipFill>
                      <a:blip r:embed="rId4"/>
                      <a:srcRect/>
                      <a:stretch>
                        <a:fillRect/>
                      </a:stretch>
                    </p:blipFill>
                    <p:spPr bwMode="auto">
                      <a:xfrm>
                        <a:off x="4114800" y="2819400"/>
                        <a:ext cx="1271432" cy="4985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002078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GB" dirty="0"/>
              <a:t>Example 5-22</a:t>
            </a:r>
            <a:r>
              <a:rPr lang="en-US" dirty="0">
                <a:latin typeface="Times New Roman" panose="02020603050405020304" pitchFamily="18" charset="0"/>
                <a:cs typeface="Times New Roman" panose="02020603050405020304" pitchFamily="18" charset="0"/>
              </a:rPr>
              <a:t> (2 of 2)</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524000"/>
            <a:ext cx="8382000" cy="2743200"/>
          </a:xfrm>
        </p:spPr>
        <p:txBody>
          <a:bodyPr/>
          <a:lstStyle/>
          <a:p>
            <a:pPr marL="0" indent="0">
              <a:buClr>
                <a:schemeClr val="bg1"/>
              </a:buClr>
              <a:buNone/>
            </a:pPr>
            <a:r>
              <a:rPr lang="en-GB" dirty="0">
                <a:latin typeface="Times New Roman" panose="02020603050405020304" pitchFamily="18" charset="0"/>
                <a:cs typeface="Times New Roman" panose="02020603050405020304" pitchFamily="18" charset="0"/>
              </a:rPr>
              <a:t>An auto salesperson sells an average of .9 car per day. Let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be the number of cars sold by this salesperson on any given day. Find the mean, variance, and standard deviation.</a:t>
            </a:r>
          </a:p>
          <a:p>
            <a:pPr marL="0" indent="2057400">
              <a:lnSpc>
                <a:spcPct val="90000"/>
              </a:lnSpc>
              <a:buClr>
                <a:schemeClr val="bg1"/>
              </a:buClr>
              <a:buNone/>
            </a:pPr>
            <a:r>
              <a:rPr lang="en-GB" i="1" dirty="0">
                <a:latin typeface="Times New Roman" panose="02020603050405020304" pitchFamily="18" charset="0"/>
                <a:cs typeface="Times New Roman" panose="02020603050405020304" pitchFamily="18" charset="0"/>
              </a:rPr>
              <a:t>µ</a:t>
            </a:r>
            <a:r>
              <a:rPr lang="en-GB" dirty="0">
                <a:latin typeface="Times New Roman" panose="02020603050405020304" pitchFamily="18" charset="0"/>
                <a:cs typeface="Times New Roman" panose="02020603050405020304" pitchFamily="18" charset="0"/>
              </a:rPr>
              <a:t> = </a:t>
            </a:r>
            <a:r>
              <a:rPr lang="el-GR" i="1" dirty="0">
                <a:latin typeface="Times New Roman" panose="02020603050405020304" pitchFamily="18" charset="0"/>
                <a:cs typeface="Times New Roman" panose="02020603050405020304" pitchFamily="18" charset="0"/>
              </a:rPr>
              <a:t>λ</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.9 Car</a:t>
            </a:r>
          </a:p>
          <a:p>
            <a:pPr marL="0" indent="2057400">
              <a:lnSpc>
                <a:spcPct val="90000"/>
              </a:lnSpc>
              <a:buClr>
                <a:schemeClr val="bg1"/>
              </a:buClr>
              <a:buNone/>
            </a:pPr>
            <a:r>
              <a:rPr lang="el-GR" i="1" dirty="0">
                <a:latin typeface="Times New Roman" panose="02020603050405020304" pitchFamily="18" charset="0"/>
                <a:cs typeface="Times New Roman" panose="02020603050405020304" pitchFamily="18" charset="0"/>
              </a:rPr>
              <a:t>σ</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 </a:t>
            </a:r>
            <a:r>
              <a:rPr lang="el-GR" i="1" dirty="0">
                <a:latin typeface="Times New Roman" panose="02020603050405020304" pitchFamily="18" charset="0"/>
                <a:cs typeface="Times New Roman" panose="02020603050405020304" pitchFamily="18" charset="0"/>
              </a:rPr>
              <a:t>λ</a:t>
            </a:r>
            <a:r>
              <a:rPr lang="en-US" i="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.9</a:t>
            </a:r>
            <a:endParaRPr lang="en-GB" baseline="30000" dirty="0">
              <a:latin typeface="Times New Roman" panose="02020603050405020304" pitchFamily="18" charset="0"/>
              <a:cs typeface="Times New Roman" panose="02020603050405020304" pitchFamily="18" charset="0"/>
            </a:endParaRPr>
          </a:p>
        </p:txBody>
      </p:sp>
      <p:graphicFrame>
        <p:nvGraphicFramePr>
          <p:cNvPr id="6" name="Object 2" descr="sigma equals Square root of lamda equals Square root of .9 equals .949 car">
            <a:extLst>
              <a:ext uri="{FF2B5EF4-FFF2-40B4-BE49-F238E27FC236}">
                <a16:creationId xmlns:a16="http://schemas.microsoft.com/office/drawing/2014/main" id="{A2EBB304-FAD4-43D6-A99C-901DE4AD92FC}"/>
              </a:ext>
            </a:extLst>
          </p:cNvPr>
          <p:cNvGraphicFramePr>
            <a:graphicFrameLocks noChangeAspect="1"/>
          </p:cNvGraphicFramePr>
          <p:nvPr>
            <p:extLst>
              <p:ext uri="{D42A27DB-BD31-4B8C-83A1-F6EECF244321}">
                <p14:modId xmlns:p14="http://schemas.microsoft.com/office/powerpoint/2010/main" val="528146974"/>
              </p:ext>
            </p:extLst>
          </p:nvPr>
        </p:nvGraphicFramePr>
        <p:xfrm>
          <a:off x="2362200" y="4365376"/>
          <a:ext cx="3905775" cy="439515"/>
        </p:xfrm>
        <a:graphic>
          <a:graphicData uri="http://schemas.openxmlformats.org/presentationml/2006/ole">
            <mc:AlternateContent xmlns:mc="http://schemas.openxmlformats.org/markup-compatibility/2006">
              <mc:Choice xmlns:v="urn:schemas-microsoft-com:vml" Requires="v">
                <p:oleObj spid="_x0000_s92239" name="Equation" r:id="rId3" imgW="3047760" imgH="342720" progId="Equation.DSMT4">
                  <p:embed/>
                </p:oleObj>
              </mc:Choice>
              <mc:Fallback>
                <p:oleObj name="Equation" r:id="rId3" imgW="3047760" imgH="342720" progId="Equation.DSMT4">
                  <p:embed/>
                  <p:pic>
                    <p:nvPicPr>
                      <p:cNvPr id="27650" name="Object 2"/>
                      <p:cNvPicPr>
                        <a:picLocks noGrp="1" noChangeAspect="1" noChangeArrowheads="1"/>
                      </p:cNvPicPr>
                      <p:nvPr/>
                    </p:nvPicPr>
                    <p:blipFill>
                      <a:blip r:embed="rId4"/>
                      <a:srcRect/>
                      <a:stretch>
                        <a:fillRect/>
                      </a:stretch>
                    </p:blipFill>
                    <p:spPr bwMode="auto">
                      <a:xfrm>
                        <a:off x="2362200" y="4365376"/>
                        <a:ext cx="3905775" cy="439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991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5.2 Probability Distribution of a Discrete Random Variable</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The </a:t>
            </a:r>
            <a:r>
              <a:rPr lang="en-GB" b="1" i="1" u="sng" dirty="0">
                <a:latin typeface="Times New Roman" panose="02020603050405020304" pitchFamily="18" charset="0"/>
                <a:cs typeface="Times New Roman" panose="02020603050405020304" pitchFamily="18" charset="0"/>
              </a:rPr>
              <a:t>probability distribution of a discrete random variable</a:t>
            </a:r>
            <a:r>
              <a:rPr lang="en-GB" dirty="0">
                <a:latin typeface="Times New Roman" panose="02020603050405020304" pitchFamily="18" charset="0"/>
                <a:cs typeface="Times New Roman" panose="02020603050405020304" pitchFamily="18" charset="0"/>
              </a:rPr>
              <a:t> lists all the possible values that the random variable can assume and their corresponding probabilities.</a:t>
            </a:r>
          </a:p>
        </p:txBody>
      </p:sp>
    </p:spTree>
    <p:extLst>
      <p:ext uri="{BB962C8B-B14F-4D97-AF65-F5344CB8AC3E}">
        <p14:creationId xmlns:p14="http://schemas.microsoft.com/office/powerpoint/2010/main" val="26534268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(1 of 5)</a:t>
            </a:r>
          </a:p>
        </p:txBody>
      </p:sp>
      <p:pic>
        <p:nvPicPr>
          <p:cNvPr id="7" name="Picture Placeholder 6" descr="A graphing calculator screen. The screen shows a horizontal menu bar at the top, which reads, from left to right, as follows: normal, float, auto, real, radian, M P. The text on the screen reads as follows: Line 1: binom p d f (center, highlighted). Line 2: trails colon 6; Line 3: p colon 0.3; Line 4: x value colon 3. Line 5: Paste.">
            <a:extLst>
              <a:ext uri="{FF2B5EF4-FFF2-40B4-BE49-F238E27FC236}">
                <a16:creationId xmlns:a16="http://schemas.microsoft.com/office/drawing/2014/main" id="{C101656D-4EEA-4B3E-8C20-D63E8AF69580}"/>
              </a:ext>
            </a:extLst>
          </p:cNvPr>
          <p:cNvPicPr>
            <a:picLocks noGrp="1" noChangeAspect="1"/>
          </p:cNvPicPr>
          <p:nvPr>
            <p:ph type="pic" sz="quarter" idx="20"/>
          </p:nvPr>
        </p:nvPicPr>
        <p:blipFill>
          <a:blip r:embed="rId2"/>
          <a:stretch>
            <a:fillRect/>
          </a:stretch>
        </p:blipFill>
        <p:spPr>
          <a:xfrm>
            <a:off x="1490151" y="1580363"/>
            <a:ext cx="6163698" cy="4668037"/>
          </a:xfrm>
          <a:prstGeom prst="rect">
            <a:avLst/>
          </a:prstGeom>
        </p:spPr>
      </p:pic>
    </p:spTree>
    <p:extLst>
      <p:ext uri="{BB962C8B-B14F-4D97-AF65-F5344CB8AC3E}">
        <p14:creationId xmlns:p14="http://schemas.microsoft.com/office/powerpoint/2010/main" val="7714328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(2 of 5)</a:t>
            </a:r>
          </a:p>
        </p:txBody>
      </p:sp>
      <p:pic>
        <p:nvPicPr>
          <p:cNvPr id="6" name="Picture Placeholder 5" descr="A graphing calculator screen. The screen shows a horizontal menu bar at the top, which reads, from left to right, as follows: normal, float, auto, real, radian, M P. The text on the screen reads as follows: Line 1: binom p d f (center, highlighted). Line 2: trails colon 6; Line 3: p colon 0.3; Line 4: x value colon L 1. Line 5: Paste.">
            <a:extLst>
              <a:ext uri="{FF2B5EF4-FFF2-40B4-BE49-F238E27FC236}">
                <a16:creationId xmlns:a16="http://schemas.microsoft.com/office/drawing/2014/main" id="{5A84DE3D-BD5E-404E-B459-1EE059EFBF88}"/>
              </a:ext>
            </a:extLst>
          </p:cNvPr>
          <p:cNvPicPr>
            <a:picLocks noGrp="1" noChangeAspect="1"/>
          </p:cNvPicPr>
          <p:nvPr>
            <p:ph type="pic" sz="quarter" idx="20"/>
          </p:nvPr>
        </p:nvPicPr>
        <p:blipFill>
          <a:blip r:embed="rId2"/>
          <a:stretch>
            <a:fillRect/>
          </a:stretch>
        </p:blipFill>
        <p:spPr>
          <a:xfrm>
            <a:off x="1490151" y="1559266"/>
            <a:ext cx="6163698" cy="4612934"/>
          </a:xfrm>
          <a:prstGeom prst="rect">
            <a:avLst/>
          </a:prstGeom>
        </p:spPr>
      </p:pic>
    </p:spTree>
    <p:extLst>
      <p:ext uri="{BB962C8B-B14F-4D97-AF65-F5344CB8AC3E}">
        <p14:creationId xmlns:p14="http://schemas.microsoft.com/office/powerpoint/2010/main" val="510906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(3 of 5)</a:t>
            </a:r>
          </a:p>
        </p:txBody>
      </p:sp>
      <p:pic>
        <p:nvPicPr>
          <p:cNvPr id="7" name="Picture Placeholder 6" descr="A graphing calculator screen. The screen shows a horizontal menu bar at the top, which reads, from left to right, as follows: normal, float, auto, real, radian, M P. The table displayed on the screen has 7 rows and 2 columns. The first and second column headers are L subscript 1 and L subscript 2. A horizontal dashed line is in the places of third, fourth, and fifth column headers. The row-wise data in the table are as follows:&#10;Row 1: L subscript 1, 0; L subscript 2, .11765.&#10;Row 2: L subscript 1, 1; L 2, .30253.&#10;Row 3: L subscript 1, 2; L 2, .32414.&#10;Row 4: L subscript 1, 3; L 2, .18522.&#10;Row 5: L 1, 4; L 2, .05954.&#10;Row 6: L 1, 5; L 2, .01021.&#10;Row 7: L 1, 6; L 2, 7.3 E to the power of negative 4.&#10;Below the table, toward the left is an expression, L subscript 2 of 8 equals blank. &#10;">
            <a:extLst>
              <a:ext uri="{FF2B5EF4-FFF2-40B4-BE49-F238E27FC236}">
                <a16:creationId xmlns:a16="http://schemas.microsoft.com/office/drawing/2014/main" id="{67C5DF9B-282D-4948-B9CF-8F3990B5B828}"/>
              </a:ext>
            </a:extLst>
          </p:cNvPr>
          <p:cNvPicPr>
            <a:picLocks noGrp="1" noChangeAspect="1"/>
          </p:cNvPicPr>
          <p:nvPr>
            <p:ph type="pic" sz="quarter" idx="20"/>
          </p:nvPr>
        </p:nvPicPr>
        <p:blipFill>
          <a:blip r:embed="rId2"/>
          <a:stretch>
            <a:fillRect/>
          </a:stretch>
        </p:blipFill>
        <p:spPr>
          <a:xfrm>
            <a:off x="1470471" y="1600200"/>
            <a:ext cx="6203058" cy="4668037"/>
          </a:xfrm>
          <a:prstGeom prst="rect">
            <a:avLst/>
          </a:prstGeom>
        </p:spPr>
      </p:pic>
    </p:spTree>
    <p:extLst>
      <p:ext uri="{BB962C8B-B14F-4D97-AF65-F5344CB8AC3E}">
        <p14:creationId xmlns:p14="http://schemas.microsoft.com/office/powerpoint/2010/main" val="41205296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(4 of 5)</a:t>
            </a:r>
          </a:p>
        </p:txBody>
      </p:sp>
      <p:pic>
        <p:nvPicPr>
          <p:cNvPr id="6" name="Picture Placeholder 5" descr="A graphing calculator screen. The screen shows a horizontal menu bar at the top, which reads, from left to right, as follows: normal, float, auto, real, radian, M P. The text on the screen reads as follows: Line 1: start fraction, left parenthesis, subscript 20 C subscript 3, right parenthesis, times, left parenthesis, subscript 5 C subscript 1, right parenthesis, over subscript 25 C subscript 4, end fraction. Line 2 (intended by several spaces): .4505928854. A horizontal dotted line is displayed below line 2.">
            <a:extLst>
              <a:ext uri="{FF2B5EF4-FFF2-40B4-BE49-F238E27FC236}">
                <a16:creationId xmlns:a16="http://schemas.microsoft.com/office/drawing/2014/main" id="{43EA914C-A2F6-4E37-8A9E-ED0EFBD0EA9D}"/>
              </a:ext>
            </a:extLst>
          </p:cNvPr>
          <p:cNvPicPr>
            <a:picLocks noGrp="1" noChangeAspect="1"/>
          </p:cNvPicPr>
          <p:nvPr>
            <p:ph type="pic" sz="quarter" idx="20"/>
          </p:nvPr>
        </p:nvPicPr>
        <p:blipFill>
          <a:blip r:embed="rId2"/>
          <a:stretch>
            <a:fillRect/>
          </a:stretch>
        </p:blipFill>
        <p:spPr>
          <a:xfrm>
            <a:off x="1470471" y="1504163"/>
            <a:ext cx="6203058" cy="4668037"/>
          </a:xfrm>
          <a:prstGeom prst="rect">
            <a:avLst/>
          </a:prstGeom>
        </p:spPr>
      </p:pic>
    </p:spTree>
    <p:extLst>
      <p:ext uri="{BB962C8B-B14F-4D97-AF65-F5344CB8AC3E}">
        <p14:creationId xmlns:p14="http://schemas.microsoft.com/office/powerpoint/2010/main" val="16774078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(5 of 5)</a:t>
            </a:r>
          </a:p>
        </p:txBody>
      </p:sp>
      <p:pic>
        <p:nvPicPr>
          <p:cNvPr id="7" name="Picture Placeholder 6" descr="A graphing calculator screen. The screen shows a horizontal menu bar at the top, which reads, from left to right, as follows: normal, float, auto, real, radian, M P. The text on the screen reads as follows: Line 1: poisson p d f (center, highlighted). Line 2: lambda, colon, 2. Line 3: x value, colon 6. Line 4: Paste.">
            <a:extLst>
              <a:ext uri="{FF2B5EF4-FFF2-40B4-BE49-F238E27FC236}">
                <a16:creationId xmlns:a16="http://schemas.microsoft.com/office/drawing/2014/main" id="{858C5D07-7D71-4376-BCEA-8A6B4D5C15DD}"/>
              </a:ext>
            </a:extLst>
          </p:cNvPr>
          <p:cNvPicPr>
            <a:picLocks noGrp="1" noChangeAspect="1"/>
          </p:cNvPicPr>
          <p:nvPr>
            <p:ph type="pic" sz="quarter" idx="20"/>
          </p:nvPr>
        </p:nvPicPr>
        <p:blipFill>
          <a:blip r:embed="rId2"/>
          <a:stretch>
            <a:fillRect/>
          </a:stretch>
        </p:blipFill>
        <p:spPr>
          <a:xfrm>
            <a:off x="2024063" y="1533525"/>
            <a:ext cx="5095875" cy="3790950"/>
          </a:xfrm>
          <a:prstGeom prst="rect">
            <a:avLst/>
          </a:prstGeom>
        </p:spPr>
      </p:pic>
    </p:spTree>
    <p:extLst>
      <p:ext uri="{BB962C8B-B14F-4D97-AF65-F5344CB8AC3E}">
        <p14:creationId xmlns:p14="http://schemas.microsoft.com/office/powerpoint/2010/main" val="1362512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Minitab (1 of 3)</a:t>
            </a:r>
          </a:p>
        </p:txBody>
      </p:sp>
      <p:pic>
        <p:nvPicPr>
          <p:cNvPr id="6" name="Picture Placeholder 5" descr="A dialog box of a graphing calculator screen titled binomial distribution. Below the title, toward the left, there is a vertical text box. Below the text box is a button labeled Select which is grayed out. To the right of the text box are 3 radio buttons for Probability (selected), Cumulative probability, and Inverse cumulative probability. Below the radio buttons are 2 text boxes labeled Number of trials, with a value, 6 and Event probability, with a value, 0.3. Event probability text box is followed by four radio buttons and are as follows: Input column with an empty grayed out text box, Optional storage with an empty grayed out text box, Input constant (selected) with a text box of value, 6, and Optional Storage with an empty text box. On the left bottom corner is a button labeled Help. On the right bottom corner are 2 buttons labeled OK and Cancel.">
            <a:extLst>
              <a:ext uri="{FF2B5EF4-FFF2-40B4-BE49-F238E27FC236}">
                <a16:creationId xmlns:a16="http://schemas.microsoft.com/office/drawing/2014/main" id="{E0A98A5B-6F15-4325-97B9-C5F8FAF6FFB4}"/>
              </a:ext>
            </a:extLst>
          </p:cNvPr>
          <p:cNvPicPr>
            <a:picLocks noGrp="1" noChangeAspect="1"/>
          </p:cNvPicPr>
          <p:nvPr>
            <p:ph type="pic" sz="quarter" idx="20"/>
          </p:nvPr>
        </p:nvPicPr>
        <p:blipFill>
          <a:blip r:embed="rId2"/>
          <a:stretch>
            <a:fillRect/>
          </a:stretch>
        </p:blipFill>
        <p:spPr>
          <a:xfrm>
            <a:off x="1934913" y="1577873"/>
            <a:ext cx="5274174" cy="4594327"/>
          </a:xfrm>
          <a:prstGeom prst="rect">
            <a:avLst/>
          </a:prstGeom>
        </p:spPr>
      </p:pic>
    </p:spTree>
    <p:extLst>
      <p:ext uri="{BB962C8B-B14F-4D97-AF65-F5344CB8AC3E}">
        <p14:creationId xmlns:p14="http://schemas.microsoft.com/office/powerpoint/2010/main" val="26556518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Minitab (2 of 3)</a:t>
            </a:r>
          </a:p>
        </p:txBody>
      </p:sp>
      <p:pic>
        <p:nvPicPr>
          <p:cNvPr id="7" name="Picture Placeholder 6" descr="A graphing calculator screen for probability density function displays a worksheet. The worksheet is divided into two sections. The first section is labeled probability density function and the data below reads as follows: Line 1: Binomial with n equals 6 and p equals 0.3. Line 2: start fraction x (lower case) times P of X (upper case) equals x (lower case) over 3 times 0.18522, end fraction.&#10;The second section is labeled cumulative distribution function and the data below reads as follows: Line 1: Binomial with n equals 6 and p equals 0.3. Line 2: start fraction x (lower case) times P of X (upper case) less than or equals x (lower case) over 2 times 0.7 4431, end fraction.&#10;">
            <a:extLst>
              <a:ext uri="{FF2B5EF4-FFF2-40B4-BE49-F238E27FC236}">
                <a16:creationId xmlns:a16="http://schemas.microsoft.com/office/drawing/2014/main" id="{BDEB5E96-93B3-4D26-B963-39FC39E04090}"/>
              </a:ext>
            </a:extLst>
          </p:cNvPr>
          <p:cNvPicPr>
            <a:picLocks noGrp="1" noChangeAspect="1"/>
          </p:cNvPicPr>
          <p:nvPr>
            <p:ph type="pic" sz="quarter" idx="20"/>
          </p:nvPr>
        </p:nvPicPr>
        <p:blipFill>
          <a:blip r:embed="rId2"/>
          <a:stretch>
            <a:fillRect/>
          </a:stretch>
        </p:blipFill>
        <p:spPr>
          <a:xfrm>
            <a:off x="2400071" y="1637641"/>
            <a:ext cx="4343858" cy="4458359"/>
          </a:xfrm>
          <a:prstGeom prst="rect">
            <a:avLst/>
          </a:prstGeom>
        </p:spPr>
      </p:pic>
    </p:spTree>
    <p:extLst>
      <p:ext uri="{BB962C8B-B14F-4D97-AF65-F5344CB8AC3E}">
        <p14:creationId xmlns:p14="http://schemas.microsoft.com/office/powerpoint/2010/main" val="42018179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Minitab (3 of 3)</a:t>
            </a:r>
          </a:p>
        </p:txBody>
      </p:sp>
      <p:pic>
        <p:nvPicPr>
          <p:cNvPr id="6" name="Picture Placeholder 5" descr="A dialog box of a graphing calculator screen titled binomial distribution. Below the title, toward the left, there is a vertical text box. Below the text box is a button labeled Select which is grayed out. To the right of the text box are 3 radio buttons for Probability (selected), Cumulative probability, and Inverse cumulative probability. Below the radio buttons are 2 text boxes labeled Number of trials, with a value, 6 and Event probability, with a value, 0.3. Event probability text box is followed by four radio buttons and are as follows: Input column (selected) with a text box of value, C1, Optional storage with a text box of value, C2, Input constant with an empty grayed out text box, and Optional Storage with an empty grayed out text box. On the left bottom corner is a button labeled Help. On the right bottom corner are 2 buttons labeled OK and Cancel.">
            <a:extLst>
              <a:ext uri="{FF2B5EF4-FFF2-40B4-BE49-F238E27FC236}">
                <a16:creationId xmlns:a16="http://schemas.microsoft.com/office/drawing/2014/main" id="{BD675251-8A30-4694-A9B2-BFD61F7DB2F8}"/>
              </a:ext>
            </a:extLst>
          </p:cNvPr>
          <p:cNvPicPr>
            <a:picLocks noGrp="1" noChangeAspect="1"/>
          </p:cNvPicPr>
          <p:nvPr>
            <p:ph type="pic" sz="quarter" idx="20"/>
          </p:nvPr>
        </p:nvPicPr>
        <p:blipFill>
          <a:blip r:embed="rId2"/>
          <a:stretch>
            <a:fillRect/>
          </a:stretch>
        </p:blipFill>
        <p:spPr>
          <a:xfrm>
            <a:off x="1917023" y="1585029"/>
            <a:ext cx="5309955" cy="4587171"/>
          </a:xfrm>
          <a:prstGeom prst="rect">
            <a:avLst/>
          </a:prstGeom>
        </p:spPr>
      </p:pic>
    </p:spTree>
    <p:extLst>
      <p:ext uri="{BB962C8B-B14F-4D97-AF65-F5344CB8AC3E}">
        <p14:creationId xmlns:p14="http://schemas.microsoft.com/office/powerpoint/2010/main" val="2101007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Excel (1 of 2)</a:t>
            </a:r>
          </a:p>
        </p:txBody>
      </p:sp>
      <p:pic>
        <p:nvPicPr>
          <p:cNvPr id="7" name="Picture Placeholder 6" descr="A worksheet displays 2 columns. The second column is empty. The data in the first column are as follows: Row 1: equals BINOM dot D I S T, left parenthesis, 3, 6, 0.3, 0, right parenthesis.">
            <a:extLst>
              <a:ext uri="{FF2B5EF4-FFF2-40B4-BE49-F238E27FC236}">
                <a16:creationId xmlns:a16="http://schemas.microsoft.com/office/drawing/2014/main" id="{61FAFB26-39D4-47AB-A8DB-0A1A784A45D6}"/>
              </a:ext>
            </a:extLst>
          </p:cNvPr>
          <p:cNvPicPr>
            <a:picLocks noGrp="1" noChangeAspect="1"/>
          </p:cNvPicPr>
          <p:nvPr>
            <p:ph type="pic" sz="quarter" idx="20"/>
          </p:nvPr>
        </p:nvPicPr>
        <p:blipFill>
          <a:blip r:embed="rId2"/>
          <a:stretch>
            <a:fillRect/>
          </a:stretch>
        </p:blipFill>
        <p:spPr>
          <a:xfrm>
            <a:off x="1681163" y="2695575"/>
            <a:ext cx="5781675" cy="1466850"/>
          </a:xfrm>
          <a:prstGeom prst="rect">
            <a:avLst/>
          </a:prstGeom>
        </p:spPr>
      </p:pic>
    </p:spTree>
    <p:extLst>
      <p:ext uri="{BB962C8B-B14F-4D97-AF65-F5344CB8AC3E}">
        <p14:creationId xmlns:p14="http://schemas.microsoft.com/office/powerpoint/2010/main" val="19212017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Excel (2 of 2)</a:t>
            </a:r>
          </a:p>
        </p:txBody>
      </p:sp>
      <p:pic>
        <p:nvPicPr>
          <p:cNvPr id="6" name="Picture Placeholder 5" descr="A worksheet displays 2 columns. The second column is left blank except for the first row. The data in the worksheet are as follows: Row 1: Column 1, 0; Column 2, equals BINOM dot D I S T, left parenthesis, A 1, 6, 0.3, 0, right parenthesis. Row 2: 1. Row 3: 2. Row 4: 3. Row 5: 4. Row 6: 5. Row 7: 6.">
            <a:extLst>
              <a:ext uri="{FF2B5EF4-FFF2-40B4-BE49-F238E27FC236}">
                <a16:creationId xmlns:a16="http://schemas.microsoft.com/office/drawing/2014/main" id="{E178A948-FB35-4540-844D-F3E9147DB4EB}"/>
              </a:ext>
            </a:extLst>
          </p:cNvPr>
          <p:cNvPicPr>
            <a:picLocks noGrp="1" noChangeAspect="1"/>
          </p:cNvPicPr>
          <p:nvPr>
            <p:ph type="pic" sz="quarter" idx="20"/>
          </p:nvPr>
        </p:nvPicPr>
        <p:blipFill>
          <a:blip r:embed="rId2"/>
          <a:stretch>
            <a:fillRect/>
          </a:stretch>
        </p:blipFill>
        <p:spPr>
          <a:xfrm>
            <a:off x="1547813" y="1771650"/>
            <a:ext cx="6048375" cy="3314700"/>
          </a:xfrm>
          <a:prstGeom prst="rect">
            <a:avLst/>
          </a:prstGeom>
        </p:spPr>
      </p:pic>
    </p:spTree>
    <p:extLst>
      <p:ext uri="{BB962C8B-B14F-4D97-AF65-F5344CB8AC3E}">
        <p14:creationId xmlns:p14="http://schemas.microsoft.com/office/powerpoint/2010/main" val="152494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Recall the frequency and relative frequency distributions of the number of vehicles owned by families given in Table 5.1. That table is reproduced below as Table 5.2. Let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be the number of vehicles owned by a randomly selected family. Write the probability distribution of </a:t>
            </a:r>
            <a:r>
              <a:rPr lang="en-GB"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and make a histogram for this probability distribution</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66169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lstStyle/>
          <a:p>
            <a:r>
              <a:rPr lang="en-US" b="1"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141412"/>
          </a:xfrm>
        </p:spPr>
        <p:txBody>
          <a:bodyPr>
            <a:normAutofit fontScale="90000"/>
          </a:bodyPr>
          <a:lstStyle/>
          <a:p>
            <a:r>
              <a:rPr lang="en-US" dirty="0">
                <a:latin typeface="Times New Roman" panose="02020603050405020304" pitchFamily="18" charset="0"/>
                <a:cs typeface="Times New Roman" panose="02020603050405020304" pitchFamily="18" charset="0"/>
              </a:rPr>
              <a:t>Table 5.2 Frequency and Relative Frequency Distributions of the Number of Vehicles Owned by Families</a:t>
            </a:r>
          </a:p>
        </p:txBody>
      </p:sp>
      <p:graphicFrame>
        <p:nvGraphicFramePr>
          <p:cNvPr id="8" name="Table 9">
            <a:extLst>
              <a:ext uri="{FF2B5EF4-FFF2-40B4-BE49-F238E27FC236}">
                <a16:creationId xmlns:a16="http://schemas.microsoft.com/office/drawing/2014/main" id="{778DF16E-D06E-4B06-9089-20CCE7741A9F}"/>
              </a:ext>
            </a:extLst>
          </p:cNvPr>
          <p:cNvGraphicFramePr>
            <a:graphicFrameLocks noGrp="1"/>
          </p:cNvGraphicFramePr>
          <p:nvPr>
            <p:ph type="tbl" sz="quarter" idx="17"/>
            <p:extLst>
              <p:ext uri="{D42A27DB-BD31-4B8C-83A1-F6EECF244321}">
                <p14:modId xmlns:p14="http://schemas.microsoft.com/office/powerpoint/2010/main" val="755494686"/>
              </p:ext>
            </p:extLst>
          </p:nvPr>
        </p:nvGraphicFramePr>
        <p:xfrm>
          <a:off x="1467544" y="2133600"/>
          <a:ext cx="6208913" cy="2225040"/>
        </p:xfrm>
        <a:graphic>
          <a:graphicData uri="http://schemas.openxmlformats.org/drawingml/2006/table">
            <a:tbl>
              <a:tblPr firstRow="1" bandRow="1">
                <a:tableStyleId>{69012ECD-51FC-41F1-AA8D-1B2483CD663E}</a:tableStyleId>
              </a:tblPr>
              <a:tblGrid>
                <a:gridCol w="2855346">
                  <a:extLst>
                    <a:ext uri="{9D8B030D-6E8A-4147-A177-3AD203B41FA5}">
                      <a16:colId xmlns:a16="http://schemas.microsoft.com/office/drawing/2014/main" val="3074477490"/>
                    </a:ext>
                  </a:extLst>
                </a:gridCol>
                <a:gridCol w="1235778">
                  <a:extLst>
                    <a:ext uri="{9D8B030D-6E8A-4147-A177-3AD203B41FA5}">
                      <a16:colId xmlns:a16="http://schemas.microsoft.com/office/drawing/2014/main" val="1298498712"/>
                    </a:ext>
                  </a:extLst>
                </a:gridCol>
                <a:gridCol w="2117789">
                  <a:extLst>
                    <a:ext uri="{9D8B030D-6E8A-4147-A177-3AD203B41FA5}">
                      <a16:colId xmlns:a16="http://schemas.microsoft.com/office/drawing/2014/main" val="2687874294"/>
                    </a:ext>
                  </a:extLst>
                </a:gridCol>
              </a:tblGrid>
              <a:tr h="370840">
                <a:tc>
                  <a:txBody>
                    <a:bodyPr/>
                    <a:lstStyle/>
                    <a:p>
                      <a:pPr marL="0" marR="0" algn="ctr">
                        <a:lnSpc>
                          <a:spcPct val="100000"/>
                        </a:lnSpc>
                        <a:spcBef>
                          <a:spcPts val="0"/>
                        </a:spcBef>
                        <a:spcAft>
                          <a:spcPts val="0"/>
                        </a:spcAft>
                      </a:pPr>
                      <a:r>
                        <a:rPr lang="en-US" sz="1800" dirty="0"/>
                        <a:t>Number of Vehicles Owned</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a:t>Frequency</a:t>
                      </a:r>
                      <a:endParaRPr lang="en-US" sz="1800" b="1">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t>Relative Frequency</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ctr">
                        <a:lnSpc>
                          <a:spcPct val="100000"/>
                        </a:lnSpc>
                        <a:spcBef>
                          <a:spcPts val="0"/>
                        </a:spcBef>
                        <a:spcAft>
                          <a:spcPts val="300"/>
                        </a:spcAft>
                      </a:pPr>
                      <a:r>
                        <a:rPr lang="en-US" sz="1800" dirty="0"/>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 30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.015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72239830"/>
                  </a:ext>
                </a:extLst>
              </a:tr>
              <a:tr h="370840">
                <a:tc>
                  <a:txBody>
                    <a:bodyPr/>
                    <a:lstStyle/>
                    <a:p>
                      <a:pPr marL="0" marR="0" algn="ctr">
                        <a:lnSpc>
                          <a:spcPct val="100000"/>
                        </a:lnSpc>
                        <a:spcBef>
                          <a:spcPts val="0"/>
                        </a:spcBef>
                        <a:spcAft>
                          <a:spcPts val="300"/>
                        </a:spcAft>
                      </a:pPr>
                      <a:r>
                        <a:rPr lang="en-US" sz="1800" dirty="0"/>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320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.160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022438099"/>
                  </a:ext>
                </a:extLst>
              </a:tr>
              <a:tr h="370840">
                <a:tc>
                  <a:txBody>
                    <a:bodyPr/>
                    <a:lstStyle/>
                    <a:p>
                      <a:pPr marL="0" marR="0" algn="ctr">
                        <a:lnSpc>
                          <a:spcPct val="100000"/>
                        </a:lnSpc>
                        <a:spcBef>
                          <a:spcPts val="0"/>
                        </a:spcBef>
                        <a:spcAft>
                          <a:spcPts val="300"/>
                        </a:spcAft>
                      </a:pPr>
                      <a:r>
                        <a:rPr lang="en-US" sz="1800"/>
                        <a:t>2</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910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.455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607486889"/>
                  </a:ext>
                </a:extLst>
              </a:tr>
              <a:tr h="370840">
                <a:tc>
                  <a:txBody>
                    <a:bodyPr/>
                    <a:lstStyle/>
                    <a:p>
                      <a:pPr marL="0" marR="0" algn="ctr">
                        <a:lnSpc>
                          <a:spcPct val="100000"/>
                        </a:lnSpc>
                        <a:spcBef>
                          <a:spcPts val="0"/>
                        </a:spcBef>
                        <a:spcAft>
                          <a:spcPts val="300"/>
                        </a:spcAft>
                      </a:pPr>
                      <a:r>
                        <a:rPr lang="en-US" sz="1800"/>
                        <a:t>3</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580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.290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13742247"/>
                  </a:ext>
                </a:extLst>
              </a:tr>
              <a:tr h="370840">
                <a:tc>
                  <a:txBody>
                    <a:bodyPr/>
                    <a:lstStyle/>
                    <a:p>
                      <a:pPr marL="0" marR="0" algn="ctr">
                        <a:lnSpc>
                          <a:spcPct val="100000"/>
                        </a:lnSpc>
                        <a:spcBef>
                          <a:spcPts val="0"/>
                        </a:spcBef>
                        <a:spcAft>
                          <a:spcPts val="300"/>
                        </a:spcAft>
                      </a:pPr>
                      <a:r>
                        <a:rPr lang="en-US" sz="1800"/>
                        <a:t>4</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160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.080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014713589"/>
                  </a:ext>
                </a:extLst>
              </a:tr>
            </a:tbl>
          </a:graphicData>
        </a:graphic>
      </p:graphicFrame>
    </p:spTree>
    <p:extLst>
      <p:ext uri="{BB962C8B-B14F-4D97-AF65-F5344CB8AC3E}">
        <p14:creationId xmlns:p14="http://schemas.microsoft.com/office/powerpoint/2010/main" val="70071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141412"/>
          </a:xfrm>
        </p:spPr>
        <p:txBody>
          <a:bodyPr>
            <a:normAutofit fontScale="90000"/>
          </a:bodyPr>
          <a:lstStyle/>
          <a:p>
            <a:r>
              <a:rPr lang="en-US" dirty="0">
                <a:latin typeface="Times New Roman" panose="02020603050405020304" pitchFamily="18" charset="0"/>
                <a:cs typeface="Times New Roman" panose="02020603050405020304" pitchFamily="18" charset="0"/>
              </a:rPr>
              <a:t>Example 5-1: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Table 5.3 Probability Distribution of the Number of Vehicles Owned by Families</a:t>
            </a:r>
          </a:p>
        </p:txBody>
      </p:sp>
      <p:graphicFrame>
        <p:nvGraphicFramePr>
          <p:cNvPr id="8" name="Table 9">
            <a:extLst>
              <a:ext uri="{FF2B5EF4-FFF2-40B4-BE49-F238E27FC236}">
                <a16:creationId xmlns:a16="http://schemas.microsoft.com/office/drawing/2014/main" id="{778DF16E-D06E-4B06-9089-20CCE7741A9F}"/>
              </a:ext>
            </a:extLst>
          </p:cNvPr>
          <p:cNvGraphicFramePr>
            <a:graphicFrameLocks noGrp="1"/>
          </p:cNvGraphicFramePr>
          <p:nvPr>
            <p:ph type="tbl" sz="quarter" idx="17"/>
            <p:extLst>
              <p:ext uri="{D42A27DB-BD31-4B8C-83A1-F6EECF244321}">
                <p14:modId xmlns:p14="http://schemas.microsoft.com/office/powerpoint/2010/main" val="2805977619"/>
              </p:ext>
            </p:extLst>
          </p:nvPr>
        </p:nvGraphicFramePr>
        <p:xfrm>
          <a:off x="2333972" y="2133600"/>
          <a:ext cx="4476056" cy="2865120"/>
        </p:xfrm>
        <a:graphic>
          <a:graphicData uri="http://schemas.openxmlformats.org/drawingml/2006/table">
            <a:tbl>
              <a:tblPr firstRow="1" bandRow="1">
                <a:tableStyleId>{69012ECD-51FC-41F1-AA8D-1B2483CD663E}</a:tableStyleId>
              </a:tblPr>
              <a:tblGrid>
                <a:gridCol w="2954020">
                  <a:extLst>
                    <a:ext uri="{9D8B030D-6E8A-4147-A177-3AD203B41FA5}">
                      <a16:colId xmlns:a16="http://schemas.microsoft.com/office/drawing/2014/main" val="3074477490"/>
                    </a:ext>
                  </a:extLst>
                </a:gridCol>
                <a:gridCol w="1522036">
                  <a:extLst>
                    <a:ext uri="{9D8B030D-6E8A-4147-A177-3AD203B41FA5}">
                      <a16:colId xmlns:a16="http://schemas.microsoft.com/office/drawing/2014/main" val="1298498712"/>
                    </a:ext>
                  </a:extLst>
                </a:gridCol>
              </a:tblGrid>
              <a:tr h="370840">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Number of Vehicles Owned </a:t>
                      </a:r>
                      <a:br>
                        <a:rPr lang="en-US" sz="1800"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Probability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.015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72239830"/>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.160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022438099"/>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.455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607486889"/>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.290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13742247"/>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4</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.080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014713589"/>
                  </a:ext>
                </a:extLst>
              </a:tr>
              <a:tr h="370840">
                <a:tc>
                  <a:txBody>
                    <a:bodyPr/>
                    <a:lstStyle/>
                    <a:p>
                      <a:pPr marL="0" marR="0" algn="ctr">
                        <a:lnSpc>
                          <a:spcPct val="100000"/>
                        </a:lnSpc>
                        <a:spcBef>
                          <a:spcPts val="0"/>
                        </a:spcBef>
                        <a:spcAft>
                          <a:spcPts val="30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l-GR" sz="1800" dirty="0">
                          <a:solidFill>
                            <a:srgbClr val="000000"/>
                          </a:solidFill>
                          <a:latin typeface="Times New Roman" panose="02020603050405020304" pitchFamily="18" charset="0"/>
                          <a:ea typeface="Times New Roman"/>
                          <a:cs typeface="Times New Roman" panose="02020603050405020304" pitchFamily="18" charset="0"/>
                        </a:rPr>
                        <a:t>Σ</a:t>
                      </a:r>
                      <a:r>
                        <a:rPr lang="en-US" sz="1800" i="1" dirty="0">
                          <a:solidFill>
                            <a:srgbClr val="000000"/>
                          </a:solidFill>
                          <a:latin typeface="Times New Roman" panose="02020603050405020304" pitchFamily="18" charset="0"/>
                          <a:ea typeface="Times New Roman"/>
                          <a:cs typeface="Times New Roman" panose="02020603050405020304" pitchFamily="18" charset="0"/>
                        </a:rPr>
                        <a:t>P</a:t>
                      </a:r>
                      <a:r>
                        <a:rPr lang="en-US" sz="1800" dirty="0">
                          <a:solidFill>
                            <a:srgbClr val="000000"/>
                          </a:solidFill>
                          <a:latin typeface="Times New Roman" panose="02020603050405020304" pitchFamily="18" charset="0"/>
                          <a:ea typeface="Times New Roman"/>
                          <a:cs typeface="Times New Roman" panose="02020603050405020304" pitchFamily="18" charset="0"/>
                        </a:rPr>
                        <a:t>(</a:t>
                      </a:r>
                      <a:r>
                        <a:rPr lang="en-US" sz="1800" i="1" u="none" dirty="0">
                          <a:solidFill>
                            <a:srgbClr val="000000"/>
                          </a:solidFill>
                          <a:latin typeface="Times New Roman" panose="02020603050405020304" pitchFamily="18" charset="0"/>
                          <a:ea typeface="Times New Roman"/>
                          <a:cs typeface="Times New Roman" panose="02020603050405020304" pitchFamily="18" charset="0"/>
                        </a:rPr>
                        <a:t>x</a:t>
                      </a:r>
                      <a:r>
                        <a:rPr lang="en-US" sz="1800" dirty="0">
                          <a:solidFill>
                            <a:srgbClr val="000000"/>
                          </a:solidFill>
                          <a:latin typeface="Times New Roman" panose="02020603050405020304" pitchFamily="18" charset="0"/>
                          <a:ea typeface="Times New Roman"/>
                          <a:cs typeface="Times New Roman" panose="02020603050405020304" pitchFamily="18" charset="0"/>
                        </a:rPr>
                        <a:t>) = 1.000</a:t>
                      </a:r>
                    </a:p>
                  </a:txBody>
                  <a:tcPr/>
                </a:tc>
                <a:extLst>
                  <a:ext uri="{0D108BD9-81ED-4DB2-BD59-A6C34878D82A}">
                    <a16:rowId xmlns:a16="http://schemas.microsoft.com/office/drawing/2014/main" val="2590531380"/>
                  </a:ext>
                </a:extLst>
              </a:tr>
            </a:tbl>
          </a:graphicData>
        </a:graphic>
      </p:graphicFrame>
    </p:spTree>
    <p:extLst>
      <p:ext uri="{BB962C8B-B14F-4D97-AF65-F5344CB8AC3E}">
        <p14:creationId xmlns:p14="http://schemas.microsoft.com/office/powerpoint/2010/main" val="246582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710246" cy="1141412"/>
          </a:xfrm>
        </p:spPr>
        <p:txBody>
          <a:bodyPr>
            <a:normAutofit fontScale="90000"/>
          </a:bodyPr>
          <a:lstStyle/>
          <a:p>
            <a:r>
              <a:rPr lang="en-US" dirty="0"/>
              <a:t>Example 5-1: Solution</a:t>
            </a:r>
            <a:br>
              <a:rPr lang="en-US" dirty="0"/>
            </a:br>
            <a:r>
              <a:rPr lang="en-US" dirty="0"/>
              <a:t>Figure 5.1 Histogram for the Probability Distribution of Table 5.3</a:t>
            </a:r>
            <a:endParaRPr lang="en-US" dirty="0">
              <a:latin typeface="Times New Roman" panose="02020603050405020304" pitchFamily="18" charset="0"/>
              <a:cs typeface="Times New Roman" panose="02020603050405020304" pitchFamily="18" charset="0"/>
            </a:endParaRPr>
          </a:p>
        </p:txBody>
      </p:sp>
      <p:pic>
        <p:nvPicPr>
          <p:cNvPr id="6" name="Picture Placeholder 5" descr="A histogram plots probability distribution. The horizontal axis is labeled x and ranges from 0 to 4 in increments of 1. The vertical axis is labeled P of x and ranges from 0 to 0.50 in increments of 0.10. From negative 0.5 to 4.5, the bars extend up to the counts, 0.01, 0.17, 0.46, 0.29, and 0.08, respectively. All values are approximate.">
            <a:extLst>
              <a:ext uri="{FF2B5EF4-FFF2-40B4-BE49-F238E27FC236}">
                <a16:creationId xmlns:a16="http://schemas.microsoft.com/office/drawing/2014/main" id="{A5F8FA82-D8E6-4E01-9C72-B0128734F41F}"/>
              </a:ext>
            </a:extLst>
          </p:cNvPr>
          <p:cNvPicPr>
            <a:picLocks noGrp="1" noChangeAspect="1"/>
          </p:cNvPicPr>
          <p:nvPr>
            <p:ph type="pic" sz="quarter" idx="19"/>
          </p:nvPr>
        </p:nvPicPr>
        <p:blipFill>
          <a:blip r:embed="rId2"/>
          <a:stretch>
            <a:fillRect/>
          </a:stretch>
        </p:blipFill>
        <p:spPr>
          <a:xfrm>
            <a:off x="1881005" y="2101649"/>
            <a:ext cx="5381991" cy="3932994"/>
          </a:xfrm>
          <a:prstGeom prst="rect">
            <a:avLst/>
          </a:prstGeom>
        </p:spPr>
      </p:pic>
    </p:spTree>
    <p:extLst>
      <p:ext uri="{BB962C8B-B14F-4D97-AF65-F5344CB8AC3E}">
        <p14:creationId xmlns:p14="http://schemas.microsoft.com/office/powerpoint/2010/main" val="2242913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77078" y="457200"/>
            <a:ext cx="8543926" cy="1066800"/>
          </a:xfrm>
        </p:spPr>
        <p:txBody>
          <a:bodyPr>
            <a:noAutofit/>
          </a:bodyPr>
          <a:lstStyle/>
          <a:p>
            <a:r>
              <a:rPr lang="en-US" dirty="0">
                <a:latin typeface="Times New Roman" panose="02020603050405020304" pitchFamily="18" charset="0"/>
                <a:cs typeface="Times New Roman" panose="02020603050405020304" pitchFamily="18" charset="0"/>
              </a:rPr>
              <a:t>Two Characteristics of a Probability Distribution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524000"/>
            <a:ext cx="8534400" cy="4724400"/>
          </a:xfrm>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The probability distribution of a discrete random variable possesses the following two characteristics.</a:t>
            </a:r>
          </a:p>
          <a:p>
            <a:pPr>
              <a:buFont typeface="+mj-lt"/>
              <a:buAutoNum type="arabicPeriod"/>
            </a:pPr>
            <a:r>
              <a:rPr lang="en-GB" dirty="0">
                <a:latin typeface="Times New Roman" panose="02020603050405020304" pitchFamily="18" charset="0"/>
                <a:cs typeface="Times New Roman" panose="02020603050405020304" pitchFamily="18" charset="0"/>
              </a:rPr>
              <a:t>0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 1 for each value of </a:t>
            </a:r>
            <a:r>
              <a:rPr lang="en-GB" i="1" dirty="0">
                <a:latin typeface="Times New Roman" panose="02020603050405020304" pitchFamily="18" charset="0"/>
                <a:cs typeface="Times New Roman" panose="02020603050405020304" pitchFamily="18" charset="0"/>
              </a:rPr>
              <a:t>x</a:t>
            </a:r>
          </a:p>
          <a:p>
            <a:pPr marL="457200" lvl="1">
              <a:buSzPct val="100000"/>
              <a:buFont typeface="+mj-lt"/>
              <a:buAutoNum type="arabicPeriod" startAt="2"/>
            </a:pPr>
            <a:r>
              <a:rPr lang="el-GR" sz="2800" dirty="0">
                <a:latin typeface="Times New Roman" panose="02020603050405020304" pitchFamily="18" charset="0"/>
                <a:cs typeface="Times New Roman" panose="02020603050405020304" pitchFamily="18" charset="0"/>
              </a:rPr>
              <a:t>Σ</a:t>
            </a:r>
            <a:r>
              <a:rPr lang="en-US" sz="2800"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 1</a:t>
            </a:r>
            <a:endParaRPr lang="el-G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77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600" dirty="0">
                <a:latin typeface="Times New Roman" panose="02020603050405020304" pitchFamily="18" charset="0"/>
                <a:cs typeface="Times New Roman" panose="02020603050405020304" pitchFamily="18" charset="0"/>
              </a:rPr>
              <a:t>Using the probability distribution listed in Table 5.3 of Example 5–1, find the following probabilities:</a:t>
            </a:r>
          </a:p>
          <a:p>
            <a:pPr>
              <a:buAutoNum type="alphaLcParenBoth"/>
            </a:pPr>
            <a:r>
              <a:rPr lang="en-US" sz="2600" dirty="0">
                <a:latin typeface="Times New Roman" panose="02020603050405020304" pitchFamily="18" charset="0"/>
                <a:cs typeface="Times New Roman" panose="02020603050405020304" pitchFamily="18" charset="0"/>
              </a:rPr>
              <a:t>The probability that a randomly selected family owns two vehicles</a:t>
            </a:r>
          </a:p>
          <a:p>
            <a:pPr>
              <a:buAutoNum type="alphaLcParenBoth"/>
            </a:pPr>
            <a:r>
              <a:rPr lang="en-US" sz="2600" dirty="0">
                <a:latin typeface="Times New Roman" panose="02020603050405020304" pitchFamily="18" charset="0"/>
                <a:cs typeface="Times New Roman" panose="02020603050405020304" pitchFamily="18" charset="0"/>
              </a:rPr>
              <a:t>The probability that a randomly selected family owns at least two vehicles</a:t>
            </a:r>
          </a:p>
          <a:p>
            <a:pPr>
              <a:buAutoNum type="alphaLcParenBoth"/>
            </a:pPr>
            <a:r>
              <a:rPr lang="en-US" sz="2600" dirty="0">
                <a:latin typeface="Times New Roman" panose="02020603050405020304" pitchFamily="18" charset="0"/>
                <a:cs typeface="Times New Roman" panose="02020603050405020304" pitchFamily="18" charset="0"/>
              </a:rPr>
              <a:t>The probability that a randomly selected family owns at most one vehicle</a:t>
            </a:r>
          </a:p>
          <a:p>
            <a:pPr>
              <a:buAutoNum type="alphaLcParenBoth"/>
            </a:pPr>
            <a:r>
              <a:rPr lang="en-US" sz="2600" dirty="0">
                <a:latin typeface="Times New Roman" panose="02020603050405020304" pitchFamily="18" charset="0"/>
                <a:cs typeface="Times New Roman" panose="02020603050405020304" pitchFamily="18" charset="0"/>
              </a:rPr>
              <a:t>The probability that a randomly selected family owns three or more vehicles</a:t>
            </a:r>
          </a:p>
        </p:txBody>
      </p:sp>
    </p:spTree>
    <p:extLst>
      <p:ext uri="{BB962C8B-B14F-4D97-AF65-F5344CB8AC3E}">
        <p14:creationId xmlns:p14="http://schemas.microsoft.com/office/powerpoint/2010/main" val="228752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5-2: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4739640"/>
          </a:xfrm>
        </p:spPr>
        <p:txBody>
          <a:bodyPr/>
          <a:lstStyle/>
          <a:p>
            <a:pPr marL="0" indent="0">
              <a:buNone/>
            </a:pPr>
            <a:r>
              <a:rPr lang="en-US" sz="2600" dirty="0">
                <a:latin typeface="Times New Roman" panose="02020603050405020304" pitchFamily="18" charset="0"/>
                <a:cs typeface="Times New Roman" panose="02020603050405020304" pitchFamily="18" charset="0"/>
              </a:rPr>
              <a:t>Using the probabilities listed in Table 5.3,</a:t>
            </a:r>
          </a:p>
          <a:p>
            <a:pPr marL="514350" indent="-514350">
              <a:spcAft>
                <a:spcPts val="1800"/>
              </a:spcAft>
              <a:buAutoNum type="alphaLcParenBoth"/>
            </a:pPr>
            <a:r>
              <a:rPr lang="en-US" sz="2600" dirty="0">
                <a:latin typeface="Times New Roman" panose="02020603050405020304" pitchFamily="18" charset="0"/>
                <a:cs typeface="Times New Roman" panose="02020603050405020304" pitchFamily="18" charset="0"/>
              </a:rPr>
              <a:t>P(selected family owns two vehicles) = P(2) = .455</a:t>
            </a:r>
          </a:p>
          <a:p>
            <a:pPr marL="514350" indent="-514350">
              <a:spcAft>
                <a:spcPts val="1800"/>
              </a:spcAft>
              <a:buAutoNum type="alphaLcParenBoth"/>
            </a:pPr>
            <a:r>
              <a:rPr lang="en-US" sz="2600" dirty="0">
                <a:latin typeface="Times New Roman" panose="02020603050405020304" pitchFamily="18" charset="0"/>
                <a:cs typeface="Times New Roman" panose="02020603050405020304" pitchFamily="18" charset="0"/>
              </a:rPr>
              <a:t>P(selected family owns at least two vehicles)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P(2 or 3 or 4) = P(2) + P(3) + P(4) = .455 + .290 + .080 = .825</a:t>
            </a:r>
          </a:p>
          <a:p>
            <a:pPr marL="514350" indent="-514350">
              <a:spcAft>
                <a:spcPts val="1800"/>
              </a:spcAft>
              <a:buAutoNum type="alphaLcParenBoth"/>
            </a:pPr>
            <a:r>
              <a:rPr lang="en-US" sz="2600" dirty="0">
                <a:latin typeface="Times New Roman" panose="02020603050405020304" pitchFamily="18" charset="0"/>
                <a:cs typeface="Times New Roman" panose="02020603050405020304" pitchFamily="18" charset="0"/>
              </a:rPr>
              <a:t>P(selected family owns at most one vehicle)</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P(0 or 1) = P(0) + P(1) = .015 + .160 = .175</a:t>
            </a:r>
          </a:p>
          <a:p>
            <a:pPr marL="514350" indent="-514350">
              <a:spcAft>
                <a:spcPts val="1800"/>
              </a:spcAft>
              <a:buAutoNum type="alphaLcParenBoth"/>
            </a:pPr>
            <a:r>
              <a:rPr lang="en-US" sz="2600" dirty="0">
                <a:latin typeface="Times New Roman" panose="02020603050405020304" pitchFamily="18" charset="0"/>
                <a:cs typeface="Times New Roman" panose="02020603050405020304" pitchFamily="18" charset="0"/>
              </a:rPr>
              <a:t>P(selected family owns three or more vehicles)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P(3 or 4) = P(3) + P(4) = .290 + .080 = .370</a:t>
            </a:r>
          </a:p>
        </p:txBody>
      </p:sp>
    </p:spTree>
    <p:extLst>
      <p:ext uri="{BB962C8B-B14F-4D97-AF65-F5344CB8AC3E}">
        <p14:creationId xmlns:p14="http://schemas.microsoft.com/office/powerpoint/2010/main" val="426680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3E05EB-BEED-462C-9C02-AD9F7116791F}"/>
              </a:ext>
            </a:extLst>
          </p:cNvPr>
          <p:cNvSpPr>
            <a:spLocks noGrp="1"/>
          </p:cNvSpPr>
          <p:nvPr>
            <p:ph type="title"/>
          </p:nvPr>
        </p:nvSpPr>
        <p:spPr>
          <a:xfrm>
            <a:off x="281354" y="457200"/>
            <a:ext cx="8534400" cy="914400"/>
          </a:xfrm>
        </p:spPr>
        <p:txBody>
          <a:bodyPr/>
          <a:lstStyle/>
          <a:p>
            <a:r>
              <a:rPr lang="en-US" dirty="0"/>
              <a:t>Example 5-3</a:t>
            </a:r>
          </a:p>
        </p:txBody>
      </p:sp>
      <p:sp>
        <p:nvSpPr>
          <p:cNvPr id="6" name="Content Placeholder 5">
            <a:extLst>
              <a:ext uri="{FF2B5EF4-FFF2-40B4-BE49-F238E27FC236}">
                <a16:creationId xmlns:a16="http://schemas.microsoft.com/office/drawing/2014/main" id="{D4FE5064-4C62-49E2-92BB-02FDB6D6EDD6}"/>
              </a:ext>
            </a:extLst>
          </p:cNvPr>
          <p:cNvSpPr>
            <a:spLocks noGrp="1"/>
          </p:cNvSpPr>
          <p:nvPr>
            <p:ph sz="quarter" idx="15"/>
          </p:nvPr>
        </p:nvSpPr>
        <p:spPr>
          <a:xfrm>
            <a:off x="319617" y="1611316"/>
            <a:ext cx="8534400" cy="1131884"/>
          </a:xfrm>
        </p:spPr>
        <p:txBody>
          <a:bodyPr/>
          <a:lstStyle/>
          <a:p>
            <a:pPr algn="l"/>
            <a:r>
              <a:rPr lang="en-GB" sz="2400" dirty="0">
                <a:latin typeface="Times New Roman" panose="02020603050405020304" pitchFamily="18" charset="0"/>
                <a:cs typeface="Times New Roman" panose="02020603050405020304" pitchFamily="18" charset="0"/>
              </a:rPr>
              <a:t>Each of the following tables lists certain values of </a:t>
            </a:r>
            <a:r>
              <a:rPr lang="en-GB" sz="2400" i="1" dirty="0">
                <a:latin typeface="Times New Roman" panose="02020603050405020304" pitchFamily="18" charset="0"/>
                <a:cs typeface="Times New Roman" panose="02020603050405020304" pitchFamily="18" charset="0"/>
              </a:rPr>
              <a:t>x</a:t>
            </a:r>
            <a:r>
              <a:rPr lang="en-GB" sz="2400" dirty="0">
                <a:latin typeface="Times New Roman" panose="02020603050405020304" pitchFamily="18" charset="0"/>
                <a:cs typeface="Times New Roman" panose="02020603050405020304" pitchFamily="18" charset="0"/>
              </a:rPr>
              <a:t> and their probabilities. Determine whether or not each table represents a valid probability distribution.</a:t>
            </a:r>
            <a:endParaRPr lang="en-US" sz="24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B8B4B490-7C60-4BC5-B3A4-CA65CFA9F4DF}"/>
              </a:ext>
            </a:extLst>
          </p:cNvPr>
          <p:cNvSpPr>
            <a:spLocks noGrp="1"/>
          </p:cNvSpPr>
          <p:nvPr>
            <p:ph sz="quarter" idx="16"/>
          </p:nvPr>
        </p:nvSpPr>
        <p:spPr>
          <a:xfrm>
            <a:off x="457200" y="2762251"/>
            <a:ext cx="579968" cy="533400"/>
          </a:xfrm>
        </p:spPr>
        <p:txBody>
          <a:bodyPr/>
          <a:lstStyle/>
          <a:p>
            <a:r>
              <a:rPr lang="en-GB" sz="2600" dirty="0">
                <a:latin typeface="Times New Roman" panose="02020603050405020304" pitchFamily="18" charset="0"/>
                <a:cs typeface="Times New Roman" panose="02020603050405020304" pitchFamily="18" charset="0"/>
              </a:rPr>
              <a:t>(a)</a:t>
            </a:r>
            <a:endParaRPr lang="en-US" sz="2600" dirty="0">
              <a:latin typeface="Times New Roman" panose="02020603050405020304" pitchFamily="18" charset="0"/>
              <a:cs typeface="Times New Roman" panose="02020603050405020304" pitchFamily="18" charset="0"/>
            </a:endParaRPr>
          </a:p>
        </p:txBody>
      </p:sp>
      <p:graphicFrame>
        <p:nvGraphicFramePr>
          <p:cNvPr id="20" name="Table 20">
            <a:extLst>
              <a:ext uri="{FF2B5EF4-FFF2-40B4-BE49-F238E27FC236}">
                <a16:creationId xmlns:a16="http://schemas.microsoft.com/office/drawing/2014/main" id="{F01F1FF0-1F59-4748-A3F3-4457EDC5A4F0}"/>
              </a:ext>
            </a:extLst>
          </p:cNvPr>
          <p:cNvGraphicFramePr>
            <a:graphicFrameLocks noGrp="1"/>
          </p:cNvGraphicFramePr>
          <p:nvPr>
            <p:ph type="tbl" sz="quarter" idx="17"/>
            <p:extLst>
              <p:ext uri="{D42A27DB-BD31-4B8C-83A1-F6EECF244321}">
                <p14:modId xmlns:p14="http://schemas.microsoft.com/office/powerpoint/2010/main" val="336514446"/>
              </p:ext>
            </p:extLst>
          </p:nvPr>
        </p:nvGraphicFramePr>
        <p:xfrm>
          <a:off x="1037168" y="2851151"/>
          <a:ext cx="2106612" cy="1676400"/>
        </p:xfrm>
        <a:graphic>
          <a:graphicData uri="http://schemas.openxmlformats.org/drawingml/2006/table">
            <a:tbl>
              <a:tblPr firstRow="1" bandRow="1">
                <a:tableStyleId>{69012ECD-51FC-41F1-AA8D-1B2483CD663E}</a:tableStyleId>
              </a:tblPr>
              <a:tblGrid>
                <a:gridCol w="1053306">
                  <a:extLst>
                    <a:ext uri="{9D8B030D-6E8A-4147-A177-3AD203B41FA5}">
                      <a16:colId xmlns:a16="http://schemas.microsoft.com/office/drawing/2014/main" val="938927750"/>
                    </a:ext>
                  </a:extLst>
                </a:gridCol>
                <a:gridCol w="1053306">
                  <a:extLst>
                    <a:ext uri="{9D8B030D-6E8A-4147-A177-3AD203B41FA5}">
                      <a16:colId xmlns:a16="http://schemas.microsoft.com/office/drawing/2014/main" val="3838082055"/>
                    </a:ext>
                  </a:extLst>
                </a:gridCol>
              </a:tblGrid>
              <a:tr h="270827">
                <a:tc>
                  <a:txBody>
                    <a:bodyPr/>
                    <a:lstStyle/>
                    <a:p>
                      <a:pPr marL="0" marR="0" algn="ctr">
                        <a:lnSpc>
                          <a:spcPct val="100000"/>
                        </a:lnSpc>
                        <a:spcBef>
                          <a:spcPts val="0"/>
                        </a:spcBef>
                        <a:spcAft>
                          <a:spcPts val="0"/>
                        </a:spcAft>
                        <a:tabLst>
                          <a:tab pos="1447800" algn="l"/>
                        </a:tabLst>
                      </a:pPr>
                      <a:r>
                        <a:rPr lang="en-US" sz="1600" i="1" dirty="0">
                          <a:latin typeface="Times New Roman" panose="02020603050405020304" pitchFamily="18" charset="0"/>
                          <a:cs typeface="Times New Roman" panose="02020603050405020304" pitchFamily="18" charset="0"/>
                        </a:rPr>
                        <a:t>x</a:t>
                      </a:r>
                      <a:endParaRPr lang="en-US" sz="1600" b="1" i="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0"/>
                        </a:spcAft>
                        <a:tabLst>
                          <a:tab pos="1447800" algn="l"/>
                        </a:tabLst>
                      </a:pPr>
                      <a:r>
                        <a:rPr lang="en-US" sz="1600" i="1" dirty="0">
                          <a:latin typeface="Times New Roman" panose="02020603050405020304" pitchFamily="18" charset="0"/>
                          <a:cs typeface="Times New Roman" panose="02020603050405020304" pitchFamily="18" charset="0"/>
                        </a:rPr>
                        <a:t>P 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a:t>
                      </a:r>
                      <a:endParaRPr lang="en-US" sz="1600" b="1"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684591305"/>
                  </a:ext>
                </a:extLst>
              </a:tr>
              <a:tr h="270827">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.08</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24806559"/>
                  </a:ext>
                </a:extLst>
              </a:tr>
              <a:tr h="270827">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.11</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787783747"/>
                  </a:ext>
                </a:extLst>
              </a:tr>
              <a:tr h="270827">
                <a:tc>
                  <a:txBody>
                    <a:bodyPr/>
                    <a:lstStyle/>
                    <a:p>
                      <a:pPr marL="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2</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.39</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635729786"/>
                  </a:ext>
                </a:extLst>
              </a:tr>
              <a:tr h="270827">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3</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.27</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880754969"/>
                  </a:ext>
                </a:extLst>
              </a:tr>
            </a:tbl>
          </a:graphicData>
        </a:graphic>
      </p:graphicFrame>
      <p:sp>
        <p:nvSpPr>
          <p:cNvPr id="9" name="Content Placeholder 8">
            <a:extLst>
              <a:ext uri="{FF2B5EF4-FFF2-40B4-BE49-F238E27FC236}">
                <a16:creationId xmlns:a16="http://schemas.microsoft.com/office/drawing/2014/main" id="{F3F3DB30-D46F-46DF-BF49-C499AD792562}"/>
              </a:ext>
            </a:extLst>
          </p:cNvPr>
          <p:cNvSpPr>
            <a:spLocks noGrp="1"/>
          </p:cNvSpPr>
          <p:nvPr>
            <p:ph sz="quarter" idx="18"/>
          </p:nvPr>
        </p:nvSpPr>
        <p:spPr>
          <a:xfrm>
            <a:off x="3352800" y="2771775"/>
            <a:ext cx="609600" cy="577849"/>
          </a:xfrm>
        </p:spPr>
        <p:txBody>
          <a:bodyPr/>
          <a:lstStyle/>
          <a:p>
            <a:pPr marL="0" indent="0">
              <a:buNone/>
            </a:pPr>
            <a:r>
              <a:rPr lang="en-GB" sz="2600" dirty="0">
                <a:latin typeface="Times New Roman" panose="02020603050405020304" pitchFamily="18" charset="0"/>
                <a:cs typeface="Times New Roman" panose="02020603050405020304" pitchFamily="18" charset="0"/>
              </a:rPr>
              <a:t>(b)</a:t>
            </a:r>
            <a:endParaRPr lang="en-US" sz="2600" dirty="0">
              <a:latin typeface="Times New Roman" panose="02020603050405020304" pitchFamily="18" charset="0"/>
              <a:cs typeface="Times New Roman" panose="02020603050405020304" pitchFamily="18" charset="0"/>
            </a:endParaRPr>
          </a:p>
        </p:txBody>
      </p:sp>
      <p:graphicFrame>
        <p:nvGraphicFramePr>
          <p:cNvPr id="23" name="Table 20">
            <a:extLst>
              <a:ext uri="{FF2B5EF4-FFF2-40B4-BE49-F238E27FC236}">
                <a16:creationId xmlns:a16="http://schemas.microsoft.com/office/drawing/2014/main" id="{74C5E8B9-EE41-4695-A19A-CA6E6F6577DA}"/>
              </a:ext>
            </a:extLst>
          </p:cNvPr>
          <p:cNvGraphicFramePr>
            <a:graphicFrameLocks noGrp="1"/>
          </p:cNvGraphicFramePr>
          <p:nvPr>
            <p:ph type="tbl" sz="quarter" idx="28"/>
            <p:extLst>
              <p:ext uri="{D42A27DB-BD31-4B8C-83A1-F6EECF244321}">
                <p14:modId xmlns:p14="http://schemas.microsoft.com/office/powerpoint/2010/main" val="3177289138"/>
              </p:ext>
            </p:extLst>
          </p:nvPr>
        </p:nvGraphicFramePr>
        <p:xfrm>
          <a:off x="3971925" y="2851151"/>
          <a:ext cx="2106612" cy="1676400"/>
        </p:xfrm>
        <a:graphic>
          <a:graphicData uri="http://schemas.openxmlformats.org/drawingml/2006/table">
            <a:tbl>
              <a:tblPr firstRow="1" bandRow="1">
                <a:tableStyleId>{69012ECD-51FC-41F1-AA8D-1B2483CD663E}</a:tableStyleId>
              </a:tblPr>
              <a:tblGrid>
                <a:gridCol w="1053306">
                  <a:extLst>
                    <a:ext uri="{9D8B030D-6E8A-4147-A177-3AD203B41FA5}">
                      <a16:colId xmlns:a16="http://schemas.microsoft.com/office/drawing/2014/main" val="938927750"/>
                    </a:ext>
                  </a:extLst>
                </a:gridCol>
                <a:gridCol w="1053306">
                  <a:extLst>
                    <a:ext uri="{9D8B030D-6E8A-4147-A177-3AD203B41FA5}">
                      <a16:colId xmlns:a16="http://schemas.microsoft.com/office/drawing/2014/main" val="3838082055"/>
                    </a:ext>
                  </a:extLst>
                </a:gridCol>
              </a:tblGrid>
              <a:tr h="270827">
                <a:tc>
                  <a:txBody>
                    <a:bodyPr/>
                    <a:lstStyle/>
                    <a:p>
                      <a:pPr marL="0" marR="0" algn="ctr">
                        <a:lnSpc>
                          <a:spcPct val="100000"/>
                        </a:lnSpc>
                        <a:spcBef>
                          <a:spcPts val="0"/>
                        </a:spcBef>
                        <a:spcAft>
                          <a:spcPts val="0"/>
                        </a:spcAft>
                        <a:tabLst>
                          <a:tab pos="1447800" algn="l"/>
                        </a:tabLst>
                      </a:pPr>
                      <a:r>
                        <a:rPr lang="en-US" sz="1600" i="1" dirty="0">
                          <a:latin typeface="Times New Roman" panose="02020603050405020304" pitchFamily="18" charset="0"/>
                          <a:cs typeface="Times New Roman" panose="02020603050405020304" pitchFamily="18" charset="0"/>
                        </a:rPr>
                        <a:t>x</a:t>
                      </a:r>
                      <a:endParaRPr lang="en-US" sz="1600" b="1" i="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0"/>
                        </a:spcAft>
                        <a:tabLst>
                          <a:tab pos="1447800" algn="l"/>
                        </a:tabLst>
                      </a:pPr>
                      <a:r>
                        <a:rPr lang="en-US" sz="1600" i="1" dirty="0">
                          <a:latin typeface="Times New Roman" panose="02020603050405020304" pitchFamily="18" charset="0"/>
                          <a:cs typeface="Times New Roman" panose="02020603050405020304" pitchFamily="18" charset="0"/>
                        </a:rPr>
                        <a:t>P 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a:t>
                      </a:r>
                      <a:endParaRPr lang="en-US" sz="1600" b="1"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684591305"/>
                  </a:ext>
                </a:extLst>
              </a:tr>
              <a:tr h="270827">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a:t>
                      </a:r>
                    </a:p>
                  </a:txBody>
                  <a:tcPr/>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.25</a:t>
                      </a:r>
                    </a:p>
                  </a:txBody>
                  <a:tcPr/>
                </a:tc>
                <a:extLst>
                  <a:ext uri="{0D108BD9-81ED-4DB2-BD59-A6C34878D82A}">
                    <a16:rowId xmlns:a16="http://schemas.microsoft.com/office/drawing/2014/main" val="3824806559"/>
                  </a:ext>
                </a:extLst>
              </a:tr>
              <a:tr h="270827">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3</a:t>
                      </a:r>
                    </a:p>
                  </a:txBody>
                  <a:tcPr/>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.34</a:t>
                      </a:r>
                    </a:p>
                  </a:txBody>
                  <a:tcPr/>
                </a:tc>
                <a:extLst>
                  <a:ext uri="{0D108BD9-81ED-4DB2-BD59-A6C34878D82A}">
                    <a16:rowId xmlns:a16="http://schemas.microsoft.com/office/drawing/2014/main" val="1787783747"/>
                  </a:ext>
                </a:extLst>
              </a:tr>
              <a:tr h="270827">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4</a:t>
                      </a:r>
                    </a:p>
                  </a:txBody>
                  <a:tcPr/>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.28</a:t>
                      </a:r>
                    </a:p>
                  </a:txBody>
                  <a:tcPr/>
                </a:tc>
                <a:extLst>
                  <a:ext uri="{0D108BD9-81ED-4DB2-BD59-A6C34878D82A}">
                    <a16:rowId xmlns:a16="http://schemas.microsoft.com/office/drawing/2014/main" val="1635729786"/>
                  </a:ext>
                </a:extLst>
              </a:tr>
              <a:tr h="270827">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5</a:t>
                      </a:r>
                    </a:p>
                  </a:txBody>
                  <a:tcPr/>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.13</a:t>
                      </a:r>
                    </a:p>
                  </a:txBody>
                  <a:tcPr/>
                </a:tc>
                <a:extLst>
                  <a:ext uri="{0D108BD9-81ED-4DB2-BD59-A6C34878D82A}">
                    <a16:rowId xmlns:a16="http://schemas.microsoft.com/office/drawing/2014/main" val="2880754969"/>
                  </a:ext>
                </a:extLst>
              </a:tr>
            </a:tbl>
          </a:graphicData>
        </a:graphic>
      </p:graphicFrame>
      <p:sp>
        <p:nvSpPr>
          <p:cNvPr id="12" name="Content Placeholder 11">
            <a:extLst>
              <a:ext uri="{FF2B5EF4-FFF2-40B4-BE49-F238E27FC236}">
                <a16:creationId xmlns:a16="http://schemas.microsoft.com/office/drawing/2014/main" id="{B9DD19E1-4BD2-439F-86F5-35E8FBC8824E}"/>
              </a:ext>
            </a:extLst>
          </p:cNvPr>
          <p:cNvSpPr>
            <a:spLocks noGrp="1"/>
          </p:cNvSpPr>
          <p:nvPr>
            <p:ph sz="quarter" idx="21"/>
          </p:nvPr>
        </p:nvSpPr>
        <p:spPr>
          <a:xfrm>
            <a:off x="6135157" y="2781300"/>
            <a:ext cx="579968" cy="568324"/>
          </a:xfrm>
        </p:spPr>
        <p:txBody>
          <a:bodyPr/>
          <a:lstStyle/>
          <a:p>
            <a:pPr marL="0" indent="0">
              <a:buNone/>
            </a:pPr>
            <a:r>
              <a:rPr lang="en-GB"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graphicFrame>
        <p:nvGraphicFramePr>
          <p:cNvPr id="24" name="Table 20">
            <a:extLst>
              <a:ext uri="{FF2B5EF4-FFF2-40B4-BE49-F238E27FC236}">
                <a16:creationId xmlns:a16="http://schemas.microsoft.com/office/drawing/2014/main" id="{7530374B-8F4C-4133-8270-670DE95B63DF}"/>
              </a:ext>
            </a:extLst>
          </p:cNvPr>
          <p:cNvGraphicFramePr>
            <a:graphicFrameLocks noGrp="1"/>
          </p:cNvGraphicFramePr>
          <p:nvPr>
            <p:ph sz="quarter" idx="27"/>
            <p:extLst>
              <p:ext uri="{D42A27DB-BD31-4B8C-83A1-F6EECF244321}">
                <p14:modId xmlns:p14="http://schemas.microsoft.com/office/powerpoint/2010/main" val="3344531797"/>
              </p:ext>
            </p:extLst>
          </p:nvPr>
        </p:nvGraphicFramePr>
        <p:xfrm>
          <a:off x="6785505" y="2819400"/>
          <a:ext cx="2106612" cy="1676400"/>
        </p:xfrm>
        <a:graphic>
          <a:graphicData uri="http://schemas.openxmlformats.org/drawingml/2006/table">
            <a:tbl>
              <a:tblPr firstRow="1" bandRow="1">
                <a:tableStyleId>{69012ECD-51FC-41F1-AA8D-1B2483CD663E}</a:tableStyleId>
              </a:tblPr>
              <a:tblGrid>
                <a:gridCol w="1053306">
                  <a:extLst>
                    <a:ext uri="{9D8B030D-6E8A-4147-A177-3AD203B41FA5}">
                      <a16:colId xmlns:a16="http://schemas.microsoft.com/office/drawing/2014/main" val="938927750"/>
                    </a:ext>
                  </a:extLst>
                </a:gridCol>
                <a:gridCol w="1053306">
                  <a:extLst>
                    <a:ext uri="{9D8B030D-6E8A-4147-A177-3AD203B41FA5}">
                      <a16:colId xmlns:a16="http://schemas.microsoft.com/office/drawing/2014/main" val="3838082055"/>
                    </a:ext>
                  </a:extLst>
                </a:gridCol>
              </a:tblGrid>
              <a:tr h="270827">
                <a:tc>
                  <a:txBody>
                    <a:bodyPr/>
                    <a:lstStyle/>
                    <a:p>
                      <a:pPr marL="0" marR="0" algn="ctr">
                        <a:lnSpc>
                          <a:spcPct val="100000"/>
                        </a:lnSpc>
                        <a:spcBef>
                          <a:spcPts val="0"/>
                        </a:spcBef>
                        <a:spcAft>
                          <a:spcPts val="0"/>
                        </a:spcAft>
                        <a:tabLst>
                          <a:tab pos="1447800" algn="l"/>
                        </a:tabLst>
                      </a:pPr>
                      <a:r>
                        <a:rPr lang="en-US" sz="1600" i="1" dirty="0">
                          <a:latin typeface="Times New Roman" panose="02020603050405020304" pitchFamily="18" charset="0"/>
                          <a:cs typeface="Times New Roman" panose="02020603050405020304" pitchFamily="18" charset="0"/>
                        </a:rPr>
                        <a:t>x</a:t>
                      </a:r>
                      <a:endParaRPr lang="en-US" sz="1600" b="1" i="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0"/>
                        </a:spcAft>
                        <a:tabLst>
                          <a:tab pos="1447800" algn="l"/>
                        </a:tabLst>
                      </a:pPr>
                      <a:r>
                        <a:rPr lang="en-US" sz="1600" i="1" dirty="0">
                          <a:latin typeface="Times New Roman" panose="02020603050405020304" pitchFamily="18" charset="0"/>
                          <a:cs typeface="Times New Roman" panose="02020603050405020304" pitchFamily="18" charset="0"/>
                        </a:rPr>
                        <a:t>P 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a:t>
                      </a:r>
                      <a:endParaRPr lang="en-US" sz="1600" b="1"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684591305"/>
                  </a:ext>
                </a:extLst>
              </a:tr>
              <a:tr h="270827">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a:t>
                      </a:r>
                    </a:p>
                  </a:txBody>
                  <a:tcPr/>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.25</a:t>
                      </a:r>
                    </a:p>
                  </a:txBody>
                  <a:tcPr/>
                </a:tc>
                <a:extLst>
                  <a:ext uri="{0D108BD9-81ED-4DB2-BD59-A6C34878D82A}">
                    <a16:rowId xmlns:a16="http://schemas.microsoft.com/office/drawing/2014/main" val="3824806559"/>
                  </a:ext>
                </a:extLst>
              </a:tr>
              <a:tr h="270827">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3</a:t>
                      </a:r>
                    </a:p>
                  </a:txBody>
                  <a:tcPr/>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.34</a:t>
                      </a:r>
                    </a:p>
                  </a:txBody>
                  <a:tcPr/>
                </a:tc>
                <a:extLst>
                  <a:ext uri="{0D108BD9-81ED-4DB2-BD59-A6C34878D82A}">
                    <a16:rowId xmlns:a16="http://schemas.microsoft.com/office/drawing/2014/main" val="1787783747"/>
                  </a:ext>
                </a:extLst>
              </a:tr>
              <a:tr h="270827">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4</a:t>
                      </a:r>
                    </a:p>
                  </a:txBody>
                  <a:tcPr/>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.28</a:t>
                      </a:r>
                    </a:p>
                  </a:txBody>
                  <a:tcPr/>
                </a:tc>
                <a:extLst>
                  <a:ext uri="{0D108BD9-81ED-4DB2-BD59-A6C34878D82A}">
                    <a16:rowId xmlns:a16="http://schemas.microsoft.com/office/drawing/2014/main" val="1635729786"/>
                  </a:ext>
                </a:extLst>
              </a:tr>
              <a:tr h="270827">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5</a:t>
                      </a:r>
                    </a:p>
                  </a:txBody>
                  <a:tcPr/>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.13</a:t>
                      </a:r>
                    </a:p>
                  </a:txBody>
                  <a:tcPr/>
                </a:tc>
                <a:extLst>
                  <a:ext uri="{0D108BD9-81ED-4DB2-BD59-A6C34878D82A}">
                    <a16:rowId xmlns:a16="http://schemas.microsoft.com/office/drawing/2014/main" val="2880754969"/>
                  </a:ext>
                </a:extLst>
              </a:tr>
            </a:tbl>
          </a:graphicData>
        </a:graphic>
      </p:graphicFrame>
    </p:spTree>
    <p:extLst>
      <p:ext uri="{BB962C8B-B14F-4D97-AF65-F5344CB8AC3E}">
        <p14:creationId xmlns:p14="http://schemas.microsoft.com/office/powerpoint/2010/main" val="43957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Opening Example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Now</a:t>
            </a:r>
            <a:r>
              <a:rPr lang="en-US" sz="2400" spc="-3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that</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you</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know</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little</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about</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spc="-1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probability</a:t>
            </a:r>
            <a:r>
              <a:rPr lang="en-US" sz="2400" spc="-1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do</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you</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feel</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lucky</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enough</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to</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play</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the</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lottery?</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If</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you</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have</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$20</a:t>
            </a:r>
            <a:r>
              <a:rPr lang="en-US" sz="2400" spc="13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to spend</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on</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lunch </a:t>
            </a:r>
            <a:r>
              <a:rPr lang="en-US" sz="2400" spc="-1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today</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spc="-1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are</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you</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willing to</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spend</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it</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all on</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four</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$5 lottery</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tickets</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to</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incr</a:t>
            </a:r>
            <a:r>
              <a:rPr lang="en-US" sz="2400" spc="-1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ease</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your</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chance</a:t>
            </a:r>
            <a:r>
              <a:rPr lang="en-US" sz="2400" spc="14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of</a:t>
            </a:r>
            <a:r>
              <a:rPr lang="en-US" sz="2400" spc="-2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winning?</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Do</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you</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think</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you</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will</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profit,</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on</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average,</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if</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you</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continue</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buying</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lottery</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tickets</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over</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time?</a:t>
            </a:r>
            <a:r>
              <a:rPr lang="en-US" sz="2400" spc="-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Can</a:t>
            </a:r>
            <a:r>
              <a:rPr lang="en-US" sz="2400" spc="12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lottery</a:t>
            </a:r>
            <a:r>
              <a:rPr lang="en-US" sz="2400" spc="-6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players</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beat</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the</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state,</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on</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average?</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Not</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chance!</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(See</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Case</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Study</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5–1</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for</a:t>
            </a:r>
            <a:r>
              <a:rPr lang="en-US" sz="2400" spc="-5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answers.)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55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5-3: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514350" indent="-514350">
              <a:buSzPct val="80000"/>
              <a:buAutoNum type="alphaLcParenBoth"/>
            </a:pPr>
            <a:r>
              <a:rPr lang="en-GB" sz="2600" dirty="0">
                <a:latin typeface="Times New Roman" panose="02020603050405020304" pitchFamily="18" charset="0"/>
                <a:cs typeface="Times New Roman" panose="02020603050405020304" pitchFamily="18" charset="0"/>
              </a:rPr>
              <a:t>No, since the sum of all probabilities is not equal to 1.0.</a:t>
            </a:r>
          </a:p>
          <a:p>
            <a:pPr marL="514350" indent="-514350">
              <a:buSzPct val="80000"/>
              <a:buAutoNum type="alphaLcParenBoth"/>
            </a:pPr>
            <a:r>
              <a:rPr lang="en-GB" sz="2600" dirty="0">
                <a:latin typeface="Times New Roman" panose="02020603050405020304" pitchFamily="18" charset="0"/>
                <a:cs typeface="Times New Roman" panose="02020603050405020304" pitchFamily="18" charset="0"/>
              </a:rPr>
              <a:t>Yes.</a:t>
            </a:r>
          </a:p>
          <a:p>
            <a:pPr marL="514350" indent="-514350">
              <a:buSzPct val="80000"/>
              <a:buAutoNum type="alphaLcParenBoth"/>
            </a:pPr>
            <a:r>
              <a:rPr lang="en-GB" sz="2600" dirty="0">
                <a:latin typeface="Times New Roman" panose="02020603050405020304" pitchFamily="18" charset="0"/>
                <a:cs typeface="Times New Roman" panose="02020603050405020304" pitchFamily="18" charset="0"/>
              </a:rPr>
              <a:t>No, since one of the probabilities is negative.</a:t>
            </a:r>
          </a:p>
        </p:txBody>
      </p:sp>
    </p:spTree>
    <p:extLst>
      <p:ext uri="{BB962C8B-B14F-4D97-AF65-F5344CB8AC3E}">
        <p14:creationId xmlns:p14="http://schemas.microsoft.com/office/powerpoint/2010/main" val="3848510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lstStyle/>
          <a:p>
            <a:r>
              <a:rPr lang="en-US" dirty="0"/>
              <a:t>Example 5-4</a:t>
            </a:r>
            <a:r>
              <a:rPr lang="en-US" dirty="0">
                <a:latin typeface="Times New Roman" panose="02020603050405020304" pitchFamily="18" charset="0"/>
                <a:cs typeface="Times New Roman" panose="02020603050405020304" pitchFamily="18" charset="0"/>
              </a:rPr>
              <a:t> (1 of 2)</a:t>
            </a:r>
            <a:endParaRPr lang="en-US"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16853"/>
            <a:ext cx="8534400" cy="1326347"/>
          </a:xfrm>
        </p:spPr>
        <p:txBody>
          <a:bodyPr/>
          <a:lstStyle/>
          <a:p>
            <a:pPr algn="l">
              <a:lnSpc>
                <a:spcPct val="100000"/>
              </a:lnSpc>
            </a:pPr>
            <a:r>
              <a:rPr lang="en-GB" sz="2600" dirty="0"/>
              <a:t>The following table lists the probability distribution of the number of breakdowns per week for a machine based on past data.</a:t>
            </a:r>
            <a:endParaRPr lang="en-US" sz="2600" b="1" dirty="0">
              <a:solidFill>
                <a:srgbClr val="00007F"/>
              </a:solidFill>
              <a:ea typeface="Times New Roman"/>
              <a:cs typeface="STIXTwoText-Bold"/>
            </a:endParaRPr>
          </a:p>
        </p:txBody>
      </p:sp>
      <p:graphicFrame>
        <p:nvGraphicFramePr>
          <p:cNvPr id="9" name="Table 9">
            <a:extLst>
              <a:ext uri="{FF2B5EF4-FFF2-40B4-BE49-F238E27FC236}">
                <a16:creationId xmlns:a16="http://schemas.microsoft.com/office/drawing/2014/main" id="{6A5CD653-FAF2-480A-BE7E-D31630B5F528}"/>
              </a:ext>
            </a:extLst>
          </p:cNvPr>
          <p:cNvGraphicFramePr>
            <a:graphicFrameLocks noGrp="1"/>
          </p:cNvGraphicFramePr>
          <p:nvPr>
            <p:ph type="tbl" sz="quarter" idx="17"/>
            <p:extLst>
              <p:ext uri="{D42A27DB-BD31-4B8C-83A1-F6EECF244321}">
                <p14:modId xmlns:p14="http://schemas.microsoft.com/office/powerpoint/2010/main" val="576480311"/>
              </p:ext>
            </p:extLst>
          </p:nvPr>
        </p:nvGraphicFramePr>
        <p:xfrm>
          <a:off x="2267903" y="2819400"/>
          <a:ext cx="4608195" cy="741680"/>
        </p:xfrm>
        <a:graphic>
          <a:graphicData uri="http://schemas.openxmlformats.org/drawingml/2006/table">
            <a:tbl>
              <a:tblPr firstRow="1" bandRow="1">
                <a:tableStyleId>{69012ECD-51FC-41F1-AA8D-1B2483CD663E}</a:tableStyleId>
              </a:tblPr>
              <a:tblGrid>
                <a:gridCol w="2390775">
                  <a:extLst>
                    <a:ext uri="{9D8B030D-6E8A-4147-A177-3AD203B41FA5}">
                      <a16:colId xmlns:a16="http://schemas.microsoft.com/office/drawing/2014/main" val="1387009240"/>
                    </a:ext>
                  </a:extLst>
                </a:gridCol>
                <a:gridCol w="525780">
                  <a:extLst>
                    <a:ext uri="{9D8B030D-6E8A-4147-A177-3AD203B41FA5}">
                      <a16:colId xmlns:a16="http://schemas.microsoft.com/office/drawing/2014/main" val="1214471400"/>
                    </a:ext>
                  </a:extLst>
                </a:gridCol>
                <a:gridCol w="525780">
                  <a:extLst>
                    <a:ext uri="{9D8B030D-6E8A-4147-A177-3AD203B41FA5}">
                      <a16:colId xmlns:a16="http://schemas.microsoft.com/office/drawing/2014/main" val="682425891"/>
                    </a:ext>
                  </a:extLst>
                </a:gridCol>
                <a:gridCol w="640080">
                  <a:extLst>
                    <a:ext uri="{9D8B030D-6E8A-4147-A177-3AD203B41FA5}">
                      <a16:colId xmlns:a16="http://schemas.microsoft.com/office/drawing/2014/main" val="2999444389"/>
                    </a:ext>
                  </a:extLst>
                </a:gridCol>
                <a:gridCol w="525780">
                  <a:extLst>
                    <a:ext uri="{9D8B030D-6E8A-4147-A177-3AD203B41FA5}">
                      <a16:colId xmlns:a16="http://schemas.microsoft.com/office/drawing/2014/main" val="6022505"/>
                    </a:ext>
                  </a:extLst>
                </a:gridCol>
              </a:tblGrid>
              <a:tr h="370840">
                <a:tc>
                  <a:txBody>
                    <a:bodyPr/>
                    <a:lstStyle/>
                    <a:p>
                      <a:pPr marL="0" marR="0" algn="l">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Breakdowns per week</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114300" algn="ctr">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3</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51280677"/>
                  </a:ext>
                </a:extLst>
              </a:tr>
              <a:tr h="370840">
                <a:tc>
                  <a:txBody>
                    <a:bodyPr/>
                    <a:lstStyle/>
                    <a:p>
                      <a:pPr marL="0" marR="0" algn="l">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Probability</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.15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114300" algn="ctr">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.35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24"/>
                        </a:spcBef>
                        <a:spcAft>
                          <a:spcPts val="0"/>
                        </a:spcAft>
                      </a:pPr>
                      <a:r>
                        <a:rPr lang="en-US" sz="1800" dirty="0">
                          <a:latin typeface="Times New Roman" panose="02020603050405020304" pitchFamily="18" charset="0"/>
                          <a:cs typeface="Times New Roman" panose="02020603050405020304" pitchFamily="18" charset="0"/>
                        </a:rPr>
                        <a:t>.30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264855305"/>
                  </a:ext>
                </a:extLst>
              </a:tr>
            </a:tbl>
          </a:graphicData>
        </a:graphic>
      </p:graphicFrame>
    </p:spTree>
    <p:extLst>
      <p:ext uri="{BB962C8B-B14F-4D97-AF65-F5344CB8AC3E}">
        <p14:creationId xmlns:p14="http://schemas.microsoft.com/office/powerpoint/2010/main" val="482924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5-4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SzPct val="80000"/>
              <a:buNone/>
            </a:pPr>
            <a:r>
              <a:rPr lang="en-GB" dirty="0"/>
              <a:t>Find the probability that the number of breakdowns for this machine during a given week is </a:t>
            </a:r>
          </a:p>
          <a:p>
            <a:pPr marL="514350" indent="-514350">
              <a:buSzPct val="80000"/>
              <a:buAutoNum type="alphaLcParenBoth"/>
            </a:pPr>
            <a:r>
              <a:rPr lang="en-GB" dirty="0"/>
              <a:t>exactly 2</a:t>
            </a:r>
          </a:p>
          <a:p>
            <a:pPr marL="514350" indent="-514350">
              <a:buSzPct val="80000"/>
              <a:buAutoNum type="alphaLcParenBoth"/>
            </a:pPr>
            <a:r>
              <a:rPr lang="en-GB" dirty="0"/>
              <a:t>0 to 2</a:t>
            </a:r>
          </a:p>
          <a:p>
            <a:pPr marL="514350" indent="-514350">
              <a:buSzPct val="80000"/>
              <a:buAutoNum type="alphaLcParenBoth"/>
            </a:pPr>
            <a:r>
              <a:rPr lang="en-GB" dirty="0"/>
              <a:t>more than 1</a:t>
            </a:r>
          </a:p>
          <a:p>
            <a:pPr marL="514350" indent="-514350">
              <a:buSzPct val="80000"/>
              <a:buAutoNum type="alphaLcParenBoth"/>
            </a:pPr>
            <a:r>
              <a:rPr lang="en-GB" dirty="0"/>
              <a:t>at most 1</a:t>
            </a:r>
          </a:p>
        </p:txBody>
      </p:sp>
    </p:spTree>
    <p:extLst>
      <p:ext uri="{BB962C8B-B14F-4D97-AF65-F5344CB8AC3E}">
        <p14:creationId xmlns:p14="http://schemas.microsoft.com/office/powerpoint/2010/main" val="110006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US" dirty="0"/>
              <a:t>Example 5-4: Solution</a:t>
            </a:r>
            <a:br>
              <a:rPr lang="en-US" dirty="0"/>
            </a:br>
            <a:r>
              <a:rPr lang="en-US" dirty="0"/>
              <a:t>Table 5.4 Probability Distribution of the Number of Breakdowns </a:t>
            </a:r>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828800"/>
            <a:ext cx="8534400" cy="1295400"/>
          </a:xfrm>
        </p:spPr>
        <p:txBody>
          <a:bodyPr/>
          <a:lstStyle/>
          <a:p>
            <a:pPr algn="l"/>
            <a:r>
              <a:rPr lang="en-GB" sz="2800" dirty="0"/>
              <a:t>Let </a:t>
            </a:r>
            <a:r>
              <a:rPr lang="en-GB" sz="2800" i="1" dirty="0">
                <a:latin typeface="Times New Roman" charset="0"/>
                <a:cs typeface="Times New Roman" charset="0"/>
              </a:rPr>
              <a:t>x</a:t>
            </a:r>
            <a:r>
              <a:rPr lang="en-GB" sz="2800" dirty="0"/>
              <a:t> denote the number of breakdowns for this machine during a given week. Table 5.4 lists the probability distribution of </a:t>
            </a:r>
            <a:r>
              <a:rPr lang="en-GB" sz="2800" i="1" dirty="0">
                <a:latin typeface="Times New Roman" charset="0"/>
                <a:cs typeface="Times New Roman" charset="0"/>
              </a:rPr>
              <a:t>x</a:t>
            </a:r>
            <a:r>
              <a:rPr lang="en-GB" sz="2800" dirty="0"/>
              <a:t>.</a:t>
            </a:r>
          </a:p>
        </p:txBody>
      </p:sp>
      <p:graphicFrame>
        <p:nvGraphicFramePr>
          <p:cNvPr id="7" name="Table 9">
            <a:extLst>
              <a:ext uri="{FF2B5EF4-FFF2-40B4-BE49-F238E27FC236}">
                <a16:creationId xmlns:a16="http://schemas.microsoft.com/office/drawing/2014/main" id="{AF1465B9-1709-4DD2-979C-FD0222E55424}"/>
              </a:ext>
            </a:extLst>
          </p:cNvPr>
          <p:cNvGraphicFramePr>
            <a:graphicFrameLocks noGrp="1"/>
          </p:cNvGraphicFramePr>
          <p:nvPr>
            <p:ph type="tbl" sz="quarter" idx="17"/>
            <p:extLst>
              <p:ext uri="{D42A27DB-BD31-4B8C-83A1-F6EECF244321}">
                <p14:modId xmlns:p14="http://schemas.microsoft.com/office/powerpoint/2010/main" val="382853092"/>
              </p:ext>
            </p:extLst>
          </p:nvPr>
        </p:nvGraphicFramePr>
        <p:xfrm>
          <a:off x="3633817" y="3124200"/>
          <a:ext cx="1876366" cy="2225040"/>
        </p:xfrm>
        <a:graphic>
          <a:graphicData uri="http://schemas.openxmlformats.org/drawingml/2006/table">
            <a:tbl>
              <a:tblPr firstRow="1" bandRow="1">
                <a:tableStyleId>{69012ECD-51FC-41F1-AA8D-1B2483CD663E}</a:tableStyleId>
              </a:tblPr>
              <a:tblGrid>
                <a:gridCol w="354330">
                  <a:extLst>
                    <a:ext uri="{9D8B030D-6E8A-4147-A177-3AD203B41FA5}">
                      <a16:colId xmlns:a16="http://schemas.microsoft.com/office/drawing/2014/main" val="3074477490"/>
                    </a:ext>
                  </a:extLst>
                </a:gridCol>
                <a:gridCol w="1522036">
                  <a:extLst>
                    <a:ext uri="{9D8B030D-6E8A-4147-A177-3AD203B41FA5}">
                      <a16:colId xmlns:a16="http://schemas.microsoft.com/office/drawing/2014/main" val="1298498712"/>
                    </a:ext>
                  </a:extLst>
                </a:gridCol>
              </a:tblGrid>
              <a:tr h="370840">
                <a:tc>
                  <a:txBody>
                    <a:bodyPr/>
                    <a:lstStyle/>
                    <a:p>
                      <a:pPr marL="0" marR="0">
                        <a:lnSpc>
                          <a:spcPct val="100000"/>
                        </a:lnSpc>
                        <a:spcBef>
                          <a:spcPts val="0"/>
                        </a:spcBef>
                        <a:spcAft>
                          <a:spcPts val="0"/>
                        </a:spcAft>
                      </a:pPr>
                      <a:r>
                        <a:rPr lang="en-US" sz="1800" i="1" dirty="0"/>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t>P </a:t>
                      </a:r>
                      <a:r>
                        <a:rPr lang="en-US" sz="1800" dirty="0"/>
                        <a:t>(</a:t>
                      </a:r>
                      <a:r>
                        <a:rPr lang="en-US" sz="1800" i="1" dirty="0"/>
                        <a:t>x</a:t>
                      </a:r>
                      <a:r>
                        <a:rPr lang="en-US" sz="1800" dirty="0"/>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nSpc>
                          <a:spcPct val="100000"/>
                        </a:lnSpc>
                        <a:spcBef>
                          <a:spcPts val="0"/>
                        </a:spcBef>
                        <a:spcAft>
                          <a:spcPts val="300"/>
                        </a:spcAft>
                      </a:pPr>
                      <a:r>
                        <a:rPr lang="en-US" sz="1800" dirty="0"/>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.15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72239830"/>
                  </a:ext>
                </a:extLst>
              </a:tr>
              <a:tr h="370840">
                <a:tc>
                  <a:txBody>
                    <a:bodyPr/>
                    <a:lstStyle/>
                    <a:p>
                      <a:pPr marL="0" marR="0">
                        <a:lnSpc>
                          <a:spcPct val="100000"/>
                        </a:lnSpc>
                        <a:spcBef>
                          <a:spcPts val="0"/>
                        </a:spcBef>
                        <a:spcAft>
                          <a:spcPts val="300"/>
                        </a:spcAft>
                      </a:pPr>
                      <a:r>
                        <a:rPr lang="en-US" sz="1800" dirty="0"/>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022438099"/>
                  </a:ext>
                </a:extLst>
              </a:tr>
              <a:tr h="370840">
                <a:tc>
                  <a:txBody>
                    <a:bodyPr/>
                    <a:lstStyle/>
                    <a:p>
                      <a:pPr marL="0" marR="0">
                        <a:lnSpc>
                          <a:spcPct val="100000"/>
                        </a:lnSpc>
                        <a:spcBef>
                          <a:spcPts val="0"/>
                        </a:spcBef>
                        <a:spcAft>
                          <a:spcPts val="300"/>
                        </a:spcAft>
                      </a:pPr>
                      <a:r>
                        <a:rPr lang="en-US" sz="1800" dirty="0"/>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.35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607486889"/>
                  </a:ext>
                </a:extLst>
              </a:tr>
              <a:tr h="370840">
                <a:tc>
                  <a:txBody>
                    <a:bodyPr/>
                    <a:lstStyle/>
                    <a:p>
                      <a:pPr marL="0" marR="0">
                        <a:lnSpc>
                          <a:spcPct val="100000"/>
                        </a:lnSpc>
                        <a:spcBef>
                          <a:spcPts val="0"/>
                        </a:spcBef>
                        <a:spcAft>
                          <a:spcPts val="300"/>
                        </a:spcAft>
                      </a:pPr>
                      <a:r>
                        <a:rPr lang="en-US" sz="1800" dirty="0"/>
                        <a:t>3</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13742247"/>
                  </a:ext>
                </a:extLst>
              </a:tr>
              <a:tr h="370840">
                <a:tc>
                  <a:txBody>
                    <a:bodyPr/>
                    <a:lstStyle/>
                    <a:p>
                      <a:pPr marL="0" marR="0" algn="ctr">
                        <a:lnSpc>
                          <a:spcPct val="100000"/>
                        </a:lnSpc>
                        <a:spcBef>
                          <a:spcPts val="0"/>
                        </a:spcBef>
                        <a:spcAft>
                          <a:spcPts val="30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l-GR" sz="1800" dirty="0"/>
                        <a:t>Σ</a:t>
                      </a:r>
                      <a:r>
                        <a:rPr lang="en-US" sz="1800" i="1" dirty="0"/>
                        <a:t>P</a:t>
                      </a:r>
                      <a:r>
                        <a:rPr lang="en-US" sz="1800" dirty="0"/>
                        <a:t>(</a:t>
                      </a:r>
                      <a:r>
                        <a:rPr lang="en-US" sz="1800" i="1" u="none" dirty="0"/>
                        <a:t>x</a:t>
                      </a:r>
                      <a:r>
                        <a:rPr lang="en-US" sz="1800" dirty="0"/>
                        <a:t>) = 1.00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590531380"/>
                  </a:ext>
                </a:extLst>
              </a:tr>
            </a:tbl>
          </a:graphicData>
        </a:graphic>
      </p:graphicFrame>
    </p:spTree>
    <p:extLst>
      <p:ext uri="{BB962C8B-B14F-4D97-AF65-F5344CB8AC3E}">
        <p14:creationId xmlns:p14="http://schemas.microsoft.com/office/powerpoint/2010/main" val="292804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5-4: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660400" indent="-660400">
              <a:buNone/>
            </a:pPr>
            <a:r>
              <a:rPr lang="en-GB" sz="2400" dirty="0">
                <a:latin typeface="Times New Roman" panose="02020603050405020304" pitchFamily="18" charset="0"/>
                <a:cs typeface="Times New Roman" panose="02020603050405020304" pitchFamily="18" charset="0"/>
              </a:rPr>
              <a:t>Using Table 5.4,</a:t>
            </a:r>
          </a:p>
          <a:p>
            <a:pPr>
              <a:buFont typeface="+mj-lt"/>
              <a:buAutoNum type="alphaLcParenR"/>
            </a:pPr>
            <a:r>
              <a:rPr lang="en-GB" sz="240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(exactly 2 breakdowns)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(2) = </a:t>
            </a:r>
            <a:r>
              <a:rPr lang="en-GB" sz="2400" b="1" dirty="0">
                <a:latin typeface="Times New Roman" panose="02020603050405020304" pitchFamily="18" charset="0"/>
                <a:cs typeface="Times New Roman" panose="02020603050405020304" pitchFamily="18" charset="0"/>
              </a:rPr>
              <a:t>.35</a:t>
            </a:r>
          </a:p>
          <a:p>
            <a:pPr>
              <a:buFont typeface="+mj-lt"/>
              <a:buAutoNum type="alphaLcParenR"/>
            </a:pPr>
            <a:r>
              <a:rPr lang="en-GB" sz="240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(0 to 2 breakdowns)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(0 ≤</a:t>
            </a:r>
            <a:r>
              <a:rPr lang="en-GB" sz="2400" i="1" dirty="0">
                <a:latin typeface="Times New Roman" panose="02020603050405020304" pitchFamily="18" charset="0"/>
                <a:cs typeface="Times New Roman" panose="02020603050405020304" pitchFamily="18" charset="0"/>
              </a:rPr>
              <a:t> x </a:t>
            </a:r>
            <a:r>
              <a:rPr lang="en-GB" sz="2400" dirty="0">
                <a:latin typeface="Times New Roman" panose="02020603050405020304" pitchFamily="18" charset="0"/>
                <a:cs typeface="Times New Roman" panose="02020603050405020304" pitchFamily="18" charset="0"/>
              </a:rPr>
              <a:t>≤ 2)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(0 or 1 or 2)</a:t>
            </a:r>
          </a:p>
          <a:p>
            <a:pPr marL="0" indent="3143250">
              <a:buNone/>
            </a:pPr>
            <a:r>
              <a:rPr lang="en-GB" sz="240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(0)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(1)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(2)</a:t>
            </a:r>
          </a:p>
          <a:p>
            <a:pPr marL="0" indent="3143250">
              <a:buNone/>
            </a:pPr>
            <a:r>
              <a:rPr lang="en-GB" sz="2400" dirty="0">
                <a:latin typeface="Times New Roman" panose="02020603050405020304" pitchFamily="18" charset="0"/>
                <a:cs typeface="Times New Roman" panose="02020603050405020304" pitchFamily="18" charset="0"/>
              </a:rPr>
              <a:t>= .15 + .20 + .35 = </a:t>
            </a:r>
            <a:r>
              <a:rPr lang="en-GB" sz="2400" b="1" dirty="0">
                <a:latin typeface="Times New Roman" panose="02020603050405020304" pitchFamily="18" charset="0"/>
                <a:cs typeface="Times New Roman" panose="02020603050405020304" pitchFamily="18" charset="0"/>
              </a:rPr>
              <a:t>.70</a:t>
            </a:r>
          </a:p>
          <a:p>
            <a:pPr>
              <a:buFont typeface="+mj-lt"/>
              <a:buAutoNum type="alphaLcParenR" startAt="3"/>
            </a:pPr>
            <a:r>
              <a:rPr lang="en-GB" sz="240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(more than 1 breakdown)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a:t>
            </a:r>
            <a:r>
              <a:rPr lang="en-GB"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&gt; 1)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(2 or 3)</a:t>
            </a:r>
            <a:endParaRPr lang="en-US" sz="2400" dirty="0">
              <a:latin typeface="Times New Roman" panose="02020603050405020304" pitchFamily="18" charset="0"/>
              <a:cs typeface="Times New Roman" panose="02020603050405020304" pitchFamily="18" charset="0"/>
            </a:endParaRPr>
          </a:p>
          <a:p>
            <a:pPr marL="0" indent="388620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(2) +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(3)</a:t>
            </a:r>
          </a:p>
          <a:p>
            <a:pPr marL="0" indent="3886200">
              <a:buNone/>
            </a:pPr>
            <a:r>
              <a:rPr lang="en-US" sz="2400" dirty="0">
                <a:latin typeface="Times New Roman" panose="02020603050405020304" pitchFamily="18" charset="0"/>
                <a:cs typeface="Times New Roman" panose="02020603050405020304" pitchFamily="18" charset="0"/>
              </a:rPr>
              <a:t>= .35 +.30 = </a:t>
            </a:r>
            <a:r>
              <a:rPr lang="en-US" sz="2400" b="1" dirty="0">
                <a:latin typeface="Times New Roman" panose="02020603050405020304" pitchFamily="18" charset="0"/>
                <a:cs typeface="Times New Roman" panose="02020603050405020304" pitchFamily="18" charset="0"/>
              </a:rPr>
              <a:t>.65</a:t>
            </a:r>
          </a:p>
          <a:p>
            <a:pPr>
              <a:buFont typeface="+mj-lt"/>
              <a:buAutoNum type="alphaLcParenR" startAt="4"/>
            </a:pPr>
            <a:r>
              <a:rPr lang="en-GB"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most 1 breakdown) =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 </a:t>
            </a:r>
            <a:r>
              <a:rPr lang="en-GB" sz="2400" dirty="0">
                <a:latin typeface="Times New Roman" panose="02020603050405020304" pitchFamily="18" charset="0"/>
                <a:cs typeface="Times New Roman" panose="02020603050405020304" pitchFamily="18" charset="0"/>
              </a:rPr>
              <a:t>≤ 1)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(0 or 1)</a:t>
            </a:r>
            <a:endParaRPr lang="en-GB" sz="2400" i="1" dirty="0">
              <a:latin typeface="Times New Roman" panose="02020603050405020304" pitchFamily="18" charset="0"/>
              <a:cs typeface="Times New Roman" panose="02020603050405020304" pitchFamily="18" charset="0"/>
            </a:endParaRPr>
          </a:p>
          <a:p>
            <a:pPr marL="0" indent="3543300">
              <a:buNone/>
            </a:pPr>
            <a:r>
              <a:rPr lang="en-GB" sz="240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(0)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(1)</a:t>
            </a:r>
          </a:p>
          <a:p>
            <a:pPr marL="0" indent="3543300">
              <a:buNone/>
            </a:pPr>
            <a:r>
              <a:rPr lang="en-GB" sz="2400" dirty="0">
                <a:latin typeface="Times New Roman" panose="02020603050405020304" pitchFamily="18" charset="0"/>
                <a:cs typeface="Times New Roman" panose="02020603050405020304" pitchFamily="18" charset="0"/>
              </a:rPr>
              <a:t>= .15 + .20 = </a:t>
            </a:r>
            <a:r>
              <a:rPr lang="en-GB" sz="2400" b="1" dirty="0">
                <a:latin typeface="Times New Roman" panose="02020603050405020304" pitchFamily="18" charset="0"/>
                <a:cs typeface="Times New Roman" panose="02020603050405020304" pitchFamily="18" charset="0"/>
              </a:rPr>
              <a:t>.35</a:t>
            </a:r>
          </a:p>
        </p:txBody>
      </p:sp>
    </p:spTree>
    <p:extLst>
      <p:ext uri="{BB962C8B-B14F-4D97-AF65-F5344CB8AC3E}">
        <p14:creationId xmlns:p14="http://schemas.microsoft.com/office/powerpoint/2010/main" val="568536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According to a survey, 60% of all students at a large university suffer from math anxiety. Two students are randomly selected from this university. Let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denote the number of students in this sample who suffer from math anxiety. Construct the probability distribution of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7135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5-5: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200"/>
              </a:spcAft>
              <a:buNone/>
            </a:pPr>
            <a:r>
              <a:rPr lang="en-GB" sz="2600" dirty="0"/>
              <a:t>Let us define the following two events:</a:t>
            </a:r>
          </a:p>
          <a:p>
            <a:pPr marL="0" indent="457200">
              <a:spcAft>
                <a:spcPts val="1200"/>
              </a:spcAft>
              <a:buNone/>
            </a:pPr>
            <a:r>
              <a:rPr lang="en-GB" sz="2600" i="1" dirty="0"/>
              <a:t>N</a:t>
            </a:r>
            <a:r>
              <a:rPr lang="en-GB" sz="2600" dirty="0"/>
              <a:t> = the student selected does not suffer from math anxiety</a:t>
            </a:r>
          </a:p>
          <a:p>
            <a:pPr marL="0" indent="457200">
              <a:spcAft>
                <a:spcPts val="1200"/>
              </a:spcAft>
              <a:buNone/>
            </a:pPr>
            <a:r>
              <a:rPr lang="en-GB" sz="2600" i="1" dirty="0"/>
              <a:t>M </a:t>
            </a:r>
            <a:r>
              <a:rPr lang="en-GB" sz="2600" dirty="0"/>
              <a:t>= the student selected suffers from math anxiety</a:t>
            </a:r>
          </a:p>
          <a:p>
            <a:pPr marL="0" indent="457200">
              <a:spcAft>
                <a:spcPts val="1200"/>
              </a:spcAft>
              <a:buNone/>
            </a:pPr>
            <a:r>
              <a:rPr lang="en-GB" sz="2600" i="1" dirty="0"/>
              <a:t>P</a:t>
            </a:r>
            <a:r>
              <a:rPr lang="en-GB" sz="2600" dirty="0"/>
              <a:t>(0) = </a:t>
            </a:r>
            <a:r>
              <a:rPr lang="en-GB" sz="2600" i="1" dirty="0"/>
              <a:t>P</a:t>
            </a:r>
            <a:r>
              <a:rPr lang="en-GB" sz="2600" dirty="0"/>
              <a:t>(</a:t>
            </a:r>
            <a:r>
              <a:rPr lang="en-GB" sz="2600" i="1" dirty="0"/>
              <a:t>NN</a:t>
            </a:r>
            <a:r>
              <a:rPr lang="en-GB" sz="2600" dirty="0"/>
              <a:t>) = .16</a:t>
            </a:r>
          </a:p>
          <a:p>
            <a:pPr marL="0" indent="457200">
              <a:spcAft>
                <a:spcPts val="1200"/>
              </a:spcAft>
              <a:buNone/>
            </a:pPr>
            <a:r>
              <a:rPr lang="en-GB" sz="2600" i="1" dirty="0"/>
              <a:t>P</a:t>
            </a:r>
            <a:r>
              <a:rPr lang="en-GB" sz="2600" dirty="0"/>
              <a:t>(1) = </a:t>
            </a:r>
            <a:r>
              <a:rPr lang="en-GB" sz="2600" i="1" dirty="0"/>
              <a:t>P</a:t>
            </a:r>
            <a:r>
              <a:rPr lang="en-GB" sz="2600" dirty="0"/>
              <a:t>(</a:t>
            </a:r>
            <a:r>
              <a:rPr lang="en-GB" sz="2600" i="1" dirty="0"/>
              <a:t>NM</a:t>
            </a:r>
            <a:r>
              <a:rPr lang="en-GB" sz="2600" dirty="0"/>
              <a:t> or</a:t>
            </a:r>
            <a:r>
              <a:rPr lang="en-GB" sz="2600" i="1" dirty="0"/>
              <a:t> MN</a:t>
            </a:r>
            <a:r>
              <a:rPr lang="en-GB" sz="2600" dirty="0"/>
              <a:t>) = </a:t>
            </a:r>
            <a:r>
              <a:rPr lang="en-GB" sz="2600" i="1" dirty="0"/>
              <a:t>P</a:t>
            </a:r>
            <a:r>
              <a:rPr lang="en-GB" sz="2600" dirty="0"/>
              <a:t>(</a:t>
            </a:r>
            <a:r>
              <a:rPr lang="en-GB" sz="2600" i="1" dirty="0"/>
              <a:t>NM</a:t>
            </a:r>
            <a:r>
              <a:rPr lang="en-GB" sz="2600" dirty="0"/>
              <a:t>) + </a:t>
            </a:r>
            <a:r>
              <a:rPr lang="en-GB" sz="2600" i="1" dirty="0"/>
              <a:t>P</a:t>
            </a:r>
            <a:r>
              <a:rPr lang="en-GB" sz="2600" dirty="0"/>
              <a:t>(</a:t>
            </a:r>
            <a:r>
              <a:rPr lang="en-GB" sz="2600" i="1" dirty="0"/>
              <a:t>MN</a:t>
            </a:r>
            <a:r>
              <a:rPr lang="en-GB" sz="2600" dirty="0"/>
              <a:t>) = .24 + .24 = .48</a:t>
            </a:r>
          </a:p>
          <a:p>
            <a:pPr marL="0" indent="457200">
              <a:spcAft>
                <a:spcPts val="1200"/>
              </a:spcAft>
              <a:buNone/>
            </a:pPr>
            <a:r>
              <a:rPr lang="en-GB" sz="2600" i="1" dirty="0"/>
              <a:t>P</a:t>
            </a:r>
            <a:r>
              <a:rPr lang="en-GB" sz="2600" dirty="0"/>
              <a:t>(2) = P(</a:t>
            </a:r>
            <a:r>
              <a:rPr lang="en-GB" sz="2600" i="1" dirty="0"/>
              <a:t>MM</a:t>
            </a:r>
            <a:r>
              <a:rPr lang="en-GB" sz="2600" dirty="0"/>
              <a:t>) = .36</a:t>
            </a:r>
          </a:p>
        </p:txBody>
      </p:sp>
    </p:spTree>
    <p:extLst>
      <p:ext uri="{BB962C8B-B14F-4D97-AF65-F5344CB8AC3E}">
        <p14:creationId xmlns:p14="http://schemas.microsoft.com/office/powerpoint/2010/main" val="75218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710246" cy="1141412"/>
          </a:xfrm>
        </p:spPr>
        <p:txBody>
          <a:bodyPr>
            <a:normAutofit/>
          </a:bodyPr>
          <a:lstStyle/>
          <a:p>
            <a:r>
              <a:rPr lang="en-US" dirty="0"/>
              <a:t>Example 5-5: Solution</a:t>
            </a:r>
            <a:br>
              <a:rPr lang="en-US" dirty="0"/>
            </a:br>
            <a:r>
              <a:rPr lang="en-US" dirty="0"/>
              <a:t>Figure 5.2 Tree Diagram</a:t>
            </a:r>
            <a:endParaRPr lang="en-US" dirty="0">
              <a:latin typeface="Times New Roman" panose="02020603050405020304" pitchFamily="18" charset="0"/>
              <a:cs typeface="Times New Roman" panose="02020603050405020304" pitchFamily="18" charset="0"/>
            </a:endParaRPr>
          </a:p>
        </p:txBody>
      </p:sp>
      <p:pic>
        <p:nvPicPr>
          <p:cNvPr id="7" name="Picture Placeholder 6" descr="A horizontal tree diagram for two selections shows a point at the center with two branches labeled N, with a value of .40 and M, with a value of .60. The branches, N, .40 and M, .60 are further divided to form two pairs of branches labeled N, .40 and M, .60, respectively. The final outcomes and their probabilities, P of (N N) equals (.40) times (.40) equals .16; P of (N M) equals (.40) times (.60) equals .24; P of (M N) equals (.60) times (.40) equals .24; and P of (M M) equals (.60) times (.60) equals .36 are displayed in the order from top to bottom at the end of the pair of branches, N, .40 and M, .60, respectively.">
            <a:extLst>
              <a:ext uri="{FF2B5EF4-FFF2-40B4-BE49-F238E27FC236}">
                <a16:creationId xmlns:a16="http://schemas.microsoft.com/office/drawing/2014/main" id="{D7B4D5F8-17FC-4801-BF07-345130C4AA55}"/>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1328325" y="1612856"/>
            <a:ext cx="6487351" cy="4645069"/>
          </a:xfrm>
          <a:prstGeom prst="rect">
            <a:avLst/>
          </a:prstGeom>
        </p:spPr>
      </p:pic>
    </p:spTree>
    <p:extLst>
      <p:ext uri="{BB962C8B-B14F-4D97-AF65-F5344CB8AC3E}">
        <p14:creationId xmlns:p14="http://schemas.microsoft.com/office/powerpoint/2010/main" val="1892919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US" dirty="0"/>
              <a:t>Table 5.5 Probability Distribution of the Number of Students with Math Anxiety</a:t>
            </a:r>
          </a:p>
        </p:txBody>
      </p:sp>
      <p:graphicFrame>
        <p:nvGraphicFramePr>
          <p:cNvPr id="7" name="Table 9">
            <a:extLst>
              <a:ext uri="{FF2B5EF4-FFF2-40B4-BE49-F238E27FC236}">
                <a16:creationId xmlns:a16="http://schemas.microsoft.com/office/drawing/2014/main" id="{AF1465B9-1709-4DD2-979C-FD0222E55424}"/>
              </a:ext>
            </a:extLst>
          </p:cNvPr>
          <p:cNvGraphicFramePr>
            <a:graphicFrameLocks noGrp="1"/>
          </p:cNvGraphicFramePr>
          <p:nvPr>
            <p:ph type="tbl" sz="quarter" idx="17"/>
            <p:extLst>
              <p:ext uri="{D42A27DB-BD31-4B8C-83A1-F6EECF244321}">
                <p14:modId xmlns:p14="http://schemas.microsoft.com/office/powerpoint/2010/main" val="447003707"/>
              </p:ext>
            </p:extLst>
          </p:nvPr>
        </p:nvGraphicFramePr>
        <p:xfrm>
          <a:off x="1905000" y="2260600"/>
          <a:ext cx="4367183" cy="1854200"/>
        </p:xfrm>
        <a:graphic>
          <a:graphicData uri="http://schemas.openxmlformats.org/drawingml/2006/table">
            <a:tbl>
              <a:tblPr firstRow="1" bandRow="1">
                <a:tableStyleId>{69012ECD-51FC-41F1-AA8D-1B2483CD663E}</a:tableStyleId>
              </a:tblPr>
              <a:tblGrid>
                <a:gridCol w="1524000">
                  <a:extLst>
                    <a:ext uri="{9D8B030D-6E8A-4147-A177-3AD203B41FA5}">
                      <a16:colId xmlns:a16="http://schemas.microsoft.com/office/drawing/2014/main" val="3074477490"/>
                    </a:ext>
                  </a:extLst>
                </a:gridCol>
                <a:gridCol w="2843183">
                  <a:extLst>
                    <a:ext uri="{9D8B030D-6E8A-4147-A177-3AD203B41FA5}">
                      <a16:colId xmlns:a16="http://schemas.microsoft.com/office/drawing/2014/main" val="1298498712"/>
                    </a:ext>
                  </a:extLst>
                </a:gridCol>
              </a:tblGrid>
              <a:tr h="370840">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.16</a:t>
                      </a:r>
                    </a:p>
                  </a:txBody>
                  <a:tcPr/>
                </a:tc>
                <a:extLst>
                  <a:ext uri="{0D108BD9-81ED-4DB2-BD59-A6C34878D82A}">
                    <a16:rowId xmlns:a16="http://schemas.microsoft.com/office/drawing/2014/main" val="872239830"/>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.48</a:t>
                      </a:r>
                    </a:p>
                  </a:txBody>
                  <a:tcPr/>
                </a:tc>
                <a:extLst>
                  <a:ext uri="{0D108BD9-81ED-4DB2-BD59-A6C34878D82A}">
                    <a16:rowId xmlns:a16="http://schemas.microsoft.com/office/drawing/2014/main" val="3022438099"/>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.36</a:t>
                      </a:r>
                    </a:p>
                  </a:txBody>
                  <a:tcPr/>
                </a:tc>
                <a:extLst>
                  <a:ext uri="{0D108BD9-81ED-4DB2-BD59-A6C34878D82A}">
                    <a16:rowId xmlns:a16="http://schemas.microsoft.com/office/drawing/2014/main" val="607486889"/>
                  </a:ext>
                </a:extLst>
              </a:tr>
              <a:tr h="370840">
                <a:tc>
                  <a:txBody>
                    <a:bodyPr/>
                    <a:lstStyle/>
                    <a:p>
                      <a:pPr marL="0" marR="0" algn="ctr">
                        <a:lnSpc>
                          <a:spcPct val="100000"/>
                        </a:lnSpc>
                        <a:spcBef>
                          <a:spcPts val="0"/>
                        </a:spcBef>
                        <a:spcAft>
                          <a:spcPts val="30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l-GR" sz="1800" dirty="0">
                          <a:latin typeface="Times New Roman" panose="02020603050405020304" pitchFamily="18" charset="0"/>
                          <a:cs typeface="Times New Roman" panose="02020603050405020304" pitchFamily="18" charset="0"/>
                        </a:rPr>
                        <a:t>Σ</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u="none"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1.00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590531380"/>
                  </a:ext>
                </a:extLst>
              </a:tr>
            </a:tbl>
          </a:graphicData>
        </a:graphic>
      </p:graphicFrame>
    </p:spTree>
    <p:extLst>
      <p:ext uri="{BB962C8B-B14F-4D97-AF65-F5344CB8AC3E}">
        <p14:creationId xmlns:p14="http://schemas.microsoft.com/office/powerpoint/2010/main" val="396830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5.3 Mean and Standard Deviation of a Discrete Random Variable</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spcAft>
                <a:spcPts val="1200"/>
              </a:spcAft>
              <a:buNone/>
            </a:pPr>
            <a:r>
              <a:rPr lang="en-GB" dirty="0">
                <a:latin typeface="Times New Roman" panose="02020603050405020304" pitchFamily="18" charset="0"/>
                <a:cs typeface="Times New Roman" panose="02020603050405020304" pitchFamily="18" charset="0"/>
              </a:rPr>
              <a:t>The </a:t>
            </a:r>
            <a:r>
              <a:rPr lang="en-GB" b="1" i="1" u="sng" dirty="0">
                <a:latin typeface="Times New Roman" panose="02020603050405020304" pitchFamily="18" charset="0"/>
                <a:cs typeface="Times New Roman" panose="02020603050405020304" pitchFamily="18" charset="0"/>
              </a:rPr>
              <a:t>mean of a discrete variable</a:t>
            </a:r>
            <a:r>
              <a:rPr lang="en-GB" i="1" dirty="0">
                <a:latin typeface="Times New Roman" panose="02020603050405020304" pitchFamily="18" charset="0"/>
                <a:cs typeface="Times New Roman" panose="02020603050405020304" pitchFamily="18" charset="0"/>
              </a:rPr>
              <a:t> x</a:t>
            </a:r>
            <a:r>
              <a:rPr lang="en-GB" dirty="0">
                <a:latin typeface="Times New Roman" panose="02020603050405020304" pitchFamily="18" charset="0"/>
                <a:cs typeface="Times New Roman" panose="02020603050405020304" pitchFamily="18" charset="0"/>
              </a:rPr>
              <a:t> is the value that is expected to occur per repetition, on average, if an experiment is repeated a large number of times. It is denoted by </a:t>
            </a:r>
            <a:r>
              <a:rPr lang="en-US" b="1" i="1" dirty="0">
                <a:latin typeface="Times New Roman" panose="02020603050405020304" pitchFamily="18" charset="0"/>
                <a:cs typeface="Times New Roman" panose="02020603050405020304" pitchFamily="18" charset="0"/>
              </a:rPr>
              <a:t>µ</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calculated as</a:t>
            </a:r>
          </a:p>
          <a:p>
            <a:pPr marL="0" indent="0" algn="ctr">
              <a:spcAft>
                <a:spcPts val="1200"/>
              </a:spcAft>
              <a:buNone/>
            </a:pPr>
            <a:r>
              <a:rPr lang="en-US" b="1" i="1" dirty="0">
                <a:latin typeface="Times New Roman" panose="02020603050405020304" pitchFamily="18" charset="0"/>
                <a:cs typeface="Times New Roman" panose="02020603050405020304" pitchFamily="18" charset="0"/>
              </a:rPr>
              <a:t>µ = </a:t>
            </a:r>
            <a:r>
              <a:rPr lang="el-GR" b="1" i="1" dirty="0">
                <a:latin typeface="Times New Roman" panose="02020603050405020304" pitchFamily="18" charset="0"/>
                <a:cs typeface="Times New Roman" panose="02020603050405020304" pitchFamily="18" charset="0"/>
              </a:rPr>
              <a:t>Σ</a:t>
            </a:r>
            <a:r>
              <a:rPr lang="en-US" b="1" i="1" dirty="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x P(x)</a:t>
            </a:r>
          </a:p>
          <a:p>
            <a:pPr marL="0" indent="0">
              <a:buNone/>
            </a:pPr>
            <a:r>
              <a:rPr lang="en-GB" dirty="0">
                <a:latin typeface="Times New Roman" panose="02020603050405020304" pitchFamily="18" charset="0"/>
                <a:cs typeface="Times New Roman" panose="02020603050405020304" pitchFamily="18" charset="0"/>
              </a:rPr>
              <a:t>The mean of a discrete random variable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is also called its expected value and is denoted by </a:t>
            </a:r>
            <a:r>
              <a:rPr lang="en-GB" b="1" i="1" dirty="0">
                <a:latin typeface="Times New Roman" panose="02020603050405020304" pitchFamily="18" charset="0"/>
                <a:cs typeface="Times New Roman" panose="02020603050405020304" pitchFamily="18" charset="0"/>
              </a:rPr>
              <a:t>E(x)</a:t>
            </a:r>
            <a:r>
              <a:rPr lang="en-GB" i="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that is,</a:t>
            </a:r>
          </a:p>
          <a:p>
            <a:pPr marL="0" indent="0" algn="ctr">
              <a:buNone/>
            </a:pPr>
            <a:r>
              <a:rPr lang="en-GB" b="1" i="1" dirty="0">
                <a:latin typeface="Times New Roman" panose="02020603050405020304" pitchFamily="18" charset="0"/>
                <a:cs typeface="Times New Roman" panose="02020603050405020304" pitchFamily="18" charset="0"/>
              </a:rPr>
              <a:t>E(x) = </a:t>
            </a:r>
            <a:r>
              <a:rPr lang="el-GR" b="1" i="1" dirty="0">
                <a:latin typeface="Times New Roman" panose="02020603050405020304" pitchFamily="18" charset="0"/>
                <a:cs typeface="Times New Roman" panose="02020603050405020304" pitchFamily="18" charset="0"/>
              </a:rPr>
              <a:t>Σ</a:t>
            </a:r>
            <a:r>
              <a:rPr lang="en-US" b="1" i="1" dirty="0">
                <a:latin typeface="Times New Roman" panose="02020603050405020304" pitchFamily="18" charset="0"/>
                <a:cs typeface="Times New Roman" panose="02020603050405020304" pitchFamily="18" charset="0"/>
              </a:rPr>
              <a:t> </a:t>
            </a:r>
            <a:r>
              <a:rPr lang="en-GB" b="1" i="1" dirty="0">
                <a:latin typeface="Times New Roman" panose="02020603050405020304" pitchFamily="18" charset="0"/>
                <a:cs typeface="Times New Roman" panose="02020603050405020304" pitchFamily="18" charset="0"/>
              </a:rPr>
              <a:t>x P(x)</a:t>
            </a:r>
            <a:endParaRPr lang="el-GR"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61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5.1 Random Variables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r>
              <a:rPr lang="en-US" dirty="0">
                <a:latin typeface="Times New Roman" panose="02020603050405020304" pitchFamily="18" charset="0"/>
                <a:cs typeface="Times New Roman" panose="02020603050405020304" pitchFamily="18" charset="0"/>
              </a:rPr>
              <a:t>Discrete Random Variable</a:t>
            </a:r>
          </a:p>
          <a:p>
            <a:r>
              <a:rPr lang="en-US" dirty="0">
                <a:latin typeface="Times New Roman" panose="02020603050405020304" pitchFamily="18" charset="0"/>
                <a:cs typeface="Times New Roman" panose="02020603050405020304" pitchFamily="18" charset="0"/>
              </a:rPr>
              <a:t>Continuous Random Variable</a:t>
            </a:r>
          </a:p>
        </p:txBody>
      </p:sp>
    </p:spTree>
    <p:extLst>
      <p:ext uri="{BB962C8B-B14F-4D97-AF65-F5344CB8AC3E}">
        <p14:creationId xmlns:p14="http://schemas.microsoft.com/office/powerpoint/2010/main" val="3009513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lstStyle/>
          <a:p>
            <a:r>
              <a:rPr lang="en-US" dirty="0"/>
              <a:t>Example 5-6</a:t>
            </a:r>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4615572"/>
            <a:ext cx="8587154" cy="1632828"/>
          </a:xfrm>
        </p:spPr>
        <p:txBody>
          <a:bodyPr/>
          <a:lstStyle/>
          <a:p>
            <a:pPr>
              <a:lnSpc>
                <a:spcPct val="100000"/>
              </a:lnSpc>
              <a:spcBef>
                <a:spcPts val="624"/>
              </a:spcBef>
            </a:pPr>
            <a:r>
              <a:rPr lang="en-US" sz="2800" dirty="0">
                <a:latin typeface="Times New Roman" panose="02020603050405020304" pitchFamily="18" charset="0"/>
                <a:cs typeface="Times New Roman" panose="02020603050405020304" pitchFamily="18" charset="0"/>
              </a:rPr>
              <a:t>Find the mean number of breakdowns per week for this machine.</a:t>
            </a:r>
          </a:p>
        </p:txBody>
      </p:sp>
      <p:graphicFrame>
        <p:nvGraphicFramePr>
          <p:cNvPr id="7" name="Table 7">
            <a:extLst>
              <a:ext uri="{FF2B5EF4-FFF2-40B4-BE49-F238E27FC236}">
                <a16:creationId xmlns:a16="http://schemas.microsoft.com/office/drawing/2014/main" id="{B83220DC-D7C2-42E0-8DB5-F9DED99B1CE5}"/>
              </a:ext>
            </a:extLst>
          </p:cNvPr>
          <p:cNvGraphicFramePr>
            <a:graphicFrameLocks noGrp="1"/>
          </p:cNvGraphicFramePr>
          <p:nvPr>
            <p:ph type="tbl" sz="quarter" idx="17"/>
            <p:extLst>
              <p:ext uri="{D42A27DB-BD31-4B8C-83A1-F6EECF244321}">
                <p14:modId xmlns:p14="http://schemas.microsoft.com/office/powerpoint/2010/main" val="4123041380"/>
              </p:ext>
            </p:extLst>
          </p:nvPr>
        </p:nvGraphicFramePr>
        <p:xfrm>
          <a:off x="3178810" y="2362200"/>
          <a:ext cx="2786380" cy="1854200"/>
        </p:xfrm>
        <a:graphic>
          <a:graphicData uri="http://schemas.openxmlformats.org/drawingml/2006/table">
            <a:tbl>
              <a:tblPr firstRow="1" bandRow="1">
                <a:tableStyleId>{69012ECD-51FC-41F1-AA8D-1B2483CD663E}</a:tableStyleId>
              </a:tblPr>
              <a:tblGrid>
                <a:gridCol w="1450340">
                  <a:extLst>
                    <a:ext uri="{9D8B030D-6E8A-4147-A177-3AD203B41FA5}">
                      <a16:colId xmlns:a16="http://schemas.microsoft.com/office/drawing/2014/main" val="4083003452"/>
                    </a:ext>
                  </a:extLst>
                </a:gridCol>
                <a:gridCol w="1336040">
                  <a:extLst>
                    <a:ext uri="{9D8B030D-6E8A-4147-A177-3AD203B41FA5}">
                      <a16:colId xmlns:a16="http://schemas.microsoft.com/office/drawing/2014/main" val="1742882016"/>
                    </a:ext>
                  </a:extLst>
                </a:gridCol>
              </a:tblGrid>
              <a:tr h="370840">
                <a:tc>
                  <a:txBody>
                    <a:bodyPr/>
                    <a:lstStyle/>
                    <a:p>
                      <a:pPr marL="0" marR="0" algn="ctr">
                        <a:lnSpc>
                          <a:spcPct val="100000"/>
                        </a:lnSpc>
                        <a:spcBef>
                          <a:spcPts val="600"/>
                        </a:spcBef>
                        <a:spcAft>
                          <a:spcPts val="300"/>
                        </a:spcAft>
                        <a:tabLst>
                          <a:tab pos="1447800" algn="l"/>
                        </a:tabLst>
                      </a:pPr>
                      <a:r>
                        <a:rPr lang="en-US" sz="1800" dirty="0">
                          <a:latin typeface="Times New Roman" panose="02020603050405020304" pitchFamily="18" charset="0"/>
                          <a:cs typeface="Times New Roman" panose="02020603050405020304" pitchFamily="18" charset="0"/>
                        </a:rPr>
                        <a:t>Breakdowns</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600"/>
                        </a:spcBef>
                        <a:spcAft>
                          <a:spcPts val="300"/>
                        </a:spcAft>
                        <a:tabLst>
                          <a:tab pos="1447800" algn="l"/>
                        </a:tabLst>
                      </a:pPr>
                      <a:r>
                        <a:rPr lang="en-US" sz="1800" dirty="0">
                          <a:latin typeface="Times New Roman" panose="02020603050405020304" pitchFamily="18" charset="0"/>
                          <a:cs typeface="Times New Roman" panose="02020603050405020304" pitchFamily="18" charset="0"/>
                        </a:rPr>
                        <a:t>Probability</a:t>
                      </a:r>
                      <a:endParaRPr lang="en-US" sz="1800" b="1"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941276258"/>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.15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885166844"/>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.20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548112250"/>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403390255"/>
                  </a:ext>
                </a:extLst>
              </a:tr>
              <a:tr h="370840">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3</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385309130"/>
                  </a:ext>
                </a:extLst>
              </a:tr>
            </a:tbl>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16853"/>
            <a:ext cx="8534400" cy="825575"/>
          </a:xfrm>
        </p:spPr>
        <p:txBody>
          <a:bodyPr/>
          <a:lstStyle/>
          <a:p>
            <a:pPr algn="l">
              <a:lnSpc>
                <a:spcPct val="100000"/>
              </a:lnSpc>
              <a:spcBef>
                <a:spcPts val="624"/>
              </a:spcBef>
            </a:pPr>
            <a:r>
              <a:rPr lang="en-US" sz="2400" dirty="0"/>
              <a:t>The following table lists the number of breakdowns per week and their probabilities for a machine based on past data.</a:t>
            </a:r>
            <a:endParaRPr lang="en-US" sz="2400" b="1" dirty="0">
              <a:solidFill>
                <a:srgbClr val="00007F"/>
              </a:solidFill>
              <a:ea typeface="Times New Roman"/>
              <a:cs typeface="STIXTwoText-Bold"/>
            </a:endParaRPr>
          </a:p>
        </p:txBody>
      </p:sp>
    </p:spTree>
    <p:extLst>
      <p:ext uri="{BB962C8B-B14F-4D97-AF65-F5344CB8AC3E}">
        <p14:creationId xmlns:p14="http://schemas.microsoft.com/office/powerpoint/2010/main" val="3172625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1320800"/>
          </a:xfrm>
        </p:spPr>
        <p:txBody>
          <a:bodyPr>
            <a:normAutofit fontScale="90000"/>
          </a:bodyPr>
          <a:lstStyle/>
          <a:p>
            <a:r>
              <a:rPr lang="en-US" dirty="0"/>
              <a:t>Example 5-6: Solution</a:t>
            </a:r>
            <a:br>
              <a:rPr lang="en-US" dirty="0"/>
            </a:br>
            <a:r>
              <a:rPr lang="en-US" dirty="0"/>
              <a:t>Table 5.6 Calculating the Mean for the Probability Distribution of Breakdowns</a:t>
            </a:r>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4615572"/>
            <a:ext cx="8587154" cy="642228"/>
          </a:xfrm>
        </p:spPr>
        <p:txBody>
          <a:bodyPr/>
          <a:lstStyle/>
          <a:p>
            <a:pPr>
              <a:lnSpc>
                <a:spcPct val="100000"/>
              </a:lnSpc>
              <a:spcBef>
                <a:spcPts val="624"/>
              </a:spcBef>
            </a:pPr>
            <a:r>
              <a:rPr lang="en-GB" sz="2800" dirty="0">
                <a:latin typeface="Times New Roman" panose="02020603050405020304" pitchFamily="18" charset="0"/>
                <a:cs typeface="Times New Roman" panose="02020603050405020304" pitchFamily="18" charset="0"/>
              </a:rPr>
              <a:t>The mean is  </a:t>
            </a:r>
            <a:r>
              <a:rPr lang="en-US" sz="2800" i="1" dirty="0">
                <a:latin typeface="Times New Roman" panose="02020603050405020304" pitchFamily="18" charset="0"/>
                <a:cs typeface="Times New Roman" panose="02020603050405020304" pitchFamily="18" charset="0"/>
              </a:rPr>
              <a:t>µ = </a:t>
            </a:r>
            <a:r>
              <a:rPr lang="el-GR" sz="2800" i="1" dirty="0">
                <a:latin typeface="Times New Roman" panose="02020603050405020304" pitchFamily="18" charset="0"/>
                <a:cs typeface="Times New Roman" panose="02020603050405020304" pitchFamily="18" charset="0"/>
              </a:rPr>
              <a:t>Σ</a:t>
            </a:r>
            <a:r>
              <a:rPr lang="en-GB" sz="2800" i="1" dirty="0">
                <a:latin typeface="Times New Roman" panose="02020603050405020304" pitchFamily="18" charset="0"/>
                <a:cs typeface="Times New Roman" panose="02020603050405020304" pitchFamily="18" charset="0"/>
              </a:rPr>
              <a:t>x P(x) </a:t>
            </a:r>
            <a:r>
              <a:rPr lang="en-GB" sz="2800" dirty="0">
                <a:latin typeface="Times New Roman" panose="02020603050405020304" pitchFamily="18" charset="0"/>
                <a:cs typeface="Times New Roman" panose="02020603050405020304" pitchFamily="18" charset="0"/>
              </a:rPr>
              <a:t>= 1.80</a:t>
            </a:r>
            <a:endParaRPr lang="en-US" sz="2800" dirty="0">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9C157B10-FA83-425B-984D-2D60DB8B92C2}"/>
              </a:ext>
            </a:extLst>
          </p:cNvPr>
          <p:cNvGraphicFramePr>
            <a:graphicFrameLocks noGrp="1"/>
          </p:cNvGraphicFramePr>
          <p:nvPr>
            <p:ph type="tbl" sz="quarter" idx="17"/>
            <p:extLst>
              <p:ext uri="{D42A27DB-BD31-4B8C-83A1-F6EECF244321}">
                <p14:modId xmlns:p14="http://schemas.microsoft.com/office/powerpoint/2010/main" val="2075495066"/>
              </p:ext>
            </p:extLst>
          </p:nvPr>
        </p:nvGraphicFramePr>
        <p:xfrm>
          <a:off x="2705100" y="1981200"/>
          <a:ext cx="3733800" cy="2225040"/>
        </p:xfrm>
        <a:graphic>
          <a:graphicData uri="http://schemas.openxmlformats.org/drawingml/2006/table">
            <a:tbl>
              <a:tblPr firstRow="1" bandRow="1">
                <a:tableStyleId>{69012ECD-51FC-41F1-AA8D-1B2483CD663E}</a:tableStyleId>
              </a:tblPr>
              <a:tblGrid>
                <a:gridCol w="910599">
                  <a:extLst>
                    <a:ext uri="{9D8B030D-6E8A-4147-A177-3AD203B41FA5}">
                      <a16:colId xmlns:a16="http://schemas.microsoft.com/office/drawing/2014/main" val="2173982128"/>
                    </a:ext>
                  </a:extLst>
                </a:gridCol>
                <a:gridCol w="862976">
                  <a:extLst>
                    <a:ext uri="{9D8B030D-6E8A-4147-A177-3AD203B41FA5}">
                      <a16:colId xmlns:a16="http://schemas.microsoft.com/office/drawing/2014/main" val="763671847"/>
                    </a:ext>
                  </a:extLst>
                </a:gridCol>
                <a:gridCol w="1960225">
                  <a:extLst>
                    <a:ext uri="{9D8B030D-6E8A-4147-A177-3AD203B41FA5}">
                      <a16:colId xmlns:a16="http://schemas.microsoft.com/office/drawing/2014/main" val="514693543"/>
                    </a:ext>
                  </a:extLst>
                </a:gridCol>
              </a:tblGrid>
              <a:tr h="370840">
                <a:tc>
                  <a:txBody>
                    <a:bodyPr/>
                    <a:lstStyle/>
                    <a:p>
                      <a:pPr marL="0" marR="0" algn="l">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266620303"/>
                  </a:ext>
                </a:extLst>
              </a:tr>
              <a:tr h="370840">
                <a:tc>
                  <a:txBody>
                    <a:bodyPr/>
                    <a:lstStyle/>
                    <a:p>
                      <a:pPr marL="0" marR="0" algn="l">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0(.15) = .00</a:t>
                      </a:r>
                    </a:p>
                  </a:txBody>
                  <a:tcPr/>
                </a:tc>
                <a:extLst>
                  <a:ext uri="{0D108BD9-81ED-4DB2-BD59-A6C34878D82A}">
                    <a16:rowId xmlns:a16="http://schemas.microsoft.com/office/drawing/2014/main" val="14434658"/>
                  </a:ext>
                </a:extLst>
              </a:tr>
              <a:tr h="370840">
                <a:tc>
                  <a:txBody>
                    <a:bodyPr/>
                    <a:lstStyle/>
                    <a:p>
                      <a:pPr marL="0" marR="0" algn="l">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1(.20) = .20</a:t>
                      </a:r>
                    </a:p>
                  </a:txBody>
                  <a:tcPr/>
                </a:tc>
                <a:extLst>
                  <a:ext uri="{0D108BD9-81ED-4DB2-BD59-A6C34878D82A}">
                    <a16:rowId xmlns:a16="http://schemas.microsoft.com/office/drawing/2014/main" val="991974683"/>
                  </a:ext>
                </a:extLst>
              </a:tr>
              <a:tr h="370840">
                <a:tc>
                  <a:txBody>
                    <a:bodyPr/>
                    <a:lstStyle/>
                    <a:p>
                      <a:pPr marL="0" marR="0" algn="l">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2(.35) = .70</a:t>
                      </a:r>
                    </a:p>
                  </a:txBody>
                  <a:tcPr/>
                </a:tc>
                <a:extLst>
                  <a:ext uri="{0D108BD9-81ED-4DB2-BD59-A6C34878D82A}">
                    <a16:rowId xmlns:a16="http://schemas.microsoft.com/office/drawing/2014/main" val="648553940"/>
                  </a:ext>
                </a:extLst>
              </a:tr>
              <a:tr h="370840">
                <a:tc>
                  <a:txBody>
                    <a:bodyPr/>
                    <a:lstStyle/>
                    <a:p>
                      <a:pPr marL="0" marR="0" algn="l">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3</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3(.30) = .90</a:t>
                      </a:r>
                    </a:p>
                  </a:txBody>
                  <a:tcPr/>
                </a:tc>
                <a:extLst>
                  <a:ext uri="{0D108BD9-81ED-4DB2-BD59-A6C34878D82A}">
                    <a16:rowId xmlns:a16="http://schemas.microsoft.com/office/drawing/2014/main" val="2768687940"/>
                  </a:ext>
                </a:extLst>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dirty="0">
                          <a:latin typeface="Times New Roman" panose="02020603050405020304" pitchFamily="18" charset="0"/>
                          <a:cs typeface="Times New Roman" panose="02020603050405020304" pitchFamily="18" charset="0"/>
                        </a:rPr>
                        <a:t>Σ</a:t>
                      </a:r>
                      <a:r>
                        <a:rPr lang="en-US" sz="1800" i="1"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a:t>
                      </a:r>
                      <a:r>
                        <a:rPr lang="en-US" sz="1800" i="1" u="none"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1.80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051509823"/>
                  </a:ext>
                </a:extLst>
              </a:tr>
            </a:tbl>
          </a:graphicData>
        </a:graphic>
      </p:graphicFrame>
    </p:spTree>
    <p:extLst>
      <p:ext uri="{BB962C8B-B14F-4D97-AF65-F5344CB8AC3E}">
        <p14:creationId xmlns:p14="http://schemas.microsoft.com/office/powerpoint/2010/main" val="2278205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Standard Deviation of a Discrete Random Variable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The </a:t>
            </a:r>
            <a:r>
              <a:rPr lang="en-GB" b="1" i="1" u="sng" dirty="0">
                <a:latin typeface="Times New Roman" panose="02020603050405020304" pitchFamily="18" charset="0"/>
                <a:cs typeface="Times New Roman" panose="02020603050405020304" pitchFamily="18" charset="0"/>
              </a:rPr>
              <a:t>standard deviation of a discrete random variable</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measures the spread of its probability distribution and is computed as</a:t>
            </a:r>
          </a:p>
        </p:txBody>
      </p:sp>
      <p:graphicFrame>
        <p:nvGraphicFramePr>
          <p:cNvPr id="4" name="Object 2" descr="sigma equals Start Root sigma-summation x squared upper P left-parenthesis x right-parenthesis minus mu squared End Root ">
            <a:extLst>
              <a:ext uri="{FF2B5EF4-FFF2-40B4-BE49-F238E27FC236}">
                <a16:creationId xmlns:a16="http://schemas.microsoft.com/office/drawing/2014/main" id="{D724AEC0-DECC-4A85-B3E2-A41ABBC2E67F}"/>
              </a:ext>
            </a:extLst>
          </p:cNvPr>
          <p:cNvGraphicFramePr>
            <a:graphicFrameLocks noChangeAspect="1"/>
          </p:cNvGraphicFramePr>
          <p:nvPr>
            <p:extLst>
              <p:ext uri="{D42A27DB-BD31-4B8C-83A1-F6EECF244321}">
                <p14:modId xmlns:p14="http://schemas.microsoft.com/office/powerpoint/2010/main" val="1858909642"/>
              </p:ext>
            </p:extLst>
          </p:nvPr>
        </p:nvGraphicFramePr>
        <p:xfrm>
          <a:off x="2799837" y="2860964"/>
          <a:ext cx="3498409" cy="831273"/>
        </p:xfrm>
        <a:graphic>
          <a:graphicData uri="http://schemas.openxmlformats.org/presentationml/2006/ole">
            <mc:AlternateContent xmlns:mc="http://schemas.openxmlformats.org/markup-compatibility/2006">
              <mc:Choice xmlns:v="urn:schemas-microsoft-com:vml" Requires="v">
                <p:oleObj spid="_x0000_s73898" name="Equation" r:id="rId3" imgW="1333440" imgH="304560" progId="Equation.DSMT4">
                  <p:embed/>
                </p:oleObj>
              </mc:Choice>
              <mc:Fallback>
                <p:oleObj name="Equation" r:id="rId3" imgW="1333440" imgH="304560" progId="Equation.DSMT4">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9837" y="2860964"/>
                        <a:ext cx="3498409" cy="8312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8638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710246" cy="1141412"/>
          </a:xfrm>
        </p:spPr>
        <p:txBody>
          <a:bodyPr>
            <a:normAutofit/>
          </a:bodyPr>
          <a:lstStyle/>
          <a:p>
            <a:r>
              <a:rPr lang="en-US" dirty="0"/>
              <a:t>Case Study 5-1 All State Lottery</a:t>
            </a:r>
            <a:endParaRPr lang="en-US" dirty="0">
              <a:latin typeface="Times New Roman" panose="02020603050405020304" pitchFamily="18" charset="0"/>
              <a:cs typeface="Times New Roman" panose="02020603050405020304" pitchFamily="18" charset="0"/>
            </a:endParaRPr>
          </a:p>
        </p:txBody>
      </p:sp>
      <p:pic>
        <p:nvPicPr>
          <p:cNvPr id="6" name="Picture 2" descr="A pamphlet of a lottery game. To the left side of the pamphlet is a caption that reads All State Lottery. Below the caption is a man holding a sack of coins. The text below the sack reads Win up to dollar 500,000, exclamatory mark. The text below the man reads, Be an instant winner, exclamatory mark. To the right is an image of a lottery machine with the titled text that reads, Prize. Below the title is another text that reads, Player’s Spots accompanying 6 buttons that are arranged in 3 rows, with 2 buttons in each row.">
            <a:extLst>
              <a:ext uri="{FF2B5EF4-FFF2-40B4-BE49-F238E27FC236}">
                <a16:creationId xmlns:a16="http://schemas.microsoft.com/office/drawing/2014/main" id="{53B807DD-D7B9-4BD7-B830-A8F4D07026A5}"/>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1501790" y="1649378"/>
            <a:ext cx="6140421" cy="355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699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5-7 (1 of 2)</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Baier’s Electronics manufactures computer parts that are supplied to many computer companies. Despite the fact that two quality control inspectors at Baier’s Electronics check every part for defects before it is shipped to another company, a few defective parts do pass through these inspections undetected. Let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denote the number of defective computer parts in a shipment of 400. The following table gives the probability distribution of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043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1320800"/>
          </a:xfrm>
        </p:spPr>
        <p:txBody>
          <a:bodyPr>
            <a:normAutofit/>
          </a:bodyPr>
          <a:lstStyle/>
          <a:p>
            <a:r>
              <a:rPr lang="en-US" dirty="0"/>
              <a:t>Example 5-7</a:t>
            </a:r>
            <a:r>
              <a:rPr lang="en-US" dirty="0">
                <a:latin typeface="Times New Roman" panose="02020603050405020304" pitchFamily="18" charset="0"/>
                <a:cs typeface="Times New Roman" panose="02020603050405020304" pitchFamily="18" charset="0"/>
              </a:rPr>
              <a:t> (2 of 2)</a:t>
            </a:r>
            <a:endParaRPr lang="en-US" dirty="0"/>
          </a:p>
        </p:txBody>
      </p:sp>
      <p:graphicFrame>
        <p:nvGraphicFramePr>
          <p:cNvPr id="6" name="Table 6">
            <a:extLst>
              <a:ext uri="{FF2B5EF4-FFF2-40B4-BE49-F238E27FC236}">
                <a16:creationId xmlns:a16="http://schemas.microsoft.com/office/drawing/2014/main" id="{5534BB54-0CCC-4893-AF40-AB610F511235}"/>
              </a:ext>
            </a:extLst>
          </p:cNvPr>
          <p:cNvGraphicFramePr>
            <a:graphicFrameLocks noGrp="1"/>
          </p:cNvGraphicFramePr>
          <p:nvPr>
            <p:ph type="tbl" sz="quarter" idx="17"/>
            <p:extLst>
              <p:ext uri="{D42A27DB-BD31-4B8C-83A1-F6EECF244321}">
                <p14:modId xmlns:p14="http://schemas.microsoft.com/office/powerpoint/2010/main" val="2084993244"/>
              </p:ext>
            </p:extLst>
          </p:nvPr>
        </p:nvGraphicFramePr>
        <p:xfrm>
          <a:off x="1264920" y="1981200"/>
          <a:ext cx="7376159" cy="741680"/>
        </p:xfrm>
        <a:graphic>
          <a:graphicData uri="http://schemas.openxmlformats.org/drawingml/2006/table">
            <a:tbl>
              <a:tblPr firstRow="1" bandRow="1">
                <a:tableStyleId>{69012ECD-51FC-41F1-AA8D-1B2483CD663E}</a:tableStyleId>
              </a:tblPr>
              <a:tblGrid>
                <a:gridCol w="1053737">
                  <a:extLst>
                    <a:ext uri="{9D8B030D-6E8A-4147-A177-3AD203B41FA5}">
                      <a16:colId xmlns:a16="http://schemas.microsoft.com/office/drawing/2014/main" val="3880851901"/>
                    </a:ext>
                  </a:extLst>
                </a:gridCol>
                <a:gridCol w="1053737">
                  <a:extLst>
                    <a:ext uri="{9D8B030D-6E8A-4147-A177-3AD203B41FA5}">
                      <a16:colId xmlns:a16="http://schemas.microsoft.com/office/drawing/2014/main" val="2193644008"/>
                    </a:ext>
                  </a:extLst>
                </a:gridCol>
                <a:gridCol w="1053737">
                  <a:extLst>
                    <a:ext uri="{9D8B030D-6E8A-4147-A177-3AD203B41FA5}">
                      <a16:colId xmlns:a16="http://schemas.microsoft.com/office/drawing/2014/main" val="3117136103"/>
                    </a:ext>
                  </a:extLst>
                </a:gridCol>
                <a:gridCol w="1053737">
                  <a:extLst>
                    <a:ext uri="{9D8B030D-6E8A-4147-A177-3AD203B41FA5}">
                      <a16:colId xmlns:a16="http://schemas.microsoft.com/office/drawing/2014/main" val="27730948"/>
                    </a:ext>
                  </a:extLst>
                </a:gridCol>
                <a:gridCol w="1053737">
                  <a:extLst>
                    <a:ext uri="{9D8B030D-6E8A-4147-A177-3AD203B41FA5}">
                      <a16:colId xmlns:a16="http://schemas.microsoft.com/office/drawing/2014/main" val="968372307"/>
                    </a:ext>
                  </a:extLst>
                </a:gridCol>
                <a:gridCol w="1053737">
                  <a:extLst>
                    <a:ext uri="{9D8B030D-6E8A-4147-A177-3AD203B41FA5}">
                      <a16:colId xmlns:a16="http://schemas.microsoft.com/office/drawing/2014/main" val="243673765"/>
                    </a:ext>
                  </a:extLst>
                </a:gridCol>
                <a:gridCol w="1053737">
                  <a:extLst>
                    <a:ext uri="{9D8B030D-6E8A-4147-A177-3AD203B41FA5}">
                      <a16:colId xmlns:a16="http://schemas.microsoft.com/office/drawing/2014/main" val="3667467349"/>
                    </a:ext>
                  </a:extLst>
                </a:gridCol>
              </a:tblGrid>
              <a:tr h="370840">
                <a:tc>
                  <a:txBody>
                    <a:bodyPr/>
                    <a:lstStyle/>
                    <a:p>
                      <a:pPr marL="0" marR="0" algn="l">
                        <a:lnSpc>
                          <a:spcPct val="100000"/>
                        </a:lnSpc>
                        <a:spcBef>
                          <a:spcPts val="0"/>
                        </a:spcBef>
                        <a:spcAft>
                          <a:spcPts val="300"/>
                        </a:spcAft>
                      </a:pPr>
                      <a:r>
                        <a:rPr lang="en-US" sz="1800" i="1" dirty="0">
                          <a:latin typeface="Times New Roman" panose="02020603050405020304" pitchFamily="18" charset="0"/>
                          <a:cs typeface="Times New Roman" panose="02020603050405020304" pitchFamily="18" charset="0"/>
                        </a:rPr>
                        <a:t>x</a:t>
                      </a:r>
                      <a:endParaRPr lang="en-US" sz="1800" i="1"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4</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19050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extLst>
                  <a:ext uri="{0D108BD9-81ED-4DB2-BD59-A6C34878D82A}">
                    <a16:rowId xmlns:a16="http://schemas.microsoft.com/office/drawing/2014/main" val="853433679"/>
                  </a:ext>
                </a:extLst>
              </a:tr>
              <a:tr h="370840">
                <a:tc>
                  <a:txBody>
                    <a:bodyPr/>
                    <a:lstStyle/>
                    <a:p>
                      <a:pPr marL="0" marR="0" algn="l">
                        <a:lnSpc>
                          <a:spcPct val="100000"/>
                        </a:lnSpc>
                        <a:spcBef>
                          <a:spcPts val="0"/>
                        </a:spcBef>
                        <a:spcAft>
                          <a:spcPts val="300"/>
                        </a:spcAft>
                      </a:pP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tc>
                  <a:txBody>
                    <a:bodyPr/>
                    <a:lstStyle/>
                    <a:p>
                      <a:pPr marL="19050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.08</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110642" marR="110642"/>
                </a:tc>
                <a:extLst>
                  <a:ext uri="{0D108BD9-81ED-4DB2-BD59-A6C34878D82A}">
                    <a16:rowId xmlns:a16="http://schemas.microsoft.com/office/drawing/2014/main" val="478553508"/>
                  </a:ext>
                </a:extLst>
              </a:tr>
            </a:tbl>
          </a:graphicData>
        </a:graphic>
      </p:graphicFrame>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618925" y="2971800"/>
            <a:ext cx="7806504" cy="642228"/>
          </a:xfrm>
        </p:spPr>
        <p:txBody>
          <a:bodyPr/>
          <a:lstStyle/>
          <a:p>
            <a:pPr>
              <a:lnSpc>
                <a:spcPct val="100000"/>
              </a:lnSpc>
              <a:spcBef>
                <a:spcPts val="624"/>
              </a:spcBef>
            </a:pPr>
            <a:r>
              <a:rPr lang="en-US" sz="2800" dirty="0"/>
              <a:t>Compute the standard deviation of </a:t>
            </a:r>
            <a:r>
              <a:rPr lang="en-US" sz="2800" i="1" dirty="0">
                <a:latin typeface="Times New Roman" charset="0"/>
              </a:rPr>
              <a:t>x</a:t>
            </a:r>
            <a:r>
              <a:rPr lang="en-US" sz="2800" dirty="0"/>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801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1320800"/>
          </a:xfrm>
        </p:spPr>
        <p:txBody>
          <a:bodyPr>
            <a:normAutofit fontScale="90000"/>
          </a:bodyPr>
          <a:lstStyle/>
          <a:p>
            <a:r>
              <a:rPr lang="en-US" dirty="0"/>
              <a:t>Example 5-7: Solution</a:t>
            </a:r>
            <a:br>
              <a:rPr lang="en-US" dirty="0"/>
            </a:br>
            <a:r>
              <a:rPr lang="en-US" dirty="0"/>
              <a:t>Table 5.7 Computations to Find the Standard Deviation</a:t>
            </a:r>
          </a:p>
        </p:txBody>
      </p:sp>
      <p:graphicFrame>
        <p:nvGraphicFramePr>
          <p:cNvPr id="7" name="Table 10">
            <a:extLst>
              <a:ext uri="{FF2B5EF4-FFF2-40B4-BE49-F238E27FC236}">
                <a16:creationId xmlns:a16="http://schemas.microsoft.com/office/drawing/2014/main" id="{7CD8083F-A572-40C0-ADC6-36D05A473806}"/>
              </a:ext>
            </a:extLst>
          </p:cNvPr>
          <p:cNvGraphicFramePr>
            <a:graphicFrameLocks noGrp="1"/>
          </p:cNvGraphicFramePr>
          <p:nvPr>
            <p:ph type="tbl" sz="quarter" idx="17"/>
            <p:extLst>
              <p:ext uri="{D42A27DB-BD31-4B8C-83A1-F6EECF244321}">
                <p14:modId xmlns:p14="http://schemas.microsoft.com/office/powerpoint/2010/main" val="3145698279"/>
              </p:ext>
            </p:extLst>
          </p:nvPr>
        </p:nvGraphicFramePr>
        <p:xfrm>
          <a:off x="1989339" y="2497138"/>
          <a:ext cx="5165323" cy="3149600"/>
        </p:xfrm>
        <a:graphic>
          <a:graphicData uri="http://schemas.openxmlformats.org/drawingml/2006/table">
            <a:tbl>
              <a:tblPr firstRow="1" bandRow="1">
                <a:tableStyleId>{69012ECD-51FC-41F1-AA8D-1B2483CD663E}</a:tableStyleId>
              </a:tblPr>
              <a:tblGrid>
                <a:gridCol w="444197">
                  <a:extLst>
                    <a:ext uri="{9D8B030D-6E8A-4147-A177-3AD203B41FA5}">
                      <a16:colId xmlns:a16="http://schemas.microsoft.com/office/drawing/2014/main" val="2173982128"/>
                    </a:ext>
                  </a:extLst>
                </a:gridCol>
                <a:gridCol w="665480">
                  <a:extLst>
                    <a:ext uri="{9D8B030D-6E8A-4147-A177-3AD203B41FA5}">
                      <a16:colId xmlns:a16="http://schemas.microsoft.com/office/drawing/2014/main" val="763671847"/>
                    </a:ext>
                  </a:extLst>
                </a:gridCol>
                <a:gridCol w="1511617">
                  <a:extLst>
                    <a:ext uri="{9D8B030D-6E8A-4147-A177-3AD203B41FA5}">
                      <a16:colId xmlns:a16="http://schemas.microsoft.com/office/drawing/2014/main" val="514693543"/>
                    </a:ext>
                  </a:extLst>
                </a:gridCol>
                <a:gridCol w="956212">
                  <a:extLst>
                    <a:ext uri="{9D8B030D-6E8A-4147-A177-3AD203B41FA5}">
                      <a16:colId xmlns:a16="http://schemas.microsoft.com/office/drawing/2014/main" val="894082888"/>
                    </a:ext>
                  </a:extLst>
                </a:gridCol>
                <a:gridCol w="1587817">
                  <a:extLst>
                    <a:ext uri="{9D8B030D-6E8A-4147-A177-3AD203B41FA5}">
                      <a16:colId xmlns:a16="http://schemas.microsoft.com/office/drawing/2014/main" val="2055115205"/>
                    </a:ext>
                  </a:extLst>
                </a:gridCol>
              </a:tblGrid>
              <a:tr h="370840">
                <a:tc>
                  <a:txBody>
                    <a:bodyPr/>
                    <a:lstStyle/>
                    <a:p>
                      <a:pPr marL="0" marR="0" algn="l">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dirty="0">
                          <a:latin typeface="Times New Roman" panose="02020603050405020304" pitchFamily="18" charset="0"/>
                          <a:cs typeface="Times New Roman" panose="02020603050405020304" pitchFamily="18" charset="0"/>
                        </a:rPr>
                        <a:t>x</a:t>
                      </a:r>
                      <a:r>
                        <a:rPr lang="en-US" sz="1800" b="1" i="0" baseline="30000" dirty="0">
                          <a:solidFill>
                            <a:srgbClr val="FFFFFF"/>
                          </a:solidFill>
                          <a:latin typeface="Times New Roman" panose="02020603050405020304" pitchFamily="18" charset="0"/>
                          <a:cs typeface="Times New Roman" panose="02020603050405020304" pitchFamily="18" charset="0"/>
                        </a:rPr>
                        <a:t>2</a:t>
                      </a:r>
                      <a:endParaRPr lang="en-US" sz="1800" b="1" i="0" baseline="30000"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baseline="30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266620303"/>
                  </a:ext>
                </a:extLst>
              </a:tr>
              <a:tr h="370840">
                <a:tc>
                  <a:txBody>
                    <a:bodyPr/>
                    <a:lstStyle/>
                    <a:p>
                      <a:pPr marL="0" marR="0" algn="l">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 .00</a:t>
                      </a:r>
                    </a:p>
                  </a:txBody>
                  <a:tcPr marL="76200" marR="76200" marT="63500" marB="63500"/>
                </a:tc>
                <a:extLst>
                  <a:ext uri="{0D108BD9-81ED-4DB2-BD59-A6C34878D82A}">
                    <a16:rowId xmlns:a16="http://schemas.microsoft.com/office/drawing/2014/main" val="14434658"/>
                  </a:ext>
                </a:extLst>
              </a:tr>
              <a:tr h="370840">
                <a:tc>
                  <a:txBody>
                    <a:bodyPr/>
                    <a:lstStyle/>
                    <a:p>
                      <a:pPr marL="0" marR="0" algn="l">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.20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 .20</a:t>
                      </a:r>
                    </a:p>
                  </a:txBody>
                  <a:tcPr marL="76200" marR="76200" marT="63500" marB="63500"/>
                </a:tc>
                <a:extLst>
                  <a:ext uri="{0D108BD9-81ED-4DB2-BD59-A6C34878D82A}">
                    <a16:rowId xmlns:a16="http://schemas.microsoft.com/office/drawing/2014/main" val="991974683"/>
                  </a:ext>
                </a:extLst>
              </a:tr>
              <a:tr h="370840">
                <a:tc>
                  <a:txBody>
                    <a:bodyPr/>
                    <a:lstStyle/>
                    <a:p>
                      <a:pPr marL="0" marR="0" algn="l">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.60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1.20</a:t>
                      </a:r>
                    </a:p>
                  </a:txBody>
                  <a:tcPr marL="76200" marR="76200" marT="63500" marB="63500"/>
                </a:tc>
                <a:extLst>
                  <a:ext uri="{0D108BD9-81ED-4DB2-BD59-A6C34878D82A}">
                    <a16:rowId xmlns:a16="http://schemas.microsoft.com/office/drawing/2014/main" val="648553940"/>
                  </a:ext>
                </a:extLst>
              </a:tr>
              <a:tr h="370840">
                <a:tc>
                  <a:txBody>
                    <a:bodyPr/>
                    <a:lstStyle/>
                    <a:p>
                      <a:pPr marL="0" marR="0" algn="l">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3</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.90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9</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2.70</a:t>
                      </a:r>
                    </a:p>
                  </a:txBody>
                  <a:tcPr marL="76200" marR="76200" marT="63500" marB="63500"/>
                </a:tc>
                <a:extLst>
                  <a:ext uri="{0D108BD9-81ED-4DB2-BD59-A6C34878D82A}">
                    <a16:rowId xmlns:a16="http://schemas.microsoft.com/office/drawing/2014/main" val="2768687940"/>
                  </a:ext>
                </a:extLst>
              </a:tr>
              <a:tr h="370840">
                <a:tc>
                  <a:txBody>
                    <a:bodyPr/>
                    <a:lstStyle/>
                    <a:p>
                      <a:r>
                        <a:rPr lang="en-US" sz="1800" dirty="0">
                          <a:latin typeface="Times New Roman" panose="02020603050405020304" pitchFamily="18" charset="0"/>
                          <a:cs typeface="Times New Roman" panose="02020603050405020304" pitchFamily="18" charset="0"/>
                        </a:rPr>
                        <a:t>4</a:t>
                      </a:r>
                    </a:p>
                  </a:txBody>
                  <a:tcPr/>
                </a:tc>
                <a:tc>
                  <a:txBody>
                    <a:bodyPr/>
                    <a:lstStyle/>
                    <a:p>
                      <a:pPr algn="ctr"/>
                      <a:r>
                        <a:rPr lang="en-US" sz="1800" dirty="0">
                          <a:latin typeface="Times New Roman" panose="02020603050405020304" pitchFamily="18" charset="0"/>
                          <a:cs typeface="Times New Roman" panose="02020603050405020304" pitchFamily="18" charset="0"/>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.40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16</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1.60</a:t>
                      </a:r>
                    </a:p>
                  </a:txBody>
                  <a:tcPr marL="76200" marR="76200" marT="63500" marB="63500"/>
                </a:tc>
                <a:extLst>
                  <a:ext uri="{0D108BD9-81ED-4DB2-BD59-A6C34878D82A}">
                    <a16:rowId xmlns:a16="http://schemas.microsoft.com/office/drawing/2014/main" val="3051509823"/>
                  </a:ext>
                </a:extLst>
              </a:tr>
              <a:tr h="370840">
                <a:tc>
                  <a:txBody>
                    <a:bodyPr/>
                    <a:lstStyle/>
                    <a:p>
                      <a:r>
                        <a:rPr lang="en-US" sz="1800" dirty="0">
                          <a:latin typeface="Times New Roman" panose="02020603050405020304" pitchFamily="18" charset="0"/>
                          <a:cs typeface="Times New Roman" panose="02020603050405020304" pitchFamily="18" charset="0"/>
                        </a:rPr>
                        <a:t>5</a:t>
                      </a:r>
                    </a:p>
                  </a:txBody>
                  <a:tcPr/>
                </a:tc>
                <a:tc>
                  <a:txBody>
                    <a:bodyPr/>
                    <a:lstStyle/>
                    <a:p>
                      <a:pPr algn="ctr"/>
                      <a:r>
                        <a:rPr lang="en-US" sz="1800" dirty="0">
                          <a:latin typeface="Times New Roman" panose="02020603050405020304" pitchFamily="18" charset="0"/>
                          <a:cs typeface="Times New Roman" panose="02020603050405020304" pitchFamily="18" charset="0"/>
                        </a:rPr>
                        <a:t>.08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Times New Roman" panose="02020603050405020304" pitchFamily="18" charset="0"/>
                          <a:ea typeface="Times New Roman"/>
                          <a:cs typeface="Times New Roman" panose="02020603050405020304" pitchFamily="18" charset="0"/>
                        </a:rPr>
                        <a:t>.40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25</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2.00</a:t>
                      </a:r>
                    </a:p>
                  </a:txBody>
                  <a:tcPr marL="76200" marR="76200" marT="63500" marB="63500"/>
                </a:tc>
                <a:extLst>
                  <a:ext uri="{0D108BD9-81ED-4DB2-BD59-A6C34878D82A}">
                    <a16:rowId xmlns:a16="http://schemas.microsoft.com/office/drawing/2014/main" val="3637349256"/>
                  </a:ext>
                </a:extLst>
              </a:tr>
              <a:tr h="370840">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dirty="0">
                          <a:latin typeface="Times New Roman" panose="02020603050405020304" pitchFamily="18" charset="0"/>
                          <a:cs typeface="Times New Roman" panose="02020603050405020304" pitchFamily="18" charset="0"/>
                        </a:rPr>
                        <a:t>Σ</a:t>
                      </a:r>
                      <a:r>
                        <a:rPr lang="en-US" sz="1800" i="1"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a:t>
                      </a:r>
                      <a:r>
                        <a:rPr lang="en-US" sz="1800" i="1" u="none"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2.50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dirty="0">
                          <a:latin typeface="Times New Roman" panose="02020603050405020304" pitchFamily="18" charset="0"/>
                          <a:cs typeface="Times New Roman" panose="02020603050405020304" pitchFamily="18" charset="0"/>
                        </a:rPr>
                        <a:t>Σ</a:t>
                      </a:r>
                      <a:r>
                        <a:rPr lang="en-US" sz="1800" i="1" dirty="0">
                          <a:latin typeface="Times New Roman" panose="02020603050405020304" pitchFamily="18" charset="0"/>
                          <a:cs typeface="Times New Roman" panose="02020603050405020304" pitchFamily="18" charset="0"/>
                        </a:rPr>
                        <a:t>x</a:t>
                      </a:r>
                      <a:r>
                        <a:rPr lang="en-US" sz="1800" i="0" baseline="30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u="none"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7.70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741351365"/>
                  </a:ext>
                </a:extLst>
              </a:tr>
            </a:tbl>
          </a:graphicData>
        </a:graphic>
      </p:graphicFrame>
    </p:spTree>
    <p:extLst>
      <p:ext uri="{BB962C8B-B14F-4D97-AF65-F5344CB8AC3E}">
        <p14:creationId xmlns:p14="http://schemas.microsoft.com/office/powerpoint/2010/main" val="1434331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5-7: Solution</a:t>
            </a:r>
          </a:p>
        </p:txBody>
      </p:sp>
      <p:sp>
        <p:nvSpPr>
          <p:cNvPr id="8" name="Content Placeholder 7">
            <a:extLst>
              <a:ext uri="{FF2B5EF4-FFF2-40B4-BE49-F238E27FC236}">
                <a16:creationId xmlns:a16="http://schemas.microsoft.com/office/drawing/2014/main" id="{F27B2CE7-CA78-4F3A-BADE-3A7476AD9D5B}"/>
              </a:ext>
            </a:extLst>
          </p:cNvPr>
          <p:cNvSpPr>
            <a:spLocks noGrp="1"/>
          </p:cNvSpPr>
          <p:nvPr>
            <p:ph sz="quarter" idx="16"/>
          </p:nvPr>
        </p:nvSpPr>
        <p:spPr>
          <a:xfrm>
            <a:off x="641717" y="3275766"/>
            <a:ext cx="5417770" cy="525547"/>
          </a:xfrm>
        </p:spPr>
        <p:txBody>
          <a:bodyPr/>
          <a:lstStyle/>
          <a:p>
            <a:pPr>
              <a:lnSpc>
                <a:spcPct val="100000"/>
              </a:lnSpc>
            </a:pPr>
            <a:r>
              <a:rPr lang="en-US" sz="2800" dirty="0">
                <a:latin typeface="Times New Roman" panose="02020603050405020304" pitchFamily="18" charset="0"/>
                <a:cs typeface="Times New Roman" panose="02020603050405020304" pitchFamily="18" charset="0"/>
              </a:rPr>
              <a:t>= 1.204 defective computer parts </a:t>
            </a:r>
          </a:p>
        </p:txBody>
      </p:sp>
      <p:graphicFrame>
        <p:nvGraphicFramePr>
          <p:cNvPr id="21" name="Object 2" descr="sigma equals Start Root sigma-summation x squared upper P left-parenthesis x right-parenthesis minus mu squared End Root equals Start Root 7.70 minus left-parenthesis 2.50 right-parenthesis squared End Root equals Start Root 1.45 End Root ">
            <a:extLst>
              <a:ext uri="{FF2B5EF4-FFF2-40B4-BE49-F238E27FC236}">
                <a16:creationId xmlns:a16="http://schemas.microsoft.com/office/drawing/2014/main" id="{FC8C75E9-D21F-45FB-92F8-40195B8CE200}"/>
              </a:ext>
            </a:extLst>
          </p:cNvPr>
          <p:cNvGraphicFramePr>
            <a:graphicFrameLocks noChangeAspect="1"/>
          </p:cNvGraphicFramePr>
          <p:nvPr>
            <p:extLst>
              <p:ext uri="{D42A27DB-BD31-4B8C-83A1-F6EECF244321}">
                <p14:modId xmlns:p14="http://schemas.microsoft.com/office/powerpoint/2010/main" val="3178133260"/>
              </p:ext>
            </p:extLst>
          </p:nvPr>
        </p:nvGraphicFramePr>
        <p:xfrm>
          <a:off x="533400" y="2530476"/>
          <a:ext cx="5526087" cy="601663"/>
        </p:xfrm>
        <a:graphic>
          <a:graphicData uri="http://schemas.openxmlformats.org/presentationml/2006/ole">
            <mc:AlternateContent xmlns:mc="http://schemas.openxmlformats.org/markup-compatibility/2006">
              <mc:Choice xmlns:v="urn:schemas-microsoft-com:vml" Requires="v">
                <p:oleObj spid="_x0000_s74920" name="Equation" r:id="rId3" imgW="2946240" imgH="304560" progId="Equation.DSMT4">
                  <p:embed/>
                </p:oleObj>
              </mc:Choice>
              <mc:Fallback>
                <p:oleObj name="Equation" r:id="rId3" imgW="2946240" imgH="304560" progId="Equation.DSMT4">
                  <p:embed/>
                  <p:pic>
                    <p:nvPicPr>
                      <p:cNvPr id="2050" name="Object 2"/>
                      <p:cNvPicPr>
                        <a:picLocks noChangeAspect="1" noChangeArrowheads="1"/>
                      </p:cNvPicPr>
                      <p:nvPr/>
                    </p:nvPicPr>
                    <p:blipFill>
                      <a:blip r:embed="rId4"/>
                      <a:srcRect/>
                      <a:stretch>
                        <a:fillRect/>
                      </a:stretch>
                    </p:blipFill>
                    <p:spPr bwMode="auto">
                      <a:xfrm>
                        <a:off x="533400" y="2530476"/>
                        <a:ext cx="5526087" cy="601663"/>
                      </a:xfrm>
                      <a:prstGeom prst="rect">
                        <a:avLst/>
                      </a:prstGeom>
                      <a:noFill/>
                      <a:ln>
                        <a:noFill/>
                      </a:ln>
                      <a:effectLst/>
                    </p:spPr>
                  </p:pic>
                </p:oleObj>
              </mc:Fallback>
            </mc:AlternateContent>
          </a:graphicData>
        </a:graphic>
      </p:graphicFrame>
      <p:sp>
        <p:nvSpPr>
          <p:cNvPr id="7" name="Content Placeholder 6">
            <a:extLst>
              <a:ext uri="{FF2B5EF4-FFF2-40B4-BE49-F238E27FC236}">
                <a16:creationId xmlns:a16="http://schemas.microsoft.com/office/drawing/2014/main" id="{4C51A880-6A06-4158-B246-366C0B3F7FCB}"/>
              </a:ext>
            </a:extLst>
          </p:cNvPr>
          <p:cNvSpPr>
            <a:spLocks noGrp="1"/>
          </p:cNvSpPr>
          <p:nvPr>
            <p:ph sz="quarter" idx="15"/>
          </p:nvPr>
        </p:nvSpPr>
        <p:spPr>
          <a:xfrm>
            <a:off x="380060" y="1427164"/>
            <a:ext cx="8534400" cy="1141412"/>
          </a:xfrm>
        </p:spPr>
        <p:txBody>
          <a:bodyPr/>
          <a:lstStyle/>
          <a:p>
            <a:pPr algn="l"/>
            <a:r>
              <a:rPr lang="en-US" sz="2800" i="1" dirty="0">
                <a:latin typeface="Times New Roman" panose="02020603050405020304" pitchFamily="18" charset="0"/>
                <a:cs typeface="Times New Roman" panose="02020603050405020304" pitchFamily="18" charset="0"/>
              </a:rPr>
              <a:t>µ</a:t>
            </a:r>
            <a:r>
              <a:rPr lang="en-US" sz="2800" dirty="0">
                <a:latin typeface="Times New Roman" panose="02020603050405020304" pitchFamily="18" charset="0"/>
                <a:cs typeface="Times New Roman" panose="02020603050405020304" pitchFamily="18" charset="0"/>
              </a:rPr>
              <a:t> = </a:t>
            </a:r>
            <a:r>
              <a:rPr lang="el-GR" sz="2800" dirty="0">
                <a:latin typeface="Times New Roman" panose="02020603050405020304" pitchFamily="18" charset="0"/>
                <a:cs typeface="Times New Roman" panose="02020603050405020304" pitchFamily="18" charset="0"/>
              </a:rPr>
              <a:t>Σ</a:t>
            </a:r>
            <a:r>
              <a:rPr lang="en-US" sz="2800" i="1" dirty="0" err="1">
                <a:latin typeface="Times New Roman" panose="02020603050405020304" pitchFamily="18" charset="0"/>
                <a:cs typeface="Times New Roman" panose="02020603050405020304" pitchFamily="18" charset="0"/>
              </a:rPr>
              <a:t>xP</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2.50 defective computer parts in 400</a:t>
            </a:r>
          </a:p>
          <a:p>
            <a:pPr algn="l"/>
            <a:r>
              <a:rPr lang="el-GR" sz="2800" dirty="0">
                <a:latin typeface="Times New Roman" panose="02020603050405020304" pitchFamily="18" charset="0"/>
                <a:cs typeface="Times New Roman" panose="02020603050405020304" pitchFamily="18" charset="0"/>
              </a:rPr>
              <a:t>Σ</a:t>
            </a:r>
            <a:r>
              <a:rPr lang="en-US" sz="2800" i="1" dirty="0">
                <a:latin typeface="Times New Roman" panose="02020603050405020304" pitchFamily="18" charset="0"/>
                <a:cs typeface="Times New Roman" panose="02020603050405020304" pitchFamily="18" charset="0"/>
              </a:rPr>
              <a:t>x</a:t>
            </a:r>
            <a:r>
              <a:rPr lang="en-US" sz="2800" baseline="30000" dirty="0">
                <a:latin typeface="Times New Roman" panose="02020603050405020304" pitchFamily="18" charset="0"/>
                <a:cs typeface="Times New Roman" panose="02020603050405020304" pitchFamily="18" charset="0"/>
              </a:rPr>
              <a:t>2</a:t>
            </a:r>
            <a:r>
              <a:rPr lang="en-US" sz="2800" i="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7.70</a:t>
            </a:r>
          </a:p>
        </p:txBody>
      </p:sp>
    </p:spTree>
    <p:extLst>
      <p:ext uri="{BB962C8B-B14F-4D97-AF65-F5344CB8AC3E}">
        <p14:creationId xmlns:p14="http://schemas.microsoft.com/office/powerpoint/2010/main" val="3509087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5-8</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buNone/>
            </a:pPr>
            <a:r>
              <a:rPr lang="en-GB" sz="2600" dirty="0">
                <a:latin typeface="Times New Roman" panose="02020603050405020304" pitchFamily="18" charset="0"/>
                <a:cs typeface="Times New Roman" panose="02020603050405020304" pitchFamily="18" charset="0"/>
              </a:rPr>
              <a:t>Loraine Corporation is planning to market a new makeup product. According to the analysis made by the financial department of the company, it will earn an annual profit of $4.5 million if this product has high sales and an annual profit of $ 1.2 million if the sales are mediocre, and it will lose $2.3 million a year if the sales are low. The probabilities of these three scenarios are .32, .51 and .17 respectively.</a:t>
            </a:r>
          </a:p>
          <a:p>
            <a:pPr>
              <a:buAutoNum type="alphaLcParenBoth"/>
            </a:pPr>
            <a:r>
              <a:rPr lang="en-GB" sz="2600" dirty="0">
                <a:latin typeface="Times New Roman" panose="02020603050405020304" pitchFamily="18" charset="0"/>
                <a:cs typeface="Times New Roman" panose="02020603050405020304" pitchFamily="18" charset="0"/>
              </a:rPr>
              <a:t>Let </a:t>
            </a:r>
            <a:r>
              <a:rPr lang="en-GB" sz="2600" i="1" dirty="0">
                <a:latin typeface="Times New Roman" panose="02020603050405020304" pitchFamily="18" charset="0"/>
                <a:cs typeface="Times New Roman" panose="02020603050405020304" pitchFamily="18" charset="0"/>
              </a:rPr>
              <a:t>x</a:t>
            </a:r>
            <a:r>
              <a:rPr lang="en-GB" sz="2600" dirty="0">
                <a:latin typeface="Times New Roman" panose="02020603050405020304" pitchFamily="18" charset="0"/>
                <a:cs typeface="Times New Roman" panose="02020603050405020304" pitchFamily="18" charset="0"/>
              </a:rPr>
              <a:t> be the profits (in millions of dollars) earned per annum from this product by the company. Write the probability distribution of </a:t>
            </a:r>
            <a:r>
              <a:rPr lang="en-GB" sz="2600" i="1" dirty="0">
                <a:latin typeface="Times New Roman" panose="02020603050405020304" pitchFamily="18" charset="0"/>
                <a:cs typeface="Times New Roman" panose="02020603050405020304" pitchFamily="18" charset="0"/>
              </a:rPr>
              <a:t>x.</a:t>
            </a:r>
          </a:p>
          <a:p>
            <a:pPr>
              <a:buAutoNum type="alphaLcParenBoth"/>
            </a:pPr>
            <a:r>
              <a:rPr lang="en-GB" sz="2600" dirty="0">
                <a:latin typeface="Times New Roman" panose="02020603050405020304" pitchFamily="18" charset="0"/>
                <a:cs typeface="Times New Roman" panose="02020603050405020304" pitchFamily="18" charset="0"/>
              </a:rPr>
              <a:t>Calculate the mean and the standard deviation of </a:t>
            </a:r>
            <a:r>
              <a:rPr lang="en-GB" sz="2600" i="1" dirty="0">
                <a:latin typeface="Times New Roman" panose="02020603050405020304" pitchFamily="18" charset="0"/>
                <a:cs typeface="Times New Roman" panose="02020603050405020304" pitchFamily="18" charset="0"/>
              </a:rPr>
              <a:t>x</a:t>
            </a:r>
            <a:r>
              <a:rPr lang="en-GB"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3199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lstStyle/>
          <a:p>
            <a:r>
              <a:rPr lang="en-US" dirty="0"/>
              <a:t>Example 5-8: Solution</a:t>
            </a:r>
            <a:r>
              <a:rPr lang="en-US" dirty="0">
                <a:latin typeface="Times New Roman" panose="02020603050405020304" pitchFamily="18" charset="0"/>
                <a:cs typeface="Times New Roman" panose="02020603050405020304" pitchFamily="18" charset="0"/>
              </a:rPr>
              <a:t> (1 of 2)</a:t>
            </a:r>
            <a:endParaRPr lang="en-US"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16853"/>
            <a:ext cx="8534400" cy="825575"/>
          </a:xfrm>
        </p:spPr>
        <p:txBody>
          <a:bodyPr/>
          <a:lstStyle/>
          <a:p>
            <a:pPr marL="457200" indent="-457200" algn="l">
              <a:lnSpc>
                <a:spcPct val="100000"/>
              </a:lnSpc>
              <a:spcBef>
                <a:spcPts val="624"/>
              </a:spcBef>
              <a:buAutoNum type="alphaLcParenBoth"/>
            </a:pPr>
            <a:r>
              <a:rPr lang="en-GB" sz="2400" dirty="0">
                <a:latin typeface="Times New Roman" panose="02020603050405020304" pitchFamily="18" charset="0"/>
                <a:cs typeface="Times New Roman" panose="02020603050405020304" pitchFamily="18" charset="0"/>
              </a:rPr>
              <a:t>The table below lists the probability distribution of </a:t>
            </a:r>
            <a:r>
              <a:rPr lang="en-GB" sz="2400" i="1" dirty="0">
                <a:latin typeface="Times New Roman" panose="02020603050405020304" pitchFamily="18" charset="0"/>
                <a:cs typeface="Times New Roman" panose="02020603050405020304" pitchFamily="18" charset="0"/>
              </a:rPr>
              <a:t>x</a:t>
            </a:r>
            <a:r>
              <a:rPr lang="en-GB" sz="2400" dirty="0">
                <a:latin typeface="Times New Roman" panose="02020603050405020304" pitchFamily="18" charset="0"/>
                <a:cs typeface="Times New Roman" panose="02020603050405020304" pitchFamily="18" charset="0"/>
              </a:rPr>
              <a:t>.  Note that because </a:t>
            </a:r>
            <a:r>
              <a:rPr lang="en-GB" sz="2400" i="1" dirty="0">
                <a:latin typeface="Times New Roman" panose="02020603050405020304" pitchFamily="18" charset="0"/>
                <a:cs typeface="Times New Roman" panose="02020603050405020304" pitchFamily="18" charset="0"/>
              </a:rPr>
              <a:t>x</a:t>
            </a:r>
            <a:r>
              <a:rPr lang="en-GB" sz="2400" dirty="0">
                <a:latin typeface="Times New Roman" panose="02020603050405020304" pitchFamily="18" charset="0"/>
                <a:cs typeface="Times New Roman" panose="02020603050405020304" pitchFamily="18" charset="0"/>
              </a:rPr>
              <a:t> denotes profits earned by the company, the loss is written as a </a:t>
            </a:r>
            <a:r>
              <a:rPr lang="en-GB" sz="2400" i="1" dirty="0">
                <a:latin typeface="Times New Roman" panose="02020603050405020304" pitchFamily="18" charset="0"/>
                <a:cs typeface="Times New Roman" panose="02020603050405020304" pitchFamily="18" charset="0"/>
              </a:rPr>
              <a:t>negative profit </a:t>
            </a:r>
            <a:r>
              <a:rPr lang="en-GB" sz="2400" dirty="0">
                <a:latin typeface="Times New Roman" panose="02020603050405020304" pitchFamily="18" charset="0"/>
                <a:cs typeface="Times New Roman" panose="02020603050405020304" pitchFamily="18" charset="0"/>
              </a:rPr>
              <a:t>in the table.</a:t>
            </a:r>
          </a:p>
        </p:txBody>
      </p:sp>
      <p:graphicFrame>
        <p:nvGraphicFramePr>
          <p:cNvPr id="14" name="Table 9">
            <a:extLst>
              <a:ext uri="{FF2B5EF4-FFF2-40B4-BE49-F238E27FC236}">
                <a16:creationId xmlns:a16="http://schemas.microsoft.com/office/drawing/2014/main" id="{8B67F5AC-4D6E-4C71-9600-A95142CC8D74}"/>
              </a:ext>
            </a:extLst>
          </p:cNvPr>
          <p:cNvGraphicFramePr>
            <a:graphicFrameLocks noGrp="1"/>
          </p:cNvGraphicFramePr>
          <p:nvPr>
            <p:ph type="tbl" sz="quarter" idx="17"/>
            <p:extLst>
              <p:ext uri="{D42A27DB-BD31-4B8C-83A1-F6EECF244321}">
                <p14:modId xmlns:p14="http://schemas.microsoft.com/office/powerpoint/2010/main" val="34654645"/>
              </p:ext>
            </p:extLst>
          </p:nvPr>
        </p:nvGraphicFramePr>
        <p:xfrm>
          <a:off x="3161720" y="2971800"/>
          <a:ext cx="2820560" cy="148336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3074477490"/>
                    </a:ext>
                  </a:extLst>
                </a:gridCol>
                <a:gridCol w="1677560">
                  <a:extLst>
                    <a:ext uri="{9D8B030D-6E8A-4147-A177-3AD203B41FA5}">
                      <a16:colId xmlns:a16="http://schemas.microsoft.com/office/drawing/2014/main" val="1298498712"/>
                    </a:ext>
                  </a:extLst>
                </a:gridCol>
              </a:tblGrid>
              <a:tr h="370840">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4.5</a:t>
                      </a:r>
                    </a:p>
                  </a:txBody>
                  <a:tcPr marL="0" marR="0" marT="47625" marB="47625"/>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.32</a:t>
                      </a:r>
                    </a:p>
                  </a:txBody>
                  <a:tcPr marL="0" marR="0" marT="47625" marB="47625"/>
                </a:tc>
                <a:extLst>
                  <a:ext uri="{0D108BD9-81ED-4DB2-BD59-A6C34878D82A}">
                    <a16:rowId xmlns:a16="http://schemas.microsoft.com/office/drawing/2014/main" val="872239830"/>
                  </a:ext>
                </a:extLst>
              </a:tr>
              <a:tr h="370840">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1.2</a:t>
                      </a:r>
                    </a:p>
                  </a:txBody>
                  <a:tcPr marL="0" marR="0" marT="47625" marB="47625"/>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.51</a:t>
                      </a:r>
                    </a:p>
                  </a:txBody>
                  <a:tcPr marL="0" marR="0" marT="47625" marB="47625"/>
                </a:tc>
                <a:extLst>
                  <a:ext uri="{0D108BD9-81ED-4DB2-BD59-A6C34878D82A}">
                    <a16:rowId xmlns:a16="http://schemas.microsoft.com/office/drawing/2014/main" val="3022438099"/>
                  </a:ext>
                </a:extLst>
              </a:tr>
              <a:tr h="370840">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−2.3</a:t>
                      </a:r>
                    </a:p>
                  </a:txBody>
                  <a:tcPr marL="0" marR="0" marT="47625" marB="47625"/>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.17</a:t>
                      </a:r>
                    </a:p>
                  </a:txBody>
                  <a:tcPr marL="0" marR="0" marT="47625" marB="47625"/>
                </a:tc>
                <a:extLst>
                  <a:ext uri="{0D108BD9-81ED-4DB2-BD59-A6C34878D82A}">
                    <a16:rowId xmlns:a16="http://schemas.microsoft.com/office/drawing/2014/main" val="607486889"/>
                  </a:ext>
                </a:extLst>
              </a:tr>
            </a:tbl>
          </a:graphicData>
        </a:graphic>
      </p:graphicFrame>
    </p:spTree>
    <p:extLst>
      <p:ext uri="{BB962C8B-B14F-4D97-AF65-F5344CB8AC3E}">
        <p14:creationId xmlns:p14="http://schemas.microsoft.com/office/powerpoint/2010/main" val="243631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141412"/>
          </a:xfrm>
        </p:spPr>
        <p:txBody>
          <a:bodyPr>
            <a:normAutofit fontScale="90000"/>
          </a:bodyPr>
          <a:lstStyle/>
          <a:p>
            <a:r>
              <a:rPr lang="en-US" dirty="0">
                <a:latin typeface="Times New Roman" panose="02020603050405020304" pitchFamily="18" charset="0"/>
                <a:cs typeface="Times New Roman" panose="02020603050405020304" pitchFamily="18" charset="0"/>
              </a:rPr>
              <a:t>Table 5.1 Frequency and Relative Frequency Distributions of the Number of Vehicles Owned by Families</a:t>
            </a:r>
          </a:p>
        </p:txBody>
      </p:sp>
      <p:graphicFrame>
        <p:nvGraphicFramePr>
          <p:cNvPr id="8" name="Table 9">
            <a:extLst>
              <a:ext uri="{FF2B5EF4-FFF2-40B4-BE49-F238E27FC236}">
                <a16:creationId xmlns:a16="http://schemas.microsoft.com/office/drawing/2014/main" id="{778DF16E-D06E-4B06-9089-20CCE7741A9F}"/>
              </a:ext>
            </a:extLst>
          </p:cNvPr>
          <p:cNvGraphicFramePr>
            <a:graphicFrameLocks noGrp="1"/>
          </p:cNvGraphicFramePr>
          <p:nvPr>
            <p:ph type="tbl" sz="quarter" idx="17"/>
            <p:extLst>
              <p:ext uri="{D42A27DB-BD31-4B8C-83A1-F6EECF244321}">
                <p14:modId xmlns:p14="http://schemas.microsoft.com/office/powerpoint/2010/main" val="21441162"/>
              </p:ext>
            </p:extLst>
          </p:nvPr>
        </p:nvGraphicFramePr>
        <p:xfrm>
          <a:off x="1467544" y="2133600"/>
          <a:ext cx="6208913" cy="2595880"/>
        </p:xfrm>
        <a:graphic>
          <a:graphicData uri="http://schemas.openxmlformats.org/drawingml/2006/table">
            <a:tbl>
              <a:tblPr firstRow="1" bandRow="1">
                <a:tableStyleId>{69012ECD-51FC-41F1-AA8D-1B2483CD663E}</a:tableStyleId>
              </a:tblPr>
              <a:tblGrid>
                <a:gridCol w="2855346">
                  <a:extLst>
                    <a:ext uri="{9D8B030D-6E8A-4147-A177-3AD203B41FA5}">
                      <a16:colId xmlns:a16="http://schemas.microsoft.com/office/drawing/2014/main" val="3074477490"/>
                    </a:ext>
                  </a:extLst>
                </a:gridCol>
                <a:gridCol w="1235778">
                  <a:extLst>
                    <a:ext uri="{9D8B030D-6E8A-4147-A177-3AD203B41FA5}">
                      <a16:colId xmlns:a16="http://schemas.microsoft.com/office/drawing/2014/main" val="1298498712"/>
                    </a:ext>
                  </a:extLst>
                </a:gridCol>
                <a:gridCol w="2117789">
                  <a:extLst>
                    <a:ext uri="{9D8B030D-6E8A-4147-A177-3AD203B41FA5}">
                      <a16:colId xmlns:a16="http://schemas.microsoft.com/office/drawing/2014/main" val="2687874294"/>
                    </a:ext>
                  </a:extLst>
                </a:gridCol>
              </a:tblGrid>
              <a:tr h="370840">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Number of Vehicles Owned</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Frequency</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Relative Frequency</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30/2000 = .015</a:t>
                      </a:r>
                    </a:p>
                  </a:txBody>
                  <a:tcPr/>
                </a:tc>
                <a:extLst>
                  <a:ext uri="{0D108BD9-81ED-4DB2-BD59-A6C34878D82A}">
                    <a16:rowId xmlns:a16="http://schemas.microsoft.com/office/drawing/2014/main" val="872239830"/>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320/2000 = .160</a:t>
                      </a:r>
                    </a:p>
                  </a:txBody>
                  <a:tcPr/>
                </a:tc>
                <a:extLst>
                  <a:ext uri="{0D108BD9-81ED-4DB2-BD59-A6C34878D82A}">
                    <a16:rowId xmlns:a16="http://schemas.microsoft.com/office/drawing/2014/main" val="3022438099"/>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910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910/2000 = .455</a:t>
                      </a:r>
                    </a:p>
                  </a:txBody>
                  <a:tcPr/>
                </a:tc>
                <a:extLst>
                  <a:ext uri="{0D108BD9-81ED-4DB2-BD59-A6C34878D82A}">
                    <a16:rowId xmlns:a16="http://schemas.microsoft.com/office/drawing/2014/main" val="607486889"/>
                  </a:ext>
                </a:extLst>
              </a:tr>
              <a:tr h="370840">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3</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580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580/2000 = .290</a:t>
                      </a:r>
                    </a:p>
                  </a:txBody>
                  <a:tcPr/>
                </a:tc>
                <a:extLst>
                  <a:ext uri="{0D108BD9-81ED-4DB2-BD59-A6C34878D82A}">
                    <a16:rowId xmlns:a16="http://schemas.microsoft.com/office/drawing/2014/main" val="113742247"/>
                  </a:ext>
                </a:extLst>
              </a:tr>
              <a:tr h="370840">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4</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160</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160/2000 = .080</a:t>
                      </a:r>
                    </a:p>
                  </a:txBody>
                  <a:tcPr/>
                </a:tc>
                <a:extLst>
                  <a:ext uri="{0D108BD9-81ED-4DB2-BD59-A6C34878D82A}">
                    <a16:rowId xmlns:a16="http://schemas.microsoft.com/office/drawing/2014/main" val="3014713589"/>
                  </a:ext>
                </a:extLst>
              </a:tr>
              <a:tr h="370840">
                <a:tc>
                  <a:txBody>
                    <a:bodyPr/>
                    <a:lstStyle/>
                    <a:p>
                      <a:pPr marL="0" marR="0" fontAlgn="auto">
                        <a:lnSpc>
                          <a:spcPct val="100000"/>
                        </a:lnSpc>
                        <a:spcBef>
                          <a:spcPts val="0"/>
                        </a:spcBef>
                        <a:spcAft>
                          <a:spcPts val="0"/>
                        </a:spcAft>
                      </a:pP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i="1" dirty="0">
                          <a:solidFill>
                            <a:srgbClr val="000000"/>
                          </a:solidFill>
                          <a:latin typeface="Times New Roman" panose="02020603050405020304" pitchFamily="18" charset="0"/>
                          <a:ea typeface="Times New Roman"/>
                          <a:cs typeface="Times New Roman" panose="02020603050405020304" pitchFamily="18" charset="0"/>
                        </a:rPr>
                        <a:t>N</a:t>
                      </a:r>
                      <a:r>
                        <a:rPr lang="en-US" sz="1800" dirty="0">
                          <a:solidFill>
                            <a:srgbClr val="000000"/>
                          </a:solidFill>
                          <a:latin typeface="Times New Roman" panose="02020603050405020304" pitchFamily="18" charset="0"/>
                          <a:ea typeface="Times New Roman"/>
                          <a:cs typeface="Times New Roman" panose="02020603050405020304" pitchFamily="18" charset="0"/>
                        </a:rPr>
                        <a:t> = 2000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Sum = 1.000</a:t>
                      </a:r>
                    </a:p>
                  </a:txBody>
                  <a:tcPr/>
                </a:tc>
                <a:extLst>
                  <a:ext uri="{0D108BD9-81ED-4DB2-BD59-A6C34878D82A}">
                    <a16:rowId xmlns:a16="http://schemas.microsoft.com/office/drawing/2014/main" val="4189253211"/>
                  </a:ext>
                </a:extLst>
              </a:tr>
            </a:tbl>
          </a:graphicData>
        </a:graphic>
      </p:graphicFrame>
    </p:spTree>
    <p:extLst>
      <p:ext uri="{BB962C8B-B14F-4D97-AF65-F5344CB8AC3E}">
        <p14:creationId xmlns:p14="http://schemas.microsoft.com/office/powerpoint/2010/main" val="2030845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a:xfrm>
            <a:off x="281354" y="457200"/>
            <a:ext cx="8534400" cy="969964"/>
          </a:xfrm>
        </p:spPr>
        <p:txBody>
          <a:bodyPr/>
          <a:lstStyle/>
          <a:p>
            <a:r>
              <a:rPr lang="en-US" dirty="0">
                <a:latin typeface="Times New Roman" panose="02020603050405020304" pitchFamily="18" charset="0"/>
                <a:cs typeface="Times New Roman" panose="02020603050405020304" pitchFamily="18" charset="0"/>
              </a:rPr>
              <a:t>Example 5-8: Solution (2 of 2)</a:t>
            </a:r>
          </a:p>
        </p:txBody>
      </p:sp>
      <p:sp>
        <p:nvSpPr>
          <p:cNvPr id="8" name="Content Placeholder 7">
            <a:extLst>
              <a:ext uri="{FF2B5EF4-FFF2-40B4-BE49-F238E27FC236}">
                <a16:creationId xmlns:a16="http://schemas.microsoft.com/office/drawing/2014/main" id="{F27B2CE7-CA78-4F3A-BADE-3A7476AD9D5B}"/>
              </a:ext>
            </a:extLst>
          </p:cNvPr>
          <p:cNvSpPr>
            <a:spLocks noGrp="1"/>
          </p:cNvSpPr>
          <p:nvPr>
            <p:ph sz="quarter" idx="16"/>
          </p:nvPr>
        </p:nvSpPr>
        <p:spPr>
          <a:xfrm>
            <a:off x="1144955" y="3567866"/>
            <a:ext cx="5417770" cy="525547"/>
          </a:xfrm>
        </p:spPr>
        <p:txBody>
          <a:bodyPr/>
          <a:lstStyle/>
          <a:p>
            <a:pPr>
              <a:lnSpc>
                <a:spcPct val="100000"/>
              </a:lnSpc>
            </a:pPr>
            <a:r>
              <a:rPr lang="en-US" sz="2800" dirty="0">
                <a:latin typeface="Times New Roman" panose="02020603050405020304" pitchFamily="18" charset="0"/>
                <a:cs typeface="Times New Roman" panose="02020603050405020304" pitchFamily="18" charset="0"/>
              </a:rPr>
              <a:t>= $2.314 million</a:t>
            </a:r>
          </a:p>
        </p:txBody>
      </p:sp>
      <p:graphicFrame>
        <p:nvGraphicFramePr>
          <p:cNvPr id="6" name="Object 2" descr="sigma equals Start Root sigma-summation x squared upper P left-parenthesis x right-parenthesis minus mu squared End Root equals Start Root 8.1137 minus left-parenthesis 1.661 right-parenthesis squared End Root ">
            <a:extLst>
              <a:ext uri="{FF2B5EF4-FFF2-40B4-BE49-F238E27FC236}">
                <a16:creationId xmlns:a16="http://schemas.microsoft.com/office/drawing/2014/main" id="{911A0C41-4090-4C75-AC88-FCA79A792691}"/>
              </a:ext>
            </a:extLst>
          </p:cNvPr>
          <p:cNvGraphicFramePr>
            <a:graphicFrameLocks noChangeAspect="1"/>
          </p:cNvGraphicFramePr>
          <p:nvPr>
            <p:extLst>
              <p:ext uri="{D42A27DB-BD31-4B8C-83A1-F6EECF244321}">
                <p14:modId xmlns:p14="http://schemas.microsoft.com/office/powerpoint/2010/main" val="8055704"/>
              </p:ext>
            </p:extLst>
          </p:nvPr>
        </p:nvGraphicFramePr>
        <p:xfrm>
          <a:off x="971550" y="2941636"/>
          <a:ext cx="5689600" cy="520700"/>
        </p:xfrm>
        <a:graphic>
          <a:graphicData uri="http://schemas.openxmlformats.org/presentationml/2006/ole">
            <mc:AlternateContent xmlns:mc="http://schemas.openxmlformats.org/markup-compatibility/2006">
              <mc:Choice xmlns:v="urn:schemas-microsoft-com:vml" Requires="v">
                <p:oleObj spid="_x0000_s75940" name="Equation" r:id="rId3" imgW="5143320" imgH="469800" progId="Equation.DSMT4">
                  <p:embed/>
                </p:oleObj>
              </mc:Choice>
              <mc:Fallback>
                <p:oleObj name="Equation" r:id="rId3" imgW="5143320" imgH="469800" progId="Equation.DSMT4">
                  <p:embed/>
                  <p:pic>
                    <p:nvPicPr>
                      <p:cNvPr id="3074" name="Object 2"/>
                      <p:cNvPicPr>
                        <a:picLocks noGrp="1" noChangeAspect="1" noChangeArrowheads="1"/>
                      </p:cNvPicPr>
                      <p:nvPr/>
                    </p:nvPicPr>
                    <p:blipFill>
                      <a:blip r:embed="rId4"/>
                      <a:srcRect/>
                      <a:stretch>
                        <a:fillRect/>
                      </a:stretch>
                    </p:blipFill>
                    <p:spPr bwMode="auto">
                      <a:xfrm>
                        <a:off x="971550" y="2941636"/>
                        <a:ext cx="56896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id="{4C51A880-6A06-4158-B246-366C0B3F7FCB}"/>
              </a:ext>
            </a:extLst>
          </p:cNvPr>
          <p:cNvSpPr>
            <a:spLocks noGrp="1"/>
          </p:cNvSpPr>
          <p:nvPr>
            <p:ph sz="quarter" idx="15"/>
          </p:nvPr>
        </p:nvSpPr>
        <p:spPr>
          <a:xfrm>
            <a:off x="380060" y="1427164"/>
            <a:ext cx="8534400" cy="1433512"/>
          </a:xfrm>
        </p:spPr>
        <p:txBody>
          <a:bodyPr/>
          <a:lstStyle/>
          <a:p>
            <a:pPr marL="514350" indent="-514350" algn="l">
              <a:buFont typeface="+mj-lt"/>
              <a:buAutoNum type="alphaLcParenR" startAt="2"/>
            </a:pPr>
            <a:r>
              <a:rPr lang="en-GB" sz="2800" dirty="0">
                <a:latin typeface="Times New Roman" panose="02020603050405020304" pitchFamily="18" charset="0"/>
                <a:cs typeface="Times New Roman" panose="02020603050405020304" pitchFamily="18" charset="0"/>
              </a:rPr>
              <a:t>Table 5.8 shows all the calculations needed for the computation of the mean and standard deviations of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a:t>
            </a:r>
            <a:endParaRPr lang="en-US" sz="2800" i="1" dirty="0">
              <a:latin typeface="Times New Roman" panose="02020603050405020304" pitchFamily="18" charset="0"/>
              <a:cs typeface="Times New Roman" panose="02020603050405020304" pitchFamily="18" charset="0"/>
            </a:endParaRPr>
          </a:p>
          <a:p>
            <a:pPr indent="514350" algn="l"/>
            <a:r>
              <a:rPr lang="en-US" sz="2800" i="1" dirty="0">
                <a:latin typeface="Times New Roman" panose="02020603050405020304" pitchFamily="18" charset="0"/>
                <a:cs typeface="Times New Roman" panose="02020603050405020304" pitchFamily="18" charset="0"/>
              </a:rPr>
              <a:t>µ</a:t>
            </a:r>
            <a:r>
              <a:rPr lang="en-US" sz="2800" dirty="0">
                <a:latin typeface="Times New Roman" panose="02020603050405020304" pitchFamily="18" charset="0"/>
                <a:cs typeface="Times New Roman" panose="02020603050405020304" pitchFamily="18" charset="0"/>
              </a:rPr>
              <a:t> = </a:t>
            </a:r>
            <a:r>
              <a:rPr lang="el-GR" sz="2800" dirty="0">
                <a:latin typeface="Times New Roman" panose="02020603050405020304" pitchFamily="18" charset="0"/>
                <a:cs typeface="Times New Roman" panose="02020603050405020304" pitchFamily="18" charset="0"/>
              </a:rPr>
              <a:t>Σ</a:t>
            </a:r>
            <a:r>
              <a:rPr lang="en-US" sz="2800" i="1" dirty="0" err="1">
                <a:latin typeface="Times New Roman" panose="02020603050405020304" pitchFamily="18" charset="0"/>
                <a:cs typeface="Times New Roman" panose="02020603050405020304" pitchFamily="18" charset="0"/>
              </a:rPr>
              <a:t>xP</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$1.661 million</a:t>
            </a:r>
          </a:p>
        </p:txBody>
      </p:sp>
    </p:spTree>
    <p:extLst>
      <p:ext uri="{BB962C8B-B14F-4D97-AF65-F5344CB8AC3E}">
        <p14:creationId xmlns:p14="http://schemas.microsoft.com/office/powerpoint/2010/main" val="2219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US" dirty="0"/>
              <a:t>Table 5.8 Computations to Find the Mean and Standard Deviation</a:t>
            </a:r>
          </a:p>
        </p:txBody>
      </p:sp>
      <p:graphicFrame>
        <p:nvGraphicFramePr>
          <p:cNvPr id="7" name="Table 10">
            <a:extLst>
              <a:ext uri="{FF2B5EF4-FFF2-40B4-BE49-F238E27FC236}">
                <a16:creationId xmlns:a16="http://schemas.microsoft.com/office/drawing/2014/main" id="{257AA013-2ACA-4C81-AD2D-0E867F1BB533}"/>
              </a:ext>
            </a:extLst>
          </p:cNvPr>
          <p:cNvGraphicFramePr>
            <a:graphicFrameLocks noGrp="1"/>
          </p:cNvGraphicFramePr>
          <p:nvPr>
            <p:ph type="tbl" sz="quarter" idx="17"/>
            <p:extLst>
              <p:ext uri="{D42A27DB-BD31-4B8C-83A1-F6EECF244321}">
                <p14:modId xmlns:p14="http://schemas.microsoft.com/office/powerpoint/2010/main" val="2132675446"/>
              </p:ext>
            </p:extLst>
          </p:nvPr>
        </p:nvGraphicFramePr>
        <p:xfrm>
          <a:off x="1822143" y="2044700"/>
          <a:ext cx="5722268" cy="1945640"/>
        </p:xfrm>
        <a:graphic>
          <a:graphicData uri="http://schemas.openxmlformats.org/drawingml/2006/table">
            <a:tbl>
              <a:tblPr firstRow="1" bandRow="1">
                <a:tableStyleId>{69012ECD-51FC-41F1-AA8D-1B2483CD663E}</a:tableStyleId>
              </a:tblPr>
              <a:tblGrid>
                <a:gridCol w="666750">
                  <a:extLst>
                    <a:ext uri="{9D8B030D-6E8A-4147-A177-3AD203B41FA5}">
                      <a16:colId xmlns:a16="http://schemas.microsoft.com/office/drawing/2014/main" val="2173982128"/>
                    </a:ext>
                  </a:extLst>
                </a:gridCol>
                <a:gridCol w="665480">
                  <a:extLst>
                    <a:ext uri="{9D8B030D-6E8A-4147-A177-3AD203B41FA5}">
                      <a16:colId xmlns:a16="http://schemas.microsoft.com/office/drawing/2014/main" val="763671847"/>
                    </a:ext>
                  </a:extLst>
                </a:gridCol>
                <a:gridCol w="1625917">
                  <a:extLst>
                    <a:ext uri="{9D8B030D-6E8A-4147-A177-3AD203B41FA5}">
                      <a16:colId xmlns:a16="http://schemas.microsoft.com/office/drawing/2014/main" val="514693543"/>
                    </a:ext>
                  </a:extLst>
                </a:gridCol>
                <a:gridCol w="956212">
                  <a:extLst>
                    <a:ext uri="{9D8B030D-6E8A-4147-A177-3AD203B41FA5}">
                      <a16:colId xmlns:a16="http://schemas.microsoft.com/office/drawing/2014/main" val="894082888"/>
                    </a:ext>
                  </a:extLst>
                </a:gridCol>
                <a:gridCol w="1807909">
                  <a:extLst>
                    <a:ext uri="{9D8B030D-6E8A-4147-A177-3AD203B41FA5}">
                      <a16:colId xmlns:a16="http://schemas.microsoft.com/office/drawing/2014/main" val="2055115205"/>
                    </a:ext>
                  </a:extLst>
                </a:gridCol>
              </a:tblGrid>
              <a:tr h="370840">
                <a:tc>
                  <a:txBody>
                    <a:bodyPr/>
                    <a:lstStyle/>
                    <a:p>
                      <a:pPr marL="0" marR="0" algn="l">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dirty="0">
                          <a:latin typeface="Times New Roman" panose="02020603050405020304" pitchFamily="18" charset="0"/>
                          <a:cs typeface="Times New Roman" panose="02020603050405020304" pitchFamily="18" charset="0"/>
                        </a:rPr>
                        <a:t>x</a:t>
                      </a:r>
                      <a:r>
                        <a:rPr lang="en-US" sz="1800" b="1" i="0" baseline="30000" dirty="0">
                          <a:solidFill>
                            <a:srgbClr val="FFFFFF"/>
                          </a:solidFill>
                          <a:latin typeface="Times New Roman" panose="02020603050405020304" pitchFamily="18" charset="0"/>
                          <a:cs typeface="Times New Roman" panose="02020603050405020304" pitchFamily="18" charset="0"/>
                        </a:rPr>
                        <a:t>2</a:t>
                      </a:r>
                      <a:endParaRPr lang="en-US" sz="1800" b="1" i="0" baseline="30000"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a:t>
                      </a:r>
                      <a:r>
                        <a:rPr lang="en-US" sz="1800" baseline="30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266620303"/>
                  </a:ext>
                </a:extLst>
              </a:tr>
              <a:tr h="370840">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 4.5</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.32</a:t>
                      </a:r>
                    </a:p>
                  </a:txBody>
                  <a:tcPr marL="76200" marR="76200" marT="63500" marB="63500"/>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1.440</a:t>
                      </a:r>
                    </a:p>
                  </a:txBody>
                  <a:tcPr marL="76200" marR="76200" marT="63500" marB="63500"/>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20.25</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6.4800</a:t>
                      </a:r>
                    </a:p>
                  </a:txBody>
                  <a:tcPr marL="76200" marR="76200" marT="63500" marB="63500"/>
                </a:tc>
                <a:extLst>
                  <a:ext uri="{0D108BD9-81ED-4DB2-BD59-A6C34878D82A}">
                    <a16:rowId xmlns:a16="http://schemas.microsoft.com/office/drawing/2014/main" val="14434658"/>
                  </a:ext>
                </a:extLst>
              </a:tr>
              <a:tr h="370840">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1.2</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.51</a:t>
                      </a:r>
                    </a:p>
                  </a:txBody>
                  <a:tcPr marL="76200" marR="76200" marT="63500" marB="63500"/>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 .612</a:t>
                      </a:r>
                    </a:p>
                  </a:txBody>
                  <a:tcPr marL="76200" marR="76200" marT="63500" marB="63500"/>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 1.44</a:t>
                      </a:r>
                    </a:p>
                  </a:txBody>
                  <a:tcPr marL="76200" marR="76200" marT="63500" marB="63500"/>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 .7344</a:t>
                      </a:r>
                    </a:p>
                  </a:txBody>
                  <a:tcPr marL="76200" marR="76200" marT="63500" marB="63500"/>
                </a:tc>
                <a:extLst>
                  <a:ext uri="{0D108BD9-81ED-4DB2-BD59-A6C34878D82A}">
                    <a16:rowId xmlns:a16="http://schemas.microsoft.com/office/drawing/2014/main" val="991974683"/>
                  </a:ext>
                </a:extLst>
              </a:tr>
              <a:tr h="370840">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−2.3</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.17</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−.391</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 5.29</a:t>
                      </a:r>
                    </a:p>
                  </a:txBody>
                  <a:tcPr marL="76200" marR="76200" marT="63500" marB="63500"/>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 .8993</a:t>
                      </a:r>
                    </a:p>
                  </a:txBody>
                  <a:tcPr marL="76200" marR="76200" marT="63500" marB="63500"/>
                </a:tc>
                <a:extLst>
                  <a:ext uri="{0D108BD9-81ED-4DB2-BD59-A6C34878D82A}">
                    <a16:rowId xmlns:a16="http://schemas.microsoft.com/office/drawing/2014/main" val="648553940"/>
                  </a:ext>
                </a:extLst>
              </a:tr>
              <a:tr h="370840">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dirty="0">
                          <a:latin typeface="Times New Roman" panose="02020603050405020304" pitchFamily="18" charset="0"/>
                          <a:cs typeface="Times New Roman" panose="02020603050405020304" pitchFamily="18" charset="0"/>
                        </a:rPr>
                        <a:t>Σ</a:t>
                      </a:r>
                      <a:r>
                        <a:rPr lang="en-US" sz="1800" i="1"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a:t>
                      </a:r>
                      <a:r>
                        <a:rPr lang="en-US" sz="1800" i="1" u="none"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1.661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800" dirty="0">
                          <a:latin typeface="Times New Roman" panose="02020603050405020304" pitchFamily="18" charset="0"/>
                          <a:cs typeface="Times New Roman" panose="02020603050405020304" pitchFamily="18" charset="0"/>
                        </a:rPr>
                        <a:t>Σ</a:t>
                      </a:r>
                      <a:r>
                        <a:rPr lang="en-US" sz="1800" i="1" dirty="0">
                          <a:latin typeface="Times New Roman" panose="02020603050405020304" pitchFamily="18" charset="0"/>
                          <a:cs typeface="Times New Roman" panose="02020603050405020304" pitchFamily="18" charset="0"/>
                        </a:rPr>
                        <a:t>x</a:t>
                      </a:r>
                      <a:r>
                        <a:rPr lang="en-US" sz="1800" i="0" baseline="300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u="none"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8.1137</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741351365"/>
                  </a:ext>
                </a:extLst>
              </a:tr>
            </a:tbl>
          </a:graphicData>
        </a:graphic>
      </p:graphicFrame>
    </p:spTree>
    <p:extLst>
      <p:ext uri="{BB962C8B-B14F-4D97-AF65-F5344CB8AC3E}">
        <p14:creationId xmlns:p14="http://schemas.microsoft.com/office/powerpoint/2010/main" val="2412543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Interpretation of the Standard Deviation</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The standard deviation of a discrete random variable can be interpreted or used the same way as the standard deviation of a data set in Section 3.4 of Chapter 3.</a:t>
            </a:r>
          </a:p>
        </p:txBody>
      </p:sp>
    </p:spTree>
    <p:extLst>
      <p:ext uri="{BB962C8B-B14F-4D97-AF65-F5344CB8AC3E}">
        <p14:creationId xmlns:p14="http://schemas.microsoft.com/office/powerpoint/2010/main" val="1844533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5.4 The Binomial Probability Distribution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62122" cy="4815840"/>
          </a:xfrm>
        </p:spPr>
        <p:txBody>
          <a:bodyPr/>
          <a:lstStyle/>
          <a:p>
            <a:r>
              <a:rPr lang="en-US" dirty="0">
                <a:latin typeface="Times New Roman" panose="02020603050405020304" pitchFamily="18" charset="0"/>
                <a:cs typeface="Times New Roman" panose="02020603050405020304" pitchFamily="18" charset="0"/>
              </a:rPr>
              <a:t>The Binomial Experiment</a:t>
            </a:r>
          </a:p>
          <a:p>
            <a:r>
              <a:rPr lang="en-US" dirty="0">
                <a:latin typeface="Times New Roman" panose="02020603050405020304" pitchFamily="18" charset="0"/>
                <a:cs typeface="Times New Roman" panose="02020603050405020304" pitchFamily="18" charset="0"/>
              </a:rPr>
              <a:t>The Binomial Probability Distribution and Binomial Formula</a:t>
            </a:r>
          </a:p>
          <a:p>
            <a:r>
              <a:rPr lang="en-US" dirty="0">
                <a:latin typeface="Times New Roman" panose="02020603050405020304" pitchFamily="18" charset="0"/>
                <a:cs typeface="Times New Roman" panose="02020603050405020304" pitchFamily="18" charset="0"/>
              </a:rPr>
              <a:t>Using the Table of Binomial Probabilities</a:t>
            </a:r>
          </a:p>
          <a:p>
            <a:r>
              <a:rPr lang="en-US" dirty="0">
                <a:latin typeface="Times New Roman" panose="02020603050405020304" pitchFamily="18" charset="0"/>
                <a:cs typeface="Times New Roman" panose="02020603050405020304" pitchFamily="18" charset="0"/>
              </a:rPr>
              <a:t>Probability of Success and the Shape of the Binomial Distribution</a:t>
            </a:r>
          </a:p>
          <a:p>
            <a:r>
              <a:rPr lang="en-US" dirty="0">
                <a:latin typeface="Times New Roman" panose="02020603050405020304" pitchFamily="18" charset="0"/>
                <a:cs typeface="Times New Roman" panose="02020603050405020304" pitchFamily="18" charset="0"/>
              </a:rPr>
              <a:t>Mean and Standard Deviation of the Binomial Distribution</a:t>
            </a:r>
          </a:p>
        </p:txBody>
      </p:sp>
    </p:spTree>
    <p:extLst>
      <p:ext uri="{BB962C8B-B14F-4D97-AF65-F5344CB8AC3E}">
        <p14:creationId xmlns:p14="http://schemas.microsoft.com/office/powerpoint/2010/main" val="1776986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77078" y="457200"/>
            <a:ext cx="7800122" cy="975360"/>
          </a:xfrm>
        </p:spPr>
        <p:txBody>
          <a:bodyPr>
            <a:normAutofit/>
          </a:bodyPr>
          <a:lstStyle/>
          <a:p>
            <a:r>
              <a:rPr lang="en-US" dirty="0">
                <a:latin typeface="Times New Roman" panose="02020603050405020304" pitchFamily="18" charset="0"/>
                <a:cs typeface="Times New Roman" panose="02020603050405020304" pitchFamily="18" charset="0"/>
              </a:rPr>
              <a:t>The Binomial Experiment</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609600" indent="-609600">
              <a:spcAft>
                <a:spcPts val="1800"/>
              </a:spcAft>
              <a:buNone/>
            </a:pPr>
            <a:r>
              <a:rPr lang="en-US" sz="2600" b="1" dirty="0">
                <a:latin typeface="Times New Roman" panose="02020603050405020304" pitchFamily="18" charset="0"/>
                <a:cs typeface="Times New Roman" panose="02020603050405020304" pitchFamily="18" charset="0"/>
              </a:rPr>
              <a:t>Conditions of a Binomial Experiment</a:t>
            </a:r>
          </a:p>
          <a:p>
            <a:pPr marL="0" indent="0">
              <a:buNone/>
            </a:pPr>
            <a:r>
              <a:rPr lang="en-US" sz="2600" dirty="0">
                <a:latin typeface="Times New Roman" panose="02020603050405020304" pitchFamily="18" charset="0"/>
                <a:cs typeface="Times New Roman" panose="02020603050405020304" pitchFamily="18" charset="0"/>
              </a:rPr>
              <a:t>A binomial experiment must satisfy the following four conditions.</a:t>
            </a:r>
          </a:p>
          <a:p>
            <a:pPr lvl="1">
              <a:buSzPct val="100000"/>
              <a:buAutoNum type="arabicPeriod"/>
            </a:pPr>
            <a:r>
              <a:rPr lang="en-US" dirty="0">
                <a:latin typeface="Times New Roman" panose="02020603050405020304" pitchFamily="18" charset="0"/>
                <a:cs typeface="Times New Roman" panose="02020603050405020304" pitchFamily="18" charset="0"/>
              </a:rPr>
              <a:t>There are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identical trials.</a:t>
            </a:r>
          </a:p>
          <a:p>
            <a:pPr lvl="1">
              <a:buSzPct val="100000"/>
              <a:buAutoNum type="arabicPeriod"/>
            </a:pPr>
            <a:r>
              <a:rPr lang="en-US" dirty="0">
                <a:latin typeface="Times New Roman" panose="02020603050405020304" pitchFamily="18" charset="0"/>
                <a:cs typeface="Times New Roman" panose="02020603050405020304" pitchFamily="18" charset="0"/>
              </a:rPr>
              <a:t>Each trail has only two possible outcomes (or events).</a:t>
            </a:r>
          </a:p>
          <a:p>
            <a:pPr lvl="1">
              <a:buSzPct val="100000"/>
              <a:buAutoNum type="arabicPeriod"/>
            </a:pPr>
            <a:r>
              <a:rPr lang="en-US" dirty="0">
                <a:latin typeface="Times New Roman" panose="02020603050405020304" pitchFamily="18" charset="0"/>
                <a:cs typeface="Times New Roman" panose="02020603050405020304" pitchFamily="18" charset="0"/>
              </a:rPr>
              <a:t>The probabilities of the two outcomes (or events) remain constant for each trial.</a:t>
            </a:r>
          </a:p>
          <a:p>
            <a:pPr lvl="1">
              <a:buSzPct val="100000"/>
              <a:buAutoNum type="arabicPeriod"/>
            </a:pPr>
            <a:r>
              <a:rPr lang="en-US" dirty="0">
                <a:latin typeface="Times New Roman" panose="02020603050405020304" pitchFamily="18" charset="0"/>
                <a:cs typeface="Times New Roman" panose="02020603050405020304" pitchFamily="18" charset="0"/>
              </a:rPr>
              <a:t>The trials are independent.</a:t>
            </a:r>
          </a:p>
        </p:txBody>
      </p:sp>
    </p:spTree>
    <p:extLst>
      <p:ext uri="{BB962C8B-B14F-4D97-AF65-F5344CB8AC3E}">
        <p14:creationId xmlns:p14="http://schemas.microsoft.com/office/powerpoint/2010/main" val="1463002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5-9</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t>Consider the experiment consisting of 10 tosses of a coin. Determine whether or not it is a binomial experiment.</a:t>
            </a:r>
            <a:endParaRPr lang="en-US" dirty="0"/>
          </a:p>
        </p:txBody>
      </p:sp>
    </p:spTree>
    <p:extLst>
      <p:ext uri="{BB962C8B-B14F-4D97-AF65-F5344CB8AC3E}">
        <p14:creationId xmlns:p14="http://schemas.microsoft.com/office/powerpoint/2010/main" val="542375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5-9: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buAutoNum type="arabicPeriod"/>
            </a:pPr>
            <a:r>
              <a:rPr lang="en-GB" sz="2600" dirty="0">
                <a:latin typeface="Times New Roman" panose="02020603050405020304" pitchFamily="18" charset="0"/>
                <a:cs typeface="Times New Roman" panose="02020603050405020304" pitchFamily="18" charset="0"/>
              </a:rPr>
              <a:t>There are a total of 10 trials (tosses), and they are all identical. Here, n=10.</a:t>
            </a:r>
          </a:p>
          <a:p>
            <a:pPr>
              <a:buAutoNum type="arabicPeriod"/>
            </a:pPr>
            <a:r>
              <a:rPr lang="en-GB" sz="2600" dirty="0">
                <a:latin typeface="Times New Roman" panose="02020603050405020304" pitchFamily="18" charset="0"/>
                <a:cs typeface="Times New Roman" panose="02020603050405020304" pitchFamily="18" charset="0"/>
              </a:rPr>
              <a:t>Each trial (toss) has only two possible outcomes: a head and a tail.</a:t>
            </a:r>
          </a:p>
          <a:p>
            <a:pPr>
              <a:buAutoNum type="arabicPeriod"/>
            </a:pPr>
            <a:r>
              <a:rPr lang="en-GB" sz="2600" dirty="0">
                <a:latin typeface="Times New Roman" panose="02020603050405020304" pitchFamily="18" charset="0"/>
                <a:cs typeface="Times New Roman" panose="02020603050405020304" pitchFamily="18" charset="0"/>
              </a:rPr>
              <a:t>The probability of obtaining a head (a success) is ½ and that of a tail (a failure) is ½ for any toss. That is,</a:t>
            </a:r>
          </a:p>
          <a:p>
            <a:pPr marL="0" indent="0" algn="ctr">
              <a:buNone/>
            </a:pPr>
            <a:r>
              <a:rPr lang="en-GB" sz="2600" i="1" dirty="0">
                <a:latin typeface="Times New Roman" panose="02020603050405020304" pitchFamily="18" charset="0"/>
                <a:cs typeface="Times New Roman" panose="02020603050405020304" pitchFamily="18" charset="0"/>
              </a:rPr>
              <a:t>p </a:t>
            </a:r>
            <a:r>
              <a:rPr lang="en-GB" sz="2600" dirty="0">
                <a:latin typeface="Times New Roman" panose="02020603050405020304" pitchFamily="18" charset="0"/>
                <a:cs typeface="Times New Roman" panose="02020603050405020304" pitchFamily="18" charset="0"/>
              </a:rPr>
              <a:t>= P(H) = ½    and   </a:t>
            </a:r>
            <a:r>
              <a:rPr lang="en-GB" sz="2600" i="1" dirty="0">
                <a:latin typeface="Times New Roman" panose="02020603050405020304" pitchFamily="18" charset="0"/>
                <a:cs typeface="Times New Roman" panose="02020603050405020304" pitchFamily="18" charset="0"/>
              </a:rPr>
              <a:t>q </a:t>
            </a:r>
            <a:r>
              <a:rPr lang="en-GB" sz="2600" dirty="0">
                <a:latin typeface="Times New Roman" panose="02020603050405020304" pitchFamily="18" charset="0"/>
                <a:cs typeface="Times New Roman" panose="02020603050405020304" pitchFamily="18" charset="0"/>
              </a:rPr>
              <a:t>= P(T) = ½</a:t>
            </a:r>
          </a:p>
          <a:p>
            <a:pPr>
              <a:spcAft>
                <a:spcPts val="1800"/>
              </a:spcAft>
              <a:buFont typeface="+mj-lt"/>
              <a:buAutoNum type="arabicPeriod" startAt="4"/>
            </a:pPr>
            <a:r>
              <a:rPr lang="en-GB" sz="2600" dirty="0">
                <a:latin typeface="Times New Roman" panose="02020603050405020304" pitchFamily="18" charset="0"/>
                <a:cs typeface="Times New Roman" panose="02020603050405020304" pitchFamily="18" charset="0"/>
              </a:rPr>
              <a:t>The trials (tosses) are independent.</a:t>
            </a:r>
          </a:p>
          <a:p>
            <a:pPr marL="0" indent="0">
              <a:buNone/>
            </a:pPr>
            <a:r>
              <a:rPr lang="en-GB" sz="2600" dirty="0">
                <a:latin typeface="Times New Roman" panose="02020603050405020304" pitchFamily="18" charset="0"/>
                <a:cs typeface="Times New Roman" panose="02020603050405020304" pitchFamily="18" charset="0"/>
              </a:rPr>
              <a:t>Consequently, the experiment consisting of 10 tosses is a binomial experiment.</a:t>
            </a:r>
          </a:p>
        </p:txBody>
      </p:sp>
    </p:spTree>
    <p:extLst>
      <p:ext uri="{BB962C8B-B14F-4D97-AF65-F5344CB8AC3E}">
        <p14:creationId xmlns:p14="http://schemas.microsoft.com/office/powerpoint/2010/main" val="1599075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5-10</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514350" indent="-514350">
              <a:buAutoNum type="alphaLcParenBoth"/>
            </a:pPr>
            <a:r>
              <a:rPr lang="en-US" dirty="0"/>
              <a:t>Seventy five percent of students at a college with a large student population use Instagram. A sample of five students from this college is selected, and these students are asked whether or not they use Instagram.  </a:t>
            </a:r>
            <a:r>
              <a:rPr lang="en-GB" dirty="0"/>
              <a:t>Is this experiment a binomial experiment?</a:t>
            </a:r>
          </a:p>
          <a:p>
            <a:pPr marL="514350" indent="-514350">
              <a:buAutoNum type="alphaLcParenBoth"/>
            </a:pPr>
            <a:r>
              <a:rPr lang="en-US" dirty="0"/>
              <a:t>In a group of 12 students at a college, 9 use Instagram. Five students are selected from this group of 12 and are asked whether or not they use Instagram. </a:t>
            </a:r>
            <a:r>
              <a:rPr lang="en-GB" dirty="0"/>
              <a:t>Is this experiment a binomial experiment?</a:t>
            </a:r>
            <a:endParaRPr lang="en-US" dirty="0"/>
          </a:p>
        </p:txBody>
      </p:sp>
    </p:spTree>
    <p:extLst>
      <p:ext uri="{BB962C8B-B14F-4D97-AF65-F5344CB8AC3E}">
        <p14:creationId xmlns:p14="http://schemas.microsoft.com/office/powerpoint/2010/main" val="3869711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5-10: Solution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514350" indent="-514350">
              <a:buFont typeface="+mj-lt"/>
              <a:buAutoNum type="alphaLcParenR"/>
            </a:pPr>
            <a:r>
              <a:rPr lang="en-GB" sz="2600" dirty="0"/>
              <a:t>We check whether all four conditions of the binomial probability distribution are satisfied.</a:t>
            </a:r>
          </a:p>
          <a:p>
            <a:pPr marL="514350" indent="-514350">
              <a:buAutoNum type="arabicPeriod"/>
            </a:pPr>
            <a:r>
              <a:rPr lang="en-GB" sz="2600" dirty="0"/>
              <a:t>This example consists of five identical trials.</a:t>
            </a:r>
          </a:p>
          <a:p>
            <a:pPr marL="514350" indent="-514350">
              <a:buAutoNum type="arabicPeriod"/>
            </a:pPr>
            <a:r>
              <a:rPr lang="en-GB" sz="2600" dirty="0"/>
              <a:t>Each trial has two outcomes: </a:t>
            </a:r>
            <a:r>
              <a:rPr lang="en-US" sz="2600" dirty="0"/>
              <a:t>a student uses Instagram or a student does not use Instagram</a:t>
            </a:r>
            <a:r>
              <a:rPr lang="en-GB" sz="2600" dirty="0"/>
              <a:t>.</a:t>
            </a:r>
          </a:p>
          <a:p>
            <a:pPr marL="514350" indent="-514350">
              <a:buAutoNum type="arabicPeriod"/>
            </a:pPr>
            <a:r>
              <a:rPr lang="en-GB" sz="2600" dirty="0"/>
              <a:t>The probability </a:t>
            </a:r>
            <a:r>
              <a:rPr lang="en-GB" sz="2600" i="1" dirty="0"/>
              <a:t>p</a:t>
            </a:r>
            <a:r>
              <a:rPr lang="en-GB" sz="2600" dirty="0"/>
              <a:t> that </a:t>
            </a:r>
            <a:r>
              <a:rPr lang="en-US" sz="2600" dirty="0"/>
              <a:t>a student uses Instagram is .75</a:t>
            </a:r>
            <a:r>
              <a:rPr lang="en-GB" sz="2600" dirty="0"/>
              <a:t>. The probability </a:t>
            </a:r>
            <a:r>
              <a:rPr lang="en-GB" sz="2600" i="1" dirty="0"/>
              <a:t>q</a:t>
            </a:r>
            <a:r>
              <a:rPr lang="en-GB" sz="2600" dirty="0"/>
              <a:t> that </a:t>
            </a:r>
            <a:r>
              <a:rPr lang="en-US" sz="2600" dirty="0"/>
              <a:t>a student does not use Instagram is .25</a:t>
            </a:r>
            <a:r>
              <a:rPr lang="en-GB" sz="2600" dirty="0"/>
              <a:t>.</a:t>
            </a:r>
          </a:p>
          <a:p>
            <a:pPr marL="514350" indent="-514350">
              <a:spcAft>
                <a:spcPts val="1800"/>
              </a:spcAft>
              <a:buAutoNum type="arabicPeriod"/>
            </a:pPr>
            <a:r>
              <a:rPr lang="en-GB" sz="2600" dirty="0"/>
              <a:t>Each trial (student) is independent.</a:t>
            </a:r>
          </a:p>
          <a:p>
            <a:pPr marL="0" indent="0">
              <a:buNone/>
            </a:pPr>
            <a:r>
              <a:rPr lang="en-GB" sz="2600" dirty="0"/>
              <a:t>Because all four conditions of a binomial experiment are satisfied, this is an example of a binomial experiment.</a:t>
            </a:r>
          </a:p>
        </p:txBody>
      </p:sp>
    </p:spTree>
    <p:extLst>
      <p:ext uri="{BB962C8B-B14F-4D97-AF65-F5344CB8AC3E}">
        <p14:creationId xmlns:p14="http://schemas.microsoft.com/office/powerpoint/2010/main" val="1547243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5-10: Solution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solidFill>
                  <a:schemeClr val="accent2"/>
                </a:solidFill>
              </a:rPr>
              <a:t>(b)</a:t>
            </a:r>
          </a:p>
          <a:p>
            <a:pPr>
              <a:buAutoNum type="arabicPeriod"/>
            </a:pPr>
            <a:r>
              <a:rPr lang="en-GB" dirty="0"/>
              <a:t>This example consists of five identical trials.</a:t>
            </a:r>
          </a:p>
          <a:p>
            <a:pPr>
              <a:buAutoNum type="arabicPeriod"/>
            </a:pPr>
            <a:r>
              <a:rPr lang="en-GB" dirty="0"/>
              <a:t>Each trial has two outcomes: </a:t>
            </a:r>
            <a:r>
              <a:rPr lang="en-US" dirty="0"/>
              <a:t>a student uses Instagram or a student does not use Instagram.</a:t>
            </a:r>
          </a:p>
          <a:p>
            <a:pPr>
              <a:buAutoNum type="arabicPeriod"/>
            </a:pPr>
            <a:r>
              <a:rPr lang="en-GB" dirty="0"/>
              <a:t>The probability </a:t>
            </a:r>
            <a:r>
              <a:rPr lang="en-GB" i="1" dirty="0"/>
              <a:t>p</a:t>
            </a:r>
            <a:r>
              <a:rPr lang="en-GB" dirty="0"/>
              <a:t> is that </a:t>
            </a:r>
            <a:r>
              <a:rPr lang="en-US" dirty="0"/>
              <a:t>a student uses Instagram</a:t>
            </a:r>
            <a:r>
              <a:rPr lang="en-GB" dirty="0"/>
              <a:t>. The probability </a:t>
            </a:r>
            <a:r>
              <a:rPr lang="en-GB" i="1" dirty="0"/>
              <a:t>q</a:t>
            </a:r>
            <a:r>
              <a:rPr lang="en-GB" dirty="0"/>
              <a:t> is that </a:t>
            </a:r>
            <a:r>
              <a:rPr lang="en-US" dirty="0"/>
              <a:t>a student does not use Instagram</a:t>
            </a:r>
            <a:r>
              <a:rPr lang="en-GB" dirty="0"/>
              <a:t>. They do not remain constant for each selection. </a:t>
            </a:r>
            <a:r>
              <a:rPr lang="en-US" dirty="0"/>
              <a:t>The probability of each outcome changes with each selection depending on what happened in the previous selections.</a:t>
            </a:r>
            <a:r>
              <a:rPr lang="en-GB" dirty="0"/>
              <a:t> </a:t>
            </a:r>
          </a:p>
        </p:txBody>
      </p:sp>
    </p:spTree>
    <p:extLst>
      <p:ext uri="{BB962C8B-B14F-4D97-AF65-F5344CB8AC3E}">
        <p14:creationId xmlns:p14="http://schemas.microsoft.com/office/powerpoint/2010/main" val="178725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Random Variables</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 </a:t>
            </a:r>
            <a:r>
              <a:rPr lang="en-GB" b="1" i="1" u="sng" dirty="0">
                <a:latin typeface="Times New Roman" panose="02020603050405020304" pitchFamily="18" charset="0"/>
                <a:cs typeface="Times New Roman" panose="02020603050405020304" pitchFamily="18" charset="0"/>
              </a:rPr>
              <a:t>random variable</a:t>
            </a:r>
            <a:r>
              <a:rPr lang="en-GB" dirty="0">
                <a:latin typeface="Times New Roman" panose="02020603050405020304" pitchFamily="18" charset="0"/>
                <a:cs typeface="Times New Roman" panose="02020603050405020304" pitchFamily="18" charset="0"/>
              </a:rPr>
              <a:t> is a variable whose value is determined by the outcome of a random experiment.</a:t>
            </a:r>
          </a:p>
        </p:txBody>
      </p:sp>
    </p:spTree>
    <p:extLst>
      <p:ext uri="{BB962C8B-B14F-4D97-AF65-F5344CB8AC3E}">
        <p14:creationId xmlns:p14="http://schemas.microsoft.com/office/powerpoint/2010/main" val="2285203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5-10: Solution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solidFill>
                  <a:schemeClr val="accent2"/>
                </a:solidFill>
              </a:rPr>
              <a:t>(b)</a:t>
            </a:r>
          </a:p>
          <a:p>
            <a:pPr marL="514350" indent="-514350">
              <a:spcAft>
                <a:spcPts val="1800"/>
              </a:spcAft>
              <a:buFont typeface="+mj-lt"/>
              <a:buAutoNum type="arabicPeriod" startAt="4"/>
            </a:pPr>
            <a:r>
              <a:rPr lang="en-GB" dirty="0"/>
              <a:t>Because </a:t>
            </a:r>
            <a:r>
              <a:rPr lang="en-GB" i="1" dirty="0"/>
              <a:t>p</a:t>
            </a:r>
            <a:r>
              <a:rPr lang="en-GB" dirty="0"/>
              <a:t> and </a:t>
            </a:r>
            <a:r>
              <a:rPr lang="en-GB" i="1" dirty="0"/>
              <a:t>q</a:t>
            </a:r>
            <a:r>
              <a:rPr lang="en-GB" dirty="0"/>
              <a:t> do not remain constant for each selection, the trials are not independent.</a:t>
            </a:r>
          </a:p>
          <a:p>
            <a:pPr marL="0" indent="0">
              <a:buNone/>
            </a:pPr>
            <a:r>
              <a:rPr lang="en-GB" dirty="0"/>
              <a:t>Given that the third and fourth conditions of a binomial experiment are not satisfied, this is not an example of a binomial experiment.</a:t>
            </a:r>
          </a:p>
        </p:txBody>
      </p:sp>
    </p:spTree>
    <p:extLst>
      <p:ext uri="{BB962C8B-B14F-4D97-AF65-F5344CB8AC3E}">
        <p14:creationId xmlns:p14="http://schemas.microsoft.com/office/powerpoint/2010/main" val="3199422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US" dirty="0"/>
              <a:t>The Binomial Probability Distribution and Binomial Formula</a:t>
            </a:r>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3200400"/>
            <a:ext cx="8587154" cy="3048000"/>
          </a:xfrm>
        </p:spPr>
        <p:txBody>
          <a:bodyPr/>
          <a:lstStyle/>
          <a:p>
            <a:pPr>
              <a:lnSpc>
                <a:spcPct val="100000"/>
              </a:lnSpc>
              <a:spcBef>
                <a:spcPts val="624"/>
              </a:spcBef>
            </a:pPr>
            <a:r>
              <a:rPr lang="en-GB" sz="2800" dirty="0">
                <a:latin typeface="Times New Roman" panose="02020603050405020304" pitchFamily="18" charset="0"/>
                <a:cs typeface="Times New Roman" panose="02020603050405020304" pitchFamily="18" charset="0"/>
              </a:rPr>
              <a:t>where</a:t>
            </a:r>
          </a:p>
          <a:p>
            <a:pPr indent="914400">
              <a:lnSpc>
                <a:spcPct val="100000"/>
              </a:lnSpc>
              <a:spcBef>
                <a:spcPts val="624"/>
              </a:spcBef>
              <a:buFont typeface="Wingdings" charset="2"/>
              <a:buChar char=" "/>
            </a:pP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total number of trials</a:t>
            </a:r>
          </a:p>
          <a:p>
            <a:pPr indent="914400">
              <a:lnSpc>
                <a:spcPct val="100000"/>
              </a:lnSpc>
              <a:spcBef>
                <a:spcPts val="624"/>
              </a:spcBef>
              <a:buFont typeface="Wingdings" charset="2"/>
              <a:buChar char=" "/>
            </a:pPr>
            <a:r>
              <a:rPr lang="en-GB" sz="2800" i="1"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 = probability of success</a:t>
            </a:r>
          </a:p>
          <a:p>
            <a:pPr indent="914400">
              <a:lnSpc>
                <a:spcPct val="100000"/>
              </a:lnSpc>
              <a:spcBef>
                <a:spcPts val="624"/>
              </a:spcBef>
              <a:buFont typeface="Wingdings" charset="2"/>
              <a:buChar char=" "/>
            </a:pPr>
            <a:r>
              <a:rPr lang="en-GB" sz="2800" i="1" dirty="0">
                <a:latin typeface="Times New Roman" panose="02020603050405020304" pitchFamily="18" charset="0"/>
                <a:cs typeface="Times New Roman" panose="02020603050405020304" pitchFamily="18" charset="0"/>
              </a:rPr>
              <a:t>q</a:t>
            </a:r>
            <a:r>
              <a:rPr lang="en-GB" sz="2800" dirty="0">
                <a:latin typeface="Times New Roman" panose="02020603050405020304" pitchFamily="18" charset="0"/>
                <a:cs typeface="Times New Roman" panose="02020603050405020304" pitchFamily="18" charset="0"/>
              </a:rPr>
              <a:t> = 1 – </a:t>
            </a:r>
            <a:r>
              <a:rPr lang="en-GB" sz="2800" i="1"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 = probability of failure</a:t>
            </a:r>
          </a:p>
          <a:p>
            <a:pPr indent="914400">
              <a:lnSpc>
                <a:spcPct val="100000"/>
              </a:lnSpc>
              <a:spcBef>
                <a:spcPts val="624"/>
              </a:spcBef>
              <a:buFont typeface="Wingdings" charset="2"/>
              <a:buChar char=" "/>
            </a:pP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 number of successes in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trials</a:t>
            </a:r>
          </a:p>
          <a:p>
            <a:pPr>
              <a:lnSpc>
                <a:spcPct val="100000"/>
              </a:lnSpc>
              <a:spcBef>
                <a:spcPts val="624"/>
              </a:spcBef>
              <a:buFont typeface="Wingdings" charset="2"/>
              <a:buChar char=" "/>
            </a:pP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 number of failures in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trials</a:t>
            </a:r>
            <a:endParaRPr lang="en-US" sz="2600" dirty="0">
              <a:latin typeface="Times New Roman" panose="02020603050405020304" pitchFamily="18" charset="0"/>
              <a:cs typeface="Times New Roman" panose="02020603050405020304" pitchFamily="18" charset="0"/>
            </a:endParaRPr>
          </a:p>
        </p:txBody>
      </p:sp>
      <p:graphicFrame>
        <p:nvGraphicFramePr>
          <p:cNvPr id="8" name="Object 7" descr="cap p left parenthesis x right parenthesis equals cap c left sub left super right super n sub x p super x q super n minus x">
            <a:extLst>
              <a:ext uri="{FF2B5EF4-FFF2-40B4-BE49-F238E27FC236}">
                <a16:creationId xmlns:a16="http://schemas.microsoft.com/office/drawing/2014/main" id="{8E9C62A2-7FCB-498D-BBF3-D63D5B319EC5}"/>
              </a:ext>
            </a:extLst>
          </p:cNvPr>
          <p:cNvGraphicFramePr>
            <a:graphicFrameLocks noChangeAspect="1"/>
          </p:cNvGraphicFramePr>
          <p:nvPr>
            <p:extLst>
              <p:ext uri="{D42A27DB-BD31-4B8C-83A1-F6EECF244321}">
                <p14:modId xmlns:p14="http://schemas.microsoft.com/office/powerpoint/2010/main" val="3348578396"/>
              </p:ext>
            </p:extLst>
          </p:nvPr>
        </p:nvGraphicFramePr>
        <p:xfrm>
          <a:off x="3340163" y="2549207"/>
          <a:ext cx="2451037" cy="422593"/>
        </p:xfrm>
        <a:graphic>
          <a:graphicData uri="http://schemas.openxmlformats.org/presentationml/2006/ole">
            <mc:AlternateContent xmlns:mc="http://schemas.openxmlformats.org/markup-compatibility/2006">
              <mc:Choice xmlns:v="urn:schemas-microsoft-com:vml" Requires="v">
                <p:oleObj spid="_x0000_s76955" name="Equation" r:id="rId3" imgW="1841400" imgH="317160" progId="Equation.DSMT4">
                  <p:embed/>
                </p:oleObj>
              </mc:Choice>
              <mc:Fallback>
                <p:oleObj name="Equation" r:id="rId3" imgW="1841400" imgH="317160" progId="Equation.DSMT4">
                  <p:embed/>
                  <p:pic>
                    <p:nvPicPr>
                      <p:cNvPr id="2" name="Object 1"/>
                      <p:cNvPicPr/>
                      <p:nvPr/>
                    </p:nvPicPr>
                    <p:blipFill>
                      <a:blip r:embed="rId4"/>
                      <a:stretch>
                        <a:fillRect/>
                      </a:stretch>
                    </p:blipFill>
                    <p:spPr>
                      <a:xfrm>
                        <a:off x="3340163" y="2549207"/>
                        <a:ext cx="2451037" cy="422593"/>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16853"/>
            <a:ext cx="8534400" cy="990600"/>
          </a:xfrm>
        </p:spPr>
        <p:txBody>
          <a:bodyPr/>
          <a:lstStyle/>
          <a:p>
            <a:pPr algn="l"/>
            <a:r>
              <a:rPr lang="en-GB" sz="2800" dirty="0">
                <a:latin typeface="Times New Roman" panose="02020603050405020304" pitchFamily="18" charset="0"/>
                <a:cs typeface="Times New Roman" panose="02020603050405020304" pitchFamily="18" charset="0"/>
              </a:rPr>
              <a:t>For a binomial experiment, the probability of exactly </a:t>
            </a:r>
            <a:r>
              <a:rPr lang="en-GB" sz="2800" i="1" dirty="0">
                <a:latin typeface="Times New Roman" panose="02020603050405020304" pitchFamily="18" charset="0"/>
                <a:cs typeface="Times New Roman" panose="02020603050405020304" pitchFamily="18" charset="0"/>
              </a:rPr>
              <a:t>x </a:t>
            </a:r>
            <a:r>
              <a:rPr lang="en-GB" sz="2800" dirty="0">
                <a:latin typeface="Times New Roman" panose="02020603050405020304" pitchFamily="18" charset="0"/>
                <a:cs typeface="Times New Roman" panose="02020603050405020304" pitchFamily="18" charset="0"/>
              </a:rPr>
              <a:t>successes in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trials is given by the binomial formula</a:t>
            </a:r>
            <a:endParaRPr lang="en-US" sz="2800" b="1" dirty="0">
              <a:solidFill>
                <a:srgbClr val="00007F"/>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993565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5-11</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Seventy five percent of students at a college with a large student population use the social media site Instagram. Three students are randomly selected from this college. What is the probability that exactly two of these three students use Instagram</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28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1C79-3718-4169-AE68-52E51A335539}"/>
              </a:ext>
            </a:extLst>
          </p:cNvPr>
          <p:cNvSpPr>
            <a:spLocks noGrp="1"/>
          </p:cNvSpPr>
          <p:nvPr>
            <p:ph type="title"/>
          </p:nvPr>
        </p:nvSpPr>
        <p:spPr/>
        <p:txBody>
          <a:bodyPr/>
          <a:lstStyle/>
          <a:p>
            <a:r>
              <a:rPr lang="en-US" dirty="0"/>
              <a:t>Example 5-11: Solution</a:t>
            </a:r>
          </a:p>
        </p:txBody>
      </p:sp>
      <p:sp>
        <p:nvSpPr>
          <p:cNvPr id="4" name="Content Placeholder 3">
            <a:extLst>
              <a:ext uri="{FF2B5EF4-FFF2-40B4-BE49-F238E27FC236}">
                <a16:creationId xmlns:a16="http://schemas.microsoft.com/office/drawing/2014/main" id="{ED8D5344-20E8-41EA-9EC7-1231BF7696C5}"/>
              </a:ext>
            </a:extLst>
          </p:cNvPr>
          <p:cNvSpPr>
            <a:spLocks noGrp="1"/>
          </p:cNvSpPr>
          <p:nvPr>
            <p:ph sz="quarter" idx="15"/>
          </p:nvPr>
        </p:nvSpPr>
        <p:spPr>
          <a:xfrm>
            <a:off x="457200" y="1598612"/>
            <a:ext cx="8229600" cy="1677988"/>
          </a:xfrm>
        </p:spPr>
        <p:txBody>
          <a:bodyPr/>
          <a:lstStyle/>
          <a:p>
            <a:pPr algn="l"/>
            <a:r>
              <a:rPr lang="en-US" sz="2600" dirty="0">
                <a:latin typeface="Times New Roman" panose="02020603050405020304" pitchFamily="18" charset="0"/>
                <a:cs typeface="Times New Roman" panose="02020603050405020304" pitchFamily="18" charset="0"/>
              </a:rPr>
              <a:t>Here, we are given that:</a:t>
            </a:r>
          </a:p>
          <a:p>
            <a:pPr algn="l"/>
            <a:r>
              <a:rPr lang="en-US" sz="2600" i="1" dirty="0">
                <a:latin typeface="Times New Roman" panose="02020603050405020304" pitchFamily="18" charset="0"/>
                <a:cs typeface="Times New Roman" panose="02020603050405020304" pitchFamily="18" charset="0"/>
              </a:rPr>
              <a:t>n </a:t>
            </a:r>
            <a:r>
              <a:rPr lang="en-US" sz="2600" dirty="0">
                <a:latin typeface="Times New Roman" panose="02020603050405020304" pitchFamily="18" charset="0"/>
                <a:cs typeface="Times New Roman" panose="02020603050405020304" pitchFamily="18" charset="0"/>
              </a:rPr>
              <a:t>= 3, </a:t>
            </a:r>
            <a:r>
              <a:rPr lang="en-US" sz="2600" i="1" dirty="0">
                <a:latin typeface="Times New Roman" panose="02020603050405020304" pitchFamily="18" charset="0"/>
                <a:cs typeface="Times New Roman" panose="02020603050405020304" pitchFamily="18" charset="0"/>
              </a:rPr>
              <a:t>x </a:t>
            </a:r>
            <a:r>
              <a:rPr lang="en-US" sz="2600" dirty="0">
                <a:latin typeface="Times New Roman" panose="02020603050405020304" pitchFamily="18" charset="0"/>
                <a:cs typeface="Times New Roman" panose="02020603050405020304" pitchFamily="18" charset="0"/>
              </a:rPr>
              <a:t>= 2, and </a:t>
            </a:r>
            <a:r>
              <a:rPr lang="en-US" sz="2600" i="1" dirty="0">
                <a:latin typeface="Times New Roman" panose="02020603050405020304" pitchFamily="18" charset="0"/>
                <a:cs typeface="Times New Roman" panose="02020603050405020304" pitchFamily="18" charset="0"/>
              </a:rPr>
              <a:t>p </a:t>
            </a:r>
            <a:r>
              <a:rPr lang="en-US" sz="2600" dirty="0">
                <a:latin typeface="Times New Roman" panose="02020603050405020304" pitchFamily="18" charset="0"/>
                <a:cs typeface="Times New Roman" panose="02020603050405020304" pitchFamily="18" charset="0"/>
              </a:rPr>
              <a:t>= .75 </a:t>
            </a:r>
          </a:p>
          <a:p>
            <a:pPr algn="l"/>
            <a:r>
              <a:rPr lang="en-GB" sz="2600" dirty="0">
                <a:latin typeface="Times New Roman" panose="02020603050405020304" pitchFamily="18" charset="0"/>
                <a:cs typeface="Times New Roman" panose="02020603050405020304" pitchFamily="18" charset="0"/>
              </a:rPr>
              <a:t>The probability of two successes is denoted by P(x=2) or P(2).</a:t>
            </a:r>
            <a:endParaRPr lang="en-US" sz="2600" dirty="0">
              <a:latin typeface="Times New Roman" panose="02020603050405020304" pitchFamily="18" charset="0"/>
              <a:cs typeface="Times New Roman" panose="02020603050405020304" pitchFamily="18" charset="0"/>
            </a:endParaRPr>
          </a:p>
        </p:txBody>
      </p:sp>
      <p:pic>
        <p:nvPicPr>
          <p:cNvPr id="7" name="Picture 2" descr="An equation for the probability of two successes with substituted values reads as follows: P of (2) equals subscript 3 C subscript 2 times (.75) to the power of 2 times (.25) to the power of 1 equals (3) times (.5625) times (.25) which equals .4219. The component, subscript 3 C subscript 2 denotes the number of ways to obtain 2 success in 3 trails. The exponent, 2 denotes the number of successes. The exponent, 1 denotes the number of failures. The component .75 denotes the probability of success and the component, .25 denotes the probability of failure.">
            <a:extLst>
              <a:ext uri="{FF2B5EF4-FFF2-40B4-BE49-F238E27FC236}">
                <a16:creationId xmlns:a16="http://schemas.microsoft.com/office/drawing/2014/main" id="{21F96B56-A1D7-499B-ABF4-089A1B711E5C}"/>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384464" y="3551895"/>
            <a:ext cx="8321386" cy="2441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9339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5-12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t>At the Express House Delivery Service, providing high-quality service to customers is the top priority of the management. The company guarantees a refund of all charges if a package it is delivering does not arrive at its destination by the specified time. It is known from past data that despite all efforts, 2% of the packages mailed through this company do not arrive at their destinations within the specified time. Suppose a corporation mails 10 packages through Express House Delivery Service on a certain day.</a:t>
            </a:r>
            <a:endParaRPr lang="en-US" dirty="0"/>
          </a:p>
        </p:txBody>
      </p:sp>
    </p:spTree>
    <p:extLst>
      <p:ext uri="{BB962C8B-B14F-4D97-AF65-F5344CB8AC3E}">
        <p14:creationId xmlns:p14="http://schemas.microsoft.com/office/powerpoint/2010/main" val="1524825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5-12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514350" indent="-514350">
              <a:buAutoNum type="alphaLcParenBoth"/>
            </a:pPr>
            <a:r>
              <a:rPr lang="en-GB" dirty="0"/>
              <a:t>Find the probability that exactly one of these 10 packages will not arrive at its destination within the specified time.</a:t>
            </a:r>
          </a:p>
          <a:p>
            <a:pPr marL="514350" indent="-514350">
              <a:buAutoNum type="alphaLcParenBoth"/>
            </a:pPr>
            <a:r>
              <a:rPr lang="en-GB" dirty="0"/>
              <a:t>Find the probability that at most one of these 10 packages will not arrive at its destination within the specified time.</a:t>
            </a:r>
            <a:endParaRPr lang="en-US" dirty="0"/>
          </a:p>
        </p:txBody>
      </p:sp>
    </p:spTree>
    <p:extLst>
      <p:ext uri="{BB962C8B-B14F-4D97-AF65-F5344CB8AC3E}">
        <p14:creationId xmlns:p14="http://schemas.microsoft.com/office/powerpoint/2010/main" val="1767984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5-12: Solution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total number of packages mailed = 10 </a:t>
            </a:r>
            <a:br>
              <a:rPr lang="en-GB" dirty="0">
                <a:latin typeface="Times New Roman" panose="02020603050405020304" pitchFamily="18" charset="0"/>
                <a:cs typeface="Times New Roman" panose="02020603050405020304" pitchFamily="18" charset="0"/>
              </a:rPr>
            </a:b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(success) = .02 </a:t>
            </a:r>
            <a:br>
              <a:rPr lang="en-GB" dirty="0">
                <a:latin typeface="Times New Roman" panose="02020603050405020304" pitchFamily="18" charset="0"/>
                <a:cs typeface="Times New Roman" panose="02020603050405020304" pitchFamily="18" charset="0"/>
              </a:rPr>
            </a:br>
            <a:r>
              <a:rPr lang="en-GB" i="1" dirty="0">
                <a:latin typeface="Times New Roman" panose="02020603050405020304" pitchFamily="18" charset="0"/>
                <a:cs typeface="Times New Roman" panose="02020603050405020304" pitchFamily="18" charset="0"/>
              </a:rPr>
              <a:t>q</a:t>
            </a:r>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 P</a:t>
            </a:r>
            <a:r>
              <a:rPr lang="en-GB" dirty="0">
                <a:latin typeface="Times New Roman" panose="02020603050405020304" pitchFamily="18" charset="0"/>
                <a:cs typeface="Times New Roman" panose="02020603050405020304" pitchFamily="18" charset="0"/>
              </a:rPr>
              <a:t>(failure) = 1 – .02 = .98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683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a:bodyPr>
          <a:lstStyle/>
          <a:p>
            <a:r>
              <a:rPr lang="en-US" dirty="0"/>
              <a:t>Example 5-12: Solution</a:t>
            </a:r>
            <a:r>
              <a:rPr lang="en-US" dirty="0">
                <a:latin typeface="Times New Roman" panose="02020603050405020304" pitchFamily="18" charset="0"/>
                <a:cs typeface="Times New Roman" panose="02020603050405020304" pitchFamily="18" charset="0"/>
              </a:rPr>
              <a:t> (2 of 3)</a:t>
            </a:r>
            <a:endParaRPr lang="en-US" dirty="0"/>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3505200"/>
            <a:ext cx="8587154" cy="2590800"/>
          </a:xfrm>
        </p:spPr>
        <p:txBody>
          <a:bodyPr/>
          <a:lstStyle/>
          <a:p>
            <a:pPr indent="2571750">
              <a:lnSpc>
                <a:spcPct val="100000"/>
              </a:lnSpc>
              <a:spcBef>
                <a:spcPts val="624"/>
              </a:spcBef>
            </a:pPr>
            <a:r>
              <a:rPr lang="en-US" sz="2600" dirty="0">
                <a:latin typeface="Times New Roman" panose="02020603050405020304" pitchFamily="18" charset="0"/>
                <a:cs typeface="Times New Roman" panose="02020603050405020304" pitchFamily="18" charset="0"/>
              </a:rPr>
              <a:t>= (10)(.02) (.83374776) = .1667</a:t>
            </a:r>
            <a:endParaRPr lang="en-GB" sz="2600" dirty="0">
              <a:latin typeface="Times New Roman" panose="02020603050405020304" pitchFamily="18" charset="0"/>
              <a:cs typeface="Times New Roman" panose="02020603050405020304" pitchFamily="18" charset="0"/>
            </a:endParaRPr>
          </a:p>
          <a:p>
            <a:pPr>
              <a:lnSpc>
                <a:spcPct val="100000"/>
              </a:lnSpc>
              <a:spcBef>
                <a:spcPts val="624"/>
              </a:spcBef>
            </a:pPr>
            <a:r>
              <a:rPr lang="en-GB" sz="2600" dirty="0">
                <a:latin typeface="Times New Roman" panose="02020603050405020304" pitchFamily="18" charset="0"/>
                <a:cs typeface="Times New Roman" panose="02020603050405020304" pitchFamily="18" charset="0"/>
              </a:rPr>
              <a:t>Thus, there is a .1667 probability that exactly one of the 10 packages mailed will not arrive at its destination within the specified time.</a:t>
            </a:r>
            <a:endParaRPr lang="en-US" sz="2600" dirty="0">
              <a:latin typeface="Times New Roman" panose="02020603050405020304" pitchFamily="18" charset="0"/>
              <a:cs typeface="Times New Roman" panose="02020603050405020304" pitchFamily="18" charset="0"/>
            </a:endParaRPr>
          </a:p>
        </p:txBody>
      </p:sp>
      <p:graphicFrame>
        <p:nvGraphicFramePr>
          <p:cNvPr id="6" name="Object 2" descr="cap p left parenthesis x equals one right parenthesis equals sub 10 cap c sub one left parenthesis .02 right parenthesis super one left parenthesis .98 right parenthesis super nine equals start frac 10 factorial over one factorial left parenthesis 10 minus one right parenthesis factorial end frac left parenthesis .02 right parenthesis super one left parenthesis .98 right parenthesis super nine">
            <a:extLst>
              <a:ext uri="{FF2B5EF4-FFF2-40B4-BE49-F238E27FC236}">
                <a16:creationId xmlns:a16="http://schemas.microsoft.com/office/drawing/2014/main" id="{B6293C17-7D64-41DB-89FF-657687262C53}"/>
              </a:ext>
            </a:extLst>
          </p:cNvPr>
          <p:cNvGraphicFramePr>
            <a:graphicFrameLocks noChangeAspect="1"/>
          </p:cNvGraphicFramePr>
          <p:nvPr>
            <p:extLst>
              <p:ext uri="{D42A27DB-BD31-4B8C-83A1-F6EECF244321}">
                <p14:modId xmlns:p14="http://schemas.microsoft.com/office/powerpoint/2010/main" val="3363602199"/>
              </p:ext>
            </p:extLst>
          </p:nvPr>
        </p:nvGraphicFramePr>
        <p:xfrm>
          <a:off x="1874520" y="2684621"/>
          <a:ext cx="5560060" cy="729933"/>
        </p:xfrm>
        <a:graphic>
          <a:graphicData uri="http://schemas.openxmlformats.org/presentationml/2006/ole">
            <mc:AlternateContent xmlns:mc="http://schemas.openxmlformats.org/markup-compatibility/2006">
              <mc:Choice xmlns:v="urn:schemas-microsoft-com:vml" Requires="v">
                <p:oleObj spid="_x0000_s77971" name="Equation" r:id="rId3" imgW="5054400" imgH="660240" progId="Equation.DSMT4">
                  <p:embed/>
                </p:oleObj>
              </mc:Choice>
              <mc:Fallback>
                <p:oleObj name="Equation" r:id="rId3" imgW="5054400" imgH="660240" progId="Equation.DSMT4">
                  <p:embed/>
                  <p:pic>
                    <p:nvPicPr>
                      <p:cNvPr id="13314" name="Object 2"/>
                      <p:cNvPicPr>
                        <a:picLocks noChangeAspect="1" noChangeArrowheads="1"/>
                      </p:cNvPicPr>
                      <p:nvPr/>
                    </p:nvPicPr>
                    <p:blipFill>
                      <a:blip r:embed="rId4"/>
                      <a:srcRect/>
                      <a:stretch>
                        <a:fillRect/>
                      </a:stretch>
                    </p:blipFill>
                    <p:spPr bwMode="auto">
                      <a:xfrm>
                        <a:off x="1874520" y="2684621"/>
                        <a:ext cx="5560060" cy="729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16852"/>
            <a:ext cx="8534400" cy="1326347"/>
          </a:xfrm>
        </p:spPr>
        <p:txBody>
          <a:bodyPr/>
          <a:lstStyle/>
          <a:p>
            <a:pPr>
              <a:buFont typeface="Wingdings" charset="2"/>
              <a:buChar char=" "/>
            </a:pP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 number of successes = 1</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a:t>
            </a:r>
            <a:r>
              <a:rPr lang="en-GB" sz="2800" i="1" dirty="0">
                <a:latin typeface="Times New Roman" panose="02020603050405020304" pitchFamily="18" charset="0"/>
                <a:cs typeface="Times New Roman" panose="02020603050405020304" pitchFamily="18" charset="0"/>
              </a:rPr>
              <a:t>x </a:t>
            </a:r>
            <a:r>
              <a:rPr lang="en-GB" sz="2800" dirty="0">
                <a:latin typeface="Times New Roman" panose="02020603050405020304" pitchFamily="18" charset="0"/>
                <a:cs typeface="Times New Roman" panose="02020603050405020304" pitchFamily="18" charset="0"/>
              </a:rPr>
              <a:t> = number of failures = 10 – 1 = 9</a:t>
            </a:r>
          </a:p>
          <a:p>
            <a:pPr algn="l">
              <a:buFont typeface="Wingdings" charset="2"/>
              <a:buChar char=" "/>
            </a:pPr>
            <a:r>
              <a:rPr lang="en-US" sz="2800" dirty="0">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3657115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5-12: Solution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lnSpc>
                <a:spcPct val="90000"/>
              </a:lnSpc>
              <a:spcAft>
                <a:spcPts val="1200"/>
              </a:spcAft>
              <a:buSzPct val="85000"/>
              <a:buNone/>
            </a:pPr>
            <a:r>
              <a:rPr lang="en-GB" dirty="0">
                <a:latin typeface="Times New Roman" panose="02020603050405020304" pitchFamily="18" charset="0"/>
                <a:cs typeface="Times New Roman" panose="02020603050405020304" pitchFamily="18" charset="0"/>
              </a:rPr>
              <a:t>(b) At most one of the ten packages is given by the sum of the probabilities of </a:t>
            </a:r>
            <a:r>
              <a:rPr lang="en-GB" dirty="0">
                <a:latin typeface="Times New Roman" panose="02020603050405020304" pitchFamily="18" charset="0"/>
                <a:cs typeface="Times New Roman" panose="02020603050405020304" pitchFamily="18" charset="0"/>
                <a:sym typeface="Mathematica1" pitchFamily="2" charset="2"/>
              </a:rPr>
              <a:t> </a:t>
            </a:r>
            <a:r>
              <a:rPr lang="en-GB" i="1" dirty="0">
                <a:latin typeface="Times New Roman" panose="02020603050405020304" pitchFamily="18" charset="0"/>
                <a:cs typeface="Times New Roman" panose="02020603050405020304" pitchFamily="18" charset="0"/>
                <a:sym typeface="Mathematica1" pitchFamily="2" charset="2"/>
              </a:rPr>
              <a:t>x</a:t>
            </a:r>
            <a:r>
              <a:rPr lang="en-GB" dirty="0">
                <a:latin typeface="Times New Roman" panose="02020603050405020304" pitchFamily="18" charset="0"/>
                <a:cs typeface="Times New Roman" panose="02020603050405020304" pitchFamily="18" charset="0"/>
                <a:sym typeface="Mathematica1" pitchFamily="2" charset="2"/>
              </a:rPr>
              <a:t> = 0 and </a:t>
            </a:r>
            <a:r>
              <a:rPr lang="en-GB" i="1" dirty="0">
                <a:latin typeface="Times New Roman" panose="02020603050405020304" pitchFamily="18" charset="0"/>
                <a:cs typeface="Times New Roman" panose="02020603050405020304" pitchFamily="18" charset="0"/>
                <a:sym typeface="Mathematica1" pitchFamily="2" charset="2"/>
              </a:rPr>
              <a:t>x</a:t>
            </a:r>
            <a:r>
              <a:rPr lang="en-GB" dirty="0">
                <a:latin typeface="Times New Roman" panose="02020603050405020304" pitchFamily="18" charset="0"/>
                <a:cs typeface="Times New Roman" panose="02020603050405020304" pitchFamily="18" charset="0"/>
                <a:sym typeface="Mathematica1" pitchFamily="2" charset="2"/>
              </a:rPr>
              <a:t> = 1</a:t>
            </a:r>
          </a:p>
          <a:p>
            <a:pPr marL="0" indent="457200">
              <a:lnSpc>
                <a:spcPct val="90000"/>
              </a:lnSpc>
              <a:buSzPct val="85000"/>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(x ≤ 1)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 0)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 1)</a:t>
            </a:r>
          </a:p>
          <a:p>
            <a:pPr marL="0" indent="1714500">
              <a:lnSpc>
                <a:spcPct val="90000"/>
              </a:lnSpc>
              <a:buSzPct val="85000"/>
              <a:buNone/>
            </a:pPr>
            <a:r>
              <a:rPr lang="en-GB" dirty="0">
                <a:latin typeface="Times New Roman" panose="02020603050405020304" pitchFamily="18" charset="0"/>
                <a:cs typeface="Times New Roman" panose="02020603050405020304" pitchFamily="18" charset="0"/>
              </a:rPr>
              <a:t>=</a:t>
            </a:r>
            <a:r>
              <a:rPr lang="en-GB" baseline="-25000" dirty="0">
                <a:latin typeface="Times New Roman" panose="02020603050405020304" pitchFamily="18" charset="0"/>
                <a:cs typeface="Times New Roman" panose="02020603050405020304" pitchFamily="18" charset="0"/>
              </a:rPr>
              <a:t>10 </a:t>
            </a:r>
            <a:r>
              <a:rPr lang="en-GB" dirty="0">
                <a:latin typeface="Times New Roman" panose="02020603050405020304" pitchFamily="18" charset="0"/>
                <a:cs typeface="Times New Roman" panose="02020603050405020304" pitchFamily="18" charset="0"/>
              </a:rPr>
              <a:t>C</a:t>
            </a:r>
            <a:r>
              <a:rPr lang="en-GB" baseline="-25000" dirty="0">
                <a:latin typeface="Times New Roman" panose="02020603050405020304" pitchFamily="18" charset="0"/>
                <a:cs typeface="Times New Roman" panose="02020603050405020304" pitchFamily="18" charset="0"/>
              </a:rPr>
              <a:t>0 </a:t>
            </a:r>
            <a:r>
              <a:rPr lang="en-GB" dirty="0">
                <a:latin typeface="Times New Roman" panose="02020603050405020304" pitchFamily="18" charset="0"/>
                <a:cs typeface="Times New Roman" panose="02020603050405020304" pitchFamily="18" charset="0"/>
              </a:rPr>
              <a:t>(.20)</a:t>
            </a:r>
            <a:r>
              <a:rPr lang="en-GB" baseline="30000" dirty="0">
                <a:latin typeface="Times New Roman" panose="02020603050405020304" pitchFamily="18" charset="0"/>
                <a:cs typeface="Times New Roman" panose="02020603050405020304" pitchFamily="18" charset="0"/>
              </a:rPr>
              <a:t>0</a:t>
            </a:r>
            <a:r>
              <a:rPr lang="en-GB" dirty="0">
                <a:latin typeface="Times New Roman" panose="02020603050405020304" pitchFamily="18" charset="0"/>
                <a:cs typeface="Times New Roman" panose="02020603050405020304" pitchFamily="18" charset="0"/>
              </a:rPr>
              <a:t>(.98)</a:t>
            </a:r>
            <a:r>
              <a:rPr lang="en-GB" baseline="30000" dirty="0">
                <a:latin typeface="Times New Roman" panose="02020603050405020304" pitchFamily="18" charset="0"/>
                <a:cs typeface="Times New Roman" panose="02020603050405020304" pitchFamily="18" charset="0"/>
              </a:rPr>
              <a:t>10 </a:t>
            </a:r>
            <a:r>
              <a:rPr lang="en-GB" dirty="0">
                <a:latin typeface="Times New Roman" panose="02020603050405020304" pitchFamily="18" charset="0"/>
                <a:cs typeface="Times New Roman" panose="02020603050405020304" pitchFamily="18" charset="0"/>
              </a:rPr>
              <a:t>+</a:t>
            </a:r>
            <a:r>
              <a:rPr lang="en-GB" baseline="-25000" dirty="0">
                <a:latin typeface="Times New Roman" panose="02020603050405020304" pitchFamily="18" charset="0"/>
                <a:cs typeface="Times New Roman" panose="02020603050405020304" pitchFamily="18" charset="0"/>
              </a:rPr>
              <a:t>10 </a:t>
            </a:r>
            <a:r>
              <a:rPr lang="en-GB" i="1" dirty="0">
                <a:latin typeface="Times New Roman" panose="02020603050405020304" pitchFamily="18" charset="0"/>
                <a:cs typeface="Times New Roman" panose="02020603050405020304" pitchFamily="18" charset="0"/>
              </a:rPr>
              <a:t>C</a:t>
            </a:r>
            <a:r>
              <a:rPr lang="en-GB" baseline="-25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(.20)</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(.98)</a:t>
            </a:r>
            <a:r>
              <a:rPr lang="en-GB" baseline="30000" dirty="0">
                <a:latin typeface="Times New Roman" panose="02020603050405020304" pitchFamily="18" charset="0"/>
                <a:cs typeface="Times New Roman" panose="02020603050405020304" pitchFamily="18" charset="0"/>
              </a:rPr>
              <a:t>9</a:t>
            </a:r>
          </a:p>
          <a:p>
            <a:pPr marL="0" indent="1714500">
              <a:lnSpc>
                <a:spcPct val="90000"/>
              </a:lnSpc>
              <a:buSzPct val="85000"/>
              <a:buNone/>
            </a:pPr>
            <a:r>
              <a:rPr lang="en-GB" dirty="0">
                <a:latin typeface="Times New Roman" panose="02020603050405020304" pitchFamily="18" charset="0"/>
                <a:cs typeface="Times New Roman" panose="02020603050405020304" pitchFamily="18" charset="0"/>
              </a:rPr>
              <a:t>=(1)(1)(.81707281) + (10) (.02) (.83374776)</a:t>
            </a:r>
          </a:p>
          <a:p>
            <a:pPr marL="0" indent="1714500">
              <a:lnSpc>
                <a:spcPct val="90000"/>
              </a:lnSpc>
              <a:spcAft>
                <a:spcPts val="1200"/>
              </a:spcAft>
              <a:buSzPct val="85000"/>
              <a:buNone/>
            </a:pPr>
            <a:r>
              <a:rPr lang="en-GB" dirty="0">
                <a:latin typeface="Times New Roman" panose="02020603050405020304" pitchFamily="18" charset="0"/>
                <a:cs typeface="Times New Roman" panose="02020603050405020304" pitchFamily="18" charset="0"/>
              </a:rPr>
              <a:t>=.8171 + .1667 = .9838</a:t>
            </a:r>
          </a:p>
          <a:p>
            <a:pPr marL="0" indent="0">
              <a:lnSpc>
                <a:spcPct val="90000"/>
              </a:lnSpc>
              <a:buSzPct val="85000"/>
              <a:buNone/>
            </a:pPr>
            <a:r>
              <a:rPr lang="en-GB" dirty="0">
                <a:latin typeface="Times New Roman" panose="02020603050405020304" pitchFamily="18" charset="0"/>
                <a:cs typeface="Times New Roman" panose="02020603050405020304" pitchFamily="18" charset="0"/>
              </a:rPr>
              <a:t>Thus, the probability that at most one of the 10 packages mailed will not arrive at its destination within the specified time is .9838.</a:t>
            </a:r>
          </a:p>
        </p:txBody>
      </p:sp>
    </p:spTree>
    <p:extLst>
      <p:ext uri="{BB962C8B-B14F-4D97-AF65-F5344CB8AC3E}">
        <p14:creationId xmlns:p14="http://schemas.microsoft.com/office/powerpoint/2010/main" val="342797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According to a survey, 33% of American employees do not plan to change their jobs in the near future. Let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denote the number of employees in a random sample of three American employees who do not plan to change their jobs in the near future. Write the probability distribution of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and draw a histogram for this probability distribution</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223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Discrete Random Variable</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 </a:t>
            </a:r>
            <a:r>
              <a:rPr lang="en-GB" i="1" dirty="0">
                <a:latin typeface="Times New Roman" panose="02020603050405020304" pitchFamily="18" charset="0"/>
                <a:cs typeface="Times New Roman" panose="02020603050405020304" pitchFamily="18" charset="0"/>
              </a:rPr>
              <a:t>random variable</a:t>
            </a:r>
            <a:r>
              <a:rPr lang="en-GB" dirty="0">
                <a:latin typeface="Times New Roman" panose="02020603050405020304" pitchFamily="18" charset="0"/>
                <a:cs typeface="Times New Roman" panose="02020603050405020304" pitchFamily="18" charset="0"/>
              </a:rPr>
              <a:t> that assumes countable values is called a </a:t>
            </a:r>
            <a:r>
              <a:rPr lang="en-GB" b="1" i="1" u="sng" dirty="0">
                <a:latin typeface="Times New Roman" panose="02020603050405020304" pitchFamily="18" charset="0"/>
                <a:cs typeface="Times New Roman" panose="02020603050405020304" pitchFamily="18" charset="0"/>
              </a:rPr>
              <a:t>discrete random variable</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1348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5-13: Solution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total employees in the sample = 3</a:t>
            </a:r>
          </a:p>
          <a:p>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an employee does not plan to change his/her job in the near future)</a:t>
            </a:r>
            <a:r>
              <a:rPr lang="en-GB" dirty="0">
                <a:latin typeface="Times New Roman" panose="02020603050405020304" pitchFamily="18" charset="0"/>
                <a:cs typeface="Times New Roman" panose="02020603050405020304" pitchFamily="18" charset="0"/>
              </a:rPr>
              <a:t> = .33</a:t>
            </a:r>
          </a:p>
          <a:p>
            <a:r>
              <a:rPr lang="en-GB" i="1" dirty="0">
                <a:latin typeface="Times New Roman" panose="02020603050405020304" pitchFamily="18" charset="0"/>
                <a:cs typeface="Times New Roman" panose="02020603050405020304" pitchFamily="18" charset="0"/>
              </a:rPr>
              <a:t>q</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an employee does plan to change his/her job in the near future</a:t>
            </a:r>
            <a:r>
              <a:rPr lang="en-GB" dirty="0">
                <a:latin typeface="Times New Roman" panose="02020603050405020304" pitchFamily="18" charset="0"/>
                <a:cs typeface="Times New Roman" panose="02020603050405020304" pitchFamily="18" charset="0"/>
              </a:rPr>
              <a:t>)</a:t>
            </a:r>
          </a:p>
          <a:p>
            <a:pPr marL="0" indent="457200">
              <a:buNone/>
            </a:pPr>
            <a:r>
              <a:rPr lang="en-GB" dirty="0">
                <a:latin typeface="Times New Roman" panose="02020603050405020304" pitchFamily="18" charset="0"/>
                <a:cs typeface="Times New Roman" panose="02020603050405020304" pitchFamily="18" charset="0"/>
              </a:rPr>
              <a:t>= 1 − .33 = .67</a:t>
            </a:r>
          </a:p>
        </p:txBody>
      </p:sp>
    </p:spTree>
    <p:extLst>
      <p:ext uri="{BB962C8B-B14F-4D97-AF65-F5344CB8AC3E}">
        <p14:creationId xmlns:p14="http://schemas.microsoft.com/office/powerpoint/2010/main" val="3123761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5-13: Solution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lnSpc>
                <a:spcPct val="90000"/>
              </a:lnSpc>
              <a:buSzPct val="85000"/>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(0) =</a:t>
            </a:r>
            <a:r>
              <a:rPr lang="en-GB" baseline="-25000" dirty="0">
                <a:latin typeface="Times New Roman" panose="02020603050405020304" pitchFamily="18" charset="0"/>
                <a:cs typeface="Times New Roman" panose="02020603050405020304" pitchFamily="18" charset="0"/>
              </a:rPr>
              <a:t>3 </a:t>
            </a:r>
            <a:r>
              <a:rPr lang="en-GB" i="1" dirty="0">
                <a:latin typeface="Times New Roman" panose="02020603050405020304" pitchFamily="18" charset="0"/>
                <a:cs typeface="Times New Roman" panose="02020603050405020304" pitchFamily="18" charset="0"/>
              </a:rPr>
              <a:t>C</a:t>
            </a:r>
            <a:r>
              <a:rPr lang="en-GB" baseline="-25000" dirty="0">
                <a:latin typeface="Times New Roman" panose="02020603050405020304" pitchFamily="18" charset="0"/>
                <a:cs typeface="Times New Roman" panose="02020603050405020304" pitchFamily="18" charset="0"/>
              </a:rPr>
              <a:t>0 </a:t>
            </a:r>
            <a:r>
              <a:rPr lang="en-GB" dirty="0">
                <a:latin typeface="Times New Roman" panose="02020603050405020304" pitchFamily="18" charset="0"/>
                <a:cs typeface="Times New Roman" panose="02020603050405020304" pitchFamily="18" charset="0"/>
              </a:rPr>
              <a:t>(.33)</a:t>
            </a:r>
            <a:r>
              <a:rPr lang="en-GB" baseline="30000" dirty="0">
                <a:latin typeface="Times New Roman" panose="02020603050405020304" pitchFamily="18" charset="0"/>
                <a:cs typeface="Times New Roman" panose="02020603050405020304" pitchFamily="18" charset="0"/>
              </a:rPr>
              <a:t>0</a:t>
            </a:r>
            <a:r>
              <a:rPr lang="en-GB" dirty="0">
                <a:latin typeface="Times New Roman" panose="02020603050405020304" pitchFamily="18" charset="0"/>
                <a:cs typeface="Times New Roman" panose="02020603050405020304" pitchFamily="18" charset="0"/>
              </a:rPr>
              <a:t>(.67)</a:t>
            </a:r>
            <a:r>
              <a:rPr lang="en-GB" baseline="30000" dirty="0">
                <a:latin typeface="Times New Roman" panose="02020603050405020304" pitchFamily="18" charset="0"/>
                <a:cs typeface="Times New Roman" panose="02020603050405020304" pitchFamily="18" charset="0"/>
              </a:rPr>
              <a:t>3 </a:t>
            </a:r>
            <a:r>
              <a:rPr lang="en-GB" dirty="0">
                <a:latin typeface="Times New Roman" panose="02020603050405020304" pitchFamily="18" charset="0"/>
                <a:cs typeface="Times New Roman" panose="02020603050405020304" pitchFamily="18" charset="0"/>
              </a:rPr>
              <a:t>= (1)(1)(.300763) = .3008</a:t>
            </a:r>
          </a:p>
          <a:p>
            <a:pPr marL="0" indent="0">
              <a:lnSpc>
                <a:spcPct val="90000"/>
              </a:lnSpc>
              <a:buSzPct val="85000"/>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(1) =</a:t>
            </a:r>
            <a:r>
              <a:rPr lang="en-GB" baseline="-25000" dirty="0">
                <a:latin typeface="Times New Roman" panose="02020603050405020304" pitchFamily="18" charset="0"/>
                <a:cs typeface="Times New Roman" panose="02020603050405020304" pitchFamily="18" charset="0"/>
              </a:rPr>
              <a:t>3 </a:t>
            </a:r>
            <a:r>
              <a:rPr lang="en-GB" i="1" dirty="0">
                <a:latin typeface="Times New Roman" panose="02020603050405020304" pitchFamily="18" charset="0"/>
                <a:cs typeface="Times New Roman" panose="02020603050405020304" pitchFamily="18" charset="0"/>
              </a:rPr>
              <a:t>C</a:t>
            </a:r>
            <a:r>
              <a:rPr lang="en-GB" baseline="-25000" dirty="0">
                <a:latin typeface="Times New Roman" panose="02020603050405020304" pitchFamily="18" charset="0"/>
                <a:cs typeface="Times New Roman" panose="02020603050405020304" pitchFamily="18" charset="0"/>
              </a:rPr>
              <a:t>1 </a:t>
            </a:r>
            <a:r>
              <a:rPr lang="en-GB" dirty="0">
                <a:latin typeface="Times New Roman" panose="02020603050405020304" pitchFamily="18" charset="0"/>
                <a:cs typeface="Times New Roman" panose="02020603050405020304" pitchFamily="18" charset="0"/>
              </a:rPr>
              <a:t>(.33)</a:t>
            </a:r>
            <a:r>
              <a:rPr lang="en-GB" baseline="30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(.67)</a:t>
            </a:r>
            <a:r>
              <a:rPr lang="en-GB" baseline="30000" dirty="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 (3)(.33)(.4489) = .4444</a:t>
            </a:r>
          </a:p>
          <a:p>
            <a:pPr marL="0" indent="0">
              <a:lnSpc>
                <a:spcPct val="90000"/>
              </a:lnSpc>
              <a:buSzPct val="85000"/>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(2) =</a:t>
            </a:r>
            <a:r>
              <a:rPr lang="en-GB" baseline="-25000" dirty="0">
                <a:latin typeface="Times New Roman" panose="02020603050405020304" pitchFamily="18" charset="0"/>
                <a:cs typeface="Times New Roman" panose="02020603050405020304" pitchFamily="18" charset="0"/>
              </a:rPr>
              <a:t>3 </a:t>
            </a:r>
            <a:r>
              <a:rPr lang="en-GB" i="1" dirty="0">
                <a:latin typeface="Times New Roman" panose="02020603050405020304" pitchFamily="18" charset="0"/>
                <a:cs typeface="Times New Roman" panose="02020603050405020304" pitchFamily="18" charset="0"/>
              </a:rPr>
              <a:t>C</a:t>
            </a:r>
            <a:r>
              <a:rPr lang="en-GB" baseline="-25000" dirty="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(.33)</a:t>
            </a:r>
            <a:r>
              <a:rPr lang="en-GB" baseline="30000" dirty="0">
                <a:latin typeface="Times New Roman" panose="02020603050405020304" pitchFamily="18" charset="0"/>
                <a:cs typeface="Times New Roman" panose="02020603050405020304" pitchFamily="18" charset="0"/>
              </a:rPr>
              <a:t>2</a:t>
            </a:r>
            <a:r>
              <a:rPr lang="en-GB" dirty="0">
                <a:latin typeface="Times New Roman" panose="02020603050405020304" pitchFamily="18" charset="0"/>
                <a:cs typeface="Times New Roman" panose="02020603050405020304" pitchFamily="18" charset="0"/>
              </a:rPr>
              <a:t>(.67)</a:t>
            </a:r>
            <a:r>
              <a:rPr lang="en-GB" baseline="30000" dirty="0">
                <a:latin typeface="Times New Roman" panose="02020603050405020304" pitchFamily="18" charset="0"/>
                <a:cs typeface="Times New Roman" panose="02020603050405020304" pitchFamily="18" charset="0"/>
              </a:rPr>
              <a:t>1 </a:t>
            </a:r>
            <a:r>
              <a:rPr lang="en-GB" dirty="0">
                <a:latin typeface="Times New Roman" panose="02020603050405020304" pitchFamily="18" charset="0"/>
                <a:cs typeface="Times New Roman" panose="02020603050405020304" pitchFamily="18" charset="0"/>
              </a:rPr>
              <a:t>= (3)(.1089)(.67) = .2189</a:t>
            </a:r>
          </a:p>
          <a:p>
            <a:pPr marL="0" indent="0">
              <a:lnSpc>
                <a:spcPct val="90000"/>
              </a:lnSpc>
              <a:buSzPct val="85000"/>
              <a:buNone/>
            </a:pPr>
            <a:r>
              <a:rPr lang="en-GB" i="1" dirty="0">
                <a:latin typeface="Times New Roman" panose="02020603050405020304" pitchFamily="18" charset="0"/>
                <a:cs typeface="Times New Roman" panose="02020603050405020304" pitchFamily="18" charset="0"/>
              </a:rPr>
              <a:t>P</a:t>
            </a:r>
            <a:r>
              <a:rPr lang="en-GB" dirty="0">
                <a:latin typeface="Times New Roman" panose="02020603050405020304" pitchFamily="18" charset="0"/>
                <a:cs typeface="Times New Roman" panose="02020603050405020304" pitchFamily="18" charset="0"/>
              </a:rPr>
              <a:t>(3) =</a:t>
            </a:r>
            <a:r>
              <a:rPr lang="en-GB" baseline="-25000" dirty="0">
                <a:latin typeface="Times New Roman" panose="02020603050405020304" pitchFamily="18" charset="0"/>
                <a:cs typeface="Times New Roman" panose="02020603050405020304" pitchFamily="18" charset="0"/>
              </a:rPr>
              <a:t>3 </a:t>
            </a:r>
            <a:r>
              <a:rPr lang="en-GB" i="1" dirty="0">
                <a:latin typeface="Times New Roman" panose="02020603050405020304" pitchFamily="18" charset="0"/>
                <a:cs typeface="Times New Roman" panose="02020603050405020304" pitchFamily="18" charset="0"/>
              </a:rPr>
              <a:t>C</a:t>
            </a:r>
            <a:r>
              <a:rPr lang="en-GB" baseline="-25000" dirty="0">
                <a:latin typeface="Times New Roman" panose="02020603050405020304" pitchFamily="18" charset="0"/>
                <a:cs typeface="Times New Roman" panose="02020603050405020304" pitchFamily="18" charset="0"/>
              </a:rPr>
              <a:t>3 </a:t>
            </a:r>
            <a:r>
              <a:rPr lang="en-GB" dirty="0">
                <a:latin typeface="Times New Roman" panose="02020603050405020304" pitchFamily="18" charset="0"/>
                <a:cs typeface="Times New Roman" panose="02020603050405020304" pitchFamily="18" charset="0"/>
              </a:rPr>
              <a:t>(.33)</a:t>
            </a:r>
            <a:r>
              <a:rPr lang="en-GB" baseline="30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(.67)</a:t>
            </a:r>
            <a:r>
              <a:rPr lang="en-GB" baseline="30000" dirty="0">
                <a:latin typeface="Times New Roman" panose="02020603050405020304" pitchFamily="18" charset="0"/>
                <a:cs typeface="Times New Roman" panose="02020603050405020304" pitchFamily="18" charset="0"/>
              </a:rPr>
              <a:t>0 </a:t>
            </a:r>
            <a:r>
              <a:rPr lang="en-GB" dirty="0">
                <a:latin typeface="Times New Roman" panose="02020603050405020304" pitchFamily="18" charset="0"/>
                <a:cs typeface="Times New Roman" panose="02020603050405020304" pitchFamily="18" charset="0"/>
              </a:rPr>
              <a:t>= (1)(.035937)(1) = .0359</a:t>
            </a:r>
          </a:p>
        </p:txBody>
      </p:sp>
    </p:spTree>
    <p:extLst>
      <p:ext uri="{BB962C8B-B14F-4D97-AF65-F5344CB8AC3E}">
        <p14:creationId xmlns:p14="http://schemas.microsoft.com/office/powerpoint/2010/main" val="1801864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US" dirty="0"/>
              <a:t>Example 5-13: Solution</a:t>
            </a:r>
            <a:br>
              <a:rPr lang="en-US" dirty="0"/>
            </a:br>
            <a:r>
              <a:rPr lang="en-US" sz="3100" dirty="0"/>
              <a:t>Table 5.9 Probability Distribution of </a:t>
            </a:r>
            <a:r>
              <a:rPr lang="en-US" sz="3100" i="1" dirty="0"/>
              <a:t>x</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721653"/>
            <a:ext cx="8534400" cy="640547"/>
          </a:xfrm>
        </p:spPr>
        <p:txBody>
          <a:bodyPr/>
          <a:lstStyle/>
          <a:p>
            <a:pPr algn="l">
              <a:lnSpc>
                <a:spcPct val="100000"/>
              </a:lnSpc>
              <a:spcBef>
                <a:spcPts val="0"/>
              </a:spcBef>
            </a:pPr>
            <a:r>
              <a:rPr lang="en-GB" sz="2400" b="1" cap="all" spc="90" dirty="0">
                <a:solidFill>
                  <a:srgbClr val="000000"/>
                </a:solidFill>
                <a:ea typeface="Times New Roman"/>
                <a:cs typeface="Times New Roman"/>
              </a:rPr>
              <a:t>Table 5.9 </a:t>
            </a:r>
            <a:r>
              <a:rPr lang="en-US" sz="2400" b="1" dirty="0">
                <a:solidFill>
                  <a:srgbClr val="000000"/>
                </a:solidFill>
                <a:ea typeface="Times New Roman"/>
                <a:cs typeface="Times New Roman"/>
              </a:rPr>
              <a:t>Probability Distribution of </a:t>
            </a:r>
            <a:r>
              <a:rPr lang="en-US" sz="2400" b="1" i="1" dirty="0">
                <a:solidFill>
                  <a:srgbClr val="000000"/>
                </a:solidFill>
                <a:ea typeface="Times New Roman"/>
                <a:cs typeface="Times New Roman"/>
              </a:rPr>
              <a:t>x</a:t>
            </a:r>
            <a:endParaRPr lang="en-US" sz="1600" b="1" dirty="0">
              <a:solidFill>
                <a:srgbClr val="FFFFFF"/>
              </a:solidFill>
              <a:ea typeface="Times New Roman"/>
              <a:cs typeface="STIXTwoText-Bold"/>
            </a:endParaRPr>
          </a:p>
        </p:txBody>
      </p:sp>
      <p:graphicFrame>
        <p:nvGraphicFramePr>
          <p:cNvPr id="10" name="Table Placeholder 9">
            <a:extLst>
              <a:ext uri="{FF2B5EF4-FFF2-40B4-BE49-F238E27FC236}">
                <a16:creationId xmlns:a16="http://schemas.microsoft.com/office/drawing/2014/main" id="{E73380C5-675D-4A4F-9CDD-35A4571F4869}"/>
              </a:ext>
            </a:extLst>
          </p:cNvPr>
          <p:cNvGraphicFramePr>
            <a:graphicFrameLocks noGrp="1"/>
          </p:cNvGraphicFramePr>
          <p:nvPr>
            <p:ph type="tbl" sz="quarter" idx="17"/>
            <p:extLst>
              <p:ext uri="{D42A27DB-BD31-4B8C-83A1-F6EECF244321}">
                <p14:modId xmlns:p14="http://schemas.microsoft.com/office/powerpoint/2010/main" val="510154180"/>
              </p:ext>
            </p:extLst>
          </p:nvPr>
        </p:nvGraphicFramePr>
        <p:xfrm>
          <a:off x="3161720" y="2687320"/>
          <a:ext cx="2820560" cy="197612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3074477490"/>
                    </a:ext>
                  </a:extLst>
                </a:gridCol>
                <a:gridCol w="1677560">
                  <a:extLst>
                    <a:ext uri="{9D8B030D-6E8A-4147-A177-3AD203B41FA5}">
                      <a16:colId xmlns:a16="http://schemas.microsoft.com/office/drawing/2014/main" val="1298498712"/>
                    </a:ext>
                  </a:extLst>
                </a:gridCol>
              </a:tblGrid>
              <a:tr h="370840">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a:t>
                      </a:r>
                    </a:p>
                  </a:txBody>
                  <a:tcPr marL="304800" marR="76200" marT="63500" marB="63500"/>
                </a:tc>
                <a:tc>
                  <a:txBody>
                    <a:bodyPr/>
                    <a:lstStyle/>
                    <a:p>
                      <a:pPr marL="0" marR="0" algn="ctr">
                        <a:lnSpc>
                          <a:spcPct val="100000"/>
                        </a:lnSpc>
                        <a:spcBef>
                          <a:spcPts val="0"/>
                        </a:spcBef>
                        <a:spcAft>
                          <a:spcPts val="300"/>
                        </a:spcAft>
                        <a:tabLst>
                          <a:tab pos="1168400" algn="ctr"/>
                          <a:tab pos="1911350" algn="ctr"/>
                          <a:tab pos="2951480" algn="ctr"/>
                        </a:tabLst>
                      </a:pPr>
                      <a:r>
                        <a:rPr lang="en-US" sz="1800" dirty="0">
                          <a:solidFill>
                            <a:srgbClr val="000000"/>
                          </a:solidFill>
                          <a:latin typeface="Times New Roman" panose="02020603050405020304" pitchFamily="18" charset="0"/>
                          <a:ea typeface="Times New Roman"/>
                          <a:cs typeface="Times New Roman" panose="02020603050405020304" pitchFamily="18" charset="0"/>
                        </a:rPr>
                        <a:t>.3008</a:t>
                      </a:r>
                    </a:p>
                  </a:txBody>
                  <a:tcPr marL="76200" marR="76200" marT="63500" marB="63500"/>
                </a:tc>
                <a:extLst>
                  <a:ext uri="{0D108BD9-81ED-4DB2-BD59-A6C34878D82A}">
                    <a16:rowId xmlns:a16="http://schemas.microsoft.com/office/drawing/2014/main" val="872239830"/>
                  </a:ext>
                </a:extLst>
              </a:tr>
              <a:tr h="370840">
                <a:tc>
                  <a:txBody>
                    <a:bodyPr/>
                    <a:lstStyle/>
                    <a:p>
                      <a:pPr marL="0" marR="0">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a:t>
                      </a:r>
                    </a:p>
                  </a:txBody>
                  <a:tcPr marL="304800" marR="76200" marT="63500" marB="63500"/>
                </a:tc>
                <a:tc>
                  <a:txBody>
                    <a:bodyPr/>
                    <a:lstStyle/>
                    <a:p>
                      <a:pPr marL="0" marR="0" algn="ctr">
                        <a:lnSpc>
                          <a:spcPct val="100000"/>
                        </a:lnSpc>
                        <a:spcBef>
                          <a:spcPts val="0"/>
                        </a:spcBef>
                        <a:spcAft>
                          <a:spcPts val="300"/>
                        </a:spcAft>
                        <a:tabLst>
                          <a:tab pos="1168400" algn="ctr"/>
                          <a:tab pos="1911350" algn="ctr"/>
                          <a:tab pos="2951480" algn="ctr"/>
                        </a:tabLst>
                      </a:pPr>
                      <a:r>
                        <a:rPr lang="en-US" sz="1800" dirty="0">
                          <a:solidFill>
                            <a:srgbClr val="000000"/>
                          </a:solidFill>
                          <a:latin typeface="Times New Roman" panose="02020603050405020304" pitchFamily="18" charset="0"/>
                          <a:ea typeface="Times New Roman"/>
                          <a:cs typeface="Times New Roman" panose="02020603050405020304" pitchFamily="18" charset="0"/>
                        </a:rPr>
                        <a:t>.4444</a:t>
                      </a:r>
                    </a:p>
                  </a:txBody>
                  <a:tcPr marL="76200" marR="76200" marT="63500" marB="63500"/>
                </a:tc>
                <a:extLst>
                  <a:ext uri="{0D108BD9-81ED-4DB2-BD59-A6C34878D82A}">
                    <a16:rowId xmlns:a16="http://schemas.microsoft.com/office/drawing/2014/main" val="3022438099"/>
                  </a:ext>
                </a:extLst>
              </a:tr>
              <a:tr h="370840">
                <a:tc>
                  <a:txBody>
                    <a:bodyPr/>
                    <a:lstStyle/>
                    <a:p>
                      <a:pPr marL="0" marR="0">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a:t>
                      </a:r>
                    </a:p>
                  </a:txBody>
                  <a:tcPr marL="304800" marR="76200" marT="63500" marB="63500"/>
                </a:tc>
                <a:tc>
                  <a:txBody>
                    <a:bodyPr/>
                    <a:lstStyle/>
                    <a:p>
                      <a:pPr marL="0" marR="0" algn="ctr">
                        <a:lnSpc>
                          <a:spcPct val="100000"/>
                        </a:lnSpc>
                        <a:spcBef>
                          <a:spcPts val="0"/>
                        </a:spcBef>
                        <a:spcAft>
                          <a:spcPts val="300"/>
                        </a:spcAft>
                        <a:tabLst>
                          <a:tab pos="1168400" algn="ctr"/>
                          <a:tab pos="1911350" algn="ctr"/>
                          <a:tab pos="2951480" algn="ctr"/>
                        </a:tabLst>
                      </a:pPr>
                      <a:r>
                        <a:rPr lang="en-US" sz="1800" dirty="0">
                          <a:solidFill>
                            <a:srgbClr val="000000"/>
                          </a:solidFill>
                          <a:latin typeface="Times New Roman" panose="02020603050405020304" pitchFamily="18" charset="0"/>
                          <a:ea typeface="Times New Roman"/>
                          <a:cs typeface="Times New Roman" panose="02020603050405020304" pitchFamily="18" charset="0"/>
                        </a:rPr>
                        <a:t>.2189</a:t>
                      </a:r>
                    </a:p>
                  </a:txBody>
                  <a:tcPr marL="76200" marR="76200" marT="63500" marB="63500"/>
                </a:tc>
                <a:extLst>
                  <a:ext uri="{0D108BD9-81ED-4DB2-BD59-A6C34878D82A}">
                    <a16:rowId xmlns:a16="http://schemas.microsoft.com/office/drawing/2014/main" val="607486889"/>
                  </a:ext>
                </a:extLst>
              </a:tr>
              <a:tr h="370840">
                <a:tc>
                  <a:txBody>
                    <a:bodyPr/>
                    <a:lstStyle/>
                    <a:p>
                      <a:pPr marL="0" marR="0">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a:t>
                      </a:r>
                    </a:p>
                  </a:txBody>
                  <a:tcPr marL="304800" marR="76200" marT="63500" marB="63500"/>
                </a:tc>
                <a:tc>
                  <a:txBody>
                    <a:bodyPr/>
                    <a:lstStyle/>
                    <a:p>
                      <a:pPr marL="0" marR="0" algn="ctr">
                        <a:lnSpc>
                          <a:spcPct val="100000"/>
                        </a:lnSpc>
                        <a:spcBef>
                          <a:spcPts val="0"/>
                        </a:spcBef>
                        <a:spcAft>
                          <a:spcPts val="300"/>
                        </a:spcAft>
                        <a:tabLst>
                          <a:tab pos="1168400" algn="ctr"/>
                          <a:tab pos="1911350" algn="ctr"/>
                          <a:tab pos="2951480" algn="ctr"/>
                        </a:tabLst>
                      </a:pPr>
                      <a:r>
                        <a:rPr lang="en-US" sz="1800" dirty="0">
                          <a:solidFill>
                            <a:srgbClr val="000000"/>
                          </a:solidFill>
                          <a:latin typeface="Times New Roman" panose="02020603050405020304" pitchFamily="18" charset="0"/>
                          <a:ea typeface="Times New Roman"/>
                          <a:cs typeface="Times New Roman" panose="02020603050405020304" pitchFamily="18" charset="0"/>
                        </a:rPr>
                        <a:t>.0359</a:t>
                      </a:r>
                    </a:p>
                  </a:txBody>
                  <a:tcPr marL="76200" marR="76200" marT="63500" marB="63500"/>
                </a:tc>
                <a:extLst>
                  <a:ext uri="{0D108BD9-81ED-4DB2-BD59-A6C34878D82A}">
                    <a16:rowId xmlns:a16="http://schemas.microsoft.com/office/drawing/2014/main" val="830890144"/>
                  </a:ext>
                </a:extLst>
              </a:tr>
            </a:tbl>
          </a:graphicData>
        </a:graphic>
      </p:graphicFrame>
    </p:spTree>
    <p:extLst>
      <p:ext uri="{BB962C8B-B14F-4D97-AF65-F5344CB8AC3E}">
        <p14:creationId xmlns:p14="http://schemas.microsoft.com/office/powerpoint/2010/main" val="3534333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5.3 Histogram for the Probability Distribution of Table 5.9</a:t>
            </a:r>
          </a:p>
        </p:txBody>
      </p:sp>
      <p:pic>
        <p:nvPicPr>
          <p:cNvPr id="7" name="Picture Placeholder 6" descr="A histogram plots probability distribution. The horizontal axis is labeled x and ranges from 0 to 3 in increments of 1. The vertical axis is labeled P of x and ranges from 0 to 0.50 in increments of 0.10. From 0 to 3, the bars extend up to the counts, 0.3008, 0.4444, 0.2189, and 0.0359, respectively.">
            <a:extLst>
              <a:ext uri="{FF2B5EF4-FFF2-40B4-BE49-F238E27FC236}">
                <a16:creationId xmlns:a16="http://schemas.microsoft.com/office/drawing/2014/main" id="{E3D23515-9054-4581-A1E6-CBA7D714B9C1}"/>
              </a:ext>
            </a:extLst>
          </p:cNvPr>
          <p:cNvPicPr>
            <a:picLocks noGrp="1" noChangeAspect="1"/>
          </p:cNvPicPr>
          <p:nvPr>
            <p:ph type="pic" sz="quarter" idx="20"/>
          </p:nvPr>
        </p:nvPicPr>
        <p:blipFill>
          <a:blip r:embed="rId2"/>
          <a:stretch>
            <a:fillRect/>
          </a:stretch>
        </p:blipFill>
        <p:spPr>
          <a:xfrm>
            <a:off x="1714500" y="1724025"/>
            <a:ext cx="5715000" cy="4295775"/>
          </a:xfrm>
          <a:prstGeom prst="rect">
            <a:avLst/>
          </a:prstGeom>
        </p:spPr>
      </p:pic>
    </p:spTree>
    <p:extLst>
      <p:ext uri="{BB962C8B-B14F-4D97-AF65-F5344CB8AC3E}">
        <p14:creationId xmlns:p14="http://schemas.microsoft.com/office/powerpoint/2010/main" val="2029097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Using the Table of Binomial Probabilities</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p:txBody>
          <a:bodyPr/>
          <a:lstStyle/>
          <a:p>
            <a:pPr marL="0" indent="0" algn="l">
              <a:buNone/>
            </a:pPr>
            <a:r>
              <a:rPr lang="en-US" sz="2800" dirty="0">
                <a:latin typeface="Times New Roman" panose="02020603050405020304" pitchFamily="18" charset="0"/>
                <a:cs typeface="Times New Roman" panose="02020603050405020304" pitchFamily="18" charset="0"/>
              </a:rPr>
              <a:t>The probabilities for a binomial experiment can also be read from </a:t>
            </a:r>
            <a:r>
              <a:rPr lang="en-GB" sz="2800" dirty="0">
                <a:latin typeface="Times New Roman" panose="02020603050405020304" pitchFamily="18" charset="0"/>
                <a:cs typeface="Times New Roman" panose="02020603050405020304" pitchFamily="18" charset="0"/>
              </a:rPr>
              <a:t>Table I in Appendix B, the table of binomial probabilities.</a:t>
            </a:r>
          </a:p>
          <a:p>
            <a:pPr marL="0" indent="0" algn="l">
              <a:buNone/>
            </a:pPr>
            <a:r>
              <a:rPr lang="en-GB" sz="2800" dirty="0">
                <a:latin typeface="Times New Roman" panose="02020603050405020304" pitchFamily="18" charset="0"/>
                <a:cs typeface="Times New Roman" panose="02020603050405020304" pitchFamily="18" charset="0"/>
              </a:rPr>
              <a:t>This lists the probabilities of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for </a:t>
            </a:r>
            <a:r>
              <a:rPr lang="en-GB" sz="2800" i="1" dirty="0">
                <a:latin typeface="Times New Roman" panose="02020603050405020304" pitchFamily="18" charset="0"/>
                <a:cs typeface="Times New Roman" panose="02020603050405020304" pitchFamily="18" charset="0"/>
              </a:rPr>
              <a:t>n </a:t>
            </a:r>
            <a:r>
              <a:rPr lang="en-GB" sz="2800" dirty="0">
                <a:latin typeface="Times New Roman" panose="02020603050405020304" pitchFamily="18" charset="0"/>
                <a:cs typeface="Times New Roman" panose="02020603050405020304" pitchFamily="18" charset="0"/>
              </a:rPr>
              <a:t>= 1 to </a:t>
            </a:r>
            <a:r>
              <a:rPr lang="en-GB" sz="2800" i="1" dirty="0">
                <a:latin typeface="Times New Roman" panose="02020603050405020304" pitchFamily="18" charset="0"/>
                <a:cs typeface="Times New Roman" panose="02020603050405020304" pitchFamily="18" charset="0"/>
              </a:rPr>
              <a:t>n </a:t>
            </a:r>
            <a:r>
              <a:rPr lang="en-GB" sz="2800" dirty="0">
                <a:latin typeface="Times New Roman" panose="02020603050405020304" pitchFamily="18" charset="0"/>
                <a:cs typeface="Times New Roman" panose="02020603050405020304" pitchFamily="18" charset="0"/>
              </a:rPr>
              <a:t>= 25.</a:t>
            </a:r>
          </a:p>
          <a:p>
            <a:pPr marL="0" indent="0" algn="l">
              <a:buNone/>
            </a:pPr>
            <a:r>
              <a:rPr lang="en-GB" sz="2800" dirty="0">
                <a:latin typeface="Times New Roman" panose="02020603050405020304" pitchFamily="18" charset="0"/>
                <a:cs typeface="Times New Roman" panose="02020603050405020304" pitchFamily="18" charset="0"/>
              </a:rPr>
              <a:t>This lists the probabilities of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for selected values of </a:t>
            </a:r>
            <a:r>
              <a:rPr lang="en-GB" sz="2800" i="1"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a:t>
            </a:r>
            <a:endParaRPr lang="en-US" sz="2800" b="1" dirty="0">
              <a:solidFill>
                <a:srgbClr val="FFFFFF"/>
              </a:solidFill>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3210770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5-14</a:t>
            </a:r>
            <a:r>
              <a:rPr lang="en-US" dirty="0">
                <a:latin typeface="Times New Roman" panose="02020603050405020304" pitchFamily="18" charset="0"/>
                <a:cs typeface="Times New Roman" panose="02020603050405020304" pitchFamily="18" charset="0"/>
              </a:rPr>
              <a:t> (1 of 3)</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According to a survey, 30% of college students said that they spend too much time on Facebook. (The remaining 70% said that they do not spend too much time on Facebook or had no opinion.) Suppose this result holds true for the current population of all college students. A random sample of six college students is selected. Using Table I of Appendix B, answer the following</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7556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5-14</a:t>
            </a:r>
            <a:r>
              <a:rPr lang="en-US" dirty="0">
                <a:latin typeface="Times New Roman" panose="02020603050405020304" pitchFamily="18" charset="0"/>
                <a:cs typeface="Times New Roman" panose="02020603050405020304" pitchFamily="18" charset="0"/>
              </a:rPr>
              <a:t> (2 of 3)</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p:txBody>
          <a:bodyPr/>
          <a:lstStyle/>
          <a:p>
            <a:pPr marL="457200" lvl="1">
              <a:buAutoNum type="alphaLcParenBoth"/>
            </a:pPr>
            <a:r>
              <a:rPr lang="en-GB" sz="2800" dirty="0">
                <a:latin typeface="Times New Roman" panose="02020603050405020304" pitchFamily="18" charset="0"/>
                <a:cs typeface="Times New Roman" panose="02020603050405020304" pitchFamily="18" charset="0"/>
              </a:rPr>
              <a:t>Find the probability that exactly three </a:t>
            </a:r>
            <a:r>
              <a:rPr lang="en-US" sz="2800" dirty="0">
                <a:latin typeface="Times New Roman" panose="02020603050405020304" pitchFamily="18" charset="0"/>
                <a:cs typeface="Times New Roman" panose="02020603050405020304" pitchFamily="18" charset="0"/>
              </a:rPr>
              <a:t>of these six college students will say that they spend too much time on Facebook</a:t>
            </a:r>
            <a:r>
              <a:rPr lang="en-GB" sz="2800" dirty="0">
                <a:latin typeface="Times New Roman" panose="02020603050405020304" pitchFamily="18" charset="0"/>
                <a:cs typeface="Times New Roman" panose="02020603050405020304" pitchFamily="18" charset="0"/>
              </a:rPr>
              <a:t>.</a:t>
            </a:r>
          </a:p>
          <a:p>
            <a:pPr marL="457200" lvl="1">
              <a:buAutoNum type="alphaLcParenBoth"/>
            </a:pPr>
            <a:r>
              <a:rPr lang="en-GB" sz="2800" dirty="0">
                <a:latin typeface="Times New Roman" panose="02020603050405020304" pitchFamily="18" charset="0"/>
                <a:cs typeface="Times New Roman" panose="02020603050405020304" pitchFamily="18" charset="0"/>
              </a:rPr>
              <a:t>Find the probability that </a:t>
            </a:r>
            <a:r>
              <a:rPr lang="en-US" sz="2800" dirty="0">
                <a:latin typeface="Times New Roman" panose="02020603050405020304" pitchFamily="18" charset="0"/>
                <a:cs typeface="Times New Roman" panose="02020603050405020304" pitchFamily="18" charset="0"/>
              </a:rPr>
              <a:t>at most two of these six college students will say that they spend too much time on Facebook</a:t>
            </a:r>
            <a:r>
              <a:rPr lang="en-GB" sz="2800" dirty="0">
                <a:latin typeface="Times New Roman" panose="02020603050405020304" pitchFamily="18" charset="0"/>
                <a:cs typeface="Times New Roman" panose="02020603050405020304" pitchFamily="18" charset="0"/>
              </a:rPr>
              <a:t>.</a:t>
            </a:r>
          </a:p>
          <a:p>
            <a:pPr marL="457200" lvl="1">
              <a:buAutoNum type="alphaLcParenBoth"/>
            </a:pPr>
            <a:r>
              <a:rPr lang="en-GB" sz="2800" dirty="0">
                <a:latin typeface="Times New Roman" panose="02020603050405020304" pitchFamily="18" charset="0"/>
                <a:cs typeface="Times New Roman" panose="02020603050405020304" pitchFamily="18" charset="0"/>
              </a:rPr>
              <a:t>Find the probability that </a:t>
            </a:r>
            <a:r>
              <a:rPr lang="en-US" sz="2800" dirty="0">
                <a:latin typeface="Times New Roman" panose="02020603050405020304" pitchFamily="18" charset="0"/>
                <a:cs typeface="Times New Roman" panose="02020603050405020304" pitchFamily="18" charset="0"/>
              </a:rPr>
              <a:t>at least three of these six college students will say that they spend too much time on Facebook</a:t>
            </a:r>
            <a:r>
              <a:rPr lang="en-GB"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81515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5-14</a:t>
            </a:r>
            <a:r>
              <a:rPr lang="en-US" dirty="0">
                <a:latin typeface="Times New Roman" panose="02020603050405020304" pitchFamily="18" charset="0"/>
                <a:cs typeface="Times New Roman" panose="02020603050405020304" pitchFamily="18" charset="0"/>
              </a:rPr>
              <a:t> (3 of 3)</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p:txBody>
          <a:bodyPr/>
          <a:lstStyle/>
          <a:p>
            <a:pPr marL="457200" lvl="1">
              <a:buSzPct val="100000"/>
              <a:buFont typeface="+mj-lt"/>
              <a:buAutoNum type="alphaLcParenR" startAt="4"/>
            </a:pPr>
            <a:r>
              <a:rPr lang="en-GB" sz="2800" dirty="0">
                <a:latin typeface="Times New Roman" panose="02020603050405020304" pitchFamily="18" charset="0"/>
                <a:cs typeface="Times New Roman" panose="02020603050405020304" pitchFamily="18" charset="0"/>
              </a:rPr>
              <a:t>Find the probability that </a:t>
            </a:r>
            <a:r>
              <a:rPr lang="en-US" sz="2800" dirty="0">
                <a:latin typeface="Times New Roman" panose="02020603050405020304" pitchFamily="18" charset="0"/>
                <a:cs typeface="Times New Roman" panose="02020603050405020304" pitchFamily="18" charset="0"/>
              </a:rPr>
              <a:t>one to three of these six college students will say that they spend too much time on Facebook</a:t>
            </a:r>
            <a:r>
              <a:rPr lang="en-GB" sz="2800" dirty="0">
                <a:latin typeface="Times New Roman" panose="02020603050405020304" pitchFamily="18" charset="0"/>
                <a:cs typeface="Times New Roman" panose="02020603050405020304" pitchFamily="18" charset="0"/>
              </a:rPr>
              <a:t>.</a:t>
            </a:r>
          </a:p>
          <a:p>
            <a:pPr marL="457200" lvl="1">
              <a:buSzPct val="100000"/>
              <a:buFont typeface="+mj-lt"/>
              <a:buAutoNum type="alphaLcParenR" startAt="4"/>
            </a:pPr>
            <a:r>
              <a:rPr lang="en-GB" sz="2800" dirty="0">
                <a:latin typeface="Times New Roman" panose="02020603050405020304" pitchFamily="18" charset="0"/>
                <a:cs typeface="Times New Roman" panose="02020603050405020304" pitchFamily="18" charset="0"/>
              </a:rPr>
              <a:t>Let x be the number </a:t>
            </a:r>
            <a:r>
              <a:rPr lang="en-US" sz="2800" dirty="0">
                <a:latin typeface="Times New Roman" panose="02020603050405020304" pitchFamily="18" charset="0"/>
                <a:cs typeface="Times New Roman" panose="02020603050405020304" pitchFamily="18" charset="0"/>
              </a:rPr>
              <a:t>in a random sample of six college students who will say that they spend too much time on Facebook. Write the probability distribution of </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and draw a histogram for this probability distribution</a:t>
            </a:r>
            <a:r>
              <a:rPr lang="en-GB"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341195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GB" dirty="0"/>
              <a:t>Table 5.10 Determining </a:t>
            </a:r>
            <a:r>
              <a:rPr lang="en-GB" i="1" dirty="0"/>
              <a:t>P</a:t>
            </a:r>
            <a:r>
              <a:rPr lang="en-GB" dirty="0"/>
              <a:t>(</a:t>
            </a:r>
            <a:r>
              <a:rPr lang="en-GB" b="1" i="1" dirty="0"/>
              <a:t>x</a:t>
            </a:r>
            <a:r>
              <a:rPr lang="en-GB" dirty="0"/>
              <a:t> = 3) for </a:t>
            </a:r>
            <a:r>
              <a:rPr lang="en-GB" b="1" i="1" dirty="0"/>
              <a:t>n</a:t>
            </a:r>
            <a:r>
              <a:rPr lang="en-GB" dirty="0"/>
              <a:t> = 6 and </a:t>
            </a:r>
            <a:r>
              <a:rPr lang="en-GB" b="1" i="1" dirty="0"/>
              <a:t>p</a:t>
            </a:r>
            <a:r>
              <a:rPr lang="en-GB" dirty="0"/>
              <a:t> = .30</a:t>
            </a:r>
            <a:endParaRPr lang="en-US" dirty="0">
              <a:latin typeface="Times New Roman" panose="02020603050405020304" pitchFamily="18" charset="0"/>
              <a:cs typeface="Times New Roman" panose="02020603050405020304" pitchFamily="18" charset="0"/>
            </a:endParaRPr>
          </a:p>
        </p:txBody>
      </p:sp>
      <p:pic>
        <p:nvPicPr>
          <p:cNvPr id="7" name="Picture Placeholder 6" descr="A table titled, determining P of x equals 3 for n equals 6 and p equals .30. The table has 3 columns and the column headers are n, x, and p. The column headers, p is further subdivided into six columns, .05, .10, .20, .30, ellipsis, and.95. The ellipsis column has ellipsis in all rows. A callout points to the sub-column header, .30 and reads, P equals .30. The row-wise data in the table are as follows:&#10;Row 1: n, 6; x, 0; p of .05, .7351; p of .10, .5314; p of .20, .2621; p of .30, 01176; p of .95, .0000. A callout points to the value 6 and reads, n equals 6.&#10;Row 2: n, no data; x, 1; p of .05, .2321; p of .10, .3543; p of .20, .3932; p of .30, .3025; p of .95, .0000.&#10;Row 3: n, no data; x, 2; p of .05, .0305; p of .10, .0984; p of .20, .2458; p of .30, .3241; p of .95, .0001.&#10;Row 4: n, no data; x, 3; p of .05, .0021; p of .10, .0146; p of .20, .0819; p of .30, .1852; p of .95, .0021. A callout points to the value 3 and reads, x equals 3, and another callout points to the value .1852 and reads P of (x equals 3) equals .1852. &#10;Row 5: n, no data; x, 4; p of .05, .0001; p of .10, .0012; p of .20, .0154; p of .30, .0595; p of .95, .0305.&#10;Row 6: n, no data; x, 5; p of .05, .0000; p of .10, .0001; p of .20, .0015; p of .30, .0102; p of .95, .2321.&#10;Row 7: n, no data; x, 6; p of .05, .0000; p of .10, .0000; p of .20, .0001; p of .30, .0007; p of .95, .7351.">
            <a:extLst>
              <a:ext uri="{FF2B5EF4-FFF2-40B4-BE49-F238E27FC236}">
                <a16:creationId xmlns:a16="http://schemas.microsoft.com/office/drawing/2014/main" id="{BAC64CDB-128F-4739-B591-16BFDB97BAC7}"/>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663746" y="1756316"/>
            <a:ext cx="7816509" cy="3501484"/>
          </a:xfrm>
          <a:prstGeom prst="rect">
            <a:avLst/>
          </a:prstGeom>
        </p:spPr>
      </p:pic>
    </p:spTree>
    <p:extLst>
      <p:ext uri="{BB962C8B-B14F-4D97-AF65-F5344CB8AC3E}">
        <p14:creationId xmlns:p14="http://schemas.microsoft.com/office/powerpoint/2010/main" val="42422422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GB" dirty="0"/>
              <a:t>Table 5.11 Portion of Table I for </a:t>
            </a:r>
            <a:r>
              <a:rPr lang="en-GB" b="1" i="1" dirty="0"/>
              <a:t>n</a:t>
            </a:r>
            <a:r>
              <a:rPr lang="en-GB" dirty="0"/>
              <a:t> = 6 and </a:t>
            </a:r>
            <a:r>
              <a:rPr lang="en-GB" b="1" i="1" dirty="0"/>
              <a:t>p</a:t>
            </a:r>
            <a:r>
              <a:rPr lang="en-GB" dirty="0"/>
              <a:t>= .30</a:t>
            </a:r>
            <a:endParaRPr lang="en-US" i="1" dirty="0"/>
          </a:p>
        </p:txBody>
      </p:sp>
      <p:graphicFrame>
        <p:nvGraphicFramePr>
          <p:cNvPr id="8" name="Table 8">
            <a:extLst>
              <a:ext uri="{FF2B5EF4-FFF2-40B4-BE49-F238E27FC236}">
                <a16:creationId xmlns:a16="http://schemas.microsoft.com/office/drawing/2014/main" id="{FEB3472A-9A10-4F69-97B8-A06F950A40A7}"/>
              </a:ext>
            </a:extLst>
          </p:cNvPr>
          <p:cNvGraphicFramePr>
            <a:graphicFrameLocks noGrp="1"/>
          </p:cNvGraphicFramePr>
          <p:nvPr>
            <p:ph type="tbl" sz="quarter" idx="17"/>
            <p:extLst>
              <p:ext uri="{D42A27DB-BD31-4B8C-83A1-F6EECF244321}">
                <p14:modId xmlns:p14="http://schemas.microsoft.com/office/powerpoint/2010/main" val="4077724767"/>
              </p:ext>
            </p:extLst>
          </p:nvPr>
        </p:nvGraphicFramePr>
        <p:xfrm>
          <a:off x="2097882" y="1760220"/>
          <a:ext cx="4948236" cy="3337560"/>
        </p:xfrm>
        <a:graphic>
          <a:graphicData uri="http://schemas.openxmlformats.org/drawingml/2006/table">
            <a:tbl>
              <a:tblPr firstRow="1" bandRow="1">
                <a:tableStyleId>{69012ECD-51FC-41F1-AA8D-1B2483CD663E}</a:tableStyleId>
              </a:tblPr>
              <a:tblGrid>
                <a:gridCol w="1649412">
                  <a:extLst>
                    <a:ext uri="{9D8B030D-6E8A-4147-A177-3AD203B41FA5}">
                      <a16:colId xmlns:a16="http://schemas.microsoft.com/office/drawing/2014/main" val="1069633319"/>
                    </a:ext>
                  </a:extLst>
                </a:gridCol>
                <a:gridCol w="1649412">
                  <a:extLst>
                    <a:ext uri="{9D8B030D-6E8A-4147-A177-3AD203B41FA5}">
                      <a16:colId xmlns:a16="http://schemas.microsoft.com/office/drawing/2014/main" val="3572946907"/>
                    </a:ext>
                  </a:extLst>
                </a:gridCol>
                <a:gridCol w="1649412">
                  <a:extLst>
                    <a:ext uri="{9D8B030D-6E8A-4147-A177-3AD203B41FA5}">
                      <a16:colId xmlns:a16="http://schemas.microsoft.com/office/drawing/2014/main" val="1219401305"/>
                    </a:ext>
                  </a:extLst>
                </a:gridCol>
              </a:tblGrid>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pPr algn="r"/>
                      <a:r>
                        <a:rPr lang="en-US" sz="1800" i="1" dirty="0">
                          <a:latin typeface="Times New Roman" panose="02020603050405020304" pitchFamily="18" charset="0"/>
                          <a:cs typeface="Times New Roman" panose="02020603050405020304" pitchFamily="18" charset="0"/>
                        </a:rPr>
                        <a:t>p</a:t>
                      </a:r>
                    </a:p>
                  </a:txBody>
                  <a:tcPr/>
                </a:tc>
                <a:extLst>
                  <a:ext uri="{0D108BD9-81ED-4DB2-BD59-A6C34878D82A}">
                    <a16:rowId xmlns:a16="http://schemas.microsoft.com/office/drawing/2014/main" val="3759739468"/>
                  </a:ext>
                </a:extLst>
              </a:tr>
              <a:tr h="370840">
                <a:tc>
                  <a:txBody>
                    <a:bodyPr/>
                    <a:lstStyle/>
                    <a:p>
                      <a:pPr marL="0" marR="0">
                        <a:lnSpc>
                          <a:spcPct val="100000"/>
                        </a:lnSpc>
                        <a:spcBef>
                          <a:spcPts val="0"/>
                        </a:spcBef>
                        <a:spcAft>
                          <a:spcPts val="0"/>
                        </a:spcAft>
                      </a:pPr>
                      <a:r>
                        <a:rPr lang="en-US" sz="1800" b="1" i="1" dirty="0">
                          <a:solidFill>
                            <a:srgbClr val="000000"/>
                          </a:solidFill>
                          <a:latin typeface="Times New Roman" panose="02020603050405020304" pitchFamily="18" charset="0"/>
                          <a:ea typeface="Times New Roman"/>
                          <a:cs typeface="Times New Roman" panose="02020603050405020304" pitchFamily="18" charset="0"/>
                        </a:rPr>
                        <a:t>n</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b="1" i="1">
                          <a:solidFill>
                            <a:srgbClr val="000000"/>
                          </a:solidFill>
                          <a:latin typeface="Times New Roman" panose="02020603050405020304" pitchFamily="18" charset="0"/>
                          <a:ea typeface="Times New Roman"/>
                          <a:cs typeface="Times New Roman" panose="02020603050405020304" pitchFamily="18" charset="0"/>
                        </a:rPr>
                        <a:t>x</a:t>
                      </a:r>
                      <a:endParaRPr lang="en-US" sz="1800" b="1">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r">
                        <a:lnSpc>
                          <a:spcPct val="100000"/>
                        </a:lnSpc>
                        <a:spcBef>
                          <a:spcPts val="0"/>
                        </a:spcBef>
                        <a:spcAft>
                          <a:spcPts val="0"/>
                        </a:spcAft>
                      </a:pPr>
                      <a:r>
                        <a:rPr lang="en-US" sz="1800" b="1" dirty="0">
                          <a:solidFill>
                            <a:srgbClr val="000000"/>
                          </a:solidFill>
                          <a:latin typeface="Times New Roman" panose="02020603050405020304" pitchFamily="18" charset="0"/>
                          <a:ea typeface="Times New Roman"/>
                          <a:cs typeface="Times New Roman" panose="02020603050405020304" pitchFamily="18" charset="0"/>
                        </a:rPr>
                        <a:t>.30</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14256288"/>
                  </a:ext>
                </a:extLst>
              </a:tr>
              <a:tr h="370840">
                <a:tc>
                  <a:txBody>
                    <a:bodyPr/>
                    <a:lstStyle/>
                    <a:p>
                      <a:pPr marL="0" marR="0">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6</a:t>
                      </a:r>
                    </a:p>
                  </a:txBody>
                  <a:tcPr/>
                </a:tc>
                <a:tc>
                  <a:txBody>
                    <a:bodyPr/>
                    <a:lstStyle/>
                    <a:p>
                      <a:pPr marL="0" marR="0" algn="ct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0</a:t>
                      </a:r>
                    </a:p>
                  </a:txBody>
                  <a:tcPr/>
                </a:tc>
                <a:tc>
                  <a:txBody>
                    <a:bodyPr/>
                    <a:lstStyle/>
                    <a:p>
                      <a:pPr marL="0" marR="0" algn="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.1176</a:t>
                      </a:r>
                    </a:p>
                  </a:txBody>
                  <a:tcPr/>
                </a:tc>
                <a:extLst>
                  <a:ext uri="{0D108BD9-81ED-4DB2-BD59-A6C34878D82A}">
                    <a16:rowId xmlns:a16="http://schemas.microsoft.com/office/drawing/2014/main" val="2449369194"/>
                  </a:ext>
                </a:extLst>
              </a:tr>
              <a:tr h="370840">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a:t>
                      </a:r>
                    </a:p>
                  </a:txBody>
                  <a:tcPr/>
                </a:tc>
                <a:tc>
                  <a:txBody>
                    <a:bodyPr/>
                    <a:lstStyle/>
                    <a:p>
                      <a:pPr marL="0" marR="0" algn="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.3025</a:t>
                      </a:r>
                    </a:p>
                  </a:txBody>
                  <a:tcPr/>
                </a:tc>
                <a:extLst>
                  <a:ext uri="{0D108BD9-81ED-4DB2-BD59-A6C34878D82A}">
                    <a16:rowId xmlns:a16="http://schemas.microsoft.com/office/drawing/2014/main" val="814035714"/>
                  </a:ext>
                </a:extLst>
              </a:tr>
              <a:tr h="370840">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a:t>
                      </a:r>
                    </a:p>
                  </a:txBody>
                  <a:tcPr/>
                </a:tc>
                <a:tc>
                  <a:txBody>
                    <a:bodyPr/>
                    <a:lstStyle/>
                    <a:p>
                      <a:pPr marL="0" marR="0" algn="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.3241</a:t>
                      </a:r>
                    </a:p>
                  </a:txBody>
                  <a:tcPr/>
                </a:tc>
                <a:extLst>
                  <a:ext uri="{0D108BD9-81ED-4DB2-BD59-A6C34878D82A}">
                    <a16:rowId xmlns:a16="http://schemas.microsoft.com/office/drawing/2014/main" val="1907574529"/>
                  </a:ext>
                </a:extLst>
              </a:tr>
              <a:tr h="370840">
                <a:tc>
                  <a:txBody>
                    <a:bodyPr/>
                    <a:lstStyle/>
                    <a:p>
                      <a:pPr marL="0" marR="0" fontAlgn="auto">
                        <a:lnSpc>
                          <a:spcPct val="100000"/>
                        </a:lnSpc>
                        <a:spcBef>
                          <a:spcPts val="0"/>
                        </a:spcBef>
                        <a:spcAft>
                          <a:spcPts val="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a:t>
                      </a:r>
                    </a:p>
                  </a:txBody>
                  <a:tcPr/>
                </a:tc>
                <a:tc>
                  <a:txBody>
                    <a:bodyPr/>
                    <a:lstStyle/>
                    <a:p>
                      <a:pPr marL="0" marR="0" algn="r">
                        <a:lnSpc>
                          <a:spcPct val="100000"/>
                        </a:lnSpc>
                        <a:spcBef>
                          <a:spcPts val="0"/>
                        </a:spcBef>
                        <a:spcAft>
                          <a:spcPts val="300"/>
                        </a:spcAft>
                      </a:pPr>
                      <a:r>
                        <a:rPr lang="en-US" sz="1800">
                          <a:solidFill>
                            <a:srgbClr val="000000"/>
                          </a:solidFill>
                          <a:latin typeface="Times New Roman" panose="02020603050405020304" pitchFamily="18" charset="0"/>
                          <a:ea typeface="Times New Roman"/>
                          <a:cs typeface="Times New Roman" panose="02020603050405020304" pitchFamily="18" charset="0"/>
                        </a:rPr>
                        <a:t>.1852</a:t>
                      </a:r>
                    </a:p>
                  </a:txBody>
                  <a:tcPr/>
                </a:tc>
                <a:extLst>
                  <a:ext uri="{0D108BD9-81ED-4DB2-BD59-A6C34878D82A}">
                    <a16:rowId xmlns:a16="http://schemas.microsoft.com/office/drawing/2014/main" val="1188524834"/>
                  </a:ext>
                </a:extLst>
              </a:tr>
              <a:tr h="370840">
                <a:tc>
                  <a:txBody>
                    <a:bodyPr/>
                    <a:lstStyle/>
                    <a:p>
                      <a:pPr marL="0" marR="0" fontAlgn="auto">
                        <a:lnSpc>
                          <a:spcPct val="100000"/>
                        </a:lnSpc>
                        <a:spcBef>
                          <a:spcPts val="0"/>
                        </a:spcBef>
                        <a:spcAft>
                          <a:spcPts val="0"/>
                        </a:spcAft>
                      </a:pP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a:t>
                      </a:r>
                    </a:p>
                  </a:txBody>
                  <a:tcPr/>
                </a:tc>
                <a:tc>
                  <a:txBody>
                    <a:bodyPr/>
                    <a:lstStyle/>
                    <a:p>
                      <a:pPr marL="0" marR="0" algn="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.0595</a:t>
                      </a:r>
                    </a:p>
                  </a:txBody>
                  <a:tcPr/>
                </a:tc>
                <a:extLst>
                  <a:ext uri="{0D108BD9-81ED-4DB2-BD59-A6C34878D82A}">
                    <a16:rowId xmlns:a16="http://schemas.microsoft.com/office/drawing/2014/main" val="3304204453"/>
                  </a:ext>
                </a:extLst>
              </a:tr>
              <a:tr h="370840">
                <a:tc>
                  <a:txBody>
                    <a:bodyPr/>
                    <a:lstStyle/>
                    <a:p>
                      <a:pPr marL="0" marR="0" fontAlgn="auto">
                        <a:lnSpc>
                          <a:spcPct val="100000"/>
                        </a:lnSpc>
                        <a:spcBef>
                          <a:spcPts val="0"/>
                        </a:spcBef>
                        <a:spcAft>
                          <a:spcPts val="0"/>
                        </a:spcAft>
                      </a:pP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5</a:t>
                      </a:r>
                    </a:p>
                  </a:txBody>
                  <a:tcPr/>
                </a:tc>
                <a:tc>
                  <a:txBody>
                    <a:bodyPr/>
                    <a:lstStyle/>
                    <a:p>
                      <a:pPr marL="0" marR="0" algn="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.0102</a:t>
                      </a:r>
                    </a:p>
                  </a:txBody>
                  <a:tcPr/>
                </a:tc>
                <a:extLst>
                  <a:ext uri="{0D108BD9-81ED-4DB2-BD59-A6C34878D82A}">
                    <a16:rowId xmlns:a16="http://schemas.microsoft.com/office/drawing/2014/main" val="4164104351"/>
                  </a:ext>
                </a:extLst>
              </a:tr>
              <a:tr h="370840">
                <a:tc>
                  <a:txBody>
                    <a:bodyPr/>
                    <a:lstStyle/>
                    <a:p>
                      <a:pPr marL="0" marR="0" fontAlgn="auto">
                        <a:lnSpc>
                          <a:spcPct val="100000"/>
                        </a:lnSpc>
                        <a:spcBef>
                          <a:spcPts val="0"/>
                        </a:spcBef>
                        <a:spcAft>
                          <a:spcPts val="0"/>
                        </a:spcAft>
                      </a:pP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6</a:t>
                      </a:r>
                    </a:p>
                  </a:txBody>
                  <a:tcPr/>
                </a:tc>
                <a:tc>
                  <a:txBody>
                    <a:bodyPr/>
                    <a:lstStyle/>
                    <a:p>
                      <a:pPr marL="0" marR="0" algn="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.0007</a:t>
                      </a:r>
                    </a:p>
                  </a:txBody>
                  <a:tcPr/>
                </a:tc>
                <a:extLst>
                  <a:ext uri="{0D108BD9-81ED-4DB2-BD59-A6C34878D82A}">
                    <a16:rowId xmlns:a16="http://schemas.microsoft.com/office/drawing/2014/main" val="3910183446"/>
                  </a:ext>
                </a:extLst>
              </a:tr>
            </a:tbl>
          </a:graphicData>
        </a:graphic>
      </p:graphicFrame>
    </p:spTree>
    <p:extLst>
      <p:ext uri="{BB962C8B-B14F-4D97-AF65-F5344CB8AC3E}">
        <p14:creationId xmlns:p14="http://schemas.microsoft.com/office/powerpoint/2010/main" val="95941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Examples of Discrete Random Variables</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number of cars sold at a dealership during a given month</a:t>
            </a:r>
          </a:p>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number of houses in a certain block</a:t>
            </a:r>
          </a:p>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number of fish caught on a fishing trip</a:t>
            </a:r>
          </a:p>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number of complaints received at the office of an airline on a given day</a:t>
            </a:r>
          </a:p>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number of customers who visit a bank during any given hour</a:t>
            </a:r>
          </a:p>
          <a:p>
            <a:pPr>
              <a:buSzPct val="100000"/>
              <a:buFont typeface="Wingdings" charset="2"/>
              <a:buAutoNum type="arabicPeriod"/>
            </a:pPr>
            <a:r>
              <a:rPr lang="en-GB" dirty="0">
                <a:latin typeface="Times New Roman" panose="02020603050405020304" pitchFamily="18" charset="0"/>
                <a:cs typeface="Times New Roman" panose="02020603050405020304" pitchFamily="18" charset="0"/>
              </a:rPr>
              <a:t>The number of heads obtained in three tosses of a coin</a:t>
            </a:r>
          </a:p>
        </p:txBody>
      </p:sp>
    </p:spTree>
    <p:extLst>
      <p:ext uri="{BB962C8B-B14F-4D97-AF65-F5344CB8AC3E}">
        <p14:creationId xmlns:p14="http://schemas.microsoft.com/office/powerpoint/2010/main" val="29417809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5-14: Solution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a:spcAft>
                <a:spcPts val="1200"/>
              </a:spcAft>
              <a:buSzPct val="80000"/>
              <a:buAutoNum type="alphaLcParenBoth"/>
            </a:pP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(3) = </a:t>
            </a:r>
            <a:r>
              <a:rPr lang="en-GB" sz="2400" b="1" dirty="0">
                <a:latin typeface="Times New Roman" panose="02020603050405020304" pitchFamily="18" charset="0"/>
                <a:cs typeface="Times New Roman" panose="02020603050405020304" pitchFamily="18" charset="0"/>
              </a:rPr>
              <a:t>.1852</a:t>
            </a:r>
          </a:p>
          <a:p>
            <a:pPr>
              <a:buSzPct val="80000"/>
              <a:buAutoNum type="alphaLcParenBoth"/>
            </a:pP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(at most 2)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(0 or 1 or 2)</a:t>
            </a:r>
          </a:p>
          <a:p>
            <a:pPr marL="0" indent="2171700">
              <a:buSzPct val="80000"/>
              <a:buNone/>
            </a:pPr>
            <a:r>
              <a:rPr lang="en-GB" sz="240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(0)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(1)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(2)</a:t>
            </a:r>
          </a:p>
          <a:p>
            <a:pPr marL="0" indent="2171700">
              <a:spcAft>
                <a:spcPts val="1200"/>
              </a:spcAft>
              <a:buSzPct val="80000"/>
              <a:buNone/>
            </a:pPr>
            <a:r>
              <a:rPr lang="en-GB" sz="2400" dirty="0">
                <a:latin typeface="Times New Roman" panose="02020603050405020304" pitchFamily="18" charset="0"/>
                <a:cs typeface="Times New Roman" panose="02020603050405020304" pitchFamily="18" charset="0"/>
              </a:rPr>
              <a:t>= .1176 + .3025 + .3241 = </a:t>
            </a:r>
            <a:r>
              <a:rPr lang="en-GB" sz="2400" b="1" dirty="0">
                <a:latin typeface="Times New Roman" panose="02020603050405020304" pitchFamily="18" charset="0"/>
                <a:cs typeface="Times New Roman" panose="02020603050405020304" pitchFamily="18" charset="0"/>
              </a:rPr>
              <a:t>.7442</a:t>
            </a:r>
          </a:p>
          <a:p>
            <a:pPr>
              <a:buSzPct val="80000"/>
              <a:buAutoNum type="alphaLcParenBoth"/>
            </a:pP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(at least 3) = P(3 or 4 or 5 or 6)</a:t>
            </a:r>
          </a:p>
          <a:p>
            <a:pPr marL="2171700" indent="0">
              <a:buSzPct val="80000"/>
              <a:buNone/>
            </a:pPr>
            <a:r>
              <a:rPr lang="en-GB" sz="2400" dirty="0">
                <a:latin typeface="Times New Roman" panose="02020603050405020304" pitchFamily="18" charset="0"/>
                <a:cs typeface="Times New Roman" panose="02020603050405020304" pitchFamily="18" charset="0"/>
              </a:rPr>
              <a:t>=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(3)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(4)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(5)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(6)</a:t>
            </a:r>
          </a:p>
          <a:p>
            <a:pPr marL="2171700" indent="0">
              <a:buSzPct val="80000"/>
              <a:buNone/>
            </a:pPr>
            <a:r>
              <a:rPr lang="en-GB" sz="2400" dirty="0">
                <a:latin typeface="Times New Roman" panose="02020603050405020304" pitchFamily="18" charset="0"/>
                <a:cs typeface="Times New Roman" panose="02020603050405020304" pitchFamily="18" charset="0"/>
              </a:rPr>
              <a:t>= .1852 + .0595 + .0102 + .0007</a:t>
            </a:r>
          </a:p>
          <a:p>
            <a:pPr marL="2171700" indent="0">
              <a:spcAft>
                <a:spcPts val="1200"/>
              </a:spcAft>
              <a:buSzPct val="80000"/>
              <a:buNone/>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.2556</a:t>
            </a:r>
          </a:p>
          <a:p>
            <a:pPr>
              <a:buSzPct val="80000"/>
              <a:buAutoNum type="alphaLcParenBoth"/>
            </a:pP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(1 to 3)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(1)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(2) + </a:t>
            </a:r>
            <a:r>
              <a:rPr lang="en-GB" sz="2400" i="1" dirty="0">
                <a:latin typeface="Times New Roman" panose="02020603050405020304" pitchFamily="18" charset="0"/>
                <a:cs typeface="Times New Roman" panose="02020603050405020304" pitchFamily="18" charset="0"/>
              </a:rPr>
              <a:t>P</a:t>
            </a:r>
            <a:r>
              <a:rPr lang="en-GB" sz="2400" dirty="0">
                <a:latin typeface="Times New Roman" panose="02020603050405020304" pitchFamily="18" charset="0"/>
                <a:cs typeface="Times New Roman" panose="02020603050405020304" pitchFamily="18" charset="0"/>
              </a:rPr>
              <a:t>(3)</a:t>
            </a:r>
          </a:p>
          <a:p>
            <a:pPr marL="0" indent="1714500">
              <a:spcAft>
                <a:spcPts val="1200"/>
              </a:spcAft>
              <a:buSzPct val="80000"/>
              <a:buNone/>
            </a:pPr>
            <a:r>
              <a:rPr lang="en-GB" sz="2400" dirty="0">
                <a:latin typeface="Times New Roman" panose="02020603050405020304" pitchFamily="18" charset="0"/>
                <a:cs typeface="Times New Roman" panose="02020603050405020304" pitchFamily="18" charset="0"/>
              </a:rPr>
              <a:t>= .3025 + .3241 + .1852 = </a:t>
            </a:r>
            <a:r>
              <a:rPr lang="en-GB" sz="2400" b="1" dirty="0">
                <a:latin typeface="Times New Roman" panose="02020603050405020304" pitchFamily="18" charset="0"/>
                <a:cs typeface="Times New Roman" panose="02020603050405020304" pitchFamily="18" charset="0"/>
              </a:rPr>
              <a:t>.8118</a:t>
            </a:r>
          </a:p>
        </p:txBody>
      </p:sp>
    </p:spTree>
    <p:extLst>
      <p:ext uri="{BB962C8B-B14F-4D97-AF65-F5344CB8AC3E}">
        <p14:creationId xmlns:p14="http://schemas.microsoft.com/office/powerpoint/2010/main" val="3027596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GB" dirty="0"/>
              <a:t>Example 5-14: Solution</a:t>
            </a:r>
            <a:br>
              <a:rPr lang="en-GB" dirty="0"/>
            </a:br>
            <a:r>
              <a:rPr lang="en-GB" dirty="0"/>
              <a:t>Table 5.12 Probability Distribution of </a:t>
            </a:r>
            <a:r>
              <a:rPr lang="en-GB" b="1" i="1" dirty="0"/>
              <a:t>x</a:t>
            </a:r>
            <a:r>
              <a:rPr lang="en-GB" dirty="0"/>
              <a:t> for </a:t>
            </a:r>
            <a:r>
              <a:rPr lang="en-GB" b="1" i="1" dirty="0"/>
              <a:t>n</a:t>
            </a:r>
            <a:r>
              <a:rPr lang="en-GB" dirty="0"/>
              <a:t> = 6 and </a:t>
            </a:r>
            <a:r>
              <a:rPr lang="en-GB" b="1" i="1" dirty="0"/>
              <a:t>p </a:t>
            </a:r>
            <a:r>
              <a:rPr lang="en-GB" dirty="0"/>
              <a:t>= .30</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533400" y="1950253"/>
            <a:ext cx="685800" cy="640547"/>
          </a:xfrm>
        </p:spPr>
        <p:txBody>
          <a:bodyPr/>
          <a:lstStyle/>
          <a:p>
            <a:pPr algn="l">
              <a:lnSpc>
                <a:spcPct val="100000"/>
              </a:lnSpc>
              <a:spcBef>
                <a:spcPts val="0"/>
              </a:spcBef>
            </a:pPr>
            <a:r>
              <a:rPr lang="en-GB" sz="2600" kern="0" dirty="0">
                <a:solidFill>
                  <a:schemeClr val="accent2"/>
                </a:solidFill>
                <a:latin typeface="Times New Roman" panose="02020603050405020304" pitchFamily="18" charset="0"/>
                <a:cs typeface="Times New Roman" panose="02020603050405020304" pitchFamily="18" charset="0"/>
              </a:rPr>
              <a:t>(e)</a:t>
            </a:r>
            <a:endParaRPr lang="en-US" sz="2600" b="1" dirty="0">
              <a:solidFill>
                <a:schemeClr val="accent2"/>
              </a:solidFill>
              <a:latin typeface="Times New Roman" panose="02020603050405020304" pitchFamily="18" charset="0"/>
              <a:ea typeface="Times New Roman"/>
              <a:cs typeface="Times New Roman" panose="02020603050405020304" pitchFamily="18" charset="0"/>
            </a:endParaRPr>
          </a:p>
        </p:txBody>
      </p:sp>
      <p:graphicFrame>
        <p:nvGraphicFramePr>
          <p:cNvPr id="21" name="Table Placeholder 9">
            <a:extLst>
              <a:ext uri="{FF2B5EF4-FFF2-40B4-BE49-F238E27FC236}">
                <a16:creationId xmlns:a16="http://schemas.microsoft.com/office/drawing/2014/main" id="{CDCE9E3E-A862-4D96-94AC-C5165D33A66D}"/>
              </a:ext>
            </a:extLst>
          </p:cNvPr>
          <p:cNvGraphicFramePr>
            <a:graphicFrameLocks noGrp="1"/>
          </p:cNvGraphicFramePr>
          <p:nvPr>
            <p:ph type="tbl" sz="quarter" idx="17"/>
            <p:extLst>
              <p:ext uri="{D42A27DB-BD31-4B8C-83A1-F6EECF244321}">
                <p14:modId xmlns:p14="http://schemas.microsoft.com/office/powerpoint/2010/main" val="3563231625"/>
              </p:ext>
            </p:extLst>
          </p:nvPr>
        </p:nvGraphicFramePr>
        <p:xfrm>
          <a:off x="3161720" y="2497138"/>
          <a:ext cx="2820560" cy="296672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3074477490"/>
                    </a:ext>
                  </a:extLst>
                </a:gridCol>
                <a:gridCol w="1677560">
                  <a:extLst>
                    <a:ext uri="{9D8B030D-6E8A-4147-A177-3AD203B41FA5}">
                      <a16:colId xmlns:a16="http://schemas.microsoft.com/office/drawing/2014/main" val="1298498712"/>
                    </a:ext>
                  </a:extLst>
                </a:gridCol>
              </a:tblGrid>
              <a:tr h="370840">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.1176</a:t>
                      </a:r>
                    </a:p>
                  </a:txBody>
                  <a:tcPr/>
                </a:tc>
                <a:extLst>
                  <a:ext uri="{0D108BD9-81ED-4DB2-BD59-A6C34878D82A}">
                    <a16:rowId xmlns:a16="http://schemas.microsoft.com/office/drawing/2014/main" val="872239830"/>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.3025</a:t>
                      </a:r>
                    </a:p>
                  </a:txBody>
                  <a:tcPr/>
                </a:tc>
                <a:extLst>
                  <a:ext uri="{0D108BD9-81ED-4DB2-BD59-A6C34878D82A}">
                    <a16:rowId xmlns:a16="http://schemas.microsoft.com/office/drawing/2014/main" val="302243809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.3241</a:t>
                      </a:r>
                    </a:p>
                  </a:txBody>
                  <a:tcPr/>
                </a:tc>
                <a:extLst>
                  <a:ext uri="{0D108BD9-81ED-4DB2-BD59-A6C34878D82A}">
                    <a16:rowId xmlns:a16="http://schemas.microsoft.com/office/drawing/2014/main" val="60748688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.1852</a:t>
                      </a:r>
                    </a:p>
                  </a:txBody>
                  <a:tcPr/>
                </a:tc>
                <a:extLst>
                  <a:ext uri="{0D108BD9-81ED-4DB2-BD59-A6C34878D82A}">
                    <a16:rowId xmlns:a16="http://schemas.microsoft.com/office/drawing/2014/main" val="830890144"/>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.0595</a:t>
                      </a:r>
                    </a:p>
                  </a:txBody>
                  <a:tcPr/>
                </a:tc>
                <a:extLst>
                  <a:ext uri="{0D108BD9-81ED-4DB2-BD59-A6C34878D82A}">
                    <a16:rowId xmlns:a16="http://schemas.microsoft.com/office/drawing/2014/main" val="3049890052"/>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5</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.0102</a:t>
                      </a:r>
                    </a:p>
                  </a:txBody>
                  <a:tcPr/>
                </a:tc>
                <a:extLst>
                  <a:ext uri="{0D108BD9-81ED-4DB2-BD59-A6C34878D82A}">
                    <a16:rowId xmlns:a16="http://schemas.microsoft.com/office/drawing/2014/main" val="3408248704"/>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6</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.0007</a:t>
                      </a:r>
                    </a:p>
                  </a:txBody>
                  <a:tcPr/>
                </a:tc>
                <a:extLst>
                  <a:ext uri="{0D108BD9-81ED-4DB2-BD59-A6C34878D82A}">
                    <a16:rowId xmlns:a16="http://schemas.microsoft.com/office/drawing/2014/main" val="3254796016"/>
                  </a:ext>
                </a:extLst>
              </a:tr>
            </a:tbl>
          </a:graphicData>
        </a:graphic>
      </p:graphicFrame>
    </p:spTree>
    <p:extLst>
      <p:ext uri="{BB962C8B-B14F-4D97-AF65-F5344CB8AC3E}">
        <p14:creationId xmlns:p14="http://schemas.microsoft.com/office/powerpoint/2010/main" val="4659240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fontScale="90000"/>
          </a:bodyPr>
          <a:lstStyle/>
          <a:p>
            <a:r>
              <a:rPr lang="en-GB" dirty="0"/>
              <a:t>Example 5-14: Solution</a:t>
            </a:r>
            <a:br>
              <a:rPr lang="en-GB" dirty="0"/>
            </a:br>
            <a:r>
              <a:rPr lang="en-GB" dirty="0"/>
              <a:t>Figure 5.4 Histogram for the Probability Distribution of </a:t>
            </a:r>
            <a:r>
              <a:rPr lang="en-GB" b="1" i="1" dirty="0"/>
              <a:t>x</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381000" y="1952625"/>
            <a:ext cx="685800" cy="690561"/>
          </a:xfrm>
        </p:spPr>
        <p:txBody>
          <a:bodyPr/>
          <a:lstStyle/>
          <a:p>
            <a:pPr algn="l">
              <a:lnSpc>
                <a:spcPct val="100000"/>
              </a:lnSpc>
              <a:spcBef>
                <a:spcPts val="0"/>
              </a:spcBef>
            </a:pPr>
            <a:r>
              <a:rPr lang="en-GB" sz="2600" kern="0" dirty="0">
                <a:solidFill>
                  <a:schemeClr val="accent2"/>
                </a:solidFill>
                <a:latin typeface="Times New Roman" panose="02020603050405020304" pitchFamily="18" charset="0"/>
                <a:cs typeface="Times New Roman" panose="02020603050405020304" pitchFamily="18" charset="0"/>
              </a:rPr>
              <a:t>(e)</a:t>
            </a:r>
            <a:endParaRPr lang="en-US" sz="2600" b="1" dirty="0">
              <a:solidFill>
                <a:schemeClr val="accent2"/>
              </a:solidFill>
              <a:latin typeface="Times New Roman" panose="02020603050405020304" pitchFamily="18" charset="0"/>
              <a:ea typeface="Times New Roman"/>
              <a:cs typeface="Times New Roman" panose="02020603050405020304" pitchFamily="18" charset="0"/>
            </a:endParaRPr>
          </a:p>
        </p:txBody>
      </p:sp>
      <p:pic>
        <p:nvPicPr>
          <p:cNvPr id="18" name="Picture Placeholder 17" descr="A histogram plots probability distribution. The horizontal axis is labeled x and has markings from 0 to 6 in increments of 1. The vertical axis is labeled P of x and ranges from 0 to 0.35 in increments of 0.05. From 0 to 6, the bars extend up to the counts, 0.1176, 0.3025, 0.3241, 0.1852, 0.0595, 0.0102 and 0.0007, respectively.">
            <a:extLst>
              <a:ext uri="{FF2B5EF4-FFF2-40B4-BE49-F238E27FC236}">
                <a16:creationId xmlns:a16="http://schemas.microsoft.com/office/drawing/2014/main" id="{F7EEAF29-030A-4FC1-8DF2-024ED235EE87}"/>
              </a:ext>
            </a:extLst>
          </p:cNvPr>
          <p:cNvPicPr>
            <a:picLocks noGrp="1" noChangeAspect="1"/>
          </p:cNvPicPr>
          <p:nvPr>
            <p:ph type="pic" sz="quarter" idx="19"/>
          </p:nvPr>
        </p:nvPicPr>
        <p:blipFill>
          <a:blip r:embed="rId2"/>
          <a:stretch>
            <a:fillRect/>
          </a:stretch>
        </p:blipFill>
        <p:spPr>
          <a:xfrm>
            <a:off x="1999290" y="2026929"/>
            <a:ext cx="5145420" cy="3962565"/>
          </a:xfrm>
          <a:prstGeom prst="rect">
            <a:avLst/>
          </a:prstGeom>
        </p:spPr>
      </p:pic>
    </p:spTree>
    <p:extLst>
      <p:ext uri="{BB962C8B-B14F-4D97-AF65-F5344CB8AC3E}">
        <p14:creationId xmlns:p14="http://schemas.microsoft.com/office/powerpoint/2010/main" val="10310221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fontScale="90000"/>
          </a:bodyPr>
          <a:lstStyle/>
          <a:p>
            <a:r>
              <a:rPr lang="en-US" dirty="0"/>
              <a:t>Probability of Success and the Shape of the Binomial Distribution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686800" cy="4815840"/>
          </a:xfrm>
        </p:spPr>
        <p:txBody>
          <a:bodyPr/>
          <a:lstStyle/>
          <a:p>
            <a:pPr marL="0" indent="0">
              <a:spcAft>
                <a:spcPts val="1200"/>
              </a:spcAft>
              <a:buNone/>
            </a:pPr>
            <a:r>
              <a:rPr lang="en-GB" sz="2600" dirty="0">
                <a:latin typeface="Times New Roman" panose="02020603050405020304" pitchFamily="18" charset="0"/>
                <a:cs typeface="Times New Roman" panose="02020603050405020304" pitchFamily="18" charset="0"/>
              </a:rPr>
              <a:t>For any number of trials </a:t>
            </a:r>
            <a:r>
              <a:rPr lang="en-GB" sz="2600" i="1" dirty="0">
                <a:latin typeface="Times New Roman" panose="02020603050405020304" pitchFamily="18" charset="0"/>
                <a:cs typeface="Times New Roman" panose="02020603050405020304" pitchFamily="18" charset="0"/>
              </a:rPr>
              <a:t>n</a:t>
            </a:r>
            <a:r>
              <a:rPr lang="en-GB" sz="2600" dirty="0">
                <a:latin typeface="Times New Roman" panose="02020603050405020304" pitchFamily="18" charset="0"/>
                <a:cs typeface="Times New Roman" panose="02020603050405020304" pitchFamily="18" charset="0"/>
              </a:rPr>
              <a:t>:</a:t>
            </a:r>
          </a:p>
          <a:p>
            <a:pPr>
              <a:spcAft>
                <a:spcPts val="1200"/>
              </a:spcAft>
              <a:buAutoNum type="arabicPeriod"/>
            </a:pPr>
            <a:r>
              <a:rPr lang="en-GB" sz="2600" dirty="0">
                <a:latin typeface="Times New Roman" panose="02020603050405020304" pitchFamily="18" charset="0"/>
                <a:cs typeface="Times New Roman" panose="02020603050405020304" pitchFamily="18" charset="0"/>
              </a:rPr>
              <a:t>The binomial probability distribution is symmetric if </a:t>
            </a:r>
            <a:r>
              <a:rPr lang="en-GB" sz="2600" i="1" dirty="0">
                <a:latin typeface="Times New Roman" panose="02020603050405020304" pitchFamily="18" charset="0"/>
                <a:cs typeface="Times New Roman" panose="02020603050405020304" pitchFamily="18" charset="0"/>
              </a:rPr>
              <a:t>p</a:t>
            </a:r>
            <a:r>
              <a:rPr lang="en-GB" sz="2600" dirty="0">
                <a:latin typeface="Times New Roman" panose="02020603050405020304" pitchFamily="18" charset="0"/>
                <a:cs typeface="Times New Roman" panose="02020603050405020304" pitchFamily="18" charset="0"/>
              </a:rPr>
              <a:t> =.50.</a:t>
            </a:r>
          </a:p>
          <a:p>
            <a:pPr>
              <a:spcAft>
                <a:spcPts val="1200"/>
              </a:spcAft>
              <a:buAutoNum type="arabicPeriod"/>
            </a:pPr>
            <a:r>
              <a:rPr lang="en-GB" sz="2600" dirty="0">
                <a:latin typeface="Times New Roman" panose="02020603050405020304" pitchFamily="18" charset="0"/>
                <a:cs typeface="Times New Roman" panose="02020603050405020304" pitchFamily="18" charset="0"/>
              </a:rPr>
              <a:t>The binomial probability distribution is skewed to the right if </a:t>
            </a:r>
            <a:r>
              <a:rPr lang="en-GB" sz="2600" i="1" dirty="0">
                <a:latin typeface="Times New Roman" panose="02020603050405020304" pitchFamily="18" charset="0"/>
                <a:cs typeface="Times New Roman" panose="02020603050405020304" pitchFamily="18" charset="0"/>
              </a:rPr>
              <a:t>p</a:t>
            </a:r>
            <a:r>
              <a:rPr lang="en-GB" sz="2600" dirty="0">
                <a:latin typeface="Times New Roman" panose="02020603050405020304" pitchFamily="18" charset="0"/>
                <a:cs typeface="Times New Roman" panose="02020603050405020304" pitchFamily="18" charset="0"/>
              </a:rPr>
              <a:t> is less than .50.</a:t>
            </a:r>
          </a:p>
          <a:p>
            <a:pPr>
              <a:spcAft>
                <a:spcPts val="1200"/>
              </a:spcAft>
              <a:buAutoNum type="arabicPeriod"/>
            </a:pPr>
            <a:r>
              <a:rPr lang="en-GB" sz="2600" dirty="0">
                <a:latin typeface="Times New Roman" panose="02020603050405020304" pitchFamily="18" charset="0"/>
                <a:cs typeface="Times New Roman" panose="02020603050405020304" pitchFamily="18" charset="0"/>
              </a:rPr>
              <a:t>The binomial probability distribution is skewed to the left if </a:t>
            </a:r>
            <a:r>
              <a:rPr lang="en-GB" sz="2600" i="1" dirty="0">
                <a:latin typeface="Times New Roman" panose="02020603050405020304" pitchFamily="18" charset="0"/>
                <a:cs typeface="Times New Roman" panose="02020603050405020304" pitchFamily="18" charset="0"/>
              </a:rPr>
              <a:t>p</a:t>
            </a:r>
            <a:r>
              <a:rPr lang="en-GB" sz="2600" dirty="0">
                <a:latin typeface="Times New Roman" panose="02020603050405020304" pitchFamily="18" charset="0"/>
                <a:cs typeface="Times New Roman" panose="02020603050405020304" pitchFamily="18" charset="0"/>
              </a:rPr>
              <a:t> is greater than .50.</a:t>
            </a:r>
          </a:p>
        </p:txBody>
      </p:sp>
    </p:spTree>
    <p:extLst>
      <p:ext uri="{BB962C8B-B14F-4D97-AF65-F5344CB8AC3E}">
        <p14:creationId xmlns:p14="http://schemas.microsoft.com/office/powerpoint/2010/main" val="72406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GB" dirty="0"/>
              <a:t>Table 5.13 Probability Distribution of </a:t>
            </a:r>
            <a:r>
              <a:rPr lang="en-GB" b="1" i="1" dirty="0"/>
              <a:t>x</a:t>
            </a:r>
            <a:r>
              <a:rPr lang="en-GB" dirty="0"/>
              <a:t> for </a:t>
            </a:r>
            <a:r>
              <a:rPr lang="en-GB" b="1" i="1" dirty="0"/>
              <a:t>n</a:t>
            </a:r>
            <a:r>
              <a:rPr lang="en-GB" dirty="0"/>
              <a:t> = 4 and </a:t>
            </a:r>
            <a:r>
              <a:rPr lang="en-GB" b="1" i="1" dirty="0"/>
              <a:t>p </a:t>
            </a:r>
            <a:r>
              <a:rPr lang="en-GB" dirty="0"/>
              <a:t>= .50</a:t>
            </a:r>
            <a:endParaRPr lang="en-US" i="1" dirty="0"/>
          </a:p>
        </p:txBody>
      </p:sp>
      <p:graphicFrame>
        <p:nvGraphicFramePr>
          <p:cNvPr id="7" name="Table Placeholder 9">
            <a:extLst>
              <a:ext uri="{FF2B5EF4-FFF2-40B4-BE49-F238E27FC236}">
                <a16:creationId xmlns:a16="http://schemas.microsoft.com/office/drawing/2014/main" id="{BD7D2039-7ECC-46B4-8D05-EAF6E58535C4}"/>
              </a:ext>
            </a:extLst>
          </p:cNvPr>
          <p:cNvGraphicFramePr>
            <a:graphicFrameLocks noGrp="1"/>
          </p:cNvGraphicFramePr>
          <p:nvPr>
            <p:ph type="tbl" sz="quarter" idx="17"/>
            <p:extLst>
              <p:ext uri="{D42A27DB-BD31-4B8C-83A1-F6EECF244321}">
                <p14:modId xmlns:p14="http://schemas.microsoft.com/office/powerpoint/2010/main" val="2951339613"/>
              </p:ext>
            </p:extLst>
          </p:nvPr>
        </p:nvGraphicFramePr>
        <p:xfrm>
          <a:off x="3161720" y="2316480"/>
          <a:ext cx="2820560" cy="222504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3074477490"/>
                    </a:ext>
                  </a:extLst>
                </a:gridCol>
                <a:gridCol w="1677560">
                  <a:extLst>
                    <a:ext uri="{9D8B030D-6E8A-4147-A177-3AD203B41FA5}">
                      <a16:colId xmlns:a16="http://schemas.microsoft.com/office/drawing/2014/main" val="1298498712"/>
                    </a:ext>
                  </a:extLst>
                </a:gridCol>
              </a:tblGrid>
              <a:tr h="370840">
                <a:tc>
                  <a:txBody>
                    <a:bodyPr/>
                    <a:lstStyle/>
                    <a:p>
                      <a:pPr marL="0" marR="0" algn="l">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.0625</a:t>
                      </a:r>
                    </a:p>
                  </a:txBody>
                  <a:tcPr/>
                </a:tc>
                <a:extLst>
                  <a:ext uri="{0D108BD9-81ED-4DB2-BD59-A6C34878D82A}">
                    <a16:rowId xmlns:a16="http://schemas.microsoft.com/office/drawing/2014/main" val="872239830"/>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.2500</a:t>
                      </a:r>
                    </a:p>
                  </a:txBody>
                  <a:tcPr/>
                </a:tc>
                <a:extLst>
                  <a:ext uri="{0D108BD9-81ED-4DB2-BD59-A6C34878D82A}">
                    <a16:rowId xmlns:a16="http://schemas.microsoft.com/office/drawing/2014/main" val="302243809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.3750</a:t>
                      </a:r>
                    </a:p>
                  </a:txBody>
                  <a:tcPr/>
                </a:tc>
                <a:extLst>
                  <a:ext uri="{0D108BD9-81ED-4DB2-BD59-A6C34878D82A}">
                    <a16:rowId xmlns:a16="http://schemas.microsoft.com/office/drawing/2014/main" val="60748688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.2500</a:t>
                      </a:r>
                    </a:p>
                  </a:txBody>
                  <a:tcPr/>
                </a:tc>
                <a:extLst>
                  <a:ext uri="{0D108BD9-81ED-4DB2-BD59-A6C34878D82A}">
                    <a16:rowId xmlns:a16="http://schemas.microsoft.com/office/drawing/2014/main" val="830890144"/>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.0625</a:t>
                      </a:r>
                    </a:p>
                  </a:txBody>
                  <a:tcPr/>
                </a:tc>
                <a:extLst>
                  <a:ext uri="{0D108BD9-81ED-4DB2-BD59-A6C34878D82A}">
                    <a16:rowId xmlns:a16="http://schemas.microsoft.com/office/drawing/2014/main" val="3049890052"/>
                  </a:ext>
                </a:extLst>
              </a:tr>
            </a:tbl>
          </a:graphicData>
        </a:graphic>
      </p:graphicFrame>
    </p:spTree>
    <p:extLst>
      <p:ext uri="{BB962C8B-B14F-4D97-AF65-F5344CB8AC3E}">
        <p14:creationId xmlns:p14="http://schemas.microsoft.com/office/powerpoint/2010/main" val="37727955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Figure 5.5 Histogram for the Probability Distribution of Table 5.13</a:t>
            </a:r>
            <a:endParaRPr lang="en-US" i="1" dirty="0"/>
          </a:p>
        </p:txBody>
      </p:sp>
      <p:pic>
        <p:nvPicPr>
          <p:cNvPr id="8" name="Picture Placeholder 7" descr="A histogram plots probability distribution. The horizontal axis is labeled x and ranges from 0 to 4 in increments of 1. The vertical axis is labeled P of x and ranges from 0 to 0.40 in increments of 0.10. From 0 to 4, the bars extend up to the counts, 0.0625, 0.2500, 0.3750, 0.2500, and 0.0625, respectively.">
            <a:extLst>
              <a:ext uri="{FF2B5EF4-FFF2-40B4-BE49-F238E27FC236}">
                <a16:creationId xmlns:a16="http://schemas.microsoft.com/office/drawing/2014/main" id="{BF4F7547-35B6-496A-A20C-96B4DAC92F20}"/>
              </a:ext>
            </a:extLst>
          </p:cNvPr>
          <p:cNvPicPr>
            <a:picLocks noGrp="1" noChangeAspect="1"/>
          </p:cNvPicPr>
          <p:nvPr>
            <p:ph type="pic" sz="quarter" idx="19"/>
          </p:nvPr>
        </p:nvPicPr>
        <p:blipFill>
          <a:blip r:embed="rId2"/>
          <a:stretch>
            <a:fillRect/>
          </a:stretch>
        </p:blipFill>
        <p:spPr>
          <a:xfrm>
            <a:off x="1686721" y="1752600"/>
            <a:ext cx="5770559" cy="4430385"/>
          </a:xfrm>
          <a:prstGeom prst="rect">
            <a:avLst/>
          </a:prstGeom>
        </p:spPr>
      </p:pic>
    </p:spTree>
    <p:extLst>
      <p:ext uri="{BB962C8B-B14F-4D97-AF65-F5344CB8AC3E}">
        <p14:creationId xmlns:p14="http://schemas.microsoft.com/office/powerpoint/2010/main" val="17012210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GB" dirty="0"/>
              <a:t>Table 5.14 Probability Distribution of </a:t>
            </a:r>
            <a:r>
              <a:rPr lang="en-GB" b="1" i="1" dirty="0"/>
              <a:t>x</a:t>
            </a:r>
            <a:r>
              <a:rPr lang="en-GB" dirty="0"/>
              <a:t> for </a:t>
            </a:r>
            <a:r>
              <a:rPr lang="en-GB" b="1" i="1" dirty="0"/>
              <a:t>n</a:t>
            </a:r>
            <a:r>
              <a:rPr lang="en-GB" dirty="0"/>
              <a:t> = 4 and </a:t>
            </a:r>
            <a:r>
              <a:rPr lang="en-GB" b="1" i="1" dirty="0"/>
              <a:t>p </a:t>
            </a:r>
            <a:r>
              <a:rPr lang="en-GB" dirty="0"/>
              <a:t>= .30</a:t>
            </a:r>
            <a:endParaRPr lang="en-US" i="1" dirty="0"/>
          </a:p>
        </p:txBody>
      </p:sp>
      <p:graphicFrame>
        <p:nvGraphicFramePr>
          <p:cNvPr id="4" name="Table Placeholder 9">
            <a:extLst>
              <a:ext uri="{FF2B5EF4-FFF2-40B4-BE49-F238E27FC236}">
                <a16:creationId xmlns:a16="http://schemas.microsoft.com/office/drawing/2014/main" id="{224383D7-3083-4DDE-96A9-6C8E7DC66827}"/>
              </a:ext>
            </a:extLst>
          </p:cNvPr>
          <p:cNvGraphicFramePr>
            <a:graphicFrameLocks noGrp="1"/>
          </p:cNvGraphicFramePr>
          <p:nvPr>
            <p:ph type="tbl" sz="quarter" idx="17"/>
            <p:extLst>
              <p:ext uri="{D42A27DB-BD31-4B8C-83A1-F6EECF244321}">
                <p14:modId xmlns:p14="http://schemas.microsoft.com/office/powerpoint/2010/main" val="4047807239"/>
              </p:ext>
            </p:extLst>
          </p:nvPr>
        </p:nvGraphicFramePr>
        <p:xfrm>
          <a:off x="3161720" y="2316480"/>
          <a:ext cx="2820560" cy="222504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3074477490"/>
                    </a:ext>
                  </a:extLst>
                </a:gridCol>
                <a:gridCol w="1677560">
                  <a:extLst>
                    <a:ext uri="{9D8B030D-6E8A-4147-A177-3AD203B41FA5}">
                      <a16:colId xmlns:a16="http://schemas.microsoft.com/office/drawing/2014/main" val="1298498712"/>
                    </a:ext>
                  </a:extLst>
                </a:gridCol>
              </a:tblGrid>
              <a:tr h="370840">
                <a:tc>
                  <a:txBody>
                    <a:bodyPr/>
                    <a:lstStyle/>
                    <a:p>
                      <a:pPr marL="0" marR="0" algn="l">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.2401</a:t>
                      </a:r>
                    </a:p>
                  </a:txBody>
                  <a:tcPr/>
                </a:tc>
                <a:extLst>
                  <a:ext uri="{0D108BD9-81ED-4DB2-BD59-A6C34878D82A}">
                    <a16:rowId xmlns:a16="http://schemas.microsoft.com/office/drawing/2014/main" val="872239830"/>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.4116</a:t>
                      </a:r>
                    </a:p>
                  </a:txBody>
                  <a:tcPr/>
                </a:tc>
                <a:extLst>
                  <a:ext uri="{0D108BD9-81ED-4DB2-BD59-A6C34878D82A}">
                    <a16:rowId xmlns:a16="http://schemas.microsoft.com/office/drawing/2014/main" val="302243809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.2646</a:t>
                      </a:r>
                    </a:p>
                  </a:txBody>
                  <a:tcPr/>
                </a:tc>
                <a:extLst>
                  <a:ext uri="{0D108BD9-81ED-4DB2-BD59-A6C34878D82A}">
                    <a16:rowId xmlns:a16="http://schemas.microsoft.com/office/drawing/2014/main" val="60748688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.0756</a:t>
                      </a:r>
                    </a:p>
                  </a:txBody>
                  <a:tcPr/>
                </a:tc>
                <a:extLst>
                  <a:ext uri="{0D108BD9-81ED-4DB2-BD59-A6C34878D82A}">
                    <a16:rowId xmlns:a16="http://schemas.microsoft.com/office/drawing/2014/main" val="830890144"/>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.0081</a:t>
                      </a:r>
                    </a:p>
                  </a:txBody>
                  <a:tcPr/>
                </a:tc>
                <a:extLst>
                  <a:ext uri="{0D108BD9-81ED-4DB2-BD59-A6C34878D82A}">
                    <a16:rowId xmlns:a16="http://schemas.microsoft.com/office/drawing/2014/main" val="3049890052"/>
                  </a:ext>
                </a:extLst>
              </a:tr>
            </a:tbl>
          </a:graphicData>
        </a:graphic>
      </p:graphicFrame>
    </p:spTree>
    <p:extLst>
      <p:ext uri="{BB962C8B-B14F-4D97-AF65-F5344CB8AC3E}">
        <p14:creationId xmlns:p14="http://schemas.microsoft.com/office/powerpoint/2010/main" val="37583681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Figure 5.6 Histogram for the Probability Distribution of Table 5.14</a:t>
            </a:r>
            <a:endParaRPr lang="en-US" i="1" dirty="0"/>
          </a:p>
        </p:txBody>
      </p:sp>
      <p:pic>
        <p:nvPicPr>
          <p:cNvPr id="6" name="Picture Placeholder 5" descr="A histogram plots probability distribution. The horizontal axis is labeled x and ranges from 0 to 4 in increments of 1. The vertical axis is labeled P of x and ranges from 0 to 0.50 in increments of 0.10. From 0 to 4, the bars extend up to the counts, 0.24, 0.41, 0.26, 0.075, and 0.008, respectively. All values are approximate.">
            <a:extLst>
              <a:ext uri="{FF2B5EF4-FFF2-40B4-BE49-F238E27FC236}">
                <a16:creationId xmlns:a16="http://schemas.microsoft.com/office/drawing/2014/main" id="{325FB3F8-F5FB-4767-8F99-75256A00FFCE}"/>
              </a:ext>
            </a:extLst>
          </p:cNvPr>
          <p:cNvPicPr>
            <a:picLocks noGrp="1" noChangeAspect="1"/>
          </p:cNvPicPr>
          <p:nvPr>
            <p:ph type="pic" sz="quarter" idx="19"/>
          </p:nvPr>
        </p:nvPicPr>
        <p:blipFill>
          <a:blip r:embed="rId2"/>
          <a:stretch>
            <a:fillRect/>
          </a:stretch>
        </p:blipFill>
        <p:spPr>
          <a:xfrm>
            <a:off x="1576124" y="1744544"/>
            <a:ext cx="5991753" cy="4410867"/>
          </a:xfrm>
          <a:prstGeom prst="rect">
            <a:avLst/>
          </a:prstGeom>
        </p:spPr>
      </p:pic>
    </p:spTree>
    <p:extLst>
      <p:ext uri="{BB962C8B-B14F-4D97-AF65-F5344CB8AC3E}">
        <p14:creationId xmlns:p14="http://schemas.microsoft.com/office/powerpoint/2010/main" val="1999378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GB" dirty="0"/>
              <a:t>Table 5.15 Probability Distribution of </a:t>
            </a:r>
            <a:r>
              <a:rPr lang="en-GB" b="1" i="1" dirty="0"/>
              <a:t>x</a:t>
            </a:r>
            <a:r>
              <a:rPr lang="en-GB" dirty="0"/>
              <a:t> for </a:t>
            </a:r>
            <a:r>
              <a:rPr lang="en-GB" b="1" i="1" dirty="0"/>
              <a:t>n</a:t>
            </a:r>
            <a:r>
              <a:rPr lang="en-GB" dirty="0"/>
              <a:t> = 4 and </a:t>
            </a:r>
            <a:r>
              <a:rPr lang="en-GB" b="1" i="1" dirty="0"/>
              <a:t>p </a:t>
            </a:r>
            <a:r>
              <a:rPr lang="en-GB" dirty="0"/>
              <a:t>= .80</a:t>
            </a:r>
            <a:endParaRPr lang="en-US" i="1" dirty="0"/>
          </a:p>
        </p:txBody>
      </p:sp>
      <p:graphicFrame>
        <p:nvGraphicFramePr>
          <p:cNvPr id="4" name="Table Placeholder 9">
            <a:extLst>
              <a:ext uri="{FF2B5EF4-FFF2-40B4-BE49-F238E27FC236}">
                <a16:creationId xmlns:a16="http://schemas.microsoft.com/office/drawing/2014/main" id="{BC79B468-2A29-414A-90DE-735C9D94F710}"/>
              </a:ext>
            </a:extLst>
          </p:cNvPr>
          <p:cNvGraphicFramePr>
            <a:graphicFrameLocks noGrp="1"/>
          </p:cNvGraphicFramePr>
          <p:nvPr>
            <p:ph type="tbl" sz="quarter" idx="17"/>
            <p:extLst>
              <p:ext uri="{D42A27DB-BD31-4B8C-83A1-F6EECF244321}">
                <p14:modId xmlns:p14="http://schemas.microsoft.com/office/powerpoint/2010/main" val="386704239"/>
              </p:ext>
            </p:extLst>
          </p:nvPr>
        </p:nvGraphicFramePr>
        <p:xfrm>
          <a:off x="3161720" y="2316480"/>
          <a:ext cx="2820560" cy="2225040"/>
        </p:xfrm>
        <a:graphic>
          <a:graphicData uri="http://schemas.openxmlformats.org/drawingml/2006/table">
            <a:tbl>
              <a:tblPr firstRow="1" bandRow="1">
                <a:tableStyleId>{69012ECD-51FC-41F1-AA8D-1B2483CD663E}</a:tableStyleId>
              </a:tblPr>
              <a:tblGrid>
                <a:gridCol w="1143000">
                  <a:extLst>
                    <a:ext uri="{9D8B030D-6E8A-4147-A177-3AD203B41FA5}">
                      <a16:colId xmlns:a16="http://schemas.microsoft.com/office/drawing/2014/main" val="3074477490"/>
                    </a:ext>
                  </a:extLst>
                </a:gridCol>
                <a:gridCol w="1677560">
                  <a:extLst>
                    <a:ext uri="{9D8B030D-6E8A-4147-A177-3AD203B41FA5}">
                      <a16:colId xmlns:a16="http://schemas.microsoft.com/office/drawing/2014/main" val="1298498712"/>
                    </a:ext>
                  </a:extLst>
                </a:gridCol>
              </a:tblGrid>
              <a:tr h="370840">
                <a:tc>
                  <a:txBody>
                    <a:bodyPr/>
                    <a:lstStyle/>
                    <a:p>
                      <a:pPr marL="0" marR="0" algn="l">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P </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487859095"/>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.0016</a:t>
                      </a:r>
                    </a:p>
                  </a:txBody>
                  <a:tcPr/>
                </a:tc>
                <a:extLst>
                  <a:ext uri="{0D108BD9-81ED-4DB2-BD59-A6C34878D82A}">
                    <a16:rowId xmlns:a16="http://schemas.microsoft.com/office/drawing/2014/main" val="872239830"/>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.0256</a:t>
                      </a:r>
                    </a:p>
                  </a:txBody>
                  <a:tcPr/>
                </a:tc>
                <a:extLst>
                  <a:ext uri="{0D108BD9-81ED-4DB2-BD59-A6C34878D82A}">
                    <a16:rowId xmlns:a16="http://schemas.microsoft.com/office/drawing/2014/main" val="302243809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2</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.1536</a:t>
                      </a:r>
                    </a:p>
                  </a:txBody>
                  <a:tcPr/>
                </a:tc>
                <a:extLst>
                  <a:ext uri="{0D108BD9-81ED-4DB2-BD59-A6C34878D82A}">
                    <a16:rowId xmlns:a16="http://schemas.microsoft.com/office/drawing/2014/main" val="607486889"/>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3</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.4096</a:t>
                      </a:r>
                    </a:p>
                  </a:txBody>
                  <a:tcPr/>
                </a:tc>
                <a:extLst>
                  <a:ext uri="{0D108BD9-81ED-4DB2-BD59-A6C34878D82A}">
                    <a16:rowId xmlns:a16="http://schemas.microsoft.com/office/drawing/2014/main" val="830890144"/>
                  </a:ext>
                </a:extLst>
              </a:tr>
              <a:tr h="370840">
                <a:tc>
                  <a:txBody>
                    <a:bodyPr/>
                    <a:lstStyle/>
                    <a:p>
                      <a:pPr marL="0" marR="0" algn="l">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a:t>
                      </a:r>
                    </a:p>
                  </a:txBody>
                  <a:tcPr/>
                </a:tc>
                <a:tc>
                  <a:txBody>
                    <a:bodyPr/>
                    <a:lstStyle/>
                    <a:p>
                      <a:pPr marL="0" marR="0" algn="ctr">
                        <a:lnSpc>
                          <a:spcPct val="100000"/>
                        </a:lnSpc>
                        <a:spcBef>
                          <a:spcPts val="0"/>
                        </a:spcBef>
                        <a:spcAft>
                          <a:spcPts val="300"/>
                        </a:spcAft>
                      </a:pPr>
                      <a:r>
                        <a:rPr lang="en-US" sz="1800" dirty="0">
                          <a:solidFill>
                            <a:srgbClr val="000000"/>
                          </a:solidFill>
                          <a:latin typeface="Times New Roman" panose="02020603050405020304" pitchFamily="18" charset="0"/>
                          <a:ea typeface="Times New Roman"/>
                          <a:cs typeface="Times New Roman" panose="02020603050405020304" pitchFamily="18" charset="0"/>
                        </a:rPr>
                        <a:t>.4096</a:t>
                      </a:r>
                    </a:p>
                  </a:txBody>
                  <a:tcPr/>
                </a:tc>
                <a:extLst>
                  <a:ext uri="{0D108BD9-81ED-4DB2-BD59-A6C34878D82A}">
                    <a16:rowId xmlns:a16="http://schemas.microsoft.com/office/drawing/2014/main" val="3049890052"/>
                  </a:ext>
                </a:extLst>
              </a:tr>
            </a:tbl>
          </a:graphicData>
        </a:graphic>
      </p:graphicFrame>
    </p:spTree>
    <p:extLst>
      <p:ext uri="{BB962C8B-B14F-4D97-AF65-F5344CB8AC3E}">
        <p14:creationId xmlns:p14="http://schemas.microsoft.com/office/powerpoint/2010/main" val="11349911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Figure 5.7 Histogram for the Probability Distribution of Table 5.15</a:t>
            </a:r>
            <a:endParaRPr lang="en-US" i="1" dirty="0"/>
          </a:p>
        </p:txBody>
      </p:sp>
      <p:pic>
        <p:nvPicPr>
          <p:cNvPr id="8" name="Picture Placeholder 7" descr="A histogram plots probability distribution. The horizontal axis is labeled x and ranges from 0 to 4 in increments of 1. The vertical axis is labeled P of x and ranges from 0 to 0.50 in increments of 0.10. From 0 to 4, the bars extend up to the counts, 0.01, 0.02, 0.15, 0.40, and 0.40, respectively. All values are approximate.">
            <a:extLst>
              <a:ext uri="{FF2B5EF4-FFF2-40B4-BE49-F238E27FC236}">
                <a16:creationId xmlns:a16="http://schemas.microsoft.com/office/drawing/2014/main" id="{072D963E-2E2F-4C65-8EB9-B819CABFA59F}"/>
              </a:ext>
            </a:extLst>
          </p:cNvPr>
          <p:cNvPicPr>
            <a:picLocks noGrp="1" noChangeAspect="1"/>
          </p:cNvPicPr>
          <p:nvPr>
            <p:ph type="pic" sz="quarter" idx="19"/>
          </p:nvPr>
        </p:nvPicPr>
        <p:blipFill>
          <a:blip r:embed="rId2"/>
          <a:stretch>
            <a:fillRect/>
          </a:stretch>
        </p:blipFill>
        <p:spPr>
          <a:xfrm>
            <a:off x="1693227" y="1745845"/>
            <a:ext cx="5757547" cy="4436889"/>
          </a:xfrm>
          <a:prstGeom prst="rect">
            <a:avLst/>
          </a:prstGeom>
        </p:spPr>
      </p:pic>
    </p:spTree>
    <p:extLst>
      <p:ext uri="{BB962C8B-B14F-4D97-AF65-F5344CB8AC3E}">
        <p14:creationId xmlns:p14="http://schemas.microsoft.com/office/powerpoint/2010/main" val="81981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Continuous Random Variable (1 of 2)</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 random variable that can assume any value contained in one or more intervals is called a </a:t>
            </a:r>
            <a:r>
              <a:rPr lang="en-GB" b="1" i="1" u="sng" dirty="0">
                <a:latin typeface="Times New Roman" panose="02020603050405020304" pitchFamily="18" charset="0"/>
                <a:cs typeface="Times New Roman" panose="02020603050405020304" pitchFamily="18" charset="0"/>
              </a:rPr>
              <a:t>continuous random variable</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145873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fontScale="90000"/>
          </a:bodyPr>
          <a:lstStyle/>
          <a:p>
            <a:r>
              <a:rPr lang="en-US" dirty="0"/>
              <a:t>Mean and Standard Deviation of the Binomial Distribution</a:t>
            </a:r>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3505200"/>
            <a:ext cx="8587154" cy="2590800"/>
          </a:xfrm>
        </p:spPr>
        <p:txBody>
          <a:bodyPr/>
          <a:lstStyle/>
          <a:p>
            <a:pPr>
              <a:lnSpc>
                <a:spcPct val="100000"/>
              </a:lnSpc>
              <a:spcBef>
                <a:spcPts val="624"/>
              </a:spcBef>
              <a:buClr>
                <a:schemeClr val="bg1"/>
              </a:buClr>
            </a:pPr>
            <a:r>
              <a:rPr lang="en-GB" sz="2800" dirty="0">
                <a:latin typeface="Times New Roman" panose="02020603050405020304" pitchFamily="18" charset="0"/>
                <a:cs typeface="Times New Roman" panose="02020603050405020304" pitchFamily="18" charset="0"/>
              </a:rPr>
              <a:t>where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is the total number of trials, </a:t>
            </a:r>
            <a:r>
              <a:rPr lang="en-GB" sz="2800" i="1"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 is the probability of success, and </a:t>
            </a:r>
            <a:r>
              <a:rPr lang="en-GB" sz="2800" i="1" dirty="0">
                <a:latin typeface="Times New Roman" panose="02020603050405020304" pitchFamily="18" charset="0"/>
                <a:cs typeface="Times New Roman" panose="02020603050405020304" pitchFamily="18" charset="0"/>
              </a:rPr>
              <a:t>q</a:t>
            </a:r>
            <a:r>
              <a:rPr lang="en-GB" sz="2800" dirty="0">
                <a:latin typeface="Times New Roman" panose="02020603050405020304" pitchFamily="18" charset="0"/>
                <a:cs typeface="Times New Roman" panose="02020603050405020304" pitchFamily="18" charset="0"/>
              </a:rPr>
              <a:t> is the probability of failure.</a:t>
            </a:r>
          </a:p>
        </p:txBody>
      </p:sp>
      <p:graphicFrame>
        <p:nvGraphicFramePr>
          <p:cNvPr id="7" name="Object 2" descr="sigma equals Square root of n p q">
            <a:extLst>
              <a:ext uri="{FF2B5EF4-FFF2-40B4-BE49-F238E27FC236}">
                <a16:creationId xmlns:a16="http://schemas.microsoft.com/office/drawing/2014/main" id="{96B3DEA7-69F6-484E-BB67-5F3BC79D12DC}"/>
              </a:ext>
            </a:extLst>
          </p:cNvPr>
          <p:cNvGraphicFramePr>
            <a:graphicFrameLocks noChangeAspect="1"/>
          </p:cNvGraphicFramePr>
          <p:nvPr>
            <p:extLst>
              <p:ext uri="{D42A27DB-BD31-4B8C-83A1-F6EECF244321}">
                <p14:modId xmlns:p14="http://schemas.microsoft.com/office/powerpoint/2010/main" val="3735386183"/>
              </p:ext>
            </p:extLst>
          </p:nvPr>
        </p:nvGraphicFramePr>
        <p:xfrm>
          <a:off x="4003675" y="2665413"/>
          <a:ext cx="1136650" cy="458787"/>
        </p:xfrm>
        <a:graphic>
          <a:graphicData uri="http://schemas.openxmlformats.org/presentationml/2006/ole">
            <mc:AlternateContent xmlns:mc="http://schemas.openxmlformats.org/markup-compatibility/2006">
              <mc:Choice xmlns:v="urn:schemas-microsoft-com:vml" Requires="v">
                <p:oleObj spid="_x0000_s79990" name="Equation" r:id="rId3" imgW="1054080" imgH="380880" progId="Equation.DSMT4">
                  <p:embed/>
                </p:oleObj>
              </mc:Choice>
              <mc:Fallback>
                <p:oleObj name="Equation" r:id="rId3" imgW="1054080" imgH="380880" progId="Equation.DSMT4">
                  <p:embed/>
                  <p:pic>
                    <p:nvPicPr>
                      <p:cNvPr id="16386" name="Object 2"/>
                      <p:cNvPicPr>
                        <a:picLocks noChangeAspect="1" noChangeArrowheads="1"/>
                      </p:cNvPicPr>
                      <p:nvPr/>
                    </p:nvPicPr>
                    <p:blipFill>
                      <a:blip r:embed="rId4"/>
                      <a:srcRect/>
                      <a:stretch>
                        <a:fillRect/>
                      </a:stretch>
                    </p:blipFill>
                    <p:spPr bwMode="auto">
                      <a:xfrm>
                        <a:off x="4003675" y="2665413"/>
                        <a:ext cx="1136650"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47799"/>
            <a:ext cx="8534400" cy="1905001"/>
          </a:xfrm>
        </p:spPr>
        <p:txBody>
          <a:bodyPr/>
          <a:lstStyle/>
          <a:p>
            <a:pPr algn="l">
              <a:lnSpc>
                <a:spcPct val="100000"/>
              </a:lnSpc>
              <a:spcBef>
                <a:spcPts val="624"/>
              </a:spcBef>
              <a:spcAft>
                <a:spcPts val="1800"/>
              </a:spcAft>
              <a:buClr>
                <a:schemeClr val="bg1"/>
              </a:buClr>
            </a:pPr>
            <a:r>
              <a:rPr lang="en-GB" sz="2800" dirty="0">
                <a:latin typeface="Times New Roman" panose="02020603050405020304" pitchFamily="18" charset="0"/>
                <a:cs typeface="Times New Roman" panose="02020603050405020304" pitchFamily="18" charset="0"/>
              </a:rPr>
              <a:t>The </a:t>
            </a:r>
            <a:r>
              <a:rPr lang="en-GB" sz="2800" b="1" i="1" u="sng" dirty="0">
                <a:latin typeface="Times New Roman" panose="02020603050405020304" pitchFamily="18" charset="0"/>
                <a:cs typeface="Times New Roman" panose="02020603050405020304" pitchFamily="18" charset="0"/>
              </a:rPr>
              <a:t>mean</a:t>
            </a:r>
            <a:r>
              <a:rPr lang="en-GB" sz="2800" dirty="0">
                <a:latin typeface="Times New Roman" panose="02020603050405020304" pitchFamily="18" charset="0"/>
                <a:cs typeface="Times New Roman" panose="02020603050405020304" pitchFamily="18" charset="0"/>
              </a:rPr>
              <a:t> and </a:t>
            </a:r>
            <a:r>
              <a:rPr lang="en-GB" sz="2800" b="1" i="1" u="sng" dirty="0">
                <a:latin typeface="Times New Roman" panose="02020603050405020304" pitchFamily="18" charset="0"/>
                <a:cs typeface="Times New Roman" panose="02020603050405020304" pitchFamily="18" charset="0"/>
              </a:rPr>
              <a:t>standard deviation</a:t>
            </a:r>
            <a:r>
              <a:rPr lang="en-GB" sz="2800" dirty="0">
                <a:latin typeface="Times New Roman" panose="02020603050405020304" pitchFamily="18" charset="0"/>
                <a:cs typeface="Times New Roman" panose="02020603050405020304" pitchFamily="18" charset="0"/>
              </a:rPr>
              <a:t> of a </a:t>
            </a:r>
            <a:r>
              <a:rPr lang="en-GB" sz="2800" b="1" i="1" u="sng" dirty="0">
                <a:latin typeface="Times New Roman" panose="02020603050405020304" pitchFamily="18" charset="0"/>
                <a:cs typeface="Times New Roman" panose="02020603050405020304" pitchFamily="18" charset="0"/>
              </a:rPr>
              <a:t>binomial distribution</a:t>
            </a:r>
            <a:r>
              <a:rPr lang="en-GB" sz="2800" dirty="0">
                <a:latin typeface="Times New Roman" panose="02020603050405020304" pitchFamily="18" charset="0"/>
                <a:cs typeface="Times New Roman" panose="02020603050405020304" pitchFamily="18" charset="0"/>
              </a:rPr>
              <a:t> are, respectively,</a:t>
            </a:r>
          </a:p>
          <a:p>
            <a:pPr indent="1828800" algn="l">
              <a:lnSpc>
                <a:spcPct val="100000"/>
              </a:lnSpc>
              <a:spcBef>
                <a:spcPts val="624"/>
              </a:spcBef>
              <a:buClr>
                <a:schemeClr val="bg1"/>
              </a:buClr>
            </a:pPr>
            <a:r>
              <a:rPr lang="en-GB" sz="2800" i="1" dirty="0">
                <a:latin typeface="Times New Roman" panose="02020603050405020304" pitchFamily="18" charset="0"/>
                <a:cs typeface="Times New Roman" panose="02020603050405020304" pitchFamily="18" charset="0"/>
              </a:rPr>
              <a:t>µ</a:t>
            </a:r>
            <a:r>
              <a:rPr lang="en-GB" sz="2800" dirty="0">
                <a:latin typeface="Times New Roman" panose="02020603050405020304" pitchFamily="18" charset="0"/>
                <a:cs typeface="Times New Roman" panose="02020603050405020304" pitchFamily="18" charset="0"/>
              </a:rPr>
              <a:t> = </a:t>
            </a:r>
            <a:r>
              <a:rPr lang="en-GB" sz="2800" i="1" dirty="0">
                <a:latin typeface="Times New Roman" panose="02020603050405020304" pitchFamily="18" charset="0"/>
                <a:cs typeface="Times New Roman" panose="02020603050405020304" pitchFamily="18" charset="0"/>
              </a:rPr>
              <a:t>np</a:t>
            </a:r>
            <a:r>
              <a:rPr lang="en-GB" sz="2800" dirty="0">
                <a:latin typeface="Times New Roman" panose="02020603050405020304" pitchFamily="18" charset="0"/>
                <a:cs typeface="Times New Roman" panose="02020603050405020304" pitchFamily="18" charset="0"/>
              </a:rPr>
              <a:t> and</a:t>
            </a:r>
          </a:p>
          <a:p>
            <a:pPr algn="l">
              <a:lnSpc>
                <a:spcPct val="100000"/>
              </a:lnSpc>
              <a:spcBef>
                <a:spcPts val="624"/>
              </a:spcBef>
              <a:buClr>
                <a:schemeClr val="bg1"/>
              </a:buClr>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5657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5-15</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spcAft>
                <a:spcPts val="1200"/>
              </a:spcAft>
              <a:buSzPct val="80000"/>
              <a:buNone/>
            </a:pPr>
            <a:r>
              <a:rPr lang="en-US" sz="2600" dirty="0">
                <a:latin typeface="Times New Roman" panose="02020603050405020304" pitchFamily="18" charset="0"/>
                <a:cs typeface="Times New Roman" panose="02020603050405020304" pitchFamily="18" charset="0"/>
              </a:rPr>
              <a:t>In a Pew Research Center survey conducted during September 5–16, 2019, 90% of U.S. adults said that they had a favorable view of the U.S. postal service. Assume that this result is true for the cur-rent population of U.S. adults. A random sample of 60 U.S. adults is selected. Let x be the number of adults in this sample who have a favorable view of the U.S. postal service. Find the mean and standard deviation of the probability distribution of x.</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5503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5-15: Solution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2377440"/>
          </a:xfrm>
        </p:spPr>
        <p:txBody>
          <a:bodyPr/>
          <a:lstStyle/>
          <a:p>
            <a:pPr>
              <a:spcBef>
                <a:spcPct val="50000"/>
              </a:spcBef>
              <a:buClr>
                <a:schemeClr val="folHlink"/>
              </a:buClr>
              <a:buNone/>
            </a:pP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60,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 .90,    and     q = .10</a:t>
            </a:r>
          </a:p>
          <a:p>
            <a:pPr marL="0" indent="0">
              <a:spcBef>
                <a:spcPct val="50000"/>
              </a:spcBef>
              <a:buClr>
                <a:schemeClr val="folHlink"/>
              </a:buClr>
              <a:buNone/>
            </a:pPr>
            <a:r>
              <a:rPr lang="en-US" dirty="0">
                <a:latin typeface="Times New Roman" panose="02020603050405020304" pitchFamily="18" charset="0"/>
                <a:cs typeface="Times New Roman" panose="02020603050405020304" pitchFamily="18" charset="0"/>
              </a:rPr>
              <a:t>Using the formulas for the mean and standard deviation of the binomial distribution,</a:t>
            </a:r>
          </a:p>
          <a:p>
            <a:pPr marL="0" indent="0" algn="ctr">
              <a:spcBef>
                <a:spcPct val="50000"/>
              </a:spcBef>
              <a:buClr>
                <a:schemeClr val="folHlink"/>
              </a:buClr>
              <a:buNone/>
            </a:pPr>
            <a:r>
              <a:rPr lang="en-US" i="1" dirty="0">
                <a:latin typeface="Times New Roman" panose="02020603050405020304" pitchFamily="18" charset="0"/>
                <a:cs typeface="Times New Roman" panose="02020603050405020304" pitchFamily="18" charset="0"/>
              </a:rPr>
              <a:t>µ</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np</a:t>
            </a:r>
            <a:r>
              <a:rPr lang="en-US" dirty="0">
                <a:latin typeface="Times New Roman" panose="02020603050405020304" pitchFamily="18" charset="0"/>
                <a:cs typeface="Times New Roman" panose="02020603050405020304" pitchFamily="18" charset="0"/>
              </a:rPr>
              <a:t> = 60(.90) = </a:t>
            </a:r>
            <a:r>
              <a:rPr lang="en-US" b="1" dirty="0">
                <a:latin typeface="Times New Roman" panose="02020603050405020304" pitchFamily="18" charset="0"/>
                <a:cs typeface="Times New Roman" panose="02020603050405020304" pitchFamily="18" charset="0"/>
              </a:rPr>
              <a:t>54</a:t>
            </a:r>
          </a:p>
        </p:txBody>
      </p:sp>
      <p:graphicFrame>
        <p:nvGraphicFramePr>
          <p:cNvPr id="5" name="Object 4" descr="sigma equals Square root of n p q equals Square root of left parenthesis 60 right parenthesis left parenthesis .90 right parenthesis left parenthesis .10 right parenthesis equals two full stop three two three eight">
            <a:extLst>
              <a:ext uri="{FF2B5EF4-FFF2-40B4-BE49-F238E27FC236}">
                <a16:creationId xmlns:a16="http://schemas.microsoft.com/office/drawing/2014/main" id="{09824C60-08FD-448F-AE42-16C9914BC7F8}"/>
              </a:ext>
            </a:extLst>
          </p:cNvPr>
          <p:cNvGraphicFramePr>
            <a:graphicFrameLocks noChangeAspect="1"/>
          </p:cNvGraphicFramePr>
          <p:nvPr>
            <p:extLst>
              <p:ext uri="{D42A27DB-BD31-4B8C-83A1-F6EECF244321}">
                <p14:modId xmlns:p14="http://schemas.microsoft.com/office/powerpoint/2010/main" val="2361578916"/>
              </p:ext>
            </p:extLst>
          </p:nvPr>
        </p:nvGraphicFramePr>
        <p:xfrm>
          <a:off x="2092325" y="3922395"/>
          <a:ext cx="4994275" cy="461010"/>
        </p:xfrm>
        <a:graphic>
          <a:graphicData uri="http://schemas.openxmlformats.org/presentationml/2006/ole">
            <mc:AlternateContent xmlns:mc="http://schemas.openxmlformats.org/markup-compatibility/2006">
              <mc:Choice xmlns:v="urn:schemas-microsoft-com:vml" Requires="v">
                <p:oleObj spid="_x0000_s82036" name="Equation" r:id="rId3" imgW="4127400" imgH="380880" progId="Equation.DSMT4">
                  <p:embed/>
                </p:oleObj>
              </mc:Choice>
              <mc:Fallback>
                <p:oleObj name="Equation" r:id="rId3" imgW="4127400" imgH="380880" progId="Equation.DSMT4">
                  <p:embed/>
                  <p:pic>
                    <p:nvPicPr>
                      <p:cNvPr id="6" name="Object 5"/>
                      <p:cNvPicPr>
                        <a:picLocks noChangeAspect="1" noChangeArrowheads="1"/>
                      </p:cNvPicPr>
                      <p:nvPr/>
                    </p:nvPicPr>
                    <p:blipFill>
                      <a:blip r:embed="rId4"/>
                      <a:srcRect/>
                      <a:stretch>
                        <a:fillRect/>
                      </a:stretch>
                    </p:blipFill>
                    <p:spPr bwMode="auto">
                      <a:xfrm>
                        <a:off x="2092325" y="3922395"/>
                        <a:ext cx="4994275" cy="461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32797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fontScale="90000"/>
          </a:bodyPr>
          <a:lstStyle/>
          <a:p>
            <a:r>
              <a:rPr lang="en-US" dirty="0"/>
              <a:t>5.5. The Hypergeometric Probability Distribution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a:buNone/>
            </a:pPr>
            <a:r>
              <a:rPr lang="en-GB" sz="2600" dirty="0">
                <a:latin typeface="Times New Roman" panose="02020603050405020304" pitchFamily="18" charset="0"/>
                <a:cs typeface="Times New Roman" panose="02020603050405020304" pitchFamily="18" charset="0"/>
              </a:rPr>
              <a:t>Let</a:t>
            </a:r>
          </a:p>
          <a:p>
            <a:pPr marL="457200" lvl="1" indent="571500">
              <a:buClr>
                <a:schemeClr val="bg1"/>
              </a:buClr>
            </a:pP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total number of elements in the population</a:t>
            </a:r>
          </a:p>
          <a:p>
            <a:pPr marL="457200" lvl="1" indent="571500">
              <a:buClr>
                <a:schemeClr val="bg1"/>
              </a:buClr>
            </a:pPr>
            <a:r>
              <a:rPr lang="en-GB" i="1" dirty="0">
                <a:latin typeface="Times New Roman" panose="02020603050405020304" pitchFamily="18" charset="0"/>
                <a:cs typeface="Times New Roman" panose="02020603050405020304" pitchFamily="18" charset="0"/>
              </a:rPr>
              <a:t>r</a:t>
            </a:r>
            <a:r>
              <a:rPr lang="en-GB" dirty="0">
                <a:latin typeface="Times New Roman" panose="02020603050405020304" pitchFamily="18" charset="0"/>
                <a:cs typeface="Times New Roman" panose="02020603050405020304" pitchFamily="18" charset="0"/>
              </a:rPr>
              <a:t> = number of successes in the population</a:t>
            </a:r>
          </a:p>
          <a:p>
            <a:pPr marL="457200" lvl="1">
              <a:buClr>
                <a:schemeClr val="bg1"/>
              </a:buClr>
            </a:pP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r</a:t>
            </a:r>
            <a:r>
              <a:rPr lang="en-GB" dirty="0">
                <a:latin typeface="Times New Roman" panose="02020603050405020304" pitchFamily="18" charset="0"/>
                <a:cs typeface="Times New Roman" panose="02020603050405020304" pitchFamily="18" charset="0"/>
              </a:rPr>
              <a:t> = number of failures in the population</a:t>
            </a:r>
          </a:p>
          <a:p>
            <a:pPr marL="457200" lvl="1" indent="571500">
              <a:buClr>
                <a:schemeClr val="bg1"/>
              </a:buClr>
            </a:pP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number of trials (sample size)</a:t>
            </a:r>
          </a:p>
          <a:p>
            <a:pPr marL="457200" lvl="1" indent="571500">
              <a:buClr>
                <a:schemeClr val="bg1"/>
              </a:buClr>
            </a:pP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 number of successes in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trials</a:t>
            </a:r>
          </a:p>
          <a:p>
            <a:pPr marL="457200" lvl="1">
              <a:buClr>
                <a:schemeClr val="bg1"/>
              </a:buClr>
            </a:pP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 number of failures in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trials</a:t>
            </a:r>
          </a:p>
        </p:txBody>
      </p:sp>
    </p:spTree>
    <p:extLst>
      <p:ext uri="{BB962C8B-B14F-4D97-AF65-F5344CB8AC3E}">
        <p14:creationId xmlns:p14="http://schemas.microsoft.com/office/powerpoint/2010/main" val="6451728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The Hypergeometric Probability Distribution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777240"/>
          </a:xfrm>
        </p:spPr>
        <p:txBody>
          <a:bodyPr/>
          <a:lstStyle/>
          <a:p>
            <a:pPr marL="0" indent="0">
              <a:buClr>
                <a:schemeClr val="bg1"/>
              </a:buClr>
              <a:buNone/>
            </a:pPr>
            <a:r>
              <a:rPr lang="en-GB" dirty="0">
                <a:latin typeface="Times New Roman" panose="02020603050405020304" pitchFamily="18" charset="0"/>
                <a:cs typeface="Times New Roman" panose="02020603050405020304" pitchFamily="18" charset="0"/>
              </a:rPr>
              <a:t>The probability of </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 successes in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trials is given by</a:t>
            </a:r>
          </a:p>
        </p:txBody>
      </p:sp>
      <p:graphicFrame>
        <p:nvGraphicFramePr>
          <p:cNvPr id="5" name="Object 2" descr="cap p left parenthesis x right parenthesis equals start frac sub r cap c sub x multiplication sub   cap n minus r cap c sub n minus x over sub cap n cap c sub n end frac">
            <a:extLst>
              <a:ext uri="{FF2B5EF4-FFF2-40B4-BE49-F238E27FC236}">
                <a16:creationId xmlns:a16="http://schemas.microsoft.com/office/drawing/2014/main" id="{9D6530E6-D6A3-4E2D-8369-8653D1F06692}"/>
              </a:ext>
            </a:extLst>
          </p:cNvPr>
          <p:cNvGraphicFramePr>
            <a:graphicFrameLocks noChangeAspect="1"/>
          </p:cNvGraphicFramePr>
          <p:nvPr>
            <p:extLst>
              <p:ext uri="{D42A27DB-BD31-4B8C-83A1-F6EECF244321}">
                <p14:modId xmlns:p14="http://schemas.microsoft.com/office/powerpoint/2010/main" val="2941022672"/>
              </p:ext>
            </p:extLst>
          </p:nvPr>
        </p:nvGraphicFramePr>
        <p:xfrm>
          <a:off x="2965450" y="2427288"/>
          <a:ext cx="3213100" cy="1001712"/>
        </p:xfrm>
        <a:graphic>
          <a:graphicData uri="http://schemas.openxmlformats.org/presentationml/2006/ole">
            <mc:AlternateContent xmlns:mc="http://schemas.openxmlformats.org/markup-compatibility/2006">
              <mc:Choice xmlns:v="urn:schemas-microsoft-com:vml" Requires="v">
                <p:oleObj spid="_x0000_s83058" name="Equation" r:id="rId3" imgW="2197080" imgH="685800" progId="Equation.DSMT4">
                  <p:embed/>
                </p:oleObj>
              </mc:Choice>
              <mc:Fallback>
                <p:oleObj name="Equation" r:id="rId3" imgW="2197080" imgH="685800" progId="Equation.DSMT4">
                  <p:embed/>
                  <p:pic>
                    <p:nvPicPr>
                      <p:cNvPr id="18434" name="Object 2"/>
                      <p:cNvPicPr>
                        <a:picLocks noGrp="1" noChangeAspect="1" noChangeArrowheads="1"/>
                      </p:cNvPicPr>
                      <p:nvPr/>
                    </p:nvPicPr>
                    <p:blipFill>
                      <a:blip r:embed="rId4"/>
                      <a:srcRect/>
                      <a:stretch>
                        <a:fillRect/>
                      </a:stretch>
                    </p:blipFill>
                    <p:spPr bwMode="auto">
                      <a:xfrm>
                        <a:off x="2965450" y="2427288"/>
                        <a:ext cx="3213100"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89707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5-16</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buClr>
                <a:schemeClr val="bg1"/>
              </a:buClr>
              <a:buNone/>
            </a:pPr>
            <a:r>
              <a:rPr lang="en-GB" dirty="0">
                <a:latin typeface="Times New Roman" panose="02020603050405020304" pitchFamily="18" charset="0"/>
                <a:cs typeface="Times New Roman" panose="02020603050405020304" pitchFamily="18" charset="0"/>
              </a:rPr>
              <a:t>Brown Manufacturing makes auto parts that are sold to auto dealers. Last week the company shipped 25 auto parts to a dealer. Later, it found out that 5 of those parts were defective.  By the time the company manager contacted the dealer, 4 auto parts from that shipment had already been sold. What is the probability that 3 of those 4 parts were good parts and 1 was defective?</a:t>
            </a:r>
          </a:p>
        </p:txBody>
      </p:sp>
    </p:spTree>
    <p:extLst>
      <p:ext uri="{BB962C8B-B14F-4D97-AF65-F5344CB8AC3E}">
        <p14:creationId xmlns:p14="http://schemas.microsoft.com/office/powerpoint/2010/main" val="17656318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a:bodyPr>
          <a:lstStyle/>
          <a:p>
            <a:r>
              <a:rPr lang="en-US" dirty="0"/>
              <a:t>Example 5-16: Solution</a:t>
            </a:r>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4376736"/>
            <a:ext cx="8587154" cy="1719263"/>
          </a:xfrm>
        </p:spPr>
        <p:txBody>
          <a:bodyPr/>
          <a:lstStyle/>
          <a:p>
            <a:pPr>
              <a:lnSpc>
                <a:spcPct val="100000"/>
              </a:lnSpc>
              <a:spcBef>
                <a:spcPts val="624"/>
              </a:spcBef>
              <a:buClr>
                <a:schemeClr val="bg1"/>
              </a:buClr>
            </a:pPr>
            <a:r>
              <a:rPr lang="en-GB" sz="2800" dirty="0">
                <a:latin typeface="Times New Roman" panose="02020603050405020304" pitchFamily="18" charset="0"/>
                <a:cs typeface="Times New Roman" panose="02020603050405020304" pitchFamily="18" charset="0"/>
              </a:rPr>
              <a:t>Thus, the probability that three of the four parts sold are good and one is defective is .4506.</a:t>
            </a:r>
          </a:p>
        </p:txBody>
      </p:sp>
      <p:graphicFrame>
        <p:nvGraphicFramePr>
          <p:cNvPr id="6" name="Object 2" descr="matrix Element 1 1 cap p left parenthesis three right parenthesis equals start frac sub r cap c sub x multiplication sub   cap n minus r cap c sub n minus x over sub cap n cap c sub n end frac equals start frac sub 20 cap c sub three multiplication   sub 5 cap c sub one over sub 25 cap c sub four end frac equals start frac start frac 20 factorial over three factorial left parenthesis 20 minus three right parenthesis factorial end frac dot operator start frac five factorial over one factorial left parenthesis five minus one right parenthesis factorial end frac over start frac 25 factorial over four factorial left parenthesis 25 minus four right parenthesis factorial end frac end frac Element 1 2                 equals start frac left parenthesis 1140 right parenthesis left parenthesis five right parenthesis over 12 comma 650 end frac equals .4506">
            <a:extLst>
              <a:ext uri="{FF2B5EF4-FFF2-40B4-BE49-F238E27FC236}">
                <a16:creationId xmlns:a16="http://schemas.microsoft.com/office/drawing/2014/main" id="{2D42F197-A7D0-4EAF-9050-E5A07B00C03B}"/>
              </a:ext>
            </a:extLst>
          </p:cNvPr>
          <p:cNvGraphicFramePr>
            <a:graphicFrameLocks noChangeAspect="1"/>
          </p:cNvGraphicFramePr>
          <p:nvPr>
            <p:extLst>
              <p:ext uri="{D42A27DB-BD31-4B8C-83A1-F6EECF244321}">
                <p14:modId xmlns:p14="http://schemas.microsoft.com/office/powerpoint/2010/main" val="376269754"/>
              </p:ext>
            </p:extLst>
          </p:nvPr>
        </p:nvGraphicFramePr>
        <p:xfrm>
          <a:off x="1514475" y="2209800"/>
          <a:ext cx="5962650" cy="2090737"/>
        </p:xfrm>
        <a:graphic>
          <a:graphicData uri="http://schemas.openxmlformats.org/presentationml/2006/ole">
            <mc:AlternateContent xmlns:mc="http://schemas.openxmlformats.org/markup-compatibility/2006">
              <mc:Choice xmlns:v="urn:schemas-microsoft-com:vml" Requires="v">
                <p:oleObj spid="_x0000_s84080" name="Equation" r:id="rId3" imgW="5867280" imgH="2057400" progId="Equation.DSMT4">
                  <p:embed/>
                </p:oleObj>
              </mc:Choice>
              <mc:Fallback>
                <p:oleObj name="Equation" r:id="rId3" imgW="5867280" imgH="2057400" progId="Equation.DSMT4">
                  <p:embed/>
                  <p:pic>
                    <p:nvPicPr>
                      <p:cNvPr id="19458" name="Object 2"/>
                      <p:cNvPicPr>
                        <a:picLocks noGrp="1" noChangeAspect="1" noChangeArrowheads="1"/>
                      </p:cNvPicPr>
                      <p:nvPr/>
                    </p:nvPicPr>
                    <p:blipFill>
                      <a:blip r:embed="rId4"/>
                      <a:srcRect/>
                      <a:stretch>
                        <a:fillRect/>
                      </a:stretch>
                    </p:blipFill>
                    <p:spPr bwMode="auto">
                      <a:xfrm>
                        <a:off x="1514475" y="2209800"/>
                        <a:ext cx="5962650" cy="209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47799"/>
            <a:ext cx="8534400" cy="685801"/>
          </a:xfrm>
        </p:spPr>
        <p:txBody>
          <a:bodyPr/>
          <a:lstStyle/>
          <a:p>
            <a:pPr algn="l">
              <a:lnSpc>
                <a:spcPct val="100000"/>
              </a:lnSpc>
              <a:spcBef>
                <a:spcPts val="624"/>
              </a:spcBef>
              <a:spcAft>
                <a:spcPts val="1800"/>
              </a:spcAft>
              <a:buClr>
                <a:schemeClr val="bg1"/>
              </a:buClr>
            </a:pPr>
            <a:r>
              <a:rPr lang="en-GB" sz="2800" i="1" dirty="0">
                <a:latin typeface="Times New Roman" charset="0"/>
              </a:rPr>
              <a:t>N</a:t>
            </a:r>
            <a:r>
              <a:rPr lang="en-GB" sz="2800" dirty="0"/>
              <a:t> = 25, </a:t>
            </a:r>
            <a:r>
              <a:rPr lang="en-GB" sz="2800" i="1" dirty="0">
                <a:latin typeface="Times New Roman" charset="0"/>
              </a:rPr>
              <a:t>r</a:t>
            </a:r>
            <a:r>
              <a:rPr lang="en-GB" sz="2800" dirty="0"/>
              <a:t> = 20, </a:t>
            </a:r>
            <a:r>
              <a:rPr lang="en-GB" sz="2800" i="1" dirty="0">
                <a:latin typeface="Times New Roman" charset="0"/>
              </a:rPr>
              <a:t>N – r</a:t>
            </a:r>
            <a:r>
              <a:rPr lang="en-GB" sz="2800" dirty="0"/>
              <a:t> = 5, </a:t>
            </a:r>
            <a:r>
              <a:rPr lang="en-GB" sz="2800" i="1" dirty="0">
                <a:latin typeface="Times New Roman" charset="0"/>
              </a:rPr>
              <a:t>n</a:t>
            </a:r>
            <a:r>
              <a:rPr lang="en-GB" sz="2800" dirty="0"/>
              <a:t> = 4, </a:t>
            </a:r>
            <a:r>
              <a:rPr lang="en-GB" sz="2800" i="1" dirty="0">
                <a:latin typeface="Times New Roman" charset="0"/>
              </a:rPr>
              <a:t>x</a:t>
            </a:r>
            <a:r>
              <a:rPr lang="en-GB" sz="2800" dirty="0"/>
              <a:t> = 3, </a:t>
            </a:r>
            <a:r>
              <a:rPr lang="en-GB" sz="2800" i="1" dirty="0">
                <a:latin typeface="Times New Roman" charset="0"/>
              </a:rPr>
              <a:t>n – x</a:t>
            </a:r>
            <a:r>
              <a:rPr lang="en-GB" sz="2800" dirty="0"/>
              <a:t> = 1</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2305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5-17</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buClr>
                <a:schemeClr val="bg1"/>
              </a:buClr>
              <a:buNone/>
            </a:pPr>
            <a:r>
              <a:rPr lang="en-GB" dirty="0">
                <a:latin typeface="Times New Roman" panose="02020603050405020304" pitchFamily="18" charset="0"/>
                <a:cs typeface="Times New Roman" panose="02020603050405020304" pitchFamily="18" charset="0"/>
              </a:rPr>
              <a:t>Dawn Corporation has 12 employees who hold managerial positions. Of them, 7 are female and 5 are male. The company is planning to send 3 of these 12 managers to a conference. If 3 managers are randomly selected out of 12,</a:t>
            </a:r>
          </a:p>
          <a:p>
            <a:pPr marL="514350" indent="-514350">
              <a:buFont typeface="+mj-lt"/>
              <a:buAutoNum type="alphaLcParenR"/>
            </a:pPr>
            <a:r>
              <a:rPr lang="en-GB" dirty="0">
                <a:latin typeface="Times New Roman" panose="02020603050405020304" pitchFamily="18" charset="0"/>
                <a:cs typeface="Times New Roman" panose="02020603050405020304" pitchFamily="18" charset="0"/>
              </a:rPr>
              <a:t>Find the probability that all 3 of them are female</a:t>
            </a:r>
          </a:p>
          <a:p>
            <a:pPr marL="514350" indent="-514350">
              <a:buFont typeface="+mj-lt"/>
              <a:buAutoNum type="alphaLcParenR"/>
            </a:pPr>
            <a:r>
              <a:rPr lang="en-GB" dirty="0">
                <a:latin typeface="Times New Roman" panose="02020603050405020304" pitchFamily="18" charset="0"/>
                <a:cs typeface="Times New Roman" panose="02020603050405020304" pitchFamily="18" charset="0"/>
              </a:rPr>
              <a:t>Find the probability that at most 1 of them is a female</a:t>
            </a:r>
          </a:p>
        </p:txBody>
      </p:sp>
    </p:spTree>
    <p:extLst>
      <p:ext uri="{BB962C8B-B14F-4D97-AF65-F5344CB8AC3E}">
        <p14:creationId xmlns:p14="http://schemas.microsoft.com/office/powerpoint/2010/main" val="24321411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a:bodyPr>
          <a:lstStyle/>
          <a:p>
            <a:r>
              <a:rPr lang="en-US" dirty="0"/>
              <a:t>Example 5-17: Solution</a:t>
            </a:r>
            <a:r>
              <a:rPr lang="en-US" dirty="0">
                <a:latin typeface="Times New Roman" panose="02020603050405020304" pitchFamily="18" charset="0"/>
                <a:cs typeface="Times New Roman" panose="02020603050405020304" pitchFamily="18" charset="0"/>
              </a:rPr>
              <a:t> (1 of 2)</a:t>
            </a:r>
            <a:endParaRPr lang="en-US" dirty="0"/>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3886200"/>
            <a:ext cx="8587154" cy="1719263"/>
          </a:xfrm>
        </p:spPr>
        <p:txBody>
          <a:bodyPr/>
          <a:lstStyle/>
          <a:p>
            <a:pPr>
              <a:lnSpc>
                <a:spcPct val="100000"/>
              </a:lnSpc>
              <a:spcBef>
                <a:spcPts val="624"/>
              </a:spcBef>
              <a:buClr>
                <a:schemeClr val="bg1"/>
              </a:buClr>
            </a:pPr>
            <a:r>
              <a:rPr lang="en-GB" sz="2800" dirty="0">
                <a:latin typeface="Times New Roman" panose="02020603050405020304" pitchFamily="18" charset="0"/>
                <a:cs typeface="Times New Roman" panose="02020603050405020304" pitchFamily="18" charset="0"/>
              </a:rPr>
              <a:t>Thus, the probability that all 3 of managers selected are female is .1591.</a:t>
            </a:r>
          </a:p>
        </p:txBody>
      </p:sp>
      <p:graphicFrame>
        <p:nvGraphicFramePr>
          <p:cNvPr id="7" name="Object 2" descr="cap p left parenthesis three right parenthesis equals start frac sub r cap c sub x multiplication sub   cap n minus r cap c sub n minus x over sub cap n cap c sub n end frac equals start frac sub seven cap c sub three   multiplication   sub 5 cap c sub zero over sub 12 cap c sub three end frac equals start frac left parenthesis 35 right parenthesis left parenthesis one right parenthesis over 220 end frac equals .1591">
            <a:extLst>
              <a:ext uri="{FF2B5EF4-FFF2-40B4-BE49-F238E27FC236}">
                <a16:creationId xmlns:a16="http://schemas.microsoft.com/office/drawing/2014/main" id="{D5C464B4-FF08-47D8-B368-A8BDD20A9B4A}"/>
              </a:ext>
            </a:extLst>
          </p:cNvPr>
          <p:cNvGraphicFramePr>
            <a:graphicFrameLocks noChangeAspect="1"/>
          </p:cNvGraphicFramePr>
          <p:nvPr>
            <p:extLst>
              <p:ext uri="{D42A27DB-BD31-4B8C-83A1-F6EECF244321}">
                <p14:modId xmlns:p14="http://schemas.microsoft.com/office/powerpoint/2010/main" val="2283712174"/>
              </p:ext>
            </p:extLst>
          </p:nvPr>
        </p:nvGraphicFramePr>
        <p:xfrm>
          <a:off x="1555750" y="2936558"/>
          <a:ext cx="6007100" cy="775335"/>
        </p:xfrm>
        <a:graphic>
          <a:graphicData uri="http://schemas.openxmlformats.org/presentationml/2006/ole">
            <mc:AlternateContent xmlns:mc="http://schemas.openxmlformats.org/markup-compatibility/2006">
              <mc:Choice xmlns:v="urn:schemas-microsoft-com:vml" Requires="v">
                <p:oleObj spid="_x0000_s85101" name="Equation" r:id="rId3" imgW="5321160" imgH="685800" progId="Equation.DSMT4">
                  <p:embed/>
                </p:oleObj>
              </mc:Choice>
              <mc:Fallback>
                <p:oleObj name="Equation" r:id="rId3" imgW="5321160" imgH="685800" progId="Equation.DSMT4">
                  <p:embed/>
                  <p:pic>
                    <p:nvPicPr>
                      <p:cNvPr id="20482" name="Object 2"/>
                      <p:cNvPicPr>
                        <a:picLocks noGrp="1" noChangeAspect="1" noChangeArrowheads="1"/>
                      </p:cNvPicPr>
                      <p:nvPr/>
                    </p:nvPicPr>
                    <p:blipFill>
                      <a:blip r:embed="rId4"/>
                      <a:srcRect/>
                      <a:stretch>
                        <a:fillRect/>
                      </a:stretch>
                    </p:blipFill>
                    <p:spPr bwMode="auto">
                      <a:xfrm>
                        <a:off x="1555750" y="2936558"/>
                        <a:ext cx="6007100" cy="775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47799"/>
            <a:ext cx="8534400" cy="1143001"/>
          </a:xfrm>
        </p:spPr>
        <p:txBody>
          <a:bodyPr/>
          <a:lstStyle/>
          <a:p>
            <a:pPr algn="l">
              <a:buClr>
                <a:schemeClr val="bg1"/>
              </a:buClr>
            </a:pPr>
            <a:r>
              <a:rPr lang="en-GB" sz="2800" dirty="0"/>
              <a:t>(a)</a:t>
            </a:r>
            <a:endParaRPr lang="en-GB" sz="2800" i="1" dirty="0">
              <a:latin typeface="Times New Roman" charset="0"/>
            </a:endParaRPr>
          </a:p>
          <a:p>
            <a:pPr indent="457200" algn="l">
              <a:buClr>
                <a:schemeClr val="bg1"/>
              </a:buClr>
            </a:pPr>
            <a:r>
              <a:rPr lang="en-GB" sz="2800" i="1" dirty="0">
                <a:latin typeface="Times New Roman" charset="0"/>
              </a:rPr>
              <a:t>N</a:t>
            </a:r>
            <a:r>
              <a:rPr lang="en-GB" sz="2800" dirty="0"/>
              <a:t> = 12, </a:t>
            </a:r>
            <a:r>
              <a:rPr lang="en-GB" sz="2800" i="1" dirty="0">
                <a:latin typeface="Times New Roman" charset="0"/>
              </a:rPr>
              <a:t>r</a:t>
            </a:r>
            <a:r>
              <a:rPr lang="en-GB" sz="2800" dirty="0"/>
              <a:t> = 7, </a:t>
            </a:r>
            <a:r>
              <a:rPr lang="en-GB" sz="2800" i="1" dirty="0">
                <a:latin typeface="Times New Roman" charset="0"/>
              </a:rPr>
              <a:t>N – r</a:t>
            </a:r>
            <a:r>
              <a:rPr lang="en-GB" sz="2800" dirty="0"/>
              <a:t> = 5, </a:t>
            </a:r>
            <a:r>
              <a:rPr lang="en-GB" sz="2800" i="1" dirty="0">
                <a:latin typeface="Times New Roman" charset="0"/>
              </a:rPr>
              <a:t>n</a:t>
            </a:r>
            <a:r>
              <a:rPr lang="en-GB" sz="2800" dirty="0"/>
              <a:t> = 3, </a:t>
            </a:r>
            <a:r>
              <a:rPr lang="en-GB" sz="2800" i="1" dirty="0">
                <a:latin typeface="Times New Roman" charset="0"/>
              </a:rPr>
              <a:t>x</a:t>
            </a:r>
            <a:r>
              <a:rPr lang="en-GB" sz="2800" dirty="0"/>
              <a:t> = 3, </a:t>
            </a:r>
            <a:r>
              <a:rPr lang="en-GB" sz="2800" i="1" dirty="0">
                <a:latin typeface="Times New Roman" charset="0"/>
              </a:rPr>
              <a:t>n – x</a:t>
            </a:r>
            <a:r>
              <a:rPr lang="en-GB" sz="2800" dirty="0"/>
              <a:t> = 0</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9161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a:bodyPr>
          <a:lstStyle/>
          <a:p>
            <a:r>
              <a:rPr lang="en-US" dirty="0"/>
              <a:t>Example 5-17: Solution</a:t>
            </a:r>
            <a:r>
              <a:rPr lang="en-US" dirty="0">
                <a:latin typeface="Times New Roman" panose="02020603050405020304" pitchFamily="18" charset="0"/>
                <a:cs typeface="Times New Roman" panose="02020603050405020304" pitchFamily="18" charset="0"/>
              </a:rPr>
              <a:t> (2 of 2)</a:t>
            </a:r>
            <a:endParaRPr lang="en-US" dirty="0"/>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4495800"/>
            <a:ext cx="8587154" cy="1481137"/>
          </a:xfrm>
        </p:spPr>
        <p:txBody>
          <a:bodyPr/>
          <a:lstStyle/>
          <a:p>
            <a:pPr>
              <a:lnSpc>
                <a:spcPct val="100000"/>
              </a:lnSpc>
              <a:spcBef>
                <a:spcPts val="624"/>
              </a:spcBef>
              <a:buClr>
                <a:schemeClr val="bg1"/>
              </a:buClr>
            </a:pPr>
            <a:r>
              <a:rPr lang="en-GB" sz="2800" i="1"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 1) = </a:t>
            </a:r>
            <a:r>
              <a:rPr lang="en-GB" sz="2800" i="1"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(0) = </a:t>
            </a:r>
            <a:r>
              <a:rPr lang="en-GB" sz="2800" i="1" dirty="0">
                <a:latin typeface="Times New Roman" panose="02020603050405020304" pitchFamily="18" charset="0"/>
                <a:cs typeface="Times New Roman" panose="02020603050405020304" pitchFamily="18" charset="0"/>
              </a:rPr>
              <a:t>P</a:t>
            </a:r>
            <a:r>
              <a:rPr lang="en-GB" sz="2800" dirty="0">
                <a:latin typeface="Times New Roman" panose="02020603050405020304" pitchFamily="18" charset="0"/>
                <a:cs typeface="Times New Roman" panose="02020603050405020304" pitchFamily="18" charset="0"/>
              </a:rPr>
              <a:t>(1) = .0455 + .3182 = .3637 </a:t>
            </a:r>
          </a:p>
          <a:p>
            <a:pPr>
              <a:lnSpc>
                <a:spcPct val="100000"/>
              </a:lnSpc>
              <a:spcBef>
                <a:spcPts val="624"/>
              </a:spcBef>
              <a:buClr>
                <a:schemeClr val="bg1"/>
              </a:buClr>
            </a:pPr>
            <a:r>
              <a:rPr lang="en-GB" sz="2800" dirty="0">
                <a:latin typeface="Times New Roman" panose="02020603050405020304" pitchFamily="18" charset="0"/>
                <a:cs typeface="Times New Roman" panose="02020603050405020304" pitchFamily="18" charset="0"/>
              </a:rPr>
              <a:t>Thus, the probability that at most 1 of 3 managers selected is female is .3637.</a:t>
            </a:r>
          </a:p>
        </p:txBody>
      </p:sp>
      <p:graphicFrame>
        <p:nvGraphicFramePr>
          <p:cNvPr id="6" name="Object 2" descr="matrix Element 1 1 cap p left parenthesis zero right parenthesis equals start frac sub r cap c sub x multiplication sub   cap n minus r cap c sub n minus x over sub cap n cap c sub n end frac equals start frac sub seven cap c sub zero   multiplication   sub 5 cap c sub three over sub 12 cap c sub three end frac equals start frac left parenthesis one right parenthesis left parenthesis 10 right parenthesis over 220 end frac equals .0455 Element 1 2 cap p left parenthesis one right parenthesis equals start frac sub r cap c sub x multiplication sub   cap n minus r cap c sub n minus x over sub cap n cap c sub n end frac equals start frac sub seven cap c sub one multiplication   sub 5 cap c sub two over sub 12 cap c sub three end frac equals start frac left parenthesis seven right parenthesis left parenthesis 10 right parenthesis over 220 end frac equals .3182">
            <a:extLst>
              <a:ext uri="{FF2B5EF4-FFF2-40B4-BE49-F238E27FC236}">
                <a16:creationId xmlns:a16="http://schemas.microsoft.com/office/drawing/2014/main" id="{0F56D9A3-892F-4E7A-BBDB-DED7C159476C}"/>
              </a:ext>
            </a:extLst>
          </p:cNvPr>
          <p:cNvGraphicFramePr>
            <a:graphicFrameLocks noChangeAspect="1"/>
          </p:cNvGraphicFramePr>
          <p:nvPr>
            <p:extLst>
              <p:ext uri="{D42A27DB-BD31-4B8C-83A1-F6EECF244321}">
                <p14:modId xmlns:p14="http://schemas.microsoft.com/office/powerpoint/2010/main" val="953262810"/>
              </p:ext>
            </p:extLst>
          </p:nvPr>
        </p:nvGraphicFramePr>
        <p:xfrm>
          <a:off x="1638300" y="2741930"/>
          <a:ext cx="5867400" cy="1564640"/>
        </p:xfrm>
        <a:graphic>
          <a:graphicData uri="http://schemas.openxmlformats.org/presentationml/2006/ole">
            <mc:AlternateContent xmlns:mc="http://schemas.openxmlformats.org/markup-compatibility/2006">
              <mc:Choice xmlns:v="urn:schemas-microsoft-com:vml" Requires="v">
                <p:oleObj spid="_x0000_s86122" name="Equation" r:id="rId3" imgW="5333760" imgH="1422360" progId="Equation.DSMT4">
                  <p:embed/>
                </p:oleObj>
              </mc:Choice>
              <mc:Fallback>
                <p:oleObj name="Equation" r:id="rId3" imgW="5333760" imgH="1422360" progId="Equation.DSMT4">
                  <p:embed/>
                  <p:pic>
                    <p:nvPicPr>
                      <p:cNvPr id="21506" name="Object 2"/>
                      <p:cNvPicPr>
                        <a:picLocks noGrp="1" noChangeAspect="1" noChangeArrowheads="1"/>
                      </p:cNvPicPr>
                      <p:nvPr/>
                    </p:nvPicPr>
                    <p:blipFill>
                      <a:blip r:embed="rId4"/>
                      <a:srcRect/>
                      <a:stretch>
                        <a:fillRect/>
                      </a:stretch>
                    </p:blipFill>
                    <p:spPr bwMode="auto">
                      <a:xfrm>
                        <a:off x="1638300" y="2741930"/>
                        <a:ext cx="5867400" cy="1564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47799"/>
            <a:ext cx="8534400" cy="1143001"/>
          </a:xfrm>
        </p:spPr>
        <p:txBody>
          <a:bodyPr/>
          <a:lstStyle/>
          <a:p>
            <a:pPr algn="l">
              <a:buClr>
                <a:schemeClr val="bg1"/>
              </a:buClr>
            </a:pPr>
            <a:r>
              <a:rPr lang="en-GB" sz="2800" dirty="0">
                <a:latin typeface="Times New Roman" panose="02020603050405020304" pitchFamily="18" charset="0"/>
                <a:cs typeface="Times New Roman" panose="02020603050405020304" pitchFamily="18" charset="0"/>
              </a:rPr>
              <a:t>(b)</a:t>
            </a:r>
            <a:endParaRPr lang="en-GB" sz="2800" i="1" dirty="0">
              <a:latin typeface="Times New Roman" panose="02020603050405020304" pitchFamily="18" charset="0"/>
              <a:cs typeface="Times New Roman" panose="02020603050405020304" pitchFamily="18" charset="0"/>
            </a:endParaRPr>
          </a:p>
          <a:p>
            <a:pPr indent="457200" algn="l">
              <a:buClr>
                <a:schemeClr val="bg1"/>
              </a:buClr>
            </a:pP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12, </a:t>
            </a:r>
            <a:r>
              <a:rPr lang="en-GB" sz="2800" i="1" dirty="0">
                <a:latin typeface="Times New Roman" panose="02020603050405020304" pitchFamily="18" charset="0"/>
                <a:cs typeface="Times New Roman" panose="02020603050405020304" pitchFamily="18" charset="0"/>
              </a:rPr>
              <a:t>r</a:t>
            </a:r>
            <a:r>
              <a:rPr lang="en-GB" sz="2800" dirty="0">
                <a:latin typeface="Times New Roman" panose="02020603050405020304" pitchFamily="18" charset="0"/>
                <a:cs typeface="Times New Roman" panose="02020603050405020304" pitchFamily="18" charset="0"/>
              </a:rPr>
              <a:t> = 7, </a:t>
            </a:r>
            <a:r>
              <a:rPr lang="en-GB" sz="2800" i="1" dirty="0">
                <a:latin typeface="Times New Roman" panose="02020603050405020304" pitchFamily="18" charset="0"/>
                <a:cs typeface="Times New Roman" panose="02020603050405020304" pitchFamily="18" charset="0"/>
              </a:rPr>
              <a:t>N – r</a:t>
            </a:r>
            <a:r>
              <a:rPr lang="en-GB" sz="2800" dirty="0">
                <a:latin typeface="Times New Roman" panose="02020603050405020304" pitchFamily="18" charset="0"/>
                <a:cs typeface="Times New Roman" panose="02020603050405020304" pitchFamily="18" charset="0"/>
              </a:rPr>
              <a:t> = 5,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3,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 0 and 1, </a:t>
            </a:r>
            <a:r>
              <a:rPr lang="en-GB" sz="2800" i="1" dirty="0">
                <a:latin typeface="Times New Roman" panose="02020603050405020304" pitchFamily="18" charset="0"/>
                <a:cs typeface="Times New Roman" panose="02020603050405020304" pitchFamily="18" charset="0"/>
              </a:rPr>
              <a:t>n – x</a:t>
            </a:r>
            <a:r>
              <a:rPr lang="en-GB" sz="2800" dirty="0">
                <a:latin typeface="Times New Roman" panose="02020603050405020304" pitchFamily="18" charset="0"/>
                <a:cs typeface="Times New Roman" panose="02020603050405020304" pitchFamily="18" charset="0"/>
              </a:rPr>
              <a:t> = 3</a:t>
            </a:r>
          </a:p>
        </p:txBody>
      </p:sp>
    </p:spTree>
    <p:extLst>
      <p:ext uri="{BB962C8B-B14F-4D97-AF65-F5344CB8AC3E}">
        <p14:creationId xmlns:p14="http://schemas.microsoft.com/office/powerpoint/2010/main" val="1765582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Continuous Random Variable (2 of 2)</a:t>
            </a:r>
          </a:p>
        </p:txBody>
      </p:sp>
      <p:pic>
        <p:nvPicPr>
          <p:cNvPr id="6" name="Picture Placeholder 5" descr="A horizontal line segment ranging from 0 to 200. An upward arrow points toward the midpoint of the line segment and the corresponding text reads, Every point on this line represents a possible value of x that denotes the life of a battery. There is an infinite number of points on this line. The values represented by points on this line are uncountable.">
            <a:extLst>
              <a:ext uri="{FF2B5EF4-FFF2-40B4-BE49-F238E27FC236}">
                <a16:creationId xmlns:a16="http://schemas.microsoft.com/office/drawing/2014/main" id="{78F0CF66-617D-4ACB-B261-8C491D8928C4}"/>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380415" y="2371578"/>
            <a:ext cx="8383170" cy="2114845"/>
          </a:xfrm>
          <a:prstGeom prst="rect">
            <a:avLst/>
          </a:prstGeom>
        </p:spPr>
      </p:pic>
    </p:spTree>
    <p:extLst>
      <p:ext uri="{BB962C8B-B14F-4D97-AF65-F5344CB8AC3E}">
        <p14:creationId xmlns:p14="http://schemas.microsoft.com/office/powerpoint/2010/main" val="38535234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5.6 The Poisson Probability Distribution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r>
              <a:rPr lang="en-US" dirty="0">
                <a:latin typeface="Times New Roman" panose="02020603050405020304" pitchFamily="18" charset="0"/>
                <a:cs typeface="Times New Roman" panose="02020603050405020304" pitchFamily="18" charset="0"/>
              </a:rPr>
              <a:t>Using the Table of Poisson probabilities</a:t>
            </a:r>
          </a:p>
          <a:p>
            <a:r>
              <a:rPr lang="en-US" dirty="0">
                <a:latin typeface="Times New Roman" panose="02020603050405020304" pitchFamily="18" charset="0"/>
                <a:cs typeface="Times New Roman" panose="02020603050405020304" pitchFamily="18" charset="0"/>
              </a:rPr>
              <a:t>Mean and Standard Deviation of the Poisson Probability Distribution</a:t>
            </a:r>
          </a:p>
        </p:txBody>
      </p:sp>
    </p:spTree>
    <p:extLst>
      <p:ext uri="{BB962C8B-B14F-4D97-AF65-F5344CB8AC3E}">
        <p14:creationId xmlns:p14="http://schemas.microsoft.com/office/powerpoint/2010/main" val="3285794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The Poisson Probability Distribution</a:t>
            </a:r>
            <a:r>
              <a:rPr lang="en-US" dirty="0">
                <a:latin typeface="Times New Roman" panose="02020603050405020304" pitchFamily="18" charset="0"/>
                <a:cs typeface="Times New Roman" panose="02020603050405020304" pitchFamily="18" charset="0"/>
              </a:rPr>
              <a:t> (1 of 2)</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spcAft>
                <a:spcPts val="1800"/>
              </a:spcAft>
              <a:buClr>
                <a:schemeClr val="bg1"/>
              </a:buClr>
              <a:buNone/>
            </a:pPr>
            <a:r>
              <a:rPr lang="en-GB" b="1" dirty="0">
                <a:latin typeface="Times New Roman" panose="02020603050405020304" pitchFamily="18" charset="0"/>
                <a:cs typeface="Times New Roman" panose="02020603050405020304" pitchFamily="18" charset="0"/>
              </a:rPr>
              <a:t>Conditions to Apply the Poisson Probability Distribution</a:t>
            </a:r>
          </a:p>
          <a:p>
            <a:pPr marL="0" indent="0">
              <a:spcAft>
                <a:spcPts val="1800"/>
              </a:spcAft>
              <a:buClr>
                <a:schemeClr val="bg1"/>
              </a:buClr>
              <a:buNone/>
            </a:pPr>
            <a:r>
              <a:rPr lang="en-GB" dirty="0">
                <a:latin typeface="Times New Roman" panose="02020603050405020304" pitchFamily="18" charset="0"/>
                <a:cs typeface="Times New Roman" panose="02020603050405020304" pitchFamily="18" charset="0"/>
              </a:rPr>
              <a:t>The following three conditions must be satisfied to apply the Poisson probability distribution.</a:t>
            </a:r>
          </a:p>
          <a:p>
            <a:pPr marL="971550" lvl="1" indent="-514350">
              <a:buSzPct val="100000"/>
              <a:buAutoNum type="arabicPeriod"/>
            </a:pPr>
            <a:r>
              <a:rPr lang="en-GB" sz="2800"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x</a:t>
            </a:r>
            <a:r>
              <a:rPr lang="en-GB" sz="2800" dirty="0">
                <a:latin typeface="Times New Roman" panose="02020603050405020304" pitchFamily="18" charset="0"/>
                <a:cs typeface="Times New Roman" panose="02020603050405020304" pitchFamily="18" charset="0"/>
              </a:rPr>
              <a:t> is a discrete random variable.</a:t>
            </a:r>
          </a:p>
          <a:p>
            <a:pPr marL="971550" lvl="1" indent="-514350">
              <a:buSzPct val="100000"/>
              <a:buAutoNum type="arabicPeriod"/>
            </a:pPr>
            <a:r>
              <a:rPr lang="en-GB" sz="2800" dirty="0">
                <a:latin typeface="Times New Roman" panose="02020603050405020304" pitchFamily="18" charset="0"/>
                <a:cs typeface="Times New Roman" panose="02020603050405020304" pitchFamily="18" charset="0"/>
              </a:rPr>
              <a:t>The occurrences are random.</a:t>
            </a:r>
            <a:endParaRPr lang="en-US" sz="2800" dirty="0">
              <a:latin typeface="Times New Roman" panose="02020603050405020304" pitchFamily="18" charset="0"/>
              <a:cs typeface="Times New Roman" panose="02020603050405020304" pitchFamily="18" charset="0"/>
            </a:endParaRPr>
          </a:p>
          <a:p>
            <a:pPr marL="971550" lvl="1" indent="-514350">
              <a:buSzPct val="100000"/>
              <a:buAutoNum type="arabicPeriod"/>
            </a:pPr>
            <a:r>
              <a:rPr lang="en-GB" sz="2800" dirty="0">
                <a:latin typeface="Times New Roman" panose="02020603050405020304" pitchFamily="18" charset="0"/>
                <a:cs typeface="Times New Roman" panose="02020603050405020304" pitchFamily="18" charset="0"/>
              </a:rPr>
              <a:t>The occurrences are independent.</a:t>
            </a:r>
          </a:p>
        </p:txBody>
      </p:sp>
    </p:spTree>
    <p:extLst>
      <p:ext uri="{BB962C8B-B14F-4D97-AF65-F5344CB8AC3E}">
        <p14:creationId xmlns:p14="http://schemas.microsoft.com/office/powerpoint/2010/main" val="10693430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Examples of Poisson Probability Distribution</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a:spcAft>
                <a:spcPts val="1800"/>
              </a:spcAft>
              <a:buAutoNum type="arabicPeriod"/>
            </a:pPr>
            <a:r>
              <a:rPr lang="en-GB" dirty="0">
                <a:latin typeface="Times New Roman" panose="02020603050405020304" pitchFamily="18" charset="0"/>
                <a:cs typeface="Times New Roman" panose="02020603050405020304" pitchFamily="18" charset="0"/>
              </a:rPr>
              <a:t>The number of accidents that occur on a given highway during a 1-week period.</a:t>
            </a:r>
          </a:p>
          <a:p>
            <a:pPr>
              <a:spcAft>
                <a:spcPts val="1800"/>
              </a:spcAft>
              <a:buAutoNum type="arabicPeriod"/>
            </a:pPr>
            <a:r>
              <a:rPr lang="en-GB" dirty="0">
                <a:latin typeface="Times New Roman" panose="02020603050405020304" pitchFamily="18" charset="0"/>
                <a:cs typeface="Times New Roman" panose="02020603050405020304" pitchFamily="18" charset="0"/>
              </a:rPr>
              <a:t>The number of customers entering a grocery store during a 1–hour interval.</a:t>
            </a:r>
          </a:p>
          <a:p>
            <a:pPr>
              <a:spcAft>
                <a:spcPts val="1800"/>
              </a:spcAft>
              <a:buAutoNum type="arabicPeriod"/>
            </a:pPr>
            <a:r>
              <a:rPr lang="en-GB" dirty="0">
                <a:latin typeface="Times New Roman" panose="02020603050405020304" pitchFamily="18" charset="0"/>
                <a:cs typeface="Times New Roman" panose="02020603050405020304" pitchFamily="18" charset="0"/>
              </a:rPr>
              <a:t>The number of television sets sold at a department store during a given week.</a:t>
            </a:r>
          </a:p>
        </p:txBody>
      </p:sp>
    </p:spTree>
    <p:extLst>
      <p:ext uri="{BB962C8B-B14F-4D97-AF65-F5344CB8AC3E}">
        <p14:creationId xmlns:p14="http://schemas.microsoft.com/office/powerpoint/2010/main" val="39368032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a:xfrm>
            <a:off x="281354" y="457200"/>
            <a:ext cx="8534400" cy="990600"/>
          </a:xfrm>
        </p:spPr>
        <p:txBody>
          <a:bodyPr>
            <a:normAutofit/>
          </a:bodyPr>
          <a:lstStyle/>
          <a:p>
            <a:r>
              <a:rPr lang="en-US" dirty="0"/>
              <a:t>The Poisson Probability Distribution</a:t>
            </a:r>
            <a:r>
              <a:rPr lang="en-US" dirty="0">
                <a:latin typeface="Times New Roman" panose="02020603050405020304" pitchFamily="18" charset="0"/>
                <a:cs typeface="Times New Roman" panose="02020603050405020304" pitchFamily="18" charset="0"/>
              </a:rPr>
              <a:t> (2 of 2)</a:t>
            </a:r>
            <a:endParaRPr lang="en-US" dirty="0"/>
          </a:p>
        </p:txBody>
      </p:sp>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228600" y="4038600"/>
            <a:ext cx="8587154" cy="1938337"/>
          </a:xfrm>
        </p:spPr>
        <p:txBody>
          <a:bodyPr/>
          <a:lstStyle/>
          <a:p>
            <a:pPr>
              <a:lnSpc>
                <a:spcPct val="100000"/>
              </a:lnSpc>
              <a:spcBef>
                <a:spcPts val="624"/>
              </a:spcBef>
              <a:buClr>
                <a:schemeClr val="bg1"/>
              </a:buClr>
            </a:pPr>
            <a:r>
              <a:rPr lang="en-GB" sz="2800" dirty="0">
                <a:latin typeface="Times New Roman" panose="02020603050405020304" pitchFamily="18" charset="0"/>
                <a:cs typeface="Times New Roman" panose="02020603050405020304" pitchFamily="18" charset="0"/>
              </a:rPr>
              <a:t>where </a:t>
            </a:r>
            <a:r>
              <a:rPr lang="en-GB" sz="2800" i="1" dirty="0">
                <a:latin typeface="Times New Roman" panose="02020603050405020304" pitchFamily="18" charset="0"/>
                <a:cs typeface="Times New Roman" panose="02020603050405020304" pitchFamily="18" charset="0"/>
              </a:rPr>
              <a:t>λ</a:t>
            </a:r>
            <a:r>
              <a:rPr lang="en-GB" sz="2800" dirty="0">
                <a:latin typeface="Times New Roman" panose="02020603050405020304" pitchFamily="18" charset="0"/>
                <a:cs typeface="Times New Roman" panose="02020603050405020304" pitchFamily="18" charset="0"/>
              </a:rPr>
              <a:t> (pronounced </a:t>
            </a:r>
            <a:r>
              <a:rPr lang="en-GB" sz="2800" i="1" dirty="0">
                <a:latin typeface="Times New Roman" panose="02020603050405020304" pitchFamily="18" charset="0"/>
                <a:cs typeface="Times New Roman" panose="02020603050405020304" pitchFamily="18" charset="0"/>
              </a:rPr>
              <a:t>lambda</a:t>
            </a:r>
            <a:r>
              <a:rPr lang="en-GB" sz="2800" dirty="0">
                <a:latin typeface="Times New Roman" panose="02020603050405020304" pitchFamily="18" charset="0"/>
                <a:cs typeface="Times New Roman" panose="02020603050405020304" pitchFamily="18" charset="0"/>
              </a:rPr>
              <a:t>) is the mean number of occurrences in that interval and the value of </a:t>
            </a:r>
            <a:r>
              <a:rPr lang="en-GB" sz="2800" i="1" dirty="0">
                <a:latin typeface="Times New Roman" panose="02020603050405020304" pitchFamily="18" charset="0"/>
                <a:cs typeface="Times New Roman" panose="02020603050405020304" pitchFamily="18" charset="0"/>
              </a:rPr>
              <a:t>e</a:t>
            </a:r>
            <a:r>
              <a:rPr lang="en-GB" sz="2800" dirty="0">
                <a:latin typeface="Times New Roman" panose="02020603050405020304" pitchFamily="18" charset="0"/>
                <a:cs typeface="Times New Roman" panose="02020603050405020304" pitchFamily="18" charset="0"/>
              </a:rPr>
              <a:t> is approximately 2.71828.</a:t>
            </a:r>
          </a:p>
        </p:txBody>
      </p:sp>
      <p:graphicFrame>
        <p:nvGraphicFramePr>
          <p:cNvPr id="7" name="Object 2" descr="cap p left parenthesis x right parenthesis equals start frac lamda super x e super minus lamda sub over x factorial end frac">
            <a:extLst>
              <a:ext uri="{FF2B5EF4-FFF2-40B4-BE49-F238E27FC236}">
                <a16:creationId xmlns:a16="http://schemas.microsoft.com/office/drawing/2014/main" id="{59286EF1-7D8C-438F-BA8A-9B6F365AB71F}"/>
              </a:ext>
            </a:extLst>
          </p:cNvPr>
          <p:cNvGraphicFramePr>
            <a:graphicFrameLocks noChangeAspect="1"/>
          </p:cNvGraphicFramePr>
          <p:nvPr>
            <p:extLst>
              <p:ext uri="{D42A27DB-BD31-4B8C-83A1-F6EECF244321}">
                <p14:modId xmlns:p14="http://schemas.microsoft.com/office/powerpoint/2010/main" val="693874113"/>
              </p:ext>
            </p:extLst>
          </p:nvPr>
        </p:nvGraphicFramePr>
        <p:xfrm>
          <a:off x="3379788" y="3030538"/>
          <a:ext cx="2282825" cy="644525"/>
        </p:xfrm>
        <a:graphic>
          <a:graphicData uri="http://schemas.openxmlformats.org/presentationml/2006/ole">
            <mc:AlternateContent xmlns:mc="http://schemas.openxmlformats.org/markup-compatibility/2006">
              <mc:Choice xmlns:v="urn:schemas-microsoft-com:vml" Requires="v">
                <p:oleObj spid="_x0000_s87139" name="Equation" r:id="rId3" imgW="1663560" imgH="647640" progId="Equation.DSMT4">
                  <p:embed/>
                </p:oleObj>
              </mc:Choice>
              <mc:Fallback>
                <p:oleObj name="Equation" r:id="rId3" imgW="1663560" imgH="647640" progId="Equation.DSMT4">
                  <p:embed/>
                  <p:pic>
                    <p:nvPicPr>
                      <p:cNvPr id="22530" name="Object 2"/>
                      <p:cNvPicPr>
                        <a:picLocks noChangeAspect="1" noChangeArrowheads="1"/>
                      </p:cNvPicPr>
                      <p:nvPr/>
                    </p:nvPicPr>
                    <p:blipFill>
                      <a:blip r:embed="rId4"/>
                      <a:srcRect/>
                      <a:stretch>
                        <a:fillRect/>
                      </a:stretch>
                    </p:blipFill>
                    <p:spPr bwMode="auto">
                      <a:xfrm>
                        <a:off x="3379788" y="3030538"/>
                        <a:ext cx="2282825"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228600" y="1447799"/>
            <a:ext cx="8534400" cy="1582739"/>
          </a:xfrm>
        </p:spPr>
        <p:txBody>
          <a:bodyPr/>
          <a:lstStyle/>
          <a:p>
            <a:pPr algn="l">
              <a:lnSpc>
                <a:spcPct val="100000"/>
              </a:lnSpc>
              <a:spcBef>
                <a:spcPts val="624"/>
              </a:spcBef>
              <a:buClr>
                <a:schemeClr val="bg1"/>
              </a:buClr>
            </a:pPr>
            <a:r>
              <a:rPr lang="en-GB" sz="2600" b="1" dirty="0">
                <a:latin typeface="Times New Roman" panose="02020603050405020304" pitchFamily="18" charset="0"/>
                <a:cs typeface="Times New Roman" panose="02020603050405020304" pitchFamily="18" charset="0"/>
              </a:rPr>
              <a:t>Poisson Probability Distribution Formula</a:t>
            </a:r>
          </a:p>
          <a:p>
            <a:pPr algn="l">
              <a:lnSpc>
                <a:spcPct val="100000"/>
              </a:lnSpc>
              <a:spcBef>
                <a:spcPts val="624"/>
              </a:spcBef>
              <a:buClr>
                <a:schemeClr val="bg1"/>
              </a:buClr>
            </a:pPr>
            <a:r>
              <a:rPr lang="en-GB" sz="2600" dirty="0">
                <a:latin typeface="Times New Roman" panose="02020603050405020304" pitchFamily="18" charset="0"/>
                <a:cs typeface="Times New Roman" panose="02020603050405020304" pitchFamily="18" charset="0"/>
              </a:rPr>
              <a:t>According to the </a:t>
            </a:r>
            <a:r>
              <a:rPr lang="en-GB" sz="2600" b="1" i="1" u="sng" dirty="0">
                <a:latin typeface="Times New Roman" panose="02020603050405020304" pitchFamily="18" charset="0"/>
                <a:cs typeface="Times New Roman" panose="02020603050405020304" pitchFamily="18" charset="0"/>
              </a:rPr>
              <a:t>Poisson probability distribution</a:t>
            </a:r>
            <a:r>
              <a:rPr lang="en-GB" sz="2600" dirty="0">
                <a:latin typeface="Times New Roman" panose="02020603050405020304" pitchFamily="18" charset="0"/>
                <a:cs typeface="Times New Roman" panose="02020603050405020304" pitchFamily="18" charset="0"/>
              </a:rPr>
              <a:t>, the probability of </a:t>
            </a:r>
            <a:r>
              <a:rPr lang="en-GB" sz="2600" i="1" dirty="0">
                <a:latin typeface="Times New Roman" panose="02020603050405020304" pitchFamily="18" charset="0"/>
                <a:cs typeface="Times New Roman" panose="02020603050405020304" pitchFamily="18" charset="0"/>
              </a:rPr>
              <a:t>x</a:t>
            </a:r>
            <a:r>
              <a:rPr lang="en-GB" sz="2600" dirty="0">
                <a:latin typeface="Times New Roman" panose="02020603050405020304" pitchFamily="18" charset="0"/>
                <a:cs typeface="Times New Roman" panose="02020603050405020304" pitchFamily="18" charset="0"/>
              </a:rPr>
              <a:t> occurrences in an interval is</a:t>
            </a:r>
          </a:p>
        </p:txBody>
      </p:sp>
    </p:spTree>
    <p:extLst>
      <p:ext uri="{BB962C8B-B14F-4D97-AF65-F5344CB8AC3E}">
        <p14:creationId xmlns:p14="http://schemas.microsoft.com/office/powerpoint/2010/main" val="25718513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5-18</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buClr>
                <a:schemeClr val="bg1"/>
              </a:buClr>
              <a:buNone/>
            </a:pPr>
            <a:r>
              <a:rPr lang="en-GB" sz="2600" dirty="0">
                <a:latin typeface="Times New Roman" panose="02020603050405020304" pitchFamily="18" charset="0"/>
                <a:cs typeface="Times New Roman" panose="02020603050405020304" pitchFamily="18" charset="0"/>
              </a:rPr>
              <a:t>On average, a household receives 9.5 telemarketing phone calls per week. Using the Poisson distribution formula, find the probability that a randomly selected household receives exactly 6 telemarketing phone calls during a given week.</a:t>
            </a:r>
          </a:p>
        </p:txBody>
      </p:sp>
    </p:spTree>
    <p:extLst>
      <p:ext uri="{BB962C8B-B14F-4D97-AF65-F5344CB8AC3E}">
        <p14:creationId xmlns:p14="http://schemas.microsoft.com/office/powerpoint/2010/main" val="42654661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5-18: Solution</a:t>
            </a:r>
            <a:endParaRPr lang="en-US" i="1" dirty="0"/>
          </a:p>
        </p:txBody>
      </p:sp>
      <p:graphicFrame>
        <p:nvGraphicFramePr>
          <p:cNvPr id="5" name="Object 2" descr="matrix Element 1 1 cap p left parenthesis six right parenthesis equals start frac lamda super x e super minus lamda sub over x factorial end frac equals start frac left parenthesis 9.5 right parenthesis super six e super minus 9.5 over six factorial end frac Element 1 2 equals start frac left parenthesis 735 comma 091.8906 right parenthesis left parenthesis .00007485 right parenthesis over 720 end frac">
            <a:extLst>
              <a:ext uri="{FF2B5EF4-FFF2-40B4-BE49-F238E27FC236}">
                <a16:creationId xmlns:a16="http://schemas.microsoft.com/office/drawing/2014/main" id="{2FE60764-7364-4E82-A35E-B98E45C765CA}"/>
              </a:ext>
            </a:extLst>
          </p:cNvPr>
          <p:cNvGraphicFramePr>
            <a:graphicFrameLocks noChangeAspect="1"/>
          </p:cNvGraphicFramePr>
          <p:nvPr>
            <p:extLst>
              <p:ext uri="{D42A27DB-BD31-4B8C-83A1-F6EECF244321}">
                <p14:modId xmlns:p14="http://schemas.microsoft.com/office/powerpoint/2010/main" val="2841773013"/>
              </p:ext>
            </p:extLst>
          </p:nvPr>
        </p:nvGraphicFramePr>
        <p:xfrm>
          <a:off x="1545860" y="1858565"/>
          <a:ext cx="5620481" cy="1632744"/>
        </p:xfrm>
        <a:graphic>
          <a:graphicData uri="http://schemas.openxmlformats.org/presentationml/2006/ole">
            <mc:AlternateContent xmlns:mc="http://schemas.openxmlformats.org/markup-compatibility/2006">
              <mc:Choice xmlns:v="urn:schemas-microsoft-com:vml" Requires="v">
                <p:oleObj spid="_x0000_s88159" name="Equation" r:id="rId3" imgW="4635360" imgH="1346040" progId="Equation.DSMT4">
                  <p:embed/>
                </p:oleObj>
              </mc:Choice>
              <mc:Fallback>
                <p:oleObj name="Equation" r:id="rId3" imgW="4635360" imgH="1346040" progId="Equation.DSMT4">
                  <p:embed/>
                  <p:pic>
                    <p:nvPicPr>
                      <p:cNvPr id="23554" name="Object 2"/>
                      <p:cNvPicPr>
                        <a:picLocks noGrp="1" noChangeAspect="1" noChangeArrowheads="1"/>
                      </p:cNvPicPr>
                      <p:nvPr/>
                    </p:nvPicPr>
                    <p:blipFill>
                      <a:blip r:embed="rId4"/>
                      <a:srcRect/>
                      <a:stretch>
                        <a:fillRect/>
                      </a:stretch>
                    </p:blipFill>
                    <p:spPr bwMode="auto">
                      <a:xfrm>
                        <a:off x="1545860" y="1858565"/>
                        <a:ext cx="5620481" cy="1632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3505200"/>
            <a:ext cx="8534400" cy="2286000"/>
          </a:xfrm>
        </p:spPr>
        <p:txBody>
          <a:bodyPr/>
          <a:lstStyle/>
          <a:p>
            <a:pPr marL="0" indent="2971800">
              <a:buClr>
                <a:schemeClr val="bg1"/>
              </a:buClr>
              <a:buNone/>
            </a:pPr>
            <a:r>
              <a:rPr lang="en-GB" sz="2600" dirty="0">
                <a:latin typeface="Times New Roman" panose="02020603050405020304" pitchFamily="18" charset="0"/>
                <a:cs typeface="Times New Roman" panose="02020603050405020304" pitchFamily="18" charset="0"/>
              </a:rPr>
              <a:t>= 0.0764</a:t>
            </a:r>
          </a:p>
        </p:txBody>
      </p:sp>
    </p:spTree>
    <p:extLst>
      <p:ext uri="{BB962C8B-B14F-4D97-AF65-F5344CB8AC3E}">
        <p14:creationId xmlns:p14="http://schemas.microsoft.com/office/powerpoint/2010/main" val="35451648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5-19</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buClr>
                <a:schemeClr val="bg1"/>
              </a:buClr>
              <a:buNone/>
            </a:pPr>
            <a:r>
              <a:rPr lang="en-GB" dirty="0"/>
              <a:t>A washing machine in a laundromat breaks down an average of three times per month. Using the Poisson probability distribution formula, find the probability that during the next month this machine will have</a:t>
            </a:r>
          </a:p>
          <a:p>
            <a:pPr marL="514350" indent="-514350">
              <a:buFont typeface="+mj-lt"/>
              <a:buAutoNum type="alphaLcParenR"/>
            </a:pPr>
            <a:r>
              <a:rPr lang="en-GB" dirty="0"/>
              <a:t>exactly two breakdowns</a:t>
            </a:r>
          </a:p>
          <a:p>
            <a:pPr marL="514350" indent="-514350">
              <a:buFont typeface="+mj-lt"/>
              <a:buAutoNum type="alphaLcParenR"/>
            </a:pPr>
            <a:r>
              <a:rPr lang="en-GB" dirty="0"/>
              <a:t>at most one breakdown</a:t>
            </a:r>
          </a:p>
        </p:txBody>
      </p:sp>
    </p:spTree>
    <p:extLst>
      <p:ext uri="{BB962C8B-B14F-4D97-AF65-F5344CB8AC3E}">
        <p14:creationId xmlns:p14="http://schemas.microsoft.com/office/powerpoint/2010/main" val="7754284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5-19: Solution</a:t>
            </a:r>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p:txBody>
          <a:bodyPr/>
          <a:lstStyle/>
          <a:p>
            <a:pPr algn="l"/>
            <a:r>
              <a:rPr lang="en-US" sz="2800" b="1" dirty="0"/>
              <a:t>(a) P(exactly two breakdowns</a:t>
            </a:r>
          </a:p>
        </p:txBody>
      </p:sp>
      <p:graphicFrame>
        <p:nvGraphicFramePr>
          <p:cNvPr id="6" name="Object 2" descr="cap p left parenthesis x equals two right parenthesis equals start frac left parenthesis three right parenthesis square e super minus three over two factorial end frac equals start frac left parenthesis nine right parenthesis left parenthesis .04978707 right parenthesis over two end frac equals .2240">
            <a:extLst>
              <a:ext uri="{FF2B5EF4-FFF2-40B4-BE49-F238E27FC236}">
                <a16:creationId xmlns:a16="http://schemas.microsoft.com/office/drawing/2014/main" id="{1DABE2ED-F64D-4A09-A1D4-CF47A7D8616F}"/>
              </a:ext>
            </a:extLst>
          </p:cNvPr>
          <p:cNvGraphicFramePr>
            <a:graphicFrameLocks noChangeAspect="1"/>
          </p:cNvGraphicFramePr>
          <p:nvPr>
            <p:extLst>
              <p:ext uri="{D42A27DB-BD31-4B8C-83A1-F6EECF244321}">
                <p14:modId xmlns:p14="http://schemas.microsoft.com/office/powerpoint/2010/main" val="2846915277"/>
              </p:ext>
            </p:extLst>
          </p:nvPr>
        </p:nvGraphicFramePr>
        <p:xfrm>
          <a:off x="884901" y="2209800"/>
          <a:ext cx="4906299" cy="750101"/>
        </p:xfrm>
        <a:graphic>
          <a:graphicData uri="http://schemas.openxmlformats.org/presentationml/2006/ole">
            <mc:AlternateContent xmlns:mc="http://schemas.openxmlformats.org/markup-compatibility/2006">
              <mc:Choice xmlns:v="urn:schemas-microsoft-com:vml" Requires="v">
                <p:oleObj spid="_x0000_s89270" name="Equation" r:id="rId3" imgW="2743200" imgH="419040" progId="Equation.DSMT4">
                  <p:embed/>
                </p:oleObj>
              </mc:Choice>
              <mc:Fallback>
                <p:oleObj name="Equation" r:id="rId3" imgW="2743200" imgH="419040" progId="Equation.DSMT4">
                  <p:embed/>
                  <p:pic>
                    <p:nvPicPr>
                      <p:cNvPr id="24578" name="Object 2"/>
                      <p:cNvPicPr>
                        <a:picLocks noGrp="1" noChangeAspect="1" noChangeArrowheads="1"/>
                      </p:cNvPicPr>
                      <p:nvPr/>
                    </p:nvPicPr>
                    <p:blipFill>
                      <a:blip r:embed="rId4"/>
                      <a:srcRect/>
                      <a:stretch>
                        <a:fillRect/>
                      </a:stretch>
                    </p:blipFill>
                    <p:spPr bwMode="auto">
                      <a:xfrm>
                        <a:off x="884901" y="2209800"/>
                        <a:ext cx="4906299" cy="7501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380060" y="3216533"/>
            <a:ext cx="7011340" cy="447417"/>
          </a:xfrm>
        </p:spPr>
        <p:txBody>
          <a:bodyPr/>
          <a:lstStyle/>
          <a:p>
            <a:r>
              <a:rPr lang="en-US" b="1" dirty="0"/>
              <a:t>(b) P(at most 1 breakdown) = P(0 or 1 breakdown) </a:t>
            </a:r>
          </a:p>
        </p:txBody>
      </p:sp>
      <p:graphicFrame>
        <p:nvGraphicFramePr>
          <p:cNvPr id="19" name="Object 2" descr="matrix Element 1 1 cap p left parenthesis x equals zero right parenthesis plus cap p left parenthesis x equals one right parenthesis equals start frac left parenthesis three right parenthesis super zero e super minus three over zero factorial end frac plus start frac left parenthesis three right parenthesis super one e super minus three over one factorial end frac Element 1 2 equals start frac left parenthesis one right parenthesis left parenthesis .04978707 right parenthesis over one end frac plus start frac left parenthesis three right parenthesis left parenthesis .04978707 right parenthesis over one end frac">
            <a:extLst>
              <a:ext uri="{FF2B5EF4-FFF2-40B4-BE49-F238E27FC236}">
                <a16:creationId xmlns:a16="http://schemas.microsoft.com/office/drawing/2014/main" id="{C734F49B-ED79-45E6-BBBF-5A62A573EFD8}"/>
              </a:ext>
            </a:extLst>
          </p:cNvPr>
          <p:cNvGraphicFramePr>
            <a:graphicFrameLocks noChangeAspect="1"/>
          </p:cNvGraphicFramePr>
          <p:nvPr>
            <p:extLst>
              <p:ext uri="{D42A27DB-BD31-4B8C-83A1-F6EECF244321}">
                <p14:modId xmlns:p14="http://schemas.microsoft.com/office/powerpoint/2010/main" val="662219340"/>
              </p:ext>
            </p:extLst>
          </p:nvPr>
        </p:nvGraphicFramePr>
        <p:xfrm>
          <a:off x="884901" y="3822938"/>
          <a:ext cx="5086827" cy="1199674"/>
        </p:xfrm>
        <a:graphic>
          <a:graphicData uri="http://schemas.openxmlformats.org/presentationml/2006/ole">
            <mc:AlternateContent xmlns:mc="http://schemas.openxmlformats.org/markup-compatibility/2006">
              <mc:Choice xmlns:v="urn:schemas-microsoft-com:vml" Requires="v">
                <p:oleObj spid="_x0000_s89271" name="Equation" r:id="rId5" imgW="3441600" imgH="812520" progId="Equation.DSMT4">
                  <p:embed/>
                </p:oleObj>
              </mc:Choice>
              <mc:Fallback>
                <p:oleObj name="Equation" r:id="rId5" imgW="3441600" imgH="812520" progId="Equation.DSMT4">
                  <p:embed/>
                  <p:pic>
                    <p:nvPicPr>
                      <p:cNvPr id="24578" name="Object 2"/>
                      <p:cNvPicPr>
                        <a:picLocks noGrp="1" noChangeAspect="1" noChangeArrowheads="1"/>
                      </p:cNvPicPr>
                      <p:nvPr/>
                    </p:nvPicPr>
                    <p:blipFill>
                      <a:blip r:embed="rId6"/>
                      <a:srcRect/>
                      <a:stretch>
                        <a:fillRect/>
                      </a:stretch>
                    </p:blipFill>
                    <p:spPr bwMode="auto">
                      <a:xfrm>
                        <a:off x="884901" y="3822938"/>
                        <a:ext cx="5086827" cy="1199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FC7FCF30-FA62-492D-B218-59B81D4626D6}"/>
              </a:ext>
            </a:extLst>
          </p:cNvPr>
          <p:cNvSpPr>
            <a:spLocks noGrp="1"/>
          </p:cNvSpPr>
          <p:nvPr>
            <p:ph sz="quarter" idx="18"/>
          </p:nvPr>
        </p:nvSpPr>
        <p:spPr>
          <a:xfrm>
            <a:off x="2719754" y="5022612"/>
            <a:ext cx="2690446" cy="447417"/>
          </a:xfrm>
        </p:spPr>
        <p:txBody>
          <a:bodyPr/>
          <a:lstStyle/>
          <a:p>
            <a:pPr marL="0" indent="0">
              <a:buNone/>
            </a:pPr>
            <a:r>
              <a:rPr lang="en-US" sz="2000" dirty="0">
                <a:latin typeface="Times New Roman" panose="02020603050405020304" pitchFamily="18" charset="0"/>
                <a:cs typeface="Times New Roman" panose="02020603050405020304" pitchFamily="18" charset="0"/>
              </a:rPr>
              <a:t>= .0498 + .1494 = .1992</a:t>
            </a:r>
          </a:p>
        </p:txBody>
      </p:sp>
    </p:spTree>
    <p:extLst>
      <p:ext uri="{BB962C8B-B14F-4D97-AF65-F5344CB8AC3E}">
        <p14:creationId xmlns:p14="http://schemas.microsoft.com/office/powerpoint/2010/main" val="7564427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5-20</a:t>
            </a:r>
            <a:endParaRPr lang="en-US" i="1" dirty="0"/>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0"/>
          </p:nvPr>
        </p:nvSpPr>
        <p:spPr>
          <a:xfrm>
            <a:off x="304800" y="1432560"/>
            <a:ext cx="8534400" cy="4815840"/>
          </a:xfrm>
        </p:spPr>
        <p:txBody>
          <a:bodyPr/>
          <a:lstStyle/>
          <a:p>
            <a:pPr marL="0" indent="0">
              <a:buClr>
                <a:schemeClr val="bg1"/>
              </a:buClr>
              <a:buNone/>
            </a:pPr>
            <a:r>
              <a:rPr lang="en-GB" dirty="0">
                <a:latin typeface="Times New Roman" panose="02020603050405020304" pitchFamily="18" charset="0"/>
                <a:cs typeface="Times New Roman" panose="02020603050405020304" pitchFamily="18" charset="0"/>
              </a:rPr>
              <a:t>Cynthia’s Mail Order Company provides free examination of its products for 7 days. If not completely satisfied, a customer can return the product within that period and get a full refund. According to past records of the company, an average of 2 of every 10 products sold by this company are returned for a refund. Using the Poisson probability distribution formula, find the probability that exactly 6 of the 40 products sold by this company on a given day will be returned for a refund.</a:t>
            </a:r>
          </a:p>
        </p:txBody>
      </p:sp>
    </p:spTree>
    <p:extLst>
      <p:ext uri="{BB962C8B-B14F-4D97-AF65-F5344CB8AC3E}">
        <p14:creationId xmlns:p14="http://schemas.microsoft.com/office/powerpoint/2010/main" val="10006561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022D-2439-41C0-9600-081FC924C65A}"/>
              </a:ext>
            </a:extLst>
          </p:cNvPr>
          <p:cNvSpPr>
            <a:spLocks noGrp="1"/>
          </p:cNvSpPr>
          <p:nvPr>
            <p:ph type="title"/>
          </p:nvPr>
        </p:nvSpPr>
        <p:spPr/>
        <p:txBody>
          <a:bodyPr>
            <a:normAutofit/>
          </a:bodyPr>
          <a:lstStyle/>
          <a:p>
            <a:r>
              <a:rPr lang="en-US" dirty="0"/>
              <a:t>Example 5-20: Solution</a:t>
            </a:r>
          </a:p>
        </p:txBody>
      </p:sp>
      <p:sp>
        <p:nvSpPr>
          <p:cNvPr id="4" name="Content Placeholder 3">
            <a:extLst>
              <a:ext uri="{FF2B5EF4-FFF2-40B4-BE49-F238E27FC236}">
                <a16:creationId xmlns:a16="http://schemas.microsoft.com/office/drawing/2014/main" id="{F9607278-24B0-4A56-B6D6-CE7437ED3E40}"/>
              </a:ext>
            </a:extLst>
          </p:cNvPr>
          <p:cNvSpPr>
            <a:spLocks noGrp="1"/>
          </p:cNvSpPr>
          <p:nvPr>
            <p:ph sz="quarter" idx="15"/>
          </p:nvPr>
        </p:nvSpPr>
        <p:spPr>
          <a:xfrm>
            <a:off x="380060" y="1427165"/>
            <a:ext cx="8534400" cy="526004"/>
          </a:xfrm>
        </p:spPr>
        <p:txBody>
          <a:bodyPr/>
          <a:lstStyle/>
          <a:p>
            <a:pPr algn="l"/>
            <a:r>
              <a:rPr lang="en-US" sz="2800" i="1"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λ</a:t>
            </a:r>
            <a:r>
              <a:rPr lang="en-US" sz="2800" dirty="0">
                <a:latin typeface="Times New Roman" panose="02020603050405020304" pitchFamily="18" charset="0"/>
                <a:cs typeface="Times New Roman" panose="02020603050405020304" pitchFamily="18" charset="0"/>
              </a:rPr>
              <a:t> = 8,  </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 6</a:t>
            </a:r>
            <a:endParaRPr lang="en-US" sz="2800" b="1" dirty="0">
              <a:latin typeface="Times New Roman" panose="02020603050405020304" pitchFamily="18" charset="0"/>
              <a:cs typeface="Times New Roman" panose="02020603050405020304" pitchFamily="18" charset="0"/>
            </a:endParaRPr>
          </a:p>
        </p:txBody>
      </p:sp>
      <p:graphicFrame>
        <p:nvGraphicFramePr>
          <p:cNvPr id="9" name="Object 2" descr="cap p left parenthesis six right parenthesis equals start frac lamda super x e super minus lamda over x factorial end frac equals start frac left parenthesis eight right parenthesis super six e super minus eight over six factorial end frac equals start frac left parenthesis 262 comma 144 right parenthesis left parenthesis .00033546 right parenthesis over 720 end frac equals .1221">
            <a:extLst>
              <a:ext uri="{FF2B5EF4-FFF2-40B4-BE49-F238E27FC236}">
                <a16:creationId xmlns:a16="http://schemas.microsoft.com/office/drawing/2014/main" id="{BD5802B2-8B9D-441B-BF0C-7059AA13372D}"/>
              </a:ext>
            </a:extLst>
          </p:cNvPr>
          <p:cNvGraphicFramePr>
            <a:graphicFrameLocks noChangeAspect="1"/>
          </p:cNvGraphicFramePr>
          <p:nvPr>
            <p:extLst>
              <p:ext uri="{D42A27DB-BD31-4B8C-83A1-F6EECF244321}">
                <p14:modId xmlns:p14="http://schemas.microsoft.com/office/powerpoint/2010/main" val="1558159922"/>
              </p:ext>
            </p:extLst>
          </p:nvPr>
        </p:nvGraphicFramePr>
        <p:xfrm>
          <a:off x="533400" y="2286000"/>
          <a:ext cx="6202680" cy="705485"/>
        </p:xfrm>
        <a:graphic>
          <a:graphicData uri="http://schemas.openxmlformats.org/presentationml/2006/ole">
            <mc:AlternateContent xmlns:mc="http://schemas.openxmlformats.org/markup-compatibility/2006">
              <mc:Choice xmlns:v="urn:schemas-microsoft-com:vml" Requires="v">
                <p:oleObj spid="_x0000_s90204" name="Equation" r:id="rId3" imgW="5702040" imgH="647640" progId="Equation.DSMT4">
                  <p:embed/>
                </p:oleObj>
              </mc:Choice>
              <mc:Fallback>
                <p:oleObj name="Equation" r:id="rId3" imgW="5702040" imgH="647640" progId="Equation.DSMT4">
                  <p:embed/>
                  <p:pic>
                    <p:nvPicPr>
                      <p:cNvPr id="25602" name="Object 2"/>
                      <p:cNvPicPr>
                        <a:picLocks noGrp="1" noChangeAspect="1" noChangeArrowheads="1"/>
                      </p:cNvPicPr>
                      <p:nvPr/>
                    </p:nvPicPr>
                    <p:blipFill>
                      <a:blip r:embed="rId4"/>
                      <a:srcRect/>
                      <a:stretch>
                        <a:fillRect/>
                      </a:stretch>
                    </p:blipFill>
                    <p:spPr bwMode="auto">
                      <a:xfrm>
                        <a:off x="533400" y="2286000"/>
                        <a:ext cx="6202680" cy="705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a:extLst>
              <a:ext uri="{FF2B5EF4-FFF2-40B4-BE49-F238E27FC236}">
                <a16:creationId xmlns:a16="http://schemas.microsoft.com/office/drawing/2014/main" id="{98C38A42-1015-467C-9C6E-35FBBB815D3E}"/>
              </a:ext>
            </a:extLst>
          </p:cNvPr>
          <p:cNvSpPr>
            <a:spLocks noGrp="1"/>
          </p:cNvSpPr>
          <p:nvPr>
            <p:ph sz="quarter" idx="16"/>
          </p:nvPr>
        </p:nvSpPr>
        <p:spPr>
          <a:xfrm>
            <a:off x="380060" y="3216533"/>
            <a:ext cx="8435694" cy="2955667"/>
          </a:xfrm>
        </p:spPr>
        <p:txBody>
          <a:bodyPr/>
          <a:lstStyle/>
          <a:p>
            <a:pPr>
              <a:lnSpc>
                <a:spcPct val="100000"/>
              </a:lnSpc>
              <a:spcBef>
                <a:spcPts val="624"/>
              </a:spcBef>
            </a:pPr>
            <a:r>
              <a:rPr lang="en-US" sz="2800" dirty="0">
                <a:latin typeface="Times New Roman" panose="02020603050405020304" pitchFamily="18" charset="0"/>
                <a:cs typeface="Times New Roman" panose="02020603050405020304" pitchFamily="18" charset="0"/>
              </a:rPr>
              <a:t>Thus, the probability is .1221 that exactly 6 products out of 40 sold on a given day will be returned.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700493"/>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6070</Words>
  <Application>Microsoft Office PowerPoint</Application>
  <PresentationFormat>On-screen Show (4:3)</PresentationFormat>
  <Paragraphs>695</Paragraphs>
  <Slides>120</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120</vt:i4>
      </vt:variant>
    </vt:vector>
  </HeadingPairs>
  <TitlesOfParts>
    <vt:vector size="135"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Introductory Statistics</vt:lpstr>
      <vt:lpstr>Opening Example</vt:lpstr>
      <vt:lpstr>5.1 Random Variables</vt:lpstr>
      <vt:lpstr>Table 5.1 Frequency and Relative Frequency Distributions of the Number of Vehicles Owned by Families</vt:lpstr>
      <vt:lpstr>Random Variables</vt:lpstr>
      <vt:lpstr>Discrete Random Variable</vt:lpstr>
      <vt:lpstr>Examples of Discrete Random Variables</vt:lpstr>
      <vt:lpstr>Continuous Random Variable (1 of 2)</vt:lpstr>
      <vt:lpstr>Continuous Random Variable (2 of 2)</vt:lpstr>
      <vt:lpstr>Examples of Continuous Random Variables</vt:lpstr>
      <vt:lpstr>5.2 Probability Distribution of a Discrete Random Variable</vt:lpstr>
      <vt:lpstr>Example 5-1</vt:lpstr>
      <vt:lpstr>Table 5.2 Frequency and Relative Frequency Distributions of the Number of Vehicles Owned by Families</vt:lpstr>
      <vt:lpstr>Example 5-1: Solution Table 5.3 Probability Distribution of the Number of Vehicles Owned by Families</vt:lpstr>
      <vt:lpstr>Example 5-1: Solution Figure 5.1 Histogram for the Probability Distribution of Table 5.3</vt:lpstr>
      <vt:lpstr>Two Characteristics of a Probability Distribution</vt:lpstr>
      <vt:lpstr>Example 5-2</vt:lpstr>
      <vt:lpstr>Example 5-2: Solution</vt:lpstr>
      <vt:lpstr>Example 5-3</vt:lpstr>
      <vt:lpstr>Example 5-3: Solution</vt:lpstr>
      <vt:lpstr>Example 5-4 (1 of 2)</vt:lpstr>
      <vt:lpstr>Example 5-4 (2 of 2)</vt:lpstr>
      <vt:lpstr>Example 5-4: Solution Table 5.4 Probability Distribution of the Number of Breakdowns </vt:lpstr>
      <vt:lpstr>Example 5-4: Solution</vt:lpstr>
      <vt:lpstr>Example 5-5</vt:lpstr>
      <vt:lpstr>Example 5-5: Solution</vt:lpstr>
      <vt:lpstr>Example 5-5: Solution Figure 5.2 Tree Diagram</vt:lpstr>
      <vt:lpstr>Table 5.5 Probability Distribution of the Number of Students with Math Anxiety</vt:lpstr>
      <vt:lpstr>5.3 Mean and Standard Deviation of a Discrete Random Variable</vt:lpstr>
      <vt:lpstr>Example 5-6</vt:lpstr>
      <vt:lpstr>Example 5-6: Solution Table 5.6 Calculating the Mean for the Probability Distribution of Breakdowns</vt:lpstr>
      <vt:lpstr>Standard Deviation of a Discrete Random Variable</vt:lpstr>
      <vt:lpstr>Case Study 5-1 All State Lottery</vt:lpstr>
      <vt:lpstr>Example 5-7 (1 of 2)</vt:lpstr>
      <vt:lpstr>Example 5-7 (2 of 2)</vt:lpstr>
      <vt:lpstr>Example 5-7: Solution Table 5.7 Computations to Find the Standard Deviation</vt:lpstr>
      <vt:lpstr>Example 5-7: Solution</vt:lpstr>
      <vt:lpstr>Example 5-8</vt:lpstr>
      <vt:lpstr>Example 5-8: Solution (1 of 2)</vt:lpstr>
      <vt:lpstr>Example 5-8: Solution (2 of 2)</vt:lpstr>
      <vt:lpstr>Table 5.8 Computations to Find the Mean and Standard Deviation</vt:lpstr>
      <vt:lpstr>Interpretation of the Standard Deviation</vt:lpstr>
      <vt:lpstr>5.4 The Binomial Probability Distribution</vt:lpstr>
      <vt:lpstr>The Binomial Experiment</vt:lpstr>
      <vt:lpstr>Example 5-9</vt:lpstr>
      <vt:lpstr>Example 5-9: Solution</vt:lpstr>
      <vt:lpstr>Example 5-10</vt:lpstr>
      <vt:lpstr>Example 5-10: Solution (1 of 3)</vt:lpstr>
      <vt:lpstr>Example 5-10: Solution (2 of 3)</vt:lpstr>
      <vt:lpstr>Example 5-10: Solution (3 of 3)</vt:lpstr>
      <vt:lpstr>The Binomial Probability Distribution and Binomial Formula</vt:lpstr>
      <vt:lpstr>Example 5-11</vt:lpstr>
      <vt:lpstr>Example 5-11: Solution</vt:lpstr>
      <vt:lpstr>Example 5-12 (1 of 2)</vt:lpstr>
      <vt:lpstr>Example 5-12 (2 of 2)</vt:lpstr>
      <vt:lpstr>Example 5-12: Solution (1 of 3)</vt:lpstr>
      <vt:lpstr>Example 5-12: Solution (2 of 3)</vt:lpstr>
      <vt:lpstr>Example 5-12: Solution (3 of 3)</vt:lpstr>
      <vt:lpstr>Example 5-13</vt:lpstr>
      <vt:lpstr>Example 5-13: Solution (1 of 2)</vt:lpstr>
      <vt:lpstr>Example 5-13: Solution (2 of 2)</vt:lpstr>
      <vt:lpstr>Example 5-13: Solution Table 5.9 Probability Distribution of x</vt:lpstr>
      <vt:lpstr>Figure 5.3 Histogram for the Probability Distribution of Table 5.9</vt:lpstr>
      <vt:lpstr>Using the Table of Binomial Probabilities</vt:lpstr>
      <vt:lpstr>Example 5-14 (1 of 3)</vt:lpstr>
      <vt:lpstr>Example 5-14 (2 of 3)</vt:lpstr>
      <vt:lpstr>Example 5-14 (3 of 3)</vt:lpstr>
      <vt:lpstr>Table 5.10 Determining P(x = 3) for n = 6 and p = .30</vt:lpstr>
      <vt:lpstr>Table 5.11 Portion of Table I for n = 6 and p= .30</vt:lpstr>
      <vt:lpstr>Example 5-14: Solution</vt:lpstr>
      <vt:lpstr>Example 5-14: Solution Table 5.12 Probability Distribution of x for n = 6 and p = .30</vt:lpstr>
      <vt:lpstr>Example 5-14: Solution Figure 5.4 Histogram for the Probability Distribution of x</vt:lpstr>
      <vt:lpstr>Probability of Success and the Shape of the Binomial Distribution</vt:lpstr>
      <vt:lpstr>Table 5.13 Probability Distribution of x for n = 4 and p = .50</vt:lpstr>
      <vt:lpstr>Figure 5.5 Histogram for the Probability Distribution of Table 5.13</vt:lpstr>
      <vt:lpstr>Table 5.14 Probability Distribution of x for n = 4 and p = .30</vt:lpstr>
      <vt:lpstr>Figure 5.6 Histogram for the Probability Distribution of Table 5.14</vt:lpstr>
      <vt:lpstr>Table 5.15 Probability Distribution of x for n = 4 and p = .80</vt:lpstr>
      <vt:lpstr>Figure 5.7 Histogram for the Probability Distribution of Table 5.15</vt:lpstr>
      <vt:lpstr>Mean and Standard Deviation of the Binomial Distribution</vt:lpstr>
      <vt:lpstr>Example 5-15</vt:lpstr>
      <vt:lpstr>Example 5-15: Solution</vt:lpstr>
      <vt:lpstr>5.5. The Hypergeometric Probability Distribution</vt:lpstr>
      <vt:lpstr>The Hypergeometric Probability Distribution</vt:lpstr>
      <vt:lpstr>Example 5-16</vt:lpstr>
      <vt:lpstr>Example 5-16: Solution</vt:lpstr>
      <vt:lpstr>Example 5-17</vt:lpstr>
      <vt:lpstr>Example 5-17: Solution (1 of 2)</vt:lpstr>
      <vt:lpstr>Example 5-17: Solution (2 of 2)</vt:lpstr>
      <vt:lpstr>5.6 The Poisson Probability Distribution</vt:lpstr>
      <vt:lpstr>The Poisson Probability Distribution (1 of 2)</vt:lpstr>
      <vt:lpstr>Examples of Poisson Probability Distribution</vt:lpstr>
      <vt:lpstr>The Poisson Probability Distribution (2 of 2)</vt:lpstr>
      <vt:lpstr>Example 5-18</vt:lpstr>
      <vt:lpstr>Example 5-18: Solution</vt:lpstr>
      <vt:lpstr>Example 5-19</vt:lpstr>
      <vt:lpstr>Example 5-19: Solution</vt:lpstr>
      <vt:lpstr>Example 5-20</vt:lpstr>
      <vt:lpstr>Example 5-20: Solution</vt:lpstr>
      <vt:lpstr>Using the Table of Poisson Probabilities</vt:lpstr>
      <vt:lpstr>Example 5-21</vt:lpstr>
      <vt:lpstr>Table 5.16 Portion of Table III for λ = 2.0</vt:lpstr>
      <vt:lpstr>Example 5-21: Solution</vt:lpstr>
      <vt:lpstr>Case Study 5-2 Global Birth and Death Rates</vt:lpstr>
      <vt:lpstr>Example 5-22 (1 of 2)</vt:lpstr>
      <vt:lpstr>Example 5-22: Solution Table 5.17 Probability Distribution of x for λ = .9</vt:lpstr>
      <vt:lpstr>Example 5-22: Solution  Figure 5.8 Histogram for the Probability Distribution of Table 5.17</vt:lpstr>
      <vt:lpstr>Mean and Standard Deviation of the Poisson Probability Distribution</vt:lpstr>
      <vt:lpstr>Example 5-22 (2 of 2)</vt:lpstr>
      <vt:lpstr>TI-84 Color/TI-84 (1 of 5)</vt:lpstr>
      <vt:lpstr>TI-84 Color/TI-84 (2 of 5)</vt:lpstr>
      <vt:lpstr>TI-84 Color/TI-84 (3 of 5)</vt:lpstr>
      <vt:lpstr>TI-84 Color/TI-84 (4 of 5)</vt:lpstr>
      <vt:lpstr>TI-84 Color/TI-84 (5 of 5)</vt:lpstr>
      <vt:lpstr>Minitab (1 of 3)</vt:lpstr>
      <vt:lpstr>Minitab (2 of 3)</vt:lpstr>
      <vt:lpstr>Minitab (3 of 3)</vt:lpstr>
      <vt:lpstr>Excel (1 of 2)</vt:lpstr>
      <vt:lpstr>Excel (2 of 2)</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Probability</dc:title>
  <dc:creator/>
  <cp:lastModifiedBy/>
  <cp:revision>1</cp:revision>
  <dcterms:modified xsi:type="dcterms:W3CDTF">2020-09-08T07:31:51Z</dcterms:modified>
</cp:coreProperties>
</file>