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notesMasterIdLst>
    <p:notesMasterId r:id="rId7"/>
  </p:notesMasterIdLst>
  <p:sldIdLst>
    <p:sldId id="416" r:id="rId2"/>
    <p:sldId id="388" r:id="rId3"/>
    <p:sldId id="417" r:id="rId4"/>
    <p:sldId id="404" r:id="rId5"/>
    <p:sldId id="363" r:id="rId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4" autoAdjust="0"/>
    <p:restoredTop sz="87398" autoAdjust="0"/>
  </p:normalViewPr>
  <p:slideViewPr>
    <p:cSldViewPr>
      <p:cViewPr varScale="1">
        <p:scale>
          <a:sx n="61" d="100"/>
          <a:sy n="61" d="100"/>
        </p:scale>
        <p:origin x="164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A1221-7895-9A46-8777-244D9A4FFCB5}" type="doc">
      <dgm:prSet loTypeId="urn:microsoft.com/office/officeart/2005/8/layout/hLis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8162DC-9A38-234A-BF50-29269EF60E37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600" b="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The four means of authenticating user identity are based on:</a:t>
          </a:r>
          <a:endParaRPr lang="en-US" sz="3600" b="0" dirty="0"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15376F90-9FB9-6441-9554-858E91071F1F}" type="parTrans" cxnId="{2CC17927-1A37-9B43-A607-4BA4F5CF900A}">
      <dgm:prSet/>
      <dgm:spPr/>
      <dgm:t>
        <a:bodyPr/>
        <a:lstStyle/>
        <a:p>
          <a:endParaRPr lang="en-US"/>
        </a:p>
      </dgm:t>
    </dgm:pt>
    <dgm:pt modelId="{57A63946-7EED-6443-8972-11A5E69850AC}" type="sibTrans" cxnId="{2CC17927-1A37-9B43-A607-4BA4F5CF900A}">
      <dgm:prSet/>
      <dgm:spPr/>
      <dgm:t>
        <a:bodyPr/>
        <a:lstStyle/>
        <a:p>
          <a:endParaRPr lang="en-US"/>
        </a:p>
      </dgm:t>
    </dgm:pt>
    <dgm:pt modelId="{9A425725-5BC3-9E48-8D4B-C57007FBE6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b="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knows</a:t>
          </a:r>
          <a:endParaRPr lang="en-US" b="0" dirty="0">
            <a:ln>
              <a:solidFill>
                <a:schemeClr val="bg2">
                  <a:lumMod val="50000"/>
                </a:schemeClr>
              </a:solidFill>
            </a:ln>
            <a:solidFill>
              <a:srgbClr val="0000FF"/>
            </a:solidFill>
            <a:latin typeface="+mj-lt"/>
          </a:endParaRPr>
        </a:p>
      </dgm:t>
    </dgm:pt>
    <dgm:pt modelId="{66A970E0-3EAB-754C-AA2E-B2846BF273CE}" type="parTrans" cxnId="{5DC6B2A8-F686-5642-8173-64C8874E07C9}">
      <dgm:prSet/>
      <dgm:spPr/>
      <dgm:t>
        <a:bodyPr/>
        <a:lstStyle/>
        <a:p>
          <a:endParaRPr lang="en-US"/>
        </a:p>
      </dgm:t>
    </dgm:pt>
    <dgm:pt modelId="{2F6C71E9-4AE4-B245-8F52-0C7990E20B80}" type="sibTrans" cxnId="{5DC6B2A8-F686-5642-8173-64C8874E07C9}">
      <dgm:prSet/>
      <dgm:spPr/>
      <dgm:t>
        <a:bodyPr/>
        <a:lstStyle/>
        <a:p>
          <a:endParaRPr lang="en-US"/>
        </a:p>
      </dgm:t>
    </dgm:pt>
    <dgm:pt modelId="{DA094B08-D6EC-3A40-9D64-2185244C213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b="0" dirty="0" smtClean="0">
              <a:solidFill>
                <a:srgbClr val="800000"/>
              </a:solidFill>
              <a:latin typeface="+mj-lt"/>
            </a:rPr>
            <a:t>Password, PIN, answers to prearranged questions</a:t>
          </a:r>
          <a:endParaRPr lang="en-US" b="0" dirty="0">
            <a:solidFill>
              <a:srgbClr val="800000"/>
            </a:solidFill>
            <a:latin typeface="+mj-lt"/>
          </a:endParaRPr>
        </a:p>
      </dgm:t>
    </dgm:pt>
    <dgm:pt modelId="{18D841F5-114F-294C-BA24-406997EE8226}" type="parTrans" cxnId="{6C86A8AA-F03A-614A-8B2B-006CA15AA635}">
      <dgm:prSet/>
      <dgm:spPr/>
      <dgm:t>
        <a:bodyPr/>
        <a:lstStyle/>
        <a:p>
          <a:endParaRPr lang="en-US"/>
        </a:p>
      </dgm:t>
    </dgm:pt>
    <dgm:pt modelId="{1750BC11-6B46-644A-AD2C-4A05463E92F7}" type="sibTrans" cxnId="{6C86A8AA-F03A-614A-8B2B-006CA15AA635}">
      <dgm:prSet/>
      <dgm:spPr/>
      <dgm:t>
        <a:bodyPr/>
        <a:lstStyle/>
        <a:p>
          <a:endParaRPr lang="en-US"/>
        </a:p>
      </dgm:t>
    </dgm:pt>
    <dgm:pt modelId="{490135F2-5863-F54B-85A0-238664A3B64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b="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possesses (token)</a:t>
          </a:r>
        </a:p>
      </dgm:t>
    </dgm:pt>
    <dgm:pt modelId="{319E5F9E-199F-D646-A5DD-76D10B86F2A5}" type="parTrans" cxnId="{F346C330-4186-CF46-A48F-B37F8D782A3C}">
      <dgm:prSet/>
      <dgm:spPr/>
      <dgm:t>
        <a:bodyPr/>
        <a:lstStyle/>
        <a:p>
          <a:endParaRPr lang="en-US"/>
        </a:p>
      </dgm:t>
    </dgm:pt>
    <dgm:pt modelId="{129DA994-79FE-934D-A1C5-EDDC22B1AD0A}" type="sibTrans" cxnId="{F346C330-4186-CF46-A48F-B37F8D782A3C}">
      <dgm:prSet/>
      <dgm:spPr/>
      <dgm:t>
        <a:bodyPr/>
        <a:lstStyle/>
        <a:p>
          <a:endParaRPr lang="en-US"/>
        </a:p>
      </dgm:t>
    </dgm:pt>
    <dgm:pt modelId="{70BCDC5B-1DFE-D44E-B10C-19879EEB222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b="0" dirty="0" smtClean="0">
              <a:solidFill>
                <a:srgbClr val="800000"/>
              </a:solidFill>
              <a:latin typeface="+mj-lt"/>
            </a:rPr>
            <a:t>Smartcard, electronic keycard, physical key</a:t>
          </a:r>
        </a:p>
      </dgm:t>
    </dgm:pt>
    <dgm:pt modelId="{995CF7EC-C73B-B54A-9F3A-94B5C720ED68}" type="parTrans" cxnId="{2ECFC01E-761A-734A-A0B1-27C40E6CF113}">
      <dgm:prSet/>
      <dgm:spPr/>
      <dgm:t>
        <a:bodyPr/>
        <a:lstStyle/>
        <a:p>
          <a:endParaRPr lang="en-US"/>
        </a:p>
      </dgm:t>
    </dgm:pt>
    <dgm:pt modelId="{A59289C0-7DA3-D54A-BB56-CD02D399341A}" type="sibTrans" cxnId="{2ECFC01E-761A-734A-A0B1-27C40E6CF113}">
      <dgm:prSet/>
      <dgm:spPr/>
      <dgm:t>
        <a:bodyPr/>
        <a:lstStyle/>
        <a:p>
          <a:endParaRPr lang="en-US"/>
        </a:p>
      </dgm:t>
    </dgm:pt>
    <dgm:pt modelId="{2494B512-93B2-CD4E-A97A-F5D3578693A5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b="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is (static biometrics)</a:t>
          </a:r>
        </a:p>
      </dgm:t>
    </dgm:pt>
    <dgm:pt modelId="{F83CB3DE-5D3F-6046-AB1F-FE5F4773E567}" type="parTrans" cxnId="{D4C05942-5341-B843-9DE9-E1451246169F}">
      <dgm:prSet/>
      <dgm:spPr/>
      <dgm:t>
        <a:bodyPr/>
        <a:lstStyle/>
        <a:p>
          <a:endParaRPr lang="en-US"/>
        </a:p>
      </dgm:t>
    </dgm:pt>
    <dgm:pt modelId="{B96E484E-7A8C-AF4B-AD2C-C80711D7E208}" type="sibTrans" cxnId="{D4C05942-5341-B843-9DE9-E1451246169F}">
      <dgm:prSet/>
      <dgm:spPr/>
      <dgm:t>
        <a:bodyPr/>
        <a:lstStyle/>
        <a:p>
          <a:endParaRPr lang="en-US"/>
        </a:p>
      </dgm:t>
    </dgm:pt>
    <dgm:pt modelId="{19D906B0-C045-4441-BB75-E10C4668B4F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b="0" dirty="0" smtClean="0">
              <a:solidFill>
                <a:srgbClr val="800000"/>
              </a:solidFill>
              <a:latin typeface="+mj-lt"/>
            </a:rPr>
            <a:t>Fingerprint, retina, face</a:t>
          </a:r>
        </a:p>
      </dgm:t>
    </dgm:pt>
    <dgm:pt modelId="{7C29C5C0-9240-C245-89FF-1D864E2780E2}" type="parTrans" cxnId="{229AC9E0-E552-CB4D-9807-D28F6510C7D9}">
      <dgm:prSet/>
      <dgm:spPr/>
      <dgm:t>
        <a:bodyPr/>
        <a:lstStyle/>
        <a:p>
          <a:endParaRPr lang="en-US"/>
        </a:p>
      </dgm:t>
    </dgm:pt>
    <dgm:pt modelId="{DB0C8628-3B90-D346-8162-77FF036E8D8B}" type="sibTrans" cxnId="{229AC9E0-E552-CB4D-9807-D28F6510C7D9}">
      <dgm:prSet/>
      <dgm:spPr/>
      <dgm:t>
        <a:bodyPr/>
        <a:lstStyle/>
        <a:p>
          <a:endParaRPr lang="en-US"/>
        </a:p>
      </dgm:t>
    </dgm:pt>
    <dgm:pt modelId="{ECBE5338-F799-904D-B2C8-F97AA7811BF5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b="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does (dynamic biometrics) </a:t>
          </a:r>
        </a:p>
      </dgm:t>
    </dgm:pt>
    <dgm:pt modelId="{E5B20691-5E9C-AA43-A5E2-ED0FFC82B6F7}" type="parTrans" cxnId="{60156B1E-83EB-8F45-8D77-C070E0AEF9E2}">
      <dgm:prSet/>
      <dgm:spPr/>
      <dgm:t>
        <a:bodyPr/>
        <a:lstStyle/>
        <a:p>
          <a:endParaRPr lang="en-US"/>
        </a:p>
      </dgm:t>
    </dgm:pt>
    <dgm:pt modelId="{CAD717D8-1D22-F347-A298-725960198930}" type="sibTrans" cxnId="{60156B1E-83EB-8F45-8D77-C070E0AEF9E2}">
      <dgm:prSet/>
      <dgm:spPr/>
      <dgm:t>
        <a:bodyPr/>
        <a:lstStyle/>
        <a:p>
          <a:endParaRPr lang="en-US"/>
        </a:p>
      </dgm:t>
    </dgm:pt>
    <dgm:pt modelId="{C56929A0-38DC-C741-8731-AD113AF3DD1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b="0" dirty="0" smtClean="0">
              <a:solidFill>
                <a:srgbClr val="800000"/>
              </a:solidFill>
              <a:latin typeface="+mj-lt"/>
            </a:rPr>
            <a:t>Voice pattern, handwriting, typing rhythm </a:t>
          </a:r>
        </a:p>
      </dgm:t>
    </dgm:pt>
    <dgm:pt modelId="{CEFC98D1-1059-FB49-AEB4-927C7972D131}" type="parTrans" cxnId="{0BCD6708-E2D4-9D44-8D04-593614F4BA62}">
      <dgm:prSet/>
      <dgm:spPr/>
      <dgm:t>
        <a:bodyPr/>
        <a:lstStyle/>
        <a:p>
          <a:endParaRPr lang="en-US"/>
        </a:p>
      </dgm:t>
    </dgm:pt>
    <dgm:pt modelId="{63371AFB-75E8-8949-A739-2D77669A48DE}" type="sibTrans" cxnId="{0BCD6708-E2D4-9D44-8D04-593614F4BA62}">
      <dgm:prSet/>
      <dgm:spPr/>
      <dgm:t>
        <a:bodyPr/>
        <a:lstStyle/>
        <a:p>
          <a:endParaRPr lang="en-US"/>
        </a:p>
      </dgm:t>
    </dgm:pt>
    <dgm:pt modelId="{4DE75C25-8AB6-AC48-8CCE-CC14CE5AFDD6}">
      <dgm:prSet/>
      <dgm:spPr/>
      <dgm:t>
        <a:bodyPr/>
        <a:lstStyle/>
        <a:p>
          <a:endParaRPr lang="en-US" dirty="0"/>
        </a:p>
      </dgm:t>
    </dgm:pt>
    <dgm:pt modelId="{903A8029-00E0-0F45-84C0-751562C032E2}" type="parTrans" cxnId="{45FE3C7E-946A-4E41-96FC-A255609384F5}">
      <dgm:prSet/>
      <dgm:spPr/>
      <dgm:t>
        <a:bodyPr/>
        <a:lstStyle/>
        <a:p>
          <a:endParaRPr lang="en-US"/>
        </a:p>
      </dgm:t>
    </dgm:pt>
    <dgm:pt modelId="{1E4A610B-7136-FF4C-AA80-249B00558E9F}" type="sibTrans" cxnId="{45FE3C7E-946A-4E41-96FC-A255609384F5}">
      <dgm:prSet/>
      <dgm:spPr/>
      <dgm:t>
        <a:bodyPr/>
        <a:lstStyle/>
        <a:p>
          <a:endParaRPr lang="en-US"/>
        </a:p>
      </dgm:t>
    </dgm:pt>
    <dgm:pt modelId="{5BDAED95-C48D-644A-87B0-7F68122F3229}" type="pres">
      <dgm:prSet presAssocID="{293A1221-7895-9A46-8777-244D9A4FFCB5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C1D77E-6AC8-8E42-B99A-293D993351D8}" type="pres">
      <dgm:prSet presAssocID="{3C8162DC-9A38-234A-BF50-29269EF60E37}" presName="roof" presStyleLbl="dkBgShp" presStyleIdx="0" presStyleCnt="2"/>
      <dgm:spPr/>
      <dgm:t>
        <a:bodyPr/>
        <a:lstStyle/>
        <a:p>
          <a:endParaRPr lang="en-US"/>
        </a:p>
      </dgm:t>
    </dgm:pt>
    <dgm:pt modelId="{7478F3E0-8E09-F64C-B855-BD7879D406BD}" type="pres">
      <dgm:prSet presAssocID="{3C8162DC-9A38-234A-BF50-29269EF60E37}" presName="pillars" presStyleCnt="0"/>
      <dgm:spPr/>
    </dgm:pt>
    <dgm:pt modelId="{198BB093-4285-EC44-88FF-71FB54257C73}" type="pres">
      <dgm:prSet presAssocID="{3C8162DC-9A38-234A-BF50-29269EF60E37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B2944-485F-D94E-91E5-D49764415E8F}" type="pres">
      <dgm:prSet presAssocID="{490135F2-5863-F54B-85A0-238664A3B643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55D28-D450-0B40-8AFF-C3F11E85BEFF}" type="pres">
      <dgm:prSet presAssocID="{2494B512-93B2-CD4E-A97A-F5D3578693A5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B62CB-8350-7548-AF1C-8700E4AF25F5}" type="pres">
      <dgm:prSet presAssocID="{ECBE5338-F799-904D-B2C8-F97AA7811BF5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6527E0-2AA5-794B-AC2B-3E3DC5EF240C}" type="pres">
      <dgm:prSet presAssocID="{3C8162DC-9A38-234A-BF50-29269EF60E37}" presName="base" presStyleLbl="dkBgShp" presStyleIdx="1" presStyleCnt="2"/>
      <dgm:spPr/>
    </dgm:pt>
  </dgm:ptLst>
  <dgm:cxnLst>
    <dgm:cxn modelId="{2CC17927-1A37-9B43-A607-4BA4F5CF900A}" srcId="{293A1221-7895-9A46-8777-244D9A4FFCB5}" destId="{3C8162DC-9A38-234A-BF50-29269EF60E37}" srcOrd="0" destOrd="0" parTransId="{15376F90-9FB9-6441-9554-858E91071F1F}" sibTransId="{57A63946-7EED-6443-8972-11A5E69850AC}"/>
    <dgm:cxn modelId="{12B400F4-AFD8-474B-8C4B-7A3DC822B164}" type="presOf" srcId="{2494B512-93B2-CD4E-A97A-F5D3578693A5}" destId="{BCF55D28-D450-0B40-8AFF-C3F11E85BEFF}" srcOrd="0" destOrd="0" presId="urn:microsoft.com/office/officeart/2005/8/layout/hList3"/>
    <dgm:cxn modelId="{E99AE321-8152-9B43-B0C1-9DED6815B668}" type="presOf" srcId="{70BCDC5B-1DFE-D44E-B10C-19879EEB2220}" destId="{0B6B2944-485F-D94E-91E5-D49764415E8F}" srcOrd="0" destOrd="1" presId="urn:microsoft.com/office/officeart/2005/8/layout/hList3"/>
    <dgm:cxn modelId="{4D333204-B25D-EA4A-B29E-8A50D363F853}" type="presOf" srcId="{C56929A0-38DC-C741-8731-AD113AF3DD10}" destId="{83BB62CB-8350-7548-AF1C-8700E4AF25F5}" srcOrd="0" destOrd="1" presId="urn:microsoft.com/office/officeart/2005/8/layout/hList3"/>
    <dgm:cxn modelId="{BCCBF41E-F2B7-9A40-BDAA-C6A3E40DFB7F}" type="presOf" srcId="{19D906B0-C045-4441-BB75-E10C4668B4F2}" destId="{BCF55D28-D450-0B40-8AFF-C3F11E85BEFF}" srcOrd="0" destOrd="1" presId="urn:microsoft.com/office/officeart/2005/8/layout/hList3"/>
    <dgm:cxn modelId="{9200AE44-AA47-1943-9FF7-369FF37D3DCB}" type="presOf" srcId="{DA094B08-D6EC-3A40-9D64-2185244C2134}" destId="{198BB093-4285-EC44-88FF-71FB54257C73}" srcOrd="0" destOrd="1" presId="urn:microsoft.com/office/officeart/2005/8/layout/hList3"/>
    <dgm:cxn modelId="{F346C330-4186-CF46-A48F-B37F8D782A3C}" srcId="{3C8162DC-9A38-234A-BF50-29269EF60E37}" destId="{490135F2-5863-F54B-85A0-238664A3B643}" srcOrd="1" destOrd="0" parTransId="{319E5F9E-199F-D646-A5DD-76D10B86F2A5}" sibTransId="{129DA994-79FE-934D-A1C5-EDDC22B1AD0A}"/>
    <dgm:cxn modelId="{0BCD6708-E2D4-9D44-8D04-593614F4BA62}" srcId="{ECBE5338-F799-904D-B2C8-F97AA7811BF5}" destId="{C56929A0-38DC-C741-8731-AD113AF3DD10}" srcOrd="0" destOrd="0" parTransId="{CEFC98D1-1059-FB49-AEB4-927C7972D131}" sibTransId="{63371AFB-75E8-8949-A739-2D77669A48DE}"/>
    <dgm:cxn modelId="{AF4DA540-982C-C242-A754-77E763105A94}" type="presOf" srcId="{490135F2-5863-F54B-85A0-238664A3B643}" destId="{0B6B2944-485F-D94E-91E5-D49764415E8F}" srcOrd="0" destOrd="0" presId="urn:microsoft.com/office/officeart/2005/8/layout/hList3"/>
    <dgm:cxn modelId="{2ECFC01E-761A-734A-A0B1-27C40E6CF113}" srcId="{490135F2-5863-F54B-85A0-238664A3B643}" destId="{70BCDC5B-1DFE-D44E-B10C-19879EEB2220}" srcOrd="0" destOrd="0" parTransId="{995CF7EC-C73B-B54A-9F3A-94B5C720ED68}" sibTransId="{A59289C0-7DA3-D54A-BB56-CD02D399341A}"/>
    <dgm:cxn modelId="{6C86A8AA-F03A-614A-8B2B-006CA15AA635}" srcId="{9A425725-5BC3-9E48-8D4B-C57007FBE638}" destId="{DA094B08-D6EC-3A40-9D64-2185244C2134}" srcOrd="0" destOrd="0" parTransId="{18D841F5-114F-294C-BA24-406997EE8226}" sibTransId="{1750BC11-6B46-644A-AD2C-4A05463E92F7}"/>
    <dgm:cxn modelId="{3434451E-3847-C342-948D-5170E6038810}" type="presOf" srcId="{293A1221-7895-9A46-8777-244D9A4FFCB5}" destId="{5BDAED95-C48D-644A-87B0-7F68122F3229}" srcOrd="0" destOrd="0" presId="urn:microsoft.com/office/officeart/2005/8/layout/hList3"/>
    <dgm:cxn modelId="{5DC6B2A8-F686-5642-8173-64C8874E07C9}" srcId="{3C8162DC-9A38-234A-BF50-29269EF60E37}" destId="{9A425725-5BC3-9E48-8D4B-C57007FBE638}" srcOrd="0" destOrd="0" parTransId="{66A970E0-3EAB-754C-AA2E-B2846BF273CE}" sibTransId="{2F6C71E9-4AE4-B245-8F52-0C7990E20B80}"/>
    <dgm:cxn modelId="{D4C05942-5341-B843-9DE9-E1451246169F}" srcId="{3C8162DC-9A38-234A-BF50-29269EF60E37}" destId="{2494B512-93B2-CD4E-A97A-F5D3578693A5}" srcOrd="2" destOrd="0" parTransId="{F83CB3DE-5D3F-6046-AB1F-FE5F4773E567}" sibTransId="{B96E484E-7A8C-AF4B-AD2C-C80711D7E208}"/>
    <dgm:cxn modelId="{60156B1E-83EB-8F45-8D77-C070E0AEF9E2}" srcId="{3C8162DC-9A38-234A-BF50-29269EF60E37}" destId="{ECBE5338-F799-904D-B2C8-F97AA7811BF5}" srcOrd="3" destOrd="0" parTransId="{E5B20691-5E9C-AA43-A5E2-ED0FFC82B6F7}" sibTransId="{CAD717D8-1D22-F347-A298-725960198930}"/>
    <dgm:cxn modelId="{0568D2FC-A046-7E40-8FF6-30C6C2E7994B}" type="presOf" srcId="{9A425725-5BC3-9E48-8D4B-C57007FBE638}" destId="{198BB093-4285-EC44-88FF-71FB54257C73}" srcOrd="0" destOrd="0" presId="urn:microsoft.com/office/officeart/2005/8/layout/hList3"/>
    <dgm:cxn modelId="{229AC9E0-E552-CB4D-9807-D28F6510C7D9}" srcId="{2494B512-93B2-CD4E-A97A-F5D3578693A5}" destId="{19D906B0-C045-4441-BB75-E10C4668B4F2}" srcOrd="0" destOrd="0" parTransId="{7C29C5C0-9240-C245-89FF-1D864E2780E2}" sibTransId="{DB0C8628-3B90-D346-8162-77FF036E8D8B}"/>
    <dgm:cxn modelId="{55387907-C94F-9C45-A32C-5AE215E99F96}" type="presOf" srcId="{3C8162DC-9A38-234A-BF50-29269EF60E37}" destId="{D2C1D77E-6AC8-8E42-B99A-293D993351D8}" srcOrd="0" destOrd="0" presId="urn:microsoft.com/office/officeart/2005/8/layout/hList3"/>
    <dgm:cxn modelId="{45FE3C7E-946A-4E41-96FC-A255609384F5}" srcId="{293A1221-7895-9A46-8777-244D9A4FFCB5}" destId="{4DE75C25-8AB6-AC48-8CCE-CC14CE5AFDD6}" srcOrd="1" destOrd="0" parTransId="{903A8029-00E0-0F45-84C0-751562C032E2}" sibTransId="{1E4A610B-7136-FF4C-AA80-249B00558E9F}"/>
    <dgm:cxn modelId="{3EE8F793-C6F2-F944-BCF7-5BC9B26E609D}" type="presOf" srcId="{ECBE5338-F799-904D-B2C8-F97AA7811BF5}" destId="{83BB62CB-8350-7548-AF1C-8700E4AF25F5}" srcOrd="0" destOrd="0" presId="urn:microsoft.com/office/officeart/2005/8/layout/hList3"/>
    <dgm:cxn modelId="{A622117E-22EE-594E-9B25-360ACE63EBB6}" type="presParOf" srcId="{5BDAED95-C48D-644A-87B0-7F68122F3229}" destId="{D2C1D77E-6AC8-8E42-B99A-293D993351D8}" srcOrd="0" destOrd="0" presId="urn:microsoft.com/office/officeart/2005/8/layout/hList3"/>
    <dgm:cxn modelId="{FBBF7710-5E4C-8243-8B75-2883F6361741}" type="presParOf" srcId="{5BDAED95-C48D-644A-87B0-7F68122F3229}" destId="{7478F3E0-8E09-F64C-B855-BD7879D406BD}" srcOrd="1" destOrd="0" presId="urn:microsoft.com/office/officeart/2005/8/layout/hList3"/>
    <dgm:cxn modelId="{6DD8A3BF-0B0A-6A42-951B-F4361AC10129}" type="presParOf" srcId="{7478F3E0-8E09-F64C-B855-BD7879D406BD}" destId="{198BB093-4285-EC44-88FF-71FB54257C73}" srcOrd="0" destOrd="0" presId="urn:microsoft.com/office/officeart/2005/8/layout/hList3"/>
    <dgm:cxn modelId="{2C40E6CB-FEF5-3C49-BC00-D6CC97DE6C32}" type="presParOf" srcId="{7478F3E0-8E09-F64C-B855-BD7879D406BD}" destId="{0B6B2944-485F-D94E-91E5-D49764415E8F}" srcOrd="1" destOrd="0" presId="urn:microsoft.com/office/officeart/2005/8/layout/hList3"/>
    <dgm:cxn modelId="{8314629A-7A70-ED40-8A3F-349D4EB66ED5}" type="presParOf" srcId="{7478F3E0-8E09-F64C-B855-BD7879D406BD}" destId="{BCF55D28-D450-0B40-8AFF-C3F11E85BEFF}" srcOrd="2" destOrd="0" presId="urn:microsoft.com/office/officeart/2005/8/layout/hList3"/>
    <dgm:cxn modelId="{638CF924-E6C7-9F47-AFBC-35489F90B55A}" type="presParOf" srcId="{7478F3E0-8E09-F64C-B855-BD7879D406BD}" destId="{83BB62CB-8350-7548-AF1C-8700E4AF25F5}" srcOrd="3" destOrd="0" presId="urn:microsoft.com/office/officeart/2005/8/layout/hList3"/>
    <dgm:cxn modelId="{0F3E7904-91A8-0546-A8B7-DC7C526B7AE6}" type="presParOf" srcId="{5BDAED95-C48D-644A-87B0-7F68122F3229}" destId="{216527E0-2AA5-794B-AC2B-3E3DC5EF240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1D77E-6AC8-8E42-B99A-293D993351D8}">
      <dsp:nvSpPr>
        <dsp:cNvPr id="0" name=""/>
        <dsp:cNvSpPr/>
      </dsp:nvSpPr>
      <dsp:spPr>
        <a:xfrm>
          <a:off x="0" y="0"/>
          <a:ext cx="8229600" cy="144018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The four means of authenticating user identity are based on:</a:t>
          </a:r>
          <a:endParaRPr lang="en-US" sz="3600" b="0" kern="1200" dirty="0"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0" y="0"/>
        <a:ext cx="8229600" cy="1440180"/>
      </dsp:txXfrm>
    </dsp:sp>
    <dsp:sp modelId="{198BB093-4285-EC44-88FF-71FB54257C73}">
      <dsp:nvSpPr>
        <dsp:cNvPr id="0" name=""/>
        <dsp:cNvSpPr/>
      </dsp:nvSpPr>
      <dsp:spPr>
        <a:xfrm>
          <a:off x="0" y="1440180"/>
          <a:ext cx="2057399" cy="30243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knows</a:t>
          </a:r>
          <a:endParaRPr lang="en-US" sz="2300" b="0" kern="1200" dirty="0">
            <a:ln>
              <a:solidFill>
                <a:schemeClr val="bg2">
                  <a:lumMod val="50000"/>
                </a:schemeClr>
              </a:solidFill>
            </a:ln>
            <a:solidFill>
              <a:srgbClr val="0000FF"/>
            </a:solidFill>
            <a:latin typeface="+mj-lt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rgbClr val="800000"/>
              </a:solidFill>
              <a:latin typeface="+mj-lt"/>
            </a:rPr>
            <a:t>Password, PIN, answers to prearranged questions</a:t>
          </a:r>
          <a:endParaRPr lang="en-US" sz="1800" b="0" kern="1200" dirty="0">
            <a:solidFill>
              <a:srgbClr val="800000"/>
            </a:solidFill>
            <a:latin typeface="+mj-lt"/>
          </a:endParaRPr>
        </a:p>
      </dsp:txBody>
      <dsp:txXfrm>
        <a:off x="0" y="1440180"/>
        <a:ext cx="2057399" cy="3024378"/>
      </dsp:txXfrm>
    </dsp:sp>
    <dsp:sp modelId="{0B6B2944-485F-D94E-91E5-D49764415E8F}">
      <dsp:nvSpPr>
        <dsp:cNvPr id="0" name=""/>
        <dsp:cNvSpPr/>
      </dsp:nvSpPr>
      <dsp:spPr>
        <a:xfrm>
          <a:off x="2057400" y="1440180"/>
          <a:ext cx="2057399" cy="30243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possesses (token)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rgbClr val="800000"/>
              </a:solidFill>
              <a:latin typeface="+mj-lt"/>
            </a:rPr>
            <a:t>Smartcard, electronic keycard, physical key</a:t>
          </a:r>
        </a:p>
      </dsp:txBody>
      <dsp:txXfrm>
        <a:off x="2057400" y="1440180"/>
        <a:ext cx="2057399" cy="3024378"/>
      </dsp:txXfrm>
    </dsp:sp>
    <dsp:sp modelId="{BCF55D28-D450-0B40-8AFF-C3F11E85BEFF}">
      <dsp:nvSpPr>
        <dsp:cNvPr id="0" name=""/>
        <dsp:cNvSpPr/>
      </dsp:nvSpPr>
      <dsp:spPr>
        <a:xfrm>
          <a:off x="4114800" y="1440180"/>
          <a:ext cx="2057399" cy="30243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is (static biometrics)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rgbClr val="800000"/>
              </a:solidFill>
              <a:latin typeface="+mj-lt"/>
            </a:rPr>
            <a:t>Fingerprint, retina, face</a:t>
          </a:r>
        </a:p>
      </dsp:txBody>
      <dsp:txXfrm>
        <a:off x="4114800" y="1440180"/>
        <a:ext cx="2057399" cy="3024378"/>
      </dsp:txXfrm>
    </dsp:sp>
    <dsp:sp modelId="{83BB62CB-8350-7548-AF1C-8700E4AF25F5}">
      <dsp:nvSpPr>
        <dsp:cNvPr id="0" name=""/>
        <dsp:cNvSpPr/>
      </dsp:nvSpPr>
      <dsp:spPr>
        <a:xfrm>
          <a:off x="6172199" y="1440180"/>
          <a:ext cx="2057399" cy="30243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0000FF"/>
              </a:solidFill>
              <a:latin typeface="+mj-lt"/>
            </a:rPr>
            <a:t>Something the individual does (dynamic biometrics)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solidFill>
                <a:srgbClr val="800000"/>
              </a:solidFill>
              <a:latin typeface="+mj-lt"/>
            </a:rPr>
            <a:t>Voice pattern, handwriting, typing rhythm </a:t>
          </a:r>
        </a:p>
      </dsp:txBody>
      <dsp:txXfrm>
        <a:off x="6172199" y="1440180"/>
        <a:ext cx="2057399" cy="3024378"/>
      </dsp:txXfrm>
    </dsp:sp>
    <dsp:sp modelId="{216527E0-2AA5-794B-AC2B-3E3DC5EF240C}">
      <dsp:nvSpPr>
        <dsp:cNvPr id="0" name=""/>
        <dsp:cNvSpPr/>
      </dsp:nvSpPr>
      <dsp:spPr>
        <a:xfrm>
          <a:off x="0" y="4464558"/>
          <a:ext cx="8229600" cy="33604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6B4704-35C5-FE4A-8DDF-C541CD54E57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3403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4/e, by William Stallings and Lawrie Brown, Chapter 3 “User Authentication”.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385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C452E-A0ED-BE41-B448-B29A356FBA95}" type="slidenum">
              <a:rPr lang="en-AU"/>
              <a:pPr/>
              <a:t>2</a:t>
            </a:fld>
            <a:endParaRPr lang="en-AU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NIST SP 800-63-3 (Digital Authentication Guideline , October 2016) defines digital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authentication as the process of establishing confidence in user identities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are presented electronically to an information system. Systems can use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authenticated identity to determine if the authenticated individual is authorized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perform particular functions, such as database transactions or access to system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resources. In many cases, the authentication and transaction, or other authorized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function, take place across an open network such as the Internet. Equally authentication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subsequent authorization can take place locally, such as across a local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area network.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037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Table 3.1, from NIST SP 800-171 (Protecting Controlled Unclassified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Information in Nonfederal Information Systems and Organizations , December 2016),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provides a useful list of security requirements for identification and authentication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6B4704-35C5-FE4A-8DDF-C541CD54E575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849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NIST SP 800-63-3 defines a general model for user authentication that involves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entities and procedures. We discuss this model with reference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3.1.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initial requirement for performing user authentication is that the user must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registered with the system. The following is a typical sequence for registration.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applicant applies to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registration authority (RA)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to become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subscriber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of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credential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service provider (CSP)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In this model, the RA is a trusted entity that establishes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vouches for the identity of an applicant to a CSP. The CSP then engages in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exchange with the subscriber. Depending on the details of the overall authentication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system, the CSP issues some sort of electronic credential to the subscriber. The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credential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is a data structure that authoritatively binds an identity and additional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attributes to a token possessed by a subscriber, and can be verified when presented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 the verifier in an authentication transaction. The token could be an encryption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or an encrypted password that identifies the subscriber. The token may be issued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the CSP, generated directly by the subscriber, or provided by a third party.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token and credential may be used in subsequent authentication events.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Once a user is registered as a subscriber, the actual authentication process can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take place between the subscriber and one or more systems that perform authentication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and, subsequently, authorization. The party to be authenticated is called a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claimant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the party verifying that identity is called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verifier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. When a claimant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successfully demonstrates possession and control of a token to a verifier through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protocol, the verifier can verify that the claimant is the subscriber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named in the corresponding credential. The verifier passes on an assertion about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identity of the subscriber to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relying party (RP)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. That assertion includes identity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information about a subscriber, such as the subscriber name, an identifier assigned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registration, or other subscriber attributes that were verified in the registration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process. The RP can use the authenticated information provided by the verifier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make access control or authorization decisions.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implemented system for authentication will differ from or be more complex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than this simplified model, but the model illustrates the key roles and functions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needed for a secure authentication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6B4704-35C5-FE4A-8DDF-C541CD54E575}" type="slidenum">
              <a:rPr lang="en-AU" smtClean="0"/>
              <a:pPr>
                <a:defRPr/>
              </a:pPr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4617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3D415-03AD-4749-9717-E66872E9B2DD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" pitchFamily="-110" charset="0"/>
              </a:rPr>
              <a:t>There are four general means of authenticating a user's identity, which can be used alone or in combination:</a:t>
            </a:r>
          </a:p>
          <a:p>
            <a:pPr eaLnBrk="1" hangingPunct="1"/>
            <a:endParaRPr lang="en-US" dirty="0">
              <a:latin typeface="Times" pitchFamily="-110" charset="0"/>
              <a:ea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  <a:ea typeface="Times New Roman" pitchFamily="-110" charset="0"/>
                <a:cs typeface="Times New Roman" pitchFamily="-110" charset="0"/>
              </a:rPr>
              <a:t>• </a:t>
            </a:r>
            <a:r>
              <a:rPr lang="en-US" b="1" dirty="0">
                <a:latin typeface="Times" pitchFamily="-110" charset="0"/>
              </a:rPr>
              <a:t>Something the individual knows:</a:t>
            </a:r>
            <a:r>
              <a:rPr lang="en-US" dirty="0">
                <a:latin typeface="Times" pitchFamily="-110" charset="0"/>
              </a:rPr>
              <a:t> Examples includes a password, a personal identification number (PIN), or answers to a prearranged set of questions.</a:t>
            </a:r>
          </a:p>
          <a:p>
            <a:pPr eaLnBrk="1" hangingPunct="1"/>
            <a:endParaRPr lang="en-US" dirty="0">
              <a:latin typeface="Times" pitchFamily="-110" charset="0"/>
              <a:ea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  <a:ea typeface="Times New Roman" pitchFamily="-110" charset="0"/>
                <a:cs typeface="Times New Roman" pitchFamily="-110" charset="0"/>
              </a:rPr>
              <a:t>• </a:t>
            </a:r>
            <a:r>
              <a:rPr lang="en-US" b="1" dirty="0">
                <a:latin typeface="Times" pitchFamily="-110" charset="0"/>
              </a:rPr>
              <a:t>Something the individual possesses:</a:t>
            </a:r>
            <a:r>
              <a:rPr lang="en-US" dirty="0">
                <a:latin typeface="Times" pitchFamily="-110" charset="0"/>
              </a:rPr>
              <a:t> Examples include electronic keycards, smart cards, and physical keys. This type of authenticator is referred to as a </a:t>
            </a:r>
            <a:r>
              <a:rPr lang="en-US" i="1" dirty="0">
                <a:latin typeface="Times" pitchFamily="-110" charset="0"/>
              </a:rPr>
              <a:t>token</a:t>
            </a:r>
            <a:r>
              <a:rPr lang="en-US" dirty="0">
                <a:latin typeface="Times" pitchFamily="-110" charset="0"/>
              </a:rPr>
              <a:t>.</a:t>
            </a:r>
          </a:p>
          <a:p>
            <a:pPr eaLnBrk="1" hangingPunct="1"/>
            <a:endParaRPr lang="en-US" dirty="0">
              <a:latin typeface="Times" pitchFamily="-110" charset="0"/>
              <a:ea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  <a:ea typeface="Times New Roman" pitchFamily="-110" charset="0"/>
                <a:cs typeface="Times New Roman" pitchFamily="-110" charset="0"/>
              </a:rPr>
              <a:t>• </a:t>
            </a:r>
            <a:r>
              <a:rPr lang="en-US" b="1" dirty="0">
                <a:latin typeface="Times" pitchFamily="-110" charset="0"/>
              </a:rPr>
              <a:t>Something the individual is (static biometrics):</a:t>
            </a:r>
            <a:r>
              <a:rPr lang="en-US" dirty="0">
                <a:latin typeface="Times" pitchFamily="-110" charset="0"/>
              </a:rPr>
              <a:t> Examples include recognition by fingerprint, retina, and face.</a:t>
            </a:r>
          </a:p>
          <a:p>
            <a:pPr eaLnBrk="1" hangingPunct="1"/>
            <a:endParaRPr lang="en-US" dirty="0">
              <a:latin typeface="Times" pitchFamily="-110" charset="0"/>
              <a:ea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  <a:ea typeface="Times New Roman" pitchFamily="-110" charset="0"/>
                <a:cs typeface="Times New Roman" pitchFamily="-110" charset="0"/>
              </a:rPr>
              <a:t>• </a:t>
            </a:r>
            <a:r>
              <a:rPr lang="en-US" b="1" dirty="0">
                <a:latin typeface="Times" pitchFamily="-110" charset="0"/>
              </a:rPr>
              <a:t>Something the individual does (dynamic biometrics):</a:t>
            </a:r>
            <a:r>
              <a:rPr lang="en-US" dirty="0">
                <a:latin typeface="Times" pitchFamily="-110" charset="0"/>
              </a:rPr>
              <a:t> Examples include recognition by voice pattern, handwriting characteristics, and typing rhythm.</a:t>
            </a:r>
          </a:p>
          <a:p>
            <a:pPr eaLnBrk="1" hangingPunct="1"/>
            <a:endParaRPr lang="en-US" dirty="0">
              <a:latin typeface="Times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</a:rPr>
              <a:t>All of these methods, properly implemented and used, can provide secure user authentication. However, each method has problems. An adversary may be able to guess or steal a password. Similarly, an adversary may be able to forge or steal a token. A user may forget a password or lose a token. Further, there is a significant administrative overhead for managing password and token information on systems and securing such information on systems. With respect to biometric authenticators, there are a variety of problems, including dealing with false positives and false negatives, user acceptance, cost, and convenience. </a:t>
            </a:r>
          </a:p>
        </p:txBody>
      </p:sp>
    </p:spTree>
    <p:extLst>
      <p:ext uri="{BB962C8B-B14F-4D97-AF65-F5344CB8AC3E}">
        <p14:creationId xmlns:p14="http://schemas.microsoft.com/office/powerpoint/2010/main" val="410192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: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</a:t>
            </a: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and Practice</a:t>
            </a: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endParaRPr lang="en-US" sz="2500" dirty="0" smtClean="0">
              <a:latin typeface="Baskerville Bold Italic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Fourth Edition</a:t>
            </a:r>
          </a:p>
          <a:p>
            <a:pPr algn="ctr"/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v="urn:schemas-microsoft-com:mac:vml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7"/>
            <a:ext cx="8445624" cy="1800200"/>
          </a:xfrm>
        </p:spPr>
        <p:txBody>
          <a:bodyPr/>
          <a:lstStyle/>
          <a:p>
            <a:pPr algn="l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GB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NIST SP 800-63-3 (</a:t>
            </a:r>
            <a:r>
              <a:rPr lang="en-GB" sz="3200" i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Digital Authentication Guideline, </a:t>
            </a:r>
            <a:r>
              <a:rPr lang="en-GB" sz="32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October 2016) defines digital user authentication as:</a:t>
            </a:r>
            <a:endParaRPr lang="en-AU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492896"/>
            <a:ext cx="8229600" cy="258174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buFont typeface="Wingdings" pitchFamily="-107" charset="2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	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“The process of establishing confidence in user identities that are presented electronically to an information system.”</a:t>
            </a:r>
            <a:endParaRPr lang="en-A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3750"/>
          <a:stretch/>
        </p:blipFill>
        <p:spPr>
          <a:xfrm>
            <a:off x="251520" y="332656"/>
            <a:ext cx="8640960" cy="597666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extBox 2"/>
          <p:cNvSpPr txBox="1"/>
          <p:nvPr/>
        </p:nvSpPr>
        <p:spPr>
          <a:xfrm>
            <a:off x="6012160" y="6453336"/>
            <a:ext cx="30572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(Table can be found on page 65 in the textbook)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895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27950"/>
          <a:stretch/>
        </p:blipFill>
        <p:spPr>
          <a:xfrm>
            <a:off x="323528" y="404664"/>
            <a:ext cx="8493310" cy="588578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3589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14325377"/>
              </p:ext>
            </p:extLst>
          </p:nvPr>
        </p:nvGraphicFramePr>
        <p:xfrm>
          <a:off x="478985" y="1002851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72935</TotalTime>
  <Words>374</Words>
  <Application>Microsoft Office PowerPoint</Application>
  <PresentationFormat>On-screen Show (4:3)</PresentationFormat>
  <Paragraphs>84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ＭＳ Ｐゴシック</vt:lpstr>
      <vt:lpstr>Arial</vt:lpstr>
      <vt:lpstr>Baskerville Bold Italic</vt:lpstr>
      <vt:lpstr>Century Gothic</vt:lpstr>
      <vt:lpstr>Courier New</vt:lpstr>
      <vt:lpstr>Palatino Linotype</vt:lpstr>
      <vt:lpstr>Times</vt:lpstr>
      <vt:lpstr>Times New Roman</vt:lpstr>
      <vt:lpstr>Wingdings</vt:lpstr>
      <vt:lpstr>Executive</vt:lpstr>
      <vt:lpstr>PowerPoint Presentation</vt:lpstr>
      <vt:lpstr>NIST SP 800-63-3 (Digital Authentication Guideline, October 2016) defines digital user authentication as:</vt:lpstr>
      <vt:lpstr>PowerPoint Presentation</vt:lpstr>
      <vt:lpstr>PowerPoint Presentation</vt:lpstr>
      <vt:lpstr>PowerPoint Presentation</vt:lpstr>
    </vt:vector>
  </TitlesOfParts>
  <Manager/>
  <Company>Computer Science,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3 Lecture Overheads</dc:subject>
  <dc:creator>Dr Lawrie Brown</dc:creator>
  <cp:keywords/>
  <dc:description/>
  <cp:lastModifiedBy>nausheen</cp:lastModifiedBy>
  <cp:revision>241</cp:revision>
  <dcterms:created xsi:type="dcterms:W3CDTF">2012-03-07T02:43:26Z</dcterms:created>
  <dcterms:modified xsi:type="dcterms:W3CDTF">2021-10-08T03:54:16Z</dcterms:modified>
  <cp:category/>
</cp:coreProperties>
</file>