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4"/>
  </p:notesMasterIdLst>
  <p:sldIdLst>
    <p:sldId id="256" r:id="rId2"/>
    <p:sldId id="359" r:id="rId3"/>
    <p:sldId id="257" r:id="rId4"/>
    <p:sldId id="258" r:id="rId5"/>
    <p:sldId id="259" r:id="rId6"/>
    <p:sldId id="260" r:id="rId7"/>
    <p:sldId id="354" r:id="rId8"/>
    <p:sldId id="360" r:id="rId9"/>
    <p:sldId id="262" r:id="rId10"/>
    <p:sldId id="263" r:id="rId11"/>
    <p:sldId id="264" r:id="rId12"/>
    <p:sldId id="356" r:id="rId13"/>
    <p:sldId id="357" r:id="rId14"/>
    <p:sldId id="358" r:id="rId15"/>
    <p:sldId id="265" r:id="rId16"/>
    <p:sldId id="266"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61" r:id="rId44"/>
    <p:sldId id="315" r:id="rId45"/>
    <p:sldId id="316" r:id="rId46"/>
    <p:sldId id="317" r:id="rId47"/>
    <p:sldId id="318" r:id="rId48"/>
    <p:sldId id="319" r:id="rId49"/>
    <p:sldId id="320" r:id="rId50"/>
    <p:sldId id="321" r:id="rId51"/>
    <p:sldId id="322" r:id="rId52"/>
    <p:sldId id="323" r:id="rId53"/>
    <p:sldId id="324" r:id="rId54"/>
    <p:sldId id="325" r:id="rId55"/>
    <p:sldId id="326" r:id="rId56"/>
    <p:sldId id="327" r:id="rId57"/>
    <p:sldId id="328" r:id="rId58"/>
    <p:sldId id="329" r:id="rId59"/>
    <p:sldId id="330" r:id="rId60"/>
    <p:sldId id="331" r:id="rId61"/>
    <p:sldId id="332" r:id="rId62"/>
    <p:sldId id="333" r:id="rId63"/>
    <p:sldId id="334" r:id="rId64"/>
    <p:sldId id="335" r:id="rId65"/>
    <p:sldId id="336" r:id="rId66"/>
    <p:sldId id="337" r:id="rId67"/>
    <p:sldId id="355" r:id="rId68"/>
    <p:sldId id="340" r:id="rId69"/>
    <p:sldId id="362" r:id="rId70"/>
    <p:sldId id="341" r:id="rId71"/>
    <p:sldId id="342" r:id="rId72"/>
    <p:sldId id="343" r:id="rId73"/>
    <p:sldId id="344" r:id="rId74"/>
    <p:sldId id="345" r:id="rId75"/>
    <p:sldId id="346" r:id="rId76"/>
    <p:sldId id="347" r:id="rId77"/>
    <p:sldId id="348" r:id="rId78"/>
    <p:sldId id="350" r:id="rId79"/>
    <p:sldId id="351" r:id="rId80"/>
    <p:sldId id="352" r:id="rId81"/>
    <p:sldId id="353" r:id="rId82"/>
    <p:sldId id="273" r:id="rId83"/>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9" autoAdjust="0"/>
    <p:restoredTop sz="74147" autoAdjust="0"/>
  </p:normalViewPr>
  <p:slideViewPr>
    <p:cSldViewPr>
      <p:cViewPr varScale="1">
        <p:scale>
          <a:sx n="34" d="100"/>
          <a:sy n="34" d="100"/>
        </p:scale>
        <p:origin x="98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6661" tIns="48331" rIns="96661" bIns="48331" rtlCol="0"/>
          <a:lstStyle>
            <a:lvl1pPr algn="r">
              <a:defRPr sz="1300"/>
            </a:lvl1pPr>
          </a:lstStyle>
          <a:p>
            <a:fld id="{24AE3314-9DCB-49FD-B20E-AFE426E32EF5}" type="datetimeFigureOut">
              <a:rPr lang="en-US" smtClean="0"/>
              <a:pPr/>
              <a:t>9/8/2022</a:t>
            </a:fld>
            <a:endParaRPr lang="en-US"/>
          </a:p>
        </p:txBody>
      </p:sp>
      <p:sp>
        <p:nvSpPr>
          <p:cNvPr id="4" name="Slide Image Placeholder 3"/>
          <p:cNvSpPr>
            <a:spLocks noGrp="1" noRot="1" noChangeAspect="1"/>
          </p:cNvSpPr>
          <p:nvPr>
            <p:ph type="sldImg" idx="2"/>
          </p:nvPr>
        </p:nvSpPr>
        <p:spPr>
          <a:xfrm>
            <a:off x="990600" y="768350"/>
            <a:ext cx="5118100" cy="3838575"/>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6661" tIns="48331" rIns="96661" bIns="48331" rtlCol="0" anchor="b"/>
          <a:lstStyle>
            <a:lvl1pPr algn="r">
              <a:defRPr sz="1300"/>
            </a:lvl1pPr>
          </a:lstStyle>
          <a:p>
            <a:fld id="{FD506D70-4FDC-464B-81DF-79C5C4B28E23}" type="slidenum">
              <a:rPr lang="en-US" smtClean="0"/>
              <a:pPr/>
              <a:t>‹#›</a:t>
            </a:fld>
            <a:endParaRPr lang="en-US"/>
          </a:p>
        </p:txBody>
      </p:sp>
    </p:spTree>
    <p:extLst>
      <p:ext uri="{BB962C8B-B14F-4D97-AF65-F5344CB8AC3E}">
        <p14:creationId xmlns:p14="http://schemas.microsoft.com/office/powerpoint/2010/main" val="861123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en.wikipedia.org/wiki/Block_cipher" TargetMode="External"/><Relationship Id="rId2" Type="http://schemas.openxmlformats.org/officeDocument/2006/relationships/slide" Target="../slides/slide80.xml"/><Relationship Id="rId1" Type="http://schemas.openxmlformats.org/officeDocument/2006/relationships/notesMaster" Target="../notesMasters/notesMaster1.xml"/><Relationship Id="rId4" Type="http://schemas.openxmlformats.org/officeDocument/2006/relationships/hyperlink" Target="http://en.wikipedia.org/wiki/Stream_cipher"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506D70-4FDC-464B-81DF-79C5C4B28E23}" type="slidenum">
              <a:rPr lang="en-US" smtClean="0"/>
              <a:pPr/>
              <a:t>1</a:t>
            </a:fld>
            <a:endParaRPr lang="en-US"/>
          </a:p>
        </p:txBody>
      </p:sp>
    </p:spTree>
    <p:extLst>
      <p:ext uri="{BB962C8B-B14F-4D97-AF65-F5344CB8AC3E}">
        <p14:creationId xmlns:p14="http://schemas.microsoft.com/office/powerpoint/2010/main" val="924127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4" name="Rectangle 2"/>
          <p:cNvSpPr>
            <a:spLocks noGrp="1" noRot="1" noChangeAspect="1" noChangeArrowheads="1" noTextEdit="1"/>
          </p:cNvSpPr>
          <p:nvPr>
            <p:ph type="sldImg"/>
          </p:nvPr>
        </p:nvSpPr>
        <p:spPr>
          <a:ln/>
        </p:spPr>
      </p:sp>
      <p:sp>
        <p:nvSpPr>
          <p:cNvPr id="1047555"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3318413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Differential </a:t>
            </a:r>
            <a:r>
              <a:rPr lang="en-US" dirty="0" err="1" smtClean="0"/>
              <a:t>CryptAnalysis</a:t>
            </a:r>
            <a:r>
              <a:rPr lang="en-US" dirty="0" smtClean="0"/>
              <a:t>: </a:t>
            </a:r>
            <a:r>
              <a:rPr lang="en-US" sz="1200" b="0" i="0" kern="1200" dirty="0" smtClean="0">
                <a:solidFill>
                  <a:schemeClr val="tx1"/>
                </a:solidFill>
                <a:effectLst/>
                <a:latin typeface="+mn-lt"/>
                <a:ea typeface="+mn-ea"/>
                <a:cs typeface="+mn-cs"/>
              </a:rPr>
              <a:t> how differences in information input can affect the resultant difference at the output.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Linear </a:t>
            </a:r>
            <a:r>
              <a:rPr lang="en-US" sz="1200" b="0" i="0" kern="1200" dirty="0" err="1" smtClean="0">
                <a:solidFill>
                  <a:schemeClr val="tx1"/>
                </a:solidFill>
                <a:effectLst/>
                <a:latin typeface="+mn-lt"/>
                <a:ea typeface="+mn-ea"/>
                <a:cs typeface="+mn-cs"/>
              </a:rPr>
              <a:t>CryptAnalysis</a:t>
            </a:r>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42</a:t>
            </a:fld>
            <a:endParaRPr lang="en-US"/>
          </a:p>
        </p:txBody>
      </p:sp>
    </p:spTree>
    <p:extLst>
      <p:ext uri="{BB962C8B-B14F-4D97-AF65-F5344CB8AC3E}">
        <p14:creationId xmlns:p14="http://schemas.microsoft.com/office/powerpoint/2010/main" val="3716175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44</a:t>
            </a:fld>
            <a:endParaRPr lang="en-US"/>
          </a:p>
        </p:txBody>
      </p:sp>
    </p:spTree>
    <p:extLst>
      <p:ext uri="{BB962C8B-B14F-4D97-AF65-F5344CB8AC3E}">
        <p14:creationId xmlns:p14="http://schemas.microsoft.com/office/powerpoint/2010/main" val="53654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a Subs-Permutation Network not </a:t>
            </a:r>
            <a:r>
              <a:rPr lang="en-US" dirty="0" err="1" smtClean="0"/>
              <a:t>Feistal</a:t>
            </a:r>
            <a:endParaRPr lang="en-US" dirty="0" smtClean="0"/>
          </a:p>
          <a:p>
            <a:r>
              <a:rPr lang="en-US" dirty="0" smtClean="0"/>
              <a:t>In </a:t>
            </a:r>
            <a:r>
              <a:rPr lang="en-US" dirty="0" err="1" smtClean="0"/>
              <a:t>Feistal</a:t>
            </a:r>
            <a:r>
              <a:rPr lang="en-US" dirty="0" smtClean="0"/>
              <a:t> half the bits are unchanged</a:t>
            </a:r>
          </a:p>
          <a:p>
            <a:r>
              <a:rPr lang="en-US" dirty="0" smtClean="0"/>
              <a:t>Subs and permutation (bits are shuffled around)</a:t>
            </a:r>
          </a:p>
          <a:p>
            <a:r>
              <a:rPr lang="en-US" dirty="0" smtClean="0"/>
              <a:t>Every</a:t>
            </a:r>
            <a:r>
              <a:rPr lang="en-US" baseline="0" dirty="0" smtClean="0"/>
              <a:t> Step must be reversible. Remember in DES the S-Box were not reversible as they map 6 to 4 bits.</a:t>
            </a:r>
          </a:p>
          <a:p>
            <a:r>
              <a:rPr lang="en-US" baseline="0" dirty="0" smtClean="0"/>
              <a:t>All the steps are applied in reverse order</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45</a:t>
            </a:fld>
            <a:endParaRPr lang="en-US"/>
          </a:p>
        </p:txBody>
      </p:sp>
    </p:spTree>
    <p:extLst>
      <p:ext uri="{BB962C8B-B14F-4D97-AF65-F5344CB8AC3E}">
        <p14:creationId xmlns:p14="http://schemas.microsoft.com/office/powerpoint/2010/main" val="1143941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46</a:t>
            </a:fld>
            <a:endParaRPr lang="en-US"/>
          </a:p>
        </p:txBody>
      </p:sp>
    </p:spTree>
    <p:extLst>
      <p:ext uri="{BB962C8B-B14F-4D97-AF65-F5344CB8AC3E}">
        <p14:creationId xmlns:p14="http://schemas.microsoft.com/office/powerpoint/2010/main" val="3278385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plaintext in 16 bytes represented as a 4x4 block</a:t>
            </a:r>
          </a:p>
          <a:p>
            <a:r>
              <a:rPr lang="en-US" dirty="0" smtClean="0"/>
              <a:t>11 keys are generated</a:t>
            </a:r>
          </a:p>
          <a:p>
            <a:r>
              <a:rPr lang="en-US" dirty="0" smtClean="0"/>
              <a:t>We always keep</a:t>
            </a:r>
            <a:r>
              <a:rPr lang="en-US" baseline="0" dirty="0" smtClean="0"/>
              <a:t> a 4x4 array</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47</a:t>
            </a:fld>
            <a:endParaRPr lang="en-US"/>
          </a:p>
        </p:txBody>
      </p:sp>
    </p:spTree>
    <p:extLst>
      <p:ext uri="{BB962C8B-B14F-4D97-AF65-F5344CB8AC3E}">
        <p14:creationId xmlns:p14="http://schemas.microsoft.com/office/powerpoint/2010/main" val="745359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54</a:t>
            </a:fld>
            <a:endParaRPr lang="en-US"/>
          </a:p>
        </p:txBody>
      </p:sp>
    </p:spTree>
    <p:extLst>
      <p:ext uri="{BB962C8B-B14F-4D97-AF65-F5344CB8AC3E}">
        <p14:creationId xmlns:p14="http://schemas.microsoft.com/office/powerpoint/2010/main" val="461332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a:t>
            </a:r>
            <a:r>
              <a:rPr lang="en-US" baseline="0" dirty="0" smtClean="0"/>
              <a:t> can do a lot of pre-computation your speed will increase</a:t>
            </a:r>
          </a:p>
          <a:p>
            <a:r>
              <a:rPr lang="en-US" baseline="0" dirty="0" smtClean="0"/>
              <a:t>If no pre-computation like computing S-boxes on the fly.</a:t>
            </a:r>
          </a:p>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63</a:t>
            </a:fld>
            <a:endParaRPr lang="en-US"/>
          </a:p>
        </p:txBody>
      </p:sp>
    </p:spTree>
    <p:extLst>
      <p:ext uri="{BB962C8B-B14F-4D97-AF65-F5344CB8AC3E}">
        <p14:creationId xmlns:p14="http://schemas.microsoft.com/office/powerpoint/2010/main" val="3759904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http://crypto.stanford.edu/sjcl/</a:t>
            </a:r>
          </a:p>
          <a:p>
            <a:r>
              <a:rPr lang="en-US" dirty="0" smtClean="0"/>
              <a:t>The</a:t>
            </a:r>
            <a:r>
              <a:rPr lang="en-US" baseline="0" dirty="0" smtClean="0"/>
              <a:t> browser inflates the implementation and</a:t>
            </a:r>
          </a:p>
          <a:p>
            <a:r>
              <a:rPr lang="en-US" baseline="0" dirty="0" smtClean="0"/>
              <a:t>Shrink the code so there is small traffic in the network</a:t>
            </a:r>
          </a:p>
          <a:p>
            <a:r>
              <a:rPr lang="en-US" baseline="0" dirty="0" smtClean="0"/>
              <a:t>As the code lands on the browser the browser does all the </a:t>
            </a:r>
            <a:r>
              <a:rPr lang="en-US" baseline="0" dirty="0" err="1" smtClean="0"/>
              <a:t>precomputation</a:t>
            </a:r>
            <a:r>
              <a:rPr lang="en-US" baseline="0" dirty="0" smtClean="0"/>
              <a:t> and code inflates itself.</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64</a:t>
            </a:fld>
            <a:endParaRPr lang="en-US" dirty="0"/>
          </a:p>
        </p:txBody>
      </p:sp>
    </p:spTree>
    <p:extLst>
      <p:ext uri="{BB962C8B-B14F-4D97-AF65-F5344CB8AC3E}">
        <p14:creationId xmlns:p14="http://schemas.microsoft.com/office/powerpoint/2010/main" val="3631676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implement AES called</a:t>
            </a:r>
            <a:r>
              <a:rPr lang="en-US" baseline="0" dirty="0" smtClean="0"/>
              <a:t> </a:t>
            </a:r>
            <a:r>
              <a:rPr lang="en-US" baseline="0" dirty="0" err="1" smtClean="0"/>
              <a:t>aesenc</a:t>
            </a:r>
            <a:r>
              <a:rPr lang="en-US" baseline="0" dirty="0" smtClean="0"/>
              <a:t> 9 times and then call </a:t>
            </a:r>
            <a:r>
              <a:rPr lang="en-US" baseline="0" dirty="0" err="1" smtClean="0"/>
              <a:t>aesenclast</a:t>
            </a:r>
            <a:r>
              <a:rPr lang="en-US" baseline="0" dirty="0" smtClean="0"/>
              <a:t>.</a:t>
            </a:r>
          </a:p>
          <a:p>
            <a:r>
              <a:rPr lang="en-US" baseline="0" dirty="0" smtClean="0"/>
              <a:t>AES is such a popular block cipher, Intel has added support AES in the processor. There are specific commands</a:t>
            </a:r>
          </a:p>
          <a:p>
            <a:r>
              <a:rPr lang="en-US" baseline="0" dirty="0" err="1" smtClean="0"/>
              <a:t>Aesenc</a:t>
            </a:r>
            <a:r>
              <a:rPr lang="en-US" baseline="0" dirty="0" smtClean="0"/>
              <a:t> essentially implement one round of AES (3 functions)</a:t>
            </a:r>
          </a:p>
          <a:p>
            <a:r>
              <a:rPr lang="en-US" baseline="0" dirty="0" err="1" smtClean="0"/>
              <a:t>Aesenclast</a:t>
            </a:r>
            <a:r>
              <a:rPr lang="en-US" baseline="0" dirty="0" smtClean="0"/>
              <a:t> implement the last round (remember there is no mix column)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65</a:t>
            </a:fld>
            <a:endParaRPr lang="en-US" dirty="0"/>
          </a:p>
        </p:txBody>
      </p:sp>
    </p:spTree>
    <p:extLst>
      <p:ext uri="{BB962C8B-B14F-4D97-AF65-F5344CB8AC3E}">
        <p14:creationId xmlns:p14="http://schemas.microsoft.com/office/powerpoint/2010/main" val="3283099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Typically</a:t>
            </a:r>
            <a:r>
              <a:rPr lang="en-US" baseline="0" dirty="0" smtClean="0"/>
              <a:t> built on iterations</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5</a:t>
            </a:fld>
            <a:endParaRPr lang="en-US"/>
          </a:p>
        </p:txBody>
      </p:sp>
    </p:spTree>
    <p:extLst>
      <p:ext uri="{BB962C8B-B14F-4D97-AF65-F5344CB8AC3E}">
        <p14:creationId xmlns:p14="http://schemas.microsoft.com/office/powerpoint/2010/main" val="529061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Instead of 128bit keys you will be thinking of 126 bits key --- essentially security is not hurt</a:t>
            </a:r>
          </a:p>
          <a:p>
            <a:r>
              <a:rPr lang="en-US" dirty="0" smtClean="0"/>
              <a:t>2^99</a:t>
            </a:r>
            <a:r>
              <a:rPr lang="en-US" baseline="0" dirty="0" smtClean="0"/>
              <a:t> is still higher than what we can run today</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66</a:t>
            </a:fld>
            <a:endParaRPr lang="en-US"/>
          </a:p>
        </p:txBody>
      </p:sp>
    </p:spTree>
    <p:extLst>
      <p:ext uri="{BB962C8B-B14F-4D97-AF65-F5344CB8AC3E}">
        <p14:creationId xmlns:p14="http://schemas.microsoft.com/office/powerpoint/2010/main" val="3951788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832AE2-2851-45C7-B7B4-7FBA8042E9BD}" type="slidenum">
              <a:rPr lang="en-US"/>
              <a:pPr/>
              <a:t>68</a:t>
            </a:fld>
            <a:endParaRPr 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r>
              <a:rPr lang="en-US" dirty="0"/>
              <a:t>Today:   we build ciphers that are semantically secure against one-time use</a:t>
            </a:r>
          </a:p>
          <a:p>
            <a:r>
              <a:rPr lang="en-US" dirty="0"/>
              <a:t>And ciphers that are semantically secure against many-time use</a:t>
            </a:r>
          </a:p>
        </p:txBody>
      </p:sp>
    </p:spTree>
    <p:extLst>
      <p:ext uri="{BB962C8B-B14F-4D97-AF65-F5344CB8AC3E}">
        <p14:creationId xmlns:p14="http://schemas.microsoft.com/office/powerpoint/2010/main" val="2388779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70</a:t>
            </a:fld>
            <a:endParaRPr lang="en-US"/>
          </a:p>
        </p:txBody>
      </p:sp>
    </p:spTree>
    <p:extLst>
      <p:ext uri="{BB962C8B-B14F-4D97-AF65-F5344CB8AC3E}">
        <p14:creationId xmlns:p14="http://schemas.microsoft.com/office/powerpoint/2010/main" val="36944568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71</a:t>
            </a:fld>
            <a:endParaRPr lang="en-US"/>
          </a:p>
        </p:txBody>
      </p:sp>
    </p:spTree>
    <p:extLst>
      <p:ext uri="{BB962C8B-B14F-4D97-AF65-F5344CB8AC3E}">
        <p14:creationId xmlns:p14="http://schemas.microsoft.com/office/powerpoint/2010/main" val="263885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72</a:t>
            </a:fld>
            <a:endParaRPr lang="en-US"/>
          </a:p>
        </p:txBody>
      </p:sp>
    </p:spTree>
    <p:extLst>
      <p:ext uri="{BB962C8B-B14F-4D97-AF65-F5344CB8AC3E}">
        <p14:creationId xmlns:p14="http://schemas.microsoft.com/office/powerpoint/2010/main" val="32030372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73</a:t>
            </a:fld>
            <a:endParaRPr lang="en-US"/>
          </a:p>
        </p:txBody>
      </p:sp>
    </p:spTree>
    <p:extLst>
      <p:ext uri="{BB962C8B-B14F-4D97-AF65-F5344CB8AC3E}">
        <p14:creationId xmlns:p14="http://schemas.microsoft.com/office/powerpoint/2010/main" val="4241180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74</a:t>
            </a:fld>
            <a:endParaRPr lang="en-US"/>
          </a:p>
        </p:txBody>
      </p:sp>
    </p:spTree>
    <p:extLst>
      <p:ext uri="{BB962C8B-B14F-4D97-AF65-F5344CB8AC3E}">
        <p14:creationId xmlns:p14="http://schemas.microsoft.com/office/powerpoint/2010/main" val="2439380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75</a:t>
            </a:fld>
            <a:endParaRPr lang="en-US"/>
          </a:p>
        </p:txBody>
      </p:sp>
    </p:spTree>
    <p:extLst>
      <p:ext uri="{BB962C8B-B14F-4D97-AF65-F5344CB8AC3E}">
        <p14:creationId xmlns:p14="http://schemas.microsoft.com/office/powerpoint/2010/main" val="18267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76</a:t>
            </a:fld>
            <a:endParaRPr lang="en-US"/>
          </a:p>
        </p:txBody>
      </p:sp>
    </p:spTree>
    <p:extLst>
      <p:ext uri="{BB962C8B-B14F-4D97-AF65-F5344CB8AC3E}">
        <p14:creationId xmlns:p14="http://schemas.microsoft.com/office/powerpoint/2010/main" val="2647090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77</a:t>
            </a:fld>
            <a:endParaRPr lang="en-US"/>
          </a:p>
        </p:txBody>
      </p:sp>
    </p:spTree>
    <p:extLst>
      <p:ext uri="{BB962C8B-B14F-4D97-AF65-F5344CB8AC3E}">
        <p14:creationId xmlns:p14="http://schemas.microsoft.com/office/powerpoint/2010/main" val="18344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 box:    bit</a:t>
            </a:r>
            <a:r>
              <a:rPr lang="en-US" baseline="0" dirty="0" smtClean="0"/>
              <a:t> 1 </a:t>
            </a:r>
            <a:r>
              <a:rPr lang="en-US" baseline="0" dirty="0" smtClean="0">
                <a:sym typeface="Wingdings"/>
              </a:rPr>
              <a:t>  bit 2 and 48,    bit 2   bit 3</a:t>
            </a:r>
          </a:p>
          <a:p>
            <a:r>
              <a:rPr lang="en-US" dirty="0" smtClean="0"/>
              <a:t>P Box:</a:t>
            </a:r>
            <a:r>
              <a:rPr lang="en-US" baseline="0" dirty="0" smtClean="0"/>
              <a:t>   bit 1 </a:t>
            </a:r>
            <a:r>
              <a:rPr lang="en-US" baseline="0" dirty="0" smtClean="0">
                <a:sym typeface="Wingdings"/>
              </a:rPr>
              <a:t> bit 9,   bit 2  bit 15</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25</a:t>
            </a:fld>
            <a:endParaRPr lang="en-US" dirty="0"/>
          </a:p>
        </p:txBody>
      </p:sp>
    </p:spTree>
    <p:extLst>
      <p:ext uri="{BB962C8B-B14F-4D97-AF65-F5344CB8AC3E}">
        <p14:creationId xmlns:p14="http://schemas.microsoft.com/office/powerpoint/2010/main" val="39357892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78</a:t>
            </a:fld>
            <a:endParaRPr lang="en-US"/>
          </a:p>
        </p:txBody>
      </p:sp>
    </p:spTree>
    <p:extLst>
      <p:ext uri="{BB962C8B-B14F-4D97-AF65-F5344CB8AC3E}">
        <p14:creationId xmlns:p14="http://schemas.microsoft.com/office/powerpoint/2010/main" val="13058732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79</a:t>
            </a:fld>
            <a:endParaRPr lang="en-US"/>
          </a:p>
        </p:txBody>
      </p:sp>
    </p:spTree>
    <p:extLst>
      <p:ext uri="{BB962C8B-B14F-4D97-AF65-F5344CB8AC3E}">
        <p14:creationId xmlns:p14="http://schemas.microsoft.com/office/powerpoint/2010/main" val="4831545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Like OFB, counter mode turns a </a:t>
            </a:r>
            <a:r>
              <a:rPr lang="en-US" sz="1200" b="0" i="0" kern="1200" dirty="0" smtClean="0">
                <a:solidFill>
                  <a:schemeClr val="tx1"/>
                </a:solidFill>
                <a:latin typeface="+mn-lt"/>
                <a:ea typeface="+mn-ea"/>
                <a:cs typeface="+mn-cs"/>
                <a:hlinkClick r:id="rId3" tooltip="Block cipher"/>
              </a:rPr>
              <a:t>block cipher</a:t>
            </a:r>
            <a:r>
              <a:rPr lang="en-US" sz="1200" b="0" i="0" kern="1200" dirty="0" smtClean="0">
                <a:solidFill>
                  <a:schemeClr val="tx1"/>
                </a:solidFill>
                <a:latin typeface="+mn-lt"/>
                <a:ea typeface="+mn-ea"/>
                <a:cs typeface="+mn-cs"/>
              </a:rPr>
              <a:t> into a </a:t>
            </a:r>
            <a:r>
              <a:rPr lang="en-US" sz="1200" b="0" i="0" kern="1200" dirty="0" smtClean="0">
                <a:solidFill>
                  <a:schemeClr val="tx1"/>
                </a:solidFill>
                <a:latin typeface="+mn-lt"/>
                <a:ea typeface="+mn-ea"/>
                <a:cs typeface="+mn-cs"/>
                <a:hlinkClick r:id="rId4" tooltip="Stream cipher"/>
              </a:rPr>
              <a:t>stream cipher</a:t>
            </a:r>
            <a:r>
              <a:rPr lang="en-US" sz="1200" b="0" i="0" kern="1200" dirty="0" smtClean="0">
                <a:solidFill>
                  <a:schemeClr val="tx1"/>
                </a:solidFill>
                <a:latin typeface="+mn-lt"/>
                <a:ea typeface="+mn-ea"/>
                <a:cs typeface="+mn-cs"/>
              </a:rPr>
              <a:t>. The counter can be any function which produces a sequence which is guaranteed not to repeat for a long time. CTR mode is widely accepted and CBC, CTR modes</a:t>
            </a:r>
            <a:r>
              <a:rPr lang="en-US" sz="1200" b="0" i="0" kern="1200" baseline="0" dirty="0" smtClean="0">
                <a:solidFill>
                  <a:schemeClr val="tx1"/>
                </a:solidFill>
                <a:latin typeface="+mn-lt"/>
                <a:ea typeface="+mn-ea"/>
                <a:cs typeface="+mn-cs"/>
              </a:rPr>
              <a:t> are </a:t>
            </a:r>
            <a:r>
              <a:rPr lang="en-US" sz="1200" b="0" i="0" kern="1200" dirty="0" smtClean="0">
                <a:solidFill>
                  <a:schemeClr val="tx1"/>
                </a:solidFill>
                <a:latin typeface="+mn-lt"/>
                <a:ea typeface="+mn-ea"/>
                <a:cs typeface="+mn-cs"/>
              </a:rPr>
              <a:t>recommended by </a:t>
            </a:r>
            <a:r>
              <a:rPr lang="en-US" sz="1200" b="0" i="0" kern="1200" dirty="0" err="1" smtClean="0">
                <a:solidFill>
                  <a:schemeClr val="tx1"/>
                </a:solidFill>
                <a:latin typeface="+mn-lt"/>
                <a:ea typeface="+mn-ea"/>
                <a:cs typeface="+mn-cs"/>
              </a:rPr>
              <a:t>Niels</a:t>
            </a:r>
            <a:r>
              <a:rPr lang="en-US" sz="1200" b="0" i="0" kern="1200" dirty="0" smtClean="0">
                <a:solidFill>
                  <a:schemeClr val="tx1"/>
                </a:solidFill>
                <a:latin typeface="+mn-lt"/>
                <a:ea typeface="+mn-ea"/>
                <a:cs typeface="+mn-cs"/>
              </a:rPr>
              <a:t> Ferguson and Bruce </a:t>
            </a:r>
            <a:r>
              <a:rPr lang="en-US" sz="1200" b="0" i="0" kern="1200" dirty="0" err="1" smtClean="0">
                <a:solidFill>
                  <a:schemeClr val="tx1"/>
                </a:solidFill>
                <a:latin typeface="+mn-lt"/>
                <a:ea typeface="+mn-ea"/>
                <a:cs typeface="+mn-cs"/>
              </a:rPr>
              <a:t>Schneier</a:t>
            </a: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CTR mode is well suited to operation on a multi-processor machine where blocks can be encrypted in parallel. </a:t>
            </a:r>
          </a:p>
        </p:txBody>
      </p:sp>
      <p:sp>
        <p:nvSpPr>
          <p:cNvPr id="4" name="Slide Number Placeholder 3"/>
          <p:cNvSpPr>
            <a:spLocks noGrp="1"/>
          </p:cNvSpPr>
          <p:nvPr>
            <p:ph type="sldNum" sz="quarter" idx="10"/>
          </p:nvPr>
        </p:nvSpPr>
        <p:spPr/>
        <p:txBody>
          <a:bodyPr/>
          <a:lstStyle/>
          <a:p>
            <a:fld id="{FD506D70-4FDC-464B-81DF-79C5C4B28E23}" type="slidenum">
              <a:rPr lang="en-US" smtClean="0"/>
              <a:pPr/>
              <a:t>80</a:t>
            </a:fld>
            <a:endParaRPr lang="en-US"/>
          </a:p>
        </p:txBody>
      </p:sp>
    </p:spTree>
    <p:extLst>
      <p:ext uri="{BB962C8B-B14F-4D97-AF65-F5344CB8AC3E}">
        <p14:creationId xmlns:p14="http://schemas.microsoft.com/office/powerpoint/2010/main" val="38250629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81</a:t>
            </a:fld>
            <a:endParaRPr lang="en-US"/>
          </a:p>
        </p:txBody>
      </p:sp>
    </p:spTree>
    <p:extLst>
      <p:ext uri="{BB962C8B-B14F-4D97-AF65-F5344CB8AC3E}">
        <p14:creationId xmlns:p14="http://schemas.microsoft.com/office/powerpoint/2010/main" val="984540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6" name="Rectangle 2"/>
          <p:cNvSpPr>
            <a:spLocks noGrp="1" noRot="1" noChangeAspect="1" noChangeArrowheads="1" noTextEdit="1"/>
          </p:cNvSpPr>
          <p:nvPr>
            <p:ph type="sldImg"/>
          </p:nvPr>
        </p:nvSpPr>
        <p:spPr>
          <a:ln/>
        </p:spPr>
      </p:sp>
      <p:sp>
        <p:nvSpPr>
          <p:cNvPr id="1014787"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3666869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6834" name="Rectangle 2"/>
          <p:cNvSpPr>
            <a:spLocks noGrp="1" noRot="1" noChangeAspect="1" noChangeArrowheads="1" noTextEdit="1"/>
          </p:cNvSpPr>
          <p:nvPr>
            <p:ph type="sldImg"/>
          </p:nvPr>
        </p:nvSpPr>
        <p:spPr>
          <a:ln/>
        </p:spPr>
      </p:sp>
      <p:sp>
        <p:nvSpPr>
          <p:cNvPr id="1016835"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2477795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Grp="1" noRot="1" noChangeAspect="1" noChangeArrowheads="1" noTextEdit="1"/>
          </p:cNvSpPr>
          <p:nvPr>
            <p:ph type="sldImg"/>
          </p:nvPr>
        </p:nvSpPr>
        <p:spPr>
          <a:ln/>
        </p:spPr>
      </p:sp>
      <p:sp>
        <p:nvSpPr>
          <p:cNvPr id="1018883"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3917127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4" name="Rectangle 2"/>
          <p:cNvSpPr>
            <a:spLocks noGrp="1" noRot="1" noChangeAspect="1" noChangeArrowheads="1" noTextEdit="1"/>
          </p:cNvSpPr>
          <p:nvPr>
            <p:ph type="sldImg"/>
          </p:nvPr>
        </p:nvSpPr>
        <p:spPr>
          <a:ln/>
        </p:spPr>
      </p:sp>
      <p:sp>
        <p:nvSpPr>
          <p:cNvPr id="1037315"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2139890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4" name="Rectangle 2"/>
          <p:cNvSpPr>
            <a:spLocks noGrp="1" noRot="1" noChangeAspect="1" noChangeArrowheads="1" noTextEdit="1"/>
          </p:cNvSpPr>
          <p:nvPr>
            <p:ph type="sldImg"/>
          </p:nvPr>
        </p:nvSpPr>
        <p:spPr>
          <a:ln/>
        </p:spPr>
      </p:sp>
      <p:sp>
        <p:nvSpPr>
          <p:cNvPr id="1037315"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249536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8" name="Rectangle 2"/>
          <p:cNvSpPr>
            <a:spLocks noGrp="1" noRot="1" noChangeAspect="1" noChangeArrowheads="1" noTextEdit="1"/>
          </p:cNvSpPr>
          <p:nvPr>
            <p:ph type="sldImg"/>
          </p:nvPr>
        </p:nvSpPr>
        <p:spPr>
          <a:ln/>
        </p:spPr>
      </p:sp>
      <p:sp>
        <p:nvSpPr>
          <p:cNvPr id="1043459"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1138674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F3FE282-7BCE-4B3F-89C5-9E6489AD346C}" type="datetime1">
              <a:rPr lang="en-US" smtClean="0"/>
              <a:pPr/>
              <a:t>9/8/2022</a:t>
            </a:fld>
            <a:endParaRPr lang="en-US"/>
          </a:p>
        </p:txBody>
      </p:sp>
      <p:sp>
        <p:nvSpPr>
          <p:cNvPr id="17" name="Footer Placeholder 16"/>
          <p:cNvSpPr>
            <a:spLocks noGrp="1"/>
          </p:cNvSpPr>
          <p:nvPr>
            <p:ph type="ftr" sz="quarter" idx="11"/>
          </p:nvPr>
        </p:nvSpPr>
        <p:spPr/>
        <p:txBody>
          <a:bodyPr/>
          <a:lstStyle/>
          <a:p>
            <a:r>
              <a:rPr lang="en-US" smtClean="0"/>
              <a:t>FAST-NUCES</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905104-1E74-49A7-8769-F22BAEF66071}" type="datetime1">
              <a:rPr lang="en-US" smtClean="0"/>
              <a:pPr/>
              <a:t>9/8/2022</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0D7D4B-D420-4EE4-97E7-CEF0B483E6F7}" type="datetime1">
              <a:rPr lang="en-US" smtClean="0"/>
              <a:pPr/>
              <a:t>9/8/2022</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AA67E5D-FC17-4EBD-BB7F-2E807075FC6C}" type="datetime1">
              <a:rPr lang="en-US" smtClean="0"/>
              <a:pPr/>
              <a:t>9/8/2022</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56518B5-693B-4B98-B568-5EF2D812F2E7}" type="datetime1">
              <a:rPr lang="en-US" smtClean="0"/>
              <a:pPr/>
              <a:t>9/8/2022</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FAST-NUCES</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EA308BE-195B-44D2-8EBD-27B2F3A633F5}" type="datetime1">
              <a:rPr lang="en-US" smtClean="0"/>
              <a:pPr/>
              <a:t>9/8/2022</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65DF24F-1E44-4CD3-AFE8-80B7B878B120}" type="datetime1">
              <a:rPr lang="en-US" smtClean="0"/>
              <a:pPr/>
              <a:t>9/8/2022</a:t>
            </a:fld>
            <a:endParaRPr lang="en-US"/>
          </a:p>
        </p:txBody>
      </p:sp>
      <p:sp>
        <p:nvSpPr>
          <p:cNvPr id="8" name="Footer Placeholder 7"/>
          <p:cNvSpPr>
            <a:spLocks noGrp="1"/>
          </p:cNvSpPr>
          <p:nvPr>
            <p:ph type="ftr" sz="quarter" idx="11"/>
          </p:nvPr>
        </p:nvSpPr>
        <p:spPr/>
        <p:txBody>
          <a:bodyPr/>
          <a:lstStyle/>
          <a:p>
            <a:r>
              <a:rPr lang="en-US" smtClean="0"/>
              <a:t>FAST-NUCES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3FE7A93-5840-4576-8EB4-48CFD270E1FA}" type="datetime1">
              <a:rPr lang="en-US" smtClean="0"/>
              <a:pPr/>
              <a:t>9/8/2022</a:t>
            </a:fld>
            <a:endParaRPr lang="en-US"/>
          </a:p>
        </p:txBody>
      </p:sp>
      <p:sp>
        <p:nvSpPr>
          <p:cNvPr id="4" name="Footer Placeholder 3"/>
          <p:cNvSpPr>
            <a:spLocks noGrp="1"/>
          </p:cNvSpPr>
          <p:nvPr>
            <p:ph type="ftr" sz="quarter" idx="11"/>
          </p:nvPr>
        </p:nvSpPr>
        <p:spPr/>
        <p:txBody>
          <a:bodyPr/>
          <a:lstStyle/>
          <a:p>
            <a:r>
              <a:rPr lang="en-US" smtClean="0"/>
              <a:t>FAST-NUCES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523B1-B90A-42F5-B8B1-ED16210EACCC}" type="datetime1">
              <a:rPr lang="en-US" smtClean="0"/>
              <a:pPr/>
              <a:t>9/8/2022</a:t>
            </a:fld>
            <a:endParaRPr lang="en-US"/>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02E5CF5-206A-4583-9630-FE6840807648}" type="datetime1">
              <a:rPr lang="en-US" smtClean="0"/>
              <a:pPr/>
              <a:t>9/8/2022</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BA42578-FBB6-4036-BFE4-5EE4DF15263B}" type="datetime1">
              <a:rPr lang="en-US" smtClean="0"/>
              <a:pPr/>
              <a:t>9/8/2022</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FAST-NUCES</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86977ED-18C7-4ADF-91F6-094F1A09DC2F}" type="datetime1">
              <a:rPr lang="en-US" smtClean="0"/>
              <a:pPr/>
              <a:t>9/8/2022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FAST-NUCES</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2.png"/><Relationship Id="rId4" Type="http://schemas.openxmlformats.org/officeDocument/2006/relationships/image" Target="../media/image41.png"/></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3.png"/></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39.png"/><Relationship Id="rId4" Type="http://schemas.openxmlformats.org/officeDocument/2006/relationships/image" Target="../media/image45.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0.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54.jpeg"/><Relationship Id="rId4" Type="http://schemas.openxmlformats.org/officeDocument/2006/relationships/image" Target="../media/image53.jpeg"/></Relationships>
</file>

<file path=ppt/slides/_rels/slide7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9.jpeg"/><Relationship Id="rId4" Type="http://schemas.openxmlformats.org/officeDocument/2006/relationships/image" Target="../media/image53.jpeg"/></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200400"/>
            <a:ext cx="7391400" cy="2286000"/>
          </a:xfrm>
        </p:spPr>
        <p:txBody>
          <a:bodyPr>
            <a:normAutofit/>
          </a:bodyPr>
          <a:lstStyle/>
          <a:p>
            <a:r>
              <a:rPr lang="en-US" sz="3400" b="1" dirty="0" smtClean="0">
                <a:solidFill>
                  <a:schemeClr val="tx1"/>
                </a:solidFill>
                <a:latin typeface="Times New Roman" pitchFamily="18" charset="0"/>
                <a:cs typeface="Times New Roman" pitchFamily="18" charset="0"/>
              </a:rPr>
              <a:t>Lecture # 4: Block Ciphers</a:t>
            </a:r>
          </a:p>
          <a:p>
            <a:r>
              <a:rPr lang="en-US" dirty="0" smtClean="0">
                <a:solidFill>
                  <a:schemeClr val="tx1"/>
                </a:solidFill>
                <a:latin typeface="Times New Roman" pitchFamily="18" charset="0"/>
                <a:cs typeface="Times New Roman" pitchFamily="18" charset="0"/>
              </a:rPr>
              <a:t>Prof. Dr. </a:t>
            </a:r>
            <a:r>
              <a:rPr lang="en-US" dirty="0" err="1" smtClean="0">
                <a:solidFill>
                  <a:schemeClr val="tx1"/>
                </a:solidFill>
                <a:latin typeface="Times New Roman" pitchFamily="18" charset="0"/>
                <a:cs typeface="Times New Roman" pitchFamily="18" charset="0"/>
              </a:rPr>
              <a:t>Sufian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Hameed</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Department of Computer Science</a:t>
            </a:r>
          </a:p>
          <a:p>
            <a:r>
              <a:rPr lang="en-US" dirty="0" smtClean="0">
                <a:solidFill>
                  <a:schemeClr val="tx1"/>
                </a:solidFill>
                <a:latin typeface="Times New Roman" pitchFamily="18" charset="0"/>
                <a:cs typeface="Times New Roman" pitchFamily="18" charset="0"/>
              </a:rPr>
              <a:t>FAST-NUCES</a:t>
            </a:r>
            <a:endParaRPr lang="en-US"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457200" y="1600200"/>
            <a:ext cx="8229600" cy="1470025"/>
          </a:xfrm>
        </p:spPr>
        <p:txBody>
          <a:bodyPr/>
          <a:lstStyle/>
          <a:p>
            <a:r>
              <a:rPr lang="en-US" smtClean="0">
                <a:latin typeface="Times New Roman" pitchFamily="18" charset="0"/>
                <a:cs typeface="Times New Roman" pitchFamily="18" charset="0"/>
              </a:rPr>
              <a:t>CS-3002: Information </a:t>
            </a:r>
            <a:r>
              <a:rPr lang="en-US" dirty="0">
                <a:latin typeface="Times New Roman" pitchFamily="18" charset="0"/>
                <a:cs typeface="Times New Roman" pitchFamily="18" charset="0"/>
              </a:rPr>
              <a:t>Security</a:t>
            </a:r>
          </a:p>
        </p:txBody>
      </p:sp>
      <p:sp>
        <p:nvSpPr>
          <p:cNvPr id="5" name="Footer Placeholder 4"/>
          <p:cNvSpPr>
            <a:spLocks noGrp="1"/>
          </p:cNvSpPr>
          <p:nvPr>
            <p:ph type="ftr" sz="quarter" idx="11"/>
          </p:nvPr>
        </p:nvSpPr>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304800" y="152400"/>
            <a:ext cx="1164608" cy="1219200"/>
          </a:xfrm>
          <a:prstGeom prst="rect">
            <a:avLst/>
          </a:prstGeom>
          <a:noFill/>
          <a:ln w="9525">
            <a:noFill/>
            <a:miter lim="800000"/>
            <a:headEnd/>
            <a:tailEnd/>
          </a:ln>
        </p:spPr>
      </p:pic>
      <p:pic>
        <p:nvPicPr>
          <p:cNvPr id="9" name="Picture 8"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The Data Encryption Standard (DES)</a:t>
            </a:r>
            <a:endParaRPr lang="en-US" dirty="0">
              <a:solidFill>
                <a:schemeClr val="tx1"/>
              </a:solidFill>
            </a:endParaRPr>
          </a:p>
        </p:txBody>
      </p:sp>
      <p:sp>
        <p:nvSpPr>
          <p:cNvPr id="3" name="Footer Placeholder 2"/>
          <p:cNvSpPr>
            <a:spLocks noGrp="1"/>
          </p:cNvSpPr>
          <p:nvPr>
            <p:ph type="ftr" sz="quarter" idx="11"/>
          </p:nvPr>
        </p:nvSpPr>
        <p:spPr/>
        <p:txBody>
          <a:bodyPr/>
          <a:lstStyle/>
          <a:p>
            <a:r>
              <a:rPr lang="en-US" dirty="0" smtClean="0"/>
              <a:t>FAST-NUCES</a:t>
            </a:r>
            <a:endParaRPr lang="en-US" dirty="0"/>
          </a:p>
        </p:txBody>
      </p:sp>
      <p:sp>
        <p:nvSpPr>
          <p:cNvPr id="4" name="Content Placeholder 3"/>
          <p:cNvSpPr>
            <a:spLocks noGrp="1"/>
          </p:cNvSpPr>
          <p:nvPr>
            <p:ph sz="quarter" idx="1"/>
          </p:nvPr>
        </p:nvSpPr>
        <p:spPr/>
        <p:txBody>
          <a:bodyPr/>
          <a:lstStyle/>
          <a:p>
            <a:r>
              <a:rPr lang="en-US" dirty="0" smtClean="0">
                <a:latin typeface="Times New Roman" pitchFamily="18" charset="0"/>
                <a:cs typeface="Times New Roman" pitchFamily="18" charset="0"/>
              </a:rPr>
              <a:t>Problem of DES:</a:t>
            </a:r>
          </a:p>
          <a:p>
            <a:pPr lvl="1"/>
            <a:r>
              <a:rPr lang="en-US" dirty="0" smtClean="0">
                <a:latin typeface="Times New Roman" pitchFamily="18" charset="0"/>
                <a:cs typeface="Times New Roman" pitchFamily="18" charset="0"/>
              </a:rPr>
              <a:t> Usage of a </a:t>
            </a:r>
            <a:r>
              <a:rPr lang="en-US" b="1" dirty="0" smtClean="0">
                <a:latin typeface="Times New Roman" pitchFamily="18" charset="0"/>
                <a:cs typeface="Times New Roman" pitchFamily="18" charset="0"/>
              </a:rPr>
              <a:t>key with a length of 56 bit</a:t>
            </a:r>
          </a:p>
          <a:p>
            <a:pPr lvl="1"/>
            <a:r>
              <a:rPr lang="en-US" dirty="0" smtClean="0">
                <a:latin typeface="Times New Roman" pitchFamily="18" charset="0"/>
                <a:cs typeface="Times New Roman" pitchFamily="18" charset="0"/>
              </a:rPr>
              <a:t> Criticized for a key length too short for usage in practice</a:t>
            </a:r>
          </a:p>
          <a:p>
            <a:pPr>
              <a:spcBef>
                <a:spcPts val="1176"/>
              </a:spcBef>
            </a:pPr>
            <a:endParaRPr lang="en-US" dirty="0" smtClean="0">
              <a:latin typeface="Times New Roman" pitchFamily="18" charset="0"/>
              <a:cs typeface="Times New Roman" pitchFamily="18" charset="0"/>
            </a:endParaRPr>
          </a:p>
          <a:p>
            <a:pPr>
              <a:spcBef>
                <a:spcPts val="1176"/>
              </a:spcBef>
            </a:pPr>
            <a:r>
              <a:rPr lang="en-US" dirty="0" smtClean="0">
                <a:latin typeface="Times New Roman" pitchFamily="18" charset="0"/>
                <a:cs typeface="Times New Roman" pitchFamily="18" charset="0"/>
              </a:rPr>
              <a:t>1997:  DES broken by exhaustive search</a:t>
            </a:r>
          </a:p>
          <a:p>
            <a:pPr>
              <a:spcBef>
                <a:spcPts val="1176"/>
              </a:spcBef>
            </a:pPr>
            <a:r>
              <a:rPr lang="en-US" dirty="0" smtClean="0">
                <a:latin typeface="Times New Roman" pitchFamily="18" charset="0"/>
                <a:cs typeface="Times New Roman" pitchFamily="18" charset="0"/>
              </a:rPr>
              <a:t>2000:  NIST adopts Rijndael as AES to replace DES</a:t>
            </a:r>
            <a:endParaRPr lang="en-US" dirty="0">
              <a:latin typeface="Times New Roman" pitchFamily="18" charset="0"/>
              <a:cs typeface="Times New Roman" pitchFamily="18" charset="0"/>
            </a:endParaRP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dirty="0" smtClean="0">
                <a:solidFill>
                  <a:schemeClr val="tx1"/>
                </a:solidFill>
                <a:latin typeface="Times New Roman" pitchFamily="18" charset="0"/>
                <a:cs typeface="Times New Roman" pitchFamily="18" charset="0"/>
              </a:rPr>
              <a:t>DES Challenge</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81000" y="1066800"/>
            <a:ext cx="8305800" cy="5257800"/>
          </a:xfrm>
        </p:spPr>
        <p:txBody>
          <a:bodyPr>
            <a:noAutofit/>
          </a:bodyPr>
          <a:lstStyle/>
          <a:p>
            <a:pPr marL="0" indent="0">
              <a:spcBef>
                <a:spcPts val="2376"/>
              </a:spcBef>
              <a:tabLst>
                <a:tab pos="914400" algn="l"/>
              </a:tabLst>
            </a:pPr>
            <a:r>
              <a:rPr lang="en-US" sz="2000" dirty="0" smtClean="0">
                <a:latin typeface="Times New Roman" pitchFamily="18" charset="0"/>
                <a:cs typeface="Times New Roman" pitchFamily="18" charset="0"/>
              </a:rPr>
              <a:t> 1997:   Internet search  --  </a:t>
            </a:r>
            <a:r>
              <a:rPr lang="en-US" sz="2000" b="1" dirty="0" smtClean="0">
                <a:latin typeface="Times New Roman" pitchFamily="18" charset="0"/>
                <a:cs typeface="Times New Roman" pitchFamily="18" charset="0"/>
              </a:rPr>
              <a:t>3 months</a:t>
            </a:r>
          </a:p>
          <a:p>
            <a:pPr marL="0" indent="0">
              <a:spcBef>
                <a:spcPts val="2376"/>
              </a:spcBef>
              <a:tabLst>
                <a:tab pos="914400" algn="l"/>
              </a:tabLst>
            </a:pPr>
            <a:r>
              <a:rPr lang="en-US" sz="2000" dirty="0" smtClean="0">
                <a:latin typeface="Times New Roman" pitchFamily="18" charset="0"/>
                <a:cs typeface="Times New Roman" pitchFamily="18" charset="0"/>
              </a:rPr>
              <a:t> 1998: by distributed.net in </a:t>
            </a:r>
            <a:r>
              <a:rPr lang="en-US" sz="2000" b="1" dirty="0" smtClean="0">
                <a:latin typeface="Times New Roman" pitchFamily="18" charset="0"/>
                <a:cs typeface="Times New Roman" pitchFamily="18" charset="0"/>
              </a:rPr>
              <a:t>41 days </a:t>
            </a:r>
            <a:r>
              <a:rPr lang="en-US" sz="2000" dirty="0" smtClean="0">
                <a:latin typeface="Times New Roman" pitchFamily="18" charset="0"/>
                <a:cs typeface="Times New Roman" pitchFamily="18" charset="0"/>
              </a:rPr>
              <a:t>in early 1998. </a:t>
            </a:r>
          </a:p>
          <a:p>
            <a:pPr marL="274320" lvl="1" indent="0">
              <a:spcBef>
                <a:spcPts val="2376"/>
              </a:spcBef>
              <a:tabLst>
                <a:tab pos="914400" algn="l"/>
              </a:tabLst>
            </a:pPr>
            <a:r>
              <a:rPr lang="en-US" sz="1800" dirty="0" smtClean="0">
                <a:latin typeface="Times New Roman" pitchFamily="18" charset="0"/>
                <a:cs typeface="Times New Roman" pitchFamily="18" charset="0"/>
              </a:rPr>
              <a:t>  The plaintext was "The secret message is: Many hands make light work.“</a:t>
            </a:r>
          </a:p>
          <a:p>
            <a:pPr marL="0" indent="0">
              <a:tabLst>
                <a:tab pos="914400" algn="l"/>
              </a:tabLst>
            </a:pPr>
            <a:endParaRPr lang="en-US" sz="2000" dirty="0" smtClean="0">
              <a:latin typeface="Times New Roman" pitchFamily="18" charset="0"/>
              <a:cs typeface="Times New Roman" pitchFamily="18" charset="0"/>
            </a:endParaRPr>
          </a:p>
          <a:p>
            <a:pPr marL="0" indent="0">
              <a:tabLst>
                <a:tab pos="914400" algn="l"/>
              </a:tabLst>
            </a:pPr>
            <a:r>
              <a:rPr lang="en-US" sz="2000" dirty="0" smtClean="0">
                <a:latin typeface="Times New Roman" pitchFamily="18" charset="0"/>
                <a:cs typeface="Times New Roman" pitchFamily="18" charset="0"/>
              </a:rPr>
              <a:t> 1998:   </a:t>
            </a:r>
            <a:r>
              <a:rPr lang="de-DE" sz="2000" dirty="0" smtClean="0">
                <a:latin typeface="Times New Roman" pitchFamily="18" charset="0"/>
                <a:cs typeface="Times New Roman" pitchFamily="18" charset="0"/>
              </a:rPr>
              <a:t> Electronic Frontier </a:t>
            </a:r>
            <a:r>
              <a:rPr lang="de-DE" sz="2000" dirty="0" err="1" smtClean="0">
                <a:latin typeface="Times New Roman" pitchFamily="18" charset="0"/>
                <a:cs typeface="Times New Roman" pitchFamily="18" charset="0"/>
              </a:rPr>
              <a:t>Foundation</a:t>
            </a:r>
            <a:r>
              <a:rPr lang="de-DE"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EFF) machine (deep crack)  --  </a:t>
            </a:r>
            <a:r>
              <a:rPr lang="en-US" sz="2000" b="1" dirty="0" smtClean="0">
                <a:latin typeface="Times New Roman" pitchFamily="18" charset="0"/>
                <a:cs typeface="Times New Roman" pitchFamily="18" charset="0"/>
              </a:rPr>
              <a:t>56 hours  </a:t>
            </a:r>
          </a:p>
          <a:p>
            <a:pPr marL="274320" lvl="1" indent="0">
              <a:tabLst>
                <a:tab pos="914400" algn="l"/>
              </a:tabLst>
            </a:pPr>
            <a:r>
              <a:rPr lang="en-US" sz="1800" dirty="0" smtClean="0">
                <a:latin typeface="Times New Roman" pitchFamily="18" charset="0"/>
                <a:cs typeface="Times New Roman" pitchFamily="18" charset="0"/>
              </a:rPr>
              <a:t>  The text was revealed to be "The secret message is: It's time for those 128-, 192-, and 256-bit keys.“</a:t>
            </a:r>
          </a:p>
          <a:p>
            <a:pPr marL="0" indent="0">
              <a:tabLst>
                <a:tab pos="914400" algn="l"/>
              </a:tabLst>
            </a:pPr>
            <a:endParaRPr lang="en-US" sz="2000" dirty="0" smtClean="0">
              <a:latin typeface="Times New Roman" pitchFamily="18" charset="0"/>
              <a:cs typeface="Times New Roman" pitchFamily="18" charset="0"/>
            </a:endParaRPr>
          </a:p>
          <a:p>
            <a:pPr marL="0" indent="0">
              <a:tabLst>
                <a:tab pos="914400" algn="l"/>
              </a:tabLst>
            </a:pPr>
            <a:r>
              <a:rPr lang="en-US" sz="2000" dirty="0" smtClean="0">
                <a:latin typeface="Times New Roman" pitchFamily="18" charset="0"/>
                <a:cs typeface="Times New Roman" pitchFamily="18" charset="0"/>
              </a:rPr>
              <a:t>1999:   combined search  --  </a:t>
            </a:r>
            <a:r>
              <a:rPr lang="en-US" sz="2000" b="1" dirty="0" smtClean="0">
                <a:latin typeface="Times New Roman" pitchFamily="18" charset="0"/>
                <a:cs typeface="Times New Roman" pitchFamily="18" charset="0"/>
              </a:rPr>
              <a:t>22 hours</a:t>
            </a:r>
          </a:p>
          <a:p>
            <a:pPr marL="274320" lvl="1" indent="0">
              <a:tabLst>
                <a:tab pos="914400" algn="l"/>
              </a:tabLst>
            </a:pPr>
            <a:r>
              <a:rPr lang="en-US" sz="1800" dirty="0" smtClean="0">
                <a:latin typeface="Times New Roman" pitchFamily="18" charset="0"/>
                <a:cs typeface="Times New Roman" pitchFamily="18" charset="0"/>
              </a:rPr>
              <a:t>  The plaintext was </a:t>
            </a:r>
            <a:r>
              <a:rPr lang="en-US" sz="1800" i="1" dirty="0" smtClean="0">
                <a:latin typeface="Times New Roman" pitchFamily="18" charset="0"/>
                <a:cs typeface="Times New Roman" pitchFamily="18" charset="0"/>
              </a:rPr>
              <a:t>See you in Rome (second AES Conference, March 22-23, 1999)</a:t>
            </a:r>
            <a:endParaRPr lang="en-US" sz="1800" b="1" dirty="0" smtClean="0">
              <a:latin typeface="Times New Roman" pitchFamily="18" charset="0"/>
              <a:cs typeface="Times New Roman" pitchFamily="18" charset="0"/>
            </a:endParaRPr>
          </a:p>
          <a:p>
            <a:pPr marL="0" indent="0">
              <a:spcBef>
                <a:spcPts val="2424"/>
              </a:spcBef>
              <a:buNone/>
              <a:tabLst>
                <a:tab pos="914400" algn="l"/>
              </a:tabLst>
            </a:pPr>
            <a:r>
              <a:rPr lang="en-US" sz="2000" dirty="0" smtClean="0">
                <a:latin typeface="Times New Roman" pitchFamily="18" charset="0"/>
                <a:cs typeface="Times New Roman" pitchFamily="18" charset="0"/>
              </a:rPr>
              <a:t>⇒   56-bit ciphers should not be used  !!  (128-bit key ⇒ 2</a:t>
            </a:r>
            <a:r>
              <a:rPr lang="en-US" sz="2000" baseline="30000" dirty="0" smtClean="0">
                <a:latin typeface="Times New Roman" pitchFamily="18" charset="0"/>
                <a:cs typeface="Times New Roman" pitchFamily="18" charset="0"/>
              </a:rPr>
              <a:t>72</a:t>
            </a:r>
            <a:r>
              <a:rPr lang="en-US" sz="2000" dirty="0" smtClean="0">
                <a:latin typeface="Times New Roman" pitchFamily="18" charset="0"/>
                <a:cs typeface="Times New Roman" pitchFamily="18" charset="0"/>
              </a:rPr>
              <a:t> days)</a:t>
            </a:r>
            <a:endParaRPr lang="en-US" sz="2000" dirty="0">
              <a:latin typeface="Times New Roman" pitchFamily="18" charset="0"/>
              <a:cs typeface="Times New Roman" pitchFamily="18" charset="0"/>
            </a:endParaRPr>
          </a:p>
          <a:p>
            <a:pPr marL="0" indent="0">
              <a:buNone/>
              <a:tabLst>
                <a:tab pos="914400" algn="l"/>
              </a:tabLst>
            </a:pPr>
            <a:endParaRPr lang="en-US" sz="2000" baseline="-25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452977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772400" cy="792162"/>
          </a:xfrm>
        </p:spPr>
        <p:txBody>
          <a:bodyPr>
            <a:normAutofit/>
          </a:bodyPr>
          <a:lstStyle/>
          <a:p>
            <a:r>
              <a:rPr lang="en-US" sz="3600" dirty="0" smtClean="0">
                <a:solidFill>
                  <a:schemeClr val="tx1"/>
                </a:solidFill>
                <a:latin typeface="Times New Roman" pitchFamily="18" charset="0"/>
                <a:cs typeface="Times New Roman" pitchFamily="18" charset="0"/>
              </a:rPr>
              <a:t>DES:  core idea – Feistel Network</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97000"/>
            <a:ext cx="8229600" cy="1625600"/>
          </a:xfrm>
        </p:spPr>
        <p:txBody>
          <a:bodyPr>
            <a:normAutofit/>
          </a:bodyPr>
          <a:lstStyle/>
          <a:p>
            <a:pPr marL="0" indent="0">
              <a:buNone/>
            </a:pPr>
            <a:r>
              <a:rPr lang="en-US" dirty="0" smtClean="0">
                <a:latin typeface="Times New Roman" pitchFamily="18" charset="0"/>
                <a:cs typeface="Times New Roman" pitchFamily="18" charset="0"/>
              </a:rPr>
              <a:t>DES is based on Feistal Network</a:t>
            </a:r>
          </a:p>
          <a:p>
            <a:pPr marL="0" indent="0">
              <a:spcBef>
                <a:spcPts val="2376"/>
              </a:spcBef>
              <a:buNone/>
            </a:pPr>
            <a:r>
              <a:rPr lang="en-US" dirty="0" smtClean="0">
                <a:latin typeface="Times New Roman" pitchFamily="18" charset="0"/>
                <a:cs typeface="Times New Roman" pitchFamily="18" charset="0"/>
              </a:rPr>
              <a:t>Consists of invertible function   F: </a:t>
            </a:r>
            <a:r>
              <a:rPr lang="en-US" dirty="0">
                <a:latin typeface="Times New Roman" pitchFamily="18" charset="0"/>
                <a:cs typeface="Times New Roman" pitchFamily="18" charset="0"/>
              </a:rPr>
              <a:t>{0,1</a:t>
            </a:r>
            <a:r>
              <a:rPr lang="en-US" dirty="0" smtClean="0">
                <a:latin typeface="Times New Roman" pitchFamily="18" charset="0"/>
                <a:cs typeface="Times New Roman" pitchFamily="18" charset="0"/>
              </a:rPr>
              <a:t>}</a:t>
            </a:r>
            <a:r>
              <a:rPr lang="en-US" baseline="30000" dirty="0">
                <a:latin typeface="Times New Roman" pitchFamily="18" charset="0"/>
                <a:cs typeface="Times New Roman" pitchFamily="18" charset="0"/>
              </a:rPr>
              <a:t>2</a:t>
            </a:r>
            <a:r>
              <a:rPr lang="en-US" baseline="30000"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{0,1</a:t>
            </a:r>
            <a:r>
              <a:rPr lang="en-US" dirty="0" smtClean="0">
                <a:latin typeface="Times New Roman" pitchFamily="18" charset="0"/>
                <a:cs typeface="Times New Roman" pitchFamily="18" charset="0"/>
              </a:rPr>
              <a:t>}</a:t>
            </a:r>
            <a:r>
              <a:rPr lang="en-US" baseline="30000" dirty="0" smtClean="0">
                <a:latin typeface="Times New Roman" pitchFamily="18" charset="0"/>
                <a:cs typeface="Times New Roman" pitchFamily="18" charset="0"/>
              </a:rPr>
              <a:t>2n</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64" name="TextBox 63"/>
          <p:cNvSpPr txBox="1"/>
          <p:nvPr/>
        </p:nvSpPr>
        <p:spPr>
          <a:xfrm>
            <a:off x="2057401" y="5765801"/>
            <a:ext cx="1628972"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In symbols:</a:t>
            </a:r>
            <a:endParaRPr lang="en-US" sz="2400" dirty="0">
              <a:latin typeface="Times New Roman" pitchFamily="18" charset="0"/>
              <a:cs typeface="Times New Roman" pitchFamily="18" charset="0"/>
            </a:endParaRPr>
          </a:p>
        </p:txBody>
      </p:sp>
      <p:grpSp>
        <p:nvGrpSpPr>
          <p:cNvPr id="5" name="Group 16"/>
          <p:cNvGrpSpPr/>
          <p:nvPr/>
        </p:nvGrpSpPr>
        <p:grpSpPr>
          <a:xfrm>
            <a:off x="609601" y="3327400"/>
            <a:ext cx="7848600" cy="2198132"/>
            <a:chOff x="609600" y="2495550"/>
            <a:chExt cx="7848600" cy="1648599"/>
          </a:xfrm>
        </p:grpSpPr>
        <p:sp>
          <p:nvSpPr>
            <p:cNvPr id="11" name="TextBox 10"/>
            <p:cNvSpPr txBox="1"/>
            <p:nvPr/>
          </p:nvSpPr>
          <p:spPr>
            <a:xfrm>
              <a:off x="774333" y="3867150"/>
              <a:ext cx="684803" cy="276999"/>
            </a:xfrm>
            <a:prstGeom prst="rect">
              <a:avLst/>
            </a:prstGeom>
            <a:noFill/>
          </p:spPr>
          <p:txBody>
            <a:bodyPr wrap="none" rtlCol="0">
              <a:spAutoFit/>
            </a:bodyPr>
            <a:lstStyle/>
            <a:p>
              <a:r>
                <a:rPr lang="en-US" dirty="0" smtClean="0"/>
                <a:t>input</a:t>
              </a:r>
              <a:endParaRPr lang="en-US" dirty="0"/>
            </a:p>
          </p:txBody>
        </p:sp>
        <p:sp>
          <p:nvSpPr>
            <p:cNvPr id="63" name="TextBox 62"/>
            <p:cNvSpPr txBox="1"/>
            <p:nvPr/>
          </p:nvSpPr>
          <p:spPr>
            <a:xfrm>
              <a:off x="7632333" y="3867150"/>
              <a:ext cx="825867" cy="276999"/>
            </a:xfrm>
            <a:prstGeom prst="rect">
              <a:avLst/>
            </a:prstGeom>
            <a:noFill/>
          </p:spPr>
          <p:txBody>
            <a:bodyPr wrap="none" rtlCol="0">
              <a:spAutoFit/>
            </a:bodyPr>
            <a:lstStyle/>
            <a:p>
              <a:r>
                <a:rPr lang="en-US" dirty="0" smtClean="0"/>
                <a:t>output</a:t>
              </a:r>
              <a:endParaRPr lang="en-US" dirty="0"/>
            </a:p>
          </p:txBody>
        </p:sp>
        <p:sp>
          <p:nvSpPr>
            <p:cNvPr id="51" name="Rectangle 50"/>
            <p:cNvSpPr/>
            <p:nvPr/>
          </p:nvSpPr>
          <p:spPr>
            <a:xfrm>
              <a:off x="60960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smtClean="0">
                  <a:solidFill>
                    <a:srgbClr val="0000FF"/>
                  </a:solidFill>
                </a:rPr>
                <a:t>d-1</a:t>
              </a:r>
              <a:endParaRPr lang="en-US" baseline="-25000" dirty="0">
                <a:solidFill>
                  <a:srgbClr val="0000FF"/>
                </a:solidFill>
              </a:endParaRPr>
            </a:p>
          </p:txBody>
        </p:sp>
        <p:sp>
          <p:nvSpPr>
            <p:cNvPr id="52" name="Rectangle 51"/>
            <p:cNvSpPr/>
            <p:nvPr/>
          </p:nvSpPr>
          <p:spPr>
            <a:xfrm>
              <a:off x="60960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d-1</a:t>
              </a:r>
              <a:endParaRPr lang="en-US" baseline="-25000" dirty="0">
                <a:solidFill>
                  <a:srgbClr val="0000FF"/>
                </a:solidFill>
              </a:endParaRPr>
            </a:p>
          </p:txBody>
        </p:sp>
        <p:sp>
          <p:nvSpPr>
            <p:cNvPr id="62" name="Rectangle 61"/>
            <p:cNvSpPr/>
            <p:nvPr/>
          </p:nvSpPr>
          <p:spPr>
            <a:xfrm>
              <a:off x="77724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a:solidFill>
                    <a:srgbClr val="0000FF"/>
                  </a:solidFill>
                </a:rPr>
                <a:t>d</a:t>
              </a:r>
            </a:p>
          </p:txBody>
        </p:sp>
        <p:sp>
          <p:nvSpPr>
            <p:cNvPr id="65" name="Rectangle 64"/>
            <p:cNvSpPr/>
            <p:nvPr/>
          </p:nvSpPr>
          <p:spPr>
            <a:xfrm>
              <a:off x="77724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rgbClr val="0000FF"/>
                  </a:solidFill>
                </a:rPr>
                <a:t>L</a:t>
              </a:r>
              <a:r>
                <a:rPr lang="en-US" baseline="-25000" dirty="0" err="1">
                  <a:solidFill>
                    <a:srgbClr val="0000FF"/>
                  </a:solidFill>
                </a:rPr>
                <a:t>d</a:t>
              </a:r>
              <a:endParaRPr lang="en-US" baseline="-25000" dirty="0">
                <a:solidFill>
                  <a:srgbClr val="0000FF"/>
                </a:solidFill>
              </a:endParaRPr>
            </a:p>
          </p:txBody>
        </p:sp>
        <p:sp>
          <p:nvSpPr>
            <p:cNvPr id="66" name="Rectangle 65"/>
            <p:cNvSpPr/>
            <p:nvPr/>
          </p:nvSpPr>
          <p:spPr>
            <a:xfrm>
              <a:off x="914400" y="2495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a:solidFill>
                    <a:srgbClr val="0000FF"/>
                  </a:solidFill>
                </a:rPr>
                <a:t>0</a:t>
              </a:r>
            </a:p>
          </p:txBody>
        </p:sp>
        <p:sp>
          <p:nvSpPr>
            <p:cNvPr id="67" name="Rectangle 66"/>
            <p:cNvSpPr/>
            <p:nvPr/>
          </p:nvSpPr>
          <p:spPr>
            <a:xfrm>
              <a:off x="914400" y="31813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a:solidFill>
                    <a:srgbClr val="0000FF"/>
                  </a:solidFill>
                </a:rPr>
                <a:t>0</a:t>
              </a:r>
            </a:p>
          </p:txBody>
        </p:sp>
        <p:sp>
          <p:nvSpPr>
            <p:cNvPr id="68" name="TextBox 67"/>
            <p:cNvSpPr txBox="1"/>
            <p:nvPr/>
          </p:nvSpPr>
          <p:spPr>
            <a:xfrm rot="5400000">
              <a:off x="525087" y="2596322"/>
              <a:ext cx="561692" cy="369332"/>
            </a:xfrm>
            <a:prstGeom prst="rect">
              <a:avLst/>
            </a:prstGeom>
            <a:noFill/>
          </p:spPr>
          <p:txBody>
            <a:bodyPr wrap="none" rtlCol="0">
              <a:spAutoFit/>
            </a:bodyPr>
            <a:lstStyle/>
            <a:p>
              <a:r>
                <a:rPr lang="en-US" dirty="0"/>
                <a:t>n</a:t>
              </a:r>
              <a:r>
                <a:rPr lang="en-US" dirty="0" smtClean="0"/>
                <a:t>-bits</a:t>
              </a:r>
              <a:endParaRPr lang="en-US" dirty="0"/>
            </a:p>
          </p:txBody>
        </p:sp>
        <p:sp>
          <p:nvSpPr>
            <p:cNvPr id="69" name="TextBox 68"/>
            <p:cNvSpPr txBox="1"/>
            <p:nvPr/>
          </p:nvSpPr>
          <p:spPr>
            <a:xfrm rot="5400000">
              <a:off x="513420" y="3397046"/>
              <a:ext cx="561692" cy="369332"/>
            </a:xfrm>
            <a:prstGeom prst="rect">
              <a:avLst/>
            </a:prstGeom>
            <a:noFill/>
          </p:spPr>
          <p:txBody>
            <a:bodyPr wrap="none" rtlCol="0">
              <a:spAutoFit/>
            </a:bodyPr>
            <a:lstStyle/>
            <a:p>
              <a:r>
                <a:rPr lang="en-US" dirty="0"/>
                <a:t>n</a:t>
              </a:r>
              <a:r>
                <a:rPr lang="en-US" dirty="0" smtClean="0"/>
                <a:t>-bits</a:t>
              </a:r>
              <a:endParaRPr lang="en-US" dirty="0"/>
            </a:p>
          </p:txBody>
        </p:sp>
        <p:sp>
          <p:nvSpPr>
            <p:cNvPr id="70" name="Rectangle 69"/>
            <p:cNvSpPr/>
            <p:nvPr/>
          </p:nvSpPr>
          <p:spPr>
            <a:xfrm>
              <a:off x="25908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smtClean="0">
                  <a:solidFill>
                    <a:srgbClr val="0000FF"/>
                  </a:solidFill>
                </a:rPr>
                <a:t>1</a:t>
              </a:r>
              <a:endParaRPr lang="en-US" baseline="-25000" dirty="0">
                <a:solidFill>
                  <a:srgbClr val="0000FF"/>
                </a:solidFill>
              </a:endParaRPr>
            </a:p>
          </p:txBody>
        </p:sp>
        <p:sp>
          <p:nvSpPr>
            <p:cNvPr id="71" name="Rectangle 70"/>
            <p:cNvSpPr/>
            <p:nvPr/>
          </p:nvSpPr>
          <p:spPr>
            <a:xfrm>
              <a:off x="25908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1</a:t>
              </a:r>
              <a:endParaRPr lang="en-US" baseline="-25000" dirty="0">
                <a:solidFill>
                  <a:srgbClr val="0000FF"/>
                </a:solidFill>
              </a:endParaRPr>
            </a:p>
          </p:txBody>
        </p:sp>
        <p:sp>
          <p:nvSpPr>
            <p:cNvPr id="72" name="TextBox 71"/>
            <p:cNvSpPr txBox="1"/>
            <p:nvPr/>
          </p:nvSpPr>
          <p:spPr>
            <a:xfrm flipV="1">
              <a:off x="1600200" y="3470018"/>
              <a:ext cx="490840" cy="346249"/>
            </a:xfrm>
            <a:prstGeom prst="rect">
              <a:avLst/>
            </a:prstGeom>
            <a:noFill/>
          </p:spPr>
          <p:txBody>
            <a:bodyPr wrap="none" rtlCol="0">
              <a:spAutoFit/>
            </a:bodyPr>
            <a:lstStyle/>
            <a:p>
              <a:r>
                <a:rPr lang="en-US" sz="2400" dirty="0" smtClean="0"/>
                <a:t>⊕</a:t>
              </a:r>
              <a:endParaRPr lang="en-US" sz="2400" dirty="0"/>
            </a:p>
          </p:txBody>
        </p:sp>
        <p:cxnSp>
          <p:nvCxnSpPr>
            <p:cNvPr id="73" name="Straight Connector 72"/>
            <p:cNvCxnSpPr/>
            <p:nvPr/>
          </p:nvCxnSpPr>
          <p:spPr>
            <a:xfrm flipV="1">
              <a:off x="1295400" y="27080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V="1">
              <a:off x="1295400" y="36986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Straight Connector 74"/>
            <p:cNvCxnSpPr>
              <a:stCxn id="72" idx="3"/>
            </p:cNvCxnSpPr>
            <p:nvPr/>
          </p:nvCxnSpPr>
          <p:spPr>
            <a:xfrm>
              <a:off x="2091040" y="3643142"/>
              <a:ext cx="118760" cy="55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endCxn id="71" idx="1"/>
            </p:cNvCxnSpPr>
            <p:nvPr/>
          </p:nvCxnSpPr>
          <p:spPr>
            <a:xfrm flipV="1">
              <a:off x="2209800" y="28223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a:endCxn id="70" idx="1"/>
            </p:cNvCxnSpPr>
            <p:nvPr/>
          </p:nvCxnSpPr>
          <p:spPr>
            <a:xfrm>
              <a:off x="2209800" y="27080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8" name="Oval 77"/>
            <p:cNvSpPr/>
            <p:nvPr/>
          </p:nvSpPr>
          <p:spPr>
            <a:xfrm>
              <a:off x="1524000" y="29366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f</a:t>
              </a:r>
              <a:r>
                <a:rPr lang="en-US" baseline="-25000" dirty="0">
                  <a:solidFill>
                    <a:srgbClr val="0000FF"/>
                  </a:solidFill>
                </a:rPr>
                <a:t>1</a:t>
              </a:r>
            </a:p>
          </p:txBody>
        </p:sp>
        <p:cxnSp>
          <p:nvCxnSpPr>
            <p:cNvPr id="79" name="Straight Arrow Connector 78"/>
            <p:cNvCxnSpPr/>
            <p:nvPr/>
          </p:nvCxnSpPr>
          <p:spPr>
            <a:xfrm>
              <a:off x="1752600" y="27080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1752600" y="33176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1" name="Rectangle 80"/>
            <p:cNvSpPr/>
            <p:nvPr/>
          </p:nvSpPr>
          <p:spPr>
            <a:xfrm>
              <a:off x="42672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smtClean="0">
                  <a:solidFill>
                    <a:srgbClr val="0000FF"/>
                  </a:solidFill>
                </a:rPr>
                <a:t>2</a:t>
              </a:r>
              <a:endParaRPr lang="en-US" baseline="-25000" dirty="0">
                <a:solidFill>
                  <a:srgbClr val="0000FF"/>
                </a:solidFill>
              </a:endParaRPr>
            </a:p>
          </p:txBody>
        </p:sp>
        <p:sp>
          <p:nvSpPr>
            <p:cNvPr id="82" name="Rectangle 81"/>
            <p:cNvSpPr/>
            <p:nvPr/>
          </p:nvSpPr>
          <p:spPr>
            <a:xfrm>
              <a:off x="42672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2</a:t>
              </a:r>
              <a:endParaRPr lang="en-US" baseline="-25000" dirty="0">
                <a:solidFill>
                  <a:srgbClr val="0000FF"/>
                </a:solidFill>
              </a:endParaRPr>
            </a:p>
          </p:txBody>
        </p:sp>
        <p:sp>
          <p:nvSpPr>
            <p:cNvPr id="83" name="TextBox 82"/>
            <p:cNvSpPr txBox="1"/>
            <p:nvPr/>
          </p:nvSpPr>
          <p:spPr>
            <a:xfrm flipV="1">
              <a:off x="3276600" y="3470018"/>
              <a:ext cx="490840" cy="346249"/>
            </a:xfrm>
            <a:prstGeom prst="rect">
              <a:avLst/>
            </a:prstGeom>
            <a:noFill/>
          </p:spPr>
          <p:txBody>
            <a:bodyPr wrap="none" rtlCol="0">
              <a:spAutoFit/>
            </a:bodyPr>
            <a:lstStyle/>
            <a:p>
              <a:r>
                <a:rPr lang="en-US" sz="2400" dirty="0" smtClean="0"/>
                <a:t>⊕</a:t>
              </a:r>
              <a:endParaRPr lang="en-US" sz="2400" dirty="0"/>
            </a:p>
          </p:txBody>
        </p:sp>
        <p:cxnSp>
          <p:nvCxnSpPr>
            <p:cNvPr id="84" name="Straight Connector 83"/>
            <p:cNvCxnSpPr/>
            <p:nvPr/>
          </p:nvCxnSpPr>
          <p:spPr>
            <a:xfrm flipV="1">
              <a:off x="2971800" y="27080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flipV="1">
              <a:off x="2971800" y="36986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83" idx="3"/>
            </p:cNvCxnSpPr>
            <p:nvPr/>
          </p:nvCxnSpPr>
          <p:spPr>
            <a:xfrm>
              <a:off x="3767440" y="3643142"/>
              <a:ext cx="118760" cy="55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a:endCxn id="82" idx="1"/>
            </p:cNvCxnSpPr>
            <p:nvPr/>
          </p:nvCxnSpPr>
          <p:spPr>
            <a:xfrm flipV="1">
              <a:off x="3886200" y="28223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endCxn id="81" idx="1"/>
            </p:cNvCxnSpPr>
            <p:nvPr/>
          </p:nvCxnSpPr>
          <p:spPr>
            <a:xfrm>
              <a:off x="3886200" y="27080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9" name="Oval 88"/>
            <p:cNvSpPr/>
            <p:nvPr/>
          </p:nvSpPr>
          <p:spPr>
            <a:xfrm>
              <a:off x="3200400" y="29366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f</a:t>
              </a:r>
              <a:r>
                <a:rPr lang="en-US" baseline="-25000" dirty="0" smtClean="0">
                  <a:solidFill>
                    <a:srgbClr val="0000FF"/>
                  </a:solidFill>
                </a:rPr>
                <a:t>2</a:t>
              </a:r>
              <a:endParaRPr lang="en-US" baseline="-25000" dirty="0">
                <a:solidFill>
                  <a:srgbClr val="0000FF"/>
                </a:solidFill>
              </a:endParaRPr>
            </a:p>
          </p:txBody>
        </p:sp>
        <p:cxnSp>
          <p:nvCxnSpPr>
            <p:cNvPr id="90" name="Straight Arrow Connector 89"/>
            <p:cNvCxnSpPr/>
            <p:nvPr/>
          </p:nvCxnSpPr>
          <p:spPr>
            <a:xfrm>
              <a:off x="3429000" y="27080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3429000" y="33176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5181600" y="2876550"/>
              <a:ext cx="702436" cy="623248"/>
            </a:xfrm>
            <a:prstGeom prst="rect">
              <a:avLst/>
            </a:prstGeom>
            <a:noFill/>
          </p:spPr>
          <p:txBody>
            <a:bodyPr wrap="none" rtlCol="0">
              <a:spAutoFit/>
            </a:bodyPr>
            <a:lstStyle/>
            <a:p>
              <a:r>
                <a:rPr lang="en-US" sz="4800" b="1" dirty="0" smtClean="0"/>
                <a:t>⋯</a:t>
              </a:r>
              <a:endParaRPr lang="en-US" sz="4800" b="1" dirty="0"/>
            </a:p>
          </p:txBody>
        </p:sp>
        <p:sp>
          <p:nvSpPr>
            <p:cNvPr id="93" name="TextBox 92"/>
            <p:cNvSpPr txBox="1"/>
            <p:nvPr/>
          </p:nvSpPr>
          <p:spPr>
            <a:xfrm flipV="1">
              <a:off x="6781800" y="3546218"/>
              <a:ext cx="490840" cy="346249"/>
            </a:xfrm>
            <a:prstGeom prst="rect">
              <a:avLst/>
            </a:prstGeom>
            <a:noFill/>
          </p:spPr>
          <p:txBody>
            <a:bodyPr wrap="none" rtlCol="0">
              <a:spAutoFit/>
            </a:bodyPr>
            <a:lstStyle/>
            <a:p>
              <a:r>
                <a:rPr lang="en-US" sz="2400" dirty="0" smtClean="0"/>
                <a:t>⊕</a:t>
              </a:r>
              <a:endParaRPr lang="en-US" sz="2400" dirty="0"/>
            </a:p>
          </p:txBody>
        </p:sp>
        <p:cxnSp>
          <p:nvCxnSpPr>
            <p:cNvPr id="94" name="Straight Connector 93"/>
            <p:cNvCxnSpPr/>
            <p:nvPr/>
          </p:nvCxnSpPr>
          <p:spPr>
            <a:xfrm flipV="1">
              <a:off x="6477000" y="27842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flipV="1">
              <a:off x="6477000" y="37748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93" idx="3"/>
            </p:cNvCxnSpPr>
            <p:nvPr/>
          </p:nvCxnSpPr>
          <p:spPr>
            <a:xfrm>
              <a:off x="7272640" y="3719342"/>
              <a:ext cx="118760" cy="55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V="1">
              <a:off x="7391400" y="28985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7391400" y="27842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6705600" y="30128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rgbClr val="0000FF"/>
                  </a:solidFill>
                </a:rPr>
                <a:t>f</a:t>
              </a:r>
              <a:r>
                <a:rPr lang="en-US" baseline="-25000" dirty="0" err="1">
                  <a:solidFill>
                    <a:srgbClr val="0000FF"/>
                  </a:solidFill>
                </a:rPr>
                <a:t>d</a:t>
              </a:r>
              <a:endParaRPr lang="en-US" baseline="-25000" dirty="0">
                <a:solidFill>
                  <a:srgbClr val="0000FF"/>
                </a:solidFill>
              </a:endParaRPr>
            </a:p>
          </p:txBody>
        </p:sp>
        <p:cxnSp>
          <p:nvCxnSpPr>
            <p:cNvPr id="100" name="Straight Arrow Connector 99"/>
            <p:cNvCxnSpPr/>
            <p:nvPr/>
          </p:nvCxnSpPr>
          <p:spPr>
            <a:xfrm>
              <a:off x="6934200" y="27842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p:nvPr/>
          </p:nvCxnSpPr>
          <p:spPr>
            <a:xfrm>
              <a:off x="6934200" y="33938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pic>
        <p:nvPicPr>
          <p:cNvPr id="4" name="Ink 3"/>
          <p:cNvPicPr/>
          <p:nvPr/>
        </p:nvPicPr>
        <p:blipFill>
          <a:blip r:embed="rId2" cstate="print"/>
          <a:stretch>
            <a:fillRect/>
          </a:stretch>
        </p:blipFill>
        <p:spPr>
          <a:xfrm>
            <a:off x="3965400" y="5461000"/>
            <a:ext cx="2715840" cy="1137600"/>
          </a:xfrm>
          <a:prstGeom prst="rect">
            <a:avLst/>
          </a:prstGeom>
        </p:spPr>
      </p:pic>
      <p:sp>
        <p:nvSpPr>
          <p:cNvPr id="49" name="Footer Placeholder 48"/>
          <p:cNvSpPr>
            <a:spLocks noGrp="1"/>
          </p:cNvSpPr>
          <p:nvPr>
            <p:ph type="ftr" sz="quarter" idx="11"/>
          </p:nvPr>
        </p:nvSpPr>
        <p:spPr/>
        <p:txBody>
          <a:bodyPr/>
          <a:lstStyle/>
          <a:p>
            <a:r>
              <a:rPr lang="en-US" smtClean="0"/>
              <a:t>FAST-NUCES</a:t>
            </a:r>
            <a:endParaRPr lang="en-US"/>
          </a:p>
        </p:txBody>
      </p:sp>
      <p:pic>
        <p:nvPicPr>
          <p:cNvPr id="50" name="Picture 49"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107383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772400" cy="1143000"/>
          </a:xfrm>
        </p:spPr>
        <p:txBody>
          <a:bodyPr>
            <a:normAutofit/>
          </a:bodyPr>
          <a:lstStyle/>
          <a:p>
            <a:r>
              <a:rPr lang="en-US" sz="3600" dirty="0" smtClean="0">
                <a:solidFill>
                  <a:schemeClr val="tx1"/>
                </a:solidFill>
                <a:latin typeface="Times New Roman" pitchFamily="18" charset="0"/>
                <a:cs typeface="Times New Roman" pitchFamily="18" charset="0"/>
              </a:rPr>
              <a:t>Inverse of </a:t>
            </a:r>
            <a:r>
              <a:rPr lang="en-US" sz="3600" dirty="0" err="1" smtClean="0">
                <a:solidFill>
                  <a:schemeClr val="tx1"/>
                </a:solidFill>
                <a:latin typeface="Times New Roman" pitchFamily="18" charset="0"/>
                <a:cs typeface="Times New Roman" pitchFamily="18" charset="0"/>
              </a:rPr>
              <a:t>Feistal</a:t>
            </a:r>
            <a:r>
              <a:rPr lang="en-US" sz="3600" dirty="0" smtClean="0">
                <a:solidFill>
                  <a:schemeClr val="tx1"/>
                </a:solidFill>
                <a:latin typeface="Times New Roman" pitchFamily="18" charset="0"/>
                <a:cs typeface="Times New Roman" pitchFamily="18" charset="0"/>
              </a:rPr>
              <a:t> Function</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a:xfrm>
            <a:off x="609600" y="1447800"/>
            <a:ext cx="8077200" cy="4572000"/>
          </a:xfrm>
        </p:spPr>
        <p:txBody>
          <a:bodyPr/>
          <a:lstStyle/>
          <a:p>
            <a:r>
              <a:rPr lang="en-US" dirty="0" err="1" smtClean="0">
                <a:latin typeface="Times New Roman" pitchFamily="18" charset="0"/>
                <a:cs typeface="Times New Roman" pitchFamily="18" charset="0"/>
              </a:rPr>
              <a:t>Feistel</a:t>
            </a:r>
            <a:r>
              <a:rPr lang="en-US" dirty="0" smtClean="0">
                <a:latin typeface="Times New Roman" pitchFamily="18" charset="0"/>
                <a:cs typeface="Times New Roman" pitchFamily="18" charset="0"/>
              </a:rPr>
              <a:t> network    F: {0,1}</a:t>
            </a:r>
            <a:r>
              <a:rPr lang="en-US" baseline="30000" dirty="0" smtClean="0">
                <a:latin typeface="Times New Roman" pitchFamily="18" charset="0"/>
                <a:cs typeface="Times New Roman" pitchFamily="18" charset="0"/>
              </a:rPr>
              <a:t>2n</a:t>
            </a:r>
            <a:r>
              <a:rPr lang="en-US" dirty="0" smtClean="0">
                <a:latin typeface="Times New Roman" pitchFamily="18" charset="0"/>
                <a:cs typeface="Times New Roman" pitchFamily="18" charset="0"/>
              </a:rPr>
              <a:t>  ⟶  {0,1}</a:t>
            </a:r>
            <a:r>
              <a:rPr lang="en-US" baseline="30000" dirty="0" smtClean="0">
                <a:latin typeface="Times New Roman" pitchFamily="18" charset="0"/>
                <a:cs typeface="Times New Roman" pitchFamily="18" charset="0"/>
              </a:rPr>
              <a:t>2n</a:t>
            </a:r>
            <a:r>
              <a:rPr lang="en-US" dirty="0" smtClean="0">
                <a:latin typeface="Times New Roman" pitchFamily="18" charset="0"/>
                <a:cs typeface="Times New Roman" pitchFamily="18" charset="0"/>
              </a:rPr>
              <a:t>    is invertible</a:t>
            </a:r>
            <a:endParaRPr lang="en-US" dirty="0">
              <a:latin typeface="Times New Roman" pitchFamily="18" charset="0"/>
              <a:cs typeface="Times New Roman" pitchFamily="18" charset="0"/>
            </a:endParaRPr>
          </a:p>
        </p:txBody>
      </p:sp>
      <p:grpSp>
        <p:nvGrpSpPr>
          <p:cNvPr id="18" name="Group 51"/>
          <p:cNvGrpSpPr/>
          <p:nvPr/>
        </p:nvGrpSpPr>
        <p:grpSpPr>
          <a:xfrm>
            <a:off x="1066800" y="2057400"/>
            <a:ext cx="2057400" cy="1828800"/>
            <a:chOff x="1066800" y="2057400"/>
            <a:chExt cx="2057400" cy="1828800"/>
          </a:xfrm>
        </p:grpSpPr>
        <p:sp>
          <p:nvSpPr>
            <p:cNvPr id="5" name="Rectangle 4"/>
            <p:cNvSpPr/>
            <p:nvPr/>
          </p:nvSpPr>
          <p:spPr>
            <a:xfrm>
              <a:off x="1066800" y="20574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smtClean="0">
                  <a:solidFill>
                    <a:srgbClr val="0000FF"/>
                  </a:solidFill>
                </a:rPr>
                <a:t>i-1</a:t>
              </a:r>
              <a:endParaRPr lang="en-US" baseline="-25000" dirty="0">
                <a:solidFill>
                  <a:srgbClr val="0000FF"/>
                </a:solidFill>
              </a:endParaRPr>
            </a:p>
          </p:txBody>
        </p:sp>
        <p:sp>
          <p:nvSpPr>
            <p:cNvPr id="6" name="Rectangle 5"/>
            <p:cNvSpPr/>
            <p:nvPr/>
          </p:nvSpPr>
          <p:spPr>
            <a:xfrm>
              <a:off x="1066800" y="29718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i-1</a:t>
              </a:r>
              <a:endParaRPr lang="en-US" baseline="-25000" dirty="0">
                <a:solidFill>
                  <a:srgbClr val="0000FF"/>
                </a:solidFill>
              </a:endParaRPr>
            </a:p>
          </p:txBody>
        </p:sp>
        <p:sp>
          <p:nvSpPr>
            <p:cNvPr id="7" name="Rectangle 6"/>
            <p:cNvSpPr/>
            <p:nvPr/>
          </p:nvSpPr>
          <p:spPr>
            <a:xfrm>
              <a:off x="2743200" y="20574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rgbClr val="0000FF"/>
                  </a:solidFill>
                </a:rPr>
                <a:t>R</a:t>
              </a:r>
              <a:r>
                <a:rPr lang="en-US" baseline="-25000" dirty="0" err="1" smtClean="0">
                  <a:solidFill>
                    <a:srgbClr val="0000FF"/>
                  </a:solidFill>
                </a:rPr>
                <a:t>i</a:t>
              </a:r>
              <a:endParaRPr lang="en-US" baseline="-25000" dirty="0">
                <a:solidFill>
                  <a:srgbClr val="0000FF"/>
                </a:solidFill>
              </a:endParaRPr>
            </a:p>
          </p:txBody>
        </p:sp>
        <p:sp>
          <p:nvSpPr>
            <p:cNvPr id="8" name="Rectangle 7"/>
            <p:cNvSpPr/>
            <p:nvPr/>
          </p:nvSpPr>
          <p:spPr>
            <a:xfrm>
              <a:off x="2743200" y="29718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i</a:t>
              </a:r>
              <a:endParaRPr lang="en-US" baseline="-25000" dirty="0">
                <a:solidFill>
                  <a:srgbClr val="0000FF"/>
                </a:solidFill>
              </a:endParaRPr>
            </a:p>
          </p:txBody>
        </p:sp>
        <p:sp>
          <p:nvSpPr>
            <p:cNvPr id="9" name="TextBox 8"/>
            <p:cNvSpPr txBox="1"/>
            <p:nvPr/>
          </p:nvSpPr>
          <p:spPr>
            <a:xfrm flipV="1">
              <a:off x="1752600" y="3276601"/>
              <a:ext cx="490840" cy="461665"/>
            </a:xfrm>
            <a:prstGeom prst="rect">
              <a:avLst/>
            </a:prstGeom>
            <a:noFill/>
          </p:spPr>
          <p:txBody>
            <a:bodyPr wrap="none" rtlCol="0">
              <a:spAutoFit/>
            </a:bodyPr>
            <a:lstStyle/>
            <a:p>
              <a:r>
                <a:rPr lang="en-US" sz="2400" dirty="0" smtClean="0"/>
                <a:t>⊕</a:t>
              </a:r>
              <a:endParaRPr lang="en-US" sz="2400" dirty="0"/>
            </a:p>
          </p:txBody>
        </p:sp>
        <p:cxnSp>
          <p:nvCxnSpPr>
            <p:cNvPr id="10" name="Straight Connector 9"/>
            <p:cNvCxnSpPr/>
            <p:nvPr/>
          </p:nvCxnSpPr>
          <p:spPr>
            <a:xfrm flipV="1">
              <a:off x="1447800" y="2260600"/>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1447800" y="3581400"/>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9" idx="3"/>
            </p:cNvCxnSpPr>
            <p:nvPr/>
          </p:nvCxnSpPr>
          <p:spPr>
            <a:xfrm>
              <a:off x="2243440" y="3507433"/>
              <a:ext cx="118760" cy="739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8" idx="1"/>
            </p:cNvCxnSpPr>
            <p:nvPr/>
          </p:nvCxnSpPr>
          <p:spPr>
            <a:xfrm flipV="1">
              <a:off x="2362200" y="2413000"/>
              <a:ext cx="381000" cy="1168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endCxn id="7" idx="1"/>
            </p:cNvCxnSpPr>
            <p:nvPr/>
          </p:nvCxnSpPr>
          <p:spPr>
            <a:xfrm>
              <a:off x="2362200" y="2260600"/>
              <a:ext cx="38100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1676400" y="2565400"/>
              <a:ext cx="457200" cy="508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f</a:t>
              </a:r>
              <a:r>
                <a:rPr lang="en-US" baseline="-25000" dirty="0" smtClean="0">
                  <a:solidFill>
                    <a:srgbClr val="0000FF"/>
                  </a:solidFill>
                </a:rPr>
                <a:t>i</a:t>
              </a:r>
              <a:endParaRPr lang="en-US" baseline="-25000" dirty="0">
                <a:solidFill>
                  <a:srgbClr val="0000FF"/>
                </a:solidFill>
              </a:endParaRPr>
            </a:p>
          </p:txBody>
        </p:sp>
        <p:cxnSp>
          <p:nvCxnSpPr>
            <p:cNvPr id="16" name="Straight Arrow Connector 15"/>
            <p:cNvCxnSpPr/>
            <p:nvPr/>
          </p:nvCxnSpPr>
          <p:spPr>
            <a:xfrm>
              <a:off x="1905000" y="2260600"/>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1905000" y="3073400"/>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6" name="Group 78"/>
          <p:cNvGrpSpPr/>
          <p:nvPr/>
        </p:nvGrpSpPr>
        <p:grpSpPr>
          <a:xfrm>
            <a:off x="3657600" y="2362200"/>
            <a:ext cx="1524000" cy="711200"/>
            <a:chOff x="3657600" y="3867150"/>
            <a:chExt cx="1524000" cy="533400"/>
          </a:xfrm>
        </p:grpSpPr>
        <p:sp>
          <p:nvSpPr>
            <p:cNvPr id="19" name="Right Arrow 18"/>
            <p:cNvSpPr/>
            <p:nvPr/>
          </p:nvSpPr>
          <p:spPr>
            <a:xfrm>
              <a:off x="3657600" y="4248150"/>
              <a:ext cx="152400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962400" y="3867150"/>
              <a:ext cx="928459" cy="276999"/>
            </a:xfrm>
            <a:prstGeom prst="rect">
              <a:avLst/>
            </a:prstGeom>
            <a:noFill/>
          </p:spPr>
          <p:txBody>
            <a:bodyPr wrap="none" rtlCol="0">
              <a:spAutoFit/>
            </a:bodyPr>
            <a:lstStyle/>
            <a:p>
              <a:r>
                <a:rPr lang="en-US" dirty="0" smtClean="0"/>
                <a:t>inverse</a:t>
              </a:r>
              <a:endParaRPr lang="en-US" dirty="0"/>
            </a:p>
          </p:txBody>
        </p:sp>
      </p:grpSp>
      <p:sp>
        <p:nvSpPr>
          <p:cNvPr id="21" name="TextBox 20"/>
          <p:cNvSpPr txBox="1"/>
          <p:nvPr/>
        </p:nvSpPr>
        <p:spPr>
          <a:xfrm>
            <a:off x="5867400" y="2159001"/>
            <a:ext cx="2274982" cy="1061829"/>
          </a:xfrm>
          <a:prstGeom prst="rect">
            <a:avLst/>
          </a:prstGeom>
          <a:noFill/>
        </p:spPr>
        <p:txBody>
          <a:bodyPr wrap="none" rtlCol="0">
            <a:spAutoFit/>
          </a:bodyPr>
          <a:lstStyle/>
          <a:p>
            <a:r>
              <a:rPr lang="en-US" sz="2400" dirty="0" smtClean="0"/>
              <a:t>R</a:t>
            </a:r>
            <a:r>
              <a:rPr lang="en-US" sz="2400" baseline="-25000" dirty="0" smtClean="0"/>
              <a:t>i-1</a:t>
            </a:r>
            <a:r>
              <a:rPr lang="en-US" sz="2400" dirty="0" smtClean="0"/>
              <a:t> = L</a:t>
            </a:r>
            <a:r>
              <a:rPr lang="en-US" sz="2400" baseline="-25000" dirty="0" smtClean="0"/>
              <a:t>i</a:t>
            </a:r>
          </a:p>
          <a:p>
            <a:pPr>
              <a:spcBef>
                <a:spcPts val="1800"/>
              </a:spcBef>
            </a:pPr>
            <a:r>
              <a:rPr lang="en-US" sz="2400" dirty="0" smtClean="0"/>
              <a:t>L</a:t>
            </a:r>
            <a:r>
              <a:rPr lang="en-US" sz="2400" baseline="-25000" dirty="0" smtClean="0"/>
              <a:t>i-1</a:t>
            </a:r>
            <a:r>
              <a:rPr lang="en-US" sz="2400" dirty="0" smtClean="0"/>
              <a:t> = f</a:t>
            </a:r>
            <a:r>
              <a:rPr lang="en-US" sz="2400" baseline="-25000" dirty="0" smtClean="0"/>
              <a:t>i</a:t>
            </a:r>
            <a:r>
              <a:rPr lang="en-US" sz="2400" dirty="0" smtClean="0"/>
              <a:t>(L</a:t>
            </a:r>
            <a:r>
              <a:rPr lang="en-US" sz="2400" baseline="-25000" dirty="0" smtClean="0"/>
              <a:t>i</a:t>
            </a:r>
            <a:r>
              <a:rPr lang="en-US" sz="2400" dirty="0" smtClean="0"/>
              <a:t>) </a:t>
            </a:r>
            <a:r>
              <a:rPr lang="en-US" sz="2400" dirty="0"/>
              <a:t>⨁  </a:t>
            </a:r>
            <a:r>
              <a:rPr lang="en-US" sz="2400" dirty="0" err="1" smtClean="0"/>
              <a:t>R</a:t>
            </a:r>
            <a:r>
              <a:rPr lang="en-US" sz="2400" baseline="-25000" dirty="0" err="1" smtClean="0"/>
              <a:t>i</a:t>
            </a:r>
            <a:endParaRPr lang="en-US" sz="2400" baseline="-25000" dirty="0"/>
          </a:p>
        </p:txBody>
      </p:sp>
      <p:sp>
        <p:nvSpPr>
          <p:cNvPr id="22" name="Rectangle 21"/>
          <p:cNvSpPr/>
          <p:nvPr/>
        </p:nvSpPr>
        <p:spPr>
          <a:xfrm>
            <a:off x="6629400" y="2692400"/>
            <a:ext cx="1600200" cy="711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2" name="Group 52"/>
          <p:cNvGrpSpPr/>
          <p:nvPr/>
        </p:nvGrpSpPr>
        <p:grpSpPr>
          <a:xfrm>
            <a:off x="1066800" y="4140200"/>
            <a:ext cx="2057400" cy="1828800"/>
            <a:chOff x="1066800" y="4140200"/>
            <a:chExt cx="2057400" cy="1828800"/>
          </a:xfrm>
        </p:grpSpPr>
        <p:sp>
          <p:nvSpPr>
            <p:cNvPr id="23" name="Rectangle 22"/>
            <p:cNvSpPr/>
            <p:nvPr/>
          </p:nvSpPr>
          <p:spPr>
            <a:xfrm>
              <a:off x="1066800" y="41402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smtClean="0">
                  <a:solidFill>
                    <a:srgbClr val="0000FF"/>
                  </a:solidFill>
                </a:rPr>
                <a:t>i-1</a:t>
              </a:r>
              <a:endParaRPr lang="en-US" baseline="-25000" dirty="0">
                <a:solidFill>
                  <a:srgbClr val="0000FF"/>
                </a:solidFill>
              </a:endParaRPr>
            </a:p>
          </p:txBody>
        </p:sp>
        <p:sp>
          <p:nvSpPr>
            <p:cNvPr id="24" name="Rectangle 23"/>
            <p:cNvSpPr/>
            <p:nvPr/>
          </p:nvSpPr>
          <p:spPr>
            <a:xfrm>
              <a:off x="1066800" y="50546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i-1</a:t>
              </a:r>
              <a:endParaRPr lang="en-US" baseline="-25000" dirty="0">
                <a:solidFill>
                  <a:srgbClr val="0000FF"/>
                </a:solidFill>
              </a:endParaRPr>
            </a:p>
          </p:txBody>
        </p:sp>
        <p:sp>
          <p:nvSpPr>
            <p:cNvPr id="25" name="Rectangle 24"/>
            <p:cNvSpPr/>
            <p:nvPr/>
          </p:nvSpPr>
          <p:spPr>
            <a:xfrm>
              <a:off x="2743200" y="41402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rgbClr val="0000FF"/>
                  </a:solidFill>
                </a:rPr>
                <a:t>R</a:t>
              </a:r>
              <a:r>
                <a:rPr lang="en-US" baseline="-25000" dirty="0" err="1" smtClean="0">
                  <a:solidFill>
                    <a:srgbClr val="0000FF"/>
                  </a:solidFill>
                </a:rPr>
                <a:t>i</a:t>
              </a:r>
              <a:endParaRPr lang="en-US" baseline="-25000" dirty="0">
                <a:solidFill>
                  <a:srgbClr val="0000FF"/>
                </a:solidFill>
              </a:endParaRPr>
            </a:p>
          </p:txBody>
        </p:sp>
        <p:sp>
          <p:nvSpPr>
            <p:cNvPr id="26" name="Rectangle 25"/>
            <p:cNvSpPr/>
            <p:nvPr/>
          </p:nvSpPr>
          <p:spPr>
            <a:xfrm>
              <a:off x="2743200" y="50546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i</a:t>
              </a:r>
              <a:endParaRPr lang="en-US" baseline="-25000" dirty="0">
                <a:solidFill>
                  <a:srgbClr val="0000FF"/>
                </a:solidFill>
              </a:endParaRPr>
            </a:p>
          </p:txBody>
        </p:sp>
        <p:sp>
          <p:nvSpPr>
            <p:cNvPr id="27" name="TextBox 26"/>
            <p:cNvSpPr txBox="1"/>
            <p:nvPr/>
          </p:nvSpPr>
          <p:spPr>
            <a:xfrm flipV="1">
              <a:off x="1752600" y="5359401"/>
              <a:ext cx="490840" cy="461665"/>
            </a:xfrm>
            <a:prstGeom prst="rect">
              <a:avLst/>
            </a:prstGeom>
            <a:noFill/>
          </p:spPr>
          <p:txBody>
            <a:bodyPr wrap="none" rtlCol="0">
              <a:spAutoFit/>
            </a:bodyPr>
            <a:lstStyle/>
            <a:p>
              <a:r>
                <a:rPr lang="en-US" sz="2400" dirty="0" smtClean="0"/>
                <a:t>⊕</a:t>
              </a:r>
              <a:endParaRPr lang="en-US" sz="2400" dirty="0"/>
            </a:p>
          </p:txBody>
        </p:sp>
        <p:cxnSp>
          <p:nvCxnSpPr>
            <p:cNvPr id="28" name="Straight Connector 27"/>
            <p:cNvCxnSpPr/>
            <p:nvPr/>
          </p:nvCxnSpPr>
          <p:spPr>
            <a:xfrm flipV="1">
              <a:off x="1447800" y="4343400"/>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1447800" y="5664200"/>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27" idx="3"/>
            </p:cNvCxnSpPr>
            <p:nvPr/>
          </p:nvCxnSpPr>
          <p:spPr>
            <a:xfrm>
              <a:off x="2243440" y="5590233"/>
              <a:ext cx="118760" cy="73967"/>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endCxn id="26" idx="1"/>
            </p:cNvCxnSpPr>
            <p:nvPr/>
          </p:nvCxnSpPr>
          <p:spPr>
            <a:xfrm flipV="1">
              <a:off x="2362200" y="4495800"/>
              <a:ext cx="381000" cy="1168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25" idx="1"/>
            </p:cNvCxnSpPr>
            <p:nvPr/>
          </p:nvCxnSpPr>
          <p:spPr>
            <a:xfrm>
              <a:off x="2362200" y="4343400"/>
              <a:ext cx="38100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Oval 32"/>
            <p:cNvSpPr/>
            <p:nvPr/>
          </p:nvSpPr>
          <p:spPr>
            <a:xfrm>
              <a:off x="1676400" y="4648200"/>
              <a:ext cx="457200" cy="508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f</a:t>
              </a:r>
              <a:r>
                <a:rPr lang="en-US" baseline="-25000" dirty="0" smtClean="0">
                  <a:solidFill>
                    <a:srgbClr val="0000FF"/>
                  </a:solidFill>
                </a:rPr>
                <a:t>i</a:t>
              </a:r>
              <a:endParaRPr lang="en-US" baseline="-25000" dirty="0">
                <a:solidFill>
                  <a:srgbClr val="0000FF"/>
                </a:solidFill>
              </a:endParaRPr>
            </a:p>
          </p:txBody>
        </p:sp>
        <p:cxnSp>
          <p:nvCxnSpPr>
            <p:cNvPr id="34" name="Straight Arrow Connector 33"/>
            <p:cNvCxnSpPr/>
            <p:nvPr/>
          </p:nvCxnSpPr>
          <p:spPr>
            <a:xfrm>
              <a:off x="1905000" y="4343400"/>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1905000" y="5156200"/>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53" name="Group 78"/>
          <p:cNvGrpSpPr/>
          <p:nvPr/>
        </p:nvGrpSpPr>
        <p:grpSpPr>
          <a:xfrm>
            <a:off x="3657600" y="4445000"/>
            <a:ext cx="1524000" cy="711200"/>
            <a:chOff x="3657600" y="3867150"/>
            <a:chExt cx="1524000" cy="533400"/>
          </a:xfrm>
        </p:grpSpPr>
        <p:sp>
          <p:nvSpPr>
            <p:cNvPr id="37" name="Right Arrow 36"/>
            <p:cNvSpPr/>
            <p:nvPr/>
          </p:nvSpPr>
          <p:spPr>
            <a:xfrm>
              <a:off x="3657600" y="4248150"/>
              <a:ext cx="152400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3962400" y="3867150"/>
              <a:ext cx="928459" cy="276999"/>
            </a:xfrm>
            <a:prstGeom prst="rect">
              <a:avLst/>
            </a:prstGeom>
            <a:noFill/>
          </p:spPr>
          <p:txBody>
            <a:bodyPr wrap="none" rtlCol="0">
              <a:spAutoFit/>
            </a:bodyPr>
            <a:lstStyle/>
            <a:p>
              <a:r>
                <a:rPr lang="en-US" dirty="0" smtClean="0"/>
                <a:t>inverse</a:t>
              </a:r>
              <a:endParaRPr lang="en-US" dirty="0"/>
            </a:p>
          </p:txBody>
        </p:sp>
      </p:grpSp>
      <p:grpSp>
        <p:nvGrpSpPr>
          <p:cNvPr id="54" name="Group 53"/>
          <p:cNvGrpSpPr/>
          <p:nvPr/>
        </p:nvGrpSpPr>
        <p:grpSpPr>
          <a:xfrm>
            <a:off x="5562600" y="4038600"/>
            <a:ext cx="2057400" cy="1828800"/>
            <a:chOff x="5562600" y="4038600"/>
            <a:chExt cx="2057400" cy="1828800"/>
          </a:xfrm>
        </p:grpSpPr>
        <p:sp>
          <p:nvSpPr>
            <p:cNvPr id="39" name="Rectangle 38"/>
            <p:cNvSpPr/>
            <p:nvPr/>
          </p:nvSpPr>
          <p:spPr>
            <a:xfrm>
              <a:off x="5562600" y="40386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rgbClr val="0000FF"/>
                  </a:solidFill>
                </a:rPr>
                <a:t>R</a:t>
              </a:r>
              <a:r>
                <a:rPr lang="en-US" baseline="-25000" dirty="0" err="1" smtClean="0">
                  <a:solidFill>
                    <a:srgbClr val="0000FF"/>
                  </a:solidFill>
                </a:rPr>
                <a:t>i</a:t>
              </a:r>
              <a:endParaRPr lang="en-US" baseline="-25000" dirty="0">
                <a:solidFill>
                  <a:srgbClr val="0000FF"/>
                </a:solidFill>
              </a:endParaRPr>
            </a:p>
          </p:txBody>
        </p:sp>
        <p:sp>
          <p:nvSpPr>
            <p:cNvPr id="40" name="Rectangle 39"/>
            <p:cNvSpPr/>
            <p:nvPr/>
          </p:nvSpPr>
          <p:spPr>
            <a:xfrm>
              <a:off x="5562600" y="49530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i</a:t>
              </a:r>
              <a:endParaRPr lang="en-US" baseline="-25000" dirty="0">
                <a:solidFill>
                  <a:srgbClr val="0000FF"/>
                </a:solidFill>
              </a:endParaRPr>
            </a:p>
          </p:txBody>
        </p:sp>
        <p:sp>
          <p:nvSpPr>
            <p:cNvPr id="41" name="Rectangle 40"/>
            <p:cNvSpPr/>
            <p:nvPr/>
          </p:nvSpPr>
          <p:spPr>
            <a:xfrm>
              <a:off x="7239000" y="40386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smtClean="0">
                  <a:solidFill>
                    <a:srgbClr val="0000FF"/>
                  </a:solidFill>
                </a:rPr>
                <a:t>i-1</a:t>
              </a:r>
              <a:endParaRPr lang="en-US" baseline="-25000" dirty="0">
                <a:solidFill>
                  <a:srgbClr val="0000FF"/>
                </a:solidFill>
              </a:endParaRPr>
            </a:p>
          </p:txBody>
        </p:sp>
        <p:sp>
          <p:nvSpPr>
            <p:cNvPr id="42" name="Rectangle 41"/>
            <p:cNvSpPr/>
            <p:nvPr/>
          </p:nvSpPr>
          <p:spPr>
            <a:xfrm>
              <a:off x="7239000" y="49530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i-1</a:t>
              </a:r>
              <a:endParaRPr lang="en-US" baseline="-25000" dirty="0">
                <a:solidFill>
                  <a:srgbClr val="0000FF"/>
                </a:solidFill>
              </a:endParaRPr>
            </a:p>
          </p:txBody>
        </p:sp>
        <p:sp>
          <p:nvSpPr>
            <p:cNvPr id="43" name="TextBox 42"/>
            <p:cNvSpPr txBox="1"/>
            <p:nvPr/>
          </p:nvSpPr>
          <p:spPr>
            <a:xfrm>
              <a:off x="6248400" y="4038601"/>
              <a:ext cx="490840" cy="461665"/>
            </a:xfrm>
            <a:prstGeom prst="rect">
              <a:avLst/>
            </a:prstGeom>
            <a:noFill/>
          </p:spPr>
          <p:txBody>
            <a:bodyPr wrap="none" rtlCol="0">
              <a:spAutoFit/>
            </a:bodyPr>
            <a:lstStyle/>
            <a:p>
              <a:r>
                <a:rPr lang="en-US" sz="2400" dirty="0" smtClean="0"/>
                <a:t>⊕</a:t>
              </a:r>
              <a:endParaRPr lang="en-US" sz="2400" dirty="0"/>
            </a:p>
          </p:txBody>
        </p:sp>
        <p:cxnSp>
          <p:nvCxnSpPr>
            <p:cNvPr id="44" name="Straight Connector 43"/>
            <p:cNvCxnSpPr/>
            <p:nvPr/>
          </p:nvCxnSpPr>
          <p:spPr>
            <a:xfrm>
              <a:off x="5943600" y="5670153"/>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5943600" y="4349353"/>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a:stCxn id="43" idx="3"/>
            </p:cNvCxnSpPr>
            <p:nvPr/>
          </p:nvCxnSpPr>
          <p:spPr>
            <a:xfrm>
              <a:off x="6739240" y="4269434"/>
              <a:ext cx="118760" cy="79919"/>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6858000" y="4349353"/>
              <a:ext cx="381000" cy="1168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6858000" y="4603353"/>
              <a:ext cx="38100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9" name="Oval 48"/>
            <p:cNvSpPr/>
            <p:nvPr/>
          </p:nvSpPr>
          <p:spPr>
            <a:xfrm>
              <a:off x="6172200" y="4857353"/>
              <a:ext cx="457200" cy="508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f</a:t>
              </a:r>
              <a:r>
                <a:rPr lang="en-US" baseline="-25000" dirty="0" smtClean="0">
                  <a:solidFill>
                    <a:srgbClr val="0000FF"/>
                  </a:solidFill>
                </a:rPr>
                <a:t>i</a:t>
              </a:r>
              <a:endParaRPr lang="en-US" baseline="-25000" dirty="0">
                <a:solidFill>
                  <a:srgbClr val="0000FF"/>
                </a:solidFill>
              </a:endParaRPr>
            </a:p>
          </p:txBody>
        </p:sp>
        <p:cxnSp>
          <p:nvCxnSpPr>
            <p:cNvPr id="50" name="Straight Arrow Connector 49"/>
            <p:cNvCxnSpPr/>
            <p:nvPr/>
          </p:nvCxnSpPr>
          <p:spPr>
            <a:xfrm flipV="1">
              <a:off x="6400800" y="5365353"/>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V="1">
              <a:off x="6400800" y="4552553"/>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pic>
        <p:nvPicPr>
          <p:cNvPr id="55" name="Picture 5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linds(horizontal)">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linds(horizontal)">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xit" presetSubtype="10" fill="hold" grpId="1" nodeType="clickEffect">
                                  <p:stCondLst>
                                    <p:cond delay="0"/>
                                  </p:stCondLst>
                                  <p:childTnLst>
                                    <p:animEffect transition="out" filter="blinds(horizontal)">
                                      <p:cBhvr>
                                        <p:cTn id="24" dur="500"/>
                                        <p:tgtEl>
                                          <p:spTgt spid="22"/>
                                        </p:tgtEl>
                                      </p:cBhvr>
                                    </p:animEffect>
                                    <p:set>
                                      <p:cBhvr>
                                        <p:cTn id="25" dur="1" fill="hold">
                                          <p:stCondLst>
                                            <p:cond delay="499"/>
                                          </p:stCondLst>
                                        </p:cTn>
                                        <p:tgtEl>
                                          <p:spTgt spid="2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blinds(horizontal)">
                                      <p:cBhvr>
                                        <p:cTn id="30" dur="500"/>
                                        <p:tgtEl>
                                          <p:spTgt spid="52"/>
                                        </p:tgtEl>
                                      </p:cBhvr>
                                    </p:animEffect>
                                  </p:childTnLst>
                                </p:cTn>
                              </p:par>
                              <p:par>
                                <p:cTn id="31" presetID="3" presetClass="entr" presetSubtype="1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blinds(horizontal)">
                                      <p:cBhvr>
                                        <p:cTn id="33" dur="500"/>
                                        <p:tgtEl>
                                          <p:spTgt spid="5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blinds(horizontal)">
                                      <p:cBhvr>
                                        <p:cTn id="3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2"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655638"/>
          </a:xfrm>
        </p:spPr>
        <p:txBody>
          <a:bodyPr>
            <a:noAutofit/>
          </a:bodyPr>
          <a:lstStyle/>
          <a:p>
            <a:r>
              <a:rPr lang="en-US" sz="3600" dirty="0" smtClean="0">
                <a:solidFill>
                  <a:schemeClr val="tx1"/>
                </a:solidFill>
                <a:latin typeface="Times New Roman" pitchFamily="18" charset="0"/>
                <a:cs typeface="Times New Roman" pitchFamily="18" charset="0"/>
              </a:rPr>
              <a:t>Decryption circuit</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3962400"/>
            <a:ext cx="8534400" cy="1143000"/>
          </a:xfrm>
        </p:spPr>
        <p:txBody>
          <a:bodyPr/>
          <a:lstStyle/>
          <a:p>
            <a:r>
              <a:rPr lang="en-US" dirty="0" smtClean="0">
                <a:latin typeface="Times New Roman" pitchFamily="18" charset="0"/>
                <a:cs typeface="Times New Roman" pitchFamily="18" charset="0"/>
              </a:rPr>
              <a:t>Decryption is basically the same Inverted circuit,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with  f</a:t>
            </a:r>
            <a:r>
              <a:rPr lang="en-US" baseline="-25000" dirty="0" smtClean="0">
                <a:latin typeface="Times New Roman" pitchFamily="18" charset="0"/>
                <a:cs typeface="Times New Roman" pitchFamily="18" charset="0"/>
              </a:rPr>
              <a:t>1</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f</a:t>
            </a:r>
            <a:r>
              <a:rPr lang="en-US" baseline="-25000" dirty="0" err="1">
                <a:latin typeface="Times New Roman" pitchFamily="18" charset="0"/>
                <a:cs typeface="Times New Roman" pitchFamily="18" charset="0"/>
              </a:rPr>
              <a:t>d</a:t>
            </a:r>
            <a:r>
              <a:rPr lang="en-US" dirty="0" smtClean="0">
                <a:latin typeface="Times New Roman" pitchFamily="18" charset="0"/>
                <a:cs typeface="Times New Roman" pitchFamily="18" charset="0"/>
              </a:rPr>
              <a:t>  applied in reverse order</a:t>
            </a:r>
            <a:endParaRPr lang="en-US" dirty="0">
              <a:latin typeface="Times New Roman" pitchFamily="18" charset="0"/>
              <a:cs typeface="Times New Roman" pitchFamily="18" charset="0"/>
            </a:endParaRPr>
          </a:p>
        </p:txBody>
      </p:sp>
      <p:grpSp>
        <p:nvGrpSpPr>
          <p:cNvPr id="10" name="Group 46"/>
          <p:cNvGrpSpPr/>
          <p:nvPr/>
        </p:nvGrpSpPr>
        <p:grpSpPr>
          <a:xfrm>
            <a:off x="609601" y="1457643"/>
            <a:ext cx="7543800" cy="2047557"/>
            <a:chOff x="609600" y="742950"/>
            <a:chExt cx="7543800" cy="1535668"/>
          </a:xfrm>
        </p:grpSpPr>
        <p:sp>
          <p:nvSpPr>
            <p:cNvPr id="4" name="Rectangle 3"/>
            <p:cNvSpPr/>
            <p:nvPr/>
          </p:nvSpPr>
          <p:spPr>
            <a:xfrm>
              <a:off x="6096000" y="9070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smtClean="0">
                  <a:solidFill>
                    <a:srgbClr val="0000FF"/>
                  </a:solidFill>
                </a:rPr>
                <a:t>1</a:t>
              </a:r>
              <a:endParaRPr lang="en-US" baseline="-25000" dirty="0">
                <a:solidFill>
                  <a:srgbClr val="0000FF"/>
                </a:solidFill>
              </a:endParaRPr>
            </a:p>
          </p:txBody>
        </p:sp>
        <p:sp>
          <p:nvSpPr>
            <p:cNvPr id="5" name="Rectangle 4"/>
            <p:cNvSpPr/>
            <p:nvPr/>
          </p:nvSpPr>
          <p:spPr>
            <a:xfrm>
              <a:off x="6096000" y="15928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smtClean="0">
                  <a:solidFill>
                    <a:srgbClr val="0000FF"/>
                  </a:solidFill>
                </a:rPr>
                <a:t>1</a:t>
              </a:r>
              <a:endParaRPr lang="en-US" baseline="-25000" dirty="0">
                <a:solidFill>
                  <a:srgbClr val="0000FF"/>
                </a:solidFill>
              </a:endParaRPr>
            </a:p>
          </p:txBody>
        </p:sp>
        <p:sp>
          <p:nvSpPr>
            <p:cNvPr id="6" name="Rectangle 5"/>
            <p:cNvSpPr/>
            <p:nvPr/>
          </p:nvSpPr>
          <p:spPr>
            <a:xfrm>
              <a:off x="7772400" y="9070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smtClean="0">
                  <a:solidFill>
                    <a:srgbClr val="0000FF"/>
                  </a:solidFill>
                </a:rPr>
                <a:t>0</a:t>
              </a:r>
              <a:endParaRPr lang="en-US" baseline="-25000" dirty="0">
                <a:solidFill>
                  <a:srgbClr val="0000FF"/>
                </a:solidFill>
              </a:endParaRPr>
            </a:p>
          </p:txBody>
        </p:sp>
        <p:sp>
          <p:nvSpPr>
            <p:cNvPr id="7" name="Rectangle 6"/>
            <p:cNvSpPr/>
            <p:nvPr/>
          </p:nvSpPr>
          <p:spPr>
            <a:xfrm>
              <a:off x="7772400" y="15928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smtClean="0">
                  <a:solidFill>
                    <a:srgbClr val="0000FF"/>
                  </a:solidFill>
                </a:rPr>
                <a:t>0</a:t>
              </a:r>
              <a:endParaRPr lang="en-US" baseline="-25000" dirty="0">
                <a:solidFill>
                  <a:srgbClr val="0000FF"/>
                </a:solidFill>
              </a:endParaRPr>
            </a:p>
          </p:txBody>
        </p:sp>
        <p:sp>
          <p:nvSpPr>
            <p:cNvPr id="8" name="Rectangle 7"/>
            <p:cNvSpPr/>
            <p:nvPr/>
          </p:nvSpPr>
          <p:spPr>
            <a:xfrm>
              <a:off x="914400" y="8308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smtClean="0">
                  <a:solidFill>
                    <a:srgbClr val="0000FF"/>
                  </a:solidFill>
                </a:rPr>
                <a:t>d</a:t>
              </a:r>
              <a:endParaRPr lang="en-US" baseline="-25000" dirty="0">
                <a:solidFill>
                  <a:srgbClr val="0000FF"/>
                </a:solidFill>
              </a:endParaRPr>
            </a:p>
          </p:txBody>
        </p:sp>
        <p:sp>
          <p:nvSpPr>
            <p:cNvPr id="9" name="Rectangle 8"/>
            <p:cNvSpPr/>
            <p:nvPr/>
          </p:nvSpPr>
          <p:spPr>
            <a:xfrm>
              <a:off x="914400" y="15166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a:solidFill>
                    <a:srgbClr val="0000FF"/>
                  </a:solidFill>
                </a:rPr>
                <a:t>L</a:t>
              </a:r>
              <a:r>
                <a:rPr lang="en-US" baseline="-25000" dirty="0" err="1" smtClean="0">
                  <a:solidFill>
                    <a:srgbClr val="0000FF"/>
                  </a:solidFill>
                </a:rPr>
                <a:t>d</a:t>
              </a:r>
              <a:endParaRPr lang="en-US" baseline="-25000" dirty="0">
                <a:solidFill>
                  <a:srgbClr val="0000FF"/>
                </a:solidFill>
              </a:endParaRPr>
            </a:p>
          </p:txBody>
        </p:sp>
        <p:sp>
          <p:nvSpPr>
            <p:cNvPr id="11" name="TextBox 10"/>
            <p:cNvSpPr txBox="1"/>
            <p:nvPr/>
          </p:nvSpPr>
          <p:spPr>
            <a:xfrm rot="5400000">
              <a:off x="525087" y="931590"/>
              <a:ext cx="561692" cy="369332"/>
            </a:xfrm>
            <a:prstGeom prst="rect">
              <a:avLst/>
            </a:prstGeom>
            <a:noFill/>
          </p:spPr>
          <p:txBody>
            <a:bodyPr wrap="none" rtlCol="0">
              <a:spAutoFit/>
            </a:bodyPr>
            <a:lstStyle/>
            <a:p>
              <a:r>
                <a:rPr lang="en-US" dirty="0"/>
                <a:t>n</a:t>
              </a:r>
              <a:r>
                <a:rPr lang="en-US" dirty="0" smtClean="0"/>
                <a:t>-bits</a:t>
              </a:r>
              <a:endParaRPr lang="en-US" dirty="0"/>
            </a:p>
          </p:txBody>
        </p:sp>
        <p:sp>
          <p:nvSpPr>
            <p:cNvPr id="12" name="TextBox 11"/>
            <p:cNvSpPr txBox="1"/>
            <p:nvPr/>
          </p:nvSpPr>
          <p:spPr>
            <a:xfrm rot="5400000">
              <a:off x="513420" y="1732314"/>
              <a:ext cx="561692" cy="369332"/>
            </a:xfrm>
            <a:prstGeom prst="rect">
              <a:avLst/>
            </a:prstGeom>
            <a:noFill/>
          </p:spPr>
          <p:txBody>
            <a:bodyPr wrap="none" rtlCol="0">
              <a:spAutoFit/>
            </a:bodyPr>
            <a:lstStyle/>
            <a:p>
              <a:r>
                <a:rPr lang="en-US" dirty="0"/>
                <a:t>n</a:t>
              </a:r>
              <a:r>
                <a:rPr lang="en-US" dirty="0" smtClean="0"/>
                <a:t>-bits</a:t>
              </a:r>
              <a:endParaRPr lang="en-US" dirty="0"/>
            </a:p>
          </p:txBody>
        </p:sp>
        <p:sp>
          <p:nvSpPr>
            <p:cNvPr id="13" name="Rectangle 12"/>
            <p:cNvSpPr/>
            <p:nvPr/>
          </p:nvSpPr>
          <p:spPr>
            <a:xfrm>
              <a:off x="2590800" y="9070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smtClean="0">
                  <a:solidFill>
                    <a:srgbClr val="0000FF"/>
                  </a:solidFill>
                </a:rPr>
                <a:t>d-1</a:t>
              </a:r>
              <a:endParaRPr lang="en-US" baseline="-25000" dirty="0">
                <a:solidFill>
                  <a:srgbClr val="0000FF"/>
                </a:solidFill>
              </a:endParaRPr>
            </a:p>
          </p:txBody>
        </p:sp>
        <p:sp>
          <p:nvSpPr>
            <p:cNvPr id="14" name="Rectangle 13"/>
            <p:cNvSpPr/>
            <p:nvPr/>
          </p:nvSpPr>
          <p:spPr>
            <a:xfrm>
              <a:off x="2590800" y="15928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smtClean="0">
                  <a:solidFill>
                    <a:srgbClr val="0000FF"/>
                  </a:solidFill>
                </a:rPr>
                <a:t>d-1</a:t>
              </a:r>
              <a:endParaRPr lang="en-US" baseline="-25000" dirty="0">
                <a:solidFill>
                  <a:srgbClr val="0000FF"/>
                </a:solidFill>
              </a:endParaRPr>
            </a:p>
          </p:txBody>
        </p:sp>
        <p:sp>
          <p:nvSpPr>
            <p:cNvPr id="15" name="TextBox 14"/>
            <p:cNvSpPr txBox="1"/>
            <p:nvPr/>
          </p:nvSpPr>
          <p:spPr>
            <a:xfrm>
              <a:off x="1600200" y="742950"/>
              <a:ext cx="490840" cy="346249"/>
            </a:xfrm>
            <a:prstGeom prst="rect">
              <a:avLst/>
            </a:prstGeom>
            <a:noFill/>
          </p:spPr>
          <p:txBody>
            <a:bodyPr wrap="none" rtlCol="0">
              <a:spAutoFit/>
            </a:bodyPr>
            <a:lstStyle/>
            <a:p>
              <a:r>
                <a:rPr lang="en-US" sz="2400" dirty="0" smtClean="0"/>
                <a:t>⊕</a:t>
              </a:r>
              <a:endParaRPr lang="en-US" sz="2400" dirty="0"/>
            </a:p>
          </p:txBody>
        </p:sp>
        <p:cxnSp>
          <p:nvCxnSpPr>
            <p:cNvPr id="16" name="Straight Connector 15"/>
            <p:cNvCxnSpPr/>
            <p:nvPr/>
          </p:nvCxnSpPr>
          <p:spPr>
            <a:xfrm>
              <a:off x="1295400" y="1966615"/>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295400" y="976015"/>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5" idx="3"/>
            </p:cNvCxnSpPr>
            <p:nvPr/>
          </p:nvCxnSpPr>
          <p:spPr>
            <a:xfrm>
              <a:off x="2091040" y="916075"/>
              <a:ext cx="118760" cy="599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14" idx="1"/>
            </p:cNvCxnSpPr>
            <p:nvPr/>
          </p:nvCxnSpPr>
          <p:spPr>
            <a:xfrm>
              <a:off x="2209800" y="976015"/>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3" idx="1"/>
            </p:cNvCxnSpPr>
            <p:nvPr/>
          </p:nvCxnSpPr>
          <p:spPr>
            <a:xfrm flipV="1">
              <a:off x="2209800" y="1166515"/>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1524000" y="1357015"/>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rgbClr val="0000FF"/>
                  </a:solidFill>
                </a:rPr>
                <a:t>f</a:t>
              </a:r>
              <a:r>
                <a:rPr lang="en-US" baseline="-25000" dirty="0" err="1">
                  <a:solidFill>
                    <a:srgbClr val="0000FF"/>
                  </a:solidFill>
                </a:rPr>
                <a:t>d</a:t>
              </a:r>
              <a:endParaRPr lang="en-US" baseline="-25000" dirty="0">
                <a:solidFill>
                  <a:srgbClr val="0000FF"/>
                </a:solidFill>
              </a:endParaRPr>
            </a:p>
          </p:txBody>
        </p:sp>
        <p:cxnSp>
          <p:nvCxnSpPr>
            <p:cNvPr id="22" name="Straight Arrow Connector 21"/>
            <p:cNvCxnSpPr/>
            <p:nvPr/>
          </p:nvCxnSpPr>
          <p:spPr>
            <a:xfrm flipV="1">
              <a:off x="1752600" y="17380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1752600" y="11284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267200" y="9070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smtClean="0">
                  <a:solidFill>
                    <a:srgbClr val="0000FF"/>
                  </a:solidFill>
                </a:rPr>
                <a:t>d-2</a:t>
              </a:r>
              <a:endParaRPr lang="en-US" baseline="-25000" dirty="0">
                <a:solidFill>
                  <a:srgbClr val="0000FF"/>
                </a:solidFill>
              </a:endParaRPr>
            </a:p>
          </p:txBody>
        </p:sp>
        <p:sp>
          <p:nvSpPr>
            <p:cNvPr id="25" name="Rectangle 24"/>
            <p:cNvSpPr/>
            <p:nvPr/>
          </p:nvSpPr>
          <p:spPr>
            <a:xfrm>
              <a:off x="4267200" y="15928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smtClean="0">
                  <a:solidFill>
                    <a:srgbClr val="0000FF"/>
                  </a:solidFill>
                </a:rPr>
                <a:t>d-2</a:t>
              </a:r>
              <a:endParaRPr lang="en-US" baseline="-25000" dirty="0">
                <a:solidFill>
                  <a:srgbClr val="0000FF"/>
                </a:solidFill>
              </a:endParaRPr>
            </a:p>
          </p:txBody>
        </p:sp>
        <p:sp>
          <p:nvSpPr>
            <p:cNvPr id="26" name="TextBox 25"/>
            <p:cNvSpPr txBox="1"/>
            <p:nvPr/>
          </p:nvSpPr>
          <p:spPr>
            <a:xfrm>
              <a:off x="3276600" y="742950"/>
              <a:ext cx="490840" cy="346249"/>
            </a:xfrm>
            <a:prstGeom prst="rect">
              <a:avLst/>
            </a:prstGeom>
            <a:noFill/>
          </p:spPr>
          <p:txBody>
            <a:bodyPr wrap="none" rtlCol="0">
              <a:spAutoFit/>
            </a:bodyPr>
            <a:lstStyle/>
            <a:p>
              <a:r>
                <a:rPr lang="en-US" sz="2400" dirty="0" smtClean="0"/>
                <a:t>⊕</a:t>
              </a:r>
              <a:endParaRPr lang="en-US" sz="2400" dirty="0"/>
            </a:p>
          </p:txBody>
        </p:sp>
        <p:cxnSp>
          <p:nvCxnSpPr>
            <p:cNvPr id="27" name="Straight Connector 26"/>
            <p:cNvCxnSpPr/>
            <p:nvPr/>
          </p:nvCxnSpPr>
          <p:spPr>
            <a:xfrm>
              <a:off x="2971800" y="1966615"/>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971800" y="976015"/>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26" idx="3"/>
            </p:cNvCxnSpPr>
            <p:nvPr/>
          </p:nvCxnSpPr>
          <p:spPr>
            <a:xfrm>
              <a:off x="3767440" y="916075"/>
              <a:ext cx="118760" cy="5994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endCxn id="25" idx="1"/>
            </p:cNvCxnSpPr>
            <p:nvPr/>
          </p:nvCxnSpPr>
          <p:spPr>
            <a:xfrm>
              <a:off x="3886200" y="976015"/>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endCxn id="24" idx="1"/>
            </p:cNvCxnSpPr>
            <p:nvPr/>
          </p:nvCxnSpPr>
          <p:spPr>
            <a:xfrm flipV="1">
              <a:off x="3886200" y="1166515"/>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Oval 31"/>
            <p:cNvSpPr/>
            <p:nvPr/>
          </p:nvSpPr>
          <p:spPr>
            <a:xfrm>
              <a:off x="3200400" y="1357015"/>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f</a:t>
              </a:r>
              <a:r>
                <a:rPr lang="en-US" baseline="-25000" dirty="0" smtClean="0">
                  <a:solidFill>
                    <a:srgbClr val="0000FF"/>
                  </a:solidFill>
                </a:rPr>
                <a:t>d-1</a:t>
              </a:r>
              <a:endParaRPr lang="en-US" baseline="-25000" dirty="0">
                <a:solidFill>
                  <a:srgbClr val="0000FF"/>
                </a:solidFill>
              </a:endParaRPr>
            </a:p>
          </p:txBody>
        </p:sp>
        <p:cxnSp>
          <p:nvCxnSpPr>
            <p:cNvPr id="33" name="Straight Arrow Connector 32"/>
            <p:cNvCxnSpPr/>
            <p:nvPr/>
          </p:nvCxnSpPr>
          <p:spPr>
            <a:xfrm flipV="1">
              <a:off x="3429000" y="17380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3429000" y="11284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5181600" y="1211818"/>
              <a:ext cx="702436" cy="623248"/>
            </a:xfrm>
            <a:prstGeom prst="rect">
              <a:avLst/>
            </a:prstGeom>
            <a:noFill/>
          </p:spPr>
          <p:txBody>
            <a:bodyPr wrap="none" rtlCol="0">
              <a:spAutoFit/>
            </a:bodyPr>
            <a:lstStyle/>
            <a:p>
              <a:r>
                <a:rPr lang="en-US" sz="4800" b="1" dirty="0" smtClean="0"/>
                <a:t>⋯</a:t>
              </a:r>
              <a:endParaRPr lang="en-US" sz="4800" b="1" dirty="0"/>
            </a:p>
          </p:txBody>
        </p:sp>
        <p:sp>
          <p:nvSpPr>
            <p:cNvPr id="36" name="TextBox 35"/>
            <p:cNvSpPr txBox="1"/>
            <p:nvPr/>
          </p:nvSpPr>
          <p:spPr>
            <a:xfrm>
              <a:off x="6781800" y="819150"/>
              <a:ext cx="490840" cy="346249"/>
            </a:xfrm>
            <a:prstGeom prst="rect">
              <a:avLst/>
            </a:prstGeom>
            <a:noFill/>
          </p:spPr>
          <p:txBody>
            <a:bodyPr wrap="none" rtlCol="0">
              <a:spAutoFit/>
            </a:bodyPr>
            <a:lstStyle/>
            <a:p>
              <a:r>
                <a:rPr lang="en-US" sz="2400" dirty="0" smtClean="0"/>
                <a:t>⊕</a:t>
              </a:r>
              <a:endParaRPr lang="en-US" sz="2400" dirty="0"/>
            </a:p>
          </p:txBody>
        </p:sp>
        <p:cxnSp>
          <p:nvCxnSpPr>
            <p:cNvPr id="37" name="Straight Connector 36"/>
            <p:cNvCxnSpPr/>
            <p:nvPr/>
          </p:nvCxnSpPr>
          <p:spPr>
            <a:xfrm>
              <a:off x="6477000" y="2042815"/>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6477000" y="1052215"/>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3"/>
            </p:cNvCxnSpPr>
            <p:nvPr/>
          </p:nvCxnSpPr>
          <p:spPr>
            <a:xfrm>
              <a:off x="7272640" y="992275"/>
              <a:ext cx="118760" cy="5994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7391400" y="1052215"/>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7391400" y="1242715"/>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Oval 41"/>
            <p:cNvSpPr/>
            <p:nvPr/>
          </p:nvSpPr>
          <p:spPr>
            <a:xfrm>
              <a:off x="6705600" y="1433215"/>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f</a:t>
              </a:r>
              <a:r>
                <a:rPr lang="en-US" baseline="-25000" dirty="0">
                  <a:solidFill>
                    <a:srgbClr val="0000FF"/>
                  </a:solidFill>
                </a:rPr>
                <a:t>1</a:t>
              </a:r>
            </a:p>
          </p:txBody>
        </p:sp>
        <p:cxnSp>
          <p:nvCxnSpPr>
            <p:cNvPr id="43" name="Straight Arrow Connector 42"/>
            <p:cNvCxnSpPr/>
            <p:nvPr/>
          </p:nvCxnSpPr>
          <p:spPr>
            <a:xfrm flipV="1">
              <a:off x="6934200" y="18142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V="1">
              <a:off x="6934200" y="12046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5" name="Footer Placeholder 44"/>
          <p:cNvSpPr>
            <a:spLocks noGrp="1"/>
          </p:cNvSpPr>
          <p:nvPr>
            <p:ph type="ftr" sz="quarter" idx="11"/>
          </p:nvPr>
        </p:nvSpPr>
        <p:spPr/>
        <p:txBody>
          <a:bodyPr/>
          <a:lstStyle/>
          <a:p>
            <a:r>
              <a:rPr lang="en-US" smtClean="0"/>
              <a:t>FAST-NUCES</a:t>
            </a:r>
            <a:endParaRPr lang="en-US"/>
          </a:p>
        </p:txBody>
      </p:sp>
      <p:pic>
        <p:nvPicPr>
          <p:cNvPr id="46" name="Picture 4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816063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772400" cy="715962"/>
          </a:xfrm>
        </p:spPr>
        <p:txBody>
          <a:bodyPr>
            <a:normAutofit/>
          </a:bodyPr>
          <a:lstStyle/>
          <a:p>
            <a:r>
              <a:rPr lang="en-US" sz="3600" dirty="0" smtClean="0">
                <a:solidFill>
                  <a:schemeClr val="tx1"/>
                </a:solidFill>
                <a:latin typeface="Times New Roman" pitchFamily="18" charset="0"/>
                <a:cs typeface="Times New Roman" pitchFamily="18" charset="0"/>
              </a:rPr>
              <a:t>General Structure of DES</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dirty="0" smtClean="0"/>
              <a:t>FAST-NUCES</a:t>
            </a:r>
            <a:endParaRPr lang="en-US" dirty="0"/>
          </a:p>
        </p:txBody>
      </p:sp>
      <p:sp>
        <p:nvSpPr>
          <p:cNvPr id="4" name="Content Placeholder 3"/>
          <p:cNvSpPr>
            <a:spLocks noGrp="1"/>
          </p:cNvSpPr>
          <p:nvPr>
            <p:ph sz="quarter" idx="1"/>
          </p:nvPr>
        </p:nvSpPr>
        <p:spPr/>
        <p:txBody>
          <a:bodyPr>
            <a:normAutofit/>
          </a:bodyPr>
          <a:lstStyle/>
          <a:p>
            <a:r>
              <a:rPr lang="en-US" dirty="0" smtClean="0">
                <a:latin typeface="Times New Roman" pitchFamily="18" charset="0"/>
                <a:cs typeface="Times New Roman" pitchFamily="18" charset="0"/>
              </a:rPr>
              <a:t>DES uses blocks of length </a:t>
            </a:r>
            <a:r>
              <a:rPr lang="en-US" i="1" dirty="0" smtClean="0">
                <a:latin typeface="Times New Roman" pitchFamily="18" charset="0"/>
                <a:cs typeface="Times New Roman" pitchFamily="18" charset="0"/>
              </a:rPr>
              <a:t>n = 64 bit</a:t>
            </a:r>
          </a:p>
          <a:p>
            <a:pPr lvl="1"/>
            <a:r>
              <a:rPr lang="en-US" dirty="0" smtClean="0">
                <a:latin typeface="Times New Roman" pitchFamily="18" charset="0"/>
                <a:cs typeface="Times New Roman" pitchFamily="18" charset="0"/>
              </a:rPr>
              <a:t>Length of key </a:t>
            </a:r>
            <a:r>
              <a:rPr lang="en-US" i="1" dirty="0" smtClean="0">
                <a:latin typeface="Times New Roman" pitchFamily="18" charset="0"/>
                <a:cs typeface="Times New Roman" pitchFamily="18" charset="0"/>
              </a:rPr>
              <a:t>k </a:t>
            </a:r>
            <a:r>
              <a:rPr lang="en-US" i="1" smtClean="0">
                <a:latin typeface="Times New Roman" pitchFamily="18" charset="0"/>
                <a:cs typeface="Times New Roman" pitchFamily="18" charset="0"/>
              </a:rPr>
              <a:t>is 56 </a:t>
            </a:r>
            <a:r>
              <a:rPr lang="en-US" i="1" dirty="0" smtClean="0">
                <a:latin typeface="Times New Roman" pitchFamily="18" charset="0"/>
                <a:cs typeface="Times New Roman" pitchFamily="18" charset="0"/>
              </a:rPr>
              <a:t>bit</a:t>
            </a:r>
          </a:p>
          <a:p>
            <a:pPr lvl="1"/>
            <a:r>
              <a:rPr lang="en-US" dirty="0" smtClean="0">
                <a:latin typeface="Times New Roman" pitchFamily="18" charset="0"/>
                <a:cs typeface="Times New Roman" pitchFamily="18" charset="0"/>
              </a:rPr>
              <a:t>Encryption takes place in 16 identical rounds with round keys </a:t>
            </a:r>
            <a:r>
              <a:rPr lang="en-US" i="1" dirty="0" smtClean="0">
                <a:latin typeface="Times New Roman" pitchFamily="18" charset="0"/>
                <a:cs typeface="Times New Roman" pitchFamily="18" charset="0"/>
              </a:rPr>
              <a:t>k</a:t>
            </a:r>
            <a:r>
              <a:rPr lang="en-US" i="1" baseline="-25000" dirty="0" smtClean="0">
                <a:latin typeface="Times New Roman" pitchFamily="18" charset="0"/>
                <a:cs typeface="Times New Roman" pitchFamily="18" charset="0"/>
              </a:rPr>
              <a:t>i</a:t>
            </a:r>
            <a:r>
              <a:rPr lang="en-US" i="1" dirty="0" smtClean="0">
                <a:latin typeface="Times New Roman" pitchFamily="18" charset="0"/>
                <a:cs typeface="Times New Roman" pitchFamily="18" charset="0"/>
              </a:rPr>
              <a:t> of 48 bit length</a:t>
            </a:r>
          </a:p>
          <a:p>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Encryption process</a:t>
            </a:r>
          </a:p>
          <a:p>
            <a:pPr>
              <a:buNone/>
            </a:pPr>
            <a:r>
              <a:rPr lang="en-US" dirty="0" smtClean="0">
                <a:latin typeface="Times New Roman" pitchFamily="18" charset="0"/>
                <a:cs typeface="Times New Roman" pitchFamily="18" charset="0"/>
              </a:rPr>
              <a:t>1. step: permutation performed on the input block</a:t>
            </a:r>
          </a:p>
          <a:p>
            <a:pPr>
              <a:buNone/>
            </a:pPr>
            <a:r>
              <a:rPr lang="en-US" dirty="0" smtClean="0">
                <a:latin typeface="Times New Roman" pitchFamily="18" charset="0"/>
                <a:cs typeface="Times New Roman" pitchFamily="18" charset="0"/>
              </a:rPr>
              <a:t>2. step: generation of round keys</a:t>
            </a:r>
          </a:p>
          <a:p>
            <a:pPr>
              <a:buNone/>
            </a:pPr>
            <a:r>
              <a:rPr lang="en-US" dirty="0" smtClean="0">
                <a:latin typeface="Times New Roman" pitchFamily="18" charset="0"/>
                <a:cs typeface="Times New Roman" pitchFamily="18" charset="0"/>
              </a:rPr>
              <a:t>3. step: performing 16 identical rounds</a:t>
            </a:r>
          </a:p>
          <a:p>
            <a:pPr>
              <a:buNone/>
            </a:pPr>
            <a:r>
              <a:rPr lang="en-US" dirty="0" smtClean="0">
                <a:latin typeface="Times New Roman" pitchFamily="18" charset="0"/>
                <a:cs typeface="Times New Roman" pitchFamily="18" charset="0"/>
              </a:rPr>
              <a:t>4. step: inverse permutation to step 1</a:t>
            </a:r>
          </a:p>
          <a:p>
            <a:endParaRPr lang="en-US" dirty="0">
              <a:latin typeface="Times New Roman" pitchFamily="18" charset="0"/>
              <a:cs typeface="Times New Roman" pitchFamily="18" charset="0"/>
            </a:endParaRP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772400" cy="762000"/>
          </a:xfrm>
        </p:spPr>
        <p:txBody>
          <a:bodyPr>
            <a:normAutofit/>
          </a:bodyPr>
          <a:lstStyle/>
          <a:p>
            <a:r>
              <a:rPr lang="en-US" sz="3600" dirty="0" smtClean="0">
                <a:solidFill>
                  <a:schemeClr val="tx1"/>
                </a:solidFill>
                <a:latin typeface="Times New Roman" pitchFamily="18" charset="0"/>
                <a:cs typeface="Times New Roman" pitchFamily="18" charset="0"/>
              </a:rPr>
              <a:t>DES Encryption Process</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dirty="0" smtClean="0"/>
              <a:t>FAST-NUCES</a:t>
            </a:r>
            <a:endParaRPr lang="en-US" dirty="0"/>
          </a:p>
        </p:txBody>
      </p:sp>
      <p:sp>
        <p:nvSpPr>
          <p:cNvPr id="4" name="Content Placeholder 3"/>
          <p:cNvSpPr>
            <a:spLocks noGrp="1"/>
          </p:cNvSpPr>
          <p:nvPr>
            <p:ph sz="quarter" idx="1"/>
          </p:nvPr>
        </p:nvSpPr>
        <p:spPr/>
        <p:txBody>
          <a:bodyPr/>
          <a:lstStyle/>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42875" y="1228725"/>
            <a:ext cx="8858250" cy="5095875"/>
          </a:xfrm>
          <a:prstGeom prst="rect">
            <a:avLst/>
          </a:prstGeom>
          <a:noFill/>
          <a:ln w="9525">
            <a:noFill/>
            <a:miter lim="800000"/>
            <a:headEnd/>
            <a:tailEnd/>
          </a:ln>
        </p:spPr>
      </p:pic>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772400" cy="715962"/>
          </a:xfrm>
        </p:spPr>
        <p:txBody>
          <a:bodyPr>
            <a:normAutofit/>
          </a:bodyPr>
          <a:lstStyle/>
          <a:p>
            <a:r>
              <a:rPr lang="en-US" sz="3600" dirty="0" smtClean="0">
                <a:solidFill>
                  <a:schemeClr val="tx1"/>
                </a:solidFill>
                <a:latin typeface="Times New Roman" pitchFamily="18" charset="0"/>
                <a:cs typeface="Times New Roman" pitchFamily="18" charset="0"/>
              </a:rPr>
              <a:t>Step 1 &amp; 4: Initial and Final Permutation</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dirty="0" smtClean="0"/>
              <a:t>FAST-NUCES</a:t>
            </a:r>
            <a:endParaRPr lang="en-US" dirty="0"/>
          </a:p>
        </p:txBody>
      </p:sp>
      <p:sp>
        <p:nvSpPr>
          <p:cNvPr id="4" name="Content Placeholder 3"/>
          <p:cNvSpPr>
            <a:spLocks noGrp="1"/>
          </p:cNvSpPr>
          <p:nvPr>
            <p:ph sz="quarter" idx="1"/>
          </p:nvPr>
        </p:nvSpPr>
        <p:spPr>
          <a:xfrm>
            <a:off x="914400" y="1143000"/>
            <a:ext cx="7772400" cy="3124200"/>
          </a:xfrm>
        </p:spPr>
        <p:txBody>
          <a:bodyPr>
            <a:normAutofit/>
          </a:bodyPr>
          <a:lstStyle/>
          <a:p>
            <a:pPr>
              <a:buNone/>
            </a:pPr>
            <a:r>
              <a:rPr lang="en-US" b="1" dirty="0" smtClean="0">
                <a:latin typeface="Times New Roman" pitchFamily="18" charset="0"/>
                <a:cs typeface="Times New Roman" pitchFamily="18" charset="0"/>
              </a:rPr>
              <a:t>Input permutation</a:t>
            </a:r>
          </a:p>
          <a:p>
            <a:r>
              <a:rPr lang="en-US" dirty="0" smtClean="0">
                <a:latin typeface="Times New Roman" pitchFamily="18" charset="0"/>
                <a:cs typeface="Times New Roman" pitchFamily="18" charset="0"/>
              </a:rPr>
              <a:t>See each 64-bit block as 8 Bytes, arranged in a matrix</a:t>
            </a:r>
          </a:p>
          <a:p>
            <a:r>
              <a:rPr lang="en-US" dirty="0" smtClean="0">
                <a:latin typeface="Times New Roman" pitchFamily="18" charset="0"/>
                <a:cs typeface="Times New Roman" pitchFamily="18" charset="0"/>
              </a:rPr>
              <a:t>Diffusion of bits over all bytes</a:t>
            </a:r>
          </a:p>
          <a:p>
            <a:pPr lvl="1"/>
            <a:r>
              <a:rPr lang="en-US" dirty="0" smtClean="0">
                <a:latin typeface="Times New Roman" pitchFamily="18" charset="0"/>
                <a:cs typeface="Times New Roman" pitchFamily="18" charset="0"/>
              </a:rPr>
              <a:t>Bits of a column are packed into a row</a:t>
            </a:r>
          </a:p>
          <a:p>
            <a:pPr lvl="1"/>
            <a:r>
              <a:rPr lang="en-US" dirty="0" smtClean="0">
                <a:latin typeface="Times New Roman" pitchFamily="18" charset="0"/>
                <a:cs typeface="Times New Roman" pitchFamily="18" charset="0"/>
              </a:rPr>
              <a:t>First byte is spread into 8th bits of all bytes</a:t>
            </a:r>
          </a:p>
          <a:p>
            <a:pPr lvl="1"/>
            <a:r>
              <a:rPr lang="en-US" dirty="0" smtClean="0">
                <a:latin typeface="Times New Roman" pitchFamily="18" charset="0"/>
                <a:cs typeface="Times New Roman" pitchFamily="18" charset="0"/>
              </a:rPr>
              <a:t>Second byte is spread into 7th bits of all bytes</a:t>
            </a:r>
          </a:p>
          <a:p>
            <a:pPr lvl="1"/>
            <a:r>
              <a:rPr lang="en-US" dirty="0" smtClean="0">
                <a:latin typeface="Times New Roman" pitchFamily="18" charset="0"/>
                <a:cs typeface="Times New Roman" pitchFamily="18" charset="0"/>
              </a:rPr>
              <a:t>...</a:t>
            </a:r>
          </a:p>
        </p:txBody>
      </p:sp>
      <p:pic>
        <p:nvPicPr>
          <p:cNvPr id="1026" name="Picture 2"/>
          <p:cNvPicPr>
            <a:picLocks noChangeAspect="1" noChangeArrowheads="1"/>
          </p:cNvPicPr>
          <p:nvPr/>
        </p:nvPicPr>
        <p:blipFill>
          <a:blip r:embed="rId2" cstate="print"/>
          <a:srcRect/>
          <a:stretch>
            <a:fillRect/>
          </a:stretch>
        </p:blipFill>
        <p:spPr bwMode="auto">
          <a:xfrm>
            <a:off x="819150" y="4229100"/>
            <a:ext cx="7791450" cy="2476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1162"/>
            <a:ext cx="7772400" cy="655638"/>
          </a:xfrm>
        </p:spPr>
        <p:txBody>
          <a:bodyPr>
            <a:noAutofit/>
          </a:bodyPr>
          <a:lstStyle/>
          <a:p>
            <a:r>
              <a:rPr lang="en-US" sz="3600" dirty="0" smtClean="0">
                <a:solidFill>
                  <a:schemeClr val="tx1"/>
                </a:solidFill>
                <a:latin typeface="Times New Roman" pitchFamily="18" charset="0"/>
                <a:cs typeface="Times New Roman" pitchFamily="18" charset="0"/>
              </a:rPr>
              <a:t>Step 2: Generation of Round Keys</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dirty="0" smtClean="0"/>
              <a:t>FAST-NUCES</a:t>
            </a:r>
            <a:endParaRPr lang="en-US" dirty="0"/>
          </a:p>
        </p:txBody>
      </p:sp>
      <p:sp>
        <p:nvSpPr>
          <p:cNvPr id="4" name="Content Placeholder 3"/>
          <p:cNvSpPr>
            <a:spLocks noGrp="1"/>
          </p:cNvSpPr>
          <p:nvPr>
            <p:ph sz="quarter" idx="1"/>
          </p:nvPr>
        </p:nvSpPr>
        <p:spPr/>
        <p:txBody>
          <a:bodyPr/>
          <a:lstStyle/>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Preparation: </a:t>
            </a:r>
            <a:r>
              <a:rPr lang="en-US" dirty="0" smtClean="0">
                <a:latin typeface="Times New Roman" pitchFamily="18" charset="0"/>
                <a:cs typeface="Times New Roman" pitchFamily="18" charset="0"/>
              </a:rPr>
              <a:t>divide K</a:t>
            </a:r>
            <a:r>
              <a:rPr lang="en-US" baseline="-25000" dirty="0" smtClean="0">
                <a:latin typeface="Times New Roman" pitchFamily="18" charset="0"/>
                <a:cs typeface="Times New Roman" pitchFamily="18" charset="0"/>
              </a:rPr>
              <a:t>DES</a:t>
            </a:r>
            <a:r>
              <a:rPr lang="en-US" dirty="0" smtClean="0">
                <a:latin typeface="Times New Roman" pitchFamily="18" charset="0"/>
                <a:cs typeface="Times New Roman" pitchFamily="18" charset="0"/>
              </a:rPr>
              <a:t> into left block (C</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and right block (D</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(each 28 bit long - no parity bits) by performing permutations similar to DES initial permutation (which has no security value)</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Now: </a:t>
            </a:r>
            <a:r>
              <a:rPr lang="en-US" dirty="0" smtClean="0">
                <a:latin typeface="Times New Roman" pitchFamily="18" charset="0"/>
                <a:cs typeface="Times New Roman" pitchFamily="18" charset="0"/>
              </a:rPr>
              <a:t>round keys K</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are computed in 16 rounds from C</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and D</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92162"/>
          </a:xfrm>
        </p:spPr>
        <p:txBody>
          <a:bodyPr>
            <a:normAutofit/>
          </a:bodyPr>
          <a:lstStyle/>
          <a:p>
            <a:r>
              <a:rPr lang="en-US" sz="3600" dirty="0" smtClean="0">
                <a:solidFill>
                  <a:schemeClr val="tx1"/>
                </a:solidFill>
                <a:latin typeface="Times New Roman" pitchFamily="18" charset="0"/>
                <a:cs typeface="Times New Roman" pitchFamily="18" charset="0"/>
              </a:rPr>
              <a:t>Step 2: Generation of Round Keys</a:t>
            </a:r>
            <a:endParaRPr lang="en-US" sz="3600" dirty="0"/>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lstStyle/>
          <a:p>
            <a:endParaRPr lang="en-US"/>
          </a:p>
        </p:txBody>
      </p:sp>
      <p:pic>
        <p:nvPicPr>
          <p:cNvPr id="5" name="Picture 11"/>
          <p:cNvPicPr>
            <a:picLocks noChangeAspect="1" noChangeArrowheads="1"/>
          </p:cNvPicPr>
          <p:nvPr/>
        </p:nvPicPr>
        <p:blipFill>
          <a:blip r:embed="rId2" cstate="print"/>
          <a:srcRect/>
          <a:stretch>
            <a:fillRect/>
          </a:stretch>
        </p:blipFill>
        <p:spPr bwMode="auto">
          <a:xfrm>
            <a:off x="2819400" y="1212850"/>
            <a:ext cx="4735512" cy="5492750"/>
          </a:xfrm>
          <a:prstGeom prst="rect">
            <a:avLst/>
          </a:prstGeom>
          <a:noFill/>
          <a:ln w="9525">
            <a:noFill/>
            <a:miter lim="800000"/>
            <a:headEnd/>
            <a:tailEnd/>
          </a:ln>
          <a:effectLst/>
        </p:spPr>
      </p:pic>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19400"/>
            <a:ext cx="8153400" cy="1143000"/>
          </a:xfrm>
        </p:spPr>
        <p:txBody>
          <a:bodyPr>
            <a:normAutofit/>
          </a:bodyPr>
          <a:lstStyle/>
          <a:p>
            <a:pPr algn="r"/>
            <a:r>
              <a:rPr lang="en-US" u="sng" dirty="0" smtClean="0">
                <a:solidFill>
                  <a:schemeClr val="accent1"/>
                </a:solidFill>
                <a:latin typeface="Times New Roman" pitchFamily="18" charset="0"/>
                <a:cs typeface="Times New Roman" pitchFamily="18" charset="0"/>
              </a:rPr>
              <a:t>Block Cipher</a:t>
            </a:r>
            <a:endParaRPr lang="en-US" u="sng"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Step 2: Generation of Round Keys</a:t>
            </a:r>
            <a:endParaRPr lang="en-US" dirty="0"/>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lstStyle/>
          <a:p>
            <a:r>
              <a:rPr lang="en-US" dirty="0" smtClean="0">
                <a:latin typeface="Times New Roman" pitchFamily="18" charset="0"/>
                <a:cs typeface="Times New Roman" pitchFamily="18" charset="0"/>
              </a:rPr>
              <a:t>Initial Key permutation and parity bit drop table</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Number of bits shift</a:t>
            </a:r>
            <a:endParaRPr lang="en-US" dirty="0">
              <a:latin typeface="Times New Roman" pitchFamily="18" charset="0"/>
              <a:cs typeface="Times New Roman" pitchFamily="18" charset="0"/>
            </a:endParaRPr>
          </a:p>
        </p:txBody>
      </p:sp>
      <p:pic>
        <p:nvPicPr>
          <p:cNvPr id="5" name="Picture 11"/>
          <p:cNvPicPr>
            <a:picLocks noChangeAspect="1" noChangeArrowheads="1"/>
          </p:cNvPicPr>
          <p:nvPr/>
        </p:nvPicPr>
        <p:blipFill>
          <a:blip r:embed="rId2" cstate="print"/>
          <a:srcRect/>
          <a:stretch>
            <a:fillRect/>
          </a:stretch>
        </p:blipFill>
        <p:spPr bwMode="auto">
          <a:xfrm>
            <a:off x="1182688" y="1838325"/>
            <a:ext cx="7605712" cy="2886075"/>
          </a:xfrm>
          <a:prstGeom prst="rect">
            <a:avLst/>
          </a:prstGeom>
          <a:noFill/>
          <a:ln w="9525">
            <a:noFill/>
            <a:miter lim="800000"/>
            <a:headEnd/>
            <a:tailEnd/>
          </a:ln>
          <a:effectLst/>
        </p:spPr>
      </p:pic>
      <p:pic>
        <p:nvPicPr>
          <p:cNvPr id="8" name="Picture 14"/>
          <p:cNvPicPr>
            <a:picLocks noChangeAspect="1" noChangeArrowheads="1"/>
          </p:cNvPicPr>
          <p:nvPr/>
        </p:nvPicPr>
        <p:blipFill>
          <a:blip r:embed="rId3" cstate="print"/>
          <a:srcRect/>
          <a:stretch>
            <a:fillRect/>
          </a:stretch>
        </p:blipFill>
        <p:spPr bwMode="auto">
          <a:xfrm>
            <a:off x="1524000" y="5410200"/>
            <a:ext cx="7165975" cy="695325"/>
          </a:xfrm>
          <a:prstGeom prst="rect">
            <a:avLst/>
          </a:prstGeom>
          <a:noFill/>
          <a:ln w="9525">
            <a:noFill/>
            <a:miter lim="800000"/>
            <a:headEnd/>
            <a:tailEnd/>
          </a:ln>
          <a:effectLst/>
        </p:spPr>
      </p:pic>
      <p:pic>
        <p:nvPicPr>
          <p:cNvPr id="7" name="Picture 6"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Step 2: Generation of Round Keys</a:t>
            </a:r>
            <a:endParaRPr lang="en-US" dirty="0"/>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normAutofit fontScale="77500" lnSpcReduction="20000"/>
          </a:bodyPr>
          <a:lstStyle/>
          <a:p>
            <a:r>
              <a:rPr lang="en-US" dirty="0" smtClean="0">
                <a:latin typeface="Times New Roman" pitchFamily="18" charset="0"/>
                <a:cs typeface="Times New Roman" pitchFamily="18" charset="0"/>
              </a:rPr>
              <a:t>Characteristics of key generation</a:t>
            </a:r>
          </a:p>
          <a:p>
            <a:pPr lvl="1"/>
            <a:r>
              <a:rPr lang="en-US" dirty="0" smtClean="0">
                <a:latin typeface="Times New Roman" pitchFamily="18" charset="0"/>
                <a:cs typeface="Times New Roman" pitchFamily="18" charset="0"/>
              </a:rPr>
              <a:t>Left shift</a:t>
            </a:r>
          </a:p>
          <a:p>
            <a:pPr lvl="1"/>
            <a:r>
              <a:rPr lang="en-US" dirty="0" smtClean="0">
                <a:latin typeface="Times New Roman" pitchFamily="18" charset="0"/>
                <a:cs typeface="Times New Roman" pitchFamily="18" charset="0"/>
              </a:rPr>
              <a:t>round 1, 2, 9, and 16: left shift of 1 bit</a:t>
            </a:r>
          </a:p>
          <a:p>
            <a:pPr lvl="1"/>
            <a:r>
              <a:rPr lang="en-US" dirty="0" smtClean="0">
                <a:latin typeface="Times New Roman" pitchFamily="18" charset="0"/>
                <a:cs typeface="Times New Roman" pitchFamily="18" charset="0"/>
              </a:rPr>
              <a:t>other rounds: left shift of 2 bits</a:t>
            </a:r>
          </a:p>
          <a:p>
            <a:pPr lvl="1"/>
            <a:r>
              <a:rPr lang="en-US" dirty="0" smtClean="0">
                <a:latin typeface="Times New Roman" pitchFamily="18" charset="0"/>
                <a:cs typeface="Times New Roman" pitchFamily="18" charset="0"/>
              </a:rPr>
              <a:t>Notice: 10 years later it was found, that performing the left shift with varying step sizes makes the algorithm more secure</a:t>
            </a:r>
          </a:p>
          <a:p>
            <a:pPr lvl="1"/>
            <a:r>
              <a:rPr lang="en-US" dirty="0" smtClean="0">
                <a:latin typeface="Times New Roman" pitchFamily="18" charset="0"/>
                <a:cs typeface="Times New Roman" pitchFamily="18" charset="0"/>
              </a:rPr>
              <a:t>Left half of Ki is only determined by Ci, right side only by Di</a:t>
            </a:r>
          </a:p>
          <a:p>
            <a:r>
              <a:rPr lang="en-US" dirty="0" smtClean="0">
                <a:latin typeface="Times New Roman" pitchFamily="18" charset="0"/>
                <a:cs typeface="Times New Roman" pitchFamily="18" charset="0"/>
              </a:rPr>
              <a:t>Permutations (compression P-box):</a:t>
            </a:r>
          </a:p>
          <a:p>
            <a:pPr lvl="1"/>
            <a:r>
              <a:rPr lang="en-US" dirty="0" smtClean="0">
                <a:latin typeface="Times New Roman" pitchFamily="18" charset="0"/>
                <a:cs typeface="Times New Roman" pitchFamily="18" charset="0"/>
              </a:rPr>
              <a:t>perform permutations on remaining bits of </a:t>
            </a:r>
            <a:r>
              <a:rPr lang="en-US" dirty="0" err="1" smtClean="0">
                <a:latin typeface="Times New Roman" pitchFamily="18" charset="0"/>
                <a:cs typeface="Times New Roman" pitchFamily="18" charset="0"/>
              </a:rPr>
              <a:t>Ci</a:t>
            </a:r>
            <a:r>
              <a:rPr lang="en-US" dirty="0" smtClean="0">
                <a:latin typeface="Times New Roman" pitchFamily="18" charset="0"/>
                <a:cs typeface="Times New Roman" pitchFamily="18" charset="0"/>
              </a:rPr>
              <a:t> and Di to obtain </a:t>
            </a:r>
            <a:r>
              <a:rPr lang="en-US" dirty="0" err="1" smtClean="0">
                <a:latin typeface="Times New Roman" pitchFamily="18" charset="0"/>
                <a:cs typeface="Times New Roman" pitchFamily="18" charset="0"/>
              </a:rPr>
              <a:t>Ki</a:t>
            </a:r>
            <a:r>
              <a:rPr lang="en-US" dirty="0" smtClean="0">
                <a:latin typeface="Times New Roman" pitchFamily="18" charset="0"/>
                <a:cs typeface="Times New Roman" pitchFamily="18" charset="0"/>
              </a:rPr>
              <a:t> (48 bits)</a:t>
            </a:r>
          </a:p>
          <a:p>
            <a:pPr lvl="1"/>
            <a:r>
              <a:rPr lang="en-US" dirty="0" err="1" smtClean="0">
                <a:latin typeface="Times New Roman" pitchFamily="18" charset="0"/>
                <a:cs typeface="Times New Roman" pitchFamily="18" charset="0"/>
              </a:rPr>
              <a:t>Ci</a:t>
            </a:r>
            <a:r>
              <a:rPr lang="en-US" dirty="0" smtClean="0">
                <a:latin typeface="Times New Roman" pitchFamily="18" charset="0"/>
                <a:cs typeface="Times New Roman" pitchFamily="18" charset="0"/>
              </a:rPr>
              <a:t>: bits 9, 18, 22, and 25 are discarded (remaining: 24 bits)</a:t>
            </a:r>
          </a:p>
          <a:p>
            <a:pPr lvl="1"/>
            <a:r>
              <a:rPr lang="en-US" dirty="0" smtClean="0">
                <a:latin typeface="Times New Roman" pitchFamily="18" charset="0"/>
                <a:cs typeface="Times New Roman" pitchFamily="18" charset="0"/>
              </a:rPr>
              <a:t> Di: bits 35, 38, 43, and 54 are discarded (remaining: 24 bits)</a:t>
            </a:r>
          </a:p>
          <a:p>
            <a:pPr lvl="1"/>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Notice: the choice of the permutations on </a:t>
            </a:r>
            <a:r>
              <a:rPr lang="en-US" dirty="0" err="1" smtClean="0">
                <a:latin typeface="Times New Roman" pitchFamily="18" charset="0"/>
                <a:cs typeface="Times New Roman" pitchFamily="18" charset="0"/>
              </a:rPr>
              <a:t>Ci</a:t>
            </a:r>
            <a:r>
              <a:rPr lang="en-US" dirty="0" smtClean="0">
                <a:latin typeface="Times New Roman" pitchFamily="18" charset="0"/>
                <a:cs typeface="Times New Roman" pitchFamily="18" charset="0"/>
              </a:rPr>
              <a:t> and Di influence the security of DES, because they determine the quality of the round keys</a:t>
            </a:r>
          </a:p>
          <a:p>
            <a:endParaRPr lang="en-US" dirty="0">
              <a:latin typeface="Times New Roman" pitchFamily="18" charset="0"/>
              <a:cs typeface="Times New Roman" pitchFamily="18" charset="0"/>
            </a:endParaRP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Step 2: Generation of Round Keys</a:t>
            </a:r>
            <a:endParaRPr lang="en-US" dirty="0"/>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lstStyle/>
          <a:p>
            <a:r>
              <a:rPr lang="en-US" dirty="0" smtClean="0">
                <a:latin typeface="Times New Roman" pitchFamily="18" charset="0"/>
                <a:cs typeface="Times New Roman" pitchFamily="18" charset="0"/>
              </a:rPr>
              <a:t>Compression P-Box (key compression table)</a:t>
            </a:r>
            <a:endParaRPr lang="en-US" dirty="0">
              <a:latin typeface="Times New Roman" pitchFamily="18" charset="0"/>
              <a:cs typeface="Times New Roman" pitchFamily="18" charset="0"/>
            </a:endParaRPr>
          </a:p>
        </p:txBody>
      </p:sp>
      <p:pic>
        <p:nvPicPr>
          <p:cNvPr id="5" name="Picture 13"/>
          <p:cNvPicPr>
            <a:picLocks noChangeAspect="1" noChangeArrowheads="1"/>
          </p:cNvPicPr>
          <p:nvPr/>
        </p:nvPicPr>
        <p:blipFill>
          <a:blip r:embed="rId2" cstate="print"/>
          <a:srcRect/>
          <a:stretch>
            <a:fillRect/>
          </a:stretch>
        </p:blipFill>
        <p:spPr bwMode="auto">
          <a:xfrm>
            <a:off x="1293813" y="2727325"/>
            <a:ext cx="7011987" cy="2073275"/>
          </a:xfrm>
          <a:prstGeom prst="rect">
            <a:avLst/>
          </a:prstGeom>
          <a:noFill/>
          <a:ln w="9525">
            <a:noFill/>
            <a:miter lim="800000"/>
            <a:headEnd/>
            <a:tailEnd/>
          </a:ln>
          <a:effectLst/>
        </p:spPr>
      </p:pic>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534400" cy="639762"/>
          </a:xfrm>
        </p:spPr>
        <p:txBody>
          <a:bodyPr>
            <a:noAutofit/>
          </a:bodyPr>
          <a:lstStyle/>
          <a:p>
            <a:r>
              <a:rPr lang="en-US" sz="2800" dirty="0" smtClean="0">
                <a:solidFill>
                  <a:schemeClr val="tx1"/>
                </a:solidFill>
                <a:latin typeface="Times New Roman" pitchFamily="18" charset="0"/>
                <a:cs typeface="Times New Roman" pitchFamily="18" charset="0"/>
              </a:rPr>
              <a:t>Step 3: Application of Rounds (16 round </a:t>
            </a:r>
            <a:r>
              <a:rPr lang="en-US" sz="2800" dirty="0" err="1" smtClean="0">
                <a:solidFill>
                  <a:schemeClr val="tx1"/>
                </a:solidFill>
                <a:latin typeface="Times New Roman" pitchFamily="18" charset="0"/>
                <a:cs typeface="Times New Roman" pitchFamily="18" charset="0"/>
              </a:rPr>
              <a:t>Feistel</a:t>
            </a:r>
            <a:r>
              <a:rPr lang="en-US" sz="2800" dirty="0" smtClean="0">
                <a:solidFill>
                  <a:schemeClr val="tx1"/>
                </a:solidFill>
                <a:latin typeface="Times New Roman" pitchFamily="18" charset="0"/>
                <a:cs typeface="Times New Roman" pitchFamily="18" charset="0"/>
              </a:rPr>
              <a:t> network)</a:t>
            </a:r>
            <a:endParaRPr lang="en-US" sz="2800" dirty="0">
              <a:solidFill>
                <a:schemeClr val="tx1"/>
              </a:solidFill>
              <a:latin typeface="Times New Roman" pitchFamily="18" charset="0"/>
              <a:cs typeface="Times New Roman" pitchFamily="18" charset="0"/>
            </a:endParaRPr>
          </a:p>
        </p:txBody>
      </p:sp>
      <p:sp>
        <p:nvSpPr>
          <p:cNvPr id="4" name="Rectangle 3"/>
          <p:cNvSpPr/>
          <p:nvPr/>
        </p:nvSpPr>
        <p:spPr>
          <a:xfrm>
            <a:off x="1002932" y="2717800"/>
            <a:ext cx="609600" cy="25400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1002933" y="5257800"/>
            <a:ext cx="684803" cy="369332"/>
          </a:xfrm>
          <a:prstGeom prst="rect">
            <a:avLst/>
          </a:prstGeom>
          <a:noFill/>
        </p:spPr>
        <p:txBody>
          <a:bodyPr wrap="none" rtlCol="0">
            <a:spAutoFit/>
          </a:bodyPr>
          <a:lstStyle/>
          <a:p>
            <a:r>
              <a:rPr lang="en-US" dirty="0" smtClean="0"/>
              <a:t>input</a:t>
            </a:r>
            <a:endParaRPr lang="en-US" dirty="0"/>
          </a:p>
        </p:txBody>
      </p:sp>
      <p:sp>
        <p:nvSpPr>
          <p:cNvPr id="6" name="TextBox 5"/>
          <p:cNvSpPr txBox="1"/>
          <p:nvPr/>
        </p:nvSpPr>
        <p:spPr>
          <a:xfrm rot="16200000">
            <a:off x="812269" y="3753186"/>
            <a:ext cx="928459" cy="369332"/>
          </a:xfrm>
          <a:prstGeom prst="rect">
            <a:avLst/>
          </a:prstGeom>
          <a:noFill/>
        </p:spPr>
        <p:txBody>
          <a:bodyPr wrap="none" rtlCol="0">
            <a:spAutoFit/>
          </a:bodyPr>
          <a:lstStyle/>
          <a:p>
            <a:r>
              <a:rPr lang="en-US" dirty="0" smtClean="0"/>
              <a:t>64  bits</a:t>
            </a:r>
            <a:endParaRPr lang="en-US" dirty="0"/>
          </a:p>
        </p:txBody>
      </p:sp>
      <p:sp>
        <p:nvSpPr>
          <p:cNvPr id="7" name="Rectangle 6"/>
          <p:cNvSpPr/>
          <p:nvPr/>
        </p:nvSpPr>
        <p:spPr>
          <a:xfrm>
            <a:off x="7708532" y="2717800"/>
            <a:ext cx="609600" cy="25400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7556133" y="5273357"/>
            <a:ext cx="825867" cy="369332"/>
          </a:xfrm>
          <a:prstGeom prst="rect">
            <a:avLst/>
          </a:prstGeom>
          <a:noFill/>
        </p:spPr>
        <p:txBody>
          <a:bodyPr wrap="none" rtlCol="0">
            <a:spAutoFit/>
          </a:bodyPr>
          <a:lstStyle/>
          <a:p>
            <a:r>
              <a:rPr lang="en-US" dirty="0" smtClean="0"/>
              <a:t>output</a:t>
            </a:r>
            <a:endParaRPr lang="en-US" dirty="0"/>
          </a:p>
        </p:txBody>
      </p:sp>
      <p:sp>
        <p:nvSpPr>
          <p:cNvPr id="9" name="TextBox 8"/>
          <p:cNvSpPr txBox="1"/>
          <p:nvPr/>
        </p:nvSpPr>
        <p:spPr>
          <a:xfrm rot="16200000">
            <a:off x="7517869" y="3719321"/>
            <a:ext cx="928459" cy="369332"/>
          </a:xfrm>
          <a:prstGeom prst="rect">
            <a:avLst/>
          </a:prstGeom>
          <a:noFill/>
        </p:spPr>
        <p:txBody>
          <a:bodyPr wrap="none" rtlCol="0">
            <a:spAutoFit/>
          </a:bodyPr>
          <a:lstStyle/>
          <a:p>
            <a:r>
              <a:rPr lang="en-US" dirty="0" smtClean="0"/>
              <a:t>64  bits</a:t>
            </a:r>
            <a:endParaRPr lang="en-US" dirty="0"/>
          </a:p>
        </p:txBody>
      </p:sp>
      <p:sp>
        <p:nvSpPr>
          <p:cNvPr id="10" name="Rectangle 9"/>
          <p:cNvSpPr/>
          <p:nvPr/>
        </p:nvSpPr>
        <p:spPr>
          <a:xfrm>
            <a:off x="3276599" y="3191933"/>
            <a:ext cx="2895600" cy="15240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90"/>
                </a:solidFill>
              </a:rPr>
              <a:t>16 round </a:t>
            </a:r>
            <a:br>
              <a:rPr lang="en-US" sz="2400" dirty="0" smtClean="0">
                <a:solidFill>
                  <a:srgbClr val="000090"/>
                </a:solidFill>
              </a:rPr>
            </a:br>
            <a:r>
              <a:rPr lang="en-US" sz="2400" dirty="0" err="1" smtClean="0">
                <a:solidFill>
                  <a:srgbClr val="000090"/>
                </a:solidFill>
              </a:rPr>
              <a:t>Feistel</a:t>
            </a:r>
            <a:r>
              <a:rPr lang="en-US" sz="2400" dirty="0" smtClean="0">
                <a:solidFill>
                  <a:srgbClr val="000090"/>
                </a:solidFill>
              </a:rPr>
              <a:t> network or cipher functions</a:t>
            </a:r>
            <a:endParaRPr lang="en-US" sz="2400" dirty="0">
              <a:solidFill>
                <a:srgbClr val="000090"/>
              </a:solidFill>
            </a:endParaRPr>
          </a:p>
        </p:txBody>
      </p:sp>
      <p:sp>
        <p:nvSpPr>
          <p:cNvPr id="11" name="Oval 10"/>
          <p:cNvSpPr/>
          <p:nvPr/>
        </p:nvSpPr>
        <p:spPr>
          <a:xfrm>
            <a:off x="2057399" y="3513667"/>
            <a:ext cx="762000" cy="914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IP</a:t>
            </a:r>
            <a:endParaRPr lang="en-US" dirty="0"/>
          </a:p>
        </p:txBody>
      </p:sp>
      <p:sp>
        <p:nvSpPr>
          <p:cNvPr id="12" name="Oval 11"/>
          <p:cNvSpPr/>
          <p:nvPr/>
        </p:nvSpPr>
        <p:spPr>
          <a:xfrm>
            <a:off x="6553199" y="3496733"/>
            <a:ext cx="762000" cy="914400"/>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dirty="0" smtClean="0"/>
              <a:t>IP</a:t>
            </a:r>
            <a:r>
              <a:rPr lang="en-US" sz="2400" baseline="30000" dirty="0" smtClean="0"/>
              <a:t>-1</a:t>
            </a:r>
            <a:endParaRPr lang="en-US" baseline="30000" dirty="0"/>
          </a:p>
        </p:txBody>
      </p:sp>
      <p:cxnSp>
        <p:nvCxnSpPr>
          <p:cNvPr id="14" name="Straight Arrow Connector 13"/>
          <p:cNvCxnSpPr>
            <a:stCxn id="4" idx="3"/>
            <a:endCxn id="11" idx="2"/>
          </p:cNvCxnSpPr>
          <p:nvPr/>
        </p:nvCxnSpPr>
        <p:spPr>
          <a:xfrm flipV="1">
            <a:off x="1612533" y="3970867"/>
            <a:ext cx="444867" cy="169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1" idx="6"/>
            <a:endCxn id="10" idx="1"/>
          </p:cNvCxnSpPr>
          <p:nvPr/>
        </p:nvCxnSpPr>
        <p:spPr>
          <a:xfrm flipV="1">
            <a:off x="2819399" y="3953934"/>
            <a:ext cx="457200" cy="169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0" idx="3"/>
            <a:endCxn id="12" idx="2"/>
          </p:cNvCxnSpPr>
          <p:nvPr/>
        </p:nvCxnSpPr>
        <p:spPr>
          <a:xfrm>
            <a:off x="6172199" y="3953933"/>
            <a:ext cx="381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7" idx="1"/>
          </p:cNvCxnSpPr>
          <p:nvPr/>
        </p:nvCxnSpPr>
        <p:spPr>
          <a:xfrm>
            <a:off x="7251332" y="3987800"/>
            <a:ext cx="457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 name="Group 33"/>
          <p:cNvGrpSpPr/>
          <p:nvPr/>
        </p:nvGrpSpPr>
        <p:grpSpPr>
          <a:xfrm>
            <a:off x="3276599" y="1752600"/>
            <a:ext cx="2895600" cy="1508330"/>
            <a:chOff x="2895600" y="2038350"/>
            <a:chExt cx="2895600" cy="1131248"/>
          </a:xfrm>
        </p:grpSpPr>
        <p:sp>
          <p:nvSpPr>
            <p:cNvPr id="21" name="Rectangle 20"/>
            <p:cNvSpPr/>
            <p:nvPr/>
          </p:nvSpPr>
          <p:spPr>
            <a:xfrm>
              <a:off x="3962400" y="2038350"/>
              <a:ext cx="685800" cy="3048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90"/>
                  </a:solidFill>
                </a:rPr>
                <a:t>k</a:t>
              </a:r>
              <a:endParaRPr lang="en-US" dirty="0">
                <a:solidFill>
                  <a:srgbClr val="000090"/>
                </a:solidFill>
              </a:endParaRPr>
            </a:p>
          </p:txBody>
        </p:sp>
        <p:sp>
          <p:nvSpPr>
            <p:cNvPr id="22" name="Trapezoid 21"/>
            <p:cNvSpPr/>
            <p:nvPr/>
          </p:nvSpPr>
          <p:spPr bwMode="auto">
            <a:xfrm>
              <a:off x="2895600" y="2343150"/>
              <a:ext cx="2895600" cy="457200"/>
            </a:xfrm>
            <a:prstGeom prst="trapezoid">
              <a:avLst>
                <a:gd name="adj" fmla="val 219444"/>
              </a:avLst>
            </a:prstGeom>
            <a:solidFill>
              <a:srgbClr val="66FFFF"/>
            </a:solidFill>
            <a:ln w="9525">
              <a:solidFill>
                <a:schemeClr val="tx1"/>
              </a:solidFill>
              <a:miter lim="800000"/>
              <a:headEnd/>
              <a:tailEnd/>
            </a:ln>
            <a:effectLst/>
          </p:spPr>
          <p:txBody>
            <a:bodyPr rtlCol="0" anchor="ctr"/>
            <a:lstStyle/>
            <a:p>
              <a:pPr algn="ctr"/>
              <a:r>
                <a:rPr lang="en-US" dirty="0"/>
                <a:t>k</a:t>
              </a:r>
              <a:r>
                <a:rPr lang="en-US" dirty="0" smtClean="0">
                  <a:latin typeface="+mn-lt"/>
                </a:rPr>
                <a:t>ey expansion</a:t>
              </a:r>
              <a:endParaRPr lang="en-US" dirty="0">
                <a:latin typeface="+mn-lt"/>
              </a:endParaRPr>
            </a:p>
          </p:txBody>
        </p:sp>
        <p:sp>
          <p:nvSpPr>
            <p:cNvPr id="28" name="Rectangle 27"/>
            <p:cNvSpPr/>
            <p:nvPr/>
          </p:nvSpPr>
          <p:spPr>
            <a:xfrm>
              <a:off x="2895600" y="2813050"/>
              <a:ext cx="457200" cy="3048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90"/>
                  </a:solidFill>
                </a:rPr>
                <a:t>k</a:t>
              </a:r>
              <a:r>
                <a:rPr lang="en-US" sz="2400" baseline="-25000" dirty="0" smtClean="0">
                  <a:solidFill>
                    <a:srgbClr val="000090"/>
                  </a:solidFill>
                </a:rPr>
                <a:t>1</a:t>
              </a:r>
              <a:endParaRPr lang="en-US" baseline="-25000" dirty="0">
                <a:solidFill>
                  <a:srgbClr val="000090"/>
                </a:solidFill>
              </a:endParaRPr>
            </a:p>
          </p:txBody>
        </p:sp>
        <p:sp>
          <p:nvSpPr>
            <p:cNvPr id="31" name="Rectangle 30"/>
            <p:cNvSpPr/>
            <p:nvPr/>
          </p:nvSpPr>
          <p:spPr>
            <a:xfrm>
              <a:off x="3505200" y="2800350"/>
              <a:ext cx="457200" cy="3048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90"/>
                  </a:solidFill>
                </a:rPr>
                <a:t>k</a:t>
              </a:r>
              <a:r>
                <a:rPr lang="en-US" sz="2400" baseline="-25000" dirty="0">
                  <a:solidFill>
                    <a:srgbClr val="000090"/>
                  </a:solidFill>
                </a:rPr>
                <a:t>2</a:t>
              </a:r>
              <a:endParaRPr lang="en-US" baseline="-25000" dirty="0">
                <a:solidFill>
                  <a:srgbClr val="000090"/>
                </a:solidFill>
              </a:endParaRPr>
            </a:p>
          </p:txBody>
        </p:sp>
        <p:sp>
          <p:nvSpPr>
            <p:cNvPr id="32" name="Rectangle 31"/>
            <p:cNvSpPr/>
            <p:nvPr/>
          </p:nvSpPr>
          <p:spPr>
            <a:xfrm>
              <a:off x="5334000" y="2800350"/>
              <a:ext cx="457200" cy="3048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dirty="0" smtClean="0">
                  <a:solidFill>
                    <a:srgbClr val="000090"/>
                  </a:solidFill>
                </a:rPr>
                <a:t>k</a:t>
              </a:r>
              <a:r>
                <a:rPr lang="en-US" sz="2400" baseline="-25000" dirty="0" smtClean="0">
                  <a:solidFill>
                    <a:srgbClr val="000090"/>
                  </a:solidFill>
                </a:rPr>
                <a:t>16</a:t>
              </a:r>
              <a:endParaRPr lang="en-US" baseline="-25000" dirty="0">
                <a:solidFill>
                  <a:srgbClr val="000090"/>
                </a:solidFill>
              </a:endParaRPr>
            </a:p>
          </p:txBody>
        </p:sp>
        <p:sp>
          <p:nvSpPr>
            <p:cNvPr id="33" name="TextBox 32"/>
            <p:cNvSpPr txBox="1"/>
            <p:nvPr/>
          </p:nvSpPr>
          <p:spPr>
            <a:xfrm>
              <a:off x="4406900" y="2546350"/>
              <a:ext cx="702436" cy="623248"/>
            </a:xfrm>
            <a:prstGeom prst="rect">
              <a:avLst/>
            </a:prstGeom>
            <a:noFill/>
          </p:spPr>
          <p:txBody>
            <a:bodyPr wrap="none" rtlCol="0">
              <a:spAutoFit/>
            </a:bodyPr>
            <a:lstStyle/>
            <a:p>
              <a:r>
                <a:rPr lang="en-US" sz="4800" b="1" dirty="0" smtClean="0"/>
                <a:t>⋯</a:t>
              </a:r>
              <a:endParaRPr lang="en-US" sz="4800" b="1" dirty="0"/>
            </a:p>
          </p:txBody>
        </p:sp>
      </p:grpSp>
      <p:sp>
        <p:nvSpPr>
          <p:cNvPr id="35" name="TextBox 34"/>
          <p:cNvSpPr txBox="1"/>
          <p:nvPr/>
        </p:nvSpPr>
        <p:spPr>
          <a:xfrm>
            <a:off x="3078383" y="5410200"/>
            <a:ext cx="3432286" cy="369332"/>
          </a:xfrm>
          <a:prstGeom prst="rect">
            <a:avLst/>
          </a:prstGeom>
          <a:noFill/>
        </p:spPr>
        <p:txBody>
          <a:bodyPr wrap="none" rtlCol="0">
            <a:spAutoFit/>
          </a:bodyPr>
          <a:lstStyle/>
          <a:p>
            <a:r>
              <a:rPr lang="en-US" dirty="0" smtClean="0">
                <a:latin typeface="Times New Roman" pitchFamily="18" charset="0"/>
                <a:cs typeface="Times New Roman" pitchFamily="18" charset="0"/>
              </a:rPr>
              <a:t>To invert, use keys in reverse order</a:t>
            </a:r>
            <a:endParaRPr lang="en-US" dirty="0">
              <a:latin typeface="Times New Roman" pitchFamily="18" charset="0"/>
              <a:cs typeface="Times New Roman" pitchFamily="18" charset="0"/>
            </a:endParaRPr>
          </a:p>
        </p:txBody>
      </p:sp>
      <p:sp>
        <p:nvSpPr>
          <p:cNvPr id="24" name="Footer Placeholder 23"/>
          <p:cNvSpPr>
            <a:spLocks noGrp="1"/>
          </p:cNvSpPr>
          <p:nvPr>
            <p:ph type="ftr" sz="quarter" idx="11"/>
          </p:nvPr>
        </p:nvSpPr>
        <p:spPr/>
        <p:txBody>
          <a:bodyPr/>
          <a:lstStyle/>
          <a:p>
            <a:r>
              <a:rPr lang="en-US" smtClean="0"/>
              <a:t>FAST-NUCES</a:t>
            </a:r>
            <a:endParaRPr lang="en-US"/>
          </a:p>
        </p:txBody>
      </p:sp>
      <p:pic>
        <p:nvPicPr>
          <p:cNvPr id="25" name="Picture 2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71221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772400" cy="868362"/>
          </a:xfrm>
        </p:spPr>
        <p:txBody>
          <a:bodyPr>
            <a:normAutofit/>
          </a:bodyPr>
          <a:lstStyle/>
          <a:p>
            <a:r>
              <a:rPr lang="en-US" sz="3600" dirty="0" smtClean="0">
                <a:solidFill>
                  <a:schemeClr val="tx1"/>
                </a:solidFill>
                <a:latin typeface="Times New Roman" pitchFamily="18" charset="0"/>
                <a:cs typeface="Times New Roman" pitchFamily="18" charset="0"/>
              </a:rPr>
              <a:t>One DES round</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a:xfrm>
            <a:off x="381000" y="1143000"/>
            <a:ext cx="8305800" cy="2667000"/>
          </a:xfrm>
        </p:spPr>
        <p:txBody>
          <a:bodyPr>
            <a:normAutofit fontScale="85000" lnSpcReduction="20000"/>
          </a:bodyPr>
          <a:lstStyle/>
          <a:p>
            <a:r>
              <a:rPr lang="en-US" dirty="0" smtClean="0">
                <a:latin typeface="Times New Roman" pitchFamily="18" charset="0"/>
                <a:cs typeface="Times New Roman" pitchFamily="18" charset="0"/>
              </a:rPr>
              <a:t>Divide input block into two 32-bit blocks Li and </a:t>
            </a:r>
            <a:r>
              <a:rPr lang="en-US" dirty="0" err="1" smtClean="0">
                <a:latin typeface="Times New Roman" pitchFamily="18" charset="0"/>
                <a:cs typeface="Times New Roman" pitchFamily="18" charset="0"/>
              </a:rPr>
              <a:t>Ri</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Compute Li+1 as </a:t>
            </a:r>
            <a:r>
              <a:rPr lang="en-US" dirty="0" err="1" smtClean="0">
                <a:latin typeface="Times New Roman" pitchFamily="18" charset="0"/>
                <a:cs typeface="Times New Roman" pitchFamily="18" charset="0"/>
              </a:rPr>
              <a:t>Ri</a:t>
            </a:r>
            <a:r>
              <a:rPr lang="en-US" dirty="0" smtClean="0">
                <a:latin typeface="Times New Roman" pitchFamily="18" charset="0"/>
                <a:cs typeface="Times New Roman" pitchFamily="18" charset="0"/>
              </a:rPr>
              <a:t>, and Ri+1 as Li ⊕ F(</a:t>
            </a:r>
            <a:r>
              <a:rPr lang="en-US" dirty="0" err="1" smtClean="0">
                <a:latin typeface="Times New Roman" pitchFamily="18" charset="0"/>
                <a:cs typeface="Times New Roman" pitchFamily="18" charset="0"/>
              </a:rPr>
              <a:t>Ri</a:t>
            </a:r>
            <a:r>
              <a:rPr lang="en-US" dirty="0" smtClean="0">
                <a:latin typeface="Times New Roman" pitchFamily="18" charset="0"/>
                <a:cs typeface="Times New Roman" pitchFamily="18" charset="0"/>
              </a:rPr>
              <a:t>, Ki)</a:t>
            </a:r>
          </a:p>
          <a:p>
            <a:r>
              <a:rPr lang="en-US" dirty="0" smtClean="0">
                <a:latin typeface="Times New Roman" pitchFamily="18" charset="0"/>
                <a:cs typeface="Times New Roman" pitchFamily="18" charset="0"/>
              </a:rPr>
              <a:t>F is </a:t>
            </a:r>
            <a:r>
              <a:rPr lang="en-US" b="1" dirty="0" smtClean="0">
                <a:latin typeface="Times New Roman" pitchFamily="18" charset="0"/>
                <a:cs typeface="Times New Roman" pitchFamily="18" charset="0"/>
              </a:rPr>
              <a:t>cipher function, i.e. combination of substitution and permutation</a:t>
            </a:r>
          </a:p>
          <a:p>
            <a:r>
              <a:rPr lang="en-US" dirty="0" smtClean="0">
                <a:latin typeface="Times New Roman" pitchFamily="18" charset="0"/>
                <a:cs typeface="Times New Roman" pitchFamily="18" charset="0"/>
              </a:rPr>
              <a:t>Security provided by DES depends on the quality of the cipher function</a:t>
            </a:r>
          </a:p>
          <a:p>
            <a:r>
              <a:rPr lang="en-US" dirty="0" smtClean="0">
                <a:latin typeface="Times New Roman" pitchFamily="18" charset="0"/>
                <a:cs typeface="Times New Roman" pitchFamily="18" charset="0"/>
              </a:rPr>
              <a:t>Decryption: uses the same algorithm, has same expense like encryption</a:t>
            </a:r>
          </a:p>
          <a:p>
            <a:endParaRPr lang="en-US" dirty="0">
              <a:latin typeface="Times New Roman" pitchFamily="18" charset="0"/>
              <a:cs typeface="Times New Roman" pitchFamily="18" charset="0"/>
            </a:endParaRPr>
          </a:p>
        </p:txBody>
      </p:sp>
      <p:grpSp>
        <p:nvGrpSpPr>
          <p:cNvPr id="5" name="Group 4"/>
          <p:cNvGrpSpPr/>
          <p:nvPr/>
        </p:nvGrpSpPr>
        <p:grpSpPr>
          <a:xfrm>
            <a:off x="3886200" y="3962400"/>
            <a:ext cx="2057400" cy="1828800"/>
            <a:chOff x="1066800" y="2057400"/>
            <a:chExt cx="2057400" cy="1828800"/>
          </a:xfrm>
        </p:grpSpPr>
        <p:sp>
          <p:nvSpPr>
            <p:cNvPr id="6" name="Rectangle 5"/>
            <p:cNvSpPr/>
            <p:nvPr/>
          </p:nvSpPr>
          <p:spPr>
            <a:xfrm>
              <a:off x="1066800" y="20574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smtClean="0">
                  <a:solidFill>
                    <a:srgbClr val="0000FF"/>
                  </a:solidFill>
                </a:rPr>
                <a:t>i-1</a:t>
              </a:r>
              <a:endParaRPr lang="en-US" baseline="-25000" dirty="0">
                <a:solidFill>
                  <a:srgbClr val="0000FF"/>
                </a:solidFill>
              </a:endParaRPr>
            </a:p>
          </p:txBody>
        </p:sp>
        <p:sp>
          <p:nvSpPr>
            <p:cNvPr id="7" name="Rectangle 6"/>
            <p:cNvSpPr/>
            <p:nvPr/>
          </p:nvSpPr>
          <p:spPr>
            <a:xfrm>
              <a:off x="1066800" y="29718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i-1</a:t>
              </a:r>
              <a:endParaRPr lang="en-US" baseline="-25000" dirty="0">
                <a:solidFill>
                  <a:srgbClr val="0000FF"/>
                </a:solidFill>
              </a:endParaRPr>
            </a:p>
          </p:txBody>
        </p:sp>
        <p:sp>
          <p:nvSpPr>
            <p:cNvPr id="8" name="Rectangle 7"/>
            <p:cNvSpPr/>
            <p:nvPr/>
          </p:nvSpPr>
          <p:spPr>
            <a:xfrm>
              <a:off x="2743200" y="20574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rgbClr val="0000FF"/>
                  </a:solidFill>
                </a:rPr>
                <a:t>R</a:t>
              </a:r>
              <a:r>
                <a:rPr lang="en-US" baseline="-25000" dirty="0" err="1" smtClean="0">
                  <a:solidFill>
                    <a:srgbClr val="0000FF"/>
                  </a:solidFill>
                </a:rPr>
                <a:t>i</a:t>
              </a:r>
              <a:endParaRPr lang="en-US" baseline="-25000" dirty="0">
                <a:solidFill>
                  <a:srgbClr val="0000FF"/>
                </a:solidFill>
              </a:endParaRPr>
            </a:p>
          </p:txBody>
        </p:sp>
        <p:sp>
          <p:nvSpPr>
            <p:cNvPr id="9" name="Rectangle 8"/>
            <p:cNvSpPr/>
            <p:nvPr/>
          </p:nvSpPr>
          <p:spPr>
            <a:xfrm>
              <a:off x="2743200" y="29718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i</a:t>
              </a:r>
              <a:endParaRPr lang="en-US" baseline="-25000" dirty="0">
                <a:solidFill>
                  <a:srgbClr val="0000FF"/>
                </a:solidFill>
              </a:endParaRPr>
            </a:p>
          </p:txBody>
        </p:sp>
        <p:sp>
          <p:nvSpPr>
            <p:cNvPr id="10" name="TextBox 9"/>
            <p:cNvSpPr txBox="1"/>
            <p:nvPr/>
          </p:nvSpPr>
          <p:spPr>
            <a:xfrm flipV="1">
              <a:off x="1752600" y="3276601"/>
              <a:ext cx="490840" cy="461665"/>
            </a:xfrm>
            <a:prstGeom prst="rect">
              <a:avLst/>
            </a:prstGeom>
            <a:noFill/>
          </p:spPr>
          <p:txBody>
            <a:bodyPr wrap="none" rtlCol="0">
              <a:spAutoFit/>
            </a:bodyPr>
            <a:lstStyle/>
            <a:p>
              <a:r>
                <a:rPr lang="en-US" sz="2400" dirty="0" smtClean="0"/>
                <a:t>⊕</a:t>
              </a:r>
              <a:endParaRPr lang="en-US" sz="2400" dirty="0"/>
            </a:p>
          </p:txBody>
        </p:sp>
        <p:cxnSp>
          <p:nvCxnSpPr>
            <p:cNvPr id="11" name="Straight Connector 10"/>
            <p:cNvCxnSpPr/>
            <p:nvPr/>
          </p:nvCxnSpPr>
          <p:spPr>
            <a:xfrm flipV="1">
              <a:off x="1447800" y="2260600"/>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1447800" y="3581400"/>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0" idx="3"/>
            </p:cNvCxnSpPr>
            <p:nvPr/>
          </p:nvCxnSpPr>
          <p:spPr>
            <a:xfrm>
              <a:off x="2243440" y="3507433"/>
              <a:ext cx="118760" cy="739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endCxn id="9" idx="1"/>
            </p:cNvCxnSpPr>
            <p:nvPr/>
          </p:nvCxnSpPr>
          <p:spPr>
            <a:xfrm flipV="1">
              <a:off x="2362200" y="2413000"/>
              <a:ext cx="381000" cy="1168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8" idx="1"/>
            </p:cNvCxnSpPr>
            <p:nvPr/>
          </p:nvCxnSpPr>
          <p:spPr>
            <a:xfrm>
              <a:off x="2362200" y="2260600"/>
              <a:ext cx="38100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1676400" y="2565400"/>
              <a:ext cx="457200" cy="508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rgbClr val="0000FF"/>
                  </a:solidFill>
                </a:rPr>
                <a:t>F</a:t>
              </a:r>
              <a:r>
                <a:rPr lang="en-US" baseline="-25000" dirty="0" err="1" smtClean="0">
                  <a:solidFill>
                    <a:srgbClr val="0000FF"/>
                  </a:solidFill>
                </a:rPr>
                <a:t>i</a:t>
              </a:r>
              <a:endParaRPr lang="en-US" baseline="-25000" dirty="0">
                <a:solidFill>
                  <a:srgbClr val="0000FF"/>
                </a:solidFill>
              </a:endParaRPr>
            </a:p>
          </p:txBody>
        </p:sp>
        <p:cxnSp>
          <p:nvCxnSpPr>
            <p:cNvPr id="17" name="Straight Arrow Connector 16"/>
            <p:cNvCxnSpPr/>
            <p:nvPr/>
          </p:nvCxnSpPr>
          <p:spPr>
            <a:xfrm>
              <a:off x="1905000" y="2260600"/>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1905000" y="3073400"/>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pic>
        <p:nvPicPr>
          <p:cNvPr id="20" name="Picture 19"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792162"/>
          </a:xfrm>
        </p:spPr>
        <p:txBody>
          <a:bodyPr>
            <a:normAutofit/>
          </a:bodyPr>
          <a:lstStyle/>
          <a:p>
            <a:r>
              <a:rPr lang="en-US" sz="3600" dirty="0" smtClean="0">
                <a:solidFill>
                  <a:schemeClr val="tx1"/>
                </a:solidFill>
                <a:latin typeface="Times New Roman" pitchFamily="18" charset="0"/>
                <a:cs typeface="Times New Roman" pitchFamily="18" charset="0"/>
              </a:rPr>
              <a:t>The function    F(x, </a:t>
            </a:r>
            <a:r>
              <a:rPr lang="en-US" sz="3600" dirty="0" err="1" smtClean="0">
                <a:solidFill>
                  <a:schemeClr val="tx1"/>
                </a:solidFill>
                <a:latin typeface="Times New Roman" pitchFamily="18" charset="0"/>
                <a:cs typeface="Times New Roman" pitchFamily="18" charset="0"/>
              </a:rPr>
              <a:t>k</a:t>
            </a:r>
            <a:r>
              <a:rPr lang="en-US" sz="3600" baseline="-25000" dirty="0" err="1" smtClean="0">
                <a:solidFill>
                  <a:schemeClr val="tx1"/>
                </a:solidFill>
                <a:latin typeface="Times New Roman" pitchFamily="18" charset="0"/>
                <a:cs typeface="Times New Roman" pitchFamily="18" charset="0"/>
              </a:rPr>
              <a:t>i</a:t>
            </a:r>
            <a:r>
              <a:rPr lang="en-US" sz="3600" dirty="0" smtClean="0">
                <a:solidFill>
                  <a:schemeClr val="tx1"/>
                </a:solidFill>
                <a:latin typeface="Times New Roman" pitchFamily="18" charset="0"/>
                <a:cs typeface="Times New Roman" pitchFamily="18" charset="0"/>
              </a:rPr>
              <a:t>)</a:t>
            </a:r>
            <a:endParaRPr lang="en-US" sz="3600" dirty="0">
              <a:solidFill>
                <a:schemeClr val="tx1"/>
              </a:solidFill>
              <a:latin typeface="Times New Roman" pitchFamily="18" charset="0"/>
              <a:cs typeface="Times New Roman" pitchFamily="18" charset="0"/>
            </a:endParaRPr>
          </a:p>
        </p:txBody>
      </p:sp>
      <p:sp>
        <p:nvSpPr>
          <p:cNvPr id="3" name="TextBox 2"/>
          <p:cNvSpPr txBox="1"/>
          <p:nvPr/>
        </p:nvSpPr>
        <p:spPr>
          <a:xfrm>
            <a:off x="381000" y="5786735"/>
            <a:ext cx="8472191"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S-box:  function {0,1}</a:t>
            </a:r>
            <a:r>
              <a:rPr lang="en-US" sz="2400" baseline="30000" dirty="0" smtClean="0">
                <a:latin typeface="Times New Roman" pitchFamily="18" charset="0"/>
                <a:cs typeface="Times New Roman" pitchFamily="18" charset="0"/>
              </a:rPr>
              <a:t>6</a:t>
            </a:r>
            <a:r>
              <a:rPr lang="en-US" sz="2400" dirty="0" smtClean="0">
                <a:latin typeface="Times New Roman" pitchFamily="18" charset="0"/>
                <a:cs typeface="Times New Roman" pitchFamily="18" charset="0"/>
              </a:rPr>
              <a:t> ⟶ {0,1}</a:t>
            </a:r>
            <a:r>
              <a:rPr lang="en-US" sz="2400" baseline="30000" dirty="0" smtClean="0">
                <a:latin typeface="Times New Roman" pitchFamily="18" charset="0"/>
                <a:cs typeface="Times New Roman" pitchFamily="18" charset="0"/>
              </a:rPr>
              <a:t>4  </a:t>
            </a:r>
            <a:r>
              <a:rPr lang="en-US" sz="2400" dirty="0" smtClean="0">
                <a:latin typeface="Times New Roman" pitchFamily="18" charset="0"/>
                <a:cs typeface="Times New Roman" pitchFamily="18" charset="0"/>
              </a:rPr>
              <a:t> ,  implemented as look-up table.</a:t>
            </a:r>
            <a:endParaRPr lang="en-US" sz="2400" baseline="30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1543050" y="1066800"/>
            <a:ext cx="6000750" cy="4494679"/>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US" dirty="0" smtClean="0"/>
              <a:t>FAST-NUCES</a:t>
            </a:r>
            <a:endParaRPr lang="en-US" dirty="0"/>
          </a:p>
        </p:txBody>
      </p:sp>
      <p:pic>
        <p:nvPicPr>
          <p:cNvPr id="8" name="Picture 7"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4448678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001000" cy="639762"/>
          </a:xfrm>
        </p:spPr>
        <p:txBody>
          <a:bodyPr>
            <a:normAutofit fontScale="90000"/>
          </a:bodyPr>
          <a:lstStyle/>
          <a:p>
            <a:r>
              <a:rPr lang="en-US" sz="3600" dirty="0" smtClean="0">
                <a:solidFill>
                  <a:schemeClr val="tx1"/>
                </a:solidFill>
                <a:latin typeface="Times New Roman" pitchFamily="18" charset="0"/>
                <a:cs typeface="Times New Roman" pitchFamily="18" charset="0"/>
              </a:rPr>
              <a:t>E: Expansion P-box</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a:xfrm>
            <a:off x="381000" y="990600"/>
            <a:ext cx="8305800" cy="2819400"/>
          </a:xfrm>
        </p:spPr>
        <p:txBody>
          <a:bodyPr>
            <a:normAutofit/>
          </a:bodyPr>
          <a:lstStyle/>
          <a:p>
            <a:pPr algn="just">
              <a:lnSpc>
                <a:spcPct val="120000"/>
              </a:lnSpc>
            </a:pPr>
            <a:r>
              <a:rPr lang="en-US" sz="2400" dirty="0" smtClean="0">
                <a:latin typeface="Times New Roman" pitchFamily="18" charset="0"/>
              </a:rPr>
              <a:t>since R</a:t>
            </a:r>
            <a:r>
              <a:rPr lang="en-US" sz="2400" baseline="-25000" dirty="0" smtClean="0">
                <a:latin typeface="Times New Roman" pitchFamily="18" charset="0"/>
              </a:rPr>
              <a:t>i−1</a:t>
            </a:r>
            <a:r>
              <a:rPr lang="en-US" sz="2400" dirty="0" smtClean="0">
                <a:latin typeface="Times New Roman" pitchFamily="18" charset="0"/>
              </a:rPr>
              <a:t> is a 32-bit input and </a:t>
            </a:r>
            <a:r>
              <a:rPr lang="en-US" sz="2400" dirty="0" err="1" smtClean="0">
                <a:latin typeface="Times New Roman" pitchFamily="18" charset="0"/>
              </a:rPr>
              <a:t>k</a:t>
            </a:r>
            <a:r>
              <a:rPr lang="en-US" sz="2400" baseline="-25000" dirty="0" err="1" smtClean="0">
                <a:latin typeface="Times New Roman" pitchFamily="18" charset="0"/>
              </a:rPr>
              <a:t>i</a:t>
            </a:r>
            <a:r>
              <a:rPr lang="en-US" sz="2400" dirty="0" smtClean="0">
                <a:latin typeface="Times New Roman" pitchFamily="18" charset="0"/>
              </a:rPr>
              <a:t> is a 48-bit key, we first need to expand R</a:t>
            </a:r>
            <a:r>
              <a:rPr lang="en-US" sz="2400" baseline="-25000" dirty="0" smtClean="0">
                <a:latin typeface="Times New Roman" pitchFamily="18" charset="0"/>
              </a:rPr>
              <a:t>i−1</a:t>
            </a:r>
            <a:r>
              <a:rPr lang="en-US" sz="2400" dirty="0" smtClean="0">
                <a:latin typeface="Times New Roman" pitchFamily="18" charset="0"/>
              </a:rPr>
              <a:t> to 48 bits.</a:t>
            </a:r>
          </a:p>
          <a:p>
            <a:pPr algn="just">
              <a:lnSpc>
                <a:spcPct val="120000"/>
              </a:lnSpc>
              <a:buNone/>
            </a:pPr>
            <a:r>
              <a:rPr lang="en-US" sz="2400" dirty="0" smtClean="0">
                <a:latin typeface="Times New Roman" pitchFamily="18" charset="0"/>
                <a:cs typeface="Times New Roman" pitchFamily="18" charset="0"/>
              </a:rPr>
              <a:t>Expansion Permutation </a:t>
            </a:r>
          </a:p>
          <a:p>
            <a:pPr algn="just">
              <a:lnSpc>
                <a:spcPct val="120000"/>
              </a:lnSpc>
              <a:buNone/>
            </a:pPr>
            <a:endParaRPr lang="en-US" sz="2400" dirty="0" smtClean="0">
              <a:latin typeface="Times New Roman" pitchFamily="18" charset="0"/>
              <a:cs typeface="Times New Roman" pitchFamily="18" charset="0"/>
            </a:endParaRPr>
          </a:p>
          <a:p>
            <a:pPr algn="just">
              <a:lnSpc>
                <a:spcPct val="120000"/>
              </a:lnSpc>
              <a:buNone/>
            </a:pPr>
            <a:endParaRPr lang="en-US" sz="2400" dirty="0" smtClean="0">
              <a:latin typeface="Times New Roman" pitchFamily="18" charset="0"/>
              <a:cs typeface="Times New Roman" pitchFamily="18" charset="0"/>
            </a:endParaRPr>
          </a:p>
          <a:p>
            <a:pPr algn="just">
              <a:lnSpc>
                <a:spcPct val="120000"/>
              </a:lnSpc>
              <a:buNone/>
            </a:pPr>
            <a:endParaRPr lang="en-US" sz="2400" dirty="0" smtClean="0">
              <a:latin typeface="Times New Roman" pitchFamily="18" charset="0"/>
              <a:cs typeface="Times New Roman" pitchFamily="18" charset="0"/>
            </a:endParaRPr>
          </a:p>
          <a:p>
            <a:pPr algn="just">
              <a:lnSpc>
                <a:spcPct val="120000"/>
              </a:lnSpc>
              <a:buNone/>
            </a:pPr>
            <a:endParaRPr lang="en-US" dirty="0">
              <a:latin typeface="Times New Roman" pitchFamily="18" charset="0"/>
              <a:cs typeface="Times New Roman" pitchFamily="18" charset="0"/>
            </a:endParaRPr>
          </a:p>
        </p:txBody>
      </p:sp>
      <p:pic>
        <p:nvPicPr>
          <p:cNvPr id="19" name="Picture 13"/>
          <p:cNvPicPr>
            <a:picLocks noChangeAspect="1" noChangeArrowheads="1"/>
          </p:cNvPicPr>
          <p:nvPr/>
        </p:nvPicPr>
        <p:blipFill>
          <a:blip r:embed="rId2" cstate="print"/>
          <a:srcRect/>
          <a:stretch>
            <a:fillRect/>
          </a:stretch>
        </p:blipFill>
        <p:spPr bwMode="auto">
          <a:xfrm>
            <a:off x="533400" y="2514600"/>
            <a:ext cx="8610600" cy="1284287"/>
          </a:xfrm>
          <a:prstGeom prst="rect">
            <a:avLst/>
          </a:prstGeom>
          <a:noFill/>
          <a:ln w="9525">
            <a:noFill/>
            <a:miter lim="800000"/>
            <a:headEnd/>
            <a:tailEnd/>
          </a:ln>
          <a:effectLst/>
        </p:spPr>
      </p:pic>
      <p:pic>
        <p:nvPicPr>
          <p:cNvPr id="20" name="Picture 13"/>
          <p:cNvPicPr>
            <a:picLocks noChangeAspect="1" noChangeArrowheads="1"/>
          </p:cNvPicPr>
          <p:nvPr/>
        </p:nvPicPr>
        <p:blipFill>
          <a:blip r:embed="rId3" cstate="print"/>
          <a:srcRect/>
          <a:stretch>
            <a:fillRect/>
          </a:stretch>
        </p:blipFill>
        <p:spPr bwMode="auto">
          <a:xfrm>
            <a:off x="2362200" y="3962400"/>
            <a:ext cx="5791200" cy="2643865"/>
          </a:xfrm>
          <a:prstGeom prst="rect">
            <a:avLst/>
          </a:prstGeom>
          <a:noFill/>
          <a:ln w="9525">
            <a:noFill/>
            <a:miter lim="800000"/>
            <a:headEnd/>
            <a:tailEnd/>
          </a:ln>
          <a:effectLst/>
        </p:spPr>
      </p:pic>
      <p:sp>
        <p:nvSpPr>
          <p:cNvPr id="21" name="TextBox 20"/>
          <p:cNvSpPr txBox="1"/>
          <p:nvPr/>
        </p:nvSpPr>
        <p:spPr>
          <a:xfrm>
            <a:off x="3352800" y="6488668"/>
            <a:ext cx="2732351" cy="369332"/>
          </a:xfrm>
          <a:prstGeom prst="rect">
            <a:avLst/>
          </a:prstGeom>
          <a:noFill/>
        </p:spPr>
        <p:txBody>
          <a:bodyPr wrap="none" rtlCol="0">
            <a:spAutoFit/>
          </a:bodyPr>
          <a:lstStyle/>
          <a:p>
            <a:r>
              <a:rPr lang="en-US" b="1" dirty="0" smtClean="0"/>
              <a:t>Expansion P-Box Table</a:t>
            </a:r>
            <a:endParaRPr lang="en-US" b="1" dirty="0"/>
          </a:p>
        </p:txBody>
      </p:sp>
      <p:pic>
        <p:nvPicPr>
          <p:cNvPr id="8" name="Picture 7"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772400" cy="792162"/>
          </a:xfrm>
        </p:spPr>
        <p:txBody>
          <a:bodyPr/>
          <a:lstStyle/>
          <a:p>
            <a:r>
              <a:rPr lang="en-US" dirty="0" smtClean="0">
                <a:solidFill>
                  <a:schemeClr val="tx1"/>
                </a:solidFill>
                <a:latin typeface="Times New Roman" pitchFamily="18" charset="0"/>
                <a:cs typeface="Times New Roman" pitchFamily="18" charset="0"/>
              </a:rPr>
              <a:t>XOR: Key and Expanded R bits</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lstStyle/>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09600" y="1704975"/>
            <a:ext cx="8199482" cy="3400425"/>
          </a:xfrm>
          <a:prstGeom prst="rect">
            <a:avLst/>
          </a:prstGeom>
          <a:noFill/>
          <a:ln w="9525">
            <a:noFill/>
            <a:miter lim="800000"/>
            <a:headEnd/>
            <a:tailEnd/>
          </a:ln>
        </p:spPr>
      </p:pic>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772400" cy="792162"/>
          </a:xfrm>
        </p:spPr>
        <p:txBody>
          <a:bodyPr>
            <a:normAutofit/>
          </a:bodyPr>
          <a:lstStyle/>
          <a:p>
            <a:r>
              <a:rPr lang="en-US" sz="3600" dirty="0" smtClean="0">
                <a:solidFill>
                  <a:schemeClr val="tx1"/>
                </a:solidFill>
                <a:latin typeface="Times New Roman" pitchFamily="18" charset="0"/>
                <a:cs typeface="Times New Roman" pitchFamily="18" charset="0"/>
              </a:rPr>
              <a:t>Application of S-Boxes</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lstStyle/>
          <a:p>
            <a:r>
              <a:rPr lang="en-US" sz="2400" i="1" dirty="0" smtClean="0">
                <a:latin typeface="Times New Roman" pitchFamily="18" charset="0"/>
                <a:cs typeface="Times New Roman" pitchFamily="18" charset="0"/>
              </a:rPr>
              <a:t>The S-boxes do the real mixing (confusion --- nonlinearity). DES uses 8 S-boxes, each with a 6-bit input and a 4-bit output.</a:t>
            </a:r>
          </a:p>
          <a:p>
            <a:r>
              <a:rPr lang="en-US" dirty="0" smtClean="0">
                <a:latin typeface="Times New Roman" pitchFamily="18" charset="0"/>
                <a:cs typeface="Times New Roman" pitchFamily="18" charset="0"/>
              </a:rPr>
              <a:t>S</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{0,1}</a:t>
            </a:r>
            <a:r>
              <a:rPr lang="en-US" baseline="30000" dirty="0" smtClean="0">
                <a:latin typeface="Times New Roman" pitchFamily="18" charset="0"/>
                <a:cs typeface="Times New Roman" pitchFamily="18" charset="0"/>
              </a:rPr>
              <a:t>6</a:t>
            </a:r>
            <a:r>
              <a:rPr lang="en-US" dirty="0" smtClean="0">
                <a:latin typeface="Times New Roman" pitchFamily="18" charset="0"/>
                <a:cs typeface="Times New Roman" pitchFamily="18" charset="0"/>
              </a:rPr>
              <a:t> ⟶ {0,1}</a:t>
            </a:r>
            <a:r>
              <a:rPr lang="en-US" baseline="30000" dirty="0" smtClean="0">
                <a:latin typeface="Times New Roman" pitchFamily="18" charset="0"/>
                <a:cs typeface="Times New Roman" pitchFamily="18" charset="0"/>
              </a:rPr>
              <a:t>4 </a:t>
            </a:r>
            <a:r>
              <a:rPr lang="en-US" dirty="0" smtClean="0">
                <a:latin typeface="Times New Roman" pitchFamily="18" charset="0"/>
                <a:cs typeface="Times New Roman" pitchFamily="18" charset="0"/>
              </a:rPr>
              <a:t> </a:t>
            </a:r>
          </a:p>
          <a:p>
            <a:endParaRPr lang="en-US" dirty="0">
              <a:latin typeface="Times New Roman" pitchFamily="18" charset="0"/>
              <a:cs typeface="Times New Roman" pitchFamily="18" charset="0"/>
            </a:endParaRPr>
          </a:p>
        </p:txBody>
      </p:sp>
      <p:pic>
        <p:nvPicPr>
          <p:cNvPr id="5" name="Picture 11"/>
          <p:cNvPicPr>
            <a:picLocks noChangeAspect="1" noChangeArrowheads="1"/>
          </p:cNvPicPr>
          <p:nvPr/>
        </p:nvPicPr>
        <p:blipFill>
          <a:blip r:embed="rId2" cstate="print"/>
          <a:srcRect/>
          <a:stretch>
            <a:fillRect/>
          </a:stretch>
        </p:blipFill>
        <p:spPr bwMode="auto">
          <a:xfrm>
            <a:off x="981075" y="3454400"/>
            <a:ext cx="7705725" cy="2032000"/>
          </a:xfrm>
          <a:prstGeom prst="rect">
            <a:avLst/>
          </a:prstGeom>
          <a:noFill/>
          <a:ln w="9525">
            <a:noFill/>
            <a:miter lim="800000"/>
            <a:headEnd/>
            <a:tailEnd/>
          </a:ln>
          <a:effectLst/>
        </p:spPr>
      </p:pic>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7772400" cy="609600"/>
          </a:xfrm>
        </p:spPr>
        <p:txBody>
          <a:bodyPr>
            <a:normAutofit fontScale="90000"/>
          </a:bodyPr>
          <a:lstStyle/>
          <a:p>
            <a:r>
              <a:rPr lang="en-US" dirty="0" smtClean="0">
                <a:solidFill>
                  <a:schemeClr val="tx1"/>
                </a:solidFill>
                <a:latin typeface="Times New Roman" pitchFamily="18" charset="0"/>
                <a:cs typeface="Times New Roman" pitchFamily="18" charset="0"/>
              </a:rPr>
              <a:t>The S-Boxes</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lstStyle/>
          <a:p>
            <a:r>
              <a:rPr lang="en-US" dirty="0" smtClean="0">
                <a:latin typeface="Times New Roman" pitchFamily="18" charset="0"/>
                <a:cs typeface="Times New Roman" pitchFamily="18" charset="0"/>
              </a:rPr>
              <a:t>S-Box rule</a:t>
            </a:r>
          </a:p>
          <a:p>
            <a:endParaRPr lang="en-US" dirty="0">
              <a:latin typeface="Times New Roman" pitchFamily="18" charset="0"/>
              <a:cs typeface="Times New Roman" pitchFamily="18" charset="0"/>
            </a:endParaRPr>
          </a:p>
        </p:txBody>
      </p:sp>
      <p:pic>
        <p:nvPicPr>
          <p:cNvPr id="5" name="Picture 13"/>
          <p:cNvPicPr>
            <a:picLocks noChangeAspect="1" noChangeArrowheads="1"/>
          </p:cNvPicPr>
          <p:nvPr/>
        </p:nvPicPr>
        <p:blipFill>
          <a:blip r:embed="rId2" cstate="print"/>
          <a:srcRect/>
          <a:stretch>
            <a:fillRect/>
          </a:stretch>
        </p:blipFill>
        <p:spPr bwMode="auto">
          <a:xfrm>
            <a:off x="1812925" y="2057400"/>
            <a:ext cx="4716463" cy="3827463"/>
          </a:xfrm>
          <a:prstGeom prst="rect">
            <a:avLst/>
          </a:prstGeom>
          <a:noFill/>
          <a:ln w="9525">
            <a:noFill/>
            <a:miter lim="800000"/>
            <a:headEnd/>
            <a:tailEnd/>
          </a:ln>
          <a:effectLst/>
        </p:spPr>
      </p:pic>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772400" cy="655638"/>
          </a:xfrm>
        </p:spPr>
        <p:txBody>
          <a:bodyPr>
            <a:normAutofit fontScale="90000"/>
          </a:bodyPr>
          <a:lstStyle/>
          <a:p>
            <a:r>
              <a:rPr lang="en-US" sz="3600" dirty="0" smtClean="0">
                <a:solidFill>
                  <a:schemeClr val="tx1"/>
                </a:solidFill>
                <a:latin typeface="Times New Roman" pitchFamily="18" charset="0"/>
                <a:cs typeface="Times New Roman" pitchFamily="18" charset="0"/>
              </a:rPr>
              <a:t>Modern Ciphers</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normAutofit/>
          </a:bodyPr>
          <a:lstStyle/>
          <a:p>
            <a:r>
              <a:rPr lang="en-US" b="1" dirty="0" smtClean="0">
                <a:solidFill>
                  <a:schemeClr val="accent1"/>
                </a:solidFill>
                <a:latin typeface="Times New Roman" pitchFamily="18" charset="0"/>
                <a:cs typeface="Times New Roman" pitchFamily="18" charset="0"/>
              </a:rPr>
              <a:t>Modern ciphers</a:t>
            </a:r>
          </a:p>
          <a:p>
            <a:pPr lvl="1"/>
            <a:r>
              <a:rPr lang="en-US" dirty="0" smtClean="0">
                <a:latin typeface="Times New Roman" pitchFamily="18" charset="0"/>
                <a:cs typeface="Times New Roman" pitchFamily="18" charset="0"/>
              </a:rPr>
              <a:t>Sophisticated design using substitutions and permutations</a:t>
            </a:r>
          </a:p>
          <a:p>
            <a:pPr lvl="1"/>
            <a:r>
              <a:rPr lang="en-US" dirty="0" smtClean="0">
                <a:latin typeface="Times New Roman" pitchFamily="18" charset="0"/>
                <a:cs typeface="Times New Roman" pitchFamily="18" charset="0"/>
              </a:rPr>
              <a:t>Round-based encryption and decryption algorithms</a:t>
            </a:r>
          </a:p>
          <a:p>
            <a:pPr lvl="1"/>
            <a:r>
              <a:rPr lang="en-US" dirty="0" smtClean="0">
                <a:latin typeface="Times New Roman" pitchFamily="18" charset="0"/>
                <a:cs typeface="Times New Roman" pitchFamily="18" charset="0"/>
              </a:rPr>
              <a:t>Efficient implementations in hardware and software</a:t>
            </a:r>
          </a:p>
          <a:p>
            <a:r>
              <a:rPr lang="en-US" b="1" dirty="0" smtClean="0">
                <a:solidFill>
                  <a:schemeClr val="accent1"/>
                </a:solidFill>
                <a:latin typeface="Times New Roman" pitchFamily="18" charset="0"/>
                <a:cs typeface="Times New Roman" pitchFamily="18" charset="0"/>
              </a:rPr>
              <a:t>Common classes of modern ciphers</a:t>
            </a:r>
          </a:p>
          <a:p>
            <a:pPr lvl="1"/>
            <a:r>
              <a:rPr lang="en-US" dirty="0" smtClean="0">
                <a:latin typeface="Times New Roman" pitchFamily="18" charset="0"/>
                <a:cs typeface="Times New Roman" pitchFamily="18" charset="0"/>
              </a:rPr>
              <a:t>Block ciphers = processing of fixed-length blocks</a:t>
            </a:r>
          </a:p>
          <a:p>
            <a:pPr lvl="2"/>
            <a:r>
              <a:rPr lang="en-US" dirty="0" smtClean="0">
                <a:latin typeface="Times New Roman" pitchFamily="18" charset="0"/>
                <a:cs typeface="Times New Roman" pitchFamily="18" charset="0"/>
              </a:rPr>
              <a:t>Examples: DES, AES, Blowfish</a:t>
            </a:r>
          </a:p>
          <a:p>
            <a:pPr lvl="1"/>
            <a:r>
              <a:rPr lang="en-US" dirty="0" smtClean="0">
                <a:latin typeface="Times New Roman" pitchFamily="18" charset="0"/>
                <a:cs typeface="Times New Roman" pitchFamily="18" charset="0"/>
              </a:rPr>
              <a:t>Stream ciphers = processing of individual bits or bytes</a:t>
            </a:r>
          </a:p>
          <a:p>
            <a:pPr lvl="2"/>
            <a:r>
              <a:rPr lang="en-US" dirty="0" smtClean="0">
                <a:latin typeface="Times New Roman" pitchFamily="18" charset="0"/>
                <a:cs typeface="Times New Roman" pitchFamily="18" charset="0"/>
              </a:rPr>
              <a:t>Examples: RC4, A5/1</a:t>
            </a:r>
          </a:p>
          <a:p>
            <a:endParaRPr lang="en-US" dirty="0">
              <a:latin typeface="Times New Roman" pitchFamily="18" charset="0"/>
              <a:cs typeface="Times New Roman" pitchFamily="18" charset="0"/>
            </a:endParaRP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772400" cy="579438"/>
          </a:xfrm>
        </p:spPr>
        <p:txBody>
          <a:bodyPr>
            <a:normAutofit fontScale="90000"/>
          </a:bodyPr>
          <a:lstStyle/>
          <a:p>
            <a:r>
              <a:rPr lang="en-US" dirty="0" smtClean="0">
                <a:solidFill>
                  <a:schemeClr val="tx1"/>
                </a:solidFill>
                <a:latin typeface="Times" pitchFamily="18" charset="0"/>
              </a:rPr>
              <a:t>The S-Boxes</a:t>
            </a:r>
            <a:endParaRPr lang="en-US" dirty="0">
              <a:solidFill>
                <a:schemeClr val="tx1"/>
              </a:solidFill>
              <a:latin typeface="Times"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pic>
        <p:nvPicPr>
          <p:cNvPr id="5" name="Content Placeholder 3"/>
          <p:cNvPicPr>
            <a:picLocks noGrp="1" noChangeAspect="1"/>
          </p:cNvPicPr>
          <p:nvPr>
            <p:ph sz="quarter" idx="1"/>
          </p:nvPr>
        </p:nvPicPr>
        <p:blipFill rotWithShape="1">
          <a:blip r:embed="rId2" cstate="print"/>
          <a:srcRect l="-458" r="163"/>
          <a:stretch/>
        </p:blipFill>
        <p:spPr>
          <a:xfrm>
            <a:off x="914400" y="2733720"/>
            <a:ext cx="7772400" cy="2000160"/>
          </a:xfrm>
          <a:prstGeom prst="rect">
            <a:avLst/>
          </a:prstGeom>
        </p:spPr>
      </p:pic>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731838"/>
          </a:xfrm>
        </p:spPr>
        <p:txBody>
          <a:bodyPr>
            <a:normAutofit/>
          </a:bodyPr>
          <a:lstStyle/>
          <a:p>
            <a:r>
              <a:rPr lang="en-US" sz="3200" dirty="0" smtClean="0">
                <a:solidFill>
                  <a:schemeClr val="tx1"/>
                </a:solidFill>
                <a:latin typeface="Times New Roman" pitchFamily="18" charset="0"/>
                <a:cs typeface="Times New Roman" pitchFamily="18" charset="0"/>
              </a:rPr>
              <a:t>Final Straight Permutation on S-Box Output</a:t>
            </a:r>
            <a:endParaRPr lang="en-US" sz="32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lstStyle/>
          <a:p>
            <a:r>
              <a:rPr lang="en-US" dirty="0" smtClean="0">
                <a:latin typeface="Times New Roman" pitchFamily="18" charset="0"/>
                <a:cs typeface="Times New Roman" pitchFamily="18" charset="0"/>
              </a:rPr>
              <a:t>Straight Permutation Table</a:t>
            </a:r>
            <a:endParaRPr lang="en-US" dirty="0">
              <a:latin typeface="Times New Roman" pitchFamily="18" charset="0"/>
              <a:cs typeface="Times New Roman" pitchFamily="18" charset="0"/>
            </a:endParaRPr>
          </a:p>
        </p:txBody>
      </p:sp>
      <p:pic>
        <p:nvPicPr>
          <p:cNvPr id="5" name="Picture 13"/>
          <p:cNvPicPr>
            <a:picLocks noChangeAspect="1" noChangeArrowheads="1"/>
          </p:cNvPicPr>
          <p:nvPr/>
        </p:nvPicPr>
        <p:blipFill>
          <a:blip r:embed="rId2" cstate="print"/>
          <a:srcRect/>
          <a:stretch>
            <a:fillRect/>
          </a:stretch>
        </p:blipFill>
        <p:spPr bwMode="auto">
          <a:xfrm>
            <a:off x="914400" y="2408238"/>
            <a:ext cx="7550150" cy="1706562"/>
          </a:xfrm>
          <a:prstGeom prst="rect">
            <a:avLst/>
          </a:prstGeom>
          <a:noFill/>
          <a:ln w="9525">
            <a:noFill/>
            <a:miter lim="800000"/>
            <a:headEnd/>
            <a:tailEnd/>
          </a:ln>
          <a:effectLst/>
        </p:spPr>
      </p:pic>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1" name="Rectangle 11"/>
          <p:cNvSpPr>
            <a:spLocks noChangeArrowheads="1"/>
          </p:cNvSpPr>
          <p:nvPr/>
        </p:nvSpPr>
        <p:spPr bwMode="auto">
          <a:xfrm>
            <a:off x="228600" y="1092111"/>
            <a:ext cx="8229600" cy="1200329"/>
          </a:xfrm>
          <a:prstGeom prst="rect">
            <a:avLst/>
          </a:prstGeom>
          <a:noFill/>
          <a:ln w="9525">
            <a:noFill/>
            <a:miter lim="800000"/>
            <a:headEnd/>
            <a:tailEnd/>
          </a:ln>
          <a:effectLst/>
        </p:spPr>
        <p:txBody>
          <a:bodyPr anchor="ctr">
            <a:spAutoFit/>
          </a:bodyPr>
          <a:lstStyle/>
          <a:p>
            <a:pPr algn="just" eaLnBrk="1" hangingPunct="1"/>
            <a:r>
              <a:rPr lang="en-US" sz="2400" dirty="0">
                <a:latin typeface="Times New Roman" pitchFamily="18" charset="0"/>
              </a:rPr>
              <a:t>We choose a random plaintext block and a random key, and determine what the </a:t>
            </a:r>
            <a:r>
              <a:rPr lang="en-US" sz="2400" dirty="0" err="1">
                <a:latin typeface="Times New Roman" pitchFamily="18" charset="0"/>
              </a:rPr>
              <a:t>ciphertext</a:t>
            </a:r>
            <a:r>
              <a:rPr lang="en-US" sz="2400" dirty="0">
                <a:latin typeface="Times New Roman" pitchFamily="18" charset="0"/>
              </a:rPr>
              <a:t> block would be (all in hexadecimal):</a:t>
            </a:r>
          </a:p>
        </p:txBody>
      </p:sp>
      <p:pic>
        <p:nvPicPr>
          <p:cNvPr id="1013774" name="Picture 14"/>
          <p:cNvPicPr>
            <a:picLocks noChangeAspect="1" noChangeArrowheads="1"/>
          </p:cNvPicPr>
          <p:nvPr/>
        </p:nvPicPr>
        <p:blipFill>
          <a:blip r:embed="rId3" cstate="print"/>
          <a:srcRect/>
          <a:stretch>
            <a:fillRect/>
          </a:stretch>
        </p:blipFill>
        <p:spPr bwMode="auto">
          <a:xfrm>
            <a:off x="474663" y="2590800"/>
            <a:ext cx="7678737" cy="598488"/>
          </a:xfrm>
          <a:prstGeom prst="rect">
            <a:avLst/>
          </a:prstGeom>
          <a:noFill/>
          <a:ln w="9525">
            <a:noFill/>
            <a:miter lim="800000"/>
            <a:headEnd/>
            <a:tailEnd/>
          </a:ln>
          <a:effectLst/>
        </p:spPr>
      </p:pic>
      <p:pic>
        <p:nvPicPr>
          <p:cNvPr id="1013775" name="Picture 15"/>
          <p:cNvPicPr>
            <a:picLocks noChangeAspect="1" noChangeArrowheads="1"/>
          </p:cNvPicPr>
          <p:nvPr/>
        </p:nvPicPr>
        <p:blipFill>
          <a:blip r:embed="rId4" cstate="print"/>
          <a:srcRect/>
          <a:stretch>
            <a:fillRect/>
          </a:stretch>
        </p:blipFill>
        <p:spPr bwMode="auto">
          <a:xfrm>
            <a:off x="457200" y="3733800"/>
            <a:ext cx="7788275" cy="2527300"/>
          </a:xfrm>
          <a:prstGeom prst="rect">
            <a:avLst/>
          </a:prstGeom>
          <a:noFill/>
          <a:ln w="9525">
            <a:noFill/>
            <a:miter lim="800000"/>
            <a:headEnd/>
            <a:tailEnd/>
          </a:ln>
          <a:effectLst/>
        </p:spPr>
      </p:pic>
      <p:sp>
        <p:nvSpPr>
          <p:cNvPr id="1013776" name="Text Box 16"/>
          <p:cNvSpPr txBox="1">
            <a:spLocks noChangeArrowheads="1"/>
          </p:cNvSpPr>
          <p:nvPr/>
        </p:nvSpPr>
        <p:spPr bwMode="auto">
          <a:xfrm>
            <a:off x="685800" y="3276600"/>
            <a:ext cx="2938881" cy="400110"/>
          </a:xfrm>
          <a:prstGeom prst="rect">
            <a:avLst/>
          </a:prstGeom>
          <a:noFill/>
          <a:ln w="9525">
            <a:noFill/>
            <a:miter lim="800000"/>
            <a:headEnd/>
            <a:tailEnd/>
          </a:ln>
          <a:effectLst/>
        </p:spPr>
        <p:txBody>
          <a:bodyPr wrap="none">
            <a:spAutoFit/>
          </a:bodyPr>
          <a:lstStyle/>
          <a:p>
            <a:r>
              <a:rPr lang="en-US" sz="2000" i="1" dirty="0" smtClean="0">
                <a:latin typeface="Times New Roman" pitchFamily="18" charset="0"/>
              </a:rPr>
              <a:t>Trace </a:t>
            </a:r>
            <a:r>
              <a:rPr lang="en-US" sz="2000" i="1" dirty="0">
                <a:latin typeface="Times New Roman" pitchFamily="18" charset="0"/>
              </a:rPr>
              <a:t>of data for Example </a:t>
            </a:r>
          </a:p>
        </p:txBody>
      </p:sp>
      <p:sp>
        <p:nvSpPr>
          <p:cNvPr id="16" name="Title 1"/>
          <p:cNvSpPr txBox="1">
            <a:spLocks/>
          </p:cNvSpPr>
          <p:nvPr/>
        </p:nvSpPr>
        <p:spPr>
          <a:xfrm>
            <a:off x="228600" y="228600"/>
            <a:ext cx="7772400" cy="762000"/>
          </a:xfrm>
          <a:prstGeom prst="rect">
            <a:avLst/>
          </a:prstGeom>
        </p:spPr>
        <p:txBody>
          <a:bodyP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Example</a:t>
            </a:r>
            <a:endParaRPr kumimoji="0" lang="en-US" sz="36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7" name="Footer Placeholder 16"/>
          <p:cNvSpPr>
            <a:spLocks noGrp="1"/>
          </p:cNvSpPr>
          <p:nvPr>
            <p:ph type="ftr" sz="quarter" idx="11"/>
          </p:nvPr>
        </p:nvSpPr>
        <p:spPr/>
        <p:txBody>
          <a:bodyPr/>
          <a:lstStyle/>
          <a:p>
            <a:r>
              <a:rPr lang="en-US" smtClean="0"/>
              <a:t>FAST-NUCES</a:t>
            </a:r>
            <a:endParaRPr lang="en-US"/>
          </a:p>
        </p:txBody>
      </p:sp>
      <p:pic>
        <p:nvPicPr>
          <p:cNvPr id="18" name="Picture 17" descr="http://study.result.pk/wp-content/uploads/2011/07/National-University-of-Computer-and-Emerging-Sciences-NUCES-300x300.png"/>
          <p:cNvPicPr/>
          <p:nvPr/>
        </p:nvPicPr>
        <p:blipFill>
          <a:blip r:embed="rId5"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5822" name="Picture 14"/>
          <p:cNvPicPr>
            <a:picLocks noChangeAspect="1" noChangeArrowheads="1"/>
          </p:cNvPicPr>
          <p:nvPr/>
        </p:nvPicPr>
        <p:blipFill>
          <a:blip r:embed="rId3" cstate="print"/>
          <a:srcRect/>
          <a:stretch>
            <a:fillRect/>
          </a:stretch>
        </p:blipFill>
        <p:spPr bwMode="auto">
          <a:xfrm>
            <a:off x="414338" y="1895475"/>
            <a:ext cx="7815262" cy="4276725"/>
          </a:xfrm>
          <a:prstGeom prst="rect">
            <a:avLst/>
          </a:prstGeom>
          <a:noFill/>
          <a:ln w="9525">
            <a:noFill/>
            <a:miter lim="800000"/>
            <a:headEnd/>
            <a:tailEnd/>
          </a:ln>
          <a:effectLst/>
        </p:spPr>
      </p:pic>
      <p:sp>
        <p:nvSpPr>
          <p:cNvPr id="1015823" name="Text Box 15"/>
          <p:cNvSpPr txBox="1">
            <a:spLocks noChangeArrowheads="1"/>
          </p:cNvSpPr>
          <p:nvPr/>
        </p:nvSpPr>
        <p:spPr bwMode="auto">
          <a:xfrm>
            <a:off x="457200" y="1371600"/>
            <a:ext cx="4155561" cy="400110"/>
          </a:xfrm>
          <a:prstGeom prst="rect">
            <a:avLst/>
          </a:prstGeom>
          <a:noFill/>
          <a:ln w="9525">
            <a:noFill/>
            <a:miter lim="800000"/>
            <a:headEnd/>
            <a:tailEnd/>
          </a:ln>
          <a:effectLst/>
        </p:spPr>
        <p:txBody>
          <a:bodyPr wrap="none">
            <a:spAutoFit/>
          </a:bodyPr>
          <a:lstStyle/>
          <a:p>
            <a:r>
              <a:rPr lang="en-US" sz="2000" i="1" dirty="0" smtClean="0">
                <a:latin typeface="Times New Roman" pitchFamily="18" charset="0"/>
              </a:rPr>
              <a:t>Trace </a:t>
            </a:r>
            <a:r>
              <a:rPr lang="en-US" sz="2000" i="1" dirty="0">
                <a:latin typeface="Times New Roman" pitchFamily="18" charset="0"/>
              </a:rPr>
              <a:t>of data for Example </a:t>
            </a:r>
            <a:r>
              <a:rPr lang="en-US" sz="2000" i="1" dirty="0" smtClean="0">
                <a:latin typeface="Times New Roman" pitchFamily="18" charset="0"/>
              </a:rPr>
              <a:t>(</a:t>
            </a:r>
            <a:r>
              <a:rPr lang="en-US" sz="2000" i="1" dirty="0" err="1">
                <a:latin typeface="Times New Roman" pitchFamily="18" charset="0"/>
              </a:rPr>
              <a:t>Conintued</a:t>
            </a:r>
            <a:r>
              <a:rPr lang="en-US" sz="2000" i="1" dirty="0">
                <a:latin typeface="Times New Roman" pitchFamily="18" charset="0"/>
              </a:rPr>
              <a:t> </a:t>
            </a:r>
          </a:p>
        </p:txBody>
      </p:sp>
      <p:sp>
        <p:nvSpPr>
          <p:cNvPr id="15" name="Title 1"/>
          <p:cNvSpPr txBox="1">
            <a:spLocks/>
          </p:cNvSpPr>
          <p:nvPr/>
        </p:nvSpPr>
        <p:spPr>
          <a:xfrm>
            <a:off x="457200" y="76200"/>
            <a:ext cx="7772400" cy="609600"/>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Example (</a:t>
            </a:r>
            <a:r>
              <a:rPr kumimoji="0" lang="en-US" sz="36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contd</a:t>
            </a: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t>
            </a:r>
            <a:endParaRPr kumimoji="0" lang="en-US" sz="36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6" name="Footer Placeholder 15"/>
          <p:cNvSpPr>
            <a:spLocks noGrp="1"/>
          </p:cNvSpPr>
          <p:nvPr>
            <p:ph type="ftr" sz="quarter" idx="11"/>
          </p:nvPr>
        </p:nvSpPr>
        <p:spPr/>
        <p:txBody>
          <a:bodyPr/>
          <a:lstStyle/>
          <a:p>
            <a:r>
              <a:rPr lang="en-US" smtClean="0"/>
              <a:t>FAST-NUCES</a:t>
            </a:r>
            <a:endParaRPr lang="en-US"/>
          </a:p>
        </p:txBody>
      </p:sp>
      <p:pic>
        <p:nvPicPr>
          <p:cNvPr id="17" name="Picture 16"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867" name="Rectangle 11"/>
          <p:cNvSpPr>
            <a:spLocks noChangeArrowheads="1"/>
          </p:cNvSpPr>
          <p:nvPr/>
        </p:nvSpPr>
        <p:spPr bwMode="auto">
          <a:xfrm>
            <a:off x="228600" y="1092111"/>
            <a:ext cx="8229600" cy="1200329"/>
          </a:xfrm>
          <a:prstGeom prst="rect">
            <a:avLst/>
          </a:prstGeom>
          <a:noFill/>
          <a:ln w="9525">
            <a:noFill/>
            <a:miter lim="800000"/>
            <a:headEnd/>
            <a:tailEnd/>
          </a:ln>
          <a:effectLst/>
        </p:spPr>
        <p:txBody>
          <a:bodyPr anchor="ctr">
            <a:spAutoFit/>
          </a:bodyPr>
          <a:lstStyle/>
          <a:p>
            <a:pPr algn="just" eaLnBrk="1" hangingPunct="1"/>
            <a:r>
              <a:rPr lang="en-US" sz="2400" dirty="0">
                <a:latin typeface="Times New Roman" pitchFamily="18" charset="0"/>
              </a:rPr>
              <a:t>Let us see how Bob, at the destination, can decipher the </a:t>
            </a:r>
            <a:r>
              <a:rPr lang="en-US" sz="2400" dirty="0" err="1">
                <a:latin typeface="Times New Roman" pitchFamily="18" charset="0"/>
              </a:rPr>
              <a:t>ciphertext</a:t>
            </a:r>
            <a:r>
              <a:rPr lang="en-US" sz="2400" dirty="0">
                <a:latin typeface="Times New Roman" pitchFamily="18" charset="0"/>
              </a:rPr>
              <a:t> received from Alice using the same key. Table 6.16 shows some interesting points. </a:t>
            </a:r>
          </a:p>
        </p:txBody>
      </p:sp>
      <p:pic>
        <p:nvPicPr>
          <p:cNvPr id="1017870" name="Picture 14"/>
          <p:cNvPicPr>
            <a:picLocks noChangeAspect="1" noChangeArrowheads="1"/>
          </p:cNvPicPr>
          <p:nvPr/>
        </p:nvPicPr>
        <p:blipFill>
          <a:blip r:embed="rId3" cstate="print"/>
          <a:srcRect/>
          <a:stretch>
            <a:fillRect/>
          </a:stretch>
        </p:blipFill>
        <p:spPr bwMode="auto">
          <a:xfrm>
            <a:off x="457200" y="2590800"/>
            <a:ext cx="7880350" cy="3597275"/>
          </a:xfrm>
          <a:prstGeom prst="rect">
            <a:avLst/>
          </a:prstGeom>
          <a:noFill/>
          <a:ln w="9525">
            <a:noFill/>
            <a:miter lim="800000"/>
            <a:headEnd/>
            <a:tailEnd/>
          </a:ln>
          <a:effectLst/>
        </p:spPr>
      </p:pic>
      <p:sp>
        <p:nvSpPr>
          <p:cNvPr id="14" name="Title 1"/>
          <p:cNvSpPr txBox="1">
            <a:spLocks/>
          </p:cNvSpPr>
          <p:nvPr/>
        </p:nvSpPr>
        <p:spPr>
          <a:xfrm>
            <a:off x="381000" y="152400"/>
            <a:ext cx="7772400" cy="609600"/>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Example (</a:t>
            </a:r>
            <a:r>
              <a:rPr kumimoji="0" lang="en-US" sz="36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contd</a:t>
            </a: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t>
            </a:r>
            <a:endParaRPr kumimoji="0" lang="en-US" sz="36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5" name="Footer Placeholder 14"/>
          <p:cNvSpPr>
            <a:spLocks noGrp="1"/>
          </p:cNvSpPr>
          <p:nvPr>
            <p:ph type="ftr" sz="quarter" idx="11"/>
          </p:nvPr>
        </p:nvSpPr>
        <p:spPr/>
        <p:txBody>
          <a:bodyPr/>
          <a:lstStyle/>
          <a:p>
            <a:r>
              <a:rPr lang="en-US" smtClean="0"/>
              <a:t>FAST-NUCES</a:t>
            </a:r>
            <a:endParaRPr lang="en-US"/>
          </a:p>
        </p:txBody>
      </p:sp>
      <p:pic>
        <p:nvPicPr>
          <p:cNvPr id="16" name="Picture 15"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DES Design Criteria</a:t>
            </a:r>
            <a:endParaRPr lang="en-US" dirty="0"/>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normAutofit/>
          </a:bodyPr>
          <a:lstStyle/>
          <a:p>
            <a:pPr>
              <a:buNone/>
            </a:pPr>
            <a:r>
              <a:rPr lang="en-US" sz="2000" dirty="0" smtClean="0">
                <a:latin typeface="Times New Roman" pitchFamily="18" charset="0"/>
                <a:cs typeface="Times New Roman" pitchFamily="18" charset="0"/>
              </a:rPr>
              <a:t>What are the design criteria for the building blocks of the DES algorithm?</a:t>
            </a:r>
          </a:p>
          <a:p>
            <a:pPr>
              <a:buNone/>
            </a:pPr>
            <a:r>
              <a:rPr lang="en-US" sz="2000" dirty="0" smtClean="0">
                <a:latin typeface="Times New Roman" pitchFamily="18" charset="0"/>
                <a:cs typeface="Times New Roman" pitchFamily="18" charset="0"/>
              </a:rPr>
              <a:t>This is out of the scope of this course. Interested parties are referred to the following references:</a:t>
            </a:r>
          </a:p>
          <a:p>
            <a:pPr>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B. </a:t>
            </a:r>
            <a:r>
              <a:rPr lang="en-US" sz="2000" dirty="0" err="1" smtClean="0">
                <a:latin typeface="Times New Roman" pitchFamily="18" charset="0"/>
                <a:cs typeface="Times New Roman" pitchFamily="18" charset="0"/>
              </a:rPr>
              <a:t>Schneier</a:t>
            </a:r>
            <a:r>
              <a:rPr lang="en-US" sz="2000" dirty="0" smtClean="0">
                <a:latin typeface="Times New Roman" pitchFamily="18" charset="0"/>
                <a:cs typeface="Times New Roman" pitchFamily="18" charset="0"/>
              </a:rPr>
              <a:t>, Applied Cryptography, 2nd Edition, John Wiley &amp; Sons, 1996, pp. 293–294.</a:t>
            </a:r>
          </a:p>
          <a:p>
            <a:r>
              <a:rPr lang="en-US" sz="2000" dirty="0" smtClean="0">
                <a:latin typeface="Times New Roman" pitchFamily="18" charset="0"/>
                <a:cs typeface="Times New Roman" pitchFamily="18" charset="0"/>
              </a:rPr>
              <a:t>D. Coppersmith, The Data Encryption Standard (DES) and Its Strength Against Attacks, IBM Journal of Research and Development, May 1994.</a:t>
            </a:r>
          </a:p>
          <a:p>
            <a:endParaRPr lang="en-US" sz="2000" dirty="0">
              <a:latin typeface="Times New Roman" pitchFamily="18" charset="0"/>
              <a:cs typeface="Times New Roman" pitchFamily="18" charset="0"/>
            </a:endParaRP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27038"/>
            <a:ext cx="7772400" cy="563562"/>
          </a:xfrm>
        </p:spPr>
        <p:txBody>
          <a:bodyPr>
            <a:noAutofit/>
          </a:bodyPr>
          <a:lstStyle/>
          <a:p>
            <a:r>
              <a:rPr lang="en-US" sz="3600" dirty="0" smtClean="0">
                <a:solidFill>
                  <a:schemeClr val="tx1"/>
                </a:solidFill>
                <a:latin typeface="Times New Roman" pitchFamily="18" charset="0"/>
                <a:cs typeface="Times New Roman" pitchFamily="18" charset="0"/>
              </a:rPr>
              <a:t>Comments</a:t>
            </a:r>
            <a:endParaRPr lang="en-US" sz="3600" b="1" dirty="0" smtClean="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normAutofit fontScale="92500" lnSpcReduction="10000"/>
          </a:bodyPr>
          <a:lstStyle/>
          <a:p>
            <a:r>
              <a:rPr lang="en-US" dirty="0" smtClean="0">
                <a:latin typeface="Times New Roman" pitchFamily="18" charset="0"/>
                <a:cs typeface="Times New Roman" pitchFamily="18" charset="0"/>
              </a:rPr>
              <a:t>Security of DES</a:t>
            </a:r>
          </a:p>
          <a:p>
            <a:pPr lvl="1"/>
            <a:r>
              <a:rPr lang="en-US" dirty="0" smtClean="0">
                <a:latin typeface="Times New Roman" pitchFamily="18" charset="0"/>
                <a:cs typeface="Times New Roman" pitchFamily="18" charset="0"/>
              </a:rPr>
              <a:t>DES is seen as very secure (except for the key length)</a:t>
            </a:r>
          </a:p>
          <a:p>
            <a:pPr lvl="1"/>
            <a:r>
              <a:rPr lang="en-US" dirty="0" smtClean="0">
                <a:latin typeface="Times New Roman" pitchFamily="18" charset="0"/>
                <a:cs typeface="Times New Roman" pitchFamily="18" charset="0"/>
              </a:rPr>
              <a:t>No attacks with lower costs than a Brute Force attack are known as far</a:t>
            </a:r>
          </a:p>
          <a:p>
            <a:pPr lvl="1"/>
            <a:r>
              <a:rPr lang="en-US" dirty="0" smtClean="0">
                <a:latin typeface="Times New Roman" pitchFamily="18" charset="0"/>
                <a:cs typeface="Times New Roman" pitchFamily="18" charset="0"/>
              </a:rPr>
              <a:t>There are some so-called weak keys and semi-weak keys</a:t>
            </a:r>
          </a:p>
          <a:p>
            <a:pPr lvl="1"/>
            <a:r>
              <a:rPr lang="en-US" dirty="0" smtClean="0">
                <a:latin typeface="Times New Roman" pitchFamily="18" charset="0"/>
                <a:cs typeface="Times New Roman" pitchFamily="18" charset="0"/>
              </a:rPr>
              <a:t>These keys should not be used!</a:t>
            </a:r>
          </a:p>
          <a:p>
            <a:r>
              <a:rPr lang="en-US" dirty="0" smtClean="0">
                <a:latin typeface="Times New Roman" pitchFamily="18" charset="0"/>
                <a:cs typeface="Times New Roman" pitchFamily="18" charset="0"/>
              </a:rPr>
              <a:t>Questions on DES</a:t>
            </a:r>
          </a:p>
          <a:p>
            <a:pPr lvl="1"/>
            <a:r>
              <a:rPr lang="en-US" dirty="0" smtClean="0">
                <a:latin typeface="Times New Roman" pitchFamily="18" charset="0"/>
                <a:cs typeface="Times New Roman" pitchFamily="18" charset="0"/>
              </a:rPr>
              <a:t>Design process for DES was not public</a:t>
            </a:r>
          </a:p>
          <a:p>
            <a:pPr lvl="1"/>
            <a:r>
              <a:rPr lang="en-US" dirty="0" smtClean="0">
                <a:latin typeface="Times New Roman" pitchFamily="18" charset="0"/>
                <a:cs typeface="Times New Roman" pitchFamily="18" charset="0"/>
              </a:rPr>
              <a:t>Are details well-chosen for strength of the DES algorithm?</a:t>
            </a:r>
          </a:p>
          <a:p>
            <a:pPr lvl="1"/>
            <a:r>
              <a:rPr lang="en-US" dirty="0" smtClean="0">
                <a:latin typeface="Times New Roman" pitchFamily="18" charset="0"/>
                <a:cs typeface="Times New Roman" pitchFamily="18" charset="0"/>
              </a:rPr>
              <a:t>Are some weaknesses useful for people involved in the design process?</a:t>
            </a:r>
          </a:p>
          <a:p>
            <a:pPr lvl="1"/>
            <a:r>
              <a:rPr lang="en-US" dirty="0" smtClean="0">
                <a:latin typeface="Times New Roman" pitchFamily="18" charset="0"/>
                <a:cs typeface="Times New Roman" pitchFamily="18" charset="0"/>
              </a:rPr>
              <a:t>Are there other weak keys than the known ones?</a:t>
            </a:r>
          </a:p>
          <a:p>
            <a:endParaRPr lang="en-US" dirty="0">
              <a:latin typeface="Times New Roman" pitchFamily="18" charset="0"/>
              <a:cs typeface="Times New Roman" pitchFamily="18" charset="0"/>
            </a:endParaRP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Choosing the S-boxes and P-box</a:t>
            </a:r>
            <a:endParaRPr lang="en-US" dirty="0"/>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normAutofit fontScale="92500" lnSpcReduction="20000"/>
          </a:bodyPr>
          <a:lstStyle/>
          <a:p>
            <a:r>
              <a:rPr lang="en-US" dirty="0" smtClean="0">
                <a:latin typeface="Times New Roman" pitchFamily="18" charset="0"/>
                <a:cs typeface="Times New Roman" pitchFamily="18" charset="0"/>
              </a:rPr>
              <a:t>Choosing the S-boxes and P-box at random would result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in an insecure block cipher   (key recovery after ≈2</a:t>
            </a:r>
            <a:r>
              <a:rPr lang="en-US" baseline="30000" dirty="0" smtClean="0">
                <a:latin typeface="Times New Roman" pitchFamily="18" charset="0"/>
                <a:cs typeface="Times New Roman" pitchFamily="18" charset="0"/>
              </a:rPr>
              <a:t>24 </a:t>
            </a:r>
            <a:r>
              <a:rPr lang="en-US" dirty="0" smtClean="0">
                <a:latin typeface="Times New Roman" pitchFamily="18" charset="0"/>
                <a:cs typeface="Times New Roman" pitchFamily="18" charset="0"/>
              </a:rPr>
              <a:t>outputs)   [BS’89]</a:t>
            </a:r>
          </a:p>
          <a:p>
            <a:pPr>
              <a:spcBef>
                <a:spcPts val="1800"/>
              </a:spcBef>
            </a:pPr>
            <a:r>
              <a:rPr lang="en-US" dirty="0" smtClean="0">
                <a:latin typeface="Times New Roman" pitchFamily="18" charset="0"/>
                <a:cs typeface="Times New Roman" pitchFamily="18" charset="0"/>
              </a:rPr>
              <a:t>Several rules used in choice of S and P boxes:</a:t>
            </a:r>
          </a:p>
          <a:p>
            <a:pPr lvl="1">
              <a:spcBef>
                <a:spcPts val="1800"/>
              </a:spcBef>
            </a:pPr>
            <a:r>
              <a:rPr lang="en-US" dirty="0" smtClean="0">
                <a:latin typeface="Times New Roman" pitchFamily="18" charset="0"/>
                <a:cs typeface="Times New Roman" pitchFamily="18" charset="0"/>
              </a:rPr>
              <a:t>No output bit should be close to a linear function of the input bits</a:t>
            </a:r>
          </a:p>
          <a:p>
            <a:pPr lvl="1"/>
            <a:r>
              <a:rPr lang="en-US" dirty="0" smtClean="0">
                <a:latin typeface="Times New Roman" pitchFamily="18" charset="0"/>
                <a:cs typeface="Times New Roman" pitchFamily="18" charset="0"/>
              </a:rPr>
              <a:t>Ensure that bits of the output of an S-Box on one round affects the input of multiple S-Boxes in the next round</a:t>
            </a:r>
          </a:p>
          <a:p>
            <a:pPr lvl="1"/>
            <a:r>
              <a:rPr lang="en-US" dirty="0" smtClean="0">
                <a:latin typeface="Times New Roman" pitchFamily="18" charset="0"/>
                <a:cs typeface="Times New Roman" pitchFamily="18" charset="0"/>
              </a:rPr>
              <a:t>Two of the output bits of one S-Box should influence the middle of the result, the other two bits should influence the edges</a:t>
            </a:r>
          </a:p>
          <a:p>
            <a:pPr lvl="1"/>
            <a:r>
              <a:rPr lang="en-US" dirty="0" smtClean="0">
                <a:latin typeface="Times New Roman" pitchFamily="18" charset="0"/>
                <a:cs typeface="Times New Roman" pitchFamily="18" charset="0"/>
              </a:rPr>
              <a:t>The 4 output bits should form the input of 6 S-Boxes in the next round</a:t>
            </a:r>
          </a:p>
        </p:txBody>
      </p:sp>
      <p:sp>
        <p:nvSpPr>
          <p:cNvPr id="5" name="TextBox 4"/>
          <p:cNvSpPr txBox="1"/>
          <p:nvPr/>
        </p:nvSpPr>
        <p:spPr>
          <a:xfrm>
            <a:off x="2362200" y="5486400"/>
            <a:ext cx="372218" cy="830997"/>
          </a:xfrm>
          <a:prstGeom prst="rect">
            <a:avLst/>
          </a:prstGeom>
          <a:noFill/>
        </p:spPr>
        <p:txBody>
          <a:bodyPr wrap="none" rtlCol="0">
            <a:spAutoFit/>
          </a:bodyPr>
          <a:lstStyle/>
          <a:p>
            <a:r>
              <a:rPr lang="en-US" sz="4800" b="1" dirty="0" smtClean="0"/>
              <a:t>⋮</a:t>
            </a:r>
            <a:endParaRPr lang="en-US" sz="4800" b="1"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7200" y="274638"/>
            <a:ext cx="7772400" cy="563562"/>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Properties</a:t>
            </a:r>
            <a:endParaRPr kumimoji="0" lang="en-US" sz="36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17" name="Content Placeholder 3"/>
          <p:cNvSpPr txBox="1">
            <a:spLocks/>
          </p:cNvSpPr>
          <p:nvPr/>
        </p:nvSpPr>
        <p:spPr>
          <a:xfrm>
            <a:off x="685800" y="1143000"/>
            <a:ext cx="8001000" cy="4876800"/>
          </a:xfrm>
          <a:prstGeom prst="rect">
            <a:avLst/>
          </a:prstGeom>
        </p:spPr>
        <p:txBody>
          <a:bodyPr>
            <a:noAutofit/>
          </a:bodyPr>
          <a:lstStyle/>
          <a:p>
            <a:r>
              <a:rPr lang="en-US" sz="2400" dirty="0" smtClean="0">
                <a:latin typeface="Times New Roman" pitchFamily="18" charset="0"/>
                <a:cs typeface="Times New Roman" pitchFamily="18" charset="0"/>
              </a:rPr>
              <a:t>Two desired properties of a block cipher are the</a:t>
            </a:r>
            <a:r>
              <a:rPr lang="en-US" sz="2400" dirty="0" smtClean="0">
                <a:solidFill>
                  <a:schemeClr val="hlink"/>
                </a:solidFill>
                <a:latin typeface="Times New Roman" pitchFamily="18" charset="0"/>
                <a:cs typeface="Times New Roman" pitchFamily="18" charset="0"/>
              </a:rPr>
              <a:t> </a:t>
            </a:r>
            <a:r>
              <a:rPr lang="en-US" sz="2400" dirty="0" smtClean="0">
                <a:solidFill>
                  <a:schemeClr val="accent1"/>
                </a:solidFill>
                <a:latin typeface="Times New Roman" pitchFamily="18" charset="0"/>
                <a:cs typeface="Times New Roman" pitchFamily="18" charset="0"/>
              </a:rPr>
              <a:t>completeness</a:t>
            </a:r>
            <a:r>
              <a:rPr lang="en-US" sz="2400" dirty="0" smtClean="0">
                <a:solidFill>
                  <a:schemeClr val="hlink"/>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and the </a:t>
            </a:r>
            <a:r>
              <a:rPr lang="en-US" sz="2400" dirty="0" smtClean="0">
                <a:solidFill>
                  <a:schemeClr val="accent1"/>
                </a:solidFill>
                <a:latin typeface="Times New Roman" pitchFamily="18" charset="0"/>
                <a:cs typeface="Times New Roman" pitchFamily="18" charset="0"/>
              </a:rPr>
              <a:t>avalanche effect</a:t>
            </a:r>
            <a:r>
              <a:rPr lang="en-US" sz="2400" dirty="0" smtClean="0">
                <a:latin typeface="Times New Roman" pitchFamily="18" charset="0"/>
                <a:cs typeface="Times New Roman" pitchFamily="18" charset="0"/>
              </a:rPr>
              <a:t>.</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400" dirty="0" smtClean="0">
                <a:solidFill>
                  <a:schemeClr val="accent1"/>
                </a:solidFill>
                <a:latin typeface="Times New Roman" pitchFamily="18" charset="0"/>
                <a:cs typeface="Times New Roman" pitchFamily="18" charset="0"/>
              </a:rPr>
              <a:t>Completeness effect</a:t>
            </a:r>
            <a:r>
              <a:rPr lang="en-US" sz="2400" dirty="0" smtClean="0">
                <a:solidFill>
                  <a:schemeClr val="folHlink"/>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means that each bit of the </a:t>
            </a:r>
            <a:r>
              <a:rPr lang="en-US" sz="2400" dirty="0" err="1" smtClean="0">
                <a:latin typeface="Times New Roman" pitchFamily="18" charset="0"/>
                <a:cs typeface="Times New Roman" pitchFamily="18" charset="0"/>
              </a:rPr>
              <a:t>ciphertext</a:t>
            </a:r>
            <a:r>
              <a:rPr lang="en-US" sz="2400" dirty="0" smtClean="0">
                <a:latin typeface="Times New Roman" pitchFamily="18" charset="0"/>
                <a:cs typeface="Times New Roman" pitchFamily="18" charset="0"/>
              </a:rPr>
              <a:t> needs to depend on many bits on the plaintext</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400" dirty="0" smtClean="0">
                <a:solidFill>
                  <a:schemeClr val="accent1"/>
                </a:solidFill>
                <a:latin typeface="Times New Roman" pitchFamily="18" charset="0"/>
                <a:cs typeface="Times New Roman" pitchFamily="18" charset="0"/>
              </a:rPr>
              <a:t>Avalanche effect </a:t>
            </a:r>
            <a:r>
              <a:rPr lang="en-US" sz="2400" dirty="0" smtClean="0">
                <a:latin typeface="Times New Roman" pitchFamily="18" charset="0"/>
                <a:cs typeface="Times New Roman" pitchFamily="18" charset="0"/>
              </a:rPr>
              <a:t>means a small change in either the plaintext or the key should produce a significant change in the </a:t>
            </a:r>
            <a:r>
              <a:rPr lang="en-US" sz="2400" dirty="0" err="1" smtClean="0">
                <a:latin typeface="Times New Roman" pitchFamily="18" charset="0"/>
                <a:cs typeface="Times New Roman" pitchFamily="18" charset="0"/>
              </a:rPr>
              <a:t>ciphertext</a:t>
            </a:r>
            <a:r>
              <a:rPr lang="en-US" sz="2400" dirty="0" smtClean="0">
                <a:latin typeface="Times New Roman" pitchFamily="18" charset="0"/>
                <a:cs typeface="Times New Roman" pitchFamily="18" charset="0"/>
              </a:rPr>
              <a:t>.</a:t>
            </a:r>
          </a:p>
          <a:p>
            <a:pPr marL="731520" lvl="1" indent="-274320">
              <a:spcBef>
                <a:spcPts val="580"/>
              </a:spcBef>
              <a:buClr>
                <a:schemeClr val="accent1"/>
              </a:buClr>
              <a:buSzPct val="85000"/>
              <a:buFont typeface="Wingdings 2"/>
              <a:buChar char=""/>
            </a:pPr>
            <a:r>
              <a:rPr lang="en-US" sz="2000" dirty="0" smtClean="0">
                <a:latin typeface="Times New Roman" pitchFamily="18" charset="0"/>
                <a:cs typeface="Times New Roman" pitchFamily="18" charset="0"/>
              </a:rPr>
              <a:t>The avalanche effect is in fact a measure of diffusion.</a:t>
            </a:r>
          </a:p>
          <a:p>
            <a:pPr marL="731520" lvl="1" indent="-274320">
              <a:spcBef>
                <a:spcPts val="580"/>
              </a:spcBef>
              <a:buClr>
                <a:schemeClr val="accent1"/>
              </a:buClr>
              <a:buSzPct val="85000"/>
              <a:buFont typeface="Wingdings 2"/>
              <a:buChar char=""/>
            </a:pPr>
            <a:r>
              <a:rPr lang="en-US" sz="2000" dirty="0" smtClean="0">
                <a:latin typeface="Times New Roman" pitchFamily="18" charset="0"/>
                <a:cs typeface="Times New Roman" pitchFamily="18" charset="0"/>
              </a:rPr>
              <a:t>Remark: Linear functions are usually for diffusion.</a:t>
            </a:r>
          </a:p>
        </p:txBody>
      </p:sp>
      <p:sp>
        <p:nvSpPr>
          <p:cNvPr id="18" name="Footer Placeholder 17"/>
          <p:cNvSpPr>
            <a:spLocks noGrp="1"/>
          </p:cNvSpPr>
          <p:nvPr>
            <p:ph type="ftr" sz="quarter" idx="11"/>
          </p:nvPr>
        </p:nvSpPr>
        <p:spPr/>
        <p:txBody>
          <a:bodyPr/>
          <a:lstStyle/>
          <a:p>
            <a:r>
              <a:rPr lang="en-US" smtClean="0"/>
              <a:t>FAST-NUCES</a:t>
            </a:r>
            <a:endParaRPr lang="en-US"/>
          </a:p>
        </p:txBody>
      </p:sp>
      <p:pic>
        <p:nvPicPr>
          <p:cNvPr id="19" name="Picture 18"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308" name="Rectangle 20"/>
          <p:cNvSpPr>
            <a:spLocks noChangeArrowheads="1"/>
          </p:cNvSpPr>
          <p:nvPr/>
        </p:nvSpPr>
        <p:spPr bwMode="auto">
          <a:xfrm>
            <a:off x="381000" y="1219200"/>
            <a:ext cx="8229600" cy="1200329"/>
          </a:xfrm>
          <a:prstGeom prst="rect">
            <a:avLst/>
          </a:prstGeom>
          <a:noFill/>
          <a:ln w="9525">
            <a:noFill/>
            <a:miter lim="800000"/>
            <a:headEnd/>
            <a:tailEnd/>
          </a:ln>
          <a:effectLst/>
        </p:spPr>
        <p:txBody>
          <a:bodyPr anchor="ctr">
            <a:spAutoFit/>
          </a:bodyPr>
          <a:lstStyle/>
          <a:p>
            <a:pPr algn="just" eaLnBrk="1" hangingPunct="1"/>
            <a:r>
              <a:rPr lang="en-US" sz="2400" dirty="0">
                <a:latin typeface="Times New Roman" pitchFamily="18" charset="0"/>
              </a:rPr>
              <a:t>To check the avalanche effect in DES, let us encrypt two plaintext blocks (with the same key) that differ only in one bit and observe the differences in the number of bits in each round.</a:t>
            </a:r>
          </a:p>
        </p:txBody>
      </p:sp>
      <p:pic>
        <p:nvPicPr>
          <p:cNvPr id="1036309" name="Picture 21"/>
          <p:cNvPicPr>
            <a:picLocks noChangeAspect="1" noChangeArrowheads="1"/>
          </p:cNvPicPr>
          <p:nvPr/>
        </p:nvPicPr>
        <p:blipFill>
          <a:blip r:embed="rId3" cstate="print"/>
          <a:srcRect/>
          <a:stretch>
            <a:fillRect/>
          </a:stretch>
        </p:blipFill>
        <p:spPr bwMode="auto">
          <a:xfrm>
            <a:off x="838200" y="3048000"/>
            <a:ext cx="7542213" cy="1606550"/>
          </a:xfrm>
          <a:prstGeom prst="rect">
            <a:avLst/>
          </a:prstGeom>
          <a:noFill/>
          <a:ln w="9525">
            <a:noFill/>
            <a:miter lim="800000"/>
            <a:headEnd/>
            <a:tailEnd/>
          </a:ln>
          <a:effectLst/>
        </p:spPr>
      </p:pic>
      <p:sp>
        <p:nvSpPr>
          <p:cNvPr id="15" name="Title 1"/>
          <p:cNvSpPr txBox="1">
            <a:spLocks/>
          </p:cNvSpPr>
          <p:nvPr/>
        </p:nvSpPr>
        <p:spPr>
          <a:xfrm>
            <a:off x="152400" y="274638"/>
            <a:ext cx="7772400" cy="715962"/>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Example of Avalanche Effect</a:t>
            </a:r>
            <a:endParaRPr kumimoji="0" lang="en-US" sz="36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8" name="Footer Placeholder 7"/>
          <p:cNvSpPr>
            <a:spLocks noGrp="1"/>
          </p:cNvSpPr>
          <p:nvPr>
            <p:ph type="ftr" sz="quarter" idx="11"/>
          </p:nvPr>
        </p:nvSpPr>
        <p:spPr/>
        <p:txBody>
          <a:bodyPr/>
          <a:lstStyle/>
          <a:p>
            <a:r>
              <a:rPr lang="en-US" smtClean="0"/>
              <a:t>FAST-NUCES</a:t>
            </a:r>
            <a:endParaRPr lang="en-US"/>
          </a:p>
        </p:txBody>
      </p:sp>
      <p:pic>
        <p:nvPicPr>
          <p:cNvPr id="9" name="Picture 8"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Block Cipher</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a:xfrm>
            <a:off x="914400" y="990600"/>
            <a:ext cx="7772400" cy="3581400"/>
          </a:xfrm>
        </p:spPr>
        <p:txBody>
          <a:bodyPr>
            <a:normAutofit/>
          </a:bodyPr>
          <a:lstStyle/>
          <a:p>
            <a:r>
              <a:rPr lang="en-US" sz="2400" dirty="0" smtClean="0">
                <a:latin typeface="Times New Roman" pitchFamily="18" charset="0"/>
                <a:cs typeface="Times New Roman" pitchFamily="18" charset="0"/>
              </a:rPr>
              <a:t>Encryption and decryption in blocks (e.g., 64 or 128 bit)</a:t>
            </a:r>
          </a:p>
          <a:p>
            <a:r>
              <a:rPr lang="en-US" sz="2400" dirty="0" smtClean="0">
                <a:latin typeface="Times New Roman" pitchFamily="18" charset="0"/>
                <a:cs typeface="Times New Roman" pitchFamily="18" charset="0"/>
              </a:rPr>
              <a:t>Padding of short messages, splitting of long messages</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Different modes of operations: ECB, CBC, CTR, ...</a:t>
            </a:r>
          </a:p>
          <a:p>
            <a:endParaRPr lang="en-US" sz="2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2209800" y="1868805"/>
            <a:ext cx="4972050" cy="2245995"/>
          </a:xfrm>
          <a:prstGeom prst="rect">
            <a:avLst/>
          </a:prstGeom>
          <a:noFill/>
          <a:ln w="9525">
            <a:noFill/>
            <a:miter lim="800000"/>
            <a:headEnd/>
            <a:tailEnd/>
          </a:ln>
        </p:spPr>
      </p:pic>
      <p:sp>
        <p:nvSpPr>
          <p:cNvPr id="6" name="Text Box 15"/>
          <p:cNvSpPr txBox="1">
            <a:spLocks noChangeArrowheads="1"/>
          </p:cNvSpPr>
          <p:nvPr/>
        </p:nvSpPr>
        <p:spPr bwMode="auto">
          <a:xfrm>
            <a:off x="1991021" y="4568826"/>
            <a:ext cx="6009979" cy="1729769"/>
          </a:xfrm>
          <a:prstGeom prst="rect">
            <a:avLst/>
          </a:prstGeom>
          <a:noFill/>
          <a:ln w="12700" algn="ctr">
            <a:noFill/>
            <a:miter lim="800000"/>
            <a:headEnd/>
            <a:tailEnd type="none" w="lg" len="med"/>
          </a:ln>
        </p:spPr>
        <p:txBody>
          <a:bodyPr wrap="square">
            <a:spAutoFit/>
          </a:bodyPr>
          <a:lstStyle/>
          <a:p>
            <a:pPr marL="457200" indent="-457200" eaLnBrk="1" hangingPunct="1"/>
            <a:r>
              <a:rPr lang="en-US" sz="2000" dirty="0" smtClean="0">
                <a:latin typeface="Times New Roman" pitchFamily="18" charset="0"/>
                <a:cs typeface="Times New Roman" pitchFamily="18" charset="0"/>
              </a:rPr>
              <a:t>Examples</a:t>
            </a:r>
            <a:r>
              <a:rPr lang="en-US" sz="2000" dirty="0">
                <a:latin typeface="Times New Roman" pitchFamily="18" charset="0"/>
                <a:cs typeface="Times New Roman" pitchFamily="18" charset="0"/>
              </a:rPr>
              <a:t>:</a:t>
            </a:r>
          </a:p>
          <a:p>
            <a:pPr marL="457200" indent="-457200">
              <a:lnSpc>
                <a:spcPct val="150000"/>
              </a:lnSpc>
              <a:buFontTx/>
              <a:buAutoNum type="arabicPeriod"/>
            </a:pPr>
            <a:r>
              <a:rPr lang="en-US" sz="2000" dirty="0" smtClean="0">
                <a:latin typeface="Times New Roman" pitchFamily="18" charset="0"/>
                <a:cs typeface="Times New Roman" pitchFamily="18" charset="0"/>
              </a:rPr>
              <a:t> DES:    n= 64 bits,    k = 56 bits</a:t>
            </a:r>
          </a:p>
          <a:p>
            <a:pPr marL="457200" indent="-457200" eaLnBrk="1" hangingPunct="1">
              <a:lnSpc>
                <a:spcPct val="150000"/>
              </a:lnSpc>
              <a:buFontTx/>
              <a:buAutoNum type="arabicPeriod"/>
            </a:pPr>
            <a:r>
              <a:rPr lang="en-US" sz="2000" dirty="0" smtClean="0">
                <a:latin typeface="Times New Roman" pitchFamily="18" charset="0"/>
                <a:cs typeface="Times New Roman" pitchFamily="18" charset="0"/>
              </a:rPr>
              <a:t>3DES</a:t>
            </a:r>
            <a:r>
              <a:rPr lang="en-US" sz="2000" dirty="0">
                <a:latin typeface="Times New Roman" pitchFamily="18" charset="0"/>
                <a:cs typeface="Times New Roman" pitchFamily="18" charset="0"/>
              </a:rPr>
              <a:t>:   n= 64 bits,    k = 168 bits</a:t>
            </a:r>
          </a:p>
          <a:p>
            <a:pPr marL="457200" indent="-457200" eaLnBrk="1" hangingPunct="1">
              <a:lnSpc>
                <a:spcPct val="150000"/>
              </a:lnSpc>
              <a:buFontTx/>
              <a:buAutoNum type="arabicPeriod"/>
            </a:pPr>
            <a:r>
              <a:rPr lang="en-US" sz="2000" dirty="0">
                <a:latin typeface="Times New Roman" pitchFamily="18" charset="0"/>
                <a:cs typeface="Times New Roman" pitchFamily="18" charset="0"/>
              </a:rPr>
              <a:t>AES:     n=128 bits,   k = 128, 192, 256 bits</a:t>
            </a:r>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445" name="Rectangle 13"/>
          <p:cNvSpPr>
            <a:spLocks noChangeArrowheads="1"/>
          </p:cNvSpPr>
          <p:nvPr/>
        </p:nvSpPr>
        <p:spPr bwMode="auto">
          <a:xfrm>
            <a:off x="381000" y="1286858"/>
            <a:ext cx="8229600" cy="1569660"/>
          </a:xfrm>
          <a:prstGeom prst="rect">
            <a:avLst/>
          </a:prstGeom>
          <a:noFill/>
          <a:ln w="9525">
            <a:noFill/>
            <a:miter lim="800000"/>
            <a:headEnd/>
            <a:tailEnd/>
          </a:ln>
          <a:effectLst/>
        </p:spPr>
        <p:txBody>
          <a:bodyPr anchor="ctr">
            <a:spAutoFit/>
          </a:bodyPr>
          <a:lstStyle/>
          <a:p>
            <a:pPr algn="just" eaLnBrk="1" hangingPunct="1"/>
            <a:r>
              <a:rPr lang="en-US" sz="2400" dirty="0">
                <a:latin typeface="Times New Roman" pitchFamily="18" charset="0"/>
              </a:rPr>
              <a:t>Although the two plaintext blocks differ only in the rightmost bit, the </a:t>
            </a:r>
            <a:r>
              <a:rPr lang="en-US" sz="2400" dirty="0" err="1">
                <a:latin typeface="Times New Roman" pitchFamily="18" charset="0"/>
              </a:rPr>
              <a:t>ciphertext</a:t>
            </a:r>
            <a:r>
              <a:rPr lang="en-US" sz="2400" dirty="0">
                <a:latin typeface="Times New Roman" pitchFamily="18" charset="0"/>
              </a:rPr>
              <a:t> blocks differ in 29 bits. This means that changing approximately 1.5 percent of the plaintext creates a</a:t>
            </a:r>
          </a:p>
          <a:p>
            <a:pPr algn="just" eaLnBrk="1" hangingPunct="1"/>
            <a:r>
              <a:rPr lang="en-US" sz="2400" dirty="0">
                <a:latin typeface="Times New Roman" pitchFamily="18" charset="0"/>
              </a:rPr>
              <a:t>change of approximately 45 percent in the </a:t>
            </a:r>
            <a:r>
              <a:rPr lang="en-US" sz="2400" dirty="0" err="1">
                <a:latin typeface="Times New Roman" pitchFamily="18" charset="0"/>
              </a:rPr>
              <a:t>ciphertext</a:t>
            </a:r>
            <a:r>
              <a:rPr lang="en-US" sz="2400" dirty="0">
                <a:latin typeface="Times New Roman" pitchFamily="18" charset="0"/>
              </a:rPr>
              <a:t>.</a:t>
            </a:r>
          </a:p>
        </p:txBody>
      </p:sp>
      <p:pic>
        <p:nvPicPr>
          <p:cNvPr id="1042446" name="Picture 14"/>
          <p:cNvPicPr>
            <a:picLocks noChangeAspect="1" noChangeArrowheads="1"/>
          </p:cNvPicPr>
          <p:nvPr/>
        </p:nvPicPr>
        <p:blipFill>
          <a:blip r:embed="rId3" cstate="print"/>
          <a:srcRect/>
          <a:stretch>
            <a:fillRect/>
          </a:stretch>
        </p:blipFill>
        <p:spPr bwMode="auto">
          <a:xfrm>
            <a:off x="517525" y="3832225"/>
            <a:ext cx="7788275" cy="663575"/>
          </a:xfrm>
          <a:prstGeom prst="rect">
            <a:avLst/>
          </a:prstGeom>
          <a:noFill/>
          <a:ln w="9525">
            <a:noFill/>
            <a:miter lim="800000"/>
            <a:headEnd/>
            <a:tailEnd/>
          </a:ln>
          <a:effectLst/>
        </p:spPr>
      </p:pic>
      <p:sp>
        <p:nvSpPr>
          <p:cNvPr id="1042447" name="Text Box 15"/>
          <p:cNvSpPr txBox="1">
            <a:spLocks noChangeArrowheads="1"/>
          </p:cNvSpPr>
          <p:nvPr/>
        </p:nvSpPr>
        <p:spPr bwMode="auto">
          <a:xfrm>
            <a:off x="1295400" y="3200400"/>
            <a:ext cx="4301306" cy="400110"/>
          </a:xfrm>
          <a:prstGeom prst="rect">
            <a:avLst/>
          </a:prstGeom>
          <a:noFill/>
          <a:ln w="9525">
            <a:noFill/>
            <a:miter lim="800000"/>
            <a:headEnd/>
            <a:tailEnd/>
          </a:ln>
          <a:effectLst/>
        </p:spPr>
        <p:txBody>
          <a:bodyPr wrap="none">
            <a:spAutoFit/>
          </a:bodyPr>
          <a:lstStyle/>
          <a:p>
            <a:r>
              <a:rPr lang="en-US" sz="2000" i="1" dirty="0" smtClean="0">
                <a:latin typeface="Times New Roman" pitchFamily="18" charset="0"/>
              </a:rPr>
              <a:t>Number </a:t>
            </a:r>
            <a:r>
              <a:rPr lang="en-US" sz="2000" i="1" dirty="0">
                <a:latin typeface="Times New Roman" pitchFamily="18" charset="0"/>
              </a:rPr>
              <a:t>of bit differences for Example </a:t>
            </a:r>
          </a:p>
        </p:txBody>
      </p:sp>
      <p:sp>
        <p:nvSpPr>
          <p:cNvPr id="16" name="Title 1"/>
          <p:cNvSpPr txBox="1">
            <a:spLocks/>
          </p:cNvSpPr>
          <p:nvPr/>
        </p:nvSpPr>
        <p:spPr>
          <a:xfrm>
            <a:off x="533400" y="274638"/>
            <a:ext cx="7772400" cy="563562"/>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Example of Avalanche Effect</a:t>
            </a:r>
            <a:endPar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17" name="Footer Placeholder 16"/>
          <p:cNvSpPr>
            <a:spLocks noGrp="1"/>
          </p:cNvSpPr>
          <p:nvPr>
            <p:ph type="ftr" sz="quarter" idx="11"/>
          </p:nvPr>
        </p:nvSpPr>
        <p:spPr/>
        <p:txBody>
          <a:bodyPr/>
          <a:lstStyle/>
          <a:p>
            <a:r>
              <a:rPr lang="en-US" smtClean="0"/>
              <a:t>FAST-NUCES</a:t>
            </a:r>
            <a:endParaRPr lang="en-US"/>
          </a:p>
        </p:txBody>
      </p:sp>
      <p:pic>
        <p:nvPicPr>
          <p:cNvPr id="18" name="Picture 17"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7" name="Rectangle 9"/>
          <p:cNvSpPr>
            <a:spLocks noChangeArrowheads="1"/>
          </p:cNvSpPr>
          <p:nvPr/>
        </p:nvSpPr>
        <p:spPr bwMode="auto">
          <a:xfrm>
            <a:off x="228600" y="914400"/>
            <a:ext cx="8686800" cy="519113"/>
          </a:xfrm>
          <a:prstGeom prst="rect">
            <a:avLst/>
          </a:prstGeom>
          <a:solidFill>
            <a:schemeClr val="bg1"/>
          </a:solidFill>
          <a:ln w="9525">
            <a:noFill/>
            <a:miter lim="800000"/>
            <a:headEnd/>
            <a:tailEnd/>
          </a:ln>
          <a:effectLst/>
        </p:spPr>
        <p:txBody>
          <a:bodyPr>
            <a:spAutoFit/>
          </a:bodyPr>
          <a:lstStyle/>
          <a:p>
            <a:pPr algn="just"/>
            <a:endParaRPr lang="de-DE" sz="2800" i="1">
              <a:latin typeface="Times New Roman" pitchFamily="18" charset="0"/>
            </a:endParaRPr>
          </a:p>
        </p:txBody>
      </p:sp>
      <p:sp>
        <p:nvSpPr>
          <p:cNvPr id="1046539" name="Rectangle 11"/>
          <p:cNvSpPr>
            <a:spLocks noChangeArrowheads="1"/>
          </p:cNvSpPr>
          <p:nvPr/>
        </p:nvSpPr>
        <p:spPr bwMode="auto">
          <a:xfrm>
            <a:off x="685800" y="1066800"/>
            <a:ext cx="8153400" cy="1373188"/>
          </a:xfrm>
          <a:prstGeom prst="rect">
            <a:avLst/>
          </a:prstGeom>
          <a:solidFill>
            <a:schemeClr val="bg1"/>
          </a:solidFill>
          <a:ln w="9525">
            <a:noFill/>
            <a:miter lim="800000"/>
            <a:headEnd/>
            <a:tailEnd/>
          </a:ln>
          <a:effectLst/>
        </p:spPr>
        <p:txBody>
          <a:bodyPr wrap="square">
            <a:spAutoFit/>
          </a:bodyPr>
          <a:lstStyle/>
          <a:p>
            <a:pPr algn="just"/>
            <a:r>
              <a:rPr lang="en-US" sz="2800" b="1" i="1" dirty="0" smtClean="0">
                <a:solidFill>
                  <a:schemeClr val="accent1"/>
                </a:solidFill>
                <a:latin typeface="Times New Roman" pitchFamily="18" charset="0"/>
              </a:rPr>
              <a:t>S-Boxes</a:t>
            </a:r>
            <a:endParaRPr lang="en-US" sz="2800" b="1" i="1" dirty="0">
              <a:solidFill>
                <a:schemeClr val="accent1"/>
              </a:solidFill>
              <a:latin typeface="Times New Roman" pitchFamily="18" charset="0"/>
            </a:endParaRPr>
          </a:p>
          <a:p>
            <a:pPr algn="just"/>
            <a:r>
              <a:rPr lang="en-US" sz="2800" i="1" dirty="0">
                <a:latin typeface="Times New Roman" pitchFamily="18" charset="0"/>
              </a:rPr>
              <a:t>The design provides confusion </a:t>
            </a:r>
            <a:r>
              <a:rPr lang="en-US" sz="2800" i="1" dirty="0" smtClean="0">
                <a:latin typeface="Times New Roman" pitchFamily="18" charset="0"/>
              </a:rPr>
              <a:t>(non-linearity) </a:t>
            </a:r>
            <a:r>
              <a:rPr lang="en-US" sz="2800" i="1" dirty="0">
                <a:latin typeface="Times New Roman" pitchFamily="18" charset="0"/>
              </a:rPr>
              <a:t>of bits from each round to the next. </a:t>
            </a:r>
          </a:p>
        </p:txBody>
      </p:sp>
      <p:sp>
        <p:nvSpPr>
          <p:cNvPr id="1046540" name="Rectangle 12"/>
          <p:cNvSpPr>
            <a:spLocks noChangeArrowheads="1"/>
          </p:cNvSpPr>
          <p:nvPr/>
        </p:nvSpPr>
        <p:spPr bwMode="auto">
          <a:xfrm>
            <a:off x="533400" y="2559050"/>
            <a:ext cx="7467600" cy="946150"/>
          </a:xfrm>
          <a:prstGeom prst="rect">
            <a:avLst/>
          </a:prstGeom>
          <a:solidFill>
            <a:schemeClr val="bg1"/>
          </a:solidFill>
          <a:ln w="9525">
            <a:noFill/>
            <a:miter lim="800000"/>
            <a:headEnd/>
            <a:tailEnd/>
          </a:ln>
          <a:effectLst/>
        </p:spPr>
        <p:txBody>
          <a:bodyPr wrap="square">
            <a:spAutoFit/>
          </a:bodyPr>
          <a:lstStyle/>
          <a:p>
            <a:pPr algn="just"/>
            <a:r>
              <a:rPr lang="en-US" sz="2800" b="1" i="1" dirty="0">
                <a:solidFill>
                  <a:schemeClr val="accent1"/>
                </a:solidFill>
                <a:latin typeface="Times New Roman" pitchFamily="18" charset="0"/>
              </a:rPr>
              <a:t>P-Boxes</a:t>
            </a:r>
          </a:p>
          <a:p>
            <a:pPr algn="just"/>
            <a:r>
              <a:rPr lang="en-US" sz="2800" i="1" dirty="0">
                <a:latin typeface="Times New Roman" pitchFamily="18" charset="0"/>
              </a:rPr>
              <a:t>They provide diffusion of bits.</a:t>
            </a:r>
          </a:p>
        </p:txBody>
      </p:sp>
      <p:sp>
        <p:nvSpPr>
          <p:cNvPr id="1046541" name="Rectangle 13"/>
          <p:cNvSpPr>
            <a:spLocks noChangeArrowheads="1"/>
          </p:cNvSpPr>
          <p:nvPr/>
        </p:nvSpPr>
        <p:spPr bwMode="auto">
          <a:xfrm>
            <a:off x="533400" y="3838575"/>
            <a:ext cx="8305800" cy="1815882"/>
          </a:xfrm>
          <a:prstGeom prst="rect">
            <a:avLst/>
          </a:prstGeom>
          <a:solidFill>
            <a:schemeClr val="bg1"/>
          </a:solidFill>
          <a:ln w="9525">
            <a:noFill/>
            <a:miter lim="800000"/>
            <a:headEnd/>
            <a:tailEnd/>
          </a:ln>
          <a:effectLst/>
        </p:spPr>
        <p:txBody>
          <a:bodyPr wrap="square">
            <a:spAutoFit/>
          </a:bodyPr>
          <a:lstStyle/>
          <a:p>
            <a:pPr algn="just"/>
            <a:r>
              <a:rPr lang="en-US" sz="2800" b="1" i="1" dirty="0">
                <a:solidFill>
                  <a:schemeClr val="accent1"/>
                </a:solidFill>
                <a:latin typeface="Times New Roman" pitchFamily="18" charset="0"/>
              </a:rPr>
              <a:t>Number of Rounds</a:t>
            </a:r>
          </a:p>
          <a:p>
            <a:pPr algn="just"/>
            <a:r>
              <a:rPr lang="en-US" sz="2800" i="1" dirty="0">
                <a:latin typeface="Times New Roman" pitchFamily="18" charset="0"/>
              </a:rPr>
              <a:t>DES uses sixteen rounds of </a:t>
            </a:r>
            <a:r>
              <a:rPr lang="en-US" sz="2800" i="1" dirty="0" err="1">
                <a:latin typeface="Times New Roman" pitchFamily="18" charset="0"/>
              </a:rPr>
              <a:t>Feistel</a:t>
            </a:r>
            <a:r>
              <a:rPr lang="en-US" sz="2800" i="1" dirty="0">
                <a:latin typeface="Times New Roman" pitchFamily="18" charset="0"/>
              </a:rPr>
              <a:t> ciphers. the </a:t>
            </a:r>
            <a:r>
              <a:rPr lang="en-US" sz="2800" i="1" dirty="0" err="1">
                <a:latin typeface="Times New Roman" pitchFamily="18" charset="0"/>
              </a:rPr>
              <a:t>ciphertext</a:t>
            </a:r>
            <a:r>
              <a:rPr lang="en-US" sz="2800" i="1" dirty="0">
                <a:latin typeface="Times New Roman" pitchFamily="18" charset="0"/>
              </a:rPr>
              <a:t> is thoroughly a random function of plaintext and </a:t>
            </a:r>
            <a:r>
              <a:rPr lang="en-US" sz="2800" i="1" dirty="0" err="1">
                <a:latin typeface="Times New Roman" pitchFamily="18" charset="0"/>
              </a:rPr>
              <a:t>ciphertext</a:t>
            </a:r>
            <a:r>
              <a:rPr lang="en-US" sz="2800" i="1" dirty="0">
                <a:latin typeface="Times New Roman" pitchFamily="18" charset="0"/>
              </a:rPr>
              <a:t>. </a:t>
            </a:r>
          </a:p>
        </p:txBody>
      </p:sp>
      <p:sp>
        <p:nvSpPr>
          <p:cNvPr id="15" name="Title 1"/>
          <p:cNvSpPr txBox="1">
            <a:spLocks/>
          </p:cNvSpPr>
          <p:nvPr/>
        </p:nvSpPr>
        <p:spPr>
          <a:xfrm>
            <a:off x="533400" y="274638"/>
            <a:ext cx="7772400" cy="563562"/>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To Summarize</a:t>
            </a:r>
            <a:endParaRPr kumimoji="0" lang="en-US" sz="36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16" name="Footer Placeholder 15"/>
          <p:cNvSpPr>
            <a:spLocks noGrp="1"/>
          </p:cNvSpPr>
          <p:nvPr>
            <p:ph type="ftr" sz="quarter" idx="11"/>
          </p:nvPr>
        </p:nvSpPr>
        <p:spPr/>
        <p:txBody>
          <a:bodyPr/>
          <a:lstStyle/>
          <a:p>
            <a:r>
              <a:rPr lang="en-US" smtClean="0"/>
              <a:t>FAST-NUCES</a:t>
            </a:r>
            <a:endParaRPr lang="en-US"/>
          </a:p>
        </p:txBody>
      </p:sp>
      <p:pic>
        <p:nvPicPr>
          <p:cNvPr id="17" name="Picture 1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a:bodyPr>
          <a:lstStyle/>
          <a:p>
            <a:r>
              <a:rPr lang="en-US" sz="3600" dirty="0" smtClean="0">
                <a:solidFill>
                  <a:schemeClr val="tx1"/>
                </a:solidFill>
                <a:latin typeface="Times New Roman" pitchFamily="18" charset="0"/>
                <a:cs typeface="Times New Roman" pitchFamily="18" charset="0"/>
              </a:rPr>
              <a:t>Security of DES</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dirty="0" smtClean="0"/>
              <a:t>FAST-NUCES</a:t>
            </a:r>
            <a:endParaRPr lang="en-US" dirty="0"/>
          </a:p>
        </p:txBody>
      </p:sp>
      <p:sp>
        <p:nvSpPr>
          <p:cNvPr id="4" name="Content Placeholder 3"/>
          <p:cNvSpPr>
            <a:spLocks noGrp="1"/>
          </p:cNvSpPr>
          <p:nvPr>
            <p:ph sz="quarter" idx="1"/>
          </p:nvPr>
        </p:nvSpPr>
        <p:spPr/>
        <p:txBody>
          <a:bodyPr>
            <a:normAutofit fontScale="85000" lnSpcReduction="10000"/>
          </a:bodyPr>
          <a:lstStyle/>
          <a:p>
            <a:pPr algn="just">
              <a:buNone/>
            </a:pPr>
            <a:r>
              <a:rPr lang="en-US" sz="2400" dirty="0" smtClean="0">
                <a:latin typeface="Times New Roman" pitchFamily="18" charset="0"/>
              </a:rPr>
              <a:t>DES, as the first important block cipher, has gone through much scrutiny. Among the attempted attacks, three are of interest: </a:t>
            </a:r>
          </a:p>
          <a:p>
            <a:pPr algn="just"/>
            <a:r>
              <a:rPr lang="en-US" b="1" dirty="0" smtClean="0">
                <a:solidFill>
                  <a:schemeClr val="accent1"/>
                </a:solidFill>
                <a:latin typeface="Times New Roman" pitchFamily="18" charset="0"/>
              </a:rPr>
              <a:t>Brute-force</a:t>
            </a:r>
          </a:p>
          <a:p>
            <a:pPr lvl="1" algn="just"/>
            <a:r>
              <a:rPr lang="en-US" dirty="0" smtClean="0">
                <a:latin typeface="Times New Roman" pitchFamily="18" charset="0"/>
              </a:rPr>
              <a:t>Due to the weakness of short cipher key DES can be broken using 2</a:t>
            </a:r>
            <a:r>
              <a:rPr lang="en-US" baseline="30000" dirty="0" smtClean="0">
                <a:latin typeface="Times New Roman" pitchFamily="18" charset="0"/>
              </a:rPr>
              <a:t>55</a:t>
            </a:r>
            <a:r>
              <a:rPr lang="en-US" dirty="0" smtClean="0">
                <a:latin typeface="Times New Roman" pitchFamily="18" charset="0"/>
              </a:rPr>
              <a:t> encryptions.</a:t>
            </a:r>
            <a:r>
              <a:rPr lang="en-US" i="1" dirty="0" smtClean="0">
                <a:latin typeface="Times New Roman" pitchFamily="18" charset="0"/>
              </a:rPr>
              <a:t> </a:t>
            </a:r>
            <a:endParaRPr lang="en-US" dirty="0" smtClean="0">
              <a:latin typeface="Times New Roman" pitchFamily="18" charset="0"/>
            </a:endParaRPr>
          </a:p>
          <a:p>
            <a:pPr algn="just"/>
            <a:r>
              <a:rPr lang="en-US" b="1" dirty="0" smtClean="0">
                <a:solidFill>
                  <a:schemeClr val="accent1"/>
                </a:solidFill>
                <a:latin typeface="Times New Roman" pitchFamily="18" charset="0"/>
              </a:rPr>
              <a:t>Differential Cryptanalysis</a:t>
            </a:r>
          </a:p>
          <a:p>
            <a:pPr lvl="1" algn="just"/>
            <a:r>
              <a:rPr lang="en-US" sz="2200" dirty="0" smtClean="0">
                <a:latin typeface="Times New Roman" pitchFamily="18" charset="0"/>
              </a:rPr>
              <a:t>It has been revealed that the designers of DES already knew about this type of attack and designed S-boxes and chose 16 as the number of rounds to make DES specifically resistant to this type of attack.</a:t>
            </a:r>
            <a:r>
              <a:rPr lang="en-US" sz="2200" i="1" dirty="0" smtClean="0">
                <a:latin typeface="Times New Roman" pitchFamily="18" charset="0"/>
              </a:rPr>
              <a:t> </a:t>
            </a:r>
          </a:p>
          <a:p>
            <a:pPr algn="just"/>
            <a:r>
              <a:rPr lang="en-US" b="1" dirty="0" smtClean="0">
                <a:solidFill>
                  <a:schemeClr val="accent1"/>
                </a:solidFill>
                <a:latin typeface="Times New Roman" pitchFamily="18" charset="0"/>
              </a:rPr>
              <a:t>Linear Cryptanalysis</a:t>
            </a:r>
          </a:p>
          <a:p>
            <a:pPr lvl="1" algn="just"/>
            <a:r>
              <a:rPr lang="en-US" sz="2200" dirty="0" smtClean="0">
                <a:latin typeface="Times New Roman" pitchFamily="18" charset="0"/>
              </a:rPr>
              <a:t>Linear cryptanalysis is newer than differential cryptanalysis. DES is more vulnerable to linear cryptanalysis than to differential cryptanalysis. S-boxes are not very resistant to linear cryptanalysis. It has been shown that DES can be broken using 2</a:t>
            </a:r>
            <a:r>
              <a:rPr lang="en-US" sz="2200" baseline="30000" dirty="0" smtClean="0">
                <a:latin typeface="Times New Roman" pitchFamily="18" charset="0"/>
              </a:rPr>
              <a:t>43</a:t>
            </a:r>
            <a:r>
              <a:rPr lang="en-US" sz="2200" dirty="0" smtClean="0">
                <a:latin typeface="Times New Roman" pitchFamily="18" charset="0"/>
              </a:rPr>
              <a:t> pairs of known plaintexts. However, from the practical point of view, finding so many pairs is very unlikely.</a:t>
            </a:r>
          </a:p>
          <a:p>
            <a:pPr algn="just"/>
            <a:endParaRPr lang="en-US" dirty="0">
              <a:latin typeface="Times New Roman" pitchFamily="18" charset="0"/>
              <a:cs typeface="Times New Roman" pitchFamily="18" charset="0"/>
            </a:endParaRP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19400"/>
            <a:ext cx="8153400" cy="1143000"/>
          </a:xfrm>
        </p:spPr>
        <p:txBody>
          <a:bodyPr>
            <a:normAutofit/>
          </a:bodyPr>
          <a:lstStyle/>
          <a:p>
            <a:pPr algn="r"/>
            <a:r>
              <a:rPr lang="en-US" u="sng" dirty="0" smtClean="0">
                <a:solidFill>
                  <a:schemeClr val="accent1"/>
                </a:solidFill>
                <a:latin typeface="Times New Roman" pitchFamily="18" charset="0"/>
                <a:cs typeface="Times New Roman" pitchFamily="18" charset="0"/>
              </a:rPr>
              <a:t>Advance Encryption Standard (AES)</a:t>
            </a:r>
            <a:endParaRPr lang="en-US" u="sng"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The AES process</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066800"/>
            <a:ext cx="7772400" cy="4953000"/>
          </a:xfrm>
        </p:spPr>
        <p:txBody>
          <a:bodyPr>
            <a:normAutofit fontScale="85000" lnSpcReduction="20000"/>
          </a:bodyPr>
          <a:lstStyle/>
          <a:p>
            <a:pPr>
              <a:spcBef>
                <a:spcPts val="2376"/>
              </a:spcBef>
            </a:pPr>
            <a:r>
              <a:rPr lang="en-US" dirty="0" smtClean="0">
                <a:latin typeface="Times New Roman" pitchFamily="18" charset="0"/>
                <a:cs typeface="Times New Roman" pitchFamily="18" charset="0"/>
              </a:rPr>
              <a:t>1997:   NIST publishes request for proposal</a:t>
            </a:r>
            <a:endParaRPr lang="en-US" dirty="0">
              <a:latin typeface="Times New Roman" pitchFamily="18" charset="0"/>
              <a:cs typeface="Times New Roman" pitchFamily="18" charset="0"/>
            </a:endParaRPr>
          </a:p>
          <a:p>
            <a:pPr>
              <a:spcBef>
                <a:spcPts val="2376"/>
              </a:spcBef>
            </a:pPr>
            <a:r>
              <a:rPr lang="en-US" dirty="0" smtClean="0">
                <a:latin typeface="Times New Roman" pitchFamily="18" charset="0"/>
                <a:cs typeface="Times New Roman" pitchFamily="18" charset="0"/>
              </a:rPr>
              <a:t>1998:  15 submissions. </a:t>
            </a:r>
            <a:endParaRPr lang="en-US" sz="1800" dirty="0">
              <a:latin typeface="Times New Roman" pitchFamily="18" charset="0"/>
              <a:cs typeface="Times New Roman" pitchFamily="18" charset="0"/>
            </a:endParaRPr>
          </a:p>
          <a:p>
            <a:pPr>
              <a:spcBef>
                <a:spcPts val="2376"/>
              </a:spcBef>
            </a:pPr>
            <a:r>
              <a:rPr lang="en-US" dirty="0" smtClean="0">
                <a:latin typeface="Times New Roman" pitchFamily="18" charset="0"/>
                <a:cs typeface="Times New Roman" pitchFamily="18" charset="0"/>
              </a:rPr>
              <a:t>1999:   NIST chooses 5 finalists</a:t>
            </a:r>
            <a:endParaRPr lang="en-US" dirty="0">
              <a:latin typeface="Times New Roman" pitchFamily="18" charset="0"/>
              <a:cs typeface="Times New Roman" pitchFamily="18" charset="0"/>
            </a:endParaRPr>
          </a:p>
          <a:p>
            <a:pPr>
              <a:spcBef>
                <a:spcPts val="2376"/>
              </a:spcBef>
            </a:pPr>
            <a:r>
              <a:rPr lang="en-US" dirty="0" smtClean="0">
                <a:latin typeface="Times New Roman" pitchFamily="18" charset="0"/>
                <a:cs typeface="Times New Roman" pitchFamily="18" charset="0"/>
              </a:rPr>
              <a:t>2000:   </a:t>
            </a:r>
            <a:r>
              <a:rPr lang="en-US" dirty="0">
                <a:latin typeface="Times New Roman" pitchFamily="18" charset="0"/>
                <a:cs typeface="Times New Roman" pitchFamily="18" charset="0"/>
              </a:rPr>
              <a:t>NIST chooses </a:t>
            </a:r>
            <a:r>
              <a:rPr lang="en-US" dirty="0" err="1" smtClean="0">
                <a:latin typeface="Times New Roman" pitchFamily="18" charset="0"/>
                <a:cs typeface="Times New Roman" pitchFamily="18" charset="0"/>
              </a:rPr>
              <a:t>Rijndael</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as AES    </a:t>
            </a:r>
            <a:r>
              <a:rPr lang="en-US" sz="2000" dirty="0" smtClean="0">
                <a:latin typeface="Times New Roman" pitchFamily="18" charset="0"/>
                <a:cs typeface="Times New Roman" pitchFamily="18" charset="0"/>
              </a:rPr>
              <a:t>(designed in Belgium)</a:t>
            </a:r>
          </a:p>
          <a:p>
            <a:pPr marL="0" indent="0">
              <a:spcBef>
                <a:spcPts val="2376"/>
              </a:spcBef>
            </a:pPr>
            <a:r>
              <a:rPr lang="en-US" dirty="0" smtClean="0">
                <a:latin typeface="Times New Roman" pitchFamily="18" charset="0"/>
                <a:cs typeface="Times New Roman" pitchFamily="18" charset="0"/>
              </a:rPr>
              <a:t>  Key sizes:   128, 192, 256 bits.        </a:t>
            </a:r>
          </a:p>
          <a:p>
            <a:pPr marL="0" indent="0">
              <a:spcBef>
                <a:spcPts val="2376"/>
              </a:spcBef>
            </a:pPr>
            <a:r>
              <a:rPr lang="en-US" dirty="0" smtClean="0">
                <a:latin typeface="Times New Roman" pitchFamily="18" charset="0"/>
                <a:cs typeface="Times New Roman" pitchFamily="18" charset="0"/>
              </a:rPr>
              <a:t>  Block size:  128 bits</a:t>
            </a:r>
          </a:p>
          <a:p>
            <a:pPr marL="0" indent="0">
              <a:spcBef>
                <a:spcPts val="2376"/>
              </a:spcBef>
            </a:pPr>
            <a:r>
              <a:rPr lang="en-US" dirty="0" smtClean="0">
                <a:latin typeface="Times New Roman" pitchFamily="18" charset="0"/>
                <a:cs typeface="Times New Roman" pitchFamily="18" charset="0"/>
              </a:rPr>
              <a:t>  Rounds:</a:t>
            </a:r>
          </a:p>
          <a:p>
            <a:r>
              <a:rPr lang="en-US" dirty="0" smtClean="0">
                <a:latin typeface="Times New Roman" pitchFamily="18" charset="0"/>
                <a:cs typeface="Times New Roman" pitchFamily="18" charset="0"/>
              </a:rPr>
              <a:t>10 rounds of repetition for 128-bit keys.</a:t>
            </a:r>
          </a:p>
          <a:p>
            <a:r>
              <a:rPr lang="en-US" dirty="0" smtClean="0">
                <a:latin typeface="Times New Roman" pitchFamily="18" charset="0"/>
                <a:cs typeface="Times New Roman" pitchFamily="18" charset="0"/>
              </a:rPr>
              <a:t>12 rounds of repetition for 192-bit keys.</a:t>
            </a:r>
          </a:p>
          <a:p>
            <a:r>
              <a:rPr lang="en-US" dirty="0" smtClean="0">
                <a:latin typeface="Times New Roman" pitchFamily="18" charset="0"/>
                <a:cs typeface="Times New Roman" pitchFamily="18" charset="0"/>
              </a:rPr>
              <a:t>14 rounds of repetition for 256-bit keys.</a:t>
            </a:r>
          </a:p>
          <a:p>
            <a:pPr marL="274320" lvl="1" indent="0">
              <a:spcBef>
                <a:spcPts val="2376"/>
              </a:spcBef>
            </a:pP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772400" cy="792162"/>
          </a:xfrm>
        </p:spPr>
        <p:txBody>
          <a:bodyPr>
            <a:normAutofit fontScale="90000"/>
          </a:bodyPr>
          <a:lstStyle/>
          <a:p>
            <a:r>
              <a:rPr lang="en-US" dirty="0" smtClean="0">
                <a:solidFill>
                  <a:schemeClr val="tx1"/>
                </a:solidFill>
                <a:latin typeface="Times New Roman" pitchFamily="18" charset="0"/>
                <a:cs typeface="Times New Roman" pitchFamily="18" charset="0"/>
              </a:rPr>
              <a:t>AES is a Subs-Perm network </a:t>
            </a:r>
            <a:r>
              <a:rPr lang="en-US" sz="3600" dirty="0" smtClean="0">
                <a:solidFill>
                  <a:schemeClr val="tx1"/>
                </a:solidFill>
                <a:latin typeface="Times New Roman" pitchFamily="18" charset="0"/>
                <a:cs typeface="Times New Roman" pitchFamily="18" charset="0"/>
              </a:rPr>
              <a:t>(not </a:t>
            </a:r>
            <a:r>
              <a:rPr lang="en-US" sz="3600" dirty="0" err="1" smtClean="0">
                <a:solidFill>
                  <a:schemeClr val="tx1"/>
                </a:solidFill>
                <a:latin typeface="Times New Roman" pitchFamily="18" charset="0"/>
                <a:cs typeface="Times New Roman" pitchFamily="18" charset="0"/>
              </a:rPr>
              <a:t>Feistel</a:t>
            </a:r>
            <a:r>
              <a:rPr lang="en-US" sz="3600"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grpSp>
        <p:nvGrpSpPr>
          <p:cNvPr id="3" name="Group 134"/>
          <p:cNvGrpSpPr/>
          <p:nvPr/>
        </p:nvGrpSpPr>
        <p:grpSpPr>
          <a:xfrm>
            <a:off x="762000" y="831988"/>
            <a:ext cx="7620002" cy="5187812"/>
            <a:chOff x="533400" y="762000"/>
            <a:chExt cx="7848602" cy="5340212"/>
          </a:xfrm>
        </p:grpSpPr>
        <p:sp>
          <p:nvSpPr>
            <p:cNvPr id="4" name="Rectangle 3"/>
            <p:cNvSpPr/>
            <p:nvPr/>
          </p:nvSpPr>
          <p:spPr>
            <a:xfrm rot="16200000">
              <a:off x="-1046421" y="3304611"/>
              <a:ext cx="3464441" cy="3048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input</a:t>
              </a:r>
              <a:endParaRPr lang="en-US" dirty="0">
                <a:solidFill>
                  <a:srgbClr val="000000"/>
                </a:solidFill>
              </a:endParaRPr>
            </a:p>
          </p:txBody>
        </p:sp>
        <p:grpSp>
          <p:nvGrpSpPr>
            <p:cNvPr id="6" name="Group 72"/>
            <p:cNvGrpSpPr/>
            <p:nvPr/>
          </p:nvGrpSpPr>
          <p:grpSpPr>
            <a:xfrm>
              <a:off x="884518" y="1443151"/>
              <a:ext cx="1934883" cy="4023131"/>
              <a:chOff x="884517" y="1861529"/>
              <a:chExt cx="1934883" cy="3017348"/>
            </a:xfrm>
          </p:grpSpPr>
          <p:sp>
            <p:nvSpPr>
              <p:cNvPr id="5" name="TextBox 4"/>
              <p:cNvSpPr txBox="1"/>
              <p:nvPr/>
            </p:nvSpPr>
            <p:spPr>
              <a:xfrm rot="16200000">
                <a:off x="975594" y="3253492"/>
                <a:ext cx="339276" cy="461665"/>
              </a:xfrm>
              <a:prstGeom prst="rect">
                <a:avLst/>
              </a:prstGeom>
              <a:noFill/>
            </p:spPr>
            <p:txBody>
              <a:bodyPr wrap="none" rtlCol="0">
                <a:spAutoFit/>
              </a:bodyPr>
              <a:lstStyle/>
              <a:p>
                <a:r>
                  <a:rPr lang="en-US" sz="2400" dirty="0" smtClean="0"/>
                  <a:t>⨁</a:t>
                </a:r>
                <a:endParaRPr lang="en-US" sz="2400" dirty="0"/>
              </a:p>
            </p:txBody>
          </p:sp>
          <p:cxnSp>
            <p:nvCxnSpPr>
              <p:cNvPr id="7" name="Straight Connector 6"/>
              <p:cNvCxnSpPr/>
              <p:nvPr/>
            </p:nvCxnSpPr>
            <p:spPr>
              <a:xfrm rot="16200000">
                <a:off x="250308" y="3346450"/>
                <a:ext cx="25473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a:off x="1638300" y="450584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16200000">
                <a:off x="1638300" y="399636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16200000">
                <a:off x="1638300" y="3486888"/>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a:off x="1638300" y="297741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16200000">
                <a:off x="1638300" y="246793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16200000">
                <a:off x="1638300" y="1958458"/>
                <a:ext cx="0" cy="228600"/>
              </a:xfrm>
              <a:prstGeom prst="line">
                <a:avLst/>
              </a:prstGeom>
            </p:spPr>
            <p:style>
              <a:lnRef idx="2">
                <a:schemeClr val="accent1"/>
              </a:lnRef>
              <a:fillRef idx="0">
                <a:schemeClr val="accent1"/>
              </a:fillRef>
              <a:effectRef idx="1">
                <a:schemeClr val="accent1"/>
              </a:effectRef>
              <a:fontRef idx="minor">
                <a:schemeClr val="tx1"/>
              </a:fontRef>
            </p:style>
          </p:cxnSp>
          <p:sp>
            <p:nvSpPr>
              <p:cNvPr id="15" name="Rounded Rectangle 14"/>
              <p:cNvSpPr/>
              <p:nvPr/>
            </p:nvSpPr>
            <p:spPr>
              <a:xfrm>
                <a:off x="1836738" y="1861529"/>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smtClean="0"/>
                  <a:t>S</a:t>
                </a:r>
                <a:r>
                  <a:rPr lang="en-US" sz="2400" baseline="-25000" dirty="0" smtClean="0"/>
                  <a:t>1</a:t>
                </a:r>
                <a:endParaRPr lang="en-US" sz="2400" baseline="-25000" dirty="0"/>
              </a:p>
            </p:txBody>
          </p:sp>
          <p:sp>
            <p:nvSpPr>
              <p:cNvPr id="16" name="Rounded Rectangle 15"/>
              <p:cNvSpPr/>
              <p:nvPr/>
            </p:nvSpPr>
            <p:spPr>
              <a:xfrm>
                <a:off x="1836738" y="2395426"/>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smtClean="0"/>
                  <a:t>S</a:t>
                </a:r>
                <a:r>
                  <a:rPr lang="en-US" sz="2400" baseline="-25000" dirty="0"/>
                  <a:t>2</a:t>
                </a:r>
              </a:p>
            </p:txBody>
          </p:sp>
          <p:sp>
            <p:nvSpPr>
              <p:cNvPr id="17" name="Rounded Rectangle 16"/>
              <p:cNvSpPr/>
              <p:nvPr/>
            </p:nvSpPr>
            <p:spPr>
              <a:xfrm>
                <a:off x="1836738" y="2904903"/>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smtClean="0"/>
                  <a:t>S</a:t>
                </a:r>
                <a:r>
                  <a:rPr lang="en-US" sz="2400" baseline="-25000" dirty="0"/>
                  <a:t>3</a:t>
                </a:r>
              </a:p>
            </p:txBody>
          </p:sp>
          <p:sp>
            <p:nvSpPr>
              <p:cNvPr id="18" name="Rounded Rectangle 17"/>
              <p:cNvSpPr/>
              <p:nvPr/>
            </p:nvSpPr>
            <p:spPr>
              <a:xfrm>
                <a:off x="1836738" y="4429614"/>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smtClean="0"/>
                  <a:t>S</a:t>
                </a:r>
                <a:r>
                  <a:rPr lang="en-US" sz="2400" baseline="-25000" dirty="0"/>
                  <a:t>8</a:t>
                </a:r>
              </a:p>
            </p:txBody>
          </p:sp>
          <p:sp>
            <p:nvSpPr>
              <p:cNvPr id="19" name="TextBox 18"/>
              <p:cNvSpPr txBox="1"/>
              <p:nvPr/>
            </p:nvSpPr>
            <p:spPr>
              <a:xfrm rot="5400000" flipV="1">
                <a:off x="1882576" y="3579393"/>
                <a:ext cx="233982" cy="646331"/>
              </a:xfrm>
              <a:prstGeom prst="rect">
                <a:avLst/>
              </a:prstGeom>
              <a:noFill/>
            </p:spPr>
            <p:txBody>
              <a:bodyPr wrap="square" rtlCol="0">
                <a:spAutoFit/>
              </a:bodyPr>
              <a:lstStyle/>
              <a:p>
                <a:r>
                  <a:rPr lang="en-US" sz="3600" b="1" dirty="0" smtClean="0"/>
                  <a:t>⋯</a:t>
                </a:r>
                <a:endParaRPr lang="en-US" sz="3600" b="1" dirty="0"/>
              </a:p>
            </p:txBody>
          </p:sp>
          <p:cxnSp>
            <p:nvCxnSpPr>
              <p:cNvPr id="20" name="Straight Connector 19"/>
              <p:cNvCxnSpPr/>
              <p:nvPr/>
            </p:nvCxnSpPr>
            <p:spPr>
              <a:xfrm rot="16200000">
                <a:off x="2400300" y="450584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16200000">
                <a:off x="2400300" y="399636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16200000">
                <a:off x="2400300" y="3486888"/>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rot="16200000">
                <a:off x="2400300" y="297741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16200000">
                <a:off x="2400300" y="246793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16200000">
                <a:off x="2400300" y="1958458"/>
                <a:ext cx="0" cy="228600"/>
              </a:xfrm>
              <a:prstGeom prst="line">
                <a:avLst/>
              </a:prstGeom>
            </p:spPr>
            <p:style>
              <a:lnRef idx="2">
                <a:schemeClr val="accent1"/>
              </a:lnRef>
              <a:fillRef idx="0">
                <a:schemeClr val="accent1"/>
              </a:fillRef>
              <a:effectRef idx="1">
                <a:schemeClr val="accent1"/>
              </a:effectRef>
              <a:fontRef idx="minor">
                <a:schemeClr val="tx1"/>
              </a:fontRef>
            </p:style>
          </p:cxnSp>
          <p:grpSp>
            <p:nvGrpSpPr>
              <p:cNvPr id="8" name="Group 42"/>
              <p:cNvGrpSpPr/>
              <p:nvPr/>
            </p:nvGrpSpPr>
            <p:grpSpPr>
              <a:xfrm rot="16200000">
                <a:off x="1240465" y="3194050"/>
                <a:ext cx="2853070" cy="304800"/>
                <a:chOff x="990600" y="3486150"/>
                <a:chExt cx="4267200" cy="457200"/>
              </a:xfrm>
            </p:grpSpPr>
            <p:sp>
              <p:nvSpPr>
                <p:cNvPr id="27" name="Rectangle 26"/>
                <p:cNvSpPr/>
                <p:nvPr/>
              </p:nvSpPr>
              <p:spPr>
                <a:xfrm>
                  <a:off x="990600" y="3486150"/>
                  <a:ext cx="4267200" cy="4572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1219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1219200" y="3486150"/>
                  <a:ext cx="762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2743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3505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1828800" y="3486150"/>
                  <a:ext cx="24384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05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50" name="Straight Connector 49"/>
              <p:cNvCxnSpPr/>
              <p:nvPr/>
            </p:nvCxnSpPr>
            <p:spPr>
              <a:xfrm rot="16200000" flipH="1">
                <a:off x="1404515" y="3322739"/>
                <a:ext cx="1382" cy="147935"/>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rot="16200000" flipH="1">
                <a:off x="960025" y="3320506"/>
                <a:ext cx="1383" cy="1524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8" name="Rectangle 137"/>
            <p:cNvSpPr/>
            <p:nvPr/>
          </p:nvSpPr>
          <p:spPr>
            <a:xfrm rot="16200000">
              <a:off x="6497381" y="3258733"/>
              <a:ext cx="3464441" cy="3048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output</a:t>
              </a:r>
              <a:endParaRPr lang="en-US" dirty="0">
                <a:solidFill>
                  <a:srgbClr val="000000"/>
                </a:solidFill>
              </a:endParaRPr>
            </a:p>
          </p:txBody>
        </p:sp>
        <p:sp>
          <p:nvSpPr>
            <p:cNvPr id="140" name="TextBox 139"/>
            <p:cNvSpPr txBox="1"/>
            <p:nvPr/>
          </p:nvSpPr>
          <p:spPr>
            <a:xfrm>
              <a:off x="1729155" y="5438113"/>
              <a:ext cx="600036" cy="646331"/>
            </a:xfrm>
            <a:prstGeom prst="rect">
              <a:avLst/>
            </a:prstGeom>
            <a:noFill/>
          </p:spPr>
          <p:txBody>
            <a:bodyPr wrap="none" rtlCol="0">
              <a:spAutoFit/>
            </a:bodyPr>
            <a:lstStyle/>
            <a:p>
              <a:pPr algn="ctr"/>
              <a:r>
                <a:rPr lang="en-US" dirty="0"/>
                <a:t>s</a:t>
              </a:r>
              <a:r>
                <a:rPr lang="en-US" dirty="0" smtClean="0"/>
                <a:t>ubs.</a:t>
              </a:r>
            </a:p>
            <a:p>
              <a:pPr algn="ctr"/>
              <a:r>
                <a:rPr lang="en-US" dirty="0" smtClean="0"/>
                <a:t>layer</a:t>
              </a:r>
              <a:endParaRPr lang="en-US" dirty="0"/>
            </a:p>
          </p:txBody>
        </p:sp>
        <p:sp>
          <p:nvSpPr>
            <p:cNvPr id="141" name="TextBox 140"/>
            <p:cNvSpPr txBox="1"/>
            <p:nvPr/>
          </p:nvSpPr>
          <p:spPr>
            <a:xfrm>
              <a:off x="2381927" y="5411618"/>
              <a:ext cx="704487" cy="646331"/>
            </a:xfrm>
            <a:prstGeom prst="rect">
              <a:avLst/>
            </a:prstGeom>
            <a:noFill/>
          </p:spPr>
          <p:txBody>
            <a:bodyPr wrap="none" rtlCol="0">
              <a:spAutoFit/>
            </a:bodyPr>
            <a:lstStyle/>
            <a:p>
              <a:pPr algn="ctr"/>
              <a:r>
                <a:rPr lang="en-US" dirty="0"/>
                <a:t>p</a:t>
              </a:r>
              <a:r>
                <a:rPr lang="en-US" dirty="0" smtClean="0"/>
                <a:t>erm.</a:t>
              </a:r>
            </a:p>
            <a:p>
              <a:pPr algn="ctr"/>
              <a:r>
                <a:rPr lang="en-US" dirty="0" smtClean="0"/>
                <a:t>layer</a:t>
              </a:r>
              <a:endParaRPr lang="en-US" dirty="0"/>
            </a:p>
          </p:txBody>
        </p:sp>
        <p:grpSp>
          <p:nvGrpSpPr>
            <p:cNvPr id="26" name="Group 144"/>
            <p:cNvGrpSpPr/>
            <p:nvPr/>
          </p:nvGrpSpPr>
          <p:grpSpPr>
            <a:xfrm>
              <a:off x="5334000" y="5702101"/>
              <a:ext cx="2438400" cy="400111"/>
              <a:chOff x="5334000" y="4634142"/>
              <a:chExt cx="2438400" cy="300083"/>
            </a:xfrm>
          </p:grpSpPr>
          <p:cxnSp>
            <p:nvCxnSpPr>
              <p:cNvPr id="143" name="Straight Arrow Connector 142"/>
              <p:cNvCxnSpPr/>
              <p:nvPr/>
            </p:nvCxnSpPr>
            <p:spPr>
              <a:xfrm flipH="1">
                <a:off x="5334000" y="4705350"/>
                <a:ext cx="2438400" cy="0"/>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144" name="TextBox 143"/>
              <p:cNvSpPr txBox="1"/>
              <p:nvPr/>
            </p:nvSpPr>
            <p:spPr>
              <a:xfrm>
                <a:off x="5867400" y="4634142"/>
                <a:ext cx="1029128" cy="300083"/>
              </a:xfrm>
              <a:prstGeom prst="rect">
                <a:avLst/>
              </a:prstGeom>
              <a:noFill/>
            </p:spPr>
            <p:txBody>
              <a:bodyPr wrap="none" rtlCol="0">
                <a:spAutoFit/>
              </a:bodyPr>
              <a:lstStyle/>
              <a:p>
                <a:r>
                  <a:rPr lang="en-US" sz="2000" dirty="0" smtClean="0"/>
                  <a:t>inversion</a:t>
                </a:r>
                <a:endParaRPr lang="en-US" sz="2000" dirty="0"/>
              </a:p>
            </p:txBody>
          </p:sp>
        </p:grpSp>
        <p:grpSp>
          <p:nvGrpSpPr>
            <p:cNvPr id="28" name="Group 153"/>
            <p:cNvGrpSpPr/>
            <p:nvPr/>
          </p:nvGrpSpPr>
          <p:grpSpPr>
            <a:xfrm>
              <a:off x="990601" y="920240"/>
              <a:ext cx="413896" cy="2336800"/>
              <a:chOff x="990600" y="1047750"/>
              <a:chExt cx="413896" cy="1752600"/>
            </a:xfrm>
          </p:grpSpPr>
          <p:sp>
            <p:nvSpPr>
              <p:cNvPr id="146" name="TextBox 145"/>
              <p:cNvSpPr txBox="1"/>
              <p:nvPr/>
            </p:nvSpPr>
            <p:spPr>
              <a:xfrm>
                <a:off x="990600" y="1047750"/>
                <a:ext cx="413896" cy="346249"/>
              </a:xfrm>
              <a:prstGeom prst="rect">
                <a:avLst/>
              </a:prstGeom>
              <a:noFill/>
            </p:spPr>
            <p:txBody>
              <a:bodyPr wrap="none" rtlCol="0">
                <a:spAutoFit/>
              </a:bodyPr>
              <a:lstStyle/>
              <a:p>
                <a:r>
                  <a:rPr lang="en-US" sz="2400" dirty="0" smtClean="0"/>
                  <a:t>k</a:t>
                </a:r>
                <a:r>
                  <a:rPr lang="en-US" sz="2400" baseline="-25000" dirty="0" smtClean="0"/>
                  <a:t>1</a:t>
                </a:r>
                <a:endParaRPr lang="en-US" sz="2400" baseline="-25000" dirty="0"/>
              </a:p>
            </p:txBody>
          </p:sp>
          <p:cxnSp>
            <p:nvCxnSpPr>
              <p:cNvPr id="153" name="Straight Arrow Connector 152"/>
              <p:cNvCxnSpPr/>
              <p:nvPr/>
            </p:nvCxnSpPr>
            <p:spPr>
              <a:xfrm flipH="1">
                <a:off x="1178610" y="1416882"/>
                <a:ext cx="11870" cy="1383468"/>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grpSp>
        <p:grpSp>
          <p:nvGrpSpPr>
            <p:cNvPr id="30" name="Group 162"/>
            <p:cNvGrpSpPr/>
            <p:nvPr/>
          </p:nvGrpSpPr>
          <p:grpSpPr>
            <a:xfrm>
              <a:off x="2819401" y="926896"/>
              <a:ext cx="1934883" cy="4511216"/>
              <a:chOff x="2819400" y="1052742"/>
              <a:chExt cx="1934883" cy="3383412"/>
            </a:xfrm>
          </p:grpSpPr>
          <p:grpSp>
            <p:nvGrpSpPr>
              <p:cNvPr id="32" name="Group 73"/>
              <p:cNvGrpSpPr/>
              <p:nvPr/>
            </p:nvGrpSpPr>
            <p:grpSpPr>
              <a:xfrm>
                <a:off x="2819400" y="1418806"/>
                <a:ext cx="1934883" cy="3017348"/>
                <a:chOff x="884517" y="1861529"/>
                <a:chExt cx="1934883" cy="3017348"/>
              </a:xfrm>
            </p:grpSpPr>
            <p:sp>
              <p:nvSpPr>
                <p:cNvPr id="75" name="TextBox 74"/>
                <p:cNvSpPr txBox="1"/>
                <p:nvPr/>
              </p:nvSpPr>
              <p:spPr>
                <a:xfrm rot="16200000">
                  <a:off x="975594" y="3253492"/>
                  <a:ext cx="339276" cy="461665"/>
                </a:xfrm>
                <a:prstGeom prst="rect">
                  <a:avLst/>
                </a:prstGeom>
                <a:noFill/>
              </p:spPr>
              <p:txBody>
                <a:bodyPr wrap="none" rtlCol="0">
                  <a:spAutoFit/>
                </a:bodyPr>
                <a:lstStyle/>
                <a:p>
                  <a:r>
                    <a:rPr lang="en-US" sz="2400" dirty="0" smtClean="0"/>
                    <a:t>⨁</a:t>
                  </a:r>
                  <a:endParaRPr lang="en-US" sz="2400" dirty="0"/>
                </a:p>
              </p:txBody>
            </p:sp>
            <p:cxnSp>
              <p:nvCxnSpPr>
                <p:cNvPr id="76" name="Straight Connector 75"/>
                <p:cNvCxnSpPr/>
                <p:nvPr/>
              </p:nvCxnSpPr>
              <p:spPr>
                <a:xfrm rot="16200000">
                  <a:off x="250308" y="3346450"/>
                  <a:ext cx="25473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16200000">
                  <a:off x="1638300" y="450584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rot="16200000">
                  <a:off x="1638300" y="399636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rot="16200000">
                  <a:off x="1638300" y="3486888"/>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rot="16200000">
                  <a:off x="1638300" y="297741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rot="16200000">
                  <a:off x="1638300" y="246793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rot="16200000">
                  <a:off x="1638300" y="1958458"/>
                  <a:ext cx="0" cy="228600"/>
                </a:xfrm>
                <a:prstGeom prst="line">
                  <a:avLst/>
                </a:prstGeom>
              </p:spPr>
              <p:style>
                <a:lnRef idx="2">
                  <a:schemeClr val="accent1"/>
                </a:lnRef>
                <a:fillRef idx="0">
                  <a:schemeClr val="accent1"/>
                </a:fillRef>
                <a:effectRef idx="1">
                  <a:schemeClr val="accent1"/>
                </a:effectRef>
                <a:fontRef idx="minor">
                  <a:schemeClr val="tx1"/>
                </a:fontRef>
              </p:style>
            </p:cxnSp>
            <p:sp>
              <p:nvSpPr>
                <p:cNvPr id="83" name="Rounded Rectangle 82"/>
                <p:cNvSpPr/>
                <p:nvPr/>
              </p:nvSpPr>
              <p:spPr>
                <a:xfrm>
                  <a:off x="1836738" y="1861529"/>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smtClean="0"/>
                    <a:t>S</a:t>
                  </a:r>
                  <a:r>
                    <a:rPr lang="en-US" sz="2400" baseline="-25000" dirty="0" smtClean="0"/>
                    <a:t>1</a:t>
                  </a:r>
                  <a:endParaRPr lang="en-US" sz="2400" baseline="-25000" dirty="0"/>
                </a:p>
              </p:txBody>
            </p:sp>
            <p:sp>
              <p:nvSpPr>
                <p:cNvPr id="84" name="Rounded Rectangle 83"/>
                <p:cNvSpPr/>
                <p:nvPr/>
              </p:nvSpPr>
              <p:spPr>
                <a:xfrm>
                  <a:off x="1836738" y="2395426"/>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smtClean="0"/>
                    <a:t>S</a:t>
                  </a:r>
                  <a:r>
                    <a:rPr lang="en-US" sz="2400" baseline="-25000" dirty="0"/>
                    <a:t>2</a:t>
                  </a:r>
                </a:p>
              </p:txBody>
            </p:sp>
            <p:sp>
              <p:nvSpPr>
                <p:cNvPr id="85" name="Rounded Rectangle 84"/>
                <p:cNvSpPr/>
                <p:nvPr/>
              </p:nvSpPr>
              <p:spPr>
                <a:xfrm>
                  <a:off x="1836738" y="2904903"/>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smtClean="0"/>
                    <a:t>S</a:t>
                  </a:r>
                  <a:r>
                    <a:rPr lang="en-US" sz="2400" baseline="-25000" dirty="0"/>
                    <a:t>3</a:t>
                  </a:r>
                </a:p>
              </p:txBody>
            </p:sp>
            <p:sp>
              <p:nvSpPr>
                <p:cNvPr id="86" name="Rounded Rectangle 85"/>
                <p:cNvSpPr/>
                <p:nvPr/>
              </p:nvSpPr>
              <p:spPr>
                <a:xfrm>
                  <a:off x="1836738" y="4429614"/>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smtClean="0"/>
                    <a:t>S</a:t>
                  </a:r>
                  <a:r>
                    <a:rPr lang="en-US" sz="2400" baseline="-25000" dirty="0"/>
                    <a:t>8</a:t>
                  </a:r>
                </a:p>
              </p:txBody>
            </p:sp>
            <p:sp>
              <p:nvSpPr>
                <p:cNvPr id="87" name="TextBox 86"/>
                <p:cNvSpPr txBox="1"/>
                <p:nvPr/>
              </p:nvSpPr>
              <p:spPr>
                <a:xfrm rot="5400000" flipV="1">
                  <a:off x="1882576" y="3579393"/>
                  <a:ext cx="233982" cy="646331"/>
                </a:xfrm>
                <a:prstGeom prst="rect">
                  <a:avLst/>
                </a:prstGeom>
                <a:noFill/>
              </p:spPr>
              <p:txBody>
                <a:bodyPr wrap="square" rtlCol="0">
                  <a:spAutoFit/>
                </a:bodyPr>
                <a:lstStyle/>
                <a:p>
                  <a:r>
                    <a:rPr lang="en-US" sz="3600" b="1" dirty="0" smtClean="0"/>
                    <a:t>⋯</a:t>
                  </a:r>
                  <a:endParaRPr lang="en-US" sz="3600" b="1" dirty="0"/>
                </a:p>
              </p:txBody>
            </p:sp>
            <p:cxnSp>
              <p:nvCxnSpPr>
                <p:cNvPr id="88" name="Straight Connector 87"/>
                <p:cNvCxnSpPr/>
                <p:nvPr/>
              </p:nvCxnSpPr>
              <p:spPr>
                <a:xfrm rot="16200000">
                  <a:off x="2400300" y="450584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rot="16200000">
                  <a:off x="2400300" y="399636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rot="16200000">
                  <a:off x="2400300" y="3486888"/>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rot="16200000">
                  <a:off x="2400300" y="297741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rot="16200000">
                  <a:off x="2400300" y="246793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rot="16200000">
                  <a:off x="2400300" y="1958458"/>
                  <a:ext cx="0" cy="228600"/>
                </a:xfrm>
                <a:prstGeom prst="line">
                  <a:avLst/>
                </a:prstGeom>
              </p:spPr>
              <p:style>
                <a:lnRef idx="2">
                  <a:schemeClr val="accent1"/>
                </a:lnRef>
                <a:fillRef idx="0">
                  <a:schemeClr val="accent1"/>
                </a:fillRef>
                <a:effectRef idx="1">
                  <a:schemeClr val="accent1"/>
                </a:effectRef>
                <a:fontRef idx="minor">
                  <a:schemeClr val="tx1"/>
                </a:fontRef>
              </p:style>
            </p:cxnSp>
            <p:grpSp>
              <p:nvGrpSpPr>
                <p:cNvPr id="34" name="Group 93"/>
                <p:cNvGrpSpPr/>
                <p:nvPr/>
              </p:nvGrpSpPr>
              <p:grpSpPr>
                <a:xfrm rot="16200000">
                  <a:off x="1240465" y="3194050"/>
                  <a:ext cx="2853070" cy="304800"/>
                  <a:chOff x="990600" y="3486150"/>
                  <a:chExt cx="4267200" cy="457200"/>
                </a:xfrm>
              </p:grpSpPr>
              <p:sp>
                <p:nvSpPr>
                  <p:cNvPr id="97" name="Rectangle 96"/>
                  <p:cNvSpPr/>
                  <p:nvPr/>
                </p:nvSpPr>
                <p:spPr>
                  <a:xfrm>
                    <a:off x="990600" y="3486150"/>
                    <a:ext cx="4267200" cy="4572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8" name="Straight Connector 97"/>
                  <p:cNvCxnSpPr/>
                  <p:nvPr/>
                </p:nvCxnSpPr>
                <p:spPr>
                  <a:xfrm>
                    <a:off x="1219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flipH="1">
                    <a:off x="1219200" y="3486150"/>
                    <a:ext cx="762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2743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H="1">
                    <a:off x="3505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flipH="1">
                    <a:off x="1828800" y="3486150"/>
                    <a:ext cx="24384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3505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95" name="Straight Connector 94"/>
                <p:cNvCxnSpPr/>
                <p:nvPr/>
              </p:nvCxnSpPr>
              <p:spPr>
                <a:xfrm rot="16200000" flipH="1">
                  <a:off x="1404515" y="3322739"/>
                  <a:ext cx="1382" cy="147935"/>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rot="16200000" flipH="1">
                  <a:off x="960025" y="3320506"/>
                  <a:ext cx="1383" cy="1524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6" name="Group 156"/>
              <p:cNvGrpSpPr/>
              <p:nvPr/>
            </p:nvGrpSpPr>
            <p:grpSpPr>
              <a:xfrm>
                <a:off x="2919340" y="1052742"/>
                <a:ext cx="413896" cy="1752600"/>
                <a:chOff x="990600" y="1047750"/>
                <a:chExt cx="413896" cy="1752600"/>
              </a:xfrm>
            </p:grpSpPr>
            <p:sp>
              <p:nvSpPr>
                <p:cNvPr id="158" name="TextBox 157"/>
                <p:cNvSpPr txBox="1"/>
                <p:nvPr/>
              </p:nvSpPr>
              <p:spPr>
                <a:xfrm>
                  <a:off x="990600" y="1047750"/>
                  <a:ext cx="413896" cy="346249"/>
                </a:xfrm>
                <a:prstGeom prst="rect">
                  <a:avLst/>
                </a:prstGeom>
                <a:noFill/>
              </p:spPr>
              <p:txBody>
                <a:bodyPr wrap="none" rtlCol="0">
                  <a:spAutoFit/>
                </a:bodyPr>
                <a:lstStyle/>
                <a:p>
                  <a:r>
                    <a:rPr lang="en-US" sz="2400" dirty="0" smtClean="0"/>
                    <a:t>k</a:t>
                  </a:r>
                  <a:r>
                    <a:rPr lang="en-US" sz="2400" baseline="-25000" dirty="0"/>
                    <a:t>2</a:t>
                  </a:r>
                </a:p>
              </p:txBody>
            </p:sp>
            <p:cxnSp>
              <p:nvCxnSpPr>
                <p:cNvPr id="159" name="Straight Arrow Connector 158"/>
                <p:cNvCxnSpPr/>
                <p:nvPr/>
              </p:nvCxnSpPr>
              <p:spPr>
                <a:xfrm flipH="1">
                  <a:off x="1178610" y="1416882"/>
                  <a:ext cx="11870" cy="1383468"/>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37" name="Group 163"/>
            <p:cNvGrpSpPr/>
            <p:nvPr/>
          </p:nvGrpSpPr>
          <p:grpSpPr>
            <a:xfrm>
              <a:off x="5105400" y="762000"/>
              <a:ext cx="2956856" cy="4635243"/>
              <a:chOff x="5105400" y="929070"/>
              <a:chExt cx="2956856" cy="3476432"/>
            </a:xfrm>
          </p:grpSpPr>
          <p:cxnSp>
            <p:nvCxnSpPr>
              <p:cNvPr id="106" name="Straight Connector 105"/>
              <p:cNvCxnSpPr/>
              <p:nvPr/>
            </p:nvCxnSpPr>
            <p:spPr>
              <a:xfrm rot="16200000">
                <a:off x="4898508" y="2873075"/>
                <a:ext cx="25473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rot="16200000">
                <a:off x="6286500" y="4032467"/>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rot="16200000">
                <a:off x="6286500" y="352299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rot="16200000">
                <a:off x="6286500" y="3013513"/>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rot="16200000">
                <a:off x="6286500" y="2504037"/>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rot="16200000">
                <a:off x="6286500" y="199456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rot="16200000">
                <a:off x="6286500" y="1485083"/>
                <a:ext cx="0" cy="228600"/>
              </a:xfrm>
              <a:prstGeom prst="line">
                <a:avLst/>
              </a:prstGeom>
            </p:spPr>
            <p:style>
              <a:lnRef idx="2">
                <a:schemeClr val="accent1"/>
              </a:lnRef>
              <a:fillRef idx="0">
                <a:schemeClr val="accent1"/>
              </a:fillRef>
              <a:effectRef idx="1">
                <a:schemeClr val="accent1"/>
              </a:effectRef>
              <a:fontRef idx="minor">
                <a:schemeClr val="tx1"/>
              </a:fontRef>
            </p:style>
          </p:cxnSp>
          <p:sp>
            <p:nvSpPr>
              <p:cNvPr id="113" name="Rounded Rectangle 112"/>
              <p:cNvSpPr/>
              <p:nvPr/>
            </p:nvSpPr>
            <p:spPr>
              <a:xfrm>
                <a:off x="6484938" y="1388154"/>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smtClean="0"/>
                  <a:t>S</a:t>
                </a:r>
                <a:r>
                  <a:rPr lang="en-US" sz="2400" baseline="-25000" dirty="0" smtClean="0"/>
                  <a:t>1</a:t>
                </a:r>
                <a:endParaRPr lang="en-US" sz="2400" baseline="-25000" dirty="0"/>
              </a:p>
            </p:txBody>
          </p:sp>
          <p:sp>
            <p:nvSpPr>
              <p:cNvPr id="114" name="Rounded Rectangle 113"/>
              <p:cNvSpPr/>
              <p:nvPr/>
            </p:nvSpPr>
            <p:spPr>
              <a:xfrm>
                <a:off x="6484938" y="1922051"/>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smtClean="0"/>
                  <a:t>S</a:t>
                </a:r>
                <a:r>
                  <a:rPr lang="en-US" sz="2400" baseline="-25000" dirty="0"/>
                  <a:t>2</a:t>
                </a:r>
              </a:p>
            </p:txBody>
          </p:sp>
          <p:sp>
            <p:nvSpPr>
              <p:cNvPr id="115" name="Rounded Rectangle 114"/>
              <p:cNvSpPr/>
              <p:nvPr/>
            </p:nvSpPr>
            <p:spPr>
              <a:xfrm>
                <a:off x="6484938" y="2431528"/>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smtClean="0"/>
                  <a:t>S</a:t>
                </a:r>
                <a:r>
                  <a:rPr lang="en-US" sz="2400" baseline="-25000" dirty="0"/>
                  <a:t>3</a:t>
                </a:r>
              </a:p>
            </p:txBody>
          </p:sp>
          <p:sp>
            <p:nvSpPr>
              <p:cNvPr id="116" name="Rounded Rectangle 115"/>
              <p:cNvSpPr/>
              <p:nvPr/>
            </p:nvSpPr>
            <p:spPr>
              <a:xfrm>
                <a:off x="6484938" y="3956239"/>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smtClean="0"/>
                  <a:t>S</a:t>
                </a:r>
                <a:r>
                  <a:rPr lang="en-US" sz="2400" baseline="-25000" dirty="0"/>
                  <a:t>8</a:t>
                </a:r>
              </a:p>
            </p:txBody>
          </p:sp>
          <p:sp>
            <p:nvSpPr>
              <p:cNvPr id="117" name="TextBox 116"/>
              <p:cNvSpPr txBox="1"/>
              <p:nvPr/>
            </p:nvSpPr>
            <p:spPr>
              <a:xfrm rot="5400000" flipV="1">
                <a:off x="6530776" y="3106018"/>
                <a:ext cx="233982" cy="646331"/>
              </a:xfrm>
              <a:prstGeom prst="rect">
                <a:avLst/>
              </a:prstGeom>
              <a:noFill/>
            </p:spPr>
            <p:txBody>
              <a:bodyPr wrap="square" rtlCol="0">
                <a:spAutoFit/>
              </a:bodyPr>
              <a:lstStyle/>
              <a:p>
                <a:r>
                  <a:rPr lang="en-US" sz="3600" b="1" dirty="0" smtClean="0"/>
                  <a:t>⋯</a:t>
                </a:r>
                <a:endParaRPr lang="en-US" sz="3600" b="1" dirty="0"/>
              </a:p>
            </p:txBody>
          </p:sp>
          <p:cxnSp>
            <p:nvCxnSpPr>
              <p:cNvPr id="118" name="Straight Connector 117"/>
              <p:cNvCxnSpPr/>
              <p:nvPr/>
            </p:nvCxnSpPr>
            <p:spPr>
              <a:xfrm rot="16200000">
                <a:off x="7048500" y="4032467"/>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rot="16200000">
                <a:off x="7048500" y="352299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rot="16200000">
                <a:off x="7048500" y="3013513"/>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rot="16200000">
                <a:off x="7048500" y="2504037"/>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rot="16200000">
                <a:off x="7048500" y="199456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rot="16200000">
                <a:off x="7048500" y="1485083"/>
                <a:ext cx="0" cy="228600"/>
              </a:xfrm>
              <a:prstGeom prst="line">
                <a:avLst/>
              </a:prstGeom>
            </p:spPr>
            <p:style>
              <a:lnRef idx="2">
                <a:schemeClr val="accent1"/>
              </a:lnRef>
              <a:fillRef idx="0">
                <a:schemeClr val="accent1"/>
              </a:fillRef>
              <a:effectRef idx="1">
                <a:schemeClr val="accent1"/>
              </a:effectRef>
              <a:fontRef idx="minor">
                <a:schemeClr val="tx1"/>
              </a:fontRef>
            </p:style>
          </p:cxnSp>
          <p:grpSp>
            <p:nvGrpSpPr>
              <p:cNvPr id="39" name="Group 123"/>
              <p:cNvGrpSpPr/>
              <p:nvPr/>
            </p:nvGrpSpPr>
            <p:grpSpPr>
              <a:xfrm rot="16200000">
                <a:off x="5888665" y="2720675"/>
                <a:ext cx="2853070" cy="304800"/>
                <a:chOff x="990600" y="3486150"/>
                <a:chExt cx="4267200" cy="457200"/>
              </a:xfrm>
            </p:grpSpPr>
            <p:sp>
              <p:nvSpPr>
                <p:cNvPr id="127" name="Rectangle 126"/>
                <p:cNvSpPr/>
                <p:nvPr/>
              </p:nvSpPr>
              <p:spPr>
                <a:xfrm>
                  <a:off x="990600" y="3486150"/>
                  <a:ext cx="4267200" cy="4572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8" name="Straight Connector 127"/>
                <p:cNvCxnSpPr/>
                <p:nvPr/>
              </p:nvCxnSpPr>
              <p:spPr>
                <a:xfrm>
                  <a:off x="1219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H="1">
                  <a:off x="1219200" y="3486150"/>
                  <a:ext cx="762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2743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flipH="1">
                  <a:off x="3505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H="1">
                  <a:off x="1828800" y="3486150"/>
                  <a:ext cx="24384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3505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1" name="Group 136"/>
              <p:cNvGrpSpPr/>
              <p:nvPr/>
            </p:nvGrpSpPr>
            <p:grpSpPr>
              <a:xfrm>
                <a:off x="7467600" y="2744341"/>
                <a:ext cx="594656" cy="339276"/>
                <a:chOff x="6218517" y="3339108"/>
                <a:chExt cx="594656" cy="339276"/>
              </a:xfrm>
            </p:grpSpPr>
            <p:sp>
              <p:nvSpPr>
                <p:cNvPr id="105" name="TextBox 104"/>
                <p:cNvSpPr txBox="1"/>
                <p:nvPr/>
              </p:nvSpPr>
              <p:spPr>
                <a:xfrm rot="16200000">
                  <a:off x="6309594" y="3277913"/>
                  <a:ext cx="339276" cy="461665"/>
                </a:xfrm>
                <a:prstGeom prst="rect">
                  <a:avLst/>
                </a:prstGeom>
                <a:noFill/>
              </p:spPr>
              <p:txBody>
                <a:bodyPr wrap="none" rtlCol="0">
                  <a:spAutoFit/>
                </a:bodyPr>
                <a:lstStyle/>
                <a:p>
                  <a:r>
                    <a:rPr lang="en-US" sz="2400" dirty="0" smtClean="0"/>
                    <a:t>⨁</a:t>
                  </a:r>
                  <a:endParaRPr lang="en-US" sz="2400" dirty="0"/>
                </a:p>
              </p:txBody>
            </p:sp>
            <p:cxnSp>
              <p:nvCxnSpPr>
                <p:cNvPr id="125" name="Straight Connector 124"/>
                <p:cNvCxnSpPr/>
                <p:nvPr/>
              </p:nvCxnSpPr>
              <p:spPr>
                <a:xfrm rot="16200000" flipH="1">
                  <a:off x="6738515" y="3347160"/>
                  <a:ext cx="1382" cy="14793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rot="16200000" flipH="1">
                  <a:off x="6294025" y="3344927"/>
                  <a:ext cx="1383" cy="1524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9" name="TextBox 138"/>
              <p:cNvSpPr txBox="1"/>
              <p:nvPr/>
            </p:nvSpPr>
            <p:spPr>
              <a:xfrm>
                <a:off x="5105400" y="2585268"/>
                <a:ext cx="615874" cy="530914"/>
              </a:xfrm>
              <a:prstGeom prst="rect">
                <a:avLst/>
              </a:prstGeom>
              <a:noFill/>
            </p:spPr>
            <p:txBody>
              <a:bodyPr wrap="none" rtlCol="0">
                <a:spAutoFit/>
              </a:bodyPr>
              <a:lstStyle/>
              <a:p>
                <a:r>
                  <a:rPr lang="en-US" sz="4000" b="1" dirty="0" smtClean="0"/>
                  <a:t>⋯</a:t>
                </a:r>
                <a:endParaRPr lang="en-US" sz="4000" b="1" dirty="0"/>
              </a:p>
            </p:txBody>
          </p:sp>
          <p:grpSp>
            <p:nvGrpSpPr>
              <p:cNvPr id="42" name="Group 159"/>
              <p:cNvGrpSpPr/>
              <p:nvPr/>
            </p:nvGrpSpPr>
            <p:grpSpPr>
              <a:xfrm>
                <a:off x="7572427" y="929070"/>
                <a:ext cx="413896" cy="1752600"/>
                <a:chOff x="990600" y="1047750"/>
                <a:chExt cx="413896" cy="1752600"/>
              </a:xfrm>
            </p:grpSpPr>
            <p:sp>
              <p:nvSpPr>
                <p:cNvPr id="161" name="TextBox 160"/>
                <p:cNvSpPr txBox="1"/>
                <p:nvPr/>
              </p:nvSpPr>
              <p:spPr>
                <a:xfrm>
                  <a:off x="990600" y="1047750"/>
                  <a:ext cx="413896" cy="346249"/>
                </a:xfrm>
                <a:prstGeom prst="rect">
                  <a:avLst/>
                </a:prstGeom>
                <a:noFill/>
              </p:spPr>
              <p:txBody>
                <a:bodyPr wrap="none" rtlCol="0">
                  <a:spAutoFit/>
                </a:bodyPr>
                <a:lstStyle/>
                <a:p>
                  <a:r>
                    <a:rPr lang="en-US" sz="2400" dirty="0" err="1" smtClean="0"/>
                    <a:t>k</a:t>
                  </a:r>
                  <a:r>
                    <a:rPr lang="en-US" sz="2400" baseline="-25000" dirty="0" err="1"/>
                    <a:t>n</a:t>
                  </a:r>
                  <a:endParaRPr lang="en-US" sz="2400" baseline="-25000" dirty="0"/>
                </a:p>
              </p:txBody>
            </p:sp>
            <p:cxnSp>
              <p:nvCxnSpPr>
                <p:cNvPr id="162" name="Straight Arrow Connector 161"/>
                <p:cNvCxnSpPr/>
                <p:nvPr/>
              </p:nvCxnSpPr>
              <p:spPr>
                <a:xfrm flipH="1">
                  <a:off x="1178610" y="1416882"/>
                  <a:ext cx="11870" cy="1383468"/>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grpSp>
        </p:grpSp>
      </p:grpSp>
      <p:sp>
        <p:nvSpPr>
          <p:cNvPr id="124" name="Footer Placeholder 123"/>
          <p:cNvSpPr>
            <a:spLocks noGrp="1"/>
          </p:cNvSpPr>
          <p:nvPr>
            <p:ph type="ftr" sz="quarter" idx="11"/>
          </p:nvPr>
        </p:nvSpPr>
        <p:spPr/>
        <p:txBody>
          <a:bodyPr/>
          <a:lstStyle/>
          <a:p>
            <a:r>
              <a:rPr lang="en-US" smtClean="0"/>
              <a:t>FAST-NUCES</a:t>
            </a:r>
            <a:endParaRPr lang="en-US"/>
          </a:p>
        </p:txBody>
      </p:sp>
      <p:pic>
        <p:nvPicPr>
          <p:cNvPr id="134" name="Picture 133"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3495724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High-level Description of AES</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fontScale="77500" lnSpcReduction="20000"/>
          </a:bodyPr>
          <a:lstStyle/>
          <a:p>
            <a:r>
              <a:rPr lang="en-US" b="1" dirty="0" err="1" smtClean="0">
                <a:solidFill>
                  <a:schemeClr val="accent1"/>
                </a:solidFill>
                <a:latin typeface="Times New Roman" pitchFamily="18" charset="0"/>
                <a:cs typeface="Times New Roman" pitchFamily="18" charset="0"/>
              </a:rPr>
              <a:t>KeyExpansion</a:t>
            </a:r>
            <a:r>
              <a:rPr lang="en-US" dirty="0" smtClean="0">
                <a:latin typeface="Times New Roman" pitchFamily="18" charset="0"/>
                <a:cs typeface="Times New Roman" pitchFamily="18" charset="0"/>
              </a:rPr>
              <a:t>—round keys are derived from the cipher key using Rijndael's key schedule.</a:t>
            </a:r>
          </a:p>
          <a:p>
            <a:pPr lvl="1"/>
            <a:r>
              <a:rPr lang="en-US" dirty="0" smtClean="0">
                <a:latin typeface="Times New Roman" pitchFamily="18" charset="0"/>
                <a:cs typeface="Times New Roman" pitchFamily="18" charset="0"/>
              </a:rPr>
              <a:t>http://en.wikipedia.org/wiki/Rijndael_key_schedule</a:t>
            </a:r>
          </a:p>
          <a:p>
            <a:r>
              <a:rPr lang="en-US" b="1" dirty="0" smtClean="0">
                <a:solidFill>
                  <a:schemeClr val="accent1"/>
                </a:solidFill>
                <a:latin typeface="Times New Roman" pitchFamily="18" charset="0"/>
                <a:cs typeface="Times New Roman" pitchFamily="18" charset="0"/>
              </a:rPr>
              <a:t>Initial Round</a:t>
            </a:r>
          </a:p>
          <a:p>
            <a:pPr lvl="1"/>
            <a:r>
              <a:rPr lang="en-US" dirty="0" err="1" smtClean="0">
                <a:latin typeface="Times New Roman" pitchFamily="18" charset="0"/>
                <a:cs typeface="Times New Roman" pitchFamily="18" charset="0"/>
              </a:rPr>
              <a:t>AddRoundKey</a:t>
            </a:r>
            <a:r>
              <a:rPr lang="en-US" dirty="0" smtClean="0">
                <a:latin typeface="Times New Roman" pitchFamily="18" charset="0"/>
                <a:cs typeface="Times New Roman" pitchFamily="18" charset="0"/>
              </a:rPr>
              <a:t>—each byte of the state is combined with the round key using bitwise xor.</a:t>
            </a:r>
          </a:p>
          <a:p>
            <a:r>
              <a:rPr lang="en-US" b="1" dirty="0" smtClean="0">
                <a:solidFill>
                  <a:schemeClr val="accent1"/>
                </a:solidFill>
                <a:latin typeface="Times New Roman" pitchFamily="18" charset="0"/>
                <a:cs typeface="Times New Roman" pitchFamily="18" charset="0"/>
              </a:rPr>
              <a:t>Rounds</a:t>
            </a:r>
          </a:p>
          <a:p>
            <a:pPr lvl="1"/>
            <a:r>
              <a:rPr lang="en-US" dirty="0" err="1" smtClean="0">
                <a:latin typeface="Times New Roman" pitchFamily="18" charset="0"/>
                <a:cs typeface="Times New Roman" pitchFamily="18" charset="0"/>
              </a:rPr>
              <a:t>SubBytes</a:t>
            </a:r>
            <a:r>
              <a:rPr lang="en-US" dirty="0" smtClean="0">
                <a:latin typeface="Times New Roman" pitchFamily="18" charset="0"/>
                <a:cs typeface="Times New Roman" pitchFamily="18" charset="0"/>
              </a:rPr>
              <a:t>—a non-linear substitution step where each byte is replaced with another according to a lookup table.</a:t>
            </a:r>
          </a:p>
          <a:p>
            <a:pPr lvl="1"/>
            <a:r>
              <a:rPr lang="en-US" dirty="0" err="1" smtClean="0">
                <a:latin typeface="Times New Roman" pitchFamily="18" charset="0"/>
                <a:cs typeface="Times New Roman" pitchFamily="18" charset="0"/>
              </a:rPr>
              <a:t>ShiftRows</a:t>
            </a:r>
            <a:r>
              <a:rPr lang="en-US" dirty="0" smtClean="0">
                <a:latin typeface="Times New Roman" pitchFamily="18" charset="0"/>
                <a:cs typeface="Times New Roman" pitchFamily="18" charset="0"/>
              </a:rPr>
              <a:t>—a transposition step where each row of the state is shifted cyclically a certain number of steps.</a:t>
            </a:r>
          </a:p>
          <a:p>
            <a:pPr lvl="1"/>
            <a:r>
              <a:rPr lang="en-US" dirty="0" err="1" smtClean="0">
                <a:latin typeface="Times New Roman" pitchFamily="18" charset="0"/>
                <a:cs typeface="Times New Roman" pitchFamily="18" charset="0"/>
              </a:rPr>
              <a:t>MixColumns</a:t>
            </a:r>
            <a:r>
              <a:rPr lang="en-US" dirty="0" smtClean="0">
                <a:latin typeface="Times New Roman" pitchFamily="18" charset="0"/>
                <a:cs typeface="Times New Roman" pitchFamily="18" charset="0"/>
              </a:rPr>
              <a:t>—a mixing operation which operates on the columns of the state, combining the four bytes in each column.</a:t>
            </a:r>
          </a:p>
          <a:p>
            <a:pPr lvl="1"/>
            <a:r>
              <a:rPr lang="en-US" dirty="0" err="1" smtClean="0">
                <a:latin typeface="Times New Roman" pitchFamily="18" charset="0"/>
                <a:cs typeface="Times New Roman" pitchFamily="18" charset="0"/>
              </a:rPr>
              <a:t>AddRoundKey</a:t>
            </a:r>
            <a:endParaRPr lang="en-US" dirty="0" smtClean="0">
              <a:latin typeface="Times New Roman" pitchFamily="18" charset="0"/>
              <a:cs typeface="Times New Roman" pitchFamily="18" charset="0"/>
            </a:endParaRPr>
          </a:p>
          <a:p>
            <a:r>
              <a:rPr lang="en-US" b="1" dirty="0" smtClean="0">
                <a:solidFill>
                  <a:schemeClr val="accent1"/>
                </a:solidFill>
                <a:latin typeface="Times New Roman" pitchFamily="18" charset="0"/>
                <a:cs typeface="Times New Roman" pitchFamily="18" charset="0"/>
              </a:rPr>
              <a:t>Final Round (no </a:t>
            </a:r>
            <a:r>
              <a:rPr lang="en-US" b="1" dirty="0" err="1" smtClean="0">
                <a:solidFill>
                  <a:schemeClr val="accent1"/>
                </a:solidFill>
                <a:latin typeface="Times New Roman" pitchFamily="18" charset="0"/>
                <a:cs typeface="Times New Roman" pitchFamily="18" charset="0"/>
              </a:rPr>
              <a:t>MixColumns</a:t>
            </a:r>
            <a:r>
              <a:rPr lang="en-US" b="1" dirty="0" smtClean="0">
                <a:solidFill>
                  <a:schemeClr val="accent1"/>
                </a:solidFill>
                <a:latin typeface="Times New Roman" pitchFamily="18" charset="0"/>
                <a:cs typeface="Times New Roman" pitchFamily="18" charset="0"/>
              </a:rPr>
              <a:t>)</a:t>
            </a:r>
          </a:p>
          <a:p>
            <a:pPr lvl="1"/>
            <a:r>
              <a:rPr lang="en-US" dirty="0" err="1" smtClean="0">
                <a:latin typeface="Times New Roman" pitchFamily="18" charset="0"/>
                <a:cs typeface="Times New Roman" pitchFamily="18" charset="0"/>
              </a:rPr>
              <a:t>SubBytes</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ShiftRows</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AddRoundKey</a:t>
            </a:r>
            <a:endParaRPr lang="en-US" dirty="0" smtClean="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4" name="TextBox 3"/>
          <p:cNvSpPr txBox="1"/>
          <p:nvPr/>
        </p:nvSpPr>
        <p:spPr>
          <a:xfrm>
            <a:off x="7467600" y="6172200"/>
            <a:ext cx="1452642" cy="369332"/>
          </a:xfrm>
          <a:prstGeom prst="rect">
            <a:avLst/>
          </a:prstGeom>
          <a:noFill/>
        </p:spPr>
        <p:txBody>
          <a:bodyPr wrap="none" rtlCol="0">
            <a:spAutoFit/>
          </a:bodyPr>
          <a:lstStyle/>
          <a:p>
            <a:r>
              <a:rPr lang="en-US" dirty="0" smtClean="0"/>
              <a:t>*source = wiki</a:t>
            </a:r>
            <a:endParaRPr lang="en-US" dirty="0"/>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868362"/>
          </a:xfrm>
        </p:spPr>
        <p:txBody>
          <a:bodyPr>
            <a:normAutofit/>
          </a:bodyPr>
          <a:lstStyle/>
          <a:p>
            <a:r>
              <a:rPr lang="en-US" sz="3600" dirty="0" smtClean="0">
                <a:solidFill>
                  <a:schemeClr val="tx1"/>
                </a:solidFill>
                <a:latin typeface="Times New Roman" pitchFamily="18" charset="0"/>
                <a:cs typeface="Times New Roman" pitchFamily="18" charset="0"/>
              </a:rPr>
              <a:t>AES-128 schematic</a:t>
            </a:r>
            <a:endParaRPr lang="en-US" sz="3600" dirty="0">
              <a:solidFill>
                <a:schemeClr val="tx1"/>
              </a:solidFill>
              <a:latin typeface="Times New Roman" pitchFamily="18" charset="0"/>
              <a:cs typeface="Times New Roman" pitchFamily="18" charset="0"/>
            </a:endParaRPr>
          </a:p>
        </p:txBody>
      </p:sp>
      <p:sp>
        <p:nvSpPr>
          <p:cNvPr id="4" name="Rectangle 3"/>
          <p:cNvSpPr/>
          <p:nvPr/>
        </p:nvSpPr>
        <p:spPr>
          <a:xfrm>
            <a:off x="304800" y="1997432"/>
            <a:ext cx="762000" cy="9144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input</a:t>
            </a:r>
            <a:endParaRPr lang="en-US" dirty="0">
              <a:solidFill>
                <a:srgbClr val="000000"/>
              </a:solidFill>
            </a:endParaRPr>
          </a:p>
        </p:txBody>
      </p:sp>
      <p:sp>
        <p:nvSpPr>
          <p:cNvPr id="5" name="TextBox 4"/>
          <p:cNvSpPr txBox="1"/>
          <p:nvPr/>
        </p:nvSpPr>
        <p:spPr>
          <a:xfrm>
            <a:off x="577130" y="1591032"/>
            <a:ext cx="290464" cy="369332"/>
          </a:xfrm>
          <a:prstGeom prst="rect">
            <a:avLst/>
          </a:prstGeom>
          <a:noFill/>
        </p:spPr>
        <p:txBody>
          <a:bodyPr wrap="none" rtlCol="0">
            <a:spAutoFit/>
          </a:bodyPr>
          <a:lstStyle/>
          <a:p>
            <a:r>
              <a:rPr lang="en-US" dirty="0" smtClean="0"/>
              <a:t>4</a:t>
            </a:r>
            <a:endParaRPr lang="en-US" dirty="0"/>
          </a:p>
        </p:txBody>
      </p:sp>
      <p:sp>
        <p:nvSpPr>
          <p:cNvPr id="6" name="TextBox 5"/>
          <p:cNvSpPr txBox="1"/>
          <p:nvPr/>
        </p:nvSpPr>
        <p:spPr>
          <a:xfrm>
            <a:off x="59350" y="2184808"/>
            <a:ext cx="290464" cy="369332"/>
          </a:xfrm>
          <a:prstGeom prst="rect">
            <a:avLst/>
          </a:prstGeom>
          <a:noFill/>
        </p:spPr>
        <p:txBody>
          <a:bodyPr wrap="none" rtlCol="0">
            <a:spAutoFit/>
          </a:bodyPr>
          <a:lstStyle/>
          <a:p>
            <a:r>
              <a:rPr lang="en-US" dirty="0" smtClean="0"/>
              <a:t>4</a:t>
            </a:r>
            <a:endParaRPr lang="en-US" dirty="0"/>
          </a:p>
        </p:txBody>
      </p:sp>
      <p:grpSp>
        <p:nvGrpSpPr>
          <p:cNvPr id="3" name="Group 38"/>
          <p:cNvGrpSpPr/>
          <p:nvPr/>
        </p:nvGrpSpPr>
        <p:grpSpPr>
          <a:xfrm>
            <a:off x="2069495" y="685800"/>
            <a:ext cx="5867400" cy="812800"/>
            <a:chOff x="1828800" y="895350"/>
            <a:chExt cx="5867400" cy="609600"/>
          </a:xfrm>
        </p:grpSpPr>
        <p:sp>
          <p:nvSpPr>
            <p:cNvPr id="37" name="Right Brace 36"/>
            <p:cNvSpPr/>
            <p:nvPr/>
          </p:nvSpPr>
          <p:spPr>
            <a:xfrm rot="16200000">
              <a:off x="4572000" y="-1619250"/>
              <a:ext cx="381000" cy="58674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38" name="TextBox 37"/>
            <p:cNvSpPr txBox="1"/>
            <p:nvPr/>
          </p:nvSpPr>
          <p:spPr>
            <a:xfrm>
              <a:off x="4800600" y="895350"/>
              <a:ext cx="1110304" cy="300083"/>
            </a:xfrm>
            <a:prstGeom prst="rect">
              <a:avLst/>
            </a:prstGeom>
            <a:noFill/>
          </p:spPr>
          <p:txBody>
            <a:bodyPr wrap="none" rtlCol="0">
              <a:spAutoFit/>
            </a:bodyPr>
            <a:lstStyle/>
            <a:p>
              <a:r>
                <a:rPr lang="en-US" sz="2000" dirty="0" smtClean="0"/>
                <a:t>10 rounds</a:t>
              </a:r>
              <a:endParaRPr lang="en-US" sz="2000" dirty="0"/>
            </a:p>
          </p:txBody>
        </p:sp>
      </p:grpSp>
      <p:grpSp>
        <p:nvGrpSpPr>
          <p:cNvPr id="8" name="Group 93"/>
          <p:cNvGrpSpPr/>
          <p:nvPr/>
        </p:nvGrpSpPr>
        <p:grpSpPr>
          <a:xfrm>
            <a:off x="3921810" y="1591033"/>
            <a:ext cx="2240430" cy="2490740"/>
            <a:chOff x="3921810" y="1574274"/>
            <a:chExt cx="2240430" cy="1868055"/>
          </a:xfrm>
        </p:grpSpPr>
        <p:grpSp>
          <p:nvGrpSpPr>
            <p:cNvPr id="10" name="Group 39"/>
            <p:cNvGrpSpPr/>
            <p:nvPr/>
          </p:nvGrpSpPr>
          <p:grpSpPr>
            <a:xfrm>
              <a:off x="3921810" y="1574274"/>
              <a:ext cx="2240430" cy="1219200"/>
              <a:chOff x="3733800" y="1574274"/>
              <a:chExt cx="2240430" cy="1219200"/>
            </a:xfrm>
          </p:grpSpPr>
          <p:sp>
            <p:nvSpPr>
              <p:cNvPr id="20" name="Rectangle 19"/>
              <p:cNvSpPr/>
              <p:nvPr/>
            </p:nvSpPr>
            <p:spPr>
              <a:xfrm>
                <a:off x="3733800" y="1574274"/>
                <a:ext cx="1600200" cy="1219200"/>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91440" rIns="0" rtlCol="0" anchor="ctr"/>
              <a:lstStyle/>
              <a:p>
                <a:pPr marL="342900" indent="-342900">
                  <a:buAutoNum type="arabicParenBoth"/>
                </a:pPr>
                <a:r>
                  <a:rPr lang="en-US" dirty="0" err="1" smtClean="0"/>
                  <a:t>ByteSub</a:t>
                </a:r>
                <a:endParaRPr lang="en-US" dirty="0" smtClean="0"/>
              </a:p>
              <a:p>
                <a:pPr marL="342900" indent="-342900">
                  <a:buAutoNum type="arabicParenBoth"/>
                </a:pPr>
                <a:r>
                  <a:rPr lang="en-US" dirty="0" err="1" smtClean="0"/>
                  <a:t>ShiftRow</a:t>
                </a:r>
                <a:endParaRPr lang="en-US" dirty="0" smtClean="0"/>
              </a:p>
              <a:p>
                <a:pPr marL="342900" indent="-342900">
                  <a:buAutoNum type="arabicParenBoth"/>
                </a:pPr>
                <a:r>
                  <a:rPr lang="en-US" dirty="0" err="1" smtClean="0"/>
                  <a:t>MixColumn</a:t>
                </a:r>
                <a:endParaRPr lang="en-US" dirty="0"/>
              </a:p>
            </p:txBody>
          </p:sp>
          <p:sp>
            <p:nvSpPr>
              <p:cNvPr id="21" name="TextBox 20"/>
              <p:cNvSpPr txBox="1"/>
              <p:nvPr/>
            </p:nvSpPr>
            <p:spPr>
              <a:xfrm rot="16200000">
                <a:off x="5461436" y="2026075"/>
                <a:ext cx="339276" cy="461665"/>
              </a:xfrm>
              <a:prstGeom prst="rect">
                <a:avLst/>
              </a:prstGeom>
              <a:noFill/>
            </p:spPr>
            <p:txBody>
              <a:bodyPr wrap="none" rtlCol="0">
                <a:spAutoFit/>
              </a:bodyPr>
              <a:lstStyle/>
              <a:p>
                <a:r>
                  <a:rPr lang="en-US" sz="2400" dirty="0" smtClean="0"/>
                  <a:t>⨁</a:t>
                </a:r>
                <a:endParaRPr lang="en-US" sz="2400" dirty="0"/>
              </a:p>
            </p:txBody>
          </p:sp>
          <p:cxnSp>
            <p:nvCxnSpPr>
              <p:cNvPr id="23" name="Straight Arrow Connector 22"/>
              <p:cNvCxnSpPr/>
              <p:nvPr/>
            </p:nvCxnSpPr>
            <p:spPr>
              <a:xfrm>
                <a:off x="5335910" y="2178882"/>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5821830" y="2172006"/>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grpSp>
        <p:grpSp>
          <p:nvGrpSpPr>
            <p:cNvPr id="11" name="Group 48"/>
            <p:cNvGrpSpPr/>
            <p:nvPr/>
          </p:nvGrpSpPr>
          <p:grpSpPr>
            <a:xfrm>
              <a:off x="5546875" y="2343150"/>
              <a:ext cx="609600" cy="1099179"/>
              <a:chOff x="3032275" y="2451729"/>
              <a:chExt cx="609600" cy="1099179"/>
            </a:xfrm>
          </p:grpSpPr>
          <p:cxnSp>
            <p:nvCxnSpPr>
              <p:cNvPr id="50" name="Straight Arrow Connector 49"/>
              <p:cNvCxnSpPr/>
              <p:nvPr/>
            </p:nvCxnSpPr>
            <p:spPr>
              <a:xfrm flipV="1">
                <a:off x="3352800" y="2451729"/>
                <a:ext cx="2234" cy="729621"/>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3032275" y="3061329"/>
                <a:ext cx="609600" cy="48957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k</a:t>
                </a:r>
                <a:r>
                  <a:rPr lang="en-US" sz="2000" baseline="-25000" dirty="0">
                    <a:solidFill>
                      <a:srgbClr val="000000"/>
                    </a:solidFill>
                  </a:rPr>
                  <a:t>2</a:t>
                </a:r>
                <a:endParaRPr lang="en-US" baseline="-25000" dirty="0">
                  <a:solidFill>
                    <a:srgbClr val="000000"/>
                  </a:solidFill>
                </a:endParaRPr>
              </a:p>
            </p:txBody>
          </p:sp>
        </p:grpSp>
      </p:grpSp>
      <p:grpSp>
        <p:nvGrpSpPr>
          <p:cNvPr id="12" name="Group 90"/>
          <p:cNvGrpSpPr/>
          <p:nvPr/>
        </p:nvGrpSpPr>
        <p:grpSpPr>
          <a:xfrm>
            <a:off x="6248400" y="1895833"/>
            <a:ext cx="1011160" cy="2185940"/>
            <a:chOff x="6248400" y="1802874"/>
            <a:chExt cx="1011160" cy="1639455"/>
          </a:xfrm>
        </p:grpSpPr>
        <p:sp>
          <p:nvSpPr>
            <p:cNvPr id="36" name="TextBox 35"/>
            <p:cNvSpPr txBox="1"/>
            <p:nvPr/>
          </p:nvSpPr>
          <p:spPr>
            <a:xfrm>
              <a:off x="6248400" y="1802874"/>
              <a:ext cx="615874" cy="530915"/>
            </a:xfrm>
            <a:prstGeom prst="rect">
              <a:avLst/>
            </a:prstGeom>
            <a:noFill/>
          </p:spPr>
          <p:txBody>
            <a:bodyPr wrap="none" rtlCol="0">
              <a:spAutoFit/>
            </a:bodyPr>
            <a:lstStyle/>
            <a:p>
              <a:r>
                <a:rPr lang="en-US" sz="4000" b="1" dirty="0" smtClean="0"/>
                <a:t>⋯</a:t>
              </a:r>
              <a:endParaRPr lang="en-US" sz="4000" b="1" dirty="0"/>
            </a:p>
          </p:txBody>
        </p:sp>
        <p:grpSp>
          <p:nvGrpSpPr>
            <p:cNvPr id="14" name="Group 45"/>
            <p:cNvGrpSpPr/>
            <p:nvPr/>
          </p:nvGrpSpPr>
          <p:grpSpPr>
            <a:xfrm>
              <a:off x="6726160" y="2343150"/>
              <a:ext cx="533400" cy="1099179"/>
              <a:chOff x="3068560" y="2451729"/>
              <a:chExt cx="533400" cy="1099179"/>
            </a:xfrm>
          </p:grpSpPr>
          <p:cxnSp>
            <p:nvCxnSpPr>
              <p:cNvPr id="53" name="Straight Arrow Connector 52"/>
              <p:cNvCxnSpPr/>
              <p:nvPr/>
            </p:nvCxnSpPr>
            <p:spPr>
              <a:xfrm flipV="1">
                <a:off x="3352800" y="2451729"/>
                <a:ext cx="2234" cy="729621"/>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55" name="Rectangle 54"/>
              <p:cNvSpPr/>
              <p:nvPr/>
            </p:nvSpPr>
            <p:spPr>
              <a:xfrm>
                <a:off x="3068560" y="3061329"/>
                <a:ext cx="533400" cy="48957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k</a:t>
                </a:r>
                <a:r>
                  <a:rPr lang="en-US" sz="2000" baseline="-25000" dirty="0">
                    <a:solidFill>
                      <a:srgbClr val="000000"/>
                    </a:solidFill>
                  </a:rPr>
                  <a:t>9</a:t>
                </a:r>
                <a:endParaRPr lang="en-US" baseline="-25000" dirty="0">
                  <a:solidFill>
                    <a:srgbClr val="000000"/>
                  </a:solidFill>
                </a:endParaRPr>
              </a:p>
            </p:txBody>
          </p:sp>
        </p:grpSp>
        <p:sp>
          <p:nvSpPr>
            <p:cNvPr id="56" name="TextBox 55"/>
            <p:cNvSpPr txBox="1"/>
            <p:nvPr/>
          </p:nvSpPr>
          <p:spPr>
            <a:xfrm rot="16200000">
              <a:off x="6815176" y="2046408"/>
              <a:ext cx="339276" cy="461665"/>
            </a:xfrm>
            <a:prstGeom prst="rect">
              <a:avLst/>
            </a:prstGeom>
            <a:noFill/>
          </p:spPr>
          <p:txBody>
            <a:bodyPr wrap="none" rtlCol="0">
              <a:spAutoFit/>
            </a:bodyPr>
            <a:lstStyle/>
            <a:p>
              <a:r>
                <a:rPr lang="en-US" sz="2400" dirty="0" smtClean="0"/>
                <a:t>⨁</a:t>
              </a:r>
              <a:endParaRPr lang="en-US" sz="2400" dirty="0"/>
            </a:p>
          </p:txBody>
        </p:sp>
      </p:grpSp>
      <p:grpSp>
        <p:nvGrpSpPr>
          <p:cNvPr id="15" name="Group 92"/>
          <p:cNvGrpSpPr/>
          <p:nvPr/>
        </p:nvGrpSpPr>
        <p:grpSpPr>
          <a:xfrm>
            <a:off x="1066800" y="1645161"/>
            <a:ext cx="2819400" cy="2436612"/>
            <a:chOff x="1066800" y="1614870"/>
            <a:chExt cx="2819400" cy="1827459"/>
          </a:xfrm>
        </p:grpSpPr>
        <p:sp>
          <p:nvSpPr>
            <p:cNvPr id="7" name="Rectangle 6"/>
            <p:cNvSpPr/>
            <p:nvPr/>
          </p:nvSpPr>
          <p:spPr>
            <a:xfrm>
              <a:off x="1698455" y="1614870"/>
              <a:ext cx="1600200" cy="1219200"/>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91440" rIns="0" rtlCol="0" anchor="ctr"/>
            <a:lstStyle/>
            <a:p>
              <a:pPr marL="342900" indent="-342900">
                <a:buAutoNum type="arabicParenBoth"/>
              </a:pPr>
              <a:r>
                <a:rPr lang="en-US" dirty="0" err="1" smtClean="0"/>
                <a:t>ByteSub</a:t>
              </a:r>
              <a:endParaRPr lang="en-US" dirty="0" smtClean="0"/>
            </a:p>
            <a:p>
              <a:pPr marL="342900" indent="-342900">
                <a:buAutoNum type="arabicParenBoth"/>
              </a:pPr>
              <a:r>
                <a:rPr lang="en-US" dirty="0" err="1" smtClean="0"/>
                <a:t>ShiftRow</a:t>
              </a:r>
              <a:endParaRPr lang="en-US" dirty="0" smtClean="0"/>
            </a:p>
            <a:p>
              <a:pPr marL="342900" indent="-342900">
                <a:buAutoNum type="arabicParenBoth"/>
              </a:pPr>
              <a:r>
                <a:rPr lang="en-US" dirty="0" err="1" smtClean="0"/>
                <a:t>MixColumn</a:t>
              </a:r>
              <a:endParaRPr lang="en-US" dirty="0"/>
            </a:p>
          </p:txBody>
        </p:sp>
        <p:sp>
          <p:nvSpPr>
            <p:cNvPr id="9" name="TextBox 8"/>
            <p:cNvSpPr txBox="1"/>
            <p:nvPr/>
          </p:nvSpPr>
          <p:spPr>
            <a:xfrm rot="16200000">
              <a:off x="3410366" y="2054576"/>
              <a:ext cx="339276" cy="461665"/>
            </a:xfrm>
            <a:prstGeom prst="rect">
              <a:avLst/>
            </a:prstGeom>
            <a:noFill/>
          </p:spPr>
          <p:txBody>
            <a:bodyPr wrap="none" rtlCol="0">
              <a:spAutoFit/>
            </a:bodyPr>
            <a:lstStyle/>
            <a:p>
              <a:r>
                <a:rPr lang="en-US" sz="2400" dirty="0" smtClean="0"/>
                <a:t>⨁</a:t>
              </a:r>
              <a:endParaRPr lang="en-US" sz="2400" dirty="0"/>
            </a:p>
          </p:txBody>
        </p:sp>
        <p:cxnSp>
          <p:nvCxnSpPr>
            <p:cNvPr id="13" name="Straight Arrow Connector 12"/>
            <p:cNvCxnSpPr/>
            <p:nvPr/>
          </p:nvCxnSpPr>
          <p:spPr>
            <a:xfrm>
              <a:off x="3300565" y="2219478"/>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733800" y="2212602"/>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grpSp>
          <p:nvGrpSpPr>
            <p:cNvPr id="17" name="Group 47"/>
            <p:cNvGrpSpPr/>
            <p:nvPr/>
          </p:nvGrpSpPr>
          <p:grpSpPr>
            <a:xfrm>
              <a:off x="3352800" y="2343150"/>
              <a:ext cx="533400" cy="1099179"/>
              <a:chOff x="3080655" y="2451729"/>
              <a:chExt cx="533400" cy="1099179"/>
            </a:xfrm>
          </p:grpSpPr>
          <p:cxnSp>
            <p:nvCxnSpPr>
              <p:cNvPr id="44" name="Straight Arrow Connector 43"/>
              <p:cNvCxnSpPr/>
              <p:nvPr/>
            </p:nvCxnSpPr>
            <p:spPr>
              <a:xfrm flipV="1">
                <a:off x="3352800" y="2451729"/>
                <a:ext cx="2234" cy="729621"/>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3080655" y="3061329"/>
                <a:ext cx="533400" cy="48957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k</a:t>
                </a:r>
                <a:r>
                  <a:rPr lang="en-US" sz="2000" baseline="-25000" dirty="0" smtClean="0">
                    <a:solidFill>
                      <a:srgbClr val="000000"/>
                    </a:solidFill>
                  </a:rPr>
                  <a:t>1</a:t>
                </a:r>
                <a:endParaRPr lang="en-US" baseline="-25000" dirty="0">
                  <a:solidFill>
                    <a:srgbClr val="000000"/>
                  </a:solidFill>
                </a:endParaRPr>
              </a:p>
            </p:txBody>
          </p:sp>
        </p:grpSp>
        <p:cxnSp>
          <p:nvCxnSpPr>
            <p:cNvPr id="42" name="Straight Arrow Connector 41"/>
            <p:cNvCxnSpPr/>
            <p:nvPr/>
          </p:nvCxnSpPr>
          <p:spPr>
            <a:xfrm>
              <a:off x="1066800" y="2242760"/>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1176376" y="2078766"/>
              <a:ext cx="339276" cy="461665"/>
            </a:xfrm>
            <a:prstGeom prst="rect">
              <a:avLst/>
            </a:prstGeom>
            <a:noFill/>
          </p:spPr>
          <p:txBody>
            <a:bodyPr wrap="none" rtlCol="0">
              <a:spAutoFit/>
            </a:bodyPr>
            <a:lstStyle/>
            <a:p>
              <a:r>
                <a:rPr lang="en-US" sz="2400" dirty="0" smtClean="0"/>
                <a:t>⨁</a:t>
              </a:r>
              <a:endParaRPr lang="en-US" sz="2400" dirty="0"/>
            </a:p>
          </p:txBody>
        </p:sp>
        <p:cxnSp>
          <p:nvCxnSpPr>
            <p:cNvPr id="45" name="Straight Arrow Connector 44"/>
            <p:cNvCxnSpPr/>
            <p:nvPr/>
          </p:nvCxnSpPr>
          <p:spPr>
            <a:xfrm>
              <a:off x="1524000" y="2254855"/>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grpSp>
          <p:nvGrpSpPr>
            <p:cNvPr id="19" name="Group 56"/>
            <p:cNvGrpSpPr/>
            <p:nvPr/>
          </p:nvGrpSpPr>
          <p:grpSpPr>
            <a:xfrm>
              <a:off x="1094620" y="2343150"/>
              <a:ext cx="533400" cy="1066800"/>
              <a:chOff x="3075820" y="2451729"/>
              <a:chExt cx="533400" cy="1066800"/>
            </a:xfrm>
          </p:grpSpPr>
          <p:cxnSp>
            <p:nvCxnSpPr>
              <p:cNvPr id="58" name="Straight Arrow Connector 57"/>
              <p:cNvCxnSpPr/>
              <p:nvPr/>
            </p:nvCxnSpPr>
            <p:spPr>
              <a:xfrm flipV="1">
                <a:off x="3352800" y="2451729"/>
                <a:ext cx="2234" cy="729621"/>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59" name="Rectangle 58"/>
              <p:cNvSpPr/>
              <p:nvPr/>
            </p:nvSpPr>
            <p:spPr>
              <a:xfrm>
                <a:off x="3075820" y="3028950"/>
                <a:ext cx="533400" cy="48957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k</a:t>
                </a:r>
                <a:r>
                  <a:rPr lang="en-US" sz="2000" baseline="-25000" dirty="0">
                    <a:solidFill>
                      <a:srgbClr val="000000"/>
                    </a:solidFill>
                  </a:rPr>
                  <a:t>0</a:t>
                </a:r>
                <a:endParaRPr lang="en-US" baseline="-25000" dirty="0">
                  <a:solidFill>
                    <a:srgbClr val="000000"/>
                  </a:solidFill>
                </a:endParaRPr>
              </a:p>
            </p:txBody>
          </p:sp>
        </p:grpSp>
      </p:grpSp>
      <p:grpSp>
        <p:nvGrpSpPr>
          <p:cNvPr id="22" name="Group 91"/>
          <p:cNvGrpSpPr/>
          <p:nvPr/>
        </p:nvGrpSpPr>
        <p:grpSpPr>
          <a:xfrm>
            <a:off x="6781800" y="1543560"/>
            <a:ext cx="2209800" cy="4505529"/>
            <a:chOff x="6781800" y="1538670"/>
            <a:chExt cx="2209800" cy="3379147"/>
          </a:xfrm>
        </p:grpSpPr>
        <p:grpSp>
          <p:nvGrpSpPr>
            <p:cNvPr id="27" name="Group 40"/>
            <p:cNvGrpSpPr/>
            <p:nvPr/>
          </p:nvGrpSpPr>
          <p:grpSpPr>
            <a:xfrm>
              <a:off x="7203390" y="1538670"/>
              <a:ext cx="1788210" cy="3379147"/>
              <a:chOff x="6629400" y="1538670"/>
              <a:chExt cx="1788210" cy="3379147"/>
            </a:xfrm>
          </p:grpSpPr>
          <p:cxnSp>
            <p:nvCxnSpPr>
              <p:cNvPr id="25" name="Straight Arrow Connector 24"/>
              <p:cNvCxnSpPr/>
              <p:nvPr/>
            </p:nvCxnSpPr>
            <p:spPr>
              <a:xfrm>
                <a:off x="6629400" y="2176998"/>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6817410" y="1538670"/>
                <a:ext cx="1600200" cy="1219200"/>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91440" rIns="0" rtlCol="0" anchor="ctr"/>
              <a:lstStyle/>
              <a:p>
                <a:pPr marL="342900" indent="-342900">
                  <a:buAutoNum type="arabicParenBoth"/>
                </a:pPr>
                <a:r>
                  <a:rPr lang="en-US" dirty="0" err="1" smtClean="0"/>
                  <a:t>ByteSub</a:t>
                </a:r>
                <a:endParaRPr lang="en-US" dirty="0" smtClean="0"/>
              </a:p>
              <a:p>
                <a:pPr marL="342900" indent="-342900">
                  <a:buAutoNum type="arabicParenBoth"/>
                </a:pPr>
                <a:r>
                  <a:rPr lang="en-US" dirty="0" err="1" smtClean="0"/>
                  <a:t>ShiftRow</a:t>
                </a:r>
                <a:endParaRPr lang="en-US" dirty="0" smtClean="0"/>
              </a:p>
              <a:p>
                <a:endParaRPr lang="en-US" dirty="0"/>
              </a:p>
            </p:txBody>
          </p:sp>
          <p:sp>
            <p:nvSpPr>
              <p:cNvPr id="30" name="Rectangle 29"/>
              <p:cNvSpPr/>
              <p:nvPr/>
            </p:nvSpPr>
            <p:spPr>
              <a:xfrm>
                <a:off x="7239000" y="4019550"/>
                <a:ext cx="838200" cy="7620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000" dirty="0" smtClean="0">
                    <a:solidFill>
                      <a:srgbClr val="000000"/>
                    </a:solidFill>
                  </a:rPr>
                  <a:t>output</a:t>
                </a:r>
                <a:endParaRPr lang="en-US" dirty="0">
                  <a:solidFill>
                    <a:srgbClr val="000000"/>
                  </a:solidFill>
                </a:endParaRPr>
              </a:p>
            </p:txBody>
          </p:sp>
          <p:sp>
            <p:nvSpPr>
              <p:cNvPr id="31" name="TextBox 30"/>
              <p:cNvSpPr txBox="1"/>
              <p:nvPr/>
            </p:nvSpPr>
            <p:spPr>
              <a:xfrm>
                <a:off x="7430150" y="4640818"/>
                <a:ext cx="290464" cy="276999"/>
              </a:xfrm>
              <a:prstGeom prst="rect">
                <a:avLst/>
              </a:prstGeom>
              <a:noFill/>
            </p:spPr>
            <p:txBody>
              <a:bodyPr wrap="none" rtlCol="0">
                <a:spAutoFit/>
              </a:bodyPr>
              <a:lstStyle/>
              <a:p>
                <a:r>
                  <a:rPr lang="en-US" dirty="0" smtClean="0"/>
                  <a:t>4</a:t>
                </a:r>
                <a:endParaRPr lang="en-US" dirty="0"/>
              </a:p>
            </p:txBody>
          </p:sp>
          <p:sp>
            <p:nvSpPr>
              <p:cNvPr id="32" name="TextBox 31"/>
              <p:cNvSpPr txBox="1"/>
              <p:nvPr/>
            </p:nvSpPr>
            <p:spPr>
              <a:xfrm>
                <a:off x="6993550" y="4183618"/>
                <a:ext cx="290464" cy="276999"/>
              </a:xfrm>
              <a:prstGeom prst="rect">
                <a:avLst/>
              </a:prstGeom>
              <a:noFill/>
            </p:spPr>
            <p:txBody>
              <a:bodyPr wrap="none" rtlCol="0">
                <a:spAutoFit/>
              </a:bodyPr>
              <a:lstStyle/>
              <a:p>
                <a:r>
                  <a:rPr lang="en-US" dirty="0" smtClean="0"/>
                  <a:t>4</a:t>
                </a:r>
                <a:endParaRPr lang="en-US" dirty="0"/>
              </a:p>
            </p:txBody>
          </p:sp>
          <p:cxnSp>
            <p:nvCxnSpPr>
              <p:cNvPr id="33" name="Straight Arrow Connector 32"/>
              <p:cNvCxnSpPr/>
              <p:nvPr/>
            </p:nvCxnSpPr>
            <p:spPr>
              <a:xfrm>
                <a:off x="7620000" y="2793474"/>
                <a:ext cx="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8" name="TextBox 67"/>
            <p:cNvSpPr txBox="1"/>
            <p:nvPr/>
          </p:nvSpPr>
          <p:spPr>
            <a:xfrm rot="16200000">
              <a:off x="7985996" y="3253493"/>
              <a:ext cx="339276" cy="461665"/>
            </a:xfrm>
            <a:prstGeom prst="rect">
              <a:avLst/>
            </a:prstGeom>
            <a:noFill/>
          </p:spPr>
          <p:txBody>
            <a:bodyPr wrap="none" rtlCol="0">
              <a:spAutoFit/>
            </a:bodyPr>
            <a:lstStyle/>
            <a:p>
              <a:r>
                <a:rPr lang="en-US" sz="2400" dirty="0" smtClean="0"/>
                <a:t>⨁</a:t>
              </a:r>
              <a:endParaRPr lang="en-US" sz="2400" dirty="0"/>
            </a:p>
          </p:txBody>
        </p:sp>
        <p:cxnSp>
          <p:nvCxnSpPr>
            <p:cNvPr id="70" name="Straight Arrow Connector 69"/>
            <p:cNvCxnSpPr/>
            <p:nvPr/>
          </p:nvCxnSpPr>
          <p:spPr>
            <a:xfrm>
              <a:off x="8193315" y="3562350"/>
              <a:ext cx="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1" name="Rectangle 70"/>
            <p:cNvSpPr/>
            <p:nvPr/>
          </p:nvSpPr>
          <p:spPr>
            <a:xfrm>
              <a:off x="6781800" y="3790950"/>
              <a:ext cx="533400" cy="48957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k</a:t>
              </a:r>
              <a:r>
                <a:rPr lang="en-US" sz="2000" baseline="-25000" dirty="0" smtClean="0">
                  <a:solidFill>
                    <a:srgbClr val="000000"/>
                  </a:solidFill>
                </a:rPr>
                <a:t>10</a:t>
              </a:r>
              <a:endParaRPr lang="en-US" baseline="-25000" dirty="0">
                <a:solidFill>
                  <a:srgbClr val="000000"/>
                </a:solidFill>
              </a:endParaRPr>
            </a:p>
          </p:txBody>
        </p:sp>
        <p:cxnSp>
          <p:nvCxnSpPr>
            <p:cNvPr id="73" name="Straight Arrow Connector 72"/>
            <p:cNvCxnSpPr/>
            <p:nvPr/>
          </p:nvCxnSpPr>
          <p:spPr>
            <a:xfrm flipV="1">
              <a:off x="7315200" y="3409951"/>
              <a:ext cx="688034" cy="380999"/>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grpSp>
      <p:grpSp>
        <p:nvGrpSpPr>
          <p:cNvPr id="28" name="Group 89"/>
          <p:cNvGrpSpPr/>
          <p:nvPr/>
        </p:nvGrpSpPr>
        <p:grpSpPr>
          <a:xfrm>
            <a:off x="381000" y="3962401"/>
            <a:ext cx="6400800" cy="2071129"/>
            <a:chOff x="381000" y="3352802"/>
            <a:chExt cx="6400800" cy="1553347"/>
          </a:xfrm>
        </p:grpSpPr>
        <p:grpSp>
          <p:nvGrpSpPr>
            <p:cNvPr id="29" name="Group 65"/>
            <p:cNvGrpSpPr/>
            <p:nvPr/>
          </p:nvGrpSpPr>
          <p:grpSpPr>
            <a:xfrm>
              <a:off x="381000" y="3385181"/>
              <a:ext cx="5470675" cy="1520968"/>
              <a:chOff x="381000" y="3385181"/>
              <a:chExt cx="5470675" cy="1520968"/>
            </a:xfrm>
          </p:grpSpPr>
          <p:grpSp>
            <p:nvGrpSpPr>
              <p:cNvPr id="34" name="Group 63"/>
              <p:cNvGrpSpPr/>
              <p:nvPr/>
            </p:nvGrpSpPr>
            <p:grpSpPr>
              <a:xfrm>
                <a:off x="381000" y="3385181"/>
                <a:ext cx="5470675" cy="1520968"/>
                <a:chOff x="381000" y="3385181"/>
                <a:chExt cx="5470675" cy="1520968"/>
              </a:xfrm>
            </p:grpSpPr>
            <p:sp>
              <p:nvSpPr>
                <p:cNvPr id="52" name="Rectangle 51"/>
                <p:cNvSpPr/>
                <p:nvPr/>
              </p:nvSpPr>
              <p:spPr>
                <a:xfrm>
                  <a:off x="457200" y="4019550"/>
                  <a:ext cx="838200" cy="685800"/>
                </a:xfrm>
                <a:prstGeom prst="rect">
                  <a:avLst/>
                </a:prstGeom>
                <a:solidFill>
                  <a:srgbClr val="E46C0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key</a:t>
                  </a:r>
                  <a:endParaRPr lang="en-US" sz="2400" dirty="0"/>
                </a:p>
              </p:txBody>
            </p:sp>
            <p:cxnSp>
              <p:nvCxnSpPr>
                <p:cNvPr id="54" name="Curved Connector 53"/>
                <p:cNvCxnSpPr>
                  <a:stCxn id="52" idx="3"/>
                  <a:endCxn id="47" idx="2"/>
                </p:cNvCxnSpPr>
                <p:nvPr/>
              </p:nvCxnSpPr>
              <p:spPr>
                <a:xfrm flipV="1">
                  <a:off x="1295400" y="3385181"/>
                  <a:ext cx="2324100" cy="977269"/>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Curved Connector 59"/>
                <p:cNvCxnSpPr>
                  <a:stCxn id="52" idx="3"/>
                  <a:endCxn id="51" idx="2"/>
                </p:cNvCxnSpPr>
                <p:nvPr/>
              </p:nvCxnSpPr>
              <p:spPr>
                <a:xfrm flipV="1">
                  <a:off x="1295400" y="3385181"/>
                  <a:ext cx="4556275" cy="977269"/>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381000" y="4629150"/>
                  <a:ext cx="874150" cy="276999"/>
                </a:xfrm>
                <a:prstGeom prst="rect">
                  <a:avLst/>
                </a:prstGeom>
                <a:noFill/>
              </p:spPr>
              <p:txBody>
                <a:bodyPr wrap="none" rtlCol="0">
                  <a:spAutoFit/>
                </a:bodyPr>
                <a:lstStyle/>
                <a:p>
                  <a:r>
                    <a:rPr lang="en-US" dirty="0" smtClean="0"/>
                    <a:t>16 bytes</a:t>
                  </a:r>
                  <a:endParaRPr lang="en-US" dirty="0"/>
                </a:p>
              </p:txBody>
            </p:sp>
          </p:grpSp>
          <p:sp>
            <p:nvSpPr>
              <p:cNvPr id="65" name="TextBox 64"/>
              <p:cNvSpPr txBox="1"/>
              <p:nvPr/>
            </p:nvSpPr>
            <p:spPr>
              <a:xfrm>
                <a:off x="1676400" y="4336019"/>
                <a:ext cx="1418465" cy="276999"/>
              </a:xfrm>
              <a:prstGeom prst="rect">
                <a:avLst/>
              </a:prstGeom>
              <a:noFill/>
            </p:spPr>
            <p:txBody>
              <a:bodyPr wrap="none" rtlCol="0">
                <a:spAutoFit/>
              </a:bodyPr>
              <a:lstStyle/>
              <a:p>
                <a:r>
                  <a:rPr lang="en-US" dirty="0"/>
                  <a:t>k</a:t>
                </a:r>
                <a:r>
                  <a:rPr lang="en-US" dirty="0" smtClean="0"/>
                  <a:t>ey expansion:</a:t>
                </a:r>
                <a:endParaRPr lang="en-US" dirty="0"/>
              </a:p>
            </p:txBody>
          </p:sp>
        </p:grpSp>
        <p:cxnSp>
          <p:nvCxnSpPr>
            <p:cNvPr id="18" name="Curved Connector 17"/>
            <p:cNvCxnSpPr>
              <a:stCxn id="52" idx="3"/>
              <a:endCxn id="59" idx="2"/>
            </p:cNvCxnSpPr>
            <p:nvPr/>
          </p:nvCxnSpPr>
          <p:spPr>
            <a:xfrm flipV="1">
              <a:off x="1295400" y="3352802"/>
              <a:ext cx="65920" cy="1009648"/>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Curved Connector 81"/>
            <p:cNvCxnSpPr>
              <a:stCxn id="52" idx="3"/>
              <a:endCxn id="71" idx="1"/>
            </p:cNvCxnSpPr>
            <p:nvPr/>
          </p:nvCxnSpPr>
          <p:spPr>
            <a:xfrm flipV="1">
              <a:off x="1295400" y="3978591"/>
              <a:ext cx="5486400" cy="38385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14" name="TextBox 113"/>
          <p:cNvSpPr txBox="1"/>
          <p:nvPr/>
        </p:nvSpPr>
        <p:spPr>
          <a:xfrm>
            <a:off x="1981201" y="3225800"/>
            <a:ext cx="980012" cy="369332"/>
          </a:xfrm>
          <a:prstGeom prst="rect">
            <a:avLst/>
          </a:prstGeom>
          <a:noFill/>
        </p:spPr>
        <p:txBody>
          <a:bodyPr wrap="none" rtlCol="0">
            <a:spAutoFit/>
          </a:bodyPr>
          <a:lstStyle/>
          <a:p>
            <a:r>
              <a:rPr lang="en-US" dirty="0" smtClean="0"/>
              <a:t>invertible</a:t>
            </a:r>
            <a:endParaRPr lang="en-US" dirty="0"/>
          </a:p>
        </p:txBody>
      </p:sp>
      <p:sp>
        <p:nvSpPr>
          <p:cNvPr id="115" name="TextBox 114"/>
          <p:cNvSpPr txBox="1"/>
          <p:nvPr/>
        </p:nvSpPr>
        <p:spPr>
          <a:xfrm>
            <a:off x="2514601" y="5578157"/>
            <a:ext cx="1993238" cy="369332"/>
          </a:xfrm>
          <a:prstGeom prst="rect">
            <a:avLst/>
          </a:prstGeom>
          <a:noFill/>
        </p:spPr>
        <p:txBody>
          <a:bodyPr wrap="none" rtlCol="0">
            <a:spAutoFit/>
          </a:bodyPr>
          <a:lstStyle/>
          <a:p>
            <a:r>
              <a:rPr lang="en-US" dirty="0" smtClean="0"/>
              <a:t>16 bytes ⟶176 bytes</a:t>
            </a:r>
            <a:endParaRPr lang="en-US" dirty="0"/>
          </a:p>
        </p:txBody>
      </p:sp>
      <p:sp>
        <p:nvSpPr>
          <p:cNvPr id="62" name="Footer Placeholder 61"/>
          <p:cNvSpPr>
            <a:spLocks noGrp="1"/>
          </p:cNvSpPr>
          <p:nvPr>
            <p:ph type="ftr" sz="quarter" idx="11"/>
          </p:nvPr>
        </p:nvSpPr>
        <p:spPr/>
        <p:txBody>
          <a:bodyPr/>
          <a:lstStyle/>
          <a:p>
            <a:r>
              <a:rPr lang="en-US" dirty="0" smtClean="0"/>
              <a:t>FAST-NUCES</a:t>
            </a:r>
            <a:endParaRPr lang="en-US" dirty="0"/>
          </a:p>
        </p:txBody>
      </p:sp>
      <p:pic>
        <p:nvPicPr>
          <p:cNvPr id="64" name="Picture 63"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8907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772400" cy="792162"/>
          </a:xfrm>
        </p:spPr>
        <p:txBody>
          <a:bodyPr/>
          <a:lstStyle/>
          <a:p>
            <a:r>
              <a:rPr lang="en-US" dirty="0" smtClean="0">
                <a:solidFill>
                  <a:schemeClr val="tx1"/>
                </a:solidFill>
                <a:latin typeface="Times New Roman" pitchFamily="18" charset="0"/>
                <a:cs typeface="Times New Roman" pitchFamily="18" charset="0"/>
              </a:rPr>
              <a:t>Encryption Process</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1524000" y="1066800"/>
            <a:ext cx="6677025" cy="4962525"/>
          </a:xfrm>
          <a:prstGeom prst="rect">
            <a:avLst/>
          </a:prstGeom>
          <a:noFill/>
          <a:ln w="9525">
            <a:noFill/>
            <a:miter lim="800000"/>
            <a:headEnd/>
            <a:tailEnd/>
          </a:ln>
        </p:spPr>
      </p:pic>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772400" cy="868362"/>
          </a:xfrm>
        </p:spPr>
        <p:txBody>
          <a:bodyPr>
            <a:normAutofit/>
          </a:bodyPr>
          <a:lstStyle/>
          <a:p>
            <a:r>
              <a:rPr lang="en-US" sz="3600" dirty="0" smtClean="0">
                <a:solidFill>
                  <a:schemeClr val="tx1"/>
                </a:solidFill>
                <a:latin typeface="Times New Roman" pitchFamily="18" charset="0"/>
                <a:cs typeface="Times New Roman" pitchFamily="18" charset="0"/>
              </a:rPr>
              <a:t>Transformation</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lstStyle/>
          <a:p>
            <a:endParaRPr lang="en-US"/>
          </a:p>
        </p:txBody>
      </p:sp>
      <p:pic>
        <p:nvPicPr>
          <p:cNvPr id="2051" name="Picture 3"/>
          <p:cNvPicPr>
            <a:picLocks noChangeAspect="1" noChangeArrowheads="1"/>
          </p:cNvPicPr>
          <p:nvPr/>
        </p:nvPicPr>
        <p:blipFill>
          <a:blip r:embed="rId2" cstate="print"/>
          <a:srcRect/>
          <a:stretch>
            <a:fillRect/>
          </a:stretch>
        </p:blipFill>
        <p:spPr bwMode="auto">
          <a:xfrm>
            <a:off x="3414713" y="1852613"/>
            <a:ext cx="2314575" cy="3152775"/>
          </a:xfrm>
          <a:prstGeom prst="rect">
            <a:avLst/>
          </a:prstGeom>
          <a:noFill/>
          <a:ln w="9525">
            <a:noFill/>
            <a:miter lim="800000"/>
            <a:headEnd/>
            <a:tailEnd/>
          </a:ln>
        </p:spPr>
      </p:pic>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772400" cy="792162"/>
          </a:xfrm>
        </p:spPr>
        <p:txBody>
          <a:bodyPr>
            <a:normAutofit/>
          </a:bodyPr>
          <a:lstStyle/>
          <a:p>
            <a:r>
              <a:rPr lang="en-US" sz="3600" dirty="0" smtClean="0">
                <a:solidFill>
                  <a:schemeClr val="tx1"/>
                </a:solidFill>
                <a:latin typeface="Times New Roman" pitchFamily="18" charset="0"/>
                <a:cs typeface="Times New Roman" pitchFamily="18" charset="0"/>
              </a:rPr>
              <a:t>Block Ciphers Built by Iteration</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85800" y="5029200"/>
            <a:ext cx="8153400" cy="1016000"/>
          </a:xfrm>
        </p:spPr>
        <p:txBody>
          <a:bodyPr>
            <a:normAutofit fontScale="92500" lnSpcReduction="10000"/>
          </a:bodyPr>
          <a:lstStyle/>
          <a:p>
            <a:pPr marL="0" indent="0">
              <a:buNone/>
            </a:pPr>
            <a:r>
              <a:rPr lang="en-US" dirty="0" smtClean="0">
                <a:latin typeface="Times New Roman" pitchFamily="18" charset="0"/>
                <a:cs typeface="Times New Roman" pitchFamily="18" charset="0"/>
              </a:rPr>
              <a:t>R(</a:t>
            </a:r>
            <a:r>
              <a:rPr lang="en-US" dirty="0" err="1" smtClean="0">
                <a:latin typeface="Times New Roman" pitchFamily="18" charset="0"/>
                <a:cs typeface="Times New Roman" pitchFamily="18" charset="0"/>
              </a:rPr>
              <a:t>k,m</a:t>
            </a:r>
            <a:r>
              <a:rPr lang="en-US" dirty="0" smtClean="0">
                <a:latin typeface="Times New Roman" pitchFamily="18" charset="0"/>
                <a:cs typeface="Times New Roman" pitchFamily="18" charset="0"/>
              </a:rPr>
              <a:t>) is called a </a:t>
            </a:r>
            <a:r>
              <a:rPr lang="en-US" b="0" dirty="0" smtClean="0">
                <a:latin typeface="Times New Roman" pitchFamily="18" charset="0"/>
                <a:cs typeface="Times New Roman" pitchFamily="18" charset="0"/>
              </a:rPr>
              <a:t>round function</a:t>
            </a:r>
          </a:p>
          <a:p>
            <a:pPr marL="0" indent="0">
              <a:spcBef>
                <a:spcPts val="1824"/>
              </a:spcBef>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for  DES (n=16), 3DES (n=48) and AES-128  (n=10)</a:t>
            </a:r>
            <a:endParaRPr lang="en-US" b="1" dirty="0">
              <a:latin typeface="Times New Roman" pitchFamily="18" charset="0"/>
              <a:cs typeface="Times New Roman" pitchFamily="18" charset="0"/>
            </a:endParaRPr>
          </a:p>
        </p:txBody>
      </p:sp>
      <p:grpSp>
        <p:nvGrpSpPr>
          <p:cNvPr id="4" name="Group 30"/>
          <p:cNvGrpSpPr/>
          <p:nvPr/>
        </p:nvGrpSpPr>
        <p:grpSpPr>
          <a:xfrm>
            <a:off x="762001" y="1219199"/>
            <a:ext cx="7619999" cy="3429001"/>
            <a:chOff x="762001" y="1524000"/>
            <a:chExt cx="7619999" cy="3429001"/>
          </a:xfrm>
        </p:grpSpPr>
        <p:sp>
          <p:nvSpPr>
            <p:cNvPr id="6" name="Rectangle 5"/>
            <p:cNvSpPr/>
            <p:nvPr/>
          </p:nvSpPr>
          <p:spPr bwMode="auto">
            <a:xfrm>
              <a:off x="4009104" y="1524000"/>
              <a:ext cx="1143000" cy="381000"/>
            </a:xfrm>
            <a:prstGeom prst="rect">
              <a:avLst/>
            </a:prstGeom>
            <a:solidFill>
              <a:schemeClr val="accent1"/>
            </a:solidFill>
            <a:ln w="9525">
              <a:solidFill>
                <a:schemeClr val="tx1"/>
              </a:solidFill>
              <a:miter lim="800000"/>
              <a:headEnd/>
              <a:tailEnd/>
            </a:ln>
            <a:effectLst/>
          </p:spPr>
          <p:txBody>
            <a:bodyPr rtlCol="0" anchor="ctr"/>
            <a:lstStyle/>
            <a:p>
              <a:pPr algn="ctr"/>
              <a:r>
                <a:rPr lang="en-US" dirty="0" smtClean="0">
                  <a:latin typeface="+mn-lt"/>
                </a:rPr>
                <a:t>key  k</a:t>
              </a:r>
              <a:endParaRPr lang="en-US" dirty="0">
                <a:latin typeface="+mn-lt"/>
              </a:endParaRPr>
            </a:p>
          </p:txBody>
        </p:sp>
        <p:sp>
          <p:nvSpPr>
            <p:cNvPr id="7" name="Trapezoid 6"/>
            <p:cNvSpPr/>
            <p:nvPr/>
          </p:nvSpPr>
          <p:spPr bwMode="auto">
            <a:xfrm>
              <a:off x="1752600" y="1905000"/>
              <a:ext cx="5638800" cy="914400"/>
            </a:xfrm>
            <a:prstGeom prst="trapezoid">
              <a:avLst>
                <a:gd name="adj" fmla="val 243342"/>
              </a:avLst>
            </a:prstGeom>
            <a:solidFill>
              <a:srgbClr val="66FFFF"/>
            </a:solidFill>
            <a:ln w="9525">
              <a:solidFill>
                <a:schemeClr val="tx1"/>
              </a:solidFill>
              <a:miter lim="800000"/>
              <a:headEnd/>
              <a:tailEnd/>
            </a:ln>
            <a:effectLst/>
          </p:spPr>
          <p:txBody>
            <a:bodyPr rtlCol="0" anchor="ctr"/>
            <a:lstStyle/>
            <a:p>
              <a:pPr algn="ctr"/>
              <a:endParaRPr lang="en-US" dirty="0">
                <a:latin typeface="+mn-lt"/>
              </a:endParaRPr>
            </a:p>
          </p:txBody>
        </p:sp>
        <p:sp>
          <p:nvSpPr>
            <p:cNvPr id="8" name="TextBox 7"/>
            <p:cNvSpPr txBox="1"/>
            <p:nvPr/>
          </p:nvSpPr>
          <p:spPr>
            <a:xfrm>
              <a:off x="3606948" y="2133600"/>
              <a:ext cx="1659429" cy="369332"/>
            </a:xfrm>
            <a:prstGeom prst="rect">
              <a:avLst/>
            </a:prstGeom>
            <a:noFill/>
          </p:spPr>
          <p:txBody>
            <a:bodyPr wrap="none" rtlCol="0">
              <a:spAutoFit/>
            </a:bodyPr>
            <a:lstStyle/>
            <a:p>
              <a:r>
                <a:rPr lang="en-US" dirty="0" smtClean="0">
                  <a:latin typeface="+mn-lt"/>
                </a:rPr>
                <a:t>key expansion</a:t>
              </a:r>
            </a:p>
          </p:txBody>
        </p:sp>
        <p:sp>
          <p:nvSpPr>
            <p:cNvPr id="9" name="Rectangle 8"/>
            <p:cNvSpPr/>
            <p:nvPr/>
          </p:nvSpPr>
          <p:spPr bwMode="auto">
            <a:xfrm>
              <a:off x="1752600" y="2819400"/>
              <a:ext cx="609600" cy="406400"/>
            </a:xfrm>
            <a:prstGeom prst="rect">
              <a:avLst/>
            </a:prstGeom>
            <a:solidFill>
              <a:schemeClr val="accent1"/>
            </a:solidFill>
            <a:ln w="9525">
              <a:solidFill>
                <a:schemeClr val="tx1"/>
              </a:solidFill>
              <a:miter lim="800000"/>
              <a:headEnd/>
              <a:tailEnd/>
            </a:ln>
            <a:effectLst/>
          </p:spPr>
          <p:txBody>
            <a:bodyPr rtlCol="0" anchor="ctr"/>
            <a:lstStyle/>
            <a:p>
              <a:pPr algn="ctr"/>
              <a:r>
                <a:rPr lang="en-US" sz="2000" dirty="0" smtClean="0">
                  <a:latin typeface="+mn-lt"/>
                </a:rPr>
                <a:t>k</a:t>
              </a:r>
              <a:r>
                <a:rPr lang="en-US" sz="2000" baseline="-25000" dirty="0" smtClean="0">
                  <a:latin typeface="+mn-lt"/>
                </a:rPr>
                <a:t>1</a:t>
              </a:r>
              <a:endParaRPr lang="en-US" sz="2000" dirty="0">
                <a:latin typeface="+mn-lt"/>
              </a:endParaRPr>
            </a:p>
          </p:txBody>
        </p:sp>
        <p:sp>
          <p:nvSpPr>
            <p:cNvPr id="10" name="Rectangle 9"/>
            <p:cNvSpPr/>
            <p:nvPr/>
          </p:nvSpPr>
          <p:spPr bwMode="auto">
            <a:xfrm>
              <a:off x="2895600" y="2819400"/>
              <a:ext cx="609600" cy="406400"/>
            </a:xfrm>
            <a:prstGeom prst="rect">
              <a:avLst/>
            </a:prstGeom>
            <a:solidFill>
              <a:schemeClr val="accent1"/>
            </a:solidFill>
            <a:ln w="9525">
              <a:solidFill>
                <a:schemeClr val="tx1"/>
              </a:solidFill>
              <a:miter lim="800000"/>
              <a:headEnd/>
              <a:tailEnd/>
            </a:ln>
            <a:effectLst/>
          </p:spPr>
          <p:txBody>
            <a:bodyPr rtlCol="0" anchor="ctr"/>
            <a:lstStyle/>
            <a:p>
              <a:pPr algn="ctr"/>
              <a:r>
                <a:rPr lang="en-US" sz="2000" dirty="0" smtClean="0">
                  <a:latin typeface="+mn-lt"/>
                </a:rPr>
                <a:t>k</a:t>
              </a:r>
              <a:r>
                <a:rPr lang="en-US" sz="2000" baseline="-25000" dirty="0" smtClean="0">
                  <a:latin typeface="+mn-lt"/>
                </a:rPr>
                <a:t>2</a:t>
              </a:r>
              <a:endParaRPr lang="en-US" sz="2000" dirty="0">
                <a:latin typeface="+mn-lt"/>
              </a:endParaRPr>
            </a:p>
          </p:txBody>
        </p:sp>
        <p:sp>
          <p:nvSpPr>
            <p:cNvPr id="11" name="Rectangle 10"/>
            <p:cNvSpPr/>
            <p:nvPr/>
          </p:nvSpPr>
          <p:spPr bwMode="auto">
            <a:xfrm>
              <a:off x="4038600" y="2819400"/>
              <a:ext cx="609600" cy="406400"/>
            </a:xfrm>
            <a:prstGeom prst="rect">
              <a:avLst/>
            </a:prstGeom>
            <a:solidFill>
              <a:schemeClr val="accent1"/>
            </a:solidFill>
            <a:ln w="9525">
              <a:solidFill>
                <a:schemeClr val="tx1"/>
              </a:solidFill>
              <a:miter lim="800000"/>
              <a:headEnd/>
              <a:tailEnd/>
            </a:ln>
            <a:effectLst/>
          </p:spPr>
          <p:txBody>
            <a:bodyPr rtlCol="0" anchor="ctr"/>
            <a:lstStyle/>
            <a:p>
              <a:pPr algn="ctr"/>
              <a:r>
                <a:rPr lang="en-US" sz="2000" dirty="0" smtClean="0">
                  <a:latin typeface="+mn-lt"/>
                </a:rPr>
                <a:t>k</a:t>
              </a:r>
              <a:r>
                <a:rPr lang="en-US" sz="2000" baseline="-25000" dirty="0" smtClean="0">
                  <a:latin typeface="+mn-lt"/>
                </a:rPr>
                <a:t>3</a:t>
              </a:r>
              <a:endParaRPr lang="en-US" sz="2000" dirty="0">
                <a:latin typeface="+mn-lt"/>
              </a:endParaRPr>
            </a:p>
          </p:txBody>
        </p:sp>
        <p:sp>
          <p:nvSpPr>
            <p:cNvPr id="12" name="Rectangle 11"/>
            <p:cNvSpPr/>
            <p:nvPr/>
          </p:nvSpPr>
          <p:spPr bwMode="auto">
            <a:xfrm>
              <a:off x="6781800" y="2819400"/>
              <a:ext cx="609600" cy="406400"/>
            </a:xfrm>
            <a:prstGeom prst="rect">
              <a:avLst/>
            </a:prstGeom>
            <a:solidFill>
              <a:schemeClr val="accent1"/>
            </a:solidFill>
            <a:ln w="9525">
              <a:solidFill>
                <a:schemeClr val="tx1"/>
              </a:solidFill>
              <a:miter lim="800000"/>
              <a:headEnd/>
              <a:tailEnd/>
            </a:ln>
            <a:effectLst/>
          </p:spPr>
          <p:txBody>
            <a:bodyPr rtlCol="0" anchor="ctr"/>
            <a:lstStyle/>
            <a:p>
              <a:pPr algn="ctr"/>
              <a:r>
                <a:rPr lang="en-US" sz="2000" dirty="0" err="1" smtClean="0">
                  <a:latin typeface="+mn-lt"/>
                </a:rPr>
                <a:t>k</a:t>
              </a:r>
              <a:r>
                <a:rPr lang="en-US" sz="2000" baseline="-25000" dirty="0" err="1" smtClean="0">
                  <a:latin typeface="+mn-lt"/>
                </a:rPr>
                <a:t>n</a:t>
              </a:r>
              <a:endParaRPr lang="en-US" sz="2000" dirty="0">
                <a:latin typeface="+mn-lt"/>
              </a:endParaRPr>
            </a:p>
          </p:txBody>
        </p:sp>
        <p:sp>
          <p:nvSpPr>
            <p:cNvPr id="13" name="Rectangle 12"/>
            <p:cNvSpPr/>
            <p:nvPr/>
          </p:nvSpPr>
          <p:spPr bwMode="auto">
            <a:xfrm rot="16200000">
              <a:off x="1504952" y="4057650"/>
              <a:ext cx="1143000" cy="647701"/>
            </a:xfrm>
            <a:prstGeom prst="rect">
              <a:avLst/>
            </a:prstGeom>
            <a:solidFill>
              <a:schemeClr val="accent1"/>
            </a:solidFill>
            <a:ln w="9525">
              <a:solidFill>
                <a:schemeClr val="tx1"/>
              </a:solidFill>
              <a:miter lim="800000"/>
              <a:headEnd/>
              <a:tailEnd/>
            </a:ln>
            <a:effectLst/>
          </p:spPr>
          <p:txBody>
            <a:bodyPr rtlCol="0" anchor="ctr"/>
            <a:lstStyle/>
            <a:p>
              <a:pPr algn="ctr"/>
              <a:r>
                <a:rPr lang="en-US" dirty="0" smtClean="0">
                  <a:latin typeface="+mn-lt"/>
                </a:rPr>
                <a:t>R(k</a:t>
              </a:r>
              <a:r>
                <a:rPr lang="en-US" baseline="-25000" dirty="0" smtClean="0">
                  <a:latin typeface="+mn-lt"/>
                </a:rPr>
                <a:t>1</a:t>
              </a:r>
              <a:r>
                <a:rPr lang="en-US" dirty="0" smtClean="0">
                  <a:latin typeface="+mn-lt"/>
                </a:rPr>
                <a:t>, </a:t>
              </a:r>
              <a:r>
                <a:rPr lang="en-US" dirty="0" smtClean="0">
                  <a:latin typeface="+mn-lt"/>
                  <a:sym typeface="Symbol"/>
                </a:rPr>
                <a:t>)</a:t>
              </a:r>
              <a:endParaRPr lang="en-US" dirty="0">
                <a:latin typeface="+mn-lt"/>
              </a:endParaRPr>
            </a:p>
          </p:txBody>
        </p:sp>
        <p:sp>
          <p:nvSpPr>
            <p:cNvPr id="15" name="Rectangle 14"/>
            <p:cNvSpPr/>
            <p:nvPr/>
          </p:nvSpPr>
          <p:spPr bwMode="auto">
            <a:xfrm rot="16200000">
              <a:off x="2686049" y="4057650"/>
              <a:ext cx="1143000" cy="647701"/>
            </a:xfrm>
            <a:prstGeom prst="rect">
              <a:avLst/>
            </a:prstGeom>
            <a:solidFill>
              <a:schemeClr val="accent1"/>
            </a:solidFill>
            <a:ln w="9525">
              <a:solidFill>
                <a:schemeClr val="tx1"/>
              </a:solidFill>
              <a:miter lim="800000"/>
              <a:headEnd/>
              <a:tailEnd/>
            </a:ln>
            <a:effectLst/>
          </p:spPr>
          <p:txBody>
            <a:bodyPr rtlCol="0" anchor="ctr"/>
            <a:lstStyle/>
            <a:p>
              <a:pPr algn="ctr"/>
              <a:r>
                <a:rPr lang="en-US" dirty="0" smtClean="0">
                  <a:latin typeface="+mn-lt"/>
                </a:rPr>
                <a:t>R(k</a:t>
              </a:r>
              <a:r>
                <a:rPr lang="en-US" baseline="-25000" dirty="0" smtClean="0">
                  <a:latin typeface="+mn-lt"/>
                </a:rPr>
                <a:t>2</a:t>
              </a:r>
              <a:r>
                <a:rPr lang="en-US" dirty="0" smtClean="0">
                  <a:latin typeface="+mn-lt"/>
                </a:rPr>
                <a:t>, </a:t>
              </a:r>
              <a:r>
                <a:rPr lang="en-US" dirty="0" smtClean="0">
                  <a:latin typeface="+mn-lt"/>
                  <a:sym typeface="Symbol"/>
                </a:rPr>
                <a:t>)</a:t>
              </a:r>
              <a:endParaRPr lang="en-US" dirty="0">
                <a:latin typeface="+mn-lt"/>
              </a:endParaRPr>
            </a:p>
          </p:txBody>
        </p:sp>
        <p:sp>
          <p:nvSpPr>
            <p:cNvPr id="16" name="Rectangle 15"/>
            <p:cNvSpPr/>
            <p:nvPr/>
          </p:nvSpPr>
          <p:spPr bwMode="auto">
            <a:xfrm rot="16200000">
              <a:off x="3829049" y="4057650"/>
              <a:ext cx="1143000" cy="647701"/>
            </a:xfrm>
            <a:prstGeom prst="rect">
              <a:avLst/>
            </a:prstGeom>
            <a:solidFill>
              <a:schemeClr val="accent1"/>
            </a:solidFill>
            <a:ln w="9525">
              <a:solidFill>
                <a:schemeClr val="tx1"/>
              </a:solidFill>
              <a:miter lim="800000"/>
              <a:headEnd/>
              <a:tailEnd/>
            </a:ln>
            <a:effectLst/>
          </p:spPr>
          <p:txBody>
            <a:bodyPr rtlCol="0" anchor="ctr"/>
            <a:lstStyle/>
            <a:p>
              <a:pPr algn="ctr"/>
              <a:r>
                <a:rPr lang="en-US" dirty="0" smtClean="0">
                  <a:latin typeface="+mn-lt"/>
                </a:rPr>
                <a:t>R(k</a:t>
              </a:r>
              <a:r>
                <a:rPr lang="en-US" baseline="-25000" dirty="0" smtClean="0">
                  <a:latin typeface="+mn-lt"/>
                </a:rPr>
                <a:t>3</a:t>
              </a:r>
              <a:r>
                <a:rPr lang="en-US" dirty="0" smtClean="0">
                  <a:latin typeface="+mn-lt"/>
                </a:rPr>
                <a:t>, </a:t>
              </a:r>
              <a:r>
                <a:rPr lang="en-US" dirty="0" smtClean="0">
                  <a:latin typeface="+mn-lt"/>
                  <a:sym typeface="Symbol"/>
                </a:rPr>
                <a:t>)</a:t>
              </a:r>
              <a:endParaRPr lang="en-US" dirty="0">
                <a:latin typeface="+mn-lt"/>
              </a:endParaRPr>
            </a:p>
          </p:txBody>
        </p:sp>
        <p:sp>
          <p:nvSpPr>
            <p:cNvPr id="17" name="Rectangle 16"/>
            <p:cNvSpPr/>
            <p:nvPr/>
          </p:nvSpPr>
          <p:spPr bwMode="auto">
            <a:xfrm rot="16200000">
              <a:off x="6572249" y="4057650"/>
              <a:ext cx="1143000" cy="647701"/>
            </a:xfrm>
            <a:prstGeom prst="rect">
              <a:avLst/>
            </a:prstGeom>
            <a:solidFill>
              <a:schemeClr val="accent1"/>
            </a:solidFill>
            <a:ln w="9525">
              <a:solidFill>
                <a:schemeClr val="tx1"/>
              </a:solidFill>
              <a:miter lim="800000"/>
              <a:headEnd/>
              <a:tailEnd/>
            </a:ln>
            <a:effectLst/>
          </p:spPr>
          <p:txBody>
            <a:bodyPr rtlCol="0" anchor="ctr"/>
            <a:lstStyle/>
            <a:p>
              <a:pPr algn="ctr"/>
              <a:r>
                <a:rPr lang="en-US" dirty="0" smtClean="0">
                  <a:latin typeface="+mn-lt"/>
                </a:rPr>
                <a:t>R(</a:t>
              </a:r>
              <a:r>
                <a:rPr lang="en-US" dirty="0" err="1" smtClean="0">
                  <a:latin typeface="+mn-lt"/>
                </a:rPr>
                <a:t>k</a:t>
              </a:r>
              <a:r>
                <a:rPr lang="en-US" baseline="-25000" dirty="0" err="1" smtClean="0">
                  <a:latin typeface="+mn-lt"/>
                </a:rPr>
                <a:t>n</a:t>
              </a:r>
              <a:r>
                <a:rPr lang="en-US" dirty="0" smtClean="0">
                  <a:latin typeface="+mn-lt"/>
                </a:rPr>
                <a:t>, </a:t>
              </a:r>
              <a:r>
                <a:rPr lang="en-US" dirty="0" smtClean="0">
                  <a:latin typeface="+mn-lt"/>
                  <a:sym typeface="Symbol"/>
                </a:rPr>
                <a:t>)</a:t>
              </a:r>
              <a:endParaRPr lang="en-US" dirty="0">
                <a:latin typeface="+mn-lt"/>
              </a:endParaRPr>
            </a:p>
          </p:txBody>
        </p:sp>
        <p:cxnSp>
          <p:nvCxnSpPr>
            <p:cNvPr id="19" name="Straight Arrow Connector 18"/>
            <p:cNvCxnSpPr/>
            <p:nvPr/>
          </p:nvCxnSpPr>
          <p:spPr bwMode="auto">
            <a:xfrm rot="5400000">
              <a:off x="1828800" y="3505199"/>
              <a:ext cx="4572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1" name="Straight Arrow Connector 20"/>
            <p:cNvCxnSpPr/>
            <p:nvPr/>
          </p:nvCxnSpPr>
          <p:spPr bwMode="auto">
            <a:xfrm rot="5400000">
              <a:off x="2972594" y="3504405"/>
              <a:ext cx="4572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2" name="Straight Arrow Connector 21"/>
            <p:cNvCxnSpPr/>
            <p:nvPr/>
          </p:nvCxnSpPr>
          <p:spPr bwMode="auto">
            <a:xfrm rot="5400000">
              <a:off x="4115594" y="3504405"/>
              <a:ext cx="4572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rot="5400000">
              <a:off x="6858794" y="3504405"/>
              <a:ext cx="4572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4" name="Straight Arrow Connector 23"/>
            <p:cNvCxnSpPr/>
            <p:nvPr/>
          </p:nvCxnSpPr>
          <p:spPr bwMode="auto">
            <a:xfrm>
              <a:off x="2438400" y="4343399"/>
              <a:ext cx="4572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6" name="Straight Arrow Connector 25"/>
            <p:cNvCxnSpPr/>
            <p:nvPr/>
          </p:nvCxnSpPr>
          <p:spPr bwMode="auto">
            <a:xfrm>
              <a:off x="3581400" y="4341811"/>
              <a:ext cx="4572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7" name="Straight Arrow Connector 26"/>
            <p:cNvCxnSpPr/>
            <p:nvPr/>
          </p:nvCxnSpPr>
          <p:spPr bwMode="auto">
            <a:xfrm>
              <a:off x="4724400" y="4343399"/>
              <a:ext cx="457200" cy="1588"/>
            </a:xfrm>
            <a:prstGeom prst="straightConnector1">
              <a:avLst/>
            </a:prstGeom>
            <a:solidFill>
              <a:schemeClr val="accent1"/>
            </a:solidFill>
            <a:ln w="28575" cap="flat" cmpd="sng" algn="ctr">
              <a:solidFill>
                <a:schemeClr val="tx1"/>
              </a:solidFill>
              <a:prstDash val="solid"/>
              <a:round/>
              <a:headEnd type="none" w="med" len="med"/>
              <a:tailEnd type="none" w="med" len="med"/>
            </a:ln>
            <a:effectLst/>
          </p:spPr>
        </p:cxnSp>
        <p:cxnSp>
          <p:nvCxnSpPr>
            <p:cNvPr id="28" name="Straight Arrow Connector 27"/>
            <p:cNvCxnSpPr/>
            <p:nvPr/>
          </p:nvCxnSpPr>
          <p:spPr bwMode="auto">
            <a:xfrm>
              <a:off x="6400800" y="4343399"/>
              <a:ext cx="4572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a:off x="7467600" y="4343399"/>
              <a:ext cx="4572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0" name="Straight Arrow Connector 29"/>
            <p:cNvCxnSpPr/>
            <p:nvPr/>
          </p:nvCxnSpPr>
          <p:spPr bwMode="auto">
            <a:xfrm>
              <a:off x="1295400" y="4343399"/>
              <a:ext cx="4572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2" name="Straight Connector 31"/>
            <p:cNvCxnSpPr/>
            <p:nvPr/>
          </p:nvCxnSpPr>
          <p:spPr bwMode="auto">
            <a:xfrm>
              <a:off x="5257800" y="4343399"/>
              <a:ext cx="1143000" cy="1588"/>
            </a:xfrm>
            <a:prstGeom prst="line">
              <a:avLst/>
            </a:prstGeom>
            <a:solidFill>
              <a:schemeClr val="accent1"/>
            </a:solidFill>
            <a:ln w="28575" cap="flat" cmpd="sng" algn="ctr">
              <a:solidFill>
                <a:schemeClr val="tx1"/>
              </a:solidFill>
              <a:prstDash val="sysDash"/>
              <a:round/>
              <a:headEnd type="none" w="med" len="med"/>
              <a:tailEnd type="none" w="med" len="med"/>
            </a:ln>
            <a:effectLst/>
          </p:spPr>
        </p:cxnSp>
        <p:sp>
          <p:nvSpPr>
            <p:cNvPr id="33" name="TextBox 32"/>
            <p:cNvSpPr txBox="1"/>
            <p:nvPr/>
          </p:nvSpPr>
          <p:spPr>
            <a:xfrm>
              <a:off x="762001" y="3950573"/>
              <a:ext cx="484428" cy="523220"/>
            </a:xfrm>
            <a:prstGeom prst="rect">
              <a:avLst/>
            </a:prstGeom>
            <a:noFill/>
          </p:spPr>
          <p:txBody>
            <a:bodyPr wrap="none" rtlCol="0">
              <a:spAutoFit/>
            </a:bodyPr>
            <a:lstStyle/>
            <a:p>
              <a:r>
                <a:rPr lang="en-US" sz="2800" dirty="0" smtClean="0">
                  <a:latin typeface="+mn-lt"/>
                </a:rPr>
                <a:t>m</a:t>
              </a:r>
              <a:endParaRPr lang="en-US" dirty="0" smtClean="0">
                <a:latin typeface="+mn-lt"/>
              </a:endParaRPr>
            </a:p>
          </p:txBody>
        </p:sp>
        <p:sp>
          <p:nvSpPr>
            <p:cNvPr id="34" name="TextBox 33"/>
            <p:cNvSpPr txBox="1"/>
            <p:nvPr/>
          </p:nvSpPr>
          <p:spPr>
            <a:xfrm>
              <a:off x="8001000" y="3937000"/>
              <a:ext cx="381000" cy="523220"/>
            </a:xfrm>
            <a:prstGeom prst="rect">
              <a:avLst/>
            </a:prstGeom>
            <a:noFill/>
          </p:spPr>
          <p:txBody>
            <a:bodyPr wrap="square" rtlCol="0">
              <a:spAutoFit/>
            </a:bodyPr>
            <a:lstStyle/>
            <a:p>
              <a:r>
                <a:rPr lang="en-US" sz="2800" dirty="0" smtClean="0">
                  <a:latin typeface="+mn-lt"/>
                </a:rPr>
                <a:t>c</a:t>
              </a:r>
              <a:endParaRPr lang="en-US" dirty="0" smtClean="0">
                <a:latin typeface="+mn-lt"/>
              </a:endParaRPr>
            </a:p>
          </p:txBody>
        </p:sp>
      </p:grpSp>
      <p:pic>
        <p:nvPicPr>
          <p:cNvPr id="31" name="Picture 30"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35" name="Footer Placeholder 34"/>
          <p:cNvSpPr>
            <a:spLocks noGrp="1"/>
          </p:cNvSpPr>
          <p:nvPr>
            <p:ph type="ftr" sz="quarter" idx="11"/>
          </p:nvPr>
        </p:nvSpPr>
        <p:spPr/>
        <p:txBody>
          <a:bodyPr/>
          <a:lstStyle/>
          <a:p>
            <a:r>
              <a:rPr lang="en-US" smtClean="0"/>
              <a:t>FAST-NUCES</a:t>
            </a:r>
            <a:endParaRPr lang="en-US"/>
          </a:p>
        </p:txBody>
      </p:sp>
    </p:spTree>
    <p:extLst>
      <p:ext uri="{BB962C8B-B14F-4D97-AF65-F5344CB8AC3E}">
        <p14:creationId xmlns:p14="http://schemas.microsoft.com/office/powerpoint/2010/main" val="27531341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772400" cy="1143000"/>
          </a:xfrm>
        </p:spPr>
        <p:txBody>
          <a:bodyPr>
            <a:normAutofit/>
          </a:bodyPr>
          <a:lstStyle/>
          <a:p>
            <a:r>
              <a:rPr lang="en-US" sz="3600" dirty="0" err="1" smtClean="0">
                <a:solidFill>
                  <a:schemeClr val="tx1"/>
                </a:solidFill>
                <a:latin typeface="Times New Roman" pitchFamily="18" charset="0"/>
                <a:cs typeface="Times New Roman" pitchFamily="18" charset="0"/>
              </a:rPr>
              <a:t>SubBytes</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dirty="0" smtClean="0"/>
              <a:t>FAST-NUCES</a:t>
            </a:r>
            <a:endParaRPr lang="en-US" dirty="0"/>
          </a:p>
        </p:txBody>
      </p:sp>
      <p:sp>
        <p:nvSpPr>
          <p:cNvPr id="4" name="Content Placeholder 3"/>
          <p:cNvSpPr>
            <a:spLocks noGrp="1"/>
          </p:cNvSpPr>
          <p:nvPr>
            <p:ph sz="quarter" idx="1"/>
          </p:nvPr>
        </p:nvSpPr>
        <p:spPr/>
        <p:txBody>
          <a:bodyPr/>
          <a:lstStyle/>
          <a:p>
            <a:r>
              <a:rPr lang="en-US" dirty="0" smtClean="0">
                <a:latin typeface="Times New Roman" pitchFamily="18" charset="0"/>
                <a:cs typeface="Times New Roman" pitchFamily="18" charset="0"/>
              </a:rPr>
              <a:t>In the </a:t>
            </a:r>
            <a:r>
              <a:rPr lang="en-US" dirty="0" err="1" smtClean="0">
                <a:latin typeface="Times New Roman" pitchFamily="18" charset="0"/>
                <a:cs typeface="Times New Roman" pitchFamily="18" charset="0"/>
              </a:rPr>
              <a:t>SubBytes</a:t>
            </a:r>
            <a:r>
              <a:rPr lang="en-US" dirty="0" smtClean="0">
                <a:latin typeface="Times New Roman" pitchFamily="18" charset="0"/>
                <a:cs typeface="Times New Roman" pitchFamily="18" charset="0"/>
              </a:rPr>
              <a:t> step, each byte in the state is replaced with its entry in a fixed 8-bit lookup able, </a:t>
            </a:r>
            <a:r>
              <a:rPr lang="en-US" i="1" dirty="0" smtClean="0">
                <a:latin typeface="Times New Roman" pitchFamily="18" charset="0"/>
                <a:cs typeface="Times New Roman" pitchFamily="18" charset="0"/>
              </a:rPr>
              <a:t>S</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b</a:t>
            </a:r>
            <a:r>
              <a:rPr lang="en-US" i="1" baseline="-25000" dirty="0" err="1" smtClean="0">
                <a:latin typeface="Times New Roman" pitchFamily="18" charset="0"/>
                <a:cs typeface="Times New Roman" pitchFamily="18" charset="0"/>
              </a:rPr>
              <a:t>ij</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S(</a:t>
            </a:r>
            <a:r>
              <a:rPr lang="en-US" i="1" dirty="0" err="1" smtClean="0">
                <a:latin typeface="Times New Roman" pitchFamily="18" charset="0"/>
                <a:cs typeface="Times New Roman" pitchFamily="18" charset="0"/>
              </a:rPr>
              <a:t>a</a:t>
            </a:r>
            <a:r>
              <a:rPr lang="en-US" i="1" baseline="-25000" dirty="0" err="1" smtClean="0">
                <a:latin typeface="Times New Roman" pitchFamily="18" charset="0"/>
                <a:cs typeface="Times New Roman" pitchFamily="18" charset="0"/>
              </a:rPr>
              <a:t>ij</a:t>
            </a:r>
            <a:r>
              <a:rPr lang="en-US" i="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3074" name="Picture 2" descr="File:AES-SubBytes.svg"/>
          <p:cNvPicPr>
            <a:picLocks noChangeAspect="1" noChangeArrowheads="1"/>
          </p:cNvPicPr>
          <p:nvPr/>
        </p:nvPicPr>
        <p:blipFill>
          <a:blip r:embed="rId2" cstate="print"/>
          <a:srcRect/>
          <a:stretch>
            <a:fillRect/>
          </a:stretch>
        </p:blipFill>
        <p:spPr bwMode="auto">
          <a:xfrm>
            <a:off x="990600" y="2362200"/>
            <a:ext cx="7620000" cy="3952876"/>
          </a:xfrm>
          <a:prstGeom prst="rect">
            <a:avLst/>
          </a:prstGeom>
          <a:noFill/>
        </p:spPr>
      </p:pic>
      <p:sp>
        <p:nvSpPr>
          <p:cNvPr id="6" name="TextBox 5"/>
          <p:cNvSpPr txBox="1"/>
          <p:nvPr/>
        </p:nvSpPr>
        <p:spPr>
          <a:xfrm>
            <a:off x="7467600" y="6172200"/>
            <a:ext cx="1452642" cy="369332"/>
          </a:xfrm>
          <a:prstGeom prst="rect">
            <a:avLst/>
          </a:prstGeom>
          <a:noFill/>
        </p:spPr>
        <p:txBody>
          <a:bodyPr wrap="none" rtlCol="0">
            <a:spAutoFit/>
          </a:bodyPr>
          <a:lstStyle/>
          <a:p>
            <a:r>
              <a:rPr lang="en-US" dirty="0" smtClean="0"/>
              <a:t>*source = wiki</a:t>
            </a:r>
            <a:endParaRPr lang="en-US" dirty="0"/>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772400" cy="1143000"/>
          </a:xfrm>
        </p:spPr>
        <p:txBody>
          <a:bodyPr>
            <a:normAutofit/>
          </a:bodyPr>
          <a:lstStyle/>
          <a:p>
            <a:r>
              <a:rPr lang="en-US" sz="3600" dirty="0" err="1" smtClean="0">
                <a:solidFill>
                  <a:schemeClr val="tx1"/>
                </a:solidFill>
                <a:latin typeface="Times New Roman" pitchFamily="18" charset="0"/>
                <a:cs typeface="Times New Roman" pitchFamily="18" charset="0"/>
              </a:rPr>
              <a:t>ShiftRows</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normAutofit/>
          </a:bodyPr>
          <a:lstStyle/>
          <a:p>
            <a:r>
              <a:rPr lang="en-US" sz="2400" dirty="0" smtClean="0">
                <a:latin typeface="Times New Roman" pitchFamily="18" charset="0"/>
                <a:cs typeface="Times New Roman" pitchFamily="18" charset="0"/>
              </a:rPr>
              <a:t>In the </a:t>
            </a:r>
            <a:r>
              <a:rPr lang="en-US" sz="2400" dirty="0" err="1" smtClean="0">
                <a:latin typeface="Times New Roman" pitchFamily="18" charset="0"/>
                <a:cs typeface="Times New Roman" pitchFamily="18" charset="0"/>
              </a:rPr>
              <a:t>ShiftRows</a:t>
            </a:r>
            <a:r>
              <a:rPr lang="en-US" sz="2400" dirty="0" smtClean="0">
                <a:latin typeface="Times New Roman" pitchFamily="18" charset="0"/>
                <a:cs typeface="Times New Roman" pitchFamily="18" charset="0"/>
              </a:rPr>
              <a:t> step, bytes in each row of the state are shifted cyclically to the left. The number of places each byte is shifted differs for each row</a:t>
            </a:r>
            <a:endParaRPr lang="en-US" sz="2400" dirty="0">
              <a:latin typeface="Times New Roman" pitchFamily="18" charset="0"/>
              <a:cs typeface="Times New Roman" pitchFamily="18" charset="0"/>
            </a:endParaRPr>
          </a:p>
        </p:txBody>
      </p:sp>
      <p:pic>
        <p:nvPicPr>
          <p:cNvPr id="46082" name="Picture 2" descr="File:AES-ShiftRows.svg"/>
          <p:cNvPicPr>
            <a:picLocks noChangeAspect="1" noChangeArrowheads="1"/>
          </p:cNvPicPr>
          <p:nvPr/>
        </p:nvPicPr>
        <p:blipFill>
          <a:blip r:embed="rId2" cstate="print"/>
          <a:srcRect/>
          <a:stretch>
            <a:fillRect/>
          </a:stretch>
        </p:blipFill>
        <p:spPr bwMode="auto">
          <a:xfrm>
            <a:off x="838200" y="2590800"/>
            <a:ext cx="7620000" cy="2819401"/>
          </a:xfrm>
          <a:prstGeom prst="rect">
            <a:avLst/>
          </a:prstGeom>
          <a:noFill/>
        </p:spPr>
      </p:pic>
      <p:sp>
        <p:nvSpPr>
          <p:cNvPr id="6" name="TextBox 5"/>
          <p:cNvSpPr txBox="1"/>
          <p:nvPr/>
        </p:nvSpPr>
        <p:spPr>
          <a:xfrm>
            <a:off x="7467600" y="6172200"/>
            <a:ext cx="1452642" cy="369332"/>
          </a:xfrm>
          <a:prstGeom prst="rect">
            <a:avLst/>
          </a:prstGeom>
          <a:noFill/>
        </p:spPr>
        <p:txBody>
          <a:bodyPr wrap="none" rtlCol="0">
            <a:spAutoFit/>
          </a:bodyPr>
          <a:lstStyle/>
          <a:p>
            <a:r>
              <a:rPr lang="en-US" dirty="0" smtClean="0"/>
              <a:t>*source = wiki</a:t>
            </a:r>
            <a:endParaRPr lang="en-US" dirty="0"/>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7772400" cy="1143000"/>
          </a:xfrm>
        </p:spPr>
        <p:txBody>
          <a:bodyPr>
            <a:normAutofit/>
          </a:bodyPr>
          <a:lstStyle/>
          <a:p>
            <a:r>
              <a:rPr lang="en-US" sz="3600" dirty="0" err="1" smtClean="0">
                <a:solidFill>
                  <a:schemeClr val="tx1"/>
                </a:solidFill>
                <a:latin typeface="Times New Roman" pitchFamily="18" charset="0"/>
                <a:cs typeface="Times New Roman" pitchFamily="18" charset="0"/>
              </a:rPr>
              <a:t>MixColumns</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normAutofit/>
          </a:bodyPr>
          <a:lstStyle/>
          <a:p>
            <a:r>
              <a:rPr lang="en-US" sz="2400" dirty="0" smtClean="0">
                <a:latin typeface="Times New Roman" pitchFamily="18" charset="0"/>
                <a:cs typeface="Times New Roman" pitchFamily="18" charset="0"/>
              </a:rPr>
              <a:t>In the </a:t>
            </a:r>
            <a:r>
              <a:rPr lang="en-US" sz="2400" dirty="0" err="1" smtClean="0">
                <a:latin typeface="Times New Roman" pitchFamily="18" charset="0"/>
                <a:cs typeface="Times New Roman" pitchFamily="18" charset="0"/>
              </a:rPr>
              <a:t>MixColumns</a:t>
            </a:r>
            <a:r>
              <a:rPr lang="en-US" sz="2400" dirty="0" smtClean="0">
                <a:latin typeface="Times New Roman" pitchFamily="18" charset="0"/>
                <a:cs typeface="Times New Roman" pitchFamily="18" charset="0"/>
              </a:rPr>
              <a:t> step, each column of the state is multiplied with a fixed polynomial </a:t>
            </a:r>
            <a:r>
              <a:rPr lang="en-US" sz="2400" i="1" dirty="0" smtClean="0">
                <a:latin typeface="Times New Roman" pitchFamily="18" charset="0"/>
                <a:cs typeface="Times New Roman" pitchFamily="18" charset="0"/>
              </a:rPr>
              <a:t>c(x)</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6" name="TextBox 5"/>
          <p:cNvSpPr txBox="1"/>
          <p:nvPr/>
        </p:nvSpPr>
        <p:spPr>
          <a:xfrm>
            <a:off x="7467600" y="6172200"/>
            <a:ext cx="1452642" cy="369332"/>
          </a:xfrm>
          <a:prstGeom prst="rect">
            <a:avLst/>
          </a:prstGeom>
          <a:noFill/>
        </p:spPr>
        <p:txBody>
          <a:bodyPr wrap="none" rtlCol="0">
            <a:spAutoFit/>
          </a:bodyPr>
          <a:lstStyle/>
          <a:p>
            <a:r>
              <a:rPr lang="en-US" dirty="0" smtClean="0"/>
              <a:t>*source = wiki</a:t>
            </a:r>
            <a:endParaRPr lang="en-US" dirty="0"/>
          </a:p>
        </p:txBody>
      </p:sp>
      <p:pic>
        <p:nvPicPr>
          <p:cNvPr id="47106" name="Picture 2" descr="File:AES-MixColumns.svg"/>
          <p:cNvPicPr>
            <a:picLocks noChangeAspect="1" noChangeArrowheads="1"/>
          </p:cNvPicPr>
          <p:nvPr/>
        </p:nvPicPr>
        <p:blipFill>
          <a:blip r:embed="rId2" cstate="print"/>
          <a:srcRect/>
          <a:stretch>
            <a:fillRect/>
          </a:stretch>
        </p:blipFill>
        <p:spPr bwMode="auto">
          <a:xfrm>
            <a:off x="990600" y="2209800"/>
            <a:ext cx="7620000" cy="4048125"/>
          </a:xfrm>
          <a:prstGeom prst="rect">
            <a:avLst/>
          </a:prstGeom>
          <a:noFill/>
        </p:spPr>
      </p:pic>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772400" cy="1143000"/>
          </a:xfrm>
        </p:spPr>
        <p:txBody>
          <a:bodyPr>
            <a:normAutofit/>
          </a:bodyPr>
          <a:lstStyle/>
          <a:p>
            <a:r>
              <a:rPr lang="en-US" sz="3600" dirty="0" err="1" smtClean="0">
                <a:solidFill>
                  <a:schemeClr val="tx1"/>
                </a:solidFill>
                <a:latin typeface="Times New Roman" pitchFamily="18" charset="0"/>
                <a:cs typeface="Times New Roman" pitchFamily="18" charset="0"/>
              </a:rPr>
              <a:t>MixColumns</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normAutofit/>
          </a:bodyPr>
          <a:lstStyle/>
          <a:p>
            <a:r>
              <a:rPr lang="en-US" sz="2400" dirty="0" smtClean="0">
                <a:latin typeface="Times New Roman" pitchFamily="18" charset="0"/>
                <a:cs typeface="Times New Roman" pitchFamily="18" charset="0"/>
              </a:rPr>
              <a:t>The multiplication operation is defined as: </a:t>
            </a:r>
          </a:p>
          <a:p>
            <a:pPr lvl="1"/>
            <a:r>
              <a:rPr lang="en-US" sz="2200" dirty="0" smtClean="0">
                <a:latin typeface="Times New Roman" pitchFamily="18" charset="0"/>
                <a:cs typeface="Times New Roman" pitchFamily="18" charset="0"/>
              </a:rPr>
              <a:t>multiplication by 1 means no change</a:t>
            </a:r>
          </a:p>
          <a:p>
            <a:pPr lvl="1"/>
            <a:r>
              <a:rPr lang="en-US" sz="2200" dirty="0" smtClean="0">
                <a:latin typeface="Times New Roman" pitchFamily="18" charset="0"/>
                <a:cs typeface="Times New Roman" pitchFamily="18" charset="0"/>
              </a:rPr>
              <a:t>multiplication by 2 means shifting to the left</a:t>
            </a:r>
          </a:p>
          <a:p>
            <a:pPr lvl="1"/>
            <a:r>
              <a:rPr lang="en-US" sz="2200" dirty="0" smtClean="0">
                <a:latin typeface="Times New Roman" pitchFamily="18" charset="0"/>
                <a:cs typeface="Times New Roman" pitchFamily="18" charset="0"/>
              </a:rPr>
              <a:t>multiplication by 3 means shifting to the left and then performing xor with the initial unshifted value.</a:t>
            </a:r>
            <a:endParaRPr lang="en-US" sz="2200" dirty="0">
              <a:latin typeface="Times New Roman" pitchFamily="18" charset="0"/>
              <a:cs typeface="Times New Roman" pitchFamily="18" charset="0"/>
            </a:endParaRPr>
          </a:p>
        </p:txBody>
      </p:sp>
      <p:sp>
        <p:nvSpPr>
          <p:cNvPr id="6" name="TextBox 5"/>
          <p:cNvSpPr txBox="1"/>
          <p:nvPr/>
        </p:nvSpPr>
        <p:spPr>
          <a:xfrm>
            <a:off x="7467600" y="6172200"/>
            <a:ext cx="1452642" cy="369332"/>
          </a:xfrm>
          <a:prstGeom prst="rect">
            <a:avLst/>
          </a:prstGeom>
          <a:noFill/>
        </p:spPr>
        <p:txBody>
          <a:bodyPr wrap="none" rtlCol="0">
            <a:spAutoFit/>
          </a:bodyPr>
          <a:lstStyle/>
          <a:p>
            <a:r>
              <a:rPr lang="en-US" dirty="0" smtClean="0"/>
              <a:t>*source = wiki</a:t>
            </a:r>
            <a:endParaRPr lang="en-US" dirty="0"/>
          </a:p>
        </p:txBody>
      </p:sp>
      <p:pic>
        <p:nvPicPr>
          <p:cNvPr id="49154" name="Picture 2"/>
          <p:cNvPicPr>
            <a:picLocks noChangeAspect="1" noChangeArrowheads="1"/>
          </p:cNvPicPr>
          <p:nvPr/>
        </p:nvPicPr>
        <p:blipFill>
          <a:blip r:embed="rId2" cstate="print"/>
          <a:srcRect/>
          <a:stretch>
            <a:fillRect/>
          </a:stretch>
        </p:blipFill>
        <p:spPr bwMode="auto">
          <a:xfrm>
            <a:off x="3124200" y="3505200"/>
            <a:ext cx="3187930" cy="2971800"/>
          </a:xfrm>
          <a:prstGeom prst="rect">
            <a:avLst/>
          </a:prstGeom>
          <a:noFill/>
          <a:ln w="9525">
            <a:noFill/>
            <a:miter lim="800000"/>
            <a:headEnd/>
            <a:tailEnd/>
          </a:ln>
        </p:spPr>
      </p:pic>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772400" cy="1143000"/>
          </a:xfrm>
        </p:spPr>
        <p:txBody>
          <a:bodyPr>
            <a:normAutofit/>
          </a:bodyPr>
          <a:lstStyle/>
          <a:p>
            <a:r>
              <a:rPr lang="en-US" sz="3600" dirty="0" err="1" smtClean="0">
                <a:solidFill>
                  <a:schemeClr val="tx1"/>
                </a:solidFill>
                <a:latin typeface="Times New Roman" pitchFamily="18" charset="0"/>
                <a:cs typeface="Times New Roman" pitchFamily="18" charset="0"/>
              </a:rPr>
              <a:t>AddRoundKey</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normAutofit/>
          </a:bodyPr>
          <a:lstStyle/>
          <a:p>
            <a:r>
              <a:rPr lang="en-US" sz="2000" dirty="0" smtClean="0">
                <a:latin typeface="Times New Roman" pitchFamily="18" charset="0"/>
                <a:cs typeface="Times New Roman" pitchFamily="18" charset="0"/>
              </a:rPr>
              <a:t>In the </a:t>
            </a:r>
            <a:r>
              <a:rPr lang="en-US" sz="2000" dirty="0" err="1" smtClean="0">
                <a:latin typeface="Times New Roman" pitchFamily="18" charset="0"/>
                <a:cs typeface="Times New Roman" pitchFamily="18" charset="0"/>
              </a:rPr>
              <a:t>AddRoundKey</a:t>
            </a:r>
            <a:r>
              <a:rPr lang="en-US" sz="2000" dirty="0" smtClean="0">
                <a:latin typeface="Times New Roman" pitchFamily="18" charset="0"/>
                <a:cs typeface="Times New Roman" pitchFamily="18" charset="0"/>
              </a:rPr>
              <a:t> step, each byte of the state is combined with a byte of the round </a:t>
            </a:r>
            <a:r>
              <a:rPr lang="en-US" sz="2000" dirty="0" err="1" smtClean="0">
                <a:latin typeface="Times New Roman" pitchFamily="18" charset="0"/>
                <a:cs typeface="Times New Roman" pitchFamily="18" charset="0"/>
              </a:rPr>
              <a:t>subkey</a:t>
            </a:r>
            <a:r>
              <a:rPr lang="en-US" sz="2000" dirty="0" smtClean="0">
                <a:latin typeface="Times New Roman" pitchFamily="18" charset="0"/>
                <a:cs typeface="Times New Roman" pitchFamily="18" charset="0"/>
              </a:rPr>
              <a:t> using the XORoperation (⊕).</a:t>
            </a:r>
            <a:endParaRPr lang="en-US" sz="2000" dirty="0">
              <a:latin typeface="Times New Roman" pitchFamily="18" charset="0"/>
              <a:cs typeface="Times New Roman" pitchFamily="18" charset="0"/>
            </a:endParaRPr>
          </a:p>
        </p:txBody>
      </p:sp>
      <p:sp>
        <p:nvSpPr>
          <p:cNvPr id="6" name="TextBox 5"/>
          <p:cNvSpPr txBox="1"/>
          <p:nvPr/>
        </p:nvSpPr>
        <p:spPr>
          <a:xfrm>
            <a:off x="7467600" y="6172200"/>
            <a:ext cx="1452642" cy="369332"/>
          </a:xfrm>
          <a:prstGeom prst="rect">
            <a:avLst/>
          </a:prstGeom>
          <a:noFill/>
        </p:spPr>
        <p:txBody>
          <a:bodyPr wrap="none" rtlCol="0">
            <a:spAutoFit/>
          </a:bodyPr>
          <a:lstStyle/>
          <a:p>
            <a:r>
              <a:rPr lang="en-US" dirty="0" smtClean="0"/>
              <a:t>*source = wiki</a:t>
            </a:r>
            <a:endParaRPr lang="en-US" dirty="0"/>
          </a:p>
        </p:txBody>
      </p:sp>
      <p:pic>
        <p:nvPicPr>
          <p:cNvPr id="51202" name="Picture 2" descr="File:AES-AddRoundKey.svg"/>
          <p:cNvPicPr>
            <a:picLocks noChangeAspect="1" noChangeArrowheads="1"/>
          </p:cNvPicPr>
          <p:nvPr/>
        </p:nvPicPr>
        <p:blipFill>
          <a:blip r:embed="rId3" cstate="print"/>
          <a:srcRect/>
          <a:stretch>
            <a:fillRect/>
          </a:stretch>
        </p:blipFill>
        <p:spPr bwMode="auto">
          <a:xfrm>
            <a:off x="2286000" y="2209800"/>
            <a:ext cx="5483352" cy="4267200"/>
          </a:xfrm>
          <a:prstGeom prst="rect">
            <a:avLst/>
          </a:prstGeom>
          <a:noFill/>
        </p:spPr>
      </p:pic>
      <p:pic>
        <p:nvPicPr>
          <p:cNvPr id="7" name="Picture 6"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772400" cy="1143000"/>
          </a:xfrm>
        </p:spPr>
        <p:txBody>
          <a:bodyPr>
            <a:normAutofit/>
          </a:bodyPr>
          <a:lstStyle/>
          <a:p>
            <a:r>
              <a:rPr lang="en-US" sz="3600" dirty="0" smtClean="0">
                <a:solidFill>
                  <a:schemeClr val="tx1"/>
                </a:solidFill>
                <a:latin typeface="Times New Roman" pitchFamily="18" charset="0"/>
                <a:cs typeface="Times New Roman" pitchFamily="18" charset="0"/>
              </a:rPr>
              <a:t>Example (Input)</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dirty="0" smtClean="0"/>
              <a:t>FAST-NUCES</a:t>
            </a:r>
            <a:endParaRPr lang="en-US" dirty="0"/>
          </a:p>
        </p:txBody>
      </p:sp>
      <p:sp>
        <p:nvSpPr>
          <p:cNvPr id="4" name="Content Placeholder 3"/>
          <p:cNvSpPr>
            <a:spLocks noGrp="1"/>
          </p:cNvSpPr>
          <p:nvPr>
            <p:ph sz="quarter" idx="1"/>
          </p:nvPr>
        </p:nvSpPr>
        <p:spPr/>
        <p:txBody>
          <a:bodyPr/>
          <a:lstStyle/>
          <a:p>
            <a:endParaRPr lang="en-US" dirty="0"/>
          </a:p>
        </p:txBody>
      </p:sp>
      <p:pic>
        <p:nvPicPr>
          <p:cNvPr id="52226" name="Picture 2"/>
          <p:cNvPicPr>
            <a:picLocks noChangeAspect="1" noChangeArrowheads="1"/>
          </p:cNvPicPr>
          <p:nvPr/>
        </p:nvPicPr>
        <p:blipFill>
          <a:blip r:embed="rId2" cstate="print"/>
          <a:srcRect/>
          <a:stretch>
            <a:fillRect/>
          </a:stretch>
        </p:blipFill>
        <p:spPr bwMode="auto">
          <a:xfrm>
            <a:off x="1219200" y="2286000"/>
            <a:ext cx="2495550" cy="2524125"/>
          </a:xfrm>
          <a:prstGeom prst="rect">
            <a:avLst/>
          </a:prstGeom>
          <a:noFill/>
          <a:ln w="9525">
            <a:noFill/>
            <a:miter lim="800000"/>
            <a:headEnd/>
            <a:tailEnd/>
          </a:ln>
        </p:spPr>
      </p:pic>
      <p:pic>
        <p:nvPicPr>
          <p:cNvPr id="52227" name="Picture 3"/>
          <p:cNvPicPr>
            <a:picLocks noChangeAspect="1" noChangeArrowheads="1"/>
          </p:cNvPicPr>
          <p:nvPr/>
        </p:nvPicPr>
        <p:blipFill>
          <a:blip r:embed="rId3" cstate="print"/>
          <a:srcRect/>
          <a:stretch>
            <a:fillRect/>
          </a:stretch>
        </p:blipFill>
        <p:spPr bwMode="auto">
          <a:xfrm>
            <a:off x="5486400" y="2286000"/>
            <a:ext cx="2590800" cy="2533650"/>
          </a:xfrm>
          <a:prstGeom prst="rect">
            <a:avLst/>
          </a:prstGeom>
          <a:noFill/>
          <a:ln w="9525">
            <a:noFill/>
            <a:miter lim="800000"/>
            <a:headEnd/>
            <a:tailEnd/>
          </a:ln>
        </p:spPr>
      </p:pic>
      <p:pic>
        <p:nvPicPr>
          <p:cNvPr id="7" name="Picture 6"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772400" cy="1143000"/>
          </a:xfrm>
        </p:spPr>
        <p:txBody>
          <a:bodyPr/>
          <a:lstStyle/>
          <a:p>
            <a:r>
              <a:rPr lang="en-US" dirty="0" smtClean="0">
                <a:solidFill>
                  <a:schemeClr val="tx1"/>
                </a:solidFill>
                <a:latin typeface="Times New Roman" pitchFamily="18" charset="0"/>
                <a:cs typeface="Times New Roman" pitchFamily="18" charset="0"/>
              </a:rPr>
              <a:t>Example (Initial round)</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pic>
        <p:nvPicPr>
          <p:cNvPr id="53250" name="Picture 2"/>
          <p:cNvPicPr>
            <a:picLocks noChangeAspect="1" noChangeArrowheads="1"/>
          </p:cNvPicPr>
          <p:nvPr/>
        </p:nvPicPr>
        <p:blipFill>
          <a:blip r:embed="rId2" cstate="print"/>
          <a:srcRect/>
          <a:stretch>
            <a:fillRect/>
          </a:stretch>
        </p:blipFill>
        <p:spPr bwMode="auto">
          <a:xfrm>
            <a:off x="1828800" y="1600200"/>
            <a:ext cx="5715000" cy="1085850"/>
          </a:xfrm>
          <a:prstGeom prst="rect">
            <a:avLst/>
          </a:prstGeom>
          <a:noFill/>
          <a:ln w="9525">
            <a:noFill/>
            <a:miter lim="800000"/>
            <a:headEnd/>
            <a:tailEnd/>
          </a:ln>
        </p:spPr>
      </p:pic>
      <p:pic>
        <p:nvPicPr>
          <p:cNvPr id="53253" name="Picture 5"/>
          <p:cNvPicPr>
            <a:picLocks noGrp="1" noChangeAspect="1" noChangeArrowheads="1"/>
          </p:cNvPicPr>
          <p:nvPr>
            <p:ph sz="quarter" idx="1"/>
          </p:nvPr>
        </p:nvPicPr>
        <p:blipFill>
          <a:blip r:embed="rId3" cstate="print"/>
          <a:srcRect/>
          <a:stretch>
            <a:fillRect/>
          </a:stretch>
        </p:blipFill>
        <p:spPr bwMode="auto">
          <a:xfrm>
            <a:off x="3124200" y="3200400"/>
            <a:ext cx="2247900" cy="1790700"/>
          </a:xfrm>
          <a:prstGeom prst="rect">
            <a:avLst/>
          </a:prstGeom>
          <a:noFill/>
          <a:ln w="9525">
            <a:noFill/>
            <a:miter lim="800000"/>
            <a:headEnd/>
            <a:tailEnd/>
          </a:ln>
        </p:spPr>
      </p:pic>
      <p:pic>
        <p:nvPicPr>
          <p:cNvPr id="53254" name="Picture 6"/>
          <p:cNvPicPr>
            <a:picLocks noChangeAspect="1" noChangeArrowheads="1"/>
          </p:cNvPicPr>
          <p:nvPr/>
        </p:nvPicPr>
        <p:blipFill>
          <a:blip r:embed="rId4" cstate="print"/>
          <a:srcRect/>
          <a:stretch>
            <a:fillRect/>
          </a:stretch>
        </p:blipFill>
        <p:spPr bwMode="auto">
          <a:xfrm>
            <a:off x="2447925" y="3733800"/>
            <a:ext cx="676275" cy="609600"/>
          </a:xfrm>
          <a:prstGeom prst="rect">
            <a:avLst/>
          </a:prstGeom>
          <a:noFill/>
          <a:ln w="9525">
            <a:noFill/>
            <a:miter lim="800000"/>
            <a:headEnd/>
            <a:tailEnd/>
          </a:ln>
        </p:spPr>
      </p:pic>
      <p:pic>
        <p:nvPicPr>
          <p:cNvPr id="53252" name="Picture 4"/>
          <p:cNvPicPr>
            <a:picLocks noChangeAspect="1" noChangeArrowheads="1"/>
          </p:cNvPicPr>
          <p:nvPr/>
        </p:nvPicPr>
        <p:blipFill>
          <a:blip r:embed="rId5" cstate="print"/>
          <a:srcRect/>
          <a:stretch>
            <a:fillRect/>
          </a:stretch>
        </p:blipFill>
        <p:spPr bwMode="auto">
          <a:xfrm>
            <a:off x="266700" y="3200400"/>
            <a:ext cx="2247900" cy="1828800"/>
          </a:xfrm>
          <a:prstGeom prst="rect">
            <a:avLst/>
          </a:prstGeom>
          <a:noFill/>
          <a:ln w="9525">
            <a:noFill/>
            <a:miter lim="800000"/>
            <a:headEnd/>
            <a:tailEnd/>
          </a:ln>
        </p:spPr>
      </p:pic>
      <p:pic>
        <p:nvPicPr>
          <p:cNvPr id="53255" name="Picture 7"/>
          <p:cNvPicPr>
            <a:picLocks noChangeAspect="1" noChangeArrowheads="1"/>
          </p:cNvPicPr>
          <p:nvPr/>
        </p:nvPicPr>
        <p:blipFill>
          <a:blip r:embed="rId6" cstate="print"/>
          <a:srcRect/>
          <a:stretch>
            <a:fillRect/>
          </a:stretch>
        </p:blipFill>
        <p:spPr bwMode="auto">
          <a:xfrm>
            <a:off x="5562600" y="3810000"/>
            <a:ext cx="800100" cy="533400"/>
          </a:xfrm>
          <a:prstGeom prst="rect">
            <a:avLst/>
          </a:prstGeom>
          <a:noFill/>
          <a:ln w="9525">
            <a:noFill/>
            <a:miter lim="800000"/>
            <a:headEnd/>
            <a:tailEnd/>
          </a:ln>
        </p:spPr>
      </p:pic>
      <p:pic>
        <p:nvPicPr>
          <p:cNvPr id="53256" name="Picture 8"/>
          <p:cNvPicPr>
            <a:picLocks noChangeAspect="1" noChangeArrowheads="1"/>
          </p:cNvPicPr>
          <p:nvPr/>
        </p:nvPicPr>
        <p:blipFill>
          <a:blip r:embed="rId7" cstate="print"/>
          <a:srcRect/>
          <a:stretch>
            <a:fillRect/>
          </a:stretch>
        </p:blipFill>
        <p:spPr bwMode="auto">
          <a:xfrm>
            <a:off x="6553200" y="3276600"/>
            <a:ext cx="2238375" cy="1771650"/>
          </a:xfrm>
          <a:prstGeom prst="rect">
            <a:avLst/>
          </a:prstGeom>
          <a:noFill/>
          <a:ln w="9525">
            <a:noFill/>
            <a:miter lim="800000"/>
            <a:headEnd/>
            <a:tailEnd/>
          </a:ln>
        </p:spPr>
      </p:pic>
      <p:pic>
        <p:nvPicPr>
          <p:cNvPr id="10" name="Picture 9" descr="http://study.result.pk/wp-content/uploads/2011/07/National-University-of-Computer-and-Emerging-Sciences-NUCES-300x300.png"/>
          <p:cNvPicPr/>
          <p:nvPr/>
        </p:nvPicPr>
        <p:blipFill>
          <a:blip r:embed="rId8"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772400" cy="1143000"/>
          </a:xfrm>
        </p:spPr>
        <p:txBody>
          <a:bodyPr>
            <a:normAutofit/>
          </a:bodyPr>
          <a:lstStyle/>
          <a:p>
            <a:r>
              <a:rPr lang="en-US" sz="3600" dirty="0" smtClean="0">
                <a:solidFill>
                  <a:schemeClr val="tx1"/>
                </a:solidFill>
                <a:latin typeface="Times New Roman" pitchFamily="18" charset="0"/>
                <a:cs typeface="Times New Roman" pitchFamily="18" charset="0"/>
              </a:rPr>
              <a:t>Example (R1-SubBytes)</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pic>
        <p:nvPicPr>
          <p:cNvPr id="5" name="Picture 8"/>
          <p:cNvPicPr>
            <a:picLocks noChangeAspect="1" noChangeArrowheads="1"/>
          </p:cNvPicPr>
          <p:nvPr/>
        </p:nvPicPr>
        <p:blipFill>
          <a:blip r:embed="rId2" cstate="print"/>
          <a:srcRect/>
          <a:stretch>
            <a:fillRect/>
          </a:stretch>
        </p:blipFill>
        <p:spPr bwMode="auto">
          <a:xfrm>
            <a:off x="457200" y="1676400"/>
            <a:ext cx="2238375" cy="1771650"/>
          </a:xfrm>
          <a:prstGeom prst="rect">
            <a:avLst/>
          </a:prstGeom>
          <a:noFill/>
          <a:ln w="9525">
            <a:noFill/>
            <a:miter lim="800000"/>
            <a:headEnd/>
            <a:tailEnd/>
          </a:ln>
        </p:spPr>
      </p:pic>
      <p:pic>
        <p:nvPicPr>
          <p:cNvPr id="6" name="Picture 7"/>
          <p:cNvPicPr>
            <a:picLocks noGrp="1" noChangeAspect="1" noChangeArrowheads="1"/>
          </p:cNvPicPr>
          <p:nvPr>
            <p:ph sz="quarter" idx="1"/>
          </p:nvPr>
        </p:nvPicPr>
        <p:blipFill>
          <a:blip r:embed="rId3" cstate="print"/>
          <a:srcRect/>
          <a:stretch>
            <a:fillRect/>
          </a:stretch>
        </p:blipFill>
        <p:spPr bwMode="auto">
          <a:xfrm>
            <a:off x="2895600" y="2286000"/>
            <a:ext cx="1066800" cy="533400"/>
          </a:xfrm>
          <a:prstGeom prst="rect">
            <a:avLst/>
          </a:prstGeom>
          <a:noFill/>
          <a:ln w="9525">
            <a:noFill/>
            <a:miter lim="800000"/>
            <a:headEnd/>
            <a:tailEnd/>
          </a:ln>
        </p:spPr>
      </p:pic>
      <p:sp>
        <p:nvSpPr>
          <p:cNvPr id="7" name="TextBox 6"/>
          <p:cNvSpPr txBox="1"/>
          <p:nvPr/>
        </p:nvSpPr>
        <p:spPr>
          <a:xfrm>
            <a:off x="2743200" y="1981200"/>
            <a:ext cx="1107996" cy="369332"/>
          </a:xfrm>
          <a:prstGeom prst="rect">
            <a:avLst/>
          </a:prstGeom>
          <a:noFill/>
        </p:spPr>
        <p:txBody>
          <a:bodyPr wrap="none" rtlCol="0">
            <a:spAutoFit/>
          </a:bodyPr>
          <a:lstStyle/>
          <a:p>
            <a:r>
              <a:rPr lang="en-US" b="1" dirty="0" err="1" smtClean="0">
                <a:latin typeface="Times New Roman" pitchFamily="18" charset="0"/>
                <a:cs typeface="Times New Roman" pitchFamily="18" charset="0"/>
              </a:rPr>
              <a:t>SubBytes</a:t>
            </a:r>
            <a:endParaRPr lang="en-US" b="1" dirty="0">
              <a:latin typeface="Times New Roman" pitchFamily="18" charset="0"/>
              <a:cs typeface="Times New Roman" pitchFamily="18" charset="0"/>
            </a:endParaRPr>
          </a:p>
        </p:txBody>
      </p:sp>
      <p:pic>
        <p:nvPicPr>
          <p:cNvPr id="54274" name="Picture 2"/>
          <p:cNvPicPr>
            <a:picLocks noChangeAspect="1" noChangeArrowheads="1"/>
          </p:cNvPicPr>
          <p:nvPr/>
        </p:nvPicPr>
        <p:blipFill>
          <a:blip r:embed="rId4" cstate="print"/>
          <a:srcRect/>
          <a:stretch>
            <a:fillRect/>
          </a:stretch>
        </p:blipFill>
        <p:spPr bwMode="auto">
          <a:xfrm>
            <a:off x="4038600" y="1447800"/>
            <a:ext cx="4724400" cy="2514600"/>
          </a:xfrm>
          <a:prstGeom prst="rect">
            <a:avLst/>
          </a:prstGeom>
          <a:noFill/>
          <a:ln w="9525">
            <a:noFill/>
            <a:miter lim="800000"/>
            <a:headEnd/>
            <a:tailEnd/>
          </a:ln>
        </p:spPr>
      </p:pic>
      <p:pic>
        <p:nvPicPr>
          <p:cNvPr id="54275" name="Picture 3"/>
          <p:cNvPicPr>
            <a:picLocks noChangeAspect="1" noChangeArrowheads="1"/>
          </p:cNvPicPr>
          <p:nvPr/>
        </p:nvPicPr>
        <p:blipFill>
          <a:blip r:embed="rId5" cstate="print"/>
          <a:srcRect/>
          <a:stretch>
            <a:fillRect/>
          </a:stretch>
        </p:blipFill>
        <p:spPr bwMode="auto">
          <a:xfrm>
            <a:off x="5686425" y="4876800"/>
            <a:ext cx="2238375" cy="1790700"/>
          </a:xfrm>
          <a:prstGeom prst="rect">
            <a:avLst/>
          </a:prstGeom>
          <a:noFill/>
          <a:ln w="9525">
            <a:noFill/>
            <a:miter lim="800000"/>
            <a:headEnd/>
            <a:tailEnd/>
          </a:ln>
        </p:spPr>
      </p:pic>
      <p:pic>
        <p:nvPicPr>
          <p:cNvPr id="10" name="Picture 7"/>
          <p:cNvPicPr>
            <a:picLocks noChangeAspect="1" noChangeArrowheads="1"/>
          </p:cNvPicPr>
          <p:nvPr/>
        </p:nvPicPr>
        <p:blipFill>
          <a:blip r:embed="rId3" cstate="print"/>
          <a:srcRect/>
          <a:stretch>
            <a:fillRect/>
          </a:stretch>
        </p:blipFill>
        <p:spPr bwMode="auto">
          <a:xfrm rot="5400000">
            <a:off x="6305550" y="4057650"/>
            <a:ext cx="800100" cy="533400"/>
          </a:xfrm>
          <a:prstGeom prst="rect">
            <a:avLst/>
          </a:prstGeom>
          <a:noFill/>
          <a:ln w="9525">
            <a:noFill/>
            <a:miter lim="800000"/>
            <a:headEnd/>
            <a:tailEnd/>
          </a:ln>
        </p:spPr>
      </p:pic>
      <p:pic>
        <p:nvPicPr>
          <p:cNvPr id="11" name="Picture 10" descr="http://study.result.pk/wp-content/uploads/2011/07/National-University-of-Computer-and-Emerging-Sciences-NUCES-300x300.png"/>
          <p:cNvPicPr/>
          <p:nvPr/>
        </p:nvPicPr>
        <p:blipFill>
          <a:blip r:embed="rId6"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772400" cy="1143000"/>
          </a:xfrm>
        </p:spPr>
        <p:txBody>
          <a:bodyPr/>
          <a:lstStyle/>
          <a:p>
            <a:r>
              <a:rPr lang="en-US" dirty="0" smtClean="0">
                <a:solidFill>
                  <a:schemeClr val="tx1"/>
                </a:solidFill>
                <a:latin typeface="Times New Roman" pitchFamily="18" charset="0"/>
                <a:cs typeface="Times New Roman" pitchFamily="18" charset="0"/>
              </a:rPr>
              <a:t>Example (R1-ShiftRows)</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pic>
        <p:nvPicPr>
          <p:cNvPr id="6" name="Picture 7"/>
          <p:cNvPicPr>
            <a:picLocks noGrp="1" noChangeAspect="1" noChangeArrowheads="1"/>
          </p:cNvPicPr>
          <p:nvPr>
            <p:ph sz="quarter" idx="1"/>
          </p:nvPr>
        </p:nvPicPr>
        <p:blipFill>
          <a:blip r:embed="rId2" cstate="print"/>
          <a:srcRect/>
          <a:stretch>
            <a:fillRect/>
          </a:stretch>
        </p:blipFill>
        <p:spPr bwMode="auto">
          <a:xfrm>
            <a:off x="3905250" y="2895600"/>
            <a:ext cx="1066800" cy="533400"/>
          </a:xfrm>
          <a:prstGeom prst="rect">
            <a:avLst/>
          </a:prstGeom>
          <a:noFill/>
          <a:ln w="9525">
            <a:noFill/>
            <a:miter lim="800000"/>
            <a:headEnd/>
            <a:tailEnd/>
          </a:ln>
        </p:spPr>
      </p:pic>
      <p:sp>
        <p:nvSpPr>
          <p:cNvPr id="7" name="TextBox 6"/>
          <p:cNvSpPr txBox="1"/>
          <p:nvPr/>
        </p:nvSpPr>
        <p:spPr>
          <a:xfrm>
            <a:off x="3752850" y="2590800"/>
            <a:ext cx="1197764" cy="369332"/>
          </a:xfrm>
          <a:prstGeom prst="rect">
            <a:avLst/>
          </a:prstGeom>
          <a:noFill/>
        </p:spPr>
        <p:txBody>
          <a:bodyPr wrap="none" rtlCol="0">
            <a:spAutoFit/>
          </a:bodyPr>
          <a:lstStyle/>
          <a:p>
            <a:r>
              <a:rPr lang="en-US" b="1" dirty="0" err="1" smtClean="0">
                <a:latin typeface="Times New Roman" pitchFamily="18" charset="0"/>
                <a:cs typeface="Times New Roman" pitchFamily="18" charset="0"/>
              </a:rPr>
              <a:t>ShiftRows</a:t>
            </a:r>
            <a:endParaRPr lang="en-US" b="1" dirty="0">
              <a:latin typeface="Times New Roman" pitchFamily="18" charset="0"/>
              <a:cs typeface="Times New Roman" pitchFamily="18" charset="0"/>
            </a:endParaRPr>
          </a:p>
        </p:txBody>
      </p:sp>
      <p:pic>
        <p:nvPicPr>
          <p:cNvPr id="54275" name="Picture 3"/>
          <p:cNvPicPr>
            <a:picLocks noChangeAspect="1" noChangeArrowheads="1"/>
          </p:cNvPicPr>
          <p:nvPr/>
        </p:nvPicPr>
        <p:blipFill>
          <a:blip r:embed="rId3" cstate="print"/>
          <a:srcRect/>
          <a:stretch>
            <a:fillRect/>
          </a:stretch>
        </p:blipFill>
        <p:spPr bwMode="auto">
          <a:xfrm>
            <a:off x="1543050" y="2438400"/>
            <a:ext cx="2238375" cy="1790700"/>
          </a:xfrm>
          <a:prstGeom prst="rect">
            <a:avLst/>
          </a:prstGeom>
          <a:noFill/>
          <a:ln w="9525">
            <a:noFill/>
            <a:miter lim="800000"/>
            <a:headEnd/>
            <a:tailEnd/>
          </a:ln>
        </p:spPr>
      </p:pic>
      <p:pic>
        <p:nvPicPr>
          <p:cNvPr id="55298" name="Picture 2"/>
          <p:cNvPicPr>
            <a:picLocks noChangeAspect="1" noChangeArrowheads="1"/>
          </p:cNvPicPr>
          <p:nvPr/>
        </p:nvPicPr>
        <p:blipFill>
          <a:blip r:embed="rId4" cstate="print"/>
          <a:srcRect/>
          <a:stretch>
            <a:fillRect/>
          </a:stretch>
        </p:blipFill>
        <p:spPr bwMode="auto">
          <a:xfrm>
            <a:off x="5200650" y="2362200"/>
            <a:ext cx="2266950" cy="1790700"/>
          </a:xfrm>
          <a:prstGeom prst="rect">
            <a:avLst/>
          </a:prstGeom>
          <a:noFill/>
          <a:ln w="9525">
            <a:noFill/>
            <a:miter lim="800000"/>
            <a:headEnd/>
            <a:tailEnd/>
          </a:ln>
        </p:spPr>
      </p:pic>
      <p:pic>
        <p:nvPicPr>
          <p:cNvPr id="8" name="Picture 7" descr="http://study.result.pk/wp-content/uploads/2011/07/National-University-of-Computer-and-Emerging-Sciences-NUCES-300x300.png"/>
          <p:cNvPicPr/>
          <p:nvPr/>
        </p:nvPicPr>
        <p:blipFill>
          <a:blip r:embed="rId5"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772400" cy="1143000"/>
          </a:xfrm>
        </p:spPr>
        <p:txBody>
          <a:bodyPr/>
          <a:lstStyle/>
          <a:p>
            <a:r>
              <a:rPr lang="en-US" dirty="0" smtClean="0">
                <a:solidFill>
                  <a:schemeClr val="tx1"/>
                </a:solidFill>
                <a:latin typeface="Times New Roman" pitchFamily="18" charset="0"/>
                <a:cs typeface="Times New Roman" pitchFamily="18" charset="0"/>
              </a:rPr>
              <a:t>Example (R1-MixColumns)</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pic>
        <p:nvPicPr>
          <p:cNvPr id="6" name="Picture 7"/>
          <p:cNvPicPr>
            <a:picLocks noGrp="1" noChangeAspect="1" noChangeArrowheads="1"/>
          </p:cNvPicPr>
          <p:nvPr>
            <p:ph sz="quarter" idx="1"/>
          </p:nvPr>
        </p:nvPicPr>
        <p:blipFill>
          <a:blip r:embed="rId2" cstate="print"/>
          <a:srcRect/>
          <a:stretch>
            <a:fillRect/>
          </a:stretch>
        </p:blipFill>
        <p:spPr bwMode="auto">
          <a:xfrm>
            <a:off x="3905250" y="2895600"/>
            <a:ext cx="1066800" cy="533400"/>
          </a:xfrm>
          <a:prstGeom prst="rect">
            <a:avLst/>
          </a:prstGeom>
          <a:noFill/>
          <a:ln w="9525">
            <a:noFill/>
            <a:miter lim="800000"/>
            <a:headEnd/>
            <a:tailEnd/>
          </a:ln>
        </p:spPr>
      </p:pic>
      <p:sp>
        <p:nvSpPr>
          <p:cNvPr id="7" name="TextBox 6"/>
          <p:cNvSpPr txBox="1"/>
          <p:nvPr/>
        </p:nvSpPr>
        <p:spPr>
          <a:xfrm>
            <a:off x="3752850" y="2590800"/>
            <a:ext cx="1467068" cy="369332"/>
          </a:xfrm>
          <a:prstGeom prst="rect">
            <a:avLst/>
          </a:prstGeom>
          <a:noFill/>
        </p:spPr>
        <p:txBody>
          <a:bodyPr wrap="none" rtlCol="0">
            <a:spAutoFit/>
          </a:bodyPr>
          <a:lstStyle/>
          <a:p>
            <a:r>
              <a:rPr lang="en-US" b="1" dirty="0" err="1" smtClean="0">
                <a:latin typeface="Times New Roman" pitchFamily="18" charset="0"/>
                <a:cs typeface="Times New Roman" pitchFamily="18" charset="0"/>
              </a:rPr>
              <a:t>MixColumns</a:t>
            </a:r>
            <a:endParaRPr lang="en-US" b="1" dirty="0">
              <a:latin typeface="Times New Roman" pitchFamily="18" charset="0"/>
              <a:cs typeface="Times New Roman" pitchFamily="18" charset="0"/>
            </a:endParaRPr>
          </a:p>
        </p:txBody>
      </p:sp>
      <p:pic>
        <p:nvPicPr>
          <p:cNvPr id="55298" name="Picture 2"/>
          <p:cNvPicPr>
            <a:picLocks noChangeAspect="1" noChangeArrowheads="1"/>
          </p:cNvPicPr>
          <p:nvPr/>
        </p:nvPicPr>
        <p:blipFill>
          <a:blip r:embed="rId3" cstate="print"/>
          <a:srcRect/>
          <a:stretch>
            <a:fillRect/>
          </a:stretch>
        </p:blipFill>
        <p:spPr bwMode="auto">
          <a:xfrm>
            <a:off x="1219200" y="2362200"/>
            <a:ext cx="2266950" cy="1790700"/>
          </a:xfrm>
          <a:prstGeom prst="rect">
            <a:avLst/>
          </a:prstGeom>
          <a:noFill/>
          <a:ln w="9525">
            <a:noFill/>
            <a:miter lim="800000"/>
            <a:headEnd/>
            <a:tailEnd/>
          </a:ln>
        </p:spPr>
      </p:pic>
      <p:pic>
        <p:nvPicPr>
          <p:cNvPr id="56322" name="Picture 2"/>
          <p:cNvPicPr>
            <a:picLocks noChangeAspect="1" noChangeArrowheads="1"/>
          </p:cNvPicPr>
          <p:nvPr/>
        </p:nvPicPr>
        <p:blipFill>
          <a:blip r:embed="rId4" cstate="print"/>
          <a:srcRect/>
          <a:stretch>
            <a:fillRect/>
          </a:stretch>
        </p:blipFill>
        <p:spPr bwMode="auto">
          <a:xfrm>
            <a:off x="5334000" y="2400300"/>
            <a:ext cx="2247900" cy="1790700"/>
          </a:xfrm>
          <a:prstGeom prst="rect">
            <a:avLst/>
          </a:prstGeom>
          <a:noFill/>
          <a:ln w="9525">
            <a:noFill/>
            <a:miter lim="800000"/>
            <a:headEnd/>
            <a:tailEnd/>
          </a:ln>
        </p:spPr>
      </p:pic>
      <p:pic>
        <p:nvPicPr>
          <p:cNvPr id="8" name="Picture 7" descr="http://study.result.pk/wp-content/uploads/2011/07/National-University-of-Computer-and-Emerging-Sciences-NUCES-300x300.png"/>
          <p:cNvPicPr/>
          <p:nvPr/>
        </p:nvPicPr>
        <p:blipFill>
          <a:blip r:embed="rId5"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792162"/>
          </a:xfrm>
        </p:spPr>
        <p:txBody>
          <a:bodyPr>
            <a:normAutofit/>
          </a:bodyPr>
          <a:lstStyle/>
          <a:p>
            <a:r>
              <a:rPr lang="en-US" dirty="0" smtClean="0">
                <a:solidFill>
                  <a:schemeClr val="tx1"/>
                </a:solidFill>
                <a:latin typeface="Times New Roman" pitchFamily="18" charset="0"/>
                <a:cs typeface="Times New Roman" pitchFamily="18" charset="0"/>
              </a:rPr>
              <a:t>Design Characteristics for Block Ciphers</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normAutofit/>
          </a:bodyPr>
          <a:lstStyle/>
          <a:p>
            <a:r>
              <a:rPr lang="en-US" b="1" dirty="0" smtClean="0">
                <a:solidFill>
                  <a:schemeClr val="accent1"/>
                </a:solidFill>
                <a:latin typeface="Times New Roman" pitchFamily="18" charset="0"/>
                <a:cs typeface="Times New Roman" pitchFamily="18" charset="0"/>
              </a:rPr>
              <a:t>Choice of </a:t>
            </a:r>
            <a:r>
              <a:rPr lang="en-US" b="1" dirty="0" err="1" smtClean="0">
                <a:solidFill>
                  <a:schemeClr val="accent1"/>
                </a:solidFill>
                <a:latin typeface="Times New Roman" pitchFamily="18" charset="0"/>
                <a:cs typeface="Times New Roman" pitchFamily="18" charset="0"/>
              </a:rPr>
              <a:t>blocklength</a:t>
            </a:r>
            <a:r>
              <a:rPr lang="en-US" b="1" dirty="0" smtClean="0">
                <a:solidFill>
                  <a:schemeClr val="accent1"/>
                </a:solidFill>
                <a:latin typeface="Times New Roman" pitchFamily="18" charset="0"/>
                <a:cs typeface="Times New Roman" pitchFamily="18" charset="0"/>
              </a:rPr>
              <a:t> n</a:t>
            </a:r>
          </a:p>
          <a:p>
            <a:pPr lvl="1"/>
            <a:r>
              <a:rPr lang="en-US" dirty="0" smtClean="0">
                <a:latin typeface="Times New Roman" pitchFamily="18" charset="0"/>
                <a:cs typeface="Times New Roman" pitchFamily="18" charset="0"/>
              </a:rPr>
              <a:t>n too long → complex algorithm, performance loss</a:t>
            </a:r>
          </a:p>
          <a:p>
            <a:pPr lvl="1"/>
            <a:r>
              <a:rPr lang="en-US" dirty="0" smtClean="0">
                <a:latin typeface="Times New Roman" pitchFamily="18" charset="0"/>
                <a:cs typeface="Times New Roman" pitchFamily="18" charset="0"/>
              </a:rPr>
              <a:t>n too short → weak encryption, easy to attack</a:t>
            </a:r>
          </a:p>
          <a:p>
            <a:pPr lvl="1"/>
            <a:r>
              <a:rPr lang="en-US" dirty="0" smtClean="0">
                <a:latin typeface="Times New Roman" pitchFamily="18" charset="0"/>
                <a:cs typeface="Times New Roman" pitchFamily="18" charset="0"/>
              </a:rPr>
              <a:t>Modern variants use n = 128 - 256 bit</a:t>
            </a:r>
          </a:p>
          <a:p>
            <a:r>
              <a:rPr lang="en-US" b="1" dirty="0" smtClean="0">
                <a:solidFill>
                  <a:schemeClr val="accent1"/>
                </a:solidFill>
                <a:latin typeface="Times New Roman" pitchFamily="18" charset="0"/>
                <a:cs typeface="Times New Roman" pitchFamily="18" charset="0"/>
              </a:rPr>
              <a:t>Choice of the key length of k</a:t>
            </a:r>
          </a:p>
          <a:p>
            <a:pPr lvl="1"/>
            <a:r>
              <a:rPr lang="en-US" dirty="0" smtClean="0">
                <a:latin typeface="Times New Roman" pitchFamily="18" charset="0"/>
                <a:cs typeface="Times New Roman" pitchFamily="18" charset="0"/>
              </a:rPr>
              <a:t>Practical key length: 80 - 256 bit</a:t>
            </a:r>
          </a:p>
          <a:p>
            <a:pPr lvl="1"/>
            <a:r>
              <a:rPr lang="en-US" dirty="0" smtClean="0">
                <a:latin typeface="Times New Roman" pitchFamily="18" charset="0"/>
                <a:cs typeface="Times New Roman" pitchFamily="18" charset="0"/>
              </a:rPr>
              <a:t>k too short → systematic testing of all valid keys (</a:t>
            </a:r>
            <a:r>
              <a:rPr lang="en-US" b="1" dirty="0" smtClean="0">
                <a:latin typeface="Times New Roman" pitchFamily="18" charset="0"/>
                <a:cs typeface="Times New Roman" pitchFamily="18" charset="0"/>
              </a:rPr>
              <a:t>Brute Force attack)</a:t>
            </a:r>
          </a:p>
          <a:p>
            <a:pPr lvl="1"/>
            <a:r>
              <a:rPr lang="en-US" dirty="0" smtClean="0">
                <a:latin typeface="Times New Roman" pitchFamily="18" charset="0"/>
                <a:cs typeface="Times New Roman" pitchFamily="18" charset="0"/>
              </a:rPr>
              <a:t>Against Brute Force attacks, a minimum of 70-80 bit are necessary</a:t>
            </a:r>
          </a:p>
          <a:p>
            <a:endParaRPr lang="en-US" dirty="0">
              <a:latin typeface="Times New Roman" pitchFamily="18" charset="0"/>
              <a:cs typeface="Times New Roman" pitchFamily="18" charset="0"/>
            </a:endParaRP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7772400" cy="1143000"/>
          </a:xfrm>
        </p:spPr>
        <p:txBody>
          <a:bodyPr/>
          <a:lstStyle/>
          <a:p>
            <a:r>
              <a:rPr lang="en-US" dirty="0" smtClean="0">
                <a:solidFill>
                  <a:schemeClr val="tx1"/>
                </a:solidFill>
                <a:latin typeface="Times New Roman" pitchFamily="18" charset="0"/>
                <a:cs typeface="Times New Roman" pitchFamily="18" charset="0"/>
              </a:rPr>
              <a:t>Example (R1-AddRoundKey)</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7" name="TextBox 6"/>
          <p:cNvSpPr txBox="1"/>
          <p:nvPr/>
        </p:nvSpPr>
        <p:spPr>
          <a:xfrm>
            <a:off x="3585547" y="1866900"/>
            <a:ext cx="1672253" cy="369332"/>
          </a:xfrm>
          <a:prstGeom prst="rect">
            <a:avLst/>
          </a:prstGeom>
          <a:noFill/>
        </p:spPr>
        <p:txBody>
          <a:bodyPr wrap="none" rtlCol="0">
            <a:spAutoFit/>
          </a:bodyPr>
          <a:lstStyle/>
          <a:p>
            <a:r>
              <a:rPr lang="en-US" b="1" dirty="0" err="1" smtClean="0">
                <a:latin typeface="Times New Roman" pitchFamily="18" charset="0"/>
                <a:cs typeface="Times New Roman" pitchFamily="18" charset="0"/>
              </a:rPr>
              <a:t>AddRoundKey</a:t>
            </a:r>
            <a:endParaRPr lang="en-US" b="1" dirty="0">
              <a:latin typeface="Times New Roman" pitchFamily="18" charset="0"/>
              <a:cs typeface="Times New Roman" pitchFamily="18" charset="0"/>
            </a:endParaRPr>
          </a:p>
        </p:txBody>
      </p:sp>
      <p:pic>
        <p:nvPicPr>
          <p:cNvPr id="56322" name="Picture 2"/>
          <p:cNvPicPr>
            <a:picLocks noChangeAspect="1" noChangeArrowheads="1"/>
          </p:cNvPicPr>
          <p:nvPr/>
        </p:nvPicPr>
        <p:blipFill>
          <a:blip r:embed="rId2" cstate="print"/>
          <a:srcRect/>
          <a:stretch>
            <a:fillRect/>
          </a:stretch>
        </p:blipFill>
        <p:spPr bwMode="auto">
          <a:xfrm>
            <a:off x="1295400" y="1562100"/>
            <a:ext cx="2247900" cy="1790700"/>
          </a:xfrm>
          <a:prstGeom prst="rect">
            <a:avLst/>
          </a:prstGeom>
          <a:noFill/>
          <a:ln w="9525">
            <a:noFill/>
            <a:miter lim="800000"/>
            <a:headEnd/>
            <a:tailEnd/>
          </a:ln>
        </p:spPr>
      </p:pic>
      <p:sp>
        <p:nvSpPr>
          <p:cNvPr id="8" name="Content Placeholder 7"/>
          <p:cNvSpPr>
            <a:spLocks noGrp="1"/>
          </p:cNvSpPr>
          <p:nvPr>
            <p:ph sz="quarter" idx="1"/>
          </p:nvPr>
        </p:nvSpPr>
        <p:spPr/>
        <p:txBody>
          <a:bodyPr/>
          <a:lstStyle/>
          <a:p>
            <a:endParaRPr lang="en-US" dirty="0"/>
          </a:p>
        </p:txBody>
      </p:sp>
      <p:pic>
        <p:nvPicPr>
          <p:cNvPr id="9" name="Picture 6"/>
          <p:cNvPicPr>
            <a:picLocks noChangeAspect="1" noChangeArrowheads="1"/>
          </p:cNvPicPr>
          <p:nvPr/>
        </p:nvPicPr>
        <p:blipFill>
          <a:blip r:embed="rId3" cstate="print"/>
          <a:srcRect/>
          <a:stretch>
            <a:fillRect/>
          </a:stretch>
        </p:blipFill>
        <p:spPr bwMode="auto">
          <a:xfrm>
            <a:off x="3962400" y="2324100"/>
            <a:ext cx="676275" cy="609600"/>
          </a:xfrm>
          <a:prstGeom prst="rect">
            <a:avLst/>
          </a:prstGeom>
          <a:noFill/>
          <a:ln w="9525">
            <a:noFill/>
            <a:miter lim="800000"/>
            <a:headEnd/>
            <a:tailEnd/>
          </a:ln>
        </p:spPr>
      </p:pic>
      <p:pic>
        <p:nvPicPr>
          <p:cNvPr id="57346" name="Picture 2"/>
          <p:cNvPicPr>
            <a:picLocks noChangeAspect="1" noChangeArrowheads="1"/>
          </p:cNvPicPr>
          <p:nvPr/>
        </p:nvPicPr>
        <p:blipFill>
          <a:blip r:embed="rId4" cstate="print"/>
          <a:srcRect/>
          <a:stretch>
            <a:fillRect/>
          </a:stretch>
        </p:blipFill>
        <p:spPr bwMode="auto">
          <a:xfrm>
            <a:off x="5486400" y="1485900"/>
            <a:ext cx="2291255" cy="1828800"/>
          </a:xfrm>
          <a:prstGeom prst="rect">
            <a:avLst/>
          </a:prstGeom>
          <a:noFill/>
          <a:ln w="9525">
            <a:noFill/>
            <a:miter lim="800000"/>
            <a:headEnd/>
            <a:tailEnd/>
          </a:ln>
        </p:spPr>
      </p:pic>
      <p:pic>
        <p:nvPicPr>
          <p:cNvPr id="11" name="Picture 7"/>
          <p:cNvPicPr>
            <a:picLocks noChangeAspect="1" noChangeArrowheads="1"/>
          </p:cNvPicPr>
          <p:nvPr/>
        </p:nvPicPr>
        <p:blipFill>
          <a:blip r:embed="rId5" cstate="print"/>
          <a:srcRect/>
          <a:stretch>
            <a:fillRect/>
          </a:stretch>
        </p:blipFill>
        <p:spPr bwMode="auto">
          <a:xfrm rot="5400000">
            <a:off x="6324600" y="3429000"/>
            <a:ext cx="685800" cy="533400"/>
          </a:xfrm>
          <a:prstGeom prst="rect">
            <a:avLst/>
          </a:prstGeom>
          <a:noFill/>
          <a:ln w="9525">
            <a:noFill/>
            <a:miter lim="800000"/>
            <a:headEnd/>
            <a:tailEnd/>
          </a:ln>
        </p:spPr>
      </p:pic>
      <p:pic>
        <p:nvPicPr>
          <p:cNvPr id="57347" name="Picture 3"/>
          <p:cNvPicPr>
            <a:picLocks noChangeAspect="1" noChangeArrowheads="1"/>
          </p:cNvPicPr>
          <p:nvPr/>
        </p:nvPicPr>
        <p:blipFill>
          <a:blip r:embed="rId6" cstate="print"/>
          <a:srcRect/>
          <a:stretch>
            <a:fillRect/>
          </a:stretch>
        </p:blipFill>
        <p:spPr bwMode="auto">
          <a:xfrm>
            <a:off x="5486400" y="4210574"/>
            <a:ext cx="2362200" cy="1885426"/>
          </a:xfrm>
          <a:prstGeom prst="rect">
            <a:avLst/>
          </a:prstGeom>
          <a:noFill/>
          <a:ln w="9525">
            <a:noFill/>
            <a:miter lim="800000"/>
            <a:headEnd/>
            <a:tailEnd/>
          </a:ln>
        </p:spPr>
      </p:pic>
      <p:pic>
        <p:nvPicPr>
          <p:cNvPr id="12" name="Picture 11" descr="http://study.result.pk/wp-content/uploads/2011/07/National-University-of-Computer-and-Emerging-Sciences-NUCES-300x300.png"/>
          <p:cNvPicPr/>
          <p:nvPr/>
        </p:nvPicPr>
        <p:blipFill>
          <a:blip r:embed="rId7"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lstStyle/>
          <a:p>
            <a:endParaRPr lang="en-US"/>
          </a:p>
        </p:txBody>
      </p:sp>
      <p:pic>
        <p:nvPicPr>
          <p:cNvPr id="58370" name="Picture 2"/>
          <p:cNvPicPr>
            <a:picLocks noChangeAspect="1" noChangeArrowheads="1"/>
          </p:cNvPicPr>
          <p:nvPr/>
        </p:nvPicPr>
        <p:blipFill>
          <a:blip r:embed="rId2" cstate="print"/>
          <a:srcRect/>
          <a:stretch>
            <a:fillRect/>
          </a:stretch>
        </p:blipFill>
        <p:spPr bwMode="auto">
          <a:xfrm>
            <a:off x="923925" y="161925"/>
            <a:ext cx="7686675" cy="6086475"/>
          </a:xfrm>
          <a:prstGeom prst="rect">
            <a:avLst/>
          </a:prstGeom>
          <a:noFill/>
          <a:ln w="9525">
            <a:noFill/>
            <a:miter lim="800000"/>
            <a:headEnd/>
            <a:tailEnd/>
          </a:ln>
        </p:spPr>
      </p:pic>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lstStyle/>
          <a:p>
            <a:endParaRPr lang="en-US"/>
          </a:p>
        </p:txBody>
      </p:sp>
      <p:pic>
        <p:nvPicPr>
          <p:cNvPr id="59394" name="Picture 2"/>
          <p:cNvPicPr>
            <a:picLocks noChangeAspect="1" noChangeArrowheads="1"/>
          </p:cNvPicPr>
          <p:nvPr/>
        </p:nvPicPr>
        <p:blipFill>
          <a:blip r:embed="rId2" cstate="print"/>
          <a:srcRect/>
          <a:stretch>
            <a:fillRect/>
          </a:stretch>
        </p:blipFill>
        <p:spPr bwMode="auto">
          <a:xfrm>
            <a:off x="828675" y="161925"/>
            <a:ext cx="7705725" cy="6162675"/>
          </a:xfrm>
          <a:prstGeom prst="rect">
            <a:avLst/>
          </a:prstGeom>
          <a:noFill/>
          <a:ln w="9525">
            <a:noFill/>
            <a:miter lim="800000"/>
            <a:headEnd/>
            <a:tailEnd/>
          </a:ln>
        </p:spPr>
      </p:pic>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772400" cy="639762"/>
          </a:xfrm>
        </p:spPr>
        <p:txBody>
          <a:bodyPr>
            <a:normAutofit fontScale="90000"/>
          </a:bodyPr>
          <a:lstStyle/>
          <a:p>
            <a:r>
              <a:rPr lang="en-US" sz="3600" dirty="0" smtClean="0">
                <a:solidFill>
                  <a:schemeClr val="tx1"/>
                </a:solidFill>
                <a:latin typeface="Times New Roman" pitchFamily="18" charset="0"/>
                <a:cs typeface="Times New Roman" pitchFamily="18" charset="0"/>
              </a:rPr>
              <a:t>Code size/performance tradeoff</a:t>
            </a:r>
            <a:endParaRPr lang="en-US" sz="3600" dirty="0">
              <a:solidFill>
                <a:schemeClr val="tx1"/>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614796272"/>
              </p:ext>
            </p:extLst>
          </p:nvPr>
        </p:nvGraphicFramePr>
        <p:xfrm>
          <a:off x="685800" y="1083058"/>
          <a:ext cx="8001000" cy="4479542"/>
        </p:xfrm>
        <a:graphic>
          <a:graphicData uri="http://schemas.openxmlformats.org/drawingml/2006/table">
            <a:tbl>
              <a:tblPr firstRow="1" bandRow="1">
                <a:tableStyleId>{2A488322-F2BA-4B5B-9748-0D474271808F}</a:tableStyleId>
              </a:tblPr>
              <a:tblGrid>
                <a:gridCol w="3341077"/>
                <a:gridCol w="1916723"/>
                <a:gridCol w="2743200"/>
              </a:tblGrid>
              <a:tr h="837691">
                <a:tc>
                  <a:txBody>
                    <a:bodyPr/>
                    <a:lstStyle/>
                    <a:p>
                      <a:pPr algn="ctr"/>
                      <a:endParaRPr lang="en-US" sz="2800" dirty="0">
                        <a:latin typeface="Times New Roman" pitchFamily="18" charset="0"/>
                        <a:cs typeface="Times New Roman" pitchFamily="18" charset="0"/>
                      </a:endParaRPr>
                    </a:p>
                  </a:txBody>
                  <a:tcPr marT="60960" marB="60960" anchor="ctr"/>
                </a:tc>
                <a:tc>
                  <a:txBody>
                    <a:bodyPr/>
                    <a:lstStyle/>
                    <a:p>
                      <a:pPr algn="ctr"/>
                      <a:r>
                        <a:rPr lang="en-US" sz="2800" dirty="0" smtClean="0">
                          <a:latin typeface="Times New Roman" pitchFamily="18" charset="0"/>
                          <a:cs typeface="Times New Roman" pitchFamily="18" charset="0"/>
                        </a:rPr>
                        <a:t>Code size</a:t>
                      </a:r>
                      <a:endParaRPr lang="en-US" sz="2800" dirty="0">
                        <a:latin typeface="Times New Roman" pitchFamily="18" charset="0"/>
                        <a:cs typeface="Times New Roman" pitchFamily="18" charset="0"/>
                      </a:endParaRPr>
                    </a:p>
                  </a:txBody>
                  <a:tcPr marT="60960" marB="60960" anchor="ctr"/>
                </a:tc>
                <a:tc>
                  <a:txBody>
                    <a:bodyPr/>
                    <a:lstStyle/>
                    <a:p>
                      <a:pPr algn="ctr"/>
                      <a:r>
                        <a:rPr lang="en-US" sz="2800" dirty="0" smtClean="0">
                          <a:latin typeface="Times New Roman" pitchFamily="18" charset="0"/>
                          <a:cs typeface="Times New Roman" pitchFamily="18" charset="0"/>
                        </a:rPr>
                        <a:t>Performance</a:t>
                      </a:r>
                      <a:endParaRPr lang="en-US" sz="2800" dirty="0">
                        <a:latin typeface="Times New Roman" pitchFamily="18" charset="0"/>
                        <a:cs typeface="Times New Roman" pitchFamily="18" charset="0"/>
                      </a:endParaRPr>
                    </a:p>
                  </a:txBody>
                  <a:tcPr marT="60960" marB="60960" anchor="ctr"/>
                </a:tc>
              </a:tr>
              <a:tr h="1209999">
                <a:tc>
                  <a:txBody>
                    <a:bodyPr/>
                    <a:lstStyle/>
                    <a:p>
                      <a:pPr algn="ctr"/>
                      <a:r>
                        <a:rPr lang="en-US" sz="2800" dirty="0" smtClean="0">
                          <a:latin typeface="Times New Roman" pitchFamily="18" charset="0"/>
                          <a:cs typeface="Times New Roman" pitchFamily="18" charset="0"/>
                        </a:rPr>
                        <a:t>Pre-compute</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round functions</a:t>
                      </a:r>
                      <a:r>
                        <a:rPr lang="en-US" sz="2800" baseline="0" dirty="0" smtClean="0">
                          <a:latin typeface="Times New Roman" pitchFamily="18" charset="0"/>
                          <a:cs typeface="Times New Roman" pitchFamily="18" charset="0"/>
                        </a:rPr>
                        <a:t> </a:t>
                      </a:r>
                      <a:br>
                        <a:rPr lang="en-US" sz="2800" baseline="0" dirty="0" smtClean="0">
                          <a:latin typeface="Times New Roman" pitchFamily="18" charset="0"/>
                          <a:cs typeface="Times New Roman" pitchFamily="18" charset="0"/>
                        </a:rPr>
                      </a:br>
                      <a:r>
                        <a:rPr lang="en-US" sz="2800" baseline="0" dirty="0" smtClean="0">
                          <a:latin typeface="Times New Roman" pitchFamily="18" charset="0"/>
                          <a:cs typeface="Times New Roman" pitchFamily="18" charset="0"/>
                        </a:rPr>
                        <a:t>(24KB or 4KB)</a:t>
                      </a:r>
                      <a:endParaRPr lang="en-US" sz="2800" dirty="0">
                        <a:latin typeface="Times New Roman" pitchFamily="18" charset="0"/>
                        <a:cs typeface="Times New Roman" pitchFamily="18" charset="0"/>
                      </a:endParaRPr>
                    </a:p>
                  </a:txBody>
                  <a:tcPr marT="60960" marB="60960" anchor="ctr"/>
                </a:tc>
                <a:tc>
                  <a:txBody>
                    <a:bodyPr/>
                    <a:lstStyle/>
                    <a:p>
                      <a:pPr algn="ctr"/>
                      <a:r>
                        <a:rPr lang="en-US" sz="2800" dirty="0" smtClean="0">
                          <a:latin typeface="Times New Roman" pitchFamily="18" charset="0"/>
                          <a:cs typeface="Times New Roman" pitchFamily="18" charset="0"/>
                        </a:rPr>
                        <a:t>largest</a:t>
                      </a:r>
                      <a:endParaRPr lang="en-US" sz="2800" dirty="0">
                        <a:latin typeface="Times New Roman" pitchFamily="18" charset="0"/>
                        <a:cs typeface="Times New Roman" pitchFamily="18" charset="0"/>
                      </a:endParaRPr>
                    </a:p>
                  </a:txBody>
                  <a:tcPr marT="60960" marB="60960" anchor="ctr"/>
                </a:tc>
                <a:tc>
                  <a:txBody>
                    <a:bodyPr/>
                    <a:lstStyle/>
                    <a:p>
                      <a:pPr algn="ctr"/>
                      <a:r>
                        <a:rPr lang="en-US" sz="2800" dirty="0" smtClean="0">
                          <a:latin typeface="Times New Roman" pitchFamily="18" charset="0"/>
                          <a:cs typeface="Times New Roman" pitchFamily="18" charset="0"/>
                        </a:rPr>
                        <a:t>fastest:</a:t>
                      </a:r>
                    </a:p>
                    <a:p>
                      <a:pPr algn="ctr"/>
                      <a:r>
                        <a:rPr lang="en-US" sz="2800" dirty="0" smtClean="0">
                          <a:latin typeface="Times New Roman" pitchFamily="18" charset="0"/>
                          <a:cs typeface="Times New Roman" pitchFamily="18" charset="0"/>
                        </a:rPr>
                        <a:t>table lookups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and </a:t>
                      </a:r>
                      <a:r>
                        <a:rPr lang="en-US" sz="2800" dirty="0" err="1" smtClean="0">
                          <a:latin typeface="Times New Roman" pitchFamily="18" charset="0"/>
                          <a:cs typeface="Times New Roman" pitchFamily="18" charset="0"/>
                        </a:rPr>
                        <a:t>xors</a:t>
                      </a:r>
                      <a:endParaRPr lang="en-US" sz="2800" dirty="0">
                        <a:latin typeface="Times New Roman" pitchFamily="18" charset="0"/>
                        <a:cs typeface="Times New Roman" pitchFamily="18" charset="0"/>
                      </a:endParaRPr>
                    </a:p>
                  </a:txBody>
                  <a:tcPr marT="60960" marB="60960" anchor="ctr"/>
                </a:tc>
              </a:tr>
              <a:tr h="1151826">
                <a:tc>
                  <a:txBody>
                    <a:bodyPr/>
                    <a:lstStyle/>
                    <a:p>
                      <a:pPr algn="ctr"/>
                      <a:r>
                        <a:rPr lang="en-US" sz="2800" dirty="0" smtClean="0">
                          <a:latin typeface="Times New Roman" pitchFamily="18" charset="0"/>
                          <a:cs typeface="Times New Roman" pitchFamily="18" charset="0"/>
                        </a:rPr>
                        <a:t>Pre-compute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S-box only </a:t>
                      </a:r>
                      <a:r>
                        <a:rPr lang="en-US" sz="2800" baseline="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(256 bytes)</a:t>
                      </a:r>
                      <a:endParaRPr lang="en-US" sz="2800" dirty="0">
                        <a:latin typeface="Times New Roman" pitchFamily="18" charset="0"/>
                        <a:cs typeface="Times New Roman" pitchFamily="18" charset="0"/>
                      </a:endParaRPr>
                    </a:p>
                  </a:txBody>
                  <a:tcPr marT="60960" marB="60960" anchor="ctr"/>
                </a:tc>
                <a:tc>
                  <a:txBody>
                    <a:bodyPr/>
                    <a:lstStyle/>
                    <a:p>
                      <a:pPr algn="ctr"/>
                      <a:r>
                        <a:rPr lang="en-US" sz="2800" dirty="0" smtClean="0">
                          <a:latin typeface="Times New Roman" pitchFamily="18" charset="0"/>
                          <a:cs typeface="Times New Roman" pitchFamily="18" charset="0"/>
                        </a:rPr>
                        <a:t>smaller</a:t>
                      </a:r>
                      <a:endParaRPr lang="en-US" sz="2800" dirty="0">
                        <a:latin typeface="Times New Roman" pitchFamily="18" charset="0"/>
                        <a:cs typeface="Times New Roman" pitchFamily="18" charset="0"/>
                      </a:endParaRPr>
                    </a:p>
                  </a:txBody>
                  <a:tcPr marT="60960" marB="60960" anchor="ctr"/>
                </a:tc>
                <a:tc>
                  <a:txBody>
                    <a:bodyPr/>
                    <a:lstStyle/>
                    <a:p>
                      <a:pPr algn="ctr"/>
                      <a:r>
                        <a:rPr lang="en-US" sz="2800" dirty="0" smtClean="0">
                          <a:latin typeface="Times New Roman" pitchFamily="18" charset="0"/>
                          <a:cs typeface="Times New Roman" pitchFamily="18" charset="0"/>
                        </a:rPr>
                        <a:t>slower</a:t>
                      </a:r>
                      <a:endParaRPr lang="en-US" sz="2800" dirty="0">
                        <a:latin typeface="Times New Roman" pitchFamily="18" charset="0"/>
                        <a:cs typeface="Times New Roman" pitchFamily="18" charset="0"/>
                      </a:endParaRPr>
                    </a:p>
                  </a:txBody>
                  <a:tcPr marT="60960" marB="60960" anchor="ctr"/>
                </a:tc>
              </a:tr>
              <a:tr h="837691">
                <a:tc>
                  <a:txBody>
                    <a:bodyPr/>
                    <a:lstStyle/>
                    <a:p>
                      <a:pPr algn="ctr"/>
                      <a:r>
                        <a:rPr lang="en-US" sz="2800" dirty="0" smtClean="0">
                          <a:latin typeface="Times New Roman" pitchFamily="18" charset="0"/>
                          <a:cs typeface="Times New Roman" pitchFamily="18" charset="0"/>
                        </a:rPr>
                        <a:t>No pre-computation</a:t>
                      </a:r>
                      <a:endParaRPr lang="en-US" sz="2800" dirty="0">
                        <a:latin typeface="Times New Roman" pitchFamily="18" charset="0"/>
                        <a:cs typeface="Times New Roman" pitchFamily="18" charset="0"/>
                      </a:endParaRPr>
                    </a:p>
                  </a:txBody>
                  <a:tcPr marT="60960" marB="60960" anchor="ctr"/>
                </a:tc>
                <a:tc>
                  <a:txBody>
                    <a:bodyPr/>
                    <a:lstStyle/>
                    <a:p>
                      <a:pPr algn="ctr"/>
                      <a:r>
                        <a:rPr lang="en-US" sz="2800" dirty="0" smtClean="0">
                          <a:latin typeface="Times New Roman" pitchFamily="18" charset="0"/>
                          <a:cs typeface="Times New Roman" pitchFamily="18" charset="0"/>
                        </a:rPr>
                        <a:t>smallest</a:t>
                      </a:r>
                      <a:endParaRPr lang="en-US" sz="2800" dirty="0">
                        <a:latin typeface="Times New Roman" pitchFamily="18" charset="0"/>
                        <a:cs typeface="Times New Roman" pitchFamily="18" charset="0"/>
                      </a:endParaRPr>
                    </a:p>
                  </a:txBody>
                  <a:tcPr marT="60960" marB="60960" anchor="ctr"/>
                </a:tc>
                <a:tc>
                  <a:txBody>
                    <a:bodyPr/>
                    <a:lstStyle/>
                    <a:p>
                      <a:pPr algn="ctr"/>
                      <a:r>
                        <a:rPr lang="en-US" sz="2800" dirty="0" smtClean="0">
                          <a:latin typeface="Times New Roman" pitchFamily="18" charset="0"/>
                          <a:cs typeface="Times New Roman" pitchFamily="18" charset="0"/>
                        </a:rPr>
                        <a:t>slowest</a:t>
                      </a:r>
                      <a:endParaRPr lang="en-US" sz="2800" dirty="0">
                        <a:latin typeface="Times New Roman" pitchFamily="18" charset="0"/>
                        <a:cs typeface="Times New Roman" pitchFamily="18" charset="0"/>
                      </a:endParaRPr>
                    </a:p>
                  </a:txBody>
                  <a:tcPr marT="60960" marB="60960" anchor="ctr"/>
                </a:tc>
              </a:tr>
            </a:tbl>
          </a:graphicData>
        </a:graphic>
      </p:graphicFrame>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8184251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772400" cy="1143000"/>
          </a:xfrm>
        </p:spPr>
        <p:txBody>
          <a:bodyPr>
            <a:normAutofit/>
          </a:bodyPr>
          <a:lstStyle/>
          <a:p>
            <a:r>
              <a:rPr lang="en-US" dirty="0" smtClean="0">
                <a:solidFill>
                  <a:schemeClr val="tx1"/>
                </a:solidFill>
                <a:latin typeface="Times New Roman" pitchFamily="18" charset="0"/>
                <a:cs typeface="Times New Roman" pitchFamily="18" charset="0"/>
              </a:rPr>
              <a:t>Example:   </a:t>
            </a:r>
            <a:r>
              <a:rPr lang="en-US" dirty="0" err="1" smtClean="0">
                <a:solidFill>
                  <a:schemeClr val="tx1"/>
                </a:solidFill>
                <a:latin typeface="Times New Roman" pitchFamily="18" charset="0"/>
                <a:cs typeface="Times New Roman" pitchFamily="18" charset="0"/>
              </a:rPr>
              <a:t>Javascript</a:t>
            </a:r>
            <a:r>
              <a:rPr lang="en-US" dirty="0" smtClean="0">
                <a:solidFill>
                  <a:schemeClr val="tx1"/>
                </a:solidFill>
                <a:latin typeface="Times New Roman" pitchFamily="18" charset="0"/>
                <a:cs typeface="Times New Roman" pitchFamily="18" charset="0"/>
              </a:rPr>
              <a:t> AES</a:t>
            </a:r>
            <a:endParaRPr lang="en-US" dirty="0">
              <a:solidFill>
                <a:schemeClr val="tx1"/>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rotWithShape="1">
          <a:blip r:embed="rId3" cstate="print"/>
          <a:srcRect t="-662" b="-3809"/>
          <a:stretch/>
        </p:blipFill>
        <p:spPr>
          <a:xfrm>
            <a:off x="7086600" y="3173792"/>
            <a:ext cx="1408912" cy="1982408"/>
          </a:xfrm>
        </p:spPr>
      </p:pic>
      <p:pic>
        <p:nvPicPr>
          <p:cNvPr id="5" name="Picture 4"/>
          <p:cNvPicPr>
            <a:picLocks noChangeAspect="1"/>
          </p:cNvPicPr>
          <p:nvPr/>
        </p:nvPicPr>
        <p:blipFill>
          <a:blip r:embed="rId4" cstate="print"/>
          <a:stretch>
            <a:fillRect/>
          </a:stretch>
        </p:blipFill>
        <p:spPr>
          <a:xfrm>
            <a:off x="990600" y="3275392"/>
            <a:ext cx="1511300" cy="1592376"/>
          </a:xfrm>
          <a:prstGeom prst="rect">
            <a:avLst/>
          </a:prstGeom>
        </p:spPr>
      </p:pic>
      <p:cxnSp>
        <p:nvCxnSpPr>
          <p:cNvPr id="7" name="Straight Arrow Connector 6"/>
          <p:cNvCxnSpPr/>
          <p:nvPr/>
        </p:nvCxnSpPr>
        <p:spPr>
          <a:xfrm flipH="1">
            <a:off x="2667000" y="3580192"/>
            <a:ext cx="4343400" cy="0"/>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733800" y="3007685"/>
            <a:ext cx="2327881"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AES library (6.4KB)</a:t>
            </a:r>
            <a:endParaRPr lang="en-US" sz="2000" dirty="0">
              <a:latin typeface="Times New Roman" pitchFamily="18" charset="0"/>
              <a:cs typeface="Times New Roman" pitchFamily="18" charset="0"/>
            </a:endParaRPr>
          </a:p>
        </p:txBody>
      </p:sp>
      <p:sp>
        <p:nvSpPr>
          <p:cNvPr id="9" name="TextBox 8"/>
          <p:cNvSpPr txBox="1"/>
          <p:nvPr/>
        </p:nvSpPr>
        <p:spPr>
          <a:xfrm>
            <a:off x="3474578" y="3568905"/>
            <a:ext cx="2717411" cy="400110"/>
          </a:xfrm>
          <a:prstGeom prst="rect">
            <a:avLst/>
          </a:prstGeom>
          <a:noFill/>
        </p:spPr>
        <p:txBody>
          <a:bodyPr wrap="none" rtlCol="0">
            <a:spAutoFit/>
          </a:bodyPr>
          <a:lstStyle/>
          <a:p>
            <a:r>
              <a:rPr lang="en-US" sz="2000" dirty="0" smtClean="0"/>
              <a:t>no </a:t>
            </a:r>
            <a:r>
              <a:rPr lang="en-US" sz="2000" dirty="0" smtClean="0">
                <a:latin typeface="Times New Roman" pitchFamily="18" charset="0"/>
                <a:cs typeface="Times New Roman" pitchFamily="18" charset="0"/>
              </a:rPr>
              <a:t>pre-computed</a:t>
            </a:r>
            <a:r>
              <a:rPr lang="en-US" sz="2000" dirty="0" smtClean="0"/>
              <a:t> tables</a:t>
            </a:r>
            <a:endParaRPr lang="en-US" sz="2000" dirty="0"/>
          </a:p>
        </p:txBody>
      </p:sp>
      <p:sp>
        <p:nvSpPr>
          <p:cNvPr id="10" name="TextBox 9"/>
          <p:cNvSpPr txBox="1"/>
          <p:nvPr/>
        </p:nvSpPr>
        <p:spPr>
          <a:xfrm>
            <a:off x="609601" y="1797448"/>
            <a:ext cx="2688557"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AES in the browser:</a:t>
            </a:r>
            <a:endParaRPr lang="en-US" sz="2400" dirty="0">
              <a:latin typeface="Times New Roman" pitchFamily="18" charset="0"/>
              <a:cs typeface="Times New Roman" pitchFamily="18" charset="0"/>
            </a:endParaRPr>
          </a:p>
        </p:txBody>
      </p:sp>
      <p:sp>
        <p:nvSpPr>
          <p:cNvPr id="11" name="TextBox 10"/>
          <p:cNvSpPr txBox="1"/>
          <p:nvPr/>
        </p:nvSpPr>
        <p:spPr>
          <a:xfrm>
            <a:off x="609600" y="4851400"/>
            <a:ext cx="2563522" cy="1077218"/>
          </a:xfrm>
          <a:prstGeom prst="rect">
            <a:avLst/>
          </a:prstGeom>
          <a:noFill/>
        </p:spPr>
        <p:txBody>
          <a:bodyPr wrap="none" rtlCol="0">
            <a:spAutoFit/>
          </a:bodyPr>
          <a:lstStyle/>
          <a:p>
            <a:r>
              <a:rPr lang="en-US" dirty="0" smtClean="0">
                <a:latin typeface="Times New Roman" pitchFamily="18" charset="0"/>
                <a:cs typeface="Times New Roman" pitchFamily="18" charset="0"/>
              </a:rPr>
              <a:t>Prior to encryption: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pre-compute tables</a:t>
            </a:r>
          </a:p>
          <a:p>
            <a:pPr>
              <a:spcBef>
                <a:spcPts val="1200"/>
              </a:spcBef>
            </a:pPr>
            <a:r>
              <a:rPr lang="en-US" dirty="0" smtClean="0">
                <a:latin typeface="Times New Roman" pitchFamily="18" charset="0"/>
                <a:cs typeface="Times New Roman" pitchFamily="18" charset="0"/>
              </a:rPr>
              <a:t>Then encrypt using tables</a:t>
            </a:r>
            <a:endParaRPr lang="en-US" dirty="0">
              <a:latin typeface="Times New Roman" pitchFamily="18" charset="0"/>
              <a:cs typeface="Times New Roman" pitchFamily="18" charset="0"/>
            </a:endParaRPr>
          </a:p>
        </p:txBody>
      </p:sp>
      <p:sp>
        <p:nvSpPr>
          <p:cNvPr id="3" name="Rectangle 2"/>
          <p:cNvSpPr/>
          <p:nvPr/>
        </p:nvSpPr>
        <p:spPr>
          <a:xfrm>
            <a:off x="5181600" y="6287692"/>
            <a:ext cx="2359172" cy="307777"/>
          </a:xfrm>
          <a:prstGeom prst="rect">
            <a:avLst/>
          </a:prstGeom>
        </p:spPr>
        <p:txBody>
          <a:bodyPr wrap="none">
            <a:spAutoFit/>
          </a:bodyPr>
          <a:lstStyle/>
          <a:p>
            <a:r>
              <a:rPr lang="en-US" sz="1400" dirty="0"/>
              <a:t>http://crypto.stanford.edu/sjcl/</a:t>
            </a:r>
          </a:p>
        </p:txBody>
      </p:sp>
      <p:sp>
        <p:nvSpPr>
          <p:cNvPr id="12" name="Footer Placeholder 11"/>
          <p:cNvSpPr>
            <a:spLocks noGrp="1"/>
          </p:cNvSpPr>
          <p:nvPr>
            <p:ph type="ftr" sz="quarter" idx="11"/>
          </p:nvPr>
        </p:nvSpPr>
        <p:spPr/>
        <p:txBody>
          <a:bodyPr/>
          <a:lstStyle/>
          <a:p>
            <a:r>
              <a:rPr lang="en-US" smtClean="0"/>
              <a:t>FAST-NUCES</a:t>
            </a:r>
            <a:endParaRPr lang="en-US"/>
          </a:p>
        </p:txBody>
      </p:sp>
      <p:pic>
        <p:nvPicPr>
          <p:cNvPr id="13" name="Picture 12" descr="http://study.result.pk/wp-content/uploads/2011/07/National-University-of-Computer-and-Emerging-Sciences-NUCES-300x300.png"/>
          <p:cNvPicPr/>
          <p:nvPr/>
        </p:nvPicPr>
        <p:blipFill>
          <a:blip r:embed="rId5"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4773591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772400" cy="1143000"/>
          </a:xfrm>
        </p:spPr>
        <p:txBody>
          <a:bodyPr>
            <a:normAutofit/>
          </a:bodyPr>
          <a:lstStyle/>
          <a:p>
            <a:r>
              <a:rPr lang="en-US" sz="3600" dirty="0" smtClean="0">
                <a:solidFill>
                  <a:schemeClr val="tx1"/>
                </a:solidFill>
                <a:latin typeface="Times New Roman" pitchFamily="18" charset="0"/>
                <a:cs typeface="Times New Roman" pitchFamily="18" charset="0"/>
              </a:rPr>
              <a:t>AES in hardware</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latin typeface="Times New Roman" pitchFamily="18" charset="0"/>
                <a:cs typeface="Times New Roman" pitchFamily="18" charset="0"/>
              </a:rPr>
              <a:t>AES instructions in Intel </a:t>
            </a:r>
            <a:r>
              <a:rPr lang="en-US" dirty="0" err="1" smtClean="0">
                <a:latin typeface="Times New Roman" pitchFamily="18" charset="0"/>
                <a:cs typeface="Times New Roman" pitchFamily="18" charset="0"/>
              </a:rPr>
              <a:t>Westmere</a:t>
            </a:r>
            <a:r>
              <a:rPr lang="en-US" dirty="0" smtClean="0">
                <a:latin typeface="Times New Roman" pitchFamily="18" charset="0"/>
                <a:cs typeface="Times New Roman" pitchFamily="18" charset="0"/>
              </a:rPr>
              <a:t>:</a:t>
            </a:r>
          </a:p>
          <a:p>
            <a:pPr>
              <a:spcBef>
                <a:spcPts val="1800"/>
              </a:spcBef>
            </a:pPr>
            <a:r>
              <a:rPr lang="en-US" b="1" dirty="0" err="1">
                <a:latin typeface="Times New Roman" pitchFamily="18" charset="0"/>
                <a:cs typeface="Times New Roman" pitchFamily="18" charset="0"/>
              </a:rPr>
              <a:t>a</a:t>
            </a:r>
            <a:r>
              <a:rPr lang="en-US" b="1" dirty="0" err="1" smtClean="0">
                <a:latin typeface="Times New Roman" pitchFamily="18" charset="0"/>
                <a:cs typeface="Times New Roman" pitchFamily="18" charset="0"/>
              </a:rPr>
              <a:t>esenc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aesenclast</a:t>
            </a:r>
            <a:r>
              <a:rPr lang="en-US" dirty="0" smtClean="0">
                <a:latin typeface="Times New Roman" pitchFamily="18" charset="0"/>
                <a:cs typeface="Times New Roman" pitchFamily="18" charset="0"/>
              </a:rPr>
              <a:t>:    do one round of AES</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128-bit registers:  xmm1=state,   xmm2=round key</a:t>
            </a:r>
          </a:p>
          <a:p>
            <a:pPr marL="0" indent="0">
              <a:buNone/>
            </a:pPr>
            <a:r>
              <a:rPr lang="en-US" dirty="0">
                <a:latin typeface="Times New Roman" pitchFamily="18" charset="0"/>
                <a:cs typeface="Times New Roman" pitchFamily="18" charset="0"/>
              </a:rPr>
              <a:t>	</a:t>
            </a:r>
            <a:r>
              <a:rPr lang="en-US" b="1" dirty="0" err="1" smtClean="0">
                <a:solidFill>
                  <a:srgbClr val="0000FF"/>
                </a:solidFill>
                <a:latin typeface="Times New Roman" pitchFamily="18" charset="0"/>
                <a:cs typeface="Times New Roman" pitchFamily="18" charset="0"/>
              </a:rPr>
              <a:t>aesenc</a:t>
            </a:r>
            <a:r>
              <a:rPr lang="en-US" b="1" dirty="0" smtClean="0">
                <a:solidFill>
                  <a:srgbClr val="0000FF"/>
                </a:solidFill>
                <a:latin typeface="Times New Roman" pitchFamily="18" charset="0"/>
                <a:cs typeface="Times New Roman" pitchFamily="18" charset="0"/>
              </a:rPr>
              <a:t>  xmm1, xmm2   </a:t>
            </a:r>
            <a:r>
              <a:rPr lang="en-US" dirty="0" smtClean="0">
                <a:latin typeface="Times New Roman" pitchFamily="18" charset="0"/>
                <a:cs typeface="Times New Roman" pitchFamily="18" charset="0"/>
              </a:rPr>
              <a:t>;   puts result in xmm1  </a:t>
            </a:r>
          </a:p>
          <a:p>
            <a:pPr>
              <a:spcBef>
                <a:spcPts val="1776"/>
              </a:spcBef>
            </a:pPr>
            <a:r>
              <a:rPr lang="en-US" b="1" dirty="0" err="1" smtClean="0">
                <a:latin typeface="Times New Roman" pitchFamily="18" charset="0"/>
                <a:cs typeface="Times New Roman" pitchFamily="18" charset="0"/>
              </a:rPr>
              <a:t>aeskeygenassist</a:t>
            </a:r>
            <a:r>
              <a:rPr lang="en-US" dirty="0" smtClean="0">
                <a:latin typeface="Times New Roman" pitchFamily="18" charset="0"/>
                <a:cs typeface="Times New Roman" pitchFamily="18" charset="0"/>
              </a:rPr>
              <a:t>:    performs AES key expansion</a:t>
            </a:r>
          </a:p>
          <a:p>
            <a:pPr>
              <a:spcBef>
                <a:spcPts val="1776"/>
              </a:spcBef>
            </a:pPr>
            <a:r>
              <a:rPr lang="en-US" dirty="0" smtClean="0">
                <a:latin typeface="Times New Roman" pitchFamily="18" charset="0"/>
                <a:cs typeface="Times New Roman" pitchFamily="18" charset="0"/>
              </a:rPr>
              <a:t>Claim  14 x speed-up over </a:t>
            </a:r>
            <a:r>
              <a:rPr lang="en-US" dirty="0" err="1" smtClean="0">
                <a:latin typeface="Times New Roman" pitchFamily="18" charset="0"/>
                <a:cs typeface="Times New Roman" pitchFamily="18" charset="0"/>
              </a:rPr>
              <a:t>OpenSSL</a:t>
            </a:r>
            <a:r>
              <a:rPr lang="en-US" dirty="0" smtClean="0">
                <a:latin typeface="Times New Roman" pitchFamily="18" charset="0"/>
                <a:cs typeface="Times New Roman" pitchFamily="18" charset="0"/>
              </a:rPr>
              <a:t> on same hardware </a:t>
            </a:r>
          </a:p>
          <a:p>
            <a:pPr marL="0" indent="0">
              <a:spcBef>
                <a:spcPts val="3576"/>
              </a:spcBef>
              <a:buNone/>
            </a:pPr>
            <a:r>
              <a:rPr lang="en-US" sz="2000" dirty="0">
                <a:latin typeface="Times New Roman" pitchFamily="18" charset="0"/>
                <a:cs typeface="Times New Roman" pitchFamily="18" charset="0"/>
              </a:rPr>
              <a:t>Similar instructions on AMD Bulldozer </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509687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7772400" cy="1143000"/>
          </a:xfrm>
        </p:spPr>
        <p:txBody>
          <a:bodyPr>
            <a:normAutofit/>
          </a:bodyPr>
          <a:lstStyle/>
          <a:p>
            <a:r>
              <a:rPr lang="en-US" sz="3600" dirty="0" smtClean="0">
                <a:solidFill>
                  <a:schemeClr val="tx1"/>
                </a:solidFill>
                <a:latin typeface="Times New Roman" pitchFamily="18" charset="0"/>
                <a:cs typeface="Times New Roman" pitchFamily="18" charset="0"/>
              </a:rPr>
              <a:t>Attacks</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97000"/>
            <a:ext cx="8686800" cy="3937000"/>
          </a:xfrm>
        </p:spPr>
        <p:txBody>
          <a:bodyPr/>
          <a:lstStyle/>
          <a:p>
            <a:pPr marL="0" indent="0">
              <a:buNone/>
            </a:pPr>
            <a:r>
              <a:rPr lang="en-US" dirty="0" smtClean="0">
                <a:latin typeface="Times New Roman" pitchFamily="18" charset="0"/>
                <a:cs typeface="Times New Roman" pitchFamily="18" charset="0"/>
              </a:rPr>
              <a:t>Best key recovery attack:  </a:t>
            </a:r>
          </a:p>
          <a:p>
            <a:pPr marL="0" indent="0"/>
            <a:r>
              <a:rPr lang="en-US" dirty="0" smtClean="0">
                <a:latin typeface="Times New Roman" pitchFamily="18" charset="0"/>
                <a:cs typeface="Times New Roman" pitchFamily="18" charset="0"/>
              </a:rPr>
              <a:t>  four times better than ex. search  </a:t>
            </a:r>
            <a:r>
              <a:rPr lang="en-US" sz="1800" dirty="0" smtClean="0">
                <a:latin typeface="Times New Roman" pitchFamily="18" charset="0"/>
                <a:cs typeface="Times New Roman" pitchFamily="18" charset="0"/>
              </a:rPr>
              <a:t>[BKR’11]</a:t>
            </a:r>
          </a:p>
          <a:p>
            <a:pPr marL="0" indent="0">
              <a:buNone/>
            </a:pPr>
            <a:endParaRPr lang="en-US" sz="1800" dirty="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Related key attack on AES-256:    </a:t>
            </a:r>
            <a:r>
              <a:rPr lang="en-US" sz="2000" dirty="0" smtClean="0">
                <a:latin typeface="Times New Roman" pitchFamily="18" charset="0"/>
                <a:cs typeface="Times New Roman" pitchFamily="18" charset="0"/>
              </a:rPr>
              <a:t>[BK’09]</a:t>
            </a:r>
            <a:endParaRPr lang="en-US" sz="2000" dirty="0">
              <a:latin typeface="Times New Roman" pitchFamily="18" charset="0"/>
              <a:cs typeface="Times New Roman" pitchFamily="18" charset="0"/>
            </a:endParaRPr>
          </a:p>
          <a:p>
            <a:pPr marL="0" indent="0"/>
            <a:r>
              <a:rPr lang="en-US" dirty="0" smtClean="0">
                <a:latin typeface="Times New Roman" pitchFamily="18" charset="0"/>
                <a:cs typeface="Times New Roman" pitchFamily="18" charset="0"/>
              </a:rPr>
              <a:t>  Given  2</a:t>
            </a:r>
            <a:r>
              <a:rPr lang="en-US" baseline="30000" dirty="0" smtClean="0">
                <a:latin typeface="Times New Roman" pitchFamily="18" charset="0"/>
                <a:cs typeface="Times New Roman" pitchFamily="18" charset="0"/>
              </a:rPr>
              <a:t>99  </a:t>
            </a:r>
            <a:r>
              <a:rPr lang="en-US" dirty="0" err="1" smtClean="0">
                <a:latin typeface="Times New Roman" pitchFamily="18" charset="0"/>
                <a:cs typeface="Times New Roman" pitchFamily="18" charset="0"/>
              </a:rPr>
              <a:t>inp</a:t>
            </a:r>
            <a:r>
              <a:rPr lang="en-US" dirty="0" smtClean="0">
                <a:latin typeface="Times New Roman" pitchFamily="18" charset="0"/>
                <a:cs typeface="Times New Roman" pitchFamily="18" charset="0"/>
              </a:rPr>
              <a:t>/out  pairs from </a:t>
            </a:r>
            <a:r>
              <a:rPr lang="en-US" b="1" dirty="0" smtClean="0">
                <a:latin typeface="Times New Roman" pitchFamily="18" charset="0"/>
                <a:cs typeface="Times New Roman" pitchFamily="18" charset="0"/>
              </a:rPr>
              <a:t>four related keys </a:t>
            </a:r>
            <a:r>
              <a:rPr lang="en-US" dirty="0" smtClean="0">
                <a:latin typeface="Times New Roman" pitchFamily="18" charset="0"/>
                <a:cs typeface="Times New Roman" pitchFamily="18" charset="0"/>
              </a:rPr>
              <a:t>in AES-256      can recover keys in time </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2</a:t>
            </a:r>
            <a:r>
              <a:rPr lang="en-US" baseline="30000" dirty="0" smtClean="0">
                <a:latin typeface="Times New Roman" pitchFamily="18" charset="0"/>
                <a:cs typeface="Times New Roman" pitchFamily="18" charset="0"/>
              </a:rPr>
              <a:t>99</a:t>
            </a: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2261935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228600" y="-25400"/>
            <a:ext cx="8208963" cy="914400"/>
          </a:xfrm>
        </p:spPr>
        <p:txBody>
          <a:bodyPr>
            <a:normAutofit/>
          </a:bodyPr>
          <a:lstStyle/>
          <a:p>
            <a:pPr eaLnBrk="1" hangingPunct="1"/>
            <a:r>
              <a:rPr lang="en-US" sz="3600" dirty="0" smtClean="0">
                <a:solidFill>
                  <a:schemeClr val="tx1"/>
                </a:solidFill>
                <a:latin typeface="Times New Roman" pitchFamily="18" charset="0"/>
                <a:cs typeface="Times New Roman" pitchFamily="18" charset="0"/>
              </a:rPr>
              <a:t>Performance:</a:t>
            </a:r>
          </a:p>
        </p:txBody>
      </p:sp>
      <p:sp>
        <p:nvSpPr>
          <p:cNvPr id="25605" name="Rectangle 3"/>
          <p:cNvSpPr>
            <a:spLocks noGrp="1" noChangeArrowheads="1"/>
          </p:cNvSpPr>
          <p:nvPr>
            <p:ph type="body" idx="1"/>
          </p:nvPr>
        </p:nvSpPr>
        <p:spPr>
          <a:xfrm>
            <a:off x="228600" y="1295400"/>
            <a:ext cx="8001000" cy="4876800"/>
          </a:xfrm>
        </p:spPr>
        <p:txBody>
          <a:bodyPr>
            <a:normAutofit/>
          </a:bodyPr>
          <a:lstStyle/>
          <a:p>
            <a:pPr marL="0" indent="0" eaLnBrk="1" hangingPunct="1">
              <a:lnSpc>
                <a:spcPct val="90000"/>
              </a:lnSpc>
              <a:buNone/>
              <a:tabLst>
                <a:tab pos="742950" algn="l"/>
                <a:tab pos="2628900" algn="l"/>
                <a:tab pos="2857500" algn="l"/>
                <a:tab pos="4349750" algn="l"/>
              </a:tabLst>
            </a:pPr>
            <a:r>
              <a:rPr lang="en-US" sz="2000" dirty="0" smtClean="0">
                <a:latin typeface="Times New Roman" pitchFamily="18" charset="0"/>
                <a:cs typeface="Times New Roman" pitchFamily="18" charset="0"/>
              </a:rPr>
              <a:t>AMD Opteron,   2.2 GHz     </a:t>
            </a:r>
            <a:r>
              <a:rPr lang="en-US" sz="1600" dirty="0" smtClean="0">
                <a:latin typeface="Times New Roman" pitchFamily="18" charset="0"/>
                <a:cs typeface="Times New Roman" pitchFamily="18" charset="0"/>
              </a:rPr>
              <a:t>( Linux)</a:t>
            </a:r>
          </a:p>
          <a:p>
            <a:pPr eaLnBrk="1" hangingPunct="1">
              <a:lnSpc>
                <a:spcPct val="90000"/>
              </a:lnSpc>
              <a:tabLst>
                <a:tab pos="742950" algn="l"/>
                <a:tab pos="2628900" algn="l"/>
                <a:tab pos="2857500" algn="l"/>
                <a:tab pos="4349750" algn="l"/>
              </a:tabLst>
            </a:pPr>
            <a:endParaRPr lang="en-US" sz="2000" dirty="0" smtClean="0">
              <a:latin typeface="Times New Roman" pitchFamily="18" charset="0"/>
              <a:cs typeface="Times New Roman" pitchFamily="18" charset="0"/>
            </a:endParaRPr>
          </a:p>
          <a:p>
            <a:pPr marL="0" indent="0" eaLnBrk="1" hangingPunct="1">
              <a:lnSpc>
                <a:spcPct val="90000"/>
              </a:lnSpc>
              <a:buNone/>
              <a:tabLst>
                <a:tab pos="1143000" algn="l"/>
                <a:tab pos="2857500" algn="l"/>
                <a:tab pos="3149600" algn="l"/>
                <a:tab pos="5321300" algn="l"/>
                <a:tab pos="5715000" algn="l"/>
              </a:tabLst>
            </a:pPr>
            <a:r>
              <a:rPr lang="en-US" sz="2000" dirty="0" smtClean="0">
                <a:latin typeface="Times New Roman" pitchFamily="18" charset="0"/>
                <a:cs typeface="Times New Roman" pitchFamily="18" charset="0"/>
              </a:rPr>
              <a:t>	</a:t>
            </a:r>
            <a:r>
              <a:rPr lang="en-US" u="sng" dirty="0" smtClean="0">
                <a:latin typeface="Times New Roman" pitchFamily="18" charset="0"/>
                <a:cs typeface="Times New Roman" pitchFamily="18" charset="0"/>
              </a:rPr>
              <a:t>Cipher</a:t>
            </a:r>
            <a:r>
              <a:rPr lang="en-US" dirty="0" smtClean="0">
                <a:latin typeface="Times New Roman" pitchFamily="18" charset="0"/>
                <a:cs typeface="Times New Roman" pitchFamily="18" charset="0"/>
              </a:rPr>
              <a:t>	</a:t>
            </a:r>
            <a:r>
              <a:rPr lang="en-US" u="sng" dirty="0" smtClean="0">
                <a:latin typeface="Times New Roman" pitchFamily="18" charset="0"/>
                <a:cs typeface="Times New Roman" pitchFamily="18" charset="0"/>
              </a:rPr>
              <a:t>Block/key size</a:t>
            </a:r>
            <a:r>
              <a:rPr lang="en-US" dirty="0" smtClean="0">
                <a:latin typeface="Times New Roman" pitchFamily="18" charset="0"/>
                <a:cs typeface="Times New Roman" pitchFamily="18" charset="0"/>
              </a:rPr>
              <a:t>	</a:t>
            </a:r>
            <a:r>
              <a:rPr lang="en-US" u="sng" dirty="0" smtClean="0">
                <a:latin typeface="Times New Roman" pitchFamily="18" charset="0"/>
                <a:cs typeface="Times New Roman" pitchFamily="18" charset="0"/>
              </a:rPr>
              <a:t>Speed  </a:t>
            </a:r>
            <a:r>
              <a:rPr lang="en-US" sz="2000" u="sng" dirty="0" smtClean="0">
                <a:latin typeface="Times New Roman" pitchFamily="18" charset="0"/>
                <a:cs typeface="Times New Roman" pitchFamily="18" charset="0"/>
              </a:rPr>
              <a:t>(MB/sec)</a:t>
            </a:r>
          </a:p>
          <a:p>
            <a:pPr marL="0" indent="0">
              <a:lnSpc>
                <a:spcPct val="90000"/>
              </a:lnSpc>
              <a:buNone/>
              <a:tabLst>
                <a:tab pos="1143000" algn="l"/>
                <a:tab pos="2857500" algn="l"/>
                <a:tab pos="3149600" algn="l"/>
                <a:tab pos="5321300" algn="l"/>
                <a:tab pos="5715000" algn="l"/>
              </a:tabLst>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RC4</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126</a:t>
            </a:r>
            <a:endParaRPr lang="en-US" u="sng" dirty="0" smtClean="0">
              <a:latin typeface="Times New Roman" pitchFamily="18" charset="0"/>
              <a:cs typeface="Times New Roman" pitchFamily="18" charset="0"/>
            </a:endParaRPr>
          </a:p>
          <a:p>
            <a:pPr marL="0" indent="0" eaLnBrk="1" hangingPunct="1">
              <a:lnSpc>
                <a:spcPct val="90000"/>
              </a:lnSpc>
              <a:spcBef>
                <a:spcPts val="1824"/>
              </a:spcBef>
              <a:buNone/>
              <a:tabLst>
                <a:tab pos="1028700" algn="l"/>
                <a:tab pos="2628900" algn="l"/>
                <a:tab pos="2857500" algn="l"/>
                <a:tab pos="4349750" algn="l"/>
                <a:tab pos="5715000" algn="l"/>
              </a:tabLst>
            </a:pPr>
            <a:r>
              <a:rPr lang="en-US"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rPr>
              <a:t>Salsa20/12</a:t>
            </a:r>
            <a:r>
              <a:rPr lang="en-US"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rPr>
              <a:t>643</a:t>
            </a:r>
          </a:p>
          <a:p>
            <a:pPr marL="0" indent="0" eaLnBrk="1" hangingPunct="1">
              <a:spcBef>
                <a:spcPts val="1224"/>
              </a:spcBef>
              <a:buNone/>
              <a:tabLst>
                <a:tab pos="1028700" algn="l"/>
                <a:tab pos="2628900" algn="l"/>
                <a:tab pos="2857500" algn="l"/>
                <a:tab pos="4349750" algn="l"/>
                <a:tab pos="5715000" algn="l"/>
              </a:tabLst>
            </a:pP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Sosemanuk</a:t>
            </a:r>
            <a:r>
              <a:rPr lang="en-US" dirty="0" smtClean="0">
                <a:latin typeface="Times New Roman" pitchFamily="18" charset="0"/>
                <a:cs typeface="Times New Roman" pitchFamily="18" charset="0"/>
              </a:rPr>
              <a:t>				727</a:t>
            </a:r>
            <a:endParaRPr lang="en-US" b="0" dirty="0" smtClean="0">
              <a:latin typeface="Times New Roman" pitchFamily="18" charset="0"/>
              <a:cs typeface="Times New Roman" pitchFamily="18" charset="0"/>
            </a:endParaRPr>
          </a:p>
          <a:p>
            <a:pPr marL="0" indent="0" eaLnBrk="1" hangingPunct="1">
              <a:lnSpc>
                <a:spcPct val="90000"/>
              </a:lnSpc>
              <a:buNone/>
              <a:tabLst>
                <a:tab pos="1028700" algn="l"/>
                <a:tab pos="2628900" algn="l"/>
                <a:tab pos="2857500" algn="l"/>
                <a:tab pos="4349750" algn="l"/>
                <a:tab pos="5715000" algn="l"/>
              </a:tabLst>
            </a:pPr>
            <a:endParaRPr lang="en-US" dirty="0">
              <a:latin typeface="Times New Roman" pitchFamily="18" charset="0"/>
              <a:cs typeface="Times New Roman" pitchFamily="18" charset="0"/>
            </a:endParaRPr>
          </a:p>
          <a:p>
            <a:pPr marL="0" indent="0" eaLnBrk="1" hangingPunct="1">
              <a:lnSpc>
                <a:spcPct val="90000"/>
              </a:lnSpc>
              <a:buNone/>
              <a:tabLst>
                <a:tab pos="1028700" algn="l"/>
                <a:tab pos="3263900" algn="l"/>
                <a:tab pos="4349750" algn="l"/>
                <a:tab pos="5715000" algn="l"/>
              </a:tabLst>
            </a:pPr>
            <a:r>
              <a:rPr lang="en-US" dirty="0" smtClean="0">
                <a:latin typeface="Times New Roman" pitchFamily="18" charset="0"/>
                <a:cs typeface="Times New Roman" pitchFamily="18" charset="0"/>
              </a:rPr>
              <a:t>	3DES	64/168	 	13</a:t>
            </a:r>
          </a:p>
          <a:p>
            <a:pPr marL="0" indent="0" eaLnBrk="1" hangingPunct="1">
              <a:spcBef>
                <a:spcPts val="1224"/>
              </a:spcBef>
              <a:buNone/>
              <a:tabLst>
                <a:tab pos="1028700" algn="l"/>
                <a:tab pos="3263900" algn="l"/>
                <a:tab pos="4349750" algn="l"/>
                <a:tab pos="5715000" algn="l"/>
              </a:tabLst>
            </a:pPr>
            <a:r>
              <a:rPr lang="en-US" dirty="0" smtClean="0">
                <a:latin typeface="Times New Roman" pitchFamily="18" charset="0"/>
                <a:cs typeface="Times New Roman" pitchFamily="18" charset="0"/>
              </a:rPr>
              <a:t>	AES-128	128/128		109</a:t>
            </a:r>
          </a:p>
        </p:txBody>
      </p:sp>
      <p:grpSp>
        <p:nvGrpSpPr>
          <p:cNvPr id="4" name="Group 5"/>
          <p:cNvGrpSpPr/>
          <p:nvPr/>
        </p:nvGrpSpPr>
        <p:grpSpPr>
          <a:xfrm>
            <a:off x="621267" y="4343400"/>
            <a:ext cx="597933" cy="1117600"/>
            <a:chOff x="621267" y="3562350"/>
            <a:chExt cx="597933" cy="838200"/>
          </a:xfrm>
        </p:grpSpPr>
        <p:sp>
          <p:nvSpPr>
            <p:cNvPr id="5" name="Left Brace 4"/>
            <p:cNvSpPr/>
            <p:nvPr/>
          </p:nvSpPr>
          <p:spPr>
            <a:xfrm>
              <a:off x="1143000" y="3562350"/>
              <a:ext cx="76200" cy="8382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TextBox 2"/>
            <p:cNvSpPr txBox="1"/>
            <p:nvPr/>
          </p:nvSpPr>
          <p:spPr>
            <a:xfrm rot="5400000">
              <a:off x="534705" y="3797282"/>
              <a:ext cx="542456" cy="369332"/>
            </a:xfrm>
            <a:prstGeom prst="rect">
              <a:avLst/>
            </a:prstGeom>
            <a:noFill/>
          </p:spPr>
          <p:txBody>
            <a:bodyPr wrap="none" rtlCol="0">
              <a:spAutoFit/>
            </a:bodyPr>
            <a:lstStyle/>
            <a:p>
              <a:r>
                <a:rPr lang="en-US" dirty="0" smtClean="0"/>
                <a:t>block</a:t>
              </a:r>
              <a:endParaRPr lang="en-US" dirty="0"/>
            </a:p>
          </p:txBody>
        </p:sp>
      </p:grpSp>
      <p:grpSp>
        <p:nvGrpSpPr>
          <p:cNvPr id="6" name="Group 3"/>
          <p:cNvGrpSpPr/>
          <p:nvPr/>
        </p:nvGrpSpPr>
        <p:grpSpPr>
          <a:xfrm>
            <a:off x="609600" y="2184400"/>
            <a:ext cx="579120" cy="1930400"/>
            <a:chOff x="609599" y="2038350"/>
            <a:chExt cx="579120" cy="1447800"/>
          </a:xfrm>
        </p:grpSpPr>
        <p:sp>
          <p:nvSpPr>
            <p:cNvPr id="2" name="Left Brace 1"/>
            <p:cNvSpPr/>
            <p:nvPr/>
          </p:nvSpPr>
          <p:spPr>
            <a:xfrm>
              <a:off x="1143000" y="2038350"/>
              <a:ext cx="45719" cy="14478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rot="5400000">
              <a:off x="460520" y="2503565"/>
              <a:ext cx="667490" cy="369332"/>
            </a:xfrm>
            <a:prstGeom prst="rect">
              <a:avLst/>
            </a:prstGeom>
            <a:noFill/>
          </p:spPr>
          <p:txBody>
            <a:bodyPr wrap="none" rtlCol="0">
              <a:spAutoFit/>
            </a:bodyPr>
            <a:lstStyle/>
            <a:p>
              <a:r>
                <a:rPr lang="en-US" dirty="0" smtClean="0"/>
                <a:t>stream</a:t>
              </a:r>
              <a:endParaRPr lang="en-US" dirty="0"/>
            </a:p>
          </p:txBody>
        </p:sp>
      </p:grpSp>
      <p:sp>
        <p:nvSpPr>
          <p:cNvPr id="10" name="Footer Placeholder 9"/>
          <p:cNvSpPr>
            <a:spLocks noGrp="1"/>
          </p:cNvSpPr>
          <p:nvPr>
            <p:ph type="ftr" sz="quarter" idx="11"/>
          </p:nvPr>
        </p:nvSpPr>
        <p:spPr/>
        <p:txBody>
          <a:bodyPr/>
          <a:lstStyle/>
          <a:p>
            <a:r>
              <a:rPr lang="en-US" smtClean="0"/>
              <a:t>FAST-NUCES</a:t>
            </a:r>
            <a:endParaRPr lang="en-US"/>
          </a:p>
        </p:txBody>
      </p:sp>
      <p:pic>
        <p:nvPicPr>
          <p:cNvPr id="11" name="Picture 10"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29017745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74638"/>
            <a:ext cx="7772400" cy="792162"/>
          </a:xfrm>
        </p:spPr>
        <p:txBody>
          <a:bodyPr>
            <a:normAutofit/>
          </a:bodyPr>
          <a:lstStyle/>
          <a:p>
            <a:r>
              <a:rPr lang="en-US" sz="3600" dirty="0" smtClean="0">
                <a:solidFill>
                  <a:schemeClr val="tx1"/>
                </a:solidFill>
                <a:latin typeface="Times New Roman" pitchFamily="18" charset="0"/>
                <a:cs typeface="Times New Roman" pitchFamily="18" charset="0"/>
              </a:rPr>
              <a:t>One-time and </a:t>
            </a:r>
            <a:r>
              <a:rPr lang="en-US" sz="3600" smtClean="0">
                <a:solidFill>
                  <a:schemeClr val="tx1"/>
                </a:solidFill>
                <a:latin typeface="Times New Roman" pitchFamily="18" charset="0"/>
                <a:cs typeface="Times New Roman" pitchFamily="18" charset="0"/>
              </a:rPr>
              <a:t>Many-time keys</a:t>
            </a:r>
            <a:endParaRPr lang="en-US" sz="3600" dirty="0">
              <a:solidFill>
                <a:schemeClr val="tx1"/>
              </a:solidFill>
              <a:latin typeface="Times New Roman" pitchFamily="18" charset="0"/>
              <a:cs typeface="Times New Roman" pitchFamily="18" charset="0"/>
            </a:endParaRPr>
          </a:p>
        </p:txBody>
      </p:sp>
      <p:sp>
        <p:nvSpPr>
          <p:cNvPr id="9219" name="Rectangle 3"/>
          <p:cNvSpPr>
            <a:spLocks noGrp="1" noChangeArrowheads="1"/>
          </p:cNvSpPr>
          <p:nvPr>
            <p:ph type="body" idx="1"/>
          </p:nvPr>
        </p:nvSpPr>
        <p:spPr>
          <a:xfrm>
            <a:off x="228600" y="1219200"/>
            <a:ext cx="8382000" cy="4876800"/>
          </a:xfrm>
          <a:noFill/>
        </p:spPr>
        <p:txBody>
          <a:bodyPr>
            <a:normAutofit fontScale="92500" lnSpcReduction="20000"/>
          </a:bodyPr>
          <a:lstStyle/>
          <a:p>
            <a:pPr marL="0" indent="0">
              <a:spcBef>
                <a:spcPts val="2376"/>
              </a:spcBef>
              <a:buNone/>
            </a:pPr>
            <a:r>
              <a:rPr lang="en-US" b="1" dirty="0" smtClean="0">
                <a:latin typeface="Times New Roman" pitchFamily="18" charset="0"/>
                <a:cs typeface="Times New Roman" pitchFamily="18" charset="0"/>
              </a:rPr>
              <a:t>One-time keys</a:t>
            </a:r>
            <a:endParaRPr lang="en-US" b="1" dirty="0">
              <a:latin typeface="Times New Roman" pitchFamily="18" charset="0"/>
              <a:cs typeface="Times New Roman" pitchFamily="18" charset="0"/>
            </a:endParaRPr>
          </a:p>
          <a:p>
            <a:pPr marL="914400" lvl="1" indent="-457200">
              <a:spcBef>
                <a:spcPts val="1200"/>
              </a:spcBef>
              <a:buFont typeface="+mj-lt"/>
              <a:buAutoNum type="arabicPeriod"/>
            </a:pPr>
            <a:r>
              <a:rPr lang="en-US" dirty="0" smtClean="0">
                <a:latin typeface="Times New Roman" pitchFamily="18" charset="0"/>
                <a:cs typeface="Times New Roman" pitchFamily="18" charset="0"/>
              </a:rPr>
              <a:t>Adversary’s power:       </a:t>
            </a:r>
          </a:p>
          <a:p>
            <a:pPr marL="857250" lvl="2" indent="0">
              <a:spcBef>
                <a:spcPts val="60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Adv</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sees only one </a:t>
            </a:r>
            <a:r>
              <a:rPr lang="en-US" dirty="0" err="1">
                <a:latin typeface="Times New Roman" pitchFamily="18" charset="0"/>
                <a:cs typeface="Times New Roman" pitchFamily="18" charset="0"/>
              </a:rPr>
              <a:t>ciphertext</a:t>
            </a:r>
            <a:r>
              <a:rPr lang="en-US" dirty="0">
                <a:latin typeface="Times New Roman" pitchFamily="18" charset="0"/>
                <a:cs typeface="Times New Roman" pitchFamily="18" charset="0"/>
              </a:rPr>
              <a:t>   (one-time key)</a:t>
            </a:r>
          </a:p>
          <a:p>
            <a:pPr marL="914400" lvl="1" indent="-457200">
              <a:spcBef>
                <a:spcPts val="2400"/>
              </a:spcBef>
              <a:buFontTx/>
              <a:buAutoNum type="arabicPeriod" startAt="2"/>
            </a:pPr>
            <a:r>
              <a:rPr lang="en-US" dirty="0" smtClean="0">
                <a:latin typeface="Times New Roman" pitchFamily="18" charset="0"/>
                <a:cs typeface="Times New Roman" pitchFamily="18" charset="0"/>
              </a:rPr>
              <a:t>Adversary’s goal:     </a:t>
            </a:r>
            <a:endParaRPr lang="en-US" dirty="0">
              <a:latin typeface="Times New Roman" pitchFamily="18" charset="0"/>
              <a:cs typeface="Times New Roman" pitchFamily="18" charset="0"/>
            </a:endParaRPr>
          </a:p>
          <a:p>
            <a:pPr marL="914400" lvl="2" indent="0">
              <a:buNone/>
            </a:pPr>
            <a:r>
              <a:rPr lang="en-US" dirty="0" smtClean="0">
                <a:latin typeface="Times New Roman" pitchFamily="18" charset="0"/>
                <a:cs typeface="Times New Roman" pitchFamily="18" charset="0"/>
              </a:rPr>
              <a:t>	Learn </a:t>
            </a:r>
            <a:r>
              <a:rPr lang="en-US" dirty="0">
                <a:latin typeface="Times New Roman" pitchFamily="18" charset="0"/>
                <a:cs typeface="Times New Roman" pitchFamily="18" charset="0"/>
              </a:rPr>
              <a:t>info about PT from CT   (semantic security</a:t>
            </a:r>
            <a:r>
              <a:rPr lang="en-US" dirty="0" smtClean="0">
                <a:latin typeface="Times New Roman" pitchFamily="18" charset="0"/>
                <a:cs typeface="Times New Roman" pitchFamily="18" charset="0"/>
              </a:rPr>
              <a:t>)</a:t>
            </a:r>
          </a:p>
          <a:p>
            <a:pPr marL="914400" lvl="2" indent="0">
              <a:buNone/>
            </a:pPr>
            <a:endParaRPr lang="en-US" dirty="0">
              <a:latin typeface="Times New Roman" pitchFamily="18" charset="0"/>
              <a:cs typeface="Times New Roman" pitchFamily="18" charset="0"/>
            </a:endParaRPr>
          </a:p>
          <a:p>
            <a:pPr marL="0" indent="0">
              <a:spcBef>
                <a:spcPts val="2376"/>
              </a:spcBef>
              <a:buNone/>
            </a:pPr>
            <a:r>
              <a:rPr lang="en-US" b="1" dirty="0" smtClean="0">
                <a:latin typeface="Times New Roman" pitchFamily="18" charset="0"/>
                <a:cs typeface="Times New Roman" pitchFamily="18" charset="0"/>
              </a:rPr>
              <a:t>Many-time keys</a:t>
            </a:r>
          </a:p>
          <a:p>
            <a:pPr marL="914400" lvl="1" indent="-457200">
              <a:spcBef>
                <a:spcPts val="1200"/>
              </a:spcBef>
              <a:buFont typeface="+mj-lt"/>
              <a:buAutoNum type="arabicPeriod"/>
            </a:pPr>
            <a:r>
              <a:rPr lang="en-US" dirty="0" smtClean="0">
                <a:latin typeface="Times New Roman" pitchFamily="18" charset="0"/>
                <a:cs typeface="Times New Roman" pitchFamily="18" charset="0"/>
              </a:rPr>
              <a:t>Adversary’s power:       </a:t>
            </a:r>
          </a:p>
          <a:p>
            <a:pPr marL="857250" lvl="2" indent="0">
              <a:spcBef>
                <a:spcPts val="600"/>
              </a:spcBef>
              <a:buNone/>
            </a:pPr>
            <a:r>
              <a:rPr lang="en-US" dirty="0" smtClean="0">
                <a:latin typeface="Times New Roman" pitchFamily="18" charset="0"/>
                <a:cs typeface="Times New Roman" pitchFamily="18" charset="0"/>
              </a:rPr>
              <a:t>		Adv have access to plaintext and its corresponding </a:t>
            </a:r>
            <a:r>
              <a:rPr lang="en-US" dirty="0" err="1" smtClean="0">
                <a:latin typeface="Times New Roman" pitchFamily="18" charset="0"/>
                <a:cs typeface="Times New Roman" pitchFamily="18" charset="0"/>
              </a:rPr>
              <a:t>ciphertext</a:t>
            </a:r>
            <a:endParaRPr lang="en-US" dirty="0" smtClean="0">
              <a:latin typeface="Times New Roman" pitchFamily="18" charset="0"/>
              <a:cs typeface="Times New Roman" pitchFamily="18" charset="0"/>
            </a:endParaRPr>
          </a:p>
          <a:p>
            <a:pPr marL="914400" lvl="1" indent="-457200">
              <a:spcBef>
                <a:spcPts val="2400"/>
              </a:spcBef>
              <a:buFontTx/>
              <a:buAutoNum type="arabicPeriod" startAt="2"/>
            </a:pPr>
            <a:r>
              <a:rPr lang="en-US" dirty="0" smtClean="0">
                <a:latin typeface="Times New Roman" pitchFamily="18" charset="0"/>
                <a:cs typeface="Times New Roman" pitchFamily="18" charset="0"/>
              </a:rPr>
              <a:t>Adversary’s goal:     </a:t>
            </a:r>
          </a:p>
          <a:p>
            <a:pPr marL="914400" lvl="2" indent="0">
              <a:buNone/>
            </a:pPr>
            <a:r>
              <a:rPr lang="en-US" dirty="0" smtClean="0">
                <a:latin typeface="Times New Roman" pitchFamily="18" charset="0"/>
                <a:cs typeface="Times New Roman" pitchFamily="18" charset="0"/>
              </a:rPr>
              <a:t>	Learn info about PT  and Key from CT/PT pair (semantic security against chosen/known Plaintext attacks)</a:t>
            </a:r>
          </a:p>
          <a:p>
            <a:pPr marL="114300" indent="0">
              <a:buNone/>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8108358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19400"/>
            <a:ext cx="8153400" cy="1143000"/>
          </a:xfrm>
        </p:spPr>
        <p:txBody>
          <a:bodyPr>
            <a:normAutofit/>
          </a:bodyPr>
          <a:lstStyle/>
          <a:p>
            <a:pPr algn="r"/>
            <a:r>
              <a:rPr lang="en-US" u="sng" dirty="0" smtClean="0">
                <a:solidFill>
                  <a:schemeClr val="accent1"/>
                </a:solidFill>
                <a:latin typeface="Times New Roman" pitchFamily="18" charset="0"/>
                <a:cs typeface="Times New Roman" pitchFamily="18" charset="0"/>
              </a:rPr>
              <a:t>Modes of Encryption</a:t>
            </a:r>
            <a:endParaRPr lang="en-US" u="sng"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579438"/>
          </a:xfrm>
        </p:spPr>
        <p:txBody>
          <a:bodyPr>
            <a:noAutofit/>
          </a:bodyPr>
          <a:lstStyle/>
          <a:p>
            <a:r>
              <a:rPr lang="en-US" sz="3600" dirty="0" smtClean="0">
                <a:solidFill>
                  <a:schemeClr val="tx1"/>
                </a:solidFill>
                <a:latin typeface="Times New Roman" pitchFamily="18" charset="0"/>
                <a:cs typeface="Times New Roman" pitchFamily="18" charset="0"/>
              </a:rPr>
              <a:t>Confusion and Diffusion (Recap)</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1447800"/>
            <a:ext cx="8534400" cy="5334000"/>
          </a:xfrm>
        </p:spPr>
        <p:txBody>
          <a:bodyPr>
            <a:normAutofit/>
          </a:bodyPr>
          <a:lstStyle/>
          <a:p>
            <a:r>
              <a:rPr lang="en-US" b="1" dirty="0" smtClean="0">
                <a:solidFill>
                  <a:schemeClr val="accent1"/>
                </a:solidFill>
                <a:latin typeface="Times New Roman" pitchFamily="18" charset="0"/>
                <a:cs typeface="Times New Roman" pitchFamily="18" charset="0"/>
              </a:rPr>
              <a:t>What makes a cipher secure? Hard to tell</a:t>
            </a:r>
          </a:p>
          <a:p>
            <a:endParaRPr lang="en-US" b="1" dirty="0" smtClean="0">
              <a:latin typeface="Times New Roman" pitchFamily="18" charset="0"/>
              <a:cs typeface="Times New Roman" pitchFamily="18" charset="0"/>
            </a:endParaRPr>
          </a:p>
          <a:p>
            <a:r>
              <a:rPr lang="en-US" dirty="0" smtClean="0">
                <a:solidFill>
                  <a:schemeClr val="accent1"/>
                </a:solidFill>
                <a:latin typeface="Times New Roman" pitchFamily="18" charset="0"/>
                <a:cs typeface="Times New Roman" pitchFamily="18" charset="0"/>
              </a:rPr>
              <a:t>Confusion property</a:t>
            </a:r>
          </a:p>
          <a:p>
            <a:pPr lvl="1"/>
            <a:r>
              <a:rPr lang="en-US" dirty="0" smtClean="0">
                <a:latin typeface="Times New Roman" pitchFamily="18" charset="0"/>
                <a:cs typeface="Times New Roman" pitchFamily="18" charset="0"/>
              </a:rPr>
              <a:t>Complex relation between key and plaintext/</a:t>
            </a:r>
            <a:r>
              <a:rPr lang="en-US" dirty="0" err="1" smtClean="0">
                <a:latin typeface="Times New Roman" pitchFamily="18" charset="0"/>
                <a:cs typeface="Times New Roman" pitchFamily="18" charset="0"/>
              </a:rPr>
              <a:t>ciphertext</a:t>
            </a:r>
            <a:endParaRPr lang="en-US" dirty="0" smtClean="0">
              <a:latin typeface="Times New Roman" pitchFamily="18" charset="0"/>
              <a:cs typeface="Times New Roman" pitchFamily="18" charset="0"/>
            </a:endParaRPr>
          </a:p>
          <a:p>
            <a:pPr lvl="1">
              <a:buNone/>
            </a:pPr>
            <a:r>
              <a:rPr lang="en-US" dirty="0" smtClean="0">
                <a:latin typeface="Times New Roman" pitchFamily="18" charset="0"/>
                <a:cs typeface="Times New Roman" pitchFamily="18" charset="0"/>
              </a:rPr>
              <a:t>	✸ Hard to deduce key from plaintext/</a:t>
            </a:r>
            <a:r>
              <a:rPr lang="en-US" dirty="0" err="1" smtClean="0">
                <a:latin typeface="Times New Roman" pitchFamily="18" charset="0"/>
                <a:cs typeface="Times New Roman" pitchFamily="18" charset="0"/>
              </a:rPr>
              <a:t>ciphertext</a:t>
            </a:r>
            <a:r>
              <a:rPr lang="en-US" dirty="0" smtClean="0">
                <a:latin typeface="Times New Roman" pitchFamily="18" charset="0"/>
                <a:cs typeface="Times New Roman" pitchFamily="18" charset="0"/>
              </a:rPr>
              <a:t> pairs</a:t>
            </a:r>
          </a:p>
          <a:p>
            <a:pPr lvl="1">
              <a:buNone/>
            </a:pPr>
            <a:endParaRPr lang="en-US" dirty="0" smtClean="0">
              <a:latin typeface="Times New Roman" pitchFamily="18" charset="0"/>
              <a:cs typeface="Times New Roman" pitchFamily="18" charset="0"/>
            </a:endParaRPr>
          </a:p>
          <a:p>
            <a:r>
              <a:rPr lang="en-US" dirty="0" smtClean="0">
                <a:solidFill>
                  <a:schemeClr val="accent1"/>
                </a:solidFill>
                <a:latin typeface="Times New Roman" pitchFamily="18" charset="0"/>
                <a:cs typeface="Times New Roman" pitchFamily="18" charset="0"/>
              </a:rPr>
              <a:t>Diffusion property</a:t>
            </a:r>
          </a:p>
          <a:p>
            <a:pPr lvl="1"/>
            <a:r>
              <a:rPr lang="en-US" dirty="0" smtClean="0">
                <a:latin typeface="Times New Roman" pitchFamily="18" charset="0"/>
                <a:cs typeface="Times New Roman" pitchFamily="18" charset="0"/>
              </a:rPr>
              <a:t>Complex relation between plaintext and </a:t>
            </a:r>
            <a:r>
              <a:rPr lang="en-US" dirty="0" err="1" smtClean="0">
                <a:latin typeface="Times New Roman" pitchFamily="18" charset="0"/>
                <a:cs typeface="Times New Roman" pitchFamily="18" charset="0"/>
              </a:rPr>
              <a:t>ciphertext</a:t>
            </a:r>
            <a:endParaRPr lang="en-US" dirty="0" smtClean="0">
              <a:latin typeface="Times New Roman" pitchFamily="18" charset="0"/>
              <a:cs typeface="Times New Roman" pitchFamily="18" charset="0"/>
            </a:endParaRPr>
          </a:p>
          <a:p>
            <a:pPr lvl="1">
              <a:buNone/>
            </a:pPr>
            <a:r>
              <a:rPr lang="en-US" dirty="0" smtClean="0">
                <a:latin typeface="Times New Roman" pitchFamily="18" charset="0"/>
                <a:cs typeface="Times New Roman" pitchFamily="18" charset="0"/>
              </a:rPr>
              <a:t>	✸ Hard to deduce bits of plaintext from </a:t>
            </a:r>
            <a:r>
              <a:rPr lang="en-US" dirty="0" err="1" smtClean="0">
                <a:latin typeface="Times New Roman" pitchFamily="18" charset="0"/>
                <a:cs typeface="Times New Roman" pitchFamily="18" charset="0"/>
              </a:rPr>
              <a:t>ciphertext</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914400" y="6248400"/>
            <a:ext cx="4876800" cy="381000"/>
          </a:xfrm>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Electronic Codebook (ECB) mode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2800" dirty="0" smtClean="0">
                <a:latin typeface="Times New Roman" pitchFamily="18" charset="0"/>
                <a:cs typeface="Times New Roman" pitchFamily="18" charset="0"/>
              </a:rPr>
              <a:t>Simplest method: divide a message into blocks and encrypt each one</a:t>
            </a:r>
          </a:p>
          <a:p>
            <a:r>
              <a:rPr lang="en-US" sz="2800" dirty="0" smtClean="0">
                <a:latin typeface="Times New Roman" pitchFamily="18" charset="0"/>
                <a:cs typeface="Times New Roman" pitchFamily="18" charset="0"/>
              </a:rPr>
              <a:t>Advantage: fast access to single blocks</a:t>
            </a:r>
          </a:p>
          <a:p>
            <a:endParaRPr lang="en-US" dirty="0" smtClean="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4" name="TextBox 3"/>
          <p:cNvSpPr txBox="1"/>
          <p:nvPr/>
        </p:nvSpPr>
        <p:spPr>
          <a:xfrm>
            <a:off x="5181600" y="6400800"/>
            <a:ext cx="3716082"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*image source = wiki (also for several following images)</a:t>
            </a:r>
            <a:endParaRPr lang="en-US" sz="12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pic>
        <p:nvPicPr>
          <p:cNvPr id="2050" name="Picture 2" descr="File:Ecb encryption.png"/>
          <p:cNvPicPr>
            <a:picLocks noChangeAspect="1" noChangeArrowheads="1"/>
          </p:cNvPicPr>
          <p:nvPr/>
        </p:nvPicPr>
        <p:blipFill>
          <a:blip r:embed="rId4" cstate="print"/>
          <a:srcRect/>
          <a:stretch>
            <a:fillRect/>
          </a:stretch>
        </p:blipFill>
        <p:spPr bwMode="auto">
          <a:xfrm>
            <a:off x="1981200" y="3124200"/>
            <a:ext cx="5715000" cy="2333626"/>
          </a:xfrm>
          <a:prstGeom prst="rect">
            <a:avLst/>
          </a:prstGeom>
          <a:noFill/>
        </p:spPr>
      </p:pic>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Electronic Codebook (ECB) mode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1800" dirty="0" smtClean="0">
                <a:latin typeface="Times New Roman" pitchFamily="18" charset="0"/>
                <a:cs typeface="Times New Roman" pitchFamily="18" charset="0"/>
              </a:rPr>
              <a:t>Does not hide data patterns well and doesn't provide serious message confidentiality</a:t>
            </a:r>
          </a:p>
          <a:p>
            <a:r>
              <a:rPr lang="en-US" sz="1800" dirty="0" smtClean="0">
                <a:latin typeface="Times New Roman" pitchFamily="18" charset="0"/>
                <a:cs typeface="Times New Roman" pitchFamily="18" charset="0"/>
              </a:rPr>
              <a:t>Not recommended for use in cryptographic protocols at all.</a:t>
            </a: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Make protocols without integrity protection more susceptible to replay attacks</a:t>
            </a:r>
          </a:p>
          <a:p>
            <a:pPr lvl="1"/>
            <a:r>
              <a:rPr lang="en-US" sz="1600" dirty="0" smtClean="0">
                <a:latin typeface="Times New Roman" pitchFamily="18" charset="0"/>
                <a:cs typeface="Times New Roman" pitchFamily="18" charset="0"/>
              </a:rPr>
              <a:t>Each block gets decrypted in exactly the same way.</a:t>
            </a:r>
            <a:endParaRPr lang="en-US" sz="16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pic>
        <p:nvPicPr>
          <p:cNvPr id="43010" name="Picture 2" descr="Ecb decryption.png"/>
          <p:cNvPicPr>
            <a:picLocks noChangeAspect="1" noChangeArrowheads="1"/>
          </p:cNvPicPr>
          <p:nvPr/>
        </p:nvPicPr>
        <p:blipFill>
          <a:blip r:embed="rId4" cstate="print"/>
          <a:srcRect/>
          <a:stretch>
            <a:fillRect/>
          </a:stretch>
        </p:blipFill>
        <p:spPr bwMode="auto">
          <a:xfrm>
            <a:off x="1524000" y="2647950"/>
            <a:ext cx="5715000" cy="2152650"/>
          </a:xfrm>
          <a:prstGeom prst="rect">
            <a:avLst/>
          </a:prstGeom>
          <a:noFill/>
        </p:spPr>
      </p:pic>
      <p:sp>
        <p:nvSpPr>
          <p:cNvPr id="7" name="TextBox 6"/>
          <p:cNvSpPr txBox="1"/>
          <p:nvPr/>
        </p:nvSpPr>
        <p:spPr>
          <a:xfrm>
            <a:off x="5181600" y="6400800"/>
            <a:ext cx="3716082"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*image source = wiki (also for several following images)</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Electronic Codebook (ECB) mode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1600" dirty="0" smtClean="0">
                <a:latin typeface="Times New Roman" pitchFamily="18" charset="0"/>
                <a:cs typeface="Times New Roman" pitchFamily="18" charset="0"/>
              </a:rPr>
              <a:t>Disadvantage: Too simple, too dangerous; does not satisfy the requirements</a:t>
            </a:r>
          </a:p>
          <a:p>
            <a:pPr lvl="1"/>
            <a:r>
              <a:rPr lang="en-US" sz="1600" dirty="0" smtClean="0">
                <a:latin typeface="Times New Roman" pitchFamily="18" charset="0"/>
                <a:cs typeface="Times New Roman" pitchFamily="18" charset="0"/>
              </a:rPr>
              <a:t>Identical blocks are encrypted to the same cipher block and can be identified by an attacker i.e. if    m</a:t>
            </a:r>
            <a:r>
              <a:rPr lang="en-US" sz="1600" baseline="-250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=m</a:t>
            </a:r>
            <a:r>
              <a:rPr lang="en-US" sz="1600" baseline="-25000" dirty="0" smtClean="0">
                <a:latin typeface="Times New Roman" pitchFamily="18" charset="0"/>
                <a:cs typeface="Times New Roman" pitchFamily="18" charset="0"/>
              </a:rPr>
              <a:t>2</a:t>
            </a:r>
            <a:r>
              <a:rPr lang="en-US" sz="1600" dirty="0" smtClean="0">
                <a:latin typeface="Times New Roman" pitchFamily="18" charset="0"/>
                <a:cs typeface="Times New Roman" pitchFamily="18" charset="0"/>
              </a:rPr>
              <a:t>     then   c</a:t>
            </a:r>
            <a:r>
              <a:rPr lang="en-US" sz="1600" baseline="-250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=c</a:t>
            </a:r>
            <a:r>
              <a:rPr lang="en-US" sz="1600" baseline="-25000" dirty="0" smtClean="0">
                <a:latin typeface="Times New Roman" pitchFamily="18" charset="0"/>
                <a:cs typeface="Times New Roman" pitchFamily="18" charset="0"/>
              </a:rPr>
              <a:t>2</a:t>
            </a:r>
          </a:p>
          <a:p>
            <a:pPr lvl="1"/>
            <a:r>
              <a:rPr lang="en-US" sz="1600" dirty="0" smtClean="0">
                <a:latin typeface="Times New Roman" pitchFamily="18" charset="0"/>
                <a:cs typeface="Times New Roman" pitchFamily="18" charset="0"/>
              </a:rPr>
              <a:t>The message structure can be identified</a:t>
            </a:r>
          </a:p>
          <a:p>
            <a:pPr lvl="1"/>
            <a:r>
              <a:rPr lang="en-US" sz="1600" dirty="0" smtClean="0">
                <a:latin typeface="Times New Roman" pitchFamily="18" charset="0"/>
                <a:cs typeface="Times New Roman" pitchFamily="18" charset="0"/>
              </a:rPr>
              <a:t>If the attacker knows, what context the plaintext has, parts of message can be manipulated</a:t>
            </a:r>
          </a:p>
          <a:p>
            <a:pPr lvl="1"/>
            <a:r>
              <a:rPr lang="en-US" sz="1600" dirty="0" smtClean="0">
                <a:latin typeface="Times New Roman" pitchFamily="18" charset="0"/>
                <a:cs typeface="Times New Roman" pitchFamily="18" charset="0"/>
              </a:rPr>
              <a:t>ECB is not semantically secure for messages that contain more than one block.</a:t>
            </a:r>
            <a:r>
              <a:rPr lang="en-US" sz="1600" dirty="0" smtClean="0"/>
              <a:t> </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pic>
        <p:nvPicPr>
          <p:cNvPr id="45058" name="Picture 2" descr="File:Tux.jpg"/>
          <p:cNvPicPr>
            <a:picLocks noChangeAspect="1" noChangeArrowheads="1"/>
          </p:cNvPicPr>
          <p:nvPr/>
        </p:nvPicPr>
        <p:blipFill>
          <a:blip r:embed="rId4" cstate="print"/>
          <a:srcRect/>
          <a:stretch>
            <a:fillRect/>
          </a:stretch>
        </p:blipFill>
        <p:spPr bwMode="auto">
          <a:xfrm>
            <a:off x="2743200" y="3200400"/>
            <a:ext cx="1866900" cy="2057401"/>
          </a:xfrm>
          <a:prstGeom prst="rect">
            <a:avLst/>
          </a:prstGeom>
          <a:noFill/>
        </p:spPr>
      </p:pic>
      <p:pic>
        <p:nvPicPr>
          <p:cNvPr id="45060" name="Picture 4" descr="File:Tux ecb.jpg"/>
          <p:cNvPicPr>
            <a:picLocks noChangeAspect="1" noChangeArrowheads="1"/>
          </p:cNvPicPr>
          <p:nvPr/>
        </p:nvPicPr>
        <p:blipFill>
          <a:blip r:embed="rId5" cstate="print"/>
          <a:srcRect/>
          <a:stretch>
            <a:fillRect/>
          </a:stretch>
        </p:blipFill>
        <p:spPr bwMode="auto">
          <a:xfrm>
            <a:off x="5943600" y="3276600"/>
            <a:ext cx="1866900" cy="2057401"/>
          </a:xfrm>
          <a:prstGeom prst="rect">
            <a:avLst/>
          </a:prstGeom>
          <a:noFill/>
        </p:spPr>
      </p:pic>
      <p:sp>
        <p:nvSpPr>
          <p:cNvPr id="10" name="TextBox 9"/>
          <p:cNvSpPr txBox="1"/>
          <p:nvPr/>
        </p:nvSpPr>
        <p:spPr>
          <a:xfrm>
            <a:off x="2667000" y="5638800"/>
            <a:ext cx="1588897" cy="369332"/>
          </a:xfrm>
          <a:prstGeom prst="rect">
            <a:avLst/>
          </a:prstGeom>
          <a:noFill/>
        </p:spPr>
        <p:txBody>
          <a:bodyPr wrap="none" rtlCol="0">
            <a:spAutoFit/>
          </a:bodyPr>
          <a:lstStyle/>
          <a:p>
            <a:r>
              <a:rPr lang="en-US" dirty="0" smtClean="0">
                <a:latin typeface="Times New Roman" pitchFamily="18" charset="0"/>
                <a:cs typeface="Times New Roman" pitchFamily="18" charset="0"/>
              </a:rPr>
              <a:t>Original Image</a:t>
            </a:r>
            <a:endParaRPr lang="en-US" dirty="0">
              <a:latin typeface="Times New Roman" pitchFamily="18" charset="0"/>
              <a:cs typeface="Times New Roman" pitchFamily="18" charset="0"/>
            </a:endParaRPr>
          </a:p>
        </p:txBody>
      </p:sp>
      <p:sp>
        <p:nvSpPr>
          <p:cNvPr id="11" name="TextBox 10"/>
          <p:cNvSpPr txBox="1"/>
          <p:nvPr/>
        </p:nvSpPr>
        <p:spPr>
          <a:xfrm>
            <a:off x="5486400" y="5650468"/>
            <a:ext cx="2768707" cy="369332"/>
          </a:xfrm>
          <a:prstGeom prst="rect">
            <a:avLst/>
          </a:prstGeom>
          <a:noFill/>
        </p:spPr>
        <p:txBody>
          <a:bodyPr wrap="none" rtlCol="0">
            <a:spAutoFit/>
          </a:bodyPr>
          <a:lstStyle/>
          <a:p>
            <a:r>
              <a:rPr lang="en-US" dirty="0" smtClean="0">
                <a:latin typeface="Times New Roman" pitchFamily="18" charset="0"/>
                <a:cs typeface="Times New Roman" pitchFamily="18" charset="0"/>
              </a:rPr>
              <a:t>Encrypted using ECB mode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Cbc encryption.png"/>
          <p:cNvPicPr>
            <a:picLocks noChangeAspect="1" noChangeArrowheads="1"/>
          </p:cNvPicPr>
          <p:nvPr/>
        </p:nvPicPr>
        <p:blipFill>
          <a:blip r:embed="rId3" cstate="print"/>
          <a:srcRect/>
          <a:stretch>
            <a:fillRect/>
          </a:stretch>
        </p:blipFill>
        <p:spPr bwMode="auto">
          <a:xfrm>
            <a:off x="1905000" y="3031093"/>
            <a:ext cx="5715000" cy="2314575"/>
          </a:xfrm>
          <a:prstGeom prst="rect">
            <a:avLst/>
          </a:prstGeom>
          <a:noFill/>
        </p:spPr>
      </p:pic>
      <p:sp>
        <p:nvSpPr>
          <p:cNvPr id="2" name="Title 1"/>
          <p:cNvSpPr>
            <a:spLocks noGrp="1"/>
          </p:cNvSpPr>
          <p:nvPr>
            <p:ph type="title"/>
          </p:nvPr>
        </p:nvSpPr>
        <p:spPr>
          <a:xfrm>
            <a:off x="3810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Cipher Block Chaining (CBC) mode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1800" dirty="0" smtClean="0">
                <a:latin typeface="Times New Roman" pitchFamily="18" charset="0"/>
                <a:cs typeface="Times New Roman" pitchFamily="18" charset="0"/>
              </a:rPr>
              <a:t>Invented by IBM in 1976</a:t>
            </a:r>
          </a:p>
          <a:p>
            <a:r>
              <a:rPr lang="en-US" sz="1800" dirty="0" smtClean="0">
                <a:latin typeface="Times New Roman" pitchFamily="18" charset="0"/>
                <a:cs typeface="Times New Roman" pitchFamily="18" charset="0"/>
              </a:rPr>
              <a:t>Each block of plaintext is XORed with the previous </a:t>
            </a:r>
            <a:r>
              <a:rPr lang="en-US" sz="1800" dirty="0" err="1" smtClean="0">
                <a:latin typeface="Times New Roman" pitchFamily="18" charset="0"/>
                <a:cs typeface="Times New Roman" pitchFamily="18" charset="0"/>
              </a:rPr>
              <a:t>ciphertext</a:t>
            </a:r>
            <a:r>
              <a:rPr lang="en-US" sz="1800" dirty="0" smtClean="0">
                <a:latin typeface="Times New Roman" pitchFamily="18" charset="0"/>
                <a:cs typeface="Times New Roman" pitchFamily="18" charset="0"/>
              </a:rPr>
              <a:t> block before being encrypted</a:t>
            </a:r>
          </a:p>
          <a:p>
            <a:r>
              <a:rPr lang="en-US" sz="1800" dirty="0" smtClean="0">
                <a:latin typeface="Times New Roman" pitchFamily="18" charset="0"/>
                <a:cs typeface="Times New Roman" pitchFamily="18" charset="0"/>
              </a:rPr>
              <a:t>Each </a:t>
            </a:r>
            <a:r>
              <a:rPr lang="en-US" sz="1800" dirty="0" err="1" smtClean="0">
                <a:latin typeface="Times New Roman" pitchFamily="18" charset="0"/>
                <a:cs typeface="Times New Roman" pitchFamily="18" charset="0"/>
              </a:rPr>
              <a:t>ciphertext</a:t>
            </a:r>
            <a:r>
              <a:rPr lang="en-US" sz="1800" dirty="0" smtClean="0">
                <a:latin typeface="Times New Roman" pitchFamily="18" charset="0"/>
                <a:cs typeface="Times New Roman" pitchFamily="18" charset="0"/>
              </a:rPr>
              <a:t> block depends on all plaintext blocks processed up to that point</a:t>
            </a:r>
          </a:p>
          <a:p>
            <a:r>
              <a:rPr lang="en-US" sz="1800" dirty="0" smtClean="0">
                <a:latin typeface="Times New Roman" pitchFamily="18" charset="0"/>
                <a:cs typeface="Times New Roman" pitchFamily="18" charset="0"/>
              </a:rPr>
              <a:t>For Uniqueness, an initialization vector (IV) must be used in the first block.</a:t>
            </a:r>
          </a:p>
          <a:p>
            <a:pPr lvl="1"/>
            <a:endParaRPr lang="en-US" sz="18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pic>
        <p:nvPicPr>
          <p:cNvPr id="51204" name="Picture 4" descr="C_i = E_K(P_i \oplus C_{i-1}), C_0 = IV"/>
          <p:cNvPicPr>
            <a:picLocks noChangeAspect="1" noChangeArrowheads="1"/>
          </p:cNvPicPr>
          <p:nvPr/>
        </p:nvPicPr>
        <p:blipFill>
          <a:blip r:embed="rId5" cstate="print"/>
          <a:srcRect/>
          <a:stretch>
            <a:fillRect/>
          </a:stretch>
        </p:blipFill>
        <p:spPr bwMode="auto">
          <a:xfrm>
            <a:off x="5334000" y="5345668"/>
            <a:ext cx="2381250" cy="200025"/>
          </a:xfrm>
          <a:prstGeom prst="rect">
            <a:avLst/>
          </a:prstGeom>
          <a:noFill/>
        </p:spPr>
      </p:pic>
      <p:sp>
        <p:nvSpPr>
          <p:cNvPr id="10" name="TextBox 9"/>
          <p:cNvSpPr txBox="1"/>
          <p:nvPr/>
        </p:nvSpPr>
        <p:spPr>
          <a:xfrm>
            <a:off x="2667000" y="5269468"/>
            <a:ext cx="2473754"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Mathematical Formula</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Cipher Block Chaining (CBC) mode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1800" dirty="0" smtClean="0">
                <a:latin typeface="Times New Roman" pitchFamily="18" charset="0"/>
                <a:cs typeface="Times New Roman" pitchFamily="18" charset="0"/>
              </a:rPr>
              <a:t>For each message to be encoded, a new IV should be used</a:t>
            </a:r>
          </a:p>
          <a:p>
            <a:r>
              <a:rPr lang="en-US" sz="1800" dirty="0" smtClean="0">
                <a:latin typeface="Times New Roman" pitchFamily="18" charset="0"/>
                <a:cs typeface="Times New Roman" pitchFamily="18" charset="0"/>
              </a:rPr>
              <a:t>Usage of the same IV for all messages would cause some problems:</a:t>
            </a:r>
          </a:p>
          <a:p>
            <a:pPr lvl="1"/>
            <a:r>
              <a:rPr lang="en-US" sz="1800" dirty="0" smtClean="0">
                <a:latin typeface="Times New Roman" pitchFamily="18" charset="0"/>
                <a:cs typeface="Times New Roman" pitchFamily="18" charset="0"/>
              </a:rPr>
              <a:t>Differences in similar messages can be found by an attacker</a:t>
            </a:r>
          </a:p>
          <a:p>
            <a:pPr lvl="1"/>
            <a:r>
              <a:rPr lang="en-US" sz="1800" dirty="0" smtClean="0">
                <a:latin typeface="Times New Roman" pitchFamily="18" charset="0"/>
                <a:cs typeface="Times New Roman" pitchFamily="18" charset="0"/>
              </a:rPr>
              <a:t>Old messages can be sent by an attacker at a later time</a:t>
            </a:r>
          </a:p>
          <a:p>
            <a:pPr lvl="1"/>
            <a:r>
              <a:rPr lang="en-US" sz="1800" dirty="0" smtClean="0">
                <a:latin typeface="Times New Roman" pitchFamily="18" charset="0"/>
                <a:cs typeface="Times New Roman" pitchFamily="18" charset="0"/>
              </a:rPr>
              <a:t>Chosen plaintext can be applied as an attack</a:t>
            </a:r>
          </a:p>
          <a:p>
            <a:pPr lvl="1"/>
            <a:endParaRPr lang="en-US" sz="18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pic>
        <p:nvPicPr>
          <p:cNvPr id="49154" name="Picture 2" descr="Cbc decryption.png"/>
          <p:cNvPicPr>
            <a:picLocks noChangeAspect="1" noChangeArrowheads="1"/>
          </p:cNvPicPr>
          <p:nvPr/>
        </p:nvPicPr>
        <p:blipFill>
          <a:blip r:embed="rId4" cstate="print"/>
          <a:srcRect/>
          <a:stretch>
            <a:fillRect/>
          </a:stretch>
        </p:blipFill>
        <p:spPr bwMode="auto">
          <a:xfrm>
            <a:off x="1676400" y="2971800"/>
            <a:ext cx="5715000" cy="2114550"/>
          </a:xfrm>
          <a:prstGeom prst="rect">
            <a:avLst/>
          </a:prstGeom>
          <a:noFill/>
        </p:spPr>
      </p:pic>
      <p:pic>
        <p:nvPicPr>
          <p:cNvPr id="49156" name="Picture 4" descr="P_i = D_K(C_i) \oplus C_{i-1}, C_0 = IV."/>
          <p:cNvPicPr>
            <a:picLocks noChangeAspect="1" noChangeArrowheads="1"/>
          </p:cNvPicPr>
          <p:nvPr/>
        </p:nvPicPr>
        <p:blipFill>
          <a:blip r:embed="rId5" cstate="print"/>
          <a:srcRect/>
          <a:stretch>
            <a:fillRect/>
          </a:stretch>
        </p:blipFill>
        <p:spPr bwMode="auto">
          <a:xfrm>
            <a:off x="4210050" y="5421868"/>
            <a:ext cx="2419350" cy="200025"/>
          </a:xfrm>
          <a:prstGeom prst="rect">
            <a:avLst/>
          </a:prstGeom>
          <a:noFill/>
        </p:spPr>
      </p:pic>
      <p:sp>
        <p:nvSpPr>
          <p:cNvPr id="10" name="TextBox 9"/>
          <p:cNvSpPr txBox="1"/>
          <p:nvPr/>
        </p:nvSpPr>
        <p:spPr>
          <a:xfrm>
            <a:off x="1466850" y="5345668"/>
            <a:ext cx="2473754"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Mathematical Formula</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Cipher Block Chaining (CBC) mode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1800" dirty="0" smtClean="0">
                <a:latin typeface="Times New Roman" pitchFamily="18" charset="0"/>
                <a:cs typeface="Times New Roman" pitchFamily="18" charset="0"/>
              </a:rPr>
              <a:t>Drawback(s)</a:t>
            </a:r>
          </a:p>
          <a:p>
            <a:pPr lvl="1"/>
            <a:r>
              <a:rPr lang="en-US" sz="1600" dirty="0" smtClean="0">
                <a:latin typeface="Times New Roman" pitchFamily="18" charset="0"/>
                <a:cs typeface="Times New Roman" pitchFamily="18" charset="0"/>
              </a:rPr>
              <a:t>Encryption is sequential (cannot be parallelized).</a:t>
            </a:r>
          </a:p>
          <a:p>
            <a:pPr lvl="1"/>
            <a:r>
              <a:rPr lang="en-US" sz="1600" dirty="0" smtClean="0">
                <a:latin typeface="Times New Roman" pitchFamily="18" charset="0"/>
                <a:cs typeface="Times New Roman" pitchFamily="18" charset="0"/>
              </a:rPr>
              <a:t>A one-bit change in a plaintext or IV affects all following </a:t>
            </a:r>
            <a:r>
              <a:rPr lang="en-US" sz="1600" dirty="0" err="1" smtClean="0">
                <a:latin typeface="Times New Roman" pitchFamily="18" charset="0"/>
                <a:cs typeface="Times New Roman" pitchFamily="18" charset="0"/>
              </a:rPr>
              <a:t>ciphertext</a:t>
            </a:r>
            <a:r>
              <a:rPr lang="en-US" sz="1600" dirty="0" smtClean="0">
                <a:latin typeface="Times New Roman" pitchFamily="18" charset="0"/>
                <a:cs typeface="Times New Roman" pitchFamily="18" charset="0"/>
              </a:rPr>
              <a:t> blocks.</a:t>
            </a:r>
          </a:p>
          <a:p>
            <a:r>
              <a:rPr lang="en-US" sz="1800" dirty="0" smtClean="0">
                <a:latin typeface="Times New Roman" pitchFamily="18" charset="0"/>
                <a:cs typeface="Times New Roman" pitchFamily="18" charset="0"/>
              </a:rPr>
              <a:t>For Decryption Incorrect IV causes only the first block of plaintext to be corrupt</a:t>
            </a:r>
          </a:p>
          <a:p>
            <a:pPr lvl="1"/>
            <a:r>
              <a:rPr lang="en-US" sz="1600" dirty="0" smtClean="0">
                <a:latin typeface="Times New Roman" pitchFamily="18" charset="0"/>
                <a:cs typeface="Times New Roman" pitchFamily="18" charset="0"/>
              </a:rPr>
              <a:t>Plaintext block can be recovered from two adjacent blocks of </a:t>
            </a:r>
            <a:r>
              <a:rPr lang="en-US" sz="1600" dirty="0" err="1" smtClean="0">
                <a:latin typeface="Times New Roman" pitchFamily="18" charset="0"/>
                <a:cs typeface="Times New Roman" pitchFamily="18" charset="0"/>
              </a:rPr>
              <a:t>ciphertext</a:t>
            </a:r>
            <a:endParaRPr lang="en-US" sz="16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Decryption</a:t>
            </a:r>
            <a:r>
              <a:rPr lang="en-US" sz="1600" smtClean="0">
                <a:latin typeface="Times New Roman" pitchFamily="18" charset="0"/>
                <a:cs typeface="Times New Roman" pitchFamily="18" charset="0"/>
              </a:rPr>
              <a:t> </a:t>
            </a:r>
            <a:r>
              <a:rPr lang="en-US" sz="1600" i="1" smtClean="0">
                <a:latin typeface="Times New Roman" pitchFamily="18" charset="0"/>
                <a:cs typeface="Times New Roman" pitchFamily="18" charset="0"/>
              </a:rPr>
              <a:t>cannot</a:t>
            </a:r>
            <a:r>
              <a:rPr lang="en-US" sz="1600" dirty="0" smtClean="0">
                <a:latin typeface="Times New Roman" pitchFamily="18" charset="0"/>
                <a:cs typeface="Times New Roman" pitchFamily="18" charset="0"/>
              </a:rPr>
              <a:t> be parallelized</a:t>
            </a:r>
          </a:p>
          <a:p>
            <a:pPr lvl="1"/>
            <a:r>
              <a:rPr lang="en-US" sz="1600" dirty="0" smtClean="0">
                <a:latin typeface="Times New Roman" pitchFamily="18" charset="0"/>
                <a:cs typeface="Times New Roman" pitchFamily="18" charset="0"/>
              </a:rPr>
              <a:t>one-bit change to the </a:t>
            </a:r>
            <a:r>
              <a:rPr lang="en-US" sz="1600" dirty="0" err="1" smtClean="0">
                <a:latin typeface="Times New Roman" pitchFamily="18" charset="0"/>
                <a:cs typeface="Times New Roman" pitchFamily="18" charset="0"/>
              </a:rPr>
              <a:t>ciphertext</a:t>
            </a:r>
            <a:r>
              <a:rPr lang="en-US" sz="1600" dirty="0" smtClean="0">
                <a:latin typeface="Times New Roman" pitchFamily="18" charset="0"/>
                <a:cs typeface="Times New Roman" pitchFamily="18" charset="0"/>
              </a:rPr>
              <a:t> causes complete corruption of the corresponding block of plaintext</a:t>
            </a:r>
          </a:p>
          <a:p>
            <a:pPr lvl="1"/>
            <a:r>
              <a:rPr lang="en-US" sz="1600" dirty="0" smtClean="0">
                <a:latin typeface="Times New Roman" pitchFamily="18" charset="0"/>
                <a:cs typeface="Times New Roman" pitchFamily="18" charset="0"/>
              </a:rPr>
              <a:t>rest of the blocks remain intact.</a:t>
            </a:r>
          </a:p>
          <a:p>
            <a:endParaRPr lang="en-US" sz="1800" dirty="0" smtClean="0">
              <a:latin typeface="Times New Roman" pitchFamily="18" charset="0"/>
              <a:cs typeface="Times New Roman" pitchFamily="18" charset="0"/>
            </a:endParaRPr>
          </a:p>
          <a:p>
            <a:pPr lvl="1"/>
            <a:endParaRPr lang="en-US" sz="18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pic>
        <p:nvPicPr>
          <p:cNvPr id="45058" name="Picture 2" descr="File:Tux.jpg"/>
          <p:cNvPicPr>
            <a:picLocks noChangeAspect="1" noChangeArrowheads="1"/>
          </p:cNvPicPr>
          <p:nvPr/>
        </p:nvPicPr>
        <p:blipFill>
          <a:blip r:embed="rId4" cstate="print"/>
          <a:srcRect/>
          <a:stretch>
            <a:fillRect/>
          </a:stretch>
        </p:blipFill>
        <p:spPr bwMode="auto">
          <a:xfrm>
            <a:off x="2590800" y="4114799"/>
            <a:ext cx="1866900" cy="2057401"/>
          </a:xfrm>
          <a:prstGeom prst="rect">
            <a:avLst/>
          </a:prstGeom>
          <a:noFill/>
        </p:spPr>
      </p:pic>
      <p:sp>
        <p:nvSpPr>
          <p:cNvPr id="10" name="TextBox 9"/>
          <p:cNvSpPr txBox="1"/>
          <p:nvPr/>
        </p:nvSpPr>
        <p:spPr>
          <a:xfrm>
            <a:off x="2552469" y="6096000"/>
            <a:ext cx="1588897" cy="369332"/>
          </a:xfrm>
          <a:prstGeom prst="rect">
            <a:avLst/>
          </a:prstGeom>
          <a:noFill/>
        </p:spPr>
        <p:txBody>
          <a:bodyPr wrap="none" rtlCol="0">
            <a:spAutoFit/>
          </a:bodyPr>
          <a:lstStyle/>
          <a:p>
            <a:r>
              <a:rPr lang="en-US" dirty="0" smtClean="0">
                <a:latin typeface="Times New Roman" pitchFamily="18" charset="0"/>
                <a:cs typeface="Times New Roman" pitchFamily="18" charset="0"/>
              </a:rPr>
              <a:t>Original Image</a:t>
            </a:r>
            <a:endParaRPr lang="en-US" dirty="0">
              <a:latin typeface="Times New Roman" pitchFamily="18" charset="0"/>
              <a:cs typeface="Times New Roman" pitchFamily="18" charset="0"/>
            </a:endParaRPr>
          </a:p>
        </p:txBody>
      </p:sp>
      <p:sp>
        <p:nvSpPr>
          <p:cNvPr id="11" name="TextBox 10"/>
          <p:cNvSpPr txBox="1"/>
          <p:nvPr/>
        </p:nvSpPr>
        <p:spPr>
          <a:xfrm>
            <a:off x="5371869" y="6096000"/>
            <a:ext cx="2781531" cy="369332"/>
          </a:xfrm>
          <a:prstGeom prst="rect">
            <a:avLst/>
          </a:prstGeom>
          <a:noFill/>
        </p:spPr>
        <p:txBody>
          <a:bodyPr wrap="none" rtlCol="0">
            <a:spAutoFit/>
          </a:bodyPr>
          <a:lstStyle/>
          <a:p>
            <a:r>
              <a:rPr lang="en-US" dirty="0" smtClean="0">
                <a:latin typeface="Times New Roman" pitchFamily="18" charset="0"/>
                <a:cs typeface="Times New Roman" pitchFamily="18" charset="0"/>
              </a:rPr>
              <a:t>Encrypted using CBC mode</a:t>
            </a:r>
            <a:endParaRPr lang="en-US" dirty="0">
              <a:latin typeface="Times New Roman" pitchFamily="18" charset="0"/>
              <a:cs typeface="Times New Roman" pitchFamily="18" charset="0"/>
            </a:endParaRPr>
          </a:p>
        </p:txBody>
      </p:sp>
      <p:pic>
        <p:nvPicPr>
          <p:cNvPr id="47106" name="Picture 2" descr="http://upload.wikimedia.org/wikipedia/commons/a/a0/Tux_secure.jpg"/>
          <p:cNvPicPr>
            <a:picLocks noChangeAspect="1" noChangeArrowheads="1"/>
          </p:cNvPicPr>
          <p:nvPr/>
        </p:nvPicPr>
        <p:blipFill>
          <a:blip r:embed="rId5" cstate="print"/>
          <a:srcRect/>
          <a:stretch>
            <a:fillRect/>
          </a:stretch>
        </p:blipFill>
        <p:spPr bwMode="auto">
          <a:xfrm>
            <a:off x="5752869" y="4114799"/>
            <a:ext cx="1866900" cy="2057401"/>
          </a:xfrm>
          <a:prstGeom prst="rect">
            <a:avLst/>
          </a:prstGeom>
          <a:noFill/>
        </p:spPr>
      </p:pic>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772400" cy="715962"/>
          </a:xfrm>
        </p:spPr>
        <p:txBody>
          <a:bodyPr>
            <a:normAutofit/>
          </a:bodyPr>
          <a:lstStyle/>
          <a:p>
            <a:r>
              <a:rPr lang="en-US" sz="3200" smtClean="0">
                <a:solidFill>
                  <a:schemeClr val="tx1"/>
                </a:solidFill>
                <a:latin typeface="Times New Roman" pitchFamily="18" charset="0"/>
                <a:cs typeface="Times New Roman" pitchFamily="18" charset="0"/>
              </a:rPr>
              <a:t>Cipher Feedback (CFB) mode</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1800" dirty="0" smtClean="0">
                <a:latin typeface="Times New Roman" pitchFamily="18" charset="0"/>
                <a:cs typeface="Times New Roman" pitchFamily="18" charset="0"/>
              </a:rPr>
              <a:t>Close relative of CBC, makes a block cipher into a self-synchronizing stream cipher</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10" name="TextBox 9"/>
          <p:cNvSpPr txBox="1"/>
          <p:nvPr/>
        </p:nvSpPr>
        <p:spPr>
          <a:xfrm>
            <a:off x="2133600" y="5191125"/>
            <a:ext cx="2473754"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Mathematical Formula</a:t>
            </a:r>
            <a:endParaRPr lang="en-US" b="1" dirty="0">
              <a:latin typeface="Times New Roman" pitchFamily="18" charset="0"/>
              <a:cs typeface="Times New Roman" pitchFamily="18" charset="0"/>
            </a:endParaRPr>
          </a:p>
        </p:txBody>
      </p:sp>
      <p:sp>
        <p:nvSpPr>
          <p:cNvPr id="4098" name="AutoShape 2"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4" name="AutoShape 8"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38" name="AutoShape 2" descr="http://upload.wikimedia.org/wikipedia/commons/f/fd/Cfb_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0" name="AutoShape 4" descr="http://upload.wikimedia.org/wikipedia/commons/f/fd/Cfb_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2" name="AutoShape 6" descr="http://upload.wikimedia.org/wikipedia/commons/f/fd/Cfb_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343" name="Picture 7"/>
          <p:cNvPicPr>
            <a:picLocks noChangeAspect="1" noChangeArrowheads="1"/>
          </p:cNvPicPr>
          <p:nvPr/>
        </p:nvPicPr>
        <p:blipFill>
          <a:blip r:embed="rId4" cstate="print"/>
          <a:srcRect/>
          <a:stretch>
            <a:fillRect/>
          </a:stretch>
        </p:blipFill>
        <p:spPr bwMode="auto">
          <a:xfrm>
            <a:off x="1752600" y="2095500"/>
            <a:ext cx="5648325" cy="2638425"/>
          </a:xfrm>
          <a:prstGeom prst="rect">
            <a:avLst/>
          </a:prstGeom>
          <a:noFill/>
          <a:ln w="9525">
            <a:noFill/>
            <a:miter lim="800000"/>
            <a:headEnd/>
            <a:tailEnd/>
          </a:ln>
        </p:spPr>
      </p:pic>
      <p:sp>
        <p:nvSpPr>
          <p:cNvPr id="14346" name="AutoShape 10" descr="P_i = E_K (C_{i-1}) \oplus C_i"/>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7" name="AutoShape 11" descr="C_{0} = \ \mbox{IV}"/>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5" name="AutoShape 9" descr="C_i = E_K (C_{i-1}) \oplus P_i"/>
          <p:cNvSpPr>
            <a:spLocks noChangeAspect="1" noChangeArrowheads="1"/>
          </p:cNvSpPr>
          <p:nvPr/>
        </p:nvSpPr>
        <p:spPr bwMode="auto">
          <a:xfrm>
            <a:off x="285750" y="-12700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9" name="AutoShape 13" descr="C_i = E_K (C_{i-1}) \oplus P_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51" name="AutoShape 15" descr="C_i = E_K (C_{i-1}) \oplus P_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352" name="Picture 16"/>
          <p:cNvPicPr>
            <a:picLocks noChangeAspect="1" noChangeArrowheads="1"/>
          </p:cNvPicPr>
          <p:nvPr/>
        </p:nvPicPr>
        <p:blipFill>
          <a:blip r:embed="rId5" cstate="print"/>
          <a:srcRect/>
          <a:stretch>
            <a:fillRect/>
          </a:stretch>
        </p:blipFill>
        <p:spPr bwMode="auto">
          <a:xfrm>
            <a:off x="4572000" y="5114925"/>
            <a:ext cx="1819275" cy="828675"/>
          </a:xfrm>
          <a:prstGeom prst="rect">
            <a:avLst/>
          </a:prstGeom>
          <a:noFill/>
          <a:ln w="9525">
            <a:noFill/>
            <a:miter lim="800000"/>
            <a:headEnd/>
            <a:tailEnd/>
          </a:ln>
        </p:spPr>
      </p:pic>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a:bodyPr>
          <a:lstStyle/>
          <a:p>
            <a:r>
              <a:rPr lang="en-US" sz="3200" smtClean="0">
                <a:solidFill>
                  <a:schemeClr val="tx1"/>
                </a:solidFill>
                <a:latin typeface="Times New Roman" pitchFamily="18" charset="0"/>
                <a:cs typeface="Times New Roman" pitchFamily="18" charset="0"/>
              </a:rPr>
              <a:t>Cipher Feedback (CFB) mode</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2800" dirty="0" smtClean="0">
                <a:latin typeface="Times New Roman" pitchFamily="18" charset="0"/>
                <a:cs typeface="Times New Roman" pitchFamily="18" charset="0"/>
              </a:rPr>
              <a:t>CFB decryption is almost identical to CBC encryption performed in reverse</a:t>
            </a:r>
          </a:p>
          <a:p>
            <a:endParaRPr lang="en-US" dirty="0" smtClean="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4098" name="AutoShape 2"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289" name="Picture 1"/>
          <p:cNvPicPr>
            <a:picLocks noChangeAspect="1" noChangeArrowheads="1"/>
          </p:cNvPicPr>
          <p:nvPr/>
        </p:nvPicPr>
        <p:blipFill>
          <a:blip r:embed="rId4" cstate="print"/>
          <a:srcRect/>
          <a:stretch>
            <a:fillRect/>
          </a:stretch>
        </p:blipFill>
        <p:spPr bwMode="auto">
          <a:xfrm>
            <a:off x="1981200" y="2819400"/>
            <a:ext cx="5715000" cy="2514600"/>
          </a:xfrm>
          <a:prstGeom prst="rect">
            <a:avLst/>
          </a:prstGeom>
          <a:noFill/>
          <a:ln w="9525">
            <a:noFill/>
            <a:miter lim="800000"/>
            <a:headEnd/>
            <a:tailEnd/>
          </a:ln>
        </p:spPr>
      </p:pic>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a:bodyPr>
          <a:lstStyle/>
          <a:p>
            <a:r>
              <a:rPr lang="en-US" sz="3200" dirty="0" smtClean="0">
                <a:solidFill>
                  <a:schemeClr val="tx1"/>
                </a:solidFill>
                <a:latin typeface="Times New Roman" pitchFamily="18" charset="0"/>
                <a:cs typeface="Times New Roman" pitchFamily="18" charset="0"/>
              </a:rPr>
              <a:t>Output Feedback (OFB) mode</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1800" dirty="0" smtClean="0">
                <a:latin typeface="Times New Roman" pitchFamily="18" charset="0"/>
                <a:cs typeface="Times New Roman" pitchFamily="18" charset="0"/>
              </a:rPr>
              <a:t>Makes a block cipher into a synchronous stream cipher</a:t>
            </a:r>
          </a:p>
          <a:p>
            <a:r>
              <a:rPr lang="en-US" sz="1800" dirty="0" smtClean="0">
                <a:latin typeface="Times New Roman" pitchFamily="18" charset="0"/>
                <a:cs typeface="Times New Roman" pitchFamily="18" charset="0"/>
              </a:rPr>
              <a:t>Just as with other stream ciphers, flipping a bit in the </a:t>
            </a:r>
            <a:r>
              <a:rPr lang="en-US" sz="1800" dirty="0" err="1" smtClean="0">
                <a:latin typeface="Times New Roman" pitchFamily="18" charset="0"/>
                <a:cs typeface="Times New Roman" pitchFamily="18" charset="0"/>
              </a:rPr>
              <a:t>ciphertext</a:t>
            </a:r>
            <a:r>
              <a:rPr lang="en-US" sz="1800" dirty="0" smtClean="0">
                <a:latin typeface="Times New Roman" pitchFamily="18" charset="0"/>
                <a:cs typeface="Times New Roman" pitchFamily="18" charset="0"/>
              </a:rPr>
              <a:t> produces a flipped bit in the plaintext at the same location</a:t>
            </a: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pPr lvl="1"/>
            <a:endParaRPr lang="en-US" sz="18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4098" name="AutoShape 2"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2" name="AutoShape 2" descr="http://upload.wikimedia.org/wikipedia/commons/a/a9/Ofb_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43" name="Picture 3"/>
          <p:cNvPicPr>
            <a:picLocks noChangeAspect="1" noChangeArrowheads="1"/>
          </p:cNvPicPr>
          <p:nvPr/>
        </p:nvPicPr>
        <p:blipFill>
          <a:blip r:embed="rId4" cstate="print"/>
          <a:srcRect/>
          <a:stretch>
            <a:fillRect/>
          </a:stretch>
        </p:blipFill>
        <p:spPr bwMode="auto">
          <a:xfrm>
            <a:off x="1676400" y="2514600"/>
            <a:ext cx="5715000" cy="2724150"/>
          </a:xfrm>
          <a:prstGeom prst="rect">
            <a:avLst/>
          </a:prstGeom>
          <a:noFill/>
          <a:ln w="9525">
            <a:noFill/>
            <a:miter lim="800000"/>
            <a:headEnd/>
            <a:tailEnd/>
          </a:ln>
        </p:spPr>
      </p:pic>
      <p:pic>
        <p:nvPicPr>
          <p:cNvPr id="1026" name="Picture 2"/>
          <p:cNvPicPr>
            <a:picLocks noChangeAspect="1" noChangeArrowheads="1"/>
          </p:cNvPicPr>
          <p:nvPr/>
        </p:nvPicPr>
        <p:blipFill>
          <a:blip r:embed="rId5" cstate="print"/>
          <a:srcRect/>
          <a:stretch>
            <a:fillRect/>
          </a:stretch>
        </p:blipFill>
        <p:spPr bwMode="auto">
          <a:xfrm>
            <a:off x="7620000" y="5334000"/>
            <a:ext cx="1257300" cy="1381125"/>
          </a:xfrm>
          <a:prstGeom prst="rect">
            <a:avLst/>
          </a:prstGeom>
          <a:noFill/>
          <a:ln w="9525">
            <a:noFill/>
            <a:miter lim="800000"/>
            <a:headEnd/>
            <a:tailEnd/>
          </a:ln>
        </p:spPr>
      </p:pic>
      <p:sp>
        <p:nvSpPr>
          <p:cNvPr id="12" name="TextBox 11"/>
          <p:cNvSpPr txBox="1"/>
          <p:nvPr/>
        </p:nvSpPr>
        <p:spPr>
          <a:xfrm>
            <a:off x="5222446" y="5715000"/>
            <a:ext cx="2473754"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Mathematical Formula</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a:bodyPr>
          <a:lstStyle/>
          <a:p>
            <a:r>
              <a:rPr lang="en-US" sz="3200" dirty="0" smtClean="0">
                <a:solidFill>
                  <a:schemeClr val="tx1"/>
                </a:solidFill>
                <a:latin typeface="Times New Roman" pitchFamily="18" charset="0"/>
                <a:cs typeface="Times New Roman" pitchFamily="18" charset="0"/>
              </a:rPr>
              <a:t>Output Feedback (OFB) mode</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2800" dirty="0" smtClean="0">
                <a:latin typeface="Times New Roman" pitchFamily="18" charset="0"/>
                <a:cs typeface="Times New Roman" pitchFamily="18" charset="0"/>
              </a:rPr>
              <a:t>Because of the symmetry of the XOR operation, encryption and decryption are exactly the same:</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4098" name="AutoShape 2"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194" name="Picture 2"/>
          <p:cNvPicPr>
            <a:picLocks noChangeAspect="1" noChangeArrowheads="1"/>
          </p:cNvPicPr>
          <p:nvPr/>
        </p:nvPicPr>
        <p:blipFill>
          <a:blip r:embed="rId4" cstate="print"/>
          <a:srcRect/>
          <a:stretch>
            <a:fillRect/>
          </a:stretch>
        </p:blipFill>
        <p:spPr bwMode="auto">
          <a:xfrm>
            <a:off x="1752600" y="2819400"/>
            <a:ext cx="5715000" cy="2724150"/>
          </a:xfrm>
          <a:prstGeom prst="rect">
            <a:avLst/>
          </a:prstGeom>
          <a:noFill/>
          <a:ln w="9525">
            <a:noFill/>
            <a:miter lim="800000"/>
            <a:headEnd/>
            <a:tailEnd/>
          </a:ln>
        </p:spPr>
      </p:pic>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19400"/>
            <a:ext cx="8153400" cy="1143000"/>
          </a:xfrm>
        </p:spPr>
        <p:txBody>
          <a:bodyPr>
            <a:normAutofit/>
          </a:bodyPr>
          <a:lstStyle/>
          <a:p>
            <a:pPr algn="r"/>
            <a:r>
              <a:rPr lang="en-US" u="sng" dirty="0" smtClean="0">
                <a:solidFill>
                  <a:schemeClr val="accent1"/>
                </a:solidFill>
                <a:latin typeface="Times New Roman" pitchFamily="18" charset="0"/>
                <a:cs typeface="Times New Roman" pitchFamily="18" charset="0"/>
              </a:rPr>
              <a:t>Data Encryption Standard (DES)</a:t>
            </a:r>
            <a:endParaRPr lang="en-US" u="sng"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772400" cy="715962"/>
          </a:xfrm>
        </p:spPr>
        <p:txBody>
          <a:bodyPr>
            <a:normAutofit/>
          </a:bodyPr>
          <a:lstStyle/>
          <a:p>
            <a:r>
              <a:rPr lang="en-US" sz="3200" dirty="0" smtClean="0">
                <a:solidFill>
                  <a:schemeClr val="tx1"/>
                </a:solidFill>
                <a:latin typeface="Times New Roman" pitchFamily="18" charset="0"/>
                <a:cs typeface="Times New Roman" pitchFamily="18" charset="0"/>
              </a:rPr>
              <a:t>Counter Mode (CTR) mode</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1800" dirty="0" smtClean="0">
                <a:latin typeface="Times New Roman" pitchFamily="18" charset="0"/>
                <a:cs typeface="Times New Roman" pitchFamily="18" charset="0"/>
              </a:rPr>
              <a:t>Like OFB, counter mode turns a block cipher into a stream cipher</a:t>
            </a:r>
          </a:p>
          <a:p>
            <a:r>
              <a:rPr lang="en-US" sz="1800" dirty="0" smtClean="0">
                <a:latin typeface="Times New Roman" pitchFamily="18" charset="0"/>
                <a:cs typeface="Times New Roman" pitchFamily="18" charset="0"/>
              </a:rPr>
              <a:t>The counter can be any function which produces a sequence which is guaranteed not to repeat for a long time</a:t>
            </a:r>
          </a:p>
          <a:p>
            <a:r>
              <a:rPr lang="en-US" sz="1800" dirty="0" smtClean="0">
                <a:latin typeface="Times New Roman" pitchFamily="18" charset="0"/>
                <a:cs typeface="Times New Roman" pitchFamily="18" charset="0"/>
              </a:rPr>
              <a:t>CTR mode is widely accepted and CBC, CTR modes are recommended by </a:t>
            </a:r>
            <a:r>
              <a:rPr lang="en-US" sz="1800" dirty="0" err="1" smtClean="0">
                <a:latin typeface="Times New Roman" pitchFamily="18" charset="0"/>
                <a:cs typeface="Times New Roman" pitchFamily="18" charset="0"/>
              </a:rPr>
              <a:t>Niels</a:t>
            </a:r>
            <a:r>
              <a:rPr lang="en-US" sz="1800" dirty="0" smtClean="0">
                <a:latin typeface="Times New Roman" pitchFamily="18" charset="0"/>
                <a:cs typeface="Times New Roman" pitchFamily="18" charset="0"/>
              </a:rPr>
              <a:t> Ferguson and Bruce </a:t>
            </a:r>
            <a:r>
              <a:rPr lang="en-US" sz="1800" dirty="0" err="1" smtClean="0">
                <a:latin typeface="Times New Roman" pitchFamily="18" charset="0"/>
                <a:cs typeface="Times New Roman" pitchFamily="18" charset="0"/>
              </a:rPr>
              <a:t>Schneier</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CTR mode is well suited to operate on a multi-processor machine where blocks can be encrypted in parallel </a:t>
            </a:r>
          </a:p>
          <a:p>
            <a:endParaRPr lang="en-US" sz="1800" dirty="0" smtClean="0">
              <a:latin typeface="Times New Roman" pitchFamily="18" charset="0"/>
              <a:cs typeface="Times New Roman" pitchFamily="18" charset="0"/>
            </a:endParaRPr>
          </a:p>
          <a:p>
            <a:pPr lvl="1"/>
            <a:endParaRPr lang="en-US" sz="18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4098" name="AutoShape 2"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146" name="Picture 2"/>
          <p:cNvPicPr>
            <a:picLocks noChangeAspect="1" noChangeArrowheads="1"/>
          </p:cNvPicPr>
          <p:nvPr/>
        </p:nvPicPr>
        <p:blipFill>
          <a:blip r:embed="rId4" cstate="print"/>
          <a:srcRect/>
          <a:stretch>
            <a:fillRect/>
          </a:stretch>
        </p:blipFill>
        <p:spPr bwMode="auto">
          <a:xfrm>
            <a:off x="1895475" y="3790950"/>
            <a:ext cx="5724525" cy="2305050"/>
          </a:xfrm>
          <a:prstGeom prst="rect">
            <a:avLst/>
          </a:prstGeom>
          <a:noFill/>
          <a:ln w="9525">
            <a:noFill/>
            <a:miter lim="800000"/>
            <a:headEnd/>
            <a:tailEnd/>
          </a:ln>
        </p:spPr>
      </p:pic>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a:bodyPr>
          <a:lstStyle/>
          <a:p>
            <a:r>
              <a:rPr lang="en-US" sz="3200" dirty="0" smtClean="0">
                <a:solidFill>
                  <a:schemeClr val="tx1"/>
                </a:solidFill>
                <a:latin typeface="Times New Roman" pitchFamily="18" charset="0"/>
                <a:cs typeface="Times New Roman" pitchFamily="18" charset="0"/>
              </a:rPr>
              <a:t>Counter Mode (CTR) mode</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pPr>
              <a:buNone/>
            </a:pPr>
            <a:endParaRPr lang="en-US" dirty="0" smtClean="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4098" name="AutoShape 2"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7" name="Picture 1"/>
          <p:cNvPicPr>
            <a:picLocks noChangeAspect="1" noChangeArrowheads="1"/>
          </p:cNvPicPr>
          <p:nvPr/>
        </p:nvPicPr>
        <p:blipFill>
          <a:blip r:embed="rId4" cstate="print"/>
          <a:srcRect/>
          <a:stretch>
            <a:fillRect/>
          </a:stretch>
        </p:blipFill>
        <p:spPr bwMode="auto">
          <a:xfrm>
            <a:off x="1828800" y="2133600"/>
            <a:ext cx="5715000" cy="2219325"/>
          </a:xfrm>
          <a:prstGeom prst="rect">
            <a:avLst/>
          </a:prstGeom>
          <a:noFill/>
          <a:ln w="9525">
            <a:noFill/>
            <a:miter lim="800000"/>
            <a:headEnd/>
            <a:tailEnd/>
          </a:ln>
        </p:spPr>
      </p:pic>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772400" cy="579438"/>
          </a:xfrm>
        </p:spPr>
        <p:txBody>
          <a:bodyPr>
            <a:normAutofit fontScale="90000"/>
          </a:bodyPr>
          <a:lstStyle/>
          <a:p>
            <a:r>
              <a:rPr lang="en-US" dirty="0" smtClean="0">
                <a:solidFill>
                  <a:schemeClr val="tx1"/>
                </a:solidFill>
                <a:latin typeface="Times New Roman" pitchFamily="18" charset="0"/>
                <a:cs typeface="Times New Roman" pitchFamily="18" charset="0"/>
              </a:rPr>
              <a:t>Acknowledgements</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a:xfrm>
            <a:off x="381000" y="1447800"/>
            <a:ext cx="8305800" cy="4572000"/>
          </a:xfrm>
        </p:spPr>
        <p:txBody>
          <a:bodyPr/>
          <a:lstStyle/>
          <a:p>
            <a:pPr>
              <a:buNone/>
            </a:pPr>
            <a:r>
              <a:rPr lang="en-US" dirty="0" smtClean="0">
                <a:latin typeface="Times New Roman" pitchFamily="18" charset="0"/>
                <a:cs typeface="Times New Roman" pitchFamily="18" charset="0"/>
              </a:rPr>
              <a:t>Material in this lecture are taken from the slides prepared by:</a:t>
            </a:r>
          </a:p>
          <a:p>
            <a:r>
              <a:rPr lang="en-US" dirty="0" smtClean="0">
                <a:latin typeface="Times New Roman" pitchFamily="18" charset="0"/>
                <a:cs typeface="Times New Roman" pitchFamily="18" charset="0"/>
              </a:rPr>
              <a:t>Prof. Dan </a:t>
            </a:r>
            <a:r>
              <a:rPr lang="en-US" dirty="0" err="1" smtClean="0">
                <a:latin typeface="Times New Roman" pitchFamily="18" charset="0"/>
                <a:cs typeface="Times New Roman" pitchFamily="18" charset="0"/>
              </a:rPr>
              <a:t>Boneh</a:t>
            </a:r>
            <a:r>
              <a:rPr lang="en-US" dirty="0" smtClean="0">
                <a:latin typeface="Times New Roman" pitchFamily="18" charset="0"/>
                <a:cs typeface="Times New Roman" pitchFamily="18" charset="0"/>
              </a:rPr>
              <a:t> </a:t>
            </a:r>
            <a:r>
              <a:rPr lang="en-US" smtClean="0">
                <a:latin typeface="Times New Roman" pitchFamily="18" charset="0"/>
                <a:cs typeface="Times New Roman" pitchFamily="18" charset="0"/>
              </a:rPr>
              <a:t>(Stanford</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Prof. O. </a:t>
            </a:r>
            <a:r>
              <a:rPr lang="en-US" dirty="0" err="1" smtClean="0">
                <a:latin typeface="Times New Roman" pitchFamily="18" charset="0"/>
                <a:cs typeface="Times New Roman" pitchFamily="18" charset="0"/>
              </a:rPr>
              <a:t>Spaniol</a:t>
            </a:r>
            <a:r>
              <a:rPr lang="en-US" dirty="0" smtClean="0">
                <a:latin typeface="Times New Roman" pitchFamily="18" charset="0"/>
                <a:cs typeface="Times New Roman" pitchFamily="18" charset="0"/>
              </a:rPr>
              <a:t> (RWTH Aachen)</a:t>
            </a:r>
          </a:p>
          <a:p>
            <a:endParaRPr lang="en-US" dirty="0">
              <a:latin typeface="Times New Roman" pitchFamily="18" charset="0"/>
              <a:cs typeface="Times New Roman" pitchFamily="18" charset="0"/>
            </a:endParaRP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3600" dirty="0" smtClean="0">
                <a:solidFill>
                  <a:schemeClr val="tx1"/>
                </a:solidFill>
                <a:latin typeface="Times New Roman" pitchFamily="18" charset="0"/>
                <a:cs typeface="Times New Roman" pitchFamily="18" charset="0"/>
              </a:rPr>
              <a:t>The Data Encryption Standard (DES)</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92200"/>
            <a:ext cx="8229600" cy="5003800"/>
          </a:xfrm>
        </p:spPr>
        <p:txBody>
          <a:bodyPr>
            <a:normAutofit/>
          </a:bodyPr>
          <a:lstStyle/>
          <a:p>
            <a:r>
              <a:rPr lang="en-US" dirty="0" smtClean="0">
                <a:latin typeface="Times New Roman" pitchFamily="18" charset="0"/>
                <a:cs typeface="Times New Roman" pitchFamily="18" charset="0"/>
              </a:rPr>
              <a:t>Early 1970s:  Horst </a:t>
            </a:r>
            <a:r>
              <a:rPr lang="en-US" dirty="0" err="1" smtClean="0">
                <a:latin typeface="Times New Roman" pitchFamily="18" charset="0"/>
                <a:cs typeface="Times New Roman" pitchFamily="18" charset="0"/>
              </a:rPr>
              <a:t>Feistel</a:t>
            </a:r>
            <a:r>
              <a:rPr lang="en-US" dirty="0" smtClean="0">
                <a:latin typeface="Times New Roman" pitchFamily="18" charset="0"/>
                <a:cs typeface="Times New Roman" pitchFamily="18" charset="0"/>
              </a:rPr>
              <a:t> designs Lucifer at IBM</a:t>
            </a:r>
          </a:p>
          <a:p>
            <a:pPr lvl="1"/>
            <a:r>
              <a:rPr lang="en-US" dirty="0" smtClean="0">
                <a:latin typeface="Times New Roman" pitchFamily="18" charset="0"/>
                <a:cs typeface="Times New Roman" pitchFamily="18" charset="0"/>
              </a:rPr>
              <a:t>key-</a:t>
            </a:r>
            <a:r>
              <a:rPr lang="en-US" dirty="0" err="1" smtClean="0">
                <a:latin typeface="Times New Roman" pitchFamily="18" charset="0"/>
                <a:cs typeface="Times New Roman" pitchFamily="18" charset="0"/>
              </a:rPr>
              <a:t>len</a:t>
            </a:r>
            <a:r>
              <a:rPr lang="en-US" dirty="0" smtClean="0">
                <a:latin typeface="Times New Roman" pitchFamily="18" charset="0"/>
                <a:cs typeface="Times New Roman" pitchFamily="18" charset="0"/>
              </a:rPr>
              <a:t> = 128 bits  ;   block-</a:t>
            </a:r>
            <a:r>
              <a:rPr lang="en-US" dirty="0" err="1" smtClean="0">
                <a:latin typeface="Times New Roman" pitchFamily="18" charset="0"/>
                <a:cs typeface="Times New Roman" pitchFamily="18" charset="0"/>
              </a:rPr>
              <a:t>len</a:t>
            </a:r>
            <a:r>
              <a:rPr lang="en-US" dirty="0" smtClean="0">
                <a:latin typeface="Times New Roman" pitchFamily="18" charset="0"/>
                <a:cs typeface="Times New Roman" pitchFamily="18" charset="0"/>
              </a:rPr>
              <a:t> = 128 bits</a:t>
            </a:r>
          </a:p>
          <a:p>
            <a:pPr>
              <a:spcBef>
                <a:spcPts val="1176"/>
              </a:spcBef>
            </a:pPr>
            <a:r>
              <a:rPr lang="en-US" dirty="0" smtClean="0">
                <a:latin typeface="Times New Roman" pitchFamily="18" charset="0"/>
                <a:cs typeface="Times New Roman" pitchFamily="18" charset="0"/>
              </a:rPr>
              <a:t>1973:  National Bureau of Standards (NBS) asks for block cipher proposals</a:t>
            </a:r>
          </a:p>
          <a:p>
            <a:pPr lvl="1">
              <a:spcBef>
                <a:spcPts val="1176"/>
              </a:spcBef>
            </a:pPr>
            <a:r>
              <a:rPr lang="en-US" dirty="0" smtClean="0">
                <a:latin typeface="Times New Roman" pitchFamily="18" charset="0"/>
                <a:cs typeface="Times New Roman" pitchFamily="18" charset="0"/>
              </a:rPr>
              <a:t>IBM submits variant of Lucifer.</a:t>
            </a:r>
          </a:p>
          <a:p>
            <a:pPr>
              <a:spcBef>
                <a:spcPts val="624"/>
              </a:spcBef>
            </a:pPr>
            <a:r>
              <a:rPr lang="en-US" dirty="0" smtClean="0">
                <a:latin typeface="Times New Roman" pitchFamily="18" charset="0"/>
                <a:cs typeface="Times New Roman" pitchFamily="18" charset="0"/>
              </a:rPr>
              <a:t>1976:  NBS adopts DES as a federal standard</a:t>
            </a:r>
          </a:p>
          <a:p>
            <a:pPr lvl="1">
              <a:spcBef>
                <a:spcPts val="624"/>
              </a:spcBef>
            </a:pPr>
            <a:r>
              <a:rPr lang="en-US" dirty="0" smtClean="0">
                <a:latin typeface="Times New Roman" pitchFamily="18" charset="0"/>
                <a:cs typeface="Times New Roman" pitchFamily="18" charset="0"/>
              </a:rPr>
              <a:t>key-</a:t>
            </a:r>
            <a:r>
              <a:rPr lang="en-US" dirty="0" err="1" smtClean="0">
                <a:latin typeface="Times New Roman" pitchFamily="18" charset="0"/>
                <a:cs typeface="Times New Roman" pitchFamily="18" charset="0"/>
              </a:rPr>
              <a:t>len</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56 </a:t>
            </a:r>
            <a:r>
              <a:rPr lang="en-US" dirty="0">
                <a:latin typeface="Times New Roman" pitchFamily="18" charset="0"/>
                <a:cs typeface="Times New Roman" pitchFamily="18" charset="0"/>
              </a:rPr>
              <a:t>bits  ;   block-</a:t>
            </a:r>
            <a:r>
              <a:rPr lang="en-US" dirty="0" err="1">
                <a:latin typeface="Times New Roman" pitchFamily="18" charset="0"/>
                <a:cs typeface="Times New Roman" pitchFamily="18" charset="0"/>
              </a:rPr>
              <a:t>len</a:t>
            </a:r>
            <a:r>
              <a:rPr lang="en-US" dirty="0">
                <a:latin typeface="Times New Roman" pitchFamily="18" charset="0"/>
                <a:cs typeface="Times New Roman" pitchFamily="18" charset="0"/>
              </a:rPr>
              <a:t> = </a:t>
            </a:r>
            <a:r>
              <a:rPr lang="en-US" dirty="0" smtClean="0">
                <a:latin typeface="Times New Roman" pitchFamily="18" charset="0"/>
                <a:cs typeface="Times New Roman" pitchFamily="18" charset="0"/>
              </a:rPr>
              <a:t>64 bits</a:t>
            </a:r>
          </a:p>
          <a:p>
            <a:r>
              <a:rPr lang="en-US" dirty="0" smtClean="0">
                <a:latin typeface="Times New Roman" pitchFamily="18" charset="0"/>
                <a:cs typeface="Times New Roman" pitchFamily="18" charset="0"/>
              </a:rPr>
              <a:t>Every 5</a:t>
            </a:r>
            <a:r>
              <a:rPr lang="en-US" i="1" dirty="0" smtClean="0">
                <a:latin typeface="Times New Roman" pitchFamily="18" charset="0"/>
                <a:cs typeface="Times New Roman" pitchFamily="18" charset="0"/>
              </a:rPr>
              <a:t> years:</a:t>
            </a:r>
          </a:p>
          <a:p>
            <a:pPr lvl="1"/>
            <a:r>
              <a:rPr lang="en-US" dirty="0" smtClean="0">
                <a:latin typeface="Times New Roman" pitchFamily="18" charset="0"/>
                <a:cs typeface="Times New Roman" pitchFamily="18" charset="0"/>
              </a:rPr>
              <a:t>DES review for decision about further usage</a:t>
            </a:r>
          </a:p>
          <a:p>
            <a:pPr lvl="1"/>
            <a:r>
              <a:rPr lang="en-US" dirty="0" smtClean="0">
                <a:latin typeface="Times New Roman" pitchFamily="18" charset="0"/>
                <a:cs typeface="Times New Roman" pitchFamily="18" charset="0"/>
              </a:rPr>
              <a:t> Result: Until now, no modifications were made</a:t>
            </a:r>
          </a:p>
          <a:p>
            <a:pPr marL="0" indent="0">
              <a:buNone/>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7185945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11134</TotalTime>
  <Words>3187</Words>
  <Application>Microsoft Office PowerPoint</Application>
  <PresentationFormat>On-screen Show (4:3)</PresentationFormat>
  <Paragraphs>716</Paragraphs>
  <Slides>82</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82</vt:i4>
      </vt:variant>
    </vt:vector>
  </HeadingPairs>
  <TitlesOfParts>
    <vt:vector size="91" baseType="lpstr">
      <vt:lpstr>Calibri</vt:lpstr>
      <vt:lpstr>Franklin Gothic Book</vt:lpstr>
      <vt:lpstr>Perpetua</vt:lpstr>
      <vt:lpstr>Symbol</vt:lpstr>
      <vt:lpstr>Times</vt:lpstr>
      <vt:lpstr>Times New Roman</vt:lpstr>
      <vt:lpstr>Wingdings</vt:lpstr>
      <vt:lpstr>Wingdings 2</vt:lpstr>
      <vt:lpstr>Equity</vt:lpstr>
      <vt:lpstr>CS-3002: Information Security</vt:lpstr>
      <vt:lpstr>Block Cipher</vt:lpstr>
      <vt:lpstr>Modern Ciphers</vt:lpstr>
      <vt:lpstr>Block Cipher</vt:lpstr>
      <vt:lpstr>Block Ciphers Built by Iteration</vt:lpstr>
      <vt:lpstr>Design Characteristics for Block Ciphers</vt:lpstr>
      <vt:lpstr>Confusion and Diffusion (Recap)</vt:lpstr>
      <vt:lpstr>Data Encryption Standard (DES)</vt:lpstr>
      <vt:lpstr>The Data Encryption Standard (DES)</vt:lpstr>
      <vt:lpstr>The Data Encryption Standard (DES)</vt:lpstr>
      <vt:lpstr>DES Challenge</vt:lpstr>
      <vt:lpstr>DES:  core idea – Feistel Network</vt:lpstr>
      <vt:lpstr>Inverse of Feistal Function</vt:lpstr>
      <vt:lpstr>Decryption circuit</vt:lpstr>
      <vt:lpstr>General Structure of DES</vt:lpstr>
      <vt:lpstr>DES Encryption Process</vt:lpstr>
      <vt:lpstr>Step 1 &amp; 4: Initial and Final Permutation</vt:lpstr>
      <vt:lpstr>Step 2: Generation of Round Keys</vt:lpstr>
      <vt:lpstr>Step 2: Generation of Round Keys</vt:lpstr>
      <vt:lpstr>Step 2: Generation of Round Keys</vt:lpstr>
      <vt:lpstr>Step 2: Generation of Round Keys</vt:lpstr>
      <vt:lpstr>Step 2: Generation of Round Keys</vt:lpstr>
      <vt:lpstr>Step 3: Application of Rounds (16 round Feistel network)</vt:lpstr>
      <vt:lpstr>One DES round</vt:lpstr>
      <vt:lpstr>The function    F(x, ki)</vt:lpstr>
      <vt:lpstr>E: Expansion P-box</vt:lpstr>
      <vt:lpstr>XOR: Key and Expanded R bits</vt:lpstr>
      <vt:lpstr>Application of S-Boxes</vt:lpstr>
      <vt:lpstr>The S-Boxes</vt:lpstr>
      <vt:lpstr>The S-Boxes</vt:lpstr>
      <vt:lpstr>Final Straight Permutation on S-Box Output</vt:lpstr>
      <vt:lpstr>PowerPoint Presentation</vt:lpstr>
      <vt:lpstr>PowerPoint Presentation</vt:lpstr>
      <vt:lpstr>PowerPoint Presentation</vt:lpstr>
      <vt:lpstr>DES Design Criteria</vt:lpstr>
      <vt:lpstr>Comments</vt:lpstr>
      <vt:lpstr>Choosing the S-boxes and P-box</vt:lpstr>
      <vt:lpstr>PowerPoint Presentation</vt:lpstr>
      <vt:lpstr>PowerPoint Presentation</vt:lpstr>
      <vt:lpstr>PowerPoint Presentation</vt:lpstr>
      <vt:lpstr>PowerPoint Presentation</vt:lpstr>
      <vt:lpstr>Security of DES</vt:lpstr>
      <vt:lpstr>Advance Encryption Standard (AES)</vt:lpstr>
      <vt:lpstr>The AES process</vt:lpstr>
      <vt:lpstr>AES is a Subs-Perm network (not Feistel)</vt:lpstr>
      <vt:lpstr>High-level Description of AES</vt:lpstr>
      <vt:lpstr>AES-128 schematic</vt:lpstr>
      <vt:lpstr>Encryption Process</vt:lpstr>
      <vt:lpstr>Transformation</vt:lpstr>
      <vt:lpstr>SubBytes</vt:lpstr>
      <vt:lpstr>ShiftRows</vt:lpstr>
      <vt:lpstr>MixColumns</vt:lpstr>
      <vt:lpstr>MixColumns</vt:lpstr>
      <vt:lpstr>AddRoundKey</vt:lpstr>
      <vt:lpstr>Example (Input)</vt:lpstr>
      <vt:lpstr>Example (Initial round)</vt:lpstr>
      <vt:lpstr>Example (R1-SubBytes)</vt:lpstr>
      <vt:lpstr>Example (R1-ShiftRows)</vt:lpstr>
      <vt:lpstr>Example (R1-MixColumns)</vt:lpstr>
      <vt:lpstr>Example (R1-AddRoundKey)</vt:lpstr>
      <vt:lpstr>PowerPoint Presentation</vt:lpstr>
      <vt:lpstr>PowerPoint Presentation</vt:lpstr>
      <vt:lpstr>Code size/performance tradeoff</vt:lpstr>
      <vt:lpstr>Example:   Javascript AES</vt:lpstr>
      <vt:lpstr>AES in hardware</vt:lpstr>
      <vt:lpstr>Attacks</vt:lpstr>
      <vt:lpstr>Performance:</vt:lpstr>
      <vt:lpstr>One-time and Many-time keys</vt:lpstr>
      <vt:lpstr>Modes of Encryption</vt:lpstr>
      <vt:lpstr>Electronic Codebook (ECB) mode</vt:lpstr>
      <vt:lpstr>Electronic Codebook (ECB) mode</vt:lpstr>
      <vt:lpstr>Electronic Codebook (ECB) mode</vt:lpstr>
      <vt:lpstr>Cipher Block Chaining (CBC) mode</vt:lpstr>
      <vt:lpstr>Cipher Block Chaining (CBC) mode</vt:lpstr>
      <vt:lpstr>Cipher Block Chaining (CBC) mode</vt:lpstr>
      <vt:lpstr>Cipher Feedback (CFB) mode</vt:lpstr>
      <vt:lpstr>Cipher Feedback (CFB) mode</vt:lpstr>
      <vt:lpstr>Output Feedback (OFB) mode</vt:lpstr>
      <vt:lpstr>Output Feedback (OFB) mode</vt:lpstr>
      <vt:lpstr>Counter Mode (CTR) mode</vt:lpstr>
      <vt:lpstr>Counter Mode (CTR) mode</vt:lpstr>
      <vt:lpstr>Acknowledgements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Sufian Hameed</dc:creator>
  <cp:lastModifiedBy>Microsoft account</cp:lastModifiedBy>
  <cp:revision>856</cp:revision>
  <dcterms:created xsi:type="dcterms:W3CDTF">2006-08-16T00:00:00Z</dcterms:created>
  <dcterms:modified xsi:type="dcterms:W3CDTF">2022-09-08T07:14:41Z</dcterms:modified>
</cp:coreProperties>
</file>