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476" r:id="rId4"/>
    <p:sldId id="477" r:id="rId5"/>
    <p:sldId id="478" r:id="rId6"/>
    <p:sldId id="479" r:id="rId7"/>
    <p:sldId id="480" r:id="rId8"/>
    <p:sldId id="417" r:id="rId9"/>
    <p:sldId id="481" r:id="rId10"/>
    <p:sldId id="482" r:id="rId11"/>
    <p:sldId id="467" r:id="rId12"/>
    <p:sldId id="465" r:id="rId13"/>
    <p:sldId id="436" r:id="rId14"/>
    <p:sldId id="437" r:id="rId15"/>
    <p:sldId id="438" r:id="rId16"/>
    <p:sldId id="485" r:id="rId17"/>
    <p:sldId id="483" r:id="rId18"/>
    <p:sldId id="474" r:id="rId19"/>
    <p:sldId id="468" r:id="rId20"/>
    <p:sldId id="469" r:id="rId21"/>
    <p:sldId id="470" r:id="rId22"/>
    <p:sldId id="471" r:id="rId23"/>
    <p:sldId id="475" r:id="rId24"/>
    <p:sldId id="472" r:id="rId25"/>
    <p:sldId id="473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84" r:id="rId3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lgorith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 life G actually takes security parameter like the size of the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Deterministic Algorithm.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Algorithm"/>
              </a:rPr>
              <a:t>algorithm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which, given a particular input, will always produce the same output, with the underlying machine always passing through the same sequence of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random</a:t>
            </a:r>
            <a:r>
              <a:rPr lang="en-US" baseline="0" dirty="0" smtClean="0"/>
              <a:t> element in Z_N is *very* likely to be in Z_N^*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P and Q are roughly same size and SQRT (N) or they are on the order of square root of N</a:t>
            </a:r>
          </a:p>
          <a:p>
            <a:endParaRPr lang="en-US" baseline="0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(N) = N – 2SQ(N), which is almost equal to N. </a:t>
            </a:r>
          </a:p>
          <a:p>
            <a:endParaRPr lang="en-US" baseline="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baseline="0" dirty="0" smtClean="0">
                <a:latin typeface="Times New Roman" pitchFamily="18" charset="0"/>
                <a:cs typeface="Times New Roman" pitchFamily="18" charset="0"/>
                <a:sym typeface="Symbol"/>
              </a:rPr>
              <a:t>Almost all elements in Zn </a:t>
            </a:r>
            <a:r>
              <a:rPr lang="en-US" baseline="0" smtClean="0">
                <a:latin typeface="Times New Roman" pitchFamily="18" charset="0"/>
                <a:cs typeface="Times New Roman" pitchFamily="18" charset="0"/>
                <a:sym typeface="Symbol"/>
              </a:rPr>
              <a:t>are invertible.</a:t>
            </a:r>
            <a:endParaRPr lang="en-US" baseline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explain what is a random oracle.   NEVER encrypt m directly</a:t>
            </a:r>
            <a:r>
              <a:rPr lang="en-US" baseline="0" dirty="0" smtClean="0"/>
              <a:t> with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9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AE-secure:</a:t>
            </a:r>
            <a:r>
              <a:rPr lang="en-US" baseline="0" dirty="0" smtClean="0"/>
              <a:t>  the scheme provides Authenticated Encryption.</a:t>
            </a:r>
          </a:p>
          <a:p>
            <a:r>
              <a:rPr lang="en-US" baseline="0" dirty="0" smtClean="0"/>
              <a:t>Resulting system is chosen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secure (in the random oracle model).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39F14-97F0-4A6F-8D15-923CFCB70D1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BB’04:    Boneh-</a:t>
            </a:r>
            <a:r>
              <a:rPr lang="en-US" dirty="0" err="1" smtClean="0"/>
              <a:t>Brumley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57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B5CF-A70D-408E-971F-5E5251E8D31F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78-168D-413F-9F74-B88EF134FA54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FD82-9B6C-424C-B691-A80A67F3599E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1901-1C5E-4596-A6DC-3BFDC4E4D6E6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071-54BD-40FB-B1BA-5408D0A4FED0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FED0-C479-4717-BE04-37C45F62B9FF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26FF-FFA1-4B11-91ED-5F0FA717E470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EB19-286A-4188-8D4D-8DE870B142DA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6476-87A1-4952-A772-C4F6E1ED7906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E788-75B6-4C2F-B354-EF738335A6EC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EF0B7-AA10-496B-BBDF-70A8A443034B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22687C-8154-4BEA-9E9C-0250F6D233E6}" type="datetime1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CS-3002: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Trapdoor One-way Functions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One-way function F(x) = y based on hard problem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Given input x: F(x) easy to compute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Given output y: hard to find input x with F(x) = 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Basis for asymmetry of public-key algorithms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Trapdoor one-way function F(x) = 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Given y and some secret: easy to find x with F(x) = 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Examples of secrets: prime factors, discrete logarithm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Basis for private key and decryption</a:t>
            </a: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70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a public-key encryption system is a triple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.(G, E, D)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G():   randomized alg. outputs a key pair  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m):  randomized alg. that takes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outputs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∈C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sk,c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det. alg.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takes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outputs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∈M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⊥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Consistency:    ∀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∀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D(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m) ) = 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16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Trapdoor functions (TDF)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trapdoor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X⟶Y  is a triplet of efficient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(G, F, F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G():   randomized alg. outputs a key pair   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,⋅):   det.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lg.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hat defines a function    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⟶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,⋅):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defines a function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 ⟶  X    that inverts   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precisely: ∀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output by G 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∀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x∈X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F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 F(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x) ) = x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(G, F, F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secure if   F(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⋅)   is a “one-way” function: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can be evaluated, but cannot be inverted without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20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Review: arithmetic mod composites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0"/>
            <a:ext cx="8763000" cy="421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   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q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   where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p,q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  are prime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{0,1,2,…,N-1}     ;     (Z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 {invertible elements in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u="sng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Facts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:     x 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is invertible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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x,N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1</a:t>
            </a:r>
          </a:p>
          <a:p>
            <a:pPr lvl="1">
              <a:lnSpc>
                <a:spcPts val="4060"/>
              </a:lnSpc>
              <a:tabLst>
                <a:tab pos="27432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Number of elements in  (Z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is    (N) = (p-1)(q-1) = N-p-q+1</a:t>
            </a:r>
          </a:p>
          <a:p>
            <a:pPr marL="0" indent="0">
              <a:spcBef>
                <a:spcPts val="1776"/>
              </a:spcBef>
              <a:buNone/>
              <a:tabLst>
                <a:tab pos="2743200" algn="l"/>
              </a:tabLst>
            </a:pPr>
            <a:endParaRPr lang="en-US" u="sng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0" indent="0">
              <a:spcBef>
                <a:spcPts val="1776"/>
              </a:spcBef>
              <a:buNone/>
              <a:tabLst>
                <a:tab pos="2743200" algn="l"/>
              </a:tabLst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Symbol"/>
              </a:rPr>
              <a:t>Euler’s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:          x (Z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:    x</a:t>
            </a:r>
            <a:r>
              <a:rPr lang="en-US" baseline="50000" dirty="0" smtClean="0">
                <a:latin typeface="Times New Roman" pitchFamily="18" charset="0"/>
                <a:cs typeface="Times New Roman" pitchFamily="18" charset="0"/>
                <a:sym typeface="Symbol"/>
              </a:rPr>
              <a:t>(N)  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 1     </a:t>
            </a:r>
            <a:endParaRPr lang="en-US" baseline="50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tabLst>
                <a:tab pos="27432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2590800" y="4419600"/>
            <a:ext cx="3657600" cy="685800"/>
          </a:xfrm>
          <a:prstGeom prst="round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RSA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trapdoor permutation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85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431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published: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Scientific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American, Aug. 1977.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widely used: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SSL/TLS:  certificates and key-exchange</a:t>
            </a:r>
          </a:p>
          <a:p>
            <a:pPr lvl="1">
              <a:spcBef>
                <a:spcPts val="17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e-mail and file systems</a:t>
            </a:r>
          </a:p>
          <a:p>
            <a:pPr marL="457200" lvl="1" indent="0">
              <a:spcBef>
                <a:spcPts val="1776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many others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8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RSA trapdoor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permutation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458200" cy="2743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random primes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p, q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1024 bits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 and compute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p.q</a:t>
            </a:r>
            <a:endParaRPr lang="en-US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Euler function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 = (p-1)(q-1)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random encryption key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(e,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 = 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decryption key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 = e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-1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s.t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   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e⋅d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   (mod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 )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 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output   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pk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(N, e)    ,     </a:t>
            </a:r>
            <a:r>
              <a:rPr lang="en-US" sz="2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sk</a:t>
            </a: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(N, d)</a:t>
            </a:r>
          </a:p>
          <a:p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60000"/>
              </a:spcBef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50917" name="Line 5"/>
          <p:cNvSpPr>
            <a:spLocks noChangeShapeType="1"/>
          </p:cNvSpPr>
          <p:nvPr/>
        </p:nvSpPr>
        <p:spPr bwMode="auto">
          <a:xfrm>
            <a:off x="338138" y="472440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8" name="Line 6"/>
          <p:cNvSpPr>
            <a:spLocks noChangeShapeType="1"/>
          </p:cNvSpPr>
          <p:nvPr/>
        </p:nvSpPr>
        <p:spPr bwMode="auto">
          <a:xfrm>
            <a:off x="304800" y="3810000"/>
            <a:ext cx="8348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533400" y="5359401"/>
            <a:ext cx="8382000" cy="3631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80000"/>
              </a:spcBef>
              <a:buClr>
                <a:schemeClr val="accent2"/>
              </a:buClr>
              <a:buSzPct val="70000"/>
            </a:pPr>
            <a:r>
              <a:rPr kumimoji="1" 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sz="22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kumimoji="1" 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kumimoji="1" lang="en-US" sz="22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sk</a:t>
            </a:r>
            <a:r>
              <a:rPr kumimoji="1" 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y)</a:t>
            </a:r>
            <a:r>
              <a:rPr kumimoji="1"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sz="2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sz="22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;      </a:t>
            </a:r>
            <a:r>
              <a:rPr kumimoji="1" lang="en-US" sz="2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sz="2200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=  </a:t>
            </a:r>
            <a:r>
              <a:rPr kumimoji="1" lang="en-US" sz="2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RSA(x)</a:t>
            </a:r>
            <a:r>
              <a:rPr kumimoji="1" lang="en-US" sz="2200" b="1" baseline="5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sz="2200" baseline="5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ed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sz="2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sz="2200" baseline="5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kumimoji="1" lang="en-US" sz="2200" baseline="5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(N)+</a:t>
            </a:r>
            <a:r>
              <a:rPr kumimoji="1" lang="en-US" sz="2200" baseline="5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kumimoji="1"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sz="2200" baseline="5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(N)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1" lang="en-US" sz="2200" baseline="8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kumimoji="1"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x</a:t>
            </a:r>
            <a:endParaRPr kumimoji="1"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3880248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4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 )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            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RSA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(x) = </a:t>
            </a:r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="1" baseline="40000" dirty="0" err="1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(in  Z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) = y 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98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RSA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Example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3800"/>
            <a:ext cx="8458200" cy="429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p = 3 and q = 11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n = p * q = 3 * 11 = 33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φ(n) = (p - 1) * (q - 1) = 2 * 10 = 20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e such that 1 &lt; e &lt; φ(n). Let e = 7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a value for d such that (d * e) % φ(n) = 1. One solution is d = 3 [(3 * 7) % 20 = 1]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key is (e, n) =&gt; (7, 33)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key is (d, n) =&gt; (3, 33)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encryption of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 = 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 =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 % 33 = 29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decryption of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 = 29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 = 29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 % 33 =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69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of RSA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Main attack vectors against RSA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Decrypting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 directly: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Difficulty of computing roots in modular arithmetic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Deriving private key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Difficulty of computing prime factors from n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 (difficulty) depends on size of prime numbers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Factorization of numbers up to 768 bits feasible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Keys with 2048 and more bits deemed secure</a:t>
            </a:r>
          </a:p>
          <a:p>
            <a:pPr lvl="2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(that is, ~600 decimal digits)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76400"/>
            <a:ext cx="159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362200"/>
            <a:ext cx="40957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Textbook RSA is insecure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419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Textbook RSA encryption: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public key: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N,e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⟵ m</a:t>
            </a:r>
            <a:r>
              <a:rPr lang="en-US" b="1" baseline="50000" dirty="0" smtClean="0">
                <a:latin typeface="Times New Roman" pitchFamily="18" charset="0"/>
                <a:cs typeface="Times New Roman" pitchFamily="18" charset="0"/>
              </a:rPr>
              <a:t>e         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in  Z</a:t>
            </a:r>
            <a:r>
              <a:rPr lang="en-US" baseline="-25000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  <a:sym typeface="Symbol" pitchFamily="18" charset="2"/>
              </a:rPr>
              <a:t>)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45000"/>
              </a:spcBef>
              <a:tabLst>
                <a:tab pos="4111625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secret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N,d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1" baseline="46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⟶ 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45000"/>
              </a:spcBef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			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nsecure cryptosystem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!!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45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not semantically secure and many attacks exist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⇒ 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RSA trapdoor permutation is 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encryption scheme 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57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Public-key encryption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 TDFs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267200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G, F, F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   secure TDF   X ⟶ Y       </a:t>
            </a:r>
          </a:p>
          <a:p>
            <a:pPr>
              <a:spcBef>
                <a:spcPts val="11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:   symmetric auth. encryption defined over (K,M,C)</a:t>
            </a:r>
          </a:p>
          <a:p>
            <a:pPr>
              <a:spcBef>
                <a:spcPts val="11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H: X ⟶ K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hash function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176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construct a pub-key enc.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ystem (G, E, D):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Key generation G:    same as G for TDF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2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will you learn today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Definition and Security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RSA Trapdoor </a:t>
            </a:r>
          </a:p>
          <a:p>
            <a:pPr lvl="2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ISO Standard for RSA public key encryption</a:t>
            </a: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8080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Public-key encryption from TDFs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886200" cy="2539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x ⟵ X,    	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⟵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x)</a:t>
            </a:r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 ⟵ H(x),  	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⟵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output   (y, c)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429000"/>
            <a:ext cx="3810000" cy="25399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, (</a:t>
            </a:r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y,c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x ⟵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y),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k ⟵ H(x),  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⟵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5613" algn="l"/>
              </a:tabLst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output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455613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798487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(G, F, F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   secure TDF   X ⟶ Y      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H: X ⟶ K   a hash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690" y="38862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78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pictures: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Security Theore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G, F, F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TDF,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auth. enc.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and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⟶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    is a   “random oracle”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then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(G,E,D)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is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CCA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438400" y="1193800"/>
            <a:ext cx="6248400" cy="1385332"/>
            <a:chOff x="2438400" y="1047750"/>
            <a:chExt cx="6248400" cy="1038999"/>
          </a:xfrm>
        </p:grpSpPr>
        <p:sp>
          <p:nvSpPr>
            <p:cNvPr id="4" name="Rectangle 3"/>
            <p:cNvSpPr/>
            <p:nvPr/>
          </p:nvSpPr>
          <p:spPr>
            <a:xfrm>
              <a:off x="2438400" y="1047750"/>
              <a:ext cx="121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F(</a:t>
              </a:r>
              <a:r>
                <a:rPr lang="en-US" sz="20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 x)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57600" y="1047750"/>
              <a:ext cx="50292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33463">
                <a:tabLst>
                  <a:tab pos="455613" algn="l"/>
                  <a:tab pos="1947863" algn="l"/>
                </a:tabLst>
              </a:pP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2000" baseline="-25000" dirty="0" err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H(x),  m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ight Brace 5"/>
            <p:cNvSpPr/>
            <p:nvPr/>
          </p:nvSpPr>
          <p:spPr>
            <a:xfrm rot="5400000">
              <a:off x="2933700" y="1162050"/>
              <a:ext cx="228600" cy="1219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0800" y="180975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header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-704850"/>
              <a:ext cx="228600" cy="495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23568" y="180975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body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05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6604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Incorrect use of a Trapdoor Function (TDF)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encrypt by applying F directly to plaintext: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Deterministic:    cannot be semantically secure !!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attacks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exist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990600" y="2209801"/>
            <a:ext cx="3581400" cy="14223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E(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, m)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output    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876800" y="2209801"/>
            <a:ext cx="3429000" cy="14223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D(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,  c 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output   F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c)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43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Review:  RSA pub-key encryption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(ISO std)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178800" cy="50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):   symmetric enc. scheme providing auth.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ncryption.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H:  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K   where  K is key space of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,D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376"/>
              </a:spcBef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():    generate RSA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),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N,d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  <a:tabLst>
                <a:tab pos="2286000" algn="l"/>
              </a:tabLs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m):	(1) choose random x in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(2)  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 RSA(x)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,   k  H(x)</a:t>
            </a:r>
          </a:p>
          <a:p>
            <a:pPr>
              <a:spcBef>
                <a:spcPts val="1200"/>
              </a:spcBef>
              <a:buNone/>
              <a:tabLst>
                <a:tab pos="2286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		(3) output  (y ,  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3600"/>
              </a:spcBef>
              <a:tabLst>
                <a:tab pos="2286000" algn="l"/>
              </a:tabLst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 (y, c) ):    output  D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RSA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(y)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 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98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lengths</a:t>
            </a:r>
          </a:p>
        </p:txBody>
      </p:sp>
      <p:sp>
        <p:nvSpPr>
          <p:cNvPr id="5611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39624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Security of public key system should be comparable to security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symmetric cipher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		    RSA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Cipher key-size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Modulus </a:t>
            </a:r>
            <a:r>
              <a:rPr lang="en-US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 80 bits		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1024 bits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128 bits		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3072 bits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  256 bits (AES)		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15360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55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 attacks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81600"/>
          </a:xfrm>
        </p:spPr>
        <p:txBody>
          <a:bodyPr>
            <a:normAutofit/>
          </a:bodyPr>
          <a:lstStyle/>
          <a:p>
            <a:pPr marL="0" indent="0">
              <a:lnSpc>
                <a:spcPts val="3320"/>
              </a:lnSpc>
              <a:spcBef>
                <a:spcPct val="6000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[Kocher et al. 1997]   ,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[BB’04]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time it takes to compute   c</a:t>
            </a:r>
            <a:r>
              <a:rPr lang="en-US" baseline="50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(mod N)    can expose   d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[Kocher  et al. 1999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 consumption of a smartcard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computing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50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(mod N)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  d.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Faults attack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[BDL’97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computer error during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50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(mod N)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   d.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524000" y="5410200"/>
            <a:ext cx="6209200" cy="430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kumimoji="1" lang="en-US" sz="2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common defense:</a:t>
            </a:r>
            <a:r>
              <a:rPr kumimoji="1" lang="en-US" sz="22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1" lang="en-US" sz="2200" dirty="0" smtClean="0">
                <a:latin typeface="Times New Roman" pitchFamily="18" charset="0"/>
                <a:cs typeface="Times New Roman" pitchFamily="18" charset="0"/>
              </a:rPr>
              <a:t>check </a:t>
            </a:r>
            <a:r>
              <a:rPr kumimoji="1" lang="en-US" sz="2200" dirty="0">
                <a:latin typeface="Times New Roman" pitchFamily="18" charset="0"/>
                <a:cs typeface="Times New Roman" pitchFamily="18" charset="0"/>
              </a:rPr>
              <a:t>output. </a:t>
            </a:r>
            <a:r>
              <a:rPr kumimoji="1" lang="en-US" sz="2200" dirty="0" smtClean="0">
                <a:latin typeface="Times New Roman" pitchFamily="18" charset="0"/>
                <a:cs typeface="Times New Roman" pitchFamily="18" charset="0"/>
              </a:rPr>
              <a:t>   10% </a:t>
            </a:r>
            <a:r>
              <a:rPr kumimoji="1" lang="en-US" sz="2200" dirty="0">
                <a:latin typeface="Times New Roman" pitchFamily="18" charset="0"/>
                <a:cs typeface="Times New Roman" pitchFamily="18" charset="0"/>
              </a:rPr>
              <a:t>slowdown.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311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Key Exchange with Public Key Encryption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20010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200100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D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2763" y="1416800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1" y="14168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p:pic>
        <p:nvPicPr>
          <p:cNvPr id="7" name="Ink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720" y="2229600"/>
            <a:ext cx="7392960" cy="32568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2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encryption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public-key encryption system is a triple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algs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  (G, E, D)</a:t>
            </a:r>
          </a:p>
          <a:p>
            <a:pPr>
              <a:spcBef>
                <a:spcPts val="18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G():   randomized alg. outputs a key pair   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m):  randomized alg. that takes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and outputs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∈C</a:t>
            </a:r>
          </a:p>
          <a:p>
            <a:pPr>
              <a:spcBef>
                <a:spcPts val="18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sk,c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det.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alg. that takes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outputs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∈M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or ⊥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Consistency:    ∀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output by G :    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∀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    D(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m) ) = 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Establishing a shared secret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98601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498601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209801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⟵ G()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10"/>
          <p:cNvGrpSpPr/>
          <p:nvPr/>
        </p:nvGrpSpPr>
        <p:grpSpPr>
          <a:xfrm>
            <a:off x="1066800" y="2921003"/>
            <a:ext cx="6781800" cy="609600"/>
            <a:chOff x="1066800" y="2190750"/>
            <a:chExt cx="6781800" cy="4572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066800" y="2647950"/>
              <a:ext cx="678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505200" y="2190750"/>
              <a:ext cx="172354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“Alice”,  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62450" y="3530600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random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∈ {0,1}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128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66800" y="5054600"/>
            <a:ext cx="678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nk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400" y="4430400"/>
            <a:ext cx="5815080" cy="1926240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7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Exchange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Symmetric cryptosystems secure and efficient, but ...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Precondition: secure exchange of keys in advance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Paradox situation at a first glance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secure communication depends on secure key exchange</a:t>
            </a: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43050"/>
            <a:ext cx="67532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(eavesdropping)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3800"/>
            <a:ext cx="8077200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Adversary sees   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   E(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x)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and wants 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∈M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 security    ⇒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adversary cannot distinguish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 E(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x),  x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from   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 E(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x), 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∈M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⇒   can derive session key from  x.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   protocol is vulnerable to man-in-the-middle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59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Insecure against man in the middle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97000"/>
            <a:ext cx="8229600" cy="81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As described, the protocol is insecure against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active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attacks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07048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0" y="2407048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Bob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1" y="2413001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 smtClean="0">
                <a:latin typeface="Times New Roman" pitchFamily="18" charset="0"/>
                <a:cs typeface="Times New Roman" pitchFamily="18" charset="0"/>
              </a:rPr>
              <a:t>MiTM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022601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⟵ G()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14400" y="3829448"/>
            <a:ext cx="7162800" cy="615553"/>
            <a:chOff x="1066800" y="2190750"/>
            <a:chExt cx="7010400" cy="46166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066800" y="2647950"/>
              <a:ext cx="7010400" cy="44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52600" y="2190750"/>
              <a:ext cx="162569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“Alice”, 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05200" y="3022601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’) ⟵ G()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85046" y="4415552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hoose random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∈ {0,1}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128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8"/>
          <p:cNvGrpSpPr/>
          <p:nvPr/>
        </p:nvGrpSpPr>
        <p:grpSpPr>
          <a:xfrm>
            <a:off x="914400" y="5359404"/>
            <a:ext cx="7162800" cy="609600"/>
            <a:chOff x="914400" y="4019550"/>
            <a:chExt cx="7162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914400" y="4476750"/>
              <a:ext cx="7162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10200" y="4019550"/>
              <a:ext cx="232146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“Bob”,  E(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’, x)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4019550"/>
              <a:ext cx="225254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“Bob”,  E(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pk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x)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" name="Ink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60" y="3876480"/>
            <a:ext cx="6526440" cy="2630880"/>
          </a:xfrm>
          <a:prstGeom prst="rect">
            <a:avLst/>
          </a:prstGeom>
        </p:spPr>
      </p:pic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" name="Picture 19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8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318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key encryption:  constructions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Constructions generally rely on hard problems from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theory and algebra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module: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Brief detour to catch up on the relevant background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79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Multi-party Key Exchange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Involved multi-party key exchange with symmetric keys</a:t>
            </a:r>
          </a:p>
          <a:p>
            <a:pPr lvl="1"/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Quadratic growths: </a:t>
            </a:r>
            <a:r>
              <a:rPr lang="pt-BR" sz="2200" i="1" dirty="0" smtClean="0">
                <a:latin typeface="Times New Roman" pitchFamily="18" charset="0"/>
                <a:cs typeface="Times New Roman" pitchFamily="18" charset="0"/>
              </a:rPr>
              <a:t>n parties → (n2 - n) / 2 keys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 rooted in symmetry (shared keys).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Alternatives?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56578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Asymmetric Keys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Solution: Two types of keys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public key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(K+) = enables encryption but no decryption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Private/secret key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(K–) = used for decryption only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 to deduce secret from public key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... similar to a classic mailbox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733800"/>
            <a:ext cx="5867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Asymmetric Cryptosystem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Asymmetric cryptosystems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Asymmetric encryption and decryption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K+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public key of Bob K–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 = secret key of Bob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secure key exchange necessary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05125"/>
            <a:ext cx="66008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Exchange with Public Keys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Scalable communication with multiple parties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Linear number of exchanges: n parties → n public keys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Real-world systems with millions of keys (e.g. PGP)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... for the moment everything is fine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95400"/>
            <a:ext cx="58959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Session setup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(for now, only eavesdropping security)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Non-interactive applications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(e.g.  Email)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Bob sends email to Alice encrypted using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alice</a:t>
            </a:r>
            <a:endParaRPr lang="en-US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  Bob needs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alice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(public key management)</a:t>
            </a:r>
            <a:endParaRPr lang="en-US" sz="2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24130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 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1" y="1957276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Alice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248400" y="2413000"/>
            <a:ext cx="2209800" cy="142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choose random x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(e.g.  48 bytes)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1" y="19050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Bob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400" y="2000648"/>
            <a:ext cx="2971800" cy="615553"/>
            <a:chOff x="3505200" y="1652885"/>
            <a:chExt cx="2971800" cy="46166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505200" y="21145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1652885"/>
              <a:ext cx="51007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pk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00400" y="2921003"/>
            <a:ext cx="2971800" cy="546836"/>
            <a:chOff x="3505200" y="2237823"/>
            <a:chExt cx="2971800" cy="410127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505200" y="2647950"/>
              <a:ext cx="297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67200" y="2237823"/>
              <a:ext cx="124425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2400" dirty="0" smtClean="0"/>
                <a:t>, x)</a:t>
              </a:r>
              <a:endParaRPr 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52600" y="32258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6" name="Picture 1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698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 Problems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Integer factorization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Discrete logarithm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Hardness: No polynomial-time algorithms known yet</a:t>
            </a: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71600"/>
            <a:ext cx="4886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352800"/>
            <a:ext cx="54864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84</TotalTime>
  <Words>1683</Words>
  <Application>Microsoft Office PowerPoint</Application>
  <PresentationFormat>On-screen Show (4:3)</PresentationFormat>
  <Paragraphs>375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Franklin Gothic Book</vt:lpstr>
      <vt:lpstr>Perpetua</vt:lpstr>
      <vt:lpstr>Symbol</vt:lpstr>
      <vt:lpstr>Tahoma</vt:lpstr>
      <vt:lpstr>Times New Roman</vt:lpstr>
      <vt:lpstr>Wingdings</vt:lpstr>
      <vt:lpstr>Wingdings 2</vt:lpstr>
      <vt:lpstr>Equity</vt:lpstr>
      <vt:lpstr>CS-3002: Information Security</vt:lpstr>
      <vt:lpstr>Overview </vt:lpstr>
      <vt:lpstr>Key Exchange </vt:lpstr>
      <vt:lpstr>Multi-party Key Exchange </vt:lpstr>
      <vt:lpstr>Asymmetric Keys </vt:lpstr>
      <vt:lpstr>Asymmetric Cryptosystem</vt:lpstr>
      <vt:lpstr>Key Exchange with Public Keys</vt:lpstr>
      <vt:lpstr>Applications</vt:lpstr>
      <vt:lpstr>Hard Problems</vt:lpstr>
      <vt:lpstr>Trapdoor One-way Functions</vt:lpstr>
      <vt:lpstr>Public Key Encryption</vt:lpstr>
      <vt:lpstr>Trapdoor functions (TDF)</vt:lpstr>
      <vt:lpstr>Review: arithmetic mod composites</vt:lpstr>
      <vt:lpstr>The RSA trapdoor permutation</vt:lpstr>
      <vt:lpstr>The RSA trapdoor permutation</vt:lpstr>
      <vt:lpstr>The RSA Algorithm Example</vt:lpstr>
      <vt:lpstr>Security of RSA</vt:lpstr>
      <vt:lpstr>Textbook RSA is insecure</vt:lpstr>
      <vt:lpstr>Public-key encryption from TDFs </vt:lpstr>
      <vt:lpstr>Public-key encryption from TDFs </vt:lpstr>
      <vt:lpstr>PowerPoint Presentation</vt:lpstr>
      <vt:lpstr>Incorrect use of a Trapdoor Function (TDF)</vt:lpstr>
      <vt:lpstr>Review:  RSA pub-key encryption   (ISO std)</vt:lpstr>
      <vt:lpstr>Key lengths</vt:lpstr>
      <vt:lpstr>Implementation attacks</vt:lpstr>
      <vt:lpstr>Key Exchange with Public Key Encryption</vt:lpstr>
      <vt:lpstr>Public key encryption</vt:lpstr>
      <vt:lpstr>Public key encryption</vt:lpstr>
      <vt:lpstr>Establishing a shared secret</vt:lpstr>
      <vt:lpstr>Security  (eavesdropping)</vt:lpstr>
      <vt:lpstr>Insecure against man in the middle</vt:lpstr>
      <vt:lpstr>Public key encryption:  constructions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712</cp:revision>
  <dcterms:created xsi:type="dcterms:W3CDTF">2006-08-16T00:00:00Z</dcterms:created>
  <dcterms:modified xsi:type="dcterms:W3CDTF">2022-09-22T09:17:05Z</dcterms:modified>
</cp:coreProperties>
</file>