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9" r:id="rId3"/>
    <p:sldId id="500" r:id="rId4"/>
    <p:sldId id="530" r:id="rId5"/>
    <p:sldId id="531" r:id="rId6"/>
    <p:sldId id="532" r:id="rId7"/>
    <p:sldId id="533" r:id="rId8"/>
    <p:sldId id="535" r:id="rId9"/>
    <p:sldId id="536" r:id="rId10"/>
    <p:sldId id="537" r:id="rId11"/>
    <p:sldId id="538" r:id="rId12"/>
    <p:sldId id="539" r:id="rId13"/>
    <p:sldId id="540" r:id="rId14"/>
    <p:sldId id="541" r:id="rId15"/>
    <p:sldId id="542" r:id="rId16"/>
    <p:sldId id="543" r:id="rId17"/>
    <p:sldId id="544" r:id="rId18"/>
    <p:sldId id="573" r:id="rId19"/>
    <p:sldId id="545" r:id="rId20"/>
    <p:sldId id="546" r:id="rId21"/>
    <p:sldId id="577" r:id="rId22"/>
    <p:sldId id="578" r:id="rId23"/>
    <p:sldId id="579" r:id="rId24"/>
    <p:sldId id="547" r:id="rId25"/>
    <p:sldId id="548" r:id="rId26"/>
    <p:sldId id="580" r:id="rId27"/>
    <p:sldId id="581" r:id="rId28"/>
    <p:sldId id="574" r:id="rId29"/>
    <p:sldId id="575" r:id="rId30"/>
    <p:sldId id="551" r:id="rId31"/>
    <p:sldId id="576" r:id="rId32"/>
    <p:sldId id="552" r:id="rId33"/>
    <p:sldId id="553" r:id="rId34"/>
    <p:sldId id="554" r:id="rId35"/>
    <p:sldId id="555" r:id="rId36"/>
    <p:sldId id="556" r:id="rId37"/>
    <p:sldId id="557" r:id="rId38"/>
    <p:sldId id="558" r:id="rId39"/>
    <p:sldId id="559" r:id="rId40"/>
    <p:sldId id="560" r:id="rId41"/>
    <p:sldId id="529" r:id="rId4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0000" autoAdjust="0"/>
  </p:normalViewPr>
  <p:slideViewPr>
    <p:cSldViewPr>
      <p:cViewPr varScale="1">
        <p:scale>
          <a:sx n="67" d="100"/>
          <a:sy n="67" d="100"/>
        </p:scale>
        <p:origin x="145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4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Rainbow_table" TargetMode="External"/><Relationship Id="rId3" Type="http://schemas.openxmlformats.org/officeDocument/2006/relationships/hyperlink" Target="http://en.wikipedia.org/wiki/Random_Number_Generator" TargetMode="External"/><Relationship Id="rId7" Type="http://schemas.openxmlformats.org/officeDocument/2006/relationships/hyperlink" Target="http://en.wikipedia.org/wiki/Passphras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Password" TargetMode="External"/><Relationship Id="rId5" Type="http://schemas.openxmlformats.org/officeDocument/2006/relationships/hyperlink" Target="http://en.wikipedia.org/wiki/Hash_function" TargetMode="External"/><Relationship Id="rId4" Type="http://schemas.openxmlformats.org/officeDocument/2006/relationships/hyperlink" Target="http://en.wikipedia.org/wiki/One-way_function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3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Random Number Generator"/>
              </a:rPr>
              <a:t>random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data that is used as an additional input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One-way function"/>
              </a:rPr>
              <a:t>one-way function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Hash function"/>
              </a:rPr>
              <a:t>hashes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Password"/>
              </a:rPr>
              <a:t>password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Passphrase"/>
              </a:rPr>
              <a:t>passphrase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intent of the salt itself is primarily to defeat pre-computed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Rainbow table"/>
              </a:rPr>
              <a:t>rainbow table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attacks that could otherwise be used to greatly improve the efficiency of cracking the hashed password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1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Masquerading =</a:t>
            </a:r>
            <a:r>
              <a:rPr lang="en-US" sz="1200" baseline="0" dirty="0" smtClean="0">
                <a:latin typeface="Times New Roman" pitchFamily="18" charset="0"/>
                <a:cs typeface="Times New Roman" pitchFamily="18" charset="0"/>
              </a:rPr>
              <a:t> Disguise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86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TKIP =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Temporal Key Integrity Protocol</a:t>
            </a:r>
          </a:p>
          <a:p>
            <a:r>
              <a:rPr lang="en-US" sz="12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AES-CCMP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 Cipher Mode with Block Chaining Message Authentication Code Protocol</a:t>
            </a:r>
            <a:endParaRPr lang="en-US" sz="1200" b="1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3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C2D2-FF37-4D03-B2D4-FC058971E286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8AC7-0B93-452B-8B73-2FCA7AA19245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AB2-E3AB-445A-A56C-58DF447BF13C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5BF1-AF21-4361-947D-41884B5E92A6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AD60-5C43-4C7D-A846-6646800C916C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C321-38AF-4E86-851A-0B552400484D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6F81-A3D9-4A34-B076-6BE7DC05D31B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0682-2470-459C-BB52-3E36B05D79D8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5E4F-3275-43F8-8F2B-F19076DFB8B2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D41E-885D-4494-835A-AFE501038C7E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442B-D16A-4CA2-AA50-AFBCC63360F1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AA683A-EA8E-455E-ABBC-4F513239ED04}" type="datetime1">
              <a:rPr lang="en-US" smtClean="0"/>
              <a:pPr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uosecurity.com/2013/02/bypassing-googles-two-factor-authentication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# </a:t>
            </a: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9: </a:t>
            </a: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Authentication and Access Control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CS-3002: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Security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Unix Password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User credentials stored in two separate databases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/etc/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Basic user information (publicly readable)</a:t>
            </a: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/etc/shadow Salt and hashed passwords (protected)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057400"/>
            <a:ext cx="62769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114800"/>
            <a:ext cx="61722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Good Password?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Testing for insecure passwords is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very easy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normal core i3 laptop can test 21 million MD5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hashs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per hour</a:t>
            </a: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Passwords should be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very hard to guess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 dictionary words, names, dates and patterns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Simple transformations (e.g. reversing) not sufficient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Minimum length and diversity of passwords</a:t>
            </a: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Study by Klein from 1989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21% of 13,797 passwords cracked within one week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Selection of Passwords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about these?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Hmh40hcr. and DB:L,I4yF!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Trick: first letters of memorable phrase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“He made him an offer he can't refuse.” =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Hmh40hcr.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“Darth Vader: Luke, I am your father!” =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DB:L,I4yF!</a:t>
            </a:r>
          </a:p>
          <a:p>
            <a:pPr lvl="1"/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Trick: interweave words of memorable phrase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“My kingdom for a horse!” = </a:t>
            </a: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KiHor;NgSe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Avoidance of too common phrases</a:t>
            </a:r>
          </a:p>
          <a:p>
            <a:pPr lvl="1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2bon2b found in 4 out of 30 million passwords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One-time Passwords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Security of passwords “weakens” over time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Password aging = enforced changing of passwords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One-time passwords = passwords used exactly once</a:t>
            </a: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Example: S/Key Algorithm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User chooses initial key K1</a:t>
            </a:r>
          </a:p>
          <a:p>
            <a:pPr lvl="1"/>
            <a:r>
              <a:rPr lang="pt-BR" sz="2200" dirty="0" smtClean="0">
                <a:latin typeface="Times New Roman" pitchFamily="18" charset="0"/>
                <a:cs typeface="Times New Roman" pitchFamily="18" charset="0"/>
              </a:rPr>
              <a:t>Recursive hashing: H(K1) = K2, H(K2) = K3,... H(Kn-1) = Kn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One-time passwords: P1 =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Kn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P2 = Kn-1, ...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K1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Hard to deduce next password Pi from previous Pi-1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RSA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SecureID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Security system using two-factor authentication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Factors: knowledge (password) and ownership (device)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Device generates authentication code every 60 seconds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Authentication using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password and current code</a:t>
            </a:r>
          </a:p>
          <a:p>
            <a:pPr lvl="1"/>
            <a:endParaRPr lang="en-US" sz="22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Code Generation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Device initialized for each user </a:t>
            </a:r>
          </a:p>
          <a:p>
            <a:pPr lvl="1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seed (random number)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Code computed from seed and</a:t>
            </a:r>
          </a:p>
          <a:p>
            <a:pPr lvl="1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current time (~one-time password)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429000"/>
            <a:ext cx="26860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Google 2-Step Verification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Security system by Google similar to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SecureID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Factors: knowledge (password) and ownership (phone)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Authentication code computed on mobile phone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Login at Google requires password and current code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971800"/>
            <a:ext cx="72866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5486400"/>
            <a:ext cx="7925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  <a:hlinkClick r:id="rId3"/>
            </a:endParaRP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https://blog.duosecurity.com/2013/02/bypassing-googles-two-factor-authentication/</a:t>
            </a:r>
            <a:endParaRPr lang="en-US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Challenge-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Reponse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Generic protocol scheme for authentication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System and user share a secret function F</a:t>
            </a: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Advantages over naive authentication methods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Secret, e.g. password, is never transmitted in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cleartext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Replay attacks against authentication not possible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2009775"/>
            <a:ext cx="65151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Challenge-Response (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con’t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Secret function often parameterized by password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 = H(M + P) hash function H and password P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 = E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(M) encryption function E and password P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Hard to deduce P if F is cryptographically strong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Several methods related to challenge-response scheme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One-time passwords</a:t>
            </a:r>
          </a:p>
          <a:p>
            <a:pPr lvl="2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 challenge (index of password); response (password)</a:t>
            </a:r>
          </a:p>
          <a:p>
            <a:pPr lvl="1"/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SecurID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/ Google 2-step</a:t>
            </a:r>
          </a:p>
          <a:p>
            <a:pPr lvl="2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 challenge (current time); response (authentication code)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76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Example: WPA2 (A Short Excursion)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Wireless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Inherent security problems with wireless networks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Communication over shared medium (air)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 physical access control and protection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Need for additional security measures (WEP, WPA, ...)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963" y="1371600"/>
            <a:ext cx="66960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 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Authentication</a:t>
            </a: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Passwords</a:t>
            </a: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Secure ID</a:t>
            </a: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Google 2-step Authentication</a:t>
            </a: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Access Control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Closer Look at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Common attacks types             Countermeasures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Masquerading and spoofing                        ↯ Authentication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Eavesdropping of communication              ↯ Encryption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Tampering of messages                              ↯ Integrity checks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352800"/>
            <a:ext cx="67532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Closer Look at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Common attacks types             Countermeasures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Masquerading and spoofing                        ↯ Authentication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Eavesdropping of communication              ↯ Encryption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Tampering of messages                              ↯ Integrity checks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505200"/>
            <a:ext cx="65722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Closer Look at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Common attacks types             Countermeasures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Masquerading and spoofing                        ↯ Authentication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Eavesdropping of communication              ↯ Encryption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Tampering of messages                              ↯ Integrity checks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352800"/>
            <a:ext cx="70866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Closer Look at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Common attacks types             Countermeasures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Masquerading and spoofing                        ↯ Authentication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Eavesdropping of communication              ↯ Encryption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Tampering of messages                              ↯ Integrity checks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733800"/>
            <a:ext cx="66960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802.11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914400"/>
            <a:ext cx="73152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5486400"/>
            <a:ext cx="8252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TKIP = Temporal Key Integrity Protocol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AES-CCMP = Counter Cipher Mode with Block Chaining Message Authentication Code Protocol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WPA2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Two different modes for authentication in WPA2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Personal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Pre-shared keys (PSK) (aka “passwords”)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Enterprise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802.1x with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Extensible Authentication Protocol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743200"/>
            <a:ext cx="41814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WPA2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Two different modes for authentication in WPA2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Personal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Pre-shared keys (PSK) (aka “passwords”)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Enterprise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802.1x with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Extensible Authentication Protocol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124200"/>
            <a:ext cx="6953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WPA2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Two different modes for authentication in WPA2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Personal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Pre-shared keys (PSK) (aka “passwords”)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Enterprise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802.1x with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Extensible Authentication Protocol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743200"/>
            <a:ext cx="70866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WPA2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Partitioning of each message in blocks</a:t>
            </a: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Encryption of each message block in counter mode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Advanced Encryption Standard (AES) using key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KE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076450"/>
            <a:ext cx="59055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733800"/>
            <a:ext cx="62484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WPA2 Integrity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Chaining of cipher blocks to a keyed hash value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Message Integrity Code (MIC) using key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2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MIC appended to message prior to encryption</a:t>
            </a: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2057400"/>
            <a:ext cx="72866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143500"/>
            <a:ext cx="66865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Authentication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5600"/>
            <a:ext cx="7772400" cy="28194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Authentication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binding of an identity to a subject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Confirmation of identity by ...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Knowledge factors = what the entity knows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Ownership factors = what the entity has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 factors = what the entity is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Location factors = where the entity is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447800"/>
            <a:ext cx="50292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secure is WPA2?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Attacks against WPA2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(Almost) no attacks against cryptographic protocol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Best attack strategy so far: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brute-force attacks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Target for potential attacks: Complexity of protocol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WPA2 security in practice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Strength of passphrase in personal mode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Strength of authentication protocol in enterprise mode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76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Access Control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Authorization and access control</a:t>
            </a:r>
          </a:p>
          <a:p>
            <a:pPr lvl="1"/>
            <a:r>
              <a:rPr lang="en-US" sz="2200" dirty="0" smtClean="0"/>
              <a:t>Control of what a subject is allowed to do</a:t>
            </a:r>
          </a:p>
          <a:p>
            <a:pPr lvl="1"/>
            <a:r>
              <a:rPr lang="en-US" sz="2200" dirty="0" smtClean="0"/>
              <a:t>Management of permissions and capabilities</a:t>
            </a:r>
          </a:p>
          <a:p>
            <a:pPr lvl="1"/>
            <a:r>
              <a:rPr lang="en-US" sz="2200" dirty="0" smtClean="0"/>
              <a:t>Often tight coupling with authentication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Examples</a:t>
            </a:r>
          </a:p>
          <a:p>
            <a:pPr lvl="1"/>
            <a:r>
              <a:rPr lang="en-US" sz="2200" dirty="0" smtClean="0"/>
              <a:t>Execution of programs, reading of files, ...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143000"/>
            <a:ext cx="56197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Access Control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endParaRPr lang="en-US" sz="1200" b="1" dirty="0" smtClean="0"/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Classic and simple representation for access control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Mapping from subjects and objects to permissions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0389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Access Control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Access control non-trivial in practice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Complex systems ⇝ complex access control models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Some characteristics of access control models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Definition of objects and subjects</a:t>
            </a:r>
          </a:p>
          <a:p>
            <a:pPr lvl="1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E.g. subjects can be users, processes or hosts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Representation of permissions</a:t>
            </a:r>
          </a:p>
          <a:p>
            <a:pPr lvl="1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E.g. columns (access control lists), rows (capabilities)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Management of permissions</a:t>
            </a:r>
          </a:p>
          <a:p>
            <a:pPr lvl="1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E.g. discretionary, mandatory or role-based access control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Representation: Access Control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pPr lvl="1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Access control lists (ACL)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Attachment of permissions to objects (columns)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⊕ Efficient and decentralize organization of permissions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⊖ Listing of subject permissions very involved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OpenBSD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packet filter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Deny access to the SSH service from any host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block in quick proto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from any to any port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ssh</a:t>
            </a:r>
            <a:endParaRPr lang="en-US" sz="22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Representation: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pPr lvl="1"/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Capabilities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Attachment of permissions to subjects (rows)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⊕ Listing and control of subject permissions simple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⊖ Fine-grained permissions difficult to implement</a:t>
            </a:r>
          </a:p>
          <a:p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Example: Linux capabilities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Restrict permissions to reboot system and load modules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lcap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-z CAP_SYS_BOOT CAP_SYS_MODULE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Management of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Discretionary Access Control (DAC)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Owner of an object controls access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Convenient but insecure if object changes owner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Mandatory Access Control (MAC)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System globally enforces access control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Very secure but tedious to design and operate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Role-based Access Control (RBAC)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System enforces access control using roles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In-between DAC and MAC models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UNIX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Discretionary access control of files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Owner manages permissions of his files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Fixed-size access control lists: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rwx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rwx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rwx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Three subjects: user, group and other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Three permissions: read, write and execute</a:t>
            </a: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(a) Everybody can read the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file; root can write to it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(b) Only root and the group shadow can read the shadow file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124200"/>
            <a:ext cx="62865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UNIX Permissions (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con’t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Simple notation for management of permissions</a:t>
            </a:r>
          </a:p>
          <a:p>
            <a:pPr lvl="1"/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&lt;subjects&gt; +|-|= &lt;permissions&gt;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Subjects: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u (user), g (group), o (others), a (all)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Permissions: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r (read), w (write), x (execute)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Make file readable to everyone: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chmod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a+r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file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Remove write permission from group: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chmod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g-w file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Make file readable by user only: </a:t>
            </a: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chmod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 u=r file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Alternative for UNIX gurus: octal encoding</a:t>
            </a: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5562600" cy="2819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Login to a computer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Authentication by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knowledge (password)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Online debit cards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Authentication by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ownership (card) and </a:t>
            </a:r>
          </a:p>
          <a:p>
            <a:pPr lvl="1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knowledge (PIN)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Offline debit cards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Authentication by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ownership (card) and</a:t>
            </a:r>
          </a:p>
          <a:p>
            <a:pPr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	   human factor (signature)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762000"/>
            <a:ext cx="19526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Special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Some permissions with special semantics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+x makes directories searchable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+t sticky bit (for directories deletion is restricted)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+s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suid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bit (change user id to file owner during execution)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 UNIX backdoor from the 1990s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it’s bad, why do we need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suid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bit?</a:t>
            </a: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3524250"/>
            <a:ext cx="6191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in this lecture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are taken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the slides prepared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Konrad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Rieck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-Göttingen)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Multi-Factor Authentication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7467600" cy="4724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Authentication using multiple factors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Scene from the movie “Mission Impossible”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Ethan Hunt needs to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a stolen chip card (ownership factor)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forge a fingerprint (human factor)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enter the terminal room (location factor)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enter a password (knowledge factor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514600"/>
            <a:ext cx="35623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Passwords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5105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Password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information confirming the identity of an entity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Knowledge of a secret word, phrase or number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Often combination with (a)symmetric cryptography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e.g. password is mapped to key of symmetric cipher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e.g. password protects private key of public-key algorithm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Passwords are just great. Wait, it’s not that easy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057400"/>
            <a:ext cx="64103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685800" y="4800600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Problems with Passwords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51054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Password snooping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Eavesdropping of passwords in network traffic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Retrieval of passwords from hosts (e.g. via malware)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Password guessing (online) or cracking (offline)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Dictionary attacks = guessing using dictionary of words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Brute-force attacks = guessing using all possible strings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Human deficiencies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Weak and often re-used passwords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4572000"/>
            <a:ext cx="23526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Passwords  Storage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Passwords should never be stored in clear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Application of cryptographic one-way functions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Only encoded (hashed) passwords are stored</a:t>
            </a:r>
          </a:p>
          <a:p>
            <a:pPr lvl="2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Sony data breach revealed clear text password.</a:t>
            </a:r>
          </a:p>
          <a:p>
            <a:pPr lvl="2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Why twitter auto-reset the passwords recently ?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Example: $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stored_pw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= hash($password);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Simple to validate: hash($input) == $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stored_pw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Hard to deduce password from strong hash functions</a:t>
            </a:r>
          </a:p>
          <a:p>
            <a:pPr lvl="1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Efficient cracking of stored passwords still possible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Brute-force or dictionary attack using hashed strings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Salted Passwords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Encoding of password with random string (salt)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Example: $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stored_pw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hash($password+$salt);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Salt value stored along with hashed password</a:t>
            </a: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Cracking of stored passwords more expensive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Same password maps to different hash values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Without salt: cracking depends on # words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With salt: cracking depends on (# words × # salts)</a:t>
            </a:r>
          </a:p>
          <a:p>
            <a:pPr lvl="1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Security depends on quality of password, hash and salt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1143000"/>
            <a:ext cx="11430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</TotalTime>
  <Words>1772</Words>
  <Application>Microsoft Office PowerPoint</Application>
  <PresentationFormat>On-screen Show (4:3)</PresentationFormat>
  <Paragraphs>393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Calibri</vt:lpstr>
      <vt:lpstr>Franklin Gothic Book</vt:lpstr>
      <vt:lpstr>Perpetua</vt:lpstr>
      <vt:lpstr>Times New Roman</vt:lpstr>
      <vt:lpstr>Wingdings 2</vt:lpstr>
      <vt:lpstr>Equity</vt:lpstr>
      <vt:lpstr>CS-3002: Information Security</vt:lpstr>
      <vt:lpstr>Overview </vt:lpstr>
      <vt:lpstr>Authentication</vt:lpstr>
      <vt:lpstr>Example</vt:lpstr>
      <vt:lpstr>Multi-Factor Authentication </vt:lpstr>
      <vt:lpstr>Passwords </vt:lpstr>
      <vt:lpstr>Problems with Passwords </vt:lpstr>
      <vt:lpstr>Passwords  Storage</vt:lpstr>
      <vt:lpstr>Salted Passwords</vt:lpstr>
      <vt:lpstr>Example: Unix Password</vt:lpstr>
      <vt:lpstr>Good Password?</vt:lpstr>
      <vt:lpstr>Selection of Passwords</vt:lpstr>
      <vt:lpstr>One-time Passwords</vt:lpstr>
      <vt:lpstr>Example: RSA SecureID</vt:lpstr>
      <vt:lpstr>Example: Google 2-Step Verification</vt:lpstr>
      <vt:lpstr>Challenge-Reponse</vt:lpstr>
      <vt:lpstr>Challenge-Response (con’t)</vt:lpstr>
      <vt:lpstr>Example: WPA2 (A Short Excursion)</vt:lpstr>
      <vt:lpstr>Wireless Networks</vt:lpstr>
      <vt:lpstr>A Closer Look at Attacks</vt:lpstr>
      <vt:lpstr>A Closer Look at Attacks</vt:lpstr>
      <vt:lpstr>A Closer Look at Attacks</vt:lpstr>
      <vt:lpstr>A Closer Look at Attacks</vt:lpstr>
      <vt:lpstr>802.11 and Security</vt:lpstr>
      <vt:lpstr>WPA2 Authentication</vt:lpstr>
      <vt:lpstr>WPA2 Authentication</vt:lpstr>
      <vt:lpstr>WPA2 Authentication</vt:lpstr>
      <vt:lpstr>WPA2 Encryption</vt:lpstr>
      <vt:lpstr>WPA2 Integrity Check</vt:lpstr>
      <vt:lpstr>How secure is WPA2?</vt:lpstr>
      <vt:lpstr>Access Control</vt:lpstr>
      <vt:lpstr>Access Control</vt:lpstr>
      <vt:lpstr>Access Control Matrix</vt:lpstr>
      <vt:lpstr>Access Control Models</vt:lpstr>
      <vt:lpstr>Representation: Access Control Lists</vt:lpstr>
      <vt:lpstr>Representation: Capabilities</vt:lpstr>
      <vt:lpstr>Management of Permissions</vt:lpstr>
      <vt:lpstr>Example: UNIX Permissions</vt:lpstr>
      <vt:lpstr>Example: UNIX Permissions (con’t)</vt:lpstr>
      <vt:lpstr>Special Permissions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Microsoft account</cp:lastModifiedBy>
  <cp:revision>786</cp:revision>
  <dcterms:created xsi:type="dcterms:W3CDTF">2006-08-16T00:00:00Z</dcterms:created>
  <dcterms:modified xsi:type="dcterms:W3CDTF">2022-10-20T07:35:39Z</dcterms:modified>
</cp:coreProperties>
</file>