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3" r:id="rId1"/>
  </p:sldMasterIdLst>
  <p:notesMasterIdLst>
    <p:notesMasterId r:id="rId44"/>
  </p:notesMasterIdLst>
  <p:sldIdLst>
    <p:sldId id="256" r:id="rId2"/>
    <p:sldId id="372" r:id="rId3"/>
    <p:sldId id="386" r:id="rId4"/>
    <p:sldId id="257" r:id="rId5"/>
    <p:sldId id="258" r:id="rId6"/>
    <p:sldId id="259" r:id="rId7"/>
    <p:sldId id="260" r:id="rId8"/>
    <p:sldId id="261" r:id="rId9"/>
    <p:sldId id="262" r:id="rId10"/>
    <p:sldId id="263" r:id="rId11"/>
    <p:sldId id="264" r:id="rId12"/>
    <p:sldId id="265" r:id="rId13"/>
    <p:sldId id="387" r:id="rId14"/>
    <p:sldId id="388" r:id="rId15"/>
    <p:sldId id="389" r:id="rId16"/>
    <p:sldId id="390" r:id="rId17"/>
    <p:sldId id="391" r:id="rId18"/>
    <p:sldId id="266" r:id="rId19"/>
    <p:sldId id="267" r:id="rId20"/>
    <p:sldId id="268" r:id="rId21"/>
    <p:sldId id="269" r:id="rId22"/>
    <p:sldId id="392" r:id="rId23"/>
    <p:sldId id="393" r:id="rId24"/>
    <p:sldId id="270" r:id="rId25"/>
    <p:sldId id="394" r:id="rId26"/>
    <p:sldId id="395" r:id="rId27"/>
    <p:sldId id="396" r:id="rId28"/>
    <p:sldId id="399" r:id="rId29"/>
    <p:sldId id="397" r:id="rId30"/>
    <p:sldId id="398" r:id="rId31"/>
    <p:sldId id="400" r:id="rId32"/>
    <p:sldId id="402" r:id="rId33"/>
    <p:sldId id="401" r:id="rId34"/>
    <p:sldId id="403" r:id="rId35"/>
    <p:sldId id="404" r:id="rId36"/>
    <p:sldId id="407" r:id="rId37"/>
    <p:sldId id="408" r:id="rId38"/>
    <p:sldId id="409" r:id="rId39"/>
    <p:sldId id="410" r:id="rId40"/>
    <p:sldId id="411" r:id="rId41"/>
    <p:sldId id="412" r:id="rId42"/>
    <p:sldId id="413" r:id="rId43"/>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3663FE5-9399-48D0-A00F-A3F15E9AB2FD}">
          <p14:sldIdLst>
            <p14:sldId id="256"/>
          </p14:sldIdLst>
        </p14:section>
        <p14:section name="Chapter 1 - Book 2" id="{A67FD584-A4A7-4D57-9F74-BD3C2D2A3684}">
          <p14:sldIdLst>
            <p14:sldId id="372"/>
            <p14:sldId id="386"/>
            <p14:sldId id="257"/>
            <p14:sldId id="258"/>
            <p14:sldId id="259"/>
            <p14:sldId id="260"/>
            <p14:sldId id="261"/>
            <p14:sldId id="262"/>
            <p14:sldId id="263"/>
            <p14:sldId id="264"/>
            <p14:sldId id="265"/>
            <p14:sldId id="387"/>
            <p14:sldId id="388"/>
            <p14:sldId id="389"/>
            <p14:sldId id="390"/>
            <p14:sldId id="391"/>
            <p14:sldId id="266"/>
            <p14:sldId id="267"/>
            <p14:sldId id="268"/>
            <p14:sldId id="269"/>
            <p14:sldId id="392"/>
            <p14:sldId id="393"/>
            <p14:sldId id="270"/>
            <p14:sldId id="394"/>
            <p14:sldId id="395"/>
            <p14:sldId id="396"/>
            <p14:sldId id="399"/>
            <p14:sldId id="397"/>
            <p14:sldId id="398"/>
            <p14:sldId id="400"/>
            <p14:sldId id="402"/>
            <p14:sldId id="401"/>
            <p14:sldId id="403"/>
            <p14:sldId id="404"/>
            <p14:sldId id="407"/>
            <p14:sldId id="408"/>
            <p14:sldId id="409"/>
            <p14:sldId id="410"/>
            <p14:sldId id="411"/>
            <p14:sldId id="412"/>
            <p14:sldId id="41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62DB"/>
    <a:srgbClr val="0B5CA8"/>
    <a:srgbClr val="243941"/>
    <a:srgbClr val="82D9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28" autoAdjust="0"/>
    <p:restoredTop sz="94641" autoAdjust="0"/>
  </p:normalViewPr>
  <p:slideViewPr>
    <p:cSldViewPr snapToGrid="0">
      <p:cViewPr varScale="1">
        <p:scale>
          <a:sx n="78" d="100"/>
          <a:sy n="78" d="100"/>
        </p:scale>
        <p:origin x="821" y="6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1F5BD8-AB19-415A-A6E8-2C02BC4B51DD}" type="datetimeFigureOut">
              <a:rPr lang="en-PK" smtClean="0"/>
              <a:t>05/09/2024</a:t>
            </a:fld>
            <a:endParaRPr lang="en-PK"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86FAB4-9C4C-4B5F-AFD2-1EBD9F3DC86B}" type="slidenum">
              <a:rPr lang="en-PK" smtClean="0"/>
              <a:t>‹#›</a:t>
            </a:fld>
            <a:endParaRPr lang="en-PK" dirty="0"/>
          </a:p>
        </p:txBody>
      </p:sp>
    </p:spTree>
    <p:extLst>
      <p:ext uri="{BB962C8B-B14F-4D97-AF65-F5344CB8AC3E}">
        <p14:creationId xmlns:p14="http://schemas.microsoft.com/office/powerpoint/2010/main" val="37187347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4F6F3511-33AF-40AE-82D0-F33732B7D147}" type="datetime1">
              <a:rPr lang="en-US" smtClean="0"/>
              <a:t>9/5/2024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r>
              <a:rPr lang="en-US" dirty="0"/>
              <a:t>CS4037 - Muhammad Sudais</a:t>
            </a:r>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9032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54AF1F-39F2-4B31-8139-B1BB4A980734}" type="datetime1">
              <a:rPr lang="en-US" smtClean="0"/>
              <a:t>9/5/2024</a:t>
            </a:fld>
            <a:endParaRPr lang="en-US" dirty="0"/>
          </a:p>
        </p:txBody>
      </p:sp>
      <p:sp>
        <p:nvSpPr>
          <p:cNvPr id="5" name="Footer Placeholder 4"/>
          <p:cNvSpPr>
            <a:spLocks noGrp="1"/>
          </p:cNvSpPr>
          <p:nvPr>
            <p:ph type="ftr" sz="quarter" idx="11"/>
          </p:nvPr>
        </p:nvSpPr>
        <p:spPr/>
        <p:txBody>
          <a:bodyPr/>
          <a:lstStyle/>
          <a:p>
            <a:r>
              <a:rPr lang="en-US" dirty="0"/>
              <a:t>CS4037 - Muhammad Sudais</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00682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A941853-5107-4B00-83AD-32E4F7B18F30}" type="datetime1">
              <a:rPr lang="en-US" smtClean="0"/>
              <a:t>9/5/2024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r>
              <a:rPr lang="en-US" dirty="0"/>
              <a:t>CS4037 - Muhammad Sudais</a:t>
            </a:r>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982659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0CB047BF-ED07-45D6-BE38-A9AEB24EAF9B}" type="datetime1">
              <a:rPr lang="en-US" smtClean="0"/>
              <a:t>9/5/2024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CS4037 - Muhammad Sudais</a:t>
            </a:r>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34439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AAC26B55-DA85-497A-A47D-E5AD3FB1E09B}" type="datetime1">
              <a:rPr lang="en-US" smtClean="0"/>
              <a:t>9/5/2024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r>
              <a:rPr lang="en-US" dirty="0"/>
              <a:t>CS4037 - Muhammad Sudais</a:t>
            </a:r>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9699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1DA88-1C6C-455D-BD3E-4309786BA0F9}" type="datetime1">
              <a:rPr lang="en-US" smtClean="0"/>
              <a:t>9/5/2024</a:t>
            </a:fld>
            <a:endParaRPr lang="en-US" dirty="0"/>
          </a:p>
        </p:txBody>
      </p:sp>
      <p:sp>
        <p:nvSpPr>
          <p:cNvPr id="6" name="Footer Placeholder 5"/>
          <p:cNvSpPr>
            <a:spLocks noGrp="1"/>
          </p:cNvSpPr>
          <p:nvPr>
            <p:ph type="ftr" sz="quarter" idx="11"/>
          </p:nvPr>
        </p:nvSpPr>
        <p:spPr/>
        <p:txBody>
          <a:bodyPr/>
          <a:lstStyle/>
          <a:p>
            <a:r>
              <a:rPr lang="en-US" dirty="0"/>
              <a:t>CS4037 - Muhammad Sudais</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680698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D9C1C80-0345-43F3-9621-4C7DC2C05A5A}" type="datetime1">
              <a:rPr lang="en-US" smtClean="0"/>
              <a:t>9/5/2024</a:t>
            </a:fld>
            <a:endParaRPr lang="en-US" dirty="0"/>
          </a:p>
        </p:txBody>
      </p:sp>
      <p:sp>
        <p:nvSpPr>
          <p:cNvPr id="8" name="Footer Placeholder 7"/>
          <p:cNvSpPr>
            <a:spLocks noGrp="1"/>
          </p:cNvSpPr>
          <p:nvPr>
            <p:ph type="ftr" sz="quarter" idx="11"/>
          </p:nvPr>
        </p:nvSpPr>
        <p:spPr/>
        <p:txBody>
          <a:bodyPr/>
          <a:lstStyle/>
          <a:p>
            <a:r>
              <a:rPr lang="en-US" dirty="0"/>
              <a:t>CS4037 - Muhammad Sudais</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5101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2F572C0-8626-407D-A7C9-4D25B4156BA5}" type="datetime1">
              <a:rPr lang="en-US" smtClean="0"/>
              <a:t>9/5/2024</a:t>
            </a:fld>
            <a:endParaRPr lang="en-US" dirty="0"/>
          </a:p>
        </p:txBody>
      </p:sp>
      <p:sp>
        <p:nvSpPr>
          <p:cNvPr id="4" name="Footer Placeholder 3"/>
          <p:cNvSpPr>
            <a:spLocks noGrp="1"/>
          </p:cNvSpPr>
          <p:nvPr>
            <p:ph type="ftr" sz="quarter" idx="11"/>
          </p:nvPr>
        </p:nvSpPr>
        <p:spPr/>
        <p:txBody>
          <a:bodyPr/>
          <a:lstStyle/>
          <a:p>
            <a:r>
              <a:rPr lang="en-US" dirty="0"/>
              <a:t>CS4037 - Muhammad Sudais</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27692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C9C96B-941D-41C4-B3C5-9C8283BBCCD3}" type="datetime1">
              <a:rPr lang="en-US" smtClean="0"/>
              <a:t>9/5/2024</a:t>
            </a:fld>
            <a:endParaRPr lang="en-US" dirty="0"/>
          </a:p>
        </p:txBody>
      </p:sp>
      <p:sp>
        <p:nvSpPr>
          <p:cNvPr id="3" name="Footer Placeholder 2"/>
          <p:cNvSpPr>
            <a:spLocks noGrp="1"/>
          </p:cNvSpPr>
          <p:nvPr>
            <p:ph type="ftr" sz="quarter" idx="11"/>
          </p:nvPr>
        </p:nvSpPr>
        <p:spPr/>
        <p:txBody>
          <a:bodyPr/>
          <a:lstStyle/>
          <a:p>
            <a:r>
              <a:rPr lang="en-US" dirty="0"/>
              <a:t>CS4037 - Muhammad Sudais</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51572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611126C9-D3D6-4A6D-BD80-931F70242AF5}" type="datetime1">
              <a:rPr lang="en-US" smtClean="0"/>
              <a:t>9/5/2024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CS4037 - Muhammad Sudais</a:t>
            </a:r>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666803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35DA07-CC06-426F-A7E9-CF6138A41C37}" type="datetime1">
              <a:rPr lang="en-US" smtClean="0"/>
              <a:t>9/5/2024</a:t>
            </a:fld>
            <a:endParaRPr lang="en-US" dirty="0"/>
          </a:p>
        </p:txBody>
      </p:sp>
      <p:sp>
        <p:nvSpPr>
          <p:cNvPr id="6" name="Footer Placeholder 5"/>
          <p:cNvSpPr>
            <a:spLocks noGrp="1"/>
          </p:cNvSpPr>
          <p:nvPr>
            <p:ph type="ftr" sz="quarter" idx="11"/>
          </p:nvPr>
        </p:nvSpPr>
        <p:spPr/>
        <p:txBody>
          <a:bodyPr/>
          <a:lstStyle/>
          <a:p>
            <a:pPr algn="l"/>
            <a:r>
              <a:rPr lang="en-US" dirty="0"/>
              <a:t>CS4037 - Muhammad Sudais</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70224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DA8E0D95-E414-403E-B8FF-E99C0A1E76A0}" type="datetime1">
              <a:rPr lang="en-US" smtClean="0"/>
              <a:t>9/5/2024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800" cap="all">
                <a:solidFill>
                  <a:schemeClr val="tx1">
                    <a:lumMod val="75000"/>
                    <a:lumOff val="25000"/>
                  </a:schemeClr>
                </a:solidFill>
              </a:defRPr>
            </a:lvl1pPr>
          </a:lstStyle>
          <a:p>
            <a:r>
              <a:rPr lang="en-US" dirty="0"/>
              <a:t>CS4037 - Muhammad Sudais</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8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61416634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dt="0"/>
  <p:txStyles>
    <p:titleStyle>
      <a:lvl1pPr algn="l" defTabSz="457200" rtl="0" eaLnBrk="1" latinLnBrk="0" hangingPunct="1">
        <a:lnSpc>
          <a:spcPct val="90000"/>
        </a:lnSpc>
        <a:spcBef>
          <a:spcPct val="0"/>
        </a:spcBef>
        <a:buNone/>
        <a:defRPr sz="27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1pPr>
      <a:lvl2pPr marL="630000" indent="-306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3pPr>
      <a:lvl4pPr marL="124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lnSpc>
          <a:spcPct val="120000"/>
        </a:lnSpc>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1FA8F66-3B85-411D-A2A6-A50DF3026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Cloud shaped hard drive with cables">
            <a:extLst>
              <a:ext uri="{FF2B5EF4-FFF2-40B4-BE49-F238E27FC236}">
                <a16:creationId xmlns:a16="http://schemas.microsoft.com/office/drawing/2014/main" id="{7C0FD50E-8B5E-C60A-FF87-E384C8CD2982}"/>
              </a:ext>
            </a:extLst>
          </p:cNvPr>
          <p:cNvPicPr>
            <a:picLocks noChangeAspect="1"/>
          </p:cNvPicPr>
          <p:nvPr/>
        </p:nvPicPr>
        <p:blipFill>
          <a:blip r:embed="rId2"/>
          <a:srcRect t="1747"/>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4179E790-E691-4202-B7FA-62924FC8D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219240"/>
            <a:ext cx="11301984" cy="9499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13" name="Rectangle 12">
            <a:extLst>
              <a:ext uri="{FF2B5EF4-FFF2-40B4-BE49-F238E27FC236}">
                <a16:creationId xmlns:a16="http://schemas.microsoft.com/office/drawing/2014/main" id="{065EE0A0-4DA6-4AA2-A475-14DB03C55A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234" y="4376057"/>
            <a:ext cx="11303626" cy="2034709"/>
          </a:xfrm>
          <a:prstGeom prst="rect">
            <a:avLst/>
          </a:prstGeom>
          <a:solidFill>
            <a:schemeClr val="bg1"/>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US" dirty="0"/>
          </a:p>
        </p:txBody>
      </p:sp>
      <p:sp>
        <p:nvSpPr>
          <p:cNvPr id="2" name="Title 1">
            <a:extLst>
              <a:ext uri="{FF2B5EF4-FFF2-40B4-BE49-F238E27FC236}">
                <a16:creationId xmlns:a16="http://schemas.microsoft.com/office/drawing/2014/main" id="{C89BA529-DA4E-F585-399D-BB7F6180FA2D}"/>
              </a:ext>
            </a:extLst>
          </p:cNvPr>
          <p:cNvSpPr>
            <a:spLocks noGrp="1"/>
          </p:cNvSpPr>
          <p:nvPr>
            <p:ph type="ctrTitle"/>
          </p:nvPr>
        </p:nvSpPr>
        <p:spPr>
          <a:xfrm>
            <a:off x="850357" y="4671000"/>
            <a:ext cx="9434185" cy="514590"/>
          </a:xfrm>
        </p:spPr>
        <p:txBody>
          <a:bodyPr>
            <a:noAutofit/>
          </a:bodyPr>
          <a:lstStyle/>
          <a:p>
            <a:r>
              <a:rPr lang="en-US" b="1" dirty="0">
                <a:solidFill>
                  <a:schemeClr val="tx1"/>
                </a:solidFill>
              </a:rPr>
              <a:t>Introduction to Cloud Computing</a:t>
            </a:r>
            <a:endParaRPr lang="en-PK" b="1" dirty="0">
              <a:solidFill>
                <a:schemeClr val="tx1"/>
              </a:solidFill>
            </a:endParaRPr>
          </a:p>
        </p:txBody>
      </p:sp>
      <p:sp>
        <p:nvSpPr>
          <p:cNvPr id="3" name="Subtitle 2">
            <a:extLst>
              <a:ext uri="{FF2B5EF4-FFF2-40B4-BE49-F238E27FC236}">
                <a16:creationId xmlns:a16="http://schemas.microsoft.com/office/drawing/2014/main" id="{7B946B46-E43E-46C0-EF89-1C44C3E6B5C7}"/>
              </a:ext>
            </a:extLst>
          </p:cNvPr>
          <p:cNvSpPr>
            <a:spLocks noGrp="1"/>
          </p:cNvSpPr>
          <p:nvPr>
            <p:ph type="subTitle" idx="1"/>
          </p:nvPr>
        </p:nvSpPr>
        <p:spPr>
          <a:xfrm>
            <a:off x="8170607" y="5509956"/>
            <a:ext cx="3407964" cy="707786"/>
          </a:xfrm>
        </p:spPr>
        <p:txBody>
          <a:bodyPr>
            <a:noAutofit/>
          </a:bodyPr>
          <a:lstStyle/>
          <a:p>
            <a:pPr algn="r">
              <a:spcBef>
                <a:spcPts val="0"/>
              </a:spcBef>
              <a:spcAft>
                <a:spcPts val="0"/>
              </a:spcAft>
            </a:pPr>
            <a:r>
              <a:rPr lang="en-US" b="1" dirty="0">
                <a:latin typeface="Gadugi" panose="020B0502040204020203" pitchFamily="34" charset="0"/>
                <a:ea typeface="Gadugi" panose="020B0502040204020203" pitchFamily="34" charset="0"/>
              </a:rPr>
              <a:t>Muhammad Sudais</a:t>
            </a:r>
          </a:p>
          <a:p>
            <a:pPr algn="r">
              <a:spcBef>
                <a:spcPts val="0"/>
              </a:spcBef>
              <a:spcAft>
                <a:spcPts val="0"/>
              </a:spcAft>
            </a:pPr>
            <a:r>
              <a:rPr lang="en-US" cap="none" dirty="0">
                <a:latin typeface="Gadugi" panose="020B0502040204020203" pitchFamily="34" charset="0"/>
                <a:ea typeface="Gadugi" panose="020B0502040204020203" pitchFamily="34" charset="0"/>
              </a:rPr>
              <a:t>muhammad.sudais.v@nu.edu.pk</a:t>
            </a:r>
          </a:p>
        </p:txBody>
      </p:sp>
      <p:sp>
        <p:nvSpPr>
          <p:cNvPr id="6" name="Title 1">
            <a:extLst>
              <a:ext uri="{FF2B5EF4-FFF2-40B4-BE49-F238E27FC236}">
                <a16:creationId xmlns:a16="http://schemas.microsoft.com/office/drawing/2014/main" id="{DC2C8290-F364-4729-7231-0B36984ADF01}"/>
              </a:ext>
            </a:extLst>
          </p:cNvPr>
          <p:cNvSpPr txBox="1">
            <a:spLocks/>
          </p:cNvSpPr>
          <p:nvPr/>
        </p:nvSpPr>
        <p:spPr>
          <a:xfrm>
            <a:off x="8072283" y="1349679"/>
            <a:ext cx="2212259" cy="577856"/>
          </a:xfrm>
          <a:prstGeom prst="rect">
            <a:avLst/>
          </a:prstGeom>
          <a:effectLst/>
        </p:spPr>
        <p:txBody>
          <a:bodyPr vert="horz" lIns="91440" tIns="45720" rIns="91440" bIns="45720" rtlCol="0" anchor="b">
            <a:noAutofit/>
          </a:bodyPr>
          <a:lstStyle>
            <a:lvl1pPr algn="l" defTabSz="457200" rtl="0" eaLnBrk="1" latinLnBrk="0" hangingPunct="1">
              <a:lnSpc>
                <a:spcPct val="90000"/>
              </a:lnSpc>
              <a:spcBef>
                <a:spcPct val="0"/>
              </a:spcBef>
              <a:buNone/>
              <a:defRPr sz="36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a:solidFill>
                  <a:srgbClr val="82D9C9"/>
                </a:solidFill>
                <a:latin typeface="Gadugi" panose="020B0502040204020203" pitchFamily="34" charset="0"/>
                <a:ea typeface="Gadugi" panose="020B0502040204020203" pitchFamily="34" charset="0"/>
                <a:cs typeface="+mn-cs"/>
              </a:rPr>
              <a:t>Week 2</a:t>
            </a:r>
            <a:endParaRPr lang="en-PK" b="1" dirty="0">
              <a:solidFill>
                <a:srgbClr val="82D9C9"/>
              </a:solidFill>
              <a:latin typeface="Gadugi" panose="020B0502040204020203" pitchFamily="34" charset="0"/>
              <a:ea typeface="Gadugi" panose="020B0502040204020203" pitchFamily="34" charset="0"/>
              <a:cs typeface="+mn-cs"/>
            </a:endParaRPr>
          </a:p>
        </p:txBody>
      </p:sp>
      <p:sp>
        <p:nvSpPr>
          <p:cNvPr id="10" name="TextBox 9">
            <a:extLst>
              <a:ext uri="{FF2B5EF4-FFF2-40B4-BE49-F238E27FC236}">
                <a16:creationId xmlns:a16="http://schemas.microsoft.com/office/drawing/2014/main" id="{7B71FE4D-CF87-0368-EE5D-C2F3C601F2B5}"/>
              </a:ext>
            </a:extLst>
          </p:cNvPr>
          <p:cNvSpPr txBox="1"/>
          <p:nvPr/>
        </p:nvSpPr>
        <p:spPr>
          <a:xfrm>
            <a:off x="850357" y="5118234"/>
            <a:ext cx="1111045" cy="369332"/>
          </a:xfrm>
          <a:prstGeom prst="rect">
            <a:avLst/>
          </a:prstGeom>
          <a:noFill/>
        </p:spPr>
        <p:txBody>
          <a:bodyPr wrap="square">
            <a:spAutoFit/>
          </a:bodyPr>
          <a:lstStyle/>
          <a:p>
            <a:r>
              <a:rPr lang="en-US" sz="1800" dirty="0">
                <a:solidFill>
                  <a:schemeClr val="tx1"/>
                </a:solidFill>
              </a:rPr>
              <a:t>CS-4037</a:t>
            </a:r>
            <a:endParaRPr lang="en-PK" dirty="0"/>
          </a:p>
        </p:txBody>
      </p:sp>
      <p:sp>
        <p:nvSpPr>
          <p:cNvPr id="21" name="TextBox 20">
            <a:extLst>
              <a:ext uri="{FF2B5EF4-FFF2-40B4-BE49-F238E27FC236}">
                <a16:creationId xmlns:a16="http://schemas.microsoft.com/office/drawing/2014/main" id="{94247302-4335-EFE6-1605-67EA7E9857BA}"/>
              </a:ext>
            </a:extLst>
          </p:cNvPr>
          <p:cNvSpPr txBox="1"/>
          <p:nvPr/>
        </p:nvSpPr>
        <p:spPr>
          <a:xfrm>
            <a:off x="7457832" y="1876054"/>
            <a:ext cx="3441159" cy="369332"/>
          </a:xfrm>
          <a:prstGeom prst="rect">
            <a:avLst/>
          </a:prstGeom>
          <a:noFill/>
        </p:spPr>
        <p:txBody>
          <a:bodyPr wrap="square">
            <a:spAutoFit/>
          </a:bodyPr>
          <a:lstStyle/>
          <a:p>
            <a:pPr algn="ctr"/>
            <a:r>
              <a:rPr lang="en-US" dirty="0">
                <a:solidFill>
                  <a:srgbClr val="3E62DB"/>
                </a:solidFill>
              </a:rPr>
              <a:t>Cloud Computing Fundamentals</a:t>
            </a:r>
            <a:endParaRPr lang="en-PK" dirty="0">
              <a:solidFill>
                <a:srgbClr val="3E62DB"/>
              </a:solidFill>
            </a:endParaRPr>
          </a:p>
        </p:txBody>
      </p:sp>
    </p:spTree>
    <p:extLst>
      <p:ext uri="{BB962C8B-B14F-4D97-AF65-F5344CB8AC3E}">
        <p14:creationId xmlns:p14="http://schemas.microsoft.com/office/powerpoint/2010/main" val="7818342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771148" y="1037967"/>
            <a:ext cx="3054091" cy="4709131"/>
          </a:xfrm>
        </p:spPr>
        <p:txBody>
          <a:bodyPr anchor="ctr">
            <a:normAutofit/>
          </a:bodyPr>
          <a:lstStyle/>
          <a:p>
            <a:r>
              <a:rPr lang="en-US">
                <a:solidFill>
                  <a:srgbClr val="FFFEFF"/>
                </a:solidFill>
              </a:rPr>
              <a:t>Cloud Data Centers</a:t>
            </a:r>
          </a:p>
        </p:txBody>
      </p:sp>
      <p:sp>
        <p:nvSpPr>
          <p:cNvPr id="3" name="Content Placeholder 2"/>
          <p:cNvSpPr>
            <a:spLocks noGrp="1"/>
          </p:cNvSpPr>
          <p:nvPr>
            <p:ph idx="1"/>
          </p:nvPr>
        </p:nvSpPr>
        <p:spPr>
          <a:xfrm>
            <a:off x="4534935" y="1037968"/>
            <a:ext cx="6725899" cy="4820832"/>
          </a:xfrm>
        </p:spPr>
        <p:txBody>
          <a:bodyPr>
            <a:normAutofit/>
          </a:bodyPr>
          <a:lstStyle/>
          <a:p>
            <a:pPr marL="0" indent="0">
              <a:buNone/>
            </a:pPr>
            <a:r>
              <a:rPr dirty="0"/>
              <a:t>Data centers are the backbone of cloud computing, housing servers that provide services such as storage, computing power, and network connectivity. These facilities are designed with redundancy, security, and efficiency in mind.</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771148" y="1037967"/>
            <a:ext cx="3054091" cy="4709131"/>
          </a:xfrm>
        </p:spPr>
        <p:txBody>
          <a:bodyPr anchor="ctr">
            <a:normAutofit/>
          </a:bodyPr>
          <a:lstStyle/>
          <a:p>
            <a:r>
              <a:rPr lang="en-US">
                <a:solidFill>
                  <a:srgbClr val="FFFEFF"/>
                </a:solidFill>
              </a:rPr>
              <a:t>Cloud Computing Benefits</a:t>
            </a:r>
          </a:p>
        </p:txBody>
      </p:sp>
      <p:sp>
        <p:nvSpPr>
          <p:cNvPr id="3" name="Content Placeholder 2"/>
          <p:cNvSpPr>
            <a:spLocks noGrp="1"/>
          </p:cNvSpPr>
          <p:nvPr>
            <p:ph idx="1"/>
          </p:nvPr>
        </p:nvSpPr>
        <p:spPr>
          <a:xfrm>
            <a:off x="4534935" y="1037968"/>
            <a:ext cx="6725899" cy="4820832"/>
          </a:xfrm>
        </p:spPr>
        <p:txBody>
          <a:bodyPr>
            <a:normAutofit/>
          </a:bodyPr>
          <a:lstStyle/>
          <a:p>
            <a:pPr marL="0" indent="0">
              <a:buNone/>
            </a:pPr>
            <a:r>
              <a:rPr dirty="0"/>
              <a:t>Businesses and organizations choose cloud computing for its speed, reliability, financial savings, and security. It offers numerous advantages for modernizing systems and staying competitive.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771148" y="1037967"/>
            <a:ext cx="3054091" cy="4709131"/>
          </a:xfrm>
        </p:spPr>
        <p:txBody>
          <a:bodyPr anchor="ctr">
            <a:normAutofit/>
          </a:bodyPr>
          <a:lstStyle/>
          <a:p>
            <a:r>
              <a:rPr lang="en-US">
                <a:solidFill>
                  <a:srgbClr val="FFFEFF"/>
                </a:solidFill>
              </a:rPr>
              <a:t>Growth of Cloud Computing</a:t>
            </a:r>
          </a:p>
        </p:txBody>
      </p:sp>
      <p:sp>
        <p:nvSpPr>
          <p:cNvPr id="3" name="Content Placeholder 2"/>
          <p:cNvSpPr>
            <a:spLocks noGrp="1"/>
          </p:cNvSpPr>
          <p:nvPr>
            <p:ph idx="1"/>
          </p:nvPr>
        </p:nvSpPr>
        <p:spPr>
          <a:xfrm>
            <a:off x="4534935" y="1037968"/>
            <a:ext cx="6725899" cy="4820832"/>
          </a:xfrm>
        </p:spPr>
        <p:txBody>
          <a:bodyPr>
            <a:normAutofit/>
          </a:bodyPr>
          <a:lstStyle/>
          <a:p>
            <a:pPr marL="0" indent="0">
              <a:buNone/>
            </a:pPr>
            <a:r>
              <a:rPr dirty="0"/>
              <a:t>Cloud computing continues to grow with technological innovations and sustainability efforts driving its evolution. The growing demand for cloud services positions it as a critical technology for the future.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9240-B5E5-10D2-EF3C-C35E38A78163}"/>
              </a:ext>
            </a:extLst>
          </p:cNvPr>
          <p:cNvSpPr>
            <a:spLocks noGrp="1"/>
          </p:cNvSpPr>
          <p:nvPr>
            <p:ph type="title"/>
          </p:nvPr>
        </p:nvSpPr>
        <p:spPr/>
        <p:txBody>
          <a:bodyPr/>
          <a:lstStyle/>
          <a:p>
            <a:r>
              <a:rPr kumimoji="0" lang="en-PK" altLang="en-PK" sz="2800" b="0" i="0" u="none" strike="noStrike" cap="none" normalizeH="0" baseline="0" dirty="0">
                <a:ln>
                  <a:noFill/>
                </a:ln>
                <a:solidFill>
                  <a:schemeClr val="tx1"/>
                </a:solidFill>
                <a:effectLst/>
                <a:latin typeface="Arial" panose="020B0604020202020204" pitchFamily="34" charset="0"/>
              </a:rPr>
              <a:t>Cloud Computing vs. Virtualization</a:t>
            </a:r>
            <a:endParaRPr lang="en-PK" dirty="0"/>
          </a:p>
        </p:txBody>
      </p:sp>
      <p:sp>
        <p:nvSpPr>
          <p:cNvPr id="3" name="Content Placeholder 2">
            <a:extLst>
              <a:ext uri="{FF2B5EF4-FFF2-40B4-BE49-F238E27FC236}">
                <a16:creationId xmlns:a16="http://schemas.microsoft.com/office/drawing/2014/main" id="{30B32AD3-B1E3-5965-1C1C-27F57AED06C0}"/>
              </a:ext>
            </a:extLst>
          </p:cNvPr>
          <p:cNvSpPr>
            <a:spLocks noGrp="1"/>
          </p:cNvSpPr>
          <p:nvPr>
            <p:ph idx="1"/>
          </p:nvPr>
        </p:nvSpPr>
        <p:spPr/>
        <p:txBody>
          <a:bodyPr/>
          <a:lstStyle/>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600" b="0" i="0" u="none" strike="noStrike" cap="none" normalizeH="0" baseline="0" dirty="0">
                <a:ln>
                  <a:noFill/>
                </a:ln>
                <a:solidFill>
                  <a:schemeClr val="tx1"/>
                </a:solidFill>
                <a:effectLst/>
                <a:latin typeface="Arial" panose="020B0604020202020204" pitchFamily="34" charset="0"/>
              </a:rPr>
              <a:t>Cloud: A shared environment with scalable resources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PK" altLang="en-PK" sz="1600" b="0" i="0" u="none" strike="noStrike" cap="none" normalizeH="0" baseline="0" dirty="0">
                <a:ln>
                  <a:noFill/>
                </a:ln>
                <a:solidFill>
                  <a:schemeClr val="tx1"/>
                </a:solidFill>
                <a:effectLst/>
                <a:latin typeface="Arial" panose="020B0604020202020204" pitchFamily="34" charset="0"/>
              </a:rPr>
              <a:t>Virtualization: Simulating multiple machines or resources</a:t>
            </a:r>
          </a:p>
          <a:p>
            <a:pPr marL="0" indent="0">
              <a:buNone/>
            </a:pPr>
            <a:endParaRPr lang="en-PK" dirty="0"/>
          </a:p>
        </p:txBody>
      </p:sp>
      <p:sp>
        <p:nvSpPr>
          <p:cNvPr id="4" name="Footer Placeholder 3">
            <a:extLst>
              <a:ext uri="{FF2B5EF4-FFF2-40B4-BE49-F238E27FC236}">
                <a16:creationId xmlns:a16="http://schemas.microsoft.com/office/drawing/2014/main" id="{4F5FA98B-D65D-B4BE-5A2E-A9E35161415D}"/>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2257508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3FF69240-B5E5-10D2-EF3C-C35E38A78163}"/>
              </a:ext>
            </a:extLst>
          </p:cNvPr>
          <p:cNvSpPr>
            <a:spLocks noGrp="1"/>
          </p:cNvSpPr>
          <p:nvPr>
            <p:ph type="title"/>
          </p:nvPr>
        </p:nvSpPr>
        <p:spPr>
          <a:xfrm>
            <a:off x="771148" y="1037967"/>
            <a:ext cx="3054091" cy="4709131"/>
          </a:xfrm>
        </p:spPr>
        <p:txBody>
          <a:bodyPr anchor="ctr">
            <a:normAutofit/>
          </a:bodyPr>
          <a:lstStyle/>
          <a:p>
            <a:r>
              <a:rPr kumimoji="0" lang="en-PK" altLang="en-PK" b="0" i="0" u="none" strike="noStrike" cap="none" normalizeH="0" baseline="0">
                <a:ln>
                  <a:noFill/>
                </a:ln>
                <a:solidFill>
                  <a:srgbClr val="FFFEFF"/>
                </a:solidFill>
                <a:effectLst/>
                <a:latin typeface="Arial" panose="020B0604020202020204" pitchFamily="34" charset="0"/>
              </a:rPr>
              <a:t>Cloud Computing vs. Virtualization</a:t>
            </a:r>
            <a:endParaRPr lang="en-PK">
              <a:solidFill>
                <a:srgbClr val="FFFEFF"/>
              </a:solidFill>
            </a:endParaRPr>
          </a:p>
        </p:txBody>
      </p:sp>
      <p:sp>
        <p:nvSpPr>
          <p:cNvPr id="3" name="Content Placeholder 2">
            <a:extLst>
              <a:ext uri="{FF2B5EF4-FFF2-40B4-BE49-F238E27FC236}">
                <a16:creationId xmlns:a16="http://schemas.microsoft.com/office/drawing/2014/main" id="{30B32AD3-B1E3-5965-1C1C-27F57AED06C0}"/>
              </a:ext>
            </a:extLst>
          </p:cNvPr>
          <p:cNvSpPr>
            <a:spLocks noGrp="1"/>
          </p:cNvSpPr>
          <p:nvPr>
            <p:ph idx="1"/>
          </p:nvPr>
        </p:nvSpPr>
        <p:spPr>
          <a:xfrm>
            <a:off x="4534935" y="1037968"/>
            <a:ext cx="6725899" cy="4820832"/>
          </a:xfrm>
        </p:spPr>
        <p:txBody>
          <a:bodyPr>
            <a:normAutofit/>
          </a:bodyPr>
          <a:lstStyle/>
          <a:p>
            <a:pPr marL="457200" marR="0" lvl="1" indent="0" defTabSz="914400" rtl="0" eaLnBrk="0" fontAlgn="base" latinLnBrk="0" hangingPunct="0">
              <a:spcBef>
                <a:spcPct val="0"/>
              </a:spcBef>
              <a:spcAft>
                <a:spcPct val="0"/>
              </a:spcAft>
              <a:buClrTx/>
              <a:buSzTx/>
              <a:buFontTx/>
              <a:buChar char="•"/>
              <a:tabLst/>
            </a:pPr>
            <a:r>
              <a:rPr kumimoji="0" lang="en-PK" altLang="en-PK" sz="2000" b="0" i="0" u="none" strike="noStrike" cap="none" normalizeH="0" baseline="0" dirty="0">
                <a:ln>
                  <a:noFill/>
                </a:ln>
                <a:effectLst/>
                <a:latin typeface="Arial" panose="020B0604020202020204" pitchFamily="34" charset="0"/>
              </a:rPr>
              <a:t>Cloud: A shared environment with scalable resources</a:t>
            </a:r>
          </a:p>
          <a:p>
            <a:pPr marL="457200" marR="0" lvl="1" indent="0" defTabSz="914400" rtl="0" eaLnBrk="0" fontAlgn="base" latinLnBrk="0" hangingPunct="0">
              <a:spcBef>
                <a:spcPct val="0"/>
              </a:spcBef>
              <a:spcAft>
                <a:spcPct val="0"/>
              </a:spcAft>
              <a:buClrTx/>
              <a:buSzTx/>
              <a:buFontTx/>
              <a:buChar char="•"/>
              <a:tabLst/>
            </a:pPr>
            <a:r>
              <a:rPr kumimoji="0" lang="en-PK" altLang="en-PK" sz="2000" b="0" i="0" u="none" strike="noStrike" cap="none" normalizeH="0" baseline="0" dirty="0">
                <a:ln>
                  <a:noFill/>
                </a:ln>
                <a:effectLst/>
                <a:latin typeface="Arial" panose="020B0604020202020204" pitchFamily="34" charset="0"/>
              </a:rPr>
              <a:t>Virtualization: Simulating multiple machines or resources</a:t>
            </a:r>
          </a:p>
          <a:p>
            <a:pPr marL="0" indent="0">
              <a:buNone/>
            </a:pPr>
            <a:endParaRPr lang="en-PK" sz="2400" dirty="0"/>
          </a:p>
        </p:txBody>
      </p:sp>
      <p:sp>
        <p:nvSpPr>
          <p:cNvPr id="4" name="Footer Placeholder 3">
            <a:extLst>
              <a:ext uri="{FF2B5EF4-FFF2-40B4-BE49-F238E27FC236}">
                <a16:creationId xmlns:a16="http://schemas.microsoft.com/office/drawing/2014/main" id="{4F5FA98B-D65D-B4BE-5A2E-A9E35161415D}"/>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4313670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75149D-F692-45DA-8324-D5E0193D5F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0B19935-C760-4698-9DD1-973C8A428D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08990612-E008-4F02-AEBB-B140BE753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A310A41F-3A14-4150-B6CF-0A577DDDEA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7B89EEFD-93BC-4ACF-962C-E6279E72B0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1436" y="723899"/>
            <a:ext cx="3703320" cy="5666666"/>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803189" y="1209184"/>
            <a:ext cx="3089189" cy="4734416"/>
          </a:xfrm>
        </p:spPr>
        <p:txBody>
          <a:bodyPr anchor="ctr">
            <a:normAutofit/>
          </a:bodyPr>
          <a:lstStyle/>
          <a:p>
            <a:r>
              <a:rPr lang="en-US">
                <a:solidFill>
                  <a:srgbClr val="FFFFFF"/>
                </a:solidFill>
              </a:rPr>
              <a:t>Cloud COMPUTING DEPLOYMENT MODELS</a:t>
            </a:r>
          </a:p>
        </p:txBody>
      </p:sp>
      <p:sp>
        <p:nvSpPr>
          <p:cNvPr id="4" name="Rectangle 1">
            <a:extLst>
              <a:ext uri="{FF2B5EF4-FFF2-40B4-BE49-F238E27FC236}">
                <a16:creationId xmlns:a16="http://schemas.microsoft.com/office/drawing/2014/main" id="{D2B63F2B-1C0E-C951-B572-8E7DD7945E43}"/>
              </a:ext>
            </a:extLst>
          </p:cNvPr>
          <p:cNvSpPr>
            <a:spLocks noGrp="1" noChangeArrowheads="1"/>
          </p:cNvSpPr>
          <p:nvPr>
            <p:ph idx="1"/>
          </p:nvPr>
        </p:nvSpPr>
        <p:spPr bwMode="auto">
          <a:xfrm>
            <a:off x="4561870" y="723900"/>
            <a:ext cx="7183597" cy="315236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None/>
              <a:tabLst/>
            </a:pPr>
            <a:r>
              <a:rPr kumimoji="0" lang="en-PK" altLang="en-PK" b="0" i="0" u="none" strike="noStrike" cap="none" normalizeH="0" baseline="0">
                <a:ln>
                  <a:noFill/>
                </a:ln>
                <a:effectLst/>
                <a:latin typeface="Arial" panose="020B0604020202020204" pitchFamily="34" charset="0"/>
              </a:rPr>
              <a:t>Describes different platforms and access levels of cloud computing.</a:t>
            </a:r>
          </a:p>
          <a:p>
            <a:pPr defTabSz="914400" eaLnBrk="0" fontAlgn="base" hangingPunct="0">
              <a:spcBef>
                <a:spcPct val="0"/>
              </a:spcBef>
              <a:buClrTx/>
              <a:buSzTx/>
            </a:pPr>
            <a:r>
              <a:rPr kumimoji="0" lang="en-PK" altLang="en-PK" i="0" u="none" strike="noStrike" cap="none" normalizeH="0" baseline="0">
                <a:ln>
                  <a:noFill/>
                </a:ln>
                <a:effectLst/>
                <a:latin typeface="Arial" panose="020B0604020202020204" pitchFamily="34" charset="0"/>
              </a:rPr>
              <a:t>Public Cloud</a:t>
            </a:r>
          </a:p>
          <a:p>
            <a:pPr defTabSz="914400" eaLnBrk="0" fontAlgn="base" hangingPunct="0">
              <a:spcBef>
                <a:spcPct val="0"/>
              </a:spcBef>
              <a:buClrTx/>
              <a:buSzTx/>
            </a:pPr>
            <a:r>
              <a:rPr kumimoji="0" lang="en-PK" altLang="en-PK" i="0" u="none" strike="noStrike" cap="none" normalizeH="0" baseline="0">
                <a:ln>
                  <a:noFill/>
                </a:ln>
                <a:effectLst/>
                <a:latin typeface="Arial" panose="020B0604020202020204" pitchFamily="34" charset="0"/>
              </a:rPr>
              <a:t>Private Cloud</a:t>
            </a:r>
          </a:p>
          <a:p>
            <a:pPr defTabSz="914400" eaLnBrk="0" fontAlgn="base" hangingPunct="0">
              <a:spcBef>
                <a:spcPct val="0"/>
              </a:spcBef>
              <a:buClrTx/>
              <a:buSzTx/>
            </a:pPr>
            <a:r>
              <a:rPr kumimoji="0" lang="en-PK" altLang="en-PK" i="0" u="none" strike="noStrike" cap="none" normalizeH="0" baseline="0">
                <a:ln>
                  <a:noFill/>
                </a:ln>
                <a:effectLst/>
                <a:latin typeface="Arial" panose="020B0604020202020204" pitchFamily="34" charset="0"/>
              </a:rPr>
              <a:t>Hybrid Cloud</a:t>
            </a:r>
            <a:endParaRPr kumimoji="0" lang="en-US" altLang="en-PK" i="0" u="none" strike="noStrike" cap="none" normalizeH="0" baseline="0">
              <a:ln>
                <a:noFill/>
              </a:ln>
              <a:effectLst/>
              <a:latin typeface="Arial" panose="020B0604020202020204" pitchFamily="34" charset="0"/>
            </a:endParaRPr>
          </a:p>
          <a:p>
            <a:pPr defTabSz="914400" eaLnBrk="0" fontAlgn="base" hangingPunct="0">
              <a:spcBef>
                <a:spcPct val="0"/>
              </a:spcBef>
              <a:buClrTx/>
              <a:buSzTx/>
            </a:pPr>
            <a:r>
              <a:rPr kumimoji="0" lang="en-PK" altLang="en-PK" i="0" u="none" strike="noStrike" cap="none" normalizeH="0" baseline="0">
                <a:ln>
                  <a:noFill/>
                </a:ln>
                <a:effectLst/>
                <a:latin typeface="Arial" panose="020B0604020202020204" pitchFamily="34" charset="0"/>
              </a:rPr>
              <a:t>Community Cloud</a:t>
            </a:r>
            <a:endParaRPr kumimoji="0" lang="en-US" altLang="en-PK" i="0" u="none" strike="noStrike" cap="none" normalizeH="0" baseline="0">
              <a:ln>
                <a:noFill/>
              </a:ln>
              <a:effectLst/>
              <a:latin typeface="Arial" panose="020B0604020202020204" pitchFamily="34" charset="0"/>
            </a:endParaRPr>
          </a:p>
          <a:p>
            <a:pPr defTabSz="914400" eaLnBrk="0" fontAlgn="base" hangingPunct="0">
              <a:spcBef>
                <a:spcPct val="0"/>
              </a:spcBef>
              <a:buClrTx/>
              <a:buSzTx/>
            </a:pPr>
            <a:r>
              <a:rPr kumimoji="0" lang="en-PK" altLang="en-PK" i="0" u="none" strike="noStrike" cap="none" normalizeH="0" baseline="0">
                <a:ln>
                  <a:noFill/>
                </a:ln>
                <a:effectLst/>
                <a:latin typeface="Arial" panose="020B0604020202020204" pitchFamily="34" charset="0"/>
              </a:rPr>
              <a:t>Multi-Cloud</a:t>
            </a:r>
          </a:p>
        </p:txBody>
      </p:sp>
      <p:pic>
        <p:nvPicPr>
          <p:cNvPr id="6" name="Picture 5">
            <a:extLst>
              <a:ext uri="{FF2B5EF4-FFF2-40B4-BE49-F238E27FC236}">
                <a16:creationId xmlns:a16="http://schemas.microsoft.com/office/drawing/2014/main" id="{C9C93AEA-405F-A85C-4032-5A4110CA3532}"/>
              </a:ext>
            </a:extLst>
          </p:cNvPr>
          <p:cNvPicPr>
            <a:picLocks noChangeAspect="1"/>
          </p:cNvPicPr>
          <p:nvPr/>
        </p:nvPicPr>
        <p:blipFill>
          <a:blip r:embed="rId2"/>
          <a:stretch>
            <a:fillRect/>
          </a:stretch>
        </p:blipFill>
        <p:spPr>
          <a:xfrm>
            <a:off x="5584267" y="4149588"/>
            <a:ext cx="5138803" cy="2196838"/>
          </a:xfrm>
          <a:prstGeom prst="rect">
            <a:avLst/>
          </a:prstGeom>
        </p:spPr>
      </p:pic>
    </p:spTree>
    <p:extLst>
      <p:ext uri="{BB962C8B-B14F-4D97-AF65-F5344CB8AC3E}">
        <p14:creationId xmlns:p14="http://schemas.microsoft.com/office/powerpoint/2010/main" val="28390100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1903EC39-9A1B-14D1-145F-D10E66B3C414}"/>
              </a:ext>
            </a:extLst>
          </p:cNvPr>
          <p:cNvSpPr>
            <a:spLocks noGrp="1"/>
          </p:cNvSpPr>
          <p:nvPr>
            <p:ph type="title"/>
          </p:nvPr>
        </p:nvSpPr>
        <p:spPr>
          <a:xfrm>
            <a:off x="609906" y="702155"/>
            <a:ext cx="3568661" cy="1269713"/>
          </a:xfrm>
        </p:spPr>
        <p:txBody>
          <a:bodyPr>
            <a:normAutofit/>
          </a:bodyPr>
          <a:lstStyle/>
          <a:p>
            <a:r>
              <a:rPr lang="en-US" dirty="0"/>
              <a:t>Public Cloud</a:t>
            </a:r>
            <a:endParaRPr lang="en-PK" dirty="0"/>
          </a:p>
        </p:txBody>
      </p:sp>
      <p:sp>
        <p:nvSpPr>
          <p:cNvPr id="14" name="Rectangle 13">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5" name="Rectangle 1">
            <a:extLst>
              <a:ext uri="{FF2B5EF4-FFF2-40B4-BE49-F238E27FC236}">
                <a16:creationId xmlns:a16="http://schemas.microsoft.com/office/drawing/2014/main" id="{E3174D67-4505-B78D-AC1B-FD318AE70A9B}"/>
              </a:ext>
            </a:extLst>
          </p:cNvPr>
          <p:cNvSpPr>
            <a:spLocks noGrp="1" noChangeArrowheads="1"/>
          </p:cNvSpPr>
          <p:nvPr>
            <p:ph idx="1"/>
          </p:nvPr>
        </p:nvSpPr>
        <p:spPr bwMode="auto">
          <a:xfrm>
            <a:off x="609906" y="2340864"/>
            <a:ext cx="3568661" cy="363448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fontScale="92500" lnSpcReduction="10000"/>
          </a:bodyPr>
          <a:lstStyle/>
          <a:p>
            <a:pPr marL="0" marR="0" lvl="0" indent="0" defTabSz="914400" rtl="0" eaLnBrk="0" fontAlgn="base" latinLnBrk="0" hangingPunct="0">
              <a:lnSpc>
                <a:spcPct val="110000"/>
              </a:lnSpc>
              <a:spcBef>
                <a:spcPct val="0"/>
              </a:spcBef>
              <a:buClrTx/>
              <a:buSzTx/>
              <a:buNone/>
              <a:tabLst/>
            </a:pPr>
            <a:r>
              <a:rPr kumimoji="0" lang="en-PK" altLang="en-PK" sz="1500" b="1" i="0" u="none" strike="noStrike" cap="none" normalizeH="0" baseline="0">
                <a:ln>
                  <a:noFill/>
                </a:ln>
                <a:effectLst/>
                <a:latin typeface="Arial" panose="020B0604020202020204" pitchFamily="34" charset="0"/>
              </a:rPr>
              <a:t>Accessible to the public</a:t>
            </a:r>
            <a:r>
              <a:rPr kumimoji="0" lang="en-PK" altLang="en-PK" sz="1500" b="0" i="0" u="none" strike="noStrike" cap="none" normalizeH="0" baseline="0">
                <a:ln>
                  <a:noFill/>
                </a:ln>
                <a:effectLst/>
                <a:latin typeface="Arial" panose="020B0604020202020204" pitchFamily="34" charset="0"/>
              </a:rPr>
              <a:t>: </a:t>
            </a:r>
            <a:endParaRPr kumimoji="0" lang="en-US" altLang="en-PK" sz="1500" b="0" i="0" u="none" strike="noStrike" cap="none" normalizeH="0" baseline="0">
              <a:ln>
                <a:noFill/>
              </a:ln>
              <a:effectLst/>
              <a:latin typeface="Arial" panose="020B0604020202020204" pitchFamily="34" charset="0"/>
            </a:endParaRPr>
          </a:p>
          <a:p>
            <a:pPr marL="324000" lvl="1" indent="0" defTabSz="914400" eaLnBrk="0" fontAlgn="base" hangingPunct="0">
              <a:lnSpc>
                <a:spcPct val="110000"/>
              </a:lnSpc>
              <a:spcBef>
                <a:spcPct val="0"/>
              </a:spcBef>
              <a:buClrTx/>
              <a:buSzTx/>
              <a:buNone/>
            </a:pPr>
            <a:r>
              <a:rPr kumimoji="0" lang="en-PK" altLang="en-PK" sz="1500" b="0" i="0" u="none" strike="noStrike" cap="none" normalizeH="0" baseline="0">
                <a:ln>
                  <a:noFill/>
                </a:ln>
                <a:effectLst/>
                <a:latin typeface="Arial" panose="020B0604020202020204" pitchFamily="34" charset="0"/>
              </a:rPr>
              <a:t>Organizations or individuals can use the public cloud for services.</a:t>
            </a:r>
          </a:p>
          <a:p>
            <a:pPr marL="0" marR="0" lvl="0" indent="0" defTabSz="914400" rtl="0" eaLnBrk="0" fontAlgn="base" latinLnBrk="0" hangingPunct="0">
              <a:lnSpc>
                <a:spcPct val="110000"/>
              </a:lnSpc>
              <a:spcBef>
                <a:spcPct val="0"/>
              </a:spcBef>
              <a:buClrTx/>
              <a:buSzTx/>
              <a:buNone/>
              <a:tabLst/>
            </a:pPr>
            <a:r>
              <a:rPr kumimoji="0" lang="en-PK" altLang="en-PK" sz="1500" b="1" i="0" u="none" strike="noStrike" cap="none" normalizeH="0" baseline="0">
                <a:ln>
                  <a:noFill/>
                </a:ln>
                <a:effectLst/>
                <a:latin typeface="Arial" panose="020B0604020202020204" pitchFamily="34" charset="0"/>
              </a:rPr>
              <a:t>Cloud Providers</a:t>
            </a:r>
            <a:r>
              <a:rPr kumimoji="0" lang="en-PK" altLang="en-PK" sz="1500" b="0" i="0" u="none" strike="noStrike" cap="none" normalizeH="0" baseline="0">
                <a:ln>
                  <a:noFill/>
                </a:ln>
                <a:effectLst/>
                <a:latin typeface="Arial" panose="020B0604020202020204" pitchFamily="34" charset="0"/>
              </a:rPr>
              <a:t>: </a:t>
            </a:r>
            <a:endParaRPr kumimoji="0" lang="en-US" altLang="en-PK" sz="1500" b="0" i="0" u="none" strike="noStrike" cap="none" normalizeH="0" baseline="0">
              <a:ln>
                <a:noFill/>
              </a:ln>
              <a:effectLst/>
              <a:latin typeface="Arial" panose="020B0604020202020204" pitchFamily="34" charset="0"/>
            </a:endParaRPr>
          </a:p>
          <a:p>
            <a:pPr marL="324000" lvl="1" indent="0" defTabSz="914400" eaLnBrk="0" fontAlgn="base" hangingPunct="0">
              <a:lnSpc>
                <a:spcPct val="110000"/>
              </a:lnSpc>
              <a:spcBef>
                <a:spcPct val="0"/>
              </a:spcBef>
              <a:buClrTx/>
              <a:buSzTx/>
              <a:buNone/>
            </a:pPr>
            <a:r>
              <a:rPr kumimoji="0" lang="en-PK" altLang="en-PK" sz="1500" b="0" i="0" u="none" strike="noStrike" cap="none" normalizeH="0" baseline="0">
                <a:ln>
                  <a:noFill/>
                </a:ln>
                <a:effectLst/>
                <a:latin typeface="Arial" panose="020B0604020202020204" pitchFamily="34" charset="0"/>
              </a:rPr>
              <a:t>Azure, AWS, and others provide computing resources (OS, CPU, memory, storage, etc.).</a:t>
            </a:r>
          </a:p>
          <a:p>
            <a:pPr marL="0" marR="0" lvl="0" indent="0" defTabSz="914400" rtl="0" eaLnBrk="0" fontAlgn="base" latinLnBrk="0" hangingPunct="0">
              <a:lnSpc>
                <a:spcPct val="110000"/>
              </a:lnSpc>
              <a:spcBef>
                <a:spcPct val="0"/>
              </a:spcBef>
              <a:buClrTx/>
              <a:buSzTx/>
              <a:buNone/>
              <a:tabLst/>
            </a:pPr>
            <a:r>
              <a:rPr kumimoji="0" lang="en-PK" altLang="en-PK" sz="1500" b="1" i="0" u="none" strike="noStrike" cap="none" normalizeH="0" baseline="0">
                <a:ln>
                  <a:noFill/>
                </a:ln>
                <a:effectLst/>
                <a:latin typeface="Arial" panose="020B0604020202020204" pitchFamily="34" charset="0"/>
              </a:rPr>
              <a:t>Shared Infrastructure</a:t>
            </a:r>
            <a:r>
              <a:rPr kumimoji="0" lang="en-PK" altLang="en-PK" sz="1500" b="0" i="0" u="none" strike="noStrike" cap="none" normalizeH="0" baseline="0">
                <a:ln>
                  <a:noFill/>
                </a:ln>
                <a:effectLst/>
                <a:latin typeface="Arial" panose="020B0604020202020204" pitchFamily="34" charset="0"/>
              </a:rPr>
              <a:t>: </a:t>
            </a:r>
            <a:endParaRPr kumimoji="0" lang="en-US" altLang="en-PK" sz="1500" b="0" i="0" u="none" strike="noStrike" cap="none" normalizeH="0" baseline="0">
              <a:ln>
                <a:noFill/>
              </a:ln>
              <a:effectLst/>
              <a:latin typeface="Arial" panose="020B0604020202020204" pitchFamily="34" charset="0"/>
            </a:endParaRPr>
          </a:p>
          <a:p>
            <a:pPr marL="324000" lvl="1" indent="0" defTabSz="914400" eaLnBrk="0" fontAlgn="base" hangingPunct="0">
              <a:lnSpc>
                <a:spcPct val="110000"/>
              </a:lnSpc>
              <a:spcBef>
                <a:spcPct val="0"/>
              </a:spcBef>
              <a:buClrTx/>
              <a:buSzTx/>
              <a:buNone/>
            </a:pPr>
            <a:r>
              <a:rPr kumimoji="0" lang="en-PK" altLang="en-PK" sz="1500" b="0" i="0" u="none" strike="noStrike" cap="none" normalizeH="0" baseline="0">
                <a:ln>
                  <a:noFill/>
                </a:ln>
                <a:effectLst/>
                <a:latin typeface="Arial" panose="020B0604020202020204" pitchFamily="34" charset="0"/>
              </a:rPr>
              <a:t>Resources securely shared among multiple customers or organizations.</a:t>
            </a:r>
          </a:p>
          <a:p>
            <a:pPr marL="0" marR="0" lvl="0" indent="0" defTabSz="914400" rtl="0" eaLnBrk="0" fontAlgn="base" latinLnBrk="0" hangingPunct="0">
              <a:lnSpc>
                <a:spcPct val="110000"/>
              </a:lnSpc>
              <a:spcBef>
                <a:spcPct val="0"/>
              </a:spcBef>
              <a:buClrTx/>
              <a:buSzTx/>
              <a:buNone/>
              <a:tabLst/>
            </a:pPr>
            <a:r>
              <a:rPr kumimoji="0" lang="en-PK" altLang="en-PK" sz="1500" b="1" i="0" u="none" strike="noStrike" cap="none" normalizeH="0" baseline="0">
                <a:ln>
                  <a:noFill/>
                </a:ln>
                <a:effectLst/>
                <a:latin typeface="Arial" panose="020B0604020202020204" pitchFamily="34" charset="0"/>
              </a:rPr>
              <a:t>Payment Options</a:t>
            </a:r>
            <a:r>
              <a:rPr kumimoji="0" lang="en-PK" altLang="en-PK" sz="1500" b="0" i="0" u="none" strike="noStrike" cap="none" normalizeH="0" baseline="0">
                <a:ln>
                  <a:noFill/>
                </a:ln>
                <a:effectLst/>
                <a:latin typeface="Arial" panose="020B0604020202020204" pitchFamily="34" charset="0"/>
              </a:rPr>
              <a:t>: </a:t>
            </a:r>
            <a:endParaRPr kumimoji="0" lang="en-US" altLang="en-PK" sz="1500" b="0" i="0" u="none" strike="noStrike" cap="none" normalizeH="0" baseline="0">
              <a:ln>
                <a:noFill/>
              </a:ln>
              <a:effectLst/>
              <a:latin typeface="Arial" panose="020B0604020202020204" pitchFamily="34" charset="0"/>
            </a:endParaRPr>
          </a:p>
          <a:p>
            <a:pPr marL="324000" lvl="1" indent="0" defTabSz="914400" eaLnBrk="0" fontAlgn="base" hangingPunct="0">
              <a:lnSpc>
                <a:spcPct val="110000"/>
              </a:lnSpc>
              <a:spcBef>
                <a:spcPct val="0"/>
              </a:spcBef>
              <a:buClrTx/>
              <a:buSzTx/>
              <a:buNone/>
            </a:pPr>
            <a:r>
              <a:rPr kumimoji="0" lang="en-PK" altLang="en-PK" sz="1500" b="0" i="0" u="none" strike="noStrike" cap="none" normalizeH="0" baseline="0">
                <a:ln>
                  <a:noFill/>
                </a:ln>
                <a:effectLst/>
                <a:latin typeface="Arial" panose="020B0604020202020204" pitchFamily="34" charset="0"/>
              </a:rPr>
              <a:t>Subscription-based or pay-as-you-go (e.g., Azure offers free accounts with pay-as-you-go options). </a:t>
            </a:r>
          </a:p>
        </p:txBody>
      </p:sp>
      <p:pic>
        <p:nvPicPr>
          <p:cNvPr id="7" name="Picture 6">
            <a:extLst>
              <a:ext uri="{FF2B5EF4-FFF2-40B4-BE49-F238E27FC236}">
                <a16:creationId xmlns:a16="http://schemas.microsoft.com/office/drawing/2014/main" id="{2B804202-2B99-81B5-EADB-A131C78F57A1}"/>
              </a:ext>
            </a:extLst>
          </p:cNvPr>
          <p:cNvPicPr>
            <a:picLocks noChangeAspect="1"/>
          </p:cNvPicPr>
          <p:nvPr/>
        </p:nvPicPr>
        <p:blipFill>
          <a:blip r:embed="rId2"/>
          <a:stretch>
            <a:fillRect/>
          </a:stretch>
        </p:blipFill>
        <p:spPr>
          <a:xfrm>
            <a:off x="4705458" y="702156"/>
            <a:ext cx="6632948" cy="5273194"/>
          </a:xfrm>
          <a:prstGeom prst="rect">
            <a:avLst/>
          </a:prstGeom>
        </p:spPr>
      </p:pic>
      <p:sp>
        <p:nvSpPr>
          <p:cNvPr id="4" name="Footer Placeholder 3">
            <a:extLst>
              <a:ext uri="{FF2B5EF4-FFF2-40B4-BE49-F238E27FC236}">
                <a16:creationId xmlns:a16="http://schemas.microsoft.com/office/drawing/2014/main" id="{EBB0E2A2-BAC0-F82E-457D-41CC69A18B59}"/>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900288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D1781F-4B1D-EA15-2E03-9CCFF3BF4E58}"/>
              </a:ext>
            </a:extLst>
          </p:cNvPr>
          <p:cNvSpPr>
            <a:spLocks noGrp="1"/>
          </p:cNvSpPr>
          <p:nvPr>
            <p:ph type="title"/>
          </p:nvPr>
        </p:nvSpPr>
        <p:spPr>
          <a:xfrm>
            <a:off x="959157" y="1113764"/>
            <a:ext cx="3269749" cy="4624327"/>
          </a:xfrm>
        </p:spPr>
        <p:txBody>
          <a:bodyPr anchor="ctr">
            <a:normAutofit/>
          </a:bodyPr>
          <a:lstStyle/>
          <a:p>
            <a:r>
              <a:rPr lang="en-US">
                <a:solidFill>
                  <a:srgbClr val="FFFFFF"/>
                </a:solidFill>
              </a:rPr>
              <a:t>PUBLIC CLOUD</a:t>
            </a:r>
            <a:endParaRPr lang="en-PK">
              <a:solidFill>
                <a:srgbClr val="FFFFFF"/>
              </a:solidFill>
            </a:endParaRPr>
          </a:p>
        </p:txBody>
      </p:sp>
      <p:sp>
        <p:nvSpPr>
          <p:cNvPr id="3" name="Content Placeholder 2">
            <a:extLst>
              <a:ext uri="{FF2B5EF4-FFF2-40B4-BE49-F238E27FC236}">
                <a16:creationId xmlns:a16="http://schemas.microsoft.com/office/drawing/2014/main" id="{8FA9CEDA-904E-DF6D-2A7D-BCF902A6F594}"/>
              </a:ext>
            </a:extLst>
          </p:cNvPr>
          <p:cNvSpPr>
            <a:spLocks noGrp="1"/>
          </p:cNvSpPr>
          <p:nvPr>
            <p:ph idx="1"/>
          </p:nvPr>
        </p:nvSpPr>
        <p:spPr>
          <a:xfrm>
            <a:off x="5155905" y="1113764"/>
            <a:ext cx="6108179" cy="4624327"/>
          </a:xfrm>
        </p:spPr>
        <p:txBody>
          <a:bodyPr anchor="ctr">
            <a:normAutofit/>
          </a:bodyPr>
          <a:lstStyle/>
          <a:p>
            <a:pPr marL="0" indent="0">
              <a:buNone/>
            </a:pPr>
            <a:r>
              <a:rPr lang="en-US" b="1"/>
              <a:t>Advantages:</a:t>
            </a:r>
          </a:p>
          <a:p>
            <a:pPr marL="0" marR="0" lvl="0" indent="0" defTabSz="914400" rtl="0" eaLnBrk="0" fontAlgn="base" latinLnBrk="0" hangingPunct="0">
              <a:spcBef>
                <a:spcPct val="0"/>
              </a:spcBef>
              <a:spcAft>
                <a:spcPct val="0"/>
              </a:spcAft>
              <a:buClrTx/>
              <a:buSzTx/>
              <a:buNone/>
              <a:tabLst/>
            </a:pPr>
            <a:r>
              <a:rPr lang="en-PK" altLang="en-PK"/>
              <a:t>Cost Effectiveness: Lower upfront costs with better cost management.</a:t>
            </a:r>
          </a:p>
          <a:p>
            <a:pPr marL="0" marR="0" lvl="0" indent="0" defTabSz="914400" rtl="0" eaLnBrk="0" fontAlgn="base" latinLnBrk="0" hangingPunct="0">
              <a:spcBef>
                <a:spcPct val="0"/>
              </a:spcBef>
              <a:spcAft>
                <a:spcPct val="0"/>
              </a:spcAft>
              <a:buClrTx/>
              <a:buSzTx/>
              <a:buNone/>
              <a:tabLst/>
            </a:pPr>
            <a:r>
              <a:rPr lang="en-PK" altLang="en-PK"/>
              <a:t>On-Demand Services: Pay only for what you use, offering flexibility.</a:t>
            </a:r>
          </a:p>
          <a:p>
            <a:pPr marL="0" marR="0" lvl="0" indent="0" defTabSz="914400" rtl="0" eaLnBrk="0" fontAlgn="base" latinLnBrk="0" hangingPunct="0">
              <a:spcBef>
                <a:spcPct val="0"/>
              </a:spcBef>
              <a:spcAft>
                <a:spcPct val="0"/>
              </a:spcAft>
              <a:buClrTx/>
              <a:buSzTx/>
              <a:buNone/>
              <a:tabLst/>
            </a:pPr>
            <a:r>
              <a:rPr lang="en-PK" altLang="en-PK"/>
              <a:t>Scalability: Resources can scale up or down to meet demands.</a:t>
            </a:r>
          </a:p>
          <a:p>
            <a:pPr marL="0" marR="0" lvl="0" indent="0" defTabSz="914400" rtl="0" eaLnBrk="0" fontAlgn="base" latinLnBrk="0" hangingPunct="0">
              <a:spcBef>
                <a:spcPct val="0"/>
              </a:spcBef>
              <a:spcAft>
                <a:spcPct val="0"/>
              </a:spcAft>
              <a:buClrTx/>
              <a:buSzTx/>
              <a:buNone/>
              <a:tabLst/>
            </a:pPr>
            <a:r>
              <a:rPr lang="en-PK" altLang="en-PK"/>
              <a:t>Modern Solutions: Access to cutting-edge technology and infrastructure.</a:t>
            </a:r>
          </a:p>
          <a:p>
            <a:pPr marL="0" marR="0" lvl="0" indent="0" defTabSz="914400" rtl="0" eaLnBrk="0" fontAlgn="base" latinLnBrk="0" hangingPunct="0">
              <a:spcBef>
                <a:spcPct val="0"/>
              </a:spcBef>
              <a:spcAft>
                <a:spcPct val="0"/>
              </a:spcAft>
              <a:buClrTx/>
              <a:buSzTx/>
              <a:buNone/>
              <a:tabLst/>
            </a:pPr>
            <a:r>
              <a:rPr lang="en-PK" altLang="en-PK"/>
              <a:t>Self-Service Portals: Ease of administration and control via cloud management platforms.</a:t>
            </a:r>
          </a:p>
          <a:p>
            <a:pPr marL="0" marR="0" lvl="0" indent="0" defTabSz="914400" rtl="0" eaLnBrk="0" fontAlgn="base" latinLnBrk="0" hangingPunct="0">
              <a:spcBef>
                <a:spcPct val="0"/>
              </a:spcBef>
              <a:spcAft>
                <a:spcPct val="0"/>
              </a:spcAft>
              <a:buClrTx/>
              <a:buSzTx/>
              <a:buNone/>
              <a:tabLst/>
            </a:pPr>
            <a:r>
              <a:rPr lang="en-PK" altLang="en-PK"/>
              <a:t>Analytics &amp; Monitoring: Advanced reporting and tracking tools.</a:t>
            </a:r>
          </a:p>
          <a:p>
            <a:pPr marL="0" marR="0" lvl="0" indent="0" defTabSz="914400" rtl="0" eaLnBrk="0" fontAlgn="base" latinLnBrk="0" hangingPunct="0">
              <a:spcBef>
                <a:spcPct val="0"/>
              </a:spcBef>
              <a:spcAft>
                <a:spcPct val="0"/>
              </a:spcAft>
              <a:buClrTx/>
              <a:buSzTx/>
              <a:buNone/>
              <a:tabLst/>
            </a:pPr>
            <a:r>
              <a:rPr lang="en-PK" altLang="en-PK"/>
              <a:t>Resource Pooling: Efficient sharing and utilization of resources.</a:t>
            </a:r>
          </a:p>
          <a:p>
            <a:pPr marL="0" marR="0" lvl="0" indent="0" defTabSz="914400" rtl="0" eaLnBrk="0" fontAlgn="base" latinLnBrk="0" hangingPunct="0">
              <a:spcBef>
                <a:spcPct val="0"/>
              </a:spcBef>
              <a:spcAft>
                <a:spcPct val="0"/>
              </a:spcAft>
              <a:buClrTx/>
              <a:buSzTx/>
              <a:buNone/>
              <a:tabLst/>
            </a:pPr>
            <a:r>
              <a:rPr lang="en-PK" altLang="en-PK"/>
              <a:t>Security &amp; Privacy: Enhanced security features and compliance options.</a:t>
            </a:r>
          </a:p>
          <a:p>
            <a:pPr marL="0" marR="0" lvl="0" indent="0" defTabSz="914400" rtl="0" eaLnBrk="0" fontAlgn="base" latinLnBrk="0" hangingPunct="0">
              <a:spcBef>
                <a:spcPct val="0"/>
              </a:spcBef>
              <a:spcAft>
                <a:spcPct val="0"/>
              </a:spcAft>
              <a:buClrTx/>
              <a:buSzTx/>
              <a:buNone/>
              <a:tabLst/>
            </a:pPr>
            <a:r>
              <a:rPr lang="en-PK" altLang="en-PK"/>
              <a:t>Disaster Recovery: Reliable backup and recovery solutions with geo-distribution. </a:t>
            </a:r>
          </a:p>
          <a:p>
            <a:pPr marL="0" indent="0">
              <a:buNone/>
            </a:pPr>
            <a:endParaRPr lang="en-US" b="1"/>
          </a:p>
          <a:p>
            <a:pPr marL="0" indent="0">
              <a:buNone/>
            </a:pPr>
            <a:endParaRPr lang="en-US" b="1"/>
          </a:p>
          <a:p>
            <a:endParaRPr lang="en-PK" dirty="0"/>
          </a:p>
        </p:txBody>
      </p:sp>
      <p:sp>
        <p:nvSpPr>
          <p:cNvPr id="4" name="Footer Placeholder 3">
            <a:extLst>
              <a:ext uri="{FF2B5EF4-FFF2-40B4-BE49-F238E27FC236}">
                <a16:creationId xmlns:a16="http://schemas.microsoft.com/office/drawing/2014/main" id="{C6418CE4-C213-63C6-8369-AB84909DD9D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014832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609906" y="702155"/>
            <a:ext cx="3568661" cy="1269713"/>
          </a:xfrm>
        </p:spPr>
        <p:txBody>
          <a:bodyPr>
            <a:normAutofit/>
          </a:bodyPr>
          <a:lstStyle/>
          <a:p>
            <a:r>
              <a:t>Private Cloud</a:t>
            </a:r>
          </a:p>
        </p:txBody>
      </p:sp>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609906" y="2340864"/>
            <a:ext cx="3568661" cy="1936168"/>
          </a:xfrm>
        </p:spPr>
        <p:txBody>
          <a:bodyPr>
            <a:normAutofit/>
          </a:bodyPr>
          <a:lstStyle/>
          <a:p>
            <a:r>
              <a:rPr dirty="0"/>
              <a:t>Solely operated by one organization.</a:t>
            </a:r>
          </a:p>
          <a:p>
            <a:r>
              <a:rPr dirty="0"/>
              <a:t>Enhanced privacy and security.</a:t>
            </a:r>
          </a:p>
          <a:p>
            <a:r>
              <a:rPr dirty="0"/>
              <a:t>On or off-premises.</a:t>
            </a:r>
          </a:p>
        </p:txBody>
      </p:sp>
      <p:pic>
        <p:nvPicPr>
          <p:cNvPr id="5" name="Picture 4">
            <a:extLst>
              <a:ext uri="{FF2B5EF4-FFF2-40B4-BE49-F238E27FC236}">
                <a16:creationId xmlns:a16="http://schemas.microsoft.com/office/drawing/2014/main" id="{0488097B-B798-6362-A982-5DDB8B48BE35}"/>
              </a:ext>
            </a:extLst>
          </p:cNvPr>
          <p:cNvPicPr>
            <a:picLocks noChangeAspect="1"/>
          </p:cNvPicPr>
          <p:nvPr/>
        </p:nvPicPr>
        <p:blipFill>
          <a:blip r:embed="rId2"/>
          <a:stretch>
            <a:fillRect/>
          </a:stretch>
        </p:blipFill>
        <p:spPr>
          <a:xfrm>
            <a:off x="5242133" y="702156"/>
            <a:ext cx="5559598" cy="527319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609906" y="702155"/>
            <a:ext cx="3568661" cy="1269713"/>
          </a:xfrm>
        </p:spPr>
        <p:txBody>
          <a:bodyPr>
            <a:normAutofit/>
          </a:bodyPr>
          <a:lstStyle/>
          <a:p>
            <a:r>
              <a:rPr lang="en-US"/>
              <a:t>Community Cloud</a:t>
            </a:r>
          </a:p>
        </p:txBody>
      </p:sp>
      <p:sp>
        <p:nvSpPr>
          <p:cNvPr id="21" name="Rectangle 20">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609906" y="2340864"/>
            <a:ext cx="3568661" cy="3634486"/>
          </a:xfrm>
        </p:spPr>
        <p:txBody>
          <a:bodyPr>
            <a:normAutofit/>
          </a:bodyPr>
          <a:lstStyle/>
          <a:p>
            <a:r>
              <a:rPr lang="en-US" dirty="0"/>
              <a:t>Shared infrastructure for multiple organizations with similar needs.</a:t>
            </a:r>
          </a:p>
          <a:p>
            <a:r>
              <a:rPr lang="en-US" dirty="0"/>
              <a:t>Sectors: government, healthcare, education.</a:t>
            </a:r>
          </a:p>
          <a:p>
            <a:r>
              <a:rPr lang="en-US" dirty="0"/>
              <a:t>Maintains compliance with regulations.</a:t>
            </a:r>
          </a:p>
        </p:txBody>
      </p:sp>
      <p:pic>
        <p:nvPicPr>
          <p:cNvPr id="5" name="Picture 4">
            <a:extLst>
              <a:ext uri="{FF2B5EF4-FFF2-40B4-BE49-F238E27FC236}">
                <a16:creationId xmlns:a16="http://schemas.microsoft.com/office/drawing/2014/main" id="{D90DD746-4DAF-5E01-B48E-7BD7454A2C3E}"/>
              </a:ext>
            </a:extLst>
          </p:cNvPr>
          <p:cNvPicPr>
            <a:picLocks noChangeAspect="1"/>
          </p:cNvPicPr>
          <p:nvPr/>
        </p:nvPicPr>
        <p:blipFill>
          <a:blip r:embed="rId2"/>
          <a:stretch>
            <a:fillRect/>
          </a:stretch>
        </p:blipFill>
        <p:spPr>
          <a:xfrm>
            <a:off x="4726185" y="702156"/>
            <a:ext cx="6591493" cy="527319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Cloud shaped hard drive with cables">
            <a:extLst>
              <a:ext uri="{FF2B5EF4-FFF2-40B4-BE49-F238E27FC236}">
                <a16:creationId xmlns:a16="http://schemas.microsoft.com/office/drawing/2014/main" id="{E06FCEF4-3A55-C0E4-2BE9-193E2A25E0DF}"/>
              </a:ext>
            </a:extLst>
          </p:cNvPr>
          <p:cNvPicPr>
            <a:picLocks noChangeAspect="1"/>
          </p:cNvPicPr>
          <p:nvPr/>
        </p:nvPicPr>
        <p:blipFill>
          <a:blip r:embed="rId2"/>
          <a:srcRect t="1746"/>
          <a:stretch/>
        </p:blipFill>
        <p:spPr>
          <a:xfrm>
            <a:off x="20" y="12170"/>
            <a:ext cx="12191977" cy="6858022"/>
          </a:xfrm>
          <a:prstGeom prst="rect">
            <a:avLst/>
          </a:prstGeom>
        </p:spPr>
      </p:pic>
      <p:sp>
        <p:nvSpPr>
          <p:cNvPr id="2" name="Title 1">
            <a:extLst>
              <a:ext uri="{FF2B5EF4-FFF2-40B4-BE49-F238E27FC236}">
                <a16:creationId xmlns:a16="http://schemas.microsoft.com/office/drawing/2014/main" id="{8C8AA8E5-D86F-57AD-77C7-B603600C1AF2}"/>
              </a:ext>
            </a:extLst>
          </p:cNvPr>
          <p:cNvSpPr>
            <a:spLocks noGrp="1"/>
          </p:cNvSpPr>
          <p:nvPr>
            <p:ph type="title"/>
          </p:nvPr>
        </p:nvSpPr>
        <p:spPr>
          <a:xfrm>
            <a:off x="440316" y="301560"/>
            <a:ext cx="7301603" cy="3569242"/>
          </a:xfrm>
        </p:spPr>
        <p:txBody>
          <a:bodyPr vert="horz" lIns="91440" tIns="45720" rIns="91440" bIns="45720" rtlCol="0" anchor="t">
            <a:normAutofit/>
          </a:bodyPr>
          <a:lstStyle/>
          <a:p>
            <a:br>
              <a:rPr lang="en-US" sz="3200" b="1" dirty="0">
                <a:solidFill>
                  <a:schemeClr val="tx1"/>
                </a:solidFill>
              </a:rPr>
            </a:br>
            <a:r>
              <a:rPr lang="en-US" sz="3200" dirty="0">
                <a:solidFill>
                  <a:schemeClr val="tx1"/>
                </a:solidFill>
              </a:rPr>
              <a:t>CHAPTER 1</a:t>
            </a:r>
            <a:br>
              <a:rPr lang="en-US" sz="3200" b="1" dirty="0">
                <a:solidFill>
                  <a:schemeClr val="tx1"/>
                </a:solidFill>
              </a:rPr>
            </a:br>
            <a:r>
              <a:rPr lang="en-US" sz="4400" b="1" dirty="0">
                <a:solidFill>
                  <a:schemeClr val="tx1"/>
                </a:solidFill>
              </a:rPr>
              <a:t>Cloud Computing Fundamentals</a:t>
            </a:r>
            <a:br>
              <a:rPr lang="en-US" sz="4400" b="1" dirty="0">
                <a:solidFill>
                  <a:schemeClr val="tx1"/>
                </a:solidFill>
              </a:rPr>
            </a:br>
            <a:endParaRPr lang="en-US" sz="3200" b="1" dirty="0">
              <a:solidFill>
                <a:schemeClr val="tx1"/>
              </a:solidFill>
            </a:endParaRPr>
          </a:p>
        </p:txBody>
      </p:sp>
      <p:sp>
        <p:nvSpPr>
          <p:cNvPr id="3" name="Content Placeholder 2">
            <a:extLst>
              <a:ext uri="{FF2B5EF4-FFF2-40B4-BE49-F238E27FC236}">
                <a16:creationId xmlns:a16="http://schemas.microsoft.com/office/drawing/2014/main" id="{FA123D3D-099D-40B4-2DFB-4B808DE51781}"/>
              </a:ext>
            </a:extLst>
          </p:cNvPr>
          <p:cNvSpPr>
            <a:spLocks noGrp="1"/>
          </p:cNvSpPr>
          <p:nvPr>
            <p:ph idx="1"/>
          </p:nvPr>
        </p:nvSpPr>
        <p:spPr>
          <a:xfrm>
            <a:off x="7452853" y="4942982"/>
            <a:ext cx="4739148" cy="1663493"/>
          </a:xfrm>
        </p:spPr>
        <p:txBody>
          <a:bodyPr vert="horz" lIns="91440" tIns="45720" rIns="91440" bIns="45720" rtlCol="0" anchor="b">
            <a:normAutofit/>
          </a:bodyPr>
          <a:lstStyle/>
          <a:p>
            <a:pPr marL="0" indent="0">
              <a:buNone/>
            </a:pPr>
            <a:r>
              <a:rPr lang="en-US" sz="3600" cap="all" dirty="0">
                <a:solidFill>
                  <a:schemeClr val="tx1"/>
                </a:solidFill>
              </a:rPr>
              <a:t>|</a:t>
            </a:r>
            <a:r>
              <a:rPr lang="en-US" sz="2400" cap="all" dirty="0">
                <a:solidFill>
                  <a:schemeClr val="tx1"/>
                </a:solidFill>
              </a:rPr>
              <a:t>LEARNING MICROSOFT AZURE</a:t>
            </a:r>
          </a:p>
        </p:txBody>
      </p:sp>
      <p:sp>
        <p:nvSpPr>
          <p:cNvPr id="4" name="Footer Placeholder 3">
            <a:extLst>
              <a:ext uri="{FF2B5EF4-FFF2-40B4-BE49-F238E27FC236}">
                <a16:creationId xmlns:a16="http://schemas.microsoft.com/office/drawing/2014/main" id="{F5B745E2-B198-1C04-3E74-A82C49351909}"/>
              </a:ext>
            </a:extLst>
          </p:cNvPr>
          <p:cNvSpPr>
            <a:spLocks noGrp="1"/>
          </p:cNvSpPr>
          <p:nvPr>
            <p:ph type="ftr" sz="quarter" idx="11"/>
          </p:nvPr>
        </p:nvSpPr>
        <p:spPr>
          <a:xfrm>
            <a:off x="113813" y="6423913"/>
            <a:ext cx="2304288" cy="365125"/>
          </a:xfrm>
        </p:spPr>
        <p:txBody>
          <a:bodyPr vert="horz" lIns="91440" tIns="45720" rIns="91440" bIns="45720" rtlCol="0" anchor="b">
            <a:normAutofit/>
          </a:bodyPr>
          <a:lstStyle/>
          <a:p>
            <a:pPr algn="r" defTabSz="457200">
              <a:spcAft>
                <a:spcPts val="600"/>
              </a:spcAft>
            </a:pPr>
            <a:r>
              <a:rPr lang="en-US" sz="1000" kern="1200" cap="all" dirty="0">
                <a:solidFill>
                  <a:schemeClr val="tx1"/>
                </a:solidFill>
                <a:latin typeface="+mn-lt"/>
                <a:ea typeface="+mn-ea"/>
                <a:cs typeface="+mn-cs"/>
              </a:rPr>
              <a:t>CS4037 - Muhammad Sudais</a:t>
            </a:r>
          </a:p>
        </p:txBody>
      </p:sp>
    </p:spTree>
    <p:extLst>
      <p:ext uri="{BB962C8B-B14F-4D97-AF65-F5344CB8AC3E}">
        <p14:creationId xmlns:p14="http://schemas.microsoft.com/office/powerpoint/2010/main" val="39357521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CED7894-4F62-4A6C-8DB5-DB5BE08E9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609906" y="702155"/>
            <a:ext cx="3568661" cy="1269713"/>
          </a:xfrm>
        </p:spPr>
        <p:txBody>
          <a:bodyPr>
            <a:normAutofit/>
          </a:bodyPr>
          <a:lstStyle/>
          <a:p>
            <a:r>
              <a:t>Hybrid Cloud</a:t>
            </a:r>
          </a:p>
        </p:txBody>
      </p:sp>
      <p:sp>
        <p:nvSpPr>
          <p:cNvPr id="12" name="Rectangle 11">
            <a:extLst>
              <a:ext uri="{FF2B5EF4-FFF2-40B4-BE49-F238E27FC236}">
                <a16:creationId xmlns:a16="http://schemas.microsoft.com/office/drawing/2014/main" id="{E536F3B4-50F6-4C52-8F76-4EB1214719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3" name="Content Placeholder 2"/>
          <p:cNvSpPr>
            <a:spLocks noGrp="1"/>
          </p:cNvSpPr>
          <p:nvPr>
            <p:ph idx="1"/>
          </p:nvPr>
        </p:nvSpPr>
        <p:spPr>
          <a:xfrm>
            <a:off x="609906" y="2340864"/>
            <a:ext cx="3568661" cy="2545269"/>
          </a:xfrm>
        </p:spPr>
        <p:txBody>
          <a:bodyPr>
            <a:normAutofit/>
          </a:bodyPr>
          <a:lstStyle/>
          <a:p>
            <a:r>
              <a:rPr dirty="0"/>
              <a:t>Combines private, public, and sometimes community clouds.</a:t>
            </a:r>
          </a:p>
          <a:p>
            <a:r>
              <a:rPr dirty="0"/>
              <a:t>Unified, flexible, and cost-efficient.</a:t>
            </a:r>
          </a:p>
          <a:p>
            <a:r>
              <a:rPr dirty="0"/>
              <a:t>Cloud bursting for increased workloads.</a:t>
            </a:r>
          </a:p>
        </p:txBody>
      </p:sp>
      <p:pic>
        <p:nvPicPr>
          <p:cNvPr id="5" name="Picture 4">
            <a:extLst>
              <a:ext uri="{FF2B5EF4-FFF2-40B4-BE49-F238E27FC236}">
                <a16:creationId xmlns:a16="http://schemas.microsoft.com/office/drawing/2014/main" id="{A8AF9C68-631A-D9EA-4B1B-D492B8EE0763}"/>
              </a:ext>
            </a:extLst>
          </p:cNvPr>
          <p:cNvPicPr>
            <a:picLocks noChangeAspect="1"/>
          </p:cNvPicPr>
          <p:nvPr/>
        </p:nvPicPr>
        <p:blipFill>
          <a:blip r:embed="rId2"/>
          <a:stretch>
            <a:fillRect/>
          </a:stretch>
        </p:blipFill>
        <p:spPr>
          <a:xfrm>
            <a:off x="4736453" y="702156"/>
            <a:ext cx="6570958" cy="5273194"/>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1" name="Rectangle 6150">
            <a:extLst>
              <a:ext uri="{FF2B5EF4-FFF2-40B4-BE49-F238E27FC236}">
                <a16:creationId xmlns:a16="http://schemas.microsoft.com/office/drawing/2014/main" id="{E9751CB9-7B25-4EB8-9A6F-82F822549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3" name="Rectangle 6152">
            <a:extLst>
              <a:ext uri="{FF2B5EF4-FFF2-40B4-BE49-F238E27FC236}">
                <a16:creationId xmlns:a16="http://schemas.microsoft.com/office/drawing/2014/main" id="{E1317383-CF3B-4B02-9512-BECBEF6362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6155" name="Rectangle 6154">
            <a:extLst>
              <a:ext uri="{FF2B5EF4-FFF2-40B4-BE49-F238E27FC236}">
                <a16:creationId xmlns:a16="http://schemas.microsoft.com/office/drawing/2014/main" id="{B1D4C7A0-6DF2-4F2D-A45D-F111582974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6157" name="Rectangle 6156">
            <a:extLst>
              <a:ext uri="{FF2B5EF4-FFF2-40B4-BE49-F238E27FC236}">
                <a16:creationId xmlns:a16="http://schemas.microsoft.com/office/drawing/2014/main" id="{DBF3943D-BCB6-4B31-809D-A005686483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6159" name="Rectangle 6158">
            <a:extLst>
              <a:ext uri="{FF2B5EF4-FFF2-40B4-BE49-F238E27FC236}">
                <a16:creationId xmlns:a16="http://schemas.microsoft.com/office/drawing/2014/main" id="{39373A6F-2E1F-4613-8E1D-D68057D29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01200"/>
            <a:ext cx="3707477" cy="562497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601255" y="702155"/>
            <a:ext cx="3409783" cy="1300365"/>
          </a:xfrm>
        </p:spPr>
        <p:txBody>
          <a:bodyPr>
            <a:normAutofit/>
          </a:bodyPr>
          <a:lstStyle/>
          <a:p>
            <a:r>
              <a:rPr lang="en-US">
                <a:solidFill>
                  <a:srgbClr val="FFFFFF"/>
                </a:solidFill>
              </a:rPr>
              <a:t>Multi-Cloud</a:t>
            </a:r>
          </a:p>
        </p:txBody>
      </p:sp>
      <p:sp>
        <p:nvSpPr>
          <p:cNvPr id="3" name="Content Placeholder 2"/>
          <p:cNvSpPr>
            <a:spLocks noGrp="1"/>
          </p:cNvSpPr>
          <p:nvPr>
            <p:ph idx="1"/>
          </p:nvPr>
        </p:nvSpPr>
        <p:spPr>
          <a:xfrm>
            <a:off x="601255" y="2177142"/>
            <a:ext cx="3409782" cy="3823607"/>
          </a:xfrm>
        </p:spPr>
        <p:txBody>
          <a:bodyPr>
            <a:normAutofit/>
          </a:bodyPr>
          <a:lstStyle/>
          <a:p>
            <a:r>
              <a:rPr lang="en-US">
                <a:solidFill>
                  <a:srgbClr val="FFFFFF"/>
                </a:solidFill>
              </a:rPr>
              <a:t>Use of multiple public cloud providers (AWS, Azure, GCP).</a:t>
            </a:r>
          </a:p>
          <a:p>
            <a:r>
              <a:rPr lang="en-US">
                <a:solidFill>
                  <a:srgbClr val="FFFFFF"/>
                </a:solidFill>
              </a:rPr>
              <a:t>Reduces downtime risk, optimizes costs, improves security.</a:t>
            </a:r>
          </a:p>
          <a:p>
            <a:r>
              <a:rPr lang="en-US">
                <a:solidFill>
                  <a:srgbClr val="FFFFFF"/>
                </a:solidFill>
              </a:rPr>
              <a:t>Enhanced flexibility and performance.</a:t>
            </a:r>
          </a:p>
        </p:txBody>
      </p:sp>
      <p:pic>
        <p:nvPicPr>
          <p:cNvPr id="6146" name="Picture 2" descr="Multicloud Strategy with Outcomex">
            <a:extLst>
              <a:ext uri="{FF2B5EF4-FFF2-40B4-BE49-F238E27FC236}">
                <a16:creationId xmlns:a16="http://schemas.microsoft.com/office/drawing/2014/main" id="{512E3B5B-2304-0596-0E5B-64EE7CC4B4F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616648" y="936141"/>
            <a:ext cx="6782668" cy="4968305"/>
          </a:xfrm>
          <a:prstGeom prst="rect">
            <a:avLst/>
          </a:prstGeom>
          <a:noFill/>
          <a:extLst>
            <a:ext uri="{909E8E84-426E-40DD-AFC4-6F175D3DCCD1}">
              <a14:hiddenFill xmlns:a14="http://schemas.microsoft.com/office/drawing/2010/main">
                <a:solidFill>
                  <a:srgbClr val="FFFFFF"/>
                </a:solidFill>
              </a14:hiddenFill>
            </a:ext>
          </a:extLst>
        </p:spPr>
      </p:pic>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6900B-0FD9-57C7-8E81-719107C5511B}"/>
              </a:ext>
            </a:extLst>
          </p:cNvPr>
          <p:cNvSpPr>
            <a:spLocks noGrp="1"/>
          </p:cNvSpPr>
          <p:nvPr>
            <p:ph type="title"/>
          </p:nvPr>
        </p:nvSpPr>
        <p:spPr>
          <a:xfrm>
            <a:off x="581192" y="702156"/>
            <a:ext cx="11029616" cy="1188720"/>
          </a:xfrm>
        </p:spPr>
        <p:txBody>
          <a:bodyPr>
            <a:normAutofit/>
          </a:bodyPr>
          <a:lstStyle/>
          <a:p>
            <a:r>
              <a:rPr lang="en-US" dirty="0"/>
              <a:t>CLOUD BURSTING</a:t>
            </a:r>
            <a:endParaRPr lang="en-PK" dirty="0"/>
          </a:p>
        </p:txBody>
      </p:sp>
      <p:sp>
        <p:nvSpPr>
          <p:cNvPr id="5127" name="Rectangle 5126">
            <a:extLst>
              <a:ext uri="{FF2B5EF4-FFF2-40B4-BE49-F238E27FC236}">
                <a16:creationId xmlns:a16="http://schemas.microsoft.com/office/drawing/2014/main" id="{7A4CA679-3546-4E14-8FB8-F57168C37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29" name="Rectangle 5128">
            <a:extLst>
              <a:ext uri="{FF2B5EF4-FFF2-40B4-BE49-F238E27FC236}">
                <a16:creationId xmlns:a16="http://schemas.microsoft.com/office/drawing/2014/main" id="{44D16E90-7C64-4C04-A50A-B866A1A92B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31" name="Rectangle 5130">
            <a:extLst>
              <a:ext uri="{FF2B5EF4-FFF2-40B4-BE49-F238E27FC236}">
                <a16:creationId xmlns:a16="http://schemas.microsoft.com/office/drawing/2014/main" id="{DBE4DD59-5AA2-46C6-B6A8-9B4C62D19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5133" name="Rectangle 5132">
            <a:extLst>
              <a:ext uri="{FF2B5EF4-FFF2-40B4-BE49-F238E27FC236}">
                <a16:creationId xmlns:a16="http://schemas.microsoft.com/office/drawing/2014/main" id="{160CE81C-67DC-489E-BFFB-877C80B854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rgbClr val="FFFFFF">
              <a:alpha val="80000"/>
            </a:srgbClr>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What is Cloud Bursting and Does Your Business Need it? - SuperAdmins">
            <a:extLst>
              <a:ext uri="{FF2B5EF4-FFF2-40B4-BE49-F238E27FC236}">
                <a16:creationId xmlns:a16="http://schemas.microsoft.com/office/drawing/2014/main" id="{EDD562B8-CB5F-805F-562E-EE551CBAA8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566" r="7998" b="1"/>
          <a:stretch/>
        </p:blipFill>
        <p:spPr bwMode="auto">
          <a:xfrm>
            <a:off x="611392" y="2347105"/>
            <a:ext cx="5074920" cy="3712464"/>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3AB97EA7-254D-D375-BAF6-C6DEE95A01A9}"/>
              </a:ext>
            </a:extLst>
          </p:cNvPr>
          <p:cNvSpPr>
            <a:spLocks noGrp="1"/>
          </p:cNvSpPr>
          <p:nvPr>
            <p:ph idx="1"/>
          </p:nvPr>
        </p:nvSpPr>
        <p:spPr>
          <a:xfrm>
            <a:off x="6340830" y="2340864"/>
            <a:ext cx="5269977" cy="3634486"/>
          </a:xfrm>
        </p:spPr>
        <p:txBody>
          <a:bodyPr>
            <a:normAutofit lnSpcReduction="10000"/>
          </a:bodyPr>
          <a:lstStyle/>
          <a:p>
            <a:pPr>
              <a:lnSpc>
                <a:spcPct val="110000"/>
              </a:lnSpc>
            </a:pPr>
            <a:r>
              <a:rPr lang="en-US" sz="1500" dirty="0"/>
              <a:t>Cloud bursting is common in hybrid cloud scenarios. </a:t>
            </a:r>
          </a:p>
          <a:p>
            <a:pPr>
              <a:lnSpc>
                <a:spcPct val="110000"/>
              </a:lnSpc>
            </a:pPr>
            <a:r>
              <a:rPr lang="en-US" sz="1500" dirty="0"/>
              <a:t>It is an application deployment in which an application runs in an on-premises data center or private cloud. </a:t>
            </a:r>
          </a:p>
          <a:p>
            <a:pPr>
              <a:lnSpc>
                <a:spcPct val="110000"/>
              </a:lnSpc>
            </a:pPr>
            <a:r>
              <a:rPr lang="en-US" sz="1500" dirty="0"/>
              <a:t>Then it can burst into a public cloud if the workload or computing capacity demands increase, thus granting access to more computing resources when needed. </a:t>
            </a:r>
          </a:p>
          <a:p>
            <a:pPr>
              <a:lnSpc>
                <a:spcPct val="110000"/>
              </a:lnSpc>
            </a:pPr>
            <a:r>
              <a:rPr lang="en-US" sz="1500" dirty="0"/>
              <a:t>Benefits of cloud bursting are its agility and ability to adjust to rapidly changing workloads. It also provides a cost-effective way to scale up and down. One practical example is the flexibility to handle compute workload issues by rerouting the traffic from a private cloud and expanding or “bursting” it to the public cloud.</a:t>
            </a:r>
          </a:p>
          <a:p>
            <a:pPr>
              <a:lnSpc>
                <a:spcPct val="110000"/>
              </a:lnSpc>
            </a:pPr>
            <a:r>
              <a:rPr lang="en-US" sz="1500" dirty="0"/>
              <a:t>Concerns of Security</a:t>
            </a:r>
            <a:endParaRPr lang="en-PK" sz="1500" dirty="0"/>
          </a:p>
        </p:txBody>
      </p:sp>
      <p:sp>
        <p:nvSpPr>
          <p:cNvPr id="4" name="Footer Placeholder 3">
            <a:extLst>
              <a:ext uri="{FF2B5EF4-FFF2-40B4-BE49-F238E27FC236}">
                <a16:creationId xmlns:a16="http://schemas.microsoft.com/office/drawing/2014/main" id="{FCB05FEF-B140-BCE5-07AB-4DEBCA39A678}"/>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7924259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84" name="Rectangle 7183">
            <a:extLst>
              <a:ext uri="{FF2B5EF4-FFF2-40B4-BE49-F238E27FC236}">
                <a16:creationId xmlns:a16="http://schemas.microsoft.com/office/drawing/2014/main" id="{910015B9-6046-41B8-83BD-71778D2F9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7186" name="Rectangle 7185">
            <a:extLst>
              <a:ext uri="{FF2B5EF4-FFF2-40B4-BE49-F238E27FC236}">
                <a16:creationId xmlns:a16="http://schemas.microsoft.com/office/drawing/2014/main" id="{53908232-52E2-4794-A6C1-54300FB989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7188" name="Rectangle 7187">
            <a:extLst>
              <a:ext uri="{FF2B5EF4-FFF2-40B4-BE49-F238E27FC236}">
                <a16:creationId xmlns:a16="http://schemas.microsoft.com/office/drawing/2014/main" id="{D2B9299F-BED7-44C5-9CC5-E542F9193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7190" name="Rectangle 7189">
            <a:extLst>
              <a:ext uri="{FF2B5EF4-FFF2-40B4-BE49-F238E27FC236}">
                <a16:creationId xmlns:a16="http://schemas.microsoft.com/office/drawing/2014/main" id="{E9DDF273-E040-4765-AD05-872458E137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useBgFill="1">
        <p:nvSpPr>
          <p:cNvPr id="7192" name="Rectangle 7191">
            <a:extLst>
              <a:ext uri="{FF2B5EF4-FFF2-40B4-BE49-F238E27FC236}">
                <a16:creationId xmlns:a16="http://schemas.microsoft.com/office/drawing/2014/main" id="{38733D19-FF76-4DF6-985F-DB050AF87F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48D854-14F5-129D-FF5B-69836F047FD8}"/>
              </a:ext>
            </a:extLst>
          </p:cNvPr>
          <p:cNvSpPr>
            <a:spLocks noGrp="1"/>
          </p:cNvSpPr>
          <p:nvPr>
            <p:ph type="title"/>
          </p:nvPr>
        </p:nvSpPr>
        <p:spPr>
          <a:xfrm>
            <a:off x="581191" y="4322102"/>
            <a:ext cx="10993549" cy="1153609"/>
          </a:xfrm>
        </p:spPr>
        <p:txBody>
          <a:bodyPr vert="horz" lIns="91440" tIns="45720" rIns="91440" bIns="45720" rtlCol="0" anchor="b">
            <a:normAutofit/>
          </a:bodyPr>
          <a:lstStyle/>
          <a:p>
            <a:r>
              <a:rPr lang="en-US" sz="3600"/>
              <a:t>Hybrid VS MULTI CLOUD</a:t>
            </a:r>
          </a:p>
        </p:txBody>
      </p:sp>
      <p:sp>
        <p:nvSpPr>
          <p:cNvPr id="7194" name="Rectangle 7193">
            <a:extLst>
              <a:ext uri="{FF2B5EF4-FFF2-40B4-BE49-F238E27FC236}">
                <a16:creationId xmlns:a16="http://schemas.microsoft.com/office/drawing/2014/main" id="{B8931767-514A-4E70-9129-DB6B46BFA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7196" name="Rectangle 7195">
            <a:extLst>
              <a:ext uri="{FF2B5EF4-FFF2-40B4-BE49-F238E27FC236}">
                <a16:creationId xmlns:a16="http://schemas.microsoft.com/office/drawing/2014/main" id="{092556C3-D615-4E70-B4AD-7791DE6BBD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7198" name="Rectangle 7197">
            <a:extLst>
              <a:ext uri="{FF2B5EF4-FFF2-40B4-BE49-F238E27FC236}">
                <a16:creationId xmlns:a16="http://schemas.microsoft.com/office/drawing/2014/main" id="{5D468424-DF72-426E-8DB3-F91B8857CB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pic>
        <p:nvPicPr>
          <p:cNvPr id="7172" name="Picture 4">
            <a:extLst>
              <a:ext uri="{FF2B5EF4-FFF2-40B4-BE49-F238E27FC236}">
                <a16:creationId xmlns:a16="http://schemas.microsoft.com/office/drawing/2014/main" id="{807FB44F-67B8-8355-DBAD-4F2CD37DAD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134"/>
          <a:stretch/>
        </p:blipFill>
        <p:spPr bwMode="auto">
          <a:xfrm>
            <a:off x="6053282" y="943558"/>
            <a:ext cx="6195352" cy="5381691"/>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descr="Multi-Cloud vs. Hybrid Cloud: 10 Key Comparisons - Spiceworks">
            <a:extLst>
              <a:ext uri="{FF2B5EF4-FFF2-40B4-BE49-F238E27FC236}">
                <a16:creationId xmlns:a16="http://schemas.microsoft.com/office/drawing/2014/main" id="{F578255C-EEAE-8079-A2AE-CDA092E9E36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7456"/>
          <a:stretch/>
        </p:blipFill>
        <p:spPr bwMode="auto">
          <a:xfrm>
            <a:off x="446534" y="1263284"/>
            <a:ext cx="5486400" cy="2547388"/>
          </a:xfrm>
          <a:prstGeom prst="rect">
            <a:avLst/>
          </a:prstGeom>
          <a:noFill/>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80671E68-2EB1-9DE8-A131-B18130EA625E}"/>
              </a:ext>
            </a:extLst>
          </p:cNvPr>
          <p:cNvSpPr>
            <a:spLocks noGrp="1"/>
          </p:cNvSpPr>
          <p:nvPr>
            <p:ph type="ftr" sz="quarter" idx="11"/>
          </p:nvPr>
        </p:nvSpPr>
        <p:spPr>
          <a:xfrm>
            <a:off x="581192" y="6190355"/>
            <a:ext cx="6917210" cy="365125"/>
          </a:xfrm>
        </p:spPr>
        <p:txBody>
          <a:bodyPr vert="horz" lIns="91440" tIns="45720" rIns="91440" bIns="45720" rtlCol="0" anchor="ctr">
            <a:normAutofit/>
          </a:bodyPr>
          <a:lstStyle/>
          <a:p>
            <a:pPr defTabSz="457200">
              <a:spcAft>
                <a:spcPts val="600"/>
              </a:spcAft>
            </a:pPr>
            <a:r>
              <a:rPr lang="en-US" sz="900" kern="1200" cap="all">
                <a:solidFill>
                  <a:schemeClr val="tx1">
                    <a:lumMod val="85000"/>
                    <a:lumOff val="15000"/>
                  </a:schemeClr>
                </a:solidFill>
                <a:latin typeface="+mn-lt"/>
                <a:ea typeface="+mn-ea"/>
                <a:cs typeface="+mn-cs"/>
              </a:rPr>
              <a:t>CS4037 - Muhammad Sudais</a:t>
            </a:r>
          </a:p>
        </p:txBody>
      </p:sp>
    </p:spTree>
    <p:extLst>
      <p:ext uri="{BB962C8B-B14F-4D97-AF65-F5344CB8AC3E}">
        <p14:creationId xmlns:p14="http://schemas.microsoft.com/office/powerpoint/2010/main" val="29466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959157" y="1113764"/>
            <a:ext cx="3269749" cy="4624327"/>
          </a:xfrm>
        </p:spPr>
        <p:txBody>
          <a:bodyPr anchor="ctr">
            <a:normAutofit/>
          </a:bodyPr>
          <a:lstStyle/>
          <a:p>
            <a:r>
              <a:rPr lang="en-US">
                <a:solidFill>
                  <a:srgbClr val="FFFFFF"/>
                </a:solidFill>
              </a:rPr>
              <a:t>Key Cloud Providers</a:t>
            </a:r>
          </a:p>
        </p:txBody>
      </p:sp>
      <p:sp>
        <p:nvSpPr>
          <p:cNvPr id="3" name="Content Placeholder 2"/>
          <p:cNvSpPr>
            <a:spLocks noGrp="1"/>
          </p:cNvSpPr>
          <p:nvPr>
            <p:ph idx="1"/>
          </p:nvPr>
        </p:nvSpPr>
        <p:spPr>
          <a:xfrm>
            <a:off x="5155905" y="1113764"/>
            <a:ext cx="6108179" cy="4624327"/>
          </a:xfrm>
        </p:spPr>
        <p:txBody>
          <a:bodyPr anchor="ctr">
            <a:normAutofit/>
          </a:bodyPr>
          <a:lstStyle/>
          <a:p>
            <a:r>
              <a:t>1. Microsoft Azure: Wide range of services like AI, machine learning, and serverless computing.</a:t>
            </a:r>
          </a:p>
          <a:p>
            <a:r>
              <a:t>2. AWS: Offers VPC, EC2, and S3 services.</a:t>
            </a:r>
          </a:p>
          <a:p>
            <a:r>
              <a:t>3. Google Cloud Platform: Strong in AI, machine learning, and data services.</a:t>
            </a:r>
          </a:p>
          <a:p>
            <a:r>
              <a:t>4. Oracle Cloud: SaaS and DaaS services.</a:t>
            </a:r>
          </a:p>
          <a:p>
            <a:r>
              <a:t>5. Alibaba Cloud: Major player in China.</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6573-F531-AAB3-FA2C-F0B99D17BF5C}"/>
              </a:ext>
            </a:extLst>
          </p:cNvPr>
          <p:cNvSpPr>
            <a:spLocks noGrp="1"/>
          </p:cNvSpPr>
          <p:nvPr>
            <p:ph type="title"/>
          </p:nvPr>
        </p:nvSpPr>
        <p:spPr/>
        <p:txBody>
          <a:bodyPr/>
          <a:lstStyle/>
          <a:p>
            <a:r>
              <a:rPr lang="en-US" dirty="0"/>
              <a:t>Cloud Computing Service Models </a:t>
            </a:r>
            <a:endParaRPr lang="en-PK" dirty="0"/>
          </a:p>
        </p:txBody>
      </p:sp>
      <p:pic>
        <p:nvPicPr>
          <p:cNvPr id="8" name="Content Placeholder 7">
            <a:extLst>
              <a:ext uri="{FF2B5EF4-FFF2-40B4-BE49-F238E27FC236}">
                <a16:creationId xmlns:a16="http://schemas.microsoft.com/office/drawing/2014/main" id="{F2CBD834-22FA-D491-FA32-C5F43937D180}"/>
              </a:ext>
            </a:extLst>
          </p:cNvPr>
          <p:cNvPicPr>
            <a:picLocks noGrp="1" noChangeAspect="1"/>
          </p:cNvPicPr>
          <p:nvPr>
            <p:ph idx="1"/>
          </p:nvPr>
        </p:nvPicPr>
        <p:blipFill>
          <a:blip r:embed="rId2"/>
          <a:stretch>
            <a:fillRect/>
          </a:stretch>
        </p:blipFill>
        <p:spPr>
          <a:xfrm>
            <a:off x="1147111" y="1890876"/>
            <a:ext cx="9897777" cy="4661752"/>
          </a:xfrm>
        </p:spPr>
      </p:pic>
      <p:sp>
        <p:nvSpPr>
          <p:cNvPr id="4" name="Footer Placeholder 3">
            <a:extLst>
              <a:ext uri="{FF2B5EF4-FFF2-40B4-BE49-F238E27FC236}">
                <a16:creationId xmlns:a16="http://schemas.microsoft.com/office/drawing/2014/main" id="{AF5DDAA6-4285-E8E2-8673-A3083A79EFFD}"/>
              </a:ext>
            </a:extLst>
          </p:cNvPr>
          <p:cNvSpPr>
            <a:spLocks noGrp="1"/>
          </p:cNvSpPr>
          <p:nvPr>
            <p:ph type="ftr" sz="quarter" idx="11"/>
          </p:nvPr>
        </p:nvSpPr>
        <p:spPr/>
        <p:txBody>
          <a:bodyPr/>
          <a:lstStyle/>
          <a:p>
            <a:r>
              <a:rPr lang="en-US"/>
              <a:t>CS4037 - Muhammad Sudais</a:t>
            </a:r>
            <a:endParaRPr lang="en-US" dirty="0"/>
          </a:p>
        </p:txBody>
      </p:sp>
    </p:spTree>
    <p:extLst>
      <p:ext uri="{BB962C8B-B14F-4D97-AF65-F5344CB8AC3E}">
        <p14:creationId xmlns:p14="http://schemas.microsoft.com/office/powerpoint/2010/main" val="2439732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E6573-F531-AAB3-FA2C-F0B99D17BF5C}"/>
              </a:ext>
            </a:extLst>
          </p:cNvPr>
          <p:cNvSpPr>
            <a:spLocks noGrp="1"/>
          </p:cNvSpPr>
          <p:nvPr>
            <p:ph type="title"/>
          </p:nvPr>
        </p:nvSpPr>
        <p:spPr/>
        <p:txBody>
          <a:bodyPr/>
          <a:lstStyle/>
          <a:p>
            <a:r>
              <a:rPr lang="en-US" dirty="0"/>
              <a:t>Cloud Computing Service Models </a:t>
            </a:r>
            <a:endParaRPr lang="en-PK" dirty="0"/>
          </a:p>
        </p:txBody>
      </p:sp>
      <p:sp>
        <p:nvSpPr>
          <p:cNvPr id="4" name="Footer Placeholder 3">
            <a:extLst>
              <a:ext uri="{FF2B5EF4-FFF2-40B4-BE49-F238E27FC236}">
                <a16:creationId xmlns:a16="http://schemas.microsoft.com/office/drawing/2014/main" id="{AF5DDAA6-4285-E8E2-8673-A3083A79EFFD}"/>
              </a:ext>
            </a:extLst>
          </p:cNvPr>
          <p:cNvSpPr>
            <a:spLocks noGrp="1"/>
          </p:cNvSpPr>
          <p:nvPr>
            <p:ph type="ftr" sz="quarter" idx="11"/>
          </p:nvPr>
        </p:nvSpPr>
        <p:spPr/>
        <p:txBody>
          <a:bodyPr/>
          <a:lstStyle/>
          <a:p>
            <a:r>
              <a:rPr lang="en-US"/>
              <a:t>CS4037 - Muhammad Sudais</a:t>
            </a:r>
            <a:endParaRPr lang="en-US" dirty="0"/>
          </a:p>
        </p:txBody>
      </p:sp>
      <p:pic>
        <p:nvPicPr>
          <p:cNvPr id="7" name="Content Placeholder 6">
            <a:extLst>
              <a:ext uri="{FF2B5EF4-FFF2-40B4-BE49-F238E27FC236}">
                <a16:creationId xmlns:a16="http://schemas.microsoft.com/office/drawing/2014/main" id="{34F90FC9-8990-3358-586E-2BD4686B3AE1}"/>
              </a:ext>
            </a:extLst>
          </p:cNvPr>
          <p:cNvPicPr>
            <a:picLocks noGrp="1" noChangeAspect="1"/>
          </p:cNvPicPr>
          <p:nvPr>
            <p:ph idx="1"/>
          </p:nvPr>
        </p:nvPicPr>
        <p:blipFill>
          <a:blip r:embed="rId2"/>
          <a:stretch>
            <a:fillRect/>
          </a:stretch>
        </p:blipFill>
        <p:spPr>
          <a:xfrm>
            <a:off x="1780728" y="1890876"/>
            <a:ext cx="8291733" cy="4892549"/>
          </a:xfrm>
        </p:spPr>
      </p:pic>
    </p:spTree>
    <p:extLst>
      <p:ext uri="{BB962C8B-B14F-4D97-AF65-F5344CB8AC3E}">
        <p14:creationId xmlns:p14="http://schemas.microsoft.com/office/powerpoint/2010/main" val="2895882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199" name="Rectangle 8198">
            <a:extLst>
              <a:ext uri="{FF2B5EF4-FFF2-40B4-BE49-F238E27FC236}">
                <a16:creationId xmlns:a16="http://schemas.microsoft.com/office/drawing/2014/main" id="{FBB53F82-F191-4EEB-AB7B-F69E634FA3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EBB60-D1E0-908F-A3E1-512B6E08F063}"/>
              </a:ext>
            </a:extLst>
          </p:cNvPr>
          <p:cNvSpPr>
            <a:spLocks noGrp="1"/>
          </p:cNvSpPr>
          <p:nvPr>
            <p:ph type="title"/>
          </p:nvPr>
        </p:nvSpPr>
        <p:spPr>
          <a:xfrm>
            <a:off x="581192" y="702156"/>
            <a:ext cx="11029616" cy="1188720"/>
          </a:xfrm>
        </p:spPr>
        <p:txBody>
          <a:bodyPr>
            <a:normAutofit/>
          </a:bodyPr>
          <a:lstStyle/>
          <a:p>
            <a:r>
              <a:rPr lang="en-US" dirty="0"/>
              <a:t>SERVERLESS COMPUTING</a:t>
            </a:r>
            <a:endParaRPr lang="en-PK" dirty="0"/>
          </a:p>
        </p:txBody>
      </p:sp>
      <p:sp>
        <p:nvSpPr>
          <p:cNvPr id="8201" name="Rectangle 8200">
            <a:extLst>
              <a:ext uri="{FF2B5EF4-FFF2-40B4-BE49-F238E27FC236}">
                <a16:creationId xmlns:a16="http://schemas.microsoft.com/office/drawing/2014/main" id="{8616AA08-3831-473D-B61B-89484A33CF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8203" name="Rectangle 8202">
            <a:extLst>
              <a:ext uri="{FF2B5EF4-FFF2-40B4-BE49-F238E27FC236}">
                <a16:creationId xmlns:a16="http://schemas.microsoft.com/office/drawing/2014/main" id="{8431B918-3A1C-46BA-9430-CAD97D9DA0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8205" name="Rectangle 8204">
            <a:extLst>
              <a:ext uri="{FF2B5EF4-FFF2-40B4-BE49-F238E27FC236}">
                <a16:creationId xmlns:a16="http://schemas.microsoft.com/office/drawing/2014/main" id="{8400935A-2F82-4DC4-A4E1-E12EFB8C27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8207" name="Rectangle 8206">
            <a:extLst>
              <a:ext uri="{FF2B5EF4-FFF2-40B4-BE49-F238E27FC236}">
                <a16:creationId xmlns:a16="http://schemas.microsoft.com/office/drawing/2014/main" id="{A3D5D599-1CAE-4C92-B5AE-8E51AF6D47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3" y="2180496"/>
            <a:ext cx="5404639" cy="4045683"/>
          </a:xfrm>
          <a:prstGeom prst="rect">
            <a:avLst/>
          </a:prstGeom>
          <a:solidFill>
            <a:schemeClr val="bg1"/>
          </a:solidFill>
          <a:ln w="38100">
            <a:solidFill>
              <a:srgbClr val="46535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94" name="Picture 2" descr="What is Azure Serverless Computing? How Does it Work">
            <a:extLst>
              <a:ext uri="{FF2B5EF4-FFF2-40B4-BE49-F238E27FC236}">
                <a16:creationId xmlns:a16="http://schemas.microsoft.com/office/drawing/2014/main" id="{875211D2-3073-9535-D99F-4B708097BFF2}"/>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0698" y="2874213"/>
            <a:ext cx="4748741" cy="265507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EBA7FF4A-2550-11D0-7634-B861C42CC98F}"/>
              </a:ext>
            </a:extLst>
          </p:cNvPr>
          <p:cNvSpPr>
            <a:spLocks noGrp="1"/>
          </p:cNvSpPr>
          <p:nvPr>
            <p:ph idx="1"/>
          </p:nvPr>
        </p:nvSpPr>
        <p:spPr>
          <a:xfrm>
            <a:off x="6335805" y="2180496"/>
            <a:ext cx="5275001" cy="4045683"/>
          </a:xfrm>
        </p:spPr>
        <p:txBody>
          <a:bodyPr>
            <a:normAutofit fontScale="92500" lnSpcReduction="10000"/>
          </a:bodyPr>
          <a:lstStyle/>
          <a:p>
            <a:pPr>
              <a:lnSpc>
                <a:spcPct val="110000"/>
              </a:lnSpc>
              <a:buFont typeface="Arial" panose="020B0604020202020204" pitchFamily="34" charset="0"/>
              <a:buChar char="•"/>
            </a:pPr>
            <a:r>
              <a:rPr lang="en-US" sz="1300" b="1"/>
              <a:t>Definition</a:t>
            </a:r>
            <a:r>
              <a:rPr lang="en-US" sz="1300"/>
              <a:t>: Cloud providers handle infrastructure and scaling, allowing developers to focus on code.</a:t>
            </a:r>
          </a:p>
          <a:p>
            <a:pPr>
              <a:lnSpc>
                <a:spcPct val="110000"/>
              </a:lnSpc>
              <a:buFont typeface="Arial" panose="020B0604020202020204" pitchFamily="34" charset="0"/>
              <a:buChar char="•"/>
            </a:pPr>
            <a:r>
              <a:rPr lang="en-US" sz="1300" b="1"/>
              <a:t>Infrastructure Management</a:t>
            </a:r>
            <a:r>
              <a:rPr lang="en-US" sz="1300"/>
              <a:t>: Serverless abstracts server management, making resources available without manual setup.</a:t>
            </a:r>
          </a:p>
          <a:p>
            <a:pPr>
              <a:lnSpc>
                <a:spcPct val="110000"/>
              </a:lnSpc>
              <a:buFont typeface="Arial" panose="020B0604020202020204" pitchFamily="34" charset="0"/>
              <a:buChar char="•"/>
            </a:pPr>
            <a:r>
              <a:rPr lang="en-US" sz="1300" b="1"/>
              <a:t>Key Benefits</a:t>
            </a:r>
            <a:r>
              <a:rPr lang="en-US" sz="1300"/>
              <a:t>:</a:t>
            </a:r>
          </a:p>
          <a:p>
            <a:pPr marL="742950" lvl="1" indent="-285750">
              <a:lnSpc>
                <a:spcPct val="110000"/>
              </a:lnSpc>
              <a:buFont typeface="Arial" panose="020B0604020202020204" pitchFamily="34" charset="0"/>
              <a:buChar char="•"/>
            </a:pPr>
            <a:r>
              <a:rPr lang="en-US" sz="1300"/>
              <a:t>Simplified development process.</a:t>
            </a:r>
          </a:p>
          <a:p>
            <a:pPr marL="742950" lvl="1" indent="-285750">
              <a:lnSpc>
                <a:spcPct val="110000"/>
              </a:lnSpc>
              <a:buFont typeface="Arial" panose="020B0604020202020204" pitchFamily="34" charset="0"/>
              <a:buChar char="•"/>
            </a:pPr>
            <a:r>
              <a:rPr lang="en-US" sz="1300"/>
              <a:t>Pay-per-use consumption model.</a:t>
            </a:r>
          </a:p>
          <a:p>
            <a:pPr marL="742950" lvl="1" indent="-285750">
              <a:lnSpc>
                <a:spcPct val="110000"/>
              </a:lnSpc>
              <a:buFont typeface="Arial" panose="020B0604020202020204" pitchFamily="34" charset="0"/>
              <a:buChar char="•"/>
            </a:pPr>
            <a:r>
              <a:rPr lang="en-US" sz="1300"/>
              <a:t>Event-driven architecture (triggers functions via HTTP requests, message queues, etc.).</a:t>
            </a:r>
          </a:p>
          <a:p>
            <a:pPr marL="742950" lvl="1" indent="-285750">
              <a:lnSpc>
                <a:spcPct val="110000"/>
              </a:lnSpc>
              <a:buFont typeface="Arial" panose="020B0604020202020204" pitchFamily="34" charset="0"/>
              <a:buChar char="•"/>
            </a:pPr>
            <a:r>
              <a:rPr lang="en-US" sz="1300"/>
              <a:t>Automatic scaling and reliability.</a:t>
            </a:r>
          </a:p>
          <a:p>
            <a:pPr>
              <a:lnSpc>
                <a:spcPct val="110000"/>
              </a:lnSpc>
              <a:buFont typeface="Arial" panose="020B0604020202020204" pitchFamily="34" charset="0"/>
              <a:buChar char="•"/>
            </a:pPr>
            <a:r>
              <a:rPr lang="en-US" sz="1300" b="1"/>
              <a:t>Azure Functions Example</a:t>
            </a:r>
            <a:r>
              <a:rPr lang="en-US" sz="1300"/>
              <a:t>: Azure provides various serverless solutions like Azure Functions, Event Grid, and Logic Apps.</a:t>
            </a:r>
          </a:p>
          <a:p>
            <a:pPr>
              <a:lnSpc>
                <a:spcPct val="110000"/>
              </a:lnSpc>
              <a:buFont typeface="Arial" panose="020B0604020202020204" pitchFamily="34" charset="0"/>
              <a:buChar char="•"/>
            </a:pPr>
            <a:r>
              <a:rPr lang="en-US" sz="1300" b="1" err="1"/>
              <a:t>FaaS</a:t>
            </a:r>
            <a:r>
              <a:rPr lang="en-US" sz="1300" b="1"/>
              <a:t> (Function as a Service)</a:t>
            </a:r>
            <a:r>
              <a:rPr lang="en-US" sz="1300"/>
              <a:t>: Developers write code that runs in stateless, managed compute instances.</a:t>
            </a:r>
          </a:p>
          <a:p>
            <a:pPr>
              <a:lnSpc>
                <a:spcPct val="110000"/>
              </a:lnSpc>
              <a:buFont typeface="Arial" panose="020B0604020202020204" pitchFamily="34" charset="0"/>
              <a:buChar char="•"/>
            </a:pPr>
            <a:r>
              <a:rPr lang="en-US" sz="1300" b="1"/>
              <a:t>BaaS (Backend as a Service)</a:t>
            </a:r>
            <a:r>
              <a:rPr lang="en-US" sz="1300"/>
              <a:t>: Abstracts backend infrastructure, focusing more on backend logic and services.</a:t>
            </a:r>
          </a:p>
        </p:txBody>
      </p:sp>
      <p:sp>
        <p:nvSpPr>
          <p:cNvPr id="4" name="Footer Placeholder 3">
            <a:extLst>
              <a:ext uri="{FF2B5EF4-FFF2-40B4-BE49-F238E27FC236}">
                <a16:creationId xmlns:a16="http://schemas.microsoft.com/office/drawing/2014/main" id="{3177DB61-4D56-D915-3A9A-1C9A4801DEA0}"/>
              </a:ext>
            </a:extLst>
          </p:cNvPr>
          <p:cNvSpPr>
            <a:spLocks noGrp="1"/>
          </p:cNvSpPr>
          <p:nvPr>
            <p:ph type="ftr" sz="quarter" idx="11"/>
          </p:nvPr>
        </p:nvSpPr>
        <p:spPr>
          <a:xfrm>
            <a:off x="581192" y="6400800"/>
            <a:ext cx="6917210" cy="365125"/>
          </a:xfrm>
        </p:spPr>
        <p:txBody>
          <a:bodyPr>
            <a:normAutofit/>
          </a:bodyPr>
          <a:lstStyle/>
          <a:p>
            <a:pPr>
              <a:spcAft>
                <a:spcPts val="600"/>
              </a:spcAft>
            </a:pPr>
            <a:r>
              <a:rPr lang="en-US">
                <a:solidFill>
                  <a:srgbClr val="94A3C5"/>
                </a:solidFill>
              </a:rPr>
              <a:t>CS4037 - Muhammad Sudais</a:t>
            </a:r>
          </a:p>
        </p:txBody>
      </p:sp>
    </p:spTree>
    <p:extLst>
      <p:ext uri="{BB962C8B-B14F-4D97-AF65-F5344CB8AC3E}">
        <p14:creationId xmlns:p14="http://schemas.microsoft.com/office/powerpoint/2010/main" val="23103451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EBB60-D1E0-908F-A3E1-512B6E08F063}"/>
              </a:ext>
            </a:extLst>
          </p:cNvPr>
          <p:cNvSpPr>
            <a:spLocks noGrp="1"/>
          </p:cNvSpPr>
          <p:nvPr>
            <p:ph type="title"/>
          </p:nvPr>
        </p:nvSpPr>
        <p:spPr>
          <a:xfrm>
            <a:off x="959157" y="1113764"/>
            <a:ext cx="3269749" cy="4624327"/>
          </a:xfrm>
        </p:spPr>
        <p:txBody>
          <a:bodyPr anchor="ctr">
            <a:normAutofit/>
          </a:bodyPr>
          <a:lstStyle/>
          <a:p>
            <a:r>
              <a:rPr lang="en-US">
                <a:solidFill>
                  <a:srgbClr val="FFFFFF"/>
                </a:solidFill>
              </a:rPr>
              <a:t>SERVERLESS COMPUTING : Benefits of Serverless, FaaS, and BaaS</a:t>
            </a:r>
            <a:endParaRPr lang="en-PK">
              <a:solidFill>
                <a:srgbClr val="FFFFFF"/>
              </a:solidFill>
            </a:endParaRPr>
          </a:p>
        </p:txBody>
      </p:sp>
      <p:sp>
        <p:nvSpPr>
          <p:cNvPr id="3" name="Content Placeholder 2">
            <a:extLst>
              <a:ext uri="{FF2B5EF4-FFF2-40B4-BE49-F238E27FC236}">
                <a16:creationId xmlns:a16="http://schemas.microsoft.com/office/drawing/2014/main" id="{EBA7FF4A-2550-11D0-7634-B861C42CC98F}"/>
              </a:ext>
            </a:extLst>
          </p:cNvPr>
          <p:cNvSpPr>
            <a:spLocks noGrp="1"/>
          </p:cNvSpPr>
          <p:nvPr>
            <p:ph idx="1"/>
          </p:nvPr>
        </p:nvSpPr>
        <p:spPr>
          <a:xfrm>
            <a:off x="5155905" y="1113764"/>
            <a:ext cx="6108179" cy="4624327"/>
          </a:xfrm>
        </p:spPr>
        <p:txBody>
          <a:bodyPr anchor="ctr">
            <a:normAutofit/>
          </a:bodyPr>
          <a:lstStyle/>
          <a:p>
            <a:pPr marL="0" indent="0">
              <a:buNone/>
            </a:pPr>
            <a:endParaRPr lang="en-US" b="1" dirty="0"/>
          </a:p>
          <a:p>
            <a:pPr>
              <a:buFont typeface="Arial" panose="020B0604020202020204" pitchFamily="34" charset="0"/>
              <a:buChar char="•"/>
            </a:pPr>
            <a:r>
              <a:rPr lang="en-US" b="1" dirty="0"/>
              <a:t>Speed of Delivery</a:t>
            </a:r>
            <a:r>
              <a:rPr lang="en-US" dirty="0"/>
              <a:t>: Focus on development, not infrastructure management.</a:t>
            </a:r>
          </a:p>
          <a:p>
            <a:pPr>
              <a:buFont typeface="Arial" panose="020B0604020202020204" pitchFamily="34" charset="0"/>
              <a:buChar char="•"/>
            </a:pPr>
            <a:r>
              <a:rPr lang="en-US" b="1" dirty="0"/>
              <a:t>Automatic Scaling</a:t>
            </a:r>
            <a:r>
              <a:rPr lang="en-US" dirty="0"/>
              <a:t>: Scales as per demand.</a:t>
            </a:r>
          </a:p>
          <a:p>
            <a:pPr>
              <a:buFont typeface="Arial" panose="020B0604020202020204" pitchFamily="34" charset="0"/>
              <a:buChar char="•"/>
            </a:pPr>
            <a:r>
              <a:rPr lang="en-US" b="1" dirty="0"/>
              <a:t>Consumption-Based Pricing</a:t>
            </a:r>
            <a:r>
              <a:rPr lang="en-US" dirty="0"/>
              <a:t>: Pay only for executed code.</a:t>
            </a:r>
          </a:p>
          <a:p>
            <a:pPr>
              <a:buFont typeface="Arial" panose="020B0604020202020204" pitchFamily="34" charset="0"/>
              <a:buChar char="•"/>
            </a:pPr>
            <a:r>
              <a:rPr lang="en-US" b="1" dirty="0"/>
              <a:t>Developer Focus</a:t>
            </a:r>
            <a:r>
              <a:rPr lang="en-US" dirty="0"/>
              <a:t>: Focus on solving problems and delivering solutions.</a:t>
            </a:r>
          </a:p>
        </p:txBody>
      </p:sp>
      <p:sp>
        <p:nvSpPr>
          <p:cNvPr id="4" name="Footer Placeholder 3">
            <a:extLst>
              <a:ext uri="{FF2B5EF4-FFF2-40B4-BE49-F238E27FC236}">
                <a16:creationId xmlns:a16="http://schemas.microsoft.com/office/drawing/2014/main" id="{3177DB61-4D56-D915-3A9A-1C9A4801DEA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5983598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EBB60-D1E0-908F-A3E1-512B6E08F063}"/>
              </a:ext>
            </a:extLst>
          </p:cNvPr>
          <p:cNvSpPr>
            <a:spLocks noGrp="1"/>
          </p:cNvSpPr>
          <p:nvPr>
            <p:ph type="title"/>
          </p:nvPr>
        </p:nvSpPr>
        <p:spPr/>
        <p:txBody>
          <a:bodyPr/>
          <a:lstStyle/>
          <a:p>
            <a:r>
              <a:rPr lang="en-US" dirty="0"/>
              <a:t>SERVERLESS COMPUTING : Containers as a Service (CaaS)</a:t>
            </a:r>
            <a:endParaRPr lang="en-PK" dirty="0"/>
          </a:p>
        </p:txBody>
      </p:sp>
      <p:sp>
        <p:nvSpPr>
          <p:cNvPr id="3" name="Content Placeholder 2">
            <a:extLst>
              <a:ext uri="{FF2B5EF4-FFF2-40B4-BE49-F238E27FC236}">
                <a16:creationId xmlns:a16="http://schemas.microsoft.com/office/drawing/2014/main" id="{EBA7FF4A-2550-11D0-7634-B861C42CC98F}"/>
              </a:ext>
            </a:extLst>
          </p:cNvPr>
          <p:cNvSpPr>
            <a:spLocks noGrp="1"/>
          </p:cNvSpPr>
          <p:nvPr>
            <p:ph idx="1"/>
          </p:nvPr>
        </p:nvSpPr>
        <p:spPr/>
        <p:txBody>
          <a:bodyPr>
            <a:normAutofit/>
          </a:bodyPr>
          <a:lstStyle/>
          <a:p>
            <a:pPr>
              <a:spcBef>
                <a:spcPts val="0"/>
              </a:spcBef>
              <a:spcAft>
                <a:spcPts val="0"/>
              </a:spcAft>
              <a:buFont typeface="Arial" panose="020B0604020202020204" pitchFamily="34" charset="0"/>
              <a:buChar char="•"/>
            </a:pPr>
            <a:r>
              <a:rPr lang="en-US" b="1" dirty="0"/>
              <a:t>Definition</a:t>
            </a:r>
            <a:r>
              <a:rPr lang="en-US" dirty="0"/>
              <a:t>: Containers provide a lightweight, fast runtime environment.</a:t>
            </a:r>
          </a:p>
          <a:p>
            <a:pPr>
              <a:spcBef>
                <a:spcPts val="0"/>
              </a:spcBef>
              <a:spcAft>
                <a:spcPts val="0"/>
              </a:spcAft>
              <a:buFont typeface="Arial" panose="020B0604020202020204" pitchFamily="34" charset="0"/>
              <a:buChar char="•"/>
            </a:pPr>
            <a:r>
              <a:rPr lang="en-US" b="1" dirty="0"/>
              <a:t>Key Features</a:t>
            </a:r>
            <a:r>
              <a:rPr lang="en-US" dirty="0"/>
              <a:t>:</a:t>
            </a:r>
          </a:p>
          <a:p>
            <a:pPr marL="742950" lvl="1" indent="-285750">
              <a:spcBef>
                <a:spcPts val="0"/>
              </a:spcBef>
              <a:spcAft>
                <a:spcPts val="0"/>
              </a:spcAft>
              <a:buFont typeface="Arial" panose="020B0604020202020204" pitchFamily="34" charset="0"/>
              <a:buChar char="•"/>
            </a:pPr>
            <a:r>
              <a:rPr lang="en-US" dirty="0"/>
              <a:t>Cross-platform compatibility.</a:t>
            </a:r>
          </a:p>
          <a:p>
            <a:pPr marL="742950" lvl="1" indent="-285750">
              <a:spcBef>
                <a:spcPts val="0"/>
              </a:spcBef>
              <a:spcAft>
                <a:spcPts val="0"/>
              </a:spcAft>
              <a:buFont typeface="Arial" panose="020B0604020202020204" pitchFamily="34" charset="0"/>
              <a:buChar char="•"/>
            </a:pPr>
            <a:r>
              <a:rPr lang="en-US" dirty="0"/>
              <a:t>Lightweight and portable.</a:t>
            </a:r>
          </a:p>
          <a:p>
            <a:pPr marL="742950" lvl="1" indent="-285750">
              <a:spcBef>
                <a:spcPts val="0"/>
              </a:spcBef>
              <a:spcAft>
                <a:spcPts val="0"/>
              </a:spcAft>
              <a:buFont typeface="Arial" panose="020B0604020202020204" pitchFamily="34" charset="0"/>
              <a:buChar char="•"/>
            </a:pPr>
            <a:r>
              <a:rPr lang="en-US" dirty="0"/>
              <a:t>No need for application dependency installation.</a:t>
            </a:r>
          </a:p>
          <a:p>
            <a:pPr marL="742950" lvl="1" indent="-285750">
              <a:spcBef>
                <a:spcPts val="0"/>
              </a:spcBef>
              <a:spcAft>
                <a:spcPts val="0"/>
              </a:spcAft>
              <a:buFont typeface="Arial" panose="020B0604020202020204" pitchFamily="34" charset="0"/>
              <a:buChar char="•"/>
            </a:pPr>
            <a:r>
              <a:rPr lang="en-US" dirty="0"/>
              <a:t>High scalability and availability.</a:t>
            </a:r>
          </a:p>
          <a:p>
            <a:pPr marL="742950" lvl="1" indent="-285750">
              <a:spcBef>
                <a:spcPts val="0"/>
              </a:spcBef>
              <a:spcAft>
                <a:spcPts val="0"/>
              </a:spcAft>
              <a:buFont typeface="Arial" panose="020B0604020202020204" pitchFamily="34" charset="0"/>
              <a:buChar char="•"/>
            </a:pPr>
            <a:r>
              <a:rPr lang="en-US" dirty="0"/>
              <a:t>Faster startup times compared to virtual machines.</a:t>
            </a:r>
          </a:p>
          <a:p>
            <a:pPr>
              <a:spcBef>
                <a:spcPts val="0"/>
              </a:spcBef>
              <a:spcAft>
                <a:spcPts val="0"/>
              </a:spcAft>
              <a:buFont typeface="Arial" panose="020B0604020202020204" pitchFamily="34" charset="0"/>
              <a:buChar char="•"/>
            </a:pPr>
            <a:r>
              <a:rPr lang="en-US" b="1" dirty="0"/>
              <a:t>Docker Example</a:t>
            </a:r>
            <a:r>
              <a:rPr lang="en-US" dirty="0"/>
              <a:t>: Docker is a popular container technology.</a:t>
            </a:r>
          </a:p>
          <a:p>
            <a:pPr marL="0" indent="0">
              <a:spcBef>
                <a:spcPts val="0"/>
              </a:spcBef>
              <a:spcAft>
                <a:spcPts val="0"/>
              </a:spcAft>
              <a:buNone/>
            </a:pPr>
            <a:endParaRPr lang="en-PK" dirty="0"/>
          </a:p>
        </p:txBody>
      </p:sp>
      <p:sp>
        <p:nvSpPr>
          <p:cNvPr id="4" name="Footer Placeholder 3">
            <a:extLst>
              <a:ext uri="{FF2B5EF4-FFF2-40B4-BE49-F238E27FC236}">
                <a16:creationId xmlns:a16="http://schemas.microsoft.com/office/drawing/2014/main" id="{3177DB61-4D56-D915-3A9A-1C9A4801DEA0}"/>
              </a:ext>
            </a:extLst>
          </p:cNvPr>
          <p:cNvSpPr>
            <a:spLocks noGrp="1"/>
          </p:cNvSpPr>
          <p:nvPr>
            <p:ph type="ftr" sz="quarter" idx="11"/>
          </p:nvPr>
        </p:nvSpPr>
        <p:spPr/>
        <p:txBody>
          <a:bodyPr/>
          <a:lstStyle/>
          <a:p>
            <a:r>
              <a:rPr lang="en-US"/>
              <a:t>CS4037 - Muhammad Sudais</a:t>
            </a:r>
            <a:endParaRPr lang="en-US" dirty="0"/>
          </a:p>
        </p:txBody>
      </p:sp>
      <p:pic>
        <p:nvPicPr>
          <p:cNvPr id="9218" name="Picture 2" descr="Introduction to Containers">
            <a:extLst>
              <a:ext uri="{FF2B5EF4-FFF2-40B4-BE49-F238E27FC236}">
                <a16:creationId xmlns:a16="http://schemas.microsoft.com/office/drawing/2014/main" id="{5074AE82-C2FB-46FC-B61D-62DE50F5FA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5106" y="2643955"/>
            <a:ext cx="3181350" cy="2533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94967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8" name="Rectangle 17">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CAE226A3-A216-6336-E1EA-AAB57BA760C4}"/>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What Is Cloud Computing</a:t>
            </a:r>
            <a:endParaRPr lang="en-PK">
              <a:solidFill>
                <a:srgbClr val="FFFEFF"/>
              </a:solidFill>
            </a:endParaRPr>
          </a:p>
        </p:txBody>
      </p:sp>
      <p:sp>
        <p:nvSpPr>
          <p:cNvPr id="5" name="Content Placeholder 4">
            <a:extLst>
              <a:ext uri="{FF2B5EF4-FFF2-40B4-BE49-F238E27FC236}">
                <a16:creationId xmlns:a16="http://schemas.microsoft.com/office/drawing/2014/main" id="{A6C30130-70B1-5E8C-E014-157590651825}"/>
              </a:ext>
            </a:extLst>
          </p:cNvPr>
          <p:cNvSpPr>
            <a:spLocks noGrp="1"/>
          </p:cNvSpPr>
          <p:nvPr>
            <p:ph idx="1"/>
          </p:nvPr>
        </p:nvSpPr>
        <p:spPr>
          <a:xfrm>
            <a:off x="4534935" y="1037968"/>
            <a:ext cx="6725899" cy="4820832"/>
          </a:xfrm>
        </p:spPr>
        <p:txBody>
          <a:bodyPr>
            <a:normAutofit/>
          </a:bodyPr>
          <a:lstStyle/>
          <a:p>
            <a:pPr marL="0" indent="0">
              <a:buNone/>
            </a:pPr>
            <a:r>
              <a:rPr lang="en-US" dirty="0"/>
              <a:t>Cloud computing is a significant technological innovation that delivers various services through the internet, including web servers, databases, data storage, virtual machines, applications, network infrastructure, security tools, software, and other IT infrastructure. Cloud computing refers to the virtual storage and access of data and information over the internet, with the actual computing processing transpiring in the cloud.</a:t>
            </a:r>
            <a:endParaRPr lang="en-PK" dirty="0"/>
          </a:p>
        </p:txBody>
      </p:sp>
      <p:sp>
        <p:nvSpPr>
          <p:cNvPr id="4" name="Footer Placeholder 3">
            <a:extLst>
              <a:ext uri="{FF2B5EF4-FFF2-40B4-BE49-F238E27FC236}">
                <a16:creationId xmlns:a16="http://schemas.microsoft.com/office/drawing/2014/main" id="{7554E148-0A94-F46C-C52A-4D1547E99E0D}"/>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133479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DEBB60-D1E0-908F-A3E1-512B6E08F063}"/>
              </a:ext>
            </a:extLst>
          </p:cNvPr>
          <p:cNvSpPr>
            <a:spLocks noGrp="1"/>
          </p:cNvSpPr>
          <p:nvPr>
            <p:ph type="title"/>
          </p:nvPr>
        </p:nvSpPr>
        <p:spPr>
          <a:xfrm>
            <a:off x="959157" y="1113764"/>
            <a:ext cx="3269749" cy="4624327"/>
          </a:xfrm>
        </p:spPr>
        <p:txBody>
          <a:bodyPr anchor="ctr">
            <a:normAutofit/>
          </a:bodyPr>
          <a:lstStyle/>
          <a:p>
            <a:r>
              <a:rPr lang="en-US">
                <a:solidFill>
                  <a:srgbClr val="FFFFFF"/>
                </a:solidFill>
              </a:rPr>
              <a:t>SERVERLESS COMPUTING : Data as a Service (DaaS)</a:t>
            </a:r>
            <a:endParaRPr lang="en-PK">
              <a:solidFill>
                <a:srgbClr val="FFFFFF"/>
              </a:solidFill>
            </a:endParaRPr>
          </a:p>
        </p:txBody>
      </p:sp>
      <p:sp>
        <p:nvSpPr>
          <p:cNvPr id="3" name="Content Placeholder 2">
            <a:extLst>
              <a:ext uri="{FF2B5EF4-FFF2-40B4-BE49-F238E27FC236}">
                <a16:creationId xmlns:a16="http://schemas.microsoft.com/office/drawing/2014/main" id="{EBA7FF4A-2550-11D0-7634-B861C42CC98F}"/>
              </a:ext>
            </a:extLst>
          </p:cNvPr>
          <p:cNvSpPr>
            <a:spLocks noGrp="1"/>
          </p:cNvSpPr>
          <p:nvPr>
            <p:ph idx="1"/>
          </p:nvPr>
        </p:nvSpPr>
        <p:spPr>
          <a:xfrm>
            <a:off x="5155905" y="1113764"/>
            <a:ext cx="6108179" cy="4624327"/>
          </a:xfrm>
        </p:spPr>
        <p:txBody>
          <a:bodyPr anchor="ctr">
            <a:normAutofit/>
          </a:bodyPr>
          <a:lstStyle/>
          <a:p>
            <a:pPr marL="0" indent="0">
              <a:spcBef>
                <a:spcPts val="0"/>
              </a:spcBef>
              <a:buNone/>
            </a:pPr>
            <a:r>
              <a:rPr lang="en-US" b="1" dirty="0"/>
              <a:t>Definition</a:t>
            </a:r>
            <a:r>
              <a:rPr lang="en-US" dirty="0"/>
              <a:t>: Provides data management strategies as a cloud service, allowing organizations to manage large data sets effectively.</a:t>
            </a:r>
            <a:endParaRPr lang="en-US"/>
          </a:p>
          <a:p>
            <a:pPr marL="0" indent="0">
              <a:spcBef>
                <a:spcPts val="0"/>
              </a:spcBef>
              <a:buNone/>
            </a:pPr>
            <a:r>
              <a:rPr lang="en-US" b="1" dirty="0"/>
              <a:t>Key Benefits</a:t>
            </a:r>
            <a:r>
              <a:rPr lang="en-US" dirty="0"/>
              <a:t>:</a:t>
            </a:r>
            <a:endParaRPr lang="en-US"/>
          </a:p>
          <a:p>
            <a:pPr marL="742950" lvl="1" indent="-285750">
              <a:spcBef>
                <a:spcPts val="0"/>
              </a:spcBef>
              <a:buFont typeface="Arial" panose="020B0604020202020204" pitchFamily="34" charset="0"/>
              <a:buChar char="•"/>
            </a:pPr>
            <a:r>
              <a:rPr lang="en-US" dirty="0"/>
              <a:t>Enables a data-driven culture.</a:t>
            </a:r>
            <a:endParaRPr lang="en-US"/>
          </a:p>
          <a:p>
            <a:pPr marL="742950" lvl="1" indent="-285750">
              <a:spcBef>
                <a:spcPts val="0"/>
              </a:spcBef>
              <a:buFont typeface="Arial" panose="020B0604020202020204" pitchFamily="34" charset="0"/>
              <a:buChar char="•"/>
            </a:pPr>
            <a:r>
              <a:rPr lang="en-US" dirty="0"/>
              <a:t>Facilitates business growth and innovation.</a:t>
            </a:r>
            <a:endParaRPr lang="en-US"/>
          </a:p>
          <a:p>
            <a:pPr marL="742950" lvl="1" indent="-285750">
              <a:spcBef>
                <a:spcPts val="0"/>
              </a:spcBef>
              <a:buFont typeface="Arial" panose="020B0604020202020204" pitchFamily="34" charset="0"/>
              <a:buChar char="•"/>
            </a:pPr>
            <a:r>
              <a:rPr lang="en-US" dirty="0"/>
              <a:t>Offers scalability, flexibility, and reliability.</a:t>
            </a:r>
            <a:endParaRPr lang="en-US"/>
          </a:p>
          <a:p>
            <a:pPr marL="742950" lvl="1" indent="-285750">
              <a:spcBef>
                <a:spcPts val="0"/>
              </a:spcBef>
              <a:buFont typeface="Arial" panose="020B0604020202020204" pitchFamily="34" charset="0"/>
              <a:buChar char="•"/>
            </a:pPr>
            <a:r>
              <a:rPr lang="en-US" dirty="0"/>
              <a:t>Monetizes data by organizing it for business needs.</a:t>
            </a:r>
            <a:endParaRPr lang="en-US"/>
          </a:p>
          <a:p>
            <a:pPr marL="742950" lvl="1" indent="-285750">
              <a:spcBef>
                <a:spcPts val="0"/>
              </a:spcBef>
              <a:buFont typeface="Arial" panose="020B0604020202020204" pitchFamily="34" charset="0"/>
              <a:buChar char="•"/>
            </a:pPr>
            <a:r>
              <a:rPr lang="en-US" dirty="0"/>
              <a:t>Helps reduce costs by managing data workloads effectively.</a:t>
            </a:r>
            <a:endParaRPr lang="en-US"/>
          </a:p>
          <a:p>
            <a:pPr marL="0" indent="0">
              <a:spcBef>
                <a:spcPts val="0"/>
              </a:spcBef>
              <a:buNone/>
            </a:pPr>
            <a:r>
              <a:rPr lang="en-US" b="1" dirty="0"/>
              <a:t>Challenges</a:t>
            </a:r>
            <a:r>
              <a:rPr lang="en-US" dirty="0"/>
              <a:t>:</a:t>
            </a:r>
            <a:endParaRPr lang="en-US"/>
          </a:p>
          <a:p>
            <a:pPr marL="742950" lvl="1" indent="-285750">
              <a:spcBef>
                <a:spcPts val="0"/>
              </a:spcBef>
              <a:buFont typeface="Arial" panose="020B0604020202020204" pitchFamily="34" charset="0"/>
              <a:buChar char="•"/>
            </a:pPr>
            <a:r>
              <a:rPr lang="en-US" dirty="0"/>
              <a:t>Complexity in handling old or unstructured data.</a:t>
            </a:r>
            <a:endParaRPr lang="en-US"/>
          </a:p>
          <a:p>
            <a:pPr marL="742950" lvl="1" indent="-285750">
              <a:spcBef>
                <a:spcPts val="0"/>
              </a:spcBef>
              <a:buFont typeface="Arial" panose="020B0604020202020204" pitchFamily="34" charset="0"/>
              <a:buChar char="•"/>
            </a:pPr>
            <a:r>
              <a:rPr lang="en-US" dirty="0"/>
              <a:t>Requires a top-down organizational strategy to implement a data-driven culture.</a:t>
            </a:r>
            <a:endParaRPr lang="en-US"/>
          </a:p>
          <a:p>
            <a:pPr marL="742950" lvl="1" indent="-285750">
              <a:spcBef>
                <a:spcPts val="0"/>
              </a:spcBef>
              <a:buFont typeface="Arial" panose="020B0604020202020204" pitchFamily="34" charset="0"/>
              <a:buChar char="•"/>
            </a:pPr>
            <a:r>
              <a:rPr lang="en-US" dirty="0"/>
              <a:t>High demand for data privacy and security management, especially with compliance regulations.</a:t>
            </a:r>
            <a:endParaRPr lang="en-US"/>
          </a:p>
        </p:txBody>
      </p:sp>
      <p:sp>
        <p:nvSpPr>
          <p:cNvPr id="4" name="Footer Placeholder 3">
            <a:extLst>
              <a:ext uri="{FF2B5EF4-FFF2-40B4-BE49-F238E27FC236}">
                <a16:creationId xmlns:a16="http://schemas.microsoft.com/office/drawing/2014/main" id="{3177DB61-4D56-D915-3A9A-1C9A4801DEA0}"/>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6866730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46D85-2850-68F3-9C2B-0F58DF5C8634}"/>
              </a:ext>
            </a:extLst>
          </p:cNvPr>
          <p:cNvSpPr>
            <a:spLocks noGrp="1"/>
          </p:cNvSpPr>
          <p:nvPr>
            <p:ph type="title"/>
          </p:nvPr>
        </p:nvSpPr>
        <p:spPr>
          <a:xfrm>
            <a:off x="959157" y="1113764"/>
            <a:ext cx="3269749" cy="4624327"/>
          </a:xfrm>
        </p:spPr>
        <p:txBody>
          <a:bodyPr anchor="ctr">
            <a:normAutofit/>
          </a:bodyPr>
          <a:lstStyle/>
          <a:p>
            <a:r>
              <a:rPr lang="en-US">
                <a:solidFill>
                  <a:srgbClr val="FFFFFF"/>
                </a:solidFill>
              </a:rPr>
              <a:t>Shared Responsibility in Cloud Computing</a:t>
            </a:r>
            <a:endParaRPr lang="en-PK">
              <a:solidFill>
                <a:srgbClr val="FFFFFF"/>
              </a:solidFill>
            </a:endParaRPr>
          </a:p>
        </p:txBody>
      </p:sp>
      <p:sp>
        <p:nvSpPr>
          <p:cNvPr id="3" name="Content Placeholder 2">
            <a:extLst>
              <a:ext uri="{FF2B5EF4-FFF2-40B4-BE49-F238E27FC236}">
                <a16:creationId xmlns:a16="http://schemas.microsoft.com/office/drawing/2014/main" id="{71C654B5-31C0-BDD8-6B81-84FD90E6A6BC}"/>
              </a:ext>
            </a:extLst>
          </p:cNvPr>
          <p:cNvSpPr>
            <a:spLocks noGrp="1"/>
          </p:cNvSpPr>
          <p:nvPr>
            <p:ph idx="1"/>
          </p:nvPr>
        </p:nvSpPr>
        <p:spPr>
          <a:xfrm>
            <a:off x="5155905" y="1113764"/>
            <a:ext cx="6108179" cy="4624327"/>
          </a:xfrm>
        </p:spPr>
        <p:txBody>
          <a:bodyPr anchor="ctr">
            <a:normAutofit/>
          </a:bodyPr>
          <a:lstStyle/>
          <a:p>
            <a:pPr marL="0" indent="0">
              <a:buNone/>
            </a:pPr>
            <a:r>
              <a:rPr lang="en-US" b="1" dirty="0"/>
              <a:t>Strategic Evaluation</a:t>
            </a:r>
            <a:r>
              <a:rPr lang="en-US" dirty="0"/>
              <a:t>: Organizations must carefully plan and strategize their cloud services.</a:t>
            </a:r>
          </a:p>
          <a:p>
            <a:pPr marL="0" indent="0">
              <a:buNone/>
            </a:pPr>
            <a:r>
              <a:rPr lang="en-US" b="1" dirty="0"/>
              <a:t>Understanding Roles</a:t>
            </a:r>
            <a:r>
              <a:rPr lang="en-US" dirty="0"/>
              <a:t>: The shared responsibility model helps define which tasks are managed by the cloud provider and which by the user.</a:t>
            </a:r>
          </a:p>
          <a:p>
            <a:endParaRPr lang="en-PK" dirty="0"/>
          </a:p>
        </p:txBody>
      </p:sp>
      <p:sp>
        <p:nvSpPr>
          <p:cNvPr id="4" name="Footer Placeholder 3">
            <a:extLst>
              <a:ext uri="{FF2B5EF4-FFF2-40B4-BE49-F238E27FC236}">
                <a16:creationId xmlns:a16="http://schemas.microsoft.com/office/drawing/2014/main" id="{17CA3FC5-4D3F-08AB-E0D5-27A722F41A07}"/>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4793054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46D85-2850-68F3-9C2B-0F58DF5C8634}"/>
              </a:ext>
            </a:extLst>
          </p:cNvPr>
          <p:cNvSpPr>
            <a:spLocks noGrp="1"/>
          </p:cNvSpPr>
          <p:nvPr>
            <p:ph type="title"/>
          </p:nvPr>
        </p:nvSpPr>
        <p:spPr>
          <a:xfrm>
            <a:off x="959157" y="1113764"/>
            <a:ext cx="3269749" cy="4624327"/>
          </a:xfrm>
        </p:spPr>
        <p:txBody>
          <a:bodyPr anchor="ctr">
            <a:normAutofit/>
          </a:bodyPr>
          <a:lstStyle/>
          <a:p>
            <a:r>
              <a:rPr lang="en-US">
                <a:solidFill>
                  <a:srgbClr val="FFFFFF"/>
                </a:solidFill>
              </a:rPr>
              <a:t>Microsoft Azure's Cloud-Enabled Shared Responsibility Model</a:t>
            </a:r>
            <a:endParaRPr lang="en-PK">
              <a:solidFill>
                <a:srgbClr val="FFFFFF"/>
              </a:solidFill>
            </a:endParaRPr>
          </a:p>
        </p:txBody>
      </p:sp>
      <p:sp>
        <p:nvSpPr>
          <p:cNvPr id="3" name="Content Placeholder 2">
            <a:extLst>
              <a:ext uri="{FF2B5EF4-FFF2-40B4-BE49-F238E27FC236}">
                <a16:creationId xmlns:a16="http://schemas.microsoft.com/office/drawing/2014/main" id="{71C654B5-31C0-BDD8-6B81-84FD90E6A6BC}"/>
              </a:ext>
            </a:extLst>
          </p:cNvPr>
          <p:cNvSpPr>
            <a:spLocks noGrp="1"/>
          </p:cNvSpPr>
          <p:nvPr>
            <p:ph idx="1"/>
          </p:nvPr>
        </p:nvSpPr>
        <p:spPr>
          <a:xfrm>
            <a:off x="5155905" y="1113764"/>
            <a:ext cx="6108179" cy="4624327"/>
          </a:xfrm>
        </p:spPr>
        <p:txBody>
          <a:bodyPr anchor="ctr">
            <a:normAutofit/>
          </a:bodyPr>
          <a:lstStyle/>
          <a:p>
            <a:r>
              <a:rPr lang="en-US" b="1" dirty="0"/>
              <a:t>Division of Responsibilities</a:t>
            </a:r>
            <a:r>
              <a:rPr lang="en-US" dirty="0"/>
              <a:t>: Varies based on cloud service type (SaaS, PaaS, IaaS, on-premises).</a:t>
            </a:r>
          </a:p>
          <a:p>
            <a:r>
              <a:rPr lang="en-US" b="1" dirty="0"/>
              <a:t>Service Selection</a:t>
            </a:r>
            <a:r>
              <a:rPr lang="en-US" dirty="0"/>
              <a:t>: Helps organizations choose appropriate services and deployment models.</a:t>
            </a:r>
          </a:p>
          <a:p>
            <a:r>
              <a:rPr lang="en-US" b="1" dirty="0"/>
              <a:t>Security Clarity</a:t>
            </a:r>
            <a:r>
              <a:rPr lang="en-US" dirty="0"/>
              <a:t>: Provides clarity on which security components are managed by Azure versus the organization.</a:t>
            </a:r>
          </a:p>
          <a:p>
            <a:endParaRPr lang="en-PK" dirty="0"/>
          </a:p>
        </p:txBody>
      </p:sp>
      <p:sp>
        <p:nvSpPr>
          <p:cNvPr id="4" name="Footer Placeholder 3">
            <a:extLst>
              <a:ext uri="{FF2B5EF4-FFF2-40B4-BE49-F238E27FC236}">
                <a16:creationId xmlns:a16="http://schemas.microsoft.com/office/drawing/2014/main" id="{17CA3FC5-4D3F-08AB-E0D5-27A722F41A07}"/>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9426436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solidFill>
            <a:srgbClr val="4653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A846D85-2850-68F3-9C2B-0F58DF5C8634}"/>
              </a:ext>
            </a:extLst>
          </p:cNvPr>
          <p:cNvSpPr>
            <a:spLocks noGrp="1"/>
          </p:cNvSpPr>
          <p:nvPr>
            <p:ph type="title"/>
          </p:nvPr>
        </p:nvSpPr>
        <p:spPr>
          <a:xfrm>
            <a:off x="959157" y="1113764"/>
            <a:ext cx="3269749" cy="4624327"/>
          </a:xfrm>
        </p:spPr>
        <p:txBody>
          <a:bodyPr anchor="ctr">
            <a:normAutofit/>
          </a:bodyPr>
          <a:lstStyle/>
          <a:p>
            <a:r>
              <a:rPr lang="en-US">
                <a:solidFill>
                  <a:srgbClr val="FFFFFF"/>
                </a:solidFill>
              </a:rPr>
              <a:t>Security Advantages of the Shared Responsibility Model</a:t>
            </a:r>
            <a:br>
              <a:rPr lang="en-US">
                <a:solidFill>
                  <a:srgbClr val="FFFFFF"/>
                </a:solidFill>
              </a:rPr>
            </a:br>
            <a:endParaRPr lang="en-PK">
              <a:solidFill>
                <a:srgbClr val="FFFFFF"/>
              </a:solidFill>
            </a:endParaRPr>
          </a:p>
        </p:txBody>
      </p:sp>
      <p:sp>
        <p:nvSpPr>
          <p:cNvPr id="3" name="Content Placeholder 2">
            <a:extLst>
              <a:ext uri="{FF2B5EF4-FFF2-40B4-BE49-F238E27FC236}">
                <a16:creationId xmlns:a16="http://schemas.microsoft.com/office/drawing/2014/main" id="{71C654B5-31C0-BDD8-6B81-84FD90E6A6BC}"/>
              </a:ext>
            </a:extLst>
          </p:cNvPr>
          <p:cNvSpPr>
            <a:spLocks noGrp="1"/>
          </p:cNvSpPr>
          <p:nvPr>
            <p:ph idx="1"/>
          </p:nvPr>
        </p:nvSpPr>
        <p:spPr>
          <a:xfrm>
            <a:off x="5155905" y="1113764"/>
            <a:ext cx="6108179" cy="4624327"/>
          </a:xfrm>
        </p:spPr>
        <p:txBody>
          <a:bodyPr anchor="ctr">
            <a:normAutofit/>
          </a:bodyPr>
          <a:lstStyle/>
          <a:p>
            <a:pPr marL="0" indent="0">
              <a:buNone/>
            </a:pPr>
            <a:r>
              <a:rPr lang="en-US" b="1" dirty="0"/>
              <a:t>On-Premises Security Gaps</a:t>
            </a:r>
            <a:r>
              <a:rPr lang="en-US" dirty="0"/>
              <a:t>: Traditional environments often lack sufficient resources to address security vulnerabilities.</a:t>
            </a:r>
          </a:p>
          <a:p>
            <a:pPr marL="0" indent="0">
              <a:buNone/>
            </a:pPr>
            <a:r>
              <a:rPr lang="en-US" b="1" dirty="0"/>
              <a:t>Cloud-Based Security</a:t>
            </a:r>
            <a:r>
              <a:rPr lang="en-US" dirty="0"/>
              <a:t>: The shared responsibility model enhances security by delineating tasks between provider and user.</a:t>
            </a:r>
          </a:p>
          <a:p>
            <a:pPr marL="0" indent="0">
              <a:buNone/>
            </a:pPr>
            <a:r>
              <a:rPr lang="en-US" b="1" dirty="0"/>
              <a:t>Security Framework</a:t>
            </a:r>
            <a:r>
              <a:rPr lang="en-US" dirty="0"/>
              <a:t>: Guides organizations in how to architect, design, and manage their data securely in the cloud.</a:t>
            </a:r>
          </a:p>
          <a:p>
            <a:pPr marL="0" indent="0">
              <a:buNone/>
            </a:pPr>
            <a:endParaRPr lang="en-PK" dirty="0"/>
          </a:p>
        </p:txBody>
      </p:sp>
      <p:sp>
        <p:nvSpPr>
          <p:cNvPr id="4" name="Footer Placeholder 3">
            <a:extLst>
              <a:ext uri="{FF2B5EF4-FFF2-40B4-BE49-F238E27FC236}">
                <a16:creationId xmlns:a16="http://schemas.microsoft.com/office/drawing/2014/main" id="{17CA3FC5-4D3F-08AB-E0D5-27A722F41A07}"/>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805269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CA846D85-2850-68F3-9C2B-0F58DF5C8634}"/>
              </a:ext>
            </a:extLst>
          </p:cNvPr>
          <p:cNvSpPr>
            <a:spLocks noGrp="1"/>
          </p:cNvSpPr>
          <p:nvPr>
            <p:ph type="title"/>
          </p:nvPr>
        </p:nvSpPr>
        <p:spPr>
          <a:xfrm>
            <a:off x="771148" y="1037967"/>
            <a:ext cx="3054091" cy="4709131"/>
          </a:xfrm>
        </p:spPr>
        <p:txBody>
          <a:bodyPr anchor="ctr">
            <a:normAutofit/>
          </a:bodyPr>
          <a:lstStyle/>
          <a:p>
            <a:r>
              <a:rPr lang="en-US" sz="2500">
                <a:solidFill>
                  <a:srgbClr val="FFFEFF"/>
                </a:solidFill>
              </a:rPr>
              <a:t>Responsibilities of Cloud Providers and Users</a:t>
            </a:r>
            <a:br>
              <a:rPr lang="en-US" sz="2500">
                <a:solidFill>
                  <a:srgbClr val="FFFEFF"/>
                </a:solidFill>
              </a:rPr>
            </a:br>
            <a:endParaRPr lang="en-PK" sz="2500">
              <a:solidFill>
                <a:srgbClr val="FFFEFF"/>
              </a:solidFill>
            </a:endParaRPr>
          </a:p>
        </p:txBody>
      </p:sp>
      <p:sp>
        <p:nvSpPr>
          <p:cNvPr id="3" name="Content Placeholder 2">
            <a:extLst>
              <a:ext uri="{FF2B5EF4-FFF2-40B4-BE49-F238E27FC236}">
                <a16:creationId xmlns:a16="http://schemas.microsoft.com/office/drawing/2014/main" id="{71C654B5-31C0-BDD8-6B81-84FD90E6A6BC}"/>
              </a:ext>
            </a:extLst>
          </p:cNvPr>
          <p:cNvSpPr>
            <a:spLocks noGrp="1"/>
          </p:cNvSpPr>
          <p:nvPr>
            <p:ph idx="1"/>
          </p:nvPr>
        </p:nvSpPr>
        <p:spPr>
          <a:xfrm>
            <a:off x="4534935" y="1037968"/>
            <a:ext cx="6725899" cy="4820832"/>
          </a:xfrm>
        </p:spPr>
        <p:txBody>
          <a:bodyPr>
            <a:normAutofit/>
          </a:bodyPr>
          <a:lstStyle/>
          <a:p>
            <a:pPr marL="0" indent="0">
              <a:buNone/>
            </a:pPr>
            <a:r>
              <a:rPr lang="en-US" b="1" dirty="0"/>
              <a:t>Provider’s Role</a:t>
            </a:r>
            <a:r>
              <a:rPr lang="en-US" dirty="0"/>
              <a:t>: Cloud provider (e.g., Azure) is responsible for:</a:t>
            </a:r>
          </a:p>
          <a:p>
            <a:r>
              <a:rPr lang="en-US" dirty="0"/>
              <a:t>protecting the cloud infrastructure</a:t>
            </a:r>
          </a:p>
          <a:p>
            <a:r>
              <a:rPr lang="en-US" dirty="0"/>
              <a:t>ensure data center security, availability, integrity, and compliance.</a:t>
            </a:r>
          </a:p>
          <a:p>
            <a:pPr marL="0" indent="0">
              <a:buNone/>
            </a:pPr>
            <a:r>
              <a:rPr lang="en-US" b="1" dirty="0"/>
              <a:t>User’s Role</a:t>
            </a:r>
            <a:r>
              <a:rPr lang="en-US" dirty="0"/>
              <a:t>: The user is responsible for:</a:t>
            </a:r>
          </a:p>
          <a:p>
            <a:r>
              <a:rPr lang="en-US" dirty="0"/>
              <a:t>securing their data </a:t>
            </a:r>
          </a:p>
          <a:p>
            <a:r>
              <a:rPr lang="en-US" dirty="0"/>
              <a:t>implementing access controls</a:t>
            </a:r>
          </a:p>
          <a:p>
            <a:r>
              <a:rPr lang="en-US" dirty="0"/>
              <a:t>managing identities</a:t>
            </a:r>
          </a:p>
          <a:p>
            <a:r>
              <a:rPr lang="en-US" dirty="0"/>
              <a:t>ensuring data protection (in transit and at rest).</a:t>
            </a:r>
          </a:p>
          <a:p>
            <a:endParaRPr lang="en-PK" dirty="0"/>
          </a:p>
        </p:txBody>
      </p:sp>
      <p:sp>
        <p:nvSpPr>
          <p:cNvPr id="4" name="Footer Placeholder 3">
            <a:extLst>
              <a:ext uri="{FF2B5EF4-FFF2-40B4-BE49-F238E27FC236}">
                <a16:creationId xmlns:a16="http://schemas.microsoft.com/office/drawing/2014/main" id="{17CA3FC5-4D3F-08AB-E0D5-27A722F41A07}"/>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1033045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CA846D85-2850-68F3-9C2B-0F58DF5C8634}"/>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Collaboration for Cloud Security</a:t>
            </a:r>
            <a:endParaRPr lang="en-PK">
              <a:solidFill>
                <a:srgbClr val="FFFEFF"/>
              </a:solidFill>
            </a:endParaRPr>
          </a:p>
        </p:txBody>
      </p:sp>
      <p:sp>
        <p:nvSpPr>
          <p:cNvPr id="3" name="Content Placeholder 2">
            <a:extLst>
              <a:ext uri="{FF2B5EF4-FFF2-40B4-BE49-F238E27FC236}">
                <a16:creationId xmlns:a16="http://schemas.microsoft.com/office/drawing/2014/main" id="{71C654B5-31C0-BDD8-6B81-84FD90E6A6BC}"/>
              </a:ext>
            </a:extLst>
          </p:cNvPr>
          <p:cNvSpPr>
            <a:spLocks noGrp="1"/>
          </p:cNvSpPr>
          <p:nvPr>
            <p:ph idx="1"/>
          </p:nvPr>
        </p:nvSpPr>
        <p:spPr>
          <a:xfrm>
            <a:off x="4534935" y="1037968"/>
            <a:ext cx="6725899" cy="4820832"/>
          </a:xfrm>
        </p:spPr>
        <p:txBody>
          <a:bodyPr>
            <a:normAutofit/>
          </a:bodyPr>
          <a:lstStyle/>
          <a:p>
            <a:pPr marL="0" indent="0">
              <a:buNone/>
            </a:pPr>
            <a:r>
              <a:rPr lang="en-US" b="1" dirty="0"/>
              <a:t>Shared Responsibility for Security</a:t>
            </a:r>
            <a:r>
              <a:rPr lang="en-US" dirty="0"/>
              <a:t>: Both the cloud provider and the user have different roles in securing the cloud environment.</a:t>
            </a:r>
          </a:p>
          <a:p>
            <a:pPr marL="0" indent="0">
              <a:buNone/>
            </a:pPr>
            <a:r>
              <a:rPr lang="en-US" b="1" dirty="0"/>
              <a:t>Compliance with Regulations</a:t>
            </a:r>
            <a:r>
              <a:rPr lang="en-US" dirty="0"/>
              <a:t>: Both parties must work together to ensure the cloud environment is compliant with local regulations.</a:t>
            </a:r>
          </a:p>
          <a:p>
            <a:endParaRPr lang="en-PK" dirty="0"/>
          </a:p>
        </p:txBody>
      </p:sp>
      <p:sp>
        <p:nvSpPr>
          <p:cNvPr id="4" name="Footer Placeholder 3">
            <a:extLst>
              <a:ext uri="{FF2B5EF4-FFF2-40B4-BE49-F238E27FC236}">
                <a16:creationId xmlns:a16="http://schemas.microsoft.com/office/drawing/2014/main" id="{17CA3FC5-4D3F-08AB-E0D5-27A722F41A07}"/>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1608293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8" name="Rectangle 17">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0" name="Rectangle 19">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E40A111-B0F9-8A43-1640-470C4878CB83}"/>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CapEx and OpEx in Cloud Migration</a:t>
            </a:r>
            <a:endParaRPr lang="en-PK">
              <a:solidFill>
                <a:srgbClr val="FFFEFF"/>
              </a:solidFill>
            </a:endParaRPr>
          </a:p>
        </p:txBody>
      </p:sp>
      <p:sp>
        <p:nvSpPr>
          <p:cNvPr id="7" name="Rectangle 1">
            <a:extLst>
              <a:ext uri="{FF2B5EF4-FFF2-40B4-BE49-F238E27FC236}">
                <a16:creationId xmlns:a16="http://schemas.microsoft.com/office/drawing/2014/main" id="{B620BD3D-F20F-DD54-E11F-2FDE6B0EE623}"/>
              </a:ext>
            </a:extLst>
          </p:cNvPr>
          <p:cNvSpPr>
            <a:spLocks noGrp="1" noChangeArrowheads="1"/>
          </p:cNvSpPr>
          <p:nvPr>
            <p:ph idx="1"/>
          </p:nvPr>
        </p:nvSpPr>
        <p:spPr bwMode="auto">
          <a:xfrm>
            <a:off x="4534935" y="1037968"/>
            <a:ext cx="6725899" cy="4820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Critical Decision Factor</a:t>
            </a:r>
            <a:r>
              <a:rPr kumimoji="0" lang="en-PK" altLang="en-PK" b="0" i="0" u="none" strike="noStrike" cap="none" normalizeH="0" baseline="0">
                <a:ln>
                  <a:noFill/>
                </a:ln>
                <a:effectLst/>
                <a:latin typeface="Arial" panose="020B0604020202020204" pitchFamily="34" charset="0"/>
              </a:rPr>
              <a:t>: Organizations must evaluate the financial impact of </a:t>
            </a:r>
            <a:r>
              <a:rPr kumimoji="0" lang="en-PK" altLang="en-PK" b="0" i="0" u="none" strike="noStrike" cap="none" normalizeH="0" baseline="0" err="1">
                <a:ln>
                  <a:noFill/>
                </a:ln>
                <a:effectLst/>
                <a:latin typeface="Arial" panose="020B0604020202020204" pitchFamily="34" charset="0"/>
              </a:rPr>
              <a:t>CapEx</a:t>
            </a:r>
            <a:r>
              <a:rPr kumimoji="0" lang="en-PK" altLang="en-PK" b="0" i="0" u="none" strike="noStrike" cap="none" normalizeH="0" baseline="0">
                <a:ln>
                  <a:noFill/>
                </a:ln>
                <a:effectLst/>
                <a:latin typeface="Arial" panose="020B0604020202020204" pitchFamily="34" charset="0"/>
              </a:rPr>
              <a:t> vs. </a:t>
            </a:r>
            <a:r>
              <a:rPr kumimoji="0" lang="en-PK" altLang="en-PK" b="0" i="0" u="none" strike="noStrike" cap="none" normalizeH="0" baseline="0" err="1">
                <a:ln>
                  <a:noFill/>
                </a:ln>
                <a:effectLst/>
                <a:latin typeface="Arial" panose="020B0604020202020204" pitchFamily="34" charset="0"/>
              </a:rPr>
              <a:t>OpEx</a:t>
            </a:r>
            <a:r>
              <a:rPr kumimoji="0" lang="en-PK" altLang="en-PK" b="0" i="0" u="none" strike="noStrike" cap="none" normalizeH="0" baseline="0">
                <a:ln>
                  <a:noFill/>
                </a:ln>
                <a:effectLst/>
                <a:latin typeface="Arial" panose="020B0604020202020204" pitchFamily="34" charset="0"/>
              </a:rPr>
              <a:t> when migrating to the cloud.</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Cost Efficiency</a:t>
            </a:r>
            <a:r>
              <a:rPr kumimoji="0" lang="en-PK" altLang="en-PK" b="0" i="0" u="none" strike="noStrike" cap="none" normalizeH="0" baseline="0">
                <a:ln>
                  <a:noFill/>
                </a:ln>
                <a:effectLst/>
                <a:latin typeface="Arial" panose="020B0604020202020204" pitchFamily="34" charset="0"/>
              </a:rPr>
              <a:t>: Comparing both expenditure models is essential for deciding cloud computing solutions. </a:t>
            </a:r>
          </a:p>
        </p:txBody>
      </p:sp>
      <p:sp>
        <p:nvSpPr>
          <p:cNvPr id="4" name="Footer Placeholder 3">
            <a:extLst>
              <a:ext uri="{FF2B5EF4-FFF2-40B4-BE49-F238E27FC236}">
                <a16:creationId xmlns:a16="http://schemas.microsoft.com/office/drawing/2014/main" id="{1ED9A426-7FEA-57C8-FA79-38A2E77A8296}"/>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425827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8" name="Rectangle 17">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E40A111-B0F9-8A43-1640-470C4878CB83}"/>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Capital Expenditures (CapEx)</a:t>
            </a:r>
            <a:endParaRPr lang="en-PK">
              <a:solidFill>
                <a:srgbClr val="FFFEFF"/>
              </a:solidFill>
            </a:endParaRPr>
          </a:p>
        </p:txBody>
      </p:sp>
      <p:sp>
        <p:nvSpPr>
          <p:cNvPr id="5" name="Rectangle 2">
            <a:extLst>
              <a:ext uri="{FF2B5EF4-FFF2-40B4-BE49-F238E27FC236}">
                <a16:creationId xmlns:a16="http://schemas.microsoft.com/office/drawing/2014/main" id="{E7D624B2-9390-3219-AF19-4E828DF95989}"/>
              </a:ext>
            </a:extLst>
          </p:cNvPr>
          <p:cNvSpPr>
            <a:spLocks noGrp="1" noChangeArrowheads="1"/>
          </p:cNvSpPr>
          <p:nvPr>
            <p:ph idx="1"/>
          </p:nvPr>
        </p:nvSpPr>
        <p:spPr bwMode="auto">
          <a:xfrm>
            <a:off x="4534935" y="1037968"/>
            <a:ext cx="6725899" cy="4820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Definition</a:t>
            </a:r>
            <a:r>
              <a:rPr kumimoji="0" lang="en-PK" altLang="en-PK" b="0" i="0" u="none" strike="noStrike" cap="none" normalizeH="0" baseline="0">
                <a:ln>
                  <a:noFill/>
                </a:ln>
                <a:effectLst/>
                <a:latin typeface="Arial" panose="020B0604020202020204" pitchFamily="34" charset="0"/>
              </a:rPr>
              <a:t>: </a:t>
            </a:r>
            <a:r>
              <a:rPr kumimoji="0" lang="en-PK" altLang="en-PK" b="0" i="0" u="none" strike="noStrike" cap="none" normalizeH="0" baseline="0" err="1">
                <a:ln>
                  <a:noFill/>
                </a:ln>
                <a:effectLst/>
                <a:latin typeface="Arial" panose="020B0604020202020204" pitchFamily="34" charset="0"/>
              </a:rPr>
              <a:t>CapEx</a:t>
            </a:r>
            <a:r>
              <a:rPr kumimoji="0" lang="en-PK" altLang="en-PK" b="0" i="0" u="none" strike="noStrike" cap="none" normalizeH="0" baseline="0">
                <a:ln>
                  <a:noFill/>
                </a:ln>
                <a:effectLst/>
                <a:latin typeface="Arial" panose="020B0604020202020204" pitchFamily="34" charset="0"/>
              </a:rPr>
              <a:t> involves upfront capital costs for acquiring physical assets.</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Types of Assets</a:t>
            </a:r>
            <a:r>
              <a:rPr kumimoji="0" lang="en-PK" altLang="en-PK" b="0" i="0" u="none" strike="noStrike" cap="none" normalizeH="0" baseline="0">
                <a:ln>
                  <a:noFill/>
                </a:ln>
                <a:effectLst/>
                <a:latin typeface="Arial" panose="020B0604020202020204" pitchFamily="34" charset="0"/>
              </a:rPr>
              <a:t>: Includes IT infrastructure, networking equipment, data </a:t>
            </a:r>
            <a:r>
              <a:rPr kumimoji="0" lang="en-PK" altLang="en-PK" b="0" i="0" u="none" strike="noStrike" cap="none" normalizeH="0" baseline="0" err="1">
                <a:ln>
                  <a:noFill/>
                </a:ln>
                <a:effectLst/>
                <a:latin typeface="Arial" panose="020B0604020202020204" pitchFamily="34" charset="0"/>
              </a:rPr>
              <a:t>centers</a:t>
            </a:r>
            <a:r>
              <a:rPr kumimoji="0" lang="en-PK" altLang="en-PK" b="0" i="0" u="none" strike="noStrike" cap="none" normalizeH="0" baseline="0">
                <a:ln>
                  <a:noFill/>
                </a:ln>
                <a:effectLst/>
                <a:latin typeface="Arial" panose="020B0604020202020204" pitchFamily="34" charset="0"/>
              </a:rPr>
              <a:t>, human resources, etc.</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Fixed Nature</a:t>
            </a:r>
            <a:r>
              <a:rPr kumimoji="0" lang="en-PK" altLang="en-PK" b="0" i="0" u="none" strike="noStrike" cap="none" normalizeH="0" baseline="0">
                <a:ln>
                  <a:noFill/>
                </a:ln>
                <a:effectLst/>
                <a:latin typeface="Arial" panose="020B0604020202020204" pitchFamily="34" charset="0"/>
              </a:rPr>
              <a:t>: </a:t>
            </a:r>
            <a:r>
              <a:rPr kumimoji="0" lang="en-PK" altLang="en-PK" b="0" i="0" u="none" strike="noStrike" cap="none" normalizeH="0" baseline="0" err="1">
                <a:ln>
                  <a:noFill/>
                </a:ln>
                <a:effectLst/>
                <a:latin typeface="Arial" panose="020B0604020202020204" pitchFamily="34" charset="0"/>
              </a:rPr>
              <a:t>CapEx</a:t>
            </a:r>
            <a:r>
              <a:rPr kumimoji="0" lang="en-PK" altLang="en-PK" b="0" i="0" u="none" strike="noStrike" cap="none" normalizeH="0" baseline="0">
                <a:ln>
                  <a:noFill/>
                </a:ln>
                <a:effectLst/>
                <a:latin typeface="Arial" panose="020B0604020202020204" pitchFamily="34" charset="0"/>
              </a:rPr>
              <a:t> is not flexible and cannot be adjusted based on resource usage.</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Example</a:t>
            </a:r>
            <a:r>
              <a:rPr kumimoji="0" lang="en-PK" altLang="en-PK" b="0" i="0" u="none" strike="noStrike" cap="none" normalizeH="0" baseline="0">
                <a:ln>
                  <a:noFill/>
                </a:ln>
                <a:effectLst/>
                <a:latin typeface="Arial" panose="020B0604020202020204" pitchFamily="34" charset="0"/>
              </a:rPr>
              <a:t>: One-time cost of purchasing a server, which doesn’t scale with usage. </a:t>
            </a:r>
          </a:p>
        </p:txBody>
      </p:sp>
      <p:sp>
        <p:nvSpPr>
          <p:cNvPr id="4" name="Footer Placeholder 3">
            <a:extLst>
              <a:ext uri="{FF2B5EF4-FFF2-40B4-BE49-F238E27FC236}">
                <a16:creationId xmlns:a16="http://schemas.microsoft.com/office/drawing/2014/main" id="{1ED9A426-7FEA-57C8-FA79-38A2E77A8296}"/>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216019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3" name="Rectangle 12">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E40A111-B0F9-8A43-1640-470C4878CB83}"/>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Operational Expenditures (OpEx)</a:t>
            </a:r>
            <a:endParaRPr lang="en-PK">
              <a:solidFill>
                <a:srgbClr val="FFFEFF"/>
              </a:solidFill>
            </a:endParaRPr>
          </a:p>
        </p:txBody>
      </p:sp>
      <p:sp>
        <p:nvSpPr>
          <p:cNvPr id="3" name="Rectangle 1">
            <a:extLst>
              <a:ext uri="{FF2B5EF4-FFF2-40B4-BE49-F238E27FC236}">
                <a16:creationId xmlns:a16="http://schemas.microsoft.com/office/drawing/2014/main" id="{173CBFE2-F83A-2A19-9C54-CD983191FA1B}"/>
              </a:ext>
            </a:extLst>
          </p:cNvPr>
          <p:cNvSpPr>
            <a:spLocks noGrp="1" noChangeArrowheads="1"/>
          </p:cNvSpPr>
          <p:nvPr>
            <p:ph idx="1"/>
          </p:nvPr>
        </p:nvSpPr>
        <p:spPr bwMode="auto">
          <a:xfrm>
            <a:off x="4534935" y="1037968"/>
            <a:ext cx="6725899" cy="4820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Definition</a:t>
            </a:r>
            <a:r>
              <a:rPr kumimoji="0" lang="en-PK" altLang="en-PK" b="0" i="0" u="none" strike="noStrike" cap="none" normalizeH="0" baseline="0">
                <a:ln>
                  <a:noFill/>
                </a:ln>
                <a:effectLst/>
                <a:latin typeface="Arial" panose="020B0604020202020204" pitchFamily="34" charset="0"/>
              </a:rPr>
              <a:t>: </a:t>
            </a:r>
            <a:r>
              <a:rPr kumimoji="0" lang="en-PK" altLang="en-PK" b="0" i="0" u="none" strike="noStrike" cap="none" normalizeH="0" baseline="0" err="1">
                <a:ln>
                  <a:noFill/>
                </a:ln>
                <a:effectLst/>
                <a:latin typeface="Arial" panose="020B0604020202020204" pitchFamily="34" charset="0"/>
              </a:rPr>
              <a:t>OpEx</a:t>
            </a:r>
            <a:r>
              <a:rPr kumimoji="0" lang="en-PK" altLang="en-PK" b="0" i="0" u="none" strike="noStrike" cap="none" normalizeH="0" baseline="0">
                <a:ln>
                  <a:noFill/>
                </a:ln>
                <a:effectLst/>
                <a:latin typeface="Arial" panose="020B0604020202020204" pitchFamily="34" charset="0"/>
              </a:rPr>
              <a:t> refers to ongoing, recurring expenses for maintaining business operations.</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Variable Nature</a:t>
            </a:r>
            <a:r>
              <a:rPr kumimoji="0" lang="en-PK" altLang="en-PK" b="0" i="0" u="none" strike="noStrike" cap="none" normalizeH="0" baseline="0">
                <a:ln>
                  <a:noFill/>
                </a:ln>
                <a:effectLst/>
                <a:latin typeface="Arial" panose="020B0604020202020204" pitchFamily="34" charset="0"/>
              </a:rPr>
              <a:t>: </a:t>
            </a:r>
            <a:r>
              <a:rPr kumimoji="0" lang="en-PK" altLang="en-PK" b="0" i="0" u="none" strike="noStrike" cap="none" normalizeH="0" baseline="0" err="1">
                <a:ln>
                  <a:noFill/>
                </a:ln>
                <a:effectLst/>
                <a:latin typeface="Arial" panose="020B0604020202020204" pitchFamily="34" charset="0"/>
              </a:rPr>
              <a:t>OpEx</a:t>
            </a:r>
            <a:r>
              <a:rPr kumimoji="0" lang="en-PK" altLang="en-PK" b="0" i="0" u="none" strike="noStrike" cap="none" normalizeH="0" baseline="0">
                <a:ln>
                  <a:noFill/>
                </a:ln>
                <a:effectLst/>
                <a:latin typeface="Arial" panose="020B0604020202020204" pitchFamily="34" charset="0"/>
              </a:rPr>
              <a:t> can be adjusted based on usage, making it more flexible.</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Examples</a:t>
            </a:r>
            <a:r>
              <a:rPr kumimoji="0" lang="en-PK" altLang="en-PK" b="0" i="0" u="none" strike="noStrike" cap="none" normalizeH="0" baseline="0">
                <a:ln>
                  <a:noFill/>
                </a:ln>
                <a:effectLst/>
                <a:latin typeface="Arial" panose="020B0604020202020204" pitchFamily="34" charset="0"/>
              </a:rPr>
              <a:t>: Cloud services, software licenses, salaries, and maintenance.</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Efficiency</a:t>
            </a:r>
            <a:r>
              <a:rPr kumimoji="0" lang="en-PK" altLang="en-PK" b="0" i="0" u="none" strike="noStrike" cap="none" normalizeH="0" baseline="0">
                <a:ln>
                  <a:noFill/>
                </a:ln>
                <a:effectLst/>
                <a:latin typeface="Arial" panose="020B0604020202020204" pitchFamily="34" charset="0"/>
              </a:rPr>
              <a:t>: Allows businesses to pay as they go, optimizing resource allocation and reducing unnecessary spending. </a:t>
            </a:r>
          </a:p>
        </p:txBody>
      </p:sp>
      <p:sp>
        <p:nvSpPr>
          <p:cNvPr id="4" name="Footer Placeholder 3">
            <a:extLst>
              <a:ext uri="{FF2B5EF4-FFF2-40B4-BE49-F238E27FC236}">
                <a16:creationId xmlns:a16="http://schemas.microsoft.com/office/drawing/2014/main" id="{1ED9A426-7FEA-57C8-FA79-38A2E77A8296}"/>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718522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5" name="Rectangle 14">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7" name="Rectangle 16">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9" name="Rectangle 18">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AE40A111-B0F9-8A43-1640-470C4878CB83}"/>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Shift from CapEx to OpEx with Cloud Adoption</a:t>
            </a:r>
            <a:endParaRPr lang="en-PK">
              <a:solidFill>
                <a:srgbClr val="FFFEFF"/>
              </a:solidFill>
            </a:endParaRPr>
          </a:p>
        </p:txBody>
      </p:sp>
      <p:sp>
        <p:nvSpPr>
          <p:cNvPr id="6" name="Rectangle 2">
            <a:extLst>
              <a:ext uri="{FF2B5EF4-FFF2-40B4-BE49-F238E27FC236}">
                <a16:creationId xmlns:a16="http://schemas.microsoft.com/office/drawing/2014/main" id="{4417946A-F089-31D0-3942-4B9897F9ADFE}"/>
              </a:ext>
            </a:extLst>
          </p:cNvPr>
          <p:cNvSpPr>
            <a:spLocks noGrp="1" noChangeArrowheads="1"/>
          </p:cNvSpPr>
          <p:nvPr>
            <p:ph idx="1"/>
          </p:nvPr>
        </p:nvSpPr>
        <p:spPr bwMode="auto">
          <a:xfrm>
            <a:off x="4534935" y="1037968"/>
            <a:ext cx="6725899" cy="4820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On-Premises Challenges</a:t>
            </a:r>
            <a:r>
              <a:rPr kumimoji="0" lang="en-PK" altLang="en-PK" b="0" i="0" u="none" strike="noStrike" cap="none" normalizeH="0" baseline="0">
                <a:ln>
                  <a:noFill/>
                </a:ln>
                <a:effectLst/>
                <a:latin typeface="Arial" panose="020B0604020202020204" pitchFamily="34" charset="0"/>
              </a:rPr>
              <a:t>: Traditional infrastructure requires significant </a:t>
            </a:r>
            <a:r>
              <a:rPr kumimoji="0" lang="en-PK" altLang="en-PK" b="0" i="0" u="none" strike="noStrike" cap="none" normalizeH="0" baseline="0" err="1">
                <a:ln>
                  <a:noFill/>
                </a:ln>
                <a:effectLst/>
                <a:latin typeface="Arial" panose="020B0604020202020204" pitchFamily="34" charset="0"/>
              </a:rPr>
              <a:t>CapEx</a:t>
            </a:r>
            <a:r>
              <a:rPr kumimoji="0" lang="en-PK" altLang="en-PK" b="0" i="0" u="none" strike="noStrike" cap="none" normalizeH="0" baseline="0">
                <a:ln>
                  <a:noFill/>
                </a:ln>
                <a:effectLst/>
                <a:latin typeface="Arial" panose="020B0604020202020204" pitchFamily="34" charset="0"/>
              </a:rPr>
              <a:t> for physical servers and data </a:t>
            </a:r>
            <a:r>
              <a:rPr kumimoji="0" lang="en-PK" altLang="en-PK" b="0" i="0" u="none" strike="noStrike" cap="none" normalizeH="0" baseline="0" err="1">
                <a:ln>
                  <a:noFill/>
                </a:ln>
                <a:effectLst/>
                <a:latin typeface="Arial" panose="020B0604020202020204" pitchFamily="34" charset="0"/>
              </a:rPr>
              <a:t>centers</a:t>
            </a:r>
            <a:r>
              <a:rPr kumimoji="0" lang="en-PK" altLang="en-PK" b="0" i="0" u="none" strike="noStrike" cap="none" normalizeH="0" baseline="0">
                <a:ln>
                  <a:noFill/>
                </a:ln>
                <a:effectLst/>
                <a:latin typeface="Arial" panose="020B0604020202020204" pitchFamily="34" charset="0"/>
              </a:rPr>
              <a:t>.</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Cloud Advantage</a:t>
            </a:r>
            <a:r>
              <a:rPr kumimoji="0" lang="en-PK" altLang="en-PK" b="0" i="0" u="none" strike="noStrike" cap="none" normalizeH="0" baseline="0">
                <a:ln>
                  <a:noFill/>
                </a:ln>
                <a:effectLst/>
                <a:latin typeface="Arial" panose="020B0604020202020204" pitchFamily="34" charset="0"/>
              </a:rPr>
              <a:t>: Cloud services offer </a:t>
            </a:r>
            <a:r>
              <a:rPr kumimoji="0" lang="en-PK" altLang="en-PK" b="0" i="0" u="none" strike="noStrike" cap="none" normalizeH="0" baseline="0" err="1">
                <a:ln>
                  <a:noFill/>
                </a:ln>
                <a:effectLst/>
                <a:latin typeface="Arial" panose="020B0604020202020204" pitchFamily="34" charset="0"/>
              </a:rPr>
              <a:t>OpEx</a:t>
            </a:r>
            <a:r>
              <a:rPr kumimoji="0" lang="en-PK" altLang="en-PK" b="0" i="0" u="none" strike="noStrike" cap="none" normalizeH="0" baseline="0">
                <a:ln>
                  <a:noFill/>
                </a:ln>
                <a:effectLst/>
                <a:latin typeface="Arial" panose="020B0604020202020204" pitchFamily="34" charset="0"/>
              </a:rPr>
              <a:t>-based solutions, allowing businesses to eliminate traditional infrastructure and benefit from cost-saving and scalability. </a:t>
            </a:r>
          </a:p>
        </p:txBody>
      </p:sp>
      <p:sp>
        <p:nvSpPr>
          <p:cNvPr id="4" name="Footer Placeholder 3">
            <a:extLst>
              <a:ext uri="{FF2B5EF4-FFF2-40B4-BE49-F238E27FC236}">
                <a16:creationId xmlns:a16="http://schemas.microsoft.com/office/drawing/2014/main" id="{1ED9A426-7FEA-57C8-FA79-38A2E77A8296}"/>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3690725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771148" y="1037967"/>
            <a:ext cx="3054091" cy="4709131"/>
          </a:xfrm>
        </p:spPr>
        <p:txBody>
          <a:bodyPr anchor="ctr">
            <a:normAutofit/>
          </a:bodyPr>
          <a:lstStyle/>
          <a:p>
            <a:r>
              <a:rPr lang="en-US">
                <a:solidFill>
                  <a:srgbClr val="FFFEFF"/>
                </a:solidFill>
              </a:rPr>
              <a:t>Benefits for Development Teams</a:t>
            </a:r>
          </a:p>
        </p:txBody>
      </p:sp>
      <p:sp>
        <p:nvSpPr>
          <p:cNvPr id="3" name="Content Placeholder 2"/>
          <p:cNvSpPr>
            <a:spLocks noGrp="1"/>
          </p:cNvSpPr>
          <p:nvPr>
            <p:ph idx="1"/>
          </p:nvPr>
        </p:nvSpPr>
        <p:spPr>
          <a:xfrm>
            <a:off x="4534935" y="1037968"/>
            <a:ext cx="6725899" cy="4820832"/>
          </a:xfrm>
        </p:spPr>
        <p:txBody>
          <a:bodyPr>
            <a:normAutofit/>
          </a:bodyPr>
          <a:lstStyle/>
          <a:p>
            <a:pPr marL="0" indent="0">
              <a:buNone/>
            </a:pPr>
            <a:r>
              <a:rPr dirty="0"/>
              <a:t>Cloud computing enables software developers, engineers, and IT professionals to create, test, and deploy technical cloud solutions effectively and securely. Teams expanding their work on-premises may miss the benefits of cloud computing systems.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8" name="Rectangle 17">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FB558F11-BE55-7C28-318E-51B98F8462CA}"/>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BENEFITS: Cloud Computing for Business Value and Customers</a:t>
            </a:r>
            <a:endParaRPr lang="en-PK">
              <a:solidFill>
                <a:srgbClr val="FFFEFF"/>
              </a:solidFill>
            </a:endParaRPr>
          </a:p>
        </p:txBody>
      </p:sp>
      <p:sp>
        <p:nvSpPr>
          <p:cNvPr id="9" name="Rectangle 1">
            <a:extLst>
              <a:ext uri="{FF2B5EF4-FFF2-40B4-BE49-F238E27FC236}">
                <a16:creationId xmlns:a16="http://schemas.microsoft.com/office/drawing/2014/main" id="{3FA7F2EC-E291-7D71-CB83-9FEA4B46B9A2}"/>
              </a:ext>
            </a:extLst>
          </p:cNvPr>
          <p:cNvSpPr>
            <a:spLocks noGrp="1" noChangeArrowheads="1"/>
          </p:cNvSpPr>
          <p:nvPr>
            <p:ph idx="1"/>
          </p:nvPr>
        </p:nvSpPr>
        <p:spPr bwMode="auto">
          <a:xfrm>
            <a:off x="4534935" y="1037968"/>
            <a:ext cx="6725899" cy="4820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Resource Efficiency</a:t>
            </a:r>
            <a:r>
              <a:rPr kumimoji="0" lang="en-PK" altLang="en-PK" b="0" i="0" u="none" strike="noStrike" cap="none" normalizeH="0" baseline="0">
                <a:ln>
                  <a:noFill/>
                </a:ln>
                <a:effectLst/>
                <a:latin typeface="Arial" panose="020B0604020202020204" pitchFamily="34" charset="0"/>
              </a:rPr>
              <a:t>: Cloud computing helps businesses save time, resources, and money by improving collaboration and productivity across teams.</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Innovation Acceleration</a:t>
            </a:r>
            <a:r>
              <a:rPr kumimoji="0" lang="en-PK" altLang="en-PK" b="0" i="0" u="none" strike="noStrike" cap="none" normalizeH="0" baseline="0">
                <a:ln>
                  <a:noFill/>
                </a:ln>
                <a:effectLst/>
                <a:latin typeface="Arial" panose="020B0604020202020204" pitchFamily="34" charset="0"/>
              </a:rPr>
              <a:t>: It facilitates quicker modernization of applications, enhancing speed, user experience, and reliability.</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Enhanced User Experience</a:t>
            </a:r>
            <a:r>
              <a:rPr kumimoji="0" lang="en-PK" altLang="en-PK" b="0" i="0" u="none" strike="noStrike" cap="none" normalizeH="0" baseline="0">
                <a:ln>
                  <a:noFill/>
                </a:ln>
                <a:effectLst/>
                <a:latin typeface="Arial" panose="020B0604020202020204" pitchFamily="34" charset="0"/>
              </a:rPr>
              <a:t>: Businesses can deliver faster, more reliable applications, creating better customer experiences. </a:t>
            </a:r>
          </a:p>
        </p:txBody>
      </p:sp>
      <p:sp>
        <p:nvSpPr>
          <p:cNvPr id="4" name="Footer Placeholder 3">
            <a:extLst>
              <a:ext uri="{FF2B5EF4-FFF2-40B4-BE49-F238E27FC236}">
                <a16:creationId xmlns:a16="http://schemas.microsoft.com/office/drawing/2014/main" id="{F1404DDF-8ECB-6C42-7A56-96CD65A8604A}"/>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3456436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9" name="Rectangle 28">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8" name="Rectangle 17">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a:extLst>
              <a:ext uri="{FF2B5EF4-FFF2-40B4-BE49-F238E27FC236}">
                <a16:creationId xmlns:a16="http://schemas.microsoft.com/office/drawing/2014/main" id="{565F8B5D-A36C-1BBA-849F-2B2E8DD0BFC2}"/>
              </a:ext>
            </a:extLst>
          </p:cNvPr>
          <p:cNvSpPr>
            <a:spLocks noGrp="1"/>
          </p:cNvSpPr>
          <p:nvPr>
            <p:ph type="title"/>
          </p:nvPr>
        </p:nvSpPr>
        <p:spPr>
          <a:xfrm>
            <a:off x="771148" y="1037967"/>
            <a:ext cx="3054091" cy="4709131"/>
          </a:xfrm>
        </p:spPr>
        <p:txBody>
          <a:bodyPr anchor="ctr">
            <a:normAutofit/>
          </a:bodyPr>
          <a:lstStyle/>
          <a:p>
            <a:r>
              <a:rPr lang="en-US">
                <a:solidFill>
                  <a:srgbClr val="FFFEFF"/>
                </a:solidFill>
              </a:rPr>
              <a:t>BENEFITS: Cloud Computing for IT Companies</a:t>
            </a:r>
            <a:endParaRPr lang="en-PK">
              <a:solidFill>
                <a:srgbClr val="FFFEFF"/>
              </a:solidFill>
            </a:endParaRPr>
          </a:p>
        </p:txBody>
      </p:sp>
      <p:sp>
        <p:nvSpPr>
          <p:cNvPr id="30" name="Rectangle 1">
            <a:extLst>
              <a:ext uri="{FF2B5EF4-FFF2-40B4-BE49-F238E27FC236}">
                <a16:creationId xmlns:a16="http://schemas.microsoft.com/office/drawing/2014/main" id="{6F060D6B-9783-551E-2E4E-03268764113C}"/>
              </a:ext>
            </a:extLst>
          </p:cNvPr>
          <p:cNvSpPr>
            <a:spLocks noGrp="1" noChangeArrowheads="1"/>
          </p:cNvSpPr>
          <p:nvPr>
            <p:ph idx="1"/>
          </p:nvPr>
        </p:nvSpPr>
        <p:spPr bwMode="auto">
          <a:xfrm>
            <a:off x="4534935" y="1037968"/>
            <a:ext cx="6725899" cy="482083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Data Access Management and Portability</a:t>
            </a:r>
            <a:r>
              <a:rPr kumimoji="0" lang="en-PK" altLang="en-PK" b="0" i="0" u="none" strike="noStrike" cap="none" normalizeH="0" baseline="0">
                <a:ln>
                  <a:noFill/>
                </a:ln>
                <a:effectLst/>
                <a:latin typeface="Arial" panose="020B0604020202020204" pitchFamily="34" charset="0"/>
              </a:rPr>
              <a:t>: Employees can access data from anywhere, ensuring efficient work processes even outside the office.</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Cost Management and Efficiency</a:t>
            </a:r>
            <a:r>
              <a:rPr kumimoji="0" lang="en-PK" altLang="en-PK" b="0" i="0" u="none" strike="noStrike" cap="none" normalizeH="0" baseline="0">
                <a:ln>
                  <a:noFill/>
                </a:ln>
                <a:effectLst/>
                <a:latin typeface="Arial" panose="020B0604020202020204" pitchFamily="34" charset="0"/>
              </a:rPr>
              <a:t>: Using cloud services eliminates the cost and effort of maintaining physical servers, offering predictable monthly expenses.</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Backup and Disaster Recovery Solutions</a:t>
            </a:r>
            <a:r>
              <a:rPr kumimoji="0" lang="en-PK" altLang="en-PK" b="0" i="0" u="none" strike="noStrike" cap="none" normalizeH="0" baseline="0">
                <a:ln>
                  <a:noFill/>
                </a:ln>
                <a:effectLst/>
                <a:latin typeface="Arial" panose="020B0604020202020204" pitchFamily="34" charset="0"/>
              </a:rPr>
              <a:t>: Cloud storage provides reliable backups, minimizing the risk of catastrophic data loss due to unforeseen events.</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High-Level Cloud Security and Data Privacy</a:t>
            </a:r>
            <a:r>
              <a:rPr kumimoji="0" lang="en-PK" altLang="en-PK" b="0" i="0" u="none" strike="noStrike" cap="none" normalizeH="0" baseline="0">
                <a:ln>
                  <a:noFill/>
                </a:ln>
                <a:effectLst/>
                <a:latin typeface="Arial" panose="020B0604020202020204" pitchFamily="34" charset="0"/>
              </a:rPr>
              <a:t>: With the shared responsibility model, cloud providers like Microsoft Azure prioritize security and data privacy through identity management, physical data </a:t>
            </a:r>
            <a:r>
              <a:rPr kumimoji="0" lang="en-PK" altLang="en-PK" b="0" i="0" u="none" strike="noStrike" cap="none" normalizeH="0" baseline="0" err="1">
                <a:ln>
                  <a:noFill/>
                </a:ln>
                <a:effectLst/>
                <a:latin typeface="Arial" panose="020B0604020202020204" pitchFamily="34" charset="0"/>
              </a:rPr>
              <a:t>center</a:t>
            </a:r>
            <a:r>
              <a:rPr kumimoji="0" lang="en-PK" altLang="en-PK" b="0" i="0" u="none" strike="noStrike" cap="none" normalizeH="0" baseline="0">
                <a:ln>
                  <a:noFill/>
                </a:ln>
                <a:effectLst/>
                <a:latin typeface="Arial" panose="020B0604020202020204" pitchFamily="34" charset="0"/>
              </a:rPr>
              <a:t> security, and dedicated security teams. </a:t>
            </a:r>
          </a:p>
        </p:txBody>
      </p:sp>
      <p:sp>
        <p:nvSpPr>
          <p:cNvPr id="4" name="Footer Placeholder 3">
            <a:extLst>
              <a:ext uri="{FF2B5EF4-FFF2-40B4-BE49-F238E27FC236}">
                <a16:creationId xmlns:a16="http://schemas.microsoft.com/office/drawing/2014/main" id="{E43588FA-97C2-64D5-74C2-7736C7C34AA4}"/>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t>CS4037 - Muhammad Sudais</a:t>
            </a:r>
          </a:p>
        </p:txBody>
      </p:sp>
    </p:spTree>
    <p:extLst>
      <p:ext uri="{BB962C8B-B14F-4D97-AF65-F5344CB8AC3E}">
        <p14:creationId xmlns:p14="http://schemas.microsoft.com/office/powerpoint/2010/main" val="23793430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n abstract design with lines and financial symbols">
            <a:extLst>
              <a:ext uri="{FF2B5EF4-FFF2-40B4-BE49-F238E27FC236}">
                <a16:creationId xmlns:a16="http://schemas.microsoft.com/office/drawing/2014/main" id="{B42515D9-FB20-99EE-A24D-FA3A8ECE75AA}"/>
              </a:ext>
            </a:extLst>
          </p:cNvPr>
          <p:cNvPicPr>
            <a:picLocks noChangeAspect="1"/>
          </p:cNvPicPr>
          <p:nvPr/>
        </p:nvPicPr>
        <p:blipFill>
          <a:blip r:embed="rId2"/>
          <a:srcRect t="10400" b="5014"/>
          <a:stretch/>
        </p:blipFill>
        <p:spPr>
          <a:xfrm>
            <a:off x="20" y="10"/>
            <a:ext cx="12191980" cy="6857988"/>
          </a:xfrm>
          <a:prstGeom prst="rect">
            <a:avLst/>
          </a:prstGeom>
        </p:spPr>
      </p:pic>
      <p:sp>
        <p:nvSpPr>
          <p:cNvPr id="11" name="Rectangle 10">
            <a:extLst>
              <a:ext uri="{FF2B5EF4-FFF2-40B4-BE49-F238E27FC236}">
                <a16:creationId xmlns:a16="http://schemas.microsoft.com/office/drawing/2014/main" id="{9831CBB7-4817-4B54-A7F9-0AE2D0C47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029" y="457200"/>
            <a:ext cx="5010912" cy="91440"/>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96BC321D-B05F-4857-8880-97F61B9B78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7791" y="601200"/>
            <a:ext cx="5009388" cy="5789365"/>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20031E0-BFDD-8D36-7971-65EE89D72B12}"/>
              </a:ext>
            </a:extLst>
          </p:cNvPr>
          <p:cNvSpPr>
            <a:spLocks noGrp="1"/>
          </p:cNvSpPr>
          <p:nvPr>
            <p:ph type="title"/>
          </p:nvPr>
        </p:nvSpPr>
        <p:spPr>
          <a:xfrm>
            <a:off x="6966184" y="938022"/>
            <a:ext cx="4389261" cy="1188720"/>
          </a:xfrm>
        </p:spPr>
        <p:txBody>
          <a:bodyPr>
            <a:normAutofit/>
          </a:bodyPr>
          <a:lstStyle/>
          <a:p>
            <a:r>
              <a:rPr lang="en-US" sz="2500"/>
              <a:t>BENEFITS: Digitalization and Modernization</a:t>
            </a:r>
            <a:endParaRPr lang="en-PK" sz="2500"/>
          </a:p>
        </p:txBody>
      </p:sp>
      <p:sp>
        <p:nvSpPr>
          <p:cNvPr id="10" name="Rectangle 1">
            <a:extLst>
              <a:ext uri="{FF2B5EF4-FFF2-40B4-BE49-F238E27FC236}">
                <a16:creationId xmlns:a16="http://schemas.microsoft.com/office/drawing/2014/main" id="{D79FC597-C4D2-7878-983A-6DEBF22F33DE}"/>
              </a:ext>
            </a:extLst>
          </p:cNvPr>
          <p:cNvSpPr>
            <a:spLocks noGrp="1" noChangeArrowheads="1"/>
          </p:cNvSpPr>
          <p:nvPr>
            <p:ph idx="1"/>
          </p:nvPr>
        </p:nvSpPr>
        <p:spPr bwMode="auto">
          <a:xfrm>
            <a:off x="6966184" y="2340865"/>
            <a:ext cx="4389262" cy="378847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Sector-Wide Modernization</a:t>
            </a:r>
            <a:r>
              <a:rPr kumimoji="0" lang="en-PK" altLang="en-PK" b="0" i="0" u="none" strike="noStrike" cap="none" normalizeH="0" baseline="0">
                <a:ln>
                  <a:noFill/>
                </a:ln>
                <a:effectLst/>
                <a:latin typeface="Arial" panose="020B0604020202020204" pitchFamily="34" charset="0"/>
              </a:rPr>
              <a:t>: Sectors like healthcare, government, and education benefit from the modernization enabled by cloud technologies, improving services and efficiency.</a:t>
            </a:r>
          </a:p>
          <a:p>
            <a:pPr marL="0" marR="0" lvl="0" indent="0" defTabSz="914400" rtl="0" eaLnBrk="0" fontAlgn="base" latinLnBrk="0" hangingPunct="0">
              <a:spcBef>
                <a:spcPct val="0"/>
              </a:spcBef>
              <a:buClrTx/>
              <a:buSzTx/>
              <a:buNone/>
              <a:tabLst/>
            </a:pPr>
            <a:r>
              <a:rPr kumimoji="0" lang="en-PK" altLang="en-PK" b="1" i="0" u="none" strike="noStrike" cap="none" normalizeH="0" baseline="0">
                <a:ln>
                  <a:noFill/>
                </a:ln>
                <a:effectLst/>
                <a:latin typeface="Arial" panose="020B0604020202020204" pitchFamily="34" charset="0"/>
              </a:rPr>
              <a:t>Remote and Flexible Education</a:t>
            </a:r>
            <a:r>
              <a:rPr kumimoji="0" lang="en-PK" altLang="en-PK" b="0" i="0" u="none" strike="noStrike" cap="none" normalizeH="0" baseline="0">
                <a:ln>
                  <a:noFill/>
                </a:ln>
                <a:effectLst/>
                <a:latin typeface="Arial" panose="020B0604020202020204" pitchFamily="34" charset="0"/>
              </a:rPr>
              <a:t>: The cloud supports digital literacy and remote education through online collaborative learning environments, allowing global access to education. </a:t>
            </a:r>
          </a:p>
        </p:txBody>
      </p:sp>
      <p:sp>
        <p:nvSpPr>
          <p:cNvPr id="4" name="Footer Placeholder 3">
            <a:extLst>
              <a:ext uri="{FF2B5EF4-FFF2-40B4-BE49-F238E27FC236}">
                <a16:creationId xmlns:a16="http://schemas.microsoft.com/office/drawing/2014/main" id="{2BDC46C8-E259-CC28-4C00-A24EE6648F8F}"/>
              </a:ext>
            </a:extLst>
          </p:cNvPr>
          <p:cNvSpPr>
            <a:spLocks noGrp="1"/>
          </p:cNvSpPr>
          <p:nvPr>
            <p:ph type="ftr" sz="quarter" idx="11"/>
          </p:nvPr>
        </p:nvSpPr>
        <p:spPr>
          <a:xfrm>
            <a:off x="581192" y="6423914"/>
            <a:ext cx="6917210" cy="365125"/>
          </a:xfrm>
        </p:spPr>
        <p:txBody>
          <a:bodyPr>
            <a:normAutofit/>
          </a:bodyPr>
          <a:lstStyle/>
          <a:p>
            <a:pPr>
              <a:spcAft>
                <a:spcPts val="600"/>
              </a:spcAft>
            </a:pPr>
            <a:r>
              <a:rPr lang="en-US">
                <a:solidFill>
                  <a:srgbClr val="FFFFFF"/>
                </a:solidFill>
              </a:rPr>
              <a:t>CS4037 - Muhammad Sudais</a:t>
            </a:r>
          </a:p>
        </p:txBody>
      </p:sp>
    </p:spTree>
    <p:extLst>
      <p:ext uri="{BB962C8B-B14F-4D97-AF65-F5344CB8AC3E}">
        <p14:creationId xmlns:p14="http://schemas.microsoft.com/office/powerpoint/2010/main" val="35961950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771148" y="1037967"/>
            <a:ext cx="3054091" cy="4709131"/>
          </a:xfrm>
        </p:spPr>
        <p:txBody>
          <a:bodyPr anchor="ctr">
            <a:normAutofit/>
          </a:bodyPr>
          <a:lstStyle/>
          <a:p>
            <a:r>
              <a:rPr lang="en-US">
                <a:solidFill>
                  <a:srgbClr val="FFFEFF"/>
                </a:solidFill>
              </a:rPr>
              <a:t>Advantages of Cloud Engineering</a:t>
            </a:r>
          </a:p>
        </p:txBody>
      </p:sp>
      <p:sp>
        <p:nvSpPr>
          <p:cNvPr id="3" name="Content Placeholder 2"/>
          <p:cNvSpPr>
            <a:spLocks noGrp="1"/>
          </p:cNvSpPr>
          <p:nvPr>
            <p:ph idx="1"/>
          </p:nvPr>
        </p:nvSpPr>
        <p:spPr>
          <a:xfrm>
            <a:off x="4534935" y="1037968"/>
            <a:ext cx="6725899" cy="4820832"/>
          </a:xfrm>
        </p:spPr>
        <p:txBody>
          <a:bodyPr>
            <a:normAutofit/>
          </a:bodyPr>
          <a:lstStyle/>
          <a:p>
            <a:pPr marL="0" indent="0">
              <a:buNone/>
            </a:pPr>
            <a:r>
              <a:rPr dirty="0"/>
              <a:t>Cloud engineering offers better speed of development, testing, maintainability, automation, and scalability. Engineering and business teams can leverage cloud computing capabilities to enhance productivity and performance.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771148" y="1037967"/>
            <a:ext cx="3054091" cy="4709131"/>
          </a:xfrm>
        </p:spPr>
        <p:txBody>
          <a:bodyPr anchor="ctr">
            <a:normAutofit/>
          </a:bodyPr>
          <a:lstStyle/>
          <a:p>
            <a:r>
              <a:rPr lang="en-US" sz="2500">
                <a:solidFill>
                  <a:srgbClr val="FFFEFF"/>
                </a:solidFill>
              </a:rPr>
              <a:t>Infrastructure as Code (IaC) and Automation</a:t>
            </a:r>
          </a:p>
        </p:txBody>
      </p:sp>
      <p:sp>
        <p:nvSpPr>
          <p:cNvPr id="3" name="Content Placeholder 2"/>
          <p:cNvSpPr>
            <a:spLocks noGrp="1"/>
          </p:cNvSpPr>
          <p:nvPr>
            <p:ph idx="1"/>
          </p:nvPr>
        </p:nvSpPr>
        <p:spPr>
          <a:xfrm>
            <a:off x="4534935" y="1037968"/>
            <a:ext cx="6725899" cy="4820832"/>
          </a:xfrm>
        </p:spPr>
        <p:txBody>
          <a:bodyPr>
            <a:normAutofit/>
          </a:bodyPr>
          <a:lstStyle/>
          <a:p>
            <a:pPr marL="0" indent="0">
              <a:buNone/>
            </a:pPr>
            <a:r>
              <a:rPr dirty="0"/>
              <a:t>Infrastructure as Code (</a:t>
            </a:r>
            <a:r>
              <a:rPr dirty="0" err="1"/>
              <a:t>IaC</a:t>
            </a:r>
            <a:r>
              <a:rPr dirty="0"/>
              <a:t>) makes development easier for developers and DevOps teams, allowing more consistency and replication across environments. The automation benefits will be discussed in later chapters.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771148" y="1037967"/>
            <a:ext cx="3054091" cy="4709131"/>
          </a:xfrm>
        </p:spPr>
        <p:txBody>
          <a:bodyPr anchor="ctr">
            <a:normAutofit/>
          </a:bodyPr>
          <a:lstStyle/>
          <a:p>
            <a:r>
              <a:rPr lang="en-US">
                <a:solidFill>
                  <a:srgbClr val="FFFEFF"/>
                </a:solidFill>
              </a:rPr>
              <a:t>Low-Code/No-Code Platforms</a:t>
            </a:r>
          </a:p>
        </p:txBody>
      </p:sp>
      <p:sp>
        <p:nvSpPr>
          <p:cNvPr id="3" name="Content Placeholder 2"/>
          <p:cNvSpPr>
            <a:spLocks noGrp="1"/>
          </p:cNvSpPr>
          <p:nvPr>
            <p:ph idx="1"/>
          </p:nvPr>
        </p:nvSpPr>
        <p:spPr>
          <a:xfrm>
            <a:off x="4534935" y="1037968"/>
            <a:ext cx="6725899" cy="4820832"/>
          </a:xfrm>
        </p:spPr>
        <p:txBody>
          <a:bodyPr>
            <a:normAutofit/>
          </a:bodyPr>
          <a:lstStyle/>
          <a:p>
            <a:pPr marL="0" indent="0">
              <a:buNone/>
            </a:pPr>
            <a:r>
              <a:rPr dirty="0"/>
              <a:t>Low-code/no-code platforms such as Power Apps and Azure Logic Apps enable IT professionals with fewer programming skills to build applications quickly. These platforms provide flexibility for fast development.</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771148" y="1037967"/>
            <a:ext cx="3054091" cy="4709131"/>
          </a:xfrm>
        </p:spPr>
        <p:txBody>
          <a:bodyPr anchor="ctr">
            <a:normAutofit/>
          </a:bodyPr>
          <a:lstStyle/>
          <a:p>
            <a:r>
              <a:rPr lang="en-US">
                <a:solidFill>
                  <a:srgbClr val="FFFEFF"/>
                </a:solidFill>
              </a:rPr>
              <a:t>Collaboration in the Cloud</a:t>
            </a:r>
          </a:p>
        </p:txBody>
      </p:sp>
      <p:sp>
        <p:nvSpPr>
          <p:cNvPr id="3" name="Content Placeholder 2"/>
          <p:cNvSpPr>
            <a:spLocks noGrp="1"/>
          </p:cNvSpPr>
          <p:nvPr>
            <p:ph idx="1"/>
          </p:nvPr>
        </p:nvSpPr>
        <p:spPr>
          <a:xfrm>
            <a:off x="4534935" y="1037968"/>
            <a:ext cx="6725899" cy="4820832"/>
          </a:xfrm>
        </p:spPr>
        <p:txBody>
          <a:bodyPr>
            <a:normAutofit/>
          </a:bodyPr>
          <a:lstStyle/>
          <a:p>
            <a:pPr marL="0" indent="0">
              <a:buNone/>
            </a:pPr>
            <a:r>
              <a:rPr dirty="0"/>
              <a:t>Cloud-based tools, like Azure DevOps, enable better collaboration between development and operations teams. Agile planning, CI/CD, testing, and project management are streamlined with these all-in-one platforms.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58DF7D-C2D0-4B03-A7A0-2F06B789E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B26B711-3121-40B0-8377-A64F3DC00C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2" name="Rectangle 11">
            <a:extLst>
              <a:ext uri="{FF2B5EF4-FFF2-40B4-BE49-F238E27FC236}">
                <a16:creationId xmlns:a16="http://schemas.microsoft.com/office/drawing/2014/main" id="{645C4D3D-ABBA-4B4E-93E5-01E343719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4" name="Rectangle 13">
            <a:extLst>
              <a:ext uri="{FF2B5EF4-FFF2-40B4-BE49-F238E27FC236}">
                <a16:creationId xmlns:a16="http://schemas.microsoft.com/office/drawing/2014/main" id="{98DDD5E5-0097-4C6C-B266-5732EDA96C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16" name="Rectangle 15">
            <a:extLst>
              <a:ext uri="{FF2B5EF4-FFF2-40B4-BE49-F238E27FC236}">
                <a16:creationId xmlns:a16="http://schemas.microsoft.com/office/drawing/2014/main" id="{8952EF87-C74F-4D3F-9CAD-EEA1733C9B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597643"/>
            <a:ext cx="3703320" cy="5792922"/>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PK"/>
          </a:p>
        </p:txBody>
      </p:sp>
      <p:sp>
        <p:nvSpPr>
          <p:cNvPr id="2" name="Title 1"/>
          <p:cNvSpPr>
            <a:spLocks noGrp="1"/>
          </p:cNvSpPr>
          <p:nvPr>
            <p:ph type="title"/>
          </p:nvPr>
        </p:nvSpPr>
        <p:spPr>
          <a:xfrm>
            <a:off x="771148" y="1037967"/>
            <a:ext cx="3054091" cy="4709131"/>
          </a:xfrm>
        </p:spPr>
        <p:txBody>
          <a:bodyPr anchor="ctr">
            <a:normAutofit/>
          </a:bodyPr>
          <a:lstStyle/>
          <a:p>
            <a:r>
              <a:rPr lang="en-US">
                <a:solidFill>
                  <a:srgbClr val="FFFEFF"/>
                </a:solidFill>
              </a:rPr>
              <a:t>Challenges of Digitalization</a:t>
            </a:r>
          </a:p>
        </p:txBody>
      </p:sp>
      <p:sp>
        <p:nvSpPr>
          <p:cNvPr id="3" name="Content Placeholder 2"/>
          <p:cNvSpPr>
            <a:spLocks noGrp="1"/>
          </p:cNvSpPr>
          <p:nvPr>
            <p:ph idx="1"/>
          </p:nvPr>
        </p:nvSpPr>
        <p:spPr>
          <a:xfrm>
            <a:off x="4534935" y="1037968"/>
            <a:ext cx="6725899" cy="4820832"/>
          </a:xfrm>
        </p:spPr>
        <p:txBody>
          <a:bodyPr>
            <a:normAutofit/>
          </a:bodyPr>
          <a:lstStyle/>
          <a:p>
            <a:pPr marL="0" indent="0">
              <a:buNone/>
            </a:pPr>
            <a:r>
              <a:rPr dirty="0"/>
              <a:t>Although digitalization and cloud computing offer many benefits, adapting to the rapid technological evolution is challenging. Cloud computing fundamentals are necessary to overcome these barriers.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DividendVTI">
  <a:themeElements>
    <a:clrScheme name="AnalogousFromLightSeedLeftStep">
      <a:dk1>
        <a:srgbClr val="000000"/>
      </a:dk1>
      <a:lt1>
        <a:srgbClr val="FFFFFF"/>
      </a:lt1>
      <a:dk2>
        <a:srgbClr val="243941"/>
      </a:dk2>
      <a:lt2>
        <a:srgbClr val="E8E6E2"/>
      </a:lt2>
      <a:accent1>
        <a:srgbClr val="94A3C5"/>
      </a:accent1>
      <a:accent2>
        <a:srgbClr val="7FAABA"/>
      </a:accent2>
      <a:accent3>
        <a:srgbClr val="82ACA6"/>
      </a:accent3>
      <a:accent4>
        <a:srgbClr val="77AE8F"/>
      </a:accent4>
      <a:accent5>
        <a:srgbClr val="81AD82"/>
      </a:accent5>
      <a:accent6>
        <a:srgbClr val="8AAB75"/>
      </a:accent6>
      <a:hlink>
        <a:srgbClr val="938159"/>
      </a:hlink>
      <a:folHlink>
        <a:srgbClr val="7F7F7F"/>
      </a:folHlink>
    </a:clrScheme>
    <a:fontScheme name="Dividend">
      <a:maj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Nova Ligh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2233</TotalTime>
  <Words>2146</Words>
  <Application>Microsoft Office PowerPoint</Application>
  <PresentationFormat>Widescreen</PresentationFormat>
  <Paragraphs>208</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Aptos</vt:lpstr>
      <vt:lpstr>Arial</vt:lpstr>
      <vt:lpstr>Arial Nova Light</vt:lpstr>
      <vt:lpstr>Gadugi</vt:lpstr>
      <vt:lpstr>Wingdings 2</vt:lpstr>
      <vt:lpstr>DividendVTI</vt:lpstr>
      <vt:lpstr>Introduction to Cloud Computing</vt:lpstr>
      <vt:lpstr> CHAPTER 1 Cloud Computing Fundamentals </vt:lpstr>
      <vt:lpstr>What Is Cloud Computing</vt:lpstr>
      <vt:lpstr>Benefits for Development Teams</vt:lpstr>
      <vt:lpstr>Advantages of Cloud Engineering</vt:lpstr>
      <vt:lpstr>Infrastructure as Code (IaC) and Automation</vt:lpstr>
      <vt:lpstr>Low-Code/No-Code Platforms</vt:lpstr>
      <vt:lpstr>Collaboration in the Cloud</vt:lpstr>
      <vt:lpstr>Challenges of Digitalization</vt:lpstr>
      <vt:lpstr>Cloud Data Centers</vt:lpstr>
      <vt:lpstr>Cloud Computing Benefits</vt:lpstr>
      <vt:lpstr>Growth of Cloud Computing</vt:lpstr>
      <vt:lpstr>Cloud Computing vs. Virtualization</vt:lpstr>
      <vt:lpstr>Cloud Computing vs. Virtualization</vt:lpstr>
      <vt:lpstr>Cloud COMPUTING DEPLOYMENT MODELS</vt:lpstr>
      <vt:lpstr>Public Cloud</vt:lpstr>
      <vt:lpstr>PUBLIC CLOUD</vt:lpstr>
      <vt:lpstr>Private Cloud</vt:lpstr>
      <vt:lpstr>Community Cloud</vt:lpstr>
      <vt:lpstr>Hybrid Cloud</vt:lpstr>
      <vt:lpstr>Multi-Cloud</vt:lpstr>
      <vt:lpstr>CLOUD BURSTING</vt:lpstr>
      <vt:lpstr>Hybrid VS MULTI CLOUD</vt:lpstr>
      <vt:lpstr>Key Cloud Providers</vt:lpstr>
      <vt:lpstr>Cloud Computing Service Models </vt:lpstr>
      <vt:lpstr>Cloud Computing Service Models </vt:lpstr>
      <vt:lpstr>SERVERLESS COMPUTING</vt:lpstr>
      <vt:lpstr>SERVERLESS COMPUTING : Benefits of Serverless, FaaS, and BaaS</vt:lpstr>
      <vt:lpstr>SERVERLESS COMPUTING : Containers as a Service (CaaS)</vt:lpstr>
      <vt:lpstr>SERVERLESS COMPUTING : Data as a Service (DaaS)</vt:lpstr>
      <vt:lpstr>Shared Responsibility in Cloud Computing</vt:lpstr>
      <vt:lpstr>Microsoft Azure's Cloud-Enabled Shared Responsibility Model</vt:lpstr>
      <vt:lpstr>Security Advantages of the Shared Responsibility Model </vt:lpstr>
      <vt:lpstr>Responsibilities of Cloud Providers and Users </vt:lpstr>
      <vt:lpstr>Collaboration for Cloud Security</vt:lpstr>
      <vt:lpstr>CapEx and OpEx in Cloud Migration</vt:lpstr>
      <vt:lpstr>Capital Expenditures (CapEx)</vt:lpstr>
      <vt:lpstr>Operational Expenditures (OpEx)</vt:lpstr>
      <vt:lpstr>Shift from CapEx to OpEx with Cloud Adoption</vt:lpstr>
      <vt:lpstr>BENEFITS: Cloud Computing for Business Value and Customers</vt:lpstr>
      <vt:lpstr>BENEFITS: Cloud Computing for IT Companies</vt:lpstr>
      <vt:lpstr>BENEFITS: Digitalization and Modernization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Sudais MSM</dc:creator>
  <cp:lastModifiedBy>Sudais MSM</cp:lastModifiedBy>
  <cp:revision>18</cp:revision>
  <dcterms:created xsi:type="dcterms:W3CDTF">2024-08-20T00:20:53Z</dcterms:created>
  <dcterms:modified xsi:type="dcterms:W3CDTF">2024-09-04T21:38:05Z</dcterms:modified>
</cp:coreProperties>
</file>