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4"/>
  </p:notesMasterIdLst>
  <p:sldIdLst>
    <p:sldId id="256" r:id="rId2"/>
    <p:sldId id="372" r:id="rId3"/>
    <p:sldId id="386" r:id="rId4"/>
    <p:sldId id="387" r:id="rId5"/>
    <p:sldId id="388" r:id="rId6"/>
    <p:sldId id="389" r:id="rId7"/>
    <p:sldId id="394" r:id="rId8"/>
    <p:sldId id="395" r:id="rId9"/>
    <p:sldId id="396" r:id="rId10"/>
    <p:sldId id="397" r:id="rId11"/>
    <p:sldId id="398" r:id="rId12"/>
    <p:sldId id="391" r:id="rId13"/>
    <p:sldId id="392" r:id="rId14"/>
    <p:sldId id="399" r:id="rId15"/>
    <p:sldId id="400" r:id="rId16"/>
    <p:sldId id="393" r:id="rId17"/>
    <p:sldId id="401" r:id="rId18"/>
    <p:sldId id="390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3" r:id="rId27"/>
    <p:sldId id="411" r:id="rId28"/>
    <p:sldId id="412" r:id="rId29"/>
    <p:sldId id="402" r:id="rId30"/>
    <p:sldId id="403" r:id="rId31"/>
    <p:sldId id="414" r:id="rId32"/>
    <p:sldId id="415" r:id="rId33"/>
    <p:sldId id="419" r:id="rId34"/>
    <p:sldId id="420" r:id="rId35"/>
    <p:sldId id="418" r:id="rId36"/>
    <p:sldId id="421" r:id="rId37"/>
    <p:sldId id="424" r:id="rId38"/>
    <p:sldId id="425" r:id="rId39"/>
    <p:sldId id="423" r:id="rId40"/>
    <p:sldId id="427" r:id="rId41"/>
    <p:sldId id="426" r:id="rId42"/>
    <p:sldId id="422" r:id="rId4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663FE5-9399-48D0-A00F-A3F15E9AB2FD}">
          <p14:sldIdLst>
            <p14:sldId id="256"/>
          </p14:sldIdLst>
        </p14:section>
        <p14:section name="Chapter 1 - Book 2" id="{A67FD584-A4A7-4D57-9F74-BD3C2D2A3684}">
          <p14:sldIdLst>
            <p14:sldId id="372"/>
            <p14:sldId id="386"/>
            <p14:sldId id="387"/>
            <p14:sldId id="388"/>
            <p14:sldId id="389"/>
            <p14:sldId id="394"/>
            <p14:sldId id="395"/>
            <p14:sldId id="396"/>
            <p14:sldId id="397"/>
            <p14:sldId id="398"/>
            <p14:sldId id="391"/>
            <p14:sldId id="392"/>
            <p14:sldId id="399"/>
            <p14:sldId id="400"/>
            <p14:sldId id="393"/>
            <p14:sldId id="401"/>
            <p14:sldId id="390"/>
            <p14:sldId id="404"/>
            <p14:sldId id="405"/>
            <p14:sldId id="406"/>
            <p14:sldId id="407"/>
            <p14:sldId id="408"/>
            <p14:sldId id="409"/>
            <p14:sldId id="410"/>
            <p14:sldId id="413"/>
            <p14:sldId id="411"/>
            <p14:sldId id="412"/>
            <p14:sldId id="402"/>
            <p14:sldId id="403"/>
            <p14:sldId id="414"/>
            <p14:sldId id="415"/>
            <p14:sldId id="419"/>
            <p14:sldId id="420"/>
            <p14:sldId id="418"/>
            <p14:sldId id="421"/>
            <p14:sldId id="424"/>
            <p14:sldId id="425"/>
            <p14:sldId id="423"/>
            <p14:sldId id="427"/>
            <p14:sldId id="426"/>
            <p14:sldId id="4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62DB"/>
    <a:srgbClr val="0B5CA8"/>
    <a:srgbClr val="243941"/>
    <a:srgbClr val="82D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0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23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F5BD8-AB19-415A-A6E8-2C02BC4B51DD}" type="datetimeFigureOut">
              <a:rPr lang="en-PK" smtClean="0"/>
              <a:t>27/08/2024</a:t>
            </a:fld>
            <a:endParaRPr lang="en-P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6FAB4-9C4C-4B5F-AFD2-1EBD9F3DC86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1873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3511-33AF-40AE-82D0-F33732B7D147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32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AF1F-39F2-4B31-8139-B1BB4A980734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82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1853-5107-4B00-83AD-32E4F7B18F30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65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47BF-ED07-45D6-BE38-A9AEB24EAF9B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39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6B55-DA85-497A-A47D-E5AD3FB1E09B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99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DA88-1C6C-455D-BD3E-4309786BA0F9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1C80-0345-43F3-9621-4C7DC2C05A5A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01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72C0-8626-407D-A7C9-4D25B4156BA5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92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96B-941D-41C4-B3C5-9C8283BBCCD3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72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611126C9-D3D6-4A6D-BD80-931F70242AF5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03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DA07-CC06-426F-A7E9-CF6138A41C37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CS4037 - Muhammad Sudais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2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8E0D95-E414-403E-B8FF-E99C0A1E76A0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CS4037 - Muhammad Sudais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16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us/" TargetMode="External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azure.cn/" TargetMode="External"/><Relationship Id="rId4" Type="http://schemas.openxmlformats.org/officeDocument/2006/relationships/hyperlink" Target="https://portal.microsoftazure.de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.apple.com/us/app/azure/id121901362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azure/new-azurepsmodule-azurerm" TargetMode="External"/><Relationship Id="rId2" Type="http://schemas.openxmlformats.org/officeDocument/2006/relationships/hyperlink" Target="https://docs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loud shaped hard drive with cables">
            <a:extLst>
              <a:ext uri="{FF2B5EF4-FFF2-40B4-BE49-F238E27FC236}">
                <a16:creationId xmlns:a16="http://schemas.microsoft.com/office/drawing/2014/main" id="{7C0FD50E-8B5E-C60A-FF87-E384C8CD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BA529-DA4E-F585-399D-BB7F6180F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357" y="4671000"/>
            <a:ext cx="9434185" cy="5145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Introduction to Cloud Computing</a:t>
            </a:r>
            <a:endParaRPr lang="en-PK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46B46-E43E-46C0-EF89-1C44C3E6B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0607" y="5509956"/>
            <a:ext cx="3407964" cy="707786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Muhammad Sudais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cap="none" dirty="0">
                <a:latin typeface="Gadugi" panose="020B0502040204020203" pitchFamily="34" charset="0"/>
                <a:ea typeface="Gadugi" panose="020B0502040204020203" pitchFamily="34" charset="0"/>
              </a:rPr>
              <a:t>muhammad.sudais.v@nu.edu.pk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2C8290-F364-4729-7231-0B36984ADF01}"/>
              </a:ext>
            </a:extLst>
          </p:cNvPr>
          <p:cNvSpPr txBox="1">
            <a:spLocks/>
          </p:cNvSpPr>
          <p:nvPr/>
        </p:nvSpPr>
        <p:spPr>
          <a:xfrm>
            <a:off x="8072283" y="1349679"/>
            <a:ext cx="2212259" cy="5778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rgbClr val="82D9C9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rPr>
              <a:t>Week 3</a:t>
            </a:r>
            <a:endParaRPr lang="en-PK" b="1" dirty="0">
              <a:solidFill>
                <a:srgbClr val="82D9C9"/>
              </a:solidFill>
              <a:latin typeface="Gadugi" panose="020B0502040204020203" pitchFamily="34" charset="0"/>
              <a:ea typeface="Gadugi" panose="020B0502040204020203" pitchFamily="34" charset="0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1FE4D-CF87-0368-EE5D-C2F3C601F2B5}"/>
              </a:ext>
            </a:extLst>
          </p:cNvPr>
          <p:cNvSpPr txBox="1"/>
          <p:nvPr/>
        </p:nvSpPr>
        <p:spPr>
          <a:xfrm>
            <a:off x="850357" y="5118234"/>
            <a:ext cx="1111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CS-4037</a:t>
            </a:r>
            <a:endParaRPr lang="en-P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247302-4335-EFE6-1605-67EA7E9857BA}"/>
              </a:ext>
            </a:extLst>
          </p:cNvPr>
          <p:cNvSpPr txBox="1"/>
          <p:nvPr/>
        </p:nvSpPr>
        <p:spPr>
          <a:xfrm>
            <a:off x="7457832" y="1876054"/>
            <a:ext cx="3441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E62DB"/>
                </a:solidFill>
              </a:rPr>
              <a:t>Microsoft Azure Fundamentals</a:t>
            </a:r>
            <a:endParaRPr lang="en-PK" dirty="0">
              <a:solidFill>
                <a:srgbClr val="3E62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34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63D2F-B178-E40A-8DA6-A39189C0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Availability Zones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C01E-494B-0226-A357-41FDBD03B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Availability Zones</a:t>
            </a:r>
            <a:r>
              <a:rPr lang="en-US" dirty="0"/>
              <a:t> are physically separate locations within an Azure region, each with its own power, cooling, and networking to ensure high availability.</a:t>
            </a:r>
          </a:p>
          <a:p>
            <a:r>
              <a:rPr lang="en-US" b="1" dirty="0"/>
              <a:t>Purpose: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High Availability:</a:t>
            </a:r>
            <a:r>
              <a:rPr lang="en-US" dirty="0"/>
              <a:t> Ensures that applications remain available and resilient to failures, including data center outages.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Fault Tolerance:</a:t>
            </a:r>
            <a:r>
              <a:rPr lang="en-US" dirty="0"/>
              <a:t> Distributes resources across multiple zones to minimize the impact of hardware failures or other disruptions.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Disaster Recovery:</a:t>
            </a:r>
            <a:r>
              <a:rPr lang="en-US" dirty="0"/>
              <a:t> Facilitates disaster recovery strategies by replicating data and applications across zones.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D008E-C811-4A29-3616-0420F523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256528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63D2F-B178-E40A-8DA6-A39189C0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Availability Zones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C01E-494B-0226-A357-41FDBD03B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b="1" dirty="0"/>
              <a:t>Structure: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Multiple Zones per Region:</a:t>
            </a:r>
            <a:r>
              <a:rPr lang="en-US" dirty="0"/>
              <a:t> Each region typically has at least three Availability Zones, though the number can vary.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Independent Infrastructure:</a:t>
            </a:r>
            <a:r>
              <a:rPr lang="en-US" dirty="0"/>
              <a:t> Each zone has independent power, cooling, and networking to ensure resilience.</a:t>
            </a:r>
          </a:p>
          <a:p>
            <a:r>
              <a:rPr lang="en-US" b="1" dirty="0"/>
              <a:t>How to Use: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Deploying Across Zones:</a:t>
            </a:r>
            <a:r>
              <a:rPr lang="en-US" dirty="0"/>
              <a:t> Distribute critical resources and applications across multiple zones to enhance reliability.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Zone-Aware Services:</a:t>
            </a:r>
            <a:r>
              <a:rPr lang="en-US" dirty="0"/>
              <a:t> Use Azure services that support Availability Zones to automatically handle zone-level failures.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D008E-C811-4A29-3616-0420F523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889551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FF0BD-8DD1-C88F-05A7-BE207298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BENEFITS OF AZURE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8177FC6-77E8-2ACF-5E00-9B47577A93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5905" y="1113764"/>
            <a:ext cx="6108179" cy="46243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 Availability: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Ensured by global data </a:t>
            </a:r>
            <a:r>
              <a:rPr kumimoji="0" lang="en-PK" altLang="en-PK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centers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99.95% availability.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Geo-Distribution: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Enables compliance with regional regulations and international enterprises.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Scalability and Elasticity: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Automatic scaling based on demand and flexibility to handle complex requirements.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Disaster Recovery: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Secured end-to-end backup and disaster recovery solutions.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Cost Management: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Consumption-based pricing model with tools for budget alerts and cost tracking.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Advanced Security: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Data protection with encryption, multi-level authentication, and high physical security standards.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Operational vs. Capital Expenditures: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Cost-effective operational expenditure (</a:t>
            </a:r>
            <a:r>
              <a:rPr kumimoji="0" lang="en-PK" altLang="en-PK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OpEx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versus capital expenditures (</a:t>
            </a:r>
            <a:r>
              <a:rPr kumimoji="0" lang="en-PK" altLang="en-PK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CapEx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64FFF-5C41-937F-8D23-F13517BC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796024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99B8B-BA2A-423B-E948-531D846A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PORTAL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B9B824A-A06A-DBE6-CCB5-D036F433FE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34935" y="727587"/>
            <a:ext cx="7126123" cy="55552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1"/>
              <a:t>Using a Web Browser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500" b="1"/>
              <a:t>Open Your Browser:</a:t>
            </a:r>
            <a:r>
              <a:rPr lang="en-US" sz="1500"/>
              <a:t> Use any modern web browser like Google Chrome, Microsoft Edge, Mozilla Firefox, or Safari.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500" b="1"/>
              <a:t>Navigate to the Azure Portal URL:</a:t>
            </a:r>
            <a:endParaRPr lang="en-US" sz="1500"/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500" b="1"/>
              <a:t>For Commercial Use or Azure Public Cloud:</a:t>
            </a:r>
            <a:r>
              <a:rPr lang="en-US" sz="1500"/>
              <a:t> </a:t>
            </a:r>
            <a:r>
              <a:rPr lang="en-US" sz="1500">
                <a:hlinkClick r:id="rId2"/>
              </a:rPr>
              <a:t>https://portal.azure.com</a:t>
            </a:r>
            <a:endParaRPr lang="en-US" sz="1500"/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500" b="1"/>
              <a:t>For Azure United States Government Cloud:</a:t>
            </a:r>
            <a:r>
              <a:rPr lang="en-US" sz="1500"/>
              <a:t> </a:t>
            </a:r>
            <a:r>
              <a:rPr lang="en-US" sz="1500">
                <a:hlinkClick r:id="rId3"/>
              </a:rPr>
              <a:t>https://portal.azure.us</a:t>
            </a:r>
            <a:endParaRPr lang="en-US" sz="1500"/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500" b="1"/>
              <a:t>For Azure Germany:</a:t>
            </a:r>
            <a:r>
              <a:rPr lang="en-US" sz="1500"/>
              <a:t> </a:t>
            </a:r>
            <a:r>
              <a:rPr lang="en-US" sz="1500">
                <a:hlinkClick r:id="rId4"/>
              </a:rPr>
              <a:t>https://portal.microsoftazure.de</a:t>
            </a:r>
            <a:endParaRPr lang="en-US" sz="1500"/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500" b="1"/>
              <a:t>For Azure China:</a:t>
            </a:r>
            <a:r>
              <a:rPr lang="en-US" sz="1500"/>
              <a:t> </a:t>
            </a:r>
            <a:r>
              <a:rPr lang="en-US" sz="1500">
                <a:hlinkClick r:id="rId5"/>
              </a:rPr>
              <a:t>https://portal.azure.cn</a:t>
            </a:r>
            <a:endParaRPr lang="en-US" sz="1500"/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500" b="1"/>
              <a:t>Sign In:</a:t>
            </a:r>
            <a:r>
              <a:rPr lang="en-US" sz="1500"/>
              <a:t> Enter your Microsoft account credentials associated with your Azure subscription. If your organization uses Azure Active Directory (AAD), you might need to use your corporate credentials.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500" b="1"/>
              <a:t>Access the Dashboard:</a:t>
            </a:r>
            <a:r>
              <a:rPr lang="en-US" sz="1500"/>
              <a:t> After signing in, you’ll be directed to the Azure Portal dashboard, where you can start managing your Azure resources.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b="1"/>
              <a:t>Tips:</a:t>
            </a:r>
            <a:endParaRPr lang="en-US" sz="1500"/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b="1"/>
              <a:t>Bookmark the URL</a:t>
            </a:r>
            <a:r>
              <a:rPr lang="en-US" sz="1500"/>
              <a:t> for quick access in the future.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b="1"/>
              <a:t>Check your browser settings</a:t>
            </a:r>
            <a:r>
              <a:rPr lang="en-US" sz="1500"/>
              <a:t> if you experience issues accessing the portal (e.g., ensure that cookies and JavaScript are enabled).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4085F-DFA6-04A2-06FA-71B4526A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816494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99B8B-BA2A-423B-E948-531D846A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PORTAL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B9B824A-A06A-DBE6-CCB5-D036F433FE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34935" y="1037968"/>
            <a:ext cx="6725899" cy="48208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Using Mobile App</a:t>
            </a:r>
            <a:endParaRPr lang="en-US" b="1"/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Download the Azure Mobile App:</a:t>
            </a:r>
            <a:r>
              <a:rPr lang="en-US" dirty="0"/>
              <a:t> The app is available for both iOS and Android. You can find it on the </a:t>
            </a:r>
            <a:r>
              <a:rPr lang="en-US" dirty="0">
                <a:hlinkClick r:id="rId2"/>
              </a:rPr>
              <a:t>Apple App Store</a:t>
            </a:r>
            <a:r>
              <a:rPr lang="en-US" dirty="0"/>
              <a:t> or Google Play Store.</a:t>
            </a:r>
            <a:endParaRPr lang="en-US"/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Install and Open the App:</a:t>
            </a:r>
            <a:r>
              <a:rPr lang="en-US" dirty="0"/>
              <a:t> Follow the installation instructions specific to your device.</a:t>
            </a:r>
            <a:endParaRPr lang="en-US"/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Sign In:</a:t>
            </a:r>
            <a:r>
              <a:rPr lang="en-US" dirty="0"/>
              <a:t> Use your Microsoft account credentials or Azure Active Directory credentials.</a:t>
            </a:r>
            <a:endParaRPr lang="en-US"/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Manage Resources:</a:t>
            </a:r>
            <a:r>
              <a:rPr lang="en-US" dirty="0"/>
              <a:t> Use the mobile app to monitor and manage your Azure resources on the go. You can view notifications, check resource health, and even manage specific Azure services.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b="1" dirty="0"/>
              <a:t>Tips:</a:t>
            </a:r>
            <a:endParaRPr lang="en-US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Enable Notifications:</a:t>
            </a:r>
            <a:r>
              <a:rPr lang="en-US" dirty="0"/>
              <a:t> To stay updated on resource status and alerts.</a:t>
            </a:r>
            <a:endParaRPr lang="en-US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Use the App’s Features:</a:t>
            </a:r>
            <a:r>
              <a:rPr lang="en-US" dirty="0"/>
              <a:t> Leverage the mobile app for quick management tasks while on the move.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4085F-DFA6-04A2-06FA-71B4526A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433784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99B8B-BA2A-423B-E948-531D846A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CLI &amp; POWERSHELL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E998B0-6F48-31CD-5A35-1AF95B403C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34935" y="1037968"/>
            <a:ext cx="6725899" cy="48208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PK" altLang="en-PK" sz="1500" b="0" i="0" u="none" strike="noStrike" cap="none" normalizeH="0" baseline="0">
                <a:ln>
                  <a:noFill/>
                </a:ln>
                <a:effectLst/>
                <a:latin typeface="+mj-lt"/>
              </a:rPr>
              <a:t>For advanced users and automation scenarios, Azure CLI and Azure PowerShell can be used to interact with Azure resources.</a:t>
            </a:r>
            <a:endParaRPr kumimoji="0" lang="en-US" altLang="en-PK" sz="15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PK" altLang="en-PK" sz="15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PK" altLang="en-PK" sz="1500" b="1" i="0" u="none" strike="noStrike" cap="none" normalizeH="0" baseline="0">
                <a:ln>
                  <a:noFill/>
                </a:ln>
                <a:effectLst/>
                <a:latin typeface="+mj-lt"/>
              </a:rPr>
              <a:t>Azure CLI:</a:t>
            </a:r>
            <a:endParaRPr kumimoji="0" lang="en-PK" altLang="en-PK" sz="15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324000" lvl="1" indent="0" defTabSz="914400" eaLnBrk="0" fontAlgn="base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en-PK" altLang="en-PK" sz="1500" b="1" i="0" u="none" strike="noStrike" cap="none" normalizeH="0" baseline="0">
                <a:ln>
                  <a:noFill/>
                </a:ln>
                <a:effectLst/>
                <a:latin typeface="+mj-lt"/>
              </a:rPr>
              <a:t>Install Azure CLI:</a:t>
            </a:r>
            <a:r>
              <a:rPr kumimoji="0" lang="en-PK" altLang="en-PK" sz="1500" b="0" i="0" u="none" strike="noStrike" cap="none" normalizeH="0" baseline="0">
                <a:ln>
                  <a:noFill/>
                </a:ln>
                <a:effectLst/>
                <a:latin typeface="+mj-lt"/>
              </a:rPr>
              <a:t> Follow the installation instructions from the </a:t>
            </a:r>
            <a:r>
              <a:rPr kumimoji="0" lang="en-PK" altLang="en-PK" sz="1500" b="0" i="0" u="none" strike="noStrike" cap="none" normalizeH="0" baseline="0">
                <a:ln>
                  <a:noFill/>
                </a:ln>
                <a:effectLst/>
                <a:latin typeface="+mj-lt"/>
                <a:hlinkClick r:id="rId2"/>
              </a:rPr>
              <a:t>Azure CLI documentation</a:t>
            </a:r>
            <a:r>
              <a:rPr kumimoji="0" lang="en-PK" altLang="en-PK" sz="1500" b="0" i="0" u="none" strike="noStrike" cap="none" normalizeH="0" baseline="0">
                <a:ln>
                  <a:noFill/>
                </a:ln>
                <a:effectLst/>
                <a:latin typeface="+mj-lt"/>
              </a:rPr>
              <a:t>.</a:t>
            </a:r>
          </a:p>
          <a:p>
            <a:pPr marL="324000" lvl="1" indent="0" defTabSz="914400" eaLnBrk="0" fontAlgn="base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kumimoji="0" lang="en-PK" altLang="en-PK" sz="1500" b="1" i="0" u="none" strike="noStrike" cap="none" normalizeH="0" baseline="0">
                <a:ln>
                  <a:noFill/>
                </a:ln>
                <a:effectLst/>
                <a:latin typeface="+mj-lt"/>
              </a:rPr>
              <a:t>Open Command Line Interface:</a:t>
            </a:r>
            <a:r>
              <a:rPr kumimoji="0" lang="en-PK" altLang="en-PK" sz="1500" b="0" i="0" u="none" strike="noStrike" cap="none" normalizeH="0" baseline="0">
                <a:ln>
                  <a:noFill/>
                </a:ln>
                <a:effectLst/>
                <a:latin typeface="+mj-lt"/>
              </a:rPr>
              <a:t> Use a terminal or command prompt.</a:t>
            </a:r>
          </a:p>
          <a:p>
            <a:pPr marL="324000" lvl="1" indent="0" defTabSz="914400" eaLnBrk="0" fontAlgn="base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AutoNum type="arabicPeriod" startAt="3"/>
            </a:pPr>
            <a:r>
              <a:rPr kumimoji="0" lang="en-PK" altLang="en-PK" sz="1500" b="1" i="0" u="none" strike="noStrike" cap="none" normalizeH="0" baseline="0">
                <a:ln>
                  <a:noFill/>
                </a:ln>
                <a:effectLst/>
                <a:latin typeface="+mj-lt"/>
              </a:rPr>
              <a:t>Sign In:</a:t>
            </a:r>
            <a:r>
              <a:rPr kumimoji="0" lang="en-PK" altLang="en-PK" sz="1500" b="0" i="0" u="none" strike="noStrike" cap="none" normalizeH="0" baseline="0">
                <a:ln>
                  <a:noFill/>
                </a:ln>
                <a:effectLst/>
                <a:latin typeface="+mj-lt"/>
              </a:rPr>
              <a:t> Run the command </a:t>
            </a:r>
            <a:r>
              <a:rPr kumimoji="0" lang="en-PK" altLang="en-PK" sz="1500" b="1" i="0" u="none" strike="noStrike" cap="none" normalizeH="0" baseline="0" err="1">
                <a:ln>
                  <a:noFill/>
                </a:ln>
                <a:effectLst/>
                <a:latin typeface="+mj-lt"/>
              </a:rPr>
              <a:t>az</a:t>
            </a:r>
            <a:r>
              <a:rPr kumimoji="0" lang="en-PK" altLang="en-PK" sz="1500" b="1" i="0" u="none" strike="noStrike" cap="none" normalizeH="0" baseline="0">
                <a:ln>
                  <a:noFill/>
                </a:ln>
                <a:effectLst/>
                <a:latin typeface="+mj-lt"/>
              </a:rPr>
              <a:t> login </a:t>
            </a:r>
            <a:r>
              <a:rPr kumimoji="0" lang="en-PK" altLang="en-PK" sz="1500" b="0" i="0" u="none" strike="noStrike" cap="none" normalizeH="0" baseline="0">
                <a:ln>
                  <a:noFill/>
                </a:ln>
                <a:effectLst/>
                <a:latin typeface="+mj-lt"/>
              </a:rPr>
              <a:t>and follow the instructions to authenticate.</a:t>
            </a:r>
            <a:endParaRPr kumimoji="0" lang="en-US" altLang="en-PK" sz="15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324000" lvl="1" indent="0" defTabSz="914400" eaLnBrk="0" fontAlgn="base" hangingPunc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endParaRPr kumimoji="0" lang="en-PK" altLang="en-PK" sz="15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PK" altLang="en-PK" sz="1500" b="1" i="0" u="none" strike="noStrike" cap="none" normalizeH="0" baseline="0">
                <a:ln>
                  <a:noFill/>
                </a:ln>
                <a:effectLst/>
                <a:latin typeface="+mj-lt"/>
              </a:rPr>
              <a:t>Azure PowerShell:</a:t>
            </a:r>
            <a:endParaRPr kumimoji="0" lang="en-PK" altLang="en-PK" sz="15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324000" lvl="1" indent="0" defTabSz="914400" eaLnBrk="0" fontAlgn="base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en-PK" altLang="en-PK" sz="1500" b="1" i="0" u="none" strike="noStrike" cap="none" normalizeH="0" baseline="0">
                <a:ln>
                  <a:noFill/>
                </a:ln>
                <a:effectLst/>
                <a:latin typeface="+mj-lt"/>
              </a:rPr>
              <a:t>Install Azure PowerShell:</a:t>
            </a:r>
            <a:r>
              <a:rPr kumimoji="0" lang="en-PK" altLang="en-PK" sz="1500" b="0" i="0" u="none" strike="noStrike" cap="none" normalizeH="0" baseline="0">
                <a:ln>
                  <a:noFill/>
                </a:ln>
                <a:effectLst/>
                <a:latin typeface="+mj-lt"/>
              </a:rPr>
              <a:t> Follow the installation instructions from the </a:t>
            </a:r>
            <a:r>
              <a:rPr kumimoji="0" lang="en-PK" altLang="en-PK" sz="1500" b="0" i="0" u="none" strike="noStrike" cap="none" normalizeH="0" baseline="0">
                <a:ln>
                  <a:noFill/>
                </a:ln>
                <a:effectLst/>
                <a:latin typeface="+mj-lt"/>
                <a:hlinkClick r:id="rId3"/>
              </a:rPr>
              <a:t>Azure PowerShell documentation</a:t>
            </a:r>
            <a:r>
              <a:rPr kumimoji="0" lang="en-PK" altLang="en-PK" sz="1500" b="0" i="0" u="none" strike="noStrike" cap="none" normalizeH="0" baseline="0">
                <a:ln>
                  <a:noFill/>
                </a:ln>
                <a:effectLst/>
                <a:latin typeface="+mj-lt"/>
              </a:rPr>
              <a:t>.</a:t>
            </a:r>
          </a:p>
          <a:p>
            <a:pPr marL="324000" lvl="1" indent="0" defTabSz="914400" eaLnBrk="0" fontAlgn="base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kumimoji="0" lang="en-PK" altLang="en-PK" sz="1500" b="1" i="0" u="none" strike="noStrike" cap="none" normalizeH="0" baseline="0">
                <a:ln>
                  <a:noFill/>
                </a:ln>
                <a:effectLst/>
                <a:latin typeface="+mj-lt"/>
              </a:rPr>
              <a:t>Open PowerShell:</a:t>
            </a:r>
            <a:r>
              <a:rPr kumimoji="0" lang="en-PK" altLang="en-PK" sz="1500" b="0" i="0" u="none" strike="noStrike" cap="none" normalizeH="0" baseline="0">
                <a:ln>
                  <a:noFill/>
                </a:ln>
                <a:effectLst/>
                <a:latin typeface="+mj-lt"/>
              </a:rPr>
              <a:t> Use PowerShell on Windows or a compatible shell on other platforms.</a:t>
            </a:r>
          </a:p>
          <a:p>
            <a:pPr marL="324000" lvl="1" indent="0" defTabSz="914400" eaLnBrk="0" fontAlgn="base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AutoNum type="arabicPeriod" startAt="3"/>
            </a:pPr>
            <a:r>
              <a:rPr kumimoji="0" lang="en-PK" altLang="en-PK" sz="1500" b="1" i="0" u="none" strike="noStrike" cap="none" normalizeH="0" baseline="0">
                <a:ln>
                  <a:noFill/>
                </a:ln>
                <a:effectLst/>
                <a:latin typeface="+mj-lt"/>
              </a:rPr>
              <a:t>Sign In:</a:t>
            </a:r>
            <a:r>
              <a:rPr kumimoji="0" lang="en-PK" altLang="en-PK" sz="1500" b="0" i="0" u="none" strike="noStrike" cap="none" normalizeH="0" baseline="0">
                <a:ln>
                  <a:noFill/>
                </a:ln>
                <a:effectLst/>
                <a:latin typeface="+mj-lt"/>
              </a:rPr>
              <a:t> Run the command </a:t>
            </a:r>
            <a:r>
              <a:rPr kumimoji="0" lang="en-PK" altLang="en-PK" sz="1500" b="1" i="0" u="none" strike="noStrike" cap="none" normalizeH="0" baseline="0">
                <a:ln>
                  <a:noFill/>
                </a:ln>
                <a:effectLst/>
                <a:latin typeface="+mj-lt"/>
              </a:rPr>
              <a:t>Connect-</a:t>
            </a:r>
            <a:r>
              <a:rPr kumimoji="0" lang="en-PK" altLang="en-PK" sz="1500" b="1" i="0" u="none" strike="noStrike" cap="none" normalizeH="0" baseline="0" err="1">
                <a:ln>
                  <a:noFill/>
                </a:ln>
                <a:effectLst/>
                <a:latin typeface="+mj-lt"/>
              </a:rPr>
              <a:t>AzAccount</a:t>
            </a:r>
            <a:r>
              <a:rPr kumimoji="0" lang="en-PK" altLang="en-PK" sz="1500" b="0" i="0" u="none" strike="noStrike" cap="none" normalizeH="0" baseline="0">
                <a:ln>
                  <a:noFill/>
                </a:ln>
                <a:effectLst/>
                <a:latin typeface="+mj-lt"/>
              </a:rPr>
              <a:t> and follow the instructions to authenticate.</a:t>
            </a:r>
            <a:endParaRPr kumimoji="0" lang="en-US" altLang="en-PK" sz="15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324000" lvl="1" indent="0" defTabSz="914400" eaLnBrk="0" fontAlgn="base" hangingPunc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endParaRPr kumimoji="0" lang="en-PK" altLang="en-PK" sz="15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PK" altLang="en-PK" sz="1500" b="1" i="0" u="none" strike="noStrike" cap="none" normalizeH="0" baseline="0">
                <a:ln>
                  <a:noFill/>
                </a:ln>
                <a:effectLst/>
                <a:latin typeface="+mj-lt"/>
              </a:rPr>
              <a:t>Tips:</a:t>
            </a:r>
            <a:endParaRPr kumimoji="0" lang="en-PK" altLang="en-PK" sz="15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sz="1500" b="1" i="0" u="none" strike="noStrike" cap="none" normalizeH="0" baseline="0">
                <a:ln>
                  <a:noFill/>
                </a:ln>
                <a:effectLst/>
                <a:latin typeface="+mj-lt"/>
              </a:rPr>
              <a:t>Automate Tasks:</a:t>
            </a:r>
            <a:r>
              <a:rPr kumimoji="0" lang="en-PK" altLang="en-PK" sz="1500" b="0" i="0" u="none" strike="noStrike" cap="none" normalizeH="0" baseline="0">
                <a:ln>
                  <a:noFill/>
                </a:ln>
                <a:effectLst/>
                <a:latin typeface="+mj-lt"/>
              </a:rPr>
              <a:t> Use scripts for regular management tasks and automation.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PK" altLang="en-PK" sz="1500" b="0" i="0" u="none" strike="noStrike" cap="none" normalizeH="0" baseline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4085F-DFA6-04A2-06FA-71B4526A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4229931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99B8B-BA2A-423B-E948-531D846A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PORTAL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B9B824A-A06A-DBE6-CCB5-D036F433FE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34935" y="1037968"/>
            <a:ext cx="6725899" cy="48208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/>
              <a:t>Key Features: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Unified Management:</a:t>
            </a:r>
            <a:r>
              <a:rPr lang="en-US"/>
              <a:t> Create, build, manage, and monitor Azure services.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Command-Line Tools:</a:t>
            </a:r>
            <a:r>
              <a:rPr lang="en-US"/>
              <a:t> Use Cloud Shell for quick tasks and deployments.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Resource Management:</a:t>
            </a:r>
            <a:r>
              <a:rPr lang="en-US"/>
              <a:t> Organize and manage Azure subscriptions, create management groups, and use Microsoft Entra ID for identity and access management.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Customization:</a:t>
            </a:r>
            <a:r>
              <a:rPr lang="en-US"/>
              <a:t> Personalize dashboards to view resource statuses and set budget alerts.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Marketplace:</a:t>
            </a:r>
            <a:r>
              <a:rPr lang="en-US"/>
              <a:t> Access and try applications and services from Microsoft partners through Azure Marketplace.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4085F-DFA6-04A2-06FA-71B4526A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361562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298F4-52A2-DFB1-3A52-EB4FE4B3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MICROSOFT AZURE CORE SERVICES</a:t>
            </a:r>
            <a:endParaRPr lang="en-PK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FE0F-D1BC-375E-7E42-9C2C28B5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Microsoft Azure offers a comprehensive range of services categorized to help you build, deploy, and manage applications and infrastructure in the cloud.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F11D5-BEA2-8F68-0104-27944701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275801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49463-9397-B035-0D69-56014BBF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MICROSOFT AZURE CORE SERVICES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6BB804E-D823-1B51-159D-563DBA2DC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34935" y="1037968"/>
            <a:ext cx="6725899" cy="48208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Computing: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Virtual Machines (VMs), App Services, and Containers.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Networking: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Virtual Networks, Load Balancers, and VPN Gateways.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Storage: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Blob Storage, File Storage, and Table Storage.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Databases: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Azure SQL Database, Cosmos DB, and MySQL.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Analytics: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Azure Synapse Analytics, HDInsight, and Stream Analytics.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Machine Learning and AI: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Azure Machine Learning, Cognitive Services, and Bot Services.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IoT: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IoT Hub, IoT Central, and Digital Twins.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Security: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Azure Security Center, Key Vault, and Sentinel.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B7AFA-7086-D9E1-A168-A75ADCE8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548419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298F4-52A2-DFB1-3A52-EB4FE4B3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AZURE CORE SERVICES: COMPUTE</a:t>
            </a:r>
            <a:endParaRPr lang="en-PK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FE0F-D1BC-375E-7E42-9C2C28B5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Provide scalable computing resources.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Services:</a:t>
            </a:r>
            <a:endParaRPr lang="en-PK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Virtual Machines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Scalable virtualized computing resources.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App Service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Platform for building and hosting web apps.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Functions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Serverless compute service for event-driven applications.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F11D5-BEA2-8F68-0104-27944701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811601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 shaped hard drive with cables">
            <a:extLst>
              <a:ext uri="{FF2B5EF4-FFF2-40B4-BE49-F238E27FC236}">
                <a16:creationId xmlns:a16="http://schemas.microsoft.com/office/drawing/2014/main" id="{E06FCEF4-3A55-C0E4-2BE9-193E2A25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6"/>
          <a:stretch/>
        </p:blipFill>
        <p:spPr>
          <a:xfrm>
            <a:off x="20" y="12170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AA8E5-D86F-57AD-77C7-B603600C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6" y="301560"/>
            <a:ext cx="7301603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CHAPTER 2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MICROSOFT AZURE Fundamentals</a:t>
            </a:r>
            <a:br>
              <a:rPr lang="en-US" sz="4400" b="1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3D3D-099D-40B4-2DFB-4B808DE5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2853" y="4942982"/>
            <a:ext cx="4739148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600" cap="all" dirty="0">
                <a:solidFill>
                  <a:schemeClr val="tx1"/>
                </a:solidFill>
              </a:rPr>
              <a:t>|</a:t>
            </a:r>
            <a:r>
              <a:rPr lang="en-US" sz="2400" cap="all" dirty="0">
                <a:solidFill>
                  <a:schemeClr val="tx1"/>
                </a:solidFill>
              </a:rPr>
              <a:t>LEARNING MICROSOFT AZURE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745E2-B198-1C04-3E74-A82C493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813" y="6423913"/>
            <a:ext cx="2304288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sz="1000" kern="1200" cap="al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935752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298F4-52A2-DFB1-3A52-EB4FE4B3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AZURE CORE SERVICES: Containers</a:t>
            </a:r>
            <a:endParaRPr lang="en-PK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FE0F-D1BC-375E-7E42-9C2C28B5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Build and manage containerized applications.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Services:</a:t>
            </a:r>
            <a:endParaRPr lang="en-PK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Kubernetes Service (AKS)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Managed Kubernetes container orchestration.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Container Instances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Run containers without managing virtual machines.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F11D5-BEA2-8F68-0104-27944701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328480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298F4-52A2-DFB1-3A52-EB4FE4B3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AZURE CORE SERVICES: DATABASES</a:t>
            </a:r>
            <a:endParaRPr lang="en-PK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FE0F-D1BC-375E-7E42-9C2C28B5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Manage and store data with various database solutions.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Services:</a:t>
            </a:r>
            <a:endParaRPr lang="en-PK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SQL Database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Fully managed relational database service.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Cosmos DB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Globally distributed, multi-model NoSQL database.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Database for PostgreSQL/MySQL/MariaDB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Managed relational database services.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F11D5-BEA2-8F68-0104-27944701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141689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298F4-52A2-DFB1-3A52-EB4FE4B3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AZURE CORE SERVICES: Developer Tools</a:t>
            </a:r>
            <a:endParaRPr lang="en-PK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FE0F-D1BC-375E-7E42-9C2C28B5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Support development, debugging, and deployment of applications.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Services:</a:t>
            </a:r>
            <a:endParaRPr lang="en-PK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DevOps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Complete suite for managing the software development lifecycle.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 Studio Code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Lightweight code editor.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Pipelines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CI/CD service for building, testing, and deploying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F11D5-BEA2-8F68-0104-27944701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672777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298F4-52A2-DFB1-3A52-EB4FE4B3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AZURE CORE SERVICES: INTEGRATIONS</a:t>
            </a:r>
            <a:endParaRPr lang="en-PK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FE0F-D1BC-375E-7E42-9C2C28B5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Integrate applications and data across services and environments.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Services:</a:t>
            </a:r>
            <a:endParaRPr lang="en-PK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Logic Apps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Automate workflows and integrate apps.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Service Bus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Messaging service for connecting applications and services.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F11D5-BEA2-8F68-0104-27944701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4096501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298F4-52A2-DFB1-3A52-EB4FE4B3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AZURE CORE SERVICES: NETWORKING</a:t>
            </a:r>
            <a:endParaRPr lang="en-PK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FE0F-D1BC-375E-7E42-9C2C28B5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Connect and secure Azure resources and on-premises infrastructure.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Services:</a:t>
            </a:r>
            <a:endParaRPr lang="en-PK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Virtual Network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Create private networks in the cloud.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Firewall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Managed firewall service.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VPN Gateway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Securely connect Azure virtual networks to on-premises networks.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F11D5-BEA2-8F68-0104-27944701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2062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298F4-52A2-DFB1-3A52-EB4FE4B3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AZURE CORE SERVICES: Internet OF THINGS (IOT)</a:t>
            </a:r>
            <a:endParaRPr lang="en-PK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FE0F-D1BC-375E-7E42-9C2C28B5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Build and manage IoT solutions.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Services:</a:t>
            </a:r>
            <a:endParaRPr lang="en-PK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IoT Hub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Central hub for managing IoT devices.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IoT Central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IoT application platform for managing devices and data.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F11D5-BEA2-8F68-0104-27944701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17419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298F4-52A2-DFB1-3A52-EB4FE4B3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AZURE CORE SERVICES: Identity &amp; Security</a:t>
            </a:r>
            <a:endParaRPr lang="en-PK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FE0F-D1BC-375E-7E42-9C2C28B5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Secure and manage identities and access.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Services:</a:t>
            </a:r>
            <a:endParaRPr lang="en-PK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Microsoft Entra ID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Identity and access management service.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Key Vault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Manage secrets, keys, and certificates.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Microsoft Defender for Cloud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Comprehensive security management and threat protection.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F11D5-BEA2-8F68-0104-27944701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669340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298F4-52A2-DFB1-3A52-EB4FE4B3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AZURE CORE SERVICES: Monitoring, and Testing Services</a:t>
            </a:r>
            <a:endParaRPr lang="en-PK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FE0F-D1BC-375E-7E42-9C2C28B5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Support application development, monitoring, and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testing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practices.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Services:</a:t>
            </a:r>
            <a:endParaRPr lang="en-PK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Monitor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Monitor and </a:t>
            </a:r>
            <a:r>
              <a:rPr lang="en-PK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analyze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application performance.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 Insights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Application performance management (APM) tool.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DevTest Labs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Create and manage environments for development and testing.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F11D5-BEA2-8F68-0104-27944701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034825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298F4-52A2-DFB1-3A52-EB4FE4B3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AZURE CORE SERVICES: Cloud Migration and Hybrid + Multi-Cloud Services</a:t>
            </a:r>
            <a:endParaRPr lang="en-PK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FE0F-D1BC-375E-7E42-9C2C28B5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Facilitate migration to and management of hybrid and multi-cloud environments.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Services:</a:t>
            </a:r>
            <a:endParaRPr lang="en-PK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Migrate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Tools and guidance for migrating to Azure.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Arc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Manage and secure resources across on-premises, multi-cloud, and edge environments.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Stack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Run Azure services on-premises.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F11D5-BEA2-8F68-0104-27944701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018519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298F4-52A2-DFB1-3A52-EB4FE4B3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AZURE CORE SERVICES: Artificial Intelligence (AI) + Machine Learning (ML)</a:t>
            </a:r>
            <a:endParaRPr lang="en-PK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FE0F-D1BC-375E-7E42-9C2C28B5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Build modern cloud applications with AI and cognitive capabilities.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Services:</a:t>
            </a:r>
            <a:endParaRPr lang="en-PK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Cognitive Services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APIs for vision, speech, language, and decision-making.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Machine Learning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End-to-end machine learning lifecycle management.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Databricks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Apache Spark-based analytics platform.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F11D5-BEA2-8F68-0104-27944701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678578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226A3-A216-6336-E1EA-AAB57BA7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Microsoft Azure:</a:t>
            </a:r>
            <a:br>
              <a:rPr lang="en-US" dirty="0">
                <a:solidFill>
                  <a:srgbClr val="FFFEFF"/>
                </a:solidFill>
              </a:rPr>
            </a:br>
            <a:r>
              <a:rPr lang="en-US" dirty="0">
                <a:solidFill>
                  <a:srgbClr val="FFFEFF"/>
                </a:solidFill>
              </a:rPr>
              <a:t>History &amp; Evolution</a:t>
            </a:r>
            <a:endParaRPr lang="en-PK" dirty="0">
              <a:solidFill>
                <a:srgbClr val="FFFE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C30130-70B1-5E8C-E014-157590651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Origins: Microsoft Azure, initially known as Windows Azure, was launched in 2010. It was built on Windows Server 2008 and renamed Microsoft Azure in 2014.</a:t>
            </a:r>
          </a:p>
          <a:p>
            <a:r>
              <a:rPr lang="en-US" dirty="0"/>
              <a:t>Early Development: Azure started with the code name “Red Dog” and has evolved into a comprehensive cloud platform.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4E148-0A94-F46C-C52A-4D1547E9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13347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298F4-52A2-DFB1-3A52-EB4FE4B3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AZURE CORE SERVICES: Analytics</a:t>
            </a:r>
            <a:endParaRPr lang="en-PK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FE0F-D1BC-375E-7E42-9C2C28B5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Gather, </a:t>
            </a:r>
            <a:r>
              <a:rPr lang="en-PK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analyze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visualize data.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Services:</a:t>
            </a:r>
            <a:endParaRPr lang="en-PK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Synapse Analytics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Integrated analytics service for big data and data warehousing.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Data Factory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Data integration and transformation service.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Data Lake Storage</a:t>
            </a:r>
            <a:r>
              <a:rPr lang="en-PK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Scalable storage for big data analytics.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F11D5-BEA2-8F68-0104-27944701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309372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672C1-EC60-480D-56E2-5C2F114F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Management Groups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9C8B9-2434-B879-4DF5-471F4673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133200" indent="0"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b="1">
                <a:latin typeface="+mj-lt"/>
              </a:rPr>
              <a:t>Azure Management Groups</a:t>
            </a:r>
            <a:r>
              <a:rPr lang="en-US">
                <a:latin typeface="+mj-lt"/>
              </a:rPr>
              <a:t> are a crucial part of Azure's organizational structure. They help you manage and apply governance policies, compliance, and user access control across multiple Azure subscriptions. </a:t>
            </a:r>
            <a:endParaRPr lang="en-US" b="1" kern="10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76100" indent="-342900"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PK" b="1" kern="10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Purpose</a:t>
            </a:r>
            <a:r>
              <a:rPr lang="en-PK" kern="10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>
                <a:latin typeface="+mj-lt"/>
              </a:rPr>
              <a:t>Azure Management Groups are designed to manage and control access to multiple Azure subscriptions efficiently. They provide a hierarchical way to organize your Azure resources and enforce policies at scale. </a:t>
            </a:r>
          </a:p>
          <a:p>
            <a:pPr marL="476100" indent="-342900"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PK" b="1" kern="10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Inheritance</a:t>
            </a:r>
            <a:r>
              <a:rPr lang="en-PK" kern="10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 Subscriptions within a management group inherit settings and policies.</a:t>
            </a:r>
          </a:p>
          <a:p>
            <a:pPr marL="476100" indent="-342900"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PK" b="1" kern="10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Role-Based Access Control (RBAC)</a:t>
            </a:r>
            <a:r>
              <a:rPr lang="en-PK" kern="10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 Supports Azure RBAC for managing user roles and access within the management group.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E9CB2-1BA8-B904-6488-CDC79826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657849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0F3D6-4A57-1387-53FB-892064DF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Subscriptions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8194-57FE-F067-5DD3-B35F4827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418950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</a:t>
            </a:r>
            <a:r>
              <a:rPr lang="en-PK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Containers for managing user accounts and resources. Each subscription has resource limits and is used for cost control and resource management.</a:t>
            </a:r>
          </a:p>
          <a:p>
            <a:pPr marL="418950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Management</a:t>
            </a:r>
            <a:r>
              <a:rPr lang="en-PK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Helps track and control resources and costs, and manage resource creation, updates, or deletions.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4B57C-82C4-206B-73C1-7130D1D5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429756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0F3D6-4A57-1387-53FB-892064DF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Resource Groups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8194-57FE-F067-5DD3-B35F4827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418950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</a:t>
            </a:r>
            <a:r>
              <a:rPr lang="en-PK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Logical containers for managing resources like servers, web applications, databases, and storage.</a:t>
            </a:r>
          </a:p>
          <a:p>
            <a:pPr marL="418950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Distinction</a:t>
            </a:r>
            <a:r>
              <a:rPr lang="en-PK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Unlike availability sets (which manage </a:t>
            </a:r>
            <a:r>
              <a:rPr lang="en-PK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VMs</a:t>
            </a:r>
            <a:r>
              <a:rPr lang="en-PK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resource groups organize various types of resources.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4B57C-82C4-206B-73C1-7130D1D5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336678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0F3D6-4A57-1387-53FB-892064DF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Resources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8194-57FE-F067-5DD3-B35F4827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418950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</a:t>
            </a:r>
            <a:r>
              <a:rPr lang="en-PK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individual services or resources created within Azure (e.g., </a:t>
            </a:r>
            <a:r>
              <a:rPr lang="en-PK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VMs</a:t>
            </a:r>
            <a:r>
              <a:rPr lang="en-PK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databases).</a:t>
            </a:r>
          </a:p>
          <a:p>
            <a:pPr marL="418950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Organization</a:t>
            </a:r>
            <a:r>
              <a:rPr lang="en-PK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Must be added to a resource group. Tags can be used for categorization, billing, and environment management.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4B57C-82C4-206B-73C1-7130D1D5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886718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A1F9A-FCD3-914D-101D-0858FEB3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Resource Manager (ARM)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5526-ECEF-E77C-F18E-2ECFFA2B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</a:t>
            </a:r>
            <a:r>
              <a:rPr lang="en-PK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Manages the deployment, update, and deletion of Azure resources. Supports infrastructure as code (</a:t>
            </a:r>
            <a:r>
              <a:rPr lang="en-PK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IaC</a:t>
            </a:r>
            <a:r>
              <a:rPr lang="en-PK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with ARM templates, Azure Bicep, and Terraform.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Automation</a:t>
            </a:r>
            <a:r>
              <a:rPr lang="en-PK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Facilitates automated deployments and infrastructure management to minimize environment drift.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E34E8-F2A0-A814-0CFA-EA3E73C7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355651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A1F9A-FCD3-914D-101D-0858FEB3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Cost Management in Microsoft Azure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5526-ECEF-E77C-F18E-2ECFFA2B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Cost Management in Azure helps organizations monitor, control, and optimize their spending on Azure resources. </a:t>
            </a:r>
          </a:p>
          <a:p>
            <a:r>
              <a:rPr lang="en-US" dirty="0"/>
              <a:t>Effective cost management is crucial for ensuring that you stay within budget and get the most value from your cloud investments.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E34E8-F2A0-A814-0CFA-EA3E73C7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506674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CBD3E-0899-FCF7-32EF-66A0DC1E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Key Components of Azure Cost Management</a:t>
            </a:r>
            <a:br>
              <a:rPr lang="en-US">
                <a:solidFill>
                  <a:srgbClr val="FFFEFF"/>
                </a:solidFill>
              </a:rPr>
            </a:b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33DC6-95F3-570B-D46B-7DBA7886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Cost Analysis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Purpose</a:t>
            </a:r>
            <a:r>
              <a:rPr lang="en-US" dirty="0"/>
              <a:t>: Allows you to visualize and analyze your spending over time. You can break down costs by resource, subscription, department, or other dimensions.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Features</a:t>
            </a:r>
            <a:r>
              <a:rPr lang="en-US" dirty="0"/>
              <a:t>: Provides detailed reports and insights into your spending patterns, helping you identify areas where you can save costs.</a:t>
            </a:r>
          </a:p>
          <a:p>
            <a:pPr marL="0" indent="0">
              <a:buNone/>
            </a:pPr>
            <a:r>
              <a:rPr lang="en-US" b="1" dirty="0"/>
              <a:t>2. Budgeting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Purpose</a:t>
            </a:r>
            <a:r>
              <a:rPr lang="en-US" dirty="0"/>
              <a:t>: Helps you set and manage budgets for your Azure resources to avoid overspending.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Features</a:t>
            </a:r>
            <a:r>
              <a:rPr lang="en-US" dirty="0"/>
              <a:t>: You can create budgets for subscriptions, resource groups, or specific services, and set up alerts to notify you when spending approaches or exceeds the budget.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4B1AB-3828-2CA7-C225-1BB87479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980699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CBD3E-0899-FCF7-32EF-66A0DC1E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Key Components of Azure Cost Management</a:t>
            </a:r>
            <a:br>
              <a:rPr lang="en-US">
                <a:solidFill>
                  <a:srgbClr val="FFFEFF"/>
                </a:solidFill>
              </a:rPr>
            </a:b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33DC6-95F3-570B-D46B-7DBA7886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Cost Forecasting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Purpose</a:t>
            </a:r>
            <a:r>
              <a:rPr lang="en-US" dirty="0"/>
              <a:t>: Provides estimates of future costs based on current spending patterns and historical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Features</a:t>
            </a:r>
            <a:r>
              <a:rPr lang="en-US" dirty="0"/>
              <a:t>: Helps in planning and forecasting future expenditures, allowing you to adjust budgets and optimize resources accordingly.</a:t>
            </a:r>
          </a:p>
          <a:p>
            <a:pPr marL="0" indent="0">
              <a:buNone/>
            </a:pPr>
            <a:r>
              <a:rPr lang="en-US" b="1" dirty="0"/>
              <a:t>4. Cost Optimization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Purpose</a:t>
            </a:r>
            <a:r>
              <a:rPr lang="en-US" dirty="0"/>
              <a:t>: Identifies opportunities to reduce costs by analyzing resource usage and recommending optimizations.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Features</a:t>
            </a:r>
            <a:r>
              <a:rPr lang="en-US" dirty="0"/>
              <a:t>: Includes recommendations for resizing or deallocating underused resources, purchasing reserved instances, and more.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4B1AB-3828-2CA7-C225-1BB87479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749022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A1F9A-FCD3-914D-101D-0858FEB3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Tools for Azure Cost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5526-ECEF-E77C-F18E-2ECFFA2B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1700" b="1"/>
              <a:t>Azure Cost Management + Billing</a:t>
            </a:r>
            <a:r>
              <a:rPr lang="en-US" sz="170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b="1"/>
              <a:t>Overview</a:t>
            </a:r>
            <a:r>
              <a:rPr lang="en-US" sz="1700"/>
              <a:t>: A comprehensive tool available in the Azure Portal that provides cost analysis, budgeting, and optimization capabilities.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b="1"/>
              <a:t>Features</a:t>
            </a:r>
            <a:r>
              <a:rPr lang="en-US" sz="1700"/>
              <a:t>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700" b="1"/>
              <a:t>Cost Analysis</a:t>
            </a:r>
            <a:r>
              <a:rPr lang="en-US" sz="1700"/>
              <a:t>: View and analyze your spending using interactive charts and reports.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700" b="1"/>
              <a:t>Budgets</a:t>
            </a:r>
            <a:r>
              <a:rPr lang="en-US" sz="1700"/>
              <a:t>: Set up budgets and receive alerts when spending exceeds predefined thresholds.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700" b="1"/>
              <a:t>Recommendations</a:t>
            </a:r>
            <a:r>
              <a:rPr lang="en-US" sz="1700"/>
              <a:t>: Get recommendations for cost-saving actions based on your usage patterns.</a:t>
            </a:r>
          </a:p>
          <a:p>
            <a:pPr>
              <a:buFont typeface="+mj-lt"/>
              <a:buAutoNum type="arabicPeriod"/>
            </a:pPr>
            <a:r>
              <a:rPr lang="en-US" sz="1700" b="1"/>
              <a:t>Azure Pricing Calculator</a:t>
            </a:r>
            <a:r>
              <a:rPr lang="en-US" sz="170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b="1"/>
              <a:t>Overview</a:t>
            </a:r>
            <a:r>
              <a:rPr lang="en-US" sz="1700"/>
              <a:t>: A web-based tool that helps you estimate the costs of Azure services based on your specific requirements.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b="1"/>
              <a:t>Features</a:t>
            </a:r>
            <a:r>
              <a:rPr lang="en-US" sz="1700"/>
              <a:t>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700" b="1"/>
              <a:t>Configuration</a:t>
            </a:r>
            <a:r>
              <a:rPr lang="en-US" sz="1700"/>
              <a:t>: Customize configurations for various Azure services to estimate costs.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700" b="1"/>
              <a:t>Export/Share</a:t>
            </a:r>
            <a:r>
              <a:rPr lang="en-US" sz="1700"/>
              <a:t>: Save and share cost estimates for planning and budgeting purposes.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E34E8-F2A0-A814-0CFA-EA3E73C7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866285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226A3-A216-6336-E1EA-AAB57BA7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Microsoft Azure:</a:t>
            </a:r>
            <a:br>
              <a:rPr lang="en-US" dirty="0">
                <a:solidFill>
                  <a:srgbClr val="FFFEFF"/>
                </a:solidFill>
              </a:rPr>
            </a:br>
            <a:r>
              <a:rPr lang="en-US" dirty="0">
                <a:solidFill>
                  <a:srgbClr val="FFFEFF"/>
                </a:solidFill>
              </a:rPr>
              <a:t>Purpose &amp; Impact</a:t>
            </a:r>
            <a:endParaRPr lang="en-PK" dirty="0">
              <a:solidFill>
                <a:srgbClr val="FFFE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C30130-70B1-5E8C-E014-157590651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Global Reach: Azure is used by 95% of Fortune 500 companies.</a:t>
            </a:r>
          </a:p>
          <a:p>
            <a:r>
              <a:rPr lang="en-US" dirty="0"/>
              <a:t>Flexibility: Azure allows organizations to minimize upfront costs, scale resources on demand, and pay only for what they use.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4E148-0A94-F46C-C52A-4D1547E9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24166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A1F9A-FCD3-914D-101D-0858FEB3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Tools for Azure Cost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5526-ECEF-E77C-F18E-2ECFFA2B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 startAt="3"/>
            </a:pPr>
            <a:r>
              <a:rPr lang="en-US" sz="1400" b="1" dirty="0"/>
              <a:t>Total Cost of Ownership (TCO) Calculator</a:t>
            </a:r>
            <a:r>
              <a:rPr lang="en-US" sz="1400" dirty="0"/>
              <a:t>:</a:t>
            </a:r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Overview</a:t>
            </a:r>
            <a:r>
              <a:rPr lang="en-US" dirty="0"/>
              <a:t>: Helps you estimate cost savings by migrating workloads to Azure from on-premises environments.</a:t>
            </a:r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 marL="1143000" lvl="2" indent="-228600">
              <a:lnSpc>
                <a:spcPct val="110000"/>
              </a:lnSpc>
              <a:buFont typeface="+mj-lt"/>
              <a:buAutoNum type="arabicPeriod"/>
            </a:pPr>
            <a:r>
              <a:rPr lang="en-US" sz="1400" b="1" dirty="0"/>
              <a:t>Comparison</a:t>
            </a:r>
            <a:r>
              <a:rPr lang="en-US" sz="1400" dirty="0"/>
              <a:t>: Compare costs between on-premises infrastructure and Azure cloud services.</a:t>
            </a:r>
          </a:p>
          <a:p>
            <a:pPr marL="1143000" lvl="2" indent="-228600">
              <a:lnSpc>
                <a:spcPct val="110000"/>
              </a:lnSpc>
              <a:buFont typeface="+mj-lt"/>
              <a:buAutoNum type="arabicPeriod"/>
            </a:pPr>
            <a:r>
              <a:rPr lang="en-US" sz="1400" b="1" dirty="0"/>
              <a:t>Reports</a:t>
            </a:r>
            <a:r>
              <a:rPr lang="en-US" sz="1400" dirty="0"/>
              <a:t>: Generate reports to support cost-benefit analyses for cloud migrations.</a:t>
            </a:r>
          </a:p>
          <a:p>
            <a:pPr>
              <a:lnSpc>
                <a:spcPct val="110000"/>
              </a:lnSpc>
              <a:buFont typeface="+mj-lt"/>
              <a:buAutoNum type="arabicPeriod" startAt="3"/>
            </a:pPr>
            <a:r>
              <a:rPr lang="en-US" sz="1400" b="1" dirty="0"/>
              <a:t>Azure Advisor</a:t>
            </a:r>
            <a:r>
              <a:rPr lang="en-US" sz="1400" dirty="0"/>
              <a:t>:</a:t>
            </a:r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Overview</a:t>
            </a:r>
            <a:r>
              <a:rPr lang="en-US" dirty="0"/>
              <a:t>: Provides personalized best practices and recommendations for optimizing your Azure environment, including cost-saving opportunities.</a:t>
            </a:r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 marL="1143000" lvl="2" indent="-228600">
              <a:lnSpc>
                <a:spcPct val="110000"/>
              </a:lnSpc>
              <a:buFont typeface="+mj-lt"/>
              <a:buAutoNum type="arabicPeriod"/>
            </a:pPr>
            <a:r>
              <a:rPr lang="en-US" sz="1400" b="1" dirty="0"/>
              <a:t>Cost Optimization</a:t>
            </a:r>
            <a:r>
              <a:rPr lang="en-US" sz="1400" dirty="0"/>
              <a:t>: Recommendations for rightsizing or deleting unused resources.</a:t>
            </a:r>
          </a:p>
          <a:p>
            <a:pPr marL="1143000" lvl="2" indent="-228600">
              <a:lnSpc>
                <a:spcPct val="110000"/>
              </a:lnSpc>
              <a:buFont typeface="+mj-lt"/>
              <a:buAutoNum type="arabicPeriod"/>
            </a:pPr>
            <a:r>
              <a:rPr lang="en-US" sz="1400" b="1" dirty="0"/>
              <a:t>Performance Improvements</a:t>
            </a:r>
            <a:r>
              <a:rPr lang="en-US" sz="1400" dirty="0"/>
              <a:t>: Tips for improving the performance and efficiency of your Azure resources.</a:t>
            </a:r>
          </a:p>
          <a:p>
            <a:pPr>
              <a:lnSpc>
                <a:spcPct val="110000"/>
              </a:lnSpc>
              <a:buFont typeface="+mj-lt"/>
              <a:buAutoNum type="arabicPeriod" startAt="3"/>
            </a:pPr>
            <a:r>
              <a:rPr lang="en-US" sz="1400" b="1" dirty="0"/>
              <a:t>Azure Resource Graph</a:t>
            </a:r>
            <a:r>
              <a:rPr lang="en-US" sz="1400" dirty="0"/>
              <a:t>:</a:t>
            </a:r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Overview</a:t>
            </a:r>
            <a:r>
              <a:rPr lang="en-US" dirty="0"/>
              <a:t>: Allows for efficient querying and exploration of your Azure resources and their costs.</a:t>
            </a:r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 marL="1143000" lvl="2" indent="-228600">
              <a:lnSpc>
                <a:spcPct val="110000"/>
              </a:lnSpc>
              <a:buFont typeface="+mj-lt"/>
              <a:buAutoNum type="arabicPeriod"/>
            </a:pPr>
            <a:r>
              <a:rPr lang="en-US" sz="1400" b="1" dirty="0"/>
              <a:t>Queries</a:t>
            </a:r>
            <a:r>
              <a:rPr lang="en-US" sz="1400" dirty="0"/>
              <a:t>: Write queries to explore resource usage and spending patterns across subscriptions.</a:t>
            </a:r>
          </a:p>
          <a:p>
            <a:pPr marL="1143000" lvl="2" indent="-228600">
              <a:lnSpc>
                <a:spcPct val="110000"/>
              </a:lnSpc>
              <a:buFont typeface="+mj-lt"/>
              <a:buAutoNum type="arabicPeriod"/>
            </a:pPr>
            <a:r>
              <a:rPr lang="en-US" sz="1400" b="1" dirty="0"/>
              <a:t>Integration</a:t>
            </a:r>
            <a:r>
              <a:rPr lang="en-US" sz="1400" dirty="0"/>
              <a:t>: Integrate with other Azure management tools for a comprehensive view of costs.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E34E8-F2A0-A814-0CFA-EA3E73C7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295742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A1F9A-FCD3-914D-101D-0858FEB3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Best Practices for Azure Cost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5526-ECEF-E77C-F18E-2ECFFA2B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700" b="1"/>
              <a:t>Regular Monitoring</a:t>
            </a:r>
            <a:r>
              <a:rPr lang="en-US" sz="1700"/>
              <a:t>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/>
              <a:t>Regularly review your spending and resource usage to stay on top of unexpected costs.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700" b="1"/>
              <a:t>Set Up Alerts and Budgets</a:t>
            </a:r>
            <a:r>
              <a:rPr lang="en-US" sz="1700"/>
              <a:t>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/>
              <a:t>Configure budgets and alerts to keep spending within limits and receive notifications of cost overruns.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700" b="1"/>
              <a:t>Optimize Resource Usage</a:t>
            </a:r>
            <a:r>
              <a:rPr lang="en-US" sz="1700"/>
              <a:t>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/>
              <a:t>Use recommendations from Azure Advisor to optimize resource configurations and reduce costs.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700" b="1"/>
              <a:t>Use Reserved Instances</a:t>
            </a:r>
            <a:r>
              <a:rPr lang="en-US" sz="1700"/>
              <a:t>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/>
              <a:t>Purchase reserved instances for predictable workloads to save on long-term costs compared to pay-as-you-go pricing.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700" b="1"/>
              <a:t>Tag Resources</a:t>
            </a:r>
            <a:r>
              <a:rPr lang="en-US" sz="1700"/>
              <a:t>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/>
              <a:t>Apply tags to resources to categorize and track spending by department, project, or other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E34E8-F2A0-A814-0CFA-EA3E73C7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723145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A1F9A-FCD3-914D-101D-0858FEB3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User Identities, Roles, and Active Directories in Azure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5526-ECEF-E77C-F18E-2ECFFA2B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PK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Microsoft Entra ID</a:t>
            </a:r>
            <a:r>
              <a:rPr lang="en-PK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PK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</a:t>
            </a:r>
            <a:r>
              <a:rPr lang="en-PK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Manages user identities, roles, logins, and access permissions for Azure resources and services.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PK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Role-Based Access Control (RBAC)</a:t>
            </a:r>
            <a:r>
              <a:rPr lang="en-PK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PK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</a:t>
            </a:r>
            <a:r>
              <a:rPr lang="en-PK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Manages authorization and user access for Azure resources.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Components</a:t>
            </a:r>
            <a:r>
              <a:rPr lang="en-PK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PK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Security Principal</a:t>
            </a:r>
            <a:r>
              <a:rPr lang="en-PK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Represents identities (users, groups, processes).</a:t>
            </a:r>
          </a:p>
          <a:p>
            <a:pPr marL="1143000" lvl="2" indent="-228600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PK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Role Definition</a:t>
            </a:r>
            <a:r>
              <a:rPr lang="en-PK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Sets permissions for resource activities (e.g., read, write, delete).</a:t>
            </a:r>
          </a:p>
          <a:p>
            <a:pPr marL="1143000" lvl="2" indent="-228600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PK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Scope</a:t>
            </a:r>
            <a:r>
              <a:rPr lang="en-PK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Defines the resource levels (management group, subscription, resource group, resource) to which a role applies.</a:t>
            </a:r>
          </a:p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E34E8-F2A0-A814-0CFA-EA3E73C7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486915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226A3-A216-6336-E1EA-AAB57BA7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Microsoft Azure:</a:t>
            </a:r>
            <a:br>
              <a:rPr lang="en-US" dirty="0">
                <a:solidFill>
                  <a:srgbClr val="FFFEFF"/>
                </a:solidFill>
              </a:rPr>
            </a:br>
            <a:r>
              <a:rPr lang="en-US" dirty="0">
                <a:solidFill>
                  <a:srgbClr val="FFFEFF"/>
                </a:solidFill>
              </a:rPr>
              <a:t>CLOUD MODELS</a:t>
            </a:r>
            <a:endParaRPr lang="en-PK" dirty="0">
              <a:solidFill>
                <a:srgbClr val="FFFE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C30130-70B1-5E8C-E014-157590651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Public Cloud: Azure is a public cloud provider, but it also supports private, hybrid, and multi-cloud solutions.</a:t>
            </a:r>
          </a:p>
          <a:p>
            <a:r>
              <a:rPr lang="en-US" dirty="0"/>
              <a:t>Innovative Solutions: Azure offers a wide range of services for different use cases, including computing, networking, storage, and more.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4E148-0A94-F46C-C52A-4D1547E9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657292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46184-F8C8-E6E6-C0C1-9E12AB12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Core Concepts of Azure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BB00-B22B-9A76-41B5-9BD8C4DD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b="1" dirty="0"/>
              <a:t>Azure Geographies, Regions, and Availability Zones: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Geographies:</a:t>
            </a:r>
            <a:r>
              <a:rPr lang="en-US" dirty="0"/>
              <a:t> Define the global locations where Azure data centers are located.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Regions:</a:t>
            </a:r>
            <a:r>
              <a:rPr lang="en-US" dirty="0"/>
              <a:t> Specific geographic locations within a geography, each containing multiple data centers.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Availability Zones:</a:t>
            </a:r>
            <a:r>
              <a:rPr lang="en-US" dirty="0"/>
              <a:t> Isolated locations within regions to ensure high availability and fault tolerance.</a:t>
            </a:r>
          </a:p>
          <a:p>
            <a:r>
              <a:rPr lang="en-US" b="1" dirty="0"/>
              <a:t>Azure Resource Manager (ARM):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Overview:</a:t>
            </a:r>
            <a:r>
              <a:rPr lang="en-US" dirty="0"/>
              <a:t> A management framework that provides a unified way to manage Azure resources.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Capabilities:</a:t>
            </a:r>
            <a:r>
              <a:rPr lang="en-US" dirty="0"/>
              <a:t> Organizes resources into resource groups, applies policies, and manages deployments.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72BF9-8435-C5F0-2D04-E5653E73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284929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63D2F-B178-E40A-8DA6-A39189C0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Geographies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C01E-494B-0226-A357-41FDBD03B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Geographies</a:t>
            </a:r>
            <a:r>
              <a:rPr lang="en-US" dirty="0"/>
              <a:t> are global areas that represent a collection of regions. They help meet data residency and compliance requirements by providing geographical boundaries for data storage and processing.</a:t>
            </a:r>
          </a:p>
          <a:p>
            <a:r>
              <a:rPr lang="en-US" b="1" dirty="0"/>
              <a:t>Purpose: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Data Residency:</a:t>
            </a:r>
            <a:r>
              <a:rPr lang="en-US" dirty="0"/>
              <a:t> Ensures that data is stored and processed within specific legal and regulatory boundaries.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Compliance:</a:t>
            </a:r>
            <a:r>
              <a:rPr lang="en-US" dirty="0"/>
              <a:t> Supports various legal and regulatory requirements by offering data residency options.</a:t>
            </a:r>
          </a:p>
          <a:p>
            <a:r>
              <a:rPr lang="en-US" b="1" dirty="0"/>
              <a:t>Examples: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United States:</a:t>
            </a:r>
            <a:r>
              <a:rPr lang="en-US" dirty="0"/>
              <a:t> Contains multiple regions like East US, West US, Central US,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Europe:</a:t>
            </a:r>
            <a:r>
              <a:rPr lang="en-US" dirty="0"/>
              <a:t> Includes regions like West Europe, North Europe, UK South, etc.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D008E-C811-4A29-3616-0420F523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339801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63D2F-B178-E40A-8DA6-A39189C0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Regions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C01E-494B-0226-A357-41FDBD03B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Regions</a:t>
            </a:r>
            <a:r>
              <a:rPr lang="en-US" dirty="0"/>
              <a:t> are specific geographic locations within a geography where Azure data centers are located. Each region is designed to provide high availability and disaster recovery capabilities.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b="1" dirty="0"/>
              <a:t>Purpose:</a:t>
            </a:r>
            <a:endParaRPr lang="en-US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Localization:</a:t>
            </a:r>
            <a:r>
              <a:rPr lang="en-US" dirty="0"/>
              <a:t> Allows organizations to deploy applications closer to their users to reduce latency and improve performance.</a:t>
            </a:r>
            <a:endParaRPr lang="en-US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Redundancy:</a:t>
            </a:r>
            <a:r>
              <a:rPr lang="en-US" dirty="0"/>
              <a:t> Provides multiple data centers within a region for redundancy and failover.</a:t>
            </a:r>
            <a:endParaRPr lang="en-US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Scalability:</a:t>
            </a:r>
            <a:r>
              <a:rPr lang="en-US" dirty="0"/>
              <a:t> Enables the scaling of applications and resources across regions to handle varying demand.</a:t>
            </a:r>
            <a:endParaRPr lang="en-US"/>
          </a:p>
          <a:p>
            <a:pPr marL="0" lvl="0" indent="0">
              <a:lnSpc>
                <a:spcPct val="110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PK" b="1" dirty="0"/>
              <a:t>Azure Region Pairs:</a:t>
            </a:r>
            <a:endParaRPr lang="en-PK" b="1"/>
          </a:p>
          <a:p>
            <a:pPr marL="742950" lvl="1" indent="-285750">
              <a:lnSpc>
                <a:spcPct val="11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b="1" dirty="0"/>
              <a:t>Purpose: </a:t>
            </a:r>
            <a:r>
              <a:rPr lang="en-PK" dirty="0"/>
              <a:t>Pairing of regions within the same geography for disaster recovery and redundancy.</a:t>
            </a:r>
            <a:endParaRPr lang="en-PK"/>
          </a:p>
          <a:p>
            <a:pPr marL="742950" lvl="1" indent="-285750">
              <a:lnSpc>
                <a:spcPct val="11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b="1" dirty="0"/>
              <a:t>Function: </a:t>
            </a:r>
            <a:r>
              <a:rPr lang="en-PK" dirty="0"/>
              <a:t>Provides automatic failover if one region fails.</a:t>
            </a:r>
            <a:endParaRPr lang="en-PK"/>
          </a:p>
          <a:p>
            <a:pPr marL="324000" lvl="1" indent="0">
              <a:lnSpc>
                <a:spcPct val="110000"/>
              </a:lnSpc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D008E-C811-4A29-3616-0420F523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539913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63D2F-B178-E40A-8DA6-A39189C0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Regions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C01E-494B-0226-A357-41FDBD03B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b="1" dirty="0"/>
              <a:t>Examples: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East US:</a:t>
            </a:r>
            <a:r>
              <a:rPr lang="en-US" dirty="0"/>
              <a:t> Located in Virginia, USA.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West Europe:</a:t>
            </a:r>
            <a:r>
              <a:rPr lang="en-US" dirty="0"/>
              <a:t> Located in Amsterdam, Netherlands.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Southeast Asia:</a:t>
            </a:r>
            <a:r>
              <a:rPr lang="en-US" dirty="0"/>
              <a:t> Located in Singapore.</a:t>
            </a:r>
          </a:p>
          <a:p>
            <a:r>
              <a:rPr lang="en-US" b="1" dirty="0"/>
              <a:t>Selecting a Region: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Performance:</a:t>
            </a:r>
            <a:r>
              <a:rPr lang="en-US" dirty="0"/>
              <a:t> Choose a region closer to your users for lower latency.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Compliance:</a:t>
            </a:r>
            <a:r>
              <a:rPr lang="en-US" dirty="0"/>
              <a:t> Select regions based on data residency requirements and regulatory compliance.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Service Availability:</a:t>
            </a:r>
            <a:r>
              <a:rPr lang="en-US" dirty="0"/>
              <a:t> Different regions may have varying availability of Azure services.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D008E-C811-4A29-3616-0420F523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600851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94A3C5"/>
      </a:accent1>
      <a:accent2>
        <a:srgbClr val="7FAABA"/>
      </a:accent2>
      <a:accent3>
        <a:srgbClr val="82ACA6"/>
      </a:accent3>
      <a:accent4>
        <a:srgbClr val="77AE8F"/>
      </a:accent4>
      <a:accent5>
        <a:srgbClr val="81AD82"/>
      </a:accent5>
      <a:accent6>
        <a:srgbClr val="8AAB75"/>
      </a:accent6>
      <a:hlink>
        <a:srgbClr val="938159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3292</Words>
  <Application>Microsoft Office PowerPoint</Application>
  <PresentationFormat>Widescreen</PresentationFormat>
  <Paragraphs>319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Aptos</vt:lpstr>
      <vt:lpstr>Arial</vt:lpstr>
      <vt:lpstr>Arial Nova Light</vt:lpstr>
      <vt:lpstr>Courier New</vt:lpstr>
      <vt:lpstr>Gadugi</vt:lpstr>
      <vt:lpstr>Symbol</vt:lpstr>
      <vt:lpstr>Wingdings</vt:lpstr>
      <vt:lpstr>Wingdings 2</vt:lpstr>
      <vt:lpstr>DividendVTI</vt:lpstr>
      <vt:lpstr>Introduction to Cloud Computing</vt:lpstr>
      <vt:lpstr> CHAPTER 2 MICROSOFT AZURE Fundamentals </vt:lpstr>
      <vt:lpstr>Microsoft Azure: History &amp; Evolution</vt:lpstr>
      <vt:lpstr>Microsoft Azure: Purpose &amp; Impact</vt:lpstr>
      <vt:lpstr>Microsoft Azure: CLOUD MODELS</vt:lpstr>
      <vt:lpstr>Core Concepts of Azure</vt:lpstr>
      <vt:lpstr>Azure Geographies</vt:lpstr>
      <vt:lpstr>Azure Regions</vt:lpstr>
      <vt:lpstr>Azure Regions</vt:lpstr>
      <vt:lpstr>Azure Availability Zones</vt:lpstr>
      <vt:lpstr>Azure Availability Zones</vt:lpstr>
      <vt:lpstr>BENEFITS OF AZURE</vt:lpstr>
      <vt:lpstr>AZURE PORTAL</vt:lpstr>
      <vt:lpstr>AZURE PORTAL</vt:lpstr>
      <vt:lpstr>AZURE CLI &amp; POWERSHELL</vt:lpstr>
      <vt:lpstr>AZURE PORTAL</vt:lpstr>
      <vt:lpstr>MICROSOFT AZURE CORE SERVICES</vt:lpstr>
      <vt:lpstr>MICROSOFT AZURE CORE SERVICES</vt:lpstr>
      <vt:lpstr>AZURE CORE SERVICES: COMPUTE</vt:lpstr>
      <vt:lpstr>AZURE CORE SERVICES: Containers</vt:lpstr>
      <vt:lpstr>AZURE CORE SERVICES: DATABASES</vt:lpstr>
      <vt:lpstr>AZURE CORE SERVICES: Developer Tools</vt:lpstr>
      <vt:lpstr>AZURE CORE SERVICES: INTEGRATIONS</vt:lpstr>
      <vt:lpstr>AZURE CORE SERVICES: NETWORKING</vt:lpstr>
      <vt:lpstr>AZURE CORE SERVICES: Internet OF THINGS (IOT)</vt:lpstr>
      <vt:lpstr>AZURE CORE SERVICES: Identity &amp; Security</vt:lpstr>
      <vt:lpstr>AZURE CORE SERVICES: Monitoring, and Testing Services</vt:lpstr>
      <vt:lpstr>AZURE CORE SERVICES: Cloud Migration and Hybrid + Multi-Cloud Services</vt:lpstr>
      <vt:lpstr>AZURE CORE SERVICES: Artificial Intelligence (AI) + Machine Learning (ML)</vt:lpstr>
      <vt:lpstr>AZURE CORE SERVICES: Analytics</vt:lpstr>
      <vt:lpstr>Azure Management Groups</vt:lpstr>
      <vt:lpstr>Azure Subscriptions</vt:lpstr>
      <vt:lpstr>Azure Resource Groups</vt:lpstr>
      <vt:lpstr>Azure Resources</vt:lpstr>
      <vt:lpstr>Azure Resource Manager (ARM)</vt:lpstr>
      <vt:lpstr>Cost Management in Microsoft Azure</vt:lpstr>
      <vt:lpstr>Key Components of Azure Cost Management </vt:lpstr>
      <vt:lpstr>Key Components of Azure Cost Management </vt:lpstr>
      <vt:lpstr>Tools for Azure Cost Management</vt:lpstr>
      <vt:lpstr>Tools for Azure Cost Management</vt:lpstr>
      <vt:lpstr>Best Practices for Azure Cost Management</vt:lpstr>
      <vt:lpstr>User Identities, Roles, and Active Directories in 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Sudais MSM</dc:creator>
  <cp:lastModifiedBy>Sudais MSM</cp:lastModifiedBy>
  <cp:revision>22</cp:revision>
  <dcterms:created xsi:type="dcterms:W3CDTF">2024-08-20T00:20:53Z</dcterms:created>
  <dcterms:modified xsi:type="dcterms:W3CDTF">2024-08-27T00:33:02Z</dcterms:modified>
</cp:coreProperties>
</file>