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39"/>
  </p:notesMasterIdLst>
  <p:sldIdLst>
    <p:sldId id="256"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37" r:id="rId40"/>
    <p:sldId id="439" r:id="rId41"/>
    <p:sldId id="440" r:id="rId42"/>
    <p:sldId id="441" r:id="rId43"/>
    <p:sldId id="442" r:id="rId44"/>
    <p:sldId id="444" r:id="rId45"/>
    <p:sldId id="445" r:id="rId46"/>
    <p:sldId id="446" r:id="rId47"/>
    <p:sldId id="447" r:id="rId48"/>
    <p:sldId id="448" r:id="rId49"/>
    <p:sldId id="449" r:id="rId50"/>
    <p:sldId id="450" r:id="rId51"/>
    <p:sldId id="451" r:id="rId52"/>
    <p:sldId id="372" r:id="rId53"/>
    <p:sldId id="386" r:id="rId54"/>
    <p:sldId id="463" r:id="rId55"/>
    <p:sldId id="453" r:id="rId56"/>
    <p:sldId id="454" r:id="rId57"/>
    <p:sldId id="486" r:id="rId58"/>
    <p:sldId id="455" r:id="rId59"/>
    <p:sldId id="456" r:id="rId60"/>
    <p:sldId id="457" r:id="rId61"/>
    <p:sldId id="458" r:id="rId62"/>
    <p:sldId id="459" r:id="rId63"/>
    <p:sldId id="460" r:id="rId64"/>
    <p:sldId id="461" r:id="rId65"/>
    <p:sldId id="462" r:id="rId66"/>
    <p:sldId id="464" r:id="rId67"/>
    <p:sldId id="465" r:id="rId68"/>
    <p:sldId id="466" r:id="rId69"/>
    <p:sldId id="467" r:id="rId70"/>
    <p:sldId id="468" r:id="rId71"/>
    <p:sldId id="469" r:id="rId72"/>
    <p:sldId id="470" r:id="rId73"/>
    <p:sldId id="471" r:id="rId74"/>
    <p:sldId id="472" r:id="rId75"/>
    <p:sldId id="473" r:id="rId76"/>
    <p:sldId id="474" r:id="rId77"/>
    <p:sldId id="475" r:id="rId78"/>
    <p:sldId id="476" r:id="rId79"/>
    <p:sldId id="484" r:id="rId80"/>
    <p:sldId id="485" r:id="rId81"/>
    <p:sldId id="477" r:id="rId82"/>
    <p:sldId id="478" r:id="rId83"/>
    <p:sldId id="479" r:id="rId84"/>
    <p:sldId id="480" r:id="rId85"/>
    <p:sldId id="481" r:id="rId86"/>
    <p:sldId id="482" r:id="rId87"/>
    <p:sldId id="483" r:id="rId88"/>
    <p:sldId id="487" r:id="rId89"/>
    <p:sldId id="488" r:id="rId90"/>
    <p:sldId id="489" r:id="rId91"/>
    <p:sldId id="490" r:id="rId92"/>
    <p:sldId id="491" r:id="rId93"/>
    <p:sldId id="492" r:id="rId94"/>
    <p:sldId id="493" r:id="rId95"/>
    <p:sldId id="499" r:id="rId96"/>
    <p:sldId id="494" r:id="rId97"/>
    <p:sldId id="495" r:id="rId98"/>
    <p:sldId id="496" r:id="rId99"/>
    <p:sldId id="497" r:id="rId100"/>
    <p:sldId id="498" r:id="rId101"/>
    <p:sldId id="500" r:id="rId102"/>
    <p:sldId id="501" r:id="rId103"/>
    <p:sldId id="502" r:id="rId104"/>
    <p:sldId id="503" r:id="rId105"/>
    <p:sldId id="504" r:id="rId106"/>
    <p:sldId id="505" r:id="rId107"/>
    <p:sldId id="506" r:id="rId108"/>
    <p:sldId id="507" r:id="rId109"/>
    <p:sldId id="508" r:id="rId110"/>
    <p:sldId id="509" r:id="rId111"/>
    <p:sldId id="510" r:id="rId112"/>
    <p:sldId id="511" r:id="rId113"/>
    <p:sldId id="512" r:id="rId114"/>
    <p:sldId id="513" r:id="rId115"/>
    <p:sldId id="514" r:id="rId116"/>
    <p:sldId id="515" r:id="rId117"/>
    <p:sldId id="517" r:id="rId118"/>
    <p:sldId id="518" r:id="rId119"/>
    <p:sldId id="519" r:id="rId120"/>
    <p:sldId id="520" r:id="rId121"/>
    <p:sldId id="521" r:id="rId122"/>
    <p:sldId id="522" r:id="rId123"/>
    <p:sldId id="523" r:id="rId124"/>
    <p:sldId id="524" r:id="rId125"/>
    <p:sldId id="525" r:id="rId126"/>
    <p:sldId id="526" r:id="rId127"/>
    <p:sldId id="527" r:id="rId128"/>
    <p:sldId id="528" r:id="rId129"/>
    <p:sldId id="529" r:id="rId130"/>
    <p:sldId id="516" r:id="rId131"/>
    <p:sldId id="531" r:id="rId132"/>
    <p:sldId id="532" r:id="rId133"/>
    <p:sldId id="533" r:id="rId134"/>
    <p:sldId id="534" r:id="rId135"/>
    <p:sldId id="535" r:id="rId136"/>
    <p:sldId id="536" r:id="rId137"/>
    <p:sldId id="537" r:id="rId13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663FE5-9399-48D0-A00F-A3F15E9AB2FD}">
          <p14:sldIdLst>
            <p14:sldId id="256"/>
          </p14:sldIdLst>
        </p14:section>
        <p14:section name="Chapter 4 - Book 1" id="{6AD22094-E808-4B57-8356-FF58102D8959}">
          <p14:sldIdLst>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Lst>
        </p14:section>
        <p14:section name="Chapter 5 - Book 1" id="{A0011FD7-BDD4-4DC7-BF8E-77FBDD481D64}">
          <p14:sldIdLst>
            <p14:sldId id="421"/>
            <p14:sldId id="422"/>
            <p14:sldId id="423"/>
            <p14:sldId id="424"/>
            <p14:sldId id="425"/>
            <p14:sldId id="426"/>
            <p14:sldId id="427"/>
            <p14:sldId id="428"/>
            <p14:sldId id="429"/>
            <p14:sldId id="430"/>
            <p14:sldId id="431"/>
            <p14:sldId id="432"/>
            <p14:sldId id="433"/>
            <p14:sldId id="434"/>
            <p14:sldId id="435"/>
            <p14:sldId id="436"/>
            <p14:sldId id="437"/>
            <p14:sldId id="439"/>
            <p14:sldId id="440"/>
            <p14:sldId id="441"/>
            <p14:sldId id="442"/>
            <p14:sldId id="444"/>
            <p14:sldId id="445"/>
            <p14:sldId id="446"/>
            <p14:sldId id="447"/>
            <p14:sldId id="448"/>
            <p14:sldId id="449"/>
            <p14:sldId id="450"/>
            <p14:sldId id="451"/>
          </p14:sldIdLst>
        </p14:section>
        <p14:section name="Chapter 6 - Book 1" id="{A67FD584-A4A7-4D57-9F74-BD3C2D2A3684}">
          <p14:sldIdLst>
            <p14:sldId id="372"/>
            <p14:sldId id="386"/>
            <p14:sldId id="463"/>
            <p14:sldId id="453"/>
            <p14:sldId id="454"/>
            <p14:sldId id="486"/>
            <p14:sldId id="455"/>
            <p14:sldId id="456"/>
            <p14:sldId id="457"/>
            <p14:sldId id="458"/>
            <p14:sldId id="459"/>
            <p14:sldId id="460"/>
            <p14:sldId id="461"/>
            <p14:sldId id="462"/>
            <p14:sldId id="464"/>
            <p14:sldId id="465"/>
            <p14:sldId id="466"/>
            <p14:sldId id="467"/>
            <p14:sldId id="468"/>
            <p14:sldId id="469"/>
            <p14:sldId id="470"/>
            <p14:sldId id="471"/>
            <p14:sldId id="472"/>
            <p14:sldId id="473"/>
            <p14:sldId id="474"/>
            <p14:sldId id="475"/>
            <p14:sldId id="476"/>
            <p14:sldId id="484"/>
            <p14:sldId id="485"/>
            <p14:sldId id="477"/>
            <p14:sldId id="478"/>
            <p14:sldId id="479"/>
            <p14:sldId id="480"/>
            <p14:sldId id="481"/>
            <p14:sldId id="482"/>
            <p14:sldId id="483"/>
          </p14:sldIdLst>
        </p14:section>
        <p14:section name="Chapter 3 - Book 2" id="{A974E94C-8472-49B5-9B8D-4666C11D19A7}">
          <p14:sldIdLst>
            <p14:sldId id="487"/>
            <p14:sldId id="488"/>
            <p14:sldId id="489"/>
            <p14:sldId id="490"/>
            <p14:sldId id="491"/>
            <p14:sldId id="492"/>
            <p14:sldId id="493"/>
            <p14:sldId id="499"/>
            <p14:sldId id="494"/>
            <p14:sldId id="495"/>
            <p14:sldId id="496"/>
            <p14:sldId id="497"/>
            <p14:sldId id="498"/>
            <p14:sldId id="500"/>
            <p14:sldId id="501"/>
            <p14:sldId id="502"/>
            <p14:sldId id="503"/>
            <p14:sldId id="504"/>
            <p14:sldId id="505"/>
            <p14:sldId id="506"/>
            <p14:sldId id="507"/>
            <p14:sldId id="508"/>
            <p14:sldId id="509"/>
            <p14:sldId id="510"/>
            <p14:sldId id="511"/>
            <p14:sldId id="512"/>
            <p14:sldId id="513"/>
            <p14:sldId id="514"/>
            <p14:sldId id="515"/>
            <p14:sldId id="517"/>
            <p14:sldId id="518"/>
            <p14:sldId id="519"/>
            <p14:sldId id="520"/>
            <p14:sldId id="521"/>
            <p14:sldId id="522"/>
            <p14:sldId id="523"/>
            <p14:sldId id="524"/>
            <p14:sldId id="525"/>
            <p14:sldId id="526"/>
            <p14:sldId id="527"/>
            <p14:sldId id="528"/>
            <p14:sldId id="529"/>
            <p14:sldId id="516"/>
            <p14:sldId id="531"/>
            <p14:sldId id="532"/>
            <p14:sldId id="533"/>
            <p14:sldId id="534"/>
            <p14:sldId id="535"/>
            <p14:sldId id="536"/>
            <p14:sldId id="5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941"/>
    <a:srgbClr val="3E62DB"/>
    <a:srgbClr val="82D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_rels/data13.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43.svg"/></Relationships>
</file>

<file path=ppt/diagrams/_rels/data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3.svg"/></Relationships>
</file>

<file path=ppt/diagrams/_rels/data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56.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ata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ata2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87.svg"/></Relationships>
</file>

<file path=ppt/diagrams/_rels/data24.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88.png"/><Relationship Id="rId7" Type="http://schemas.openxmlformats.org/officeDocument/2006/relationships/image" Target="../media/image96.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89.svg"/></Relationships>
</file>

<file path=ppt/diagrams/_rels/data25.xml.rels><?xml version="1.0" encoding="UTF-8" standalone="yes"?>
<Relationships xmlns="http://schemas.openxmlformats.org/package/2006/relationships"><Relationship Id="rId8" Type="http://schemas.openxmlformats.org/officeDocument/2006/relationships/image" Target="../media/image101.svg"/><Relationship Id="rId3" Type="http://schemas.openxmlformats.org/officeDocument/2006/relationships/image" Target="../media/image98.png"/><Relationship Id="rId7" Type="http://schemas.openxmlformats.org/officeDocument/2006/relationships/image" Target="../media/image100.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9.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ata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43.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3.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56.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2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87.svg"/></Relationships>
</file>

<file path=ppt/diagrams/_rels/drawing24.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88.png"/><Relationship Id="rId7" Type="http://schemas.openxmlformats.org/officeDocument/2006/relationships/image" Target="../media/image96.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89.svg"/></Relationships>
</file>

<file path=ppt/diagrams/_rels/drawing25.xml.rels><?xml version="1.0" encoding="UTF-8" standalone="yes"?>
<Relationships xmlns="http://schemas.openxmlformats.org/package/2006/relationships"><Relationship Id="rId8" Type="http://schemas.openxmlformats.org/officeDocument/2006/relationships/image" Target="../media/image101.svg"/><Relationship Id="rId3" Type="http://schemas.openxmlformats.org/officeDocument/2006/relationships/image" Target="../media/image98.png"/><Relationship Id="rId7" Type="http://schemas.openxmlformats.org/officeDocument/2006/relationships/image" Target="../media/image100.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6022DD-3678-4D41-A197-5F845843DDE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661AA9D-1F2D-417D-A5A6-100A999D1E1C}">
      <dgm:prSet/>
      <dgm:spPr/>
      <dgm:t>
        <a:bodyPr/>
        <a:lstStyle/>
        <a:p>
          <a:r>
            <a:rPr lang="en-PK" b="1" i="0" baseline="0"/>
            <a:t>Cloud Computing Overview:</a:t>
          </a:r>
          <a:r>
            <a:rPr lang="en-PK" b="0" i="0" baseline="0"/>
            <a:t> A model for delivering IT services over the internet, offering scalability and cost-efficiency.</a:t>
          </a:r>
          <a:endParaRPr lang="en-US"/>
        </a:p>
      </dgm:t>
    </dgm:pt>
    <dgm:pt modelId="{14A9A2DC-FB42-43C9-9E3A-D8FF47F678A0}" type="parTrans" cxnId="{DBB11E44-08BD-4F87-A0BD-1B7A56F2A832}">
      <dgm:prSet/>
      <dgm:spPr/>
      <dgm:t>
        <a:bodyPr/>
        <a:lstStyle/>
        <a:p>
          <a:endParaRPr lang="en-US"/>
        </a:p>
      </dgm:t>
    </dgm:pt>
    <dgm:pt modelId="{9F0C2C7B-7B08-413E-9ED1-16EE0D256BD9}" type="sibTrans" cxnId="{DBB11E44-08BD-4F87-A0BD-1B7A56F2A832}">
      <dgm:prSet/>
      <dgm:spPr/>
      <dgm:t>
        <a:bodyPr/>
        <a:lstStyle/>
        <a:p>
          <a:endParaRPr lang="en-US"/>
        </a:p>
      </dgm:t>
    </dgm:pt>
    <dgm:pt modelId="{7B846D22-B22C-4900-896E-0B875B01D870}">
      <dgm:prSet/>
      <dgm:spPr/>
      <dgm:t>
        <a:bodyPr/>
        <a:lstStyle/>
        <a:p>
          <a:r>
            <a:rPr lang="en-PK" b="1" i="0" baseline="0"/>
            <a:t>Security Challenges:</a:t>
          </a:r>
          <a:r>
            <a:rPr lang="en-PK" b="0" i="0" baseline="0"/>
            <a:t> Cloud computing shifts control from on-premises to remote infrastructure, necessitating new security approaches.</a:t>
          </a:r>
          <a:endParaRPr lang="en-US"/>
        </a:p>
      </dgm:t>
    </dgm:pt>
    <dgm:pt modelId="{E2C1B225-68B1-4DB3-87A9-3940347054F8}" type="parTrans" cxnId="{6D831838-58D9-48F8-B682-25A3D7C85341}">
      <dgm:prSet/>
      <dgm:spPr/>
      <dgm:t>
        <a:bodyPr/>
        <a:lstStyle/>
        <a:p>
          <a:endParaRPr lang="en-US"/>
        </a:p>
      </dgm:t>
    </dgm:pt>
    <dgm:pt modelId="{20AA0942-EEC1-4EE0-9225-32655EA5869B}" type="sibTrans" cxnId="{6D831838-58D9-48F8-B682-25A3D7C85341}">
      <dgm:prSet/>
      <dgm:spPr/>
      <dgm:t>
        <a:bodyPr/>
        <a:lstStyle/>
        <a:p>
          <a:endParaRPr lang="en-US"/>
        </a:p>
      </dgm:t>
    </dgm:pt>
    <dgm:pt modelId="{1A17D759-CDA2-40D2-B146-981C87904AAB}">
      <dgm:prSet/>
      <dgm:spPr/>
      <dgm:t>
        <a:bodyPr/>
        <a:lstStyle/>
        <a:p>
          <a:r>
            <a:rPr lang="en-PK" b="1" i="0" baseline="0"/>
            <a:t>Need for Cloud Security:</a:t>
          </a:r>
          <a:r>
            <a:rPr lang="en-PK" b="0" i="0" baseline="0"/>
            <a:t> Traditional perimeter-based security is inadequate; new strategies are required to protect data and applications effectively. </a:t>
          </a:r>
          <a:endParaRPr lang="en-US"/>
        </a:p>
      </dgm:t>
    </dgm:pt>
    <dgm:pt modelId="{7D7727DF-42BF-4A90-80A5-3F09AAAF143F}" type="parTrans" cxnId="{77912C33-8982-4F53-89B5-D5972DEAF6A4}">
      <dgm:prSet/>
      <dgm:spPr/>
      <dgm:t>
        <a:bodyPr/>
        <a:lstStyle/>
        <a:p>
          <a:endParaRPr lang="en-US"/>
        </a:p>
      </dgm:t>
    </dgm:pt>
    <dgm:pt modelId="{0E51F474-4B74-48EB-ACAB-4828761B2CB6}" type="sibTrans" cxnId="{77912C33-8982-4F53-89B5-D5972DEAF6A4}">
      <dgm:prSet/>
      <dgm:spPr/>
      <dgm:t>
        <a:bodyPr/>
        <a:lstStyle/>
        <a:p>
          <a:endParaRPr lang="en-US"/>
        </a:p>
      </dgm:t>
    </dgm:pt>
    <dgm:pt modelId="{C2BCF820-5889-4DB1-B2BB-EE75AC59E2DD}" type="pres">
      <dgm:prSet presAssocID="{266022DD-3678-4D41-A197-5F845843DDE9}" presName="outerComposite" presStyleCnt="0">
        <dgm:presLayoutVars>
          <dgm:chMax val="5"/>
          <dgm:dir/>
          <dgm:resizeHandles val="exact"/>
        </dgm:presLayoutVars>
      </dgm:prSet>
      <dgm:spPr/>
    </dgm:pt>
    <dgm:pt modelId="{D7A306E6-7466-4B97-B6DF-DFC334DB68FE}" type="pres">
      <dgm:prSet presAssocID="{266022DD-3678-4D41-A197-5F845843DDE9}" presName="dummyMaxCanvas" presStyleCnt="0">
        <dgm:presLayoutVars/>
      </dgm:prSet>
      <dgm:spPr/>
    </dgm:pt>
    <dgm:pt modelId="{CFB909CE-145D-4435-8922-5621C0FF246D}" type="pres">
      <dgm:prSet presAssocID="{266022DD-3678-4D41-A197-5F845843DDE9}" presName="ThreeNodes_1" presStyleLbl="node1" presStyleIdx="0" presStyleCnt="3">
        <dgm:presLayoutVars>
          <dgm:bulletEnabled val="1"/>
        </dgm:presLayoutVars>
      </dgm:prSet>
      <dgm:spPr/>
    </dgm:pt>
    <dgm:pt modelId="{CF830F95-ED10-4775-B4EB-134FE083049E}" type="pres">
      <dgm:prSet presAssocID="{266022DD-3678-4D41-A197-5F845843DDE9}" presName="ThreeNodes_2" presStyleLbl="node1" presStyleIdx="1" presStyleCnt="3">
        <dgm:presLayoutVars>
          <dgm:bulletEnabled val="1"/>
        </dgm:presLayoutVars>
      </dgm:prSet>
      <dgm:spPr/>
    </dgm:pt>
    <dgm:pt modelId="{5FEE2577-55D9-4075-976D-B316D430E597}" type="pres">
      <dgm:prSet presAssocID="{266022DD-3678-4D41-A197-5F845843DDE9}" presName="ThreeNodes_3" presStyleLbl="node1" presStyleIdx="2" presStyleCnt="3">
        <dgm:presLayoutVars>
          <dgm:bulletEnabled val="1"/>
        </dgm:presLayoutVars>
      </dgm:prSet>
      <dgm:spPr/>
    </dgm:pt>
    <dgm:pt modelId="{9E7304E4-7566-42AA-889D-FEF39F5F1216}" type="pres">
      <dgm:prSet presAssocID="{266022DD-3678-4D41-A197-5F845843DDE9}" presName="ThreeConn_1-2" presStyleLbl="fgAccFollowNode1" presStyleIdx="0" presStyleCnt="2">
        <dgm:presLayoutVars>
          <dgm:bulletEnabled val="1"/>
        </dgm:presLayoutVars>
      </dgm:prSet>
      <dgm:spPr/>
    </dgm:pt>
    <dgm:pt modelId="{2ED461A4-6057-4519-8E06-4780232B0E54}" type="pres">
      <dgm:prSet presAssocID="{266022DD-3678-4D41-A197-5F845843DDE9}" presName="ThreeConn_2-3" presStyleLbl="fgAccFollowNode1" presStyleIdx="1" presStyleCnt="2">
        <dgm:presLayoutVars>
          <dgm:bulletEnabled val="1"/>
        </dgm:presLayoutVars>
      </dgm:prSet>
      <dgm:spPr/>
    </dgm:pt>
    <dgm:pt modelId="{B2B44FE5-D534-4E55-8F30-028A52F8CB65}" type="pres">
      <dgm:prSet presAssocID="{266022DD-3678-4D41-A197-5F845843DDE9}" presName="ThreeNodes_1_text" presStyleLbl="node1" presStyleIdx="2" presStyleCnt="3">
        <dgm:presLayoutVars>
          <dgm:bulletEnabled val="1"/>
        </dgm:presLayoutVars>
      </dgm:prSet>
      <dgm:spPr/>
    </dgm:pt>
    <dgm:pt modelId="{E571ACBC-ABB4-4654-BD5C-0782BDF49B39}" type="pres">
      <dgm:prSet presAssocID="{266022DD-3678-4D41-A197-5F845843DDE9}" presName="ThreeNodes_2_text" presStyleLbl="node1" presStyleIdx="2" presStyleCnt="3">
        <dgm:presLayoutVars>
          <dgm:bulletEnabled val="1"/>
        </dgm:presLayoutVars>
      </dgm:prSet>
      <dgm:spPr/>
    </dgm:pt>
    <dgm:pt modelId="{131539E9-AF5C-4FB9-9C04-04FEF04DBDD6}" type="pres">
      <dgm:prSet presAssocID="{266022DD-3678-4D41-A197-5F845843DDE9}" presName="ThreeNodes_3_text" presStyleLbl="node1" presStyleIdx="2" presStyleCnt="3">
        <dgm:presLayoutVars>
          <dgm:bulletEnabled val="1"/>
        </dgm:presLayoutVars>
      </dgm:prSet>
      <dgm:spPr/>
    </dgm:pt>
  </dgm:ptLst>
  <dgm:cxnLst>
    <dgm:cxn modelId="{721BCB15-52F7-45BC-8583-02013252B657}" type="presOf" srcId="{7B846D22-B22C-4900-896E-0B875B01D870}" destId="{E571ACBC-ABB4-4654-BD5C-0782BDF49B39}" srcOrd="1" destOrd="0" presId="urn:microsoft.com/office/officeart/2005/8/layout/vProcess5"/>
    <dgm:cxn modelId="{3D79852C-0B56-4C34-9597-3107405BC2C5}" type="presOf" srcId="{1A17D759-CDA2-40D2-B146-981C87904AAB}" destId="{131539E9-AF5C-4FB9-9C04-04FEF04DBDD6}" srcOrd="1" destOrd="0" presId="urn:microsoft.com/office/officeart/2005/8/layout/vProcess5"/>
    <dgm:cxn modelId="{77912C33-8982-4F53-89B5-D5972DEAF6A4}" srcId="{266022DD-3678-4D41-A197-5F845843DDE9}" destId="{1A17D759-CDA2-40D2-B146-981C87904AAB}" srcOrd="2" destOrd="0" parTransId="{7D7727DF-42BF-4A90-80A5-3F09AAAF143F}" sibTransId="{0E51F474-4B74-48EB-ACAB-4828761B2CB6}"/>
    <dgm:cxn modelId="{6D831838-58D9-48F8-B682-25A3D7C85341}" srcId="{266022DD-3678-4D41-A197-5F845843DDE9}" destId="{7B846D22-B22C-4900-896E-0B875B01D870}" srcOrd="1" destOrd="0" parTransId="{E2C1B225-68B1-4DB3-87A9-3940347054F8}" sibTransId="{20AA0942-EEC1-4EE0-9225-32655EA5869B}"/>
    <dgm:cxn modelId="{DBB11E44-08BD-4F87-A0BD-1B7A56F2A832}" srcId="{266022DD-3678-4D41-A197-5F845843DDE9}" destId="{9661AA9D-1F2D-417D-A5A6-100A999D1E1C}" srcOrd="0" destOrd="0" parTransId="{14A9A2DC-FB42-43C9-9E3A-D8FF47F678A0}" sibTransId="{9F0C2C7B-7B08-413E-9ED1-16EE0D256BD9}"/>
    <dgm:cxn modelId="{78D9574E-3B1A-4128-808C-DE153841666A}" type="presOf" srcId="{9661AA9D-1F2D-417D-A5A6-100A999D1E1C}" destId="{CFB909CE-145D-4435-8922-5621C0FF246D}" srcOrd="0" destOrd="0" presId="urn:microsoft.com/office/officeart/2005/8/layout/vProcess5"/>
    <dgm:cxn modelId="{08020D8B-084C-4EB8-8293-74E4CC088F2A}" type="presOf" srcId="{9661AA9D-1F2D-417D-A5A6-100A999D1E1C}" destId="{B2B44FE5-D534-4E55-8F30-028A52F8CB65}" srcOrd="1" destOrd="0" presId="urn:microsoft.com/office/officeart/2005/8/layout/vProcess5"/>
    <dgm:cxn modelId="{67734FA2-EDE9-4058-B7F4-6BE103DDA213}" type="presOf" srcId="{266022DD-3678-4D41-A197-5F845843DDE9}" destId="{C2BCF820-5889-4DB1-B2BB-EE75AC59E2DD}" srcOrd="0" destOrd="0" presId="urn:microsoft.com/office/officeart/2005/8/layout/vProcess5"/>
    <dgm:cxn modelId="{DCBDF2BA-D5E2-4B9C-BB40-3AD72EFF36DA}" type="presOf" srcId="{20AA0942-EEC1-4EE0-9225-32655EA5869B}" destId="{2ED461A4-6057-4519-8E06-4780232B0E54}" srcOrd="0" destOrd="0" presId="urn:microsoft.com/office/officeart/2005/8/layout/vProcess5"/>
    <dgm:cxn modelId="{215ED2BD-C2C0-490F-B808-00C7C55BB43A}" type="presOf" srcId="{9F0C2C7B-7B08-413E-9ED1-16EE0D256BD9}" destId="{9E7304E4-7566-42AA-889D-FEF39F5F1216}" srcOrd="0" destOrd="0" presId="urn:microsoft.com/office/officeart/2005/8/layout/vProcess5"/>
    <dgm:cxn modelId="{09DEB3D4-2C2C-4526-8648-29B2369ACA0F}" type="presOf" srcId="{1A17D759-CDA2-40D2-B146-981C87904AAB}" destId="{5FEE2577-55D9-4075-976D-B316D430E597}" srcOrd="0" destOrd="0" presId="urn:microsoft.com/office/officeart/2005/8/layout/vProcess5"/>
    <dgm:cxn modelId="{DFCDD9E2-EF4A-434B-9B40-B92189FE5562}" type="presOf" srcId="{7B846D22-B22C-4900-896E-0B875B01D870}" destId="{CF830F95-ED10-4775-B4EB-134FE083049E}" srcOrd="0" destOrd="0" presId="urn:microsoft.com/office/officeart/2005/8/layout/vProcess5"/>
    <dgm:cxn modelId="{8315B5F6-07FA-4A39-AEB7-83F1B535EE33}" type="presParOf" srcId="{C2BCF820-5889-4DB1-B2BB-EE75AC59E2DD}" destId="{D7A306E6-7466-4B97-B6DF-DFC334DB68FE}" srcOrd="0" destOrd="0" presId="urn:microsoft.com/office/officeart/2005/8/layout/vProcess5"/>
    <dgm:cxn modelId="{0D344095-04CC-48A1-A8EE-2A81B0DDE8BC}" type="presParOf" srcId="{C2BCF820-5889-4DB1-B2BB-EE75AC59E2DD}" destId="{CFB909CE-145D-4435-8922-5621C0FF246D}" srcOrd="1" destOrd="0" presId="urn:microsoft.com/office/officeart/2005/8/layout/vProcess5"/>
    <dgm:cxn modelId="{469F3EE8-F3CF-4831-8935-6F2F5CFB9AED}" type="presParOf" srcId="{C2BCF820-5889-4DB1-B2BB-EE75AC59E2DD}" destId="{CF830F95-ED10-4775-B4EB-134FE083049E}" srcOrd="2" destOrd="0" presId="urn:microsoft.com/office/officeart/2005/8/layout/vProcess5"/>
    <dgm:cxn modelId="{835FBB7C-4B06-4BA8-B432-E3589ACDECE0}" type="presParOf" srcId="{C2BCF820-5889-4DB1-B2BB-EE75AC59E2DD}" destId="{5FEE2577-55D9-4075-976D-B316D430E597}" srcOrd="3" destOrd="0" presId="urn:microsoft.com/office/officeart/2005/8/layout/vProcess5"/>
    <dgm:cxn modelId="{D1E42CDA-960E-4C2F-A529-BDF733894C1B}" type="presParOf" srcId="{C2BCF820-5889-4DB1-B2BB-EE75AC59E2DD}" destId="{9E7304E4-7566-42AA-889D-FEF39F5F1216}" srcOrd="4" destOrd="0" presId="urn:microsoft.com/office/officeart/2005/8/layout/vProcess5"/>
    <dgm:cxn modelId="{3E0F99CA-312D-4AC1-B9F3-8902AD8D360D}" type="presParOf" srcId="{C2BCF820-5889-4DB1-B2BB-EE75AC59E2DD}" destId="{2ED461A4-6057-4519-8E06-4780232B0E54}" srcOrd="5" destOrd="0" presId="urn:microsoft.com/office/officeart/2005/8/layout/vProcess5"/>
    <dgm:cxn modelId="{FCA5B5FB-B656-478D-B396-2D83028B827D}" type="presParOf" srcId="{C2BCF820-5889-4DB1-B2BB-EE75AC59E2DD}" destId="{B2B44FE5-D534-4E55-8F30-028A52F8CB65}" srcOrd="6" destOrd="0" presId="urn:microsoft.com/office/officeart/2005/8/layout/vProcess5"/>
    <dgm:cxn modelId="{B74DD501-F6C0-4B55-8B8B-16697CD49020}" type="presParOf" srcId="{C2BCF820-5889-4DB1-B2BB-EE75AC59E2DD}" destId="{E571ACBC-ABB4-4654-BD5C-0782BDF49B39}" srcOrd="7" destOrd="0" presId="urn:microsoft.com/office/officeart/2005/8/layout/vProcess5"/>
    <dgm:cxn modelId="{CDB448A7-92E5-4518-A31D-DBD0F4A500FA}" type="presParOf" srcId="{C2BCF820-5889-4DB1-B2BB-EE75AC59E2DD}" destId="{131539E9-AF5C-4FB9-9C04-04FEF04DBDD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E31F72-BE9E-408F-A68A-A7976B59040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AD12AEE-16AA-43EB-A2CF-BF42045234EA}">
      <dgm:prSet/>
      <dgm:spPr/>
      <dgm:t>
        <a:bodyPr/>
        <a:lstStyle/>
        <a:p>
          <a:r>
            <a:rPr lang="en-PK" b="1" i="0" baseline="0"/>
            <a:t>De-perimeterization:</a:t>
          </a:r>
          <a:r>
            <a:rPr lang="en-PK" b="0" i="0" baseline="0"/>
            <a:t> Advocacy for non-perimeter-based security approaches.</a:t>
          </a:r>
          <a:endParaRPr lang="en-US"/>
        </a:p>
      </dgm:t>
    </dgm:pt>
    <dgm:pt modelId="{A25457F4-F1D8-4C11-AECD-B3EC722F7B03}" type="parTrans" cxnId="{ED5DEE65-9728-42EC-9782-97ACF069CDF3}">
      <dgm:prSet/>
      <dgm:spPr/>
      <dgm:t>
        <a:bodyPr/>
        <a:lstStyle/>
        <a:p>
          <a:endParaRPr lang="en-US"/>
        </a:p>
      </dgm:t>
    </dgm:pt>
    <dgm:pt modelId="{2F95AD7A-84C9-49A0-997F-FFF303CD318E}" type="sibTrans" cxnId="{ED5DEE65-9728-42EC-9782-97ACF069CDF3}">
      <dgm:prSet/>
      <dgm:spPr/>
      <dgm:t>
        <a:bodyPr/>
        <a:lstStyle/>
        <a:p>
          <a:endParaRPr lang="en-US"/>
        </a:p>
      </dgm:t>
    </dgm:pt>
    <dgm:pt modelId="{B2897BE0-E5DB-4809-BC99-748E3D592A89}">
      <dgm:prSet/>
      <dgm:spPr/>
      <dgm:t>
        <a:bodyPr/>
        <a:lstStyle/>
        <a:p>
          <a:r>
            <a:rPr lang="en-PK" b="1" i="0" baseline="0"/>
            <a:t>Cloud Cube Model:</a:t>
          </a:r>
          <a:r>
            <a:rPr lang="en-PK" b="0" i="0" baseline="0"/>
            <a:t> Framework for evaluating cloud security challenges.</a:t>
          </a:r>
          <a:endParaRPr lang="en-US"/>
        </a:p>
      </dgm:t>
    </dgm:pt>
    <dgm:pt modelId="{A8432B83-2D6E-4ECA-ACC9-F93279B0B332}" type="parTrans" cxnId="{CFF6D270-A651-4FFE-81DF-A6723888EE18}">
      <dgm:prSet/>
      <dgm:spPr/>
      <dgm:t>
        <a:bodyPr/>
        <a:lstStyle/>
        <a:p>
          <a:endParaRPr lang="en-US"/>
        </a:p>
      </dgm:t>
    </dgm:pt>
    <dgm:pt modelId="{B58AD401-A675-49A1-8D25-104D2FEAE43C}" type="sibTrans" cxnId="{CFF6D270-A651-4FFE-81DF-A6723888EE18}">
      <dgm:prSet/>
      <dgm:spPr/>
      <dgm:t>
        <a:bodyPr/>
        <a:lstStyle/>
        <a:p>
          <a:endParaRPr lang="en-US"/>
        </a:p>
      </dgm:t>
    </dgm:pt>
    <dgm:pt modelId="{97865012-8A45-4022-B791-EC65DE156D6F}">
      <dgm:prSet/>
      <dgm:spPr/>
      <dgm:t>
        <a:bodyPr/>
        <a:lstStyle/>
        <a:p>
          <a:r>
            <a:rPr lang="en-PK" b="1" i="0" baseline="0"/>
            <a:t>Secure Collaboration:</a:t>
          </a:r>
          <a:r>
            <a:rPr lang="en-PK" b="0" i="0" baseline="0"/>
            <a:t> Frameworks for collaboration in de-perimeterized environments. </a:t>
          </a:r>
          <a:endParaRPr lang="en-US"/>
        </a:p>
      </dgm:t>
    </dgm:pt>
    <dgm:pt modelId="{459E96E6-9569-4FBE-BCC7-A230B4B9BFC4}" type="parTrans" cxnId="{7BDA89DC-2ED8-42E1-A87B-A71285606F31}">
      <dgm:prSet/>
      <dgm:spPr/>
      <dgm:t>
        <a:bodyPr/>
        <a:lstStyle/>
        <a:p>
          <a:endParaRPr lang="en-US"/>
        </a:p>
      </dgm:t>
    </dgm:pt>
    <dgm:pt modelId="{BC7005A4-DC9F-4A02-98A5-B32118EF00C3}" type="sibTrans" cxnId="{7BDA89DC-2ED8-42E1-A87B-A71285606F31}">
      <dgm:prSet/>
      <dgm:spPr/>
      <dgm:t>
        <a:bodyPr/>
        <a:lstStyle/>
        <a:p>
          <a:endParaRPr lang="en-US"/>
        </a:p>
      </dgm:t>
    </dgm:pt>
    <dgm:pt modelId="{B7E09421-B1C7-4AD4-AC34-4D59066F5340}" type="pres">
      <dgm:prSet presAssocID="{B2E31F72-BE9E-408F-A68A-A7976B590402}" presName="hierChild1" presStyleCnt="0">
        <dgm:presLayoutVars>
          <dgm:chPref val="1"/>
          <dgm:dir/>
          <dgm:animOne val="branch"/>
          <dgm:animLvl val="lvl"/>
          <dgm:resizeHandles/>
        </dgm:presLayoutVars>
      </dgm:prSet>
      <dgm:spPr/>
    </dgm:pt>
    <dgm:pt modelId="{FECB800B-D6DB-45B0-94D6-444EDA7291BB}" type="pres">
      <dgm:prSet presAssocID="{0AD12AEE-16AA-43EB-A2CF-BF42045234EA}" presName="hierRoot1" presStyleCnt="0"/>
      <dgm:spPr/>
    </dgm:pt>
    <dgm:pt modelId="{49362022-2BCB-4F1F-B437-EAEEEA46A4F7}" type="pres">
      <dgm:prSet presAssocID="{0AD12AEE-16AA-43EB-A2CF-BF42045234EA}" presName="composite" presStyleCnt="0"/>
      <dgm:spPr/>
    </dgm:pt>
    <dgm:pt modelId="{151281FE-0DE9-44A3-9560-CF7F7C3C431D}" type="pres">
      <dgm:prSet presAssocID="{0AD12AEE-16AA-43EB-A2CF-BF42045234EA}" presName="background" presStyleLbl="node0" presStyleIdx="0" presStyleCnt="3"/>
      <dgm:spPr/>
    </dgm:pt>
    <dgm:pt modelId="{63044027-3638-4832-B050-840ACBF994D5}" type="pres">
      <dgm:prSet presAssocID="{0AD12AEE-16AA-43EB-A2CF-BF42045234EA}" presName="text" presStyleLbl="fgAcc0" presStyleIdx="0" presStyleCnt="3">
        <dgm:presLayoutVars>
          <dgm:chPref val="3"/>
        </dgm:presLayoutVars>
      </dgm:prSet>
      <dgm:spPr/>
    </dgm:pt>
    <dgm:pt modelId="{D46FA69C-2DA9-404F-80A5-9F2541442552}" type="pres">
      <dgm:prSet presAssocID="{0AD12AEE-16AA-43EB-A2CF-BF42045234EA}" presName="hierChild2" presStyleCnt="0"/>
      <dgm:spPr/>
    </dgm:pt>
    <dgm:pt modelId="{0D8EEB36-4E55-4C7A-A994-0284E1864C6A}" type="pres">
      <dgm:prSet presAssocID="{B2897BE0-E5DB-4809-BC99-748E3D592A89}" presName="hierRoot1" presStyleCnt="0"/>
      <dgm:spPr/>
    </dgm:pt>
    <dgm:pt modelId="{1AA8981F-1E03-4F7E-AFDA-9903246783A4}" type="pres">
      <dgm:prSet presAssocID="{B2897BE0-E5DB-4809-BC99-748E3D592A89}" presName="composite" presStyleCnt="0"/>
      <dgm:spPr/>
    </dgm:pt>
    <dgm:pt modelId="{BCB7C21A-20CE-48C5-8932-E1305EEA459E}" type="pres">
      <dgm:prSet presAssocID="{B2897BE0-E5DB-4809-BC99-748E3D592A89}" presName="background" presStyleLbl="node0" presStyleIdx="1" presStyleCnt="3"/>
      <dgm:spPr/>
    </dgm:pt>
    <dgm:pt modelId="{9238D98F-FD8B-4B61-9E61-2B5672F8AECD}" type="pres">
      <dgm:prSet presAssocID="{B2897BE0-E5DB-4809-BC99-748E3D592A89}" presName="text" presStyleLbl="fgAcc0" presStyleIdx="1" presStyleCnt="3">
        <dgm:presLayoutVars>
          <dgm:chPref val="3"/>
        </dgm:presLayoutVars>
      </dgm:prSet>
      <dgm:spPr/>
    </dgm:pt>
    <dgm:pt modelId="{3014E09B-50E6-4E9F-B7A9-EC4F70895719}" type="pres">
      <dgm:prSet presAssocID="{B2897BE0-E5DB-4809-BC99-748E3D592A89}" presName="hierChild2" presStyleCnt="0"/>
      <dgm:spPr/>
    </dgm:pt>
    <dgm:pt modelId="{498F4E91-6BF1-4F35-8E3F-93B5307FEAD8}" type="pres">
      <dgm:prSet presAssocID="{97865012-8A45-4022-B791-EC65DE156D6F}" presName="hierRoot1" presStyleCnt="0"/>
      <dgm:spPr/>
    </dgm:pt>
    <dgm:pt modelId="{1DD76EDD-D0E7-4952-9194-93F15F04466D}" type="pres">
      <dgm:prSet presAssocID="{97865012-8A45-4022-B791-EC65DE156D6F}" presName="composite" presStyleCnt="0"/>
      <dgm:spPr/>
    </dgm:pt>
    <dgm:pt modelId="{A00B1459-A093-419E-AD2A-C3CFE501EED6}" type="pres">
      <dgm:prSet presAssocID="{97865012-8A45-4022-B791-EC65DE156D6F}" presName="background" presStyleLbl="node0" presStyleIdx="2" presStyleCnt="3"/>
      <dgm:spPr/>
    </dgm:pt>
    <dgm:pt modelId="{5200D580-9BAD-4155-998B-29F5CD3666BE}" type="pres">
      <dgm:prSet presAssocID="{97865012-8A45-4022-B791-EC65DE156D6F}" presName="text" presStyleLbl="fgAcc0" presStyleIdx="2" presStyleCnt="3">
        <dgm:presLayoutVars>
          <dgm:chPref val="3"/>
        </dgm:presLayoutVars>
      </dgm:prSet>
      <dgm:spPr/>
    </dgm:pt>
    <dgm:pt modelId="{492B5FAD-BC4E-4FFC-A657-5EADB4A10163}" type="pres">
      <dgm:prSet presAssocID="{97865012-8A45-4022-B791-EC65DE156D6F}" presName="hierChild2" presStyleCnt="0"/>
      <dgm:spPr/>
    </dgm:pt>
  </dgm:ptLst>
  <dgm:cxnLst>
    <dgm:cxn modelId="{6DC8DF22-2280-451A-8F19-F1E9169BEAE4}" type="presOf" srcId="{B2897BE0-E5DB-4809-BC99-748E3D592A89}" destId="{9238D98F-FD8B-4B61-9E61-2B5672F8AECD}" srcOrd="0" destOrd="0" presId="urn:microsoft.com/office/officeart/2005/8/layout/hierarchy1"/>
    <dgm:cxn modelId="{53600439-73E6-454E-AEEE-EC88CD9434CE}" type="presOf" srcId="{B2E31F72-BE9E-408F-A68A-A7976B590402}" destId="{B7E09421-B1C7-4AD4-AC34-4D59066F5340}" srcOrd="0" destOrd="0" presId="urn:microsoft.com/office/officeart/2005/8/layout/hierarchy1"/>
    <dgm:cxn modelId="{74BC0443-1B78-423D-B271-BC08DC96CC09}" type="presOf" srcId="{0AD12AEE-16AA-43EB-A2CF-BF42045234EA}" destId="{63044027-3638-4832-B050-840ACBF994D5}" srcOrd="0" destOrd="0" presId="urn:microsoft.com/office/officeart/2005/8/layout/hierarchy1"/>
    <dgm:cxn modelId="{ED5DEE65-9728-42EC-9782-97ACF069CDF3}" srcId="{B2E31F72-BE9E-408F-A68A-A7976B590402}" destId="{0AD12AEE-16AA-43EB-A2CF-BF42045234EA}" srcOrd="0" destOrd="0" parTransId="{A25457F4-F1D8-4C11-AECD-B3EC722F7B03}" sibTransId="{2F95AD7A-84C9-49A0-997F-FFF303CD318E}"/>
    <dgm:cxn modelId="{CFF6D270-A651-4FFE-81DF-A6723888EE18}" srcId="{B2E31F72-BE9E-408F-A68A-A7976B590402}" destId="{B2897BE0-E5DB-4809-BC99-748E3D592A89}" srcOrd="1" destOrd="0" parTransId="{A8432B83-2D6E-4ECA-ACC9-F93279B0B332}" sibTransId="{B58AD401-A675-49A1-8D25-104D2FEAE43C}"/>
    <dgm:cxn modelId="{8C63C7A9-0BF8-4F6B-82B1-64D8D100D289}" type="presOf" srcId="{97865012-8A45-4022-B791-EC65DE156D6F}" destId="{5200D580-9BAD-4155-998B-29F5CD3666BE}" srcOrd="0" destOrd="0" presId="urn:microsoft.com/office/officeart/2005/8/layout/hierarchy1"/>
    <dgm:cxn modelId="{7BDA89DC-2ED8-42E1-A87B-A71285606F31}" srcId="{B2E31F72-BE9E-408F-A68A-A7976B590402}" destId="{97865012-8A45-4022-B791-EC65DE156D6F}" srcOrd="2" destOrd="0" parTransId="{459E96E6-9569-4FBE-BCC7-A230B4B9BFC4}" sibTransId="{BC7005A4-DC9F-4A02-98A5-B32118EF00C3}"/>
    <dgm:cxn modelId="{4CED62BE-C7D8-4854-9AD4-ABE105D0B360}" type="presParOf" srcId="{B7E09421-B1C7-4AD4-AC34-4D59066F5340}" destId="{FECB800B-D6DB-45B0-94D6-444EDA7291BB}" srcOrd="0" destOrd="0" presId="urn:microsoft.com/office/officeart/2005/8/layout/hierarchy1"/>
    <dgm:cxn modelId="{9E0697EC-F501-4A5F-AEA7-D3360AFFB357}" type="presParOf" srcId="{FECB800B-D6DB-45B0-94D6-444EDA7291BB}" destId="{49362022-2BCB-4F1F-B437-EAEEEA46A4F7}" srcOrd="0" destOrd="0" presId="urn:microsoft.com/office/officeart/2005/8/layout/hierarchy1"/>
    <dgm:cxn modelId="{B0F80F80-8FA8-469E-A582-5E6F6AE6812E}" type="presParOf" srcId="{49362022-2BCB-4F1F-B437-EAEEEA46A4F7}" destId="{151281FE-0DE9-44A3-9560-CF7F7C3C431D}" srcOrd="0" destOrd="0" presId="urn:microsoft.com/office/officeart/2005/8/layout/hierarchy1"/>
    <dgm:cxn modelId="{56697D1D-966E-48C4-B8D4-493EB3512AEA}" type="presParOf" srcId="{49362022-2BCB-4F1F-B437-EAEEEA46A4F7}" destId="{63044027-3638-4832-B050-840ACBF994D5}" srcOrd="1" destOrd="0" presId="urn:microsoft.com/office/officeart/2005/8/layout/hierarchy1"/>
    <dgm:cxn modelId="{2421A180-6C1A-4842-88C3-2FEE5EE1304E}" type="presParOf" srcId="{FECB800B-D6DB-45B0-94D6-444EDA7291BB}" destId="{D46FA69C-2DA9-404F-80A5-9F2541442552}" srcOrd="1" destOrd="0" presId="urn:microsoft.com/office/officeart/2005/8/layout/hierarchy1"/>
    <dgm:cxn modelId="{490F9E73-6A58-446E-B192-4CEBBEC17666}" type="presParOf" srcId="{B7E09421-B1C7-4AD4-AC34-4D59066F5340}" destId="{0D8EEB36-4E55-4C7A-A994-0284E1864C6A}" srcOrd="1" destOrd="0" presId="urn:microsoft.com/office/officeart/2005/8/layout/hierarchy1"/>
    <dgm:cxn modelId="{8D2B3C14-290B-4E46-A47A-F1E27A2EEA88}" type="presParOf" srcId="{0D8EEB36-4E55-4C7A-A994-0284E1864C6A}" destId="{1AA8981F-1E03-4F7E-AFDA-9903246783A4}" srcOrd="0" destOrd="0" presId="urn:microsoft.com/office/officeart/2005/8/layout/hierarchy1"/>
    <dgm:cxn modelId="{B71EE417-9A6B-4D2E-8E2C-4ECA2407F748}" type="presParOf" srcId="{1AA8981F-1E03-4F7E-AFDA-9903246783A4}" destId="{BCB7C21A-20CE-48C5-8932-E1305EEA459E}" srcOrd="0" destOrd="0" presId="urn:microsoft.com/office/officeart/2005/8/layout/hierarchy1"/>
    <dgm:cxn modelId="{CE46B6E8-5C40-45D1-BD7E-4CB05AA020F5}" type="presParOf" srcId="{1AA8981F-1E03-4F7E-AFDA-9903246783A4}" destId="{9238D98F-FD8B-4B61-9E61-2B5672F8AECD}" srcOrd="1" destOrd="0" presId="urn:microsoft.com/office/officeart/2005/8/layout/hierarchy1"/>
    <dgm:cxn modelId="{EB5E0A47-2637-4159-B8C7-1161436C381A}" type="presParOf" srcId="{0D8EEB36-4E55-4C7A-A994-0284E1864C6A}" destId="{3014E09B-50E6-4E9F-B7A9-EC4F70895719}" srcOrd="1" destOrd="0" presId="urn:microsoft.com/office/officeart/2005/8/layout/hierarchy1"/>
    <dgm:cxn modelId="{84A23456-0F36-4B03-9A0C-8B04C63438FF}" type="presParOf" srcId="{B7E09421-B1C7-4AD4-AC34-4D59066F5340}" destId="{498F4E91-6BF1-4F35-8E3F-93B5307FEAD8}" srcOrd="2" destOrd="0" presId="urn:microsoft.com/office/officeart/2005/8/layout/hierarchy1"/>
    <dgm:cxn modelId="{A4C1FE27-2AE3-4C68-9230-5BF774D4E358}" type="presParOf" srcId="{498F4E91-6BF1-4F35-8E3F-93B5307FEAD8}" destId="{1DD76EDD-D0E7-4952-9194-93F15F04466D}" srcOrd="0" destOrd="0" presId="urn:microsoft.com/office/officeart/2005/8/layout/hierarchy1"/>
    <dgm:cxn modelId="{6D7F52B1-2D04-4399-9C16-CECF4156038C}" type="presParOf" srcId="{1DD76EDD-D0E7-4952-9194-93F15F04466D}" destId="{A00B1459-A093-419E-AD2A-C3CFE501EED6}" srcOrd="0" destOrd="0" presId="urn:microsoft.com/office/officeart/2005/8/layout/hierarchy1"/>
    <dgm:cxn modelId="{D88D756A-92EE-48F2-BD7A-9268C27DB891}" type="presParOf" srcId="{1DD76EDD-D0E7-4952-9194-93F15F04466D}" destId="{5200D580-9BAD-4155-998B-29F5CD3666BE}" srcOrd="1" destOrd="0" presId="urn:microsoft.com/office/officeart/2005/8/layout/hierarchy1"/>
    <dgm:cxn modelId="{C14793DD-39A6-41FD-91D7-FC88FA4D7427}" type="presParOf" srcId="{498F4E91-6BF1-4F35-8E3F-93B5307FEAD8}" destId="{492B5FAD-BC4E-4FFC-A657-5EADB4A101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2CD2D7-6785-4C42-9D4C-36D7667B86B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7B8CBBE-7E27-4475-AA15-AC6F36D30E6B}">
      <dgm:prSet/>
      <dgm:spPr/>
      <dgm:t>
        <a:bodyPr/>
        <a:lstStyle/>
        <a:p>
          <a:r>
            <a:rPr lang="en-US" b="1"/>
            <a:t>National Institute of Standards and Technology (NIST):</a:t>
          </a:r>
          <a:r>
            <a:rPr lang="en-US"/>
            <a:t> Standards and guidelines (e.g., NIST SP 800-145).</a:t>
          </a:r>
        </a:p>
      </dgm:t>
    </dgm:pt>
    <dgm:pt modelId="{ACE7A8E4-E0E1-498B-84D4-3010CE33A368}" type="parTrans" cxnId="{7DA9FFAD-2F75-4B95-836D-0276F283780F}">
      <dgm:prSet/>
      <dgm:spPr/>
      <dgm:t>
        <a:bodyPr/>
        <a:lstStyle/>
        <a:p>
          <a:endParaRPr lang="en-US"/>
        </a:p>
      </dgm:t>
    </dgm:pt>
    <dgm:pt modelId="{3F2A0548-FC3A-47B2-AA57-36D16C71606F}" type="sibTrans" cxnId="{7DA9FFAD-2F75-4B95-836D-0276F283780F}">
      <dgm:prSet phldrT="01" phldr="0"/>
      <dgm:spPr/>
      <dgm:t>
        <a:bodyPr/>
        <a:lstStyle/>
        <a:p>
          <a:endParaRPr lang="en-US"/>
        </a:p>
      </dgm:t>
    </dgm:pt>
    <dgm:pt modelId="{2E246117-864A-409D-ABFC-754C75F87CE7}">
      <dgm:prSet/>
      <dgm:spPr/>
      <dgm:t>
        <a:bodyPr/>
        <a:lstStyle/>
        <a:p>
          <a:r>
            <a:rPr lang="en-US" b="1"/>
            <a:t>European Union Agency for Network and Information Security (ENISA):</a:t>
          </a:r>
          <a:r>
            <a:rPr lang="en-US"/>
            <a:t> Guidance for EU cloud security.</a:t>
          </a:r>
        </a:p>
      </dgm:t>
    </dgm:pt>
    <dgm:pt modelId="{3737082A-9B85-46AF-84E7-A911AEF06EC1}" type="parTrans" cxnId="{945D6CC5-10BB-4647-A5BF-512D037280EF}">
      <dgm:prSet/>
      <dgm:spPr/>
      <dgm:t>
        <a:bodyPr/>
        <a:lstStyle/>
        <a:p>
          <a:endParaRPr lang="en-US"/>
        </a:p>
      </dgm:t>
    </dgm:pt>
    <dgm:pt modelId="{086A612B-CDE8-4165-8AAC-B49776E10C4C}" type="sibTrans" cxnId="{945D6CC5-10BB-4647-A5BF-512D037280EF}">
      <dgm:prSet phldrT="02" phldr="0"/>
      <dgm:spPr/>
      <dgm:t>
        <a:bodyPr/>
        <a:lstStyle/>
        <a:p>
          <a:endParaRPr lang="en-US"/>
        </a:p>
      </dgm:t>
    </dgm:pt>
    <dgm:pt modelId="{3582859F-BB5A-4B77-AC25-C9A9D73AA2D2}">
      <dgm:prSet/>
      <dgm:spPr/>
      <dgm:t>
        <a:bodyPr/>
        <a:lstStyle/>
        <a:p>
          <a:r>
            <a:rPr lang="en-US" b="1"/>
            <a:t>Distributed Management Task Force (DMTF):</a:t>
          </a:r>
          <a:r>
            <a:rPr lang="en-US"/>
            <a:t> Standards for cloud management.</a:t>
          </a:r>
        </a:p>
      </dgm:t>
    </dgm:pt>
    <dgm:pt modelId="{6B9C28E1-786F-4261-BAC8-7682A9500DDD}" type="parTrans" cxnId="{B630DFB0-88BA-4722-9F42-A2B52E8B7B50}">
      <dgm:prSet/>
      <dgm:spPr/>
      <dgm:t>
        <a:bodyPr/>
        <a:lstStyle/>
        <a:p>
          <a:endParaRPr lang="en-US"/>
        </a:p>
      </dgm:t>
    </dgm:pt>
    <dgm:pt modelId="{D7490D2A-B754-4F1F-B727-80F5F6C34BAE}" type="sibTrans" cxnId="{B630DFB0-88BA-4722-9F42-A2B52E8B7B50}">
      <dgm:prSet phldrT="03" phldr="0"/>
      <dgm:spPr/>
      <dgm:t>
        <a:bodyPr/>
        <a:lstStyle/>
        <a:p>
          <a:endParaRPr lang="en-US"/>
        </a:p>
      </dgm:t>
    </dgm:pt>
    <dgm:pt modelId="{98E59E3F-6A92-4585-9E83-7E4ECCC6D6E2}">
      <dgm:prSet/>
      <dgm:spPr/>
      <dgm:t>
        <a:bodyPr/>
        <a:lstStyle/>
        <a:p>
          <a:r>
            <a:rPr lang="en-US" b="1"/>
            <a:t>Open Cloud Consortium (OCC):</a:t>
          </a:r>
          <a:r>
            <a:rPr lang="en-US"/>
            <a:t> Research and collaboration in cloud computing.</a:t>
          </a:r>
        </a:p>
      </dgm:t>
    </dgm:pt>
    <dgm:pt modelId="{E796E177-8468-49C6-8E47-5667C9A8AA8F}" type="parTrans" cxnId="{B4D9823D-593B-458C-B71D-4989FF8E5226}">
      <dgm:prSet/>
      <dgm:spPr/>
      <dgm:t>
        <a:bodyPr/>
        <a:lstStyle/>
        <a:p>
          <a:endParaRPr lang="en-US"/>
        </a:p>
      </dgm:t>
    </dgm:pt>
    <dgm:pt modelId="{117EE5CC-E827-442B-9902-BFF303FCF136}" type="sibTrans" cxnId="{B4D9823D-593B-458C-B71D-4989FF8E5226}">
      <dgm:prSet phldrT="04" phldr="0"/>
      <dgm:spPr/>
      <dgm:t>
        <a:bodyPr/>
        <a:lstStyle/>
        <a:p>
          <a:endParaRPr lang="en-US"/>
        </a:p>
      </dgm:t>
    </dgm:pt>
    <dgm:pt modelId="{45331E88-09B4-47F1-84FF-72EAFCD5367F}">
      <dgm:prSet/>
      <dgm:spPr/>
      <dgm:t>
        <a:bodyPr/>
        <a:lstStyle/>
        <a:p>
          <a:r>
            <a:rPr lang="en-US" b="1"/>
            <a:t>Object Management Group (OMG):</a:t>
          </a:r>
          <a:r>
            <a:rPr lang="en-US"/>
            <a:t> Standards for cloud and related technologies.</a:t>
          </a:r>
        </a:p>
      </dgm:t>
    </dgm:pt>
    <dgm:pt modelId="{EEBD86FB-86B5-49B0-8829-4E3D8865F699}" type="parTrans" cxnId="{CAB042F8-028D-4BD8-8BEE-BE7FA37732E7}">
      <dgm:prSet/>
      <dgm:spPr/>
      <dgm:t>
        <a:bodyPr/>
        <a:lstStyle/>
        <a:p>
          <a:endParaRPr lang="en-US"/>
        </a:p>
      </dgm:t>
    </dgm:pt>
    <dgm:pt modelId="{0D11DEE4-F394-48D4-AE89-1602F8FA77C5}" type="sibTrans" cxnId="{CAB042F8-028D-4BD8-8BEE-BE7FA37732E7}">
      <dgm:prSet phldrT="05" phldr="0"/>
      <dgm:spPr/>
      <dgm:t>
        <a:bodyPr/>
        <a:lstStyle/>
        <a:p>
          <a:endParaRPr lang="en-US"/>
        </a:p>
      </dgm:t>
    </dgm:pt>
    <dgm:pt modelId="{D0E91E88-EF51-4BEA-A2E3-3B36C2330650}" type="pres">
      <dgm:prSet presAssocID="{A42CD2D7-6785-4C42-9D4C-36D7667B86B2}" presName="diagram" presStyleCnt="0">
        <dgm:presLayoutVars>
          <dgm:dir/>
          <dgm:resizeHandles val="exact"/>
        </dgm:presLayoutVars>
      </dgm:prSet>
      <dgm:spPr/>
    </dgm:pt>
    <dgm:pt modelId="{42C9245F-6A95-4E16-AA2F-682F0904FF7F}" type="pres">
      <dgm:prSet presAssocID="{A7B8CBBE-7E27-4475-AA15-AC6F36D30E6B}" presName="node" presStyleLbl="node1" presStyleIdx="0" presStyleCnt="5">
        <dgm:presLayoutVars>
          <dgm:bulletEnabled val="1"/>
        </dgm:presLayoutVars>
      </dgm:prSet>
      <dgm:spPr/>
    </dgm:pt>
    <dgm:pt modelId="{CBC1D5A8-4688-4131-98BA-F510D2CEAE82}" type="pres">
      <dgm:prSet presAssocID="{3F2A0548-FC3A-47B2-AA57-36D16C71606F}" presName="sibTrans" presStyleCnt="0"/>
      <dgm:spPr/>
    </dgm:pt>
    <dgm:pt modelId="{3DEF3FBE-26D6-4DA3-9DAA-D1F838D505E7}" type="pres">
      <dgm:prSet presAssocID="{2E246117-864A-409D-ABFC-754C75F87CE7}" presName="node" presStyleLbl="node1" presStyleIdx="1" presStyleCnt="5">
        <dgm:presLayoutVars>
          <dgm:bulletEnabled val="1"/>
        </dgm:presLayoutVars>
      </dgm:prSet>
      <dgm:spPr/>
    </dgm:pt>
    <dgm:pt modelId="{21548C84-583D-4756-83A7-017DFF7F78B2}" type="pres">
      <dgm:prSet presAssocID="{086A612B-CDE8-4165-8AAC-B49776E10C4C}" presName="sibTrans" presStyleCnt="0"/>
      <dgm:spPr/>
    </dgm:pt>
    <dgm:pt modelId="{ED8F84D0-EAB0-458D-928C-91F2570D46FC}" type="pres">
      <dgm:prSet presAssocID="{3582859F-BB5A-4B77-AC25-C9A9D73AA2D2}" presName="node" presStyleLbl="node1" presStyleIdx="2" presStyleCnt="5">
        <dgm:presLayoutVars>
          <dgm:bulletEnabled val="1"/>
        </dgm:presLayoutVars>
      </dgm:prSet>
      <dgm:spPr/>
    </dgm:pt>
    <dgm:pt modelId="{C9F5895E-5F72-4B4F-9901-1E9146409655}" type="pres">
      <dgm:prSet presAssocID="{D7490D2A-B754-4F1F-B727-80F5F6C34BAE}" presName="sibTrans" presStyleCnt="0"/>
      <dgm:spPr/>
    </dgm:pt>
    <dgm:pt modelId="{F3838CED-3311-4044-990A-DCBF69ED8BFA}" type="pres">
      <dgm:prSet presAssocID="{98E59E3F-6A92-4585-9E83-7E4ECCC6D6E2}" presName="node" presStyleLbl="node1" presStyleIdx="3" presStyleCnt="5">
        <dgm:presLayoutVars>
          <dgm:bulletEnabled val="1"/>
        </dgm:presLayoutVars>
      </dgm:prSet>
      <dgm:spPr/>
    </dgm:pt>
    <dgm:pt modelId="{EC1FA3BB-530D-447D-A406-E6B3642F2D41}" type="pres">
      <dgm:prSet presAssocID="{117EE5CC-E827-442B-9902-BFF303FCF136}" presName="sibTrans" presStyleCnt="0"/>
      <dgm:spPr/>
    </dgm:pt>
    <dgm:pt modelId="{8628CE1E-4A26-495D-85EA-46BEF154F2FE}" type="pres">
      <dgm:prSet presAssocID="{45331E88-09B4-47F1-84FF-72EAFCD5367F}" presName="node" presStyleLbl="node1" presStyleIdx="4" presStyleCnt="5">
        <dgm:presLayoutVars>
          <dgm:bulletEnabled val="1"/>
        </dgm:presLayoutVars>
      </dgm:prSet>
      <dgm:spPr/>
    </dgm:pt>
  </dgm:ptLst>
  <dgm:cxnLst>
    <dgm:cxn modelId="{B4D9823D-593B-458C-B71D-4989FF8E5226}" srcId="{A42CD2D7-6785-4C42-9D4C-36D7667B86B2}" destId="{98E59E3F-6A92-4585-9E83-7E4ECCC6D6E2}" srcOrd="3" destOrd="0" parTransId="{E796E177-8468-49C6-8E47-5667C9A8AA8F}" sibTransId="{117EE5CC-E827-442B-9902-BFF303FCF136}"/>
    <dgm:cxn modelId="{8D0AE869-3446-4218-A070-ABAD80B7551C}" type="presOf" srcId="{3582859F-BB5A-4B77-AC25-C9A9D73AA2D2}" destId="{ED8F84D0-EAB0-458D-928C-91F2570D46FC}" srcOrd="0" destOrd="0" presId="urn:microsoft.com/office/officeart/2005/8/layout/default"/>
    <dgm:cxn modelId="{ABFCFC69-90F0-4182-BA94-0B2FE849EACA}" type="presOf" srcId="{A7B8CBBE-7E27-4475-AA15-AC6F36D30E6B}" destId="{42C9245F-6A95-4E16-AA2F-682F0904FF7F}" srcOrd="0" destOrd="0" presId="urn:microsoft.com/office/officeart/2005/8/layout/default"/>
    <dgm:cxn modelId="{8E427477-045B-4388-A6C1-60E22DC6BF80}" type="presOf" srcId="{98E59E3F-6A92-4585-9E83-7E4ECCC6D6E2}" destId="{F3838CED-3311-4044-990A-DCBF69ED8BFA}" srcOrd="0" destOrd="0" presId="urn:microsoft.com/office/officeart/2005/8/layout/default"/>
    <dgm:cxn modelId="{55B8C558-0803-4C79-85F4-8791D4746FBE}" type="presOf" srcId="{45331E88-09B4-47F1-84FF-72EAFCD5367F}" destId="{8628CE1E-4A26-495D-85EA-46BEF154F2FE}" srcOrd="0" destOrd="0" presId="urn:microsoft.com/office/officeart/2005/8/layout/default"/>
    <dgm:cxn modelId="{7DA9FFAD-2F75-4B95-836D-0276F283780F}" srcId="{A42CD2D7-6785-4C42-9D4C-36D7667B86B2}" destId="{A7B8CBBE-7E27-4475-AA15-AC6F36D30E6B}" srcOrd="0" destOrd="0" parTransId="{ACE7A8E4-E0E1-498B-84D4-3010CE33A368}" sibTransId="{3F2A0548-FC3A-47B2-AA57-36D16C71606F}"/>
    <dgm:cxn modelId="{B630DFB0-88BA-4722-9F42-A2B52E8B7B50}" srcId="{A42CD2D7-6785-4C42-9D4C-36D7667B86B2}" destId="{3582859F-BB5A-4B77-AC25-C9A9D73AA2D2}" srcOrd="2" destOrd="0" parTransId="{6B9C28E1-786F-4261-BAC8-7682A9500DDD}" sibTransId="{D7490D2A-B754-4F1F-B727-80F5F6C34BAE}"/>
    <dgm:cxn modelId="{019CA8B8-0A66-4507-80EE-B3F1B2503686}" type="presOf" srcId="{2E246117-864A-409D-ABFC-754C75F87CE7}" destId="{3DEF3FBE-26D6-4DA3-9DAA-D1F838D505E7}" srcOrd="0" destOrd="0" presId="urn:microsoft.com/office/officeart/2005/8/layout/default"/>
    <dgm:cxn modelId="{945D6CC5-10BB-4647-A5BF-512D037280EF}" srcId="{A42CD2D7-6785-4C42-9D4C-36D7667B86B2}" destId="{2E246117-864A-409D-ABFC-754C75F87CE7}" srcOrd="1" destOrd="0" parTransId="{3737082A-9B85-46AF-84E7-A911AEF06EC1}" sibTransId="{086A612B-CDE8-4165-8AAC-B49776E10C4C}"/>
    <dgm:cxn modelId="{0C6D83D4-119E-438F-A315-8FAD308A6E03}" type="presOf" srcId="{A42CD2D7-6785-4C42-9D4C-36D7667B86B2}" destId="{D0E91E88-EF51-4BEA-A2E3-3B36C2330650}" srcOrd="0" destOrd="0" presId="urn:microsoft.com/office/officeart/2005/8/layout/default"/>
    <dgm:cxn modelId="{CAB042F8-028D-4BD8-8BEE-BE7FA37732E7}" srcId="{A42CD2D7-6785-4C42-9D4C-36D7667B86B2}" destId="{45331E88-09B4-47F1-84FF-72EAFCD5367F}" srcOrd="4" destOrd="0" parTransId="{EEBD86FB-86B5-49B0-8829-4E3D8865F699}" sibTransId="{0D11DEE4-F394-48D4-AE89-1602F8FA77C5}"/>
    <dgm:cxn modelId="{3AE5419B-C372-42D1-ADF1-4B150BBDAAA4}" type="presParOf" srcId="{D0E91E88-EF51-4BEA-A2E3-3B36C2330650}" destId="{42C9245F-6A95-4E16-AA2F-682F0904FF7F}" srcOrd="0" destOrd="0" presId="urn:microsoft.com/office/officeart/2005/8/layout/default"/>
    <dgm:cxn modelId="{AD458172-6441-488C-B1C1-31277FF389A2}" type="presParOf" srcId="{D0E91E88-EF51-4BEA-A2E3-3B36C2330650}" destId="{CBC1D5A8-4688-4131-98BA-F510D2CEAE82}" srcOrd="1" destOrd="0" presId="urn:microsoft.com/office/officeart/2005/8/layout/default"/>
    <dgm:cxn modelId="{BD8C1681-15DA-4697-B739-1E9FF91D6ADA}" type="presParOf" srcId="{D0E91E88-EF51-4BEA-A2E3-3B36C2330650}" destId="{3DEF3FBE-26D6-4DA3-9DAA-D1F838D505E7}" srcOrd="2" destOrd="0" presId="urn:microsoft.com/office/officeart/2005/8/layout/default"/>
    <dgm:cxn modelId="{D9833027-2E5B-457F-956C-8A83F9380074}" type="presParOf" srcId="{D0E91E88-EF51-4BEA-A2E3-3B36C2330650}" destId="{21548C84-583D-4756-83A7-017DFF7F78B2}" srcOrd="3" destOrd="0" presId="urn:microsoft.com/office/officeart/2005/8/layout/default"/>
    <dgm:cxn modelId="{02072C2C-D9A0-4E5B-B54E-660013E56FEF}" type="presParOf" srcId="{D0E91E88-EF51-4BEA-A2E3-3B36C2330650}" destId="{ED8F84D0-EAB0-458D-928C-91F2570D46FC}" srcOrd="4" destOrd="0" presId="urn:microsoft.com/office/officeart/2005/8/layout/default"/>
    <dgm:cxn modelId="{314FFF8E-F536-4167-84AC-93ED14FB3007}" type="presParOf" srcId="{D0E91E88-EF51-4BEA-A2E3-3B36C2330650}" destId="{C9F5895E-5F72-4B4F-9901-1E9146409655}" srcOrd="5" destOrd="0" presId="urn:microsoft.com/office/officeart/2005/8/layout/default"/>
    <dgm:cxn modelId="{C4C7CA84-CD02-491C-A4C8-8A14CDAACEDF}" type="presParOf" srcId="{D0E91E88-EF51-4BEA-A2E3-3B36C2330650}" destId="{F3838CED-3311-4044-990A-DCBF69ED8BFA}" srcOrd="6" destOrd="0" presId="urn:microsoft.com/office/officeart/2005/8/layout/default"/>
    <dgm:cxn modelId="{71EFF147-BCD8-47B3-B817-EE856F7D3596}" type="presParOf" srcId="{D0E91E88-EF51-4BEA-A2E3-3B36C2330650}" destId="{EC1FA3BB-530D-447D-A406-E6B3642F2D41}" srcOrd="7" destOrd="0" presId="urn:microsoft.com/office/officeart/2005/8/layout/default"/>
    <dgm:cxn modelId="{CCFD740E-375B-44E2-B2D4-8B57116272AB}" type="presParOf" srcId="{D0E91E88-EF51-4BEA-A2E3-3B36C2330650}" destId="{8628CE1E-4A26-495D-85EA-46BEF154F2F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4648D0-E250-43E1-A388-0DA1F6388CCF}"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CD8D9843-0CAC-4887-8E79-E5AFDC95524C}">
      <dgm:prSet/>
      <dgm:spPr/>
      <dgm:t>
        <a:bodyPr/>
        <a:lstStyle/>
        <a:p>
          <a:r>
            <a:rPr lang="en-US" b="1"/>
            <a:t>Privileged User Access:</a:t>
          </a:r>
          <a:r>
            <a:rPr lang="en-US"/>
            <a:t> Management and monitoring of elevated permissions.</a:t>
          </a:r>
        </a:p>
      </dgm:t>
    </dgm:pt>
    <dgm:pt modelId="{0A42D533-B76A-4D76-85C7-CA7633C7CC75}" type="parTrans" cxnId="{FE565406-4F53-434C-9518-173C2665BEE9}">
      <dgm:prSet/>
      <dgm:spPr/>
      <dgm:t>
        <a:bodyPr/>
        <a:lstStyle/>
        <a:p>
          <a:endParaRPr lang="en-US"/>
        </a:p>
      </dgm:t>
    </dgm:pt>
    <dgm:pt modelId="{E956F1CF-172C-4E1A-AFE2-7ED1991ED449}" type="sibTrans" cxnId="{FE565406-4F53-434C-9518-173C2665BEE9}">
      <dgm:prSet/>
      <dgm:spPr/>
      <dgm:t>
        <a:bodyPr/>
        <a:lstStyle/>
        <a:p>
          <a:endParaRPr lang="en-US"/>
        </a:p>
      </dgm:t>
    </dgm:pt>
    <dgm:pt modelId="{C978DB65-DACC-4019-89E5-B0739BF3ACB4}">
      <dgm:prSet/>
      <dgm:spPr/>
      <dgm:t>
        <a:bodyPr/>
        <a:lstStyle/>
        <a:p>
          <a:r>
            <a:rPr lang="en-US" b="1"/>
            <a:t>Regulatory Compliance:</a:t>
          </a:r>
          <a:r>
            <a:rPr lang="en-US"/>
            <a:t> Adherence to data protection laws.</a:t>
          </a:r>
        </a:p>
      </dgm:t>
    </dgm:pt>
    <dgm:pt modelId="{6989A700-8303-4713-A987-A77CFB3454E8}" type="parTrans" cxnId="{D236FAF9-E6B8-4B83-AB5D-9F8D56CEA52C}">
      <dgm:prSet/>
      <dgm:spPr/>
      <dgm:t>
        <a:bodyPr/>
        <a:lstStyle/>
        <a:p>
          <a:endParaRPr lang="en-US"/>
        </a:p>
      </dgm:t>
    </dgm:pt>
    <dgm:pt modelId="{D45C4BA5-F477-41D8-BE03-EC8220F6D2C0}" type="sibTrans" cxnId="{D236FAF9-E6B8-4B83-AB5D-9F8D56CEA52C}">
      <dgm:prSet/>
      <dgm:spPr/>
      <dgm:t>
        <a:bodyPr/>
        <a:lstStyle/>
        <a:p>
          <a:endParaRPr lang="en-US"/>
        </a:p>
      </dgm:t>
    </dgm:pt>
    <dgm:pt modelId="{238424CC-621F-4D61-A372-B734C97F7879}">
      <dgm:prSet/>
      <dgm:spPr/>
      <dgm:t>
        <a:bodyPr/>
        <a:lstStyle/>
        <a:p>
          <a:r>
            <a:rPr lang="en-US" b="1"/>
            <a:t>Data Location:</a:t>
          </a:r>
          <a:r>
            <a:rPr lang="en-US"/>
            <a:t> Understanding and controlling data storage locations.</a:t>
          </a:r>
        </a:p>
      </dgm:t>
    </dgm:pt>
    <dgm:pt modelId="{4F048571-1D1A-4091-A2D1-E13C2CF00A78}" type="parTrans" cxnId="{49065D89-4C38-46D2-8943-23ACEB99598B}">
      <dgm:prSet/>
      <dgm:spPr/>
      <dgm:t>
        <a:bodyPr/>
        <a:lstStyle/>
        <a:p>
          <a:endParaRPr lang="en-US"/>
        </a:p>
      </dgm:t>
    </dgm:pt>
    <dgm:pt modelId="{0882E9A6-6173-4639-9E4F-36382A947A03}" type="sibTrans" cxnId="{49065D89-4C38-46D2-8943-23ACEB99598B}">
      <dgm:prSet/>
      <dgm:spPr/>
      <dgm:t>
        <a:bodyPr/>
        <a:lstStyle/>
        <a:p>
          <a:endParaRPr lang="en-US"/>
        </a:p>
      </dgm:t>
    </dgm:pt>
    <dgm:pt modelId="{2A3A363F-386A-4152-8E90-A7309F7A0513}">
      <dgm:prSet/>
      <dgm:spPr/>
      <dgm:t>
        <a:bodyPr/>
        <a:lstStyle/>
        <a:p>
          <a:r>
            <a:rPr lang="en-US" b="1"/>
            <a:t>Data Segregation:</a:t>
          </a:r>
          <a:r>
            <a:rPr lang="en-US"/>
            <a:t> Ensuring separation of data in shared environments.</a:t>
          </a:r>
        </a:p>
      </dgm:t>
    </dgm:pt>
    <dgm:pt modelId="{F4D844FB-1F6A-4A69-AB5A-87FCB9E30E87}" type="parTrans" cxnId="{87AC6DEB-9179-491C-BC7A-7FC682923230}">
      <dgm:prSet/>
      <dgm:spPr/>
      <dgm:t>
        <a:bodyPr/>
        <a:lstStyle/>
        <a:p>
          <a:endParaRPr lang="en-US"/>
        </a:p>
      </dgm:t>
    </dgm:pt>
    <dgm:pt modelId="{3B594563-08FB-4520-8482-5309B3A7647F}" type="sibTrans" cxnId="{87AC6DEB-9179-491C-BC7A-7FC682923230}">
      <dgm:prSet/>
      <dgm:spPr/>
      <dgm:t>
        <a:bodyPr/>
        <a:lstStyle/>
        <a:p>
          <a:endParaRPr lang="en-US"/>
        </a:p>
      </dgm:t>
    </dgm:pt>
    <dgm:pt modelId="{4B0C44DF-9C54-4A76-B0C0-172B32E8C817}">
      <dgm:prSet/>
      <dgm:spPr/>
      <dgm:t>
        <a:bodyPr/>
        <a:lstStyle/>
        <a:p>
          <a:r>
            <a:rPr lang="en-US" b="1"/>
            <a:t>Recovery:</a:t>
          </a:r>
          <a:r>
            <a:rPr lang="en-US"/>
            <a:t> Backup and recovery solutions.</a:t>
          </a:r>
        </a:p>
      </dgm:t>
    </dgm:pt>
    <dgm:pt modelId="{3EC3D38B-060F-4E21-A287-E0EFDB9686C2}" type="parTrans" cxnId="{51D71A81-483B-430B-B45C-A27E27856ACC}">
      <dgm:prSet/>
      <dgm:spPr/>
      <dgm:t>
        <a:bodyPr/>
        <a:lstStyle/>
        <a:p>
          <a:endParaRPr lang="en-US"/>
        </a:p>
      </dgm:t>
    </dgm:pt>
    <dgm:pt modelId="{DEDF59CC-9E30-4AA8-801E-056E3762754D}" type="sibTrans" cxnId="{51D71A81-483B-430B-B45C-A27E27856ACC}">
      <dgm:prSet/>
      <dgm:spPr/>
      <dgm:t>
        <a:bodyPr/>
        <a:lstStyle/>
        <a:p>
          <a:endParaRPr lang="en-US"/>
        </a:p>
      </dgm:t>
    </dgm:pt>
    <dgm:pt modelId="{41C2BCAA-32BF-4B73-A9A5-15FC95566F56}">
      <dgm:prSet/>
      <dgm:spPr/>
      <dgm:t>
        <a:bodyPr/>
        <a:lstStyle/>
        <a:p>
          <a:r>
            <a:rPr lang="en-US" b="1"/>
            <a:t>Investigative Support:</a:t>
          </a:r>
          <a:r>
            <a:rPr lang="en-US"/>
            <a:t> Analysis and response to security incidents.</a:t>
          </a:r>
        </a:p>
      </dgm:t>
    </dgm:pt>
    <dgm:pt modelId="{148F2041-216D-4E04-B277-6D367DA5708D}" type="parTrans" cxnId="{79561278-68C0-4B2F-825A-AD919BCFD226}">
      <dgm:prSet/>
      <dgm:spPr/>
      <dgm:t>
        <a:bodyPr/>
        <a:lstStyle/>
        <a:p>
          <a:endParaRPr lang="en-US"/>
        </a:p>
      </dgm:t>
    </dgm:pt>
    <dgm:pt modelId="{14457CC2-5295-4EF3-B728-29B7C14E95A3}" type="sibTrans" cxnId="{79561278-68C0-4B2F-825A-AD919BCFD226}">
      <dgm:prSet/>
      <dgm:spPr/>
      <dgm:t>
        <a:bodyPr/>
        <a:lstStyle/>
        <a:p>
          <a:endParaRPr lang="en-US"/>
        </a:p>
      </dgm:t>
    </dgm:pt>
    <dgm:pt modelId="{B1D8EDE1-4F44-4E04-A3DD-526F1A33E1E7}">
      <dgm:prSet/>
      <dgm:spPr/>
      <dgm:t>
        <a:bodyPr/>
        <a:lstStyle/>
        <a:p>
          <a:r>
            <a:rPr lang="en-US" b="1"/>
            <a:t>Long-Term Viability:</a:t>
          </a:r>
          <a:r>
            <a:rPr lang="en-US"/>
            <a:t> Addressing service stability and continuity risks.</a:t>
          </a:r>
        </a:p>
      </dgm:t>
    </dgm:pt>
    <dgm:pt modelId="{CFA21AE5-E8F8-491B-8BCC-B256C52944FA}" type="parTrans" cxnId="{41A10810-CB66-4EC5-B844-E72AB894C057}">
      <dgm:prSet/>
      <dgm:spPr/>
      <dgm:t>
        <a:bodyPr/>
        <a:lstStyle/>
        <a:p>
          <a:endParaRPr lang="en-US"/>
        </a:p>
      </dgm:t>
    </dgm:pt>
    <dgm:pt modelId="{71750542-C450-4C90-B0AC-050C38C039B0}" type="sibTrans" cxnId="{41A10810-CB66-4EC5-B844-E72AB894C057}">
      <dgm:prSet/>
      <dgm:spPr/>
      <dgm:t>
        <a:bodyPr/>
        <a:lstStyle/>
        <a:p>
          <a:endParaRPr lang="en-US"/>
        </a:p>
      </dgm:t>
    </dgm:pt>
    <dgm:pt modelId="{26200C54-1DD7-4CCE-900D-A277145BDAD5}" type="pres">
      <dgm:prSet presAssocID="{064648D0-E250-43E1-A388-0DA1F6388CCF}" presName="vert0" presStyleCnt="0">
        <dgm:presLayoutVars>
          <dgm:dir/>
          <dgm:animOne val="branch"/>
          <dgm:animLvl val="lvl"/>
        </dgm:presLayoutVars>
      </dgm:prSet>
      <dgm:spPr/>
    </dgm:pt>
    <dgm:pt modelId="{DEA9CFFB-060F-4DBD-949B-A2F23BD8C103}" type="pres">
      <dgm:prSet presAssocID="{CD8D9843-0CAC-4887-8E79-E5AFDC95524C}" presName="thickLine" presStyleLbl="alignNode1" presStyleIdx="0" presStyleCnt="7"/>
      <dgm:spPr/>
    </dgm:pt>
    <dgm:pt modelId="{01C23088-12DF-4243-A28D-E18073D242A0}" type="pres">
      <dgm:prSet presAssocID="{CD8D9843-0CAC-4887-8E79-E5AFDC95524C}" presName="horz1" presStyleCnt="0"/>
      <dgm:spPr/>
    </dgm:pt>
    <dgm:pt modelId="{4E5375BA-30F8-400C-945A-5234F68BB089}" type="pres">
      <dgm:prSet presAssocID="{CD8D9843-0CAC-4887-8E79-E5AFDC95524C}" presName="tx1" presStyleLbl="revTx" presStyleIdx="0" presStyleCnt="7"/>
      <dgm:spPr/>
    </dgm:pt>
    <dgm:pt modelId="{E93DFFFE-0E3C-4AAF-B9F4-9315CAB53B6F}" type="pres">
      <dgm:prSet presAssocID="{CD8D9843-0CAC-4887-8E79-E5AFDC95524C}" presName="vert1" presStyleCnt="0"/>
      <dgm:spPr/>
    </dgm:pt>
    <dgm:pt modelId="{039BD6BF-59CC-414A-8C86-943759EAA63B}" type="pres">
      <dgm:prSet presAssocID="{C978DB65-DACC-4019-89E5-B0739BF3ACB4}" presName="thickLine" presStyleLbl="alignNode1" presStyleIdx="1" presStyleCnt="7"/>
      <dgm:spPr/>
    </dgm:pt>
    <dgm:pt modelId="{5D18F562-CC94-4316-80FA-3A8309E5B22D}" type="pres">
      <dgm:prSet presAssocID="{C978DB65-DACC-4019-89E5-B0739BF3ACB4}" presName="horz1" presStyleCnt="0"/>
      <dgm:spPr/>
    </dgm:pt>
    <dgm:pt modelId="{5CE5B74F-F030-4928-A287-B1CC47712935}" type="pres">
      <dgm:prSet presAssocID="{C978DB65-DACC-4019-89E5-B0739BF3ACB4}" presName="tx1" presStyleLbl="revTx" presStyleIdx="1" presStyleCnt="7"/>
      <dgm:spPr/>
    </dgm:pt>
    <dgm:pt modelId="{359FB16A-D737-437E-99F1-B80EA6459768}" type="pres">
      <dgm:prSet presAssocID="{C978DB65-DACC-4019-89E5-B0739BF3ACB4}" presName="vert1" presStyleCnt="0"/>
      <dgm:spPr/>
    </dgm:pt>
    <dgm:pt modelId="{B97F1B19-CF0E-41ED-AB0F-9A80575D875C}" type="pres">
      <dgm:prSet presAssocID="{238424CC-621F-4D61-A372-B734C97F7879}" presName="thickLine" presStyleLbl="alignNode1" presStyleIdx="2" presStyleCnt="7"/>
      <dgm:spPr/>
    </dgm:pt>
    <dgm:pt modelId="{4E5BB582-ACEE-4EAB-836E-CD60E701D492}" type="pres">
      <dgm:prSet presAssocID="{238424CC-621F-4D61-A372-B734C97F7879}" presName="horz1" presStyleCnt="0"/>
      <dgm:spPr/>
    </dgm:pt>
    <dgm:pt modelId="{DC9EFAAF-DBB6-4766-AFAA-686F8A7E7440}" type="pres">
      <dgm:prSet presAssocID="{238424CC-621F-4D61-A372-B734C97F7879}" presName="tx1" presStyleLbl="revTx" presStyleIdx="2" presStyleCnt="7"/>
      <dgm:spPr/>
    </dgm:pt>
    <dgm:pt modelId="{96ADC24A-DF86-41A2-A081-AE133A9F0D5E}" type="pres">
      <dgm:prSet presAssocID="{238424CC-621F-4D61-A372-B734C97F7879}" presName="vert1" presStyleCnt="0"/>
      <dgm:spPr/>
    </dgm:pt>
    <dgm:pt modelId="{A1CF8F82-66C6-4D2D-8B89-4E7B93E617ED}" type="pres">
      <dgm:prSet presAssocID="{2A3A363F-386A-4152-8E90-A7309F7A0513}" presName="thickLine" presStyleLbl="alignNode1" presStyleIdx="3" presStyleCnt="7"/>
      <dgm:spPr/>
    </dgm:pt>
    <dgm:pt modelId="{C8DFB25A-B971-4B76-96C5-00E8B9BDE5F0}" type="pres">
      <dgm:prSet presAssocID="{2A3A363F-386A-4152-8E90-A7309F7A0513}" presName="horz1" presStyleCnt="0"/>
      <dgm:spPr/>
    </dgm:pt>
    <dgm:pt modelId="{E3007ED9-8866-4BD0-BFD3-37B470D6B528}" type="pres">
      <dgm:prSet presAssocID="{2A3A363F-386A-4152-8E90-A7309F7A0513}" presName="tx1" presStyleLbl="revTx" presStyleIdx="3" presStyleCnt="7"/>
      <dgm:spPr/>
    </dgm:pt>
    <dgm:pt modelId="{E0919B56-D89F-42F1-9D69-DFA2BB187C22}" type="pres">
      <dgm:prSet presAssocID="{2A3A363F-386A-4152-8E90-A7309F7A0513}" presName="vert1" presStyleCnt="0"/>
      <dgm:spPr/>
    </dgm:pt>
    <dgm:pt modelId="{E790DEBA-FD99-4FD0-A2EA-74CD2CC73A76}" type="pres">
      <dgm:prSet presAssocID="{4B0C44DF-9C54-4A76-B0C0-172B32E8C817}" presName="thickLine" presStyleLbl="alignNode1" presStyleIdx="4" presStyleCnt="7"/>
      <dgm:spPr/>
    </dgm:pt>
    <dgm:pt modelId="{7CE8BEE5-3942-4C0E-AEFE-9B86CF3AE26E}" type="pres">
      <dgm:prSet presAssocID="{4B0C44DF-9C54-4A76-B0C0-172B32E8C817}" presName="horz1" presStyleCnt="0"/>
      <dgm:spPr/>
    </dgm:pt>
    <dgm:pt modelId="{C15F9DBB-6953-4D4E-90A6-CDA61BED3844}" type="pres">
      <dgm:prSet presAssocID="{4B0C44DF-9C54-4A76-B0C0-172B32E8C817}" presName="tx1" presStyleLbl="revTx" presStyleIdx="4" presStyleCnt="7"/>
      <dgm:spPr/>
    </dgm:pt>
    <dgm:pt modelId="{55FE3FE1-2E9B-4FA9-A295-46CA56A62D53}" type="pres">
      <dgm:prSet presAssocID="{4B0C44DF-9C54-4A76-B0C0-172B32E8C817}" presName="vert1" presStyleCnt="0"/>
      <dgm:spPr/>
    </dgm:pt>
    <dgm:pt modelId="{D9B4CA29-2286-4C48-86E3-7D549D5978EA}" type="pres">
      <dgm:prSet presAssocID="{41C2BCAA-32BF-4B73-A9A5-15FC95566F56}" presName="thickLine" presStyleLbl="alignNode1" presStyleIdx="5" presStyleCnt="7"/>
      <dgm:spPr/>
    </dgm:pt>
    <dgm:pt modelId="{68FF93D1-BE35-4839-A90E-B05E1811E4FF}" type="pres">
      <dgm:prSet presAssocID="{41C2BCAA-32BF-4B73-A9A5-15FC95566F56}" presName="horz1" presStyleCnt="0"/>
      <dgm:spPr/>
    </dgm:pt>
    <dgm:pt modelId="{87389E2B-9E96-490C-92A3-E4B8CA1D9D99}" type="pres">
      <dgm:prSet presAssocID="{41C2BCAA-32BF-4B73-A9A5-15FC95566F56}" presName="tx1" presStyleLbl="revTx" presStyleIdx="5" presStyleCnt="7"/>
      <dgm:spPr/>
    </dgm:pt>
    <dgm:pt modelId="{15B02BEB-9D14-4EE0-A910-4E06B8092D35}" type="pres">
      <dgm:prSet presAssocID="{41C2BCAA-32BF-4B73-A9A5-15FC95566F56}" presName="vert1" presStyleCnt="0"/>
      <dgm:spPr/>
    </dgm:pt>
    <dgm:pt modelId="{8E912186-DD31-4D30-9AD3-C483FEEDA0B1}" type="pres">
      <dgm:prSet presAssocID="{B1D8EDE1-4F44-4E04-A3DD-526F1A33E1E7}" presName="thickLine" presStyleLbl="alignNode1" presStyleIdx="6" presStyleCnt="7"/>
      <dgm:spPr/>
    </dgm:pt>
    <dgm:pt modelId="{F3D24ED5-AADF-4A3C-985E-4E8CA32E5B13}" type="pres">
      <dgm:prSet presAssocID="{B1D8EDE1-4F44-4E04-A3DD-526F1A33E1E7}" presName="horz1" presStyleCnt="0"/>
      <dgm:spPr/>
    </dgm:pt>
    <dgm:pt modelId="{F97146AB-81D1-4DF2-AF88-22F121516250}" type="pres">
      <dgm:prSet presAssocID="{B1D8EDE1-4F44-4E04-A3DD-526F1A33E1E7}" presName="tx1" presStyleLbl="revTx" presStyleIdx="6" presStyleCnt="7"/>
      <dgm:spPr/>
    </dgm:pt>
    <dgm:pt modelId="{65CCD47B-73EE-493C-BB4D-624D216ADECC}" type="pres">
      <dgm:prSet presAssocID="{B1D8EDE1-4F44-4E04-A3DD-526F1A33E1E7}" presName="vert1" presStyleCnt="0"/>
      <dgm:spPr/>
    </dgm:pt>
  </dgm:ptLst>
  <dgm:cxnLst>
    <dgm:cxn modelId="{FE565406-4F53-434C-9518-173C2665BEE9}" srcId="{064648D0-E250-43E1-A388-0DA1F6388CCF}" destId="{CD8D9843-0CAC-4887-8E79-E5AFDC95524C}" srcOrd="0" destOrd="0" parTransId="{0A42D533-B76A-4D76-85C7-CA7633C7CC75}" sibTransId="{E956F1CF-172C-4E1A-AFE2-7ED1991ED449}"/>
    <dgm:cxn modelId="{41A10810-CB66-4EC5-B844-E72AB894C057}" srcId="{064648D0-E250-43E1-A388-0DA1F6388CCF}" destId="{B1D8EDE1-4F44-4E04-A3DD-526F1A33E1E7}" srcOrd="6" destOrd="0" parTransId="{CFA21AE5-E8F8-491B-8BCC-B256C52944FA}" sibTransId="{71750542-C450-4C90-B0AC-050C38C039B0}"/>
    <dgm:cxn modelId="{11764915-D591-47EC-8E3E-3DE10F5572A7}" type="presOf" srcId="{238424CC-621F-4D61-A372-B734C97F7879}" destId="{DC9EFAAF-DBB6-4766-AFAA-686F8A7E7440}" srcOrd="0" destOrd="0" presId="urn:microsoft.com/office/officeart/2008/layout/LinedList"/>
    <dgm:cxn modelId="{F5868249-682B-4FD6-ABB6-DC65B6DC619C}" type="presOf" srcId="{41C2BCAA-32BF-4B73-A9A5-15FC95566F56}" destId="{87389E2B-9E96-490C-92A3-E4B8CA1D9D99}" srcOrd="0" destOrd="0" presId="urn:microsoft.com/office/officeart/2008/layout/LinedList"/>
    <dgm:cxn modelId="{F437EA6A-F7AD-4716-A098-D7E72501F834}" type="presOf" srcId="{B1D8EDE1-4F44-4E04-A3DD-526F1A33E1E7}" destId="{F97146AB-81D1-4DF2-AF88-22F121516250}" srcOrd="0" destOrd="0" presId="urn:microsoft.com/office/officeart/2008/layout/LinedList"/>
    <dgm:cxn modelId="{9C666777-8C19-4DF6-B65E-9B91CCEFC6D2}" type="presOf" srcId="{CD8D9843-0CAC-4887-8E79-E5AFDC95524C}" destId="{4E5375BA-30F8-400C-945A-5234F68BB089}" srcOrd="0" destOrd="0" presId="urn:microsoft.com/office/officeart/2008/layout/LinedList"/>
    <dgm:cxn modelId="{79561278-68C0-4B2F-825A-AD919BCFD226}" srcId="{064648D0-E250-43E1-A388-0DA1F6388CCF}" destId="{41C2BCAA-32BF-4B73-A9A5-15FC95566F56}" srcOrd="5" destOrd="0" parTransId="{148F2041-216D-4E04-B277-6D367DA5708D}" sibTransId="{14457CC2-5295-4EF3-B728-29B7C14E95A3}"/>
    <dgm:cxn modelId="{E006A77A-CB8A-4A3D-A0E2-5AFC30121DFB}" type="presOf" srcId="{2A3A363F-386A-4152-8E90-A7309F7A0513}" destId="{E3007ED9-8866-4BD0-BFD3-37B470D6B528}" srcOrd="0" destOrd="0" presId="urn:microsoft.com/office/officeart/2008/layout/LinedList"/>
    <dgm:cxn modelId="{51D71A81-483B-430B-B45C-A27E27856ACC}" srcId="{064648D0-E250-43E1-A388-0DA1F6388CCF}" destId="{4B0C44DF-9C54-4A76-B0C0-172B32E8C817}" srcOrd="4" destOrd="0" parTransId="{3EC3D38B-060F-4E21-A287-E0EFDB9686C2}" sibTransId="{DEDF59CC-9E30-4AA8-801E-056E3762754D}"/>
    <dgm:cxn modelId="{49065D89-4C38-46D2-8943-23ACEB99598B}" srcId="{064648D0-E250-43E1-A388-0DA1F6388CCF}" destId="{238424CC-621F-4D61-A372-B734C97F7879}" srcOrd="2" destOrd="0" parTransId="{4F048571-1D1A-4091-A2D1-E13C2CF00A78}" sibTransId="{0882E9A6-6173-4639-9E4F-36382A947A03}"/>
    <dgm:cxn modelId="{96D84AA4-FEB1-4106-A9A1-0B3EDA74FD95}" type="presOf" srcId="{4B0C44DF-9C54-4A76-B0C0-172B32E8C817}" destId="{C15F9DBB-6953-4D4E-90A6-CDA61BED3844}" srcOrd="0" destOrd="0" presId="urn:microsoft.com/office/officeart/2008/layout/LinedList"/>
    <dgm:cxn modelId="{87AC6DEB-9179-491C-BC7A-7FC682923230}" srcId="{064648D0-E250-43E1-A388-0DA1F6388CCF}" destId="{2A3A363F-386A-4152-8E90-A7309F7A0513}" srcOrd="3" destOrd="0" parTransId="{F4D844FB-1F6A-4A69-AB5A-87FCB9E30E87}" sibTransId="{3B594563-08FB-4520-8482-5309B3A7647F}"/>
    <dgm:cxn modelId="{FF5CC7F9-FE2A-4576-8F8A-E4C89B74D2C0}" type="presOf" srcId="{064648D0-E250-43E1-A388-0DA1F6388CCF}" destId="{26200C54-1DD7-4CCE-900D-A277145BDAD5}" srcOrd="0" destOrd="0" presId="urn:microsoft.com/office/officeart/2008/layout/LinedList"/>
    <dgm:cxn modelId="{D236FAF9-E6B8-4B83-AB5D-9F8D56CEA52C}" srcId="{064648D0-E250-43E1-A388-0DA1F6388CCF}" destId="{C978DB65-DACC-4019-89E5-B0739BF3ACB4}" srcOrd="1" destOrd="0" parTransId="{6989A700-8303-4713-A987-A77CFB3454E8}" sibTransId="{D45C4BA5-F477-41D8-BE03-EC8220F6D2C0}"/>
    <dgm:cxn modelId="{4E8DF3FA-2DC5-49DF-B440-9F73CB4DBBE1}" type="presOf" srcId="{C978DB65-DACC-4019-89E5-B0739BF3ACB4}" destId="{5CE5B74F-F030-4928-A287-B1CC47712935}" srcOrd="0" destOrd="0" presId="urn:microsoft.com/office/officeart/2008/layout/LinedList"/>
    <dgm:cxn modelId="{400972EF-B5CC-41BB-8BB9-346EE824021D}" type="presParOf" srcId="{26200C54-1DD7-4CCE-900D-A277145BDAD5}" destId="{DEA9CFFB-060F-4DBD-949B-A2F23BD8C103}" srcOrd="0" destOrd="0" presId="urn:microsoft.com/office/officeart/2008/layout/LinedList"/>
    <dgm:cxn modelId="{CD9222A2-5296-46E1-89E3-EA3E832F057C}" type="presParOf" srcId="{26200C54-1DD7-4CCE-900D-A277145BDAD5}" destId="{01C23088-12DF-4243-A28D-E18073D242A0}" srcOrd="1" destOrd="0" presId="urn:microsoft.com/office/officeart/2008/layout/LinedList"/>
    <dgm:cxn modelId="{719E6EA3-5A3D-4382-B0B1-80BB5898E033}" type="presParOf" srcId="{01C23088-12DF-4243-A28D-E18073D242A0}" destId="{4E5375BA-30F8-400C-945A-5234F68BB089}" srcOrd="0" destOrd="0" presId="urn:microsoft.com/office/officeart/2008/layout/LinedList"/>
    <dgm:cxn modelId="{37E727EE-20C1-4A41-9E9F-5BDAA1DBD7D6}" type="presParOf" srcId="{01C23088-12DF-4243-A28D-E18073D242A0}" destId="{E93DFFFE-0E3C-4AAF-B9F4-9315CAB53B6F}" srcOrd="1" destOrd="0" presId="urn:microsoft.com/office/officeart/2008/layout/LinedList"/>
    <dgm:cxn modelId="{E0AA2313-31AC-46C9-9652-C09B5EE43891}" type="presParOf" srcId="{26200C54-1DD7-4CCE-900D-A277145BDAD5}" destId="{039BD6BF-59CC-414A-8C86-943759EAA63B}" srcOrd="2" destOrd="0" presId="urn:microsoft.com/office/officeart/2008/layout/LinedList"/>
    <dgm:cxn modelId="{D53871FC-5996-4467-BD7E-F078B3A44039}" type="presParOf" srcId="{26200C54-1DD7-4CCE-900D-A277145BDAD5}" destId="{5D18F562-CC94-4316-80FA-3A8309E5B22D}" srcOrd="3" destOrd="0" presId="urn:microsoft.com/office/officeart/2008/layout/LinedList"/>
    <dgm:cxn modelId="{4AE3360C-82CF-4FEA-AAD0-497258C163F0}" type="presParOf" srcId="{5D18F562-CC94-4316-80FA-3A8309E5B22D}" destId="{5CE5B74F-F030-4928-A287-B1CC47712935}" srcOrd="0" destOrd="0" presId="urn:microsoft.com/office/officeart/2008/layout/LinedList"/>
    <dgm:cxn modelId="{0F1D7B4B-6431-46C5-ADEF-F949B6C588F4}" type="presParOf" srcId="{5D18F562-CC94-4316-80FA-3A8309E5B22D}" destId="{359FB16A-D737-437E-99F1-B80EA6459768}" srcOrd="1" destOrd="0" presId="urn:microsoft.com/office/officeart/2008/layout/LinedList"/>
    <dgm:cxn modelId="{09041929-02C8-43EB-BD44-B68E939CE249}" type="presParOf" srcId="{26200C54-1DD7-4CCE-900D-A277145BDAD5}" destId="{B97F1B19-CF0E-41ED-AB0F-9A80575D875C}" srcOrd="4" destOrd="0" presId="urn:microsoft.com/office/officeart/2008/layout/LinedList"/>
    <dgm:cxn modelId="{1148BF4C-7191-4F9E-B188-471C186C27BD}" type="presParOf" srcId="{26200C54-1DD7-4CCE-900D-A277145BDAD5}" destId="{4E5BB582-ACEE-4EAB-836E-CD60E701D492}" srcOrd="5" destOrd="0" presId="urn:microsoft.com/office/officeart/2008/layout/LinedList"/>
    <dgm:cxn modelId="{43A0779E-1E05-4B42-99E7-77F64799B3DC}" type="presParOf" srcId="{4E5BB582-ACEE-4EAB-836E-CD60E701D492}" destId="{DC9EFAAF-DBB6-4766-AFAA-686F8A7E7440}" srcOrd="0" destOrd="0" presId="urn:microsoft.com/office/officeart/2008/layout/LinedList"/>
    <dgm:cxn modelId="{9AE06BF7-367B-49D4-BAB2-8E93EBE905B8}" type="presParOf" srcId="{4E5BB582-ACEE-4EAB-836E-CD60E701D492}" destId="{96ADC24A-DF86-41A2-A081-AE133A9F0D5E}" srcOrd="1" destOrd="0" presId="urn:microsoft.com/office/officeart/2008/layout/LinedList"/>
    <dgm:cxn modelId="{6FA6C42E-9D1D-43DC-9FE3-374884F8EDA3}" type="presParOf" srcId="{26200C54-1DD7-4CCE-900D-A277145BDAD5}" destId="{A1CF8F82-66C6-4D2D-8B89-4E7B93E617ED}" srcOrd="6" destOrd="0" presId="urn:microsoft.com/office/officeart/2008/layout/LinedList"/>
    <dgm:cxn modelId="{D4BAF51C-2A09-46D2-942C-4DE6FA85D3DF}" type="presParOf" srcId="{26200C54-1DD7-4CCE-900D-A277145BDAD5}" destId="{C8DFB25A-B971-4B76-96C5-00E8B9BDE5F0}" srcOrd="7" destOrd="0" presId="urn:microsoft.com/office/officeart/2008/layout/LinedList"/>
    <dgm:cxn modelId="{3D06AEC8-AEC8-46D3-AB48-E6E28B3A5AC4}" type="presParOf" srcId="{C8DFB25A-B971-4B76-96C5-00E8B9BDE5F0}" destId="{E3007ED9-8866-4BD0-BFD3-37B470D6B528}" srcOrd="0" destOrd="0" presId="urn:microsoft.com/office/officeart/2008/layout/LinedList"/>
    <dgm:cxn modelId="{8D31110D-184E-405A-9C6A-6E92F836F1F3}" type="presParOf" srcId="{C8DFB25A-B971-4B76-96C5-00E8B9BDE5F0}" destId="{E0919B56-D89F-42F1-9D69-DFA2BB187C22}" srcOrd="1" destOrd="0" presId="urn:microsoft.com/office/officeart/2008/layout/LinedList"/>
    <dgm:cxn modelId="{9AC03616-ACA4-4EDF-82D7-4137E2CB3170}" type="presParOf" srcId="{26200C54-1DD7-4CCE-900D-A277145BDAD5}" destId="{E790DEBA-FD99-4FD0-A2EA-74CD2CC73A76}" srcOrd="8" destOrd="0" presId="urn:microsoft.com/office/officeart/2008/layout/LinedList"/>
    <dgm:cxn modelId="{194C9BD0-34C5-4C92-843D-077B9FCAFE81}" type="presParOf" srcId="{26200C54-1DD7-4CCE-900D-A277145BDAD5}" destId="{7CE8BEE5-3942-4C0E-AEFE-9B86CF3AE26E}" srcOrd="9" destOrd="0" presId="urn:microsoft.com/office/officeart/2008/layout/LinedList"/>
    <dgm:cxn modelId="{73B5C315-9FF2-4613-8E01-94D95410548C}" type="presParOf" srcId="{7CE8BEE5-3942-4C0E-AEFE-9B86CF3AE26E}" destId="{C15F9DBB-6953-4D4E-90A6-CDA61BED3844}" srcOrd="0" destOrd="0" presId="urn:microsoft.com/office/officeart/2008/layout/LinedList"/>
    <dgm:cxn modelId="{B093DB84-9DD7-4700-A42B-EAE5FDAFDEAA}" type="presParOf" srcId="{7CE8BEE5-3942-4C0E-AEFE-9B86CF3AE26E}" destId="{55FE3FE1-2E9B-4FA9-A295-46CA56A62D53}" srcOrd="1" destOrd="0" presId="urn:microsoft.com/office/officeart/2008/layout/LinedList"/>
    <dgm:cxn modelId="{D0B425A0-8D84-4784-B108-45452A65F65A}" type="presParOf" srcId="{26200C54-1DD7-4CCE-900D-A277145BDAD5}" destId="{D9B4CA29-2286-4C48-86E3-7D549D5978EA}" srcOrd="10" destOrd="0" presId="urn:microsoft.com/office/officeart/2008/layout/LinedList"/>
    <dgm:cxn modelId="{BA059472-F826-4B5B-891A-4F8FBFF28DC3}" type="presParOf" srcId="{26200C54-1DD7-4CCE-900D-A277145BDAD5}" destId="{68FF93D1-BE35-4839-A90E-B05E1811E4FF}" srcOrd="11" destOrd="0" presId="urn:microsoft.com/office/officeart/2008/layout/LinedList"/>
    <dgm:cxn modelId="{9D28DAAD-05E1-48A1-B446-8B9DD7CE8F01}" type="presParOf" srcId="{68FF93D1-BE35-4839-A90E-B05E1811E4FF}" destId="{87389E2B-9E96-490C-92A3-E4B8CA1D9D99}" srcOrd="0" destOrd="0" presId="urn:microsoft.com/office/officeart/2008/layout/LinedList"/>
    <dgm:cxn modelId="{73A14210-4FC2-4BF8-9A7F-87F033D0D78A}" type="presParOf" srcId="{68FF93D1-BE35-4839-A90E-B05E1811E4FF}" destId="{15B02BEB-9D14-4EE0-A910-4E06B8092D35}" srcOrd="1" destOrd="0" presId="urn:microsoft.com/office/officeart/2008/layout/LinedList"/>
    <dgm:cxn modelId="{B56A886E-5B74-450D-9B8A-2C200D4201A3}" type="presParOf" srcId="{26200C54-1DD7-4CCE-900D-A277145BDAD5}" destId="{8E912186-DD31-4D30-9AD3-C483FEEDA0B1}" srcOrd="12" destOrd="0" presId="urn:microsoft.com/office/officeart/2008/layout/LinedList"/>
    <dgm:cxn modelId="{B8E44759-0323-4B8C-9745-E3899A341023}" type="presParOf" srcId="{26200C54-1DD7-4CCE-900D-A277145BDAD5}" destId="{F3D24ED5-AADF-4A3C-985E-4E8CA32E5B13}" srcOrd="13" destOrd="0" presId="urn:microsoft.com/office/officeart/2008/layout/LinedList"/>
    <dgm:cxn modelId="{CC1B518D-D96A-4939-A2D4-FF51DC4AEF43}" type="presParOf" srcId="{F3D24ED5-AADF-4A3C-985E-4E8CA32E5B13}" destId="{F97146AB-81D1-4DF2-AF88-22F121516250}" srcOrd="0" destOrd="0" presId="urn:microsoft.com/office/officeart/2008/layout/LinedList"/>
    <dgm:cxn modelId="{5F5D4A35-11CE-4A32-8717-4554016E7D55}" type="presParOf" srcId="{F3D24ED5-AADF-4A3C-985E-4E8CA32E5B13}" destId="{65CCD47B-73EE-493C-BB4D-624D216ADE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70B44C-7615-48ED-A343-F8DA485AAA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E3DFC9-492C-406A-A955-95E6B6A89796}">
      <dgm:prSet/>
      <dgm:spPr/>
      <dgm:t>
        <a:bodyPr/>
        <a:lstStyle/>
        <a:p>
          <a:r>
            <a:rPr lang="en-PK" b="1" i="0" baseline="0"/>
            <a:t>Management:</a:t>
          </a:r>
          <a:r>
            <a:rPr lang="en-PK" b="0" i="0" baseline="0"/>
            <a:t> Control and oversight of users with elevated permissions.</a:t>
          </a:r>
          <a:endParaRPr lang="en-US"/>
        </a:p>
      </dgm:t>
    </dgm:pt>
    <dgm:pt modelId="{FFD08663-28AD-40C3-9F5C-BAFE7CE52C1E}" type="parTrans" cxnId="{1885F376-7AFC-40DE-86E4-5B4BF90AE0D5}">
      <dgm:prSet/>
      <dgm:spPr/>
      <dgm:t>
        <a:bodyPr/>
        <a:lstStyle/>
        <a:p>
          <a:endParaRPr lang="en-US"/>
        </a:p>
      </dgm:t>
    </dgm:pt>
    <dgm:pt modelId="{E43BC519-7B0E-4C04-9CA8-55BDBCED43D5}" type="sibTrans" cxnId="{1885F376-7AFC-40DE-86E4-5B4BF90AE0D5}">
      <dgm:prSet/>
      <dgm:spPr/>
      <dgm:t>
        <a:bodyPr/>
        <a:lstStyle/>
        <a:p>
          <a:endParaRPr lang="en-US"/>
        </a:p>
      </dgm:t>
    </dgm:pt>
    <dgm:pt modelId="{2452F405-9363-4C32-B5FF-FB30513E7717}">
      <dgm:prSet/>
      <dgm:spPr/>
      <dgm:t>
        <a:bodyPr/>
        <a:lstStyle/>
        <a:p>
          <a:r>
            <a:rPr lang="en-PK" b="1" i="0" baseline="0"/>
            <a:t>Authentication:</a:t>
          </a:r>
          <a:r>
            <a:rPr lang="en-PK" b="0" i="0" baseline="0"/>
            <a:t> Implement strong authentication mechanisms.</a:t>
          </a:r>
          <a:endParaRPr lang="en-US"/>
        </a:p>
      </dgm:t>
    </dgm:pt>
    <dgm:pt modelId="{6A04B061-B6AC-45A7-89EE-68758F8D0D66}" type="parTrans" cxnId="{8246AFAD-145C-4477-9E85-5270B84CBB24}">
      <dgm:prSet/>
      <dgm:spPr/>
      <dgm:t>
        <a:bodyPr/>
        <a:lstStyle/>
        <a:p>
          <a:endParaRPr lang="en-US"/>
        </a:p>
      </dgm:t>
    </dgm:pt>
    <dgm:pt modelId="{B445619E-A95B-4E15-9F79-7B4A18CFD237}" type="sibTrans" cxnId="{8246AFAD-145C-4477-9E85-5270B84CBB24}">
      <dgm:prSet/>
      <dgm:spPr/>
      <dgm:t>
        <a:bodyPr/>
        <a:lstStyle/>
        <a:p>
          <a:endParaRPr lang="en-US"/>
        </a:p>
      </dgm:t>
    </dgm:pt>
    <dgm:pt modelId="{8175BA85-3601-48EC-9CED-AFD9F31569D0}">
      <dgm:prSet/>
      <dgm:spPr/>
      <dgm:t>
        <a:bodyPr/>
        <a:lstStyle/>
        <a:p>
          <a:r>
            <a:rPr lang="en-PK" b="1" i="0" baseline="0"/>
            <a:t>Activity Monitoring:</a:t>
          </a:r>
          <a:r>
            <a:rPr lang="en-PK" b="0" i="0" baseline="0"/>
            <a:t> Regularly review and monitor activities to detect misuse.</a:t>
          </a:r>
          <a:endParaRPr lang="en-US"/>
        </a:p>
      </dgm:t>
    </dgm:pt>
    <dgm:pt modelId="{3E632D6E-4F02-4EF4-98C3-83C76FBB75CF}" type="parTrans" cxnId="{97405BDA-3E58-48CF-B9EF-597F5C2B99BD}">
      <dgm:prSet/>
      <dgm:spPr/>
      <dgm:t>
        <a:bodyPr/>
        <a:lstStyle/>
        <a:p>
          <a:endParaRPr lang="en-US"/>
        </a:p>
      </dgm:t>
    </dgm:pt>
    <dgm:pt modelId="{33F86282-F4F8-4B5F-A23B-8C03666997FB}" type="sibTrans" cxnId="{97405BDA-3E58-48CF-B9EF-597F5C2B99BD}">
      <dgm:prSet/>
      <dgm:spPr/>
      <dgm:t>
        <a:bodyPr/>
        <a:lstStyle/>
        <a:p>
          <a:endParaRPr lang="en-US"/>
        </a:p>
      </dgm:t>
    </dgm:pt>
    <dgm:pt modelId="{C2C5DC6F-912A-4B97-AC7B-E3A7836B2802}">
      <dgm:prSet/>
      <dgm:spPr/>
      <dgm:t>
        <a:bodyPr/>
        <a:lstStyle/>
        <a:p>
          <a:r>
            <a:rPr lang="en-PK" b="1" i="0" baseline="0"/>
            <a:t>Policies:</a:t>
          </a:r>
          <a:r>
            <a:rPr lang="en-PK" b="0" i="0" baseline="0"/>
            <a:t> Establish clear procedures for access rights management. </a:t>
          </a:r>
          <a:endParaRPr lang="en-US"/>
        </a:p>
      </dgm:t>
    </dgm:pt>
    <dgm:pt modelId="{EC8F28DA-5B5D-408C-B380-BFC24B472C0C}" type="parTrans" cxnId="{29574694-C461-4A6D-A042-966B08A28535}">
      <dgm:prSet/>
      <dgm:spPr/>
      <dgm:t>
        <a:bodyPr/>
        <a:lstStyle/>
        <a:p>
          <a:endParaRPr lang="en-US"/>
        </a:p>
      </dgm:t>
    </dgm:pt>
    <dgm:pt modelId="{39E16C20-C156-433A-A517-AABFE55EF247}" type="sibTrans" cxnId="{29574694-C461-4A6D-A042-966B08A28535}">
      <dgm:prSet/>
      <dgm:spPr/>
      <dgm:t>
        <a:bodyPr/>
        <a:lstStyle/>
        <a:p>
          <a:endParaRPr lang="en-US"/>
        </a:p>
      </dgm:t>
    </dgm:pt>
    <dgm:pt modelId="{0C551D62-F29C-4867-A5FC-D5DCC2A632EA}" type="pres">
      <dgm:prSet presAssocID="{C070B44C-7615-48ED-A343-F8DA485AAABA}" presName="root" presStyleCnt="0">
        <dgm:presLayoutVars>
          <dgm:dir/>
          <dgm:resizeHandles val="exact"/>
        </dgm:presLayoutVars>
      </dgm:prSet>
      <dgm:spPr/>
    </dgm:pt>
    <dgm:pt modelId="{B5B6450F-0F61-4B00-9200-6302146EDB12}" type="pres">
      <dgm:prSet presAssocID="{ECE3DFC9-492C-406A-A955-95E6B6A89796}" presName="compNode" presStyleCnt="0"/>
      <dgm:spPr/>
    </dgm:pt>
    <dgm:pt modelId="{A99D7522-9A7E-4973-9BCF-9906FAFDB715}" type="pres">
      <dgm:prSet presAssocID="{ECE3DFC9-492C-406A-A955-95E6B6A89796}" presName="bgRect" presStyleLbl="bgShp" presStyleIdx="0" presStyleCnt="4"/>
      <dgm:spPr/>
    </dgm:pt>
    <dgm:pt modelId="{E37C84AB-788A-40C1-B305-687D6832680F}" type="pres">
      <dgm:prSet presAssocID="{ECE3DFC9-492C-406A-A955-95E6B6A897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s"/>
        </a:ext>
      </dgm:extLst>
    </dgm:pt>
    <dgm:pt modelId="{16C971EF-9D09-4F67-9F04-7CB3734719FE}" type="pres">
      <dgm:prSet presAssocID="{ECE3DFC9-492C-406A-A955-95E6B6A89796}" presName="spaceRect" presStyleCnt="0"/>
      <dgm:spPr/>
    </dgm:pt>
    <dgm:pt modelId="{EFDCBA6A-1BC4-4461-9A6F-6D45FD4336DC}" type="pres">
      <dgm:prSet presAssocID="{ECE3DFC9-492C-406A-A955-95E6B6A89796}" presName="parTx" presStyleLbl="revTx" presStyleIdx="0" presStyleCnt="4">
        <dgm:presLayoutVars>
          <dgm:chMax val="0"/>
          <dgm:chPref val="0"/>
        </dgm:presLayoutVars>
      </dgm:prSet>
      <dgm:spPr/>
    </dgm:pt>
    <dgm:pt modelId="{6D5C39CB-EFE3-49A9-9794-5E9735D0FCE6}" type="pres">
      <dgm:prSet presAssocID="{E43BC519-7B0E-4C04-9CA8-55BDBCED43D5}" presName="sibTrans" presStyleCnt="0"/>
      <dgm:spPr/>
    </dgm:pt>
    <dgm:pt modelId="{CE91DCAB-8316-4AF6-BD36-EC262767C036}" type="pres">
      <dgm:prSet presAssocID="{2452F405-9363-4C32-B5FF-FB30513E7717}" presName="compNode" presStyleCnt="0"/>
      <dgm:spPr/>
    </dgm:pt>
    <dgm:pt modelId="{0664794D-BADE-4CB8-9808-B49CD99D0BD1}" type="pres">
      <dgm:prSet presAssocID="{2452F405-9363-4C32-B5FF-FB30513E7717}" presName="bgRect" presStyleLbl="bgShp" presStyleIdx="1" presStyleCnt="4"/>
      <dgm:spPr/>
    </dgm:pt>
    <dgm:pt modelId="{9FC5D6CD-2059-4115-AEDD-3A3F02CCDD79}" type="pres">
      <dgm:prSet presAssocID="{2452F405-9363-4C32-B5FF-FB30513E77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D7ACAF47-9951-4FBA-9601-1EF9264CB8B7}" type="pres">
      <dgm:prSet presAssocID="{2452F405-9363-4C32-B5FF-FB30513E7717}" presName="spaceRect" presStyleCnt="0"/>
      <dgm:spPr/>
    </dgm:pt>
    <dgm:pt modelId="{27AE92A3-D99E-4BA1-AAA6-3063FF280B83}" type="pres">
      <dgm:prSet presAssocID="{2452F405-9363-4C32-B5FF-FB30513E7717}" presName="parTx" presStyleLbl="revTx" presStyleIdx="1" presStyleCnt="4">
        <dgm:presLayoutVars>
          <dgm:chMax val="0"/>
          <dgm:chPref val="0"/>
        </dgm:presLayoutVars>
      </dgm:prSet>
      <dgm:spPr/>
    </dgm:pt>
    <dgm:pt modelId="{B1F67ADB-C655-4D25-8A37-F8B7D4C45EDA}" type="pres">
      <dgm:prSet presAssocID="{B445619E-A95B-4E15-9F79-7B4A18CFD237}" presName="sibTrans" presStyleCnt="0"/>
      <dgm:spPr/>
    </dgm:pt>
    <dgm:pt modelId="{129F8FEC-5D2C-444B-BE7E-67DA83F46975}" type="pres">
      <dgm:prSet presAssocID="{8175BA85-3601-48EC-9CED-AFD9F31569D0}" presName="compNode" presStyleCnt="0"/>
      <dgm:spPr/>
    </dgm:pt>
    <dgm:pt modelId="{46AE1159-476A-427F-BD12-0EEE1ED0338D}" type="pres">
      <dgm:prSet presAssocID="{8175BA85-3601-48EC-9CED-AFD9F31569D0}" presName="bgRect" presStyleLbl="bgShp" presStyleIdx="2" presStyleCnt="4"/>
      <dgm:spPr/>
    </dgm:pt>
    <dgm:pt modelId="{44E11765-7512-45C9-881B-3E70D1DEF98C}" type="pres">
      <dgm:prSet presAssocID="{8175BA85-3601-48EC-9CED-AFD9F31569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4906ECCD-A954-43DB-A199-E21AC37C0F8B}" type="pres">
      <dgm:prSet presAssocID="{8175BA85-3601-48EC-9CED-AFD9F31569D0}" presName="spaceRect" presStyleCnt="0"/>
      <dgm:spPr/>
    </dgm:pt>
    <dgm:pt modelId="{C6193032-EFB2-4DD1-995A-E9AB36C056CA}" type="pres">
      <dgm:prSet presAssocID="{8175BA85-3601-48EC-9CED-AFD9F31569D0}" presName="parTx" presStyleLbl="revTx" presStyleIdx="2" presStyleCnt="4">
        <dgm:presLayoutVars>
          <dgm:chMax val="0"/>
          <dgm:chPref val="0"/>
        </dgm:presLayoutVars>
      </dgm:prSet>
      <dgm:spPr/>
    </dgm:pt>
    <dgm:pt modelId="{DAA6D7E4-D464-4FDE-9EF4-75826CFDD345}" type="pres">
      <dgm:prSet presAssocID="{33F86282-F4F8-4B5F-A23B-8C03666997FB}" presName="sibTrans" presStyleCnt="0"/>
      <dgm:spPr/>
    </dgm:pt>
    <dgm:pt modelId="{EDCF13FC-D79D-4553-80D1-DE49BF806988}" type="pres">
      <dgm:prSet presAssocID="{C2C5DC6F-912A-4B97-AC7B-E3A7836B2802}" presName="compNode" presStyleCnt="0"/>
      <dgm:spPr/>
    </dgm:pt>
    <dgm:pt modelId="{8C438AD5-22D8-4D86-9694-A5C72EAD887B}" type="pres">
      <dgm:prSet presAssocID="{C2C5DC6F-912A-4B97-AC7B-E3A7836B2802}" presName="bgRect" presStyleLbl="bgShp" presStyleIdx="3" presStyleCnt="4"/>
      <dgm:spPr/>
    </dgm:pt>
    <dgm:pt modelId="{7BA03DCF-39FC-457C-82E5-396B704563DA}" type="pres">
      <dgm:prSet presAssocID="{C2C5DC6F-912A-4B97-AC7B-E3A7836B28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DA0364CE-35BD-4802-ACA7-9AF0D197E8E1}" type="pres">
      <dgm:prSet presAssocID="{C2C5DC6F-912A-4B97-AC7B-E3A7836B2802}" presName="spaceRect" presStyleCnt="0"/>
      <dgm:spPr/>
    </dgm:pt>
    <dgm:pt modelId="{D9EA34B3-481A-4848-9988-B435801A8A84}" type="pres">
      <dgm:prSet presAssocID="{C2C5DC6F-912A-4B97-AC7B-E3A7836B2802}" presName="parTx" presStyleLbl="revTx" presStyleIdx="3" presStyleCnt="4">
        <dgm:presLayoutVars>
          <dgm:chMax val="0"/>
          <dgm:chPref val="0"/>
        </dgm:presLayoutVars>
      </dgm:prSet>
      <dgm:spPr/>
    </dgm:pt>
  </dgm:ptLst>
  <dgm:cxnLst>
    <dgm:cxn modelId="{A7553E02-44C7-457B-9B55-2139880E722D}" type="presOf" srcId="{8175BA85-3601-48EC-9CED-AFD9F31569D0}" destId="{C6193032-EFB2-4DD1-995A-E9AB36C056CA}" srcOrd="0" destOrd="0" presId="urn:microsoft.com/office/officeart/2018/2/layout/IconVerticalSolidList"/>
    <dgm:cxn modelId="{739C2166-4562-4AFD-9151-F308A84C2A0B}" type="presOf" srcId="{2452F405-9363-4C32-B5FF-FB30513E7717}" destId="{27AE92A3-D99E-4BA1-AAA6-3063FF280B83}" srcOrd="0" destOrd="0" presId="urn:microsoft.com/office/officeart/2018/2/layout/IconVerticalSolidList"/>
    <dgm:cxn modelId="{1885F376-7AFC-40DE-86E4-5B4BF90AE0D5}" srcId="{C070B44C-7615-48ED-A343-F8DA485AAABA}" destId="{ECE3DFC9-492C-406A-A955-95E6B6A89796}" srcOrd="0" destOrd="0" parTransId="{FFD08663-28AD-40C3-9F5C-BAFE7CE52C1E}" sibTransId="{E43BC519-7B0E-4C04-9CA8-55BDBCED43D5}"/>
    <dgm:cxn modelId="{878A6787-D039-4C26-8301-C8399322CE20}" type="presOf" srcId="{C070B44C-7615-48ED-A343-F8DA485AAABA}" destId="{0C551D62-F29C-4867-A5FC-D5DCC2A632EA}" srcOrd="0" destOrd="0" presId="urn:microsoft.com/office/officeart/2018/2/layout/IconVerticalSolidList"/>
    <dgm:cxn modelId="{809B0588-A076-4CAD-AAEE-953ECE969D93}" type="presOf" srcId="{C2C5DC6F-912A-4B97-AC7B-E3A7836B2802}" destId="{D9EA34B3-481A-4848-9988-B435801A8A84}" srcOrd="0" destOrd="0" presId="urn:microsoft.com/office/officeart/2018/2/layout/IconVerticalSolidList"/>
    <dgm:cxn modelId="{29574694-C461-4A6D-A042-966B08A28535}" srcId="{C070B44C-7615-48ED-A343-F8DA485AAABA}" destId="{C2C5DC6F-912A-4B97-AC7B-E3A7836B2802}" srcOrd="3" destOrd="0" parTransId="{EC8F28DA-5B5D-408C-B380-BFC24B472C0C}" sibTransId="{39E16C20-C156-433A-A517-AABFE55EF247}"/>
    <dgm:cxn modelId="{8246AFAD-145C-4477-9E85-5270B84CBB24}" srcId="{C070B44C-7615-48ED-A343-F8DA485AAABA}" destId="{2452F405-9363-4C32-B5FF-FB30513E7717}" srcOrd="1" destOrd="0" parTransId="{6A04B061-B6AC-45A7-89EE-68758F8D0D66}" sibTransId="{B445619E-A95B-4E15-9F79-7B4A18CFD237}"/>
    <dgm:cxn modelId="{FC27A9B5-4C63-470C-9D29-4F7444DF16E2}" type="presOf" srcId="{ECE3DFC9-492C-406A-A955-95E6B6A89796}" destId="{EFDCBA6A-1BC4-4461-9A6F-6D45FD4336DC}" srcOrd="0" destOrd="0" presId="urn:microsoft.com/office/officeart/2018/2/layout/IconVerticalSolidList"/>
    <dgm:cxn modelId="{97405BDA-3E58-48CF-B9EF-597F5C2B99BD}" srcId="{C070B44C-7615-48ED-A343-F8DA485AAABA}" destId="{8175BA85-3601-48EC-9CED-AFD9F31569D0}" srcOrd="2" destOrd="0" parTransId="{3E632D6E-4F02-4EF4-98C3-83C76FBB75CF}" sibTransId="{33F86282-F4F8-4B5F-A23B-8C03666997FB}"/>
    <dgm:cxn modelId="{E73F994B-D561-4961-B394-6FADD7A4556D}" type="presParOf" srcId="{0C551D62-F29C-4867-A5FC-D5DCC2A632EA}" destId="{B5B6450F-0F61-4B00-9200-6302146EDB12}" srcOrd="0" destOrd="0" presId="urn:microsoft.com/office/officeart/2018/2/layout/IconVerticalSolidList"/>
    <dgm:cxn modelId="{18B8E24B-968F-45E4-8CDA-E15E5A2DC96F}" type="presParOf" srcId="{B5B6450F-0F61-4B00-9200-6302146EDB12}" destId="{A99D7522-9A7E-4973-9BCF-9906FAFDB715}" srcOrd="0" destOrd="0" presId="urn:microsoft.com/office/officeart/2018/2/layout/IconVerticalSolidList"/>
    <dgm:cxn modelId="{97A12EDD-AAEB-46D5-9F64-D9A3BF207AE4}" type="presParOf" srcId="{B5B6450F-0F61-4B00-9200-6302146EDB12}" destId="{E37C84AB-788A-40C1-B305-687D6832680F}" srcOrd="1" destOrd="0" presId="urn:microsoft.com/office/officeart/2018/2/layout/IconVerticalSolidList"/>
    <dgm:cxn modelId="{0E80FA59-EC86-4C12-AD72-EE492970BE87}" type="presParOf" srcId="{B5B6450F-0F61-4B00-9200-6302146EDB12}" destId="{16C971EF-9D09-4F67-9F04-7CB3734719FE}" srcOrd="2" destOrd="0" presId="urn:microsoft.com/office/officeart/2018/2/layout/IconVerticalSolidList"/>
    <dgm:cxn modelId="{262493AA-A235-43A8-9D36-E1D8DCA72FA8}" type="presParOf" srcId="{B5B6450F-0F61-4B00-9200-6302146EDB12}" destId="{EFDCBA6A-1BC4-4461-9A6F-6D45FD4336DC}" srcOrd="3" destOrd="0" presId="urn:microsoft.com/office/officeart/2018/2/layout/IconVerticalSolidList"/>
    <dgm:cxn modelId="{95F2DF17-1BEE-425B-BB04-CFAE7855E2DD}" type="presParOf" srcId="{0C551D62-F29C-4867-A5FC-D5DCC2A632EA}" destId="{6D5C39CB-EFE3-49A9-9794-5E9735D0FCE6}" srcOrd="1" destOrd="0" presId="urn:microsoft.com/office/officeart/2018/2/layout/IconVerticalSolidList"/>
    <dgm:cxn modelId="{705922C3-AAB8-49C2-BC1B-5AB39BEC4B7C}" type="presParOf" srcId="{0C551D62-F29C-4867-A5FC-D5DCC2A632EA}" destId="{CE91DCAB-8316-4AF6-BD36-EC262767C036}" srcOrd="2" destOrd="0" presId="urn:microsoft.com/office/officeart/2018/2/layout/IconVerticalSolidList"/>
    <dgm:cxn modelId="{894E7D61-E990-4682-8586-8B512F27F204}" type="presParOf" srcId="{CE91DCAB-8316-4AF6-BD36-EC262767C036}" destId="{0664794D-BADE-4CB8-9808-B49CD99D0BD1}" srcOrd="0" destOrd="0" presId="urn:microsoft.com/office/officeart/2018/2/layout/IconVerticalSolidList"/>
    <dgm:cxn modelId="{974164F1-51A6-41F5-8F88-DE2C908055CD}" type="presParOf" srcId="{CE91DCAB-8316-4AF6-BD36-EC262767C036}" destId="{9FC5D6CD-2059-4115-AEDD-3A3F02CCDD79}" srcOrd="1" destOrd="0" presId="urn:microsoft.com/office/officeart/2018/2/layout/IconVerticalSolidList"/>
    <dgm:cxn modelId="{DA104F3C-4330-4C2D-A20B-1D4954CEBDB0}" type="presParOf" srcId="{CE91DCAB-8316-4AF6-BD36-EC262767C036}" destId="{D7ACAF47-9951-4FBA-9601-1EF9264CB8B7}" srcOrd="2" destOrd="0" presId="urn:microsoft.com/office/officeart/2018/2/layout/IconVerticalSolidList"/>
    <dgm:cxn modelId="{463E6D89-8656-4504-AD00-4FFBFD12DE26}" type="presParOf" srcId="{CE91DCAB-8316-4AF6-BD36-EC262767C036}" destId="{27AE92A3-D99E-4BA1-AAA6-3063FF280B83}" srcOrd="3" destOrd="0" presId="urn:microsoft.com/office/officeart/2018/2/layout/IconVerticalSolidList"/>
    <dgm:cxn modelId="{8B026AAD-DD09-4B46-9C88-772904B71FEA}" type="presParOf" srcId="{0C551D62-F29C-4867-A5FC-D5DCC2A632EA}" destId="{B1F67ADB-C655-4D25-8A37-F8B7D4C45EDA}" srcOrd="3" destOrd="0" presId="urn:microsoft.com/office/officeart/2018/2/layout/IconVerticalSolidList"/>
    <dgm:cxn modelId="{1E22D501-8B25-4303-B835-049AE1D92226}" type="presParOf" srcId="{0C551D62-F29C-4867-A5FC-D5DCC2A632EA}" destId="{129F8FEC-5D2C-444B-BE7E-67DA83F46975}" srcOrd="4" destOrd="0" presId="urn:microsoft.com/office/officeart/2018/2/layout/IconVerticalSolidList"/>
    <dgm:cxn modelId="{942C114C-400E-47B2-8C6B-366CDA218520}" type="presParOf" srcId="{129F8FEC-5D2C-444B-BE7E-67DA83F46975}" destId="{46AE1159-476A-427F-BD12-0EEE1ED0338D}" srcOrd="0" destOrd="0" presId="urn:microsoft.com/office/officeart/2018/2/layout/IconVerticalSolidList"/>
    <dgm:cxn modelId="{B9978A5B-60BD-4012-BAFA-CBB52E51C973}" type="presParOf" srcId="{129F8FEC-5D2C-444B-BE7E-67DA83F46975}" destId="{44E11765-7512-45C9-881B-3E70D1DEF98C}" srcOrd="1" destOrd="0" presId="urn:microsoft.com/office/officeart/2018/2/layout/IconVerticalSolidList"/>
    <dgm:cxn modelId="{C1711BEF-496C-4430-B567-C74DDF3D3E2E}" type="presParOf" srcId="{129F8FEC-5D2C-444B-BE7E-67DA83F46975}" destId="{4906ECCD-A954-43DB-A199-E21AC37C0F8B}" srcOrd="2" destOrd="0" presId="urn:microsoft.com/office/officeart/2018/2/layout/IconVerticalSolidList"/>
    <dgm:cxn modelId="{2F5AAD11-91C8-4DED-9D19-FEBE9F3DFA45}" type="presParOf" srcId="{129F8FEC-5D2C-444B-BE7E-67DA83F46975}" destId="{C6193032-EFB2-4DD1-995A-E9AB36C056CA}" srcOrd="3" destOrd="0" presId="urn:microsoft.com/office/officeart/2018/2/layout/IconVerticalSolidList"/>
    <dgm:cxn modelId="{642EA7D5-D933-444D-9973-75EA8C9D37BF}" type="presParOf" srcId="{0C551D62-F29C-4867-A5FC-D5DCC2A632EA}" destId="{DAA6D7E4-D464-4FDE-9EF4-75826CFDD345}" srcOrd="5" destOrd="0" presId="urn:microsoft.com/office/officeart/2018/2/layout/IconVerticalSolidList"/>
    <dgm:cxn modelId="{3A37AC26-AF99-4966-9F34-DF3588606D9E}" type="presParOf" srcId="{0C551D62-F29C-4867-A5FC-D5DCC2A632EA}" destId="{EDCF13FC-D79D-4553-80D1-DE49BF806988}" srcOrd="6" destOrd="0" presId="urn:microsoft.com/office/officeart/2018/2/layout/IconVerticalSolidList"/>
    <dgm:cxn modelId="{C06DCD00-FCDE-4611-B964-EB5EB9C95E5B}" type="presParOf" srcId="{EDCF13FC-D79D-4553-80D1-DE49BF806988}" destId="{8C438AD5-22D8-4D86-9694-A5C72EAD887B}" srcOrd="0" destOrd="0" presId="urn:microsoft.com/office/officeart/2018/2/layout/IconVerticalSolidList"/>
    <dgm:cxn modelId="{F5DD622E-5A80-4D63-BE70-721B32D0C295}" type="presParOf" srcId="{EDCF13FC-D79D-4553-80D1-DE49BF806988}" destId="{7BA03DCF-39FC-457C-82E5-396B704563DA}" srcOrd="1" destOrd="0" presId="urn:microsoft.com/office/officeart/2018/2/layout/IconVerticalSolidList"/>
    <dgm:cxn modelId="{9DE6B659-BAC4-4283-8DCE-14E09456BCDE}" type="presParOf" srcId="{EDCF13FC-D79D-4553-80D1-DE49BF806988}" destId="{DA0364CE-35BD-4802-ACA7-9AF0D197E8E1}" srcOrd="2" destOrd="0" presId="urn:microsoft.com/office/officeart/2018/2/layout/IconVerticalSolidList"/>
    <dgm:cxn modelId="{B774BAC4-BCED-441C-A772-9AA861642FE2}" type="presParOf" srcId="{EDCF13FC-D79D-4553-80D1-DE49BF806988}" destId="{D9EA34B3-481A-4848-9988-B435801A8A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8723414-AF12-4A5A-B2B8-13A35230E6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ADB6FA-CCB5-4CD9-83A2-666ADBCAC618}">
      <dgm:prSet/>
      <dgm:spPr/>
      <dgm:t>
        <a:bodyPr/>
        <a:lstStyle/>
        <a:p>
          <a:r>
            <a:rPr lang="en-PK" b="1" i="0" baseline="0"/>
            <a:t>Adherence to Laws:</a:t>
          </a:r>
          <a:r>
            <a:rPr lang="en-PK" b="0" i="0" baseline="0"/>
            <a:t> Ensure compliance with regulations like GDPR, HIPAA.</a:t>
          </a:r>
          <a:endParaRPr lang="en-US"/>
        </a:p>
      </dgm:t>
    </dgm:pt>
    <dgm:pt modelId="{37C0852E-3DA0-45C7-B886-8A4E38BF65EA}" type="parTrans" cxnId="{0E8E071D-C098-4241-967E-B3F7064A8733}">
      <dgm:prSet/>
      <dgm:spPr/>
      <dgm:t>
        <a:bodyPr/>
        <a:lstStyle/>
        <a:p>
          <a:endParaRPr lang="en-US"/>
        </a:p>
      </dgm:t>
    </dgm:pt>
    <dgm:pt modelId="{4F4B9769-D7E4-4F22-879F-A3FF34B87560}" type="sibTrans" cxnId="{0E8E071D-C098-4241-967E-B3F7064A8733}">
      <dgm:prSet/>
      <dgm:spPr/>
      <dgm:t>
        <a:bodyPr/>
        <a:lstStyle/>
        <a:p>
          <a:endParaRPr lang="en-US"/>
        </a:p>
      </dgm:t>
    </dgm:pt>
    <dgm:pt modelId="{E148FD84-0589-4FE6-8431-6BEF53AA078C}">
      <dgm:prSet/>
      <dgm:spPr/>
      <dgm:t>
        <a:bodyPr/>
        <a:lstStyle/>
        <a:p>
          <a:r>
            <a:rPr lang="en-PK" b="1" i="0" baseline="0"/>
            <a:t>Provider Certification:</a:t>
          </a:r>
          <a:r>
            <a:rPr lang="en-PK" b="0" i="0" baseline="0"/>
            <a:t> Choose providers with relevant certifications and audit results.</a:t>
          </a:r>
          <a:endParaRPr lang="en-US"/>
        </a:p>
      </dgm:t>
    </dgm:pt>
    <dgm:pt modelId="{ACF4B957-97D0-47FE-B5B7-4938DBE61059}" type="parTrans" cxnId="{57E8E3E2-B881-47B3-8763-A9D3B5A734B1}">
      <dgm:prSet/>
      <dgm:spPr/>
      <dgm:t>
        <a:bodyPr/>
        <a:lstStyle/>
        <a:p>
          <a:endParaRPr lang="en-US"/>
        </a:p>
      </dgm:t>
    </dgm:pt>
    <dgm:pt modelId="{223F542B-CBB2-4B7E-80B9-4232B6D171E2}" type="sibTrans" cxnId="{57E8E3E2-B881-47B3-8763-A9D3B5A734B1}">
      <dgm:prSet/>
      <dgm:spPr/>
      <dgm:t>
        <a:bodyPr/>
        <a:lstStyle/>
        <a:p>
          <a:endParaRPr lang="en-US"/>
        </a:p>
      </dgm:t>
    </dgm:pt>
    <dgm:pt modelId="{107F1550-A8D9-4C6E-A958-5CAD98C9CCC3}">
      <dgm:prSet/>
      <dgm:spPr/>
      <dgm:t>
        <a:bodyPr/>
        <a:lstStyle/>
        <a:p>
          <a:r>
            <a:rPr lang="en-PK" b="1" i="0" baseline="0"/>
            <a:t>Policies and Practices:</a:t>
          </a:r>
          <a:r>
            <a:rPr lang="en-PK" b="0" i="0" baseline="0"/>
            <a:t> Align with legal and regulatory requirements for data protection. </a:t>
          </a:r>
          <a:endParaRPr lang="en-US"/>
        </a:p>
      </dgm:t>
    </dgm:pt>
    <dgm:pt modelId="{222CAAB8-9CA5-49A0-ACD0-623EC6151783}" type="parTrans" cxnId="{1626B2DC-F512-4669-9EA5-AA5876D1A6E9}">
      <dgm:prSet/>
      <dgm:spPr/>
      <dgm:t>
        <a:bodyPr/>
        <a:lstStyle/>
        <a:p>
          <a:endParaRPr lang="en-US"/>
        </a:p>
      </dgm:t>
    </dgm:pt>
    <dgm:pt modelId="{0369B70E-25BF-4497-8B8F-4BF8B54C91B3}" type="sibTrans" cxnId="{1626B2DC-F512-4669-9EA5-AA5876D1A6E9}">
      <dgm:prSet/>
      <dgm:spPr/>
      <dgm:t>
        <a:bodyPr/>
        <a:lstStyle/>
        <a:p>
          <a:endParaRPr lang="en-US"/>
        </a:p>
      </dgm:t>
    </dgm:pt>
    <dgm:pt modelId="{18779F03-D13F-4301-8A2F-BA18BFBDD930}" type="pres">
      <dgm:prSet presAssocID="{68723414-AF12-4A5A-B2B8-13A35230E6D8}" presName="root" presStyleCnt="0">
        <dgm:presLayoutVars>
          <dgm:dir/>
          <dgm:resizeHandles val="exact"/>
        </dgm:presLayoutVars>
      </dgm:prSet>
      <dgm:spPr/>
    </dgm:pt>
    <dgm:pt modelId="{9FD16E73-D408-4509-88CE-94E5805DDFBF}" type="pres">
      <dgm:prSet presAssocID="{90ADB6FA-CCB5-4CD9-83A2-666ADBCAC618}" presName="compNode" presStyleCnt="0"/>
      <dgm:spPr/>
    </dgm:pt>
    <dgm:pt modelId="{214B4C43-C915-467B-8F23-09F4BDFC6D80}" type="pres">
      <dgm:prSet presAssocID="{90ADB6FA-CCB5-4CD9-83A2-666ADBCAC618}" presName="bgRect" presStyleLbl="bgShp" presStyleIdx="0" presStyleCnt="3"/>
      <dgm:spPr/>
    </dgm:pt>
    <dgm:pt modelId="{A59F21E3-0258-4BA7-9A19-35F001F8EF19}" type="pres">
      <dgm:prSet presAssocID="{90ADB6FA-CCB5-4CD9-83A2-666ADBCAC6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E35A5063-9EED-4714-9629-5EC6CAA1BBD8}" type="pres">
      <dgm:prSet presAssocID="{90ADB6FA-CCB5-4CD9-83A2-666ADBCAC618}" presName="spaceRect" presStyleCnt="0"/>
      <dgm:spPr/>
    </dgm:pt>
    <dgm:pt modelId="{643ED1D5-2605-44A7-ABE7-5CFAD262EC59}" type="pres">
      <dgm:prSet presAssocID="{90ADB6FA-CCB5-4CD9-83A2-666ADBCAC618}" presName="parTx" presStyleLbl="revTx" presStyleIdx="0" presStyleCnt="3">
        <dgm:presLayoutVars>
          <dgm:chMax val="0"/>
          <dgm:chPref val="0"/>
        </dgm:presLayoutVars>
      </dgm:prSet>
      <dgm:spPr/>
    </dgm:pt>
    <dgm:pt modelId="{E10EA706-918C-48CF-8EAA-ABF7560F9E6C}" type="pres">
      <dgm:prSet presAssocID="{4F4B9769-D7E4-4F22-879F-A3FF34B87560}" presName="sibTrans" presStyleCnt="0"/>
      <dgm:spPr/>
    </dgm:pt>
    <dgm:pt modelId="{38D8D8B9-AE1A-4ECA-8744-EDF6C99B6261}" type="pres">
      <dgm:prSet presAssocID="{E148FD84-0589-4FE6-8431-6BEF53AA078C}" presName="compNode" presStyleCnt="0"/>
      <dgm:spPr/>
    </dgm:pt>
    <dgm:pt modelId="{4DBB5BE1-522F-4138-867F-599E4DEB2D56}" type="pres">
      <dgm:prSet presAssocID="{E148FD84-0589-4FE6-8431-6BEF53AA078C}" presName="bgRect" presStyleLbl="bgShp" presStyleIdx="1" presStyleCnt="3"/>
      <dgm:spPr/>
    </dgm:pt>
    <dgm:pt modelId="{D8D83CB4-D81E-46B6-9A1F-F7CC81F42574}" type="pres">
      <dgm:prSet presAssocID="{E148FD84-0589-4FE6-8431-6BEF53AA07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19BEA3BD-3C55-49BF-B800-50374BC965D7}" type="pres">
      <dgm:prSet presAssocID="{E148FD84-0589-4FE6-8431-6BEF53AA078C}" presName="spaceRect" presStyleCnt="0"/>
      <dgm:spPr/>
    </dgm:pt>
    <dgm:pt modelId="{E3012B9A-A2CF-46AE-A6B8-FC6C0AE86BFD}" type="pres">
      <dgm:prSet presAssocID="{E148FD84-0589-4FE6-8431-6BEF53AA078C}" presName="parTx" presStyleLbl="revTx" presStyleIdx="1" presStyleCnt="3">
        <dgm:presLayoutVars>
          <dgm:chMax val="0"/>
          <dgm:chPref val="0"/>
        </dgm:presLayoutVars>
      </dgm:prSet>
      <dgm:spPr/>
    </dgm:pt>
    <dgm:pt modelId="{DC9903CB-987E-4EE5-A7F3-257D1E43584D}" type="pres">
      <dgm:prSet presAssocID="{223F542B-CBB2-4B7E-80B9-4232B6D171E2}" presName="sibTrans" presStyleCnt="0"/>
      <dgm:spPr/>
    </dgm:pt>
    <dgm:pt modelId="{BF9ACF9E-2AB4-48BC-8DFE-EA9648A7952A}" type="pres">
      <dgm:prSet presAssocID="{107F1550-A8D9-4C6E-A958-5CAD98C9CCC3}" presName="compNode" presStyleCnt="0"/>
      <dgm:spPr/>
    </dgm:pt>
    <dgm:pt modelId="{5B55318B-7E45-44C5-8839-741098735AD1}" type="pres">
      <dgm:prSet presAssocID="{107F1550-A8D9-4C6E-A958-5CAD98C9CCC3}" presName="bgRect" presStyleLbl="bgShp" presStyleIdx="2" presStyleCnt="3"/>
      <dgm:spPr/>
    </dgm:pt>
    <dgm:pt modelId="{827AA36C-8137-4412-8623-BCCF7AE6BAEC}" type="pres">
      <dgm:prSet presAssocID="{107F1550-A8D9-4C6E-A958-5CAD98C9CC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EC19EDC9-58EC-4F4A-A2D9-2FCE63940EDA}" type="pres">
      <dgm:prSet presAssocID="{107F1550-A8D9-4C6E-A958-5CAD98C9CCC3}" presName="spaceRect" presStyleCnt="0"/>
      <dgm:spPr/>
    </dgm:pt>
    <dgm:pt modelId="{FBCFE637-F5B3-4A66-8C2F-3D8A728647C3}" type="pres">
      <dgm:prSet presAssocID="{107F1550-A8D9-4C6E-A958-5CAD98C9CCC3}" presName="parTx" presStyleLbl="revTx" presStyleIdx="2" presStyleCnt="3">
        <dgm:presLayoutVars>
          <dgm:chMax val="0"/>
          <dgm:chPref val="0"/>
        </dgm:presLayoutVars>
      </dgm:prSet>
      <dgm:spPr/>
    </dgm:pt>
  </dgm:ptLst>
  <dgm:cxnLst>
    <dgm:cxn modelId="{0E8E071D-C098-4241-967E-B3F7064A8733}" srcId="{68723414-AF12-4A5A-B2B8-13A35230E6D8}" destId="{90ADB6FA-CCB5-4CD9-83A2-666ADBCAC618}" srcOrd="0" destOrd="0" parTransId="{37C0852E-3DA0-45C7-B886-8A4E38BF65EA}" sibTransId="{4F4B9769-D7E4-4F22-879F-A3FF34B87560}"/>
    <dgm:cxn modelId="{43D2392C-439F-400D-82C8-308E7E9725C3}" type="presOf" srcId="{90ADB6FA-CCB5-4CD9-83A2-666ADBCAC618}" destId="{643ED1D5-2605-44A7-ABE7-5CFAD262EC59}" srcOrd="0" destOrd="0" presId="urn:microsoft.com/office/officeart/2018/2/layout/IconVerticalSolidList"/>
    <dgm:cxn modelId="{9F5B2F75-FD80-4FD7-80BC-D89F93A7CF69}" type="presOf" srcId="{68723414-AF12-4A5A-B2B8-13A35230E6D8}" destId="{18779F03-D13F-4301-8A2F-BA18BFBDD930}" srcOrd="0" destOrd="0" presId="urn:microsoft.com/office/officeart/2018/2/layout/IconVerticalSolidList"/>
    <dgm:cxn modelId="{398BA5C4-80AF-4402-816B-98E0CBC67A9E}" type="presOf" srcId="{E148FD84-0589-4FE6-8431-6BEF53AA078C}" destId="{E3012B9A-A2CF-46AE-A6B8-FC6C0AE86BFD}" srcOrd="0" destOrd="0" presId="urn:microsoft.com/office/officeart/2018/2/layout/IconVerticalSolidList"/>
    <dgm:cxn modelId="{09CCEEC6-ED4E-413C-87CB-0C3DF8B8E227}" type="presOf" srcId="{107F1550-A8D9-4C6E-A958-5CAD98C9CCC3}" destId="{FBCFE637-F5B3-4A66-8C2F-3D8A728647C3}" srcOrd="0" destOrd="0" presId="urn:microsoft.com/office/officeart/2018/2/layout/IconVerticalSolidList"/>
    <dgm:cxn modelId="{1626B2DC-F512-4669-9EA5-AA5876D1A6E9}" srcId="{68723414-AF12-4A5A-B2B8-13A35230E6D8}" destId="{107F1550-A8D9-4C6E-A958-5CAD98C9CCC3}" srcOrd="2" destOrd="0" parTransId="{222CAAB8-9CA5-49A0-ACD0-623EC6151783}" sibTransId="{0369B70E-25BF-4497-8B8F-4BF8B54C91B3}"/>
    <dgm:cxn modelId="{57E8E3E2-B881-47B3-8763-A9D3B5A734B1}" srcId="{68723414-AF12-4A5A-B2B8-13A35230E6D8}" destId="{E148FD84-0589-4FE6-8431-6BEF53AA078C}" srcOrd="1" destOrd="0" parTransId="{ACF4B957-97D0-47FE-B5B7-4938DBE61059}" sibTransId="{223F542B-CBB2-4B7E-80B9-4232B6D171E2}"/>
    <dgm:cxn modelId="{06D8EBD8-B80F-4781-B979-3A5A30580280}" type="presParOf" srcId="{18779F03-D13F-4301-8A2F-BA18BFBDD930}" destId="{9FD16E73-D408-4509-88CE-94E5805DDFBF}" srcOrd="0" destOrd="0" presId="urn:microsoft.com/office/officeart/2018/2/layout/IconVerticalSolidList"/>
    <dgm:cxn modelId="{DD64F034-6624-4256-8E8E-D1E2B99BEBA7}" type="presParOf" srcId="{9FD16E73-D408-4509-88CE-94E5805DDFBF}" destId="{214B4C43-C915-467B-8F23-09F4BDFC6D80}" srcOrd="0" destOrd="0" presId="urn:microsoft.com/office/officeart/2018/2/layout/IconVerticalSolidList"/>
    <dgm:cxn modelId="{D7A634BF-D331-4121-89C8-8EE6D31EBCFC}" type="presParOf" srcId="{9FD16E73-D408-4509-88CE-94E5805DDFBF}" destId="{A59F21E3-0258-4BA7-9A19-35F001F8EF19}" srcOrd="1" destOrd="0" presId="urn:microsoft.com/office/officeart/2018/2/layout/IconVerticalSolidList"/>
    <dgm:cxn modelId="{1437B84C-D82E-47BE-A284-C119E3CF20E8}" type="presParOf" srcId="{9FD16E73-D408-4509-88CE-94E5805DDFBF}" destId="{E35A5063-9EED-4714-9629-5EC6CAA1BBD8}" srcOrd="2" destOrd="0" presId="urn:microsoft.com/office/officeart/2018/2/layout/IconVerticalSolidList"/>
    <dgm:cxn modelId="{0FA405A9-EAF2-4F5F-BD71-56D20EED4D20}" type="presParOf" srcId="{9FD16E73-D408-4509-88CE-94E5805DDFBF}" destId="{643ED1D5-2605-44A7-ABE7-5CFAD262EC59}" srcOrd="3" destOrd="0" presId="urn:microsoft.com/office/officeart/2018/2/layout/IconVerticalSolidList"/>
    <dgm:cxn modelId="{A58E3EC6-75BA-422E-95EB-C42CB9A3D70A}" type="presParOf" srcId="{18779F03-D13F-4301-8A2F-BA18BFBDD930}" destId="{E10EA706-918C-48CF-8EAA-ABF7560F9E6C}" srcOrd="1" destOrd="0" presId="urn:microsoft.com/office/officeart/2018/2/layout/IconVerticalSolidList"/>
    <dgm:cxn modelId="{01E5F1BE-E8E9-49BB-80B6-511590F8DDA2}" type="presParOf" srcId="{18779F03-D13F-4301-8A2F-BA18BFBDD930}" destId="{38D8D8B9-AE1A-4ECA-8744-EDF6C99B6261}" srcOrd="2" destOrd="0" presId="urn:microsoft.com/office/officeart/2018/2/layout/IconVerticalSolidList"/>
    <dgm:cxn modelId="{494E4932-81D5-4F00-B84C-3900A0E47DB9}" type="presParOf" srcId="{38D8D8B9-AE1A-4ECA-8744-EDF6C99B6261}" destId="{4DBB5BE1-522F-4138-867F-599E4DEB2D56}" srcOrd="0" destOrd="0" presId="urn:microsoft.com/office/officeart/2018/2/layout/IconVerticalSolidList"/>
    <dgm:cxn modelId="{39928D5C-A78D-4E02-B827-3419281FB560}" type="presParOf" srcId="{38D8D8B9-AE1A-4ECA-8744-EDF6C99B6261}" destId="{D8D83CB4-D81E-46B6-9A1F-F7CC81F42574}" srcOrd="1" destOrd="0" presId="urn:microsoft.com/office/officeart/2018/2/layout/IconVerticalSolidList"/>
    <dgm:cxn modelId="{F2DA1DCA-41A6-4DFE-9D25-1CD467EAB630}" type="presParOf" srcId="{38D8D8B9-AE1A-4ECA-8744-EDF6C99B6261}" destId="{19BEA3BD-3C55-49BF-B800-50374BC965D7}" srcOrd="2" destOrd="0" presId="urn:microsoft.com/office/officeart/2018/2/layout/IconVerticalSolidList"/>
    <dgm:cxn modelId="{B7928BA1-2E65-4929-9A4C-7F575BFA9DB3}" type="presParOf" srcId="{38D8D8B9-AE1A-4ECA-8744-EDF6C99B6261}" destId="{E3012B9A-A2CF-46AE-A6B8-FC6C0AE86BFD}" srcOrd="3" destOrd="0" presId="urn:microsoft.com/office/officeart/2018/2/layout/IconVerticalSolidList"/>
    <dgm:cxn modelId="{5C14AAB8-1592-49E8-BE7A-DBB96A56759E}" type="presParOf" srcId="{18779F03-D13F-4301-8A2F-BA18BFBDD930}" destId="{DC9903CB-987E-4EE5-A7F3-257D1E43584D}" srcOrd="3" destOrd="0" presId="urn:microsoft.com/office/officeart/2018/2/layout/IconVerticalSolidList"/>
    <dgm:cxn modelId="{AE88D498-BDC2-4A27-A749-B9BF81DA0A19}" type="presParOf" srcId="{18779F03-D13F-4301-8A2F-BA18BFBDD930}" destId="{BF9ACF9E-2AB4-48BC-8DFE-EA9648A7952A}" srcOrd="4" destOrd="0" presId="urn:microsoft.com/office/officeart/2018/2/layout/IconVerticalSolidList"/>
    <dgm:cxn modelId="{2CEF6A1F-4B1F-49E3-B9C9-7C8834023427}" type="presParOf" srcId="{BF9ACF9E-2AB4-48BC-8DFE-EA9648A7952A}" destId="{5B55318B-7E45-44C5-8839-741098735AD1}" srcOrd="0" destOrd="0" presId="urn:microsoft.com/office/officeart/2018/2/layout/IconVerticalSolidList"/>
    <dgm:cxn modelId="{24577764-DFE9-4E80-9A6C-2E9A0CE50BB8}" type="presParOf" srcId="{BF9ACF9E-2AB4-48BC-8DFE-EA9648A7952A}" destId="{827AA36C-8137-4412-8623-BCCF7AE6BAEC}" srcOrd="1" destOrd="0" presId="urn:microsoft.com/office/officeart/2018/2/layout/IconVerticalSolidList"/>
    <dgm:cxn modelId="{4D14F865-7A5C-471E-912E-FD10CE2E2DF0}" type="presParOf" srcId="{BF9ACF9E-2AB4-48BC-8DFE-EA9648A7952A}" destId="{EC19EDC9-58EC-4F4A-A2D9-2FCE63940EDA}" srcOrd="2" destOrd="0" presId="urn:microsoft.com/office/officeart/2018/2/layout/IconVerticalSolidList"/>
    <dgm:cxn modelId="{470B9812-F425-419B-A8FF-E7FC7AA6BDB8}" type="presParOf" srcId="{BF9ACF9E-2AB4-48BC-8DFE-EA9648A7952A}" destId="{FBCFE637-F5B3-4A66-8C2F-3D8A728647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C4D8CA-A652-40C2-BA87-1EC4EBDE9B0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082C65-38BA-4964-86AB-D7C021FFC939}">
      <dgm:prSet/>
      <dgm:spPr/>
      <dgm:t>
        <a:bodyPr/>
        <a:lstStyle/>
        <a:p>
          <a:r>
            <a:rPr lang="en-PK" b="1" i="0" baseline="0"/>
            <a:t>Data Storage:</a:t>
          </a:r>
          <a:r>
            <a:rPr lang="en-PK" b="0" i="0" baseline="0"/>
            <a:t> Know where cloud data is stored to ensure compliance with data sovereignty laws.</a:t>
          </a:r>
          <a:endParaRPr lang="en-US"/>
        </a:p>
      </dgm:t>
    </dgm:pt>
    <dgm:pt modelId="{6C342438-AD53-40BB-B3EB-44F3873234C3}" type="parTrans" cxnId="{4F8FF6BD-01B1-4370-8FAE-0C5C82654732}">
      <dgm:prSet/>
      <dgm:spPr/>
      <dgm:t>
        <a:bodyPr/>
        <a:lstStyle/>
        <a:p>
          <a:endParaRPr lang="en-US"/>
        </a:p>
      </dgm:t>
    </dgm:pt>
    <dgm:pt modelId="{CFD71761-3205-4B3D-BC1E-C8EE221B3307}" type="sibTrans" cxnId="{4F8FF6BD-01B1-4370-8FAE-0C5C82654732}">
      <dgm:prSet/>
      <dgm:spPr/>
      <dgm:t>
        <a:bodyPr/>
        <a:lstStyle/>
        <a:p>
          <a:endParaRPr lang="en-US"/>
        </a:p>
      </dgm:t>
    </dgm:pt>
    <dgm:pt modelId="{105A3E8B-E87A-479B-9E79-3147D39CF9C2}">
      <dgm:prSet/>
      <dgm:spPr/>
      <dgm:t>
        <a:bodyPr/>
        <a:lstStyle/>
        <a:p>
          <a:r>
            <a:rPr lang="en-PK" b="1" i="0" baseline="0"/>
            <a:t>Legal Requirements:</a:t>
          </a:r>
          <a:r>
            <a:rPr lang="en-PK" b="0" i="0" baseline="0"/>
            <a:t> Understand regional and international regulations affecting data storage.</a:t>
          </a:r>
          <a:endParaRPr lang="en-US"/>
        </a:p>
      </dgm:t>
    </dgm:pt>
    <dgm:pt modelId="{FA6F6E6F-2656-4F7A-839B-989FEBFCB2F9}" type="parTrans" cxnId="{AE1C4B13-EDD0-4F2E-90C0-CDDB01F539DD}">
      <dgm:prSet/>
      <dgm:spPr/>
      <dgm:t>
        <a:bodyPr/>
        <a:lstStyle/>
        <a:p>
          <a:endParaRPr lang="en-US"/>
        </a:p>
      </dgm:t>
    </dgm:pt>
    <dgm:pt modelId="{504D4AD0-ED72-4500-B82C-173E63F823BC}" type="sibTrans" cxnId="{AE1C4B13-EDD0-4F2E-90C0-CDDB01F539DD}">
      <dgm:prSet/>
      <dgm:spPr/>
      <dgm:t>
        <a:bodyPr/>
        <a:lstStyle/>
        <a:p>
          <a:endParaRPr lang="en-US"/>
        </a:p>
      </dgm:t>
    </dgm:pt>
    <dgm:pt modelId="{33DBD987-BB49-43F1-A308-E7E3FF95BD54}">
      <dgm:prSet/>
      <dgm:spPr/>
      <dgm:t>
        <a:bodyPr/>
        <a:lstStyle/>
        <a:p>
          <a:r>
            <a:rPr lang="en-PK" b="1" i="0" baseline="0"/>
            <a:t>Risk Assessment:</a:t>
          </a:r>
          <a:r>
            <a:rPr lang="en-PK" b="0" i="0" baseline="0"/>
            <a:t> Evaluate potential risks associated with data location and provider practices. </a:t>
          </a:r>
          <a:endParaRPr lang="en-US"/>
        </a:p>
      </dgm:t>
    </dgm:pt>
    <dgm:pt modelId="{2A2A2172-A761-4306-B899-84CB31A2AC34}" type="parTrans" cxnId="{7D1EF002-4BBE-4ECD-8205-C6A847A2ABA7}">
      <dgm:prSet/>
      <dgm:spPr/>
      <dgm:t>
        <a:bodyPr/>
        <a:lstStyle/>
        <a:p>
          <a:endParaRPr lang="en-US"/>
        </a:p>
      </dgm:t>
    </dgm:pt>
    <dgm:pt modelId="{47A5FCC3-3305-4F80-A17B-9352A51D54CE}" type="sibTrans" cxnId="{7D1EF002-4BBE-4ECD-8205-C6A847A2ABA7}">
      <dgm:prSet/>
      <dgm:spPr/>
      <dgm:t>
        <a:bodyPr/>
        <a:lstStyle/>
        <a:p>
          <a:endParaRPr lang="en-US"/>
        </a:p>
      </dgm:t>
    </dgm:pt>
    <dgm:pt modelId="{3774D717-7C59-4129-8225-18FCBB31522E}" type="pres">
      <dgm:prSet presAssocID="{A2C4D8CA-A652-40C2-BA87-1EC4EBDE9B0A}" presName="root" presStyleCnt="0">
        <dgm:presLayoutVars>
          <dgm:dir/>
          <dgm:resizeHandles val="exact"/>
        </dgm:presLayoutVars>
      </dgm:prSet>
      <dgm:spPr/>
    </dgm:pt>
    <dgm:pt modelId="{63A44E54-38E9-4A77-A2EC-1B07B146CC91}" type="pres">
      <dgm:prSet presAssocID="{86082C65-38BA-4964-86AB-D7C021FFC939}" presName="compNode" presStyleCnt="0"/>
      <dgm:spPr/>
    </dgm:pt>
    <dgm:pt modelId="{6A735297-17AF-4C40-AD8F-BFCF14265379}" type="pres">
      <dgm:prSet presAssocID="{86082C65-38BA-4964-86AB-D7C021FFC939}" presName="bgRect" presStyleLbl="bgShp" presStyleIdx="0" presStyleCnt="3"/>
      <dgm:spPr/>
    </dgm:pt>
    <dgm:pt modelId="{F9EB51FC-9F4B-4732-B2F2-579F6A613B9D}" type="pres">
      <dgm:prSet presAssocID="{86082C65-38BA-4964-86AB-D7C021FFC93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with solid fill"/>
        </a:ext>
      </dgm:extLst>
    </dgm:pt>
    <dgm:pt modelId="{0EB3A364-A6E1-4961-9DF6-FAA67725C92C}" type="pres">
      <dgm:prSet presAssocID="{86082C65-38BA-4964-86AB-D7C021FFC939}" presName="spaceRect" presStyleCnt="0"/>
      <dgm:spPr/>
    </dgm:pt>
    <dgm:pt modelId="{9B110AD7-2077-476D-80B8-FF75D69A203F}" type="pres">
      <dgm:prSet presAssocID="{86082C65-38BA-4964-86AB-D7C021FFC939}" presName="parTx" presStyleLbl="revTx" presStyleIdx="0" presStyleCnt="3">
        <dgm:presLayoutVars>
          <dgm:chMax val="0"/>
          <dgm:chPref val="0"/>
        </dgm:presLayoutVars>
      </dgm:prSet>
      <dgm:spPr/>
    </dgm:pt>
    <dgm:pt modelId="{AD909917-B884-4D5C-860E-580F4F1EB08F}" type="pres">
      <dgm:prSet presAssocID="{CFD71761-3205-4B3D-BC1E-C8EE221B3307}" presName="sibTrans" presStyleCnt="0"/>
      <dgm:spPr/>
    </dgm:pt>
    <dgm:pt modelId="{37AB7A16-60B8-43ED-9C3D-04DADC3D3F26}" type="pres">
      <dgm:prSet presAssocID="{105A3E8B-E87A-479B-9E79-3147D39CF9C2}" presName="compNode" presStyleCnt="0"/>
      <dgm:spPr/>
    </dgm:pt>
    <dgm:pt modelId="{DCF3E456-5E19-478A-8E75-B7BBEF90787C}" type="pres">
      <dgm:prSet presAssocID="{105A3E8B-E87A-479B-9E79-3147D39CF9C2}" presName="bgRect" presStyleLbl="bgShp" presStyleIdx="1" presStyleCnt="3"/>
      <dgm:spPr/>
    </dgm:pt>
    <dgm:pt modelId="{88DED24F-95C9-44CD-9294-A2D45F11FA40}" type="pres">
      <dgm:prSet presAssocID="{105A3E8B-E87A-479B-9E79-3147D39CF9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08AA28B9-C1B2-448C-B38B-167BEEF5D231}" type="pres">
      <dgm:prSet presAssocID="{105A3E8B-E87A-479B-9E79-3147D39CF9C2}" presName="spaceRect" presStyleCnt="0"/>
      <dgm:spPr/>
    </dgm:pt>
    <dgm:pt modelId="{5A1801C4-91C9-46D4-BA7D-04CDF714F9BE}" type="pres">
      <dgm:prSet presAssocID="{105A3E8B-E87A-479B-9E79-3147D39CF9C2}" presName="parTx" presStyleLbl="revTx" presStyleIdx="1" presStyleCnt="3">
        <dgm:presLayoutVars>
          <dgm:chMax val="0"/>
          <dgm:chPref val="0"/>
        </dgm:presLayoutVars>
      </dgm:prSet>
      <dgm:spPr/>
    </dgm:pt>
    <dgm:pt modelId="{545ED8D1-F2EB-417C-8488-451D1A203E49}" type="pres">
      <dgm:prSet presAssocID="{504D4AD0-ED72-4500-B82C-173E63F823BC}" presName="sibTrans" presStyleCnt="0"/>
      <dgm:spPr/>
    </dgm:pt>
    <dgm:pt modelId="{5A3F017F-13A5-4BEE-8E34-B8E30F29C8CF}" type="pres">
      <dgm:prSet presAssocID="{33DBD987-BB49-43F1-A308-E7E3FF95BD54}" presName="compNode" presStyleCnt="0"/>
      <dgm:spPr/>
    </dgm:pt>
    <dgm:pt modelId="{7C746344-3810-46FA-983B-93F2FCA3B925}" type="pres">
      <dgm:prSet presAssocID="{33DBD987-BB49-43F1-A308-E7E3FF95BD54}" presName="bgRect" presStyleLbl="bgShp" presStyleIdx="2" presStyleCnt="3"/>
      <dgm:spPr/>
    </dgm:pt>
    <dgm:pt modelId="{52158306-5155-4E33-851D-6EC260D07C72}" type="pres">
      <dgm:prSet presAssocID="{33DBD987-BB49-43F1-A308-E7E3FF95BD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A6C16BB3-5597-4E54-9C58-F7E8C17EFB0C}" type="pres">
      <dgm:prSet presAssocID="{33DBD987-BB49-43F1-A308-E7E3FF95BD54}" presName="spaceRect" presStyleCnt="0"/>
      <dgm:spPr/>
    </dgm:pt>
    <dgm:pt modelId="{43B563ED-F959-4305-94F5-CAD1158D4683}" type="pres">
      <dgm:prSet presAssocID="{33DBD987-BB49-43F1-A308-E7E3FF95BD54}" presName="parTx" presStyleLbl="revTx" presStyleIdx="2" presStyleCnt="3">
        <dgm:presLayoutVars>
          <dgm:chMax val="0"/>
          <dgm:chPref val="0"/>
        </dgm:presLayoutVars>
      </dgm:prSet>
      <dgm:spPr/>
    </dgm:pt>
  </dgm:ptLst>
  <dgm:cxnLst>
    <dgm:cxn modelId="{7D1EF002-4BBE-4ECD-8205-C6A847A2ABA7}" srcId="{A2C4D8CA-A652-40C2-BA87-1EC4EBDE9B0A}" destId="{33DBD987-BB49-43F1-A308-E7E3FF95BD54}" srcOrd="2" destOrd="0" parTransId="{2A2A2172-A761-4306-B899-84CB31A2AC34}" sibTransId="{47A5FCC3-3305-4F80-A17B-9352A51D54CE}"/>
    <dgm:cxn modelId="{AE1C4B13-EDD0-4F2E-90C0-CDDB01F539DD}" srcId="{A2C4D8CA-A652-40C2-BA87-1EC4EBDE9B0A}" destId="{105A3E8B-E87A-479B-9E79-3147D39CF9C2}" srcOrd="1" destOrd="0" parTransId="{FA6F6E6F-2656-4F7A-839B-989FEBFCB2F9}" sibTransId="{504D4AD0-ED72-4500-B82C-173E63F823BC}"/>
    <dgm:cxn modelId="{8A71C117-86CB-4FE3-A829-5D3FBE318BEA}" type="presOf" srcId="{86082C65-38BA-4964-86AB-D7C021FFC939}" destId="{9B110AD7-2077-476D-80B8-FF75D69A203F}" srcOrd="0" destOrd="0" presId="urn:microsoft.com/office/officeart/2018/2/layout/IconVerticalSolidList"/>
    <dgm:cxn modelId="{9B73165D-63FA-4068-9F02-157F2273E0EF}" type="presOf" srcId="{33DBD987-BB49-43F1-A308-E7E3FF95BD54}" destId="{43B563ED-F959-4305-94F5-CAD1158D4683}" srcOrd="0" destOrd="0" presId="urn:microsoft.com/office/officeart/2018/2/layout/IconVerticalSolidList"/>
    <dgm:cxn modelId="{29C6DF70-23E3-406A-BFF5-A63F99D4B50E}" type="presOf" srcId="{A2C4D8CA-A652-40C2-BA87-1EC4EBDE9B0A}" destId="{3774D717-7C59-4129-8225-18FCBB31522E}" srcOrd="0" destOrd="0" presId="urn:microsoft.com/office/officeart/2018/2/layout/IconVerticalSolidList"/>
    <dgm:cxn modelId="{29DE9DBD-5AB5-4BEA-B207-698CDE58E35F}" type="presOf" srcId="{105A3E8B-E87A-479B-9E79-3147D39CF9C2}" destId="{5A1801C4-91C9-46D4-BA7D-04CDF714F9BE}" srcOrd="0" destOrd="0" presId="urn:microsoft.com/office/officeart/2018/2/layout/IconVerticalSolidList"/>
    <dgm:cxn modelId="{4F8FF6BD-01B1-4370-8FAE-0C5C82654732}" srcId="{A2C4D8CA-A652-40C2-BA87-1EC4EBDE9B0A}" destId="{86082C65-38BA-4964-86AB-D7C021FFC939}" srcOrd="0" destOrd="0" parTransId="{6C342438-AD53-40BB-B3EB-44F3873234C3}" sibTransId="{CFD71761-3205-4B3D-BC1E-C8EE221B3307}"/>
    <dgm:cxn modelId="{BB450F85-78E0-424E-8DF8-631FF68B20D8}" type="presParOf" srcId="{3774D717-7C59-4129-8225-18FCBB31522E}" destId="{63A44E54-38E9-4A77-A2EC-1B07B146CC91}" srcOrd="0" destOrd="0" presId="urn:microsoft.com/office/officeart/2018/2/layout/IconVerticalSolidList"/>
    <dgm:cxn modelId="{9D097718-0DA8-4FA5-8D5D-C8873DC5C3EA}" type="presParOf" srcId="{63A44E54-38E9-4A77-A2EC-1B07B146CC91}" destId="{6A735297-17AF-4C40-AD8F-BFCF14265379}" srcOrd="0" destOrd="0" presId="urn:microsoft.com/office/officeart/2018/2/layout/IconVerticalSolidList"/>
    <dgm:cxn modelId="{FD7C207A-DDFF-4EDF-88A6-89616195A625}" type="presParOf" srcId="{63A44E54-38E9-4A77-A2EC-1B07B146CC91}" destId="{F9EB51FC-9F4B-4732-B2F2-579F6A613B9D}" srcOrd="1" destOrd="0" presId="urn:microsoft.com/office/officeart/2018/2/layout/IconVerticalSolidList"/>
    <dgm:cxn modelId="{55B16ED0-F3C8-4E7B-AD1F-9FDBA6335AFF}" type="presParOf" srcId="{63A44E54-38E9-4A77-A2EC-1B07B146CC91}" destId="{0EB3A364-A6E1-4961-9DF6-FAA67725C92C}" srcOrd="2" destOrd="0" presId="urn:microsoft.com/office/officeart/2018/2/layout/IconVerticalSolidList"/>
    <dgm:cxn modelId="{921AAC32-A754-49CE-BBF2-925426D46C31}" type="presParOf" srcId="{63A44E54-38E9-4A77-A2EC-1B07B146CC91}" destId="{9B110AD7-2077-476D-80B8-FF75D69A203F}" srcOrd="3" destOrd="0" presId="urn:microsoft.com/office/officeart/2018/2/layout/IconVerticalSolidList"/>
    <dgm:cxn modelId="{1E550440-46A6-4868-9B94-7C27CD05D3A1}" type="presParOf" srcId="{3774D717-7C59-4129-8225-18FCBB31522E}" destId="{AD909917-B884-4D5C-860E-580F4F1EB08F}" srcOrd="1" destOrd="0" presId="urn:microsoft.com/office/officeart/2018/2/layout/IconVerticalSolidList"/>
    <dgm:cxn modelId="{407E6977-C4AF-4B6D-8002-B0102DD1DA4E}" type="presParOf" srcId="{3774D717-7C59-4129-8225-18FCBB31522E}" destId="{37AB7A16-60B8-43ED-9C3D-04DADC3D3F26}" srcOrd="2" destOrd="0" presId="urn:microsoft.com/office/officeart/2018/2/layout/IconVerticalSolidList"/>
    <dgm:cxn modelId="{A01014D1-4276-4080-AA07-700C6A00F0FA}" type="presParOf" srcId="{37AB7A16-60B8-43ED-9C3D-04DADC3D3F26}" destId="{DCF3E456-5E19-478A-8E75-B7BBEF90787C}" srcOrd="0" destOrd="0" presId="urn:microsoft.com/office/officeart/2018/2/layout/IconVerticalSolidList"/>
    <dgm:cxn modelId="{39263C3B-658C-456B-A6C2-491E386EE99D}" type="presParOf" srcId="{37AB7A16-60B8-43ED-9C3D-04DADC3D3F26}" destId="{88DED24F-95C9-44CD-9294-A2D45F11FA40}" srcOrd="1" destOrd="0" presId="urn:microsoft.com/office/officeart/2018/2/layout/IconVerticalSolidList"/>
    <dgm:cxn modelId="{A720622E-49F1-426A-8C64-9A323CDB1B8A}" type="presParOf" srcId="{37AB7A16-60B8-43ED-9C3D-04DADC3D3F26}" destId="{08AA28B9-C1B2-448C-B38B-167BEEF5D231}" srcOrd="2" destOrd="0" presId="urn:microsoft.com/office/officeart/2018/2/layout/IconVerticalSolidList"/>
    <dgm:cxn modelId="{99ABAFAF-AB2E-47DA-BD61-57E076BAFD5E}" type="presParOf" srcId="{37AB7A16-60B8-43ED-9C3D-04DADC3D3F26}" destId="{5A1801C4-91C9-46D4-BA7D-04CDF714F9BE}" srcOrd="3" destOrd="0" presId="urn:microsoft.com/office/officeart/2018/2/layout/IconVerticalSolidList"/>
    <dgm:cxn modelId="{ED9FC771-58D3-4F59-9F94-39D1E6A612DC}" type="presParOf" srcId="{3774D717-7C59-4129-8225-18FCBB31522E}" destId="{545ED8D1-F2EB-417C-8488-451D1A203E49}" srcOrd="3" destOrd="0" presId="urn:microsoft.com/office/officeart/2018/2/layout/IconVerticalSolidList"/>
    <dgm:cxn modelId="{EF828D31-BF8B-41F3-9E34-BBD1F96F5945}" type="presParOf" srcId="{3774D717-7C59-4129-8225-18FCBB31522E}" destId="{5A3F017F-13A5-4BEE-8E34-B8E30F29C8CF}" srcOrd="4" destOrd="0" presId="urn:microsoft.com/office/officeart/2018/2/layout/IconVerticalSolidList"/>
    <dgm:cxn modelId="{48ABF57E-C90B-4989-B1AE-AB2B9148354A}" type="presParOf" srcId="{5A3F017F-13A5-4BEE-8E34-B8E30F29C8CF}" destId="{7C746344-3810-46FA-983B-93F2FCA3B925}" srcOrd="0" destOrd="0" presId="urn:microsoft.com/office/officeart/2018/2/layout/IconVerticalSolidList"/>
    <dgm:cxn modelId="{3152E357-1C0F-479B-AD4F-06FE3F38BD83}" type="presParOf" srcId="{5A3F017F-13A5-4BEE-8E34-B8E30F29C8CF}" destId="{52158306-5155-4E33-851D-6EC260D07C72}" srcOrd="1" destOrd="0" presId="urn:microsoft.com/office/officeart/2018/2/layout/IconVerticalSolidList"/>
    <dgm:cxn modelId="{FA6B9B3F-ED16-4EBA-BFF2-807E65387220}" type="presParOf" srcId="{5A3F017F-13A5-4BEE-8E34-B8E30F29C8CF}" destId="{A6C16BB3-5597-4E54-9C58-F7E8C17EFB0C}" srcOrd="2" destOrd="0" presId="urn:microsoft.com/office/officeart/2018/2/layout/IconVerticalSolidList"/>
    <dgm:cxn modelId="{F9876DA9-AE0F-4E14-A256-86A52E96E5B6}" type="presParOf" srcId="{5A3F017F-13A5-4BEE-8E34-B8E30F29C8CF}" destId="{43B563ED-F959-4305-94F5-CAD1158D46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FAA0AEE-FA29-4703-A50C-5D28CC0DAB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ABA6D4-C5B4-4B40-8695-1FA4822631A2}">
      <dgm:prSet/>
      <dgm:spPr/>
      <dgm:t>
        <a:bodyPr/>
        <a:lstStyle/>
        <a:p>
          <a:r>
            <a:rPr lang="en-PK" b="1" i="0" baseline="0"/>
            <a:t>Techniques:</a:t>
          </a:r>
          <a:r>
            <a:rPr lang="en-PK" b="0" i="0" baseline="0"/>
            <a:t> Use logical separation methods such as VPNs and access controls.</a:t>
          </a:r>
          <a:endParaRPr lang="en-US"/>
        </a:p>
      </dgm:t>
    </dgm:pt>
    <dgm:pt modelId="{F86BD750-336D-45E2-AE80-E527A102A364}" type="parTrans" cxnId="{618A6E3F-B477-4A5B-9E0F-F597384F0743}">
      <dgm:prSet/>
      <dgm:spPr/>
      <dgm:t>
        <a:bodyPr/>
        <a:lstStyle/>
        <a:p>
          <a:endParaRPr lang="en-US"/>
        </a:p>
      </dgm:t>
    </dgm:pt>
    <dgm:pt modelId="{88139ED4-2C4A-4219-87DF-52490F7D15CE}" type="sibTrans" cxnId="{618A6E3F-B477-4A5B-9E0F-F597384F0743}">
      <dgm:prSet/>
      <dgm:spPr/>
      <dgm:t>
        <a:bodyPr/>
        <a:lstStyle/>
        <a:p>
          <a:endParaRPr lang="en-US"/>
        </a:p>
      </dgm:t>
    </dgm:pt>
    <dgm:pt modelId="{859A431B-8FA3-44C6-88C0-29201F6F104E}">
      <dgm:prSet/>
      <dgm:spPr/>
      <dgm:t>
        <a:bodyPr/>
        <a:lstStyle/>
        <a:p>
          <a:r>
            <a:rPr lang="en-PK" b="1" i="0" baseline="0"/>
            <a:t>Privacy Protection:</a:t>
          </a:r>
          <a:r>
            <a:rPr lang="en-PK" b="0" i="0" baseline="0"/>
            <a:t> Ensure data privacy in shared cloud environments.</a:t>
          </a:r>
          <a:endParaRPr lang="en-US"/>
        </a:p>
      </dgm:t>
    </dgm:pt>
    <dgm:pt modelId="{BBDB364E-4AC9-4945-BE33-5613A26B276D}" type="parTrans" cxnId="{23407DEC-A801-4E6A-A20D-95FDA0133CD2}">
      <dgm:prSet/>
      <dgm:spPr/>
      <dgm:t>
        <a:bodyPr/>
        <a:lstStyle/>
        <a:p>
          <a:endParaRPr lang="en-US"/>
        </a:p>
      </dgm:t>
    </dgm:pt>
    <dgm:pt modelId="{D6C6D507-D14E-4C26-9B13-09008DA9484A}" type="sibTrans" cxnId="{23407DEC-A801-4E6A-A20D-95FDA0133CD2}">
      <dgm:prSet/>
      <dgm:spPr/>
      <dgm:t>
        <a:bodyPr/>
        <a:lstStyle/>
        <a:p>
          <a:endParaRPr lang="en-US"/>
        </a:p>
      </dgm:t>
    </dgm:pt>
    <dgm:pt modelId="{F3E5A9EF-EC9D-431C-B2EB-D76B94D2152E}">
      <dgm:prSet/>
      <dgm:spPr/>
      <dgm:t>
        <a:bodyPr/>
        <a:lstStyle/>
        <a:p>
          <a:r>
            <a:rPr lang="en-PK" b="1" i="0" baseline="0"/>
            <a:t>Provider Assessment:</a:t>
          </a:r>
          <a:r>
            <a:rPr lang="en-PK" b="0" i="0" baseline="0"/>
            <a:t> Assess the effectiveness of data segregation practices by cloud providers. </a:t>
          </a:r>
          <a:endParaRPr lang="en-US"/>
        </a:p>
      </dgm:t>
    </dgm:pt>
    <dgm:pt modelId="{ABCBC0C6-92C7-4F84-B7BB-89349BE9FC2E}" type="parTrans" cxnId="{55D7AD22-627F-48B0-AAB9-000A560B7700}">
      <dgm:prSet/>
      <dgm:spPr/>
      <dgm:t>
        <a:bodyPr/>
        <a:lstStyle/>
        <a:p>
          <a:endParaRPr lang="en-US"/>
        </a:p>
      </dgm:t>
    </dgm:pt>
    <dgm:pt modelId="{545A5307-F2D5-488C-BB70-81215E2F0EAD}" type="sibTrans" cxnId="{55D7AD22-627F-48B0-AAB9-000A560B7700}">
      <dgm:prSet/>
      <dgm:spPr/>
      <dgm:t>
        <a:bodyPr/>
        <a:lstStyle/>
        <a:p>
          <a:endParaRPr lang="en-US"/>
        </a:p>
      </dgm:t>
    </dgm:pt>
    <dgm:pt modelId="{DF0127EF-D423-493E-BC75-1DC33FFCF724}" type="pres">
      <dgm:prSet presAssocID="{EFAA0AEE-FA29-4703-A50C-5D28CC0DABBD}" presName="root" presStyleCnt="0">
        <dgm:presLayoutVars>
          <dgm:dir/>
          <dgm:resizeHandles val="exact"/>
        </dgm:presLayoutVars>
      </dgm:prSet>
      <dgm:spPr/>
    </dgm:pt>
    <dgm:pt modelId="{973FF128-BDBB-4738-BD7F-51B616AA626C}" type="pres">
      <dgm:prSet presAssocID="{9DABA6D4-C5B4-4B40-8695-1FA4822631A2}" presName="compNode" presStyleCnt="0"/>
      <dgm:spPr/>
    </dgm:pt>
    <dgm:pt modelId="{1168E385-5A70-46F1-B008-F4E3679D53CB}" type="pres">
      <dgm:prSet presAssocID="{9DABA6D4-C5B4-4B40-8695-1FA4822631A2}" presName="bgRect" presStyleLbl="bgShp" presStyleIdx="0" presStyleCnt="3"/>
      <dgm:spPr/>
    </dgm:pt>
    <dgm:pt modelId="{4BC54FC3-0AA3-4A5D-964F-C21085034EDA}" type="pres">
      <dgm:prSet presAssocID="{9DABA6D4-C5B4-4B40-8695-1FA4822631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79F4AC1-7204-47F5-A32F-F418E74BAE40}" type="pres">
      <dgm:prSet presAssocID="{9DABA6D4-C5B4-4B40-8695-1FA4822631A2}" presName="spaceRect" presStyleCnt="0"/>
      <dgm:spPr/>
    </dgm:pt>
    <dgm:pt modelId="{EA5BBF37-DC99-402A-AA33-AA7B743082D9}" type="pres">
      <dgm:prSet presAssocID="{9DABA6D4-C5B4-4B40-8695-1FA4822631A2}" presName="parTx" presStyleLbl="revTx" presStyleIdx="0" presStyleCnt="3">
        <dgm:presLayoutVars>
          <dgm:chMax val="0"/>
          <dgm:chPref val="0"/>
        </dgm:presLayoutVars>
      </dgm:prSet>
      <dgm:spPr/>
    </dgm:pt>
    <dgm:pt modelId="{E6CA8028-493C-4D0A-A230-ED9BF6404B58}" type="pres">
      <dgm:prSet presAssocID="{88139ED4-2C4A-4219-87DF-52490F7D15CE}" presName="sibTrans" presStyleCnt="0"/>
      <dgm:spPr/>
    </dgm:pt>
    <dgm:pt modelId="{20ADFBBA-696C-47EC-A270-EBA22D2B7F0E}" type="pres">
      <dgm:prSet presAssocID="{859A431B-8FA3-44C6-88C0-29201F6F104E}" presName="compNode" presStyleCnt="0"/>
      <dgm:spPr/>
    </dgm:pt>
    <dgm:pt modelId="{074A1DD6-94C2-4258-82EA-743FF0103F4F}" type="pres">
      <dgm:prSet presAssocID="{859A431B-8FA3-44C6-88C0-29201F6F104E}" presName="bgRect" presStyleLbl="bgShp" presStyleIdx="1" presStyleCnt="3"/>
      <dgm:spPr/>
    </dgm:pt>
    <dgm:pt modelId="{6A18D1FB-A8F1-48A9-9D41-5502B4CD3C85}" type="pres">
      <dgm:prSet presAssocID="{859A431B-8FA3-44C6-88C0-29201F6F104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Tick with solid fill"/>
        </a:ext>
      </dgm:extLst>
    </dgm:pt>
    <dgm:pt modelId="{CA80BA0C-4F2D-4637-83DF-B6B857ACD77D}" type="pres">
      <dgm:prSet presAssocID="{859A431B-8FA3-44C6-88C0-29201F6F104E}" presName="spaceRect" presStyleCnt="0"/>
      <dgm:spPr/>
    </dgm:pt>
    <dgm:pt modelId="{C094B25D-489B-4D51-AA1B-FD0522CA2B59}" type="pres">
      <dgm:prSet presAssocID="{859A431B-8FA3-44C6-88C0-29201F6F104E}" presName="parTx" presStyleLbl="revTx" presStyleIdx="1" presStyleCnt="3">
        <dgm:presLayoutVars>
          <dgm:chMax val="0"/>
          <dgm:chPref val="0"/>
        </dgm:presLayoutVars>
      </dgm:prSet>
      <dgm:spPr/>
    </dgm:pt>
    <dgm:pt modelId="{7A0B316E-2CBA-4FFD-AF6D-180C33D74B7E}" type="pres">
      <dgm:prSet presAssocID="{D6C6D507-D14E-4C26-9B13-09008DA9484A}" presName="sibTrans" presStyleCnt="0"/>
      <dgm:spPr/>
    </dgm:pt>
    <dgm:pt modelId="{52EBECFE-FCC6-4242-BEAD-A2BDFB13BEA2}" type="pres">
      <dgm:prSet presAssocID="{F3E5A9EF-EC9D-431C-B2EB-D76B94D2152E}" presName="compNode" presStyleCnt="0"/>
      <dgm:spPr/>
    </dgm:pt>
    <dgm:pt modelId="{812DE9C9-F2A2-46DC-A840-AC7C1347C65B}" type="pres">
      <dgm:prSet presAssocID="{F3E5A9EF-EC9D-431C-B2EB-D76B94D2152E}" presName="bgRect" presStyleLbl="bgShp" presStyleIdx="2" presStyleCnt="3"/>
      <dgm:spPr/>
    </dgm:pt>
    <dgm:pt modelId="{78271E70-EF63-48A6-A762-3D74E3C300A7}" type="pres">
      <dgm:prSet presAssocID="{F3E5A9EF-EC9D-431C-B2EB-D76B94D2152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lipboard Partially Checked with solid fill"/>
        </a:ext>
      </dgm:extLst>
    </dgm:pt>
    <dgm:pt modelId="{9F3AF17B-6353-4777-8C7A-F3A5C50B4F82}" type="pres">
      <dgm:prSet presAssocID="{F3E5A9EF-EC9D-431C-B2EB-D76B94D2152E}" presName="spaceRect" presStyleCnt="0"/>
      <dgm:spPr/>
    </dgm:pt>
    <dgm:pt modelId="{A427B815-A2BC-4C8E-94F8-246F28C4A6E7}" type="pres">
      <dgm:prSet presAssocID="{F3E5A9EF-EC9D-431C-B2EB-D76B94D2152E}" presName="parTx" presStyleLbl="revTx" presStyleIdx="2" presStyleCnt="3">
        <dgm:presLayoutVars>
          <dgm:chMax val="0"/>
          <dgm:chPref val="0"/>
        </dgm:presLayoutVars>
      </dgm:prSet>
      <dgm:spPr/>
    </dgm:pt>
  </dgm:ptLst>
  <dgm:cxnLst>
    <dgm:cxn modelId="{55D7AD22-627F-48B0-AAB9-000A560B7700}" srcId="{EFAA0AEE-FA29-4703-A50C-5D28CC0DABBD}" destId="{F3E5A9EF-EC9D-431C-B2EB-D76B94D2152E}" srcOrd="2" destOrd="0" parTransId="{ABCBC0C6-92C7-4F84-B7BB-89349BE9FC2E}" sibTransId="{545A5307-F2D5-488C-BB70-81215E2F0EAD}"/>
    <dgm:cxn modelId="{618A6E3F-B477-4A5B-9E0F-F597384F0743}" srcId="{EFAA0AEE-FA29-4703-A50C-5D28CC0DABBD}" destId="{9DABA6D4-C5B4-4B40-8695-1FA4822631A2}" srcOrd="0" destOrd="0" parTransId="{F86BD750-336D-45E2-AE80-E527A102A364}" sibTransId="{88139ED4-2C4A-4219-87DF-52490F7D15CE}"/>
    <dgm:cxn modelId="{6D1A9B4E-BD1F-4A0D-963B-61C7E667FDB8}" type="presOf" srcId="{9DABA6D4-C5B4-4B40-8695-1FA4822631A2}" destId="{EA5BBF37-DC99-402A-AA33-AA7B743082D9}" srcOrd="0" destOrd="0" presId="urn:microsoft.com/office/officeart/2018/2/layout/IconVerticalSolidList"/>
    <dgm:cxn modelId="{C6715394-C410-4993-96DA-BB205C1C7A7F}" type="presOf" srcId="{F3E5A9EF-EC9D-431C-B2EB-D76B94D2152E}" destId="{A427B815-A2BC-4C8E-94F8-246F28C4A6E7}" srcOrd="0" destOrd="0" presId="urn:microsoft.com/office/officeart/2018/2/layout/IconVerticalSolidList"/>
    <dgm:cxn modelId="{A5B81FA1-9527-4FF6-BDAD-C100AF31D502}" type="presOf" srcId="{859A431B-8FA3-44C6-88C0-29201F6F104E}" destId="{C094B25D-489B-4D51-AA1B-FD0522CA2B59}" srcOrd="0" destOrd="0" presId="urn:microsoft.com/office/officeart/2018/2/layout/IconVerticalSolidList"/>
    <dgm:cxn modelId="{23407DEC-A801-4E6A-A20D-95FDA0133CD2}" srcId="{EFAA0AEE-FA29-4703-A50C-5D28CC0DABBD}" destId="{859A431B-8FA3-44C6-88C0-29201F6F104E}" srcOrd="1" destOrd="0" parTransId="{BBDB364E-4AC9-4945-BE33-5613A26B276D}" sibTransId="{D6C6D507-D14E-4C26-9B13-09008DA9484A}"/>
    <dgm:cxn modelId="{F78746F3-9F4F-4EDF-998B-BEF538B34966}" type="presOf" srcId="{EFAA0AEE-FA29-4703-A50C-5D28CC0DABBD}" destId="{DF0127EF-D423-493E-BC75-1DC33FFCF724}" srcOrd="0" destOrd="0" presId="urn:microsoft.com/office/officeart/2018/2/layout/IconVerticalSolidList"/>
    <dgm:cxn modelId="{CD8E00A2-F546-46F6-9EF2-5F74E7845D70}" type="presParOf" srcId="{DF0127EF-D423-493E-BC75-1DC33FFCF724}" destId="{973FF128-BDBB-4738-BD7F-51B616AA626C}" srcOrd="0" destOrd="0" presId="urn:microsoft.com/office/officeart/2018/2/layout/IconVerticalSolidList"/>
    <dgm:cxn modelId="{64076C65-AC92-4E1E-9E60-F6EE468CA59B}" type="presParOf" srcId="{973FF128-BDBB-4738-BD7F-51B616AA626C}" destId="{1168E385-5A70-46F1-B008-F4E3679D53CB}" srcOrd="0" destOrd="0" presId="urn:microsoft.com/office/officeart/2018/2/layout/IconVerticalSolidList"/>
    <dgm:cxn modelId="{CB4DAF76-B73A-4368-91AC-F5D514FB5A5E}" type="presParOf" srcId="{973FF128-BDBB-4738-BD7F-51B616AA626C}" destId="{4BC54FC3-0AA3-4A5D-964F-C21085034EDA}" srcOrd="1" destOrd="0" presId="urn:microsoft.com/office/officeart/2018/2/layout/IconVerticalSolidList"/>
    <dgm:cxn modelId="{4DEF4ABC-8AC9-488E-9782-EAAF6ECABFF4}" type="presParOf" srcId="{973FF128-BDBB-4738-BD7F-51B616AA626C}" destId="{079F4AC1-7204-47F5-A32F-F418E74BAE40}" srcOrd="2" destOrd="0" presId="urn:microsoft.com/office/officeart/2018/2/layout/IconVerticalSolidList"/>
    <dgm:cxn modelId="{EA7329F3-5F3F-4564-A43A-92AC2BDD87CC}" type="presParOf" srcId="{973FF128-BDBB-4738-BD7F-51B616AA626C}" destId="{EA5BBF37-DC99-402A-AA33-AA7B743082D9}" srcOrd="3" destOrd="0" presId="urn:microsoft.com/office/officeart/2018/2/layout/IconVerticalSolidList"/>
    <dgm:cxn modelId="{8DD1EE16-63A0-4FBF-9F80-909403FF67A5}" type="presParOf" srcId="{DF0127EF-D423-493E-BC75-1DC33FFCF724}" destId="{E6CA8028-493C-4D0A-A230-ED9BF6404B58}" srcOrd="1" destOrd="0" presId="urn:microsoft.com/office/officeart/2018/2/layout/IconVerticalSolidList"/>
    <dgm:cxn modelId="{55B3041E-A41B-475E-B81F-B13D7716F160}" type="presParOf" srcId="{DF0127EF-D423-493E-BC75-1DC33FFCF724}" destId="{20ADFBBA-696C-47EC-A270-EBA22D2B7F0E}" srcOrd="2" destOrd="0" presId="urn:microsoft.com/office/officeart/2018/2/layout/IconVerticalSolidList"/>
    <dgm:cxn modelId="{0EA76ACC-5B0F-4C38-AB9B-3B0DD2BDA9C8}" type="presParOf" srcId="{20ADFBBA-696C-47EC-A270-EBA22D2B7F0E}" destId="{074A1DD6-94C2-4258-82EA-743FF0103F4F}" srcOrd="0" destOrd="0" presId="urn:microsoft.com/office/officeart/2018/2/layout/IconVerticalSolidList"/>
    <dgm:cxn modelId="{9FB7A2D3-968B-4709-B41A-F61DD116896D}" type="presParOf" srcId="{20ADFBBA-696C-47EC-A270-EBA22D2B7F0E}" destId="{6A18D1FB-A8F1-48A9-9D41-5502B4CD3C85}" srcOrd="1" destOrd="0" presId="urn:microsoft.com/office/officeart/2018/2/layout/IconVerticalSolidList"/>
    <dgm:cxn modelId="{0649AE61-F9DA-4705-8490-C29E361FFC6B}" type="presParOf" srcId="{20ADFBBA-696C-47EC-A270-EBA22D2B7F0E}" destId="{CA80BA0C-4F2D-4637-83DF-B6B857ACD77D}" srcOrd="2" destOrd="0" presId="urn:microsoft.com/office/officeart/2018/2/layout/IconVerticalSolidList"/>
    <dgm:cxn modelId="{59423A83-8766-4129-9438-1C651683BA4B}" type="presParOf" srcId="{20ADFBBA-696C-47EC-A270-EBA22D2B7F0E}" destId="{C094B25D-489B-4D51-AA1B-FD0522CA2B59}" srcOrd="3" destOrd="0" presId="urn:microsoft.com/office/officeart/2018/2/layout/IconVerticalSolidList"/>
    <dgm:cxn modelId="{1AF7D3BE-EC25-4E46-AA5C-755514389E88}" type="presParOf" srcId="{DF0127EF-D423-493E-BC75-1DC33FFCF724}" destId="{7A0B316E-2CBA-4FFD-AF6D-180C33D74B7E}" srcOrd="3" destOrd="0" presId="urn:microsoft.com/office/officeart/2018/2/layout/IconVerticalSolidList"/>
    <dgm:cxn modelId="{B180FA72-AB20-4774-824C-1C19D51A1A2C}" type="presParOf" srcId="{DF0127EF-D423-493E-BC75-1DC33FFCF724}" destId="{52EBECFE-FCC6-4242-BEAD-A2BDFB13BEA2}" srcOrd="4" destOrd="0" presId="urn:microsoft.com/office/officeart/2018/2/layout/IconVerticalSolidList"/>
    <dgm:cxn modelId="{4AAB4A53-6C29-442F-B685-DD56BF829276}" type="presParOf" srcId="{52EBECFE-FCC6-4242-BEAD-A2BDFB13BEA2}" destId="{812DE9C9-F2A2-46DC-A840-AC7C1347C65B}" srcOrd="0" destOrd="0" presId="urn:microsoft.com/office/officeart/2018/2/layout/IconVerticalSolidList"/>
    <dgm:cxn modelId="{CE93E48B-A2F6-4E0E-BEFA-548A57C732C4}" type="presParOf" srcId="{52EBECFE-FCC6-4242-BEAD-A2BDFB13BEA2}" destId="{78271E70-EF63-48A6-A762-3D74E3C300A7}" srcOrd="1" destOrd="0" presId="urn:microsoft.com/office/officeart/2018/2/layout/IconVerticalSolidList"/>
    <dgm:cxn modelId="{919476E4-DBF2-4142-92A3-EDE73B1EA000}" type="presParOf" srcId="{52EBECFE-FCC6-4242-BEAD-A2BDFB13BEA2}" destId="{9F3AF17B-6353-4777-8C7A-F3A5C50B4F82}" srcOrd="2" destOrd="0" presId="urn:microsoft.com/office/officeart/2018/2/layout/IconVerticalSolidList"/>
    <dgm:cxn modelId="{ADED219B-06B1-48C6-8925-D2DFBD86DE47}" type="presParOf" srcId="{52EBECFE-FCC6-4242-BEAD-A2BDFB13BEA2}" destId="{A427B815-A2BC-4C8E-94F8-246F28C4A6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B1A8255-7146-4B43-AB0C-25872A797CC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EAC351-3FCC-4EEA-B268-8F18DBFA71E1}">
      <dgm:prSet/>
      <dgm:spPr/>
      <dgm:t>
        <a:bodyPr/>
        <a:lstStyle/>
        <a:p>
          <a:r>
            <a:rPr lang="en-PK" b="1" i="0" baseline="0"/>
            <a:t>Backup Solutions:</a:t>
          </a:r>
          <a:r>
            <a:rPr lang="en-PK" b="0" i="0" baseline="0"/>
            <a:t> Ensure regular data snapshots and redundancy across locations.</a:t>
          </a:r>
          <a:endParaRPr lang="en-US"/>
        </a:p>
      </dgm:t>
    </dgm:pt>
    <dgm:pt modelId="{EB633D31-6148-4F9B-A2FB-53A7E312FE38}" type="parTrans" cxnId="{82DFF70A-6BE0-4CFE-9DAA-6FD084F3D257}">
      <dgm:prSet/>
      <dgm:spPr/>
      <dgm:t>
        <a:bodyPr/>
        <a:lstStyle/>
        <a:p>
          <a:endParaRPr lang="en-US"/>
        </a:p>
      </dgm:t>
    </dgm:pt>
    <dgm:pt modelId="{C7DA4EB1-59E5-4537-BE69-758D2B1A1395}" type="sibTrans" cxnId="{82DFF70A-6BE0-4CFE-9DAA-6FD084F3D257}">
      <dgm:prSet/>
      <dgm:spPr/>
      <dgm:t>
        <a:bodyPr/>
        <a:lstStyle/>
        <a:p>
          <a:endParaRPr lang="en-US"/>
        </a:p>
      </dgm:t>
    </dgm:pt>
    <dgm:pt modelId="{4527E60F-0FC5-48A0-B7E3-2E5F54191BA2}">
      <dgm:prSet/>
      <dgm:spPr/>
      <dgm:t>
        <a:bodyPr/>
        <a:lstStyle/>
        <a:p>
          <a:r>
            <a:rPr lang="en-PK" b="1" i="0" baseline="0"/>
            <a:t>Recovery Procedures:</a:t>
          </a:r>
          <a:r>
            <a:rPr lang="en-PK" b="0" i="0" baseline="0"/>
            <a:t> Implement and test recovery processes to meet RTO and RPO.</a:t>
          </a:r>
          <a:endParaRPr lang="en-US"/>
        </a:p>
      </dgm:t>
    </dgm:pt>
    <dgm:pt modelId="{0BF3B953-A19C-488C-BF4E-B20B96D1C98F}" type="parTrans" cxnId="{5BBC3967-7D49-4EE0-8FFB-C50D6A8CF4F1}">
      <dgm:prSet/>
      <dgm:spPr/>
      <dgm:t>
        <a:bodyPr/>
        <a:lstStyle/>
        <a:p>
          <a:endParaRPr lang="en-US"/>
        </a:p>
      </dgm:t>
    </dgm:pt>
    <dgm:pt modelId="{6818940F-D1DA-406A-B5DF-B3B56EE92165}" type="sibTrans" cxnId="{5BBC3967-7D49-4EE0-8FFB-C50D6A8CF4F1}">
      <dgm:prSet/>
      <dgm:spPr/>
      <dgm:t>
        <a:bodyPr/>
        <a:lstStyle/>
        <a:p>
          <a:endParaRPr lang="en-US"/>
        </a:p>
      </dgm:t>
    </dgm:pt>
    <dgm:pt modelId="{E68BC247-9873-4BC2-B147-672F9099F806}">
      <dgm:prSet/>
      <dgm:spPr/>
      <dgm:t>
        <a:bodyPr/>
        <a:lstStyle/>
        <a:p>
          <a:r>
            <a:rPr lang="en-PK" b="1" i="0" baseline="0"/>
            <a:t>Provider Capabilities:</a:t>
          </a:r>
          <a:r>
            <a:rPr lang="en-PK" b="0" i="0" baseline="0"/>
            <a:t> Evaluate provider’s disaster recovery capabilities and alignment with organizational needs. </a:t>
          </a:r>
          <a:endParaRPr lang="en-US"/>
        </a:p>
      </dgm:t>
    </dgm:pt>
    <dgm:pt modelId="{394BF92B-233A-4FE3-841F-B077CE288231}" type="parTrans" cxnId="{B30DC8A5-5CCB-4438-8BFD-250786D13FF0}">
      <dgm:prSet/>
      <dgm:spPr/>
      <dgm:t>
        <a:bodyPr/>
        <a:lstStyle/>
        <a:p>
          <a:endParaRPr lang="en-US"/>
        </a:p>
      </dgm:t>
    </dgm:pt>
    <dgm:pt modelId="{3B125D07-AFED-4490-B7F5-151DFD4C3EC1}" type="sibTrans" cxnId="{B30DC8A5-5CCB-4438-8BFD-250786D13FF0}">
      <dgm:prSet/>
      <dgm:spPr/>
      <dgm:t>
        <a:bodyPr/>
        <a:lstStyle/>
        <a:p>
          <a:endParaRPr lang="en-US"/>
        </a:p>
      </dgm:t>
    </dgm:pt>
    <dgm:pt modelId="{EFECABCA-BF40-457A-AB7D-D7F77E0ACE70}" type="pres">
      <dgm:prSet presAssocID="{FB1A8255-7146-4B43-AB0C-25872A797CC5}" presName="root" presStyleCnt="0">
        <dgm:presLayoutVars>
          <dgm:dir/>
          <dgm:resizeHandles val="exact"/>
        </dgm:presLayoutVars>
      </dgm:prSet>
      <dgm:spPr/>
    </dgm:pt>
    <dgm:pt modelId="{3ECC19FF-04DE-405A-A720-D988E845C1F9}" type="pres">
      <dgm:prSet presAssocID="{C8EAC351-3FCC-4EEA-B268-8F18DBFA71E1}" presName="compNode" presStyleCnt="0"/>
      <dgm:spPr/>
    </dgm:pt>
    <dgm:pt modelId="{C0E134D1-20EF-4491-BE8F-050984A361B2}" type="pres">
      <dgm:prSet presAssocID="{C8EAC351-3FCC-4EEA-B268-8F18DBFA71E1}" presName="bgRect" presStyleLbl="bgShp" presStyleIdx="0" presStyleCnt="3"/>
      <dgm:spPr/>
    </dgm:pt>
    <dgm:pt modelId="{AFFFAC88-467B-4673-BEAB-415CE95E143B}" type="pres">
      <dgm:prSet presAssocID="{C8EAC351-3FCC-4EEA-B268-8F18DBFA71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F3D0C37-65A9-417B-92D7-AA75D43811AA}" type="pres">
      <dgm:prSet presAssocID="{C8EAC351-3FCC-4EEA-B268-8F18DBFA71E1}" presName="spaceRect" presStyleCnt="0"/>
      <dgm:spPr/>
    </dgm:pt>
    <dgm:pt modelId="{91AD3717-415D-4326-82A8-9ABB0B8026AE}" type="pres">
      <dgm:prSet presAssocID="{C8EAC351-3FCC-4EEA-B268-8F18DBFA71E1}" presName="parTx" presStyleLbl="revTx" presStyleIdx="0" presStyleCnt="3">
        <dgm:presLayoutVars>
          <dgm:chMax val="0"/>
          <dgm:chPref val="0"/>
        </dgm:presLayoutVars>
      </dgm:prSet>
      <dgm:spPr/>
    </dgm:pt>
    <dgm:pt modelId="{D6C05361-E943-4C2E-9A23-C14B203EBCF8}" type="pres">
      <dgm:prSet presAssocID="{C7DA4EB1-59E5-4537-BE69-758D2B1A1395}" presName="sibTrans" presStyleCnt="0"/>
      <dgm:spPr/>
    </dgm:pt>
    <dgm:pt modelId="{BF98C7B0-55E7-4252-8E20-30E38EB282E2}" type="pres">
      <dgm:prSet presAssocID="{4527E60F-0FC5-48A0-B7E3-2E5F54191BA2}" presName="compNode" presStyleCnt="0"/>
      <dgm:spPr/>
    </dgm:pt>
    <dgm:pt modelId="{902642F0-4E96-430E-BE38-62E95535AFB9}" type="pres">
      <dgm:prSet presAssocID="{4527E60F-0FC5-48A0-B7E3-2E5F54191BA2}" presName="bgRect" presStyleLbl="bgShp" presStyleIdx="1" presStyleCnt="3"/>
      <dgm:spPr/>
    </dgm:pt>
    <dgm:pt modelId="{F9CD498B-AC93-45CE-B8A6-8B491B920899}" type="pres">
      <dgm:prSet presAssocID="{4527E60F-0FC5-48A0-B7E3-2E5F54191B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E77C9857-236D-43C8-B664-F5911D2C1F17}" type="pres">
      <dgm:prSet presAssocID="{4527E60F-0FC5-48A0-B7E3-2E5F54191BA2}" presName="spaceRect" presStyleCnt="0"/>
      <dgm:spPr/>
    </dgm:pt>
    <dgm:pt modelId="{CD7B2CC2-D4C4-4B84-86E4-1A9B8D279481}" type="pres">
      <dgm:prSet presAssocID="{4527E60F-0FC5-48A0-B7E3-2E5F54191BA2}" presName="parTx" presStyleLbl="revTx" presStyleIdx="1" presStyleCnt="3">
        <dgm:presLayoutVars>
          <dgm:chMax val="0"/>
          <dgm:chPref val="0"/>
        </dgm:presLayoutVars>
      </dgm:prSet>
      <dgm:spPr/>
    </dgm:pt>
    <dgm:pt modelId="{5C5F04B3-0A4E-4BD6-9DB5-8568A1643616}" type="pres">
      <dgm:prSet presAssocID="{6818940F-D1DA-406A-B5DF-B3B56EE92165}" presName="sibTrans" presStyleCnt="0"/>
      <dgm:spPr/>
    </dgm:pt>
    <dgm:pt modelId="{A7E884F3-DCD9-48A2-8459-045E0104AB00}" type="pres">
      <dgm:prSet presAssocID="{E68BC247-9873-4BC2-B147-672F9099F806}" presName="compNode" presStyleCnt="0"/>
      <dgm:spPr/>
    </dgm:pt>
    <dgm:pt modelId="{6C724CA4-1220-4357-96B4-5287D98DD358}" type="pres">
      <dgm:prSet presAssocID="{E68BC247-9873-4BC2-B147-672F9099F806}" presName="bgRect" presStyleLbl="bgShp" presStyleIdx="2" presStyleCnt="3"/>
      <dgm:spPr/>
    </dgm:pt>
    <dgm:pt modelId="{8557222B-FE0B-4CEC-93F4-E8BC8FAE3B66}" type="pres">
      <dgm:prSet presAssocID="{E68BC247-9873-4BC2-B147-672F9099F8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3AFB10E0-DA10-4E37-A258-31531AD89B94}" type="pres">
      <dgm:prSet presAssocID="{E68BC247-9873-4BC2-B147-672F9099F806}" presName="spaceRect" presStyleCnt="0"/>
      <dgm:spPr/>
    </dgm:pt>
    <dgm:pt modelId="{221B21FF-D702-490F-99E6-89F8A0F3E815}" type="pres">
      <dgm:prSet presAssocID="{E68BC247-9873-4BC2-B147-672F9099F806}" presName="parTx" presStyleLbl="revTx" presStyleIdx="2" presStyleCnt="3">
        <dgm:presLayoutVars>
          <dgm:chMax val="0"/>
          <dgm:chPref val="0"/>
        </dgm:presLayoutVars>
      </dgm:prSet>
      <dgm:spPr/>
    </dgm:pt>
  </dgm:ptLst>
  <dgm:cxnLst>
    <dgm:cxn modelId="{82DFF70A-6BE0-4CFE-9DAA-6FD084F3D257}" srcId="{FB1A8255-7146-4B43-AB0C-25872A797CC5}" destId="{C8EAC351-3FCC-4EEA-B268-8F18DBFA71E1}" srcOrd="0" destOrd="0" parTransId="{EB633D31-6148-4F9B-A2FB-53A7E312FE38}" sibTransId="{C7DA4EB1-59E5-4537-BE69-758D2B1A1395}"/>
    <dgm:cxn modelId="{5F73542D-A854-4316-B12E-5BAB9DAB0A0A}" type="presOf" srcId="{4527E60F-0FC5-48A0-B7E3-2E5F54191BA2}" destId="{CD7B2CC2-D4C4-4B84-86E4-1A9B8D279481}" srcOrd="0" destOrd="0" presId="urn:microsoft.com/office/officeart/2018/2/layout/IconVerticalSolidList"/>
    <dgm:cxn modelId="{5BBC3967-7D49-4EE0-8FFB-C50D6A8CF4F1}" srcId="{FB1A8255-7146-4B43-AB0C-25872A797CC5}" destId="{4527E60F-0FC5-48A0-B7E3-2E5F54191BA2}" srcOrd="1" destOrd="0" parTransId="{0BF3B953-A19C-488C-BF4E-B20B96D1C98F}" sibTransId="{6818940F-D1DA-406A-B5DF-B3B56EE92165}"/>
    <dgm:cxn modelId="{25FA1C9F-6374-4202-B22C-CDC60A3C9914}" type="presOf" srcId="{C8EAC351-3FCC-4EEA-B268-8F18DBFA71E1}" destId="{91AD3717-415D-4326-82A8-9ABB0B8026AE}" srcOrd="0" destOrd="0" presId="urn:microsoft.com/office/officeart/2018/2/layout/IconVerticalSolidList"/>
    <dgm:cxn modelId="{B30DC8A5-5CCB-4438-8BFD-250786D13FF0}" srcId="{FB1A8255-7146-4B43-AB0C-25872A797CC5}" destId="{E68BC247-9873-4BC2-B147-672F9099F806}" srcOrd="2" destOrd="0" parTransId="{394BF92B-233A-4FE3-841F-B077CE288231}" sibTransId="{3B125D07-AFED-4490-B7F5-151DFD4C3EC1}"/>
    <dgm:cxn modelId="{693C9AAD-5B2F-4437-824A-794F401E1DB6}" type="presOf" srcId="{E68BC247-9873-4BC2-B147-672F9099F806}" destId="{221B21FF-D702-490F-99E6-89F8A0F3E815}" srcOrd="0" destOrd="0" presId="urn:microsoft.com/office/officeart/2018/2/layout/IconVerticalSolidList"/>
    <dgm:cxn modelId="{2F20DDEC-B945-4F9C-853E-F1B81F7E1258}" type="presOf" srcId="{FB1A8255-7146-4B43-AB0C-25872A797CC5}" destId="{EFECABCA-BF40-457A-AB7D-D7F77E0ACE70}" srcOrd="0" destOrd="0" presId="urn:microsoft.com/office/officeart/2018/2/layout/IconVerticalSolidList"/>
    <dgm:cxn modelId="{918C0962-DC55-4A92-AD19-5EEEB7F04E7D}" type="presParOf" srcId="{EFECABCA-BF40-457A-AB7D-D7F77E0ACE70}" destId="{3ECC19FF-04DE-405A-A720-D988E845C1F9}" srcOrd="0" destOrd="0" presId="urn:microsoft.com/office/officeart/2018/2/layout/IconVerticalSolidList"/>
    <dgm:cxn modelId="{26222A72-01DC-40DA-A7DA-B5B3F5B238A4}" type="presParOf" srcId="{3ECC19FF-04DE-405A-A720-D988E845C1F9}" destId="{C0E134D1-20EF-4491-BE8F-050984A361B2}" srcOrd="0" destOrd="0" presId="urn:microsoft.com/office/officeart/2018/2/layout/IconVerticalSolidList"/>
    <dgm:cxn modelId="{7AFB1108-8631-4E6D-912C-4CC7A5919124}" type="presParOf" srcId="{3ECC19FF-04DE-405A-A720-D988E845C1F9}" destId="{AFFFAC88-467B-4673-BEAB-415CE95E143B}" srcOrd="1" destOrd="0" presId="urn:microsoft.com/office/officeart/2018/2/layout/IconVerticalSolidList"/>
    <dgm:cxn modelId="{F7FFAD9D-0908-4C27-8BB8-3C3BC4520FD2}" type="presParOf" srcId="{3ECC19FF-04DE-405A-A720-D988E845C1F9}" destId="{EF3D0C37-65A9-417B-92D7-AA75D43811AA}" srcOrd="2" destOrd="0" presId="urn:microsoft.com/office/officeart/2018/2/layout/IconVerticalSolidList"/>
    <dgm:cxn modelId="{F04A9EBD-8D36-4497-8D3D-356840B5DE70}" type="presParOf" srcId="{3ECC19FF-04DE-405A-A720-D988E845C1F9}" destId="{91AD3717-415D-4326-82A8-9ABB0B8026AE}" srcOrd="3" destOrd="0" presId="urn:microsoft.com/office/officeart/2018/2/layout/IconVerticalSolidList"/>
    <dgm:cxn modelId="{B5BFD00B-02B1-4DC4-B8C1-7ADFEE6B35E7}" type="presParOf" srcId="{EFECABCA-BF40-457A-AB7D-D7F77E0ACE70}" destId="{D6C05361-E943-4C2E-9A23-C14B203EBCF8}" srcOrd="1" destOrd="0" presId="urn:microsoft.com/office/officeart/2018/2/layout/IconVerticalSolidList"/>
    <dgm:cxn modelId="{38791200-AA85-4EE9-8DF9-DB03B61522DD}" type="presParOf" srcId="{EFECABCA-BF40-457A-AB7D-D7F77E0ACE70}" destId="{BF98C7B0-55E7-4252-8E20-30E38EB282E2}" srcOrd="2" destOrd="0" presId="urn:microsoft.com/office/officeart/2018/2/layout/IconVerticalSolidList"/>
    <dgm:cxn modelId="{0B326E45-CB41-4CCD-9634-0A86E4D0C66A}" type="presParOf" srcId="{BF98C7B0-55E7-4252-8E20-30E38EB282E2}" destId="{902642F0-4E96-430E-BE38-62E95535AFB9}" srcOrd="0" destOrd="0" presId="urn:microsoft.com/office/officeart/2018/2/layout/IconVerticalSolidList"/>
    <dgm:cxn modelId="{9974B99C-22BA-442F-A413-83EDD522C065}" type="presParOf" srcId="{BF98C7B0-55E7-4252-8E20-30E38EB282E2}" destId="{F9CD498B-AC93-45CE-B8A6-8B491B920899}" srcOrd="1" destOrd="0" presId="urn:microsoft.com/office/officeart/2018/2/layout/IconVerticalSolidList"/>
    <dgm:cxn modelId="{CB1D1A65-2E12-4D8E-A56E-BA12824AE77C}" type="presParOf" srcId="{BF98C7B0-55E7-4252-8E20-30E38EB282E2}" destId="{E77C9857-236D-43C8-B664-F5911D2C1F17}" srcOrd="2" destOrd="0" presId="urn:microsoft.com/office/officeart/2018/2/layout/IconVerticalSolidList"/>
    <dgm:cxn modelId="{ADCCABA6-4A8C-44E3-AFAC-66ED40803EDD}" type="presParOf" srcId="{BF98C7B0-55E7-4252-8E20-30E38EB282E2}" destId="{CD7B2CC2-D4C4-4B84-86E4-1A9B8D279481}" srcOrd="3" destOrd="0" presId="urn:microsoft.com/office/officeart/2018/2/layout/IconVerticalSolidList"/>
    <dgm:cxn modelId="{4BAD1207-FC0B-45B7-AE77-0FFA769C2B9B}" type="presParOf" srcId="{EFECABCA-BF40-457A-AB7D-D7F77E0ACE70}" destId="{5C5F04B3-0A4E-4BD6-9DB5-8568A1643616}" srcOrd="3" destOrd="0" presId="urn:microsoft.com/office/officeart/2018/2/layout/IconVerticalSolidList"/>
    <dgm:cxn modelId="{6E08007E-C57E-43C7-AB76-4F238A574D04}" type="presParOf" srcId="{EFECABCA-BF40-457A-AB7D-D7F77E0ACE70}" destId="{A7E884F3-DCD9-48A2-8459-045E0104AB00}" srcOrd="4" destOrd="0" presId="urn:microsoft.com/office/officeart/2018/2/layout/IconVerticalSolidList"/>
    <dgm:cxn modelId="{B8CA3037-6A8E-460F-A36F-DD4EE869C777}" type="presParOf" srcId="{A7E884F3-DCD9-48A2-8459-045E0104AB00}" destId="{6C724CA4-1220-4357-96B4-5287D98DD358}" srcOrd="0" destOrd="0" presId="urn:microsoft.com/office/officeart/2018/2/layout/IconVerticalSolidList"/>
    <dgm:cxn modelId="{E90C53FE-6522-433F-BEA6-807DC7EBAFF1}" type="presParOf" srcId="{A7E884F3-DCD9-48A2-8459-045E0104AB00}" destId="{8557222B-FE0B-4CEC-93F4-E8BC8FAE3B66}" srcOrd="1" destOrd="0" presId="urn:microsoft.com/office/officeart/2018/2/layout/IconVerticalSolidList"/>
    <dgm:cxn modelId="{E7978CC0-42EC-4225-B862-85BE4B0E914B}" type="presParOf" srcId="{A7E884F3-DCD9-48A2-8459-045E0104AB00}" destId="{3AFB10E0-DA10-4E37-A258-31531AD89B94}" srcOrd="2" destOrd="0" presId="urn:microsoft.com/office/officeart/2018/2/layout/IconVerticalSolidList"/>
    <dgm:cxn modelId="{32329609-9F2A-41FA-A968-59FF7942BCA4}" type="presParOf" srcId="{A7E884F3-DCD9-48A2-8459-045E0104AB00}" destId="{221B21FF-D702-490F-99E6-89F8A0F3E8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A7DD715-8119-4137-9874-CAA140709BFE}"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0A9AE2C1-3816-4FB9-B0B4-E408F59D5EDB}">
      <dgm:prSet/>
      <dgm:spPr/>
      <dgm:t>
        <a:bodyPr/>
        <a:lstStyle/>
        <a:p>
          <a:r>
            <a:rPr lang="en-US" b="1"/>
            <a:t>Tools and Logs:</a:t>
          </a:r>
          <a:r>
            <a:rPr lang="en-US"/>
            <a:t> Access to logs and forensic tools for investigating incidents.</a:t>
          </a:r>
        </a:p>
      </dgm:t>
    </dgm:pt>
    <dgm:pt modelId="{3CB7854A-7A26-4913-9442-2B72EB534487}" type="parTrans" cxnId="{2152C4CD-12B4-486C-81EE-20C7E3C63990}">
      <dgm:prSet/>
      <dgm:spPr/>
      <dgm:t>
        <a:bodyPr/>
        <a:lstStyle/>
        <a:p>
          <a:endParaRPr lang="en-US"/>
        </a:p>
      </dgm:t>
    </dgm:pt>
    <dgm:pt modelId="{892A0E30-95EA-48ED-B75B-5307B2CF40D1}" type="sibTrans" cxnId="{2152C4CD-12B4-486C-81EE-20C7E3C63990}">
      <dgm:prSet phldrT="1" phldr="0"/>
      <dgm:spPr/>
      <dgm:t>
        <a:bodyPr/>
        <a:lstStyle/>
        <a:p>
          <a:r>
            <a:rPr lang="en-US"/>
            <a:t>1</a:t>
          </a:r>
        </a:p>
      </dgm:t>
    </dgm:pt>
    <dgm:pt modelId="{0A95DE37-060C-408F-9F5D-1B76B162D670}">
      <dgm:prSet/>
      <dgm:spPr/>
      <dgm:t>
        <a:bodyPr/>
        <a:lstStyle/>
        <a:p>
          <a:r>
            <a:rPr lang="en-US" b="1"/>
            <a:t>Provider Assistance:</a:t>
          </a:r>
          <a:r>
            <a:rPr lang="en-US"/>
            <a:t> Ensure contractual agreements include investigative support.</a:t>
          </a:r>
        </a:p>
      </dgm:t>
    </dgm:pt>
    <dgm:pt modelId="{AD429D41-FB5D-4EAF-BF41-053A5DEDC8F8}" type="parTrans" cxnId="{E93FDC8D-DAE4-4DC2-9624-404ED639E4B7}">
      <dgm:prSet/>
      <dgm:spPr/>
      <dgm:t>
        <a:bodyPr/>
        <a:lstStyle/>
        <a:p>
          <a:endParaRPr lang="en-US"/>
        </a:p>
      </dgm:t>
    </dgm:pt>
    <dgm:pt modelId="{A5ED9697-9629-48E9-8234-B91C6EDD02D9}" type="sibTrans" cxnId="{E93FDC8D-DAE4-4DC2-9624-404ED639E4B7}">
      <dgm:prSet phldrT="2" phldr="0"/>
      <dgm:spPr/>
      <dgm:t>
        <a:bodyPr/>
        <a:lstStyle/>
        <a:p>
          <a:r>
            <a:rPr lang="en-US"/>
            <a:t>2</a:t>
          </a:r>
        </a:p>
      </dgm:t>
    </dgm:pt>
    <dgm:pt modelId="{3EA0BD56-0A98-4D70-8579-4A4FD1DFD0C5}">
      <dgm:prSet/>
      <dgm:spPr/>
      <dgm:t>
        <a:bodyPr/>
        <a:lstStyle/>
        <a:p>
          <a:r>
            <a:rPr lang="en-US" b="1"/>
            <a:t>Incident Response:</a:t>
          </a:r>
          <a:r>
            <a:rPr lang="en-US"/>
            <a:t> Quick analysis and mitigation of security incidents to minimize impact.</a:t>
          </a:r>
        </a:p>
      </dgm:t>
    </dgm:pt>
    <dgm:pt modelId="{11399FBA-131E-465F-B4C6-162E08DEDA78}" type="parTrans" cxnId="{1246B6FD-2FB3-4991-946B-5F05CD27DF32}">
      <dgm:prSet/>
      <dgm:spPr/>
      <dgm:t>
        <a:bodyPr/>
        <a:lstStyle/>
        <a:p>
          <a:endParaRPr lang="en-US"/>
        </a:p>
      </dgm:t>
    </dgm:pt>
    <dgm:pt modelId="{B4565081-E929-44C1-BB03-519206F76666}" type="sibTrans" cxnId="{1246B6FD-2FB3-4991-946B-5F05CD27DF32}">
      <dgm:prSet phldrT="3" phldr="0"/>
      <dgm:spPr/>
      <dgm:t>
        <a:bodyPr/>
        <a:lstStyle/>
        <a:p>
          <a:r>
            <a:rPr lang="en-US"/>
            <a:t>3</a:t>
          </a:r>
        </a:p>
      </dgm:t>
    </dgm:pt>
    <dgm:pt modelId="{84C0AB65-07AC-4CA7-B262-C46BFE196D4C}" type="pres">
      <dgm:prSet presAssocID="{6A7DD715-8119-4137-9874-CAA140709BFE}" presName="Name0" presStyleCnt="0">
        <dgm:presLayoutVars>
          <dgm:animLvl val="lvl"/>
          <dgm:resizeHandles val="exact"/>
        </dgm:presLayoutVars>
      </dgm:prSet>
      <dgm:spPr/>
    </dgm:pt>
    <dgm:pt modelId="{BA2D32BB-6A69-40F6-A05A-43C6986EA29E}" type="pres">
      <dgm:prSet presAssocID="{0A9AE2C1-3816-4FB9-B0B4-E408F59D5EDB}" presName="compositeNode" presStyleCnt="0">
        <dgm:presLayoutVars>
          <dgm:bulletEnabled val="1"/>
        </dgm:presLayoutVars>
      </dgm:prSet>
      <dgm:spPr/>
    </dgm:pt>
    <dgm:pt modelId="{55CE73FB-544F-405D-87B6-582F5035EA39}" type="pres">
      <dgm:prSet presAssocID="{0A9AE2C1-3816-4FB9-B0B4-E408F59D5EDB}" presName="bgRect" presStyleLbl="bgAccFollowNode1" presStyleIdx="0" presStyleCnt="3"/>
      <dgm:spPr/>
    </dgm:pt>
    <dgm:pt modelId="{AD975C27-F92E-4D2E-9E03-F4197ADB8BE8}" type="pres">
      <dgm:prSet presAssocID="{892A0E30-95EA-48ED-B75B-5307B2CF40D1}" presName="sibTransNodeCircle" presStyleLbl="alignNode1" presStyleIdx="0" presStyleCnt="6">
        <dgm:presLayoutVars>
          <dgm:chMax val="0"/>
          <dgm:bulletEnabled/>
        </dgm:presLayoutVars>
      </dgm:prSet>
      <dgm:spPr/>
    </dgm:pt>
    <dgm:pt modelId="{FBD2BA76-45B9-414B-89C2-53369DCDF46F}" type="pres">
      <dgm:prSet presAssocID="{0A9AE2C1-3816-4FB9-B0B4-E408F59D5EDB}" presName="bottomLine" presStyleLbl="alignNode1" presStyleIdx="1" presStyleCnt="6">
        <dgm:presLayoutVars/>
      </dgm:prSet>
      <dgm:spPr/>
    </dgm:pt>
    <dgm:pt modelId="{447E585B-0F47-4F84-B927-BEEAB4753324}" type="pres">
      <dgm:prSet presAssocID="{0A9AE2C1-3816-4FB9-B0B4-E408F59D5EDB}" presName="nodeText" presStyleLbl="bgAccFollowNode1" presStyleIdx="0" presStyleCnt="3">
        <dgm:presLayoutVars>
          <dgm:bulletEnabled val="1"/>
        </dgm:presLayoutVars>
      </dgm:prSet>
      <dgm:spPr/>
    </dgm:pt>
    <dgm:pt modelId="{6CDF423A-A457-4D16-BB65-8C680C723750}" type="pres">
      <dgm:prSet presAssocID="{892A0E30-95EA-48ED-B75B-5307B2CF40D1}" presName="sibTrans" presStyleCnt="0"/>
      <dgm:spPr/>
    </dgm:pt>
    <dgm:pt modelId="{C70C1603-CAD2-45A7-80A8-EF09733506CF}" type="pres">
      <dgm:prSet presAssocID="{0A95DE37-060C-408F-9F5D-1B76B162D670}" presName="compositeNode" presStyleCnt="0">
        <dgm:presLayoutVars>
          <dgm:bulletEnabled val="1"/>
        </dgm:presLayoutVars>
      </dgm:prSet>
      <dgm:spPr/>
    </dgm:pt>
    <dgm:pt modelId="{D5F04914-E870-455C-B3FD-E5C7BFCBF603}" type="pres">
      <dgm:prSet presAssocID="{0A95DE37-060C-408F-9F5D-1B76B162D670}" presName="bgRect" presStyleLbl="bgAccFollowNode1" presStyleIdx="1" presStyleCnt="3"/>
      <dgm:spPr/>
    </dgm:pt>
    <dgm:pt modelId="{19DA4848-2516-4E74-9758-4640F9F8C7CD}" type="pres">
      <dgm:prSet presAssocID="{A5ED9697-9629-48E9-8234-B91C6EDD02D9}" presName="sibTransNodeCircle" presStyleLbl="alignNode1" presStyleIdx="2" presStyleCnt="6">
        <dgm:presLayoutVars>
          <dgm:chMax val="0"/>
          <dgm:bulletEnabled/>
        </dgm:presLayoutVars>
      </dgm:prSet>
      <dgm:spPr/>
    </dgm:pt>
    <dgm:pt modelId="{8BBA2129-044B-4296-A2FB-7E19DCB17E80}" type="pres">
      <dgm:prSet presAssocID="{0A95DE37-060C-408F-9F5D-1B76B162D670}" presName="bottomLine" presStyleLbl="alignNode1" presStyleIdx="3" presStyleCnt="6">
        <dgm:presLayoutVars/>
      </dgm:prSet>
      <dgm:spPr/>
    </dgm:pt>
    <dgm:pt modelId="{6FA4B6BB-57EE-449C-A4D8-C039BDAE9603}" type="pres">
      <dgm:prSet presAssocID="{0A95DE37-060C-408F-9F5D-1B76B162D670}" presName="nodeText" presStyleLbl="bgAccFollowNode1" presStyleIdx="1" presStyleCnt="3">
        <dgm:presLayoutVars>
          <dgm:bulletEnabled val="1"/>
        </dgm:presLayoutVars>
      </dgm:prSet>
      <dgm:spPr/>
    </dgm:pt>
    <dgm:pt modelId="{BF800B65-78B4-44E7-B21B-9AF411B9E50A}" type="pres">
      <dgm:prSet presAssocID="{A5ED9697-9629-48E9-8234-B91C6EDD02D9}" presName="sibTrans" presStyleCnt="0"/>
      <dgm:spPr/>
    </dgm:pt>
    <dgm:pt modelId="{5CD62CF8-C9D4-4A6B-869C-228C18BB16F5}" type="pres">
      <dgm:prSet presAssocID="{3EA0BD56-0A98-4D70-8579-4A4FD1DFD0C5}" presName="compositeNode" presStyleCnt="0">
        <dgm:presLayoutVars>
          <dgm:bulletEnabled val="1"/>
        </dgm:presLayoutVars>
      </dgm:prSet>
      <dgm:spPr/>
    </dgm:pt>
    <dgm:pt modelId="{303B8B5D-5165-45C0-8074-14C94A715D62}" type="pres">
      <dgm:prSet presAssocID="{3EA0BD56-0A98-4D70-8579-4A4FD1DFD0C5}" presName="bgRect" presStyleLbl="bgAccFollowNode1" presStyleIdx="2" presStyleCnt="3"/>
      <dgm:spPr/>
    </dgm:pt>
    <dgm:pt modelId="{7AA4BCAC-A4B4-4C70-AF1A-4EF1E5048286}" type="pres">
      <dgm:prSet presAssocID="{B4565081-E929-44C1-BB03-519206F76666}" presName="sibTransNodeCircle" presStyleLbl="alignNode1" presStyleIdx="4" presStyleCnt="6">
        <dgm:presLayoutVars>
          <dgm:chMax val="0"/>
          <dgm:bulletEnabled/>
        </dgm:presLayoutVars>
      </dgm:prSet>
      <dgm:spPr/>
    </dgm:pt>
    <dgm:pt modelId="{4E4EAF95-B8DC-4AC9-89E7-8A7195633FCC}" type="pres">
      <dgm:prSet presAssocID="{3EA0BD56-0A98-4D70-8579-4A4FD1DFD0C5}" presName="bottomLine" presStyleLbl="alignNode1" presStyleIdx="5" presStyleCnt="6">
        <dgm:presLayoutVars/>
      </dgm:prSet>
      <dgm:spPr/>
    </dgm:pt>
    <dgm:pt modelId="{A6E0D891-237B-4E92-8ED2-74BE9490DCDE}" type="pres">
      <dgm:prSet presAssocID="{3EA0BD56-0A98-4D70-8579-4A4FD1DFD0C5}" presName="nodeText" presStyleLbl="bgAccFollowNode1" presStyleIdx="2" presStyleCnt="3">
        <dgm:presLayoutVars>
          <dgm:bulletEnabled val="1"/>
        </dgm:presLayoutVars>
      </dgm:prSet>
      <dgm:spPr/>
    </dgm:pt>
  </dgm:ptLst>
  <dgm:cxnLst>
    <dgm:cxn modelId="{1FA14601-B110-4118-A1C2-996AECD83C03}" type="presOf" srcId="{0A95DE37-060C-408F-9F5D-1B76B162D670}" destId="{6FA4B6BB-57EE-449C-A4D8-C039BDAE9603}" srcOrd="1" destOrd="0" presId="urn:microsoft.com/office/officeart/2016/7/layout/BasicLinearProcessNumbered"/>
    <dgm:cxn modelId="{5101121A-4D83-41BE-B6A0-10BF21F7B40F}" type="presOf" srcId="{0A9AE2C1-3816-4FB9-B0B4-E408F59D5EDB}" destId="{55CE73FB-544F-405D-87B6-582F5035EA39}" srcOrd="0" destOrd="0" presId="urn:microsoft.com/office/officeart/2016/7/layout/BasicLinearProcessNumbered"/>
    <dgm:cxn modelId="{88034365-095F-46C0-950A-3C8EE02E131F}" type="presOf" srcId="{3EA0BD56-0A98-4D70-8579-4A4FD1DFD0C5}" destId="{303B8B5D-5165-45C0-8074-14C94A715D62}" srcOrd="0" destOrd="0" presId="urn:microsoft.com/office/officeart/2016/7/layout/BasicLinearProcessNumbered"/>
    <dgm:cxn modelId="{0701FC70-B000-4F75-B03F-178130D554F8}" type="presOf" srcId="{0A9AE2C1-3816-4FB9-B0B4-E408F59D5EDB}" destId="{447E585B-0F47-4F84-B927-BEEAB4753324}" srcOrd="1" destOrd="0" presId="urn:microsoft.com/office/officeart/2016/7/layout/BasicLinearProcessNumbered"/>
    <dgm:cxn modelId="{B33ACF73-81BB-4687-A4B1-18EE99E4FB8F}" type="presOf" srcId="{B4565081-E929-44C1-BB03-519206F76666}" destId="{7AA4BCAC-A4B4-4C70-AF1A-4EF1E5048286}" srcOrd="0" destOrd="0" presId="urn:microsoft.com/office/officeart/2016/7/layout/BasicLinearProcessNumbered"/>
    <dgm:cxn modelId="{9F6E2874-B8ED-4A1F-A5E0-46801F7505E6}" type="presOf" srcId="{3EA0BD56-0A98-4D70-8579-4A4FD1DFD0C5}" destId="{A6E0D891-237B-4E92-8ED2-74BE9490DCDE}" srcOrd="1" destOrd="0" presId="urn:microsoft.com/office/officeart/2016/7/layout/BasicLinearProcessNumbered"/>
    <dgm:cxn modelId="{51CB4C77-2BC4-4476-B55B-12CA22125762}" type="presOf" srcId="{0A95DE37-060C-408F-9F5D-1B76B162D670}" destId="{D5F04914-E870-455C-B3FD-E5C7BFCBF603}" srcOrd="0" destOrd="0" presId="urn:microsoft.com/office/officeart/2016/7/layout/BasicLinearProcessNumbered"/>
    <dgm:cxn modelId="{E93FDC8D-DAE4-4DC2-9624-404ED639E4B7}" srcId="{6A7DD715-8119-4137-9874-CAA140709BFE}" destId="{0A95DE37-060C-408F-9F5D-1B76B162D670}" srcOrd="1" destOrd="0" parTransId="{AD429D41-FB5D-4EAF-BF41-053A5DEDC8F8}" sibTransId="{A5ED9697-9629-48E9-8234-B91C6EDD02D9}"/>
    <dgm:cxn modelId="{598328CD-1CEA-4CFF-9B05-658F9ACAC1C3}" type="presOf" srcId="{6A7DD715-8119-4137-9874-CAA140709BFE}" destId="{84C0AB65-07AC-4CA7-B262-C46BFE196D4C}" srcOrd="0" destOrd="0" presId="urn:microsoft.com/office/officeart/2016/7/layout/BasicLinearProcessNumbered"/>
    <dgm:cxn modelId="{2152C4CD-12B4-486C-81EE-20C7E3C63990}" srcId="{6A7DD715-8119-4137-9874-CAA140709BFE}" destId="{0A9AE2C1-3816-4FB9-B0B4-E408F59D5EDB}" srcOrd="0" destOrd="0" parTransId="{3CB7854A-7A26-4913-9442-2B72EB534487}" sibTransId="{892A0E30-95EA-48ED-B75B-5307B2CF40D1}"/>
    <dgm:cxn modelId="{490772DC-E97F-475D-A099-3D63EFF66021}" type="presOf" srcId="{A5ED9697-9629-48E9-8234-B91C6EDD02D9}" destId="{19DA4848-2516-4E74-9758-4640F9F8C7CD}" srcOrd="0" destOrd="0" presId="urn:microsoft.com/office/officeart/2016/7/layout/BasicLinearProcessNumbered"/>
    <dgm:cxn modelId="{17030CE1-1FFD-451C-9426-F49BAC3233CC}" type="presOf" srcId="{892A0E30-95EA-48ED-B75B-5307B2CF40D1}" destId="{AD975C27-F92E-4D2E-9E03-F4197ADB8BE8}" srcOrd="0" destOrd="0" presId="urn:microsoft.com/office/officeart/2016/7/layout/BasicLinearProcessNumbered"/>
    <dgm:cxn modelId="{1246B6FD-2FB3-4991-946B-5F05CD27DF32}" srcId="{6A7DD715-8119-4137-9874-CAA140709BFE}" destId="{3EA0BD56-0A98-4D70-8579-4A4FD1DFD0C5}" srcOrd="2" destOrd="0" parTransId="{11399FBA-131E-465F-B4C6-162E08DEDA78}" sibTransId="{B4565081-E929-44C1-BB03-519206F76666}"/>
    <dgm:cxn modelId="{0B2A7DDF-FD84-4865-9F30-74E3987E1FDB}" type="presParOf" srcId="{84C0AB65-07AC-4CA7-B262-C46BFE196D4C}" destId="{BA2D32BB-6A69-40F6-A05A-43C6986EA29E}" srcOrd="0" destOrd="0" presId="urn:microsoft.com/office/officeart/2016/7/layout/BasicLinearProcessNumbered"/>
    <dgm:cxn modelId="{A8F1E55D-6A18-4759-8F47-8FD1EF780CD2}" type="presParOf" srcId="{BA2D32BB-6A69-40F6-A05A-43C6986EA29E}" destId="{55CE73FB-544F-405D-87B6-582F5035EA39}" srcOrd="0" destOrd="0" presId="urn:microsoft.com/office/officeart/2016/7/layout/BasicLinearProcessNumbered"/>
    <dgm:cxn modelId="{9543D57D-EAAF-4074-B76C-4C6EAF166B5C}" type="presParOf" srcId="{BA2D32BB-6A69-40F6-A05A-43C6986EA29E}" destId="{AD975C27-F92E-4D2E-9E03-F4197ADB8BE8}" srcOrd="1" destOrd="0" presId="urn:microsoft.com/office/officeart/2016/7/layout/BasicLinearProcessNumbered"/>
    <dgm:cxn modelId="{B5D3E49D-FA95-4B59-8AEF-8ABDFC044D96}" type="presParOf" srcId="{BA2D32BB-6A69-40F6-A05A-43C6986EA29E}" destId="{FBD2BA76-45B9-414B-89C2-53369DCDF46F}" srcOrd="2" destOrd="0" presId="urn:microsoft.com/office/officeart/2016/7/layout/BasicLinearProcessNumbered"/>
    <dgm:cxn modelId="{B54EFFF0-AA69-4984-89E6-2823C6475708}" type="presParOf" srcId="{BA2D32BB-6A69-40F6-A05A-43C6986EA29E}" destId="{447E585B-0F47-4F84-B927-BEEAB4753324}" srcOrd="3" destOrd="0" presId="urn:microsoft.com/office/officeart/2016/7/layout/BasicLinearProcessNumbered"/>
    <dgm:cxn modelId="{5185E115-0396-4308-8AA8-7B3FE6341FC0}" type="presParOf" srcId="{84C0AB65-07AC-4CA7-B262-C46BFE196D4C}" destId="{6CDF423A-A457-4D16-BB65-8C680C723750}" srcOrd="1" destOrd="0" presId="urn:microsoft.com/office/officeart/2016/7/layout/BasicLinearProcessNumbered"/>
    <dgm:cxn modelId="{D8EC5644-2310-41A5-8DA5-E24ABA938BCE}" type="presParOf" srcId="{84C0AB65-07AC-4CA7-B262-C46BFE196D4C}" destId="{C70C1603-CAD2-45A7-80A8-EF09733506CF}" srcOrd="2" destOrd="0" presId="urn:microsoft.com/office/officeart/2016/7/layout/BasicLinearProcessNumbered"/>
    <dgm:cxn modelId="{89154E3A-5950-4849-A7F2-F3B5FFF20FEC}" type="presParOf" srcId="{C70C1603-CAD2-45A7-80A8-EF09733506CF}" destId="{D5F04914-E870-455C-B3FD-E5C7BFCBF603}" srcOrd="0" destOrd="0" presId="urn:microsoft.com/office/officeart/2016/7/layout/BasicLinearProcessNumbered"/>
    <dgm:cxn modelId="{367EF0FE-1D19-46F8-8E88-6D56CD429356}" type="presParOf" srcId="{C70C1603-CAD2-45A7-80A8-EF09733506CF}" destId="{19DA4848-2516-4E74-9758-4640F9F8C7CD}" srcOrd="1" destOrd="0" presId="urn:microsoft.com/office/officeart/2016/7/layout/BasicLinearProcessNumbered"/>
    <dgm:cxn modelId="{7799E81A-2BED-4843-8388-3E63EEE5A96B}" type="presParOf" srcId="{C70C1603-CAD2-45A7-80A8-EF09733506CF}" destId="{8BBA2129-044B-4296-A2FB-7E19DCB17E80}" srcOrd="2" destOrd="0" presId="urn:microsoft.com/office/officeart/2016/7/layout/BasicLinearProcessNumbered"/>
    <dgm:cxn modelId="{2D7AB340-6CB6-4767-BEFF-29F344208141}" type="presParOf" srcId="{C70C1603-CAD2-45A7-80A8-EF09733506CF}" destId="{6FA4B6BB-57EE-449C-A4D8-C039BDAE9603}" srcOrd="3" destOrd="0" presId="urn:microsoft.com/office/officeart/2016/7/layout/BasicLinearProcessNumbered"/>
    <dgm:cxn modelId="{4241443D-EA38-49A9-87DD-38394ADC7B47}" type="presParOf" srcId="{84C0AB65-07AC-4CA7-B262-C46BFE196D4C}" destId="{BF800B65-78B4-44E7-B21B-9AF411B9E50A}" srcOrd="3" destOrd="0" presId="urn:microsoft.com/office/officeart/2016/7/layout/BasicLinearProcessNumbered"/>
    <dgm:cxn modelId="{4BC3B93E-8AA4-40B3-A1BE-B97306E330BD}" type="presParOf" srcId="{84C0AB65-07AC-4CA7-B262-C46BFE196D4C}" destId="{5CD62CF8-C9D4-4A6B-869C-228C18BB16F5}" srcOrd="4" destOrd="0" presId="urn:microsoft.com/office/officeart/2016/7/layout/BasicLinearProcessNumbered"/>
    <dgm:cxn modelId="{8D9CE16C-EFC7-4838-AB72-58400213770B}" type="presParOf" srcId="{5CD62CF8-C9D4-4A6B-869C-228C18BB16F5}" destId="{303B8B5D-5165-45C0-8074-14C94A715D62}" srcOrd="0" destOrd="0" presId="urn:microsoft.com/office/officeart/2016/7/layout/BasicLinearProcessNumbered"/>
    <dgm:cxn modelId="{8560C2F1-E5BA-4EAD-A7B0-03CD7EF4699A}" type="presParOf" srcId="{5CD62CF8-C9D4-4A6B-869C-228C18BB16F5}" destId="{7AA4BCAC-A4B4-4C70-AF1A-4EF1E5048286}" srcOrd="1" destOrd="0" presId="urn:microsoft.com/office/officeart/2016/7/layout/BasicLinearProcessNumbered"/>
    <dgm:cxn modelId="{FE05285D-E28C-434B-95DB-3E0622FAFFA1}" type="presParOf" srcId="{5CD62CF8-C9D4-4A6B-869C-228C18BB16F5}" destId="{4E4EAF95-B8DC-4AC9-89E7-8A7195633FCC}" srcOrd="2" destOrd="0" presId="urn:microsoft.com/office/officeart/2016/7/layout/BasicLinearProcessNumbered"/>
    <dgm:cxn modelId="{8276F2BC-B233-4A81-B9D8-A0D2B1E3AB6F}" type="presParOf" srcId="{5CD62CF8-C9D4-4A6B-869C-228C18BB16F5}" destId="{A6E0D891-237B-4E92-8ED2-74BE9490DCD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E71B96-26B1-4684-800D-A25EBA955BB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314AF42-8D2E-4534-80FA-761BA2B4EC11}">
      <dgm:prSet/>
      <dgm:spPr/>
      <dgm:t>
        <a:bodyPr/>
        <a:lstStyle/>
        <a:p>
          <a:r>
            <a:rPr lang="en-PK" b="1" i="0" baseline="0"/>
            <a:t>Provider Stability:</a:t>
          </a:r>
          <a:r>
            <a:rPr lang="en-PK" b="0" i="0" baseline="0"/>
            <a:t> Assess financial health and stability of cloud providers.</a:t>
          </a:r>
          <a:endParaRPr lang="en-US"/>
        </a:p>
      </dgm:t>
    </dgm:pt>
    <dgm:pt modelId="{835FC544-2D30-4704-A788-6F91D5D75383}" type="parTrans" cxnId="{17622118-3387-4E1C-9ADC-FCA3D1666642}">
      <dgm:prSet/>
      <dgm:spPr/>
      <dgm:t>
        <a:bodyPr/>
        <a:lstStyle/>
        <a:p>
          <a:endParaRPr lang="en-US"/>
        </a:p>
      </dgm:t>
    </dgm:pt>
    <dgm:pt modelId="{54991B20-6349-4E21-8216-1C560E255D5B}" type="sibTrans" cxnId="{17622118-3387-4E1C-9ADC-FCA3D1666642}">
      <dgm:prSet/>
      <dgm:spPr/>
      <dgm:t>
        <a:bodyPr/>
        <a:lstStyle/>
        <a:p>
          <a:endParaRPr lang="en-US"/>
        </a:p>
      </dgm:t>
    </dgm:pt>
    <dgm:pt modelId="{3CB5954E-E469-4BA6-939E-BA4977B4CD20}">
      <dgm:prSet/>
      <dgm:spPr/>
      <dgm:t>
        <a:bodyPr/>
        <a:lstStyle/>
        <a:p>
          <a:r>
            <a:rPr lang="en-PK" b="1" i="0" baseline="0"/>
            <a:t>Service Continuity:</a:t>
          </a:r>
          <a:r>
            <a:rPr lang="en-PK" b="0" i="0" baseline="0"/>
            <a:t> Consider potential risks related to service continuity and provider changes.</a:t>
          </a:r>
          <a:endParaRPr lang="en-US"/>
        </a:p>
      </dgm:t>
    </dgm:pt>
    <dgm:pt modelId="{60190FE2-4E93-4F16-9EAC-FD238C2076DB}" type="parTrans" cxnId="{828EF596-D9E1-4AD2-9EDF-2D9C3DECC15E}">
      <dgm:prSet/>
      <dgm:spPr/>
      <dgm:t>
        <a:bodyPr/>
        <a:lstStyle/>
        <a:p>
          <a:endParaRPr lang="en-US"/>
        </a:p>
      </dgm:t>
    </dgm:pt>
    <dgm:pt modelId="{59A4BB3F-0BF4-40C7-95AE-63E9CF6E1435}" type="sibTrans" cxnId="{828EF596-D9E1-4AD2-9EDF-2D9C3DECC15E}">
      <dgm:prSet/>
      <dgm:spPr/>
      <dgm:t>
        <a:bodyPr/>
        <a:lstStyle/>
        <a:p>
          <a:endParaRPr lang="en-US"/>
        </a:p>
      </dgm:t>
    </dgm:pt>
    <dgm:pt modelId="{52C2D61E-EF8E-45EB-8EA7-84DC9F9BD4C3}">
      <dgm:prSet/>
      <dgm:spPr/>
      <dgm:t>
        <a:bodyPr/>
        <a:lstStyle/>
        <a:p>
          <a:r>
            <a:rPr lang="en-PK" b="1" i="0" baseline="0"/>
            <a:t>Contingency Plans:</a:t>
          </a:r>
          <a:r>
            <a:rPr lang="en-PK" b="0" i="0" baseline="0"/>
            <a:t> Develop exit strategies and contingency plans for potential service disruptions. </a:t>
          </a:r>
          <a:endParaRPr lang="en-US"/>
        </a:p>
      </dgm:t>
    </dgm:pt>
    <dgm:pt modelId="{346898BA-540D-41B3-984B-A1B8D6BEDCE1}" type="parTrans" cxnId="{5B6E9B6D-566C-400F-B72B-E36A1D36A0FA}">
      <dgm:prSet/>
      <dgm:spPr/>
      <dgm:t>
        <a:bodyPr/>
        <a:lstStyle/>
        <a:p>
          <a:endParaRPr lang="en-US"/>
        </a:p>
      </dgm:t>
    </dgm:pt>
    <dgm:pt modelId="{4BB9BF5D-96D1-47EF-9CC9-E73922B92C05}" type="sibTrans" cxnId="{5B6E9B6D-566C-400F-B72B-E36A1D36A0FA}">
      <dgm:prSet/>
      <dgm:spPr/>
      <dgm:t>
        <a:bodyPr/>
        <a:lstStyle/>
        <a:p>
          <a:endParaRPr lang="en-US"/>
        </a:p>
      </dgm:t>
    </dgm:pt>
    <dgm:pt modelId="{F53B3370-91BA-4732-9B99-750CBC61E832}" type="pres">
      <dgm:prSet presAssocID="{16E71B96-26B1-4684-800D-A25EBA955BBA}" presName="root" presStyleCnt="0">
        <dgm:presLayoutVars>
          <dgm:dir/>
          <dgm:resizeHandles val="exact"/>
        </dgm:presLayoutVars>
      </dgm:prSet>
      <dgm:spPr/>
    </dgm:pt>
    <dgm:pt modelId="{11E61041-59E7-4E52-97CC-900F87566093}" type="pres">
      <dgm:prSet presAssocID="{D314AF42-8D2E-4534-80FA-761BA2B4EC11}" presName="compNode" presStyleCnt="0"/>
      <dgm:spPr/>
    </dgm:pt>
    <dgm:pt modelId="{1BAC94F3-5EEB-46C7-B58C-99C591663B2B}" type="pres">
      <dgm:prSet presAssocID="{D314AF42-8D2E-4534-80FA-761BA2B4EC11}" presName="bgRect" presStyleLbl="bgShp" presStyleIdx="0" presStyleCnt="3"/>
      <dgm:spPr/>
    </dgm:pt>
    <dgm:pt modelId="{235420C2-E6E2-436C-8741-A84E47599A70}" type="pres">
      <dgm:prSet presAssocID="{D314AF42-8D2E-4534-80FA-761BA2B4EC1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box Check with solid fill"/>
        </a:ext>
      </dgm:extLst>
    </dgm:pt>
    <dgm:pt modelId="{04A3C757-E31B-4E53-92DF-9448D73241A4}" type="pres">
      <dgm:prSet presAssocID="{D314AF42-8D2E-4534-80FA-761BA2B4EC11}" presName="spaceRect" presStyleCnt="0"/>
      <dgm:spPr/>
    </dgm:pt>
    <dgm:pt modelId="{EB0EF80F-3FF6-4FB9-9C9C-063EC29612F7}" type="pres">
      <dgm:prSet presAssocID="{D314AF42-8D2E-4534-80FA-761BA2B4EC11}" presName="parTx" presStyleLbl="revTx" presStyleIdx="0" presStyleCnt="3">
        <dgm:presLayoutVars>
          <dgm:chMax val="0"/>
          <dgm:chPref val="0"/>
        </dgm:presLayoutVars>
      </dgm:prSet>
      <dgm:spPr/>
    </dgm:pt>
    <dgm:pt modelId="{EA3B2DD0-BC57-4045-936D-B0BB3FB79666}" type="pres">
      <dgm:prSet presAssocID="{54991B20-6349-4E21-8216-1C560E255D5B}" presName="sibTrans" presStyleCnt="0"/>
      <dgm:spPr/>
    </dgm:pt>
    <dgm:pt modelId="{ECF886E0-9305-4D05-8225-F6432312E49D}" type="pres">
      <dgm:prSet presAssocID="{3CB5954E-E469-4BA6-939E-BA4977B4CD20}" presName="compNode" presStyleCnt="0"/>
      <dgm:spPr/>
    </dgm:pt>
    <dgm:pt modelId="{7718D7FE-7AEB-4154-AE6E-96C24E9C42FD}" type="pres">
      <dgm:prSet presAssocID="{3CB5954E-E469-4BA6-939E-BA4977B4CD20}" presName="bgRect" presStyleLbl="bgShp" presStyleIdx="1" presStyleCnt="3"/>
      <dgm:spPr/>
    </dgm:pt>
    <dgm:pt modelId="{E06BDF1C-5285-4200-ABD6-82D8DEC088F6}" type="pres">
      <dgm:prSet presAssocID="{3CB5954E-E469-4BA6-939E-BA4977B4CD2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ourglass 90% with solid fill"/>
        </a:ext>
      </dgm:extLst>
    </dgm:pt>
    <dgm:pt modelId="{E645247F-C7C6-4E3D-905C-E7CA80178813}" type="pres">
      <dgm:prSet presAssocID="{3CB5954E-E469-4BA6-939E-BA4977B4CD20}" presName="spaceRect" presStyleCnt="0"/>
      <dgm:spPr/>
    </dgm:pt>
    <dgm:pt modelId="{BA9B4A2D-669A-402B-AA7E-0A0C9B433D2C}" type="pres">
      <dgm:prSet presAssocID="{3CB5954E-E469-4BA6-939E-BA4977B4CD20}" presName="parTx" presStyleLbl="revTx" presStyleIdx="1" presStyleCnt="3">
        <dgm:presLayoutVars>
          <dgm:chMax val="0"/>
          <dgm:chPref val="0"/>
        </dgm:presLayoutVars>
      </dgm:prSet>
      <dgm:spPr/>
    </dgm:pt>
    <dgm:pt modelId="{D3207F74-D160-4F5B-B789-C72A886BC9E1}" type="pres">
      <dgm:prSet presAssocID="{59A4BB3F-0BF4-40C7-95AE-63E9CF6E1435}" presName="sibTrans" presStyleCnt="0"/>
      <dgm:spPr/>
    </dgm:pt>
    <dgm:pt modelId="{E5D30D5E-46B5-47AF-8146-D177BB828AEC}" type="pres">
      <dgm:prSet presAssocID="{52C2D61E-EF8E-45EB-8EA7-84DC9F9BD4C3}" presName="compNode" presStyleCnt="0"/>
      <dgm:spPr/>
    </dgm:pt>
    <dgm:pt modelId="{DFF14069-DA3E-45C5-9D9A-166ED84F0AA2}" type="pres">
      <dgm:prSet presAssocID="{52C2D61E-EF8E-45EB-8EA7-84DC9F9BD4C3}" presName="bgRect" presStyleLbl="bgShp" presStyleIdx="2" presStyleCnt="3"/>
      <dgm:spPr/>
    </dgm:pt>
    <dgm:pt modelId="{EEFB0354-4857-4D7F-85CF-99B1E5CDDA65}" type="pres">
      <dgm:prSet presAssocID="{52C2D61E-EF8E-45EB-8EA7-84DC9F9BD4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book"/>
        </a:ext>
      </dgm:extLst>
    </dgm:pt>
    <dgm:pt modelId="{2EA9A730-F26A-4148-89C2-EAA91DD3460D}" type="pres">
      <dgm:prSet presAssocID="{52C2D61E-EF8E-45EB-8EA7-84DC9F9BD4C3}" presName="spaceRect" presStyleCnt="0"/>
      <dgm:spPr/>
    </dgm:pt>
    <dgm:pt modelId="{6E7BBCB7-0FDE-413D-ADFB-13AB8B25F209}" type="pres">
      <dgm:prSet presAssocID="{52C2D61E-EF8E-45EB-8EA7-84DC9F9BD4C3}" presName="parTx" presStyleLbl="revTx" presStyleIdx="2" presStyleCnt="3">
        <dgm:presLayoutVars>
          <dgm:chMax val="0"/>
          <dgm:chPref val="0"/>
        </dgm:presLayoutVars>
      </dgm:prSet>
      <dgm:spPr/>
    </dgm:pt>
  </dgm:ptLst>
  <dgm:cxnLst>
    <dgm:cxn modelId="{17622118-3387-4E1C-9ADC-FCA3D1666642}" srcId="{16E71B96-26B1-4684-800D-A25EBA955BBA}" destId="{D314AF42-8D2E-4534-80FA-761BA2B4EC11}" srcOrd="0" destOrd="0" parTransId="{835FC544-2D30-4704-A788-6F91D5D75383}" sibTransId="{54991B20-6349-4E21-8216-1C560E255D5B}"/>
    <dgm:cxn modelId="{EAD85235-8527-4E13-9D68-BA0246608298}" type="presOf" srcId="{3CB5954E-E469-4BA6-939E-BA4977B4CD20}" destId="{BA9B4A2D-669A-402B-AA7E-0A0C9B433D2C}" srcOrd="0" destOrd="0" presId="urn:microsoft.com/office/officeart/2018/2/layout/IconVerticalSolidList"/>
    <dgm:cxn modelId="{5B6E9B6D-566C-400F-B72B-E36A1D36A0FA}" srcId="{16E71B96-26B1-4684-800D-A25EBA955BBA}" destId="{52C2D61E-EF8E-45EB-8EA7-84DC9F9BD4C3}" srcOrd="2" destOrd="0" parTransId="{346898BA-540D-41B3-984B-A1B8D6BEDCE1}" sibTransId="{4BB9BF5D-96D1-47EF-9CC9-E73922B92C05}"/>
    <dgm:cxn modelId="{D2BAD477-6DA1-4BD0-BF1C-A0A229CEF4A8}" type="presOf" srcId="{52C2D61E-EF8E-45EB-8EA7-84DC9F9BD4C3}" destId="{6E7BBCB7-0FDE-413D-ADFB-13AB8B25F209}" srcOrd="0" destOrd="0" presId="urn:microsoft.com/office/officeart/2018/2/layout/IconVerticalSolidList"/>
    <dgm:cxn modelId="{F36D0B84-5473-4139-9E7B-39B6C0C825E7}" type="presOf" srcId="{D314AF42-8D2E-4534-80FA-761BA2B4EC11}" destId="{EB0EF80F-3FF6-4FB9-9C9C-063EC29612F7}" srcOrd="0" destOrd="0" presId="urn:microsoft.com/office/officeart/2018/2/layout/IconVerticalSolidList"/>
    <dgm:cxn modelId="{828EF596-D9E1-4AD2-9EDF-2D9C3DECC15E}" srcId="{16E71B96-26B1-4684-800D-A25EBA955BBA}" destId="{3CB5954E-E469-4BA6-939E-BA4977B4CD20}" srcOrd="1" destOrd="0" parTransId="{60190FE2-4E93-4F16-9EAC-FD238C2076DB}" sibTransId="{59A4BB3F-0BF4-40C7-95AE-63E9CF6E1435}"/>
    <dgm:cxn modelId="{8FCDA39F-6B7C-4A38-B492-8685F542ABB1}" type="presOf" srcId="{16E71B96-26B1-4684-800D-A25EBA955BBA}" destId="{F53B3370-91BA-4732-9B99-750CBC61E832}" srcOrd="0" destOrd="0" presId="urn:microsoft.com/office/officeart/2018/2/layout/IconVerticalSolidList"/>
    <dgm:cxn modelId="{E30131C0-B1C4-4FAD-9A05-34DF3D5FB52F}" type="presParOf" srcId="{F53B3370-91BA-4732-9B99-750CBC61E832}" destId="{11E61041-59E7-4E52-97CC-900F87566093}" srcOrd="0" destOrd="0" presId="urn:microsoft.com/office/officeart/2018/2/layout/IconVerticalSolidList"/>
    <dgm:cxn modelId="{E0FE243F-172E-4122-8984-34D3D0A1D259}" type="presParOf" srcId="{11E61041-59E7-4E52-97CC-900F87566093}" destId="{1BAC94F3-5EEB-46C7-B58C-99C591663B2B}" srcOrd="0" destOrd="0" presId="urn:microsoft.com/office/officeart/2018/2/layout/IconVerticalSolidList"/>
    <dgm:cxn modelId="{FC740FAD-7EEF-4693-8A7F-13EDA64A42C6}" type="presParOf" srcId="{11E61041-59E7-4E52-97CC-900F87566093}" destId="{235420C2-E6E2-436C-8741-A84E47599A70}" srcOrd="1" destOrd="0" presId="urn:microsoft.com/office/officeart/2018/2/layout/IconVerticalSolidList"/>
    <dgm:cxn modelId="{C39DFE75-3974-42D2-8F4D-42B7ABE0581A}" type="presParOf" srcId="{11E61041-59E7-4E52-97CC-900F87566093}" destId="{04A3C757-E31B-4E53-92DF-9448D73241A4}" srcOrd="2" destOrd="0" presId="urn:microsoft.com/office/officeart/2018/2/layout/IconVerticalSolidList"/>
    <dgm:cxn modelId="{E3C300C2-867D-4433-817F-8DD8C5D857A5}" type="presParOf" srcId="{11E61041-59E7-4E52-97CC-900F87566093}" destId="{EB0EF80F-3FF6-4FB9-9C9C-063EC29612F7}" srcOrd="3" destOrd="0" presId="urn:microsoft.com/office/officeart/2018/2/layout/IconVerticalSolidList"/>
    <dgm:cxn modelId="{808D30B7-6DDA-4F4B-8AC1-9E56D0201DB7}" type="presParOf" srcId="{F53B3370-91BA-4732-9B99-750CBC61E832}" destId="{EA3B2DD0-BC57-4045-936D-B0BB3FB79666}" srcOrd="1" destOrd="0" presId="urn:microsoft.com/office/officeart/2018/2/layout/IconVerticalSolidList"/>
    <dgm:cxn modelId="{4BE48EDD-51C1-45C3-8D85-E597565DCA23}" type="presParOf" srcId="{F53B3370-91BA-4732-9B99-750CBC61E832}" destId="{ECF886E0-9305-4D05-8225-F6432312E49D}" srcOrd="2" destOrd="0" presId="urn:microsoft.com/office/officeart/2018/2/layout/IconVerticalSolidList"/>
    <dgm:cxn modelId="{A4D23300-CE0F-45C0-8986-90C0726D1FC0}" type="presParOf" srcId="{ECF886E0-9305-4D05-8225-F6432312E49D}" destId="{7718D7FE-7AEB-4154-AE6E-96C24E9C42FD}" srcOrd="0" destOrd="0" presId="urn:microsoft.com/office/officeart/2018/2/layout/IconVerticalSolidList"/>
    <dgm:cxn modelId="{2D4EE7A5-208B-49F8-A131-B78ECC2563C8}" type="presParOf" srcId="{ECF886E0-9305-4D05-8225-F6432312E49D}" destId="{E06BDF1C-5285-4200-ABD6-82D8DEC088F6}" srcOrd="1" destOrd="0" presId="urn:microsoft.com/office/officeart/2018/2/layout/IconVerticalSolidList"/>
    <dgm:cxn modelId="{802E1FB6-D324-4B18-9EA3-F6AE4CDF2BD8}" type="presParOf" srcId="{ECF886E0-9305-4D05-8225-F6432312E49D}" destId="{E645247F-C7C6-4E3D-905C-E7CA80178813}" srcOrd="2" destOrd="0" presId="urn:microsoft.com/office/officeart/2018/2/layout/IconVerticalSolidList"/>
    <dgm:cxn modelId="{6A029870-B144-4889-BE50-D597D1F7F7D3}" type="presParOf" srcId="{ECF886E0-9305-4D05-8225-F6432312E49D}" destId="{BA9B4A2D-669A-402B-AA7E-0A0C9B433D2C}" srcOrd="3" destOrd="0" presId="urn:microsoft.com/office/officeart/2018/2/layout/IconVerticalSolidList"/>
    <dgm:cxn modelId="{9244A377-2E1C-4832-8206-37239B448C1C}" type="presParOf" srcId="{F53B3370-91BA-4732-9B99-750CBC61E832}" destId="{D3207F74-D160-4F5B-B789-C72A886BC9E1}" srcOrd="3" destOrd="0" presId="urn:microsoft.com/office/officeart/2018/2/layout/IconVerticalSolidList"/>
    <dgm:cxn modelId="{923435D4-8F86-44D7-9788-6E73634F9BE4}" type="presParOf" srcId="{F53B3370-91BA-4732-9B99-750CBC61E832}" destId="{E5D30D5E-46B5-47AF-8146-D177BB828AEC}" srcOrd="4" destOrd="0" presId="urn:microsoft.com/office/officeart/2018/2/layout/IconVerticalSolidList"/>
    <dgm:cxn modelId="{3B4CBEA2-7B74-4169-8F03-916ACE1FDBE7}" type="presParOf" srcId="{E5D30D5E-46B5-47AF-8146-D177BB828AEC}" destId="{DFF14069-DA3E-45C5-9D9A-166ED84F0AA2}" srcOrd="0" destOrd="0" presId="urn:microsoft.com/office/officeart/2018/2/layout/IconVerticalSolidList"/>
    <dgm:cxn modelId="{A559B2F0-1060-42EB-BF09-94A67729936C}" type="presParOf" srcId="{E5D30D5E-46B5-47AF-8146-D177BB828AEC}" destId="{EEFB0354-4857-4D7F-85CF-99B1E5CDDA65}" srcOrd="1" destOrd="0" presId="urn:microsoft.com/office/officeart/2018/2/layout/IconVerticalSolidList"/>
    <dgm:cxn modelId="{490476C4-75B6-48FF-AD1D-3E501F28AB43}" type="presParOf" srcId="{E5D30D5E-46B5-47AF-8146-D177BB828AEC}" destId="{2EA9A730-F26A-4148-89C2-EAA91DD3460D}" srcOrd="2" destOrd="0" presId="urn:microsoft.com/office/officeart/2018/2/layout/IconVerticalSolidList"/>
    <dgm:cxn modelId="{BAD2CF7E-1668-4686-8706-3E3612CAE1B5}" type="presParOf" srcId="{E5D30D5E-46B5-47AF-8146-D177BB828AEC}" destId="{6E7BBCB7-0FDE-413D-ADFB-13AB8B25F2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681C36-32DF-4F01-8B6E-C7C2503ADC4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2F87D2F-82DD-4E2F-87A8-B4F80A099082}">
      <dgm:prSet/>
      <dgm:spPr/>
      <dgm:t>
        <a:bodyPr/>
        <a:lstStyle/>
        <a:p>
          <a:r>
            <a:rPr lang="en-PK" b="1" i="0" baseline="0"/>
            <a:t>Security Necessity:</a:t>
          </a:r>
          <a:r>
            <a:rPr lang="en-PK" b="0" i="0" baseline="0"/>
            <a:t> Protecting data integrity, customer information, and compliance with regulations in the cloud.</a:t>
          </a:r>
          <a:endParaRPr lang="en-US"/>
        </a:p>
      </dgm:t>
    </dgm:pt>
    <dgm:pt modelId="{E7F6DA89-5295-4963-9113-F359A3D152F8}" type="parTrans" cxnId="{5A1D19E8-DF8D-486B-9591-9F5DBB6F79ED}">
      <dgm:prSet/>
      <dgm:spPr/>
      <dgm:t>
        <a:bodyPr/>
        <a:lstStyle/>
        <a:p>
          <a:endParaRPr lang="en-US"/>
        </a:p>
      </dgm:t>
    </dgm:pt>
    <dgm:pt modelId="{6D1EBED2-2722-4F2B-BE86-A785DD430C9C}" type="sibTrans" cxnId="{5A1D19E8-DF8D-486B-9591-9F5DBB6F79ED}">
      <dgm:prSet/>
      <dgm:spPr/>
      <dgm:t>
        <a:bodyPr/>
        <a:lstStyle/>
        <a:p>
          <a:endParaRPr lang="en-US"/>
        </a:p>
      </dgm:t>
    </dgm:pt>
    <dgm:pt modelId="{18AF3306-4C36-4BE7-BB7D-E4590F9EFB84}">
      <dgm:prSet/>
      <dgm:spPr/>
      <dgm:t>
        <a:bodyPr/>
        <a:lstStyle/>
        <a:p>
          <a:r>
            <a:rPr lang="en-PK" b="1" i="0" baseline="0"/>
            <a:t>Risk of Data Breaches:</a:t>
          </a:r>
          <a:r>
            <a:rPr lang="en-PK" b="0" i="0" baseline="0"/>
            <a:t> Increased exposure to threats due to the remote nature of cloud services.</a:t>
          </a:r>
          <a:endParaRPr lang="en-US"/>
        </a:p>
      </dgm:t>
    </dgm:pt>
    <dgm:pt modelId="{26F9BDB6-9DE7-44A3-A21E-3D16BF579D62}" type="parTrans" cxnId="{10B62419-7EA3-46C3-990E-BAB5FAF1407B}">
      <dgm:prSet/>
      <dgm:spPr/>
      <dgm:t>
        <a:bodyPr/>
        <a:lstStyle/>
        <a:p>
          <a:endParaRPr lang="en-US"/>
        </a:p>
      </dgm:t>
    </dgm:pt>
    <dgm:pt modelId="{037BD7C9-77F1-4582-9F03-031F9792FB13}" type="sibTrans" cxnId="{10B62419-7EA3-46C3-990E-BAB5FAF1407B}">
      <dgm:prSet/>
      <dgm:spPr/>
      <dgm:t>
        <a:bodyPr/>
        <a:lstStyle/>
        <a:p>
          <a:endParaRPr lang="en-US"/>
        </a:p>
      </dgm:t>
    </dgm:pt>
    <dgm:pt modelId="{369B1BF3-8E76-4A2A-9294-4D908A1BE36F}">
      <dgm:prSet/>
      <dgm:spPr/>
      <dgm:t>
        <a:bodyPr/>
        <a:lstStyle/>
        <a:p>
          <a:r>
            <a:rPr lang="en-PK" b="1" i="0" baseline="0"/>
            <a:t>Compliance Requirements:</a:t>
          </a:r>
          <a:r>
            <a:rPr lang="en-PK" b="0" i="0" baseline="0"/>
            <a:t> Avoiding legal and financial repercussions by ensuring robust cloud security measures. </a:t>
          </a:r>
          <a:endParaRPr lang="en-US"/>
        </a:p>
      </dgm:t>
    </dgm:pt>
    <dgm:pt modelId="{768E496C-41A4-4DF4-B25E-5631E50279D7}" type="parTrans" cxnId="{301C322C-88E5-4C91-A9A7-A6FC82277328}">
      <dgm:prSet/>
      <dgm:spPr/>
      <dgm:t>
        <a:bodyPr/>
        <a:lstStyle/>
        <a:p>
          <a:endParaRPr lang="en-US"/>
        </a:p>
      </dgm:t>
    </dgm:pt>
    <dgm:pt modelId="{261B3335-E7DD-42FC-91A5-D5ED2755E208}" type="sibTrans" cxnId="{301C322C-88E5-4C91-A9A7-A6FC82277328}">
      <dgm:prSet/>
      <dgm:spPr/>
      <dgm:t>
        <a:bodyPr/>
        <a:lstStyle/>
        <a:p>
          <a:endParaRPr lang="en-US"/>
        </a:p>
      </dgm:t>
    </dgm:pt>
    <dgm:pt modelId="{8ED0FCAE-4EDD-48C4-81FA-6AB3A4E3BE3B}" type="pres">
      <dgm:prSet presAssocID="{9B681C36-32DF-4F01-8B6E-C7C2503ADC4B}" presName="hierChild1" presStyleCnt="0">
        <dgm:presLayoutVars>
          <dgm:chPref val="1"/>
          <dgm:dir/>
          <dgm:animOne val="branch"/>
          <dgm:animLvl val="lvl"/>
          <dgm:resizeHandles/>
        </dgm:presLayoutVars>
      </dgm:prSet>
      <dgm:spPr/>
    </dgm:pt>
    <dgm:pt modelId="{4B36C22D-2ED5-4FE8-B82E-5C7EC3E79747}" type="pres">
      <dgm:prSet presAssocID="{62F87D2F-82DD-4E2F-87A8-B4F80A099082}" presName="hierRoot1" presStyleCnt="0"/>
      <dgm:spPr/>
    </dgm:pt>
    <dgm:pt modelId="{A5E89372-6324-44EF-BDA7-7B80B13DEF78}" type="pres">
      <dgm:prSet presAssocID="{62F87D2F-82DD-4E2F-87A8-B4F80A099082}" presName="composite" presStyleCnt="0"/>
      <dgm:spPr/>
    </dgm:pt>
    <dgm:pt modelId="{BE26048A-3278-4845-B652-8A3287CEB41F}" type="pres">
      <dgm:prSet presAssocID="{62F87D2F-82DD-4E2F-87A8-B4F80A099082}" presName="background" presStyleLbl="node0" presStyleIdx="0" presStyleCnt="3"/>
      <dgm:spPr/>
    </dgm:pt>
    <dgm:pt modelId="{86A52004-79EB-4074-82F1-674616229338}" type="pres">
      <dgm:prSet presAssocID="{62F87D2F-82DD-4E2F-87A8-B4F80A099082}" presName="text" presStyleLbl="fgAcc0" presStyleIdx="0" presStyleCnt="3">
        <dgm:presLayoutVars>
          <dgm:chPref val="3"/>
        </dgm:presLayoutVars>
      </dgm:prSet>
      <dgm:spPr/>
    </dgm:pt>
    <dgm:pt modelId="{16C87CFF-8FF4-4E50-8218-122048510FEC}" type="pres">
      <dgm:prSet presAssocID="{62F87D2F-82DD-4E2F-87A8-B4F80A099082}" presName="hierChild2" presStyleCnt="0"/>
      <dgm:spPr/>
    </dgm:pt>
    <dgm:pt modelId="{03A9D54D-1608-4039-A671-D5CA400EDB22}" type="pres">
      <dgm:prSet presAssocID="{18AF3306-4C36-4BE7-BB7D-E4590F9EFB84}" presName="hierRoot1" presStyleCnt="0"/>
      <dgm:spPr/>
    </dgm:pt>
    <dgm:pt modelId="{0E5D8D15-B1FD-4587-A4CC-26B8F26B35B7}" type="pres">
      <dgm:prSet presAssocID="{18AF3306-4C36-4BE7-BB7D-E4590F9EFB84}" presName="composite" presStyleCnt="0"/>
      <dgm:spPr/>
    </dgm:pt>
    <dgm:pt modelId="{004BB25E-7AAA-48E5-9497-7028C482DA72}" type="pres">
      <dgm:prSet presAssocID="{18AF3306-4C36-4BE7-BB7D-E4590F9EFB84}" presName="background" presStyleLbl="node0" presStyleIdx="1" presStyleCnt="3"/>
      <dgm:spPr/>
    </dgm:pt>
    <dgm:pt modelId="{0D5BAD98-96E8-4BF0-BA04-F0EE17820088}" type="pres">
      <dgm:prSet presAssocID="{18AF3306-4C36-4BE7-BB7D-E4590F9EFB84}" presName="text" presStyleLbl="fgAcc0" presStyleIdx="1" presStyleCnt="3">
        <dgm:presLayoutVars>
          <dgm:chPref val="3"/>
        </dgm:presLayoutVars>
      </dgm:prSet>
      <dgm:spPr/>
    </dgm:pt>
    <dgm:pt modelId="{B4C8C2F5-EE23-4B40-9FAC-A9BEFC7C025C}" type="pres">
      <dgm:prSet presAssocID="{18AF3306-4C36-4BE7-BB7D-E4590F9EFB84}" presName="hierChild2" presStyleCnt="0"/>
      <dgm:spPr/>
    </dgm:pt>
    <dgm:pt modelId="{48D5357C-CFF4-40E4-B333-7E98D76F7B71}" type="pres">
      <dgm:prSet presAssocID="{369B1BF3-8E76-4A2A-9294-4D908A1BE36F}" presName="hierRoot1" presStyleCnt="0"/>
      <dgm:spPr/>
    </dgm:pt>
    <dgm:pt modelId="{6E5B3A17-15B0-4686-BBC8-3CDFA64E13F2}" type="pres">
      <dgm:prSet presAssocID="{369B1BF3-8E76-4A2A-9294-4D908A1BE36F}" presName="composite" presStyleCnt="0"/>
      <dgm:spPr/>
    </dgm:pt>
    <dgm:pt modelId="{B578762C-2494-4789-A8C1-088E811CCD32}" type="pres">
      <dgm:prSet presAssocID="{369B1BF3-8E76-4A2A-9294-4D908A1BE36F}" presName="background" presStyleLbl="node0" presStyleIdx="2" presStyleCnt="3"/>
      <dgm:spPr/>
    </dgm:pt>
    <dgm:pt modelId="{61A493C5-0A23-4AD8-BAFF-AD2ADCEE2295}" type="pres">
      <dgm:prSet presAssocID="{369B1BF3-8E76-4A2A-9294-4D908A1BE36F}" presName="text" presStyleLbl="fgAcc0" presStyleIdx="2" presStyleCnt="3">
        <dgm:presLayoutVars>
          <dgm:chPref val="3"/>
        </dgm:presLayoutVars>
      </dgm:prSet>
      <dgm:spPr/>
    </dgm:pt>
    <dgm:pt modelId="{5BE44D85-A90D-4E54-93EA-B43ABD2D365C}" type="pres">
      <dgm:prSet presAssocID="{369B1BF3-8E76-4A2A-9294-4D908A1BE36F}" presName="hierChild2" presStyleCnt="0"/>
      <dgm:spPr/>
    </dgm:pt>
  </dgm:ptLst>
  <dgm:cxnLst>
    <dgm:cxn modelId="{10B62419-7EA3-46C3-990E-BAB5FAF1407B}" srcId="{9B681C36-32DF-4F01-8B6E-C7C2503ADC4B}" destId="{18AF3306-4C36-4BE7-BB7D-E4590F9EFB84}" srcOrd="1" destOrd="0" parTransId="{26F9BDB6-9DE7-44A3-A21E-3D16BF579D62}" sibTransId="{037BD7C9-77F1-4582-9F03-031F9792FB13}"/>
    <dgm:cxn modelId="{301C322C-88E5-4C91-A9A7-A6FC82277328}" srcId="{9B681C36-32DF-4F01-8B6E-C7C2503ADC4B}" destId="{369B1BF3-8E76-4A2A-9294-4D908A1BE36F}" srcOrd="2" destOrd="0" parTransId="{768E496C-41A4-4DF4-B25E-5631E50279D7}" sibTransId="{261B3335-E7DD-42FC-91A5-D5ED2755E208}"/>
    <dgm:cxn modelId="{01878438-56CC-4F49-AB8E-EAA3A4FBBD50}" type="presOf" srcId="{369B1BF3-8E76-4A2A-9294-4D908A1BE36F}" destId="{61A493C5-0A23-4AD8-BAFF-AD2ADCEE2295}" srcOrd="0" destOrd="0" presId="urn:microsoft.com/office/officeart/2005/8/layout/hierarchy1"/>
    <dgm:cxn modelId="{3AC5D691-0C6A-4FC4-8DA1-6AE9D23A2F98}" type="presOf" srcId="{62F87D2F-82DD-4E2F-87A8-B4F80A099082}" destId="{86A52004-79EB-4074-82F1-674616229338}" srcOrd="0" destOrd="0" presId="urn:microsoft.com/office/officeart/2005/8/layout/hierarchy1"/>
    <dgm:cxn modelId="{47C029A6-7CAD-4631-849A-1917B45895E0}" type="presOf" srcId="{18AF3306-4C36-4BE7-BB7D-E4590F9EFB84}" destId="{0D5BAD98-96E8-4BF0-BA04-F0EE17820088}" srcOrd="0" destOrd="0" presId="urn:microsoft.com/office/officeart/2005/8/layout/hierarchy1"/>
    <dgm:cxn modelId="{C57495D6-5294-47A3-BD29-961B9D9D7D95}" type="presOf" srcId="{9B681C36-32DF-4F01-8B6E-C7C2503ADC4B}" destId="{8ED0FCAE-4EDD-48C4-81FA-6AB3A4E3BE3B}" srcOrd="0" destOrd="0" presId="urn:microsoft.com/office/officeart/2005/8/layout/hierarchy1"/>
    <dgm:cxn modelId="{5A1D19E8-DF8D-486B-9591-9F5DBB6F79ED}" srcId="{9B681C36-32DF-4F01-8B6E-C7C2503ADC4B}" destId="{62F87D2F-82DD-4E2F-87A8-B4F80A099082}" srcOrd="0" destOrd="0" parTransId="{E7F6DA89-5295-4963-9113-F359A3D152F8}" sibTransId="{6D1EBED2-2722-4F2B-BE86-A785DD430C9C}"/>
    <dgm:cxn modelId="{7C705AC3-34F9-4E4F-A4AA-852E3FDA5367}" type="presParOf" srcId="{8ED0FCAE-4EDD-48C4-81FA-6AB3A4E3BE3B}" destId="{4B36C22D-2ED5-4FE8-B82E-5C7EC3E79747}" srcOrd="0" destOrd="0" presId="urn:microsoft.com/office/officeart/2005/8/layout/hierarchy1"/>
    <dgm:cxn modelId="{8964B368-014F-405A-AB8A-765B6C139111}" type="presParOf" srcId="{4B36C22D-2ED5-4FE8-B82E-5C7EC3E79747}" destId="{A5E89372-6324-44EF-BDA7-7B80B13DEF78}" srcOrd="0" destOrd="0" presId="urn:microsoft.com/office/officeart/2005/8/layout/hierarchy1"/>
    <dgm:cxn modelId="{701E6CB8-C936-490B-A393-EE1D37A35E82}" type="presParOf" srcId="{A5E89372-6324-44EF-BDA7-7B80B13DEF78}" destId="{BE26048A-3278-4845-B652-8A3287CEB41F}" srcOrd="0" destOrd="0" presId="urn:microsoft.com/office/officeart/2005/8/layout/hierarchy1"/>
    <dgm:cxn modelId="{760189E1-E0BE-4E13-8034-293C5CAFB24A}" type="presParOf" srcId="{A5E89372-6324-44EF-BDA7-7B80B13DEF78}" destId="{86A52004-79EB-4074-82F1-674616229338}" srcOrd="1" destOrd="0" presId="urn:microsoft.com/office/officeart/2005/8/layout/hierarchy1"/>
    <dgm:cxn modelId="{CDD64A07-ADBB-4F4C-9FFD-268E8CEEC9C4}" type="presParOf" srcId="{4B36C22D-2ED5-4FE8-B82E-5C7EC3E79747}" destId="{16C87CFF-8FF4-4E50-8218-122048510FEC}" srcOrd="1" destOrd="0" presId="urn:microsoft.com/office/officeart/2005/8/layout/hierarchy1"/>
    <dgm:cxn modelId="{A1C18B0B-32B1-47B4-A7A2-84C12B78A104}" type="presParOf" srcId="{8ED0FCAE-4EDD-48C4-81FA-6AB3A4E3BE3B}" destId="{03A9D54D-1608-4039-A671-D5CA400EDB22}" srcOrd="1" destOrd="0" presId="urn:microsoft.com/office/officeart/2005/8/layout/hierarchy1"/>
    <dgm:cxn modelId="{A27CFE89-225E-4100-849B-F46522E8DED3}" type="presParOf" srcId="{03A9D54D-1608-4039-A671-D5CA400EDB22}" destId="{0E5D8D15-B1FD-4587-A4CC-26B8F26B35B7}" srcOrd="0" destOrd="0" presId="urn:microsoft.com/office/officeart/2005/8/layout/hierarchy1"/>
    <dgm:cxn modelId="{5F669A0B-81FB-479B-9514-6A4347B41B32}" type="presParOf" srcId="{0E5D8D15-B1FD-4587-A4CC-26B8F26B35B7}" destId="{004BB25E-7AAA-48E5-9497-7028C482DA72}" srcOrd="0" destOrd="0" presId="urn:microsoft.com/office/officeart/2005/8/layout/hierarchy1"/>
    <dgm:cxn modelId="{BBC86606-C366-40CB-88DA-37FD8C53059A}" type="presParOf" srcId="{0E5D8D15-B1FD-4587-A4CC-26B8F26B35B7}" destId="{0D5BAD98-96E8-4BF0-BA04-F0EE17820088}" srcOrd="1" destOrd="0" presId="urn:microsoft.com/office/officeart/2005/8/layout/hierarchy1"/>
    <dgm:cxn modelId="{8EF2B08A-2ED8-40F9-B6C2-CB964AA95EB2}" type="presParOf" srcId="{03A9D54D-1608-4039-A671-D5CA400EDB22}" destId="{B4C8C2F5-EE23-4B40-9FAC-A9BEFC7C025C}" srcOrd="1" destOrd="0" presId="urn:microsoft.com/office/officeart/2005/8/layout/hierarchy1"/>
    <dgm:cxn modelId="{B468FC05-AC3D-41F7-BEB5-8A863619CCF0}" type="presParOf" srcId="{8ED0FCAE-4EDD-48C4-81FA-6AB3A4E3BE3B}" destId="{48D5357C-CFF4-40E4-B333-7E98D76F7B71}" srcOrd="2" destOrd="0" presId="urn:microsoft.com/office/officeart/2005/8/layout/hierarchy1"/>
    <dgm:cxn modelId="{75EF3924-7111-42CC-8877-58C668EC9555}" type="presParOf" srcId="{48D5357C-CFF4-40E4-B333-7E98D76F7B71}" destId="{6E5B3A17-15B0-4686-BBC8-3CDFA64E13F2}" srcOrd="0" destOrd="0" presId="urn:microsoft.com/office/officeart/2005/8/layout/hierarchy1"/>
    <dgm:cxn modelId="{B43ECAA6-4C22-4DCD-8186-7ACE8FBE292E}" type="presParOf" srcId="{6E5B3A17-15B0-4686-BBC8-3CDFA64E13F2}" destId="{B578762C-2494-4789-A8C1-088E811CCD32}" srcOrd="0" destOrd="0" presId="urn:microsoft.com/office/officeart/2005/8/layout/hierarchy1"/>
    <dgm:cxn modelId="{58F245AC-CD1C-4502-9B48-2D004028BA84}" type="presParOf" srcId="{6E5B3A17-15B0-4686-BBC8-3CDFA64E13F2}" destId="{61A493C5-0A23-4AD8-BAFF-AD2ADCEE2295}" srcOrd="1" destOrd="0" presId="urn:microsoft.com/office/officeart/2005/8/layout/hierarchy1"/>
    <dgm:cxn modelId="{4025B125-4137-4847-8CF0-26C68CAFF6E8}" type="presParOf" srcId="{48D5357C-CFF4-40E4-B333-7E98D76F7B71}" destId="{5BE44D85-A90D-4E54-93EA-B43ABD2D36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C22BF0A-BFD5-4B23-BA75-DCFAE7C311A2}"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98FA6EBC-20E0-40E1-8D16-D7F17BA21DBE}">
      <dgm:prSet/>
      <dgm:spPr/>
      <dgm:t>
        <a:bodyPr/>
        <a:lstStyle/>
        <a:p>
          <a:r>
            <a:rPr lang="en-PK" b="1" i="0" baseline="0"/>
            <a:t>IaaS (Infrastructure as a Service):</a:t>
          </a:r>
          <a:endParaRPr lang="en-US"/>
        </a:p>
      </dgm:t>
    </dgm:pt>
    <dgm:pt modelId="{797DD247-42BA-4DB3-95FA-9A21C45B0AD1}" type="parTrans" cxnId="{419614FF-65F7-4981-9F42-126AE23A44FA}">
      <dgm:prSet/>
      <dgm:spPr/>
      <dgm:t>
        <a:bodyPr/>
        <a:lstStyle/>
        <a:p>
          <a:endParaRPr lang="en-US"/>
        </a:p>
      </dgm:t>
    </dgm:pt>
    <dgm:pt modelId="{0A6B39EF-BED2-491B-AE2A-0D02B244B80A}" type="sibTrans" cxnId="{419614FF-65F7-4981-9F42-126AE23A44FA}">
      <dgm:prSet/>
      <dgm:spPr/>
      <dgm:t>
        <a:bodyPr/>
        <a:lstStyle/>
        <a:p>
          <a:endParaRPr lang="en-US"/>
        </a:p>
      </dgm:t>
    </dgm:pt>
    <dgm:pt modelId="{58FCE907-6083-4EA1-BADB-287528E7049C}">
      <dgm:prSet/>
      <dgm:spPr/>
      <dgm:t>
        <a:bodyPr/>
        <a:lstStyle/>
        <a:p>
          <a:r>
            <a:rPr lang="en-PK" b="1" i="0" baseline="0"/>
            <a:t>Provider:</a:t>
          </a:r>
          <a:r>
            <a:rPr lang="en-PK" b="0" i="0" baseline="0"/>
            <a:t> Manages the physical infrastructure (servers, storage, network).</a:t>
          </a:r>
          <a:endParaRPr lang="en-US"/>
        </a:p>
      </dgm:t>
    </dgm:pt>
    <dgm:pt modelId="{0DD8973A-FE10-4AEB-8979-487A874C0F22}" type="parTrans" cxnId="{22222776-75BF-40F5-870F-F44ABA96510A}">
      <dgm:prSet/>
      <dgm:spPr/>
      <dgm:t>
        <a:bodyPr/>
        <a:lstStyle/>
        <a:p>
          <a:endParaRPr lang="en-US"/>
        </a:p>
      </dgm:t>
    </dgm:pt>
    <dgm:pt modelId="{50BF654B-1C22-405A-BC8A-9BBE216B271A}" type="sibTrans" cxnId="{22222776-75BF-40F5-870F-F44ABA96510A}">
      <dgm:prSet/>
      <dgm:spPr/>
      <dgm:t>
        <a:bodyPr/>
        <a:lstStyle/>
        <a:p>
          <a:endParaRPr lang="en-US"/>
        </a:p>
      </dgm:t>
    </dgm:pt>
    <dgm:pt modelId="{BB6CE555-759A-41C3-9EBF-DD28F59E73E9}">
      <dgm:prSet/>
      <dgm:spPr/>
      <dgm:t>
        <a:bodyPr/>
        <a:lstStyle/>
        <a:p>
          <a:r>
            <a:rPr lang="en-PK" b="1" i="0" baseline="0"/>
            <a:t>Consumer:</a:t>
          </a:r>
          <a:r>
            <a:rPr lang="en-PK" b="0" i="0" baseline="0"/>
            <a:t> Responsible for managing the operating system, applications, and data.</a:t>
          </a:r>
          <a:endParaRPr lang="en-US"/>
        </a:p>
      </dgm:t>
    </dgm:pt>
    <dgm:pt modelId="{403C036F-017C-4A95-BBC2-7837C5481A1E}" type="parTrans" cxnId="{AC133C14-297E-4EEF-82D8-88642BD0AF73}">
      <dgm:prSet/>
      <dgm:spPr/>
      <dgm:t>
        <a:bodyPr/>
        <a:lstStyle/>
        <a:p>
          <a:endParaRPr lang="en-US"/>
        </a:p>
      </dgm:t>
    </dgm:pt>
    <dgm:pt modelId="{B4677DA6-40BD-4DB3-AC12-545A91D226E3}" type="sibTrans" cxnId="{AC133C14-297E-4EEF-82D8-88642BD0AF73}">
      <dgm:prSet/>
      <dgm:spPr/>
      <dgm:t>
        <a:bodyPr/>
        <a:lstStyle/>
        <a:p>
          <a:endParaRPr lang="en-US"/>
        </a:p>
      </dgm:t>
    </dgm:pt>
    <dgm:pt modelId="{0206ADDE-9651-47CF-888E-B8A81646C6A9}">
      <dgm:prSet/>
      <dgm:spPr/>
      <dgm:t>
        <a:bodyPr/>
        <a:lstStyle/>
        <a:p>
          <a:r>
            <a:rPr lang="en-PK" b="1" i="0" baseline="0"/>
            <a:t>PaaS (Platform as a Service):</a:t>
          </a:r>
          <a:endParaRPr lang="en-US"/>
        </a:p>
      </dgm:t>
    </dgm:pt>
    <dgm:pt modelId="{12A960EF-F8AD-4834-BF46-0B0666511FD3}" type="parTrans" cxnId="{F2F7E2EE-CF8C-4756-8F2B-0D6701D52DDD}">
      <dgm:prSet/>
      <dgm:spPr/>
      <dgm:t>
        <a:bodyPr/>
        <a:lstStyle/>
        <a:p>
          <a:endParaRPr lang="en-US"/>
        </a:p>
      </dgm:t>
    </dgm:pt>
    <dgm:pt modelId="{7FE3FCDE-5B88-44FF-9378-D34333A439E3}" type="sibTrans" cxnId="{F2F7E2EE-CF8C-4756-8F2B-0D6701D52DDD}">
      <dgm:prSet/>
      <dgm:spPr/>
      <dgm:t>
        <a:bodyPr/>
        <a:lstStyle/>
        <a:p>
          <a:endParaRPr lang="en-US"/>
        </a:p>
      </dgm:t>
    </dgm:pt>
    <dgm:pt modelId="{E4509FB9-33C3-4537-A09F-9DE0AF47F773}">
      <dgm:prSet/>
      <dgm:spPr/>
      <dgm:t>
        <a:bodyPr/>
        <a:lstStyle/>
        <a:p>
          <a:r>
            <a:rPr lang="en-PK" b="1" i="0" baseline="0"/>
            <a:t>Provider:</a:t>
          </a:r>
          <a:r>
            <a:rPr lang="en-PK" b="0" i="0" baseline="0"/>
            <a:t> Manages infrastructure and platform services (runtime environments, middleware).</a:t>
          </a:r>
          <a:endParaRPr lang="en-US"/>
        </a:p>
      </dgm:t>
    </dgm:pt>
    <dgm:pt modelId="{68CDF111-5479-4BDF-B805-4A9D725EA25A}" type="parTrans" cxnId="{538809F6-AA33-43AD-94A2-11B378DA8100}">
      <dgm:prSet/>
      <dgm:spPr/>
      <dgm:t>
        <a:bodyPr/>
        <a:lstStyle/>
        <a:p>
          <a:endParaRPr lang="en-US"/>
        </a:p>
      </dgm:t>
    </dgm:pt>
    <dgm:pt modelId="{1E28BFC9-51FA-4EE6-A963-97718A551511}" type="sibTrans" cxnId="{538809F6-AA33-43AD-94A2-11B378DA8100}">
      <dgm:prSet/>
      <dgm:spPr/>
      <dgm:t>
        <a:bodyPr/>
        <a:lstStyle/>
        <a:p>
          <a:endParaRPr lang="en-US"/>
        </a:p>
      </dgm:t>
    </dgm:pt>
    <dgm:pt modelId="{529A5C08-DF46-4140-BD39-9AEA0FC5A539}">
      <dgm:prSet/>
      <dgm:spPr/>
      <dgm:t>
        <a:bodyPr/>
        <a:lstStyle/>
        <a:p>
          <a:r>
            <a:rPr lang="en-PK" b="1" i="0" baseline="0"/>
            <a:t>Consumer:</a:t>
          </a:r>
          <a:r>
            <a:rPr lang="en-PK" b="0" i="0" baseline="0"/>
            <a:t> Manages applications and data security.</a:t>
          </a:r>
          <a:endParaRPr lang="en-US"/>
        </a:p>
      </dgm:t>
    </dgm:pt>
    <dgm:pt modelId="{D5F45516-BE4A-4EBF-BEE8-A693422DE4B4}" type="parTrans" cxnId="{BC11A45E-3AA9-4232-A89B-8D2FF198516F}">
      <dgm:prSet/>
      <dgm:spPr/>
      <dgm:t>
        <a:bodyPr/>
        <a:lstStyle/>
        <a:p>
          <a:endParaRPr lang="en-US"/>
        </a:p>
      </dgm:t>
    </dgm:pt>
    <dgm:pt modelId="{6D88D88E-D5E9-4C73-9B90-4A63EFFD1E2A}" type="sibTrans" cxnId="{BC11A45E-3AA9-4232-A89B-8D2FF198516F}">
      <dgm:prSet/>
      <dgm:spPr/>
      <dgm:t>
        <a:bodyPr/>
        <a:lstStyle/>
        <a:p>
          <a:endParaRPr lang="en-US"/>
        </a:p>
      </dgm:t>
    </dgm:pt>
    <dgm:pt modelId="{2543C903-BFFD-4594-BBAD-8A2DB7F1E417}">
      <dgm:prSet/>
      <dgm:spPr/>
      <dgm:t>
        <a:bodyPr/>
        <a:lstStyle/>
        <a:p>
          <a:r>
            <a:rPr lang="en-PK" b="1" i="0" baseline="0"/>
            <a:t>SaaS (Software as a Service):</a:t>
          </a:r>
          <a:endParaRPr lang="en-US"/>
        </a:p>
      </dgm:t>
    </dgm:pt>
    <dgm:pt modelId="{9D442DAF-E497-4E7E-8910-7A2D1197AC63}" type="parTrans" cxnId="{7A02AF1B-1B78-4021-BB07-6A33BD91AC8C}">
      <dgm:prSet/>
      <dgm:spPr/>
      <dgm:t>
        <a:bodyPr/>
        <a:lstStyle/>
        <a:p>
          <a:endParaRPr lang="en-US"/>
        </a:p>
      </dgm:t>
    </dgm:pt>
    <dgm:pt modelId="{6B0E7E43-1824-4901-9ED0-94A2CFC01CEE}" type="sibTrans" cxnId="{7A02AF1B-1B78-4021-BB07-6A33BD91AC8C}">
      <dgm:prSet/>
      <dgm:spPr/>
      <dgm:t>
        <a:bodyPr/>
        <a:lstStyle/>
        <a:p>
          <a:endParaRPr lang="en-US"/>
        </a:p>
      </dgm:t>
    </dgm:pt>
    <dgm:pt modelId="{B3B999C9-8B5F-49F8-88F9-10CCDD443711}">
      <dgm:prSet/>
      <dgm:spPr/>
      <dgm:t>
        <a:bodyPr/>
        <a:lstStyle/>
        <a:p>
          <a:r>
            <a:rPr lang="en-PK" b="1" i="0" baseline="0"/>
            <a:t>Provider:</a:t>
          </a:r>
          <a:r>
            <a:rPr lang="en-PK" b="0" i="0" baseline="0"/>
            <a:t> Handles the entire stack, including infrastructure, platform, and applications.</a:t>
          </a:r>
          <a:endParaRPr lang="en-US"/>
        </a:p>
      </dgm:t>
    </dgm:pt>
    <dgm:pt modelId="{A9BCC130-5150-4AAC-9283-5AF5D7C14317}" type="parTrans" cxnId="{6E0E866D-B1BD-4691-9BEC-9FF11BEA9F86}">
      <dgm:prSet/>
      <dgm:spPr/>
      <dgm:t>
        <a:bodyPr/>
        <a:lstStyle/>
        <a:p>
          <a:endParaRPr lang="en-US"/>
        </a:p>
      </dgm:t>
    </dgm:pt>
    <dgm:pt modelId="{21AEEB7A-14A4-450C-AFAC-624B03465214}" type="sibTrans" cxnId="{6E0E866D-B1BD-4691-9BEC-9FF11BEA9F86}">
      <dgm:prSet/>
      <dgm:spPr/>
      <dgm:t>
        <a:bodyPr/>
        <a:lstStyle/>
        <a:p>
          <a:endParaRPr lang="en-US"/>
        </a:p>
      </dgm:t>
    </dgm:pt>
    <dgm:pt modelId="{36D4EBF1-F0A6-42FC-8F7C-6B6D6B9AC7ED}">
      <dgm:prSet/>
      <dgm:spPr/>
      <dgm:t>
        <a:bodyPr/>
        <a:lstStyle/>
        <a:p>
          <a:r>
            <a:rPr lang="en-PK" b="1" i="0" baseline="0"/>
            <a:t>Consumer:</a:t>
          </a:r>
          <a:r>
            <a:rPr lang="en-PK" b="0" i="0" baseline="0"/>
            <a:t> Focuses on managing user data and access.</a:t>
          </a:r>
          <a:endParaRPr lang="en-US"/>
        </a:p>
      </dgm:t>
    </dgm:pt>
    <dgm:pt modelId="{9E98BCC8-F209-4AD4-8394-DB750743BA13}" type="parTrans" cxnId="{C95E3DE0-7BE6-44B7-97E4-2681DB8529A3}">
      <dgm:prSet/>
      <dgm:spPr/>
      <dgm:t>
        <a:bodyPr/>
        <a:lstStyle/>
        <a:p>
          <a:endParaRPr lang="en-US"/>
        </a:p>
      </dgm:t>
    </dgm:pt>
    <dgm:pt modelId="{6D43661D-9466-4E14-B4F6-9197A2F2AFC4}" type="sibTrans" cxnId="{C95E3DE0-7BE6-44B7-97E4-2681DB8529A3}">
      <dgm:prSet/>
      <dgm:spPr/>
      <dgm:t>
        <a:bodyPr/>
        <a:lstStyle/>
        <a:p>
          <a:endParaRPr lang="en-US"/>
        </a:p>
      </dgm:t>
    </dgm:pt>
    <dgm:pt modelId="{5FD7DBCE-7E85-4404-B82E-A7A24E79CFC5}">
      <dgm:prSet/>
      <dgm:spPr/>
      <dgm:t>
        <a:bodyPr/>
        <a:lstStyle/>
        <a:p>
          <a:r>
            <a:rPr lang="en-PK" b="1" i="0" baseline="0"/>
            <a:t>Traditional Computing:</a:t>
          </a:r>
          <a:endParaRPr lang="en-US"/>
        </a:p>
      </dgm:t>
    </dgm:pt>
    <dgm:pt modelId="{F8E7915F-E3B7-4662-8281-E8CF8CD44ACF}" type="parTrans" cxnId="{034E6859-17A4-4B27-BCBB-80D8DDC6B8A5}">
      <dgm:prSet/>
      <dgm:spPr/>
      <dgm:t>
        <a:bodyPr/>
        <a:lstStyle/>
        <a:p>
          <a:endParaRPr lang="en-US"/>
        </a:p>
      </dgm:t>
    </dgm:pt>
    <dgm:pt modelId="{A926735E-A359-4445-BB29-484E80B7BF86}" type="sibTrans" cxnId="{034E6859-17A4-4B27-BCBB-80D8DDC6B8A5}">
      <dgm:prSet/>
      <dgm:spPr/>
      <dgm:t>
        <a:bodyPr/>
        <a:lstStyle/>
        <a:p>
          <a:endParaRPr lang="en-US"/>
        </a:p>
      </dgm:t>
    </dgm:pt>
    <dgm:pt modelId="{BF590846-1286-479E-B0F8-835A52410F80}">
      <dgm:prSet/>
      <dgm:spPr/>
      <dgm:t>
        <a:bodyPr/>
        <a:lstStyle/>
        <a:p>
          <a:r>
            <a:rPr lang="en-PK" b="1" i="0" baseline="0"/>
            <a:t>Consumers:</a:t>
          </a:r>
          <a:r>
            <a:rPr lang="en-PK" b="0" i="0" baseline="0"/>
            <a:t> Handle all aspects of security from physical hardware to application-level security.</a:t>
          </a:r>
          <a:endParaRPr lang="en-US"/>
        </a:p>
      </dgm:t>
    </dgm:pt>
    <dgm:pt modelId="{C628226C-D0E2-49B0-915A-0C29E9B2CA55}" type="parTrans" cxnId="{5B527795-932B-45EF-9A32-F86E9FC920A0}">
      <dgm:prSet/>
      <dgm:spPr/>
      <dgm:t>
        <a:bodyPr/>
        <a:lstStyle/>
        <a:p>
          <a:endParaRPr lang="en-US"/>
        </a:p>
      </dgm:t>
    </dgm:pt>
    <dgm:pt modelId="{800AEDA7-7BF2-48A1-A390-ACA21A3547CF}" type="sibTrans" cxnId="{5B527795-932B-45EF-9A32-F86E9FC920A0}">
      <dgm:prSet/>
      <dgm:spPr/>
      <dgm:t>
        <a:bodyPr/>
        <a:lstStyle/>
        <a:p>
          <a:endParaRPr lang="en-US"/>
        </a:p>
      </dgm:t>
    </dgm:pt>
    <dgm:pt modelId="{F64F41D6-F0B8-4523-9979-614780503DDC}">
      <dgm:prSet/>
      <dgm:spPr/>
      <dgm:t>
        <a:bodyPr/>
        <a:lstStyle/>
        <a:p>
          <a:r>
            <a:rPr lang="en-PK" b="1" i="0" baseline="0"/>
            <a:t>In-house Management:</a:t>
          </a:r>
          <a:r>
            <a:rPr lang="en-PK" b="0" i="0" baseline="0"/>
            <a:t> Requires comprehensive security measures across all layers, including hardware, network, and software.</a:t>
          </a:r>
          <a:endParaRPr lang="en-US"/>
        </a:p>
      </dgm:t>
    </dgm:pt>
    <dgm:pt modelId="{7BE9925D-9435-4357-A9A6-142EF20F1F62}" type="parTrans" cxnId="{1565855D-B571-40DD-BBA4-69FF1D3E3FC2}">
      <dgm:prSet/>
      <dgm:spPr/>
      <dgm:t>
        <a:bodyPr/>
        <a:lstStyle/>
        <a:p>
          <a:endParaRPr lang="en-US"/>
        </a:p>
      </dgm:t>
    </dgm:pt>
    <dgm:pt modelId="{BD3207C2-7801-4810-B94A-6C017625CE73}" type="sibTrans" cxnId="{1565855D-B571-40DD-BBA4-69FF1D3E3FC2}">
      <dgm:prSet/>
      <dgm:spPr/>
      <dgm:t>
        <a:bodyPr/>
        <a:lstStyle/>
        <a:p>
          <a:endParaRPr lang="en-US"/>
        </a:p>
      </dgm:t>
    </dgm:pt>
    <dgm:pt modelId="{726F37C5-42A5-4B79-AF04-A89AE56F2521}" type="pres">
      <dgm:prSet presAssocID="{2C22BF0A-BFD5-4B23-BA75-DCFAE7C311A2}" presName="Name0" presStyleCnt="0">
        <dgm:presLayoutVars>
          <dgm:dir/>
          <dgm:animLvl val="lvl"/>
          <dgm:resizeHandles val="exact"/>
        </dgm:presLayoutVars>
      </dgm:prSet>
      <dgm:spPr/>
    </dgm:pt>
    <dgm:pt modelId="{E0DB5401-D662-4263-B10B-BE5074CC19BE}" type="pres">
      <dgm:prSet presAssocID="{98FA6EBC-20E0-40E1-8D16-D7F17BA21DBE}" presName="composite" presStyleCnt="0"/>
      <dgm:spPr/>
    </dgm:pt>
    <dgm:pt modelId="{4A4D0429-2DD3-4EE0-810F-193906FF3ED0}" type="pres">
      <dgm:prSet presAssocID="{98FA6EBC-20E0-40E1-8D16-D7F17BA21DBE}" presName="parTx" presStyleLbl="alignNode1" presStyleIdx="0" presStyleCnt="4">
        <dgm:presLayoutVars>
          <dgm:chMax val="0"/>
          <dgm:chPref val="0"/>
          <dgm:bulletEnabled val="1"/>
        </dgm:presLayoutVars>
      </dgm:prSet>
      <dgm:spPr/>
    </dgm:pt>
    <dgm:pt modelId="{4E096F4E-6300-4CD1-AC7C-1194742DAB37}" type="pres">
      <dgm:prSet presAssocID="{98FA6EBC-20E0-40E1-8D16-D7F17BA21DBE}" presName="desTx" presStyleLbl="alignAccFollowNode1" presStyleIdx="0" presStyleCnt="4">
        <dgm:presLayoutVars>
          <dgm:bulletEnabled val="1"/>
        </dgm:presLayoutVars>
      </dgm:prSet>
      <dgm:spPr/>
    </dgm:pt>
    <dgm:pt modelId="{8C8D5B99-8BDA-40AC-A300-817551F12796}" type="pres">
      <dgm:prSet presAssocID="{0A6B39EF-BED2-491B-AE2A-0D02B244B80A}" presName="space" presStyleCnt="0"/>
      <dgm:spPr/>
    </dgm:pt>
    <dgm:pt modelId="{58CE4B57-E3BE-4DBF-9FA4-145598F1D3C0}" type="pres">
      <dgm:prSet presAssocID="{0206ADDE-9651-47CF-888E-B8A81646C6A9}" presName="composite" presStyleCnt="0"/>
      <dgm:spPr/>
    </dgm:pt>
    <dgm:pt modelId="{E3A32729-4FD9-480F-8160-8CA12A7FE6CB}" type="pres">
      <dgm:prSet presAssocID="{0206ADDE-9651-47CF-888E-B8A81646C6A9}" presName="parTx" presStyleLbl="alignNode1" presStyleIdx="1" presStyleCnt="4">
        <dgm:presLayoutVars>
          <dgm:chMax val="0"/>
          <dgm:chPref val="0"/>
          <dgm:bulletEnabled val="1"/>
        </dgm:presLayoutVars>
      </dgm:prSet>
      <dgm:spPr/>
    </dgm:pt>
    <dgm:pt modelId="{BA68815D-7011-49FE-B0AE-DCAEEDB31373}" type="pres">
      <dgm:prSet presAssocID="{0206ADDE-9651-47CF-888E-B8A81646C6A9}" presName="desTx" presStyleLbl="alignAccFollowNode1" presStyleIdx="1" presStyleCnt="4">
        <dgm:presLayoutVars>
          <dgm:bulletEnabled val="1"/>
        </dgm:presLayoutVars>
      </dgm:prSet>
      <dgm:spPr/>
    </dgm:pt>
    <dgm:pt modelId="{DB896473-357C-4438-8F32-427B84B557AA}" type="pres">
      <dgm:prSet presAssocID="{7FE3FCDE-5B88-44FF-9378-D34333A439E3}" presName="space" presStyleCnt="0"/>
      <dgm:spPr/>
    </dgm:pt>
    <dgm:pt modelId="{898A0DD4-C286-4450-9355-1E658277DA6F}" type="pres">
      <dgm:prSet presAssocID="{2543C903-BFFD-4594-BBAD-8A2DB7F1E417}" presName="composite" presStyleCnt="0"/>
      <dgm:spPr/>
    </dgm:pt>
    <dgm:pt modelId="{BCF46A99-9F46-4ABB-8C58-422D4A670A75}" type="pres">
      <dgm:prSet presAssocID="{2543C903-BFFD-4594-BBAD-8A2DB7F1E417}" presName="parTx" presStyleLbl="alignNode1" presStyleIdx="2" presStyleCnt="4">
        <dgm:presLayoutVars>
          <dgm:chMax val="0"/>
          <dgm:chPref val="0"/>
          <dgm:bulletEnabled val="1"/>
        </dgm:presLayoutVars>
      </dgm:prSet>
      <dgm:spPr/>
    </dgm:pt>
    <dgm:pt modelId="{012CC9DF-8813-4283-9379-D2B9DC1A4765}" type="pres">
      <dgm:prSet presAssocID="{2543C903-BFFD-4594-BBAD-8A2DB7F1E417}" presName="desTx" presStyleLbl="alignAccFollowNode1" presStyleIdx="2" presStyleCnt="4">
        <dgm:presLayoutVars>
          <dgm:bulletEnabled val="1"/>
        </dgm:presLayoutVars>
      </dgm:prSet>
      <dgm:spPr/>
    </dgm:pt>
    <dgm:pt modelId="{F3AE9183-BC48-487D-B36B-9F356E12AE24}" type="pres">
      <dgm:prSet presAssocID="{6B0E7E43-1824-4901-9ED0-94A2CFC01CEE}" presName="space" presStyleCnt="0"/>
      <dgm:spPr/>
    </dgm:pt>
    <dgm:pt modelId="{A4DC9464-851F-4E95-B604-7B28162C7799}" type="pres">
      <dgm:prSet presAssocID="{5FD7DBCE-7E85-4404-B82E-A7A24E79CFC5}" presName="composite" presStyleCnt="0"/>
      <dgm:spPr/>
    </dgm:pt>
    <dgm:pt modelId="{EABD2349-28D9-4CA5-A27A-3264827B1BFE}" type="pres">
      <dgm:prSet presAssocID="{5FD7DBCE-7E85-4404-B82E-A7A24E79CFC5}" presName="parTx" presStyleLbl="alignNode1" presStyleIdx="3" presStyleCnt="4">
        <dgm:presLayoutVars>
          <dgm:chMax val="0"/>
          <dgm:chPref val="0"/>
          <dgm:bulletEnabled val="1"/>
        </dgm:presLayoutVars>
      </dgm:prSet>
      <dgm:spPr/>
    </dgm:pt>
    <dgm:pt modelId="{A2F2DAC1-327F-450A-AA75-2207142121F5}" type="pres">
      <dgm:prSet presAssocID="{5FD7DBCE-7E85-4404-B82E-A7A24E79CFC5}" presName="desTx" presStyleLbl="alignAccFollowNode1" presStyleIdx="3" presStyleCnt="4">
        <dgm:presLayoutVars>
          <dgm:bulletEnabled val="1"/>
        </dgm:presLayoutVars>
      </dgm:prSet>
      <dgm:spPr/>
    </dgm:pt>
  </dgm:ptLst>
  <dgm:cxnLst>
    <dgm:cxn modelId="{AC133C14-297E-4EEF-82D8-88642BD0AF73}" srcId="{98FA6EBC-20E0-40E1-8D16-D7F17BA21DBE}" destId="{BB6CE555-759A-41C3-9EBF-DD28F59E73E9}" srcOrd="1" destOrd="0" parTransId="{403C036F-017C-4A95-BBC2-7837C5481A1E}" sibTransId="{B4677DA6-40BD-4DB3-AC12-545A91D226E3}"/>
    <dgm:cxn modelId="{7A02AF1B-1B78-4021-BB07-6A33BD91AC8C}" srcId="{2C22BF0A-BFD5-4B23-BA75-DCFAE7C311A2}" destId="{2543C903-BFFD-4594-BBAD-8A2DB7F1E417}" srcOrd="2" destOrd="0" parTransId="{9D442DAF-E497-4E7E-8910-7A2D1197AC63}" sibTransId="{6B0E7E43-1824-4901-9ED0-94A2CFC01CEE}"/>
    <dgm:cxn modelId="{4F5DC927-0824-4047-B608-F695ED25758E}" type="presOf" srcId="{BF590846-1286-479E-B0F8-835A52410F80}" destId="{A2F2DAC1-327F-450A-AA75-2207142121F5}" srcOrd="0" destOrd="0" presId="urn:microsoft.com/office/officeart/2005/8/layout/hList1"/>
    <dgm:cxn modelId="{B01C665D-6AB4-4130-9555-37025BF9C2F0}" type="presOf" srcId="{2C22BF0A-BFD5-4B23-BA75-DCFAE7C311A2}" destId="{726F37C5-42A5-4B79-AF04-A89AE56F2521}" srcOrd="0" destOrd="0" presId="urn:microsoft.com/office/officeart/2005/8/layout/hList1"/>
    <dgm:cxn modelId="{1565855D-B571-40DD-BBA4-69FF1D3E3FC2}" srcId="{5FD7DBCE-7E85-4404-B82E-A7A24E79CFC5}" destId="{F64F41D6-F0B8-4523-9979-614780503DDC}" srcOrd="1" destOrd="0" parTransId="{7BE9925D-9435-4357-A9A6-142EF20F1F62}" sibTransId="{BD3207C2-7801-4810-B94A-6C017625CE73}"/>
    <dgm:cxn modelId="{BC11A45E-3AA9-4232-A89B-8D2FF198516F}" srcId="{0206ADDE-9651-47CF-888E-B8A81646C6A9}" destId="{529A5C08-DF46-4140-BD39-9AEA0FC5A539}" srcOrd="1" destOrd="0" parTransId="{D5F45516-BE4A-4EBF-BEE8-A693422DE4B4}" sibTransId="{6D88D88E-D5E9-4C73-9B90-4A63EFFD1E2A}"/>
    <dgm:cxn modelId="{54221668-8FEC-4493-806C-94428DD9649F}" type="presOf" srcId="{2543C903-BFFD-4594-BBAD-8A2DB7F1E417}" destId="{BCF46A99-9F46-4ABB-8C58-422D4A670A75}" srcOrd="0" destOrd="0" presId="urn:microsoft.com/office/officeart/2005/8/layout/hList1"/>
    <dgm:cxn modelId="{6E0E866D-B1BD-4691-9BEC-9FF11BEA9F86}" srcId="{2543C903-BFFD-4594-BBAD-8A2DB7F1E417}" destId="{B3B999C9-8B5F-49F8-88F9-10CCDD443711}" srcOrd="0" destOrd="0" parTransId="{A9BCC130-5150-4AAC-9283-5AF5D7C14317}" sibTransId="{21AEEB7A-14A4-450C-AFAC-624B03465214}"/>
    <dgm:cxn modelId="{BC4BA255-3DF9-4501-A4C2-E154261E8A1B}" type="presOf" srcId="{36D4EBF1-F0A6-42FC-8F7C-6B6D6B9AC7ED}" destId="{012CC9DF-8813-4283-9379-D2B9DC1A4765}" srcOrd="0" destOrd="1" presId="urn:microsoft.com/office/officeart/2005/8/layout/hList1"/>
    <dgm:cxn modelId="{22222776-75BF-40F5-870F-F44ABA96510A}" srcId="{98FA6EBC-20E0-40E1-8D16-D7F17BA21DBE}" destId="{58FCE907-6083-4EA1-BADB-287528E7049C}" srcOrd="0" destOrd="0" parTransId="{0DD8973A-FE10-4AEB-8979-487A874C0F22}" sibTransId="{50BF654B-1C22-405A-BC8A-9BBE216B271A}"/>
    <dgm:cxn modelId="{F1B06357-DA05-4AA2-9D38-5E6E33544066}" type="presOf" srcId="{98FA6EBC-20E0-40E1-8D16-D7F17BA21DBE}" destId="{4A4D0429-2DD3-4EE0-810F-193906FF3ED0}" srcOrd="0" destOrd="0" presId="urn:microsoft.com/office/officeart/2005/8/layout/hList1"/>
    <dgm:cxn modelId="{8AF20178-51B8-4D89-BEFD-BFAB8A565273}" type="presOf" srcId="{58FCE907-6083-4EA1-BADB-287528E7049C}" destId="{4E096F4E-6300-4CD1-AC7C-1194742DAB37}" srcOrd="0" destOrd="0" presId="urn:microsoft.com/office/officeart/2005/8/layout/hList1"/>
    <dgm:cxn modelId="{034E6859-17A4-4B27-BCBB-80D8DDC6B8A5}" srcId="{2C22BF0A-BFD5-4B23-BA75-DCFAE7C311A2}" destId="{5FD7DBCE-7E85-4404-B82E-A7A24E79CFC5}" srcOrd="3" destOrd="0" parTransId="{F8E7915F-E3B7-4662-8281-E8CF8CD44ACF}" sibTransId="{A926735E-A359-4445-BB29-484E80B7BF86}"/>
    <dgm:cxn modelId="{EFDE8C87-FB38-41B1-98D0-C6F839BFAABD}" type="presOf" srcId="{F64F41D6-F0B8-4523-9979-614780503DDC}" destId="{A2F2DAC1-327F-450A-AA75-2207142121F5}" srcOrd="0" destOrd="1" presId="urn:microsoft.com/office/officeart/2005/8/layout/hList1"/>
    <dgm:cxn modelId="{B7CACD8E-AEDE-4DFC-AE82-63862B83EF22}" type="presOf" srcId="{529A5C08-DF46-4140-BD39-9AEA0FC5A539}" destId="{BA68815D-7011-49FE-B0AE-DCAEEDB31373}" srcOrd="0" destOrd="1" presId="urn:microsoft.com/office/officeart/2005/8/layout/hList1"/>
    <dgm:cxn modelId="{5B527795-932B-45EF-9A32-F86E9FC920A0}" srcId="{5FD7DBCE-7E85-4404-B82E-A7A24E79CFC5}" destId="{BF590846-1286-479E-B0F8-835A52410F80}" srcOrd="0" destOrd="0" parTransId="{C628226C-D0E2-49B0-915A-0C29E9B2CA55}" sibTransId="{800AEDA7-7BF2-48A1-A390-ACA21A3547CF}"/>
    <dgm:cxn modelId="{1EFF879C-B255-4294-AE20-BD4055E8B6BF}" type="presOf" srcId="{B3B999C9-8B5F-49F8-88F9-10CCDD443711}" destId="{012CC9DF-8813-4283-9379-D2B9DC1A4765}" srcOrd="0" destOrd="0" presId="urn:microsoft.com/office/officeart/2005/8/layout/hList1"/>
    <dgm:cxn modelId="{8A78B3C8-167B-4A3C-BFEA-BE9CA099ECF2}" type="presOf" srcId="{5FD7DBCE-7E85-4404-B82E-A7A24E79CFC5}" destId="{EABD2349-28D9-4CA5-A27A-3264827B1BFE}" srcOrd="0" destOrd="0" presId="urn:microsoft.com/office/officeart/2005/8/layout/hList1"/>
    <dgm:cxn modelId="{0A0A36D3-E840-4F4A-A35E-E984821515E7}" type="presOf" srcId="{0206ADDE-9651-47CF-888E-B8A81646C6A9}" destId="{E3A32729-4FD9-480F-8160-8CA12A7FE6CB}" srcOrd="0" destOrd="0" presId="urn:microsoft.com/office/officeart/2005/8/layout/hList1"/>
    <dgm:cxn modelId="{EAE2CCD8-0E6D-461F-ADBB-29EB590B262A}" type="presOf" srcId="{BB6CE555-759A-41C3-9EBF-DD28F59E73E9}" destId="{4E096F4E-6300-4CD1-AC7C-1194742DAB37}" srcOrd="0" destOrd="1" presId="urn:microsoft.com/office/officeart/2005/8/layout/hList1"/>
    <dgm:cxn modelId="{C95E3DE0-7BE6-44B7-97E4-2681DB8529A3}" srcId="{2543C903-BFFD-4594-BBAD-8A2DB7F1E417}" destId="{36D4EBF1-F0A6-42FC-8F7C-6B6D6B9AC7ED}" srcOrd="1" destOrd="0" parTransId="{9E98BCC8-F209-4AD4-8394-DB750743BA13}" sibTransId="{6D43661D-9466-4E14-B4F6-9197A2F2AFC4}"/>
    <dgm:cxn modelId="{F2939EE4-CE17-45C1-8AFA-0321F65C24BD}" type="presOf" srcId="{E4509FB9-33C3-4537-A09F-9DE0AF47F773}" destId="{BA68815D-7011-49FE-B0AE-DCAEEDB31373}" srcOrd="0" destOrd="0" presId="urn:microsoft.com/office/officeart/2005/8/layout/hList1"/>
    <dgm:cxn modelId="{F2F7E2EE-CF8C-4756-8F2B-0D6701D52DDD}" srcId="{2C22BF0A-BFD5-4B23-BA75-DCFAE7C311A2}" destId="{0206ADDE-9651-47CF-888E-B8A81646C6A9}" srcOrd="1" destOrd="0" parTransId="{12A960EF-F8AD-4834-BF46-0B0666511FD3}" sibTransId="{7FE3FCDE-5B88-44FF-9378-D34333A439E3}"/>
    <dgm:cxn modelId="{538809F6-AA33-43AD-94A2-11B378DA8100}" srcId="{0206ADDE-9651-47CF-888E-B8A81646C6A9}" destId="{E4509FB9-33C3-4537-A09F-9DE0AF47F773}" srcOrd="0" destOrd="0" parTransId="{68CDF111-5479-4BDF-B805-4A9D725EA25A}" sibTransId="{1E28BFC9-51FA-4EE6-A963-97718A551511}"/>
    <dgm:cxn modelId="{419614FF-65F7-4981-9F42-126AE23A44FA}" srcId="{2C22BF0A-BFD5-4B23-BA75-DCFAE7C311A2}" destId="{98FA6EBC-20E0-40E1-8D16-D7F17BA21DBE}" srcOrd="0" destOrd="0" parTransId="{797DD247-42BA-4DB3-95FA-9A21C45B0AD1}" sibTransId="{0A6B39EF-BED2-491B-AE2A-0D02B244B80A}"/>
    <dgm:cxn modelId="{082F0362-711D-4B0A-B133-2A46A6EB8F8B}" type="presParOf" srcId="{726F37C5-42A5-4B79-AF04-A89AE56F2521}" destId="{E0DB5401-D662-4263-B10B-BE5074CC19BE}" srcOrd="0" destOrd="0" presId="urn:microsoft.com/office/officeart/2005/8/layout/hList1"/>
    <dgm:cxn modelId="{1A7EF09B-68F6-4A2A-87A8-5C387AC6F34E}" type="presParOf" srcId="{E0DB5401-D662-4263-B10B-BE5074CC19BE}" destId="{4A4D0429-2DD3-4EE0-810F-193906FF3ED0}" srcOrd="0" destOrd="0" presId="urn:microsoft.com/office/officeart/2005/8/layout/hList1"/>
    <dgm:cxn modelId="{58558A15-807B-4E30-94C2-455420CBA19E}" type="presParOf" srcId="{E0DB5401-D662-4263-B10B-BE5074CC19BE}" destId="{4E096F4E-6300-4CD1-AC7C-1194742DAB37}" srcOrd="1" destOrd="0" presId="urn:microsoft.com/office/officeart/2005/8/layout/hList1"/>
    <dgm:cxn modelId="{16D74998-51A6-415E-B7C5-F12666968993}" type="presParOf" srcId="{726F37C5-42A5-4B79-AF04-A89AE56F2521}" destId="{8C8D5B99-8BDA-40AC-A300-817551F12796}" srcOrd="1" destOrd="0" presId="urn:microsoft.com/office/officeart/2005/8/layout/hList1"/>
    <dgm:cxn modelId="{0EB2EE84-CCF7-402B-8E5B-EA5483BAFA05}" type="presParOf" srcId="{726F37C5-42A5-4B79-AF04-A89AE56F2521}" destId="{58CE4B57-E3BE-4DBF-9FA4-145598F1D3C0}" srcOrd="2" destOrd="0" presId="urn:microsoft.com/office/officeart/2005/8/layout/hList1"/>
    <dgm:cxn modelId="{50F7FE59-626A-4EBC-9E77-94B99E3FADE7}" type="presParOf" srcId="{58CE4B57-E3BE-4DBF-9FA4-145598F1D3C0}" destId="{E3A32729-4FD9-480F-8160-8CA12A7FE6CB}" srcOrd="0" destOrd="0" presId="urn:microsoft.com/office/officeart/2005/8/layout/hList1"/>
    <dgm:cxn modelId="{4562E68F-1DBF-4E23-8C69-5F6080431473}" type="presParOf" srcId="{58CE4B57-E3BE-4DBF-9FA4-145598F1D3C0}" destId="{BA68815D-7011-49FE-B0AE-DCAEEDB31373}" srcOrd="1" destOrd="0" presId="urn:microsoft.com/office/officeart/2005/8/layout/hList1"/>
    <dgm:cxn modelId="{A1894EBE-9324-4271-AE1E-18B09AC7A826}" type="presParOf" srcId="{726F37C5-42A5-4B79-AF04-A89AE56F2521}" destId="{DB896473-357C-4438-8F32-427B84B557AA}" srcOrd="3" destOrd="0" presId="urn:microsoft.com/office/officeart/2005/8/layout/hList1"/>
    <dgm:cxn modelId="{897F974C-685A-45FC-8A23-1F4361DB9588}" type="presParOf" srcId="{726F37C5-42A5-4B79-AF04-A89AE56F2521}" destId="{898A0DD4-C286-4450-9355-1E658277DA6F}" srcOrd="4" destOrd="0" presId="urn:microsoft.com/office/officeart/2005/8/layout/hList1"/>
    <dgm:cxn modelId="{BAEDBA0B-7954-47D1-B919-C00218860F28}" type="presParOf" srcId="{898A0DD4-C286-4450-9355-1E658277DA6F}" destId="{BCF46A99-9F46-4ABB-8C58-422D4A670A75}" srcOrd="0" destOrd="0" presId="urn:microsoft.com/office/officeart/2005/8/layout/hList1"/>
    <dgm:cxn modelId="{5899446D-D2BA-409F-A214-58E898DC4BD7}" type="presParOf" srcId="{898A0DD4-C286-4450-9355-1E658277DA6F}" destId="{012CC9DF-8813-4283-9379-D2B9DC1A4765}" srcOrd="1" destOrd="0" presId="urn:microsoft.com/office/officeart/2005/8/layout/hList1"/>
    <dgm:cxn modelId="{5EEE4CF2-AA98-4F1F-928D-9A2B1C407B83}" type="presParOf" srcId="{726F37C5-42A5-4B79-AF04-A89AE56F2521}" destId="{F3AE9183-BC48-487D-B36B-9F356E12AE24}" srcOrd="5" destOrd="0" presId="urn:microsoft.com/office/officeart/2005/8/layout/hList1"/>
    <dgm:cxn modelId="{FE9E8960-C10E-46B3-8D65-1C166D7BBBA4}" type="presParOf" srcId="{726F37C5-42A5-4B79-AF04-A89AE56F2521}" destId="{A4DC9464-851F-4E95-B604-7B28162C7799}" srcOrd="6" destOrd="0" presId="urn:microsoft.com/office/officeart/2005/8/layout/hList1"/>
    <dgm:cxn modelId="{F8B04C64-581F-4DE0-8E89-1918D9F84331}" type="presParOf" srcId="{A4DC9464-851F-4E95-B604-7B28162C7799}" destId="{EABD2349-28D9-4CA5-A27A-3264827B1BFE}" srcOrd="0" destOrd="0" presId="urn:microsoft.com/office/officeart/2005/8/layout/hList1"/>
    <dgm:cxn modelId="{FB2F2E86-637F-41CB-973E-29AE8A704121}" type="presParOf" srcId="{A4DC9464-851F-4E95-B604-7B28162C7799}" destId="{A2F2DAC1-327F-450A-AA75-2207142121F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195BCC0-A3B7-426F-8261-F8D68B638B8F}" type="doc">
      <dgm:prSet loTypeId="urn:microsoft.com/office/officeart/2016/7/layout/LinearBlockProcessNumbered" loCatId="process" qsTypeId="urn:microsoft.com/office/officeart/2005/8/quickstyle/simple1" qsCatId="simple" csTypeId="urn:microsoft.com/office/officeart/2005/8/colors/accent3_2" csCatId="accent3"/>
      <dgm:spPr/>
      <dgm:t>
        <a:bodyPr/>
        <a:lstStyle/>
        <a:p>
          <a:endParaRPr lang="en-US"/>
        </a:p>
      </dgm:t>
    </dgm:pt>
    <dgm:pt modelId="{CDB764DA-D9C8-4652-A9FF-89453E9AD1B5}">
      <dgm:prSet/>
      <dgm:spPr/>
      <dgm:t>
        <a:bodyPr/>
        <a:lstStyle/>
        <a:p>
          <a:r>
            <a:rPr lang="en-PK" b="1" i="0" baseline="0"/>
            <a:t>Provider Expertise:</a:t>
          </a:r>
          <a:r>
            <a:rPr lang="en-PK" b="0" i="0" baseline="0"/>
            <a:t> Reputable cloud providers offer robust security measures.</a:t>
          </a:r>
          <a:endParaRPr lang="en-US"/>
        </a:p>
      </dgm:t>
    </dgm:pt>
    <dgm:pt modelId="{20FFB738-DC50-4EEC-952B-B24DA5DB1C66}" type="parTrans" cxnId="{EA4D927C-4032-44FC-8032-931A9B546D3B}">
      <dgm:prSet/>
      <dgm:spPr/>
      <dgm:t>
        <a:bodyPr/>
        <a:lstStyle/>
        <a:p>
          <a:endParaRPr lang="en-US"/>
        </a:p>
      </dgm:t>
    </dgm:pt>
    <dgm:pt modelId="{7B5F9FF1-A4B4-48B2-BF98-CD5404C070FB}" type="sibTrans" cxnId="{EA4D927C-4032-44FC-8032-931A9B546D3B}">
      <dgm:prSet phldrT="01" phldr="0"/>
      <dgm:spPr/>
      <dgm:t>
        <a:bodyPr/>
        <a:lstStyle/>
        <a:p>
          <a:r>
            <a:rPr lang="en-US"/>
            <a:t>01</a:t>
          </a:r>
        </a:p>
      </dgm:t>
    </dgm:pt>
    <dgm:pt modelId="{1C4F85BA-75FF-4D3D-A7A5-9BE8E0337FDE}">
      <dgm:prSet/>
      <dgm:spPr/>
      <dgm:t>
        <a:bodyPr/>
        <a:lstStyle/>
        <a:p>
          <a:r>
            <a:rPr lang="en-PK" b="1" i="0" baseline="0"/>
            <a:t>Focused Responsibility:</a:t>
          </a:r>
          <a:r>
            <a:rPr lang="en-PK" b="0" i="0" baseline="0"/>
            <a:t> Consumers manage less security compared to traditional setups.</a:t>
          </a:r>
          <a:endParaRPr lang="en-US"/>
        </a:p>
      </dgm:t>
    </dgm:pt>
    <dgm:pt modelId="{8C23C585-10F2-46BD-8334-7C48CFB0289B}" type="parTrans" cxnId="{95349346-A496-4866-9400-B3ADA54A74EA}">
      <dgm:prSet/>
      <dgm:spPr/>
      <dgm:t>
        <a:bodyPr/>
        <a:lstStyle/>
        <a:p>
          <a:endParaRPr lang="en-US"/>
        </a:p>
      </dgm:t>
    </dgm:pt>
    <dgm:pt modelId="{9AF8CEF9-18D2-41BB-BE92-DCEEA34A5D55}" type="sibTrans" cxnId="{95349346-A496-4866-9400-B3ADA54A74EA}">
      <dgm:prSet phldrT="02" phldr="0"/>
      <dgm:spPr/>
      <dgm:t>
        <a:bodyPr/>
        <a:lstStyle/>
        <a:p>
          <a:r>
            <a:rPr lang="en-US"/>
            <a:t>02</a:t>
          </a:r>
        </a:p>
      </dgm:t>
    </dgm:pt>
    <dgm:pt modelId="{45947465-BDD7-4074-94AC-727E4B993951}">
      <dgm:prSet/>
      <dgm:spPr/>
      <dgm:t>
        <a:bodyPr/>
        <a:lstStyle/>
        <a:p>
          <a:r>
            <a:rPr lang="en-PK" b="1" i="0" baseline="0"/>
            <a:t>Potential for Enhanced Security:</a:t>
          </a:r>
          <a:r>
            <a:rPr lang="en-PK" b="0" i="0" baseline="0"/>
            <a:t> Properly selected cloud models can provide stronger security than traditional environments.</a:t>
          </a:r>
          <a:endParaRPr lang="en-US"/>
        </a:p>
      </dgm:t>
    </dgm:pt>
    <dgm:pt modelId="{CCE7E042-22C6-4E03-992D-02E475D9E134}" type="parTrans" cxnId="{31F29FA8-DB04-4760-B311-D828534CB3EC}">
      <dgm:prSet/>
      <dgm:spPr/>
      <dgm:t>
        <a:bodyPr/>
        <a:lstStyle/>
        <a:p>
          <a:endParaRPr lang="en-US"/>
        </a:p>
      </dgm:t>
    </dgm:pt>
    <dgm:pt modelId="{4C5DF217-DEF6-4204-A03F-0E081F36B4D1}" type="sibTrans" cxnId="{31F29FA8-DB04-4760-B311-D828534CB3EC}">
      <dgm:prSet phldrT="03" phldr="0"/>
      <dgm:spPr/>
      <dgm:t>
        <a:bodyPr/>
        <a:lstStyle/>
        <a:p>
          <a:r>
            <a:rPr lang="en-US"/>
            <a:t>03</a:t>
          </a:r>
        </a:p>
      </dgm:t>
    </dgm:pt>
    <dgm:pt modelId="{36E46FF1-D8FF-472A-B9DA-1B56CD7BB1BA}">
      <dgm:prSet/>
      <dgm:spPr/>
      <dgm:t>
        <a:bodyPr/>
        <a:lstStyle/>
        <a:p>
          <a:r>
            <a:rPr lang="en-PK" b="1" i="0" baseline="0"/>
            <a:t>Insourced Cloud Models:</a:t>
          </a:r>
          <a:r>
            <a:rPr lang="en-PK" b="0" i="0" baseline="0"/>
            <a:t> Similar to traditional in-house computing, offering full control over security. </a:t>
          </a:r>
          <a:endParaRPr lang="en-US"/>
        </a:p>
      </dgm:t>
    </dgm:pt>
    <dgm:pt modelId="{5A4E4369-EF05-4239-97DE-F30C0779E239}" type="parTrans" cxnId="{671732CF-4A2C-4BF9-982E-4A7F45B24049}">
      <dgm:prSet/>
      <dgm:spPr/>
      <dgm:t>
        <a:bodyPr/>
        <a:lstStyle/>
        <a:p>
          <a:endParaRPr lang="en-US"/>
        </a:p>
      </dgm:t>
    </dgm:pt>
    <dgm:pt modelId="{C3075705-CD54-40F0-9135-61BE70BC599D}" type="sibTrans" cxnId="{671732CF-4A2C-4BF9-982E-4A7F45B24049}">
      <dgm:prSet phldrT="04" phldr="0"/>
      <dgm:spPr/>
      <dgm:t>
        <a:bodyPr/>
        <a:lstStyle/>
        <a:p>
          <a:r>
            <a:rPr lang="en-US"/>
            <a:t>04</a:t>
          </a:r>
        </a:p>
      </dgm:t>
    </dgm:pt>
    <dgm:pt modelId="{F2A11550-F856-4232-B1CD-8190CFE300EC}" type="pres">
      <dgm:prSet presAssocID="{0195BCC0-A3B7-426F-8261-F8D68B638B8F}" presName="Name0" presStyleCnt="0">
        <dgm:presLayoutVars>
          <dgm:animLvl val="lvl"/>
          <dgm:resizeHandles val="exact"/>
        </dgm:presLayoutVars>
      </dgm:prSet>
      <dgm:spPr/>
    </dgm:pt>
    <dgm:pt modelId="{F689EA00-148B-4318-B8CD-778A8B1BFA07}" type="pres">
      <dgm:prSet presAssocID="{CDB764DA-D9C8-4652-A9FF-89453E9AD1B5}" presName="compositeNode" presStyleCnt="0">
        <dgm:presLayoutVars>
          <dgm:bulletEnabled val="1"/>
        </dgm:presLayoutVars>
      </dgm:prSet>
      <dgm:spPr/>
    </dgm:pt>
    <dgm:pt modelId="{80B58D67-D2EF-4901-B6DC-D5C4A4F923B3}" type="pres">
      <dgm:prSet presAssocID="{CDB764DA-D9C8-4652-A9FF-89453E9AD1B5}" presName="bgRect" presStyleLbl="alignNode1" presStyleIdx="0" presStyleCnt="4"/>
      <dgm:spPr/>
    </dgm:pt>
    <dgm:pt modelId="{2E031C42-43E0-4649-B5B6-E74218F42842}" type="pres">
      <dgm:prSet presAssocID="{7B5F9FF1-A4B4-48B2-BF98-CD5404C070FB}" presName="sibTransNodeRect" presStyleLbl="alignNode1" presStyleIdx="0" presStyleCnt="4">
        <dgm:presLayoutVars>
          <dgm:chMax val="0"/>
          <dgm:bulletEnabled val="1"/>
        </dgm:presLayoutVars>
      </dgm:prSet>
      <dgm:spPr/>
    </dgm:pt>
    <dgm:pt modelId="{3C15B7D5-1F29-4F07-9CF0-5DB5868B6873}" type="pres">
      <dgm:prSet presAssocID="{CDB764DA-D9C8-4652-A9FF-89453E9AD1B5}" presName="nodeRect" presStyleLbl="alignNode1" presStyleIdx="0" presStyleCnt="4">
        <dgm:presLayoutVars>
          <dgm:bulletEnabled val="1"/>
        </dgm:presLayoutVars>
      </dgm:prSet>
      <dgm:spPr/>
    </dgm:pt>
    <dgm:pt modelId="{2B9C4CBD-6479-4BA5-BE63-3AB00F6376E6}" type="pres">
      <dgm:prSet presAssocID="{7B5F9FF1-A4B4-48B2-BF98-CD5404C070FB}" presName="sibTrans" presStyleCnt="0"/>
      <dgm:spPr/>
    </dgm:pt>
    <dgm:pt modelId="{FC48BEAB-AF62-42AB-9F11-BD335EFBE5D1}" type="pres">
      <dgm:prSet presAssocID="{1C4F85BA-75FF-4D3D-A7A5-9BE8E0337FDE}" presName="compositeNode" presStyleCnt="0">
        <dgm:presLayoutVars>
          <dgm:bulletEnabled val="1"/>
        </dgm:presLayoutVars>
      </dgm:prSet>
      <dgm:spPr/>
    </dgm:pt>
    <dgm:pt modelId="{BD562C2E-533E-4ACD-914A-4000522CACB7}" type="pres">
      <dgm:prSet presAssocID="{1C4F85BA-75FF-4D3D-A7A5-9BE8E0337FDE}" presName="bgRect" presStyleLbl="alignNode1" presStyleIdx="1" presStyleCnt="4"/>
      <dgm:spPr/>
    </dgm:pt>
    <dgm:pt modelId="{690D8740-D36A-4A1C-A00F-37FE4DBCEA22}" type="pres">
      <dgm:prSet presAssocID="{9AF8CEF9-18D2-41BB-BE92-DCEEA34A5D55}" presName="sibTransNodeRect" presStyleLbl="alignNode1" presStyleIdx="1" presStyleCnt="4">
        <dgm:presLayoutVars>
          <dgm:chMax val="0"/>
          <dgm:bulletEnabled val="1"/>
        </dgm:presLayoutVars>
      </dgm:prSet>
      <dgm:spPr/>
    </dgm:pt>
    <dgm:pt modelId="{46BDB25C-6F48-438F-8F0D-AF6308F114CF}" type="pres">
      <dgm:prSet presAssocID="{1C4F85BA-75FF-4D3D-A7A5-9BE8E0337FDE}" presName="nodeRect" presStyleLbl="alignNode1" presStyleIdx="1" presStyleCnt="4">
        <dgm:presLayoutVars>
          <dgm:bulletEnabled val="1"/>
        </dgm:presLayoutVars>
      </dgm:prSet>
      <dgm:spPr/>
    </dgm:pt>
    <dgm:pt modelId="{C1C5DBAB-9CE1-4BF0-8B15-48240B93FC75}" type="pres">
      <dgm:prSet presAssocID="{9AF8CEF9-18D2-41BB-BE92-DCEEA34A5D55}" presName="sibTrans" presStyleCnt="0"/>
      <dgm:spPr/>
    </dgm:pt>
    <dgm:pt modelId="{CD669103-DBE6-4C02-B995-079A97083D1D}" type="pres">
      <dgm:prSet presAssocID="{45947465-BDD7-4074-94AC-727E4B993951}" presName="compositeNode" presStyleCnt="0">
        <dgm:presLayoutVars>
          <dgm:bulletEnabled val="1"/>
        </dgm:presLayoutVars>
      </dgm:prSet>
      <dgm:spPr/>
    </dgm:pt>
    <dgm:pt modelId="{55EAB8A0-95E3-4251-8BE6-9E83C5DF9357}" type="pres">
      <dgm:prSet presAssocID="{45947465-BDD7-4074-94AC-727E4B993951}" presName="bgRect" presStyleLbl="alignNode1" presStyleIdx="2" presStyleCnt="4"/>
      <dgm:spPr/>
    </dgm:pt>
    <dgm:pt modelId="{7156EF4E-AA2A-4910-93B1-76517230ECC0}" type="pres">
      <dgm:prSet presAssocID="{4C5DF217-DEF6-4204-A03F-0E081F36B4D1}" presName="sibTransNodeRect" presStyleLbl="alignNode1" presStyleIdx="2" presStyleCnt="4">
        <dgm:presLayoutVars>
          <dgm:chMax val="0"/>
          <dgm:bulletEnabled val="1"/>
        </dgm:presLayoutVars>
      </dgm:prSet>
      <dgm:spPr/>
    </dgm:pt>
    <dgm:pt modelId="{1A0E2C77-72E5-4FDD-9A09-24BC4C3B96E3}" type="pres">
      <dgm:prSet presAssocID="{45947465-BDD7-4074-94AC-727E4B993951}" presName="nodeRect" presStyleLbl="alignNode1" presStyleIdx="2" presStyleCnt="4">
        <dgm:presLayoutVars>
          <dgm:bulletEnabled val="1"/>
        </dgm:presLayoutVars>
      </dgm:prSet>
      <dgm:spPr/>
    </dgm:pt>
    <dgm:pt modelId="{A4C2B1D3-5896-4A60-8061-E71B1EDFC5F6}" type="pres">
      <dgm:prSet presAssocID="{4C5DF217-DEF6-4204-A03F-0E081F36B4D1}" presName="sibTrans" presStyleCnt="0"/>
      <dgm:spPr/>
    </dgm:pt>
    <dgm:pt modelId="{3F32AC56-7E0A-4E54-A2CF-C5A413AC7E86}" type="pres">
      <dgm:prSet presAssocID="{36E46FF1-D8FF-472A-B9DA-1B56CD7BB1BA}" presName="compositeNode" presStyleCnt="0">
        <dgm:presLayoutVars>
          <dgm:bulletEnabled val="1"/>
        </dgm:presLayoutVars>
      </dgm:prSet>
      <dgm:spPr/>
    </dgm:pt>
    <dgm:pt modelId="{C8F9EDF3-9CAC-4C28-B083-1E7D05E20CAE}" type="pres">
      <dgm:prSet presAssocID="{36E46FF1-D8FF-472A-B9DA-1B56CD7BB1BA}" presName="bgRect" presStyleLbl="alignNode1" presStyleIdx="3" presStyleCnt="4"/>
      <dgm:spPr/>
    </dgm:pt>
    <dgm:pt modelId="{BE3B92AD-2E7F-4776-BCFB-248FBD209BC6}" type="pres">
      <dgm:prSet presAssocID="{C3075705-CD54-40F0-9135-61BE70BC599D}" presName="sibTransNodeRect" presStyleLbl="alignNode1" presStyleIdx="3" presStyleCnt="4">
        <dgm:presLayoutVars>
          <dgm:chMax val="0"/>
          <dgm:bulletEnabled val="1"/>
        </dgm:presLayoutVars>
      </dgm:prSet>
      <dgm:spPr/>
    </dgm:pt>
    <dgm:pt modelId="{86BFB81C-FBA6-41BB-B923-C6C6FE98FC80}" type="pres">
      <dgm:prSet presAssocID="{36E46FF1-D8FF-472A-B9DA-1B56CD7BB1BA}" presName="nodeRect" presStyleLbl="alignNode1" presStyleIdx="3" presStyleCnt="4">
        <dgm:presLayoutVars>
          <dgm:bulletEnabled val="1"/>
        </dgm:presLayoutVars>
      </dgm:prSet>
      <dgm:spPr/>
    </dgm:pt>
  </dgm:ptLst>
  <dgm:cxnLst>
    <dgm:cxn modelId="{8A413F08-1816-4B77-BF12-C7F1ECA633B5}" type="presOf" srcId="{36E46FF1-D8FF-472A-B9DA-1B56CD7BB1BA}" destId="{C8F9EDF3-9CAC-4C28-B083-1E7D05E20CAE}" srcOrd="0" destOrd="0" presId="urn:microsoft.com/office/officeart/2016/7/layout/LinearBlockProcessNumbered"/>
    <dgm:cxn modelId="{E04F183C-56F3-4471-998A-58A38D86410B}" type="presOf" srcId="{C3075705-CD54-40F0-9135-61BE70BC599D}" destId="{BE3B92AD-2E7F-4776-BCFB-248FBD209BC6}" srcOrd="0" destOrd="0" presId="urn:microsoft.com/office/officeart/2016/7/layout/LinearBlockProcessNumbered"/>
    <dgm:cxn modelId="{40A6C55F-88DC-4253-B8F5-68A0E8819C55}" type="presOf" srcId="{7B5F9FF1-A4B4-48B2-BF98-CD5404C070FB}" destId="{2E031C42-43E0-4649-B5B6-E74218F42842}" srcOrd="0" destOrd="0" presId="urn:microsoft.com/office/officeart/2016/7/layout/LinearBlockProcessNumbered"/>
    <dgm:cxn modelId="{1F7A7943-5B10-436E-B6D5-443FDE64CB03}" type="presOf" srcId="{9AF8CEF9-18D2-41BB-BE92-DCEEA34A5D55}" destId="{690D8740-D36A-4A1C-A00F-37FE4DBCEA22}" srcOrd="0" destOrd="0" presId="urn:microsoft.com/office/officeart/2016/7/layout/LinearBlockProcessNumbered"/>
    <dgm:cxn modelId="{95349346-A496-4866-9400-B3ADA54A74EA}" srcId="{0195BCC0-A3B7-426F-8261-F8D68B638B8F}" destId="{1C4F85BA-75FF-4D3D-A7A5-9BE8E0337FDE}" srcOrd="1" destOrd="0" parTransId="{8C23C585-10F2-46BD-8334-7C48CFB0289B}" sibTransId="{9AF8CEF9-18D2-41BB-BE92-DCEEA34A5D55}"/>
    <dgm:cxn modelId="{A15AC84D-0D51-45C0-915F-029D7F5FF75C}" type="presOf" srcId="{CDB764DA-D9C8-4652-A9FF-89453E9AD1B5}" destId="{80B58D67-D2EF-4901-B6DC-D5C4A4F923B3}" srcOrd="0" destOrd="0" presId="urn:microsoft.com/office/officeart/2016/7/layout/LinearBlockProcessNumbered"/>
    <dgm:cxn modelId="{C6EBD150-6E9E-4B95-90F9-DE22854B82D1}" type="presOf" srcId="{0195BCC0-A3B7-426F-8261-F8D68B638B8F}" destId="{F2A11550-F856-4232-B1CD-8190CFE300EC}" srcOrd="0" destOrd="0" presId="urn:microsoft.com/office/officeart/2016/7/layout/LinearBlockProcessNumbered"/>
    <dgm:cxn modelId="{EA4D927C-4032-44FC-8032-931A9B546D3B}" srcId="{0195BCC0-A3B7-426F-8261-F8D68B638B8F}" destId="{CDB764DA-D9C8-4652-A9FF-89453E9AD1B5}" srcOrd="0" destOrd="0" parTransId="{20FFB738-DC50-4EEC-952B-B24DA5DB1C66}" sibTransId="{7B5F9FF1-A4B4-48B2-BF98-CD5404C070FB}"/>
    <dgm:cxn modelId="{BCDB838D-3FA7-41CB-9E31-F6889FD792A0}" type="presOf" srcId="{4C5DF217-DEF6-4204-A03F-0E081F36B4D1}" destId="{7156EF4E-AA2A-4910-93B1-76517230ECC0}" srcOrd="0" destOrd="0" presId="urn:microsoft.com/office/officeart/2016/7/layout/LinearBlockProcessNumbered"/>
    <dgm:cxn modelId="{31F29FA8-DB04-4760-B311-D828534CB3EC}" srcId="{0195BCC0-A3B7-426F-8261-F8D68B638B8F}" destId="{45947465-BDD7-4074-94AC-727E4B993951}" srcOrd="2" destOrd="0" parTransId="{CCE7E042-22C6-4E03-992D-02E475D9E134}" sibTransId="{4C5DF217-DEF6-4204-A03F-0E081F36B4D1}"/>
    <dgm:cxn modelId="{519201B2-8AD3-4E1F-ADB2-466FC0810309}" type="presOf" srcId="{45947465-BDD7-4074-94AC-727E4B993951}" destId="{1A0E2C77-72E5-4FDD-9A09-24BC4C3B96E3}" srcOrd="1" destOrd="0" presId="urn:microsoft.com/office/officeart/2016/7/layout/LinearBlockProcessNumbered"/>
    <dgm:cxn modelId="{7D67F6C3-37F2-49AA-AE2F-F4EDB2B3C398}" type="presOf" srcId="{1C4F85BA-75FF-4D3D-A7A5-9BE8E0337FDE}" destId="{46BDB25C-6F48-438F-8F0D-AF6308F114CF}" srcOrd="1" destOrd="0" presId="urn:microsoft.com/office/officeart/2016/7/layout/LinearBlockProcessNumbered"/>
    <dgm:cxn modelId="{671732CF-4A2C-4BF9-982E-4A7F45B24049}" srcId="{0195BCC0-A3B7-426F-8261-F8D68B638B8F}" destId="{36E46FF1-D8FF-472A-B9DA-1B56CD7BB1BA}" srcOrd="3" destOrd="0" parTransId="{5A4E4369-EF05-4239-97DE-F30C0779E239}" sibTransId="{C3075705-CD54-40F0-9135-61BE70BC599D}"/>
    <dgm:cxn modelId="{B16F64D6-40D0-490A-8982-2182CEE2BD97}" type="presOf" srcId="{45947465-BDD7-4074-94AC-727E4B993951}" destId="{55EAB8A0-95E3-4251-8BE6-9E83C5DF9357}" srcOrd="0" destOrd="0" presId="urn:microsoft.com/office/officeart/2016/7/layout/LinearBlockProcessNumbered"/>
    <dgm:cxn modelId="{79BD3EDA-48FF-4352-85A9-5D19C23B3008}" type="presOf" srcId="{1C4F85BA-75FF-4D3D-A7A5-9BE8E0337FDE}" destId="{BD562C2E-533E-4ACD-914A-4000522CACB7}" srcOrd="0" destOrd="0" presId="urn:microsoft.com/office/officeart/2016/7/layout/LinearBlockProcessNumbered"/>
    <dgm:cxn modelId="{A04E69F1-2ACF-44B5-8294-79D829CADCC5}" type="presOf" srcId="{CDB764DA-D9C8-4652-A9FF-89453E9AD1B5}" destId="{3C15B7D5-1F29-4F07-9CF0-5DB5868B6873}" srcOrd="1" destOrd="0" presId="urn:microsoft.com/office/officeart/2016/7/layout/LinearBlockProcessNumbered"/>
    <dgm:cxn modelId="{20409EF9-4011-4FA5-B9F5-2862895C5DFB}" type="presOf" srcId="{36E46FF1-D8FF-472A-B9DA-1B56CD7BB1BA}" destId="{86BFB81C-FBA6-41BB-B923-C6C6FE98FC80}" srcOrd="1" destOrd="0" presId="urn:microsoft.com/office/officeart/2016/7/layout/LinearBlockProcessNumbered"/>
    <dgm:cxn modelId="{20E4DD77-71BD-44DE-8AF3-6A2F446E9ADE}" type="presParOf" srcId="{F2A11550-F856-4232-B1CD-8190CFE300EC}" destId="{F689EA00-148B-4318-B8CD-778A8B1BFA07}" srcOrd="0" destOrd="0" presId="urn:microsoft.com/office/officeart/2016/7/layout/LinearBlockProcessNumbered"/>
    <dgm:cxn modelId="{D88AD0FC-D057-4D61-93F1-CC4637D248B7}" type="presParOf" srcId="{F689EA00-148B-4318-B8CD-778A8B1BFA07}" destId="{80B58D67-D2EF-4901-B6DC-D5C4A4F923B3}" srcOrd="0" destOrd="0" presId="urn:microsoft.com/office/officeart/2016/7/layout/LinearBlockProcessNumbered"/>
    <dgm:cxn modelId="{8C8000FE-E6E0-42FD-AAA8-07B8716BF630}" type="presParOf" srcId="{F689EA00-148B-4318-B8CD-778A8B1BFA07}" destId="{2E031C42-43E0-4649-B5B6-E74218F42842}" srcOrd="1" destOrd="0" presId="urn:microsoft.com/office/officeart/2016/7/layout/LinearBlockProcessNumbered"/>
    <dgm:cxn modelId="{7AB85890-CAE2-4B21-93A9-594CF7F2D496}" type="presParOf" srcId="{F689EA00-148B-4318-B8CD-778A8B1BFA07}" destId="{3C15B7D5-1F29-4F07-9CF0-5DB5868B6873}" srcOrd="2" destOrd="0" presId="urn:microsoft.com/office/officeart/2016/7/layout/LinearBlockProcessNumbered"/>
    <dgm:cxn modelId="{E0D70F45-C092-4AE0-8145-26E3B1185731}" type="presParOf" srcId="{F2A11550-F856-4232-B1CD-8190CFE300EC}" destId="{2B9C4CBD-6479-4BA5-BE63-3AB00F6376E6}" srcOrd="1" destOrd="0" presId="urn:microsoft.com/office/officeart/2016/7/layout/LinearBlockProcessNumbered"/>
    <dgm:cxn modelId="{4C6DF1C2-709B-4074-8A57-ED2CE3DEB8F5}" type="presParOf" srcId="{F2A11550-F856-4232-B1CD-8190CFE300EC}" destId="{FC48BEAB-AF62-42AB-9F11-BD335EFBE5D1}" srcOrd="2" destOrd="0" presId="urn:microsoft.com/office/officeart/2016/7/layout/LinearBlockProcessNumbered"/>
    <dgm:cxn modelId="{7158903F-040A-4781-8818-B593FAC0ED6A}" type="presParOf" srcId="{FC48BEAB-AF62-42AB-9F11-BD335EFBE5D1}" destId="{BD562C2E-533E-4ACD-914A-4000522CACB7}" srcOrd="0" destOrd="0" presId="urn:microsoft.com/office/officeart/2016/7/layout/LinearBlockProcessNumbered"/>
    <dgm:cxn modelId="{20402207-DECF-4B9B-A876-89B436F3285A}" type="presParOf" srcId="{FC48BEAB-AF62-42AB-9F11-BD335EFBE5D1}" destId="{690D8740-D36A-4A1C-A00F-37FE4DBCEA22}" srcOrd="1" destOrd="0" presId="urn:microsoft.com/office/officeart/2016/7/layout/LinearBlockProcessNumbered"/>
    <dgm:cxn modelId="{B9C3F07C-5CB6-4D14-B93C-73A1DC6ED9A9}" type="presParOf" srcId="{FC48BEAB-AF62-42AB-9F11-BD335EFBE5D1}" destId="{46BDB25C-6F48-438F-8F0D-AF6308F114CF}" srcOrd="2" destOrd="0" presId="urn:microsoft.com/office/officeart/2016/7/layout/LinearBlockProcessNumbered"/>
    <dgm:cxn modelId="{183C8D6B-368C-43F7-BF50-B36DA0573312}" type="presParOf" srcId="{F2A11550-F856-4232-B1CD-8190CFE300EC}" destId="{C1C5DBAB-9CE1-4BF0-8B15-48240B93FC75}" srcOrd="3" destOrd="0" presId="urn:microsoft.com/office/officeart/2016/7/layout/LinearBlockProcessNumbered"/>
    <dgm:cxn modelId="{3BF24C88-E657-4B2D-8307-18EA942C64A3}" type="presParOf" srcId="{F2A11550-F856-4232-B1CD-8190CFE300EC}" destId="{CD669103-DBE6-4C02-B995-079A97083D1D}" srcOrd="4" destOrd="0" presId="urn:microsoft.com/office/officeart/2016/7/layout/LinearBlockProcessNumbered"/>
    <dgm:cxn modelId="{0C5359D8-08F9-4886-96BD-CD718CCE3B91}" type="presParOf" srcId="{CD669103-DBE6-4C02-B995-079A97083D1D}" destId="{55EAB8A0-95E3-4251-8BE6-9E83C5DF9357}" srcOrd="0" destOrd="0" presId="urn:microsoft.com/office/officeart/2016/7/layout/LinearBlockProcessNumbered"/>
    <dgm:cxn modelId="{B95FA7B0-6F92-4414-8FDE-CDADD0D52E6C}" type="presParOf" srcId="{CD669103-DBE6-4C02-B995-079A97083D1D}" destId="{7156EF4E-AA2A-4910-93B1-76517230ECC0}" srcOrd="1" destOrd="0" presId="urn:microsoft.com/office/officeart/2016/7/layout/LinearBlockProcessNumbered"/>
    <dgm:cxn modelId="{A08763B8-214C-4947-B261-AE650F4B6F96}" type="presParOf" srcId="{CD669103-DBE6-4C02-B995-079A97083D1D}" destId="{1A0E2C77-72E5-4FDD-9A09-24BC4C3B96E3}" srcOrd="2" destOrd="0" presId="urn:microsoft.com/office/officeart/2016/7/layout/LinearBlockProcessNumbered"/>
    <dgm:cxn modelId="{6BDB55EF-D754-4D78-8AC3-85185C83B815}" type="presParOf" srcId="{F2A11550-F856-4232-B1CD-8190CFE300EC}" destId="{A4C2B1D3-5896-4A60-8061-E71B1EDFC5F6}" srcOrd="5" destOrd="0" presId="urn:microsoft.com/office/officeart/2016/7/layout/LinearBlockProcessNumbered"/>
    <dgm:cxn modelId="{BD8C2EE4-F07D-4182-BAA3-7203C8587406}" type="presParOf" srcId="{F2A11550-F856-4232-B1CD-8190CFE300EC}" destId="{3F32AC56-7E0A-4E54-A2CF-C5A413AC7E86}" srcOrd="6" destOrd="0" presId="urn:microsoft.com/office/officeart/2016/7/layout/LinearBlockProcessNumbered"/>
    <dgm:cxn modelId="{DD4B1482-D9D1-4DD2-83C5-2D218A08CF59}" type="presParOf" srcId="{3F32AC56-7E0A-4E54-A2CF-C5A413AC7E86}" destId="{C8F9EDF3-9CAC-4C28-B083-1E7D05E20CAE}" srcOrd="0" destOrd="0" presId="urn:microsoft.com/office/officeart/2016/7/layout/LinearBlockProcessNumbered"/>
    <dgm:cxn modelId="{3A2A8202-A1E6-4F20-9944-8B9314841D08}" type="presParOf" srcId="{3F32AC56-7E0A-4E54-A2CF-C5A413AC7E86}" destId="{BE3B92AD-2E7F-4776-BCFB-248FBD209BC6}" srcOrd="1" destOrd="0" presId="urn:microsoft.com/office/officeart/2016/7/layout/LinearBlockProcessNumbered"/>
    <dgm:cxn modelId="{B5C626CA-D67C-462E-9462-8FC7ACADE937}" type="presParOf" srcId="{3F32AC56-7E0A-4E54-A2CF-C5A413AC7E86}" destId="{86BFB81C-FBA6-41BB-B923-C6C6FE98FC8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F84EB6E-2B57-4343-AE36-CB563B793FDB}"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6E9F6A4B-D5DB-42C7-9D21-946FACCE3C5F}">
      <dgm:prSet/>
      <dgm:spPr/>
      <dgm:t>
        <a:bodyPr/>
        <a:lstStyle/>
        <a:p>
          <a:r>
            <a:rPr lang="en-PK" b="1" i="0" baseline="0"/>
            <a:t>Outsourced/IaaS:</a:t>
          </a:r>
          <a:r>
            <a:rPr lang="en-PK" b="0" i="0" baseline="0"/>
            <a:t> Provider handles infrastructure; consumer manages platform, application, and operations.</a:t>
          </a:r>
          <a:endParaRPr lang="en-US"/>
        </a:p>
      </dgm:t>
    </dgm:pt>
    <dgm:pt modelId="{162EE794-BC10-4BF2-A8E1-1FF67CFEC6AE}" type="parTrans" cxnId="{A4CF7BE8-4CBB-4AF7-93FE-9FC82BF33C3D}">
      <dgm:prSet/>
      <dgm:spPr/>
      <dgm:t>
        <a:bodyPr/>
        <a:lstStyle/>
        <a:p>
          <a:endParaRPr lang="en-US"/>
        </a:p>
      </dgm:t>
    </dgm:pt>
    <dgm:pt modelId="{E814664B-657D-4C9B-B91C-C9A45A466A9F}" type="sibTrans" cxnId="{A4CF7BE8-4CBB-4AF7-93FE-9FC82BF33C3D}">
      <dgm:prSet/>
      <dgm:spPr/>
      <dgm:t>
        <a:bodyPr/>
        <a:lstStyle/>
        <a:p>
          <a:endParaRPr lang="en-US"/>
        </a:p>
      </dgm:t>
    </dgm:pt>
    <dgm:pt modelId="{3A70831D-98F0-4605-92EF-8A9FAD4E66CE}">
      <dgm:prSet/>
      <dgm:spPr/>
      <dgm:t>
        <a:bodyPr/>
        <a:lstStyle/>
        <a:p>
          <a:r>
            <a:rPr lang="en-PK" b="1" i="0" baseline="0"/>
            <a:t>Outsourced/PaaS:</a:t>
          </a:r>
          <a:r>
            <a:rPr lang="en-PK" b="0" i="0" baseline="0"/>
            <a:t> Provider handles infrastructure and platform; consumer manages application and operations.</a:t>
          </a:r>
          <a:endParaRPr lang="en-US"/>
        </a:p>
      </dgm:t>
    </dgm:pt>
    <dgm:pt modelId="{017BCCF6-A72B-4788-A809-015EF9FA37A0}" type="parTrans" cxnId="{749D83A4-3120-4BA5-8F58-FFA6D88CE23B}">
      <dgm:prSet/>
      <dgm:spPr/>
      <dgm:t>
        <a:bodyPr/>
        <a:lstStyle/>
        <a:p>
          <a:endParaRPr lang="en-US"/>
        </a:p>
      </dgm:t>
    </dgm:pt>
    <dgm:pt modelId="{383A4BBC-28D7-41F2-9259-5D6BCA61B7D1}" type="sibTrans" cxnId="{749D83A4-3120-4BA5-8F58-FFA6D88CE23B}">
      <dgm:prSet/>
      <dgm:spPr/>
      <dgm:t>
        <a:bodyPr/>
        <a:lstStyle/>
        <a:p>
          <a:endParaRPr lang="en-US"/>
        </a:p>
      </dgm:t>
    </dgm:pt>
    <dgm:pt modelId="{119BE8D4-C321-4D13-A0D0-396C69D0E201}">
      <dgm:prSet/>
      <dgm:spPr/>
      <dgm:t>
        <a:bodyPr/>
        <a:lstStyle/>
        <a:p>
          <a:r>
            <a:rPr lang="en-PK" b="1" i="0" baseline="0"/>
            <a:t>Outsourced/SaaS:</a:t>
          </a:r>
          <a:r>
            <a:rPr lang="en-PK" b="0" i="0" baseline="0"/>
            <a:t> Provider manages everything except application-level security.</a:t>
          </a:r>
          <a:endParaRPr lang="en-US"/>
        </a:p>
      </dgm:t>
    </dgm:pt>
    <dgm:pt modelId="{6A19875A-8DCE-44AB-84D4-5C0DCF64CBBF}" type="parTrans" cxnId="{EDFDB72F-AD97-4566-83AB-F4AF14DD0060}">
      <dgm:prSet/>
      <dgm:spPr/>
      <dgm:t>
        <a:bodyPr/>
        <a:lstStyle/>
        <a:p>
          <a:endParaRPr lang="en-US"/>
        </a:p>
      </dgm:t>
    </dgm:pt>
    <dgm:pt modelId="{C11587D3-B7C2-4188-BFF2-ADCAFF0A4084}" type="sibTrans" cxnId="{EDFDB72F-AD97-4566-83AB-F4AF14DD0060}">
      <dgm:prSet/>
      <dgm:spPr/>
      <dgm:t>
        <a:bodyPr/>
        <a:lstStyle/>
        <a:p>
          <a:endParaRPr lang="en-US"/>
        </a:p>
      </dgm:t>
    </dgm:pt>
    <dgm:pt modelId="{93A88E24-BF3F-49EE-9C22-193A52CFDDEA}">
      <dgm:prSet/>
      <dgm:spPr/>
      <dgm:t>
        <a:bodyPr/>
        <a:lstStyle/>
        <a:p>
          <a:r>
            <a:rPr lang="en-PK" b="1" i="0" baseline="0"/>
            <a:t>Insourced Models:</a:t>
          </a:r>
          <a:r>
            <a:rPr lang="en-PK" b="0" i="0" baseline="0"/>
            <a:t> Consumers handle all security responsibilities across all levels. </a:t>
          </a:r>
          <a:endParaRPr lang="en-US"/>
        </a:p>
      </dgm:t>
    </dgm:pt>
    <dgm:pt modelId="{E99EB841-FC7B-47F8-8B36-232E35014D54}" type="parTrans" cxnId="{C97A1905-C297-478C-B712-17FD48AEEA17}">
      <dgm:prSet/>
      <dgm:spPr/>
      <dgm:t>
        <a:bodyPr/>
        <a:lstStyle/>
        <a:p>
          <a:endParaRPr lang="en-US"/>
        </a:p>
      </dgm:t>
    </dgm:pt>
    <dgm:pt modelId="{9165FEE0-FD97-404A-8829-800E17EC8A4E}" type="sibTrans" cxnId="{C97A1905-C297-478C-B712-17FD48AEEA17}">
      <dgm:prSet/>
      <dgm:spPr/>
      <dgm:t>
        <a:bodyPr/>
        <a:lstStyle/>
        <a:p>
          <a:endParaRPr lang="en-US"/>
        </a:p>
      </dgm:t>
    </dgm:pt>
    <dgm:pt modelId="{FE5743EB-4FE7-41C9-AAEB-8AEC1897AF24}" type="pres">
      <dgm:prSet presAssocID="{0F84EB6E-2B57-4343-AE36-CB563B793FDB}" presName="vert0" presStyleCnt="0">
        <dgm:presLayoutVars>
          <dgm:dir/>
          <dgm:animOne val="branch"/>
          <dgm:animLvl val="lvl"/>
        </dgm:presLayoutVars>
      </dgm:prSet>
      <dgm:spPr/>
    </dgm:pt>
    <dgm:pt modelId="{E6E071D6-FD83-4845-BBDE-E8C5170284DF}" type="pres">
      <dgm:prSet presAssocID="{6E9F6A4B-D5DB-42C7-9D21-946FACCE3C5F}" presName="thickLine" presStyleLbl="alignNode1" presStyleIdx="0" presStyleCnt="4"/>
      <dgm:spPr/>
    </dgm:pt>
    <dgm:pt modelId="{65F8EDDC-E502-4BF7-9AA7-ACBE39344EC0}" type="pres">
      <dgm:prSet presAssocID="{6E9F6A4B-D5DB-42C7-9D21-946FACCE3C5F}" presName="horz1" presStyleCnt="0"/>
      <dgm:spPr/>
    </dgm:pt>
    <dgm:pt modelId="{2B4B3537-B378-4F9D-A840-DB6A5991A114}" type="pres">
      <dgm:prSet presAssocID="{6E9F6A4B-D5DB-42C7-9D21-946FACCE3C5F}" presName="tx1" presStyleLbl="revTx" presStyleIdx="0" presStyleCnt="4"/>
      <dgm:spPr/>
    </dgm:pt>
    <dgm:pt modelId="{551DA752-3FA7-4724-B392-234999ADE5C1}" type="pres">
      <dgm:prSet presAssocID="{6E9F6A4B-D5DB-42C7-9D21-946FACCE3C5F}" presName="vert1" presStyleCnt="0"/>
      <dgm:spPr/>
    </dgm:pt>
    <dgm:pt modelId="{8AE3E150-7039-4AB6-8E7E-CA3A80798731}" type="pres">
      <dgm:prSet presAssocID="{3A70831D-98F0-4605-92EF-8A9FAD4E66CE}" presName="thickLine" presStyleLbl="alignNode1" presStyleIdx="1" presStyleCnt="4"/>
      <dgm:spPr/>
    </dgm:pt>
    <dgm:pt modelId="{270A31C8-A02A-49EE-83B3-7A958955B902}" type="pres">
      <dgm:prSet presAssocID="{3A70831D-98F0-4605-92EF-8A9FAD4E66CE}" presName="horz1" presStyleCnt="0"/>
      <dgm:spPr/>
    </dgm:pt>
    <dgm:pt modelId="{47591303-336A-45A2-9FF1-0D89F98068E3}" type="pres">
      <dgm:prSet presAssocID="{3A70831D-98F0-4605-92EF-8A9FAD4E66CE}" presName="tx1" presStyleLbl="revTx" presStyleIdx="1" presStyleCnt="4"/>
      <dgm:spPr/>
    </dgm:pt>
    <dgm:pt modelId="{12E74B1A-A7B8-4283-891A-44FB96650F91}" type="pres">
      <dgm:prSet presAssocID="{3A70831D-98F0-4605-92EF-8A9FAD4E66CE}" presName="vert1" presStyleCnt="0"/>
      <dgm:spPr/>
    </dgm:pt>
    <dgm:pt modelId="{699DD80D-F9BC-42CE-84EF-D8A841F3D913}" type="pres">
      <dgm:prSet presAssocID="{119BE8D4-C321-4D13-A0D0-396C69D0E201}" presName="thickLine" presStyleLbl="alignNode1" presStyleIdx="2" presStyleCnt="4"/>
      <dgm:spPr/>
    </dgm:pt>
    <dgm:pt modelId="{1346A5B5-17B3-427F-A27C-40A0E18B0E54}" type="pres">
      <dgm:prSet presAssocID="{119BE8D4-C321-4D13-A0D0-396C69D0E201}" presName="horz1" presStyleCnt="0"/>
      <dgm:spPr/>
    </dgm:pt>
    <dgm:pt modelId="{1A99759C-8073-442D-BEB7-CF46FD276330}" type="pres">
      <dgm:prSet presAssocID="{119BE8D4-C321-4D13-A0D0-396C69D0E201}" presName="tx1" presStyleLbl="revTx" presStyleIdx="2" presStyleCnt="4"/>
      <dgm:spPr/>
    </dgm:pt>
    <dgm:pt modelId="{3F05DAE6-CE20-4A7B-9635-4CC0B4AAD5A6}" type="pres">
      <dgm:prSet presAssocID="{119BE8D4-C321-4D13-A0D0-396C69D0E201}" presName="vert1" presStyleCnt="0"/>
      <dgm:spPr/>
    </dgm:pt>
    <dgm:pt modelId="{2F7BF72B-7920-4AAE-97E5-5121DADF446F}" type="pres">
      <dgm:prSet presAssocID="{93A88E24-BF3F-49EE-9C22-193A52CFDDEA}" presName="thickLine" presStyleLbl="alignNode1" presStyleIdx="3" presStyleCnt="4"/>
      <dgm:spPr/>
    </dgm:pt>
    <dgm:pt modelId="{D327E6A1-2E99-4C63-89D2-136F7ABBB6D5}" type="pres">
      <dgm:prSet presAssocID="{93A88E24-BF3F-49EE-9C22-193A52CFDDEA}" presName="horz1" presStyleCnt="0"/>
      <dgm:spPr/>
    </dgm:pt>
    <dgm:pt modelId="{FBAF2BB5-3B4F-4FF4-8D88-DB4D59512B73}" type="pres">
      <dgm:prSet presAssocID="{93A88E24-BF3F-49EE-9C22-193A52CFDDEA}" presName="tx1" presStyleLbl="revTx" presStyleIdx="3" presStyleCnt="4"/>
      <dgm:spPr/>
    </dgm:pt>
    <dgm:pt modelId="{12DD1479-FCC4-4E5C-994C-07762ACCC47D}" type="pres">
      <dgm:prSet presAssocID="{93A88E24-BF3F-49EE-9C22-193A52CFDDEA}" presName="vert1" presStyleCnt="0"/>
      <dgm:spPr/>
    </dgm:pt>
  </dgm:ptLst>
  <dgm:cxnLst>
    <dgm:cxn modelId="{C97A1905-C297-478C-B712-17FD48AEEA17}" srcId="{0F84EB6E-2B57-4343-AE36-CB563B793FDB}" destId="{93A88E24-BF3F-49EE-9C22-193A52CFDDEA}" srcOrd="3" destOrd="0" parTransId="{E99EB841-FC7B-47F8-8B36-232E35014D54}" sibTransId="{9165FEE0-FD97-404A-8829-800E17EC8A4E}"/>
    <dgm:cxn modelId="{9ECC7A28-30EB-4EB8-BD75-81B6DB47A84B}" type="presOf" srcId="{6E9F6A4B-D5DB-42C7-9D21-946FACCE3C5F}" destId="{2B4B3537-B378-4F9D-A840-DB6A5991A114}" srcOrd="0" destOrd="0" presId="urn:microsoft.com/office/officeart/2008/layout/LinedList"/>
    <dgm:cxn modelId="{EDFDB72F-AD97-4566-83AB-F4AF14DD0060}" srcId="{0F84EB6E-2B57-4343-AE36-CB563B793FDB}" destId="{119BE8D4-C321-4D13-A0D0-396C69D0E201}" srcOrd="2" destOrd="0" parTransId="{6A19875A-8DCE-44AB-84D4-5C0DCF64CBBF}" sibTransId="{C11587D3-B7C2-4188-BFF2-ADCAFF0A4084}"/>
    <dgm:cxn modelId="{7FC3C530-41BB-4046-8D38-050F1D3C54F5}" type="presOf" srcId="{119BE8D4-C321-4D13-A0D0-396C69D0E201}" destId="{1A99759C-8073-442D-BEB7-CF46FD276330}" srcOrd="0" destOrd="0" presId="urn:microsoft.com/office/officeart/2008/layout/LinedList"/>
    <dgm:cxn modelId="{6C3A67A0-85F2-4A2B-BCE1-F0745AE983A3}" type="presOf" srcId="{0F84EB6E-2B57-4343-AE36-CB563B793FDB}" destId="{FE5743EB-4FE7-41C9-AAEB-8AEC1897AF24}" srcOrd="0" destOrd="0" presId="urn:microsoft.com/office/officeart/2008/layout/LinedList"/>
    <dgm:cxn modelId="{749D83A4-3120-4BA5-8F58-FFA6D88CE23B}" srcId="{0F84EB6E-2B57-4343-AE36-CB563B793FDB}" destId="{3A70831D-98F0-4605-92EF-8A9FAD4E66CE}" srcOrd="1" destOrd="0" parTransId="{017BCCF6-A72B-4788-A809-015EF9FA37A0}" sibTransId="{383A4BBC-28D7-41F2-9259-5D6BCA61B7D1}"/>
    <dgm:cxn modelId="{50A565BF-8CB9-4C14-A985-B0D5B4A590DD}" type="presOf" srcId="{3A70831D-98F0-4605-92EF-8A9FAD4E66CE}" destId="{47591303-336A-45A2-9FF1-0D89F98068E3}" srcOrd="0" destOrd="0" presId="urn:microsoft.com/office/officeart/2008/layout/LinedList"/>
    <dgm:cxn modelId="{0EE843D1-09AC-4FF3-8DF4-DE8747F41262}" type="presOf" srcId="{93A88E24-BF3F-49EE-9C22-193A52CFDDEA}" destId="{FBAF2BB5-3B4F-4FF4-8D88-DB4D59512B73}" srcOrd="0" destOrd="0" presId="urn:microsoft.com/office/officeart/2008/layout/LinedList"/>
    <dgm:cxn modelId="{A4CF7BE8-4CBB-4AF7-93FE-9FC82BF33C3D}" srcId="{0F84EB6E-2B57-4343-AE36-CB563B793FDB}" destId="{6E9F6A4B-D5DB-42C7-9D21-946FACCE3C5F}" srcOrd="0" destOrd="0" parTransId="{162EE794-BC10-4BF2-A8E1-1FF67CFEC6AE}" sibTransId="{E814664B-657D-4C9B-B91C-C9A45A466A9F}"/>
    <dgm:cxn modelId="{1CB95E55-0390-48A2-9DEB-E66D533B51B2}" type="presParOf" srcId="{FE5743EB-4FE7-41C9-AAEB-8AEC1897AF24}" destId="{E6E071D6-FD83-4845-BBDE-E8C5170284DF}" srcOrd="0" destOrd="0" presId="urn:microsoft.com/office/officeart/2008/layout/LinedList"/>
    <dgm:cxn modelId="{D07FFAE9-5FC0-47A6-B5F8-D84CFC580967}" type="presParOf" srcId="{FE5743EB-4FE7-41C9-AAEB-8AEC1897AF24}" destId="{65F8EDDC-E502-4BF7-9AA7-ACBE39344EC0}" srcOrd="1" destOrd="0" presId="urn:microsoft.com/office/officeart/2008/layout/LinedList"/>
    <dgm:cxn modelId="{AC19BF87-410E-4512-BB41-CEF0D7162EF7}" type="presParOf" srcId="{65F8EDDC-E502-4BF7-9AA7-ACBE39344EC0}" destId="{2B4B3537-B378-4F9D-A840-DB6A5991A114}" srcOrd="0" destOrd="0" presId="urn:microsoft.com/office/officeart/2008/layout/LinedList"/>
    <dgm:cxn modelId="{3DEBDBB1-3F51-463F-8B11-54229C36067B}" type="presParOf" srcId="{65F8EDDC-E502-4BF7-9AA7-ACBE39344EC0}" destId="{551DA752-3FA7-4724-B392-234999ADE5C1}" srcOrd="1" destOrd="0" presId="urn:microsoft.com/office/officeart/2008/layout/LinedList"/>
    <dgm:cxn modelId="{B50EEC47-C04A-4861-BA98-36178F0AE8B3}" type="presParOf" srcId="{FE5743EB-4FE7-41C9-AAEB-8AEC1897AF24}" destId="{8AE3E150-7039-4AB6-8E7E-CA3A80798731}" srcOrd="2" destOrd="0" presId="urn:microsoft.com/office/officeart/2008/layout/LinedList"/>
    <dgm:cxn modelId="{C60B35E2-7D16-40CC-85D3-2471E431B69B}" type="presParOf" srcId="{FE5743EB-4FE7-41C9-AAEB-8AEC1897AF24}" destId="{270A31C8-A02A-49EE-83B3-7A958955B902}" srcOrd="3" destOrd="0" presId="urn:microsoft.com/office/officeart/2008/layout/LinedList"/>
    <dgm:cxn modelId="{61B9234E-A5A4-4D17-BA7D-DE4859BFD270}" type="presParOf" srcId="{270A31C8-A02A-49EE-83B3-7A958955B902}" destId="{47591303-336A-45A2-9FF1-0D89F98068E3}" srcOrd="0" destOrd="0" presId="urn:microsoft.com/office/officeart/2008/layout/LinedList"/>
    <dgm:cxn modelId="{D920CD6A-BD49-4BC9-8EB7-5D690C7859DC}" type="presParOf" srcId="{270A31C8-A02A-49EE-83B3-7A958955B902}" destId="{12E74B1A-A7B8-4283-891A-44FB96650F91}" srcOrd="1" destOrd="0" presId="urn:microsoft.com/office/officeart/2008/layout/LinedList"/>
    <dgm:cxn modelId="{0A4E8674-650C-4949-87D8-2DDE56C61592}" type="presParOf" srcId="{FE5743EB-4FE7-41C9-AAEB-8AEC1897AF24}" destId="{699DD80D-F9BC-42CE-84EF-D8A841F3D913}" srcOrd="4" destOrd="0" presId="urn:microsoft.com/office/officeart/2008/layout/LinedList"/>
    <dgm:cxn modelId="{39AB0C3A-F3B8-4EA9-9A83-F7651EC5C6BD}" type="presParOf" srcId="{FE5743EB-4FE7-41C9-AAEB-8AEC1897AF24}" destId="{1346A5B5-17B3-427F-A27C-40A0E18B0E54}" srcOrd="5" destOrd="0" presId="urn:microsoft.com/office/officeart/2008/layout/LinedList"/>
    <dgm:cxn modelId="{C33F12DE-9B8F-4D80-B6DE-726286775FD8}" type="presParOf" srcId="{1346A5B5-17B3-427F-A27C-40A0E18B0E54}" destId="{1A99759C-8073-442D-BEB7-CF46FD276330}" srcOrd="0" destOrd="0" presId="urn:microsoft.com/office/officeart/2008/layout/LinedList"/>
    <dgm:cxn modelId="{B02CB4FF-DA9F-4AE6-AB89-5240A770D26F}" type="presParOf" srcId="{1346A5B5-17B3-427F-A27C-40A0E18B0E54}" destId="{3F05DAE6-CE20-4A7B-9635-4CC0B4AAD5A6}" srcOrd="1" destOrd="0" presId="urn:microsoft.com/office/officeart/2008/layout/LinedList"/>
    <dgm:cxn modelId="{4B7AD24F-6909-4CD7-9BD4-2F40DCC8819B}" type="presParOf" srcId="{FE5743EB-4FE7-41C9-AAEB-8AEC1897AF24}" destId="{2F7BF72B-7920-4AAE-97E5-5121DADF446F}" srcOrd="6" destOrd="0" presId="urn:microsoft.com/office/officeart/2008/layout/LinedList"/>
    <dgm:cxn modelId="{5609187E-282D-458E-A838-04A08E0EE730}" type="presParOf" srcId="{FE5743EB-4FE7-41C9-AAEB-8AEC1897AF24}" destId="{D327E6A1-2E99-4C63-89D2-136F7ABBB6D5}" srcOrd="7" destOrd="0" presId="urn:microsoft.com/office/officeart/2008/layout/LinedList"/>
    <dgm:cxn modelId="{3ECBEF93-AA4A-4C5F-AB36-74C2919E52BF}" type="presParOf" srcId="{D327E6A1-2E99-4C63-89D2-136F7ABBB6D5}" destId="{FBAF2BB5-3B4F-4FF4-8D88-DB4D59512B73}" srcOrd="0" destOrd="0" presId="urn:microsoft.com/office/officeart/2008/layout/LinedList"/>
    <dgm:cxn modelId="{FBACD39C-F7D0-4DB6-B1AA-996D7DF66958}" type="presParOf" srcId="{D327E6A1-2E99-4C63-89D2-136F7ABBB6D5}" destId="{12DD1479-FCC4-4E5C-994C-07762ACCC4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8BB559-C874-4064-BBC5-4567D22F14A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14C4798-A633-48A3-8752-B5F7F25B7B84}">
      <dgm:prSet/>
      <dgm:spPr/>
      <dgm:t>
        <a:bodyPr/>
        <a:lstStyle/>
        <a:p>
          <a:pPr>
            <a:lnSpc>
              <a:spcPct val="100000"/>
            </a:lnSpc>
            <a:defRPr b="1"/>
          </a:pPr>
          <a:r>
            <a:rPr lang="en-PK" b="1" i="0" baseline="0" dirty="0"/>
            <a:t>Management Policy:</a:t>
          </a:r>
          <a:endParaRPr lang="en-US" dirty="0"/>
        </a:p>
      </dgm:t>
    </dgm:pt>
    <dgm:pt modelId="{34BE5E2F-A8D0-4089-9F45-44658FFD3E9E}" type="parTrans" cxnId="{7D9E30C2-A23B-419C-8AB2-1F223F3889DE}">
      <dgm:prSet/>
      <dgm:spPr/>
      <dgm:t>
        <a:bodyPr/>
        <a:lstStyle/>
        <a:p>
          <a:endParaRPr lang="en-US"/>
        </a:p>
      </dgm:t>
    </dgm:pt>
    <dgm:pt modelId="{963875B4-D67F-4A3E-BB03-1AC139B800D4}" type="sibTrans" cxnId="{7D9E30C2-A23B-419C-8AB2-1F223F3889DE}">
      <dgm:prSet/>
      <dgm:spPr/>
      <dgm:t>
        <a:bodyPr/>
        <a:lstStyle/>
        <a:p>
          <a:endParaRPr lang="en-US"/>
        </a:p>
      </dgm:t>
    </dgm:pt>
    <dgm:pt modelId="{C466931F-E392-48B8-B41D-673408EB9D2F}">
      <dgm:prSet/>
      <dgm:spPr/>
      <dgm:t>
        <a:bodyPr/>
        <a:lstStyle/>
        <a:p>
          <a:pPr>
            <a:lnSpc>
              <a:spcPct val="100000"/>
            </a:lnSpc>
            <a:buFont typeface="Arial" panose="020B0604020202020204" pitchFamily="34" charset="0"/>
            <a:buChar char="•"/>
          </a:pPr>
          <a:r>
            <a:rPr lang="en-PK" b="0" i="0" baseline="0" dirty="0"/>
            <a:t>High-level policy set by senior management.</a:t>
          </a:r>
          <a:endParaRPr lang="en-US" dirty="0"/>
        </a:p>
      </dgm:t>
    </dgm:pt>
    <dgm:pt modelId="{90038168-E7A0-458D-98B8-A92A12970A33}" type="parTrans" cxnId="{044F5AF2-2714-4304-B353-447AD38138AF}">
      <dgm:prSet/>
      <dgm:spPr/>
      <dgm:t>
        <a:bodyPr/>
        <a:lstStyle/>
        <a:p>
          <a:endParaRPr lang="en-US"/>
        </a:p>
      </dgm:t>
    </dgm:pt>
    <dgm:pt modelId="{138FD392-FD58-40E7-B792-C4CF58BF6D8A}" type="sibTrans" cxnId="{044F5AF2-2714-4304-B353-447AD38138AF}">
      <dgm:prSet/>
      <dgm:spPr/>
      <dgm:t>
        <a:bodyPr/>
        <a:lstStyle/>
        <a:p>
          <a:endParaRPr lang="en-US"/>
        </a:p>
      </dgm:t>
    </dgm:pt>
    <dgm:pt modelId="{86D9745A-BE09-4B34-804D-1DD3569209E8}">
      <dgm:prSet/>
      <dgm:spPr/>
      <dgm:t>
        <a:bodyPr/>
        <a:lstStyle/>
        <a:p>
          <a:pPr>
            <a:lnSpc>
              <a:spcPct val="100000"/>
            </a:lnSpc>
            <a:buNone/>
          </a:pPr>
          <a:r>
            <a:rPr lang="en-PK" b="0" i="0" baseline="0" dirty="0"/>
            <a:t>Includes guidelines on backup frequency, cloud deployment choices, and sourcing decisions.</a:t>
          </a:r>
          <a:endParaRPr lang="en-US" dirty="0"/>
        </a:p>
      </dgm:t>
    </dgm:pt>
    <dgm:pt modelId="{181181A8-3368-436C-A224-1B418A0BC7AA}" type="parTrans" cxnId="{F602EFC0-5174-49D7-849B-45F73DEC0CBA}">
      <dgm:prSet/>
      <dgm:spPr/>
      <dgm:t>
        <a:bodyPr/>
        <a:lstStyle/>
        <a:p>
          <a:endParaRPr lang="en-US"/>
        </a:p>
      </dgm:t>
    </dgm:pt>
    <dgm:pt modelId="{1C461BE3-A8F9-4615-8A4D-D9A362C72389}" type="sibTrans" cxnId="{F602EFC0-5174-49D7-849B-45F73DEC0CBA}">
      <dgm:prSet/>
      <dgm:spPr/>
      <dgm:t>
        <a:bodyPr/>
        <a:lstStyle/>
        <a:p>
          <a:endParaRPr lang="en-US"/>
        </a:p>
      </dgm:t>
    </dgm:pt>
    <dgm:pt modelId="{02468916-4CF2-44B6-8CCC-06227C9A1038}">
      <dgm:prSet/>
      <dgm:spPr/>
      <dgm:t>
        <a:bodyPr/>
        <a:lstStyle/>
        <a:p>
          <a:pPr>
            <a:lnSpc>
              <a:spcPct val="100000"/>
            </a:lnSpc>
            <a:defRPr b="1"/>
          </a:pPr>
          <a:r>
            <a:rPr lang="en-PK" b="1" i="0" baseline="0" dirty="0"/>
            <a:t>Regulatory Policy:</a:t>
          </a:r>
          <a:endParaRPr lang="en-US" dirty="0"/>
        </a:p>
      </dgm:t>
    </dgm:pt>
    <dgm:pt modelId="{7DBCC0E6-4D1C-4D97-8BF8-C22D699ADC27}" type="parTrans" cxnId="{F99A891D-5A1B-47C8-9F42-87F077256FBC}">
      <dgm:prSet/>
      <dgm:spPr/>
      <dgm:t>
        <a:bodyPr/>
        <a:lstStyle/>
        <a:p>
          <a:endParaRPr lang="en-US"/>
        </a:p>
      </dgm:t>
    </dgm:pt>
    <dgm:pt modelId="{67DDEEDA-315B-47C4-B4AE-64EF0BB151F0}" type="sibTrans" cxnId="{F99A891D-5A1B-47C8-9F42-87F077256FBC}">
      <dgm:prSet/>
      <dgm:spPr/>
      <dgm:t>
        <a:bodyPr/>
        <a:lstStyle/>
        <a:p>
          <a:endParaRPr lang="en-US"/>
        </a:p>
      </dgm:t>
    </dgm:pt>
    <dgm:pt modelId="{EC5FDE3E-F2C1-4588-8B25-1185FFEA3571}">
      <dgm:prSet/>
      <dgm:spPr/>
      <dgm:t>
        <a:bodyPr/>
        <a:lstStyle/>
        <a:p>
          <a:pPr>
            <a:lnSpc>
              <a:spcPct val="100000"/>
            </a:lnSpc>
          </a:pPr>
          <a:r>
            <a:rPr lang="en-PK" b="0" i="0" baseline="0"/>
            <a:t>Industry or government-imposed policies for compliance.</a:t>
          </a:r>
          <a:endParaRPr lang="en-US"/>
        </a:p>
      </dgm:t>
    </dgm:pt>
    <dgm:pt modelId="{7018641A-5CA4-40B7-B30B-D25384AA73F2}" type="parTrans" cxnId="{2C3C5649-693D-420F-ADF0-5508EF0B2184}">
      <dgm:prSet/>
      <dgm:spPr/>
      <dgm:t>
        <a:bodyPr/>
        <a:lstStyle/>
        <a:p>
          <a:endParaRPr lang="en-US"/>
        </a:p>
      </dgm:t>
    </dgm:pt>
    <dgm:pt modelId="{B38243AA-E80A-4BB6-9B20-0A85DE5298EB}" type="sibTrans" cxnId="{2C3C5649-693D-420F-ADF0-5508EF0B2184}">
      <dgm:prSet/>
      <dgm:spPr/>
      <dgm:t>
        <a:bodyPr/>
        <a:lstStyle/>
        <a:p>
          <a:endParaRPr lang="en-US"/>
        </a:p>
      </dgm:t>
    </dgm:pt>
    <dgm:pt modelId="{E3420EF6-F108-4C5C-885C-BB00DEAB7959}">
      <dgm:prSet/>
      <dgm:spPr/>
      <dgm:t>
        <a:bodyPr/>
        <a:lstStyle/>
        <a:p>
          <a:pPr>
            <a:lnSpc>
              <a:spcPct val="100000"/>
            </a:lnSpc>
          </a:pPr>
          <a:r>
            <a:rPr lang="en-PK" b="0" i="0" baseline="0"/>
            <a:t>Ensures adherence to legal, regulatory, and industry-specific requirements.</a:t>
          </a:r>
          <a:endParaRPr lang="en-US"/>
        </a:p>
      </dgm:t>
    </dgm:pt>
    <dgm:pt modelId="{2AF6DA20-5156-4D61-88A8-A5D70F72B541}" type="parTrans" cxnId="{650FBAC5-5A56-452A-92F5-032D27C6250F}">
      <dgm:prSet/>
      <dgm:spPr/>
      <dgm:t>
        <a:bodyPr/>
        <a:lstStyle/>
        <a:p>
          <a:endParaRPr lang="en-US"/>
        </a:p>
      </dgm:t>
    </dgm:pt>
    <dgm:pt modelId="{DC0FD78E-13E2-46CF-95CA-EC86ED7A4363}" type="sibTrans" cxnId="{650FBAC5-5A56-452A-92F5-032D27C6250F}">
      <dgm:prSet/>
      <dgm:spPr/>
      <dgm:t>
        <a:bodyPr/>
        <a:lstStyle/>
        <a:p>
          <a:endParaRPr lang="en-US"/>
        </a:p>
      </dgm:t>
    </dgm:pt>
    <dgm:pt modelId="{E7B2C1B3-80FC-4C80-8C74-BC0F342C42FD}">
      <dgm:prSet/>
      <dgm:spPr/>
      <dgm:t>
        <a:bodyPr/>
        <a:lstStyle/>
        <a:p>
          <a:pPr>
            <a:lnSpc>
              <a:spcPct val="100000"/>
            </a:lnSpc>
            <a:defRPr b="1"/>
          </a:pPr>
          <a:r>
            <a:rPr lang="en-PK" b="1" i="0" baseline="0"/>
            <a:t>Advisory Policy:</a:t>
          </a:r>
          <a:endParaRPr lang="en-US"/>
        </a:p>
      </dgm:t>
    </dgm:pt>
    <dgm:pt modelId="{F7BF01A1-DD76-4E56-945E-A6A94E12F438}" type="parTrans" cxnId="{0DF2BA0C-9F8F-48FE-B00E-72884899AC81}">
      <dgm:prSet/>
      <dgm:spPr/>
      <dgm:t>
        <a:bodyPr/>
        <a:lstStyle/>
        <a:p>
          <a:endParaRPr lang="en-US"/>
        </a:p>
      </dgm:t>
    </dgm:pt>
    <dgm:pt modelId="{5F16ACB0-5A55-4FCC-8E43-F89DCBD65D99}" type="sibTrans" cxnId="{0DF2BA0C-9F8F-48FE-B00E-72884899AC81}">
      <dgm:prSet/>
      <dgm:spPr/>
      <dgm:t>
        <a:bodyPr/>
        <a:lstStyle/>
        <a:p>
          <a:endParaRPr lang="en-US"/>
        </a:p>
      </dgm:t>
    </dgm:pt>
    <dgm:pt modelId="{6563637E-015E-436B-B96D-237C47A80756}">
      <dgm:prSet/>
      <dgm:spPr/>
      <dgm:t>
        <a:bodyPr/>
        <a:lstStyle/>
        <a:p>
          <a:pPr>
            <a:lnSpc>
              <a:spcPct val="100000"/>
            </a:lnSpc>
          </a:pPr>
          <a:r>
            <a:rPr lang="en-PK" b="0" i="0" baseline="0"/>
            <a:t>Recommended practices for enhancing security.</a:t>
          </a:r>
          <a:endParaRPr lang="en-US"/>
        </a:p>
      </dgm:t>
    </dgm:pt>
    <dgm:pt modelId="{7955492F-A5C2-4BE8-BE9B-3C0DE5463250}" type="parTrans" cxnId="{0948D0E4-4BEB-472E-9004-91E51C67F189}">
      <dgm:prSet/>
      <dgm:spPr/>
      <dgm:t>
        <a:bodyPr/>
        <a:lstStyle/>
        <a:p>
          <a:endParaRPr lang="en-US"/>
        </a:p>
      </dgm:t>
    </dgm:pt>
    <dgm:pt modelId="{B0DB2574-596B-4AAA-9E53-B087AAC94AF4}" type="sibTrans" cxnId="{0948D0E4-4BEB-472E-9004-91E51C67F189}">
      <dgm:prSet/>
      <dgm:spPr/>
      <dgm:t>
        <a:bodyPr/>
        <a:lstStyle/>
        <a:p>
          <a:endParaRPr lang="en-US"/>
        </a:p>
      </dgm:t>
    </dgm:pt>
    <dgm:pt modelId="{4FD53BE2-A163-4D7F-9142-ADF131F6856D}">
      <dgm:prSet/>
      <dgm:spPr/>
      <dgm:t>
        <a:bodyPr/>
        <a:lstStyle/>
        <a:p>
          <a:pPr>
            <a:lnSpc>
              <a:spcPct val="100000"/>
            </a:lnSpc>
          </a:pPr>
          <a:r>
            <a:rPr lang="en-PK" b="0" i="0" baseline="0"/>
            <a:t>May include suggestions for periodic security audits and other preventive measures.</a:t>
          </a:r>
          <a:endParaRPr lang="en-US"/>
        </a:p>
      </dgm:t>
    </dgm:pt>
    <dgm:pt modelId="{E98241F3-6C5C-44D1-B5A2-BE74FBCA75A9}" type="parTrans" cxnId="{DA4A61C6-E9AF-4D54-B662-1949F3610165}">
      <dgm:prSet/>
      <dgm:spPr/>
      <dgm:t>
        <a:bodyPr/>
        <a:lstStyle/>
        <a:p>
          <a:endParaRPr lang="en-US"/>
        </a:p>
      </dgm:t>
    </dgm:pt>
    <dgm:pt modelId="{F6B522E2-D150-4AF0-A840-B58A3041DAA2}" type="sibTrans" cxnId="{DA4A61C6-E9AF-4D54-B662-1949F3610165}">
      <dgm:prSet/>
      <dgm:spPr/>
      <dgm:t>
        <a:bodyPr/>
        <a:lstStyle/>
        <a:p>
          <a:endParaRPr lang="en-US"/>
        </a:p>
      </dgm:t>
    </dgm:pt>
    <dgm:pt modelId="{8F545023-DAF6-487B-A3B6-FC6F5193FCF8}">
      <dgm:prSet/>
      <dgm:spPr/>
      <dgm:t>
        <a:bodyPr/>
        <a:lstStyle/>
        <a:p>
          <a:pPr>
            <a:lnSpc>
              <a:spcPct val="100000"/>
            </a:lnSpc>
            <a:defRPr b="1"/>
          </a:pPr>
          <a:r>
            <a:rPr lang="en-PK" b="1" i="0" baseline="0"/>
            <a:t>Informative Policy:</a:t>
          </a:r>
          <a:endParaRPr lang="en-US"/>
        </a:p>
      </dgm:t>
    </dgm:pt>
    <dgm:pt modelId="{098B48CF-0FDF-4A62-9A75-2151828BC21C}" type="parTrans" cxnId="{A9DB012D-A064-404F-BE10-3A94F02DF5B7}">
      <dgm:prSet/>
      <dgm:spPr/>
      <dgm:t>
        <a:bodyPr/>
        <a:lstStyle/>
        <a:p>
          <a:endParaRPr lang="en-US"/>
        </a:p>
      </dgm:t>
    </dgm:pt>
    <dgm:pt modelId="{D9263046-7929-4216-B566-FE59C2656702}" type="sibTrans" cxnId="{A9DB012D-A064-404F-BE10-3A94F02DF5B7}">
      <dgm:prSet/>
      <dgm:spPr/>
      <dgm:t>
        <a:bodyPr/>
        <a:lstStyle/>
        <a:p>
          <a:endParaRPr lang="en-US"/>
        </a:p>
      </dgm:t>
    </dgm:pt>
    <dgm:pt modelId="{F5664293-0C6D-4DDF-BA14-06884FF09757}">
      <dgm:prSet/>
      <dgm:spPr/>
      <dgm:t>
        <a:bodyPr/>
        <a:lstStyle/>
        <a:p>
          <a:pPr>
            <a:lnSpc>
              <a:spcPct val="100000"/>
            </a:lnSpc>
          </a:pPr>
          <a:r>
            <a:rPr lang="en-PK" b="0" i="0" baseline="0"/>
            <a:t>Aims to raise awareness about security issues.</a:t>
          </a:r>
          <a:endParaRPr lang="en-US"/>
        </a:p>
      </dgm:t>
    </dgm:pt>
    <dgm:pt modelId="{BB5EE20E-18E9-48D0-8155-91CB63110ED3}" type="parTrans" cxnId="{F664AA0C-0CA8-4790-B165-984293A5A304}">
      <dgm:prSet/>
      <dgm:spPr/>
      <dgm:t>
        <a:bodyPr/>
        <a:lstStyle/>
        <a:p>
          <a:endParaRPr lang="en-US"/>
        </a:p>
      </dgm:t>
    </dgm:pt>
    <dgm:pt modelId="{87EB220E-BD81-429D-B392-8535C6830CF1}" type="sibTrans" cxnId="{F664AA0C-0CA8-4790-B165-984293A5A304}">
      <dgm:prSet/>
      <dgm:spPr/>
      <dgm:t>
        <a:bodyPr/>
        <a:lstStyle/>
        <a:p>
          <a:endParaRPr lang="en-US"/>
        </a:p>
      </dgm:t>
    </dgm:pt>
    <dgm:pt modelId="{CE5AACA8-45E3-4805-B457-E5A1F15E0C1A}">
      <dgm:prSet/>
      <dgm:spPr/>
      <dgm:t>
        <a:bodyPr/>
        <a:lstStyle/>
        <a:p>
          <a:pPr>
            <a:lnSpc>
              <a:spcPct val="100000"/>
            </a:lnSpc>
          </a:pPr>
          <a:r>
            <a:rPr lang="en-PK" b="0" i="0" baseline="0"/>
            <a:t>Targets both internal and external stakeholders, providing information on specific security scenarios.</a:t>
          </a:r>
          <a:endParaRPr lang="en-US"/>
        </a:p>
      </dgm:t>
    </dgm:pt>
    <dgm:pt modelId="{A883F794-3035-4794-9D72-BF612A4E6BEE}" type="parTrans" cxnId="{9B138E08-7F70-4E76-8656-3ED25C981E13}">
      <dgm:prSet/>
      <dgm:spPr/>
      <dgm:t>
        <a:bodyPr/>
        <a:lstStyle/>
        <a:p>
          <a:endParaRPr lang="en-US"/>
        </a:p>
      </dgm:t>
    </dgm:pt>
    <dgm:pt modelId="{EF2C2016-4434-4B97-8360-27A99DC07A92}" type="sibTrans" cxnId="{9B138E08-7F70-4E76-8656-3ED25C981E13}">
      <dgm:prSet/>
      <dgm:spPr/>
      <dgm:t>
        <a:bodyPr/>
        <a:lstStyle/>
        <a:p>
          <a:endParaRPr lang="en-US"/>
        </a:p>
      </dgm:t>
    </dgm:pt>
    <dgm:pt modelId="{93115F4E-EB53-41CF-89B5-B9E8D4C2E546}" type="pres">
      <dgm:prSet presAssocID="{FD8BB559-C874-4064-BBC5-4567D22F14A7}" presName="root" presStyleCnt="0">
        <dgm:presLayoutVars>
          <dgm:dir/>
          <dgm:resizeHandles val="exact"/>
        </dgm:presLayoutVars>
      </dgm:prSet>
      <dgm:spPr/>
    </dgm:pt>
    <dgm:pt modelId="{195949BB-A691-432D-96D8-5DCA90F0DCD7}" type="pres">
      <dgm:prSet presAssocID="{F14C4798-A633-48A3-8752-B5F7F25B7B84}" presName="compNode" presStyleCnt="0"/>
      <dgm:spPr/>
    </dgm:pt>
    <dgm:pt modelId="{08D1610C-663F-4D4A-B15A-DC6C465FB495}" type="pres">
      <dgm:prSet presAssocID="{F14C4798-A633-48A3-8752-B5F7F25B7B8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ard Of Directors with solid fill"/>
        </a:ext>
      </dgm:extLst>
    </dgm:pt>
    <dgm:pt modelId="{63254851-D2F4-4F54-8243-9F550A5FD859}" type="pres">
      <dgm:prSet presAssocID="{F14C4798-A633-48A3-8752-B5F7F25B7B84}" presName="iconSpace" presStyleCnt="0"/>
      <dgm:spPr/>
    </dgm:pt>
    <dgm:pt modelId="{CA69FB97-96DE-4D6A-B2A2-72C6E2259BD2}" type="pres">
      <dgm:prSet presAssocID="{F14C4798-A633-48A3-8752-B5F7F25B7B84}" presName="parTx" presStyleLbl="revTx" presStyleIdx="0" presStyleCnt="8">
        <dgm:presLayoutVars>
          <dgm:chMax val="0"/>
          <dgm:chPref val="0"/>
        </dgm:presLayoutVars>
      </dgm:prSet>
      <dgm:spPr/>
    </dgm:pt>
    <dgm:pt modelId="{BC06D199-3E21-42D0-A083-B33702B1308C}" type="pres">
      <dgm:prSet presAssocID="{F14C4798-A633-48A3-8752-B5F7F25B7B84}" presName="txSpace" presStyleCnt="0"/>
      <dgm:spPr/>
    </dgm:pt>
    <dgm:pt modelId="{A5A47C07-7DCC-43CC-BE96-5AA6A84B35A0}" type="pres">
      <dgm:prSet presAssocID="{F14C4798-A633-48A3-8752-B5F7F25B7B84}" presName="desTx" presStyleLbl="revTx" presStyleIdx="1" presStyleCnt="8">
        <dgm:presLayoutVars/>
      </dgm:prSet>
      <dgm:spPr/>
    </dgm:pt>
    <dgm:pt modelId="{D9FCE792-D194-4D60-991B-3E16A8EFA692}" type="pres">
      <dgm:prSet presAssocID="{963875B4-D67F-4A3E-BB03-1AC139B800D4}" presName="sibTrans" presStyleCnt="0"/>
      <dgm:spPr/>
    </dgm:pt>
    <dgm:pt modelId="{5805FC63-C7DA-42EF-A786-C6BF79E47436}" type="pres">
      <dgm:prSet presAssocID="{02468916-4CF2-44B6-8CCC-06227C9A1038}" presName="compNode" presStyleCnt="0"/>
      <dgm:spPr/>
    </dgm:pt>
    <dgm:pt modelId="{3CD66A9F-F7EB-4BFC-9AE3-A96130523676}" type="pres">
      <dgm:prSet presAssocID="{02468916-4CF2-44B6-8CCC-06227C9A10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C83CE7DF-2981-449A-80BA-20D83D52F96A}" type="pres">
      <dgm:prSet presAssocID="{02468916-4CF2-44B6-8CCC-06227C9A1038}" presName="iconSpace" presStyleCnt="0"/>
      <dgm:spPr/>
    </dgm:pt>
    <dgm:pt modelId="{70150274-DDA0-4429-9088-59F7BEDA364D}" type="pres">
      <dgm:prSet presAssocID="{02468916-4CF2-44B6-8CCC-06227C9A1038}" presName="parTx" presStyleLbl="revTx" presStyleIdx="2" presStyleCnt="8">
        <dgm:presLayoutVars>
          <dgm:chMax val="0"/>
          <dgm:chPref val="0"/>
        </dgm:presLayoutVars>
      </dgm:prSet>
      <dgm:spPr/>
    </dgm:pt>
    <dgm:pt modelId="{31A01D90-5344-482D-9F53-4186BCFD3839}" type="pres">
      <dgm:prSet presAssocID="{02468916-4CF2-44B6-8CCC-06227C9A1038}" presName="txSpace" presStyleCnt="0"/>
      <dgm:spPr/>
    </dgm:pt>
    <dgm:pt modelId="{2518956E-BC65-4461-B1A7-7BBA35356254}" type="pres">
      <dgm:prSet presAssocID="{02468916-4CF2-44B6-8CCC-06227C9A1038}" presName="desTx" presStyleLbl="revTx" presStyleIdx="3" presStyleCnt="8">
        <dgm:presLayoutVars/>
      </dgm:prSet>
      <dgm:spPr/>
    </dgm:pt>
    <dgm:pt modelId="{38E55305-E651-42BB-A774-801DAED4146A}" type="pres">
      <dgm:prSet presAssocID="{67DDEEDA-315B-47C4-B4AE-64EF0BB151F0}" presName="sibTrans" presStyleCnt="0"/>
      <dgm:spPr/>
    </dgm:pt>
    <dgm:pt modelId="{D311193F-BE1B-41BC-9051-C5F166FCA75E}" type="pres">
      <dgm:prSet presAssocID="{E7B2C1B3-80FC-4C80-8C74-BC0F342C42FD}" presName="compNode" presStyleCnt="0"/>
      <dgm:spPr/>
    </dgm:pt>
    <dgm:pt modelId="{C8585D30-DFD3-4C62-91A2-4B75E8087C88}" type="pres">
      <dgm:prSet presAssocID="{E7B2C1B3-80FC-4C80-8C74-BC0F342C42F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C2D8B5B2-E8A6-411E-B265-F04F29688840}" type="pres">
      <dgm:prSet presAssocID="{E7B2C1B3-80FC-4C80-8C74-BC0F342C42FD}" presName="iconSpace" presStyleCnt="0"/>
      <dgm:spPr/>
    </dgm:pt>
    <dgm:pt modelId="{AABFCAE8-5C46-4ADF-AF0A-705A547EB66B}" type="pres">
      <dgm:prSet presAssocID="{E7B2C1B3-80FC-4C80-8C74-BC0F342C42FD}" presName="parTx" presStyleLbl="revTx" presStyleIdx="4" presStyleCnt="8">
        <dgm:presLayoutVars>
          <dgm:chMax val="0"/>
          <dgm:chPref val="0"/>
        </dgm:presLayoutVars>
      </dgm:prSet>
      <dgm:spPr/>
    </dgm:pt>
    <dgm:pt modelId="{E9AD9334-8A20-4455-A007-0CCC16A27394}" type="pres">
      <dgm:prSet presAssocID="{E7B2C1B3-80FC-4C80-8C74-BC0F342C42FD}" presName="txSpace" presStyleCnt="0"/>
      <dgm:spPr/>
    </dgm:pt>
    <dgm:pt modelId="{32633B8E-1C7D-4B31-9C44-BDCC691EDF9C}" type="pres">
      <dgm:prSet presAssocID="{E7B2C1B3-80FC-4C80-8C74-BC0F342C42FD}" presName="desTx" presStyleLbl="revTx" presStyleIdx="5" presStyleCnt="8">
        <dgm:presLayoutVars/>
      </dgm:prSet>
      <dgm:spPr/>
    </dgm:pt>
    <dgm:pt modelId="{93BC6836-E6D9-45B8-80A5-FA3EC9C3BFAB}" type="pres">
      <dgm:prSet presAssocID="{5F16ACB0-5A55-4FCC-8E43-F89DCBD65D99}" presName="sibTrans" presStyleCnt="0"/>
      <dgm:spPr/>
    </dgm:pt>
    <dgm:pt modelId="{CCAC1844-5B9A-40C2-A9FD-E957E8BC29F6}" type="pres">
      <dgm:prSet presAssocID="{8F545023-DAF6-487B-A3B6-FC6F5193FCF8}" presName="compNode" presStyleCnt="0"/>
      <dgm:spPr/>
    </dgm:pt>
    <dgm:pt modelId="{0B8951D1-FFCF-4DFF-8555-7AD84267E703}" type="pres">
      <dgm:prSet presAssocID="{8F545023-DAF6-487B-A3B6-FC6F5193FCF8}"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nformation with solid fill"/>
        </a:ext>
      </dgm:extLst>
    </dgm:pt>
    <dgm:pt modelId="{325A4680-ED2B-4865-BF3B-9FF4EC15E9E6}" type="pres">
      <dgm:prSet presAssocID="{8F545023-DAF6-487B-A3B6-FC6F5193FCF8}" presName="iconSpace" presStyleCnt="0"/>
      <dgm:spPr/>
    </dgm:pt>
    <dgm:pt modelId="{5C09FD87-BF53-40D8-8B40-222A1DDC4D0C}" type="pres">
      <dgm:prSet presAssocID="{8F545023-DAF6-487B-A3B6-FC6F5193FCF8}" presName="parTx" presStyleLbl="revTx" presStyleIdx="6" presStyleCnt="8">
        <dgm:presLayoutVars>
          <dgm:chMax val="0"/>
          <dgm:chPref val="0"/>
        </dgm:presLayoutVars>
      </dgm:prSet>
      <dgm:spPr/>
    </dgm:pt>
    <dgm:pt modelId="{8CDF1BDF-9CD4-4778-94D2-19D12A2234D4}" type="pres">
      <dgm:prSet presAssocID="{8F545023-DAF6-487B-A3B6-FC6F5193FCF8}" presName="txSpace" presStyleCnt="0"/>
      <dgm:spPr/>
    </dgm:pt>
    <dgm:pt modelId="{F2DF23DF-E2D0-432D-9CA2-48D9DAD1CCCD}" type="pres">
      <dgm:prSet presAssocID="{8F545023-DAF6-487B-A3B6-FC6F5193FCF8}" presName="desTx" presStyleLbl="revTx" presStyleIdx="7" presStyleCnt="8">
        <dgm:presLayoutVars/>
      </dgm:prSet>
      <dgm:spPr/>
    </dgm:pt>
  </dgm:ptLst>
  <dgm:cxnLst>
    <dgm:cxn modelId="{DE703607-6F13-49FE-8BC9-0BC6EB9986DD}" type="presOf" srcId="{E3420EF6-F108-4C5C-885C-BB00DEAB7959}" destId="{2518956E-BC65-4461-B1A7-7BBA35356254}" srcOrd="0" destOrd="1" presId="urn:microsoft.com/office/officeart/2018/2/layout/IconLabelDescriptionList"/>
    <dgm:cxn modelId="{9B138E08-7F70-4E76-8656-3ED25C981E13}" srcId="{8F545023-DAF6-487B-A3B6-FC6F5193FCF8}" destId="{CE5AACA8-45E3-4805-B457-E5A1F15E0C1A}" srcOrd="1" destOrd="0" parTransId="{A883F794-3035-4794-9D72-BF612A4E6BEE}" sibTransId="{EF2C2016-4434-4B97-8360-27A99DC07A92}"/>
    <dgm:cxn modelId="{F664AA0C-0CA8-4790-B165-984293A5A304}" srcId="{8F545023-DAF6-487B-A3B6-FC6F5193FCF8}" destId="{F5664293-0C6D-4DDF-BA14-06884FF09757}" srcOrd="0" destOrd="0" parTransId="{BB5EE20E-18E9-48D0-8155-91CB63110ED3}" sibTransId="{87EB220E-BD81-429D-B392-8535C6830CF1}"/>
    <dgm:cxn modelId="{0DF2BA0C-9F8F-48FE-B00E-72884899AC81}" srcId="{FD8BB559-C874-4064-BBC5-4567D22F14A7}" destId="{E7B2C1B3-80FC-4C80-8C74-BC0F342C42FD}" srcOrd="2" destOrd="0" parTransId="{F7BF01A1-DD76-4E56-945E-A6A94E12F438}" sibTransId="{5F16ACB0-5A55-4FCC-8E43-F89DCBD65D99}"/>
    <dgm:cxn modelId="{F99A891D-5A1B-47C8-9F42-87F077256FBC}" srcId="{FD8BB559-C874-4064-BBC5-4567D22F14A7}" destId="{02468916-4CF2-44B6-8CCC-06227C9A1038}" srcOrd="1" destOrd="0" parTransId="{7DBCC0E6-4D1C-4D97-8BF8-C22D699ADC27}" sibTransId="{67DDEEDA-315B-47C4-B4AE-64EF0BB151F0}"/>
    <dgm:cxn modelId="{A9DB012D-A064-404F-BE10-3A94F02DF5B7}" srcId="{FD8BB559-C874-4064-BBC5-4567D22F14A7}" destId="{8F545023-DAF6-487B-A3B6-FC6F5193FCF8}" srcOrd="3" destOrd="0" parTransId="{098B48CF-0FDF-4A62-9A75-2151828BC21C}" sibTransId="{D9263046-7929-4216-B566-FE59C2656702}"/>
    <dgm:cxn modelId="{92B2D938-64D4-474B-B44A-9DD6893E2A03}" type="presOf" srcId="{EC5FDE3E-F2C1-4588-8B25-1185FFEA3571}" destId="{2518956E-BC65-4461-B1A7-7BBA35356254}" srcOrd="0" destOrd="0" presId="urn:microsoft.com/office/officeart/2018/2/layout/IconLabelDescriptionList"/>
    <dgm:cxn modelId="{0DE9FA45-F257-43AF-B688-E0C75D7E9A33}" type="presOf" srcId="{F5664293-0C6D-4DDF-BA14-06884FF09757}" destId="{F2DF23DF-E2D0-432D-9CA2-48D9DAD1CCCD}" srcOrd="0" destOrd="0" presId="urn:microsoft.com/office/officeart/2018/2/layout/IconLabelDescriptionList"/>
    <dgm:cxn modelId="{2C3C5649-693D-420F-ADF0-5508EF0B2184}" srcId="{02468916-4CF2-44B6-8CCC-06227C9A1038}" destId="{EC5FDE3E-F2C1-4588-8B25-1185FFEA3571}" srcOrd="0" destOrd="0" parTransId="{7018641A-5CA4-40B7-B30B-D25384AA73F2}" sibTransId="{B38243AA-E80A-4BB6-9B20-0A85DE5298EB}"/>
    <dgm:cxn modelId="{D2F7186C-C6E8-4C2F-B631-90C93B651D57}" type="presOf" srcId="{6563637E-015E-436B-B96D-237C47A80756}" destId="{32633B8E-1C7D-4B31-9C44-BDCC691EDF9C}" srcOrd="0" destOrd="0" presId="urn:microsoft.com/office/officeart/2018/2/layout/IconLabelDescriptionList"/>
    <dgm:cxn modelId="{346F1F50-61EE-4B7D-BDC2-57EA09C26740}" type="presOf" srcId="{C466931F-E392-48B8-B41D-673408EB9D2F}" destId="{A5A47C07-7DCC-43CC-BE96-5AA6A84B35A0}" srcOrd="0" destOrd="0" presId="urn:microsoft.com/office/officeart/2018/2/layout/IconLabelDescriptionList"/>
    <dgm:cxn modelId="{2592C051-9035-46E2-9125-78CCB3B12EFF}" type="presOf" srcId="{86D9745A-BE09-4B34-804D-1DD3569209E8}" destId="{A5A47C07-7DCC-43CC-BE96-5AA6A84B35A0}" srcOrd="0" destOrd="1" presId="urn:microsoft.com/office/officeart/2018/2/layout/IconLabelDescriptionList"/>
    <dgm:cxn modelId="{8BF8457D-9110-4985-93E5-7631417963F6}" type="presOf" srcId="{4FD53BE2-A163-4D7F-9142-ADF131F6856D}" destId="{32633B8E-1C7D-4B31-9C44-BDCC691EDF9C}" srcOrd="0" destOrd="1" presId="urn:microsoft.com/office/officeart/2018/2/layout/IconLabelDescriptionList"/>
    <dgm:cxn modelId="{F602EFC0-5174-49D7-849B-45F73DEC0CBA}" srcId="{F14C4798-A633-48A3-8752-B5F7F25B7B84}" destId="{86D9745A-BE09-4B34-804D-1DD3569209E8}" srcOrd="1" destOrd="0" parTransId="{181181A8-3368-436C-A224-1B418A0BC7AA}" sibTransId="{1C461BE3-A8F9-4615-8A4D-D9A362C72389}"/>
    <dgm:cxn modelId="{7D9E30C2-A23B-419C-8AB2-1F223F3889DE}" srcId="{FD8BB559-C874-4064-BBC5-4567D22F14A7}" destId="{F14C4798-A633-48A3-8752-B5F7F25B7B84}" srcOrd="0" destOrd="0" parTransId="{34BE5E2F-A8D0-4089-9F45-44658FFD3E9E}" sibTransId="{963875B4-D67F-4A3E-BB03-1AC139B800D4}"/>
    <dgm:cxn modelId="{633C16C4-C483-4E30-8392-933AA21C62A6}" type="presOf" srcId="{CE5AACA8-45E3-4805-B457-E5A1F15E0C1A}" destId="{F2DF23DF-E2D0-432D-9CA2-48D9DAD1CCCD}" srcOrd="0" destOrd="1" presId="urn:microsoft.com/office/officeart/2018/2/layout/IconLabelDescriptionList"/>
    <dgm:cxn modelId="{650FBAC5-5A56-452A-92F5-032D27C6250F}" srcId="{02468916-4CF2-44B6-8CCC-06227C9A1038}" destId="{E3420EF6-F108-4C5C-885C-BB00DEAB7959}" srcOrd="1" destOrd="0" parTransId="{2AF6DA20-5156-4D61-88A8-A5D70F72B541}" sibTransId="{DC0FD78E-13E2-46CF-95CA-EC86ED7A4363}"/>
    <dgm:cxn modelId="{DA4A61C6-E9AF-4D54-B662-1949F3610165}" srcId="{E7B2C1B3-80FC-4C80-8C74-BC0F342C42FD}" destId="{4FD53BE2-A163-4D7F-9142-ADF131F6856D}" srcOrd="1" destOrd="0" parTransId="{E98241F3-6C5C-44D1-B5A2-BE74FBCA75A9}" sibTransId="{F6B522E2-D150-4AF0-A840-B58A3041DAA2}"/>
    <dgm:cxn modelId="{8C81DFC8-82BE-45A5-9593-CA9F482356A9}" type="presOf" srcId="{FD8BB559-C874-4064-BBC5-4567D22F14A7}" destId="{93115F4E-EB53-41CF-89B5-B9E8D4C2E546}" srcOrd="0" destOrd="0" presId="urn:microsoft.com/office/officeart/2018/2/layout/IconLabelDescriptionList"/>
    <dgm:cxn modelId="{67D842CA-50D6-4631-866B-489B91CE4B52}" type="presOf" srcId="{8F545023-DAF6-487B-A3B6-FC6F5193FCF8}" destId="{5C09FD87-BF53-40D8-8B40-222A1DDC4D0C}" srcOrd="0" destOrd="0" presId="urn:microsoft.com/office/officeart/2018/2/layout/IconLabelDescriptionList"/>
    <dgm:cxn modelId="{F1C318CF-830E-433A-9151-A5520ED3AEC6}" type="presOf" srcId="{E7B2C1B3-80FC-4C80-8C74-BC0F342C42FD}" destId="{AABFCAE8-5C46-4ADF-AF0A-705A547EB66B}" srcOrd="0" destOrd="0" presId="urn:microsoft.com/office/officeart/2018/2/layout/IconLabelDescriptionList"/>
    <dgm:cxn modelId="{0948D0E4-4BEB-472E-9004-91E51C67F189}" srcId="{E7B2C1B3-80FC-4C80-8C74-BC0F342C42FD}" destId="{6563637E-015E-436B-B96D-237C47A80756}" srcOrd="0" destOrd="0" parTransId="{7955492F-A5C2-4BE8-BE9B-3C0DE5463250}" sibTransId="{B0DB2574-596B-4AAA-9E53-B087AAC94AF4}"/>
    <dgm:cxn modelId="{06895FE7-E6AD-48D0-88CA-6ED31F2EC535}" type="presOf" srcId="{F14C4798-A633-48A3-8752-B5F7F25B7B84}" destId="{CA69FB97-96DE-4D6A-B2A2-72C6E2259BD2}" srcOrd="0" destOrd="0" presId="urn:microsoft.com/office/officeart/2018/2/layout/IconLabelDescriptionList"/>
    <dgm:cxn modelId="{47E566EB-B812-4C1D-8E2F-188BCA3F41C3}" type="presOf" srcId="{02468916-4CF2-44B6-8CCC-06227C9A1038}" destId="{70150274-DDA0-4429-9088-59F7BEDA364D}" srcOrd="0" destOrd="0" presId="urn:microsoft.com/office/officeart/2018/2/layout/IconLabelDescriptionList"/>
    <dgm:cxn modelId="{044F5AF2-2714-4304-B353-447AD38138AF}" srcId="{F14C4798-A633-48A3-8752-B5F7F25B7B84}" destId="{C466931F-E392-48B8-B41D-673408EB9D2F}" srcOrd="0" destOrd="0" parTransId="{90038168-E7A0-458D-98B8-A92A12970A33}" sibTransId="{138FD392-FD58-40E7-B792-C4CF58BF6D8A}"/>
    <dgm:cxn modelId="{78A55783-8180-4C2F-A50A-CC4CEF2D25BA}" type="presParOf" srcId="{93115F4E-EB53-41CF-89B5-B9E8D4C2E546}" destId="{195949BB-A691-432D-96D8-5DCA90F0DCD7}" srcOrd="0" destOrd="0" presId="urn:microsoft.com/office/officeart/2018/2/layout/IconLabelDescriptionList"/>
    <dgm:cxn modelId="{F6046C79-B0FC-492A-B4DB-257E8070F867}" type="presParOf" srcId="{195949BB-A691-432D-96D8-5DCA90F0DCD7}" destId="{08D1610C-663F-4D4A-B15A-DC6C465FB495}" srcOrd="0" destOrd="0" presId="urn:microsoft.com/office/officeart/2018/2/layout/IconLabelDescriptionList"/>
    <dgm:cxn modelId="{1F8AAE20-3FC1-49F3-A350-1697F6885390}" type="presParOf" srcId="{195949BB-A691-432D-96D8-5DCA90F0DCD7}" destId="{63254851-D2F4-4F54-8243-9F550A5FD859}" srcOrd="1" destOrd="0" presId="urn:microsoft.com/office/officeart/2018/2/layout/IconLabelDescriptionList"/>
    <dgm:cxn modelId="{C30B3E2B-4962-4320-BBDE-927A69D66042}" type="presParOf" srcId="{195949BB-A691-432D-96D8-5DCA90F0DCD7}" destId="{CA69FB97-96DE-4D6A-B2A2-72C6E2259BD2}" srcOrd="2" destOrd="0" presId="urn:microsoft.com/office/officeart/2018/2/layout/IconLabelDescriptionList"/>
    <dgm:cxn modelId="{E1B11D12-426D-4D73-A2CF-CD589CF74AE8}" type="presParOf" srcId="{195949BB-A691-432D-96D8-5DCA90F0DCD7}" destId="{BC06D199-3E21-42D0-A083-B33702B1308C}" srcOrd="3" destOrd="0" presId="urn:microsoft.com/office/officeart/2018/2/layout/IconLabelDescriptionList"/>
    <dgm:cxn modelId="{B08CA2DB-F194-492C-AFF8-1EA2A2270C82}" type="presParOf" srcId="{195949BB-A691-432D-96D8-5DCA90F0DCD7}" destId="{A5A47C07-7DCC-43CC-BE96-5AA6A84B35A0}" srcOrd="4" destOrd="0" presId="urn:microsoft.com/office/officeart/2018/2/layout/IconLabelDescriptionList"/>
    <dgm:cxn modelId="{CCC9AF18-A46C-4700-B133-162BFE6F0A51}" type="presParOf" srcId="{93115F4E-EB53-41CF-89B5-B9E8D4C2E546}" destId="{D9FCE792-D194-4D60-991B-3E16A8EFA692}" srcOrd="1" destOrd="0" presId="urn:microsoft.com/office/officeart/2018/2/layout/IconLabelDescriptionList"/>
    <dgm:cxn modelId="{C2EB77D2-8725-40D6-8506-DD9CDCB61B0C}" type="presParOf" srcId="{93115F4E-EB53-41CF-89B5-B9E8D4C2E546}" destId="{5805FC63-C7DA-42EF-A786-C6BF79E47436}" srcOrd="2" destOrd="0" presId="urn:microsoft.com/office/officeart/2018/2/layout/IconLabelDescriptionList"/>
    <dgm:cxn modelId="{88177CC2-C362-453C-855A-21666632E973}" type="presParOf" srcId="{5805FC63-C7DA-42EF-A786-C6BF79E47436}" destId="{3CD66A9F-F7EB-4BFC-9AE3-A96130523676}" srcOrd="0" destOrd="0" presId="urn:microsoft.com/office/officeart/2018/2/layout/IconLabelDescriptionList"/>
    <dgm:cxn modelId="{887F5AD3-D08D-48AE-9467-4A21E105B236}" type="presParOf" srcId="{5805FC63-C7DA-42EF-A786-C6BF79E47436}" destId="{C83CE7DF-2981-449A-80BA-20D83D52F96A}" srcOrd="1" destOrd="0" presId="urn:microsoft.com/office/officeart/2018/2/layout/IconLabelDescriptionList"/>
    <dgm:cxn modelId="{C3FD95A3-1F5E-4E33-B04C-0D8869E6E153}" type="presParOf" srcId="{5805FC63-C7DA-42EF-A786-C6BF79E47436}" destId="{70150274-DDA0-4429-9088-59F7BEDA364D}" srcOrd="2" destOrd="0" presId="urn:microsoft.com/office/officeart/2018/2/layout/IconLabelDescriptionList"/>
    <dgm:cxn modelId="{D83ACCE3-BFE0-41C6-B5D5-3415A8377446}" type="presParOf" srcId="{5805FC63-C7DA-42EF-A786-C6BF79E47436}" destId="{31A01D90-5344-482D-9F53-4186BCFD3839}" srcOrd="3" destOrd="0" presId="urn:microsoft.com/office/officeart/2018/2/layout/IconLabelDescriptionList"/>
    <dgm:cxn modelId="{0C8790AE-F7F1-4F26-9BAD-6A145AC24B54}" type="presParOf" srcId="{5805FC63-C7DA-42EF-A786-C6BF79E47436}" destId="{2518956E-BC65-4461-B1A7-7BBA35356254}" srcOrd="4" destOrd="0" presId="urn:microsoft.com/office/officeart/2018/2/layout/IconLabelDescriptionList"/>
    <dgm:cxn modelId="{1D7971D9-CBFB-4884-8FD7-6819953440B0}" type="presParOf" srcId="{93115F4E-EB53-41CF-89B5-B9E8D4C2E546}" destId="{38E55305-E651-42BB-A774-801DAED4146A}" srcOrd="3" destOrd="0" presId="urn:microsoft.com/office/officeart/2018/2/layout/IconLabelDescriptionList"/>
    <dgm:cxn modelId="{475F1DA6-681A-45A4-B8A6-5FD47BAFCC40}" type="presParOf" srcId="{93115F4E-EB53-41CF-89B5-B9E8D4C2E546}" destId="{D311193F-BE1B-41BC-9051-C5F166FCA75E}" srcOrd="4" destOrd="0" presId="urn:microsoft.com/office/officeart/2018/2/layout/IconLabelDescriptionList"/>
    <dgm:cxn modelId="{B599D19E-5553-48A8-8303-FEBB62F28307}" type="presParOf" srcId="{D311193F-BE1B-41BC-9051-C5F166FCA75E}" destId="{C8585D30-DFD3-4C62-91A2-4B75E8087C88}" srcOrd="0" destOrd="0" presId="urn:microsoft.com/office/officeart/2018/2/layout/IconLabelDescriptionList"/>
    <dgm:cxn modelId="{4E030368-6954-4555-889E-7B1A31EE4B0A}" type="presParOf" srcId="{D311193F-BE1B-41BC-9051-C5F166FCA75E}" destId="{C2D8B5B2-E8A6-411E-B265-F04F29688840}" srcOrd="1" destOrd="0" presId="urn:microsoft.com/office/officeart/2018/2/layout/IconLabelDescriptionList"/>
    <dgm:cxn modelId="{AEFB176E-921A-4AFF-BA99-2511762426CC}" type="presParOf" srcId="{D311193F-BE1B-41BC-9051-C5F166FCA75E}" destId="{AABFCAE8-5C46-4ADF-AF0A-705A547EB66B}" srcOrd="2" destOrd="0" presId="urn:microsoft.com/office/officeart/2018/2/layout/IconLabelDescriptionList"/>
    <dgm:cxn modelId="{D57813A7-FC63-4EA3-9272-054262E06E6D}" type="presParOf" srcId="{D311193F-BE1B-41BC-9051-C5F166FCA75E}" destId="{E9AD9334-8A20-4455-A007-0CCC16A27394}" srcOrd="3" destOrd="0" presId="urn:microsoft.com/office/officeart/2018/2/layout/IconLabelDescriptionList"/>
    <dgm:cxn modelId="{A257888D-536E-4B44-9913-622355F4794D}" type="presParOf" srcId="{D311193F-BE1B-41BC-9051-C5F166FCA75E}" destId="{32633B8E-1C7D-4B31-9C44-BDCC691EDF9C}" srcOrd="4" destOrd="0" presId="urn:microsoft.com/office/officeart/2018/2/layout/IconLabelDescriptionList"/>
    <dgm:cxn modelId="{D4DDE4AC-21C6-4534-B196-CAAA723EEEC9}" type="presParOf" srcId="{93115F4E-EB53-41CF-89B5-B9E8D4C2E546}" destId="{93BC6836-E6D9-45B8-80A5-FA3EC9C3BFAB}" srcOrd="5" destOrd="0" presId="urn:microsoft.com/office/officeart/2018/2/layout/IconLabelDescriptionList"/>
    <dgm:cxn modelId="{B4A75158-0ED5-47EE-9C29-4C665CC64448}" type="presParOf" srcId="{93115F4E-EB53-41CF-89B5-B9E8D4C2E546}" destId="{CCAC1844-5B9A-40C2-A9FD-E957E8BC29F6}" srcOrd="6" destOrd="0" presId="urn:microsoft.com/office/officeart/2018/2/layout/IconLabelDescriptionList"/>
    <dgm:cxn modelId="{29686774-27B1-4268-90A3-34F302C1F5EA}" type="presParOf" srcId="{CCAC1844-5B9A-40C2-A9FD-E957E8BC29F6}" destId="{0B8951D1-FFCF-4DFF-8555-7AD84267E703}" srcOrd="0" destOrd="0" presId="urn:microsoft.com/office/officeart/2018/2/layout/IconLabelDescriptionList"/>
    <dgm:cxn modelId="{41A64750-2AA7-44EE-85EA-525A2A5FD567}" type="presParOf" srcId="{CCAC1844-5B9A-40C2-A9FD-E957E8BC29F6}" destId="{325A4680-ED2B-4865-BF3B-9FF4EC15E9E6}" srcOrd="1" destOrd="0" presId="urn:microsoft.com/office/officeart/2018/2/layout/IconLabelDescriptionList"/>
    <dgm:cxn modelId="{D0674395-8C39-466E-B17F-F207C6B6F47F}" type="presParOf" srcId="{CCAC1844-5B9A-40C2-A9FD-E957E8BC29F6}" destId="{5C09FD87-BF53-40D8-8B40-222A1DDC4D0C}" srcOrd="2" destOrd="0" presId="urn:microsoft.com/office/officeart/2018/2/layout/IconLabelDescriptionList"/>
    <dgm:cxn modelId="{AC89AB35-B361-4861-B6B9-6A06A5DE6BBF}" type="presParOf" srcId="{CCAC1844-5B9A-40C2-A9FD-E957E8BC29F6}" destId="{8CDF1BDF-9CD4-4778-94D2-19D12A2234D4}" srcOrd="3" destOrd="0" presId="urn:microsoft.com/office/officeart/2018/2/layout/IconLabelDescriptionList"/>
    <dgm:cxn modelId="{9FB93CFC-9392-4456-AC77-2BCC4E4E1143}" type="presParOf" srcId="{CCAC1844-5B9A-40C2-A9FD-E957E8BC29F6}" destId="{F2DF23DF-E2D0-432D-9CA2-48D9DAD1CCC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1DAF148-0676-4DA7-9280-44F4311854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85D81A-1FFB-413F-BD14-090F86FECBBA}">
      <dgm:prSet custT="1"/>
      <dgm:spPr/>
      <dgm:t>
        <a:bodyPr/>
        <a:lstStyle/>
        <a:p>
          <a:pPr>
            <a:lnSpc>
              <a:spcPct val="100000"/>
            </a:lnSpc>
          </a:pPr>
          <a:r>
            <a:rPr lang="en-US" sz="2000" b="1" i="0" baseline="0" dirty="0"/>
            <a:t>T</a:t>
          </a:r>
          <a:r>
            <a:rPr lang="en-PK" sz="2000" b="1" i="0" baseline="0" dirty="0"/>
            <a:t>rusted Computing:</a:t>
          </a:r>
          <a:endParaRPr lang="en-US" sz="2000" dirty="0"/>
        </a:p>
      </dgm:t>
    </dgm:pt>
    <dgm:pt modelId="{DA001525-85A7-4309-B73C-840CFD991722}" type="parTrans" cxnId="{EA8C3D1B-F959-4FB9-AA33-CBD8145B44E7}">
      <dgm:prSet/>
      <dgm:spPr/>
      <dgm:t>
        <a:bodyPr/>
        <a:lstStyle/>
        <a:p>
          <a:endParaRPr lang="en-US" sz="2400"/>
        </a:p>
      </dgm:t>
    </dgm:pt>
    <dgm:pt modelId="{072EB206-AD30-490C-A16E-CEC4AA387DC0}" type="sibTrans" cxnId="{EA8C3D1B-F959-4FB9-AA33-CBD8145B44E7}">
      <dgm:prSet/>
      <dgm:spPr/>
      <dgm:t>
        <a:bodyPr/>
        <a:lstStyle/>
        <a:p>
          <a:endParaRPr lang="en-US" sz="2400"/>
        </a:p>
      </dgm:t>
    </dgm:pt>
    <dgm:pt modelId="{501BEF7D-8808-48BE-A712-E7DEC0BC8D00}">
      <dgm:prSet custT="1"/>
      <dgm:spPr/>
      <dgm:t>
        <a:bodyPr/>
        <a:lstStyle/>
        <a:p>
          <a:pPr>
            <a:lnSpc>
              <a:spcPct val="100000"/>
            </a:lnSpc>
          </a:pPr>
          <a:r>
            <a:rPr lang="en-PK" sz="1400" b="0" i="0" baseline="0" dirty="0"/>
            <a:t>Technologies and policies designed to create secure and reliable computing systems.</a:t>
          </a:r>
          <a:endParaRPr lang="en-US" sz="1400" dirty="0"/>
        </a:p>
      </dgm:t>
    </dgm:pt>
    <dgm:pt modelId="{2452C0AE-5562-417D-85F6-5A76EAA5579C}" type="parTrans" cxnId="{CBE04422-DDFA-4409-B2AB-AE927D0BF941}">
      <dgm:prSet/>
      <dgm:spPr/>
      <dgm:t>
        <a:bodyPr/>
        <a:lstStyle/>
        <a:p>
          <a:endParaRPr lang="en-US" sz="2400"/>
        </a:p>
      </dgm:t>
    </dgm:pt>
    <dgm:pt modelId="{6A8705AB-301B-4051-9522-431F5D98C078}" type="sibTrans" cxnId="{CBE04422-DDFA-4409-B2AB-AE927D0BF941}">
      <dgm:prSet/>
      <dgm:spPr/>
      <dgm:t>
        <a:bodyPr/>
        <a:lstStyle/>
        <a:p>
          <a:endParaRPr lang="en-US" sz="2400"/>
        </a:p>
      </dgm:t>
    </dgm:pt>
    <dgm:pt modelId="{11FDDC68-17ED-4DD8-A2BB-E946DCD430BC}">
      <dgm:prSet custT="1"/>
      <dgm:spPr/>
      <dgm:t>
        <a:bodyPr/>
        <a:lstStyle/>
        <a:p>
          <a:pPr>
            <a:lnSpc>
              <a:spcPct val="100000"/>
            </a:lnSpc>
          </a:pPr>
          <a:r>
            <a:rPr lang="en-PK" sz="1400" b="0" i="0" baseline="0"/>
            <a:t>Trust in cloud computing is essential for widespread adoption.</a:t>
          </a:r>
          <a:endParaRPr lang="en-US" sz="1400"/>
        </a:p>
      </dgm:t>
    </dgm:pt>
    <dgm:pt modelId="{7B8ED1E3-7CBF-467C-966C-D8249F98E082}" type="parTrans" cxnId="{4B5A3737-8A26-45DB-8C4D-ACD60D52A1CB}">
      <dgm:prSet/>
      <dgm:spPr/>
      <dgm:t>
        <a:bodyPr/>
        <a:lstStyle/>
        <a:p>
          <a:endParaRPr lang="en-US" sz="2400"/>
        </a:p>
      </dgm:t>
    </dgm:pt>
    <dgm:pt modelId="{0DBDE56F-F92D-4DC0-868B-FEA376A83F1D}" type="sibTrans" cxnId="{4B5A3737-8A26-45DB-8C4D-ACD60D52A1CB}">
      <dgm:prSet/>
      <dgm:spPr/>
      <dgm:t>
        <a:bodyPr/>
        <a:lstStyle/>
        <a:p>
          <a:endParaRPr lang="en-US" sz="2400"/>
        </a:p>
      </dgm:t>
    </dgm:pt>
    <dgm:pt modelId="{A07638C5-1042-416B-A819-FD0DBCF90DE4}">
      <dgm:prSet custT="1"/>
      <dgm:spPr/>
      <dgm:t>
        <a:bodyPr/>
        <a:lstStyle/>
        <a:p>
          <a:pPr>
            <a:lnSpc>
              <a:spcPct val="100000"/>
            </a:lnSpc>
          </a:pPr>
          <a:r>
            <a:rPr lang="en-PK" sz="2000" b="1" i="0" baseline="0" dirty="0"/>
            <a:t>Trust Challenges:</a:t>
          </a:r>
          <a:endParaRPr lang="en-US" sz="2000" dirty="0"/>
        </a:p>
      </dgm:t>
    </dgm:pt>
    <dgm:pt modelId="{E0A29FA0-54BD-4393-9264-19DD80CE7422}" type="parTrans" cxnId="{2F295600-BCA2-48EB-9E6C-408497E6DAC4}">
      <dgm:prSet/>
      <dgm:spPr/>
      <dgm:t>
        <a:bodyPr/>
        <a:lstStyle/>
        <a:p>
          <a:endParaRPr lang="en-US" sz="2400"/>
        </a:p>
      </dgm:t>
    </dgm:pt>
    <dgm:pt modelId="{7561653C-36ED-4366-895A-4201AD4FA230}" type="sibTrans" cxnId="{2F295600-BCA2-48EB-9E6C-408497E6DAC4}">
      <dgm:prSet/>
      <dgm:spPr/>
      <dgm:t>
        <a:bodyPr/>
        <a:lstStyle/>
        <a:p>
          <a:endParaRPr lang="en-US" sz="2400"/>
        </a:p>
      </dgm:t>
    </dgm:pt>
    <dgm:pt modelId="{22A514B0-3AD3-444D-9772-9B7DDA226A4B}">
      <dgm:prSet custT="1"/>
      <dgm:spPr/>
      <dgm:t>
        <a:bodyPr/>
        <a:lstStyle/>
        <a:p>
          <a:pPr>
            <a:lnSpc>
              <a:spcPct val="100000"/>
            </a:lnSpc>
          </a:pPr>
          <a:r>
            <a:rPr lang="en-PK" sz="1400" b="0" i="0" baseline="0"/>
            <a:t>Consumer scepticism regarding cloud security.</a:t>
          </a:r>
          <a:endParaRPr lang="en-US" sz="1400"/>
        </a:p>
      </dgm:t>
    </dgm:pt>
    <dgm:pt modelId="{DDA0320D-DE9D-4E4D-9443-B3E48693CD60}" type="parTrans" cxnId="{EA6C27C6-ADAB-4279-859B-11902CD8E4AF}">
      <dgm:prSet/>
      <dgm:spPr/>
      <dgm:t>
        <a:bodyPr/>
        <a:lstStyle/>
        <a:p>
          <a:endParaRPr lang="en-US" sz="2400"/>
        </a:p>
      </dgm:t>
    </dgm:pt>
    <dgm:pt modelId="{96C98874-C66D-4016-92AD-699AB5B3AC7A}" type="sibTrans" cxnId="{EA6C27C6-ADAB-4279-859B-11902CD8E4AF}">
      <dgm:prSet/>
      <dgm:spPr/>
      <dgm:t>
        <a:bodyPr/>
        <a:lstStyle/>
        <a:p>
          <a:endParaRPr lang="en-US" sz="2400"/>
        </a:p>
      </dgm:t>
    </dgm:pt>
    <dgm:pt modelId="{42D2E4DF-1E7E-4C00-8349-D17A62A843F8}">
      <dgm:prSet custT="1"/>
      <dgm:spPr/>
      <dgm:t>
        <a:bodyPr/>
        <a:lstStyle/>
        <a:p>
          <a:pPr>
            <a:lnSpc>
              <a:spcPct val="100000"/>
            </a:lnSpc>
          </a:pPr>
          <a:r>
            <a:rPr lang="en-PK" sz="1400" b="0" i="0" baseline="0"/>
            <a:t>Efforts by providers to address concerns about insider and outsider threats.</a:t>
          </a:r>
          <a:endParaRPr lang="en-US" sz="1400"/>
        </a:p>
      </dgm:t>
    </dgm:pt>
    <dgm:pt modelId="{0C11FD68-B3D1-4546-81BB-5AE5D2174F16}" type="parTrans" cxnId="{F0B59C09-B626-4E99-950C-C99BEE49A89B}">
      <dgm:prSet/>
      <dgm:spPr/>
      <dgm:t>
        <a:bodyPr/>
        <a:lstStyle/>
        <a:p>
          <a:endParaRPr lang="en-US" sz="2400"/>
        </a:p>
      </dgm:t>
    </dgm:pt>
    <dgm:pt modelId="{CD07F91B-B7A4-4C2E-8765-615B664591CF}" type="sibTrans" cxnId="{F0B59C09-B626-4E99-950C-C99BEE49A89B}">
      <dgm:prSet/>
      <dgm:spPr/>
      <dgm:t>
        <a:bodyPr/>
        <a:lstStyle/>
        <a:p>
          <a:endParaRPr lang="en-US" sz="2400"/>
        </a:p>
      </dgm:t>
    </dgm:pt>
    <dgm:pt modelId="{C453B494-B901-4393-8883-8E9F937DF7CF}">
      <dgm:prSet custT="1"/>
      <dgm:spPr/>
      <dgm:t>
        <a:bodyPr/>
        <a:lstStyle/>
        <a:p>
          <a:pPr>
            <a:lnSpc>
              <a:spcPct val="100000"/>
            </a:lnSpc>
          </a:pPr>
          <a:r>
            <a:rPr lang="en-PK" sz="2000" b="1" i="0" baseline="0" dirty="0"/>
            <a:t>Certification Programs:</a:t>
          </a:r>
          <a:endParaRPr lang="en-US" sz="2000" dirty="0"/>
        </a:p>
      </dgm:t>
    </dgm:pt>
    <dgm:pt modelId="{A1682C6F-F103-457C-AC84-885AE16A5A9E}" type="parTrans" cxnId="{2CF15838-23E8-4D2A-9901-48327C9242EA}">
      <dgm:prSet/>
      <dgm:spPr/>
      <dgm:t>
        <a:bodyPr/>
        <a:lstStyle/>
        <a:p>
          <a:endParaRPr lang="en-US" sz="2400"/>
        </a:p>
      </dgm:t>
    </dgm:pt>
    <dgm:pt modelId="{E37E2A85-B7BE-4CF9-B253-3B4969132C57}" type="sibTrans" cxnId="{2CF15838-23E8-4D2A-9901-48327C9242EA}">
      <dgm:prSet/>
      <dgm:spPr/>
      <dgm:t>
        <a:bodyPr/>
        <a:lstStyle/>
        <a:p>
          <a:endParaRPr lang="en-US" sz="2400"/>
        </a:p>
      </dgm:t>
    </dgm:pt>
    <dgm:pt modelId="{90C3DDD2-2409-4D59-9A6B-99A155775EC5}">
      <dgm:prSet custT="1"/>
      <dgm:spPr/>
      <dgm:t>
        <a:bodyPr/>
        <a:lstStyle/>
        <a:p>
          <a:pPr>
            <a:lnSpc>
              <a:spcPct val="100000"/>
            </a:lnSpc>
          </a:pPr>
          <a:r>
            <a:rPr lang="en-PK" sz="1400" b="0" i="0" baseline="0"/>
            <a:t>Certifications like CSA STAR provide assurance of security and compliance.</a:t>
          </a:r>
          <a:endParaRPr lang="en-US" sz="1400"/>
        </a:p>
      </dgm:t>
    </dgm:pt>
    <dgm:pt modelId="{D48416F8-8C4D-4039-91BA-66A6F1F18BA5}" type="parTrans" cxnId="{EC324618-30F3-42B7-9B43-032F17EC2D4C}">
      <dgm:prSet/>
      <dgm:spPr/>
      <dgm:t>
        <a:bodyPr/>
        <a:lstStyle/>
        <a:p>
          <a:endParaRPr lang="en-US" sz="2400"/>
        </a:p>
      </dgm:t>
    </dgm:pt>
    <dgm:pt modelId="{93E7887A-C758-45D2-94A8-5D80CE5A1E38}" type="sibTrans" cxnId="{EC324618-30F3-42B7-9B43-032F17EC2D4C}">
      <dgm:prSet/>
      <dgm:spPr/>
      <dgm:t>
        <a:bodyPr/>
        <a:lstStyle/>
        <a:p>
          <a:endParaRPr lang="en-US" sz="2400"/>
        </a:p>
      </dgm:t>
    </dgm:pt>
    <dgm:pt modelId="{340B4E1A-76FD-48CC-837E-930D94930815}">
      <dgm:prSet custT="1"/>
      <dgm:spPr/>
      <dgm:t>
        <a:bodyPr/>
        <a:lstStyle/>
        <a:p>
          <a:pPr>
            <a:lnSpc>
              <a:spcPct val="100000"/>
            </a:lnSpc>
          </a:pPr>
          <a:r>
            <a:rPr lang="en-PK" sz="1400" b="0" i="0" baseline="0"/>
            <a:t>Act as quality stamps for cloud services, boosting consumer confidence.</a:t>
          </a:r>
          <a:endParaRPr lang="en-US" sz="1400"/>
        </a:p>
      </dgm:t>
    </dgm:pt>
    <dgm:pt modelId="{CD919542-2A11-4E78-90F2-5AA99BEC0A30}" type="parTrans" cxnId="{AC28754D-BC7F-4362-935A-2420CD750138}">
      <dgm:prSet/>
      <dgm:spPr/>
      <dgm:t>
        <a:bodyPr/>
        <a:lstStyle/>
        <a:p>
          <a:endParaRPr lang="en-US" sz="2400"/>
        </a:p>
      </dgm:t>
    </dgm:pt>
    <dgm:pt modelId="{627267D2-01C1-4628-9E86-AB0BC3F32B78}" type="sibTrans" cxnId="{AC28754D-BC7F-4362-935A-2420CD750138}">
      <dgm:prSet/>
      <dgm:spPr/>
      <dgm:t>
        <a:bodyPr/>
        <a:lstStyle/>
        <a:p>
          <a:endParaRPr lang="en-US" sz="2400"/>
        </a:p>
      </dgm:t>
    </dgm:pt>
    <dgm:pt modelId="{4F4A31B1-0EC6-4E9F-B0D3-FB34B65C35F9}">
      <dgm:prSet custT="1"/>
      <dgm:spPr/>
      <dgm:t>
        <a:bodyPr/>
        <a:lstStyle/>
        <a:p>
          <a:pPr>
            <a:lnSpc>
              <a:spcPct val="100000"/>
            </a:lnSpc>
          </a:pPr>
          <a:r>
            <a:rPr lang="en-PK" sz="2000" b="1" i="0" baseline="0" dirty="0"/>
            <a:t>Provider Transparency:</a:t>
          </a:r>
          <a:endParaRPr lang="en-US" sz="2000" dirty="0"/>
        </a:p>
      </dgm:t>
    </dgm:pt>
    <dgm:pt modelId="{2D0E56C0-2282-49F2-AA7F-60E6F523CFB2}" type="parTrans" cxnId="{AB422600-5D21-4239-B569-DEE6277BFD45}">
      <dgm:prSet/>
      <dgm:spPr/>
      <dgm:t>
        <a:bodyPr/>
        <a:lstStyle/>
        <a:p>
          <a:endParaRPr lang="en-US" sz="2400"/>
        </a:p>
      </dgm:t>
    </dgm:pt>
    <dgm:pt modelId="{3547FE08-6043-49C7-8435-115FC0E9895E}" type="sibTrans" cxnId="{AB422600-5D21-4239-B569-DEE6277BFD45}">
      <dgm:prSet/>
      <dgm:spPr/>
      <dgm:t>
        <a:bodyPr/>
        <a:lstStyle/>
        <a:p>
          <a:endParaRPr lang="en-US" sz="2400"/>
        </a:p>
      </dgm:t>
    </dgm:pt>
    <dgm:pt modelId="{8F761CD4-B42F-45D3-87DE-03EFB2B79ECB}">
      <dgm:prSet custT="1"/>
      <dgm:spPr/>
      <dgm:t>
        <a:bodyPr/>
        <a:lstStyle/>
        <a:p>
          <a:pPr>
            <a:lnSpc>
              <a:spcPct val="100000"/>
            </a:lnSpc>
          </a:pPr>
          <a:r>
            <a:rPr lang="en-PK" sz="1400" b="0" i="0" baseline="0"/>
            <a:t>Major providers (e.g., Google, Amazon, Microsoft) work to increase transparency regarding their security practices.</a:t>
          </a:r>
          <a:endParaRPr lang="en-US" sz="1400"/>
        </a:p>
      </dgm:t>
    </dgm:pt>
    <dgm:pt modelId="{13ABDE22-67A3-40C3-A80D-F69F7E09ACD1}" type="parTrans" cxnId="{801B6977-56FE-4190-87BF-16A35B812567}">
      <dgm:prSet/>
      <dgm:spPr/>
      <dgm:t>
        <a:bodyPr/>
        <a:lstStyle/>
        <a:p>
          <a:endParaRPr lang="en-US" sz="2400"/>
        </a:p>
      </dgm:t>
    </dgm:pt>
    <dgm:pt modelId="{99F73798-C57A-4D5A-A161-2B9FF737ECDF}" type="sibTrans" cxnId="{801B6977-56FE-4190-87BF-16A35B812567}">
      <dgm:prSet/>
      <dgm:spPr/>
      <dgm:t>
        <a:bodyPr/>
        <a:lstStyle/>
        <a:p>
          <a:endParaRPr lang="en-US" sz="2400"/>
        </a:p>
      </dgm:t>
    </dgm:pt>
    <dgm:pt modelId="{A11E99EA-11DD-41E7-B8BE-2A43DFB1FFB3}">
      <dgm:prSet custT="1"/>
      <dgm:spPr/>
      <dgm:t>
        <a:bodyPr/>
        <a:lstStyle/>
        <a:p>
          <a:pPr>
            <a:lnSpc>
              <a:spcPct val="100000"/>
            </a:lnSpc>
          </a:pPr>
          <a:r>
            <a:rPr lang="en-PK" sz="1400" b="0" i="0" baseline="0"/>
            <a:t>Ongoing efforts to build and maintain trust with consumers.</a:t>
          </a:r>
          <a:endParaRPr lang="en-US" sz="1400"/>
        </a:p>
      </dgm:t>
    </dgm:pt>
    <dgm:pt modelId="{467A994F-98F6-45E1-94BB-DF20F8B7EA18}" type="parTrans" cxnId="{42930434-83BF-44BD-ADE4-2C5F345DB9E5}">
      <dgm:prSet/>
      <dgm:spPr/>
      <dgm:t>
        <a:bodyPr/>
        <a:lstStyle/>
        <a:p>
          <a:endParaRPr lang="en-US" sz="2400"/>
        </a:p>
      </dgm:t>
    </dgm:pt>
    <dgm:pt modelId="{E003E5A6-2064-48E6-90A9-233F81D9241A}" type="sibTrans" cxnId="{42930434-83BF-44BD-ADE4-2C5F345DB9E5}">
      <dgm:prSet/>
      <dgm:spPr/>
      <dgm:t>
        <a:bodyPr/>
        <a:lstStyle/>
        <a:p>
          <a:endParaRPr lang="en-US" sz="2400"/>
        </a:p>
      </dgm:t>
    </dgm:pt>
    <dgm:pt modelId="{393DF69E-D569-4ADE-ACF7-7AD78F5153A6}" type="pres">
      <dgm:prSet presAssocID="{61DAF148-0676-4DA7-9280-44F431185474}" presName="root" presStyleCnt="0">
        <dgm:presLayoutVars>
          <dgm:dir/>
          <dgm:resizeHandles val="exact"/>
        </dgm:presLayoutVars>
      </dgm:prSet>
      <dgm:spPr/>
    </dgm:pt>
    <dgm:pt modelId="{FE94540E-A50C-4947-A664-7B6AAD3BF44C}" type="pres">
      <dgm:prSet presAssocID="{BC85D81A-1FFB-413F-BD14-090F86FECBBA}" presName="compNode" presStyleCnt="0"/>
      <dgm:spPr/>
    </dgm:pt>
    <dgm:pt modelId="{91111A61-A234-4895-930F-8A4526396D79}" type="pres">
      <dgm:prSet presAssocID="{BC85D81A-1FFB-413F-BD14-090F86FECBBA}" presName="bgRect" presStyleLbl="bgShp" presStyleIdx="0" presStyleCnt="4"/>
      <dgm:spPr/>
    </dgm:pt>
    <dgm:pt modelId="{C6E96F1A-B0E8-4EF3-B715-2992A0635003}" type="pres">
      <dgm:prSet presAssocID="{BC85D81A-1FFB-413F-BD14-090F86FECBB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081DB38A-D4F5-4604-996F-C6C5E0121116}" type="pres">
      <dgm:prSet presAssocID="{BC85D81A-1FFB-413F-BD14-090F86FECBBA}" presName="spaceRect" presStyleCnt="0"/>
      <dgm:spPr/>
    </dgm:pt>
    <dgm:pt modelId="{15FCABFB-F1A9-4B4B-8385-B771B9CD0363}" type="pres">
      <dgm:prSet presAssocID="{BC85D81A-1FFB-413F-BD14-090F86FECBBA}" presName="parTx" presStyleLbl="revTx" presStyleIdx="0" presStyleCnt="8">
        <dgm:presLayoutVars>
          <dgm:chMax val="0"/>
          <dgm:chPref val="0"/>
        </dgm:presLayoutVars>
      </dgm:prSet>
      <dgm:spPr/>
    </dgm:pt>
    <dgm:pt modelId="{1F04729F-8C38-41FA-BECA-71776F16CE99}" type="pres">
      <dgm:prSet presAssocID="{BC85D81A-1FFB-413F-BD14-090F86FECBBA}" presName="desTx" presStyleLbl="revTx" presStyleIdx="1" presStyleCnt="8">
        <dgm:presLayoutVars/>
      </dgm:prSet>
      <dgm:spPr/>
    </dgm:pt>
    <dgm:pt modelId="{C00A60D3-1DB1-41A3-990C-71223C284AF5}" type="pres">
      <dgm:prSet presAssocID="{072EB206-AD30-490C-A16E-CEC4AA387DC0}" presName="sibTrans" presStyleCnt="0"/>
      <dgm:spPr/>
    </dgm:pt>
    <dgm:pt modelId="{95B30DF5-D13C-49EC-B011-348E66D75404}" type="pres">
      <dgm:prSet presAssocID="{A07638C5-1042-416B-A819-FD0DBCF90DE4}" presName="compNode" presStyleCnt="0"/>
      <dgm:spPr/>
    </dgm:pt>
    <dgm:pt modelId="{58C4FE80-772D-4BD4-B57A-83DAC787245D}" type="pres">
      <dgm:prSet presAssocID="{A07638C5-1042-416B-A819-FD0DBCF90DE4}" presName="bgRect" presStyleLbl="bgShp" presStyleIdx="1" presStyleCnt="4"/>
      <dgm:spPr/>
    </dgm:pt>
    <dgm:pt modelId="{98E4DC87-58D8-4014-8A1E-29C7565667B4}" type="pres">
      <dgm:prSet presAssocID="{A07638C5-1042-416B-A819-FD0DBCF90D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0DE11D67-FCCC-4F73-BCE3-886A59E6EBF9}" type="pres">
      <dgm:prSet presAssocID="{A07638C5-1042-416B-A819-FD0DBCF90DE4}" presName="spaceRect" presStyleCnt="0"/>
      <dgm:spPr/>
    </dgm:pt>
    <dgm:pt modelId="{68759BB4-958F-4600-AD4E-B49C42536301}" type="pres">
      <dgm:prSet presAssocID="{A07638C5-1042-416B-A819-FD0DBCF90DE4}" presName="parTx" presStyleLbl="revTx" presStyleIdx="2" presStyleCnt="8">
        <dgm:presLayoutVars>
          <dgm:chMax val="0"/>
          <dgm:chPref val="0"/>
        </dgm:presLayoutVars>
      </dgm:prSet>
      <dgm:spPr/>
    </dgm:pt>
    <dgm:pt modelId="{41BB435B-4941-4D65-9208-29D1C9AE40D5}" type="pres">
      <dgm:prSet presAssocID="{A07638C5-1042-416B-A819-FD0DBCF90DE4}" presName="desTx" presStyleLbl="revTx" presStyleIdx="3" presStyleCnt="8">
        <dgm:presLayoutVars/>
      </dgm:prSet>
      <dgm:spPr/>
    </dgm:pt>
    <dgm:pt modelId="{92396845-5398-49A6-8FC0-932EA553DC85}" type="pres">
      <dgm:prSet presAssocID="{7561653C-36ED-4366-895A-4201AD4FA230}" presName="sibTrans" presStyleCnt="0"/>
      <dgm:spPr/>
    </dgm:pt>
    <dgm:pt modelId="{25475EB7-47EC-4DBC-AFFA-C6A7B0100B9A}" type="pres">
      <dgm:prSet presAssocID="{C453B494-B901-4393-8883-8E9F937DF7CF}" presName="compNode" presStyleCnt="0"/>
      <dgm:spPr/>
    </dgm:pt>
    <dgm:pt modelId="{3F17F9F2-6A71-482D-8CDE-38FD9D722552}" type="pres">
      <dgm:prSet presAssocID="{C453B494-B901-4393-8883-8E9F937DF7CF}" presName="bgRect" presStyleLbl="bgShp" presStyleIdx="2" presStyleCnt="4"/>
      <dgm:spPr/>
    </dgm:pt>
    <dgm:pt modelId="{610304D3-54EB-4C1C-9274-585692D33291}" type="pres">
      <dgm:prSet presAssocID="{C453B494-B901-4393-8883-8E9F937DF7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a:ext>
      </dgm:extLst>
    </dgm:pt>
    <dgm:pt modelId="{6E417C5D-B402-40D4-ABFA-89B1FEB55D4B}" type="pres">
      <dgm:prSet presAssocID="{C453B494-B901-4393-8883-8E9F937DF7CF}" presName="spaceRect" presStyleCnt="0"/>
      <dgm:spPr/>
    </dgm:pt>
    <dgm:pt modelId="{1D27CBA7-D01C-4867-9EB8-11FE4ABA7FC6}" type="pres">
      <dgm:prSet presAssocID="{C453B494-B901-4393-8883-8E9F937DF7CF}" presName="parTx" presStyleLbl="revTx" presStyleIdx="4" presStyleCnt="8">
        <dgm:presLayoutVars>
          <dgm:chMax val="0"/>
          <dgm:chPref val="0"/>
        </dgm:presLayoutVars>
      </dgm:prSet>
      <dgm:spPr/>
    </dgm:pt>
    <dgm:pt modelId="{C03CE816-52D2-47C3-AAF3-D7D043D8FC62}" type="pres">
      <dgm:prSet presAssocID="{C453B494-B901-4393-8883-8E9F937DF7CF}" presName="desTx" presStyleLbl="revTx" presStyleIdx="5" presStyleCnt="8">
        <dgm:presLayoutVars/>
      </dgm:prSet>
      <dgm:spPr/>
    </dgm:pt>
    <dgm:pt modelId="{F9F01786-F103-4A0E-A999-9E6E3C6F8876}" type="pres">
      <dgm:prSet presAssocID="{E37E2A85-B7BE-4CF9-B253-3B4969132C57}" presName="sibTrans" presStyleCnt="0"/>
      <dgm:spPr/>
    </dgm:pt>
    <dgm:pt modelId="{EB506CB2-7E8E-4BBA-AEAA-F7283C3A8339}" type="pres">
      <dgm:prSet presAssocID="{4F4A31B1-0EC6-4E9F-B0D3-FB34B65C35F9}" presName="compNode" presStyleCnt="0"/>
      <dgm:spPr/>
    </dgm:pt>
    <dgm:pt modelId="{3FA8A63D-6428-4A79-9E50-2474B2196089}" type="pres">
      <dgm:prSet presAssocID="{4F4A31B1-0EC6-4E9F-B0D3-FB34B65C35F9}" presName="bgRect" presStyleLbl="bgShp" presStyleIdx="3" presStyleCnt="4"/>
      <dgm:spPr/>
    </dgm:pt>
    <dgm:pt modelId="{767A94C1-6E91-47CF-8D5B-C253BE9C0E91}" type="pres">
      <dgm:prSet presAssocID="{4F4A31B1-0EC6-4E9F-B0D3-FB34B65C35F9}"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inoculars with solid fill"/>
        </a:ext>
      </dgm:extLst>
    </dgm:pt>
    <dgm:pt modelId="{F581817D-42DC-41DD-9021-EE61E6C0E8EE}" type="pres">
      <dgm:prSet presAssocID="{4F4A31B1-0EC6-4E9F-B0D3-FB34B65C35F9}" presName="spaceRect" presStyleCnt="0"/>
      <dgm:spPr/>
    </dgm:pt>
    <dgm:pt modelId="{82A4B1EA-7633-4786-A1A0-2F52EB0C621B}" type="pres">
      <dgm:prSet presAssocID="{4F4A31B1-0EC6-4E9F-B0D3-FB34B65C35F9}" presName="parTx" presStyleLbl="revTx" presStyleIdx="6" presStyleCnt="8">
        <dgm:presLayoutVars>
          <dgm:chMax val="0"/>
          <dgm:chPref val="0"/>
        </dgm:presLayoutVars>
      </dgm:prSet>
      <dgm:spPr/>
    </dgm:pt>
    <dgm:pt modelId="{7F31D313-FDE9-47E1-B235-0236AC5C23E6}" type="pres">
      <dgm:prSet presAssocID="{4F4A31B1-0EC6-4E9F-B0D3-FB34B65C35F9}" presName="desTx" presStyleLbl="revTx" presStyleIdx="7" presStyleCnt="8">
        <dgm:presLayoutVars/>
      </dgm:prSet>
      <dgm:spPr/>
    </dgm:pt>
  </dgm:ptLst>
  <dgm:cxnLst>
    <dgm:cxn modelId="{AB422600-5D21-4239-B569-DEE6277BFD45}" srcId="{61DAF148-0676-4DA7-9280-44F431185474}" destId="{4F4A31B1-0EC6-4E9F-B0D3-FB34B65C35F9}" srcOrd="3" destOrd="0" parTransId="{2D0E56C0-2282-49F2-AA7F-60E6F523CFB2}" sibTransId="{3547FE08-6043-49C7-8435-115FC0E9895E}"/>
    <dgm:cxn modelId="{2F295600-BCA2-48EB-9E6C-408497E6DAC4}" srcId="{61DAF148-0676-4DA7-9280-44F431185474}" destId="{A07638C5-1042-416B-A819-FD0DBCF90DE4}" srcOrd="1" destOrd="0" parTransId="{E0A29FA0-54BD-4393-9264-19DD80CE7422}" sibTransId="{7561653C-36ED-4366-895A-4201AD4FA230}"/>
    <dgm:cxn modelId="{1D299509-988D-4711-BC07-1F785BB1D5E1}" type="presOf" srcId="{4F4A31B1-0EC6-4E9F-B0D3-FB34B65C35F9}" destId="{82A4B1EA-7633-4786-A1A0-2F52EB0C621B}" srcOrd="0" destOrd="0" presId="urn:microsoft.com/office/officeart/2018/2/layout/IconVerticalSolidList"/>
    <dgm:cxn modelId="{F0B59C09-B626-4E99-950C-C99BEE49A89B}" srcId="{A07638C5-1042-416B-A819-FD0DBCF90DE4}" destId="{42D2E4DF-1E7E-4C00-8349-D17A62A843F8}" srcOrd="1" destOrd="0" parTransId="{0C11FD68-B3D1-4546-81BB-5AE5D2174F16}" sibTransId="{CD07F91B-B7A4-4C2E-8765-615B664591CF}"/>
    <dgm:cxn modelId="{3DFC4A0E-4CBD-43E5-8A98-8992E6E5BEA6}" type="presOf" srcId="{A11E99EA-11DD-41E7-B8BE-2A43DFB1FFB3}" destId="{7F31D313-FDE9-47E1-B235-0236AC5C23E6}" srcOrd="0" destOrd="1" presId="urn:microsoft.com/office/officeart/2018/2/layout/IconVerticalSolidList"/>
    <dgm:cxn modelId="{E5AF0C10-37A6-4159-998C-9FC1C1B14392}" type="presOf" srcId="{11FDDC68-17ED-4DD8-A2BB-E946DCD430BC}" destId="{1F04729F-8C38-41FA-BECA-71776F16CE99}" srcOrd="0" destOrd="1" presId="urn:microsoft.com/office/officeart/2018/2/layout/IconVerticalSolidList"/>
    <dgm:cxn modelId="{5C727C12-FF01-40DA-A34C-8D4720C54136}" type="presOf" srcId="{501BEF7D-8808-48BE-A712-E7DEC0BC8D00}" destId="{1F04729F-8C38-41FA-BECA-71776F16CE99}" srcOrd="0" destOrd="0" presId="urn:microsoft.com/office/officeart/2018/2/layout/IconVerticalSolidList"/>
    <dgm:cxn modelId="{EC324618-30F3-42B7-9B43-032F17EC2D4C}" srcId="{C453B494-B901-4393-8883-8E9F937DF7CF}" destId="{90C3DDD2-2409-4D59-9A6B-99A155775EC5}" srcOrd="0" destOrd="0" parTransId="{D48416F8-8C4D-4039-91BA-66A6F1F18BA5}" sibTransId="{93E7887A-C758-45D2-94A8-5D80CE5A1E38}"/>
    <dgm:cxn modelId="{EA8C3D1B-F959-4FB9-AA33-CBD8145B44E7}" srcId="{61DAF148-0676-4DA7-9280-44F431185474}" destId="{BC85D81A-1FFB-413F-BD14-090F86FECBBA}" srcOrd="0" destOrd="0" parTransId="{DA001525-85A7-4309-B73C-840CFD991722}" sibTransId="{072EB206-AD30-490C-A16E-CEC4AA387DC0}"/>
    <dgm:cxn modelId="{CBE04422-DDFA-4409-B2AB-AE927D0BF941}" srcId="{BC85D81A-1FFB-413F-BD14-090F86FECBBA}" destId="{501BEF7D-8808-48BE-A712-E7DEC0BC8D00}" srcOrd="0" destOrd="0" parTransId="{2452C0AE-5562-417D-85F6-5A76EAA5579C}" sibTransId="{6A8705AB-301B-4051-9522-431F5D98C078}"/>
    <dgm:cxn modelId="{AD155C2A-1BBA-4235-AF34-EE48C818275C}" type="presOf" srcId="{340B4E1A-76FD-48CC-837E-930D94930815}" destId="{C03CE816-52D2-47C3-AAF3-D7D043D8FC62}" srcOrd="0" destOrd="1" presId="urn:microsoft.com/office/officeart/2018/2/layout/IconVerticalSolidList"/>
    <dgm:cxn modelId="{5A939733-A930-444C-97B8-A1D1254A6CBD}" type="presOf" srcId="{42D2E4DF-1E7E-4C00-8349-D17A62A843F8}" destId="{41BB435B-4941-4D65-9208-29D1C9AE40D5}" srcOrd="0" destOrd="1" presId="urn:microsoft.com/office/officeart/2018/2/layout/IconVerticalSolidList"/>
    <dgm:cxn modelId="{42930434-83BF-44BD-ADE4-2C5F345DB9E5}" srcId="{4F4A31B1-0EC6-4E9F-B0D3-FB34B65C35F9}" destId="{A11E99EA-11DD-41E7-B8BE-2A43DFB1FFB3}" srcOrd="1" destOrd="0" parTransId="{467A994F-98F6-45E1-94BB-DF20F8B7EA18}" sibTransId="{E003E5A6-2064-48E6-90A9-233F81D9241A}"/>
    <dgm:cxn modelId="{4B5A3737-8A26-45DB-8C4D-ACD60D52A1CB}" srcId="{BC85D81A-1FFB-413F-BD14-090F86FECBBA}" destId="{11FDDC68-17ED-4DD8-A2BB-E946DCD430BC}" srcOrd="1" destOrd="0" parTransId="{7B8ED1E3-7CBF-467C-966C-D8249F98E082}" sibTransId="{0DBDE56F-F92D-4DC0-868B-FEA376A83F1D}"/>
    <dgm:cxn modelId="{2CF15838-23E8-4D2A-9901-48327C9242EA}" srcId="{61DAF148-0676-4DA7-9280-44F431185474}" destId="{C453B494-B901-4393-8883-8E9F937DF7CF}" srcOrd="2" destOrd="0" parTransId="{A1682C6F-F103-457C-AC84-885AE16A5A9E}" sibTransId="{E37E2A85-B7BE-4CF9-B253-3B4969132C57}"/>
    <dgm:cxn modelId="{8D0BA14B-CAF0-4591-AAC3-D45D0418FC7F}" type="presOf" srcId="{90C3DDD2-2409-4D59-9A6B-99A155775EC5}" destId="{C03CE816-52D2-47C3-AAF3-D7D043D8FC62}" srcOrd="0" destOrd="0" presId="urn:microsoft.com/office/officeart/2018/2/layout/IconVerticalSolidList"/>
    <dgm:cxn modelId="{AC28754D-BC7F-4362-935A-2420CD750138}" srcId="{C453B494-B901-4393-8883-8E9F937DF7CF}" destId="{340B4E1A-76FD-48CC-837E-930D94930815}" srcOrd="1" destOrd="0" parTransId="{CD919542-2A11-4E78-90F2-5AA99BEC0A30}" sibTransId="{627267D2-01C1-4628-9E86-AB0BC3F32B78}"/>
    <dgm:cxn modelId="{44DAF653-5FC0-47EA-B4BF-6D2CF2747EF7}" type="presOf" srcId="{BC85D81A-1FFB-413F-BD14-090F86FECBBA}" destId="{15FCABFB-F1A9-4B4B-8385-B771B9CD0363}" srcOrd="0" destOrd="0" presId="urn:microsoft.com/office/officeart/2018/2/layout/IconVerticalSolidList"/>
    <dgm:cxn modelId="{801B6977-56FE-4190-87BF-16A35B812567}" srcId="{4F4A31B1-0EC6-4E9F-B0D3-FB34B65C35F9}" destId="{8F761CD4-B42F-45D3-87DE-03EFB2B79ECB}" srcOrd="0" destOrd="0" parTransId="{13ABDE22-67A3-40C3-A80D-F69F7E09ACD1}" sibTransId="{99F73798-C57A-4D5A-A161-2B9FF737ECDF}"/>
    <dgm:cxn modelId="{2BA19A93-BE63-419D-BAAD-8209E1D89312}" type="presOf" srcId="{61DAF148-0676-4DA7-9280-44F431185474}" destId="{393DF69E-D569-4ADE-ACF7-7AD78F5153A6}" srcOrd="0" destOrd="0" presId="urn:microsoft.com/office/officeart/2018/2/layout/IconVerticalSolidList"/>
    <dgm:cxn modelId="{EF1433B0-5FBB-4CBA-A4B2-75223AA85C5C}" type="presOf" srcId="{C453B494-B901-4393-8883-8E9F937DF7CF}" destId="{1D27CBA7-D01C-4867-9EB8-11FE4ABA7FC6}" srcOrd="0" destOrd="0" presId="urn:microsoft.com/office/officeart/2018/2/layout/IconVerticalSolidList"/>
    <dgm:cxn modelId="{75BF81B8-FB8B-4FE9-B1F4-BD9C95E80AAB}" type="presOf" srcId="{A07638C5-1042-416B-A819-FD0DBCF90DE4}" destId="{68759BB4-958F-4600-AD4E-B49C42536301}" srcOrd="0" destOrd="0" presId="urn:microsoft.com/office/officeart/2018/2/layout/IconVerticalSolidList"/>
    <dgm:cxn modelId="{EA6C27C6-ADAB-4279-859B-11902CD8E4AF}" srcId="{A07638C5-1042-416B-A819-FD0DBCF90DE4}" destId="{22A514B0-3AD3-444D-9772-9B7DDA226A4B}" srcOrd="0" destOrd="0" parTransId="{DDA0320D-DE9D-4E4D-9443-B3E48693CD60}" sibTransId="{96C98874-C66D-4016-92AD-699AB5B3AC7A}"/>
    <dgm:cxn modelId="{D6BEC5DF-E26B-44DE-AB58-993963BF3083}" type="presOf" srcId="{22A514B0-3AD3-444D-9772-9B7DDA226A4B}" destId="{41BB435B-4941-4D65-9208-29D1C9AE40D5}" srcOrd="0" destOrd="0" presId="urn:microsoft.com/office/officeart/2018/2/layout/IconVerticalSolidList"/>
    <dgm:cxn modelId="{C16C98E9-5D08-4F07-890D-12162F1CB635}" type="presOf" srcId="{8F761CD4-B42F-45D3-87DE-03EFB2B79ECB}" destId="{7F31D313-FDE9-47E1-B235-0236AC5C23E6}" srcOrd="0" destOrd="0" presId="urn:microsoft.com/office/officeart/2018/2/layout/IconVerticalSolidList"/>
    <dgm:cxn modelId="{C58ACE7A-09B6-4BFD-819F-44E8E5ED66B0}" type="presParOf" srcId="{393DF69E-D569-4ADE-ACF7-7AD78F5153A6}" destId="{FE94540E-A50C-4947-A664-7B6AAD3BF44C}" srcOrd="0" destOrd="0" presId="urn:microsoft.com/office/officeart/2018/2/layout/IconVerticalSolidList"/>
    <dgm:cxn modelId="{F257BDE5-3D91-4CBC-ADEA-A888F9F5181E}" type="presParOf" srcId="{FE94540E-A50C-4947-A664-7B6AAD3BF44C}" destId="{91111A61-A234-4895-930F-8A4526396D79}" srcOrd="0" destOrd="0" presId="urn:microsoft.com/office/officeart/2018/2/layout/IconVerticalSolidList"/>
    <dgm:cxn modelId="{6565B407-C5DA-4F94-9DB2-6C36591DE4A1}" type="presParOf" srcId="{FE94540E-A50C-4947-A664-7B6AAD3BF44C}" destId="{C6E96F1A-B0E8-4EF3-B715-2992A0635003}" srcOrd="1" destOrd="0" presId="urn:microsoft.com/office/officeart/2018/2/layout/IconVerticalSolidList"/>
    <dgm:cxn modelId="{2641BB60-4441-4BF9-8225-38B2A15A61F3}" type="presParOf" srcId="{FE94540E-A50C-4947-A664-7B6AAD3BF44C}" destId="{081DB38A-D4F5-4604-996F-C6C5E0121116}" srcOrd="2" destOrd="0" presId="urn:microsoft.com/office/officeart/2018/2/layout/IconVerticalSolidList"/>
    <dgm:cxn modelId="{6CDA810C-B3BE-4AA6-A57F-090ACCE9824E}" type="presParOf" srcId="{FE94540E-A50C-4947-A664-7B6AAD3BF44C}" destId="{15FCABFB-F1A9-4B4B-8385-B771B9CD0363}" srcOrd="3" destOrd="0" presId="urn:microsoft.com/office/officeart/2018/2/layout/IconVerticalSolidList"/>
    <dgm:cxn modelId="{E70B3B3F-929D-4729-9385-C1862D83CD32}" type="presParOf" srcId="{FE94540E-A50C-4947-A664-7B6AAD3BF44C}" destId="{1F04729F-8C38-41FA-BECA-71776F16CE99}" srcOrd="4" destOrd="0" presId="urn:microsoft.com/office/officeart/2018/2/layout/IconVerticalSolidList"/>
    <dgm:cxn modelId="{6C2BB9F8-F29E-416B-88C2-69B277902C36}" type="presParOf" srcId="{393DF69E-D569-4ADE-ACF7-7AD78F5153A6}" destId="{C00A60D3-1DB1-41A3-990C-71223C284AF5}" srcOrd="1" destOrd="0" presId="urn:microsoft.com/office/officeart/2018/2/layout/IconVerticalSolidList"/>
    <dgm:cxn modelId="{46E01FCC-78CE-4990-BE1E-02C797FB2649}" type="presParOf" srcId="{393DF69E-D569-4ADE-ACF7-7AD78F5153A6}" destId="{95B30DF5-D13C-49EC-B011-348E66D75404}" srcOrd="2" destOrd="0" presId="urn:microsoft.com/office/officeart/2018/2/layout/IconVerticalSolidList"/>
    <dgm:cxn modelId="{C490F59F-27D5-4299-B497-98F1C5A52DC0}" type="presParOf" srcId="{95B30DF5-D13C-49EC-B011-348E66D75404}" destId="{58C4FE80-772D-4BD4-B57A-83DAC787245D}" srcOrd="0" destOrd="0" presId="urn:microsoft.com/office/officeart/2018/2/layout/IconVerticalSolidList"/>
    <dgm:cxn modelId="{B5001DD7-EF11-4FC0-B11D-2DA1602B6CD6}" type="presParOf" srcId="{95B30DF5-D13C-49EC-B011-348E66D75404}" destId="{98E4DC87-58D8-4014-8A1E-29C7565667B4}" srcOrd="1" destOrd="0" presId="urn:microsoft.com/office/officeart/2018/2/layout/IconVerticalSolidList"/>
    <dgm:cxn modelId="{476ECF6F-9368-43E4-B842-7034F3BD69FD}" type="presParOf" srcId="{95B30DF5-D13C-49EC-B011-348E66D75404}" destId="{0DE11D67-FCCC-4F73-BCE3-886A59E6EBF9}" srcOrd="2" destOrd="0" presId="urn:microsoft.com/office/officeart/2018/2/layout/IconVerticalSolidList"/>
    <dgm:cxn modelId="{3E8780C8-AAEB-4463-A486-60841700D609}" type="presParOf" srcId="{95B30DF5-D13C-49EC-B011-348E66D75404}" destId="{68759BB4-958F-4600-AD4E-B49C42536301}" srcOrd="3" destOrd="0" presId="urn:microsoft.com/office/officeart/2018/2/layout/IconVerticalSolidList"/>
    <dgm:cxn modelId="{D290E3AC-090E-469F-AD7C-0254292085C7}" type="presParOf" srcId="{95B30DF5-D13C-49EC-B011-348E66D75404}" destId="{41BB435B-4941-4D65-9208-29D1C9AE40D5}" srcOrd="4" destOrd="0" presId="urn:microsoft.com/office/officeart/2018/2/layout/IconVerticalSolidList"/>
    <dgm:cxn modelId="{2874FC2D-8FED-44A6-BBFE-95464443E417}" type="presParOf" srcId="{393DF69E-D569-4ADE-ACF7-7AD78F5153A6}" destId="{92396845-5398-49A6-8FC0-932EA553DC85}" srcOrd="3" destOrd="0" presId="urn:microsoft.com/office/officeart/2018/2/layout/IconVerticalSolidList"/>
    <dgm:cxn modelId="{14A73CC1-F59F-4778-BC25-CE1D0146871D}" type="presParOf" srcId="{393DF69E-D569-4ADE-ACF7-7AD78F5153A6}" destId="{25475EB7-47EC-4DBC-AFFA-C6A7B0100B9A}" srcOrd="4" destOrd="0" presId="urn:microsoft.com/office/officeart/2018/2/layout/IconVerticalSolidList"/>
    <dgm:cxn modelId="{CF149C8A-09D8-471B-BC23-85EDB97C22A2}" type="presParOf" srcId="{25475EB7-47EC-4DBC-AFFA-C6A7B0100B9A}" destId="{3F17F9F2-6A71-482D-8CDE-38FD9D722552}" srcOrd="0" destOrd="0" presId="urn:microsoft.com/office/officeart/2018/2/layout/IconVerticalSolidList"/>
    <dgm:cxn modelId="{27267C15-6FEB-47DA-8F6E-301D96577DE3}" type="presParOf" srcId="{25475EB7-47EC-4DBC-AFFA-C6A7B0100B9A}" destId="{610304D3-54EB-4C1C-9274-585692D33291}" srcOrd="1" destOrd="0" presId="urn:microsoft.com/office/officeart/2018/2/layout/IconVerticalSolidList"/>
    <dgm:cxn modelId="{162E766C-91F5-41E1-8352-556D96FB25D5}" type="presParOf" srcId="{25475EB7-47EC-4DBC-AFFA-C6A7B0100B9A}" destId="{6E417C5D-B402-40D4-ABFA-89B1FEB55D4B}" srcOrd="2" destOrd="0" presId="urn:microsoft.com/office/officeart/2018/2/layout/IconVerticalSolidList"/>
    <dgm:cxn modelId="{95A7B315-3361-44EE-BC04-EC265F40E468}" type="presParOf" srcId="{25475EB7-47EC-4DBC-AFFA-C6A7B0100B9A}" destId="{1D27CBA7-D01C-4867-9EB8-11FE4ABA7FC6}" srcOrd="3" destOrd="0" presId="urn:microsoft.com/office/officeart/2018/2/layout/IconVerticalSolidList"/>
    <dgm:cxn modelId="{B47DFFFB-12D3-41B3-A640-20D2C33E4FAB}" type="presParOf" srcId="{25475EB7-47EC-4DBC-AFFA-C6A7B0100B9A}" destId="{C03CE816-52D2-47C3-AAF3-D7D043D8FC62}" srcOrd="4" destOrd="0" presId="urn:microsoft.com/office/officeart/2018/2/layout/IconVerticalSolidList"/>
    <dgm:cxn modelId="{7FB67A28-D0E1-40D1-9FD8-DA2459D549B8}" type="presParOf" srcId="{393DF69E-D569-4ADE-ACF7-7AD78F5153A6}" destId="{F9F01786-F103-4A0E-A999-9E6E3C6F8876}" srcOrd="5" destOrd="0" presId="urn:microsoft.com/office/officeart/2018/2/layout/IconVerticalSolidList"/>
    <dgm:cxn modelId="{FA88A965-F10C-40E8-B1BA-2BEA325D8076}" type="presParOf" srcId="{393DF69E-D569-4ADE-ACF7-7AD78F5153A6}" destId="{EB506CB2-7E8E-4BBA-AEAA-F7283C3A8339}" srcOrd="6" destOrd="0" presId="urn:microsoft.com/office/officeart/2018/2/layout/IconVerticalSolidList"/>
    <dgm:cxn modelId="{3F052A69-1BF3-40AD-8CC4-D9582619C267}" type="presParOf" srcId="{EB506CB2-7E8E-4BBA-AEAA-F7283C3A8339}" destId="{3FA8A63D-6428-4A79-9E50-2474B2196089}" srcOrd="0" destOrd="0" presId="urn:microsoft.com/office/officeart/2018/2/layout/IconVerticalSolidList"/>
    <dgm:cxn modelId="{FA55B6E1-4169-4F24-BC26-B5B9769FDBC4}" type="presParOf" srcId="{EB506CB2-7E8E-4BBA-AEAA-F7283C3A8339}" destId="{767A94C1-6E91-47CF-8D5B-C253BE9C0E91}" srcOrd="1" destOrd="0" presId="urn:microsoft.com/office/officeart/2018/2/layout/IconVerticalSolidList"/>
    <dgm:cxn modelId="{6850F830-B1B6-4A1E-BD2B-DDFC11EF451B}" type="presParOf" srcId="{EB506CB2-7E8E-4BBA-AEAA-F7283C3A8339}" destId="{F581817D-42DC-41DD-9021-EE61E6C0E8EE}" srcOrd="2" destOrd="0" presId="urn:microsoft.com/office/officeart/2018/2/layout/IconVerticalSolidList"/>
    <dgm:cxn modelId="{DCFEA8EC-9728-42DF-8B72-070AD630BC84}" type="presParOf" srcId="{EB506CB2-7E8E-4BBA-AEAA-F7283C3A8339}" destId="{82A4B1EA-7633-4786-A1A0-2F52EB0C621B}" srcOrd="3" destOrd="0" presId="urn:microsoft.com/office/officeart/2018/2/layout/IconVerticalSolidList"/>
    <dgm:cxn modelId="{462E5280-2047-4F9C-A5E0-E8663F437B74}" type="presParOf" srcId="{EB506CB2-7E8E-4BBA-AEAA-F7283C3A8339}" destId="{7F31D313-FDE9-47E1-B235-0236AC5C23E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BAC39CD-F10E-4732-9E15-FD6EBC08236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9BFD3F3-B584-474B-A44B-A877F2994FAC}">
      <dgm:prSet/>
      <dgm:spPr/>
      <dgm:t>
        <a:bodyPr/>
        <a:lstStyle/>
        <a:p>
          <a:pPr>
            <a:lnSpc>
              <a:spcPct val="100000"/>
            </a:lnSpc>
          </a:pPr>
          <a:r>
            <a:rPr lang="en-US" b="1"/>
            <a:t>Provider Responsibilities:</a:t>
          </a:r>
          <a:r>
            <a:rPr lang="en-US"/>
            <a:t> Strengthening security measures and transparency.</a:t>
          </a:r>
        </a:p>
      </dgm:t>
    </dgm:pt>
    <dgm:pt modelId="{AAB4E1A3-79EF-4282-BFA2-7A938EFFAC33}" type="parTrans" cxnId="{E6E19EAA-E8EA-4D98-8DB3-6CD25BF8AC08}">
      <dgm:prSet/>
      <dgm:spPr/>
      <dgm:t>
        <a:bodyPr/>
        <a:lstStyle/>
        <a:p>
          <a:endParaRPr lang="en-US"/>
        </a:p>
      </dgm:t>
    </dgm:pt>
    <dgm:pt modelId="{F1F763D3-C2C4-4AF5-A0CF-542BA1F18AC8}" type="sibTrans" cxnId="{E6E19EAA-E8EA-4D98-8DB3-6CD25BF8AC08}">
      <dgm:prSet/>
      <dgm:spPr/>
      <dgm:t>
        <a:bodyPr/>
        <a:lstStyle/>
        <a:p>
          <a:pPr>
            <a:lnSpc>
              <a:spcPct val="100000"/>
            </a:lnSpc>
          </a:pPr>
          <a:endParaRPr lang="en-US"/>
        </a:p>
      </dgm:t>
    </dgm:pt>
    <dgm:pt modelId="{15C3F812-84C0-4DEE-A166-2B067D04A42E}">
      <dgm:prSet/>
      <dgm:spPr/>
      <dgm:t>
        <a:bodyPr/>
        <a:lstStyle/>
        <a:p>
          <a:pPr>
            <a:lnSpc>
              <a:spcPct val="100000"/>
            </a:lnSpc>
          </a:pPr>
          <a:r>
            <a:rPr lang="en-US" b="1"/>
            <a:t>Consumer Queries:</a:t>
          </a:r>
          <a:r>
            <a:rPr lang="en-US"/>
            <a:t> Encouraging consumers to inquire about security measures.</a:t>
          </a:r>
        </a:p>
      </dgm:t>
    </dgm:pt>
    <dgm:pt modelId="{6002C83C-4045-488B-ADCA-6D5A5DA639D9}" type="parTrans" cxnId="{C78A43F0-C108-474A-85F0-09A110911FFD}">
      <dgm:prSet/>
      <dgm:spPr/>
      <dgm:t>
        <a:bodyPr/>
        <a:lstStyle/>
        <a:p>
          <a:endParaRPr lang="en-US"/>
        </a:p>
      </dgm:t>
    </dgm:pt>
    <dgm:pt modelId="{200167C5-9C97-4F46-89BE-48494B37DF24}" type="sibTrans" cxnId="{C78A43F0-C108-474A-85F0-09A110911FFD}">
      <dgm:prSet/>
      <dgm:spPr/>
      <dgm:t>
        <a:bodyPr/>
        <a:lstStyle/>
        <a:p>
          <a:pPr>
            <a:lnSpc>
              <a:spcPct val="100000"/>
            </a:lnSpc>
          </a:pPr>
          <a:endParaRPr lang="en-US"/>
        </a:p>
      </dgm:t>
    </dgm:pt>
    <dgm:pt modelId="{CD33510D-B9D9-440B-9EB7-AD3E3F07452F}">
      <dgm:prSet/>
      <dgm:spPr/>
      <dgm:t>
        <a:bodyPr/>
        <a:lstStyle/>
        <a:p>
          <a:pPr>
            <a:lnSpc>
              <a:spcPct val="100000"/>
            </a:lnSpc>
          </a:pPr>
          <a:r>
            <a:rPr lang="en-US" b="1"/>
            <a:t>Security Certification:</a:t>
          </a:r>
          <a:r>
            <a:rPr lang="en-US"/>
            <a:t> Obtaining certifications from recognized organizations (e.g., CSA STAR).</a:t>
          </a:r>
        </a:p>
      </dgm:t>
    </dgm:pt>
    <dgm:pt modelId="{142E39F0-D3F6-4C82-BC0E-C95477DD0FB6}" type="parTrans" cxnId="{017840F3-CB8F-4FE1-89B4-F7768C1CBD02}">
      <dgm:prSet/>
      <dgm:spPr/>
      <dgm:t>
        <a:bodyPr/>
        <a:lstStyle/>
        <a:p>
          <a:endParaRPr lang="en-US"/>
        </a:p>
      </dgm:t>
    </dgm:pt>
    <dgm:pt modelId="{F76BE9D3-7F98-461A-98F5-CF96CA802603}" type="sibTrans" cxnId="{017840F3-CB8F-4FE1-89B4-F7768C1CBD02}">
      <dgm:prSet/>
      <dgm:spPr/>
      <dgm:t>
        <a:bodyPr/>
        <a:lstStyle/>
        <a:p>
          <a:pPr>
            <a:lnSpc>
              <a:spcPct val="100000"/>
            </a:lnSpc>
          </a:pPr>
          <a:endParaRPr lang="en-US"/>
        </a:p>
      </dgm:t>
    </dgm:pt>
    <dgm:pt modelId="{1FD0AAFC-058C-4690-A62D-18B288437AB0}">
      <dgm:prSet/>
      <dgm:spPr/>
      <dgm:t>
        <a:bodyPr/>
        <a:lstStyle/>
        <a:p>
          <a:pPr>
            <a:lnSpc>
              <a:spcPct val="100000"/>
            </a:lnSpc>
          </a:pPr>
          <a:r>
            <a:rPr lang="en-US" b="1"/>
            <a:t>Reputation Building:</a:t>
          </a:r>
          <a:r>
            <a:rPr lang="en-US"/>
            <a:t> Trust is developed over time with consistent security and transparency.</a:t>
          </a:r>
        </a:p>
      </dgm:t>
    </dgm:pt>
    <dgm:pt modelId="{46E0B259-8FD2-4FB0-9FD6-B8E67F33B656}" type="parTrans" cxnId="{52E28E82-A820-4397-9C05-F51BCFE5DBBE}">
      <dgm:prSet/>
      <dgm:spPr/>
      <dgm:t>
        <a:bodyPr/>
        <a:lstStyle/>
        <a:p>
          <a:endParaRPr lang="en-US"/>
        </a:p>
      </dgm:t>
    </dgm:pt>
    <dgm:pt modelId="{B40FD87A-07E5-4BEA-BF81-C081EF2248ED}" type="sibTrans" cxnId="{52E28E82-A820-4397-9C05-F51BCFE5DBBE}">
      <dgm:prSet/>
      <dgm:spPr/>
      <dgm:t>
        <a:bodyPr/>
        <a:lstStyle/>
        <a:p>
          <a:endParaRPr lang="en-US"/>
        </a:p>
      </dgm:t>
    </dgm:pt>
    <dgm:pt modelId="{BF5BE658-ED58-46A6-9A34-EA7181C4D795}" type="pres">
      <dgm:prSet presAssocID="{CBAC39CD-F10E-4732-9E15-FD6EBC082366}" presName="root" presStyleCnt="0">
        <dgm:presLayoutVars>
          <dgm:dir/>
          <dgm:resizeHandles val="exact"/>
        </dgm:presLayoutVars>
      </dgm:prSet>
      <dgm:spPr/>
    </dgm:pt>
    <dgm:pt modelId="{9533E801-71CB-493B-BF35-C7B632961B9C}" type="pres">
      <dgm:prSet presAssocID="{CBAC39CD-F10E-4732-9E15-FD6EBC082366}" presName="container" presStyleCnt="0">
        <dgm:presLayoutVars>
          <dgm:dir/>
          <dgm:resizeHandles val="exact"/>
        </dgm:presLayoutVars>
      </dgm:prSet>
      <dgm:spPr/>
    </dgm:pt>
    <dgm:pt modelId="{1200C321-7EAC-4C6B-8275-B4443A9F1789}" type="pres">
      <dgm:prSet presAssocID="{C9BFD3F3-B584-474B-A44B-A877F2994FAC}" presName="compNode" presStyleCnt="0"/>
      <dgm:spPr/>
    </dgm:pt>
    <dgm:pt modelId="{E7BDEF21-CD2B-47FF-9432-67056609D469}" type="pres">
      <dgm:prSet presAssocID="{C9BFD3F3-B584-474B-A44B-A877F2994FAC}" presName="iconBgRect" presStyleLbl="bgShp" presStyleIdx="0" presStyleCnt="4"/>
      <dgm:spPr/>
    </dgm:pt>
    <dgm:pt modelId="{BED21BDC-3DF9-483F-A943-CC07D0795E75}" type="pres">
      <dgm:prSet presAssocID="{C9BFD3F3-B584-474B-A44B-A877F2994F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13F0D20-1CFF-4F3E-BE5F-6B4A81495E5B}" type="pres">
      <dgm:prSet presAssocID="{C9BFD3F3-B584-474B-A44B-A877F2994FAC}" presName="spaceRect" presStyleCnt="0"/>
      <dgm:spPr/>
    </dgm:pt>
    <dgm:pt modelId="{B47D4898-EE38-47C5-BDF2-4B188B820981}" type="pres">
      <dgm:prSet presAssocID="{C9BFD3F3-B584-474B-A44B-A877F2994FAC}" presName="textRect" presStyleLbl="revTx" presStyleIdx="0" presStyleCnt="4">
        <dgm:presLayoutVars>
          <dgm:chMax val="1"/>
          <dgm:chPref val="1"/>
        </dgm:presLayoutVars>
      </dgm:prSet>
      <dgm:spPr/>
    </dgm:pt>
    <dgm:pt modelId="{FA583CE0-5020-4DD7-93CB-54D54667C8CF}" type="pres">
      <dgm:prSet presAssocID="{F1F763D3-C2C4-4AF5-A0CF-542BA1F18AC8}" presName="sibTrans" presStyleLbl="sibTrans2D1" presStyleIdx="0" presStyleCnt="0"/>
      <dgm:spPr/>
    </dgm:pt>
    <dgm:pt modelId="{88A70633-0B2D-49BC-8104-6D20CAEBE5CF}" type="pres">
      <dgm:prSet presAssocID="{15C3F812-84C0-4DEE-A166-2B067D04A42E}" presName="compNode" presStyleCnt="0"/>
      <dgm:spPr/>
    </dgm:pt>
    <dgm:pt modelId="{C3D7CA24-52F3-490A-9499-02FB6EF708C5}" type="pres">
      <dgm:prSet presAssocID="{15C3F812-84C0-4DEE-A166-2B067D04A42E}" presName="iconBgRect" presStyleLbl="bgShp" presStyleIdx="1" presStyleCnt="4"/>
      <dgm:spPr/>
    </dgm:pt>
    <dgm:pt modelId="{F4515377-0039-44D3-BD04-D79661A9DB83}" type="pres">
      <dgm:prSet presAssocID="{15C3F812-84C0-4DEE-A166-2B067D04A4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1E958721-869B-4872-887A-A11A15ECB835}" type="pres">
      <dgm:prSet presAssocID="{15C3F812-84C0-4DEE-A166-2B067D04A42E}" presName="spaceRect" presStyleCnt="0"/>
      <dgm:spPr/>
    </dgm:pt>
    <dgm:pt modelId="{D8C44D65-2E2A-42EF-BAC3-608C070CA675}" type="pres">
      <dgm:prSet presAssocID="{15C3F812-84C0-4DEE-A166-2B067D04A42E}" presName="textRect" presStyleLbl="revTx" presStyleIdx="1" presStyleCnt="4">
        <dgm:presLayoutVars>
          <dgm:chMax val="1"/>
          <dgm:chPref val="1"/>
        </dgm:presLayoutVars>
      </dgm:prSet>
      <dgm:spPr/>
    </dgm:pt>
    <dgm:pt modelId="{DFCEFB87-8389-47A6-95FB-EA6DEFEC4393}" type="pres">
      <dgm:prSet presAssocID="{200167C5-9C97-4F46-89BE-48494B37DF24}" presName="sibTrans" presStyleLbl="sibTrans2D1" presStyleIdx="0" presStyleCnt="0"/>
      <dgm:spPr/>
    </dgm:pt>
    <dgm:pt modelId="{A48523DC-0D30-4A89-BCA7-6C1042C5ED5F}" type="pres">
      <dgm:prSet presAssocID="{CD33510D-B9D9-440B-9EB7-AD3E3F07452F}" presName="compNode" presStyleCnt="0"/>
      <dgm:spPr/>
    </dgm:pt>
    <dgm:pt modelId="{88E0B0D0-95A9-449F-BD48-768D368A8C7B}" type="pres">
      <dgm:prSet presAssocID="{CD33510D-B9D9-440B-9EB7-AD3E3F07452F}" presName="iconBgRect" presStyleLbl="bgShp" presStyleIdx="2" presStyleCnt="4"/>
      <dgm:spPr/>
    </dgm:pt>
    <dgm:pt modelId="{CD4CC2B0-C831-4B61-8E4F-78CB945AC177}" type="pres">
      <dgm:prSet presAssocID="{CD33510D-B9D9-440B-9EB7-AD3E3F0745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a:ext>
      </dgm:extLst>
    </dgm:pt>
    <dgm:pt modelId="{CB83B9A6-5B94-45C4-896E-AAB1F7F64F6F}" type="pres">
      <dgm:prSet presAssocID="{CD33510D-B9D9-440B-9EB7-AD3E3F07452F}" presName="spaceRect" presStyleCnt="0"/>
      <dgm:spPr/>
    </dgm:pt>
    <dgm:pt modelId="{7F1BA2DE-45A8-414E-A7C2-652455C24353}" type="pres">
      <dgm:prSet presAssocID="{CD33510D-B9D9-440B-9EB7-AD3E3F07452F}" presName="textRect" presStyleLbl="revTx" presStyleIdx="2" presStyleCnt="4">
        <dgm:presLayoutVars>
          <dgm:chMax val="1"/>
          <dgm:chPref val="1"/>
        </dgm:presLayoutVars>
      </dgm:prSet>
      <dgm:spPr/>
    </dgm:pt>
    <dgm:pt modelId="{CC19B6FD-E819-47CC-9A75-E8E412E243AD}" type="pres">
      <dgm:prSet presAssocID="{F76BE9D3-7F98-461A-98F5-CF96CA802603}" presName="sibTrans" presStyleLbl="sibTrans2D1" presStyleIdx="0" presStyleCnt="0"/>
      <dgm:spPr/>
    </dgm:pt>
    <dgm:pt modelId="{CBBE00B5-C936-4753-BC1E-E3756F17AA10}" type="pres">
      <dgm:prSet presAssocID="{1FD0AAFC-058C-4690-A62D-18B288437AB0}" presName="compNode" presStyleCnt="0"/>
      <dgm:spPr/>
    </dgm:pt>
    <dgm:pt modelId="{70A1A370-8391-4D68-8CEE-57AE472D4157}" type="pres">
      <dgm:prSet presAssocID="{1FD0AAFC-058C-4690-A62D-18B288437AB0}" presName="iconBgRect" presStyleLbl="bgShp" presStyleIdx="3" presStyleCnt="4"/>
      <dgm:spPr/>
    </dgm:pt>
    <dgm:pt modelId="{AC53AF7D-7986-42A6-AA12-685F449FE3D3}" type="pres">
      <dgm:prSet presAssocID="{1FD0AAFC-058C-4690-A62D-18B288437A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61BCDF1D-4403-4DBA-A9C4-4ECB27454FAC}" type="pres">
      <dgm:prSet presAssocID="{1FD0AAFC-058C-4690-A62D-18B288437AB0}" presName="spaceRect" presStyleCnt="0"/>
      <dgm:spPr/>
    </dgm:pt>
    <dgm:pt modelId="{691938BF-889F-4C65-9A9D-CBCB1FBCBC7F}" type="pres">
      <dgm:prSet presAssocID="{1FD0AAFC-058C-4690-A62D-18B288437AB0}" presName="textRect" presStyleLbl="revTx" presStyleIdx="3" presStyleCnt="4">
        <dgm:presLayoutVars>
          <dgm:chMax val="1"/>
          <dgm:chPref val="1"/>
        </dgm:presLayoutVars>
      </dgm:prSet>
      <dgm:spPr/>
    </dgm:pt>
  </dgm:ptLst>
  <dgm:cxnLst>
    <dgm:cxn modelId="{F89E2C10-6EBB-4377-9F67-EF54159E38BE}" type="presOf" srcId="{CD33510D-B9D9-440B-9EB7-AD3E3F07452F}" destId="{7F1BA2DE-45A8-414E-A7C2-652455C24353}" srcOrd="0" destOrd="0" presId="urn:microsoft.com/office/officeart/2018/2/layout/IconCircleList"/>
    <dgm:cxn modelId="{6863A81E-D7B7-4A7B-89AB-51AD12CD9BD8}" type="presOf" srcId="{1FD0AAFC-058C-4690-A62D-18B288437AB0}" destId="{691938BF-889F-4C65-9A9D-CBCB1FBCBC7F}" srcOrd="0" destOrd="0" presId="urn:microsoft.com/office/officeart/2018/2/layout/IconCircleList"/>
    <dgm:cxn modelId="{5031BF3B-9514-413F-8D2D-1136864E22CC}" type="presOf" srcId="{CBAC39CD-F10E-4732-9E15-FD6EBC082366}" destId="{BF5BE658-ED58-46A6-9A34-EA7181C4D795}" srcOrd="0" destOrd="0" presId="urn:microsoft.com/office/officeart/2018/2/layout/IconCircleList"/>
    <dgm:cxn modelId="{9EE7FF4F-BDA2-447E-BA08-D36385E80C2C}" type="presOf" srcId="{200167C5-9C97-4F46-89BE-48494B37DF24}" destId="{DFCEFB87-8389-47A6-95FB-EA6DEFEC4393}" srcOrd="0" destOrd="0" presId="urn:microsoft.com/office/officeart/2018/2/layout/IconCircleList"/>
    <dgm:cxn modelId="{A6008857-8EA6-47BF-89E5-B71A85DBB716}" type="presOf" srcId="{F76BE9D3-7F98-461A-98F5-CF96CA802603}" destId="{CC19B6FD-E819-47CC-9A75-E8E412E243AD}" srcOrd="0" destOrd="0" presId="urn:microsoft.com/office/officeart/2018/2/layout/IconCircleList"/>
    <dgm:cxn modelId="{77F4F25A-1974-44D6-B753-6877F97F2F52}" type="presOf" srcId="{C9BFD3F3-B584-474B-A44B-A877F2994FAC}" destId="{B47D4898-EE38-47C5-BDF2-4B188B820981}" srcOrd="0" destOrd="0" presId="urn:microsoft.com/office/officeart/2018/2/layout/IconCircleList"/>
    <dgm:cxn modelId="{52E28E82-A820-4397-9C05-F51BCFE5DBBE}" srcId="{CBAC39CD-F10E-4732-9E15-FD6EBC082366}" destId="{1FD0AAFC-058C-4690-A62D-18B288437AB0}" srcOrd="3" destOrd="0" parTransId="{46E0B259-8FD2-4FB0-9FD6-B8E67F33B656}" sibTransId="{B40FD87A-07E5-4BEA-BF81-C081EF2248ED}"/>
    <dgm:cxn modelId="{8DD2A1A8-B6A8-414F-9D71-16CC2D156C85}" type="presOf" srcId="{15C3F812-84C0-4DEE-A166-2B067D04A42E}" destId="{D8C44D65-2E2A-42EF-BAC3-608C070CA675}" srcOrd="0" destOrd="0" presId="urn:microsoft.com/office/officeart/2018/2/layout/IconCircleList"/>
    <dgm:cxn modelId="{E6E19EAA-E8EA-4D98-8DB3-6CD25BF8AC08}" srcId="{CBAC39CD-F10E-4732-9E15-FD6EBC082366}" destId="{C9BFD3F3-B584-474B-A44B-A877F2994FAC}" srcOrd="0" destOrd="0" parTransId="{AAB4E1A3-79EF-4282-BFA2-7A938EFFAC33}" sibTransId="{F1F763D3-C2C4-4AF5-A0CF-542BA1F18AC8}"/>
    <dgm:cxn modelId="{F5A62CB8-993B-492E-8FD6-1E3A5F2CF0E4}" type="presOf" srcId="{F1F763D3-C2C4-4AF5-A0CF-542BA1F18AC8}" destId="{FA583CE0-5020-4DD7-93CB-54D54667C8CF}" srcOrd="0" destOrd="0" presId="urn:microsoft.com/office/officeart/2018/2/layout/IconCircleList"/>
    <dgm:cxn modelId="{C78A43F0-C108-474A-85F0-09A110911FFD}" srcId="{CBAC39CD-F10E-4732-9E15-FD6EBC082366}" destId="{15C3F812-84C0-4DEE-A166-2B067D04A42E}" srcOrd="1" destOrd="0" parTransId="{6002C83C-4045-488B-ADCA-6D5A5DA639D9}" sibTransId="{200167C5-9C97-4F46-89BE-48494B37DF24}"/>
    <dgm:cxn modelId="{017840F3-CB8F-4FE1-89B4-F7768C1CBD02}" srcId="{CBAC39CD-F10E-4732-9E15-FD6EBC082366}" destId="{CD33510D-B9D9-440B-9EB7-AD3E3F07452F}" srcOrd="2" destOrd="0" parTransId="{142E39F0-D3F6-4C82-BC0E-C95477DD0FB6}" sibTransId="{F76BE9D3-7F98-461A-98F5-CF96CA802603}"/>
    <dgm:cxn modelId="{686ABCAC-2956-4377-8B7B-3ADBAF4FB652}" type="presParOf" srcId="{BF5BE658-ED58-46A6-9A34-EA7181C4D795}" destId="{9533E801-71CB-493B-BF35-C7B632961B9C}" srcOrd="0" destOrd="0" presId="urn:microsoft.com/office/officeart/2018/2/layout/IconCircleList"/>
    <dgm:cxn modelId="{AC31E54A-89A3-4B96-9EFF-551798BCEA5C}" type="presParOf" srcId="{9533E801-71CB-493B-BF35-C7B632961B9C}" destId="{1200C321-7EAC-4C6B-8275-B4443A9F1789}" srcOrd="0" destOrd="0" presId="urn:microsoft.com/office/officeart/2018/2/layout/IconCircleList"/>
    <dgm:cxn modelId="{EF887EFE-5024-49CA-B575-503180FBB90C}" type="presParOf" srcId="{1200C321-7EAC-4C6B-8275-B4443A9F1789}" destId="{E7BDEF21-CD2B-47FF-9432-67056609D469}" srcOrd="0" destOrd="0" presId="urn:microsoft.com/office/officeart/2018/2/layout/IconCircleList"/>
    <dgm:cxn modelId="{4D736530-0468-48E2-A737-8536A155C5DC}" type="presParOf" srcId="{1200C321-7EAC-4C6B-8275-B4443A9F1789}" destId="{BED21BDC-3DF9-483F-A943-CC07D0795E75}" srcOrd="1" destOrd="0" presId="urn:microsoft.com/office/officeart/2018/2/layout/IconCircleList"/>
    <dgm:cxn modelId="{D391A2D1-5E53-435D-9262-77241530A2DE}" type="presParOf" srcId="{1200C321-7EAC-4C6B-8275-B4443A9F1789}" destId="{013F0D20-1CFF-4F3E-BE5F-6B4A81495E5B}" srcOrd="2" destOrd="0" presId="urn:microsoft.com/office/officeart/2018/2/layout/IconCircleList"/>
    <dgm:cxn modelId="{8D485C0B-F3FC-467F-B621-ED643457D1A9}" type="presParOf" srcId="{1200C321-7EAC-4C6B-8275-B4443A9F1789}" destId="{B47D4898-EE38-47C5-BDF2-4B188B820981}" srcOrd="3" destOrd="0" presId="urn:microsoft.com/office/officeart/2018/2/layout/IconCircleList"/>
    <dgm:cxn modelId="{BCED1700-FB98-431C-B729-A6B59595412D}" type="presParOf" srcId="{9533E801-71CB-493B-BF35-C7B632961B9C}" destId="{FA583CE0-5020-4DD7-93CB-54D54667C8CF}" srcOrd="1" destOrd="0" presId="urn:microsoft.com/office/officeart/2018/2/layout/IconCircleList"/>
    <dgm:cxn modelId="{F0F31337-D567-458D-9EF2-3A077DFCE5CA}" type="presParOf" srcId="{9533E801-71CB-493B-BF35-C7B632961B9C}" destId="{88A70633-0B2D-49BC-8104-6D20CAEBE5CF}" srcOrd="2" destOrd="0" presId="urn:microsoft.com/office/officeart/2018/2/layout/IconCircleList"/>
    <dgm:cxn modelId="{BC2635DC-92CC-443C-8E75-A85E0568A5A1}" type="presParOf" srcId="{88A70633-0B2D-49BC-8104-6D20CAEBE5CF}" destId="{C3D7CA24-52F3-490A-9499-02FB6EF708C5}" srcOrd="0" destOrd="0" presId="urn:microsoft.com/office/officeart/2018/2/layout/IconCircleList"/>
    <dgm:cxn modelId="{9479C40F-9EF5-4638-B0BC-A64F0F26F681}" type="presParOf" srcId="{88A70633-0B2D-49BC-8104-6D20CAEBE5CF}" destId="{F4515377-0039-44D3-BD04-D79661A9DB83}" srcOrd="1" destOrd="0" presId="urn:microsoft.com/office/officeart/2018/2/layout/IconCircleList"/>
    <dgm:cxn modelId="{71A30231-4EBB-4230-8974-5CBD0D2FB961}" type="presParOf" srcId="{88A70633-0B2D-49BC-8104-6D20CAEBE5CF}" destId="{1E958721-869B-4872-887A-A11A15ECB835}" srcOrd="2" destOrd="0" presId="urn:microsoft.com/office/officeart/2018/2/layout/IconCircleList"/>
    <dgm:cxn modelId="{B32AF664-B43C-48C8-8D66-80695E10D5CE}" type="presParOf" srcId="{88A70633-0B2D-49BC-8104-6D20CAEBE5CF}" destId="{D8C44D65-2E2A-42EF-BAC3-608C070CA675}" srcOrd="3" destOrd="0" presId="urn:microsoft.com/office/officeart/2018/2/layout/IconCircleList"/>
    <dgm:cxn modelId="{C3A6F613-A545-42F3-A0DB-461D74A2AB1C}" type="presParOf" srcId="{9533E801-71CB-493B-BF35-C7B632961B9C}" destId="{DFCEFB87-8389-47A6-95FB-EA6DEFEC4393}" srcOrd="3" destOrd="0" presId="urn:microsoft.com/office/officeart/2018/2/layout/IconCircleList"/>
    <dgm:cxn modelId="{56AE8A8F-E9C8-4050-9E22-B3F5BD664921}" type="presParOf" srcId="{9533E801-71CB-493B-BF35-C7B632961B9C}" destId="{A48523DC-0D30-4A89-BCA7-6C1042C5ED5F}" srcOrd="4" destOrd="0" presId="urn:microsoft.com/office/officeart/2018/2/layout/IconCircleList"/>
    <dgm:cxn modelId="{1A910D73-1886-4A2E-90F5-B56CA316DDC0}" type="presParOf" srcId="{A48523DC-0D30-4A89-BCA7-6C1042C5ED5F}" destId="{88E0B0D0-95A9-449F-BD48-768D368A8C7B}" srcOrd="0" destOrd="0" presId="urn:microsoft.com/office/officeart/2018/2/layout/IconCircleList"/>
    <dgm:cxn modelId="{AC353D6F-3F35-40F3-A5D7-86E387F1A2A9}" type="presParOf" srcId="{A48523DC-0D30-4A89-BCA7-6C1042C5ED5F}" destId="{CD4CC2B0-C831-4B61-8E4F-78CB945AC177}" srcOrd="1" destOrd="0" presId="urn:microsoft.com/office/officeart/2018/2/layout/IconCircleList"/>
    <dgm:cxn modelId="{321868B8-5951-4B4A-AB9F-8D8A63283365}" type="presParOf" srcId="{A48523DC-0D30-4A89-BCA7-6C1042C5ED5F}" destId="{CB83B9A6-5B94-45C4-896E-AAB1F7F64F6F}" srcOrd="2" destOrd="0" presId="urn:microsoft.com/office/officeart/2018/2/layout/IconCircleList"/>
    <dgm:cxn modelId="{77244D44-032E-44D3-B244-C1DB71A463C5}" type="presParOf" srcId="{A48523DC-0D30-4A89-BCA7-6C1042C5ED5F}" destId="{7F1BA2DE-45A8-414E-A7C2-652455C24353}" srcOrd="3" destOrd="0" presId="urn:microsoft.com/office/officeart/2018/2/layout/IconCircleList"/>
    <dgm:cxn modelId="{1699B605-A42D-47C5-9C88-783B14B5CE1C}" type="presParOf" srcId="{9533E801-71CB-493B-BF35-C7B632961B9C}" destId="{CC19B6FD-E819-47CC-9A75-E8E412E243AD}" srcOrd="5" destOrd="0" presId="urn:microsoft.com/office/officeart/2018/2/layout/IconCircleList"/>
    <dgm:cxn modelId="{0D00DBC5-99EA-410F-B197-CFB92708E138}" type="presParOf" srcId="{9533E801-71CB-493B-BF35-C7B632961B9C}" destId="{CBBE00B5-C936-4753-BC1E-E3756F17AA10}" srcOrd="6" destOrd="0" presId="urn:microsoft.com/office/officeart/2018/2/layout/IconCircleList"/>
    <dgm:cxn modelId="{46E93458-7E67-45DB-9762-ECAC94BF0FFA}" type="presParOf" srcId="{CBBE00B5-C936-4753-BC1E-E3756F17AA10}" destId="{70A1A370-8391-4D68-8CEE-57AE472D4157}" srcOrd="0" destOrd="0" presId="urn:microsoft.com/office/officeart/2018/2/layout/IconCircleList"/>
    <dgm:cxn modelId="{2FF66F68-4296-4529-A748-C1B3AF5817B1}" type="presParOf" srcId="{CBBE00B5-C936-4753-BC1E-E3756F17AA10}" destId="{AC53AF7D-7986-42A6-AA12-685F449FE3D3}" srcOrd="1" destOrd="0" presId="urn:microsoft.com/office/officeart/2018/2/layout/IconCircleList"/>
    <dgm:cxn modelId="{AF406496-B674-406C-9903-3C37E836EA0C}" type="presParOf" srcId="{CBBE00B5-C936-4753-BC1E-E3756F17AA10}" destId="{61BCDF1D-4403-4DBA-A9C4-4ECB27454FAC}" srcOrd="2" destOrd="0" presId="urn:microsoft.com/office/officeart/2018/2/layout/IconCircleList"/>
    <dgm:cxn modelId="{46B4A213-1C3F-4ED3-85FF-BE6725263187}" type="presParOf" srcId="{CBBE00B5-C936-4753-BC1E-E3756F17AA10}" destId="{691938BF-889F-4C65-9A9D-CBCB1FBCBC7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9BFB19-4FBE-4D5B-839C-5954F52CE971}"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AA0219EB-8697-4C60-86EA-4A01F4CDADDB}">
      <dgm:prSet/>
      <dgm:spPr/>
      <dgm:t>
        <a:bodyPr/>
        <a:lstStyle/>
        <a:p>
          <a:r>
            <a:rPr lang="en-US"/>
            <a:t>Stateful: Orchestrator and Entity Functions</a:t>
          </a:r>
        </a:p>
      </dgm:t>
    </dgm:pt>
    <dgm:pt modelId="{80D541F7-3DA6-4868-9778-2E48429F97B2}" type="parTrans" cxnId="{9F58B815-8295-48BD-9F9D-2B2408C08E36}">
      <dgm:prSet/>
      <dgm:spPr/>
      <dgm:t>
        <a:bodyPr/>
        <a:lstStyle/>
        <a:p>
          <a:endParaRPr lang="en-US"/>
        </a:p>
      </dgm:t>
    </dgm:pt>
    <dgm:pt modelId="{39D9BAAE-DEDE-4C2E-855F-4919143CCBC8}" type="sibTrans" cxnId="{9F58B815-8295-48BD-9F9D-2B2408C08E36}">
      <dgm:prSet/>
      <dgm:spPr/>
      <dgm:t>
        <a:bodyPr/>
        <a:lstStyle/>
        <a:p>
          <a:endParaRPr lang="en-US"/>
        </a:p>
      </dgm:t>
    </dgm:pt>
    <dgm:pt modelId="{A7C9270D-A9F4-475A-9C22-129C69F69039}">
      <dgm:prSet/>
      <dgm:spPr/>
      <dgm:t>
        <a:bodyPr/>
        <a:lstStyle/>
        <a:p>
          <a:r>
            <a:rPr lang="en-US"/>
            <a:t>Stateless: Client and Activity Functions</a:t>
          </a:r>
        </a:p>
      </dgm:t>
    </dgm:pt>
    <dgm:pt modelId="{3E56F9F2-1D27-4B5C-83AA-D775C58875DA}" type="parTrans" cxnId="{B5A6473F-5FCE-4968-8DC4-E2F1D1425A62}">
      <dgm:prSet/>
      <dgm:spPr/>
      <dgm:t>
        <a:bodyPr/>
        <a:lstStyle/>
        <a:p>
          <a:endParaRPr lang="en-US"/>
        </a:p>
      </dgm:t>
    </dgm:pt>
    <dgm:pt modelId="{D11F4509-0895-4FF3-A60A-63F2A6C40C91}" type="sibTrans" cxnId="{B5A6473F-5FCE-4968-8DC4-E2F1D1425A62}">
      <dgm:prSet/>
      <dgm:spPr/>
      <dgm:t>
        <a:bodyPr/>
        <a:lstStyle/>
        <a:p>
          <a:endParaRPr lang="en-US"/>
        </a:p>
      </dgm:t>
    </dgm:pt>
    <dgm:pt modelId="{86813DBB-EE2F-4737-AA0E-6EB90FD4FE17}" type="pres">
      <dgm:prSet presAssocID="{3D9BFB19-4FBE-4D5B-839C-5954F52CE971}" presName="diagram" presStyleCnt="0">
        <dgm:presLayoutVars>
          <dgm:chPref val="1"/>
          <dgm:dir/>
          <dgm:animOne val="branch"/>
          <dgm:animLvl val="lvl"/>
          <dgm:resizeHandles/>
        </dgm:presLayoutVars>
      </dgm:prSet>
      <dgm:spPr/>
    </dgm:pt>
    <dgm:pt modelId="{B285565D-A897-4A04-8BEA-7A56BDBE177A}" type="pres">
      <dgm:prSet presAssocID="{AA0219EB-8697-4C60-86EA-4A01F4CDADDB}" presName="root" presStyleCnt="0"/>
      <dgm:spPr/>
    </dgm:pt>
    <dgm:pt modelId="{8A39B195-4819-4BD0-9F51-6FEAEC3FF6CB}" type="pres">
      <dgm:prSet presAssocID="{AA0219EB-8697-4C60-86EA-4A01F4CDADDB}" presName="rootComposite" presStyleCnt="0"/>
      <dgm:spPr/>
    </dgm:pt>
    <dgm:pt modelId="{F4D87FB6-5A65-4DCF-9BC0-E2682313B47D}" type="pres">
      <dgm:prSet presAssocID="{AA0219EB-8697-4C60-86EA-4A01F4CDADDB}" presName="rootText" presStyleLbl="node1" presStyleIdx="0" presStyleCnt="2"/>
      <dgm:spPr/>
    </dgm:pt>
    <dgm:pt modelId="{9BC5923B-EC82-4976-A23D-DF2F05B0047D}" type="pres">
      <dgm:prSet presAssocID="{AA0219EB-8697-4C60-86EA-4A01F4CDADDB}" presName="rootConnector" presStyleLbl="node1" presStyleIdx="0" presStyleCnt="2"/>
      <dgm:spPr/>
    </dgm:pt>
    <dgm:pt modelId="{F67AAF36-3CC6-4513-9B2B-EEB01DABC39A}" type="pres">
      <dgm:prSet presAssocID="{AA0219EB-8697-4C60-86EA-4A01F4CDADDB}" presName="childShape" presStyleCnt="0"/>
      <dgm:spPr/>
    </dgm:pt>
    <dgm:pt modelId="{19A44A1C-6531-47BE-BD26-70FEC7AB299E}" type="pres">
      <dgm:prSet presAssocID="{A7C9270D-A9F4-475A-9C22-129C69F69039}" presName="root" presStyleCnt="0"/>
      <dgm:spPr/>
    </dgm:pt>
    <dgm:pt modelId="{2B6806BA-F42F-443D-8647-F7F25B3D4945}" type="pres">
      <dgm:prSet presAssocID="{A7C9270D-A9F4-475A-9C22-129C69F69039}" presName="rootComposite" presStyleCnt="0"/>
      <dgm:spPr/>
    </dgm:pt>
    <dgm:pt modelId="{F3DF76C2-48EC-43AD-BB6A-7C97BBC29CE0}" type="pres">
      <dgm:prSet presAssocID="{A7C9270D-A9F4-475A-9C22-129C69F69039}" presName="rootText" presStyleLbl="node1" presStyleIdx="1" presStyleCnt="2"/>
      <dgm:spPr/>
    </dgm:pt>
    <dgm:pt modelId="{DAE76FC6-9B44-4918-9101-CFA145D8D5A3}" type="pres">
      <dgm:prSet presAssocID="{A7C9270D-A9F4-475A-9C22-129C69F69039}" presName="rootConnector" presStyleLbl="node1" presStyleIdx="1" presStyleCnt="2"/>
      <dgm:spPr/>
    </dgm:pt>
    <dgm:pt modelId="{E965E7F1-9288-44E4-A18C-80827FB5A7EB}" type="pres">
      <dgm:prSet presAssocID="{A7C9270D-A9F4-475A-9C22-129C69F69039}" presName="childShape" presStyleCnt="0"/>
      <dgm:spPr/>
    </dgm:pt>
  </dgm:ptLst>
  <dgm:cxnLst>
    <dgm:cxn modelId="{06EF9100-8328-4764-BD62-0B303E306164}" type="presOf" srcId="{AA0219EB-8697-4C60-86EA-4A01F4CDADDB}" destId="{9BC5923B-EC82-4976-A23D-DF2F05B0047D}" srcOrd="1" destOrd="0" presId="urn:microsoft.com/office/officeart/2005/8/layout/hierarchy3"/>
    <dgm:cxn modelId="{9F58B815-8295-48BD-9F9D-2B2408C08E36}" srcId="{3D9BFB19-4FBE-4D5B-839C-5954F52CE971}" destId="{AA0219EB-8697-4C60-86EA-4A01F4CDADDB}" srcOrd="0" destOrd="0" parTransId="{80D541F7-3DA6-4868-9778-2E48429F97B2}" sibTransId="{39D9BAAE-DEDE-4C2E-855F-4919143CCBC8}"/>
    <dgm:cxn modelId="{368D6E1B-9C2D-42BA-935F-C20CD7E1C88B}" type="presOf" srcId="{AA0219EB-8697-4C60-86EA-4A01F4CDADDB}" destId="{F4D87FB6-5A65-4DCF-9BC0-E2682313B47D}" srcOrd="0" destOrd="0" presId="urn:microsoft.com/office/officeart/2005/8/layout/hierarchy3"/>
    <dgm:cxn modelId="{B5A6473F-5FCE-4968-8DC4-E2F1D1425A62}" srcId="{3D9BFB19-4FBE-4D5B-839C-5954F52CE971}" destId="{A7C9270D-A9F4-475A-9C22-129C69F69039}" srcOrd="1" destOrd="0" parTransId="{3E56F9F2-1D27-4B5C-83AA-D775C58875DA}" sibTransId="{D11F4509-0895-4FF3-A60A-63F2A6C40C91}"/>
    <dgm:cxn modelId="{947CC873-F6F8-4149-8246-ABCF83EEE658}" type="presOf" srcId="{3D9BFB19-4FBE-4D5B-839C-5954F52CE971}" destId="{86813DBB-EE2F-4737-AA0E-6EB90FD4FE17}" srcOrd="0" destOrd="0" presId="urn:microsoft.com/office/officeart/2005/8/layout/hierarchy3"/>
    <dgm:cxn modelId="{5AB45E57-89F4-4D9A-9997-D1F81B2687E8}" type="presOf" srcId="{A7C9270D-A9F4-475A-9C22-129C69F69039}" destId="{DAE76FC6-9B44-4918-9101-CFA145D8D5A3}" srcOrd="1" destOrd="0" presId="urn:microsoft.com/office/officeart/2005/8/layout/hierarchy3"/>
    <dgm:cxn modelId="{4DA321A0-DD02-4DBD-9880-8FAADDD7D7DB}" type="presOf" srcId="{A7C9270D-A9F4-475A-9C22-129C69F69039}" destId="{F3DF76C2-48EC-43AD-BB6A-7C97BBC29CE0}" srcOrd="0" destOrd="0" presId="urn:microsoft.com/office/officeart/2005/8/layout/hierarchy3"/>
    <dgm:cxn modelId="{17CD6563-4E5C-4822-923E-506CD926E1BC}" type="presParOf" srcId="{86813DBB-EE2F-4737-AA0E-6EB90FD4FE17}" destId="{B285565D-A897-4A04-8BEA-7A56BDBE177A}" srcOrd="0" destOrd="0" presId="urn:microsoft.com/office/officeart/2005/8/layout/hierarchy3"/>
    <dgm:cxn modelId="{F694A068-C378-47E0-A09A-4617F44D92CC}" type="presParOf" srcId="{B285565D-A897-4A04-8BEA-7A56BDBE177A}" destId="{8A39B195-4819-4BD0-9F51-6FEAEC3FF6CB}" srcOrd="0" destOrd="0" presId="urn:microsoft.com/office/officeart/2005/8/layout/hierarchy3"/>
    <dgm:cxn modelId="{5D86A626-FCB0-45B8-BB87-560C10517F4A}" type="presParOf" srcId="{8A39B195-4819-4BD0-9F51-6FEAEC3FF6CB}" destId="{F4D87FB6-5A65-4DCF-9BC0-E2682313B47D}" srcOrd="0" destOrd="0" presId="urn:microsoft.com/office/officeart/2005/8/layout/hierarchy3"/>
    <dgm:cxn modelId="{DE98A671-B350-4241-BD4E-FFEDC4FF8F9F}" type="presParOf" srcId="{8A39B195-4819-4BD0-9F51-6FEAEC3FF6CB}" destId="{9BC5923B-EC82-4976-A23D-DF2F05B0047D}" srcOrd="1" destOrd="0" presId="urn:microsoft.com/office/officeart/2005/8/layout/hierarchy3"/>
    <dgm:cxn modelId="{315A1A90-4684-4FCF-B4E3-0EF56E4FE696}" type="presParOf" srcId="{B285565D-A897-4A04-8BEA-7A56BDBE177A}" destId="{F67AAF36-3CC6-4513-9B2B-EEB01DABC39A}" srcOrd="1" destOrd="0" presId="urn:microsoft.com/office/officeart/2005/8/layout/hierarchy3"/>
    <dgm:cxn modelId="{87844BE1-A7A9-491B-BE77-AEB9B7CEFCD5}" type="presParOf" srcId="{86813DBB-EE2F-4737-AA0E-6EB90FD4FE17}" destId="{19A44A1C-6531-47BE-BD26-70FEC7AB299E}" srcOrd="1" destOrd="0" presId="urn:microsoft.com/office/officeart/2005/8/layout/hierarchy3"/>
    <dgm:cxn modelId="{9A4662F5-4B4A-4560-9452-B0798350C864}" type="presParOf" srcId="{19A44A1C-6531-47BE-BD26-70FEC7AB299E}" destId="{2B6806BA-F42F-443D-8647-F7F25B3D4945}" srcOrd="0" destOrd="0" presId="urn:microsoft.com/office/officeart/2005/8/layout/hierarchy3"/>
    <dgm:cxn modelId="{DC259E4A-8B54-4F53-AC0D-2983E807EEF2}" type="presParOf" srcId="{2B6806BA-F42F-443D-8647-F7F25B3D4945}" destId="{F3DF76C2-48EC-43AD-BB6A-7C97BBC29CE0}" srcOrd="0" destOrd="0" presId="urn:microsoft.com/office/officeart/2005/8/layout/hierarchy3"/>
    <dgm:cxn modelId="{13775BFA-8481-482D-8BF2-EDD7D2D13810}" type="presParOf" srcId="{2B6806BA-F42F-443D-8647-F7F25B3D4945}" destId="{DAE76FC6-9B44-4918-9101-CFA145D8D5A3}" srcOrd="1" destOrd="0" presId="urn:microsoft.com/office/officeart/2005/8/layout/hierarchy3"/>
    <dgm:cxn modelId="{1E4516E7-AEB9-4DB7-9C90-14B1F0CBE29C}" type="presParOf" srcId="{19A44A1C-6531-47BE-BD26-70FEC7AB299E}" destId="{E965E7F1-9288-44E4-A18C-80827FB5A7E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A75125-3D5E-4725-B583-8F2E3844B61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38F3FCD-8E06-4713-BB47-DBA0844A205C}">
      <dgm:prSet/>
      <dgm:spPr/>
      <dgm:t>
        <a:bodyPr/>
        <a:lstStyle/>
        <a:p>
          <a:r>
            <a:rPr lang="en-PK" b="1" i="0" baseline="0"/>
            <a:t>Concept:</a:t>
          </a:r>
          <a:r>
            <a:rPr lang="en-PK" b="0" i="0" baseline="0"/>
            <a:t> Traditional network boundaries are no longer effective in cloud environments.</a:t>
          </a:r>
          <a:endParaRPr lang="en-US"/>
        </a:p>
      </dgm:t>
    </dgm:pt>
    <dgm:pt modelId="{7FF72C55-2076-4711-AF38-B5EC04646825}" type="parTrans" cxnId="{117EDD16-2156-4031-AD58-D41D7301EABB}">
      <dgm:prSet/>
      <dgm:spPr/>
      <dgm:t>
        <a:bodyPr/>
        <a:lstStyle/>
        <a:p>
          <a:endParaRPr lang="en-US"/>
        </a:p>
      </dgm:t>
    </dgm:pt>
    <dgm:pt modelId="{CD7EB513-67F2-42FB-BC81-020D10F1CC59}" type="sibTrans" cxnId="{117EDD16-2156-4031-AD58-D41D7301EABB}">
      <dgm:prSet/>
      <dgm:spPr/>
      <dgm:t>
        <a:bodyPr/>
        <a:lstStyle/>
        <a:p>
          <a:endParaRPr lang="en-US"/>
        </a:p>
      </dgm:t>
    </dgm:pt>
    <dgm:pt modelId="{0B7BF6D5-DB26-4C1F-9C45-CD52A2A9C204}">
      <dgm:prSet/>
      <dgm:spPr/>
      <dgm:t>
        <a:bodyPr/>
        <a:lstStyle/>
        <a:p>
          <a:r>
            <a:rPr lang="en-PK" b="1" i="0" baseline="0"/>
            <a:t>Security Approach:</a:t>
          </a:r>
          <a:r>
            <a:rPr lang="en-PK" b="0" i="0" baseline="0"/>
            <a:t> Requires new strategies for protecting data and applications without relying on physical network perimeters.</a:t>
          </a:r>
          <a:endParaRPr lang="en-US"/>
        </a:p>
      </dgm:t>
    </dgm:pt>
    <dgm:pt modelId="{C8207860-7649-44E3-85D7-3B8F8B4BDA4F}" type="parTrans" cxnId="{87FBC09D-7F75-4F77-A2A2-E4821F058158}">
      <dgm:prSet/>
      <dgm:spPr/>
      <dgm:t>
        <a:bodyPr/>
        <a:lstStyle/>
        <a:p>
          <a:endParaRPr lang="en-US"/>
        </a:p>
      </dgm:t>
    </dgm:pt>
    <dgm:pt modelId="{1C8C6030-B0E3-4579-AF47-BFC2DE4FB0E2}" type="sibTrans" cxnId="{87FBC09D-7F75-4F77-A2A2-E4821F058158}">
      <dgm:prSet/>
      <dgm:spPr/>
      <dgm:t>
        <a:bodyPr/>
        <a:lstStyle/>
        <a:p>
          <a:endParaRPr lang="en-US"/>
        </a:p>
      </dgm:t>
    </dgm:pt>
    <dgm:pt modelId="{5064E6C5-1116-4D1B-BC5A-CEB6CC4DE305}">
      <dgm:prSet/>
      <dgm:spPr/>
      <dgm:t>
        <a:bodyPr/>
        <a:lstStyle/>
        <a:p>
          <a:r>
            <a:rPr lang="en-PK" b="1" i="0" baseline="0"/>
            <a:t>Need for Comprehensive Security:</a:t>
          </a:r>
          <a:r>
            <a:rPr lang="en-PK" b="0" i="0" baseline="0"/>
            <a:t> Emphasizes the importance of security models that address distributed and open environments. </a:t>
          </a:r>
          <a:endParaRPr lang="en-US"/>
        </a:p>
      </dgm:t>
    </dgm:pt>
    <dgm:pt modelId="{96871708-DEEE-4BA0-8502-7B1C3E8899FA}" type="parTrans" cxnId="{FAF5790B-6783-4EB6-9A6E-48F73228FC57}">
      <dgm:prSet/>
      <dgm:spPr/>
      <dgm:t>
        <a:bodyPr/>
        <a:lstStyle/>
        <a:p>
          <a:endParaRPr lang="en-US"/>
        </a:p>
      </dgm:t>
    </dgm:pt>
    <dgm:pt modelId="{3191E5D8-7DD0-4A7A-907A-64E1835244CB}" type="sibTrans" cxnId="{FAF5790B-6783-4EB6-9A6E-48F73228FC57}">
      <dgm:prSet/>
      <dgm:spPr/>
      <dgm:t>
        <a:bodyPr/>
        <a:lstStyle/>
        <a:p>
          <a:endParaRPr lang="en-US"/>
        </a:p>
      </dgm:t>
    </dgm:pt>
    <dgm:pt modelId="{1054AA5A-6535-4BC3-82B6-E8A2A12745C8}" type="pres">
      <dgm:prSet presAssocID="{0BA75125-3D5E-4725-B583-8F2E3844B61A}" presName="linear" presStyleCnt="0">
        <dgm:presLayoutVars>
          <dgm:animLvl val="lvl"/>
          <dgm:resizeHandles val="exact"/>
        </dgm:presLayoutVars>
      </dgm:prSet>
      <dgm:spPr/>
    </dgm:pt>
    <dgm:pt modelId="{9D17D673-BF77-4BA5-9BEF-CB03E2EA2E00}" type="pres">
      <dgm:prSet presAssocID="{D38F3FCD-8E06-4713-BB47-DBA0844A205C}" presName="parentText" presStyleLbl="node1" presStyleIdx="0" presStyleCnt="3">
        <dgm:presLayoutVars>
          <dgm:chMax val="0"/>
          <dgm:bulletEnabled val="1"/>
        </dgm:presLayoutVars>
      </dgm:prSet>
      <dgm:spPr/>
    </dgm:pt>
    <dgm:pt modelId="{CB0AD56D-6CE8-46DD-B115-7FC8DB2A8DE6}" type="pres">
      <dgm:prSet presAssocID="{CD7EB513-67F2-42FB-BC81-020D10F1CC59}" presName="spacer" presStyleCnt="0"/>
      <dgm:spPr/>
    </dgm:pt>
    <dgm:pt modelId="{D6603CA8-B2D8-4423-8C33-308569EC6EE6}" type="pres">
      <dgm:prSet presAssocID="{0B7BF6D5-DB26-4C1F-9C45-CD52A2A9C204}" presName="parentText" presStyleLbl="node1" presStyleIdx="1" presStyleCnt="3">
        <dgm:presLayoutVars>
          <dgm:chMax val="0"/>
          <dgm:bulletEnabled val="1"/>
        </dgm:presLayoutVars>
      </dgm:prSet>
      <dgm:spPr/>
    </dgm:pt>
    <dgm:pt modelId="{6E1EA4D4-E8EF-4731-ADF2-61CDD7A6D6E0}" type="pres">
      <dgm:prSet presAssocID="{1C8C6030-B0E3-4579-AF47-BFC2DE4FB0E2}" presName="spacer" presStyleCnt="0"/>
      <dgm:spPr/>
    </dgm:pt>
    <dgm:pt modelId="{17F3B6F0-6A4D-41BE-9785-9B189C4886CE}" type="pres">
      <dgm:prSet presAssocID="{5064E6C5-1116-4D1B-BC5A-CEB6CC4DE305}" presName="parentText" presStyleLbl="node1" presStyleIdx="2" presStyleCnt="3">
        <dgm:presLayoutVars>
          <dgm:chMax val="0"/>
          <dgm:bulletEnabled val="1"/>
        </dgm:presLayoutVars>
      </dgm:prSet>
      <dgm:spPr/>
    </dgm:pt>
  </dgm:ptLst>
  <dgm:cxnLst>
    <dgm:cxn modelId="{FAF5790B-6783-4EB6-9A6E-48F73228FC57}" srcId="{0BA75125-3D5E-4725-B583-8F2E3844B61A}" destId="{5064E6C5-1116-4D1B-BC5A-CEB6CC4DE305}" srcOrd="2" destOrd="0" parTransId="{96871708-DEEE-4BA0-8502-7B1C3E8899FA}" sibTransId="{3191E5D8-7DD0-4A7A-907A-64E1835244CB}"/>
    <dgm:cxn modelId="{117EDD16-2156-4031-AD58-D41D7301EABB}" srcId="{0BA75125-3D5E-4725-B583-8F2E3844B61A}" destId="{D38F3FCD-8E06-4713-BB47-DBA0844A205C}" srcOrd="0" destOrd="0" parTransId="{7FF72C55-2076-4711-AF38-B5EC04646825}" sibTransId="{CD7EB513-67F2-42FB-BC81-020D10F1CC59}"/>
    <dgm:cxn modelId="{3309532C-500B-4BFF-996C-30E057049A15}" type="presOf" srcId="{5064E6C5-1116-4D1B-BC5A-CEB6CC4DE305}" destId="{17F3B6F0-6A4D-41BE-9785-9B189C4886CE}" srcOrd="0" destOrd="0" presId="urn:microsoft.com/office/officeart/2005/8/layout/vList2"/>
    <dgm:cxn modelId="{E6FB613D-420E-4984-B8A1-3B2EB472C2A4}" type="presOf" srcId="{D38F3FCD-8E06-4713-BB47-DBA0844A205C}" destId="{9D17D673-BF77-4BA5-9BEF-CB03E2EA2E00}" srcOrd="0" destOrd="0" presId="urn:microsoft.com/office/officeart/2005/8/layout/vList2"/>
    <dgm:cxn modelId="{D789583F-9D59-4C05-877B-C9E97428E338}" type="presOf" srcId="{0BA75125-3D5E-4725-B583-8F2E3844B61A}" destId="{1054AA5A-6535-4BC3-82B6-E8A2A12745C8}" srcOrd="0" destOrd="0" presId="urn:microsoft.com/office/officeart/2005/8/layout/vList2"/>
    <dgm:cxn modelId="{26771D5B-7D61-43EE-BDF5-AD7893803663}" type="presOf" srcId="{0B7BF6D5-DB26-4C1F-9C45-CD52A2A9C204}" destId="{D6603CA8-B2D8-4423-8C33-308569EC6EE6}" srcOrd="0" destOrd="0" presId="urn:microsoft.com/office/officeart/2005/8/layout/vList2"/>
    <dgm:cxn modelId="{87FBC09D-7F75-4F77-A2A2-E4821F058158}" srcId="{0BA75125-3D5E-4725-B583-8F2E3844B61A}" destId="{0B7BF6D5-DB26-4C1F-9C45-CD52A2A9C204}" srcOrd="1" destOrd="0" parTransId="{C8207860-7649-44E3-85D7-3B8F8B4BDA4F}" sibTransId="{1C8C6030-B0E3-4579-AF47-BFC2DE4FB0E2}"/>
    <dgm:cxn modelId="{66F85C6C-AD59-434C-B48A-4CF60178BF43}" type="presParOf" srcId="{1054AA5A-6535-4BC3-82B6-E8A2A12745C8}" destId="{9D17D673-BF77-4BA5-9BEF-CB03E2EA2E00}" srcOrd="0" destOrd="0" presId="urn:microsoft.com/office/officeart/2005/8/layout/vList2"/>
    <dgm:cxn modelId="{610E49F2-C8ED-444F-A75A-61029CC6BFFE}" type="presParOf" srcId="{1054AA5A-6535-4BC3-82B6-E8A2A12745C8}" destId="{CB0AD56D-6CE8-46DD-B115-7FC8DB2A8DE6}" srcOrd="1" destOrd="0" presId="urn:microsoft.com/office/officeart/2005/8/layout/vList2"/>
    <dgm:cxn modelId="{DFE1F5C6-21C9-4D51-9179-D397CE3C88AA}" type="presParOf" srcId="{1054AA5A-6535-4BC3-82B6-E8A2A12745C8}" destId="{D6603CA8-B2D8-4423-8C33-308569EC6EE6}" srcOrd="2" destOrd="0" presId="urn:microsoft.com/office/officeart/2005/8/layout/vList2"/>
    <dgm:cxn modelId="{3589D781-5630-4E14-A8EE-8596CEF88C82}" type="presParOf" srcId="{1054AA5A-6535-4BC3-82B6-E8A2A12745C8}" destId="{6E1EA4D4-E8EF-4731-ADF2-61CDD7A6D6E0}" srcOrd="3" destOrd="0" presId="urn:microsoft.com/office/officeart/2005/8/layout/vList2"/>
    <dgm:cxn modelId="{5D5005D5-E13C-4B78-A914-9B3192701B5E}" type="presParOf" srcId="{1054AA5A-6535-4BC3-82B6-E8A2A12745C8}" destId="{17F3B6F0-6A4D-41BE-9785-9B189C4886C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893C48-B5DD-4DE6-982D-BACDF29A553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20F40E6-B63F-4B1F-81BB-5EE10257753E}">
      <dgm:prSet/>
      <dgm:spPr/>
      <dgm:t>
        <a:bodyPr/>
        <a:lstStyle/>
        <a:p>
          <a:r>
            <a:rPr lang="en-US" b="1"/>
            <a:t>Public Cloud:</a:t>
          </a:r>
          <a:r>
            <a:rPr lang="en-US"/>
            <a:t> Owned and operated by third-party providers; accessible over the internet; potential exposure to broader threats.</a:t>
          </a:r>
        </a:p>
      </dgm:t>
    </dgm:pt>
    <dgm:pt modelId="{0EFEF094-5D07-4385-8828-60329F438B71}" type="parTrans" cxnId="{BDD73E52-00EB-4A12-A35C-AF19E186C080}">
      <dgm:prSet/>
      <dgm:spPr/>
      <dgm:t>
        <a:bodyPr/>
        <a:lstStyle/>
        <a:p>
          <a:endParaRPr lang="en-US"/>
        </a:p>
      </dgm:t>
    </dgm:pt>
    <dgm:pt modelId="{06109B17-E05F-436F-898E-FDC2C296B391}" type="sibTrans" cxnId="{BDD73E52-00EB-4A12-A35C-AF19E186C080}">
      <dgm:prSet/>
      <dgm:spPr/>
      <dgm:t>
        <a:bodyPr/>
        <a:lstStyle/>
        <a:p>
          <a:endParaRPr lang="en-US"/>
        </a:p>
      </dgm:t>
    </dgm:pt>
    <dgm:pt modelId="{C2779D1A-9923-4AA0-9736-FBCE93317694}">
      <dgm:prSet/>
      <dgm:spPr/>
      <dgm:t>
        <a:bodyPr/>
        <a:lstStyle/>
        <a:p>
          <a:r>
            <a:rPr lang="en-US" b="1"/>
            <a:t>Private Cloud:</a:t>
          </a:r>
          <a:r>
            <a:rPr lang="en-US"/>
            <a:t> Dedicated to a single organization; offers more control and security but at higher cost.</a:t>
          </a:r>
        </a:p>
      </dgm:t>
    </dgm:pt>
    <dgm:pt modelId="{F553A22E-508A-4555-A0FF-3601BD8DF130}" type="parTrans" cxnId="{CDDF8819-7BED-4410-A71C-69E66043D165}">
      <dgm:prSet/>
      <dgm:spPr/>
      <dgm:t>
        <a:bodyPr/>
        <a:lstStyle/>
        <a:p>
          <a:endParaRPr lang="en-US"/>
        </a:p>
      </dgm:t>
    </dgm:pt>
    <dgm:pt modelId="{B292262F-88C4-4CEB-BF23-9275179554F4}" type="sibTrans" cxnId="{CDDF8819-7BED-4410-A71C-69E66043D165}">
      <dgm:prSet/>
      <dgm:spPr/>
      <dgm:t>
        <a:bodyPr/>
        <a:lstStyle/>
        <a:p>
          <a:endParaRPr lang="en-US"/>
        </a:p>
      </dgm:t>
    </dgm:pt>
    <dgm:pt modelId="{B95672AE-B7E7-4BA2-9BA3-038184CED32F}">
      <dgm:prSet/>
      <dgm:spPr/>
      <dgm:t>
        <a:bodyPr/>
        <a:lstStyle/>
        <a:p>
          <a:r>
            <a:rPr lang="en-US" b="1"/>
            <a:t>Hybrid Cloud:</a:t>
          </a:r>
          <a:r>
            <a:rPr lang="en-US"/>
            <a:t> Combines public and private elements; allows leveraging benefits of both while addressing specific security needs.</a:t>
          </a:r>
        </a:p>
      </dgm:t>
    </dgm:pt>
    <dgm:pt modelId="{C352480F-9312-47D5-8E62-0E724E445F5D}" type="parTrans" cxnId="{9EDC971F-C24C-42CD-8AE6-448199212221}">
      <dgm:prSet/>
      <dgm:spPr/>
      <dgm:t>
        <a:bodyPr/>
        <a:lstStyle/>
        <a:p>
          <a:endParaRPr lang="en-US"/>
        </a:p>
      </dgm:t>
    </dgm:pt>
    <dgm:pt modelId="{B1A4A5C5-DC2C-43CC-A8ED-AC668D62524D}" type="sibTrans" cxnId="{9EDC971F-C24C-42CD-8AE6-448199212221}">
      <dgm:prSet/>
      <dgm:spPr/>
      <dgm:t>
        <a:bodyPr/>
        <a:lstStyle/>
        <a:p>
          <a:endParaRPr lang="en-US"/>
        </a:p>
      </dgm:t>
    </dgm:pt>
    <dgm:pt modelId="{C974BD84-3193-4835-8506-7AB83C1ADC3B}">
      <dgm:prSet/>
      <dgm:spPr/>
      <dgm:t>
        <a:bodyPr/>
        <a:lstStyle/>
        <a:p>
          <a:r>
            <a:rPr lang="en-US" b="1"/>
            <a:t>Security Implications:</a:t>
          </a:r>
          <a:r>
            <a:rPr lang="en-US"/>
            <a:t> Understanding different cloud formations is essential for assessing their security characteristics.</a:t>
          </a:r>
        </a:p>
      </dgm:t>
    </dgm:pt>
    <dgm:pt modelId="{13B2CA69-A45B-4BF0-8A6A-E2646647C13B}" type="parTrans" cxnId="{63212F7F-0E50-4B99-9381-74889C29342A}">
      <dgm:prSet/>
      <dgm:spPr/>
      <dgm:t>
        <a:bodyPr/>
        <a:lstStyle/>
        <a:p>
          <a:endParaRPr lang="en-US"/>
        </a:p>
      </dgm:t>
    </dgm:pt>
    <dgm:pt modelId="{53015D21-CA1F-4FD2-A789-27654944F1FC}" type="sibTrans" cxnId="{63212F7F-0E50-4B99-9381-74889C29342A}">
      <dgm:prSet/>
      <dgm:spPr/>
      <dgm:t>
        <a:bodyPr/>
        <a:lstStyle/>
        <a:p>
          <a:endParaRPr lang="en-US"/>
        </a:p>
      </dgm:t>
    </dgm:pt>
    <dgm:pt modelId="{E0F31CAC-5C70-4CF2-901C-72F8185F5F1C}" type="pres">
      <dgm:prSet presAssocID="{3F893C48-B5DD-4DE6-982D-BACDF29A553C}" presName="linear" presStyleCnt="0">
        <dgm:presLayoutVars>
          <dgm:animLvl val="lvl"/>
          <dgm:resizeHandles val="exact"/>
        </dgm:presLayoutVars>
      </dgm:prSet>
      <dgm:spPr/>
    </dgm:pt>
    <dgm:pt modelId="{285639D2-C8E0-4405-8D3B-348D913C0D3C}" type="pres">
      <dgm:prSet presAssocID="{D20F40E6-B63F-4B1F-81BB-5EE10257753E}" presName="parentText" presStyleLbl="node1" presStyleIdx="0" presStyleCnt="4">
        <dgm:presLayoutVars>
          <dgm:chMax val="0"/>
          <dgm:bulletEnabled val="1"/>
        </dgm:presLayoutVars>
      </dgm:prSet>
      <dgm:spPr/>
    </dgm:pt>
    <dgm:pt modelId="{41E80663-93D5-4438-B0DB-EC000A78B02E}" type="pres">
      <dgm:prSet presAssocID="{06109B17-E05F-436F-898E-FDC2C296B391}" presName="spacer" presStyleCnt="0"/>
      <dgm:spPr/>
    </dgm:pt>
    <dgm:pt modelId="{2938FD64-61A1-4E56-997C-FDCB7F0DD896}" type="pres">
      <dgm:prSet presAssocID="{C2779D1A-9923-4AA0-9736-FBCE93317694}" presName="parentText" presStyleLbl="node1" presStyleIdx="1" presStyleCnt="4">
        <dgm:presLayoutVars>
          <dgm:chMax val="0"/>
          <dgm:bulletEnabled val="1"/>
        </dgm:presLayoutVars>
      </dgm:prSet>
      <dgm:spPr/>
    </dgm:pt>
    <dgm:pt modelId="{EB0EF3AA-F3FC-4DEA-9139-4EEA044B3499}" type="pres">
      <dgm:prSet presAssocID="{B292262F-88C4-4CEB-BF23-9275179554F4}" presName="spacer" presStyleCnt="0"/>
      <dgm:spPr/>
    </dgm:pt>
    <dgm:pt modelId="{A23E1BFB-0E3B-4D62-BCFE-393D7EB9E40D}" type="pres">
      <dgm:prSet presAssocID="{B95672AE-B7E7-4BA2-9BA3-038184CED32F}" presName="parentText" presStyleLbl="node1" presStyleIdx="2" presStyleCnt="4">
        <dgm:presLayoutVars>
          <dgm:chMax val="0"/>
          <dgm:bulletEnabled val="1"/>
        </dgm:presLayoutVars>
      </dgm:prSet>
      <dgm:spPr/>
    </dgm:pt>
    <dgm:pt modelId="{A2027D3A-702C-4636-9519-499E618872CB}" type="pres">
      <dgm:prSet presAssocID="{B1A4A5C5-DC2C-43CC-A8ED-AC668D62524D}" presName="spacer" presStyleCnt="0"/>
      <dgm:spPr/>
    </dgm:pt>
    <dgm:pt modelId="{64655A29-E140-4E8E-BAE9-D4BFAD014954}" type="pres">
      <dgm:prSet presAssocID="{C974BD84-3193-4835-8506-7AB83C1ADC3B}" presName="parentText" presStyleLbl="node1" presStyleIdx="3" presStyleCnt="4">
        <dgm:presLayoutVars>
          <dgm:chMax val="0"/>
          <dgm:bulletEnabled val="1"/>
        </dgm:presLayoutVars>
      </dgm:prSet>
      <dgm:spPr/>
    </dgm:pt>
  </dgm:ptLst>
  <dgm:cxnLst>
    <dgm:cxn modelId="{CDDF8819-7BED-4410-A71C-69E66043D165}" srcId="{3F893C48-B5DD-4DE6-982D-BACDF29A553C}" destId="{C2779D1A-9923-4AA0-9736-FBCE93317694}" srcOrd="1" destOrd="0" parTransId="{F553A22E-508A-4555-A0FF-3601BD8DF130}" sibTransId="{B292262F-88C4-4CEB-BF23-9275179554F4}"/>
    <dgm:cxn modelId="{9EDC971F-C24C-42CD-8AE6-448199212221}" srcId="{3F893C48-B5DD-4DE6-982D-BACDF29A553C}" destId="{B95672AE-B7E7-4BA2-9BA3-038184CED32F}" srcOrd="2" destOrd="0" parTransId="{C352480F-9312-47D5-8E62-0E724E445F5D}" sibTransId="{B1A4A5C5-DC2C-43CC-A8ED-AC668D62524D}"/>
    <dgm:cxn modelId="{93681D2E-2AAE-4B68-8264-8522DBB8C813}" type="presOf" srcId="{B95672AE-B7E7-4BA2-9BA3-038184CED32F}" destId="{A23E1BFB-0E3B-4D62-BCFE-393D7EB9E40D}" srcOrd="0" destOrd="0" presId="urn:microsoft.com/office/officeart/2005/8/layout/vList2"/>
    <dgm:cxn modelId="{C6F47734-FA63-4613-B2AA-526F90557D4C}" type="presOf" srcId="{3F893C48-B5DD-4DE6-982D-BACDF29A553C}" destId="{E0F31CAC-5C70-4CF2-901C-72F8185F5F1C}" srcOrd="0" destOrd="0" presId="urn:microsoft.com/office/officeart/2005/8/layout/vList2"/>
    <dgm:cxn modelId="{BDD73E52-00EB-4A12-A35C-AF19E186C080}" srcId="{3F893C48-B5DD-4DE6-982D-BACDF29A553C}" destId="{D20F40E6-B63F-4B1F-81BB-5EE10257753E}" srcOrd="0" destOrd="0" parTransId="{0EFEF094-5D07-4385-8828-60329F438B71}" sibTransId="{06109B17-E05F-436F-898E-FDC2C296B391}"/>
    <dgm:cxn modelId="{9922FC79-0EE7-4415-BB36-7B144B6FB6DE}" type="presOf" srcId="{C974BD84-3193-4835-8506-7AB83C1ADC3B}" destId="{64655A29-E140-4E8E-BAE9-D4BFAD014954}" srcOrd="0" destOrd="0" presId="urn:microsoft.com/office/officeart/2005/8/layout/vList2"/>
    <dgm:cxn modelId="{63212F7F-0E50-4B99-9381-74889C29342A}" srcId="{3F893C48-B5DD-4DE6-982D-BACDF29A553C}" destId="{C974BD84-3193-4835-8506-7AB83C1ADC3B}" srcOrd="3" destOrd="0" parTransId="{13B2CA69-A45B-4BF0-8A6A-E2646647C13B}" sibTransId="{53015D21-CA1F-4FD2-A789-27654944F1FC}"/>
    <dgm:cxn modelId="{231F68B0-F8B4-4D4F-9505-65418E1D1637}" type="presOf" srcId="{C2779D1A-9923-4AA0-9736-FBCE93317694}" destId="{2938FD64-61A1-4E56-997C-FDCB7F0DD896}" srcOrd="0" destOrd="0" presId="urn:microsoft.com/office/officeart/2005/8/layout/vList2"/>
    <dgm:cxn modelId="{63F02AF7-5387-440F-961E-33FC92F2F912}" type="presOf" srcId="{D20F40E6-B63F-4B1F-81BB-5EE10257753E}" destId="{285639D2-C8E0-4405-8D3B-348D913C0D3C}" srcOrd="0" destOrd="0" presId="urn:microsoft.com/office/officeart/2005/8/layout/vList2"/>
    <dgm:cxn modelId="{CF40F098-767B-4DD9-8B45-5D567EF20006}" type="presParOf" srcId="{E0F31CAC-5C70-4CF2-901C-72F8185F5F1C}" destId="{285639D2-C8E0-4405-8D3B-348D913C0D3C}" srcOrd="0" destOrd="0" presId="urn:microsoft.com/office/officeart/2005/8/layout/vList2"/>
    <dgm:cxn modelId="{34A2CE5B-47DA-48C4-95B2-4A26B35D0EBA}" type="presParOf" srcId="{E0F31CAC-5C70-4CF2-901C-72F8185F5F1C}" destId="{41E80663-93D5-4438-B0DB-EC000A78B02E}" srcOrd="1" destOrd="0" presId="urn:microsoft.com/office/officeart/2005/8/layout/vList2"/>
    <dgm:cxn modelId="{C30A0A93-1429-4627-9AE8-EC00D0B9B91A}" type="presParOf" srcId="{E0F31CAC-5C70-4CF2-901C-72F8185F5F1C}" destId="{2938FD64-61A1-4E56-997C-FDCB7F0DD896}" srcOrd="2" destOrd="0" presId="urn:microsoft.com/office/officeart/2005/8/layout/vList2"/>
    <dgm:cxn modelId="{7247F427-7727-4DED-9FF2-9F321201C806}" type="presParOf" srcId="{E0F31CAC-5C70-4CF2-901C-72F8185F5F1C}" destId="{EB0EF3AA-F3FC-4DEA-9139-4EEA044B3499}" srcOrd="3" destOrd="0" presId="urn:microsoft.com/office/officeart/2005/8/layout/vList2"/>
    <dgm:cxn modelId="{4C70C2E0-7638-4B4D-A7C5-AE4D782B9CEB}" type="presParOf" srcId="{E0F31CAC-5C70-4CF2-901C-72F8185F5F1C}" destId="{A23E1BFB-0E3B-4D62-BCFE-393D7EB9E40D}" srcOrd="4" destOrd="0" presId="urn:microsoft.com/office/officeart/2005/8/layout/vList2"/>
    <dgm:cxn modelId="{4192BEE3-DC5D-413D-A170-46CD067A85B6}" type="presParOf" srcId="{E0F31CAC-5C70-4CF2-901C-72F8185F5F1C}" destId="{A2027D3A-702C-4636-9519-499E618872CB}" srcOrd="5" destOrd="0" presId="urn:microsoft.com/office/officeart/2005/8/layout/vList2"/>
    <dgm:cxn modelId="{F0031600-B2D5-45A8-A0B0-678CBF328584}" type="presParOf" srcId="{E0F31CAC-5C70-4CF2-901C-72F8185F5F1C}" destId="{64655A29-E140-4E8E-BAE9-D4BFAD01495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D4857A-DC94-4CD8-8138-423EEAB1D2A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BA73CE-4ED7-4863-A529-C25CAF916451}">
      <dgm:prSet/>
      <dgm:spPr/>
      <dgm:t>
        <a:bodyPr/>
        <a:lstStyle/>
        <a:p>
          <a:r>
            <a:rPr lang="en-PK" b="1" i="0" baseline="0" dirty="0"/>
            <a:t>Privileged User Access:</a:t>
          </a:r>
          <a:r>
            <a:rPr lang="en-PK" b="0" i="0" baseline="0" dirty="0"/>
            <a:t> Managing and monitoring elevated permissions.</a:t>
          </a:r>
          <a:endParaRPr lang="en-US" dirty="0"/>
        </a:p>
      </dgm:t>
    </dgm:pt>
    <dgm:pt modelId="{23C702AD-C2F6-40C5-82DC-E14913C41296}" type="parTrans" cxnId="{448BD490-86CC-434B-AD79-ECC62CB96D03}">
      <dgm:prSet/>
      <dgm:spPr/>
      <dgm:t>
        <a:bodyPr/>
        <a:lstStyle/>
        <a:p>
          <a:endParaRPr lang="en-US"/>
        </a:p>
      </dgm:t>
    </dgm:pt>
    <dgm:pt modelId="{2193E10D-379B-430D-82A9-DF9E1125A5F7}" type="sibTrans" cxnId="{448BD490-86CC-434B-AD79-ECC62CB96D03}">
      <dgm:prSet/>
      <dgm:spPr/>
      <dgm:t>
        <a:bodyPr/>
        <a:lstStyle/>
        <a:p>
          <a:endParaRPr lang="en-US"/>
        </a:p>
      </dgm:t>
    </dgm:pt>
    <dgm:pt modelId="{8A93FF0F-A822-4094-ADED-C5209588DBA1}">
      <dgm:prSet/>
      <dgm:spPr/>
      <dgm:t>
        <a:bodyPr/>
        <a:lstStyle/>
        <a:p>
          <a:r>
            <a:rPr lang="en-PK" b="1" i="0" baseline="0"/>
            <a:t>Regulatory Compliance:</a:t>
          </a:r>
          <a:r>
            <a:rPr lang="en-PK" b="0" i="0" baseline="0"/>
            <a:t> Adhering to data protection laws and standards.</a:t>
          </a:r>
          <a:endParaRPr lang="en-US"/>
        </a:p>
      </dgm:t>
    </dgm:pt>
    <dgm:pt modelId="{35310C5A-3B47-4646-9C43-6FCB3C062A69}" type="parTrans" cxnId="{34BFEBEA-07BD-4000-8BA9-89D00B4733AA}">
      <dgm:prSet/>
      <dgm:spPr/>
      <dgm:t>
        <a:bodyPr/>
        <a:lstStyle/>
        <a:p>
          <a:endParaRPr lang="en-US"/>
        </a:p>
      </dgm:t>
    </dgm:pt>
    <dgm:pt modelId="{CF6CB2F7-9AC6-4B0C-9C68-79A126A75C25}" type="sibTrans" cxnId="{34BFEBEA-07BD-4000-8BA9-89D00B4733AA}">
      <dgm:prSet/>
      <dgm:spPr/>
      <dgm:t>
        <a:bodyPr/>
        <a:lstStyle/>
        <a:p>
          <a:endParaRPr lang="en-US"/>
        </a:p>
      </dgm:t>
    </dgm:pt>
    <dgm:pt modelId="{7305AE40-90DC-4F7E-8A28-742EC3BC2D62}">
      <dgm:prSet/>
      <dgm:spPr/>
      <dgm:t>
        <a:bodyPr/>
        <a:lstStyle/>
        <a:p>
          <a:r>
            <a:rPr lang="en-PK" b="1" i="0" baseline="0"/>
            <a:t>Data Location:</a:t>
          </a:r>
          <a:r>
            <a:rPr lang="en-PK" b="0" i="0" baseline="0"/>
            <a:t> Ensuring compliance with regional data sovereignty laws.</a:t>
          </a:r>
          <a:endParaRPr lang="en-US"/>
        </a:p>
      </dgm:t>
    </dgm:pt>
    <dgm:pt modelId="{4CD09404-0795-4AD5-B0B6-A19BBE109978}" type="parTrans" cxnId="{4D1498B8-6C01-4F73-9C04-69B6B875E2D1}">
      <dgm:prSet/>
      <dgm:spPr/>
      <dgm:t>
        <a:bodyPr/>
        <a:lstStyle/>
        <a:p>
          <a:endParaRPr lang="en-US"/>
        </a:p>
      </dgm:t>
    </dgm:pt>
    <dgm:pt modelId="{88790543-0098-48CD-9E0D-C7C9E1BF1F8E}" type="sibTrans" cxnId="{4D1498B8-6C01-4F73-9C04-69B6B875E2D1}">
      <dgm:prSet/>
      <dgm:spPr/>
      <dgm:t>
        <a:bodyPr/>
        <a:lstStyle/>
        <a:p>
          <a:endParaRPr lang="en-US"/>
        </a:p>
      </dgm:t>
    </dgm:pt>
    <dgm:pt modelId="{18D36B52-5CA2-4B1D-9C15-A456E2FA9284}">
      <dgm:prSet/>
      <dgm:spPr/>
      <dgm:t>
        <a:bodyPr/>
        <a:lstStyle/>
        <a:p>
          <a:r>
            <a:rPr lang="en-PK" b="1" i="0" baseline="0"/>
            <a:t>Data Segregation:</a:t>
          </a:r>
          <a:r>
            <a:rPr lang="en-PK" b="0" i="0" baseline="0"/>
            <a:t> Protecting data in shared environments.</a:t>
          </a:r>
          <a:endParaRPr lang="en-US"/>
        </a:p>
      </dgm:t>
    </dgm:pt>
    <dgm:pt modelId="{A7EF036B-F45D-4AB4-B54A-1CD0330C6FF5}" type="parTrans" cxnId="{ACA583F3-FC66-4974-A4D9-2400201CC226}">
      <dgm:prSet/>
      <dgm:spPr/>
      <dgm:t>
        <a:bodyPr/>
        <a:lstStyle/>
        <a:p>
          <a:endParaRPr lang="en-US"/>
        </a:p>
      </dgm:t>
    </dgm:pt>
    <dgm:pt modelId="{B54B9115-06A3-474D-84D5-30556BB3EE26}" type="sibTrans" cxnId="{ACA583F3-FC66-4974-A4D9-2400201CC226}">
      <dgm:prSet/>
      <dgm:spPr/>
      <dgm:t>
        <a:bodyPr/>
        <a:lstStyle/>
        <a:p>
          <a:endParaRPr lang="en-US"/>
        </a:p>
      </dgm:t>
    </dgm:pt>
    <dgm:pt modelId="{90DF687A-1F5E-454B-B29F-699CB5417780}">
      <dgm:prSet/>
      <dgm:spPr/>
      <dgm:t>
        <a:bodyPr/>
        <a:lstStyle/>
        <a:p>
          <a:r>
            <a:rPr lang="en-PK" b="1" i="0" baseline="0"/>
            <a:t>Recovery:</a:t>
          </a:r>
          <a:r>
            <a:rPr lang="en-PK" b="0" i="0" baseline="0"/>
            <a:t> Effective backup and recovery processes.</a:t>
          </a:r>
          <a:endParaRPr lang="en-US"/>
        </a:p>
      </dgm:t>
    </dgm:pt>
    <dgm:pt modelId="{D2CF0B22-7442-48F2-833E-3BA638963519}" type="parTrans" cxnId="{D25C33B5-5826-4408-A20E-F3664C242F1B}">
      <dgm:prSet/>
      <dgm:spPr/>
      <dgm:t>
        <a:bodyPr/>
        <a:lstStyle/>
        <a:p>
          <a:endParaRPr lang="en-US"/>
        </a:p>
      </dgm:t>
    </dgm:pt>
    <dgm:pt modelId="{1C7F2068-CA94-406B-A8E1-3FF368CDFFD3}" type="sibTrans" cxnId="{D25C33B5-5826-4408-A20E-F3664C242F1B}">
      <dgm:prSet/>
      <dgm:spPr/>
      <dgm:t>
        <a:bodyPr/>
        <a:lstStyle/>
        <a:p>
          <a:endParaRPr lang="en-US"/>
        </a:p>
      </dgm:t>
    </dgm:pt>
    <dgm:pt modelId="{71FEB7DA-924A-4BF9-99D6-C6BDFD523B95}">
      <dgm:prSet/>
      <dgm:spPr/>
      <dgm:t>
        <a:bodyPr/>
        <a:lstStyle/>
        <a:p>
          <a:r>
            <a:rPr lang="en-PK" b="1" i="0" baseline="0"/>
            <a:t>Investigative Support:</a:t>
          </a:r>
          <a:r>
            <a:rPr lang="en-PK" b="0" i="0" baseline="0"/>
            <a:t> Mechanisms for investigating security incidents.</a:t>
          </a:r>
          <a:endParaRPr lang="en-US"/>
        </a:p>
      </dgm:t>
    </dgm:pt>
    <dgm:pt modelId="{D5D862CD-4E19-49A4-82F2-699537AD1B4C}" type="parTrans" cxnId="{F1306991-F638-45A8-954F-877A787E4594}">
      <dgm:prSet/>
      <dgm:spPr/>
      <dgm:t>
        <a:bodyPr/>
        <a:lstStyle/>
        <a:p>
          <a:endParaRPr lang="en-US"/>
        </a:p>
      </dgm:t>
    </dgm:pt>
    <dgm:pt modelId="{048438F5-EA6C-4F79-B152-FEB8BC8B6606}" type="sibTrans" cxnId="{F1306991-F638-45A8-954F-877A787E4594}">
      <dgm:prSet/>
      <dgm:spPr/>
      <dgm:t>
        <a:bodyPr/>
        <a:lstStyle/>
        <a:p>
          <a:endParaRPr lang="en-US"/>
        </a:p>
      </dgm:t>
    </dgm:pt>
    <dgm:pt modelId="{5666D144-D513-4718-8A8D-8268C54E515D}">
      <dgm:prSet/>
      <dgm:spPr/>
      <dgm:t>
        <a:bodyPr/>
        <a:lstStyle/>
        <a:p>
          <a:r>
            <a:rPr lang="en-PK" b="1" i="0" baseline="0"/>
            <a:t>Long-Term Viability:</a:t>
          </a:r>
          <a:r>
            <a:rPr lang="en-PK" b="0" i="0" baseline="0"/>
            <a:t> Addressing risks related to service provider stability. </a:t>
          </a:r>
          <a:endParaRPr lang="en-US"/>
        </a:p>
      </dgm:t>
    </dgm:pt>
    <dgm:pt modelId="{0F1A4B04-92FA-4B7D-AC60-3047F5B15166}" type="parTrans" cxnId="{7AD33A5E-E9EC-4FE4-BAD9-3543CBEC90B7}">
      <dgm:prSet/>
      <dgm:spPr/>
      <dgm:t>
        <a:bodyPr/>
        <a:lstStyle/>
        <a:p>
          <a:endParaRPr lang="en-US"/>
        </a:p>
      </dgm:t>
    </dgm:pt>
    <dgm:pt modelId="{001DEFDB-F07E-4DBD-9A87-AD600341F451}" type="sibTrans" cxnId="{7AD33A5E-E9EC-4FE4-BAD9-3543CBEC90B7}">
      <dgm:prSet/>
      <dgm:spPr/>
      <dgm:t>
        <a:bodyPr/>
        <a:lstStyle/>
        <a:p>
          <a:endParaRPr lang="en-US"/>
        </a:p>
      </dgm:t>
    </dgm:pt>
    <dgm:pt modelId="{9C2EC38F-156A-4E6D-815F-8795AECB4621}" type="pres">
      <dgm:prSet presAssocID="{37D4857A-DC94-4CD8-8138-423EEAB1D2A2}" presName="root" presStyleCnt="0">
        <dgm:presLayoutVars>
          <dgm:dir/>
          <dgm:resizeHandles val="exact"/>
        </dgm:presLayoutVars>
      </dgm:prSet>
      <dgm:spPr/>
    </dgm:pt>
    <dgm:pt modelId="{D979F60B-E7D0-4B55-A040-6DF6AD05FBA4}" type="pres">
      <dgm:prSet presAssocID="{D6BA73CE-4ED7-4863-A529-C25CAF916451}" presName="compNode" presStyleCnt="0"/>
      <dgm:spPr/>
    </dgm:pt>
    <dgm:pt modelId="{AB480258-A87A-44EC-A92D-33662BDA9FBE}" type="pres">
      <dgm:prSet presAssocID="{D6BA73CE-4ED7-4863-A529-C25CAF916451}" presName="bgRect" presStyleLbl="bgShp" presStyleIdx="0" presStyleCnt="7"/>
      <dgm:spPr/>
    </dgm:pt>
    <dgm:pt modelId="{2367887B-C9CC-47F2-91E3-F145DFBF5232}" type="pres">
      <dgm:prSet presAssocID="{D6BA73CE-4ED7-4863-A529-C25CAF916451}"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Key with solid fill"/>
        </a:ext>
      </dgm:extLst>
    </dgm:pt>
    <dgm:pt modelId="{E3C4413D-BD0D-4C87-9775-AC980F0D8E30}" type="pres">
      <dgm:prSet presAssocID="{D6BA73CE-4ED7-4863-A529-C25CAF916451}" presName="spaceRect" presStyleCnt="0"/>
      <dgm:spPr/>
    </dgm:pt>
    <dgm:pt modelId="{198D9A65-0244-4B98-B9BD-B2781FAA8605}" type="pres">
      <dgm:prSet presAssocID="{D6BA73CE-4ED7-4863-A529-C25CAF916451}" presName="parTx" presStyleLbl="revTx" presStyleIdx="0" presStyleCnt="7">
        <dgm:presLayoutVars>
          <dgm:chMax val="0"/>
          <dgm:chPref val="0"/>
        </dgm:presLayoutVars>
      </dgm:prSet>
      <dgm:spPr/>
    </dgm:pt>
    <dgm:pt modelId="{C9998339-A4CD-41F2-911D-2C43EB19286E}" type="pres">
      <dgm:prSet presAssocID="{2193E10D-379B-430D-82A9-DF9E1125A5F7}" presName="sibTrans" presStyleCnt="0"/>
      <dgm:spPr/>
    </dgm:pt>
    <dgm:pt modelId="{C7C6703E-EFA5-4ED6-A390-1B4138232926}" type="pres">
      <dgm:prSet presAssocID="{8A93FF0F-A822-4094-ADED-C5209588DBA1}" presName="compNode" presStyleCnt="0"/>
      <dgm:spPr/>
    </dgm:pt>
    <dgm:pt modelId="{5428C8E5-963B-46B2-8900-1E40331D37B2}" type="pres">
      <dgm:prSet presAssocID="{8A93FF0F-A822-4094-ADED-C5209588DBA1}" presName="bgRect" presStyleLbl="bgShp" presStyleIdx="1" presStyleCnt="7"/>
      <dgm:spPr/>
    </dgm:pt>
    <dgm:pt modelId="{A28B6B1E-41BC-4C95-B0BE-CDC7B71724F2}" type="pres">
      <dgm:prSet presAssocID="{8A93FF0F-A822-4094-ADED-C5209588DBA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D0B75D3B-7CFB-4B66-8450-CD2B882B3AE2}" type="pres">
      <dgm:prSet presAssocID="{8A93FF0F-A822-4094-ADED-C5209588DBA1}" presName="spaceRect" presStyleCnt="0"/>
      <dgm:spPr/>
    </dgm:pt>
    <dgm:pt modelId="{3B83C6FA-FCB0-46B4-B132-CC38AF9C4F72}" type="pres">
      <dgm:prSet presAssocID="{8A93FF0F-A822-4094-ADED-C5209588DBA1}" presName="parTx" presStyleLbl="revTx" presStyleIdx="1" presStyleCnt="7">
        <dgm:presLayoutVars>
          <dgm:chMax val="0"/>
          <dgm:chPref val="0"/>
        </dgm:presLayoutVars>
      </dgm:prSet>
      <dgm:spPr/>
    </dgm:pt>
    <dgm:pt modelId="{BF1C99BE-B381-4900-9B51-FE01522607B2}" type="pres">
      <dgm:prSet presAssocID="{CF6CB2F7-9AC6-4B0C-9C68-79A126A75C25}" presName="sibTrans" presStyleCnt="0"/>
      <dgm:spPr/>
    </dgm:pt>
    <dgm:pt modelId="{187C93CB-0CBC-4D30-9540-99F5BE374A35}" type="pres">
      <dgm:prSet presAssocID="{7305AE40-90DC-4F7E-8A28-742EC3BC2D62}" presName="compNode" presStyleCnt="0"/>
      <dgm:spPr/>
    </dgm:pt>
    <dgm:pt modelId="{4252B2A3-BA3A-4A9C-9EB8-5E5334C1558F}" type="pres">
      <dgm:prSet presAssocID="{7305AE40-90DC-4F7E-8A28-742EC3BC2D62}" presName="bgRect" presStyleLbl="bgShp" presStyleIdx="2" presStyleCnt="7"/>
      <dgm:spPr/>
    </dgm:pt>
    <dgm:pt modelId="{8B9907D3-C525-4667-9E70-150F3298F139}" type="pres">
      <dgm:prSet presAssocID="{7305AE40-90DC-4F7E-8A28-742EC3BC2D62}"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orld with solid fill"/>
        </a:ext>
      </dgm:extLst>
    </dgm:pt>
    <dgm:pt modelId="{B8E52525-4288-4344-883C-029F9F438302}" type="pres">
      <dgm:prSet presAssocID="{7305AE40-90DC-4F7E-8A28-742EC3BC2D62}" presName="spaceRect" presStyleCnt="0"/>
      <dgm:spPr/>
    </dgm:pt>
    <dgm:pt modelId="{F4316F31-A159-4DCF-A923-C6E8AD972975}" type="pres">
      <dgm:prSet presAssocID="{7305AE40-90DC-4F7E-8A28-742EC3BC2D62}" presName="parTx" presStyleLbl="revTx" presStyleIdx="2" presStyleCnt="7">
        <dgm:presLayoutVars>
          <dgm:chMax val="0"/>
          <dgm:chPref val="0"/>
        </dgm:presLayoutVars>
      </dgm:prSet>
      <dgm:spPr/>
    </dgm:pt>
    <dgm:pt modelId="{7096DF7D-7F5A-444F-BD28-3F7C4E9294F3}" type="pres">
      <dgm:prSet presAssocID="{88790543-0098-48CD-9E0D-C7C9E1BF1F8E}" presName="sibTrans" presStyleCnt="0"/>
      <dgm:spPr/>
    </dgm:pt>
    <dgm:pt modelId="{F88C2C4F-C6AB-4DB1-B30B-4FCB66C0520F}" type="pres">
      <dgm:prSet presAssocID="{18D36B52-5CA2-4B1D-9C15-A456E2FA9284}" presName="compNode" presStyleCnt="0"/>
      <dgm:spPr/>
    </dgm:pt>
    <dgm:pt modelId="{D2CB2F65-524D-46DA-AB86-325DFCEB31D4}" type="pres">
      <dgm:prSet presAssocID="{18D36B52-5CA2-4B1D-9C15-A456E2FA9284}" presName="bgRect" presStyleLbl="bgShp" presStyleIdx="3" presStyleCnt="7"/>
      <dgm:spPr/>
    </dgm:pt>
    <dgm:pt modelId="{58EA5CA5-C77B-4957-AAF0-E713A5FCB39A}" type="pres">
      <dgm:prSet presAssocID="{18D36B52-5CA2-4B1D-9C15-A456E2FA928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C5642B44-3671-4F2F-9A13-BF569FC0042A}" type="pres">
      <dgm:prSet presAssocID="{18D36B52-5CA2-4B1D-9C15-A456E2FA9284}" presName="spaceRect" presStyleCnt="0"/>
      <dgm:spPr/>
    </dgm:pt>
    <dgm:pt modelId="{76F22A7F-B77D-4E5E-8FE2-7AD23534A455}" type="pres">
      <dgm:prSet presAssocID="{18D36B52-5CA2-4B1D-9C15-A456E2FA9284}" presName="parTx" presStyleLbl="revTx" presStyleIdx="3" presStyleCnt="7">
        <dgm:presLayoutVars>
          <dgm:chMax val="0"/>
          <dgm:chPref val="0"/>
        </dgm:presLayoutVars>
      </dgm:prSet>
      <dgm:spPr/>
    </dgm:pt>
    <dgm:pt modelId="{DBC7AFC0-DB5B-4D72-B8FA-3AC35AFEACC2}" type="pres">
      <dgm:prSet presAssocID="{B54B9115-06A3-474D-84D5-30556BB3EE26}" presName="sibTrans" presStyleCnt="0"/>
      <dgm:spPr/>
    </dgm:pt>
    <dgm:pt modelId="{CADC9E94-B519-4984-88FB-DDF53197EB30}" type="pres">
      <dgm:prSet presAssocID="{90DF687A-1F5E-454B-B29F-699CB5417780}" presName="compNode" presStyleCnt="0"/>
      <dgm:spPr/>
    </dgm:pt>
    <dgm:pt modelId="{C921F5BA-76EF-414F-848F-75F6865F15BF}" type="pres">
      <dgm:prSet presAssocID="{90DF687A-1F5E-454B-B29F-699CB5417780}" presName="bgRect" presStyleLbl="bgShp" presStyleIdx="4" presStyleCnt="7"/>
      <dgm:spPr/>
    </dgm:pt>
    <dgm:pt modelId="{CC0EAA6B-0CAA-4E66-A645-637681F030C4}" type="pres">
      <dgm:prSet presAssocID="{90DF687A-1F5E-454B-B29F-699CB541778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77E1E0E2-69A8-420A-B069-C1232CAC48F2}" type="pres">
      <dgm:prSet presAssocID="{90DF687A-1F5E-454B-B29F-699CB5417780}" presName="spaceRect" presStyleCnt="0"/>
      <dgm:spPr/>
    </dgm:pt>
    <dgm:pt modelId="{E56FA2A4-D1D7-4601-9CE5-409E18F38FD8}" type="pres">
      <dgm:prSet presAssocID="{90DF687A-1F5E-454B-B29F-699CB5417780}" presName="parTx" presStyleLbl="revTx" presStyleIdx="4" presStyleCnt="7">
        <dgm:presLayoutVars>
          <dgm:chMax val="0"/>
          <dgm:chPref val="0"/>
        </dgm:presLayoutVars>
      </dgm:prSet>
      <dgm:spPr/>
    </dgm:pt>
    <dgm:pt modelId="{593214B9-36E5-4D57-8F2A-CB51DDB02054}" type="pres">
      <dgm:prSet presAssocID="{1C7F2068-CA94-406B-A8E1-3FF368CDFFD3}" presName="sibTrans" presStyleCnt="0"/>
      <dgm:spPr/>
    </dgm:pt>
    <dgm:pt modelId="{DA6AB9BA-C5E2-4C8C-838A-9308A2956694}" type="pres">
      <dgm:prSet presAssocID="{71FEB7DA-924A-4BF9-99D6-C6BDFD523B95}" presName="compNode" presStyleCnt="0"/>
      <dgm:spPr/>
    </dgm:pt>
    <dgm:pt modelId="{181C0895-3405-4532-A758-BE60B8F62BCC}" type="pres">
      <dgm:prSet presAssocID="{71FEB7DA-924A-4BF9-99D6-C6BDFD523B95}" presName="bgRect" presStyleLbl="bgShp" presStyleIdx="5" presStyleCnt="7"/>
      <dgm:spPr/>
    </dgm:pt>
    <dgm:pt modelId="{5D5DDCB0-FA0B-4AF9-9935-AB3161A93495}" type="pres">
      <dgm:prSet presAssocID="{71FEB7DA-924A-4BF9-99D6-C6BDFD523B9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etective"/>
        </a:ext>
      </dgm:extLst>
    </dgm:pt>
    <dgm:pt modelId="{C648AF23-3B8A-4B6A-A1E2-DCB37D89EBCB}" type="pres">
      <dgm:prSet presAssocID="{71FEB7DA-924A-4BF9-99D6-C6BDFD523B95}" presName="spaceRect" presStyleCnt="0"/>
      <dgm:spPr/>
    </dgm:pt>
    <dgm:pt modelId="{F33AC615-6F26-4D13-A425-0F0CB4FF06EC}" type="pres">
      <dgm:prSet presAssocID="{71FEB7DA-924A-4BF9-99D6-C6BDFD523B95}" presName="parTx" presStyleLbl="revTx" presStyleIdx="5" presStyleCnt="7">
        <dgm:presLayoutVars>
          <dgm:chMax val="0"/>
          <dgm:chPref val="0"/>
        </dgm:presLayoutVars>
      </dgm:prSet>
      <dgm:spPr/>
    </dgm:pt>
    <dgm:pt modelId="{18AD6EC9-AB48-42F6-ACF4-0E2DA71D9094}" type="pres">
      <dgm:prSet presAssocID="{048438F5-EA6C-4F79-B152-FEB8BC8B6606}" presName="sibTrans" presStyleCnt="0"/>
      <dgm:spPr/>
    </dgm:pt>
    <dgm:pt modelId="{09F263DC-585F-47F0-A317-E08096F4C7B7}" type="pres">
      <dgm:prSet presAssocID="{5666D144-D513-4718-8A8D-8268C54E515D}" presName="compNode" presStyleCnt="0"/>
      <dgm:spPr/>
    </dgm:pt>
    <dgm:pt modelId="{2ACE049A-D6E4-43B5-847F-3C03445C9B4A}" type="pres">
      <dgm:prSet presAssocID="{5666D144-D513-4718-8A8D-8268C54E515D}" presName="bgRect" presStyleLbl="bgShp" presStyleIdx="6" presStyleCnt="7"/>
      <dgm:spPr/>
    </dgm:pt>
    <dgm:pt modelId="{F6EDBAC1-DFCD-4FC8-9EDD-7508BA597709}" type="pres">
      <dgm:prSet presAssocID="{5666D144-D513-4718-8A8D-8268C54E515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igh Voltage"/>
        </a:ext>
      </dgm:extLst>
    </dgm:pt>
    <dgm:pt modelId="{3E7DF753-B5A7-4D45-900E-B60854000A27}" type="pres">
      <dgm:prSet presAssocID="{5666D144-D513-4718-8A8D-8268C54E515D}" presName="spaceRect" presStyleCnt="0"/>
      <dgm:spPr/>
    </dgm:pt>
    <dgm:pt modelId="{8D3A82AE-B5FB-473F-9D24-272D0AA5B820}" type="pres">
      <dgm:prSet presAssocID="{5666D144-D513-4718-8A8D-8268C54E515D}" presName="parTx" presStyleLbl="revTx" presStyleIdx="6" presStyleCnt="7">
        <dgm:presLayoutVars>
          <dgm:chMax val="0"/>
          <dgm:chPref val="0"/>
        </dgm:presLayoutVars>
      </dgm:prSet>
      <dgm:spPr/>
    </dgm:pt>
  </dgm:ptLst>
  <dgm:cxnLst>
    <dgm:cxn modelId="{7D511301-E0C0-41E2-8E0C-ABBF0A64F532}" type="presOf" srcId="{90DF687A-1F5E-454B-B29F-699CB5417780}" destId="{E56FA2A4-D1D7-4601-9CE5-409E18F38FD8}" srcOrd="0" destOrd="0" presId="urn:microsoft.com/office/officeart/2018/2/layout/IconVerticalSolidList"/>
    <dgm:cxn modelId="{B36E842A-B73A-49BC-9029-AF9735817EF1}" type="presOf" srcId="{71FEB7DA-924A-4BF9-99D6-C6BDFD523B95}" destId="{F33AC615-6F26-4D13-A425-0F0CB4FF06EC}" srcOrd="0" destOrd="0" presId="urn:microsoft.com/office/officeart/2018/2/layout/IconVerticalSolidList"/>
    <dgm:cxn modelId="{7AD33A5E-E9EC-4FE4-BAD9-3543CBEC90B7}" srcId="{37D4857A-DC94-4CD8-8138-423EEAB1D2A2}" destId="{5666D144-D513-4718-8A8D-8268C54E515D}" srcOrd="6" destOrd="0" parTransId="{0F1A4B04-92FA-4B7D-AC60-3047F5B15166}" sibTransId="{001DEFDB-F07E-4DBD-9A87-AD600341F451}"/>
    <dgm:cxn modelId="{1D974560-E728-43BD-99AA-B1CFB251B3A6}" type="presOf" srcId="{7305AE40-90DC-4F7E-8A28-742EC3BC2D62}" destId="{F4316F31-A159-4DCF-A923-C6E8AD972975}" srcOrd="0" destOrd="0" presId="urn:microsoft.com/office/officeart/2018/2/layout/IconVerticalSolidList"/>
    <dgm:cxn modelId="{547AE741-48EB-40E1-8AB6-65889483505E}" type="presOf" srcId="{18D36B52-5CA2-4B1D-9C15-A456E2FA9284}" destId="{76F22A7F-B77D-4E5E-8FE2-7AD23534A455}" srcOrd="0" destOrd="0" presId="urn:microsoft.com/office/officeart/2018/2/layout/IconVerticalSolidList"/>
    <dgm:cxn modelId="{448BD490-86CC-434B-AD79-ECC62CB96D03}" srcId="{37D4857A-DC94-4CD8-8138-423EEAB1D2A2}" destId="{D6BA73CE-4ED7-4863-A529-C25CAF916451}" srcOrd="0" destOrd="0" parTransId="{23C702AD-C2F6-40C5-82DC-E14913C41296}" sibTransId="{2193E10D-379B-430D-82A9-DF9E1125A5F7}"/>
    <dgm:cxn modelId="{F1306991-F638-45A8-954F-877A787E4594}" srcId="{37D4857A-DC94-4CD8-8138-423EEAB1D2A2}" destId="{71FEB7DA-924A-4BF9-99D6-C6BDFD523B95}" srcOrd="5" destOrd="0" parTransId="{D5D862CD-4E19-49A4-82F2-699537AD1B4C}" sibTransId="{048438F5-EA6C-4F79-B152-FEB8BC8B6606}"/>
    <dgm:cxn modelId="{506FD3B4-62AB-4FAC-A99D-3132BE991076}" type="presOf" srcId="{5666D144-D513-4718-8A8D-8268C54E515D}" destId="{8D3A82AE-B5FB-473F-9D24-272D0AA5B820}" srcOrd="0" destOrd="0" presId="urn:microsoft.com/office/officeart/2018/2/layout/IconVerticalSolidList"/>
    <dgm:cxn modelId="{D25C33B5-5826-4408-A20E-F3664C242F1B}" srcId="{37D4857A-DC94-4CD8-8138-423EEAB1D2A2}" destId="{90DF687A-1F5E-454B-B29F-699CB5417780}" srcOrd="4" destOrd="0" parTransId="{D2CF0B22-7442-48F2-833E-3BA638963519}" sibTransId="{1C7F2068-CA94-406B-A8E1-3FF368CDFFD3}"/>
    <dgm:cxn modelId="{4D1498B8-6C01-4F73-9C04-69B6B875E2D1}" srcId="{37D4857A-DC94-4CD8-8138-423EEAB1D2A2}" destId="{7305AE40-90DC-4F7E-8A28-742EC3BC2D62}" srcOrd="2" destOrd="0" parTransId="{4CD09404-0795-4AD5-B0B6-A19BBE109978}" sibTransId="{88790543-0098-48CD-9E0D-C7C9E1BF1F8E}"/>
    <dgm:cxn modelId="{7B3F97C2-4A2A-45C8-9FFC-5756705707AE}" type="presOf" srcId="{8A93FF0F-A822-4094-ADED-C5209588DBA1}" destId="{3B83C6FA-FCB0-46B4-B132-CC38AF9C4F72}" srcOrd="0" destOrd="0" presId="urn:microsoft.com/office/officeart/2018/2/layout/IconVerticalSolidList"/>
    <dgm:cxn modelId="{42CC9FCD-0330-494C-BE5B-5872E0F09709}" type="presOf" srcId="{D6BA73CE-4ED7-4863-A529-C25CAF916451}" destId="{198D9A65-0244-4B98-B9BD-B2781FAA8605}" srcOrd="0" destOrd="0" presId="urn:microsoft.com/office/officeart/2018/2/layout/IconVerticalSolidList"/>
    <dgm:cxn modelId="{34BFEBEA-07BD-4000-8BA9-89D00B4733AA}" srcId="{37D4857A-DC94-4CD8-8138-423EEAB1D2A2}" destId="{8A93FF0F-A822-4094-ADED-C5209588DBA1}" srcOrd="1" destOrd="0" parTransId="{35310C5A-3B47-4646-9C43-6FCB3C062A69}" sibTransId="{CF6CB2F7-9AC6-4B0C-9C68-79A126A75C25}"/>
    <dgm:cxn modelId="{ACA583F3-FC66-4974-A4D9-2400201CC226}" srcId="{37D4857A-DC94-4CD8-8138-423EEAB1D2A2}" destId="{18D36B52-5CA2-4B1D-9C15-A456E2FA9284}" srcOrd="3" destOrd="0" parTransId="{A7EF036B-F45D-4AB4-B54A-1CD0330C6FF5}" sibTransId="{B54B9115-06A3-474D-84D5-30556BB3EE26}"/>
    <dgm:cxn modelId="{D462EFF6-0DDB-4A0F-8D4C-AA860835E8F8}" type="presOf" srcId="{37D4857A-DC94-4CD8-8138-423EEAB1D2A2}" destId="{9C2EC38F-156A-4E6D-815F-8795AECB4621}" srcOrd="0" destOrd="0" presId="urn:microsoft.com/office/officeart/2018/2/layout/IconVerticalSolidList"/>
    <dgm:cxn modelId="{5D6CE3D2-EBCA-462E-AE8A-DC3700B1B2EA}" type="presParOf" srcId="{9C2EC38F-156A-4E6D-815F-8795AECB4621}" destId="{D979F60B-E7D0-4B55-A040-6DF6AD05FBA4}" srcOrd="0" destOrd="0" presId="urn:microsoft.com/office/officeart/2018/2/layout/IconVerticalSolidList"/>
    <dgm:cxn modelId="{FA128276-DBEB-4FFD-902E-73F295332FF1}" type="presParOf" srcId="{D979F60B-E7D0-4B55-A040-6DF6AD05FBA4}" destId="{AB480258-A87A-44EC-A92D-33662BDA9FBE}" srcOrd="0" destOrd="0" presId="urn:microsoft.com/office/officeart/2018/2/layout/IconVerticalSolidList"/>
    <dgm:cxn modelId="{7C7AB920-01F7-45D5-AE23-E6AB1FA808CA}" type="presParOf" srcId="{D979F60B-E7D0-4B55-A040-6DF6AD05FBA4}" destId="{2367887B-C9CC-47F2-91E3-F145DFBF5232}" srcOrd="1" destOrd="0" presId="urn:microsoft.com/office/officeart/2018/2/layout/IconVerticalSolidList"/>
    <dgm:cxn modelId="{46F7E5D2-9DD9-4C56-99D0-6B281A1578B9}" type="presParOf" srcId="{D979F60B-E7D0-4B55-A040-6DF6AD05FBA4}" destId="{E3C4413D-BD0D-4C87-9775-AC980F0D8E30}" srcOrd="2" destOrd="0" presId="urn:microsoft.com/office/officeart/2018/2/layout/IconVerticalSolidList"/>
    <dgm:cxn modelId="{5ADA8C3D-76F6-4765-9B5E-3412B8D782EF}" type="presParOf" srcId="{D979F60B-E7D0-4B55-A040-6DF6AD05FBA4}" destId="{198D9A65-0244-4B98-B9BD-B2781FAA8605}" srcOrd="3" destOrd="0" presId="urn:microsoft.com/office/officeart/2018/2/layout/IconVerticalSolidList"/>
    <dgm:cxn modelId="{93BC81AA-9019-44C6-A0DD-B8DDC35CDD7B}" type="presParOf" srcId="{9C2EC38F-156A-4E6D-815F-8795AECB4621}" destId="{C9998339-A4CD-41F2-911D-2C43EB19286E}" srcOrd="1" destOrd="0" presId="urn:microsoft.com/office/officeart/2018/2/layout/IconVerticalSolidList"/>
    <dgm:cxn modelId="{5DF1D3A1-37B9-462D-ADAE-CF2FE19C0C74}" type="presParOf" srcId="{9C2EC38F-156A-4E6D-815F-8795AECB4621}" destId="{C7C6703E-EFA5-4ED6-A390-1B4138232926}" srcOrd="2" destOrd="0" presId="urn:microsoft.com/office/officeart/2018/2/layout/IconVerticalSolidList"/>
    <dgm:cxn modelId="{2D626FB9-F452-4465-8C1B-DE34A5B9B104}" type="presParOf" srcId="{C7C6703E-EFA5-4ED6-A390-1B4138232926}" destId="{5428C8E5-963B-46B2-8900-1E40331D37B2}" srcOrd="0" destOrd="0" presId="urn:microsoft.com/office/officeart/2018/2/layout/IconVerticalSolidList"/>
    <dgm:cxn modelId="{BD75E9D5-1005-4149-BD03-25DBF6870563}" type="presParOf" srcId="{C7C6703E-EFA5-4ED6-A390-1B4138232926}" destId="{A28B6B1E-41BC-4C95-B0BE-CDC7B71724F2}" srcOrd="1" destOrd="0" presId="urn:microsoft.com/office/officeart/2018/2/layout/IconVerticalSolidList"/>
    <dgm:cxn modelId="{D248200C-EB71-4F88-8A2D-9D0E25F18263}" type="presParOf" srcId="{C7C6703E-EFA5-4ED6-A390-1B4138232926}" destId="{D0B75D3B-7CFB-4B66-8450-CD2B882B3AE2}" srcOrd="2" destOrd="0" presId="urn:microsoft.com/office/officeart/2018/2/layout/IconVerticalSolidList"/>
    <dgm:cxn modelId="{881EE690-53D4-438D-944B-606F980EC6CB}" type="presParOf" srcId="{C7C6703E-EFA5-4ED6-A390-1B4138232926}" destId="{3B83C6FA-FCB0-46B4-B132-CC38AF9C4F72}" srcOrd="3" destOrd="0" presId="urn:microsoft.com/office/officeart/2018/2/layout/IconVerticalSolidList"/>
    <dgm:cxn modelId="{853C6527-8553-466C-8437-92983EF0905C}" type="presParOf" srcId="{9C2EC38F-156A-4E6D-815F-8795AECB4621}" destId="{BF1C99BE-B381-4900-9B51-FE01522607B2}" srcOrd="3" destOrd="0" presId="urn:microsoft.com/office/officeart/2018/2/layout/IconVerticalSolidList"/>
    <dgm:cxn modelId="{CE1BBC0E-9A23-43C5-BA59-63576851D930}" type="presParOf" srcId="{9C2EC38F-156A-4E6D-815F-8795AECB4621}" destId="{187C93CB-0CBC-4D30-9540-99F5BE374A35}" srcOrd="4" destOrd="0" presId="urn:microsoft.com/office/officeart/2018/2/layout/IconVerticalSolidList"/>
    <dgm:cxn modelId="{40A82D4F-1227-4A07-8EE3-9BB630382145}" type="presParOf" srcId="{187C93CB-0CBC-4D30-9540-99F5BE374A35}" destId="{4252B2A3-BA3A-4A9C-9EB8-5E5334C1558F}" srcOrd="0" destOrd="0" presId="urn:microsoft.com/office/officeart/2018/2/layout/IconVerticalSolidList"/>
    <dgm:cxn modelId="{D979A3ED-D1DA-4A0C-8990-B27A398EA284}" type="presParOf" srcId="{187C93CB-0CBC-4D30-9540-99F5BE374A35}" destId="{8B9907D3-C525-4667-9E70-150F3298F139}" srcOrd="1" destOrd="0" presId="urn:microsoft.com/office/officeart/2018/2/layout/IconVerticalSolidList"/>
    <dgm:cxn modelId="{B0620101-C863-4848-9CD3-7C4DAC330E9F}" type="presParOf" srcId="{187C93CB-0CBC-4D30-9540-99F5BE374A35}" destId="{B8E52525-4288-4344-883C-029F9F438302}" srcOrd="2" destOrd="0" presId="urn:microsoft.com/office/officeart/2018/2/layout/IconVerticalSolidList"/>
    <dgm:cxn modelId="{E6180AE3-CCDC-4782-A90B-903081CDAEBA}" type="presParOf" srcId="{187C93CB-0CBC-4D30-9540-99F5BE374A35}" destId="{F4316F31-A159-4DCF-A923-C6E8AD972975}" srcOrd="3" destOrd="0" presId="urn:microsoft.com/office/officeart/2018/2/layout/IconVerticalSolidList"/>
    <dgm:cxn modelId="{3E88946F-63A3-4DD8-A071-0E713D16ED13}" type="presParOf" srcId="{9C2EC38F-156A-4E6D-815F-8795AECB4621}" destId="{7096DF7D-7F5A-444F-BD28-3F7C4E9294F3}" srcOrd="5" destOrd="0" presId="urn:microsoft.com/office/officeart/2018/2/layout/IconVerticalSolidList"/>
    <dgm:cxn modelId="{600F6F47-61BA-4F70-A7E2-61E04167B48F}" type="presParOf" srcId="{9C2EC38F-156A-4E6D-815F-8795AECB4621}" destId="{F88C2C4F-C6AB-4DB1-B30B-4FCB66C0520F}" srcOrd="6" destOrd="0" presId="urn:microsoft.com/office/officeart/2018/2/layout/IconVerticalSolidList"/>
    <dgm:cxn modelId="{5258E8A6-0AD3-4125-9A5C-5707B7C97003}" type="presParOf" srcId="{F88C2C4F-C6AB-4DB1-B30B-4FCB66C0520F}" destId="{D2CB2F65-524D-46DA-AB86-325DFCEB31D4}" srcOrd="0" destOrd="0" presId="urn:microsoft.com/office/officeart/2018/2/layout/IconVerticalSolidList"/>
    <dgm:cxn modelId="{8003D7B6-84B3-4AA6-80F8-F6634F5218AF}" type="presParOf" srcId="{F88C2C4F-C6AB-4DB1-B30B-4FCB66C0520F}" destId="{58EA5CA5-C77B-4957-AAF0-E713A5FCB39A}" srcOrd="1" destOrd="0" presId="urn:microsoft.com/office/officeart/2018/2/layout/IconVerticalSolidList"/>
    <dgm:cxn modelId="{27D06A1B-ECC2-4675-8C57-2DDCF76B1B6A}" type="presParOf" srcId="{F88C2C4F-C6AB-4DB1-B30B-4FCB66C0520F}" destId="{C5642B44-3671-4F2F-9A13-BF569FC0042A}" srcOrd="2" destOrd="0" presId="urn:microsoft.com/office/officeart/2018/2/layout/IconVerticalSolidList"/>
    <dgm:cxn modelId="{E4BED87F-1ABB-4DA5-B375-F4C611469133}" type="presParOf" srcId="{F88C2C4F-C6AB-4DB1-B30B-4FCB66C0520F}" destId="{76F22A7F-B77D-4E5E-8FE2-7AD23534A455}" srcOrd="3" destOrd="0" presId="urn:microsoft.com/office/officeart/2018/2/layout/IconVerticalSolidList"/>
    <dgm:cxn modelId="{47C7A666-333E-42B0-B8C1-3E7AA5FE140D}" type="presParOf" srcId="{9C2EC38F-156A-4E6D-815F-8795AECB4621}" destId="{DBC7AFC0-DB5B-4D72-B8FA-3AC35AFEACC2}" srcOrd="7" destOrd="0" presId="urn:microsoft.com/office/officeart/2018/2/layout/IconVerticalSolidList"/>
    <dgm:cxn modelId="{87528D07-40C3-479E-BFCD-4FEF080914D1}" type="presParOf" srcId="{9C2EC38F-156A-4E6D-815F-8795AECB4621}" destId="{CADC9E94-B519-4984-88FB-DDF53197EB30}" srcOrd="8" destOrd="0" presId="urn:microsoft.com/office/officeart/2018/2/layout/IconVerticalSolidList"/>
    <dgm:cxn modelId="{A57ADF3E-543A-4719-B692-2345755CEA5A}" type="presParOf" srcId="{CADC9E94-B519-4984-88FB-DDF53197EB30}" destId="{C921F5BA-76EF-414F-848F-75F6865F15BF}" srcOrd="0" destOrd="0" presId="urn:microsoft.com/office/officeart/2018/2/layout/IconVerticalSolidList"/>
    <dgm:cxn modelId="{E8050816-E683-4E71-8AF5-6BF248BAE1F2}" type="presParOf" srcId="{CADC9E94-B519-4984-88FB-DDF53197EB30}" destId="{CC0EAA6B-0CAA-4E66-A645-637681F030C4}" srcOrd="1" destOrd="0" presId="urn:microsoft.com/office/officeart/2018/2/layout/IconVerticalSolidList"/>
    <dgm:cxn modelId="{42725006-2D1D-4300-926C-2CE5F4A8079A}" type="presParOf" srcId="{CADC9E94-B519-4984-88FB-DDF53197EB30}" destId="{77E1E0E2-69A8-420A-B069-C1232CAC48F2}" srcOrd="2" destOrd="0" presId="urn:microsoft.com/office/officeart/2018/2/layout/IconVerticalSolidList"/>
    <dgm:cxn modelId="{197F4A2E-B1B2-4ECD-860A-0B906673D3CB}" type="presParOf" srcId="{CADC9E94-B519-4984-88FB-DDF53197EB30}" destId="{E56FA2A4-D1D7-4601-9CE5-409E18F38FD8}" srcOrd="3" destOrd="0" presId="urn:microsoft.com/office/officeart/2018/2/layout/IconVerticalSolidList"/>
    <dgm:cxn modelId="{8B32D8C2-2DCC-4D33-8F35-19290A4EF6E6}" type="presParOf" srcId="{9C2EC38F-156A-4E6D-815F-8795AECB4621}" destId="{593214B9-36E5-4D57-8F2A-CB51DDB02054}" srcOrd="9" destOrd="0" presId="urn:microsoft.com/office/officeart/2018/2/layout/IconVerticalSolidList"/>
    <dgm:cxn modelId="{64AF0B85-24AB-4934-9C30-E65D73265453}" type="presParOf" srcId="{9C2EC38F-156A-4E6D-815F-8795AECB4621}" destId="{DA6AB9BA-C5E2-4C8C-838A-9308A2956694}" srcOrd="10" destOrd="0" presId="urn:microsoft.com/office/officeart/2018/2/layout/IconVerticalSolidList"/>
    <dgm:cxn modelId="{13265245-AC33-47C1-A4AF-339C8E000063}" type="presParOf" srcId="{DA6AB9BA-C5E2-4C8C-838A-9308A2956694}" destId="{181C0895-3405-4532-A758-BE60B8F62BCC}" srcOrd="0" destOrd="0" presId="urn:microsoft.com/office/officeart/2018/2/layout/IconVerticalSolidList"/>
    <dgm:cxn modelId="{B345FE1D-ADFC-4C16-BEA7-274FF6906670}" type="presParOf" srcId="{DA6AB9BA-C5E2-4C8C-838A-9308A2956694}" destId="{5D5DDCB0-FA0B-4AF9-9935-AB3161A93495}" srcOrd="1" destOrd="0" presId="urn:microsoft.com/office/officeart/2018/2/layout/IconVerticalSolidList"/>
    <dgm:cxn modelId="{FFE788DA-C306-4B8B-9E47-982C6A06F8B3}" type="presParOf" srcId="{DA6AB9BA-C5E2-4C8C-838A-9308A2956694}" destId="{C648AF23-3B8A-4B6A-A1E2-DCB37D89EBCB}" srcOrd="2" destOrd="0" presId="urn:microsoft.com/office/officeart/2018/2/layout/IconVerticalSolidList"/>
    <dgm:cxn modelId="{A34FF73E-CE1D-49AE-81B8-FB99D6EC2DB5}" type="presParOf" srcId="{DA6AB9BA-C5E2-4C8C-838A-9308A2956694}" destId="{F33AC615-6F26-4D13-A425-0F0CB4FF06EC}" srcOrd="3" destOrd="0" presId="urn:microsoft.com/office/officeart/2018/2/layout/IconVerticalSolidList"/>
    <dgm:cxn modelId="{3FA4750E-4DAC-4CED-BAF4-9BFCE1D41517}" type="presParOf" srcId="{9C2EC38F-156A-4E6D-815F-8795AECB4621}" destId="{18AD6EC9-AB48-42F6-ACF4-0E2DA71D9094}" srcOrd="11" destOrd="0" presId="urn:microsoft.com/office/officeart/2018/2/layout/IconVerticalSolidList"/>
    <dgm:cxn modelId="{63BAC2BF-7666-400B-B465-2C40CE513A1E}" type="presParOf" srcId="{9C2EC38F-156A-4E6D-815F-8795AECB4621}" destId="{09F263DC-585F-47F0-A317-E08096F4C7B7}" srcOrd="12" destOrd="0" presId="urn:microsoft.com/office/officeart/2018/2/layout/IconVerticalSolidList"/>
    <dgm:cxn modelId="{0290F6D4-6278-40DD-B2E1-1AA4776CF955}" type="presParOf" srcId="{09F263DC-585F-47F0-A317-E08096F4C7B7}" destId="{2ACE049A-D6E4-43B5-847F-3C03445C9B4A}" srcOrd="0" destOrd="0" presId="urn:microsoft.com/office/officeart/2018/2/layout/IconVerticalSolidList"/>
    <dgm:cxn modelId="{78E7142C-4853-4656-8E8B-2FDAB743682E}" type="presParOf" srcId="{09F263DC-585F-47F0-A317-E08096F4C7B7}" destId="{F6EDBAC1-DFCD-4FC8-9EDD-7508BA597709}" srcOrd="1" destOrd="0" presId="urn:microsoft.com/office/officeart/2018/2/layout/IconVerticalSolidList"/>
    <dgm:cxn modelId="{82A671AC-958D-49DD-A825-8BFDF846234D}" type="presParOf" srcId="{09F263DC-585F-47F0-A317-E08096F4C7B7}" destId="{3E7DF753-B5A7-4D45-900E-B60854000A27}" srcOrd="2" destOrd="0" presId="urn:microsoft.com/office/officeart/2018/2/layout/IconVerticalSolidList"/>
    <dgm:cxn modelId="{0DFF573D-685A-4FD3-8655-130643A07BAB}" type="presParOf" srcId="{09F263DC-585F-47F0-A317-E08096F4C7B7}" destId="{8D3A82AE-B5FB-473F-9D24-272D0AA5B8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9ADA25-CA83-4BCE-A57C-53102776707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C8834BF-8CD1-42E6-BA82-04233DD338C1}">
      <dgm:prSet/>
      <dgm:spPr/>
      <dgm:t>
        <a:bodyPr/>
        <a:lstStyle/>
        <a:p>
          <a:r>
            <a:rPr lang="en-PK" b="1" i="0" baseline="0"/>
            <a:t>Key Organizations:</a:t>
          </a:r>
          <a:r>
            <a:rPr lang="en-PK" b="0" i="0" baseline="0"/>
            <a:t> Cloud Security Alliance (CSA), Jericho Forum, and others.</a:t>
          </a:r>
          <a:endParaRPr lang="en-US"/>
        </a:p>
      </dgm:t>
    </dgm:pt>
    <dgm:pt modelId="{14CE578E-7411-48B9-94FD-F61C9271EB9C}" type="parTrans" cxnId="{56F4D408-7DAB-48A8-84B9-B895F9FD6A40}">
      <dgm:prSet/>
      <dgm:spPr/>
      <dgm:t>
        <a:bodyPr/>
        <a:lstStyle/>
        <a:p>
          <a:endParaRPr lang="en-US"/>
        </a:p>
      </dgm:t>
    </dgm:pt>
    <dgm:pt modelId="{7FEDBDCA-4C2B-4115-A0C0-0F11B217F7AF}" type="sibTrans" cxnId="{56F4D408-7DAB-48A8-84B9-B895F9FD6A40}">
      <dgm:prSet/>
      <dgm:spPr/>
      <dgm:t>
        <a:bodyPr/>
        <a:lstStyle/>
        <a:p>
          <a:endParaRPr lang="en-US"/>
        </a:p>
      </dgm:t>
    </dgm:pt>
    <dgm:pt modelId="{9CE4C1C6-B108-4509-A006-05891FB233BD}">
      <dgm:prSet/>
      <dgm:spPr/>
      <dgm:t>
        <a:bodyPr/>
        <a:lstStyle/>
        <a:p>
          <a:r>
            <a:rPr lang="en-PK" b="1" i="0" baseline="0"/>
            <a:t>Role:</a:t>
          </a:r>
          <a:r>
            <a:rPr lang="en-PK" b="0" i="0" baseline="0"/>
            <a:t> Develop security standards, best practices, and promote industry-wide collaboration.</a:t>
          </a:r>
          <a:endParaRPr lang="en-US"/>
        </a:p>
      </dgm:t>
    </dgm:pt>
    <dgm:pt modelId="{82BB8732-9047-46CC-9B82-2094D0732F19}" type="parTrans" cxnId="{F9D8FAB0-ADAF-437C-AB2E-CB7B8BFC097C}">
      <dgm:prSet/>
      <dgm:spPr/>
      <dgm:t>
        <a:bodyPr/>
        <a:lstStyle/>
        <a:p>
          <a:endParaRPr lang="en-US"/>
        </a:p>
      </dgm:t>
    </dgm:pt>
    <dgm:pt modelId="{0EB08971-DBA8-40F2-A471-D13700927025}" type="sibTrans" cxnId="{F9D8FAB0-ADAF-437C-AB2E-CB7B8BFC097C}">
      <dgm:prSet/>
      <dgm:spPr/>
      <dgm:t>
        <a:bodyPr/>
        <a:lstStyle/>
        <a:p>
          <a:endParaRPr lang="en-US"/>
        </a:p>
      </dgm:t>
    </dgm:pt>
    <dgm:pt modelId="{ECF61941-92F4-49C8-943A-DC7CB35D08D6}">
      <dgm:prSet/>
      <dgm:spPr/>
      <dgm:t>
        <a:bodyPr/>
        <a:lstStyle/>
        <a:p>
          <a:r>
            <a:rPr lang="en-PK" b="1" i="0" baseline="0"/>
            <a:t>Contribution:</a:t>
          </a:r>
          <a:r>
            <a:rPr lang="en-PK" b="0" i="0" baseline="0"/>
            <a:t> Shape cloud security frameworks and guidelines for effective implementation. </a:t>
          </a:r>
          <a:endParaRPr lang="en-US"/>
        </a:p>
      </dgm:t>
    </dgm:pt>
    <dgm:pt modelId="{A5429E57-0D94-4899-A96B-C2757BC27027}" type="parTrans" cxnId="{5511673C-20B1-44FC-8924-DD0A28D60738}">
      <dgm:prSet/>
      <dgm:spPr/>
      <dgm:t>
        <a:bodyPr/>
        <a:lstStyle/>
        <a:p>
          <a:endParaRPr lang="en-US"/>
        </a:p>
      </dgm:t>
    </dgm:pt>
    <dgm:pt modelId="{6410EA59-BFF3-4477-B2A1-AC64071E38EB}" type="sibTrans" cxnId="{5511673C-20B1-44FC-8924-DD0A28D60738}">
      <dgm:prSet/>
      <dgm:spPr/>
      <dgm:t>
        <a:bodyPr/>
        <a:lstStyle/>
        <a:p>
          <a:endParaRPr lang="en-US"/>
        </a:p>
      </dgm:t>
    </dgm:pt>
    <dgm:pt modelId="{B235CF73-851B-4FA1-90BC-E300DFF5194E}" type="pres">
      <dgm:prSet presAssocID="{919ADA25-CA83-4BCE-A57C-53102776707E}" presName="linear" presStyleCnt="0">
        <dgm:presLayoutVars>
          <dgm:animLvl val="lvl"/>
          <dgm:resizeHandles val="exact"/>
        </dgm:presLayoutVars>
      </dgm:prSet>
      <dgm:spPr/>
    </dgm:pt>
    <dgm:pt modelId="{F57391CB-4DD2-4FFD-85FF-C177E1EBB7CD}" type="pres">
      <dgm:prSet presAssocID="{7C8834BF-8CD1-42E6-BA82-04233DD338C1}" presName="parentText" presStyleLbl="node1" presStyleIdx="0" presStyleCnt="3">
        <dgm:presLayoutVars>
          <dgm:chMax val="0"/>
          <dgm:bulletEnabled val="1"/>
        </dgm:presLayoutVars>
      </dgm:prSet>
      <dgm:spPr/>
    </dgm:pt>
    <dgm:pt modelId="{BB12764E-5A9B-4B49-AF83-32350EF02C91}" type="pres">
      <dgm:prSet presAssocID="{7FEDBDCA-4C2B-4115-A0C0-0F11B217F7AF}" presName="spacer" presStyleCnt="0"/>
      <dgm:spPr/>
    </dgm:pt>
    <dgm:pt modelId="{D43E2F87-6C2F-49C3-B563-DF951DF1916D}" type="pres">
      <dgm:prSet presAssocID="{9CE4C1C6-B108-4509-A006-05891FB233BD}" presName="parentText" presStyleLbl="node1" presStyleIdx="1" presStyleCnt="3">
        <dgm:presLayoutVars>
          <dgm:chMax val="0"/>
          <dgm:bulletEnabled val="1"/>
        </dgm:presLayoutVars>
      </dgm:prSet>
      <dgm:spPr/>
    </dgm:pt>
    <dgm:pt modelId="{013FB0FF-4ECD-4CF9-90C1-E92F9758CB72}" type="pres">
      <dgm:prSet presAssocID="{0EB08971-DBA8-40F2-A471-D13700927025}" presName="spacer" presStyleCnt="0"/>
      <dgm:spPr/>
    </dgm:pt>
    <dgm:pt modelId="{4FA32178-8C75-428A-98CB-8263F486977D}" type="pres">
      <dgm:prSet presAssocID="{ECF61941-92F4-49C8-943A-DC7CB35D08D6}" presName="parentText" presStyleLbl="node1" presStyleIdx="2" presStyleCnt="3">
        <dgm:presLayoutVars>
          <dgm:chMax val="0"/>
          <dgm:bulletEnabled val="1"/>
        </dgm:presLayoutVars>
      </dgm:prSet>
      <dgm:spPr/>
    </dgm:pt>
  </dgm:ptLst>
  <dgm:cxnLst>
    <dgm:cxn modelId="{56F4D408-7DAB-48A8-84B9-B895F9FD6A40}" srcId="{919ADA25-CA83-4BCE-A57C-53102776707E}" destId="{7C8834BF-8CD1-42E6-BA82-04233DD338C1}" srcOrd="0" destOrd="0" parTransId="{14CE578E-7411-48B9-94FD-F61C9271EB9C}" sibTransId="{7FEDBDCA-4C2B-4115-A0C0-0F11B217F7AF}"/>
    <dgm:cxn modelId="{5511673C-20B1-44FC-8924-DD0A28D60738}" srcId="{919ADA25-CA83-4BCE-A57C-53102776707E}" destId="{ECF61941-92F4-49C8-943A-DC7CB35D08D6}" srcOrd="2" destOrd="0" parTransId="{A5429E57-0D94-4899-A96B-C2757BC27027}" sibTransId="{6410EA59-BFF3-4477-B2A1-AC64071E38EB}"/>
    <dgm:cxn modelId="{D60649A3-CE9B-4A7A-887D-92934857D907}" type="presOf" srcId="{7C8834BF-8CD1-42E6-BA82-04233DD338C1}" destId="{F57391CB-4DD2-4FFD-85FF-C177E1EBB7CD}" srcOrd="0" destOrd="0" presId="urn:microsoft.com/office/officeart/2005/8/layout/vList2"/>
    <dgm:cxn modelId="{F9D8FAB0-ADAF-437C-AB2E-CB7B8BFC097C}" srcId="{919ADA25-CA83-4BCE-A57C-53102776707E}" destId="{9CE4C1C6-B108-4509-A006-05891FB233BD}" srcOrd="1" destOrd="0" parTransId="{82BB8732-9047-46CC-9B82-2094D0732F19}" sibTransId="{0EB08971-DBA8-40F2-A471-D13700927025}"/>
    <dgm:cxn modelId="{54B7D2DA-0249-4F8D-9E89-508FBB866FDE}" type="presOf" srcId="{ECF61941-92F4-49C8-943A-DC7CB35D08D6}" destId="{4FA32178-8C75-428A-98CB-8263F486977D}" srcOrd="0" destOrd="0" presId="urn:microsoft.com/office/officeart/2005/8/layout/vList2"/>
    <dgm:cxn modelId="{508219DC-E3E3-459B-9B42-04102CC1F766}" type="presOf" srcId="{9CE4C1C6-B108-4509-A006-05891FB233BD}" destId="{D43E2F87-6C2F-49C3-B563-DF951DF1916D}" srcOrd="0" destOrd="0" presId="urn:microsoft.com/office/officeart/2005/8/layout/vList2"/>
    <dgm:cxn modelId="{35156CFE-A66E-4ECA-AAA9-461D18A144BA}" type="presOf" srcId="{919ADA25-CA83-4BCE-A57C-53102776707E}" destId="{B235CF73-851B-4FA1-90BC-E300DFF5194E}" srcOrd="0" destOrd="0" presId="urn:microsoft.com/office/officeart/2005/8/layout/vList2"/>
    <dgm:cxn modelId="{382DE287-ED49-4C43-84D8-F4B24BA624CE}" type="presParOf" srcId="{B235CF73-851B-4FA1-90BC-E300DFF5194E}" destId="{F57391CB-4DD2-4FFD-85FF-C177E1EBB7CD}" srcOrd="0" destOrd="0" presId="urn:microsoft.com/office/officeart/2005/8/layout/vList2"/>
    <dgm:cxn modelId="{560A2FD9-8EB7-4BB1-A1D6-7E5E0AE8BC63}" type="presParOf" srcId="{B235CF73-851B-4FA1-90BC-E300DFF5194E}" destId="{BB12764E-5A9B-4B49-AF83-32350EF02C91}" srcOrd="1" destOrd="0" presId="urn:microsoft.com/office/officeart/2005/8/layout/vList2"/>
    <dgm:cxn modelId="{1801DF96-6C40-440B-AEB9-D8324229144E}" type="presParOf" srcId="{B235CF73-851B-4FA1-90BC-E300DFF5194E}" destId="{D43E2F87-6C2F-49C3-B563-DF951DF1916D}" srcOrd="2" destOrd="0" presId="urn:microsoft.com/office/officeart/2005/8/layout/vList2"/>
    <dgm:cxn modelId="{68D988AB-7A3F-4368-822E-F53C003E8048}" type="presParOf" srcId="{B235CF73-851B-4FA1-90BC-E300DFF5194E}" destId="{013FB0FF-4ECD-4CF9-90C1-E92F9758CB72}" srcOrd="3" destOrd="0" presId="urn:microsoft.com/office/officeart/2005/8/layout/vList2"/>
    <dgm:cxn modelId="{64013F8F-CB08-4DBB-AAF0-6C8AF71BBFCE}" type="presParOf" srcId="{B235CF73-851B-4FA1-90BC-E300DFF5194E}" destId="{4FA32178-8C75-428A-98CB-8263F486977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1C0978-1E3E-4C7E-B310-246DEB06A8B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905EB4F-458E-4146-B233-88E6F55FB370}">
      <dgm:prSet/>
      <dgm:spPr/>
      <dgm:t>
        <a:bodyPr/>
        <a:lstStyle/>
        <a:p>
          <a:r>
            <a:rPr lang="en-PK" b="1" i="0" baseline="0"/>
            <a:t>Established:</a:t>
          </a:r>
          <a:r>
            <a:rPr lang="en-PK" b="0" i="0" baseline="0"/>
            <a:t> 2008</a:t>
          </a:r>
          <a:endParaRPr lang="en-US"/>
        </a:p>
      </dgm:t>
    </dgm:pt>
    <dgm:pt modelId="{6BADABF4-7E5B-4401-8101-5A3C8D196D14}" type="parTrans" cxnId="{2A790D38-0793-4F91-91BA-5C89BC0EA327}">
      <dgm:prSet/>
      <dgm:spPr/>
      <dgm:t>
        <a:bodyPr/>
        <a:lstStyle/>
        <a:p>
          <a:endParaRPr lang="en-US"/>
        </a:p>
      </dgm:t>
    </dgm:pt>
    <dgm:pt modelId="{D68A85FF-0383-42C1-8A21-DB37F15DEA22}" type="sibTrans" cxnId="{2A790D38-0793-4F91-91BA-5C89BC0EA327}">
      <dgm:prSet/>
      <dgm:spPr/>
      <dgm:t>
        <a:bodyPr/>
        <a:lstStyle/>
        <a:p>
          <a:endParaRPr lang="en-US"/>
        </a:p>
      </dgm:t>
    </dgm:pt>
    <dgm:pt modelId="{082663DE-6FCA-4BAE-899A-DB7ADC7E06FF}">
      <dgm:prSet/>
      <dgm:spPr/>
      <dgm:t>
        <a:bodyPr/>
        <a:lstStyle/>
        <a:p>
          <a:r>
            <a:rPr lang="en-PK" b="1" i="0" baseline="0"/>
            <a:t>Purpose:</a:t>
          </a:r>
          <a:r>
            <a:rPr lang="en-PK" b="0" i="0" baseline="0"/>
            <a:t> Promote secure cloud computing practices.</a:t>
          </a:r>
          <a:endParaRPr lang="en-US"/>
        </a:p>
      </dgm:t>
    </dgm:pt>
    <dgm:pt modelId="{717241E9-8A2F-4E77-96D4-26570197AB17}" type="parTrans" cxnId="{D1959004-0878-4EC0-8C3E-9EBE4F5B7A51}">
      <dgm:prSet/>
      <dgm:spPr/>
      <dgm:t>
        <a:bodyPr/>
        <a:lstStyle/>
        <a:p>
          <a:endParaRPr lang="en-US"/>
        </a:p>
      </dgm:t>
    </dgm:pt>
    <dgm:pt modelId="{1F4E4971-A973-4CF5-8F11-B2BC18E7AE7F}" type="sibTrans" cxnId="{D1959004-0878-4EC0-8C3E-9EBE4F5B7A51}">
      <dgm:prSet/>
      <dgm:spPr/>
      <dgm:t>
        <a:bodyPr/>
        <a:lstStyle/>
        <a:p>
          <a:endParaRPr lang="en-US"/>
        </a:p>
      </dgm:t>
    </dgm:pt>
    <dgm:pt modelId="{94363C43-F112-49A9-AC35-F8F8B866C368}">
      <dgm:prSet/>
      <dgm:spPr/>
      <dgm:t>
        <a:bodyPr/>
        <a:lstStyle/>
        <a:p>
          <a:r>
            <a:rPr lang="en-PK" b="1" i="0" baseline="0"/>
            <a:t>Key Resources:</a:t>
          </a:r>
          <a:r>
            <a:rPr lang="en-PK" b="0" i="0" baseline="0"/>
            <a:t> Research papers, best practice guidelines, certification programs.</a:t>
          </a:r>
          <a:endParaRPr lang="en-US"/>
        </a:p>
      </dgm:t>
    </dgm:pt>
    <dgm:pt modelId="{E2DFF8FD-CE89-4511-B832-9273A286102E}" type="parTrans" cxnId="{FCED8524-2873-4D8C-94AE-0A8B03BAA145}">
      <dgm:prSet/>
      <dgm:spPr/>
      <dgm:t>
        <a:bodyPr/>
        <a:lstStyle/>
        <a:p>
          <a:endParaRPr lang="en-US"/>
        </a:p>
      </dgm:t>
    </dgm:pt>
    <dgm:pt modelId="{4CB29113-9FD5-4415-B026-EE9E757975BF}" type="sibTrans" cxnId="{FCED8524-2873-4D8C-94AE-0A8B03BAA145}">
      <dgm:prSet/>
      <dgm:spPr/>
      <dgm:t>
        <a:bodyPr/>
        <a:lstStyle/>
        <a:p>
          <a:endParaRPr lang="en-US"/>
        </a:p>
      </dgm:t>
    </dgm:pt>
    <dgm:pt modelId="{8F01AD75-0D5F-4A88-9F3F-0FF5254EC9E0}">
      <dgm:prSet/>
      <dgm:spPr/>
      <dgm:t>
        <a:bodyPr/>
        <a:lstStyle/>
        <a:p>
          <a:r>
            <a:rPr lang="en-PK" b="1" i="0" baseline="0"/>
            <a:t>Significant Contribution:</a:t>
          </a:r>
          <a:r>
            <a:rPr lang="en-PK" b="0" i="0" baseline="0"/>
            <a:t> ‘Security Guidance for Critical Areas of Focus in Cloud Computing’ framework. </a:t>
          </a:r>
          <a:endParaRPr lang="en-US"/>
        </a:p>
      </dgm:t>
    </dgm:pt>
    <dgm:pt modelId="{3957E0B8-8858-464B-8210-09CE0B5D6128}" type="parTrans" cxnId="{90D4B4B8-FB8A-40A6-93DC-AF8C865EF525}">
      <dgm:prSet/>
      <dgm:spPr/>
      <dgm:t>
        <a:bodyPr/>
        <a:lstStyle/>
        <a:p>
          <a:endParaRPr lang="en-US"/>
        </a:p>
      </dgm:t>
    </dgm:pt>
    <dgm:pt modelId="{E733C185-B77C-47E2-9CF5-DE00D1D990B9}" type="sibTrans" cxnId="{90D4B4B8-FB8A-40A6-93DC-AF8C865EF525}">
      <dgm:prSet/>
      <dgm:spPr/>
      <dgm:t>
        <a:bodyPr/>
        <a:lstStyle/>
        <a:p>
          <a:endParaRPr lang="en-US"/>
        </a:p>
      </dgm:t>
    </dgm:pt>
    <dgm:pt modelId="{72CB7340-FC06-473A-927A-F57FC2561BE8}" type="pres">
      <dgm:prSet presAssocID="{0A1C0978-1E3E-4C7E-B310-246DEB06A8B2}" presName="linear" presStyleCnt="0">
        <dgm:presLayoutVars>
          <dgm:animLvl val="lvl"/>
          <dgm:resizeHandles val="exact"/>
        </dgm:presLayoutVars>
      </dgm:prSet>
      <dgm:spPr/>
    </dgm:pt>
    <dgm:pt modelId="{CDC4CB6E-0368-45DF-AD8B-E90F2868F6B7}" type="pres">
      <dgm:prSet presAssocID="{9905EB4F-458E-4146-B233-88E6F55FB370}" presName="parentText" presStyleLbl="node1" presStyleIdx="0" presStyleCnt="4">
        <dgm:presLayoutVars>
          <dgm:chMax val="0"/>
          <dgm:bulletEnabled val="1"/>
        </dgm:presLayoutVars>
      </dgm:prSet>
      <dgm:spPr/>
    </dgm:pt>
    <dgm:pt modelId="{4C838814-7A72-47B9-9C88-FDE489C9EF6D}" type="pres">
      <dgm:prSet presAssocID="{D68A85FF-0383-42C1-8A21-DB37F15DEA22}" presName="spacer" presStyleCnt="0"/>
      <dgm:spPr/>
    </dgm:pt>
    <dgm:pt modelId="{4D4D6562-A452-4A7D-B2D5-FD438F09CB09}" type="pres">
      <dgm:prSet presAssocID="{082663DE-6FCA-4BAE-899A-DB7ADC7E06FF}" presName="parentText" presStyleLbl="node1" presStyleIdx="1" presStyleCnt="4">
        <dgm:presLayoutVars>
          <dgm:chMax val="0"/>
          <dgm:bulletEnabled val="1"/>
        </dgm:presLayoutVars>
      </dgm:prSet>
      <dgm:spPr/>
    </dgm:pt>
    <dgm:pt modelId="{C5821650-D018-4CAB-8001-72D89CA20E0E}" type="pres">
      <dgm:prSet presAssocID="{1F4E4971-A973-4CF5-8F11-B2BC18E7AE7F}" presName="spacer" presStyleCnt="0"/>
      <dgm:spPr/>
    </dgm:pt>
    <dgm:pt modelId="{A098B7E9-9630-4581-9948-7CBA4B980747}" type="pres">
      <dgm:prSet presAssocID="{94363C43-F112-49A9-AC35-F8F8B866C368}" presName="parentText" presStyleLbl="node1" presStyleIdx="2" presStyleCnt="4">
        <dgm:presLayoutVars>
          <dgm:chMax val="0"/>
          <dgm:bulletEnabled val="1"/>
        </dgm:presLayoutVars>
      </dgm:prSet>
      <dgm:spPr/>
    </dgm:pt>
    <dgm:pt modelId="{FD9ACA20-2A8C-4ADF-8BBA-92936770F40E}" type="pres">
      <dgm:prSet presAssocID="{4CB29113-9FD5-4415-B026-EE9E757975BF}" presName="spacer" presStyleCnt="0"/>
      <dgm:spPr/>
    </dgm:pt>
    <dgm:pt modelId="{8D556ADC-8D76-4BCC-864F-BD4BA7C6AA2E}" type="pres">
      <dgm:prSet presAssocID="{8F01AD75-0D5F-4A88-9F3F-0FF5254EC9E0}" presName="parentText" presStyleLbl="node1" presStyleIdx="3" presStyleCnt="4">
        <dgm:presLayoutVars>
          <dgm:chMax val="0"/>
          <dgm:bulletEnabled val="1"/>
        </dgm:presLayoutVars>
      </dgm:prSet>
      <dgm:spPr/>
    </dgm:pt>
  </dgm:ptLst>
  <dgm:cxnLst>
    <dgm:cxn modelId="{D1959004-0878-4EC0-8C3E-9EBE4F5B7A51}" srcId="{0A1C0978-1E3E-4C7E-B310-246DEB06A8B2}" destId="{082663DE-6FCA-4BAE-899A-DB7ADC7E06FF}" srcOrd="1" destOrd="0" parTransId="{717241E9-8A2F-4E77-96D4-26570197AB17}" sibTransId="{1F4E4971-A973-4CF5-8F11-B2BC18E7AE7F}"/>
    <dgm:cxn modelId="{FCED8524-2873-4D8C-94AE-0A8B03BAA145}" srcId="{0A1C0978-1E3E-4C7E-B310-246DEB06A8B2}" destId="{94363C43-F112-49A9-AC35-F8F8B866C368}" srcOrd="2" destOrd="0" parTransId="{E2DFF8FD-CE89-4511-B832-9273A286102E}" sibTransId="{4CB29113-9FD5-4415-B026-EE9E757975BF}"/>
    <dgm:cxn modelId="{2A790D38-0793-4F91-91BA-5C89BC0EA327}" srcId="{0A1C0978-1E3E-4C7E-B310-246DEB06A8B2}" destId="{9905EB4F-458E-4146-B233-88E6F55FB370}" srcOrd="0" destOrd="0" parTransId="{6BADABF4-7E5B-4401-8101-5A3C8D196D14}" sibTransId="{D68A85FF-0383-42C1-8A21-DB37F15DEA22}"/>
    <dgm:cxn modelId="{6C220C43-2FFF-4088-9BC0-099807FD1449}" type="presOf" srcId="{94363C43-F112-49A9-AC35-F8F8B866C368}" destId="{A098B7E9-9630-4581-9948-7CBA4B980747}" srcOrd="0" destOrd="0" presId="urn:microsoft.com/office/officeart/2005/8/layout/vList2"/>
    <dgm:cxn modelId="{36518183-1002-40FF-84A4-ECB7DEE79D4D}" type="presOf" srcId="{8F01AD75-0D5F-4A88-9F3F-0FF5254EC9E0}" destId="{8D556ADC-8D76-4BCC-864F-BD4BA7C6AA2E}" srcOrd="0" destOrd="0" presId="urn:microsoft.com/office/officeart/2005/8/layout/vList2"/>
    <dgm:cxn modelId="{90D4B4B8-FB8A-40A6-93DC-AF8C865EF525}" srcId="{0A1C0978-1E3E-4C7E-B310-246DEB06A8B2}" destId="{8F01AD75-0D5F-4A88-9F3F-0FF5254EC9E0}" srcOrd="3" destOrd="0" parTransId="{3957E0B8-8858-464B-8210-09CE0B5D6128}" sibTransId="{E733C185-B77C-47E2-9CF5-DE00D1D990B9}"/>
    <dgm:cxn modelId="{B19899BC-BE99-4325-83F5-EF56F4F0FED2}" type="presOf" srcId="{0A1C0978-1E3E-4C7E-B310-246DEB06A8B2}" destId="{72CB7340-FC06-473A-927A-F57FC2561BE8}" srcOrd="0" destOrd="0" presId="urn:microsoft.com/office/officeart/2005/8/layout/vList2"/>
    <dgm:cxn modelId="{4B6FF3D8-0285-45B2-A985-33A1DF14A192}" type="presOf" srcId="{9905EB4F-458E-4146-B233-88E6F55FB370}" destId="{CDC4CB6E-0368-45DF-AD8B-E90F2868F6B7}" srcOrd="0" destOrd="0" presId="urn:microsoft.com/office/officeart/2005/8/layout/vList2"/>
    <dgm:cxn modelId="{CE9931F9-3978-47CC-AD11-4870AD943F79}" type="presOf" srcId="{082663DE-6FCA-4BAE-899A-DB7ADC7E06FF}" destId="{4D4D6562-A452-4A7D-B2D5-FD438F09CB09}" srcOrd="0" destOrd="0" presId="urn:microsoft.com/office/officeart/2005/8/layout/vList2"/>
    <dgm:cxn modelId="{EE938C15-D836-43AC-BE77-60C40E81A38D}" type="presParOf" srcId="{72CB7340-FC06-473A-927A-F57FC2561BE8}" destId="{CDC4CB6E-0368-45DF-AD8B-E90F2868F6B7}" srcOrd="0" destOrd="0" presId="urn:microsoft.com/office/officeart/2005/8/layout/vList2"/>
    <dgm:cxn modelId="{98B3DF60-BB86-4C97-A48E-FF16120CD23C}" type="presParOf" srcId="{72CB7340-FC06-473A-927A-F57FC2561BE8}" destId="{4C838814-7A72-47B9-9C88-FDE489C9EF6D}" srcOrd="1" destOrd="0" presId="urn:microsoft.com/office/officeart/2005/8/layout/vList2"/>
    <dgm:cxn modelId="{58330028-F4DE-40CD-B27E-585702A135D8}" type="presParOf" srcId="{72CB7340-FC06-473A-927A-F57FC2561BE8}" destId="{4D4D6562-A452-4A7D-B2D5-FD438F09CB09}" srcOrd="2" destOrd="0" presId="urn:microsoft.com/office/officeart/2005/8/layout/vList2"/>
    <dgm:cxn modelId="{AEE88F63-CAC5-4943-AB20-B6BB71485D13}" type="presParOf" srcId="{72CB7340-FC06-473A-927A-F57FC2561BE8}" destId="{C5821650-D018-4CAB-8001-72D89CA20E0E}" srcOrd="3" destOrd="0" presId="urn:microsoft.com/office/officeart/2005/8/layout/vList2"/>
    <dgm:cxn modelId="{F279547E-FA8F-4EFA-AAFE-E1B0F887A11B}" type="presParOf" srcId="{72CB7340-FC06-473A-927A-F57FC2561BE8}" destId="{A098B7E9-9630-4581-9948-7CBA4B980747}" srcOrd="4" destOrd="0" presId="urn:microsoft.com/office/officeart/2005/8/layout/vList2"/>
    <dgm:cxn modelId="{8777CBB8-A634-4939-85D2-D988A90842F4}" type="presParOf" srcId="{72CB7340-FC06-473A-927A-F57FC2561BE8}" destId="{FD9ACA20-2A8C-4ADF-8BBA-92936770F40E}" srcOrd="5" destOrd="0" presId="urn:microsoft.com/office/officeart/2005/8/layout/vList2"/>
    <dgm:cxn modelId="{005B1607-89AE-4447-BCC1-6312665D8C3D}" type="presParOf" srcId="{72CB7340-FC06-473A-927A-F57FC2561BE8}" destId="{8D556ADC-8D76-4BCC-864F-BD4BA7C6AA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F31FDD-0A71-4A20-A880-1FAE769DF7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E65E53F-CC6B-40E1-9A7A-4FADDD39B5C6}">
      <dgm:prSet/>
      <dgm:spPr/>
      <dgm:t>
        <a:bodyPr/>
        <a:lstStyle/>
        <a:p>
          <a:r>
            <a:rPr lang="en-PK" b="1" i="0" baseline="0"/>
            <a:t>Common Understanding:</a:t>
          </a:r>
          <a:r>
            <a:rPr lang="en-PK" b="0" i="0" baseline="0"/>
            <a:t> Promote shared security requirements and best practices.</a:t>
          </a:r>
          <a:endParaRPr lang="en-US"/>
        </a:p>
      </dgm:t>
    </dgm:pt>
    <dgm:pt modelId="{7B604EF1-9247-409F-902C-0FDA886C48BE}" type="parTrans" cxnId="{EB753C22-84B2-44BF-BB9D-8B03294C6AE5}">
      <dgm:prSet/>
      <dgm:spPr/>
      <dgm:t>
        <a:bodyPr/>
        <a:lstStyle/>
        <a:p>
          <a:endParaRPr lang="en-US"/>
        </a:p>
      </dgm:t>
    </dgm:pt>
    <dgm:pt modelId="{0D2AF847-9321-46E2-A7F5-B85D8CCD3F8D}" type="sibTrans" cxnId="{EB753C22-84B2-44BF-BB9D-8B03294C6AE5}">
      <dgm:prSet/>
      <dgm:spPr/>
      <dgm:t>
        <a:bodyPr/>
        <a:lstStyle/>
        <a:p>
          <a:endParaRPr lang="en-US"/>
        </a:p>
      </dgm:t>
    </dgm:pt>
    <dgm:pt modelId="{3BE11946-5512-4ED1-A499-E1414B3FEE82}">
      <dgm:prSet/>
      <dgm:spPr/>
      <dgm:t>
        <a:bodyPr/>
        <a:lstStyle/>
        <a:p>
          <a:r>
            <a:rPr lang="en-PK" b="1" i="0" baseline="0"/>
            <a:t>Best Practices:</a:t>
          </a:r>
          <a:r>
            <a:rPr lang="en-PK" b="0" i="0" baseline="0"/>
            <a:t> Conduct research and provide guidance on cloud security.</a:t>
          </a:r>
          <a:endParaRPr lang="en-US"/>
        </a:p>
      </dgm:t>
    </dgm:pt>
    <dgm:pt modelId="{F9AF3E5D-820A-4015-9B8F-E096C0CA1E34}" type="parTrans" cxnId="{1102926A-80A5-46E1-89F4-1F82C84C12AB}">
      <dgm:prSet/>
      <dgm:spPr/>
      <dgm:t>
        <a:bodyPr/>
        <a:lstStyle/>
        <a:p>
          <a:endParaRPr lang="en-US"/>
        </a:p>
      </dgm:t>
    </dgm:pt>
    <dgm:pt modelId="{451B79E1-7607-4011-9CDC-01D04EB4D2A9}" type="sibTrans" cxnId="{1102926A-80A5-46E1-89F4-1F82C84C12AB}">
      <dgm:prSet/>
      <dgm:spPr/>
      <dgm:t>
        <a:bodyPr/>
        <a:lstStyle/>
        <a:p>
          <a:endParaRPr lang="en-US"/>
        </a:p>
      </dgm:t>
    </dgm:pt>
    <dgm:pt modelId="{251C08B0-6D57-40CA-92A2-BB3D20AE386D}">
      <dgm:prSet/>
      <dgm:spPr/>
      <dgm:t>
        <a:bodyPr/>
        <a:lstStyle/>
        <a:p>
          <a:r>
            <a:rPr lang="en-PK" b="1" i="0" baseline="0"/>
            <a:t>Educational Programs:</a:t>
          </a:r>
          <a:r>
            <a:rPr lang="en-PK" b="0" i="0" baseline="0"/>
            <a:t> Offer training and certification to enhance cloud security knowledge. </a:t>
          </a:r>
          <a:endParaRPr lang="en-US"/>
        </a:p>
      </dgm:t>
    </dgm:pt>
    <dgm:pt modelId="{FD2DAA20-7C9A-47DF-9B63-F0E08C9F7A8B}" type="parTrans" cxnId="{5F53946E-F702-4822-A082-A014D70B51E4}">
      <dgm:prSet/>
      <dgm:spPr/>
      <dgm:t>
        <a:bodyPr/>
        <a:lstStyle/>
        <a:p>
          <a:endParaRPr lang="en-US"/>
        </a:p>
      </dgm:t>
    </dgm:pt>
    <dgm:pt modelId="{233ADE0E-C1C2-4F93-A6D2-57098935A962}" type="sibTrans" cxnId="{5F53946E-F702-4822-A082-A014D70B51E4}">
      <dgm:prSet/>
      <dgm:spPr/>
      <dgm:t>
        <a:bodyPr/>
        <a:lstStyle/>
        <a:p>
          <a:endParaRPr lang="en-US"/>
        </a:p>
      </dgm:t>
    </dgm:pt>
    <dgm:pt modelId="{F8C23ED1-0A55-4BD5-A59C-6F0640F9EF82}" type="pres">
      <dgm:prSet presAssocID="{48F31FDD-0A71-4A20-A880-1FAE769DF78D}" presName="root" presStyleCnt="0">
        <dgm:presLayoutVars>
          <dgm:dir/>
          <dgm:resizeHandles val="exact"/>
        </dgm:presLayoutVars>
      </dgm:prSet>
      <dgm:spPr/>
    </dgm:pt>
    <dgm:pt modelId="{744AF22C-E154-421D-A4D9-D32DF6653BCD}" type="pres">
      <dgm:prSet presAssocID="{3E65E53F-CC6B-40E1-9A7A-4FADDD39B5C6}" presName="compNode" presStyleCnt="0"/>
      <dgm:spPr/>
    </dgm:pt>
    <dgm:pt modelId="{925CCC85-A673-4590-AECF-4FD21066C7D2}" type="pres">
      <dgm:prSet presAssocID="{3E65E53F-CC6B-40E1-9A7A-4FADDD39B5C6}" presName="bgRect" presStyleLbl="bgShp" presStyleIdx="0" presStyleCnt="3"/>
      <dgm:spPr/>
    </dgm:pt>
    <dgm:pt modelId="{259AA040-B5E5-42FE-BBC1-39A61532B92D}" type="pres">
      <dgm:prSet presAssocID="{3E65E53F-CC6B-40E1-9A7A-4FADDD39B5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st Aid Kit"/>
        </a:ext>
      </dgm:extLst>
    </dgm:pt>
    <dgm:pt modelId="{57F4DC13-CE6C-4233-9A0C-3EE7C42E2E3F}" type="pres">
      <dgm:prSet presAssocID="{3E65E53F-CC6B-40E1-9A7A-4FADDD39B5C6}" presName="spaceRect" presStyleCnt="0"/>
      <dgm:spPr/>
    </dgm:pt>
    <dgm:pt modelId="{827A08BD-3E14-4DC6-B950-E967AF1D0386}" type="pres">
      <dgm:prSet presAssocID="{3E65E53F-CC6B-40E1-9A7A-4FADDD39B5C6}" presName="parTx" presStyleLbl="revTx" presStyleIdx="0" presStyleCnt="3">
        <dgm:presLayoutVars>
          <dgm:chMax val="0"/>
          <dgm:chPref val="0"/>
        </dgm:presLayoutVars>
      </dgm:prSet>
      <dgm:spPr/>
    </dgm:pt>
    <dgm:pt modelId="{9CFB638A-7E42-4BEB-9F26-C7C1EB007154}" type="pres">
      <dgm:prSet presAssocID="{0D2AF847-9321-46E2-A7F5-B85D8CCD3F8D}" presName="sibTrans" presStyleCnt="0"/>
      <dgm:spPr/>
    </dgm:pt>
    <dgm:pt modelId="{3E624E4F-13BE-4F35-BD79-A0A0FA723FC5}" type="pres">
      <dgm:prSet presAssocID="{3BE11946-5512-4ED1-A499-E1414B3FEE82}" presName="compNode" presStyleCnt="0"/>
      <dgm:spPr/>
    </dgm:pt>
    <dgm:pt modelId="{8D1AA1D5-62C8-4BE4-A806-2D0B468977FD}" type="pres">
      <dgm:prSet presAssocID="{3BE11946-5512-4ED1-A499-E1414B3FEE82}" presName="bgRect" presStyleLbl="bgShp" presStyleIdx="1" presStyleCnt="3"/>
      <dgm:spPr/>
    </dgm:pt>
    <dgm:pt modelId="{C0C6AF4A-1985-4C60-A8D3-8D1D363DFF37}" type="pres">
      <dgm:prSet presAssocID="{3BE11946-5512-4ED1-A499-E1414B3FEE82}"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search outline"/>
        </a:ext>
      </dgm:extLst>
    </dgm:pt>
    <dgm:pt modelId="{758288CE-E565-41F5-BCD9-6DDE121E26B5}" type="pres">
      <dgm:prSet presAssocID="{3BE11946-5512-4ED1-A499-E1414B3FEE82}" presName="spaceRect" presStyleCnt="0"/>
      <dgm:spPr/>
    </dgm:pt>
    <dgm:pt modelId="{2DB50370-4C16-443D-8FDF-BFD28064B76E}" type="pres">
      <dgm:prSet presAssocID="{3BE11946-5512-4ED1-A499-E1414B3FEE82}" presName="parTx" presStyleLbl="revTx" presStyleIdx="1" presStyleCnt="3">
        <dgm:presLayoutVars>
          <dgm:chMax val="0"/>
          <dgm:chPref val="0"/>
        </dgm:presLayoutVars>
      </dgm:prSet>
      <dgm:spPr/>
    </dgm:pt>
    <dgm:pt modelId="{00F1784C-4A60-4E4F-9C42-27B01665BAD2}" type="pres">
      <dgm:prSet presAssocID="{451B79E1-7607-4011-9CDC-01D04EB4D2A9}" presName="sibTrans" presStyleCnt="0"/>
      <dgm:spPr/>
    </dgm:pt>
    <dgm:pt modelId="{CC6DDCF3-C2D3-470E-80B5-ED4B49A91D9D}" type="pres">
      <dgm:prSet presAssocID="{251C08B0-6D57-40CA-92A2-BB3D20AE386D}" presName="compNode" presStyleCnt="0"/>
      <dgm:spPr/>
    </dgm:pt>
    <dgm:pt modelId="{E20FF5D9-26E9-48BE-BC83-F3E60F65DCD9}" type="pres">
      <dgm:prSet presAssocID="{251C08B0-6D57-40CA-92A2-BB3D20AE386D}" presName="bgRect" presStyleLbl="bgShp" presStyleIdx="2" presStyleCnt="3"/>
      <dgm:spPr/>
    </dgm:pt>
    <dgm:pt modelId="{8A9F7733-7C46-4883-8B82-AA62F5325EB7}" type="pres">
      <dgm:prSet presAssocID="{251C08B0-6D57-40CA-92A2-BB3D20AE38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5E02916E-5C89-45C5-903A-27FF8A9D6186}" type="pres">
      <dgm:prSet presAssocID="{251C08B0-6D57-40CA-92A2-BB3D20AE386D}" presName="spaceRect" presStyleCnt="0"/>
      <dgm:spPr/>
    </dgm:pt>
    <dgm:pt modelId="{3675EE88-93B4-4A30-A65B-2D7B2E446F16}" type="pres">
      <dgm:prSet presAssocID="{251C08B0-6D57-40CA-92A2-BB3D20AE386D}" presName="parTx" presStyleLbl="revTx" presStyleIdx="2" presStyleCnt="3">
        <dgm:presLayoutVars>
          <dgm:chMax val="0"/>
          <dgm:chPref val="0"/>
        </dgm:presLayoutVars>
      </dgm:prSet>
      <dgm:spPr/>
    </dgm:pt>
  </dgm:ptLst>
  <dgm:cxnLst>
    <dgm:cxn modelId="{EB753C22-84B2-44BF-BB9D-8B03294C6AE5}" srcId="{48F31FDD-0A71-4A20-A880-1FAE769DF78D}" destId="{3E65E53F-CC6B-40E1-9A7A-4FADDD39B5C6}" srcOrd="0" destOrd="0" parTransId="{7B604EF1-9247-409F-902C-0FDA886C48BE}" sibTransId="{0D2AF847-9321-46E2-A7F5-B85D8CCD3F8D}"/>
    <dgm:cxn modelId="{1042445C-3B61-4C64-86C2-85EE3D44C076}" type="presOf" srcId="{3E65E53F-CC6B-40E1-9A7A-4FADDD39B5C6}" destId="{827A08BD-3E14-4DC6-B950-E967AF1D0386}" srcOrd="0" destOrd="0" presId="urn:microsoft.com/office/officeart/2018/2/layout/IconVerticalSolidList"/>
    <dgm:cxn modelId="{1102926A-80A5-46E1-89F4-1F82C84C12AB}" srcId="{48F31FDD-0A71-4A20-A880-1FAE769DF78D}" destId="{3BE11946-5512-4ED1-A499-E1414B3FEE82}" srcOrd="1" destOrd="0" parTransId="{F9AF3E5D-820A-4015-9B8F-E096C0CA1E34}" sibTransId="{451B79E1-7607-4011-9CDC-01D04EB4D2A9}"/>
    <dgm:cxn modelId="{652DE26C-9347-4EAF-8AC2-7BEDF33B8FE1}" type="presOf" srcId="{251C08B0-6D57-40CA-92A2-BB3D20AE386D}" destId="{3675EE88-93B4-4A30-A65B-2D7B2E446F16}" srcOrd="0" destOrd="0" presId="urn:microsoft.com/office/officeart/2018/2/layout/IconVerticalSolidList"/>
    <dgm:cxn modelId="{5F53946E-F702-4822-A082-A014D70B51E4}" srcId="{48F31FDD-0A71-4A20-A880-1FAE769DF78D}" destId="{251C08B0-6D57-40CA-92A2-BB3D20AE386D}" srcOrd="2" destOrd="0" parTransId="{FD2DAA20-7C9A-47DF-9B63-F0E08C9F7A8B}" sibTransId="{233ADE0E-C1C2-4F93-A6D2-57098935A962}"/>
    <dgm:cxn modelId="{BC229276-03E6-49CE-9C0A-1D5F06B4296B}" type="presOf" srcId="{48F31FDD-0A71-4A20-A880-1FAE769DF78D}" destId="{F8C23ED1-0A55-4BD5-A59C-6F0640F9EF82}" srcOrd="0" destOrd="0" presId="urn:microsoft.com/office/officeart/2018/2/layout/IconVerticalSolidList"/>
    <dgm:cxn modelId="{4B7967BB-B8AB-4D09-9CE5-3A301B7E4769}" type="presOf" srcId="{3BE11946-5512-4ED1-A499-E1414B3FEE82}" destId="{2DB50370-4C16-443D-8FDF-BFD28064B76E}" srcOrd="0" destOrd="0" presId="urn:microsoft.com/office/officeart/2018/2/layout/IconVerticalSolidList"/>
    <dgm:cxn modelId="{F688F16A-7844-4658-9121-0BDB826011DD}" type="presParOf" srcId="{F8C23ED1-0A55-4BD5-A59C-6F0640F9EF82}" destId="{744AF22C-E154-421D-A4D9-D32DF6653BCD}" srcOrd="0" destOrd="0" presId="urn:microsoft.com/office/officeart/2018/2/layout/IconVerticalSolidList"/>
    <dgm:cxn modelId="{EA3F3246-8239-4363-B4E6-C534B820A6BE}" type="presParOf" srcId="{744AF22C-E154-421D-A4D9-D32DF6653BCD}" destId="{925CCC85-A673-4590-AECF-4FD21066C7D2}" srcOrd="0" destOrd="0" presId="urn:microsoft.com/office/officeart/2018/2/layout/IconVerticalSolidList"/>
    <dgm:cxn modelId="{DDDF5003-58BA-4B24-B065-96EC4179A63E}" type="presParOf" srcId="{744AF22C-E154-421D-A4D9-D32DF6653BCD}" destId="{259AA040-B5E5-42FE-BBC1-39A61532B92D}" srcOrd="1" destOrd="0" presId="urn:microsoft.com/office/officeart/2018/2/layout/IconVerticalSolidList"/>
    <dgm:cxn modelId="{99F07BE0-1802-4B77-8336-76CAB3FAF0CF}" type="presParOf" srcId="{744AF22C-E154-421D-A4D9-D32DF6653BCD}" destId="{57F4DC13-CE6C-4233-9A0C-3EE7C42E2E3F}" srcOrd="2" destOrd="0" presId="urn:microsoft.com/office/officeart/2018/2/layout/IconVerticalSolidList"/>
    <dgm:cxn modelId="{1C6C85A1-6543-4885-9382-DB64FB833728}" type="presParOf" srcId="{744AF22C-E154-421D-A4D9-D32DF6653BCD}" destId="{827A08BD-3E14-4DC6-B950-E967AF1D0386}" srcOrd="3" destOrd="0" presId="urn:microsoft.com/office/officeart/2018/2/layout/IconVerticalSolidList"/>
    <dgm:cxn modelId="{D83A4451-13BB-4E34-991B-598E050C5594}" type="presParOf" srcId="{F8C23ED1-0A55-4BD5-A59C-6F0640F9EF82}" destId="{9CFB638A-7E42-4BEB-9F26-C7C1EB007154}" srcOrd="1" destOrd="0" presId="urn:microsoft.com/office/officeart/2018/2/layout/IconVerticalSolidList"/>
    <dgm:cxn modelId="{3BA8486C-D0D9-4EDA-B52D-86A5CDA1B5CF}" type="presParOf" srcId="{F8C23ED1-0A55-4BD5-A59C-6F0640F9EF82}" destId="{3E624E4F-13BE-4F35-BD79-A0A0FA723FC5}" srcOrd="2" destOrd="0" presId="urn:microsoft.com/office/officeart/2018/2/layout/IconVerticalSolidList"/>
    <dgm:cxn modelId="{7156464D-4710-4493-BFAB-C5B7A4884743}" type="presParOf" srcId="{3E624E4F-13BE-4F35-BD79-A0A0FA723FC5}" destId="{8D1AA1D5-62C8-4BE4-A806-2D0B468977FD}" srcOrd="0" destOrd="0" presId="urn:microsoft.com/office/officeart/2018/2/layout/IconVerticalSolidList"/>
    <dgm:cxn modelId="{A7E543ED-2DED-4C15-8DEB-34E0576948DA}" type="presParOf" srcId="{3E624E4F-13BE-4F35-BD79-A0A0FA723FC5}" destId="{C0C6AF4A-1985-4C60-A8D3-8D1D363DFF37}" srcOrd="1" destOrd="0" presId="urn:microsoft.com/office/officeart/2018/2/layout/IconVerticalSolidList"/>
    <dgm:cxn modelId="{5182EBD4-5626-4F84-8007-464E2F96427D}" type="presParOf" srcId="{3E624E4F-13BE-4F35-BD79-A0A0FA723FC5}" destId="{758288CE-E565-41F5-BCD9-6DDE121E26B5}" srcOrd="2" destOrd="0" presId="urn:microsoft.com/office/officeart/2018/2/layout/IconVerticalSolidList"/>
    <dgm:cxn modelId="{58D1E6B0-7ED4-40DA-9F8A-16A375387389}" type="presParOf" srcId="{3E624E4F-13BE-4F35-BD79-A0A0FA723FC5}" destId="{2DB50370-4C16-443D-8FDF-BFD28064B76E}" srcOrd="3" destOrd="0" presId="urn:microsoft.com/office/officeart/2018/2/layout/IconVerticalSolidList"/>
    <dgm:cxn modelId="{8EEB058A-C96A-4845-BA88-F62FE5593E53}" type="presParOf" srcId="{F8C23ED1-0A55-4BD5-A59C-6F0640F9EF82}" destId="{00F1784C-4A60-4E4F-9C42-27B01665BAD2}" srcOrd="3" destOrd="0" presId="urn:microsoft.com/office/officeart/2018/2/layout/IconVerticalSolidList"/>
    <dgm:cxn modelId="{6D550223-3E1D-411B-B853-1F6EB6784BE7}" type="presParOf" srcId="{F8C23ED1-0A55-4BD5-A59C-6F0640F9EF82}" destId="{CC6DDCF3-C2D3-470E-80B5-ED4B49A91D9D}" srcOrd="4" destOrd="0" presId="urn:microsoft.com/office/officeart/2018/2/layout/IconVerticalSolidList"/>
    <dgm:cxn modelId="{21EBED6F-011D-454D-992F-578DBC1ACAF9}" type="presParOf" srcId="{CC6DDCF3-C2D3-470E-80B5-ED4B49A91D9D}" destId="{E20FF5D9-26E9-48BE-BC83-F3E60F65DCD9}" srcOrd="0" destOrd="0" presId="urn:microsoft.com/office/officeart/2018/2/layout/IconVerticalSolidList"/>
    <dgm:cxn modelId="{16D453FA-8B18-44DE-9795-A3EA8958D163}" type="presParOf" srcId="{CC6DDCF3-C2D3-470E-80B5-ED4B49A91D9D}" destId="{8A9F7733-7C46-4883-8B82-AA62F5325EB7}" srcOrd="1" destOrd="0" presId="urn:microsoft.com/office/officeart/2018/2/layout/IconVerticalSolidList"/>
    <dgm:cxn modelId="{7DF47137-5642-4DBA-865F-BBAC759B8A61}" type="presParOf" srcId="{CC6DDCF3-C2D3-470E-80B5-ED4B49A91D9D}" destId="{5E02916E-5C89-45C5-903A-27FF8A9D6186}" srcOrd="2" destOrd="0" presId="urn:microsoft.com/office/officeart/2018/2/layout/IconVerticalSolidList"/>
    <dgm:cxn modelId="{1CE17B2B-DAFF-4222-906D-ABF66133360C}" type="presParOf" srcId="{CC6DDCF3-C2D3-470E-80B5-ED4B49A91D9D}" destId="{3675EE88-93B4-4A30-A65B-2D7B2E446F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3C4113-6B8C-4993-A62F-19D8C276FBEE}"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9D1BBAA4-A8DF-41BB-883E-26C32E09D733}">
      <dgm:prSet/>
      <dgm:spPr/>
      <dgm:t>
        <a:bodyPr/>
        <a:lstStyle/>
        <a:p>
          <a:r>
            <a:rPr lang="en-US" b="1"/>
            <a:t>Established:</a:t>
          </a:r>
          <a:r>
            <a:rPr lang="en-US"/>
            <a:t> 2004</a:t>
          </a:r>
        </a:p>
      </dgm:t>
    </dgm:pt>
    <dgm:pt modelId="{0FB95B25-B169-43B9-B8E0-940B7E149F7A}" type="parTrans" cxnId="{DAC0E49B-83C6-46FD-910A-8B4294990AA4}">
      <dgm:prSet/>
      <dgm:spPr/>
      <dgm:t>
        <a:bodyPr/>
        <a:lstStyle/>
        <a:p>
          <a:endParaRPr lang="en-US"/>
        </a:p>
      </dgm:t>
    </dgm:pt>
    <dgm:pt modelId="{816293FA-ED2D-428C-9486-56EB5493D079}" type="sibTrans" cxnId="{DAC0E49B-83C6-46FD-910A-8B4294990AA4}">
      <dgm:prSet/>
      <dgm:spPr/>
      <dgm:t>
        <a:bodyPr/>
        <a:lstStyle/>
        <a:p>
          <a:endParaRPr lang="en-US"/>
        </a:p>
      </dgm:t>
    </dgm:pt>
    <dgm:pt modelId="{7C9FD25E-7F28-4F0B-B1D4-C6CBEFADB4F3}">
      <dgm:prSet/>
      <dgm:spPr/>
      <dgm:t>
        <a:bodyPr/>
        <a:lstStyle/>
        <a:p>
          <a:r>
            <a:rPr lang="en-US" b="1"/>
            <a:t>Focus:</a:t>
          </a:r>
          <a:r>
            <a:rPr lang="en-US"/>
            <a:t> Security in open-network environments.</a:t>
          </a:r>
        </a:p>
      </dgm:t>
    </dgm:pt>
    <dgm:pt modelId="{C028ACFB-94CA-4D19-BC40-E1FEF6E78E6A}" type="parTrans" cxnId="{5ECFAF20-852B-4161-A7DC-BDD5AE3E7925}">
      <dgm:prSet/>
      <dgm:spPr/>
      <dgm:t>
        <a:bodyPr/>
        <a:lstStyle/>
        <a:p>
          <a:endParaRPr lang="en-US"/>
        </a:p>
      </dgm:t>
    </dgm:pt>
    <dgm:pt modelId="{FF09434C-220F-4A9D-B23F-247725C78BE1}" type="sibTrans" cxnId="{5ECFAF20-852B-4161-A7DC-BDD5AE3E7925}">
      <dgm:prSet/>
      <dgm:spPr/>
      <dgm:t>
        <a:bodyPr/>
        <a:lstStyle/>
        <a:p>
          <a:endParaRPr lang="en-US"/>
        </a:p>
      </dgm:t>
    </dgm:pt>
    <dgm:pt modelId="{2757A188-A9FD-4E49-93AF-9217E2FF9741}">
      <dgm:prSet/>
      <dgm:spPr/>
      <dgm:t>
        <a:bodyPr/>
        <a:lstStyle/>
        <a:p>
          <a:r>
            <a:rPr lang="en-US" b="1"/>
            <a:t>Key Concept:</a:t>
          </a:r>
          <a:r>
            <a:rPr lang="en-US"/>
            <a:t> De-perimeterization—need for new security strategies without traditional boundaries.</a:t>
          </a:r>
        </a:p>
      </dgm:t>
    </dgm:pt>
    <dgm:pt modelId="{174573F5-2B93-4EBC-A29A-ABB1795E5138}" type="parTrans" cxnId="{72FCFA40-772D-410C-8EE5-44F77B10ED31}">
      <dgm:prSet/>
      <dgm:spPr/>
      <dgm:t>
        <a:bodyPr/>
        <a:lstStyle/>
        <a:p>
          <a:endParaRPr lang="en-US"/>
        </a:p>
      </dgm:t>
    </dgm:pt>
    <dgm:pt modelId="{273C7529-C3BC-4E21-B57F-AB85F99C911E}" type="sibTrans" cxnId="{72FCFA40-772D-410C-8EE5-44F77B10ED31}">
      <dgm:prSet/>
      <dgm:spPr/>
      <dgm:t>
        <a:bodyPr/>
        <a:lstStyle/>
        <a:p>
          <a:endParaRPr lang="en-US"/>
        </a:p>
      </dgm:t>
    </dgm:pt>
    <dgm:pt modelId="{A3059116-DF98-4AB5-8FE9-F5A754D41A01}">
      <dgm:prSet/>
      <dgm:spPr/>
      <dgm:t>
        <a:bodyPr/>
        <a:lstStyle/>
        <a:p>
          <a:r>
            <a:rPr lang="en-US" b="1"/>
            <a:t>Merger:</a:t>
          </a:r>
          <a:r>
            <a:rPr lang="en-US"/>
            <a:t> Joined The Open Group in 2013, continuing its mission.</a:t>
          </a:r>
        </a:p>
      </dgm:t>
    </dgm:pt>
    <dgm:pt modelId="{184F16CF-8F7D-4D19-80C6-A6B3D3B27852}" type="parTrans" cxnId="{387A1871-0827-4B0A-B4DD-25756CF92DD3}">
      <dgm:prSet/>
      <dgm:spPr/>
      <dgm:t>
        <a:bodyPr/>
        <a:lstStyle/>
        <a:p>
          <a:endParaRPr lang="en-US"/>
        </a:p>
      </dgm:t>
    </dgm:pt>
    <dgm:pt modelId="{7E0CFFF8-7B8F-4FF6-BE8C-850EF228292F}" type="sibTrans" cxnId="{387A1871-0827-4B0A-B4DD-25756CF92DD3}">
      <dgm:prSet/>
      <dgm:spPr/>
      <dgm:t>
        <a:bodyPr/>
        <a:lstStyle/>
        <a:p>
          <a:endParaRPr lang="en-US"/>
        </a:p>
      </dgm:t>
    </dgm:pt>
    <dgm:pt modelId="{E95D8310-83E2-4ECC-905B-3A76130E5290}" type="pres">
      <dgm:prSet presAssocID="{323C4113-6B8C-4993-A62F-19D8C276FBEE}" presName="vert0" presStyleCnt="0">
        <dgm:presLayoutVars>
          <dgm:dir/>
          <dgm:animOne val="branch"/>
          <dgm:animLvl val="lvl"/>
        </dgm:presLayoutVars>
      </dgm:prSet>
      <dgm:spPr/>
    </dgm:pt>
    <dgm:pt modelId="{0CB5DD74-2636-4496-B485-BCD261C8D050}" type="pres">
      <dgm:prSet presAssocID="{9D1BBAA4-A8DF-41BB-883E-26C32E09D733}" presName="thickLine" presStyleLbl="alignNode1" presStyleIdx="0" presStyleCnt="4"/>
      <dgm:spPr/>
    </dgm:pt>
    <dgm:pt modelId="{7E535C46-9D39-466D-AA10-D189D26ED0B3}" type="pres">
      <dgm:prSet presAssocID="{9D1BBAA4-A8DF-41BB-883E-26C32E09D733}" presName="horz1" presStyleCnt="0"/>
      <dgm:spPr/>
    </dgm:pt>
    <dgm:pt modelId="{A1704467-2848-4422-87E6-9C5C0C3335D6}" type="pres">
      <dgm:prSet presAssocID="{9D1BBAA4-A8DF-41BB-883E-26C32E09D733}" presName="tx1" presStyleLbl="revTx" presStyleIdx="0" presStyleCnt="4"/>
      <dgm:spPr/>
    </dgm:pt>
    <dgm:pt modelId="{1B764DE8-80F3-4ABC-ADCD-7B9D01159353}" type="pres">
      <dgm:prSet presAssocID="{9D1BBAA4-A8DF-41BB-883E-26C32E09D733}" presName="vert1" presStyleCnt="0"/>
      <dgm:spPr/>
    </dgm:pt>
    <dgm:pt modelId="{21B2CF21-F550-4EB5-A043-58B7A7EF7B86}" type="pres">
      <dgm:prSet presAssocID="{7C9FD25E-7F28-4F0B-B1D4-C6CBEFADB4F3}" presName="thickLine" presStyleLbl="alignNode1" presStyleIdx="1" presStyleCnt="4"/>
      <dgm:spPr/>
    </dgm:pt>
    <dgm:pt modelId="{0B149BAB-D878-4F7A-B2CC-4308CF48BFD9}" type="pres">
      <dgm:prSet presAssocID="{7C9FD25E-7F28-4F0B-B1D4-C6CBEFADB4F3}" presName="horz1" presStyleCnt="0"/>
      <dgm:spPr/>
    </dgm:pt>
    <dgm:pt modelId="{D67403C9-3E98-49B0-AFEA-F29A6A926562}" type="pres">
      <dgm:prSet presAssocID="{7C9FD25E-7F28-4F0B-B1D4-C6CBEFADB4F3}" presName="tx1" presStyleLbl="revTx" presStyleIdx="1" presStyleCnt="4"/>
      <dgm:spPr/>
    </dgm:pt>
    <dgm:pt modelId="{B256FAE0-66D1-442E-A959-253AA303F3CF}" type="pres">
      <dgm:prSet presAssocID="{7C9FD25E-7F28-4F0B-B1D4-C6CBEFADB4F3}" presName="vert1" presStyleCnt="0"/>
      <dgm:spPr/>
    </dgm:pt>
    <dgm:pt modelId="{43653CBC-AE62-40A0-B5F6-88116D0DFE70}" type="pres">
      <dgm:prSet presAssocID="{2757A188-A9FD-4E49-93AF-9217E2FF9741}" presName="thickLine" presStyleLbl="alignNode1" presStyleIdx="2" presStyleCnt="4"/>
      <dgm:spPr/>
    </dgm:pt>
    <dgm:pt modelId="{8DCC5875-0CE6-41AE-894E-0BC6074482C6}" type="pres">
      <dgm:prSet presAssocID="{2757A188-A9FD-4E49-93AF-9217E2FF9741}" presName="horz1" presStyleCnt="0"/>
      <dgm:spPr/>
    </dgm:pt>
    <dgm:pt modelId="{59E0EF71-E0B1-4FD9-AF10-B6ED691E1CC2}" type="pres">
      <dgm:prSet presAssocID="{2757A188-A9FD-4E49-93AF-9217E2FF9741}" presName="tx1" presStyleLbl="revTx" presStyleIdx="2" presStyleCnt="4"/>
      <dgm:spPr/>
    </dgm:pt>
    <dgm:pt modelId="{51C1D691-2120-4E43-8C80-5EE20A7FCDC8}" type="pres">
      <dgm:prSet presAssocID="{2757A188-A9FD-4E49-93AF-9217E2FF9741}" presName="vert1" presStyleCnt="0"/>
      <dgm:spPr/>
    </dgm:pt>
    <dgm:pt modelId="{D184F1A7-0A48-4E89-A08F-D9013817F91A}" type="pres">
      <dgm:prSet presAssocID="{A3059116-DF98-4AB5-8FE9-F5A754D41A01}" presName="thickLine" presStyleLbl="alignNode1" presStyleIdx="3" presStyleCnt="4"/>
      <dgm:spPr/>
    </dgm:pt>
    <dgm:pt modelId="{25A4B9A2-3CF1-4E2E-BC2C-486B244058B7}" type="pres">
      <dgm:prSet presAssocID="{A3059116-DF98-4AB5-8FE9-F5A754D41A01}" presName="horz1" presStyleCnt="0"/>
      <dgm:spPr/>
    </dgm:pt>
    <dgm:pt modelId="{136A8F50-26B6-4F7C-BA65-49F450DC0056}" type="pres">
      <dgm:prSet presAssocID="{A3059116-DF98-4AB5-8FE9-F5A754D41A01}" presName="tx1" presStyleLbl="revTx" presStyleIdx="3" presStyleCnt="4"/>
      <dgm:spPr/>
    </dgm:pt>
    <dgm:pt modelId="{56CAD7B6-6ACC-4C1B-A57B-08B7B7526F8B}" type="pres">
      <dgm:prSet presAssocID="{A3059116-DF98-4AB5-8FE9-F5A754D41A01}" presName="vert1" presStyleCnt="0"/>
      <dgm:spPr/>
    </dgm:pt>
  </dgm:ptLst>
  <dgm:cxnLst>
    <dgm:cxn modelId="{5ECFAF20-852B-4161-A7DC-BDD5AE3E7925}" srcId="{323C4113-6B8C-4993-A62F-19D8C276FBEE}" destId="{7C9FD25E-7F28-4F0B-B1D4-C6CBEFADB4F3}" srcOrd="1" destOrd="0" parTransId="{C028ACFB-94CA-4D19-BC40-E1FEF6E78E6A}" sibTransId="{FF09434C-220F-4A9D-B23F-247725C78BE1}"/>
    <dgm:cxn modelId="{72FCFA40-772D-410C-8EE5-44F77B10ED31}" srcId="{323C4113-6B8C-4993-A62F-19D8C276FBEE}" destId="{2757A188-A9FD-4E49-93AF-9217E2FF9741}" srcOrd="2" destOrd="0" parTransId="{174573F5-2B93-4EBC-A29A-ABB1795E5138}" sibTransId="{273C7529-C3BC-4E21-B57F-AB85F99C911E}"/>
    <dgm:cxn modelId="{387A1871-0827-4B0A-B4DD-25756CF92DD3}" srcId="{323C4113-6B8C-4993-A62F-19D8C276FBEE}" destId="{A3059116-DF98-4AB5-8FE9-F5A754D41A01}" srcOrd="3" destOrd="0" parTransId="{184F16CF-8F7D-4D19-80C6-A6B3D3B27852}" sibTransId="{7E0CFFF8-7B8F-4FF6-BE8C-850EF228292F}"/>
    <dgm:cxn modelId="{B8FD0253-8A20-4A3B-8B2A-3D0EC2A09885}" type="presOf" srcId="{323C4113-6B8C-4993-A62F-19D8C276FBEE}" destId="{E95D8310-83E2-4ECC-905B-3A76130E5290}" srcOrd="0" destOrd="0" presId="urn:microsoft.com/office/officeart/2008/layout/LinedList"/>
    <dgm:cxn modelId="{3EEC619A-E854-4948-ADC9-98C41279CACB}" type="presOf" srcId="{2757A188-A9FD-4E49-93AF-9217E2FF9741}" destId="{59E0EF71-E0B1-4FD9-AF10-B6ED691E1CC2}" srcOrd="0" destOrd="0" presId="urn:microsoft.com/office/officeart/2008/layout/LinedList"/>
    <dgm:cxn modelId="{DAC0E49B-83C6-46FD-910A-8B4294990AA4}" srcId="{323C4113-6B8C-4993-A62F-19D8C276FBEE}" destId="{9D1BBAA4-A8DF-41BB-883E-26C32E09D733}" srcOrd="0" destOrd="0" parTransId="{0FB95B25-B169-43B9-B8E0-940B7E149F7A}" sibTransId="{816293FA-ED2D-428C-9486-56EB5493D079}"/>
    <dgm:cxn modelId="{91FC63AF-46A2-483F-8264-A6D2AF09306D}" type="presOf" srcId="{A3059116-DF98-4AB5-8FE9-F5A754D41A01}" destId="{136A8F50-26B6-4F7C-BA65-49F450DC0056}" srcOrd="0" destOrd="0" presId="urn:microsoft.com/office/officeart/2008/layout/LinedList"/>
    <dgm:cxn modelId="{11CE15BA-973A-474C-B388-A69A351195D7}" type="presOf" srcId="{7C9FD25E-7F28-4F0B-B1D4-C6CBEFADB4F3}" destId="{D67403C9-3E98-49B0-AFEA-F29A6A926562}" srcOrd="0" destOrd="0" presId="urn:microsoft.com/office/officeart/2008/layout/LinedList"/>
    <dgm:cxn modelId="{B488BBD8-B867-43A7-A706-A958E1411344}" type="presOf" srcId="{9D1BBAA4-A8DF-41BB-883E-26C32E09D733}" destId="{A1704467-2848-4422-87E6-9C5C0C3335D6}" srcOrd="0" destOrd="0" presId="urn:microsoft.com/office/officeart/2008/layout/LinedList"/>
    <dgm:cxn modelId="{EA9566EB-A7C2-43AA-B42A-3777C214E544}" type="presParOf" srcId="{E95D8310-83E2-4ECC-905B-3A76130E5290}" destId="{0CB5DD74-2636-4496-B485-BCD261C8D050}" srcOrd="0" destOrd="0" presId="urn:microsoft.com/office/officeart/2008/layout/LinedList"/>
    <dgm:cxn modelId="{66413A42-03EB-4F71-A33D-895238C51019}" type="presParOf" srcId="{E95D8310-83E2-4ECC-905B-3A76130E5290}" destId="{7E535C46-9D39-466D-AA10-D189D26ED0B3}" srcOrd="1" destOrd="0" presId="urn:microsoft.com/office/officeart/2008/layout/LinedList"/>
    <dgm:cxn modelId="{A8FCB2D3-916F-4D95-9A70-174FB9A85322}" type="presParOf" srcId="{7E535C46-9D39-466D-AA10-D189D26ED0B3}" destId="{A1704467-2848-4422-87E6-9C5C0C3335D6}" srcOrd="0" destOrd="0" presId="urn:microsoft.com/office/officeart/2008/layout/LinedList"/>
    <dgm:cxn modelId="{76BFE193-AD3E-4071-B8F0-49209B71C2FC}" type="presParOf" srcId="{7E535C46-9D39-466D-AA10-D189D26ED0B3}" destId="{1B764DE8-80F3-4ABC-ADCD-7B9D01159353}" srcOrd="1" destOrd="0" presId="urn:microsoft.com/office/officeart/2008/layout/LinedList"/>
    <dgm:cxn modelId="{C3240546-F7C5-4EED-8D99-93900040A949}" type="presParOf" srcId="{E95D8310-83E2-4ECC-905B-3A76130E5290}" destId="{21B2CF21-F550-4EB5-A043-58B7A7EF7B86}" srcOrd="2" destOrd="0" presId="urn:microsoft.com/office/officeart/2008/layout/LinedList"/>
    <dgm:cxn modelId="{F14FA84A-824A-4A08-8127-736A58415593}" type="presParOf" srcId="{E95D8310-83E2-4ECC-905B-3A76130E5290}" destId="{0B149BAB-D878-4F7A-B2CC-4308CF48BFD9}" srcOrd="3" destOrd="0" presId="urn:microsoft.com/office/officeart/2008/layout/LinedList"/>
    <dgm:cxn modelId="{AC0D8866-EF3E-43B4-8C45-3151C630AAFA}" type="presParOf" srcId="{0B149BAB-D878-4F7A-B2CC-4308CF48BFD9}" destId="{D67403C9-3E98-49B0-AFEA-F29A6A926562}" srcOrd="0" destOrd="0" presId="urn:microsoft.com/office/officeart/2008/layout/LinedList"/>
    <dgm:cxn modelId="{DC5CD597-B111-4C10-B903-BE6F2E007A15}" type="presParOf" srcId="{0B149BAB-D878-4F7A-B2CC-4308CF48BFD9}" destId="{B256FAE0-66D1-442E-A959-253AA303F3CF}" srcOrd="1" destOrd="0" presId="urn:microsoft.com/office/officeart/2008/layout/LinedList"/>
    <dgm:cxn modelId="{E06D504C-AB39-4A72-9B15-0C86228310D6}" type="presParOf" srcId="{E95D8310-83E2-4ECC-905B-3A76130E5290}" destId="{43653CBC-AE62-40A0-B5F6-88116D0DFE70}" srcOrd="4" destOrd="0" presId="urn:microsoft.com/office/officeart/2008/layout/LinedList"/>
    <dgm:cxn modelId="{A9CF0AF8-22FD-44F3-BE7E-AEF39D9B9CC2}" type="presParOf" srcId="{E95D8310-83E2-4ECC-905B-3A76130E5290}" destId="{8DCC5875-0CE6-41AE-894E-0BC6074482C6}" srcOrd="5" destOrd="0" presId="urn:microsoft.com/office/officeart/2008/layout/LinedList"/>
    <dgm:cxn modelId="{D3A3D2DD-087D-4668-9C0E-DB1F2DFE7682}" type="presParOf" srcId="{8DCC5875-0CE6-41AE-894E-0BC6074482C6}" destId="{59E0EF71-E0B1-4FD9-AF10-B6ED691E1CC2}" srcOrd="0" destOrd="0" presId="urn:microsoft.com/office/officeart/2008/layout/LinedList"/>
    <dgm:cxn modelId="{A282FAFB-6558-4D86-9FFB-75629D4ECFA8}" type="presParOf" srcId="{8DCC5875-0CE6-41AE-894E-0BC6074482C6}" destId="{51C1D691-2120-4E43-8C80-5EE20A7FCDC8}" srcOrd="1" destOrd="0" presId="urn:microsoft.com/office/officeart/2008/layout/LinedList"/>
    <dgm:cxn modelId="{B0CBE939-465D-4FD2-B130-0CEC75EA092A}" type="presParOf" srcId="{E95D8310-83E2-4ECC-905B-3A76130E5290}" destId="{D184F1A7-0A48-4E89-A08F-D9013817F91A}" srcOrd="6" destOrd="0" presId="urn:microsoft.com/office/officeart/2008/layout/LinedList"/>
    <dgm:cxn modelId="{A1238263-DEA7-4C1E-BCA7-3424D7B69185}" type="presParOf" srcId="{E95D8310-83E2-4ECC-905B-3A76130E5290}" destId="{25A4B9A2-3CF1-4E2E-BC2C-486B244058B7}" srcOrd="7" destOrd="0" presId="urn:microsoft.com/office/officeart/2008/layout/LinedList"/>
    <dgm:cxn modelId="{6DD5D6F4-0536-4560-BEDA-BA874A8CF94D}" type="presParOf" srcId="{25A4B9A2-3CF1-4E2E-BC2C-486B244058B7}" destId="{136A8F50-26B6-4F7C-BA65-49F450DC0056}" srcOrd="0" destOrd="0" presId="urn:microsoft.com/office/officeart/2008/layout/LinedList"/>
    <dgm:cxn modelId="{F77863E9-1DA9-4F8D-A78C-E959C0F5A52F}" type="presParOf" srcId="{25A4B9A2-3CF1-4E2E-BC2C-486B244058B7}" destId="{56CAD7B6-6ACC-4C1B-A57B-08B7B7526F8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909CE-145D-4435-8922-5621C0FF246D}">
      <dsp:nvSpPr>
        <dsp:cNvPr id="0" name=""/>
        <dsp:cNvSpPr/>
      </dsp:nvSpPr>
      <dsp:spPr>
        <a:xfrm>
          <a:off x="0" y="0"/>
          <a:ext cx="9375457" cy="1144284"/>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PK" sz="2100" b="1" i="0" kern="1200" baseline="0"/>
            <a:t>Cloud Computing Overview:</a:t>
          </a:r>
          <a:r>
            <a:rPr lang="en-PK" sz="2100" b="0" i="0" kern="1200" baseline="0"/>
            <a:t> A model for delivering IT services over the internet, offering scalability and cost-efficiency.</a:t>
          </a:r>
          <a:endParaRPr lang="en-US" sz="2100" kern="1200"/>
        </a:p>
      </dsp:txBody>
      <dsp:txXfrm>
        <a:off x="33515" y="33515"/>
        <a:ext cx="8140685" cy="1077254"/>
      </dsp:txXfrm>
    </dsp:sp>
    <dsp:sp modelId="{CF830F95-ED10-4775-B4EB-134FE083049E}">
      <dsp:nvSpPr>
        <dsp:cNvPr id="0" name=""/>
        <dsp:cNvSpPr/>
      </dsp:nvSpPr>
      <dsp:spPr>
        <a:xfrm>
          <a:off x="827246" y="1334998"/>
          <a:ext cx="9375457" cy="1144284"/>
        </a:xfrm>
        <a:prstGeom prst="roundRect">
          <a:avLst>
            <a:gd name="adj" fmla="val 10000"/>
          </a:avLst>
        </a:prstGeom>
        <a:solidFill>
          <a:schemeClr val="accent2">
            <a:hueOff val="-745210"/>
            <a:satOff val="-4879"/>
            <a:lumOff val="-107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PK" sz="2100" b="1" i="0" kern="1200" baseline="0"/>
            <a:t>Security Challenges:</a:t>
          </a:r>
          <a:r>
            <a:rPr lang="en-PK" sz="2100" b="0" i="0" kern="1200" baseline="0"/>
            <a:t> Cloud computing shifts control from on-premises to remote infrastructure, necessitating new security approaches.</a:t>
          </a:r>
          <a:endParaRPr lang="en-US" sz="2100" kern="1200"/>
        </a:p>
      </dsp:txBody>
      <dsp:txXfrm>
        <a:off x="860761" y="1368513"/>
        <a:ext cx="7737396" cy="1077254"/>
      </dsp:txXfrm>
    </dsp:sp>
    <dsp:sp modelId="{5FEE2577-55D9-4075-976D-B316D430E597}">
      <dsp:nvSpPr>
        <dsp:cNvPr id="0" name=""/>
        <dsp:cNvSpPr/>
      </dsp:nvSpPr>
      <dsp:spPr>
        <a:xfrm>
          <a:off x="1654492" y="2669996"/>
          <a:ext cx="9375457" cy="1144284"/>
        </a:xfrm>
        <a:prstGeom prst="roundRect">
          <a:avLst>
            <a:gd name="adj" fmla="val 10000"/>
          </a:avLst>
        </a:prstGeom>
        <a:solidFill>
          <a:schemeClr val="accent2">
            <a:hueOff val="-1490421"/>
            <a:satOff val="-9757"/>
            <a:lumOff val="-215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PK" sz="2100" b="1" i="0" kern="1200" baseline="0"/>
            <a:t>Need for Cloud Security:</a:t>
          </a:r>
          <a:r>
            <a:rPr lang="en-PK" sz="2100" b="0" i="0" kern="1200" baseline="0"/>
            <a:t> Traditional perimeter-based security is inadequate; new strategies are required to protect data and applications effectively. </a:t>
          </a:r>
          <a:endParaRPr lang="en-US" sz="2100" kern="1200"/>
        </a:p>
      </dsp:txBody>
      <dsp:txXfrm>
        <a:off x="1688007" y="2703511"/>
        <a:ext cx="7737396" cy="1077254"/>
      </dsp:txXfrm>
    </dsp:sp>
    <dsp:sp modelId="{9E7304E4-7566-42AA-889D-FEF39F5F1216}">
      <dsp:nvSpPr>
        <dsp:cNvPr id="0" name=""/>
        <dsp:cNvSpPr/>
      </dsp:nvSpPr>
      <dsp:spPr>
        <a:xfrm>
          <a:off x="8631672" y="867748"/>
          <a:ext cx="743784" cy="743784"/>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799023" y="867748"/>
        <a:ext cx="409082" cy="559697"/>
      </dsp:txXfrm>
    </dsp:sp>
    <dsp:sp modelId="{2ED461A4-6057-4519-8E06-4780232B0E54}">
      <dsp:nvSpPr>
        <dsp:cNvPr id="0" name=""/>
        <dsp:cNvSpPr/>
      </dsp:nvSpPr>
      <dsp:spPr>
        <a:xfrm>
          <a:off x="9458918" y="2195118"/>
          <a:ext cx="743784" cy="743784"/>
        </a:xfrm>
        <a:prstGeom prst="downArrow">
          <a:avLst>
            <a:gd name="adj1" fmla="val 55000"/>
            <a:gd name="adj2" fmla="val 45000"/>
          </a:avLst>
        </a:prstGeom>
        <a:solidFill>
          <a:schemeClr val="accent2">
            <a:tint val="40000"/>
            <a:alpha val="90000"/>
            <a:hueOff val="-1694883"/>
            <a:satOff val="-8186"/>
            <a:lumOff val="-676"/>
            <a:alphaOff val="0"/>
          </a:schemeClr>
        </a:solidFill>
        <a:ln w="22225" cap="rnd" cmpd="sng" algn="ctr">
          <a:solidFill>
            <a:schemeClr val="accent2">
              <a:tint val="40000"/>
              <a:alpha val="90000"/>
              <a:hueOff val="-1694883"/>
              <a:satOff val="-8186"/>
              <a:lumOff val="-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9626269" y="2195118"/>
        <a:ext cx="409082" cy="5596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281FE-0DE9-44A3-9560-CF7F7C3C431D}">
      <dsp:nvSpPr>
        <dsp:cNvPr id="0" name=""/>
        <dsp:cNvSpPr/>
      </dsp:nvSpPr>
      <dsp:spPr>
        <a:xfrm>
          <a:off x="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044027-3638-4832-B050-840ACBF994D5}">
      <dsp:nvSpPr>
        <dsp:cNvPr id="0" name=""/>
        <dsp:cNvSpPr/>
      </dsp:nvSpPr>
      <dsp:spPr>
        <a:xfrm>
          <a:off x="344685"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PK" sz="2300" b="1" i="0" kern="1200" baseline="0"/>
            <a:t>De-perimeterization:</a:t>
          </a:r>
          <a:r>
            <a:rPr lang="en-PK" sz="2300" b="0" i="0" kern="1200" baseline="0"/>
            <a:t> Advocacy for non-perimeter-based security approaches.</a:t>
          </a:r>
          <a:endParaRPr lang="en-US" sz="2300" kern="1200"/>
        </a:p>
      </dsp:txBody>
      <dsp:txXfrm>
        <a:off x="402381" y="1143622"/>
        <a:ext cx="2986781" cy="1854488"/>
      </dsp:txXfrm>
    </dsp:sp>
    <dsp:sp modelId="{BCB7C21A-20CE-48C5-8932-E1305EEA459E}">
      <dsp:nvSpPr>
        <dsp:cNvPr id="0" name=""/>
        <dsp:cNvSpPr/>
      </dsp:nvSpPr>
      <dsp:spPr>
        <a:xfrm>
          <a:off x="3791545"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8D98F-FD8B-4B61-9E61-2B5672F8AECD}">
      <dsp:nvSpPr>
        <dsp:cNvPr id="0" name=""/>
        <dsp:cNvSpPr/>
      </dsp:nvSpPr>
      <dsp:spPr>
        <a:xfrm>
          <a:off x="4136231"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PK" sz="2300" b="1" i="0" kern="1200" baseline="0"/>
            <a:t>Cloud Cube Model:</a:t>
          </a:r>
          <a:r>
            <a:rPr lang="en-PK" sz="2300" b="0" i="0" kern="1200" baseline="0"/>
            <a:t> Framework for evaluating cloud security challenges.</a:t>
          </a:r>
          <a:endParaRPr lang="en-US" sz="2300" kern="1200"/>
        </a:p>
      </dsp:txBody>
      <dsp:txXfrm>
        <a:off x="4193927" y="1143622"/>
        <a:ext cx="2986781" cy="1854488"/>
      </dsp:txXfrm>
    </dsp:sp>
    <dsp:sp modelId="{A00B1459-A093-419E-AD2A-C3CFE501EED6}">
      <dsp:nvSpPr>
        <dsp:cNvPr id="0" name=""/>
        <dsp:cNvSpPr/>
      </dsp:nvSpPr>
      <dsp:spPr>
        <a:xfrm>
          <a:off x="758309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0D580-9BAD-4155-998B-29F5CD3666BE}">
      <dsp:nvSpPr>
        <dsp:cNvPr id="0" name=""/>
        <dsp:cNvSpPr/>
      </dsp:nvSpPr>
      <dsp:spPr>
        <a:xfrm>
          <a:off x="7927776"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PK" sz="2300" b="1" i="0" kern="1200" baseline="0"/>
            <a:t>Secure Collaboration:</a:t>
          </a:r>
          <a:r>
            <a:rPr lang="en-PK" sz="2300" b="0" i="0" kern="1200" baseline="0"/>
            <a:t> Frameworks for collaboration in de-perimeterized environments. </a:t>
          </a:r>
          <a:endParaRPr lang="en-US" sz="2300" kern="1200"/>
        </a:p>
      </dsp:txBody>
      <dsp:txXfrm>
        <a:off x="7985472" y="1143622"/>
        <a:ext cx="2986781" cy="18544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9245F-6A95-4E16-AA2F-682F0904FF7F}">
      <dsp:nvSpPr>
        <dsp:cNvPr id="0" name=""/>
        <dsp:cNvSpPr/>
      </dsp:nvSpPr>
      <dsp:spPr>
        <a:xfrm>
          <a:off x="827246" y="2750"/>
          <a:ext cx="2929830" cy="1757898"/>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National Institute of Standards and Technology (NIST):</a:t>
          </a:r>
          <a:r>
            <a:rPr lang="en-US" sz="2000" kern="1200"/>
            <a:t> Standards and guidelines (e.g., NIST SP 800-145).</a:t>
          </a:r>
        </a:p>
      </dsp:txBody>
      <dsp:txXfrm>
        <a:off x="827246" y="2750"/>
        <a:ext cx="2929830" cy="1757898"/>
      </dsp:txXfrm>
    </dsp:sp>
    <dsp:sp modelId="{3DEF3FBE-26D6-4DA3-9DAA-D1F838D505E7}">
      <dsp:nvSpPr>
        <dsp:cNvPr id="0" name=""/>
        <dsp:cNvSpPr/>
      </dsp:nvSpPr>
      <dsp:spPr>
        <a:xfrm>
          <a:off x="4050059" y="2750"/>
          <a:ext cx="2929830" cy="175789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European Union Agency for Network and Information Security (ENISA):</a:t>
          </a:r>
          <a:r>
            <a:rPr lang="en-US" sz="2000" kern="1200"/>
            <a:t> Guidance for EU cloud security.</a:t>
          </a:r>
        </a:p>
      </dsp:txBody>
      <dsp:txXfrm>
        <a:off x="4050059" y="2750"/>
        <a:ext cx="2929830" cy="1757898"/>
      </dsp:txXfrm>
    </dsp:sp>
    <dsp:sp modelId="{ED8F84D0-EAB0-458D-928C-91F2570D46FC}">
      <dsp:nvSpPr>
        <dsp:cNvPr id="0" name=""/>
        <dsp:cNvSpPr/>
      </dsp:nvSpPr>
      <dsp:spPr>
        <a:xfrm>
          <a:off x="7272873" y="2750"/>
          <a:ext cx="2929830" cy="175789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Distributed Management Task Force (DMTF):</a:t>
          </a:r>
          <a:r>
            <a:rPr lang="en-US" sz="2000" kern="1200"/>
            <a:t> Standards for cloud management.</a:t>
          </a:r>
        </a:p>
      </dsp:txBody>
      <dsp:txXfrm>
        <a:off x="7272873" y="2750"/>
        <a:ext cx="2929830" cy="1757898"/>
      </dsp:txXfrm>
    </dsp:sp>
    <dsp:sp modelId="{F3838CED-3311-4044-990A-DCBF69ED8BFA}">
      <dsp:nvSpPr>
        <dsp:cNvPr id="0" name=""/>
        <dsp:cNvSpPr/>
      </dsp:nvSpPr>
      <dsp:spPr>
        <a:xfrm>
          <a:off x="2438653" y="2053632"/>
          <a:ext cx="2929830" cy="175789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Open Cloud Consortium (OCC):</a:t>
          </a:r>
          <a:r>
            <a:rPr lang="en-US" sz="2000" kern="1200"/>
            <a:t> Research and collaboration in cloud computing.</a:t>
          </a:r>
        </a:p>
      </dsp:txBody>
      <dsp:txXfrm>
        <a:off x="2438653" y="2053632"/>
        <a:ext cx="2929830" cy="1757898"/>
      </dsp:txXfrm>
    </dsp:sp>
    <dsp:sp modelId="{8628CE1E-4A26-495D-85EA-46BEF154F2FE}">
      <dsp:nvSpPr>
        <dsp:cNvPr id="0" name=""/>
        <dsp:cNvSpPr/>
      </dsp:nvSpPr>
      <dsp:spPr>
        <a:xfrm>
          <a:off x="5661466" y="2053632"/>
          <a:ext cx="2929830" cy="1757898"/>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Object Management Group (OMG):</a:t>
          </a:r>
          <a:r>
            <a:rPr lang="en-US" sz="2000" kern="1200"/>
            <a:t> Standards for cloud and related technologies.</a:t>
          </a:r>
        </a:p>
      </dsp:txBody>
      <dsp:txXfrm>
        <a:off x="5661466" y="2053632"/>
        <a:ext cx="2929830" cy="17578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9CFFB-060F-4DBD-949B-A2F23BD8C103}">
      <dsp:nvSpPr>
        <dsp:cNvPr id="0" name=""/>
        <dsp:cNvSpPr/>
      </dsp:nvSpPr>
      <dsp:spPr>
        <a:xfrm>
          <a:off x="0" y="574"/>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E5375BA-30F8-400C-945A-5234F68BB089}">
      <dsp:nvSpPr>
        <dsp:cNvPr id="0" name=""/>
        <dsp:cNvSpPr/>
      </dsp:nvSpPr>
      <dsp:spPr>
        <a:xfrm>
          <a:off x="0" y="574"/>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Privileged User Access:</a:t>
          </a:r>
          <a:r>
            <a:rPr lang="en-US" sz="1900" kern="1200"/>
            <a:t> Management and monitoring of elevated permissions.</a:t>
          </a:r>
        </a:p>
      </dsp:txBody>
      <dsp:txXfrm>
        <a:off x="0" y="574"/>
        <a:ext cx="7012370" cy="672568"/>
      </dsp:txXfrm>
    </dsp:sp>
    <dsp:sp modelId="{039BD6BF-59CC-414A-8C86-943759EAA63B}">
      <dsp:nvSpPr>
        <dsp:cNvPr id="0" name=""/>
        <dsp:cNvSpPr/>
      </dsp:nvSpPr>
      <dsp:spPr>
        <a:xfrm>
          <a:off x="0" y="673143"/>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CE5B74F-F030-4928-A287-B1CC47712935}">
      <dsp:nvSpPr>
        <dsp:cNvPr id="0" name=""/>
        <dsp:cNvSpPr/>
      </dsp:nvSpPr>
      <dsp:spPr>
        <a:xfrm>
          <a:off x="0" y="673143"/>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Regulatory Compliance:</a:t>
          </a:r>
          <a:r>
            <a:rPr lang="en-US" sz="1900" kern="1200"/>
            <a:t> Adherence to data protection laws.</a:t>
          </a:r>
        </a:p>
      </dsp:txBody>
      <dsp:txXfrm>
        <a:off x="0" y="673143"/>
        <a:ext cx="7012370" cy="672568"/>
      </dsp:txXfrm>
    </dsp:sp>
    <dsp:sp modelId="{B97F1B19-CF0E-41ED-AB0F-9A80575D875C}">
      <dsp:nvSpPr>
        <dsp:cNvPr id="0" name=""/>
        <dsp:cNvSpPr/>
      </dsp:nvSpPr>
      <dsp:spPr>
        <a:xfrm>
          <a:off x="0" y="1345712"/>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C9EFAAF-DBB6-4766-AFAA-686F8A7E7440}">
      <dsp:nvSpPr>
        <dsp:cNvPr id="0" name=""/>
        <dsp:cNvSpPr/>
      </dsp:nvSpPr>
      <dsp:spPr>
        <a:xfrm>
          <a:off x="0" y="1345712"/>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Data Location:</a:t>
          </a:r>
          <a:r>
            <a:rPr lang="en-US" sz="1900" kern="1200"/>
            <a:t> Understanding and controlling data storage locations.</a:t>
          </a:r>
        </a:p>
      </dsp:txBody>
      <dsp:txXfrm>
        <a:off x="0" y="1345712"/>
        <a:ext cx="7012370" cy="672568"/>
      </dsp:txXfrm>
    </dsp:sp>
    <dsp:sp modelId="{A1CF8F82-66C6-4D2D-8B89-4E7B93E617ED}">
      <dsp:nvSpPr>
        <dsp:cNvPr id="0" name=""/>
        <dsp:cNvSpPr/>
      </dsp:nvSpPr>
      <dsp:spPr>
        <a:xfrm>
          <a:off x="0" y="2018281"/>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E3007ED9-8866-4BD0-BFD3-37B470D6B528}">
      <dsp:nvSpPr>
        <dsp:cNvPr id="0" name=""/>
        <dsp:cNvSpPr/>
      </dsp:nvSpPr>
      <dsp:spPr>
        <a:xfrm>
          <a:off x="0" y="2018281"/>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Data Segregation:</a:t>
          </a:r>
          <a:r>
            <a:rPr lang="en-US" sz="1900" kern="1200"/>
            <a:t> Ensuring separation of data in shared environments.</a:t>
          </a:r>
        </a:p>
      </dsp:txBody>
      <dsp:txXfrm>
        <a:off x="0" y="2018281"/>
        <a:ext cx="7012370" cy="672568"/>
      </dsp:txXfrm>
    </dsp:sp>
    <dsp:sp modelId="{E790DEBA-FD99-4FD0-A2EA-74CD2CC73A76}">
      <dsp:nvSpPr>
        <dsp:cNvPr id="0" name=""/>
        <dsp:cNvSpPr/>
      </dsp:nvSpPr>
      <dsp:spPr>
        <a:xfrm>
          <a:off x="0" y="2690849"/>
          <a:ext cx="7012370" cy="0"/>
        </a:xfrm>
        <a:prstGeom prst="line">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15F9DBB-6953-4D4E-90A6-CDA61BED3844}">
      <dsp:nvSpPr>
        <dsp:cNvPr id="0" name=""/>
        <dsp:cNvSpPr/>
      </dsp:nvSpPr>
      <dsp:spPr>
        <a:xfrm>
          <a:off x="0" y="2690849"/>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Recovery:</a:t>
          </a:r>
          <a:r>
            <a:rPr lang="en-US" sz="1900" kern="1200"/>
            <a:t> Backup and recovery solutions.</a:t>
          </a:r>
        </a:p>
      </dsp:txBody>
      <dsp:txXfrm>
        <a:off x="0" y="2690849"/>
        <a:ext cx="7012370" cy="672568"/>
      </dsp:txXfrm>
    </dsp:sp>
    <dsp:sp modelId="{D9B4CA29-2286-4C48-86E3-7D549D5978EA}">
      <dsp:nvSpPr>
        <dsp:cNvPr id="0" name=""/>
        <dsp:cNvSpPr/>
      </dsp:nvSpPr>
      <dsp:spPr>
        <a:xfrm>
          <a:off x="0" y="3363418"/>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7389E2B-9E96-490C-92A3-E4B8CA1D9D99}">
      <dsp:nvSpPr>
        <dsp:cNvPr id="0" name=""/>
        <dsp:cNvSpPr/>
      </dsp:nvSpPr>
      <dsp:spPr>
        <a:xfrm>
          <a:off x="0" y="3363418"/>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Investigative Support:</a:t>
          </a:r>
          <a:r>
            <a:rPr lang="en-US" sz="1900" kern="1200"/>
            <a:t> Analysis and response to security incidents.</a:t>
          </a:r>
        </a:p>
      </dsp:txBody>
      <dsp:txXfrm>
        <a:off x="0" y="3363418"/>
        <a:ext cx="7012370" cy="672568"/>
      </dsp:txXfrm>
    </dsp:sp>
    <dsp:sp modelId="{8E912186-DD31-4D30-9AD3-C483FEEDA0B1}">
      <dsp:nvSpPr>
        <dsp:cNvPr id="0" name=""/>
        <dsp:cNvSpPr/>
      </dsp:nvSpPr>
      <dsp:spPr>
        <a:xfrm>
          <a:off x="0" y="4035987"/>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97146AB-81D1-4DF2-AF88-22F121516250}">
      <dsp:nvSpPr>
        <dsp:cNvPr id="0" name=""/>
        <dsp:cNvSpPr/>
      </dsp:nvSpPr>
      <dsp:spPr>
        <a:xfrm>
          <a:off x="0" y="4035987"/>
          <a:ext cx="7012370" cy="67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Long-Term Viability:</a:t>
          </a:r>
          <a:r>
            <a:rPr lang="en-US" sz="1900" kern="1200"/>
            <a:t> Addressing service stability and continuity risks.</a:t>
          </a:r>
        </a:p>
      </dsp:txBody>
      <dsp:txXfrm>
        <a:off x="0" y="4035987"/>
        <a:ext cx="7012370" cy="6725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D7522-9A7E-4973-9BCF-9906FAFDB715}">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C84AB-788A-40C1-B305-687D6832680F}">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DCBA6A-1BC4-4461-9A6F-6D45FD4336DC}">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PK" sz="2200" b="1" i="0" kern="1200" baseline="0"/>
            <a:t>Management:</a:t>
          </a:r>
          <a:r>
            <a:rPr lang="en-PK" sz="2200" b="0" i="0" kern="1200" baseline="0"/>
            <a:t> Control and oversight of users with elevated permissions.</a:t>
          </a:r>
          <a:endParaRPr lang="en-US" sz="2200" kern="1200"/>
        </a:p>
      </dsp:txBody>
      <dsp:txXfrm>
        <a:off x="1144111" y="1954"/>
        <a:ext cx="5868258" cy="990573"/>
      </dsp:txXfrm>
    </dsp:sp>
    <dsp:sp modelId="{0664794D-BADE-4CB8-9808-B49CD99D0BD1}">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5D6CD-2059-4115-AEDD-3A3F02CCDD79}">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AE92A3-D99E-4BA1-AAA6-3063FF280B83}">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PK" sz="2200" b="1" i="0" kern="1200" baseline="0"/>
            <a:t>Authentication:</a:t>
          </a:r>
          <a:r>
            <a:rPr lang="en-PK" sz="2200" b="0" i="0" kern="1200" baseline="0"/>
            <a:t> Implement strong authentication mechanisms.</a:t>
          </a:r>
          <a:endParaRPr lang="en-US" sz="2200" kern="1200"/>
        </a:p>
      </dsp:txBody>
      <dsp:txXfrm>
        <a:off x="1144111" y="1240170"/>
        <a:ext cx="5868258" cy="990573"/>
      </dsp:txXfrm>
    </dsp:sp>
    <dsp:sp modelId="{46AE1159-476A-427F-BD12-0EEE1ED0338D}">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11765-7512-45C9-881B-3E70D1DEF98C}">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193032-EFB2-4DD1-995A-E9AB36C056CA}">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PK" sz="2200" b="1" i="0" kern="1200" baseline="0"/>
            <a:t>Activity Monitoring:</a:t>
          </a:r>
          <a:r>
            <a:rPr lang="en-PK" sz="2200" b="0" i="0" kern="1200" baseline="0"/>
            <a:t> Regularly review and monitor activities to detect misuse.</a:t>
          </a:r>
          <a:endParaRPr lang="en-US" sz="2200" kern="1200"/>
        </a:p>
      </dsp:txBody>
      <dsp:txXfrm>
        <a:off x="1144111" y="2478387"/>
        <a:ext cx="5868258" cy="990573"/>
      </dsp:txXfrm>
    </dsp:sp>
    <dsp:sp modelId="{8C438AD5-22D8-4D86-9694-A5C72EAD887B}">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03DCF-39FC-457C-82E5-396B704563DA}">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EA34B3-481A-4848-9988-B435801A8A84}">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en-PK" sz="2200" b="1" i="0" kern="1200" baseline="0"/>
            <a:t>Policies:</a:t>
          </a:r>
          <a:r>
            <a:rPr lang="en-PK" sz="2200" b="0" i="0" kern="1200" baseline="0"/>
            <a:t> Establish clear procedures for access rights management. </a:t>
          </a:r>
          <a:endParaRPr lang="en-US" sz="2200" kern="1200"/>
        </a:p>
      </dsp:txBody>
      <dsp:txXfrm>
        <a:off x="1144111" y="3716603"/>
        <a:ext cx="5868258" cy="9905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B4C43-C915-467B-8F23-09F4BDFC6D80}">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F21E3-0258-4BA7-9A19-35F001F8EF19}">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3ED1D5-2605-44A7-ABE7-5CFAD262EC59}">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Adherence to Laws:</a:t>
          </a:r>
          <a:r>
            <a:rPr lang="en-PK" sz="2500" b="0" i="0" kern="1200" baseline="0"/>
            <a:t> Ensure compliance with regulations like GDPR, HIPAA.</a:t>
          </a:r>
          <a:endParaRPr lang="en-US" sz="2500" kern="1200"/>
        </a:p>
      </dsp:txBody>
      <dsp:txXfrm>
        <a:off x="1553633" y="574"/>
        <a:ext cx="5458736" cy="1345137"/>
      </dsp:txXfrm>
    </dsp:sp>
    <dsp:sp modelId="{4DBB5BE1-522F-4138-867F-599E4DEB2D56}">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D83CB4-D81E-46B6-9A1F-F7CC81F42574}">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012B9A-A2CF-46AE-A6B8-FC6C0AE86BFD}">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Provider Certification:</a:t>
          </a:r>
          <a:r>
            <a:rPr lang="en-PK" sz="2500" b="0" i="0" kern="1200" baseline="0"/>
            <a:t> Choose providers with relevant certifications and audit results.</a:t>
          </a:r>
          <a:endParaRPr lang="en-US" sz="2500" kern="1200"/>
        </a:p>
      </dsp:txBody>
      <dsp:txXfrm>
        <a:off x="1553633" y="1681996"/>
        <a:ext cx="5458736" cy="1345137"/>
      </dsp:txXfrm>
    </dsp:sp>
    <dsp:sp modelId="{5B55318B-7E45-44C5-8839-741098735AD1}">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AA36C-8137-4412-8623-BCCF7AE6BAEC}">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FE637-F5B3-4A66-8C2F-3D8A728647C3}">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Policies and Practices:</a:t>
          </a:r>
          <a:r>
            <a:rPr lang="en-PK" sz="2500" b="0" i="0" kern="1200" baseline="0"/>
            <a:t> Align with legal and regulatory requirements for data protection. </a:t>
          </a:r>
          <a:endParaRPr lang="en-US" sz="2500" kern="1200"/>
        </a:p>
      </dsp:txBody>
      <dsp:txXfrm>
        <a:off x="1553633" y="3363418"/>
        <a:ext cx="5458736" cy="134513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35297-17AF-4C40-AD8F-BFCF14265379}">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B51FC-9F4B-4732-B2F2-579F6A613B9D}">
      <dsp:nvSpPr>
        <dsp:cNvPr id="0" name=""/>
        <dsp:cNvSpPr/>
      </dsp:nvSpPr>
      <dsp:spPr>
        <a:xfrm>
          <a:off x="406904" y="303230"/>
          <a:ext cx="739825" cy="7398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110AD7-2077-476D-80B8-FF75D69A203F}">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Data Storage:</a:t>
          </a:r>
          <a:r>
            <a:rPr lang="en-PK" sz="2500" b="0" i="0" kern="1200" baseline="0"/>
            <a:t> Know where cloud data is stored to ensure compliance with data sovereignty laws.</a:t>
          </a:r>
          <a:endParaRPr lang="en-US" sz="2500" kern="1200"/>
        </a:p>
      </dsp:txBody>
      <dsp:txXfrm>
        <a:off x="1553633" y="574"/>
        <a:ext cx="5458736" cy="1345137"/>
      </dsp:txXfrm>
    </dsp:sp>
    <dsp:sp modelId="{DCF3E456-5E19-478A-8E75-B7BBEF90787C}">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ED24F-95C9-44CD-9294-A2D45F11FA40}">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1801C4-91C9-46D4-BA7D-04CDF714F9BE}">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Legal Requirements:</a:t>
          </a:r>
          <a:r>
            <a:rPr lang="en-PK" sz="2500" b="0" i="0" kern="1200" baseline="0"/>
            <a:t> Understand regional and international regulations affecting data storage.</a:t>
          </a:r>
          <a:endParaRPr lang="en-US" sz="2500" kern="1200"/>
        </a:p>
      </dsp:txBody>
      <dsp:txXfrm>
        <a:off x="1553633" y="1681996"/>
        <a:ext cx="5458736" cy="1345137"/>
      </dsp:txXfrm>
    </dsp:sp>
    <dsp:sp modelId="{7C746344-3810-46FA-983B-93F2FCA3B925}">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158306-5155-4E33-851D-6EC260D07C72}">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B563ED-F959-4305-94F5-CAD1158D4683}">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Risk Assessment:</a:t>
          </a:r>
          <a:r>
            <a:rPr lang="en-PK" sz="2500" b="0" i="0" kern="1200" baseline="0"/>
            <a:t> Evaluate potential risks associated with data location and provider practices. </a:t>
          </a:r>
          <a:endParaRPr lang="en-US" sz="2500" kern="1200"/>
        </a:p>
      </dsp:txBody>
      <dsp:txXfrm>
        <a:off x="1553633" y="3363418"/>
        <a:ext cx="5458736" cy="13451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8E385-5A70-46F1-B008-F4E3679D53CB}">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54FC3-0AA3-4A5D-964F-C21085034EDA}">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5BBF37-DC99-402A-AA33-AA7B743082D9}">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Techniques:</a:t>
          </a:r>
          <a:r>
            <a:rPr lang="en-PK" sz="2500" b="0" i="0" kern="1200" baseline="0"/>
            <a:t> Use logical separation methods such as VPNs and access controls.</a:t>
          </a:r>
          <a:endParaRPr lang="en-US" sz="2500" kern="1200"/>
        </a:p>
      </dsp:txBody>
      <dsp:txXfrm>
        <a:off x="1553633" y="574"/>
        <a:ext cx="5458736" cy="1345137"/>
      </dsp:txXfrm>
    </dsp:sp>
    <dsp:sp modelId="{074A1DD6-94C2-4258-82EA-743FF0103F4F}">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8D1FB-A8F1-48A9-9D41-5502B4CD3C85}">
      <dsp:nvSpPr>
        <dsp:cNvPr id="0" name=""/>
        <dsp:cNvSpPr/>
      </dsp:nvSpPr>
      <dsp:spPr>
        <a:xfrm>
          <a:off x="406904" y="1984652"/>
          <a:ext cx="739825" cy="7398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94B25D-489B-4D51-AA1B-FD0522CA2B59}">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Privacy Protection:</a:t>
          </a:r>
          <a:r>
            <a:rPr lang="en-PK" sz="2500" b="0" i="0" kern="1200" baseline="0"/>
            <a:t> Ensure data privacy in shared cloud environments.</a:t>
          </a:r>
          <a:endParaRPr lang="en-US" sz="2500" kern="1200"/>
        </a:p>
      </dsp:txBody>
      <dsp:txXfrm>
        <a:off x="1553633" y="1681996"/>
        <a:ext cx="5458736" cy="1345137"/>
      </dsp:txXfrm>
    </dsp:sp>
    <dsp:sp modelId="{812DE9C9-F2A2-46DC-A840-AC7C1347C65B}">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271E70-EF63-48A6-A762-3D74E3C300A7}">
      <dsp:nvSpPr>
        <dsp:cNvPr id="0" name=""/>
        <dsp:cNvSpPr/>
      </dsp:nvSpPr>
      <dsp:spPr>
        <a:xfrm>
          <a:off x="406904" y="3666074"/>
          <a:ext cx="739825" cy="73982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27B815-A2BC-4C8E-94F8-246F28C4A6E7}">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Provider Assessment:</a:t>
          </a:r>
          <a:r>
            <a:rPr lang="en-PK" sz="2500" b="0" i="0" kern="1200" baseline="0"/>
            <a:t> Assess the effectiveness of data segregation practices by cloud providers. </a:t>
          </a:r>
          <a:endParaRPr lang="en-US" sz="2500" kern="1200"/>
        </a:p>
      </dsp:txBody>
      <dsp:txXfrm>
        <a:off x="1553633" y="3363418"/>
        <a:ext cx="5458736" cy="13451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134D1-20EF-4491-BE8F-050984A361B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FAC88-467B-4673-BEAB-415CE95E143B}">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AD3717-415D-4326-82A8-9ABB0B8026AE}">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22350">
            <a:lnSpc>
              <a:spcPct val="90000"/>
            </a:lnSpc>
            <a:spcBef>
              <a:spcPct val="0"/>
            </a:spcBef>
            <a:spcAft>
              <a:spcPct val="35000"/>
            </a:spcAft>
            <a:buNone/>
          </a:pPr>
          <a:r>
            <a:rPr lang="en-PK" sz="2300" b="1" i="0" kern="1200" baseline="0"/>
            <a:t>Backup Solutions:</a:t>
          </a:r>
          <a:r>
            <a:rPr lang="en-PK" sz="2300" b="0" i="0" kern="1200" baseline="0"/>
            <a:t> Ensure regular data snapshots and redundancy across locations.</a:t>
          </a:r>
          <a:endParaRPr lang="en-US" sz="2300" kern="1200"/>
        </a:p>
      </dsp:txBody>
      <dsp:txXfrm>
        <a:off x="1553633" y="574"/>
        <a:ext cx="5458736" cy="1345137"/>
      </dsp:txXfrm>
    </dsp:sp>
    <dsp:sp modelId="{902642F0-4E96-430E-BE38-62E95535AFB9}">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D498B-AC93-45CE-B8A6-8B491B920899}">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7B2CC2-D4C4-4B84-86E4-1A9B8D279481}">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22350">
            <a:lnSpc>
              <a:spcPct val="90000"/>
            </a:lnSpc>
            <a:spcBef>
              <a:spcPct val="0"/>
            </a:spcBef>
            <a:spcAft>
              <a:spcPct val="35000"/>
            </a:spcAft>
            <a:buNone/>
          </a:pPr>
          <a:r>
            <a:rPr lang="en-PK" sz="2300" b="1" i="0" kern="1200" baseline="0"/>
            <a:t>Recovery Procedures:</a:t>
          </a:r>
          <a:r>
            <a:rPr lang="en-PK" sz="2300" b="0" i="0" kern="1200" baseline="0"/>
            <a:t> Implement and test recovery processes to meet RTO and RPO.</a:t>
          </a:r>
          <a:endParaRPr lang="en-US" sz="2300" kern="1200"/>
        </a:p>
      </dsp:txBody>
      <dsp:txXfrm>
        <a:off x="1553633" y="1681996"/>
        <a:ext cx="5458736" cy="1345137"/>
      </dsp:txXfrm>
    </dsp:sp>
    <dsp:sp modelId="{6C724CA4-1220-4357-96B4-5287D98DD358}">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7222B-FE0B-4CEC-93F4-E8BC8FAE3B66}">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1B21FF-D702-490F-99E6-89F8A0F3E815}">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022350">
            <a:lnSpc>
              <a:spcPct val="90000"/>
            </a:lnSpc>
            <a:spcBef>
              <a:spcPct val="0"/>
            </a:spcBef>
            <a:spcAft>
              <a:spcPct val="35000"/>
            </a:spcAft>
            <a:buNone/>
          </a:pPr>
          <a:r>
            <a:rPr lang="en-PK" sz="2300" b="1" i="0" kern="1200" baseline="0"/>
            <a:t>Provider Capabilities:</a:t>
          </a:r>
          <a:r>
            <a:rPr lang="en-PK" sz="2300" b="0" i="0" kern="1200" baseline="0"/>
            <a:t> Evaluate provider’s disaster recovery capabilities and alignment with organizational needs. </a:t>
          </a:r>
          <a:endParaRPr lang="en-US" sz="2300" kern="1200"/>
        </a:p>
      </dsp:txBody>
      <dsp:txXfrm>
        <a:off x="1553633" y="3363418"/>
        <a:ext cx="5458736" cy="13451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E73FB-544F-405D-87B6-582F5035EA39}">
      <dsp:nvSpPr>
        <dsp:cNvPr id="0" name=""/>
        <dsp:cNvSpPr/>
      </dsp:nvSpPr>
      <dsp:spPr>
        <a:xfrm>
          <a:off x="0" y="0"/>
          <a:ext cx="3446859" cy="381428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731" tIns="330200" rIns="268731" bIns="330200" numCol="1" spcCol="1270" anchor="t" anchorCtr="0">
          <a:noAutofit/>
        </a:bodyPr>
        <a:lstStyle/>
        <a:p>
          <a:pPr marL="0" lvl="0" indent="0" algn="l" defTabSz="1022350">
            <a:lnSpc>
              <a:spcPct val="90000"/>
            </a:lnSpc>
            <a:spcBef>
              <a:spcPct val="0"/>
            </a:spcBef>
            <a:spcAft>
              <a:spcPct val="35000"/>
            </a:spcAft>
            <a:buNone/>
          </a:pPr>
          <a:r>
            <a:rPr lang="en-US" sz="2300" b="1" kern="1200"/>
            <a:t>Tools and Logs:</a:t>
          </a:r>
          <a:r>
            <a:rPr lang="en-US" sz="2300" kern="1200"/>
            <a:t> Access to logs and forensic tools for investigating incidents.</a:t>
          </a:r>
        </a:p>
      </dsp:txBody>
      <dsp:txXfrm>
        <a:off x="0" y="1449426"/>
        <a:ext cx="3446859" cy="2288568"/>
      </dsp:txXfrm>
    </dsp:sp>
    <dsp:sp modelId="{AD975C27-F92E-4D2E-9E03-F4197ADB8BE8}">
      <dsp:nvSpPr>
        <dsp:cNvPr id="0" name=""/>
        <dsp:cNvSpPr/>
      </dsp:nvSpPr>
      <dsp:spPr>
        <a:xfrm>
          <a:off x="1151287" y="381428"/>
          <a:ext cx="1144284" cy="1144284"/>
        </a:xfrm>
        <a:prstGeom prst="ellips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213" tIns="12700" rIns="8921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18864" y="549005"/>
        <a:ext cx="809130" cy="809130"/>
      </dsp:txXfrm>
    </dsp:sp>
    <dsp:sp modelId="{FBD2BA76-45B9-414B-89C2-53369DCDF46F}">
      <dsp:nvSpPr>
        <dsp:cNvPr id="0" name=""/>
        <dsp:cNvSpPr/>
      </dsp:nvSpPr>
      <dsp:spPr>
        <a:xfrm>
          <a:off x="0" y="3814209"/>
          <a:ext cx="3446859" cy="7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04914-E870-455C-B3FD-E5C7BFCBF603}">
      <dsp:nvSpPr>
        <dsp:cNvPr id="0" name=""/>
        <dsp:cNvSpPr/>
      </dsp:nvSpPr>
      <dsp:spPr>
        <a:xfrm>
          <a:off x="3791545" y="0"/>
          <a:ext cx="3446859" cy="3814281"/>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731" tIns="330200" rIns="268731" bIns="330200" numCol="1" spcCol="1270" anchor="t" anchorCtr="0">
          <a:noAutofit/>
        </a:bodyPr>
        <a:lstStyle/>
        <a:p>
          <a:pPr marL="0" lvl="0" indent="0" algn="l" defTabSz="1022350">
            <a:lnSpc>
              <a:spcPct val="90000"/>
            </a:lnSpc>
            <a:spcBef>
              <a:spcPct val="0"/>
            </a:spcBef>
            <a:spcAft>
              <a:spcPct val="35000"/>
            </a:spcAft>
            <a:buNone/>
          </a:pPr>
          <a:r>
            <a:rPr lang="en-US" sz="2300" b="1" kern="1200"/>
            <a:t>Provider Assistance:</a:t>
          </a:r>
          <a:r>
            <a:rPr lang="en-US" sz="2300" kern="1200"/>
            <a:t> Ensure contractual agreements include investigative support.</a:t>
          </a:r>
        </a:p>
      </dsp:txBody>
      <dsp:txXfrm>
        <a:off x="3791545" y="1449426"/>
        <a:ext cx="3446859" cy="2288568"/>
      </dsp:txXfrm>
    </dsp:sp>
    <dsp:sp modelId="{19DA4848-2516-4E74-9758-4640F9F8C7CD}">
      <dsp:nvSpPr>
        <dsp:cNvPr id="0" name=""/>
        <dsp:cNvSpPr/>
      </dsp:nvSpPr>
      <dsp:spPr>
        <a:xfrm>
          <a:off x="4942832" y="381428"/>
          <a:ext cx="1144284" cy="1144284"/>
        </a:xfrm>
        <a:prstGeom prst="ellips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213" tIns="12700" rIns="8921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110409" y="549005"/>
        <a:ext cx="809130" cy="809130"/>
      </dsp:txXfrm>
    </dsp:sp>
    <dsp:sp modelId="{8BBA2129-044B-4296-A2FB-7E19DCB17E80}">
      <dsp:nvSpPr>
        <dsp:cNvPr id="0" name=""/>
        <dsp:cNvSpPr/>
      </dsp:nvSpPr>
      <dsp:spPr>
        <a:xfrm>
          <a:off x="3791545" y="3814209"/>
          <a:ext cx="3446859" cy="72"/>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3B8B5D-5165-45C0-8074-14C94A715D62}">
      <dsp:nvSpPr>
        <dsp:cNvPr id="0" name=""/>
        <dsp:cNvSpPr/>
      </dsp:nvSpPr>
      <dsp:spPr>
        <a:xfrm>
          <a:off x="7583090" y="0"/>
          <a:ext cx="3446859" cy="3814281"/>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8731" tIns="330200" rIns="268731" bIns="330200" numCol="1" spcCol="1270" anchor="t" anchorCtr="0">
          <a:noAutofit/>
        </a:bodyPr>
        <a:lstStyle/>
        <a:p>
          <a:pPr marL="0" lvl="0" indent="0" algn="l" defTabSz="1022350">
            <a:lnSpc>
              <a:spcPct val="90000"/>
            </a:lnSpc>
            <a:spcBef>
              <a:spcPct val="0"/>
            </a:spcBef>
            <a:spcAft>
              <a:spcPct val="35000"/>
            </a:spcAft>
            <a:buNone/>
          </a:pPr>
          <a:r>
            <a:rPr lang="en-US" sz="2300" b="1" kern="1200"/>
            <a:t>Incident Response:</a:t>
          </a:r>
          <a:r>
            <a:rPr lang="en-US" sz="2300" kern="1200"/>
            <a:t> Quick analysis and mitigation of security incidents to minimize impact.</a:t>
          </a:r>
        </a:p>
      </dsp:txBody>
      <dsp:txXfrm>
        <a:off x="7583090" y="1449426"/>
        <a:ext cx="3446859" cy="2288568"/>
      </dsp:txXfrm>
    </dsp:sp>
    <dsp:sp modelId="{7AA4BCAC-A4B4-4C70-AF1A-4EF1E5048286}">
      <dsp:nvSpPr>
        <dsp:cNvPr id="0" name=""/>
        <dsp:cNvSpPr/>
      </dsp:nvSpPr>
      <dsp:spPr>
        <a:xfrm>
          <a:off x="8734378" y="381428"/>
          <a:ext cx="1144284" cy="1144284"/>
        </a:xfrm>
        <a:prstGeom prst="ellipse">
          <a:avLst/>
        </a:prstGeom>
        <a:solidFill>
          <a:schemeClr val="accent6">
            <a:hueOff val="0"/>
            <a:satOff val="0"/>
            <a:lumOff val="0"/>
            <a:alphaOff val="0"/>
          </a:schemeClr>
        </a:solidFill>
        <a:ln w="2222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213" tIns="12700" rIns="8921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901955" y="549005"/>
        <a:ext cx="809130" cy="809130"/>
      </dsp:txXfrm>
    </dsp:sp>
    <dsp:sp modelId="{4E4EAF95-B8DC-4AC9-89E7-8A7195633FCC}">
      <dsp:nvSpPr>
        <dsp:cNvPr id="0" name=""/>
        <dsp:cNvSpPr/>
      </dsp:nvSpPr>
      <dsp:spPr>
        <a:xfrm>
          <a:off x="7583090" y="3814209"/>
          <a:ext cx="3446859" cy="7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C94F3-5EEB-46C7-B58C-99C591663B2B}">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420C2-E6E2-436C-8741-A84E47599A70}">
      <dsp:nvSpPr>
        <dsp:cNvPr id="0" name=""/>
        <dsp:cNvSpPr/>
      </dsp:nvSpPr>
      <dsp:spPr>
        <a:xfrm>
          <a:off x="406904" y="303230"/>
          <a:ext cx="739825" cy="7398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0EF80F-3FF6-4FB9-9C9C-063EC29612F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Provider Stability:</a:t>
          </a:r>
          <a:r>
            <a:rPr lang="en-PK" sz="2500" b="0" i="0" kern="1200" baseline="0"/>
            <a:t> Assess financial health and stability of cloud providers.</a:t>
          </a:r>
          <a:endParaRPr lang="en-US" sz="2500" kern="1200"/>
        </a:p>
      </dsp:txBody>
      <dsp:txXfrm>
        <a:off x="1553633" y="574"/>
        <a:ext cx="5458736" cy="1345137"/>
      </dsp:txXfrm>
    </dsp:sp>
    <dsp:sp modelId="{7718D7FE-7AEB-4154-AE6E-96C24E9C42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BDF1C-5285-4200-ABD6-82D8DEC088F6}">
      <dsp:nvSpPr>
        <dsp:cNvPr id="0" name=""/>
        <dsp:cNvSpPr/>
      </dsp:nvSpPr>
      <dsp:spPr>
        <a:xfrm>
          <a:off x="406904" y="1984652"/>
          <a:ext cx="739825" cy="7398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9B4A2D-669A-402B-AA7E-0A0C9B433D2C}">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Service Continuity:</a:t>
          </a:r>
          <a:r>
            <a:rPr lang="en-PK" sz="2500" b="0" i="0" kern="1200" baseline="0"/>
            <a:t> Consider potential risks related to service continuity and provider changes.</a:t>
          </a:r>
          <a:endParaRPr lang="en-US" sz="2500" kern="1200"/>
        </a:p>
      </dsp:txBody>
      <dsp:txXfrm>
        <a:off x="1553633" y="1681996"/>
        <a:ext cx="5458736" cy="1345137"/>
      </dsp:txXfrm>
    </dsp:sp>
    <dsp:sp modelId="{DFF14069-DA3E-45C5-9D9A-166ED84F0AA2}">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B0354-4857-4D7F-85CF-99B1E5CDDA65}">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7BBCB7-0FDE-413D-ADFB-13AB8B25F209}">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Contingency Plans:</a:t>
          </a:r>
          <a:r>
            <a:rPr lang="en-PK" sz="2500" b="0" i="0" kern="1200" baseline="0"/>
            <a:t> Develop exit strategies and contingency plans for potential service disruptions. </a:t>
          </a:r>
          <a:endParaRPr lang="en-US" sz="2500" kern="1200"/>
        </a:p>
      </dsp:txBody>
      <dsp:txXfrm>
        <a:off x="1553633" y="3363418"/>
        <a:ext cx="5458736" cy="1345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6048A-3278-4845-B652-8A3287CEB41F}">
      <dsp:nvSpPr>
        <dsp:cNvPr id="0" name=""/>
        <dsp:cNvSpPr/>
      </dsp:nvSpPr>
      <dsp:spPr>
        <a:xfrm>
          <a:off x="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A52004-79EB-4074-82F1-674616229338}">
      <dsp:nvSpPr>
        <dsp:cNvPr id="0" name=""/>
        <dsp:cNvSpPr/>
      </dsp:nvSpPr>
      <dsp:spPr>
        <a:xfrm>
          <a:off x="344685"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K" sz="2000" b="1" i="0" kern="1200" baseline="0"/>
            <a:t>Security Necessity:</a:t>
          </a:r>
          <a:r>
            <a:rPr lang="en-PK" sz="2000" b="0" i="0" kern="1200" baseline="0"/>
            <a:t> Protecting data integrity, customer information, and compliance with regulations in the cloud.</a:t>
          </a:r>
          <a:endParaRPr lang="en-US" sz="2000" kern="1200"/>
        </a:p>
      </dsp:txBody>
      <dsp:txXfrm>
        <a:off x="402381" y="1143622"/>
        <a:ext cx="2986781" cy="1854488"/>
      </dsp:txXfrm>
    </dsp:sp>
    <dsp:sp modelId="{004BB25E-7AAA-48E5-9497-7028C482DA72}">
      <dsp:nvSpPr>
        <dsp:cNvPr id="0" name=""/>
        <dsp:cNvSpPr/>
      </dsp:nvSpPr>
      <dsp:spPr>
        <a:xfrm>
          <a:off x="3791545"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BAD98-96E8-4BF0-BA04-F0EE17820088}">
      <dsp:nvSpPr>
        <dsp:cNvPr id="0" name=""/>
        <dsp:cNvSpPr/>
      </dsp:nvSpPr>
      <dsp:spPr>
        <a:xfrm>
          <a:off x="4136231"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K" sz="2000" b="1" i="0" kern="1200" baseline="0"/>
            <a:t>Risk of Data Breaches:</a:t>
          </a:r>
          <a:r>
            <a:rPr lang="en-PK" sz="2000" b="0" i="0" kern="1200" baseline="0"/>
            <a:t> Increased exposure to threats due to the remote nature of cloud services.</a:t>
          </a:r>
          <a:endParaRPr lang="en-US" sz="2000" kern="1200"/>
        </a:p>
      </dsp:txBody>
      <dsp:txXfrm>
        <a:off x="4193927" y="1143622"/>
        <a:ext cx="2986781" cy="1854488"/>
      </dsp:txXfrm>
    </dsp:sp>
    <dsp:sp modelId="{B578762C-2494-4789-A8C1-088E811CCD32}">
      <dsp:nvSpPr>
        <dsp:cNvPr id="0" name=""/>
        <dsp:cNvSpPr/>
      </dsp:nvSpPr>
      <dsp:spPr>
        <a:xfrm>
          <a:off x="7583090" y="758474"/>
          <a:ext cx="3102173" cy="196988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A493C5-0A23-4AD8-BAFF-AD2ADCEE2295}">
      <dsp:nvSpPr>
        <dsp:cNvPr id="0" name=""/>
        <dsp:cNvSpPr/>
      </dsp:nvSpPr>
      <dsp:spPr>
        <a:xfrm>
          <a:off x="7927776" y="1085926"/>
          <a:ext cx="3102173" cy="196988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K" sz="2000" b="1" i="0" kern="1200" baseline="0"/>
            <a:t>Compliance Requirements:</a:t>
          </a:r>
          <a:r>
            <a:rPr lang="en-PK" sz="2000" b="0" i="0" kern="1200" baseline="0"/>
            <a:t> Avoiding legal and financial repercussions by ensuring robust cloud security measures. </a:t>
          </a:r>
          <a:endParaRPr lang="en-US" sz="2000" kern="1200"/>
        </a:p>
      </dsp:txBody>
      <dsp:txXfrm>
        <a:off x="7985472" y="1143622"/>
        <a:ext cx="2986781" cy="18544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D0429-2DD3-4EE0-810F-193906FF3ED0}">
      <dsp:nvSpPr>
        <dsp:cNvPr id="0" name=""/>
        <dsp:cNvSpPr/>
      </dsp:nvSpPr>
      <dsp:spPr>
        <a:xfrm>
          <a:off x="4147" y="134373"/>
          <a:ext cx="2493587" cy="578188"/>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PK" sz="1600" b="1" i="0" kern="1200" baseline="0"/>
            <a:t>IaaS (Infrastructure as a Service):</a:t>
          </a:r>
          <a:endParaRPr lang="en-US" sz="1600" kern="1200"/>
        </a:p>
      </dsp:txBody>
      <dsp:txXfrm>
        <a:off x="4147" y="134373"/>
        <a:ext cx="2493587" cy="578188"/>
      </dsp:txXfrm>
    </dsp:sp>
    <dsp:sp modelId="{4E096F4E-6300-4CD1-AC7C-1194742DAB37}">
      <dsp:nvSpPr>
        <dsp:cNvPr id="0" name=""/>
        <dsp:cNvSpPr/>
      </dsp:nvSpPr>
      <dsp:spPr>
        <a:xfrm>
          <a:off x="4147" y="712562"/>
          <a:ext cx="2493587" cy="2967345"/>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PK" sz="1600" b="1" i="0" kern="1200" baseline="0"/>
            <a:t>Provider:</a:t>
          </a:r>
          <a:r>
            <a:rPr lang="en-PK" sz="1600" b="0" i="0" kern="1200" baseline="0"/>
            <a:t> Manages the physical infrastructure (servers, storage, network).</a:t>
          </a:r>
          <a:endParaRPr lang="en-US" sz="1600" kern="1200"/>
        </a:p>
        <a:p>
          <a:pPr marL="171450" lvl="1" indent="-171450" algn="l" defTabSz="711200">
            <a:lnSpc>
              <a:spcPct val="90000"/>
            </a:lnSpc>
            <a:spcBef>
              <a:spcPct val="0"/>
            </a:spcBef>
            <a:spcAft>
              <a:spcPct val="15000"/>
            </a:spcAft>
            <a:buChar char="•"/>
          </a:pPr>
          <a:r>
            <a:rPr lang="en-PK" sz="1600" b="1" i="0" kern="1200" baseline="0"/>
            <a:t>Consumer:</a:t>
          </a:r>
          <a:r>
            <a:rPr lang="en-PK" sz="1600" b="0" i="0" kern="1200" baseline="0"/>
            <a:t> Responsible for managing the operating system, applications, and data.</a:t>
          </a:r>
          <a:endParaRPr lang="en-US" sz="1600" kern="1200"/>
        </a:p>
      </dsp:txBody>
      <dsp:txXfrm>
        <a:off x="4147" y="712562"/>
        <a:ext cx="2493587" cy="2967345"/>
      </dsp:txXfrm>
    </dsp:sp>
    <dsp:sp modelId="{E3A32729-4FD9-480F-8160-8CA12A7FE6CB}">
      <dsp:nvSpPr>
        <dsp:cNvPr id="0" name=""/>
        <dsp:cNvSpPr/>
      </dsp:nvSpPr>
      <dsp:spPr>
        <a:xfrm>
          <a:off x="2846836" y="134373"/>
          <a:ext cx="2493587" cy="578188"/>
        </a:xfrm>
        <a:prstGeom prst="rect">
          <a:avLst/>
        </a:prstGeom>
        <a:solidFill>
          <a:schemeClr val="accent2">
            <a:hueOff val="-496807"/>
            <a:satOff val="-3252"/>
            <a:lumOff val="-719"/>
            <a:alphaOff val="0"/>
          </a:schemeClr>
        </a:solidFill>
        <a:ln w="22225" cap="rnd" cmpd="sng" algn="ctr">
          <a:solidFill>
            <a:schemeClr val="accent2">
              <a:hueOff val="-496807"/>
              <a:satOff val="-3252"/>
              <a:lumOff val="-7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PK" sz="1600" b="1" i="0" kern="1200" baseline="0"/>
            <a:t>PaaS (Platform as a Service):</a:t>
          </a:r>
          <a:endParaRPr lang="en-US" sz="1600" kern="1200"/>
        </a:p>
      </dsp:txBody>
      <dsp:txXfrm>
        <a:off x="2846836" y="134373"/>
        <a:ext cx="2493587" cy="578188"/>
      </dsp:txXfrm>
    </dsp:sp>
    <dsp:sp modelId="{BA68815D-7011-49FE-B0AE-DCAEEDB31373}">
      <dsp:nvSpPr>
        <dsp:cNvPr id="0" name=""/>
        <dsp:cNvSpPr/>
      </dsp:nvSpPr>
      <dsp:spPr>
        <a:xfrm>
          <a:off x="2846836" y="712562"/>
          <a:ext cx="2493587" cy="2967345"/>
        </a:xfrm>
        <a:prstGeom prst="rect">
          <a:avLst/>
        </a:prstGeom>
        <a:solidFill>
          <a:schemeClr val="accent2">
            <a:tint val="40000"/>
            <a:alpha val="90000"/>
            <a:hueOff val="-564961"/>
            <a:satOff val="-2729"/>
            <a:lumOff val="-225"/>
            <a:alphaOff val="0"/>
          </a:schemeClr>
        </a:solidFill>
        <a:ln w="22225" cap="rnd" cmpd="sng" algn="ctr">
          <a:solidFill>
            <a:schemeClr val="accent2">
              <a:tint val="40000"/>
              <a:alpha val="90000"/>
              <a:hueOff val="-564961"/>
              <a:satOff val="-2729"/>
              <a:lumOff val="-2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PK" sz="1600" b="1" i="0" kern="1200" baseline="0"/>
            <a:t>Provider:</a:t>
          </a:r>
          <a:r>
            <a:rPr lang="en-PK" sz="1600" b="0" i="0" kern="1200" baseline="0"/>
            <a:t> Manages infrastructure and platform services (runtime environments, middleware).</a:t>
          </a:r>
          <a:endParaRPr lang="en-US" sz="1600" kern="1200"/>
        </a:p>
        <a:p>
          <a:pPr marL="171450" lvl="1" indent="-171450" algn="l" defTabSz="711200">
            <a:lnSpc>
              <a:spcPct val="90000"/>
            </a:lnSpc>
            <a:spcBef>
              <a:spcPct val="0"/>
            </a:spcBef>
            <a:spcAft>
              <a:spcPct val="15000"/>
            </a:spcAft>
            <a:buChar char="•"/>
          </a:pPr>
          <a:r>
            <a:rPr lang="en-PK" sz="1600" b="1" i="0" kern="1200" baseline="0"/>
            <a:t>Consumer:</a:t>
          </a:r>
          <a:r>
            <a:rPr lang="en-PK" sz="1600" b="0" i="0" kern="1200" baseline="0"/>
            <a:t> Manages applications and data security.</a:t>
          </a:r>
          <a:endParaRPr lang="en-US" sz="1600" kern="1200"/>
        </a:p>
      </dsp:txBody>
      <dsp:txXfrm>
        <a:off x="2846836" y="712562"/>
        <a:ext cx="2493587" cy="2967345"/>
      </dsp:txXfrm>
    </dsp:sp>
    <dsp:sp modelId="{BCF46A99-9F46-4ABB-8C58-422D4A670A75}">
      <dsp:nvSpPr>
        <dsp:cNvPr id="0" name=""/>
        <dsp:cNvSpPr/>
      </dsp:nvSpPr>
      <dsp:spPr>
        <a:xfrm>
          <a:off x="5689526" y="134373"/>
          <a:ext cx="2493587" cy="578188"/>
        </a:xfrm>
        <a:prstGeom prst="rect">
          <a:avLst/>
        </a:prstGeom>
        <a:solidFill>
          <a:schemeClr val="accent2">
            <a:hueOff val="-993614"/>
            <a:satOff val="-6505"/>
            <a:lumOff val="-1437"/>
            <a:alphaOff val="0"/>
          </a:schemeClr>
        </a:solidFill>
        <a:ln w="22225" cap="rnd" cmpd="sng" algn="ctr">
          <a:solidFill>
            <a:schemeClr val="accent2">
              <a:hueOff val="-993614"/>
              <a:satOff val="-6505"/>
              <a:lumOff val="-14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PK" sz="1600" b="1" i="0" kern="1200" baseline="0"/>
            <a:t>SaaS (Software as a Service):</a:t>
          </a:r>
          <a:endParaRPr lang="en-US" sz="1600" kern="1200"/>
        </a:p>
      </dsp:txBody>
      <dsp:txXfrm>
        <a:off x="5689526" y="134373"/>
        <a:ext cx="2493587" cy="578188"/>
      </dsp:txXfrm>
    </dsp:sp>
    <dsp:sp modelId="{012CC9DF-8813-4283-9379-D2B9DC1A4765}">
      <dsp:nvSpPr>
        <dsp:cNvPr id="0" name=""/>
        <dsp:cNvSpPr/>
      </dsp:nvSpPr>
      <dsp:spPr>
        <a:xfrm>
          <a:off x="5689526" y="712562"/>
          <a:ext cx="2493587" cy="2967345"/>
        </a:xfrm>
        <a:prstGeom prst="rect">
          <a:avLst/>
        </a:prstGeom>
        <a:solidFill>
          <a:schemeClr val="accent2">
            <a:tint val="40000"/>
            <a:alpha val="90000"/>
            <a:hueOff val="-1129922"/>
            <a:satOff val="-5457"/>
            <a:lumOff val="-451"/>
            <a:alphaOff val="0"/>
          </a:schemeClr>
        </a:solidFill>
        <a:ln w="22225" cap="rnd" cmpd="sng" algn="ctr">
          <a:solidFill>
            <a:schemeClr val="accent2">
              <a:tint val="40000"/>
              <a:alpha val="90000"/>
              <a:hueOff val="-1129922"/>
              <a:satOff val="-5457"/>
              <a:lumOff val="-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PK" sz="1600" b="1" i="0" kern="1200" baseline="0"/>
            <a:t>Provider:</a:t>
          </a:r>
          <a:r>
            <a:rPr lang="en-PK" sz="1600" b="0" i="0" kern="1200" baseline="0"/>
            <a:t> Handles the entire stack, including infrastructure, platform, and applications.</a:t>
          </a:r>
          <a:endParaRPr lang="en-US" sz="1600" kern="1200"/>
        </a:p>
        <a:p>
          <a:pPr marL="171450" lvl="1" indent="-171450" algn="l" defTabSz="711200">
            <a:lnSpc>
              <a:spcPct val="90000"/>
            </a:lnSpc>
            <a:spcBef>
              <a:spcPct val="0"/>
            </a:spcBef>
            <a:spcAft>
              <a:spcPct val="15000"/>
            </a:spcAft>
            <a:buChar char="•"/>
          </a:pPr>
          <a:r>
            <a:rPr lang="en-PK" sz="1600" b="1" i="0" kern="1200" baseline="0"/>
            <a:t>Consumer:</a:t>
          </a:r>
          <a:r>
            <a:rPr lang="en-PK" sz="1600" b="0" i="0" kern="1200" baseline="0"/>
            <a:t> Focuses on managing user data and access.</a:t>
          </a:r>
          <a:endParaRPr lang="en-US" sz="1600" kern="1200"/>
        </a:p>
      </dsp:txBody>
      <dsp:txXfrm>
        <a:off x="5689526" y="712562"/>
        <a:ext cx="2493587" cy="2967345"/>
      </dsp:txXfrm>
    </dsp:sp>
    <dsp:sp modelId="{EABD2349-28D9-4CA5-A27A-3264827B1BFE}">
      <dsp:nvSpPr>
        <dsp:cNvPr id="0" name=""/>
        <dsp:cNvSpPr/>
      </dsp:nvSpPr>
      <dsp:spPr>
        <a:xfrm>
          <a:off x="8532215" y="134373"/>
          <a:ext cx="2493587" cy="578188"/>
        </a:xfrm>
        <a:prstGeom prst="rect">
          <a:avLst/>
        </a:prstGeom>
        <a:solidFill>
          <a:schemeClr val="accent2">
            <a:hueOff val="-1490421"/>
            <a:satOff val="-9757"/>
            <a:lumOff val="-2156"/>
            <a:alphaOff val="0"/>
          </a:schemeClr>
        </a:solidFill>
        <a:ln w="22225" cap="rnd" cmpd="sng" algn="ctr">
          <a:solidFill>
            <a:schemeClr val="accent2">
              <a:hueOff val="-1490421"/>
              <a:satOff val="-9757"/>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PK" sz="1600" b="1" i="0" kern="1200" baseline="0"/>
            <a:t>Traditional Computing:</a:t>
          </a:r>
          <a:endParaRPr lang="en-US" sz="1600" kern="1200"/>
        </a:p>
      </dsp:txBody>
      <dsp:txXfrm>
        <a:off x="8532215" y="134373"/>
        <a:ext cx="2493587" cy="578188"/>
      </dsp:txXfrm>
    </dsp:sp>
    <dsp:sp modelId="{A2F2DAC1-327F-450A-AA75-2207142121F5}">
      <dsp:nvSpPr>
        <dsp:cNvPr id="0" name=""/>
        <dsp:cNvSpPr/>
      </dsp:nvSpPr>
      <dsp:spPr>
        <a:xfrm>
          <a:off x="8532215" y="712562"/>
          <a:ext cx="2493587" cy="2967345"/>
        </a:xfrm>
        <a:prstGeom prst="rect">
          <a:avLst/>
        </a:prstGeom>
        <a:solidFill>
          <a:schemeClr val="accent2">
            <a:tint val="40000"/>
            <a:alpha val="90000"/>
            <a:hueOff val="-1694883"/>
            <a:satOff val="-8186"/>
            <a:lumOff val="-676"/>
            <a:alphaOff val="0"/>
          </a:schemeClr>
        </a:solidFill>
        <a:ln w="22225" cap="rnd" cmpd="sng" algn="ctr">
          <a:solidFill>
            <a:schemeClr val="accent2">
              <a:tint val="40000"/>
              <a:alpha val="90000"/>
              <a:hueOff val="-1694883"/>
              <a:satOff val="-8186"/>
              <a:lumOff val="-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PK" sz="1600" b="1" i="0" kern="1200" baseline="0"/>
            <a:t>Consumers:</a:t>
          </a:r>
          <a:r>
            <a:rPr lang="en-PK" sz="1600" b="0" i="0" kern="1200" baseline="0"/>
            <a:t> Handle all aspects of security from physical hardware to application-level security.</a:t>
          </a:r>
          <a:endParaRPr lang="en-US" sz="1600" kern="1200"/>
        </a:p>
        <a:p>
          <a:pPr marL="171450" lvl="1" indent="-171450" algn="l" defTabSz="711200">
            <a:lnSpc>
              <a:spcPct val="90000"/>
            </a:lnSpc>
            <a:spcBef>
              <a:spcPct val="0"/>
            </a:spcBef>
            <a:spcAft>
              <a:spcPct val="15000"/>
            </a:spcAft>
            <a:buChar char="•"/>
          </a:pPr>
          <a:r>
            <a:rPr lang="en-PK" sz="1600" b="1" i="0" kern="1200" baseline="0"/>
            <a:t>In-house Management:</a:t>
          </a:r>
          <a:r>
            <a:rPr lang="en-PK" sz="1600" b="0" i="0" kern="1200" baseline="0"/>
            <a:t> Requires comprehensive security measures across all layers, including hardware, network, and software.</a:t>
          </a:r>
          <a:endParaRPr lang="en-US" sz="1600" kern="1200"/>
        </a:p>
      </dsp:txBody>
      <dsp:txXfrm>
        <a:off x="8532215" y="712562"/>
        <a:ext cx="2493587" cy="296734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58D67-D2EF-4901-B6DC-D5C4A4F923B3}">
      <dsp:nvSpPr>
        <dsp:cNvPr id="0" name=""/>
        <dsp:cNvSpPr/>
      </dsp:nvSpPr>
      <dsp:spPr>
        <a:xfrm>
          <a:off x="215" y="346359"/>
          <a:ext cx="2601301" cy="312156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711200">
            <a:lnSpc>
              <a:spcPct val="90000"/>
            </a:lnSpc>
            <a:spcBef>
              <a:spcPct val="0"/>
            </a:spcBef>
            <a:spcAft>
              <a:spcPct val="35000"/>
            </a:spcAft>
            <a:buNone/>
          </a:pPr>
          <a:r>
            <a:rPr lang="en-PK" sz="1600" b="1" i="0" kern="1200" baseline="0"/>
            <a:t>Provider Expertise:</a:t>
          </a:r>
          <a:r>
            <a:rPr lang="en-PK" sz="1600" b="0" i="0" kern="1200" baseline="0"/>
            <a:t> Reputable cloud providers offer robust security measures.</a:t>
          </a:r>
          <a:endParaRPr lang="en-US" sz="1600" kern="1200"/>
        </a:p>
      </dsp:txBody>
      <dsp:txXfrm>
        <a:off x="215" y="1594984"/>
        <a:ext cx="2601301" cy="1872937"/>
      </dsp:txXfrm>
    </dsp:sp>
    <dsp:sp modelId="{2E031C42-43E0-4649-B5B6-E74218F42842}">
      <dsp:nvSpPr>
        <dsp:cNvPr id="0" name=""/>
        <dsp:cNvSpPr/>
      </dsp:nvSpPr>
      <dsp:spPr>
        <a:xfrm>
          <a:off x="215" y="346359"/>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5" y="346359"/>
        <a:ext cx="2601301" cy="1248624"/>
      </dsp:txXfrm>
    </dsp:sp>
    <dsp:sp modelId="{BD562C2E-533E-4ACD-914A-4000522CACB7}">
      <dsp:nvSpPr>
        <dsp:cNvPr id="0" name=""/>
        <dsp:cNvSpPr/>
      </dsp:nvSpPr>
      <dsp:spPr>
        <a:xfrm>
          <a:off x="2809621" y="346359"/>
          <a:ext cx="2601301" cy="312156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711200">
            <a:lnSpc>
              <a:spcPct val="90000"/>
            </a:lnSpc>
            <a:spcBef>
              <a:spcPct val="0"/>
            </a:spcBef>
            <a:spcAft>
              <a:spcPct val="35000"/>
            </a:spcAft>
            <a:buNone/>
          </a:pPr>
          <a:r>
            <a:rPr lang="en-PK" sz="1600" b="1" i="0" kern="1200" baseline="0"/>
            <a:t>Focused Responsibility:</a:t>
          </a:r>
          <a:r>
            <a:rPr lang="en-PK" sz="1600" b="0" i="0" kern="1200" baseline="0"/>
            <a:t> Consumers manage less security compared to traditional setups.</a:t>
          </a:r>
          <a:endParaRPr lang="en-US" sz="1600" kern="1200"/>
        </a:p>
      </dsp:txBody>
      <dsp:txXfrm>
        <a:off x="2809621" y="1594984"/>
        <a:ext cx="2601301" cy="1872937"/>
      </dsp:txXfrm>
    </dsp:sp>
    <dsp:sp modelId="{690D8740-D36A-4A1C-A00F-37FE4DBCEA22}">
      <dsp:nvSpPr>
        <dsp:cNvPr id="0" name=""/>
        <dsp:cNvSpPr/>
      </dsp:nvSpPr>
      <dsp:spPr>
        <a:xfrm>
          <a:off x="2809621" y="346359"/>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809621" y="346359"/>
        <a:ext cx="2601301" cy="1248624"/>
      </dsp:txXfrm>
    </dsp:sp>
    <dsp:sp modelId="{55EAB8A0-95E3-4251-8BE6-9E83C5DF9357}">
      <dsp:nvSpPr>
        <dsp:cNvPr id="0" name=""/>
        <dsp:cNvSpPr/>
      </dsp:nvSpPr>
      <dsp:spPr>
        <a:xfrm>
          <a:off x="5619027" y="346359"/>
          <a:ext cx="2601301" cy="312156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711200">
            <a:lnSpc>
              <a:spcPct val="90000"/>
            </a:lnSpc>
            <a:spcBef>
              <a:spcPct val="0"/>
            </a:spcBef>
            <a:spcAft>
              <a:spcPct val="35000"/>
            </a:spcAft>
            <a:buNone/>
          </a:pPr>
          <a:r>
            <a:rPr lang="en-PK" sz="1600" b="1" i="0" kern="1200" baseline="0"/>
            <a:t>Potential for Enhanced Security:</a:t>
          </a:r>
          <a:r>
            <a:rPr lang="en-PK" sz="1600" b="0" i="0" kern="1200" baseline="0"/>
            <a:t> Properly selected cloud models can provide stronger security than traditional environments.</a:t>
          </a:r>
          <a:endParaRPr lang="en-US" sz="1600" kern="1200"/>
        </a:p>
      </dsp:txBody>
      <dsp:txXfrm>
        <a:off x="5619027" y="1594984"/>
        <a:ext cx="2601301" cy="1872937"/>
      </dsp:txXfrm>
    </dsp:sp>
    <dsp:sp modelId="{7156EF4E-AA2A-4910-93B1-76517230ECC0}">
      <dsp:nvSpPr>
        <dsp:cNvPr id="0" name=""/>
        <dsp:cNvSpPr/>
      </dsp:nvSpPr>
      <dsp:spPr>
        <a:xfrm>
          <a:off x="5619027" y="346359"/>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619027" y="346359"/>
        <a:ext cx="2601301" cy="1248624"/>
      </dsp:txXfrm>
    </dsp:sp>
    <dsp:sp modelId="{C8F9EDF3-9CAC-4C28-B083-1E7D05E20CAE}">
      <dsp:nvSpPr>
        <dsp:cNvPr id="0" name=""/>
        <dsp:cNvSpPr/>
      </dsp:nvSpPr>
      <dsp:spPr>
        <a:xfrm>
          <a:off x="8428432" y="346359"/>
          <a:ext cx="2601301" cy="312156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951" tIns="0" rIns="256951" bIns="330200" numCol="1" spcCol="1270" anchor="t" anchorCtr="0">
          <a:noAutofit/>
        </a:bodyPr>
        <a:lstStyle/>
        <a:p>
          <a:pPr marL="0" lvl="0" indent="0" algn="l" defTabSz="711200">
            <a:lnSpc>
              <a:spcPct val="90000"/>
            </a:lnSpc>
            <a:spcBef>
              <a:spcPct val="0"/>
            </a:spcBef>
            <a:spcAft>
              <a:spcPct val="35000"/>
            </a:spcAft>
            <a:buNone/>
          </a:pPr>
          <a:r>
            <a:rPr lang="en-PK" sz="1600" b="1" i="0" kern="1200" baseline="0"/>
            <a:t>Insourced Cloud Models:</a:t>
          </a:r>
          <a:r>
            <a:rPr lang="en-PK" sz="1600" b="0" i="0" kern="1200" baseline="0"/>
            <a:t> Similar to traditional in-house computing, offering full control over security. </a:t>
          </a:r>
          <a:endParaRPr lang="en-US" sz="1600" kern="1200"/>
        </a:p>
      </dsp:txBody>
      <dsp:txXfrm>
        <a:off x="8428432" y="1594984"/>
        <a:ext cx="2601301" cy="1872937"/>
      </dsp:txXfrm>
    </dsp:sp>
    <dsp:sp modelId="{BE3B92AD-2E7F-4776-BCFB-248FBD209BC6}">
      <dsp:nvSpPr>
        <dsp:cNvPr id="0" name=""/>
        <dsp:cNvSpPr/>
      </dsp:nvSpPr>
      <dsp:spPr>
        <a:xfrm>
          <a:off x="8428432" y="346359"/>
          <a:ext cx="2601301" cy="1248624"/>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6951" tIns="165100" rIns="256951"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428432" y="346359"/>
        <a:ext cx="2601301" cy="124862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071D6-FD83-4845-BBDE-E8C5170284DF}">
      <dsp:nvSpPr>
        <dsp:cNvPr id="0" name=""/>
        <dsp:cNvSpPr/>
      </dsp:nvSpPr>
      <dsp:spPr>
        <a:xfrm>
          <a:off x="0" y="0"/>
          <a:ext cx="7012370"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2B4B3537-B378-4F9D-A840-DB6A5991A114}">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PK" sz="2300" b="1" i="0" kern="1200" baseline="0"/>
            <a:t>Outsourced/IaaS:</a:t>
          </a:r>
          <a:r>
            <a:rPr lang="en-PK" sz="2300" b="0" i="0" kern="1200" baseline="0"/>
            <a:t> Provider handles infrastructure; consumer manages platform, application, and operations.</a:t>
          </a:r>
          <a:endParaRPr lang="en-US" sz="2300" kern="1200"/>
        </a:p>
      </dsp:txBody>
      <dsp:txXfrm>
        <a:off x="0" y="0"/>
        <a:ext cx="7012370" cy="1177282"/>
      </dsp:txXfrm>
    </dsp:sp>
    <dsp:sp modelId="{8AE3E150-7039-4AB6-8E7E-CA3A80798731}">
      <dsp:nvSpPr>
        <dsp:cNvPr id="0" name=""/>
        <dsp:cNvSpPr/>
      </dsp:nvSpPr>
      <dsp:spPr>
        <a:xfrm>
          <a:off x="0" y="1177282"/>
          <a:ext cx="7012370" cy="0"/>
        </a:xfrm>
        <a:prstGeom prst="lin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47591303-336A-45A2-9FF1-0D89F98068E3}">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PK" sz="2300" b="1" i="0" kern="1200" baseline="0"/>
            <a:t>Outsourced/PaaS:</a:t>
          </a:r>
          <a:r>
            <a:rPr lang="en-PK" sz="2300" b="0" i="0" kern="1200" baseline="0"/>
            <a:t> Provider handles infrastructure and platform; consumer manages application and operations.</a:t>
          </a:r>
          <a:endParaRPr lang="en-US" sz="2300" kern="1200"/>
        </a:p>
      </dsp:txBody>
      <dsp:txXfrm>
        <a:off x="0" y="1177282"/>
        <a:ext cx="7012370" cy="1177282"/>
      </dsp:txXfrm>
    </dsp:sp>
    <dsp:sp modelId="{699DD80D-F9BC-42CE-84EF-D8A841F3D913}">
      <dsp:nvSpPr>
        <dsp:cNvPr id="0" name=""/>
        <dsp:cNvSpPr/>
      </dsp:nvSpPr>
      <dsp:spPr>
        <a:xfrm>
          <a:off x="0" y="2354565"/>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A99759C-8073-442D-BEB7-CF46FD276330}">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PK" sz="2300" b="1" i="0" kern="1200" baseline="0"/>
            <a:t>Outsourced/SaaS:</a:t>
          </a:r>
          <a:r>
            <a:rPr lang="en-PK" sz="2300" b="0" i="0" kern="1200" baseline="0"/>
            <a:t> Provider manages everything except application-level security.</a:t>
          </a:r>
          <a:endParaRPr lang="en-US" sz="2300" kern="1200"/>
        </a:p>
      </dsp:txBody>
      <dsp:txXfrm>
        <a:off x="0" y="2354565"/>
        <a:ext cx="7012370" cy="1177282"/>
      </dsp:txXfrm>
    </dsp:sp>
    <dsp:sp modelId="{2F7BF72B-7920-4AAE-97E5-5121DADF446F}">
      <dsp:nvSpPr>
        <dsp:cNvPr id="0" name=""/>
        <dsp:cNvSpPr/>
      </dsp:nvSpPr>
      <dsp:spPr>
        <a:xfrm>
          <a:off x="0" y="3531848"/>
          <a:ext cx="7012370"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FBAF2BB5-3B4F-4FF4-8D88-DB4D59512B73}">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PK" sz="2300" b="1" i="0" kern="1200" baseline="0"/>
            <a:t>Insourced Models:</a:t>
          </a:r>
          <a:r>
            <a:rPr lang="en-PK" sz="2300" b="0" i="0" kern="1200" baseline="0"/>
            <a:t> Consumers handle all security responsibilities across all levels. </a:t>
          </a:r>
          <a:endParaRPr lang="en-US" sz="2300" kern="1200"/>
        </a:p>
      </dsp:txBody>
      <dsp:txXfrm>
        <a:off x="0" y="3531848"/>
        <a:ext cx="7012370" cy="117728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1610C-663F-4D4A-B15A-DC6C465FB495}">
      <dsp:nvSpPr>
        <dsp:cNvPr id="0" name=""/>
        <dsp:cNvSpPr/>
      </dsp:nvSpPr>
      <dsp:spPr>
        <a:xfrm>
          <a:off x="7388" y="91836"/>
          <a:ext cx="851976" cy="85197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9FB97-96DE-4D6A-B2A2-72C6E2259BD2}">
      <dsp:nvSpPr>
        <dsp:cNvPr id="0" name=""/>
        <dsp:cNvSpPr/>
      </dsp:nvSpPr>
      <dsp:spPr>
        <a:xfrm>
          <a:off x="7388" y="108811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PK" sz="2200" b="1" i="0" kern="1200" baseline="0" dirty="0"/>
            <a:t>Management Policy:</a:t>
          </a:r>
          <a:endParaRPr lang="en-US" sz="2200" kern="1200" dirty="0"/>
        </a:p>
      </dsp:txBody>
      <dsp:txXfrm>
        <a:off x="7388" y="1088110"/>
        <a:ext cx="2434218" cy="365132"/>
      </dsp:txXfrm>
    </dsp:sp>
    <dsp:sp modelId="{A5A47C07-7DCC-43CC-BE96-5AA6A84B35A0}">
      <dsp:nvSpPr>
        <dsp:cNvPr id="0" name=""/>
        <dsp:cNvSpPr/>
      </dsp:nvSpPr>
      <dsp:spPr>
        <a:xfrm>
          <a:off x="7388" y="1520358"/>
          <a:ext cx="2434218" cy="19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n-PK" sz="1700" b="0" i="0" kern="1200" baseline="0" dirty="0"/>
            <a:t>High-level policy set by senior management.</a:t>
          </a:r>
          <a:endParaRPr lang="en-US" sz="1700" kern="1200" dirty="0"/>
        </a:p>
        <a:p>
          <a:pPr marL="0" lvl="0" indent="0" algn="l" defTabSz="755650">
            <a:lnSpc>
              <a:spcPct val="100000"/>
            </a:lnSpc>
            <a:spcBef>
              <a:spcPct val="0"/>
            </a:spcBef>
            <a:spcAft>
              <a:spcPct val="35000"/>
            </a:spcAft>
            <a:buNone/>
          </a:pPr>
          <a:r>
            <a:rPr lang="en-PK" sz="1700" b="0" i="0" kern="1200" baseline="0" dirty="0"/>
            <a:t>Includes guidelines on backup frequency, cloud deployment choices, and sourcing decisions.</a:t>
          </a:r>
          <a:endParaRPr lang="en-US" sz="1700" kern="1200" dirty="0"/>
        </a:p>
      </dsp:txBody>
      <dsp:txXfrm>
        <a:off x="7388" y="1520358"/>
        <a:ext cx="2434218" cy="1927234"/>
      </dsp:txXfrm>
    </dsp:sp>
    <dsp:sp modelId="{3CD66A9F-F7EB-4BFC-9AE3-A96130523676}">
      <dsp:nvSpPr>
        <dsp:cNvPr id="0" name=""/>
        <dsp:cNvSpPr/>
      </dsp:nvSpPr>
      <dsp:spPr>
        <a:xfrm>
          <a:off x="2867595" y="91836"/>
          <a:ext cx="851976" cy="851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50274-DDA0-4429-9088-59F7BEDA364D}">
      <dsp:nvSpPr>
        <dsp:cNvPr id="0" name=""/>
        <dsp:cNvSpPr/>
      </dsp:nvSpPr>
      <dsp:spPr>
        <a:xfrm>
          <a:off x="2867595" y="108811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PK" sz="2200" b="1" i="0" kern="1200" baseline="0" dirty="0"/>
            <a:t>Regulatory Policy:</a:t>
          </a:r>
          <a:endParaRPr lang="en-US" sz="2200" kern="1200" dirty="0"/>
        </a:p>
      </dsp:txBody>
      <dsp:txXfrm>
        <a:off x="2867595" y="1088110"/>
        <a:ext cx="2434218" cy="365132"/>
      </dsp:txXfrm>
    </dsp:sp>
    <dsp:sp modelId="{2518956E-BC65-4461-B1A7-7BBA35356254}">
      <dsp:nvSpPr>
        <dsp:cNvPr id="0" name=""/>
        <dsp:cNvSpPr/>
      </dsp:nvSpPr>
      <dsp:spPr>
        <a:xfrm>
          <a:off x="2867595" y="1520358"/>
          <a:ext cx="2434218" cy="19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PK" sz="1700" b="0" i="0" kern="1200" baseline="0"/>
            <a:t>Industry or government-imposed policies for compliance.</a:t>
          </a:r>
          <a:endParaRPr lang="en-US" sz="1700" kern="1200"/>
        </a:p>
        <a:p>
          <a:pPr marL="0" lvl="0" indent="0" algn="l" defTabSz="755650">
            <a:lnSpc>
              <a:spcPct val="100000"/>
            </a:lnSpc>
            <a:spcBef>
              <a:spcPct val="0"/>
            </a:spcBef>
            <a:spcAft>
              <a:spcPct val="35000"/>
            </a:spcAft>
            <a:buNone/>
          </a:pPr>
          <a:r>
            <a:rPr lang="en-PK" sz="1700" b="0" i="0" kern="1200" baseline="0"/>
            <a:t>Ensures adherence to legal, regulatory, and industry-specific requirements.</a:t>
          </a:r>
          <a:endParaRPr lang="en-US" sz="1700" kern="1200"/>
        </a:p>
      </dsp:txBody>
      <dsp:txXfrm>
        <a:off x="2867595" y="1520358"/>
        <a:ext cx="2434218" cy="1927234"/>
      </dsp:txXfrm>
    </dsp:sp>
    <dsp:sp modelId="{C8585D30-DFD3-4C62-91A2-4B75E8087C88}">
      <dsp:nvSpPr>
        <dsp:cNvPr id="0" name=""/>
        <dsp:cNvSpPr/>
      </dsp:nvSpPr>
      <dsp:spPr>
        <a:xfrm>
          <a:off x="5727802" y="91836"/>
          <a:ext cx="851976" cy="851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FCAE8-5C46-4ADF-AF0A-705A547EB66B}">
      <dsp:nvSpPr>
        <dsp:cNvPr id="0" name=""/>
        <dsp:cNvSpPr/>
      </dsp:nvSpPr>
      <dsp:spPr>
        <a:xfrm>
          <a:off x="5727802" y="108811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PK" sz="2200" b="1" i="0" kern="1200" baseline="0"/>
            <a:t>Advisory Policy:</a:t>
          </a:r>
          <a:endParaRPr lang="en-US" sz="2200" kern="1200"/>
        </a:p>
      </dsp:txBody>
      <dsp:txXfrm>
        <a:off x="5727802" y="1088110"/>
        <a:ext cx="2434218" cy="365132"/>
      </dsp:txXfrm>
    </dsp:sp>
    <dsp:sp modelId="{32633B8E-1C7D-4B31-9C44-BDCC691EDF9C}">
      <dsp:nvSpPr>
        <dsp:cNvPr id="0" name=""/>
        <dsp:cNvSpPr/>
      </dsp:nvSpPr>
      <dsp:spPr>
        <a:xfrm>
          <a:off x="5727802" y="1520358"/>
          <a:ext cx="2434218" cy="19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PK" sz="1700" b="0" i="0" kern="1200" baseline="0"/>
            <a:t>Recommended practices for enhancing security.</a:t>
          </a:r>
          <a:endParaRPr lang="en-US" sz="1700" kern="1200"/>
        </a:p>
        <a:p>
          <a:pPr marL="0" lvl="0" indent="0" algn="l" defTabSz="755650">
            <a:lnSpc>
              <a:spcPct val="100000"/>
            </a:lnSpc>
            <a:spcBef>
              <a:spcPct val="0"/>
            </a:spcBef>
            <a:spcAft>
              <a:spcPct val="35000"/>
            </a:spcAft>
            <a:buNone/>
          </a:pPr>
          <a:r>
            <a:rPr lang="en-PK" sz="1700" b="0" i="0" kern="1200" baseline="0"/>
            <a:t>May include suggestions for periodic security audits and other preventive measures.</a:t>
          </a:r>
          <a:endParaRPr lang="en-US" sz="1700" kern="1200"/>
        </a:p>
      </dsp:txBody>
      <dsp:txXfrm>
        <a:off x="5727802" y="1520358"/>
        <a:ext cx="2434218" cy="1927234"/>
      </dsp:txXfrm>
    </dsp:sp>
    <dsp:sp modelId="{0B8951D1-FFCF-4DFF-8555-7AD84267E703}">
      <dsp:nvSpPr>
        <dsp:cNvPr id="0" name=""/>
        <dsp:cNvSpPr/>
      </dsp:nvSpPr>
      <dsp:spPr>
        <a:xfrm>
          <a:off x="8588009" y="91836"/>
          <a:ext cx="851976" cy="85197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9FD87-BF53-40D8-8B40-222A1DDC4D0C}">
      <dsp:nvSpPr>
        <dsp:cNvPr id="0" name=""/>
        <dsp:cNvSpPr/>
      </dsp:nvSpPr>
      <dsp:spPr>
        <a:xfrm>
          <a:off x="8588009" y="1088110"/>
          <a:ext cx="2434218" cy="365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PK" sz="2200" b="1" i="0" kern="1200" baseline="0"/>
            <a:t>Informative Policy:</a:t>
          </a:r>
          <a:endParaRPr lang="en-US" sz="2200" kern="1200"/>
        </a:p>
      </dsp:txBody>
      <dsp:txXfrm>
        <a:off x="8588009" y="1088110"/>
        <a:ext cx="2434218" cy="365132"/>
      </dsp:txXfrm>
    </dsp:sp>
    <dsp:sp modelId="{F2DF23DF-E2D0-432D-9CA2-48D9DAD1CCCD}">
      <dsp:nvSpPr>
        <dsp:cNvPr id="0" name=""/>
        <dsp:cNvSpPr/>
      </dsp:nvSpPr>
      <dsp:spPr>
        <a:xfrm>
          <a:off x="8588009" y="1520358"/>
          <a:ext cx="2434218" cy="19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PK" sz="1700" b="0" i="0" kern="1200" baseline="0"/>
            <a:t>Aims to raise awareness about security issues.</a:t>
          </a:r>
          <a:endParaRPr lang="en-US" sz="1700" kern="1200"/>
        </a:p>
        <a:p>
          <a:pPr marL="0" lvl="0" indent="0" algn="l" defTabSz="755650">
            <a:lnSpc>
              <a:spcPct val="100000"/>
            </a:lnSpc>
            <a:spcBef>
              <a:spcPct val="0"/>
            </a:spcBef>
            <a:spcAft>
              <a:spcPct val="35000"/>
            </a:spcAft>
            <a:buNone/>
          </a:pPr>
          <a:r>
            <a:rPr lang="en-PK" sz="1700" b="0" i="0" kern="1200" baseline="0"/>
            <a:t>Targets both internal and external stakeholders, providing information on specific security scenarios.</a:t>
          </a:r>
          <a:endParaRPr lang="en-US" sz="1700" kern="1200"/>
        </a:p>
      </dsp:txBody>
      <dsp:txXfrm>
        <a:off x="8588009" y="1520358"/>
        <a:ext cx="2434218" cy="19272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11A61-A234-4895-930F-8A4526396D79}">
      <dsp:nvSpPr>
        <dsp:cNvPr id="0" name=""/>
        <dsp:cNvSpPr/>
      </dsp:nvSpPr>
      <dsp:spPr>
        <a:xfrm>
          <a:off x="0" y="3935"/>
          <a:ext cx="11029616" cy="9160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96F1A-B0E8-4EF3-B715-2992A0635003}">
      <dsp:nvSpPr>
        <dsp:cNvPr id="0" name=""/>
        <dsp:cNvSpPr/>
      </dsp:nvSpPr>
      <dsp:spPr>
        <a:xfrm>
          <a:off x="277107" y="210048"/>
          <a:ext cx="503830" cy="503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FCABFB-F1A9-4B4B-8385-B771B9CD0363}">
      <dsp:nvSpPr>
        <dsp:cNvPr id="0" name=""/>
        <dsp:cNvSpPr/>
      </dsp:nvSpPr>
      <dsp:spPr>
        <a:xfrm>
          <a:off x="1058044" y="3935"/>
          <a:ext cx="4963327"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889000">
            <a:lnSpc>
              <a:spcPct val="100000"/>
            </a:lnSpc>
            <a:spcBef>
              <a:spcPct val="0"/>
            </a:spcBef>
            <a:spcAft>
              <a:spcPct val="35000"/>
            </a:spcAft>
            <a:buNone/>
          </a:pPr>
          <a:r>
            <a:rPr lang="en-US" sz="2000" b="1" i="0" kern="1200" baseline="0" dirty="0"/>
            <a:t>T</a:t>
          </a:r>
          <a:r>
            <a:rPr lang="en-PK" sz="2000" b="1" i="0" kern="1200" baseline="0" dirty="0"/>
            <a:t>rusted Computing:</a:t>
          </a:r>
          <a:endParaRPr lang="en-US" sz="2000" kern="1200" dirty="0"/>
        </a:p>
      </dsp:txBody>
      <dsp:txXfrm>
        <a:off x="1058044" y="3935"/>
        <a:ext cx="4963327" cy="916056"/>
      </dsp:txXfrm>
    </dsp:sp>
    <dsp:sp modelId="{1F04729F-8C38-41FA-BECA-71776F16CE99}">
      <dsp:nvSpPr>
        <dsp:cNvPr id="0" name=""/>
        <dsp:cNvSpPr/>
      </dsp:nvSpPr>
      <dsp:spPr>
        <a:xfrm>
          <a:off x="6021372" y="3935"/>
          <a:ext cx="5007209"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622300">
            <a:lnSpc>
              <a:spcPct val="100000"/>
            </a:lnSpc>
            <a:spcBef>
              <a:spcPct val="0"/>
            </a:spcBef>
            <a:spcAft>
              <a:spcPct val="35000"/>
            </a:spcAft>
            <a:buNone/>
          </a:pPr>
          <a:r>
            <a:rPr lang="en-PK" sz="1400" b="0" i="0" kern="1200" baseline="0" dirty="0"/>
            <a:t>Technologies and policies designed to create secure and reliable computing systems.</a:t>
          </a:r>
          <a:endParaRPr lang="en-US" sz="1400" kern="1200" dirty="0"/>
        </a:p>
        <a:p>
          <a:pPr marL="0" lvl="0" indent="0" algn="l" defTabSz="622300">
            <a:lnSpc>
              <a:spcPct val="100000"/>
            </a:lnSpc>
            <a:spcBef>
              <a:spcPct val="0"/>
            </a:spcBef>
            <a:spcAft>
              <a:spcPct val="35000"/>
            </a:spcAft>
            <a:buNone/>
          </a:pPr>
          <a:r>
            <a:rPr lang="en-PK" sz="1400" b="0" i="0" kern="1200" baseline="0"/>
            <a:t>Trust in cloud computing is essential for widespread adoption.</a:t>
          </a:r>
          <a:endParaRPr lang="en-US" sz="1400" kern="1200"/>
        </a:p>
      </dsp:txBody>
      <dsp:txXfrm>
        <a:off x="6021372" y="3935"/>
        <a:ext cx="5007209" cy="916056"/>
      </dsp:txXfrm>
    </dsp:sp>
    <dsp:sp modelId="{58C4FE80-772D-4BD4-B57A-83DAC787245D}">
      <dsp:nvSpPr>
        <dsp:cNvPr id="0" name=""/>
        <dsp:cNvSpPr/>
      </dsp:nvSpPr>
      <dsp:spPr>
        <a:xfrm>
          <a:off x="0" y="1149006"/>
          <a:ext cx="11029616" cy="9160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4DC87-58D8-4014-8A1E-29C7565667B4}">
      <dsp:nvSpPr>
        <dsp:cNvPr id="0" name=""/>
        <dsp:cNvSpPr/>
      </dsp:nvSpPr>
      <dsp:spPr>
        <a:xfrm>
          <a:off x="277107" y="1355118"/>
          <a:ext cx="503830" cy="503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59BB4-958F-4600-AD4E-B49C42536301}">
      <dsp:nvSpPr>
        <dsp:cNvPr id="0" name=""/>
        <dsp:cNvSpPr/>
      </dsp:nvSpPr>
      <dsp:spPr>
        <a:xfrm>
          <a:off x="1058044" y="1149006"/>
          <a:ext cx="4963327"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889000">
            <a:lnSpc>
              <a:spcPct val="100000"/>
            </a:lnSpc>
            <a:spcBef>
              <a:spcPct val="0"/>
            </a:spcBef>
            <a:spcAft>
              <a:spcPct val="35000"/>
            </a:spcAft>
            <a:buNone/>
          </a:pPr>
          <a:r>
            <a:rPr lang="en-PK" sz="2000" b="1" i="0" kern="1200" baseline="0" dirty="0"/>
            <a:t>Trust Challenges:</a:t>
          </a:r>
          <a:endParaRPr lang="en-US" sz="2000" kern="1200" dirty="0"/>
        </a:p>
      </dsp:txBody>
      <dsp:txXfrm>
        <a:off x="1058044" y="1149006"/>
        <a:ext cx="4963327" cy="916056"/>
      </dsp:txXfrm>
    </dsp:sp>
    <dsp:sp modelId="{41BB435B-4941-4D65-9208-29D1C9AE40D5}">
      <dsp:nvSpPr>
        <dsp:cNvPr id="0" name=""/>
        <dsp:cNvSpPr/>
      </dsp:nvSpPr>
      <dsp:spPr>
        <a:xfrm>
          <a:off x="6021372" y="1149006"/>
          <a:ext cx="5007209"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622300">
            <a:lnSpc>
              <a:spcPct val="100000"/>
            </a:lnSpc>
            <a:spcBef>
              <a:spcPct val="0"/>
            </a:spcBef>
            <a:spcAft>
              <a:spcPct val="35000"/>
            </a:spcAft>
            <a:buNone/>
          </a:pPr>
          <a:r>
            <a:rPr lang="en-PK" sz="1400" b="0" i="0" kern="1200" baseline="0"/>
            <a:t>Consumer scepticism regarding cloud security.</a:t>
          </a:r>
          <a:endParaRPr lang="en-US" sz="1400" kern="1200"/>
        </a:p>
        <a:p>
          <a:pPr marL="0" lvl="0" indent="0" algn="l" defTabSz="622300">
            <a:lnSpc>
              <a:spcPct val="100000"/>
            </a:lnSpc>
            <a:spcBef>
              <a:spcPct val="0"/>
            </a:spcBef>
            <a:spcAft>
              <a:spcPct val="35000"/>
            </a:spcAft>
            <a:buNone/>
          </a:pPr>
          <a:r>
            <a:rPr lang="en-PK" sz="1400" b="0" i="0" kern="1200" baseline="0"/>
            <a:t>Efforts by providers to address concerns about insider and outsider threats.</a:t>
          </a:r>
          <a:endParaRPr lang="en-US" sz="1400" kern="1200"/>
        </a:p>
      </dsp:txBody>
      <dsp:txXfrm>
        <a:off x="6021372" y="1149006"/>
        <a:ext cx="5007209" cy="916056"/>
      </dsp:txXfrm>
    </dsp:sp>
    <dsp:sp modelId="{3F17F9F2-6A71-482D-8CDE-38FD9D722552}">
      <dsp:nvSpPr>
        <dsp:cNvPr id="0" name=""/>
        <dsp:cNvSpPr/>
      </dsp:nvSpPr>
      <dsp:spPr>
        <a:xfrm>
          <a:off x="0" y="2294076"/>
          <a:ext cx="11029616" cy="9160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304D3-54EB-4C1C-9274-585692D33291}">
      <dsp:nvSpPr>
        <dsp:cNvPr id="0" name=""/>
        <dsp:cNvSpPr/>
      </dsp:nvSpPr>
      <dsp:spPr>
        <a:xfrm>
          <a:off x="277107" y="2500189"/>
          <a:ext cx="503830" cy="503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7CBA7-D01C-4867-9EB8-11FE4ABA7FC6}">
      <dsp:nvSpPr>
        <dsp:cNvPr id="0" name=""/>
        <dsp:cNvSpPr/>
      </dsp:nvSpPr>
      <dsp:spPr>
        <a:xfrm>
          <a:off x="1058044" y="2294076"/>
          <a:ext cx="4963327"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889000">
            <a:lnSpc>
              <a:spcPct val="100000"/>
            </a:lnSpc>
            <a:spcBef>
              <a:spcPct val="0"/>
            </a:spcBef>
            <a:spcAft>
              <a:spcPct val="35000"/>
            </a:spcAft>
            <a:buNone/>
          </a:pPr>
          <a:r>
            <a:rPr lang="en-PK" sz="2000" b="1" i="0" kern="1200" baseline="0" dirty="0"/>
            <a:t>Certification Programs:</a:t>
          </a:r>
          <a:endParaRPr lang="en-US" sz="2000" kern="1200" dirty="0"/>
        </a:p>
      </dsp:txBody>
      <dsp:txXfrm>
        <a:off x="1058044" y="2294076"/>
        <a:ext cx="4963327" cy="916056"/>
      </dsp:txXfrm>
    </dsp:sp>
    <dsp:sp modelId="{C03CE816-52D2-47C3-AAF3-D7D043D8FC62}">
      <dsp:nvSpPr>
        <dsp:cNvPr id="0" name=""/>
        <dsp:cNvSpPr/>
      </dsp:nvSpPr>
      <dsp:spPr>
        <a:xfrm>
          <a:off x="6021372" y="2294076"/>
          <a:ext cx="5007209"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622300">
            <a:lnSpc>
              <a:spcPct val="100000"/>
            </a:lnSpc>
            <a:spcBef>
              <a:spcPct val="0"/>
            </a:spcBef>
            <a:spcAft>
              <a:spcPct val="35000"/>
            </a:spcAft>
            <a:buNone/>
          </a:pPr>
          <a:r>
            <a:rPr lang="en-PK" sz="1400" b="0" i="0" kern="1200" baseline="0"/>
            <a:t>Certifications like CSA STAR provide assurance of security and compliance.</a:t>
          </a:r>
          <a:endParaRPr lang="en-US" sz="1400" kern="1200"/>
        </a:p>
        <a:p>
          <a:pPr marL="0" lvl="0" indent="0" algn="l" defTabSz="622300">
            <a:lnSpc>
              <a:spcPct val="100000"/>
            </a:lnSpc>
            <a:spcBef>
              <a:spcPct val="0"/>
            </a:spcBef>
            <a:spcAft>
              <a:spcPct val="35000"/>
            </a:spcAft>
            <a:buNone/>
          </a:pPr>
          <a:r>
            <a:rPr lang="en-PK" sz="1400" b="0" i="0" kern="1200" baseline="0"/>
            <a:t>Act as quality stamps for cloud services, boosting consumer confidence.</a:t>
          </a:r>
          <a:endParaRPr lang="en-US" sz="1400" kern="1200"/>
        </a:p>
      </dsp:txBody>
      <dsp:txXfrm>
        <a:off x="6021372" y="2294076"/>
        <a:ext cx="5007209" cy="916056"/>
      </dsp:txXfrm>
    </dsp:sp>
    <dsp:sp modelId="{3FA8A63D-6428-4A79-9E50-2474B2196089}">
      <dsp:nvSpPr>
        <dsp:cNvPr id="0" name=""/>
        <dsp:cNvSpPr/>
      </dsp:nvSpPr>
      <dsp:spPr>
        <a:xfrm>
          <a:off x="0" y="3439146"/>
          <a:ext cx="11029616" cy="9160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A94C1-6E91-47CF-8D5B-C253BE9C0E91}">
      <dsp:nvSpPr>
        <dsp:cNvPr id="0" name=""/>
        <dsp:cNvSpPr/>
      </dsp:nvSpPr>
      <dsp:spPr>
        <a:xfrm>
          <a:off x="277107" y="3645259"/>
          <a:ext cx="503830" cy="50383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A4B1EA-7633-4786-A1A0-2F52EB0C621B}">
      <dsp:nvSpPr>
        <dsp:cNvPr id="0" name=""/>
        <dsp:cNvSpPr/>
      </dsp:nvSpPr>
      <dsp:spPr>
        <a:xfrm>
          <a:off x="1058044" y="3439146"/>
          <a:ext cx="4963327"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889000">
            <a:lnSpc>
              <a:spcPct val="100000"/>
            </a:lnSpc>
            <a:spcBef>
              <a:spcPct val="0"/>
            </a:spcBef>
            <a:spcAft>
              <a:spcPct val="35000"/>
            </a:spcAft>
            <a:buNone/>
          </a:pPr>
          <a:r>
            <a:rPr lang="en-PK" sz="2000" b="1" i="0" kern="1200" baseline="0" dirty="0"/>
            <a:t>Provider Transparency:</a:t>
          </a:r>
          <a:endParaRPr lang="en-US" sz="2000" kern="1200" dirty="0"/>
        </a:p>
      </dsp:txBody>
      <dsp:txXfrm>
        <a:off x="1058044" y="3439146"/>
        <a:ext cx="4963327" cy="916056"/>
      </dsp:txXfrm>
    </dsp:sp>
    <dsp:sp modelId="{7F31D313-FDE9-47E1-B235-0236AC5C23E6}">
      <dsp:nvSpPr>
        <dsp:cNvPr id="0" name=""/>
        <dsp:cNvSpPr/>
      </dsp:nvSpPr>
      <dsp:spPr>
        <a:xfrm>
          <a:off x="6021372" y="3439146"/>
          <a:ext cx="5007209" cy="916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9" tIns="96949" rIns="96949" bIns="96949" numCol="1" spcCol="1270" anchor="ctr" anchorCtr="0">
          <a:noAutofit/>
        </a:bodyPr>
        <a:lstStyle/>
        <a:p>
          <a:pPr marL="0" lvl="0" indent="0" algn="l" defTabSz="622300">
            <a:lnSpc>
              <a:spcPct val="100000"/>
            </a:lnSpc>
            <a:spcBef>
              <a:spcPct val="0"/>
            </a:spcBef>
            <a:spcAft>
              <a:spcPct val="35000"/>
            </a:spcAft>
            <a:buNone/>
          </a:pPr>
          <a:r>
            <a:rPr lang="en-PK" sz="1400" b="0" i="0" kern="1200" baseline="0"/>
            <a:t>Major providers (e.g., Google, Amazon, Microsoft) work to increase transparency regarding their security practices.</a:t>
          </a:r>
          <a:endParaRPr lang="en-US" sz="1400" kern="1200"/>
        </a:p>
        <a:p>
          <a:pPr marL="0" lvl="0" indent="0" algn="l" defTabSz="622300">
            <a:lnSpc>
              <a:spcPct val="100000"/>
            </a:lnSpc>
            <a:spcBef>
              <a:spcPct val="0"/>
            </a:spcBef>
            <a:spcAft>
              <a:spcPct val="35000"/>
            </a:spcAft>
            <a:buNone/>
          </a:pPr>
          <a:r>
            <a:rPr lang="en-PK" sz="1400" b="0" i="0" kern="1200" baseline="0"/>
            <a:t>Ongoing efforts to build and maintain trust with consumers.</a:t>
          </a:r>
          <a:endParaRPr lang="en-US" sz="1400" kern="1200"/>
        </a:p>
      </dsp:txBody>
      <dsp:txXfrm>
        <a:off x="6021372" y="3439146"/>
        <a:ext cx="5007209" cy="91605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DEF21-CD2B-47FF-9432-67056609D469}">
      <dsp:nvSpPr>
        <dsp:cNvPr id="0" name=""/>
        <dsp:cNvSpPr/>
      </dsp:nvSpPr>
      <dsp:spPr>
        <a:xfrm>
          <a:off x="6363" y="49811"/>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D21BDC-3DF9-483F-A943-CC07D0795E75}">
      <dsp:nvSpPr>
        <dsp:cNvPr id="0" name=""/>
        <dsp:cNvSpPr/>
      </dsp:nvSpPr>
      <dsp:spPr>
        <a:xfrm>
          <a:off x="312648" y="35609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7D4898-EE38-47C5-BDF2-4B188B820981}">
      <dsp:nvSpPr>
        <dsp:cNvPr id="0" name=""/>
        <dsp:cNvSpPr/>
      </dsp:nvSpPr>
      <dsp:spPr>
        <a:xfrm>
          <a:off x="1777400"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b="1" kern="1200"/>
            <a:t>Provider Responsibilities:</a:t>
          </a:r>
          <a:r>
            <a:rPr lang="en-US" sz="2200" kern="1200"/>
            <a:t> Strengthening security measures and transparency.</a:t>
          </a:r>
        </a:p>
      </dsp:txBody>
      <dsp:txXfrm>
        <a:off x="1777400" y="49811"/>
        <a:ext cx="3437893" cy="1458500"/>
      </dsp:txXfrm>
    </dsp:sp>
    <dsp:sp modelId="{C3D7CA24-52F3-490A-9499-02FB6EF708C5}">
      <dsp:nvSpPr>
        <dsp:cNvPr id="0" name=""/>
        <dsp:cNvSpPr/>
      </dsp:nvSpPr>
      <dsp:spPr>
        <a:xfrm>
          <a:off x="5814320" y="49811"/>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15377-0039-44D3-BD04-D79661A9DB83}">
      <dsp:nvSpPr>
        <dsp:cNvPr id="0" name=""/>
        <dsp:cNvSpPr/>
      </dsp:nvSpPr>
      <dsp:spPr>
        <a:xfrm>
          <a:off x="6120606" y="356096"/>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C44D65-2E2A-42EF-BAC3-608C070CA675}">
      <dsp:nvSpPr>
        <dsp:cNvPr id="0" name=""/>
        <dsp:cNvSpPr/>
      </dsp:nvSpPr>
      <dsp:spPr>
        <a:xfrm>
          <a:off x="7585357" y="4981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b="1" kern="1200"/>
            <a:t>Consumer Queries:</a:t>
          </a:r>
          <a:r>
            <a:rPr lang="en-US" sz="2200" kern="1200"/>
            <a:t> Encouraging consumers to inquire about security measures.</a:t>
          </a:r>
        </a:p>
      </dsp:txBody>
      <dsp:txXfrm>
        <a:off x="7585357" y="49811"/>
        <a:ext cx="3437893" cy="1458500"/>
      </dsp:txXfrm>
    </dsp:sp>
    <dsp:sp modelId="{88E0B0D0-95A9-449F-BD48-768D368A8C7B}">
      <dsp:nvSpPr>
        <dsp:cNvPr id="0" name=""/>
        <dsp:cNvSpPr/>
      </dsp:nvSpPr>
      <dsp:spPr>
        <a:xfrm>
          <a:off x="6363" y="2126174"/>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CC2B0-C831-4B61-8E4F-78CB945AC177}">
      <dsp:nvSpPr>
        <dsp:cNvPr id="0" name=""/>
        <dsp:cNvSpPr/>
      </dsp:nvSpPr>
      <dsp:spPr>
        <a:xfrm>
          <a:off x="312648" y="2432459"/>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BA2DE-45A8-414E-A7C2-652455C24353}">
      <dsp:nvSpPr>
        <dsp:cNvPr id="0" name=""/>
        <dsp:cNvSpPr/>
      </dsp:nvSpPr>
      <dsp:spPr>
        <a:xfrm>
          <a:off x="1777400"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b="1" kern="1200"/>
            <a:t>Security Certification:</a:t>
          </a:r>
          <a:r>
            <a:rPr lang="en-US" sz="2200" kern="1200"/>
            <a:t> Obtaining certifications from recognized organizations (e.g., CSA STAR).</a:t>
          </a:r>
        </a:p>
      </dsp:txBody>
      <dsp:txXfrm>
        <a:off x="1777400" y="2126174"/>
        <a:ext cx="3437893" cy="1458500"/>
      </dsp:txXfrm>
    </dsp:sp>
    <dsp:sp modelId="{70A1A370-8391-4D68-8CEE-57AE472D4157}">
      <dsp:nvSpPr>
        <dsp:cNvPr id="0" name=""/>
        <dsp:cNvSpPr/>
      </dsp:nvSpPr>
      <dsp:spPr>
        <a:xfrm>
          <a:off x="5814320" y="2126174"/>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3AF7D-7986-42A6-AA12-685F449FE3D3}">
      <dsp:nvSpPr>
        <dsp:cNvPr id="0" name=""/>
        <dsp:cNvSpPr/>
      </dsp:nvSpPr>
      <dsp:spPr>
        <a:xfrm>
          <a:off x="6120606" y="2432459"/>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1938BF-889F-4C65-9A9D-CBCB1FBCBC7F}">
      <dsp:nvSpPr>
        <dsp:cNvPr id="0" name=""/>
        <dsp:cNvSpPr/>
      </dsp:nvSpPr>
      <dsp:spPr>
        <a:xfrm>
          <a:off x="7585357" y="2126174"/>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b="1" kern="1200"/>
            <a:t>Reputation Building:</a:t>
          </a:r>
          <a:r>
            <a:rPr lang="en-US" sz="2200" kern="1200"/>
            <a:t> Trust is developed over time with consistent security and transparency.</a:t>
          </a:r>
        </a:p>
      </dsp:txBody>
      <dsp:txXfrm>
        <a:off x="7585357" y="2126174"/>
        <a:ext cx="3437893" cy="14585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87FB6-5A65-4DCF-9BC0-E2682313B47D}">
      <dsp:nvSpPr>
        <dsp:cNvPr id="0" name=""/>
        <dsp:cNvSpPr/>
      </dsp:nvSpPr>
      <dsp:spPr>
        <a:xfrm>
          <a:off x="1346" y="681889"/>
          <a:ext cx="4901003" cy="2450501"/>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r>
            <a:rPr lang="en-US" sz="4900" kern="1200"/>
            <a:t>Stateful: Orchestrator and Entity Functions</a:t>
          </a:r>
        </a:p>
      </dsp:txBody>
      <dsp:txXfrm>
        <a:off x="73119" y="753662"/>
        <a:ext cx="4757457" cy="2306955"/>
      </dsp:txXfrm>
    </dsp:sp>
    <dsp:sp modelId="{F3DF76C2-48EC-43AD-BB6A-7C97BBC29CE0}">
      <dsp:nvSpPr>
        <dsp:cNvPr id="0" name=""/>
        <dsp:cNvSpPr/>
      </dsp:nvSpPr>
      <dsp:spPr>
        <a:xfrm>
          <a:off x="6127600" y="681889"/>
          <a:ext cx="4901003" cy="2450501"/>
        </a:xfrm>
        <a:prstGeom prst="roundRect">
          <a:avLst>
            <a:gd name="adj" fmla="val 10000"/>
          </a:avLst>
        </a:prstGeom>
        <a:solidFill>
          <a:schemeClr val="accent2">
            <a:hueOff val="-1490421"/>
            <a:satOff val="-9757"/>
            <a:lumOff val="-215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r>
            <a:rPr lang="en-US" sz="4900" kern="1200"/>
            <a:t>Stateless: Client and Activity Functions</a:t>
          </a:r>
        </a:p>
      </dsp:txBody>
      <dsp:txXfrm>
        <a:off x="6199373" y="753662"/>
        <a:ext cx="4757457" cy="23069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7D673-BF77-4BA5-9BEF-CB03E2EA2E00}">
      <dsp:nvSpPr>
        <dsp:cNvPr id="0" name=""/>
        <dsp:cNvSpPr/>
      </dsp:nvSpPr>
      <dsp:spPr>
        <a:xfrm>
          <a:off x="0" y="146482"/>
          <a:ext cx="7012370" cy="1422135"/>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PK" sz="2600" b="1" i="0" kern="1200" baseline="0"/>
            <a:t>Concept:</a:t>
          </a:r>
          <a:r>
            <a:rPr lang="en-PK" sz="2600" b="0" i="0" kern="1200" baseline="0"/>
            <a:t> Traditional network boundaries are no longer effective in cloud environments.</a:t>
          </a:r>
          <a:endParaRPr lang="en-US" sz="2600" kern="1200"/>
        </a:p>
      </dsp:txBody>
      <dsp:txXfrm>
        <a:off x="69423" y="215905"/>
        <a:ext cx="6873524" cy="1283289"/>
      </dsp:txXfrm>
    </dsp:sp>
    <dsp:sp modelId="{D6603CA8-B2D8-4423-8C33-308569EC6EE6}">
      <dsp:nvSpPr>
        <dsp:cNvPr id="0" name=""/>
        <dsp:cNvSpPr/>
      </dsp:nvSpPr>
      <dsp:spPr>
        <a:xfrm>
          <a:off x="0" y="1643497"/>
          <a:ext cx="7012370" cy="1422135"/>
        </a:xfrm>
        <a:prstGeom prst="roundRect">
          <a:avLst/>
        </a:prstGeom>
        <a:gradFill rotWithShape="0">
          <a:gsLst>
            <a:gs pos="0">
              <a:schemeClr val="accent2">
                <a:hueOff val="-745210"/>
                <a:satOff val="-4879"/>
                <a:lumOff val="-1078"/>
                <a:alphaOff val="0"/>
                <a:tint val="98000"/>
                <a:lumMod val="110000"/>
              </a:schemeClr>
            </a:gs>
            <a:gs pos="84000">
              <a:schemeClr val="accent2">
                <a:hueOff val="-745210"/>
                <a:satOff val="-4879"/>
                <a:lumOff val="-107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PK" sz="2600" b="1" i="0" kern="1200" baseline="0"/>
            <a:t>Security Approach:</a:t>
          </a:r>
          <a:r>
            <a:rPr lang="en-PK" sz="2600" b="0" i="0" kern="1200" baseline="0"/>
            <a:t> Requires new strategies for protecting data and applications without relying on physical network perimeters.</a:t>
          </a:r>
          <a:endParaRPr lang="en-US" sz="2600" kern="1200"/>
        </a:p>
      </dsp:txBody>
      <dsp:txXfrm>
        <a:off x="69423" y="1712920"/>
        <a:ext cx="6873524" cy="1283289"/>
      </dsp:txXfrm>
    </dsp:sp>
    <dsp:sp modelId="{17F3B6F0-6A4D-41BE-9785-9B189C4886CE}">
      <dsp:nvSpPr>
        <dsp:cNvPr id="0" name=""/>
        <dsp:cNvSpPr/>
      </dsp:nvSpPr>
      <dsp:spPr>
        <a:xfrm>
          <a:off x="0" y="3140513"/>
          <a:ext cx="7012370" cy="1422135"/>
        </a:xfrm>
        <a:prstGeom prst="roundRect">
          <a:avLst/>
        </a:prstGeom>
        <a:gradFill rotWithShape="0">
          <a:gsLst>
            <a:gs pos="0">
              <a:schemeClr val="accent2">
                <a:hueOff val="-1490421"/>
                <a:satOff val="-9757"/>
                <a:lumOff val="-2156"/>
                <a:alphaOff val="0"/>
                <a:tint val="98000"/>
                <a:lumMod val="110000"/>
              </a:schemeClr>
            </a:gs>
            <a:gs pos="84000">
              <a:schemeClr val="accent2">
                <a:hueOff val="-1490421"/>
                <a:satOff val="-9757"/>
                <a:lumOff val="-215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PK" sz="2600" b="1" i="0" kern="1200" baseline="0"/>
            <a:t>Need for Comprehensive Security:</a:t>
          </a:r>
          <a:r>
            <a:rPr lang="en-PK" sz="2600" b="0" i="0" kern="1200" baseline="0"/>
            <a:t> Emphasizes the importance of security models that address distributed and open environments. </a:t>
          </a:r>
          <a:endParaRPr lang="en-US" sz="2600" kern="1200"/>
        </a:p>
      </dsp:txBody>
      <dsp:txXfrm>
        <a:off x="69423" y="3209936"/>
        <a:ext cx="6873524" cy="1283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639D2-C8E0-4405-8D3B-348D913C0D3C}">
      <dsp:nvSpPr>
        <dsp:cNvPr id="0" name=""/>
        <dsp:cNvSpPr/>
      </dsp:nvSpPr>
      <dsp:spPr>
        <a:xfrm>
          <a:off x="0" y="68565"/>
          <a:ext cx="7012370" cy="10998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Public Cloud:</a:t>
          </a:r>
          <a:r>
            <a:rPr lang="en-US" sz="2000" kern="1200"/>
            <a:t> Owned and operated by third-party providers; accessible over the internet; potential exposure to broader threats.</a:t>
          </a:r>
        </a:p>
      </dsp:txBody>
      <dsp:txXfrm>
        <a:off x="53688" y="122253"/>
        <a:ext cx="6904994" cy="992424"/>
      </dsp:txXfrm>
    </dsp:sp>
    <dsp:sp modelId="{2938FD64-61A1-4E56-997C-FDCB7F0DD896}">
      <dsp:nvSpPr>
        <dsp:cNvPr id="0" name=""/>
        <dsp:cNvSpPr/>
      </dsp:nvSpPr>
      <dsp:spPr>
        <a:xfrm>
          <a:off x="0" y="1225965"/>
          <a:ext cx="7012370" cy="1099800"/>
        </a:xfrm>
        <a:prstGeom prst="roundRect">
          <a:avLst/>
        </a:prstGeom>
        <a:gradFill rotWithShape="0">
          <a:gsLst>
            <a:gs pos="0">
              <a:schemeClr val="accent2">
                <a:hueOff val="-496807"/>
                <a:satOff val="-3252"/>
                <a:lumOff val="-719"/>
                <a:alphaOff val="0"/>
                <a:tint val="98000"/>
                <a:lumMod val="110000"/>
              </a:schemeClr>
            </a:gs>
            <a:gs pos="84000">
              <a:schemeClr val="accent2">
                <a:hueOff val="-496807"/>
                <a:satOff val="-3252"/>
                <a:lumOff val="-71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Private Cloud:</a:t>
          </a:r>
          <a:r>
            <a:rPr lang="en-US" sz="2000" kern="1200"/>
            <a:t> Dedicated to a single organization; offers more control and security but at higher cost.</a:t>
          </a:r>
        </a:p>
      </dsp:txBody>
      <dsp:txXfrm>
        <a:off x="53688" y="1279653"/>
        <a:ext cx="6904994" cy="992424"/>
      </dsp:txXfrm>
    </dsp:sp>
    <dsp:sp modelId="{A23E1BFB-0E3B-4D62-BCFE-393D7EB9E40D}">
      <dsp:nvSpPr>
        <dsp:cNvPr id="0" name=""/>
        <dsp:cNvSpPr/>
      </dsp:nvSpPr>
      <dsp:spPr>
        <a:xfrm>
          <a:off x="0" y="2383365"/>
          <a:ext cx="7012370" cy="1099800"/>
        </a:xfrm>
        <a:prstGeom prst="roundRect">
          <a:avLst/>
        </a:prstGeom>
        <a:gradFill rotWithShape="0">
          <a:gsLst>
            <a:gs pos="0">
              <a:schemeClr val="accent2">
                <a:hueOff val="-993614"/>
                <a:satOff val="-6505"/>
                <a:lumOff val="-1437"/>
                <a:alphaOff val="0"/>
                <a:tint val="98000"/>
                <a:lumMod val="110000"/>
              </a:schemeClr>
            </a:gs>
            <a:gs pos="84000">
              <a:schemeClr val="accent2">
                <a:hueOff val="-993614"/>
                <a:satOff val="-6505"/>
                <a:lumOff val="-143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Hybrid Cloud:</a:t>
          </a:r>
          <a:r>
            <a:rPr lang="en-US" sz="2000" kern="1200"/>
            <a:t> Combines public and private elements; allows leveraging benefits of both while addressing specific security needs.</a:t>
          </a:r>
        </a:p>
      </dsp:txBody>
      <dsp:txXfrm>
        <a:off x="53688" y="2437053"/>
        <a:ext cx="6904994" cy="992424"/>
      </dsp:txXfrm>
    </dsp:sp>
    <dsp:sp modelId="{64655A29-E140-4E8E-BAE9-D4BFAD014954}">
      <dsp:nvSpPr>
        <dsp:cNvPr id="0" name=""/>
        <dsp:cNvSpPr/>
      </dsp:nvSpPr>
      <dsp:spPr>
        <a:xfrm>
          <a:off x="0" y="3540765"/>
          <a:ext cx="7012370" cy="1099800"/>
        </a:xfrm>
        <a:prstGeom prst="roundRect">
          <a:avLst/>
        </a:prstGeom>
        <a:gradFill rotWithShape="0">
          <a:gsLst>
            <a:gs pos="0">
              <a:schemeClr val="accent2">
                <a:hueOff val="-1490421"/>
                <a:satOff val="-9757"/>
                <a:lumOff val="-2156"/>
                <a:alphaOff val="0"/>
                <a:tint val="98000"/>
                <a:lumMod val="110000"/>
              </a:schemeClr>
            </a:gs>
            <a:gs pos="84000">
              <a:schemeClr val="accent2">
                <a:hueOff val="-1490421"/>
                <a:satOff val="-9757"/>
                <a:lumOff val="-215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Security Implications:</a:t>
          </a:r>
          <a:r>
            <a:rPr lang="en-US" sz="2000" kern="1200"/>
            <a:t> Understanding different cloud formations is essential for assessing their security characteristics.</a:t>
          </a:r>
        </a:p>
      </dsp:txBody>
      <dsp:txXfrm>
        <a:off x="53688" y="3594453"/>
        <a:ext cx="6904994" cy="992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80258-A87A-44EC-A92D-33662BDA9FBE}">
      <dsp:nvSpPr>
        <dsp:cNvPr id="0" name=""/>
        <dsp:cNvSpPr/>
      </dsp:nvSpPr>
      <dsp:spPr>
        <a:xfrm>
          <a:off x="0" y="402"/>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7887B-C9CC-47F2-91E3-F145DFBF5232}">
      <dsp:nvSpPr>
        <dsp:cNvPr id="0" name=""/>
        <dsp:cNvSpPr/>
      </dsp:nvSpPr>
      <dsp:spPr>
        <a:xfrm>
          <a:off x="167561" y="125034"/>
          <a:ext cx="304656" cy="30465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8D9A65-0244-4B98-B9BD-B2781FAA8605}">
      <dsp:nvSpPr>
        <dsp:cNvPr id="0" name=""/>
        <dsp:cNvSpPr/>
      </dsp:nvSpPr>
      <dsp:spPr>
        <a:xfrm>
          <a:off x="639778" y="402"/>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dirty="0"/>
            <a:t>Privileged User Access:</a:t>
          </a:r>
          <a:r>
            <a:rPr lang="en-PK" sz="1500" b="0" i="0" kern="1200" baseline="0" dirty="0"/>
            <a:t> Managing and monitoring elevated permissions.</a:t>
          </a:r>
          <a:endParaRPr lang="en-US" sz="1500" kern="1200" dirty="0"/>
        </a:p>
      </dsp:txBody>
      <dsp:txXfrm>
        <a:off x="639778" y="402"/>
        <a:ext cx="6372591" cy="553920"/>
      </dsp:txXfrm>
    </dsp:sp>
    <dsp:sp modelId="{5428C8E5-963B-46B2-8900-1E40331D37B2}">
      <dsp:nvSpPr>
        <dsp:cNvPr id="0" name=""/>
        <dsp:cNvSpPr/>
      </dsp:nvSpPr>
      <dsp:spPr>
        <a:xfrm>
          <a:off x="0" y="692803"/>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B6B1E-41BC-4C95-B0BE-CDC7B71724F2}">
      <dsp:nvSpPr>
        <dsp:cNvPr id="0" name=""/>
        <dsp:cNvSpPr/>
      </dsp:nvSpPr>
      <dsp:spPr>
        <a:xfrm>
          <a:off x="167561" y="817435"/>
          <a:ext cx="304656" cy="304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83C6FA-FCB0-46B4-B132-CC38AF9C4F72}">
      <dsp:nvSpPr>
        <dsp:cNvPr id="0" name=""/>
        <dsp:cNvSpPr/>
      </dsp:nvSpPr>
      <dsp:spPr>
        <a:xfrm>
          <a:off x="639778" y="692803"/>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a:t>Regulatory Compliance:</a:t>
          </a:r>
          <a:r>
            <a:rPr lang="en-PK" sz="1500" b="0" i="0" kern="1200" baseline="0"/>
            <a:t> Adhering to data protection laws and standards.</a:t>
          </a:r>
          <a:endParaRPr lang="en-US" sz="1500" kern="1200"/>
        </a:p>
      </dsp:txBody>
      <dsp:txXfrm>
        <a:off x="639778" y="692803"/>
        <a:ext cx="6372591" cy="553920"/>
      </dsp:txXfrm>
    </dsp:sp>
    <dsp:sp modelId="{4252B2A3-BA3A-4A9C-9EB8-5E5334C1558F}">
      <dsp:nvSpPr>
        <dsp:cNvPr id="0" name=""/>
        <dsp:cNvSpPr/>
      </dsp:nvSpPr>
      <dsp:spPr>
        <a:xfrm>
          <a:off x="0" y="1385204"/>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907D3-C525-4667-9E70-150F3298F139}">
      <dsp:nvSpPr>
        <dsp:cNvPr id="0" name=""/>
        <dsp:cNvSpPr/>
      </dsp:nvSpPr>
      <dsp:spPr>
        <a:xfrm>
          <a:off x="167561" y="1509836"/>
          <a:ext cx="304656" cy="30465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316F31-A159-4DCF-A923-C6E8AD972975}">
      <dsp:nvSpPr>
        <dsp:cNvPr id="0" name=""/>
        <dsp:cNvSpPr/>
      </dsp:nvSpPr>
      <dsp:spPr>
        <a:xfrm>
          <a:off x="639778" y="1385204"/>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a:t>Data Location:</a:t>
          </a:r>
          <a:r>
            <a:rPr lang="en-PK" sz="1500" b="0" i="0" kern="1200" baseline="0"/>
            <a:t> Ensuring compliance with regional data sovereignty laws.</a:t>
          </a:r>
          <a:endParaRPr lang="en-US" sz="1500" kern="1200"/>
        </a:p>
      </dsp:txBody>
      <dsp:txXfrm>
        <a:off x="639778" y="1385204"/>
        <a:ext cx="6372591" cy="553920"/>
      </dsp:txXfrm>
    </dsp:sp>
    <dsp:sp modelId="{D2CB2F65-524D-46DA-AB86-325DFCEB31D4}">
      <dsp:nvSpPr>
        <dsp:cNvPr id="0" name=""/>
        <dsp:cNvSpPr/>
      </dsp:nvSpPr>
      <dsp:spPr>
        <a:xfrm>
          <a:off x="0" y="2077605"/>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A5CA5-C77B-4957-AAF0-E713A5FCB39A}">
      <dsp:nvSpPr>
        <dsp:cNvPr id="0" name=""/>
        <dsp:cNvSpPr/>
      </dsp:nvSpPr>
      <dsp:spPr>
        <a:xfrm>
          <a:off x="167561" y="2202237"/>
          <a:ext cx="304656" cy="304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F22A7F-B77D-4E5E-8FE2-7AD23534A455}">
      <dsp:nvSpPr>
        <dsp:cNvPr id="0" name=""/>
        <dsp:cNvSpPr/>
      </dsp:nvSpPr>
      <dsp:spPr>
        <a:xfrm>
          <a:off x="639778" y="2077605"/>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a:t>Data Segregation:</a:t>
          </a:r>
          <a:r>
            <a:rPr lang="en-PK" sz="1500" b="0" i="0" kern="1200" baseline="0"/>
            <a:t> Protecting data in shared environments.</a:t>
          </a:r>
          <a:endParaRPr lang="en-US" sz="1500" kern="1200"/>
        </a:p>
      </dsp:txBody>
      <dsp:txXfrm>
        <a:off x="639778" y="2077605"/>
        <a:ext cx="6372591" cy="553920"/>
      </dsp:txXfrm>
    </dsp:sp>
    <dsp:sp modelId="{C921F5BA-76EF-414F-848F-75F6865F15BF}">
      <dsp:nvSpPr>
        <dsp:cNvPr id="0" name=""/>
        <dsp:cNvSpPr/>
      </dsp:nvSpPr>
      <dsp:spPr>
        <a:xfrm>
          <a:off x="0" y="2770006"/>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EAA6B-0CAA-4E66-A645-637681F030C4}">
      <dsp:nvSpPr>
        <dsp:cNvPr id="0" name=""/>
        <dsp:cNvSpPr/>
      </dsp:nvSpPr>
      <dsp:spPr>
        <a:xfrm>
          <a:off x="167561" y="2894638"/>
          <a:ext cx="304656" cy="304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6FA2A4-D1D7-4601-9CE5-409E18F38FD8}">
      <dsp:nvSpPr>
        <dsp:cNvPr id="0" name=""/>
        <dsp:cNvSpPr/>
      </dsp:nvSpPr>
      <dsp:spPr>
        <a:xfrm>
          <a:off x="639778" y="2770006"/>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a:t>Recovery:</a:t>
          </a:r>
          <a:r>
            <a:rPr lang="en-PK" sz="1500" b="0" i="0" kern="1200" baseline="0"/>
            <a:t> Effective backup and recovery processes.</a:t>
          </a:r>
          <a:endParaRPr lang="en-US" sz="1500" kern="1200"/>
        </a:p>
      </dsp:txBody>
      <dsp:txXfrm>
        <a:off x="639778" y="2770006"/>
        <a:ext cx="6372591" cy="553920"/>
      </dsp:txXfrm>
    </dsp:sp>
    <dsp:sp modelId="{181C0895-3405-4532-A758-BE60B8F62BCC}">
      <dsp:nvSpPr>
        <dsp:cNvPr id="0" name=""/>
        <dsp:cNvSpPr/>
      </dsp:nvSpPr>
      <dsp:spPr>
        <a:xfrm>
          <a:off x="0" y="3462406"/>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5DDCB0-FA0B-4AF9-9935-AB3161A93495}">
      <dsp:nvSpPr>
        <dsp:cNvPr id="0" name=""/>
        <dsp:cNvSpPr/>
      </dsp:nvSpPr>
      <dsp:spPr>
        <a:xfrm>
          <a:off x="167561" y="3587039"/>
          <a:ext cx="304656" cy="3046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3AC615-6F26-4D13-A425-0F0CB4FF06EC}">
      <dsp:nvSpPr>
        <dsp:cNvPr id="0" name=""/>
        <dsp:cNvSpPr/>
      </dsp:nvSpPr>
      <dsp:spPr>
        <a:xfrm>
          <a:off x="639778" y="3462406"/>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a:t>Investigative Support:</a:t>
          </a:r>
          <a:r>
            <a:rPr lang="en-PK" sz="1500" b="0" i="0" kern="1200" baseline="0"/>
            <a:t> Mechanisms for investigating security incidents.</a:t>
          </a:r>
          <a:endParaRPr lang="en-US" sz="1500" kern="1200"/>
        </a:p>
      </dsp:txBody>
      <dsp:txXfrm>
        <a:off x="639778" y="3462406"/>
        <a:ext cx="6372591" cy="553920"/>
      </dsp:txXfrm>
    </dsp:sp>
    <dsp:sp modelId="{2ACE049A-D6E4-43B5-847F-3C03445C9B4A}">
      <dsp:nvSpPr>
        <dsp:cNvPr id="0" name=""/>
        <dsp:cNvSpPr/>
      </dsp:nvSpPr>
      <dsp:spPr>
        <a:xfrm>
          <a:off x="0" y="4154807"/>
          <a:ext cx="7012370" cy="553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DBAC1-DFCD-4FC8-9EDD-7508BA597709}">
      <dsp:nvSpPr>
        <dsp:cNvPr id="0" name=""/>
        <dsp:cNvSpPr/>
      </dsp:nvSpPr>
      <dsp:spPr>
        <a:xfrm>
          <a:off x="167561" y="4279440"/>
          <a:ext cx="304656" cy="3046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3A82AE-B5FB-473F-9D24-272D0AA5B820}">
      <dsp:nvSpPr>
        <dsp:cNvPr id="0" name=""/>
        <dsp:cNvSpPr/>
      </dsp:nvSpPr>
      <dsp:spPr>
        <a:xfrm>
          <a:off x="639778" y="4154807"/>
          <a:ext cx="6372591" cy="55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23" tIns="58623" rIns="58623" bIns="58623" numCol="1" spcCol="1270" anchor="ctr" anchorCtr="0">
          <a:noAutofit/>
        </a:bodyPr>
        <a:lstStyle/>
        <a:p>
          <a:pPr marL="0" lvl="0" indent="0" algn="l" defTabSz="666750">
            <a:lnSpc>
              <a:spcPct val="90000"/>
            </a:lnSpc>
            <a:spcBef>
              <a:spcPct val="0"/>
            </a:spcBef>
            <a:spcAft>
              <a:spcPct val="35000"/>
            </a:spcAft>
            <a:buNone/>
          </a:pPr>
          <a:r>
            <a:rPr lang="en-PK" sz="1500" b="1" i="0" kern="1200" baseline="0"/>
            <a:t>Long-Term Viability:</a:t>
          </a:r>
          <a:r>
            <a:rPr lang="en-PK" sz="1500" b="0" i="0" kern="1200" baseline="0"/>
            <a:t> Addressing risks related to service provider stability. </a:t>
          </a:r>
          <a:endParaRPr lang="en-US" sz="1500" kern="1200"/>
        </a:p>
      </dsp:txBody>
      <dsp:txXfrm>
        <a:off x="639778" y="4154807"/>
        <a:ext cx="6372591" cy="553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391CB-4DD2-4FFD-85FF-C177E1EBB7CD}">
      <dsp:nvSpPr>
        <dsp:cNvPr id="0" name=""/>
        <dsp:cNvSpPr/>
      </dsp:nvSpPr>
      <dsp:spPr>
        <a:xfrm>
          <a:off x="0" y="61556"/>
          <a:ext cx="7012370" cy="1476832"/>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PK" sz="2700" b="1" i="0" kern="1200" baseline="0"/>
            <a:t>Key Organizations:</a:t>
          </a:r>
          <a:r>
            <a:rPr lang="en-PK" sz="2700" b="0" i="0" kern="1200" baseline="0"/>
            <a:t> Cloud Security Alliance (CSA), Jericho Forum, and others.</a:t>
          </a:r>
          <a:endParaRPr lang="en-US" sz="2700" kern="1200"/>
        </a:p>
      </dsp:txBody>
      <dsp:txXfrm>
        <a:off x="72093" y="133649"/>
        <a:ext cx="6868184" cy="1332646"/>
      </dsp:txXfrm>
    </dsp:sp>
    <dsp:sp modelId="{D43E2F87-6C2F-49C3-B563-DF951DF1916D}">
      <dsp:nvSpPr>
        <dsp:cNvPr id="0" name=""/>
        <dsp:cNvSpPr/>
      </dsp:nvSpPr>
      <dsp:spPr>
        <a:xfrm>
          <a:off x="0" y="1616149"/>
          <a:ext cx="7012370" cy="1476832"/>
        </a:xfrm>
        <a:prstGeom prst="roundRect">
          <a:avLst/>
        </a:prstGeom>
        <a:gradFill rotWithShape="0">
          <a:gsLst>
            <a:gs pos="0">
              <a:schemeClr val="accent2">
                <a:hueOff val="-745210"/>
                <a:satOff val="-4879"/>
                <a:lumOff val="-1078"/>
                <a:alphaOff val="0"/>
                <a:tint val="98000"/>
                <a:lumMod val="110000"/>
              </a:schemeClr>
            </a:gs>
            <a:gs pos="84000">
              <a:schemeClr val="accent2">
                <a:hueOff val="-745210"/>
                <a:satOff val="-4879"/>
                <a:lumOff val="-107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PK" sz="2700" b="1" i="0" kern="1200" baseline="0"/>
            <a:t>Role:</a:t>
          </a:r>
          <a:r>
            <a:rPr lang="en-PK" sz="2700" b="0" i="0" kern="1200" baseline="0"/>
            <a:t> Develop security standards, best practices, and promote industry-wide collaboration.</a:t>
          </a:r>
          <a:endParaRPr lang="en-US" sz="2700" kern="1200"/>
        </a:p>
      </dsp:txBody>
      <dsp:txXfrm>
        <a:off x="72093" y="1688242"/>
        <a:ext cx="6868184" cy="1332646"/>
      </dsp:txXfrm>
    </dsp:sp>
    <dsp:sp modelId="{4FA32178-8C75-428A-98CB-8263F486977D}">
      <dsp:nvSpPr>
        <dsp:cNvPr id="0" name=""/>
        <dsp:cNvSpPr/>
      </dsp:nvSpPr>
      <dsp:spPr>
        <a:xfrm>
          <a:off x="0" y="3170741"/>
          <a:ext cx="7012370" cy="1476832"/>
        </a:xfrm>
        <a:prstGeom prst="roundRect">
          <a:avLst/>
        </a:prstGeom>
        <a:gradFill rotWithShape="0">
          <a:gsLst>
            <a:gs pos="0">
              <a:schemeClr val="accent2">
                <a:hueOff val="-1490421"/>
                <a:satOff val="-9757"/>
                <a:lumOff val="-2156"/>
                <a:alphaOff val="0"/>
                <a:tint val="98000"/>
                <a:lumMod val="110000"/>
              </a:schemeClr>
            </a:gs>
            <a:gs pos="84000">
              <a:schemeClr val="accent2">
                <a:hueOff val="-1490421"/>
                <a:satOff val="-9757"/>
                <a:lumOff val="-215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PK" sz="2700" b="1" i="0" kern="1200" baseline="0"/>
            <a:t>Contribution:</a:t>
          </a:r>
          <a:r>
            <a:rPr lang="en-PK" sz="2700" b="0" i="0" kern="1200" baseline="0"/>
            <a:t> Shape cloud security frameworks and guidelines for effective implementation. </a:t>
          </a:r>
          <a:endParaRPr lang="en-US" sz="2700" kern="1200"/>
        </a:p>
      </dsp:txBody>
      <dsp:txXfrm>
        <a:off x="72093" y="3242834"/>
        <a:ext cx="6868184" cy="13326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4CB6E-0368-45DF-AD8B-E90F2868F6B7}">
      <dsp:nvSpPr>
        <dsp:cNvPr id="0" name=""/>
        <dsp:cNvSpPr/>
      </dsp:nvSpPr>
      <dsp:spPr>
        <a:xfrm>
          <a:off x="0" y="511618"/>
          <a:ext cx="7012370" cy="873953"/>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K" sz="2200" b="1" i="0" kern="1200" baseline="0"/>
            <a:t>Established:</a:t>
          </a:r>
          <a:r>
            <a:rPr lang="en-PK" sz="2200" b="0" i="0" kern="1200" baseline="0"/>
            <a:t> 2008</a:t>
          </a:r>
          <a:endParaRPr lang="en-US" sz="2200" kern="1200"/>
        </a:p>
      </dsp:txBody>
      <dsp:txXfrm>
        <a:off x="42663" y="554281"/>
        <a:ext cx="6927044" cy="788627"/>
      </dsp:txXfrm>
    </dsp:sp>
    <dsp:sp modelId="{4D4D6562-A452-4A7D-B2D5-FD438F09CB09}">
      <dsp:nvSpPr>
        <dsp:cNvPr id="0" name=""/>
        <dsp:cNvSpPr/>
      </dsp:nvSpPr>
      <dsp:spPr>
        <a:xfrm>
          <a:off x="0" y="1448932"/>
          <a:ext cx="7012370" cy="873953"/>
        </a:xfrm>
        <a:prstGeom prst="roundRect">
          <a:avLst/>
        </a:prstGeom>
        <a:gradFill rotWithShape="0">
          <a:gsLst>
            <a:gs pos="0">
              <a:schemeClr val="accent2">
                <a:hueOff val="-496807"/>
                <a:satOff val="-3252"/>
                <a:lumOff val="-719"/>
                <a:alphaOff val="0"/>
                <a:tint val="98000"/>
                <a:lumMod val="110000"/>
              </a:schemeClr>
            </a:gs>
            <a:gs pos="84000">
              <a:schemeClr val="accent2">
                <a:hueOff val="-496807"/>
                <a:satOff val="-3252"/>
                <a:lumOff val="-71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K" sz="2200" b="1" i="0" kern="1200" baseline="0"/>
            <a:t>Purpose:</a:t>
          </a:r>
          <a:r>
            <a:rPr lang="en-PK" sz="2200" b="0" i="0" kern="1200" baseline="0"/>
            <a:t> Promote secure cloud computing practices.</a:t>
          </a:r>
          <a:endParaRPr lang="en-US" sz="2200" kern="1200"/>
        </a:p>
      </dsp:txBody>
      <dsp:txXfrm>
        <a:off x="42663" y="1491595"/>
        <a:ext cx="6927044" cy="788627"/>
      </dsp:txXfrm>
    </dsp:sp>
    <dsp:sp modelId="{A098B7E9-9630-4581-9948-7CBA4B980747}">
      <dsp:nvSpPr>
        <dsp:cNvPr id="0" name=""/>
        <dsp:cNvSpPr/>
      </dsp:nvSpPr>
      <dsp:spPr>
        <a:xfrm>
          <a:off x="0" y="2386245"/>
          <a:ext cx="7012370" cy="873953"/>
        </a:xfrm>
        <a:prstGeom prst="roundRect">
          <a:avLst/>
        </a:prstGeom>
        <a:gradFill rotWithShape="0">
          <a:gsLst>
            <a:gs pos="0">
              <a:schemeClr val="accent2">
                <a:hueOff val="-993614"/>
                <a:satOff val="-6505"/>
                <a:lumOff val="-1437"/>
                <a:alphaOff val="0"/>
                <a:tint val="98000"/>
                <a:lumMod val="110000"/>
              </a:schemeClr>
            </a:gs>
            <a:gs pos="84000">
              <a:schemeClr val="accent2">
                <a:hueOff val="-993614"/>
                <a:satOff val="-6505"/>
                <a:lumOff val="-143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K" sz="2200" b="1" i="0" kern="1200" baseline="0"/>
            <a:t>Key Resources:</a:t>
          </a:r>
          <a:r>
            <a:rPr lang="en-PK" sz="2200" b="0" i="0" kern="1200" baseline="0"/>
            <a:t> Research papers, best practice guidelines, certification programs.</a:t>
          </a:r>
          <a:endParaRPr lang="en-US" sz="2200" kern="1200"/>
        </a:p>
      </dsp:txBody>
      <dsp:txXfrm>
        <a:off x="42663" y="2428908"/>
        <a:ext cx="6927044" cy="788627"/>
      </dsp:txXfrm>
    </dsp:sp>
    <dsp:sp modelId="{8D556ADC-8D76-4BCC-864F-BD4BA7C6AA2E}">
      <dsp:nvSpPr>
        <dsp:cNvPr id="0" name=""/>
        <dsp:cNvSpPr/>
      </dsp:nvSpPr>
      <dsp:spPr>
        <a:xfrm>
          <a:off x="0" y="3323558"/>
          <a:ext cx="7012370" cy="873953"/>
        </a:xfrm>
        <a:prstGeom prst="roundRect">
          <a:avLst/>
        </a:prstGeom>
        <a:gradFill rotWithShape="0">
          <a:gsLst>
            <a:gs pos="0">
              <a:schemeClr val="accent2">
                <a:hueOff val="-1490421"/>
                <a:satOff val="-9757"/>
                <a:lumOff val="-2156"/>
                <a:alphaOff val="0"/>
                <a:tint val="98000"/>
                <a:lumMod val="110000"/>
              </a:schemeClr>
            </a:gs>
            <a:gs pos="84000">
              <a:schemeClr val="accent2">
                <a:hueOff val="-1490421"/>
                <a:satOff val="-9757"/>
                <a:lumOff val="-215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PK" sz="2200" b="1" i="0" kern="1200" baseline="0"/>
            <a:t>Significant Contribution:</a:t>
          </a:r>
          <a:r>
            <a:rPr lang="en-PK" sz="2200" b="0" i="0" kern="1200" baseline="0"/>
            <a:t> ‘Security Guidance for Critical Areas of Focus in Cloud Computing’ framework. </a:t>
          </a:r>
          <a:endParaRPr lang="en-US" sz="2200" kern="1200"/>
        </a:p>
      </dsp:txBody>
      <dsp:txXfrm>
        <a:off x="42663" y="3366221"/>
        <a:ext cx="6927044" cy="788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CCC85-A673-4590-AECF-4FD21066C7D2}">
      <dsp:nvSpPr>
        <dsp:cNvPr id="0" name=""/>
        <dsp:cNvSpPr/>
      </dsp:nvSpPr>
      <dsp:spPr>
        <a:xfrm>
          <a:off x="0" y="574"/>
          <a:ext cx="7012370" cy="13451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AA040-B5E5-42FE-BBC1-39A61532B92D}">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7A08BD-3E14-4DC6-B950-E967AF1D0386}">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Common Understanding:</a:t>
          </a:r>
          <a:r>
            <a:rPr lang="en-PK" sz="2500" b="0" i="0" kern="1200" baseline="0"/>
            <a:t> Promote shared security requirements and best practices.</a:t>
          </a:r>
          <a:endParaRPr lang="en-US" sz="2500" kern="1200"/>
        </a:p>
      </dsp:txBody>
      <dsp:txXfrm>
        <a:off x="1553633" y="574"/>
        <a:ext cx="5458736" cy="1345137"/>
      </dsp:txXfrm>
    </dsp:sp>
    <dsp:sp modelId="{8D1AA1D5-62C8-4BE4-A806-2D0B468977FD}">
      <dsp:nvSpPr>
        <dsp:cNvPr id="0" name=""/>
        <dsp:cNvSpPr/>
      </dsp:nvSpPr>
      <dsp:spPr>
        <a:xfrm>
          <a:off x="0" y="1681996"/>
          <a:ext cx="7012370" cy="13451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6AF4A-1985-4C60-A8D3-8D1D363DFF37}">
      <dsp:nvSpPr>
        <dsp:cNvPr id="0" name=""/>
        <dsp:cNvSpPr/>
      </dsp:nvSpPr>
      <dsp:spPr>
        <a:xfrm>
          <a:off x="406904" y="1984652"/>
          <a:ext cx="739825" cy="7398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B50370-4C16-443D-8FDF-BFD28064B76E}">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Best Practices:</a:t>
          </a:r>
          <a:r>
            <a:rPr lang="en-PK" sz="2500" b="0" i="0" kern="1200" baseline="0"/>
            <a:t> Conduct research and provide guidance on cloud security.</a:t>
          </a:r>
          <a:endParaRPr lang="en-US" sz="2500" kern="1200"/>
        </a:p>
      </dsp:txBody>
      <dsp:txXfrm>
        <a:off x="1553633" y="1681996"/>
        <a:ext cx="5458736" cy="1345137"/>
      </dsp:txXfrm>
    </dsp:sp>
    <dsp:sp modelId="{E20FF5D9-26E9-48BE-BC83-F3E60F65DCD9}">
      <dsp:nvSpPr>
        <dsp:cNvPr id="0" name=""/>
        <dsp:cNvSpPr/>
      </dsp:nvSpPr>
      <dsp:spPr>
        <a:xfrm>
          <a:off x="0" y="3363418"/>
          <a:ext cx="7012370" cy="13451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7733-7C46-4883-8B82-AA62F5325EB7}">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75EE88-93B4-4A30-A65B-2D7B2E446F16}">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1111250">
            <a:lnSpc>
              <a:spcPct val="90000"/>
            </a:lnSpc>
            <a:spcBef>
              <a:spcPct val="0"/>
            </a:spcBef>
            <a:spcAft>
              <a:spcPct val="35000"/>
            </a:spcAft>
            <a:buNone/>
          </a:pPr>
          <a:r>
            <a:rPr lang="en-PK" sz="2500" b="1" i="0" kern="1200" baseline="0"/>
            <a:t>Educational Programs:</a:t>
          </a:r>
          <a:r>
            <a:rPr lang="en-PK" sz="2500" b="0" i="0" kern="1200" baseline="0"/>
            <a:t> Offer training and certification to enhance cloud security knowledge. </a:t>
          </a:r>
          <a:endParaRPr lang="en-US" sz="2500" kern="1200"/>
        </a:p>
      </dsp:txBody>
      <dsp:txXfrm>
        <a:off x="1553633" y="3363418"/>
        <a:ext cx="5458736" cy="13451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5DD74-2636-4496-B485-BCD261C8D050}">
      <dsp:nvSpPr>
        <dsp:cNvPr id="0" name=""/>
        <dsp:cNvSpPr/>
      </dsp:nvSpPr>
      <dsp:spPr>
        <a:xfrm>
          <a:off x="0" y="0"/>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1704467-2848-4422-87E6-9C5C0C3335D6}">
      <dsp:nvSpPr>
        <dsp:cNvPr id="0" name=""/>
        <dsp:cNvSpPr/>
      </dsp:nvSpPr>
      <dsp:spPr>
        <a:xfrm>
          <a:off x="0" y="0"/>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Established:</a:t>
          </a:r>
          <a:r>
            <a:rPr lang="en-US" sz="2500" kern="1200"/>
            <a:t> 2004</a:t>
          </a:r>
        </a:p>
      </dsp:txBody>
      <dsp:txXfrm>
        <a:off x="0" y="0"/>
        <a:ext cx="7012370" cy="1177282"/>
      </dsp:txXfrm>
    </dsp:sp>
    <dsp:sp modelId="{21B2CF21-F550-4EB5-A043-58B7A7EF7B86}">
      <dsp:nvSpPr>
        <dsp:cNvPr id="0" name=""/>
        <dsp:cNvSpPr/>
      </dsp:nvSpPr>
      <dsp:spPr>
        <a:xfrm>
          <a:off x="0" y="1177282"/>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67403C9-3E98-49B0-AFEA-F29A6A926562}">
      <dsp:nvSpPr>
        <dsp:cNvPr id="0" name=""/>
        <dsp:cNvSpPr/>
      </dsp:nvSpPr>
      <dsp:spPr>
        <a:xfrm>
          <a:off x="0" y="1177282"/>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Focus:</a:t>
          </a:r>
          <a:r>
            <a:rPr lang="en-US" sz="2500" kern="1200"/>
            <a:t> Security in open-network environments.</a:t>
          </a:r>
        </a:p>
      </dsp:txBody>
      <dsp:txXfrm>
        <a:off x="0" y="1177282"/>
        <a:ext cx="7012370" cy="1177282"/>
      </dsp:txXfrm>
    </dsp:sp>
    <dsp:sp modelId="{43653CBC-AE62-40A0-B5F6-88116D0DFE70}">
      <dsp:nvSpPr>
        <dsp:cNvPr id="0" name=""/>
        <dsp:cNvSpPr/>
      </dsp:nvSpPr>
      <dsp:spPr>
        <a:xfrm>
          <a:off x="0" y="2354565"/>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9E0EF71-E0B1-4FD9-AF10-B6ED691E1CC2}">
      <dsp:nvSpPr>
        <dsp:cNvPr id="0" name=""/>
        <dsp:cNvSpPr/>
      </dsp:nvSpPr>
      <dsp:spPr>
        <a:xfrm>
          <a:off x="0" y="2354565"/>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Key Concept:</a:t>
          </a:r>
          <a:r>
            <a:rPr lang="en-US" sz="2500" kern="1200"/>
            <a:t> De-perimeterization—need for new security strategies without traditional boundaries.</a:t>
          </a:r>
        </a:p>
      </dsp:txBody>
      <dsp:txXfrm>
        <a:off x="0" y="2354565"/>
        <a:ext cx="7012370" cy="1177282"/>
      </dsp:txXfrm>
    </dsp:sp>
    <dsp:sp modelId="{D184F1A7-0A48-4E89-A08F-D9013817F91A}">
      <dsp:nvSpPr>
        <dsp:cNvPr id="0" name=""/>
        <dsp:cNvSpPr/>
      </dsp:nvSpPr>
      <dsp:spPr>
        <a:xfrm>
          <a:off x="0" y="3531848"/>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36A8F50-26B6-4F7C-BA65-49F450DC0056}">
      <dsp:nvSpPr>
        <dsp:cNvPr id="0" name=""/>
        <dsp:cNvSpPr/>
      </dsp:nvSpPr>
      <dsp:spPr>
        <a:xfrm>
          <a:off x="0" y="3531848"/>
          <a:ext cx="7012370" cy="117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Merger:</a:t>
          </a:r>
          <a:r>
            <a:rPr lang="en-US" sz="2500" kern="1200"/>
            <a:t> Joined The Open Group in 2013, continuing its mission.</a:t>
          </a:r>
        </a:p>
      </dsp:txBody>
      <dsp:txXfrm>
        <a:off x="0" y="3531848"/>
        <a:ext cx="7012370" cy="11772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F5BD8-AB19-415A-A6E8-2C02BC4B51DD}" type="datetimeFigureOut">
              <a:rPr lang="en-PK" smtClean="0"/>
              <a:t>14/09/2024</a:t>
            </a:fld>
            <a:endParaRPr lang="en-P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FAB4-9C4C-4B5F-AFD2-1EBD9F3DC86B}" type="slidenum">
              <a:rPr lang="en-PK" smtClean="0"/>
              <a:t>‹#›</a:t>
            </a:fld>
            <a:endParaRPr lang="en-PK" dirty="0"/>
          </a:p>
        </p:txBody>
      </p:sp>
    </p:spTree>
    <p:extLst>
      <p:ext uri="{BB962C8B-B14F-4D97-AF65-F5344CB8AC3E}">
        <p14:creationId xmlns:p14="http://schemas.microsoft.com/office/powerpoint/2010/main" val="371873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F6F3511-33AF-40AE-82D0-F33732B7D147}" type="datetime1">
              <a:rPr lang="en-US" smtClean="0"/>
              <a:t>9/14/2024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032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4AF1F-39F2-4B31-8139-B1BB4A980734}" type="datetime1">
              <a:rPr lang="en-US" smtClean="0"/>
              <a:t>9/14/2024</a:t>
            </a:fld>
            <a:endParaRPr lang="en-US" dirty="0"/>
          </a:p>
        </p:txBody>
      </p:sp>
      <p:sp>
        <p:nvSpPr>
          <p:cNvPr id="5" name="Footer Placeholder 4"/>
          <p:cNvSpPr>
            <a:spLocks noGrp="1"/>
          </p:cNvSpPr>
          <p:nvPr>
            <p:ph type="ftr" sz="quarter" idx="11"/>
          </p:nvPr>
        </p:nvSpPr>
        <p:spPr/>
        <p:txBody>
          <a:bodyPr/>
          <a:lstStyle/>
          <a:p>
            <a:r>
              <a:rPr lang="en-US" dirty="0"/>
              <a:t>CS4037 - Muhammad Sudais</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0682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A941853-5107-4B00-83AD-32E4F7B18F30}" type="datetime1">
              <a:rPr lang="en-US" smtClean="0"/>
              <a:t>9/14/2024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dirty="0"/>
              <a:t>CS4037 - Muhammad Sudais</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826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CB047BF-ED07-45D6-BE38-A9AEB24EAF9B}" type="datetime1">
              <a:rPr lang="en-US" smtClean="0"/>
              <a:t>9/14/2024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443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AAC26B55-DA85-497A-A47D-E5AD3FB1E09B}" type="datetime1">
              <a:rPr lang="en-US" smtClean="0"/>
              <a:t>9/14/2024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9699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1DA88-1C6C-455D-BD3E-4309786BA0F9}" type="datetime1">
              <a:rPr lang="en-US" smtClean="0"/>
              <a:t>9/14/2024</a:t>
            </a:fld>
            <a:endParaRPr lang="en-US" dirty="0"/>
          </a:p>
        </p:txBody>
      </p:sp>
      <p:sp>
        <p:nvSpPr>
          <p:cNvPr id="6" name="Footer Placeholder 5"/>
          <p:cNvSpPr>
            <a:spLocks noGrp="1"/>
          </p:cNvSpPr>
          <p:nvPr>
            <p:ph type="ftr" sz="quarter" idx="11"/>
          </p:nvPr>
        </p:nvSpPr>
        <p:spPr/>
        <p:txBody>
          <a:bodyPr/>
          <a:lstStyle/>
          <a:p>
            <a:r>
              <a:rPr lang="en-US" dirty="0"/>
              <a:t>CS4037 - Muhammad Sudais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0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C1C80-0345-43F3-9621-4C7DC2C05A5A}" type="datetime1">
              <a:rPr lang="en-US" smtClean="0"/>
              <a:t>9/14/2024</a:t>
            </a:fld>
            <a:endParaRPr lang="en-US" dirty="0"/>
          </a:p>
        </p:txBody>
      </p:sp>
      <p:sp>
        <p:nvSpPr>
          <p:cNvPr id="8" name="Footer Placeholder 7"/>
          <p:cNvSpPr>
            <a:spLocks noGrp="1"/>
          </p:cNvSpPr>
          <p:nvPr>
            <p:ph type="ftr" sz="quarter" idx="11"/>
          </p:nvPr>
        </p:nvSpPr>
        <p:spPr/>
        <p:txBody>
          <a:bodyPr/>
          <a:lstStyle/>
          <a:p>
            <a:r>
              <a:rPr lang="en-US" dirty="0"/>
              <a:t>CS4037 - Muhammad Sudais</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51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F572C0-8626-407D-A7C9-4D25B4156BA5}" type="datetime1">
              <a:rPr lang="en-US" smtClean="0"/>
              <a:t>9/14/2024</a:t>
            </a:fld>
            <a:endParaRPr lang="en-US" dirty="0"/>
          </a:p>
        </p:txBody>
      </p:sp>
      <p:sp>
        <p:nvSpPr>
          <p:cNvPr id="4" name="Footer Placeholder 3"/>
          <p:cNvSpPr>
            <a:spLocks noGrp="1"/>
          </p:cNvSpPr>
          <p:nvPr>
            <p:ph type="ftr" sz="quarter" idx="11"/>
          </p:nvPr>
        </p:nvSpPr>
        <p:spPr/>
        <p:txBody>
          <a:bodyPr/>
          <a:lstStyle/>
          <a:p>
            <a:r>
              <a:rPr lang="en-US" dirty="0"/>
              <a:t>CS4037 - Muhammad Sudais</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69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9C96B-941D-41C4-B3C5-9C8283BBCCD3}" type="datetime1">
              <a:rPr lang="en-US" smtClean="0"/>
              <a:t>9/14/2024</a:t>
            </a:fld>
            <a:endParaRPr lang="en-US" dirty="0"/>
          </a:p>
        </p:txBody>
      </p:sp>
      <p:sp>
        <p:nvSpPr>
          <p:cNvPr id="3" name="Footer Placeholder 2"/>
          <p:cNvSpPr>
            <a:spLocks noGrp="1"/>
          </p:cNvSpPr>
          <p:nvPr>
            <p:ph type="ftr" sz="quarter" idx="11"/>
          </p:nvPr>
        </p:nvSpPr>
        <p:spPr/>
        <p:txBody>
          <a:bodyPr/>
          <a:lstStyle/>
          <a:p>
            <a:r>
              <a:rPr lang="en-US" dirty="0"/>
              <a:t>CS4037 - Muhammad Sudais</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157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11126C9-D3D6-4A6D-BD80-931F70242AF5}" type="datetime1">
              <a:rPr lang="en-US" smtClean="0"/>
              <a:t>9/14/2024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CS4037 - Muhammad Sudais</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680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5DA07-CC06-426F-A7E9-CF6138A41C37}" type="datetime1">
              <a:rPr lang="en-US" smtClean="0"/>
              <a:t>9/14/2024</a:t>
            </a:fld>
            <a:endParaRPr lang="en-US" dirty="0"/>
          </a:p>
        </p:txBody>
      </p:sp>
      <p:sp>
        <p:nvSpPr>
          <p:cNvPr id="6" name="Footer Placeholder 5"/>
          <p:cNvSpPr>
            <a:spLocks noGrp="1"/>
          </p:cNvSpPr>
          <p:nvPr>
            <p:ph type="ftr" sz="quarter" idx="11"/>
          </p:nvPr>
        </p:nvSpPr>
        <p:spPr/>
        <p:txBody>
          <a:bodyPr/>
          <a:lstStyle/>
          <a:p>
            <a:pPr algn="l"/>
            <a:r>
              <a:rPr lang="en-US" dirty="0"/>
              <a:t>CS4037 - Muhammad Sudais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022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DA8E0D95-E414-403E-B8FF-E99C0A1E76A0}" type="datetime1">
              <a:rPr lang="en-US" smtClean="0"/>
              <a:t>9/14/2024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dirty="0"/>
              <a:t>CS4037 - Muhammad Sudais</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41663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learn.microsoft.com/en-us/azure/azure-functions/functions-overview?pivots=programming-language-csharp"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Azure/durabletask" TargetMode="External"/><Relationship Id="rId2" Type="http://schemas.openxmlformats.org/officeDocument/2006/relationships/hyperlink" Target="https://docs.microsoft.com/azure/azure-functions/durable-functions-overview"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7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7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loud shaped hard drive with cables">
            <a:extLst>
              <a:ext uri="{FF2B5EF4-FFF2-40B4-BE49-F238E27FC236}">
                <a16:creationId xmlns:a16="http://schemas.microsoft.com/office/drawing/2014/main" id="{7C0FD50E-8B5E-C60A-FF87-E384C8CD2982}"/>
              </a:ext>
            </a:extLst>
          </p:cNvPr>
          <p:cNvPicPr>
            <a:picLocks noChangeAspect="1"/>
          </p:cNvPicPr>
          <p:nvPr/>
        </p:nvPicPr>
        <p:blipFill>
          <a:blip r:embed="rId2"/>
          <a:srcRect t="174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89BA529-DA4E-F585-399D-BB7F6180FA2D}"/>
              </a:ext>
            </a:extLst>
          </p:cNvPr>
          <p:cNvSpPr>
            <a:spLocks noGrp="1"/>
          </p:cNvSpPr>
          <p:nvPr>
            <p:ph type="ctrTitle"/>
          </p:nvPr>
        </p:nvSpPr>
        <p:spPr>
          <a:xfrm>
            <a:off x="850357" y="4671000"/>
            <a:ext cx="9434185" cy="514590"/>
          </a:xfrm>
        </p:spPr>
        <p:txBody>
          <a:bodyPr>
            <a:noAutofit/>
          </a:bodyPr>
          <a:lstStyle/>
          <a:p>
            <a:r>
              <a:rPr lang="en-US" b="1" dirty="0">
                <a:solidFill>
                  <a:schemeClr val="tx1"/>
                </a:solidFill>
              </a:rPr>
              <a:t>Introduction to Cloud Computing</a:t>
            </a:r>
            <a:endParaRPr lang="en-PK" b="1" dirty="0">
              <a:solidFill>
                <a:schemeClr val="tx1"/>
              </a:solidFill>
            </a:endParaRPr>
          </a:p>
        </p:txBody>
      </p:sp>
      <p:sp>
        <p:nvSpPr>
          <p:cNvPr id="3" name="Subtitle 2">
            <a:extLst>
              <a:ext uri="{FF2B5EF4-FFF2-40B4-BE49-F238E27FC236}">
                <a16:creationId xmlns:a16="http://schemas.microsoft.com/office/drawing/2014/main" id="{7B946B46-E43E-46C0-EF89-1C44C3E6B5C7}"/>
              </a:ext>
            </a:extLst>
          </p:cNvPr>
          <p:cNvSpPr>
            <a:spLocks noGrp="1"/>
          </p:cNvSpPr>
          <p:nvPr>
            <p:ph type="subTitle" idx="1"/>
          </p:nvPr>
        </p:nvSpPr>
        <p:spPr>
          <a:xfrm>
            <a:off x="8170607" y="5509956"/>
            <a:ext cx="3407964" cy="707786"/>
          </a:xfrm>
        </p:spPr>
        <p:txBody>
          <a:bodyPr>
            <a:noAutofit/>
          </a:bodyPr>
          <a:lstStyle/>
          <a:p>
            <a:pPr algn="r">
              <a:spcBef>
                <a:spcPts val="0"/>
              </a:spcBef>
              <a:spcAft>
                <a:spcPts val="0"/>
              </a:spcAft>
            </a:pPr>
            <a:r>
              <a:rPr lang="en-US" b="1" dirty="0">
                <a:latin typeface="Gadugi" panose="020B0502040204020203" pitchFamily="34" charset="0"/>
                <a:ea typeface="Gadugi" panose="020B0502040204020203" pitchFamily="34" charset="0"/>
              </a:rPr>
              <a:t>Muhammad Sudais</a:t>
            </a:r>
          </a:p>
          <a:p>
            <a:pPr algn="r">
              <a:spcBef>
                <a:spcPts val="0"/>
              </a:spcBef>
              <a:spcAft>
                <a:spcPts val="0"/>
              </a:spcAft>
            </a:pPr>
            <a:r>
              <a:rPr lang="en-US" cap="none" dirty="0">
                <a:latin typeface="Gadugi" panose="020B0502040204020203" pitchFamily="34" charset="0"/>
                <a:ea typeface="Gadugi" panose="020B0502040204020203" pitchFamily="34" charset="0"/>
              </a:rPr>
              <a:t>muhammad.sudais.v@nu.edu.pk</a:t>
            </a:r>
          </a:p>
        </p:txBody>
      </p:sp>
      <p:sp>
        <p:nvSpPr>
          <p:cNvPr id="6" name="Title 1">
            <a:extLst>
              <a:ext uri="{FF2B5EF4-FFF2-40B4-BE49-F238E27FC236}">
                <a16:creationId xmlns:a16="http://schemas.microsoft.com/office/drawing/2014/main" id="{DC2C8290-F364-4729-7231-0B36984ADF01}"/>
              </a:ext>
            </a:extLst>
          </p:cNvPr>
          <p:cNvSpPr txBox="1">
            <a:spLocks/>
          </p:cNvSpPr>
          <p:nvPr/>
        </p:nvSpPr>
        <p:spPr>
          <a:xfrm>
            <a:off x="8072283" y="1349679"/>
            <a:ext cx="2212259" cy="577856"/>
          </a:xfrm>
          <a:prstGeom prst="rect">
            <a:avLst/>
          </a:prstGeom>
          <a:effectLst/>
        </p:spPr>
        <p:txBody>
          <a:bodyPr vert="horz" lIns="91440" tIns="45720" rIns="91440" bIns="45720" rtlCol="0" anchor="b">
            <a:noAutofit/>
          </a:bodyPr>
          <a:lstStyle>
            <a:lvl1pPr algn="l" defTabSz="457200" rtl="0" eaLnBrk="1" latinLnBrk="0" hangingPunct="1">
              <a:lnSpc>
                <a:spcPct val="9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82D9C9"/>
                </a:solidFill>
                <a:latin typeface="Gadugi" panose="020B0502040204020203" pitchFamily="34" charset="0"/>
                <a:ea typeface="Gadugi" panose="020B0502040204020203" pitchFamily="34" charset="0"/>
                <a:cs typeface="+mn-cs"/>
              </a:rPr>
              <a:t>Week 4</a:t>
            </a:r>
          </a:p>
        </p:txBody>
      </p:sp>
      <p:sp>
        <p:nvSpPr>
          <p:cNvPr id="10" name="TextBox 9">
            <a:extLst>
              <a:ext uri="{FF2B5EF4-FFF2-40B4-BE49-F238E27FC236}">
                <a16:creationId xmlns:a16="http://schemas.microsoft.com/office/drawing/2014/main" id="{7B71FE4D-CF87-0368-EE5D-C2F3C601F2B5}"/>
              </a:ext>
            </a:extLst>
          </p:cNvPr>
          <p:cNvSpPr txBox="1"/>
          <p:nvPr/>
        </p:nvSpPr>
        <p:spPr>
          <a:xfrm>
            <a:off x="850357" y="5118234"/>
            <a:ext cx="1111045" cy="369332"/>
          </a:xfrm>
          <a:prstGeom prst="rect">
            <a:avLst/>
          </a:prstGeom>
          <a:noFill/>
        </p:spPr>
        <p:txBody>
          <a:bodyPr wrap="square">
            <a:spAutoFit/>
          </a:bodyPr>
          <a:lstStyle/>
          <a:p>
            <a:r>
              <a:rPr lang="en-US" sz="1800" dirty="0">
                <a:solidFill>
                  <a:schemeClr val="tx1"/>
                </a:solidFill>
              </a:rPr>
              <a:t>CS-4037</a:t>
            </a:r>
            <a:endParaRPr lang="en-PK" dirty="0"/>
          </a:p>
        </p:txBody>
      </p:sp>
      <p:sp>
        <p:nvSpPr>
          <p:cNvPr id="21" name="TextBox 20">
            <a:extLst>
              <a:ext uri="{FF2B5EF4-FFF2-40B4-BE49-F238E27FC236}">
                <a16:creationId xmlns:a16="http://schemas.microsoft.com/office/drawing/2014/main" id="{94247302-4335-EFE6-1605-67EA7E9857BA}"/>
              </a:ext>
            </a:extLst>
          </p:cNvPr>
          <p:cNvSpPr txBox="1"/>
          <p:nvPr/>
        </p:nvSpPr>
        <p:spPr>
          <a:xfrm>
            <a:off x="7457832" y="1876054"/>
            <a:ext cx="3441159" cy="369332"/>
          </a:xfrm>
          <a:prstGeom prst="rect">
            <a:avLst/>
          </a:prstGeom>
          <a:noFill/>
        </p:spPr>
        <p:txBody>
          <a:bodyPr wrap="square">
            <a:spAutoFit/>
          </a:bodyPr>
          <a:lstStyle/>
          <a:p>
            <a:pPr algn="ctr"/>
            <a:r>
              <a:rPr lang="en-US" dirty="0">
                <a:solidFill>
                  <a:srgbClr val="3E62DB"/>
                </a:solidFill>
              </a:rPr>
              <a:t>Challenges, Models &amp; Services</a:t>
            </a:r>
            <a:endParaRPr lang="en-PK" dirty="0">
              <a:solidFill>
                <a:srgbClr val="3E62DB"/>
              </a:solidFill>
            </a:endParaRPr>
          </a:p>
        </p:txBody>
      </p:sp>
    </p:spTree>
    <p:extLst>
      <p:ext uri="{BB962C8B-B14F-4D97-AF65-F5344CB8AC3E}">
        <p14:creationId xmlns:p14="http://schemas.microsoft.com/office/powerpoint/2010/main" val="78183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E1EE39D6-C1B4-D445-0059-19B1BDE19814}"/>
              </a:ext>
            </a:extLst>
          </p:cNvPr>
          <p:cNvSpPr>
            <a:spLocks noGrp="1"/>
          </p:cNvSpPr>
          <p:nvPr>
            <p:ph type="title"/>
          </p:nvPr>
        </p:nvSpPr>
        <p:spPr>
          <a:xfrm>
            <a:off x="803189" y="1209184"/>
            <a:ext cx="3089189" cy="4734416"/>
          </a:xfrm>
        </p:spPr>
        <p:txBody>
          <a:bodyPr anchor="ctr">
            <a:normAutofit/>
          </a:bodyPr>
          <a:lstStyle/>
          <a:p>
            <a:r>
              <a:rPr lang="en-US" dirty="0">
                <a:solidFill>
                  <a:srgbClr val="FFFFFF"/>
                </a:solidFill>
              </a:rPr>
              <a:t>NIST cloud reference architecture : Key Actors and Their Roles</a:t>
            </a:r>
            <a:br>
              <a:rPr lang="en-US" dirty="0">
                <a:solidFill>
                  <a:srgbClr val="FFFFFF"/>
                </a:solidFill>
              </a:rPr>
            </a:br>
            <a:endParaRPr lang="en-PK" dirty="0">
              <a:solidFill>
                <a:srgbClr val="FFFFFF"/>
              </a:solidFill>
            </a:endParaRPr>
          </a:p>
        </p:txBody>
      </p:sp>
      <p:sp>
        <p:nvSpPr>
          <p:cNvPr id="3" name="Content Placeholder 2">
            <a:extLst>
              <a:ext uri="{FF2B5EF4-FFF2-40B4-BE49-F238E27FC236}">
                <a16:creationId xmlns:a16="http://schemas.microsoft.com/office/drawing/2014/main" id="{4D01A630-0092-D286-13BB-519E7794BC05}"/>
              </a:ext>
            </a:extLst>
          </p:cNvPr>
          <p:cNvSpPr>
            <a:spLocks noGrp="1"/>
          </p:cNvSpPr>
          <p:nvPr>
            <p:ph idx="1"/>
          </p:nvPr>
        </p:nvSpPr>
        <p:spPr>
          <a:xfrm>
            <a:off x="4561870" y="723900"/>
            <a:ext cx="7183597" cy="3152362"/>
          </a:xfrm>
        </p:spPr>
        <p:txBody>
          <a:bodyPr>
            <a:normAutofit/>
          </a:bodyPr>
          <a:lstStyle/>
          <a:p>
            <a:pPr marL="342900" indent="-342900">
              <a:lnSpc>
                <a:spcPct val="110000"/>
              </a:lnSpc>
              <a:buFont typeface="+mj-lt"/>
              <a:buAutoNum type="arabicPeriod"/>
            </a:pPr>
            <a:r>
              <a:rPr lang="en-US" sz="1500"/>
              <a:t>Cloud Consumer: The main stakeholder, representing individuals or organizations that use cloud services and maintain a relationship with a cloud provider.</a:t>
            </a:r>
          </a:p>
          <a:p>
            <a:pPr marL="342900" indent="-342900">
              <a:lnSpc>
                <a:spcPct val="110000"/>
              </a:lnSpc>
              <a:buFont typeface="+mj-lt"/>
              <a:buAutoNum type="arabicPeriod"/>
            </a:pPr>
            <a:r>
              <a:rPr lang="en-US" sz="1500"/>
              <a:t>Cloud Provider: Responsible for delivering cloud services to consumers and managing the required infrastructure.</a:t>
            </a:r>
          </a:p>
          <a:p>
            <a:pPr marL="342900" indent="-342900">
              <a:lnSpc>
                <a:spcPct val="110000"/>
              </a:lnSpc>
              <a:buFont typeface="+mj-lt"/>
              <a:buAutoNum type="arabicPeriod"/>
            </a:pPr>
            <a:r>
              <a:rPr lang="en-US" sz="1500"/>
              <a:t>Cloud Auditor: Conducts independent assessments of cloud services to ensure they meet agreed-upon policies and regulations.</a:t>
            </a:r>
          </a:p>
          <a:p>
            <a:pPr marL="342900" indent="-342900">
              <a:lnSpc>
                <a:spcPct val="110000"/>
              </a:lnSpc>
              <a:buFont typeface="+mj-lt"/>
              <a:buAutoNum type="arabicPeriod"/>
            </a:pPr>
            <a:r>
              <a:rPr lang="en-US" sz="1500"/>
              <a:t>Cloud Broker: Facilitates relationships between cloud providers and consumers, helping manage and integrate services from different providers.</a:t>
            </a:r>
          </a:p>
          <a:p>
            <a:pPr marL="342900" indent="-342900">
              <a:lnSpc>
                <a:spcPct val="110000"/>
              </a:lnSpc>
              <a:buFont typeface="+mj-lt"/>
              <a:buAutoNum type="arabicPeriod"/>
            </a:pPr>
            <a:r>
              <a:rPr lang="en-US" sz="1500"/>
              <a:t>Cloud Carrier: Acts as the intermediary, providing the connectivity and transport necessary to deliver cloud services between providers and consumers.</a:t>
            </a:r>
            <a:endParaRPr lang="en-PK" sz="1500"/>
          </a:p>
        </p:txBody>
      </p:sp>
      <p:pic>
        <p:nvPicPr>
          <p:cNvPr id="6" name="Picture 5" descr="A diagram of a cloud actor&#10;&#10;Description automatically generated">
            <a:extLst>
              <a:ext uri="{FF2B5EF4-FFF2-40B4-BE49-F238E27FC236}">
                <a16:creationId xmlns:a16="http://schemas.microsoft.com/office/drawing/2014/main" id="{33E88D59-44D5-B18D-81C5-5E4FD1EAC641}"/>
              </a:ext>
            </a:extLst>
          </p:cNvPr>
          <p:cNvPicPr>
            <a:picLocks noChangeAspect="1"/>
          </p:cNvPicPr>
          <p:nvPr/>
        </p:nvPicPr>
        <p:blipFill>
          <a:blip r:embed="rId2"/>
          <a:stretch>
            <a:fillRect/>
          </a:stretch>
        </p:blipFill>
        <p:spPr>
          <a:xfrm>
            <a:off x="4561870" y="4215365"/>
            <a:ext cx="7183597" cy="2065284"/>
          </a:xfrm>
          <a:prstGeom prst="rect">
            <a:avLst/>
          </a:prstGeom>
        </p:spPr>
      </p:pic>
      <p:sp>
        <p:nvSpPr>
          <p:cNvPr id="4" name="Footer Placeholder 3">
            <a:extLst>
              <a:ext uri="{FF2B5EF4-FFF2-40B4-BE49-F238E27FC236}">
                <a16:creationId xmlns:a16="http://schemas.microsoft.com/office/drawing/2014/main" id="{E63ADE29-291D-7F66-DD50-DD49102E521A}"/>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283898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E59FD48A-3403-A271-7551-A791CD5C1B19}"/>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Benefits of Azure App Service Over Traditional Hosting</a:t>
            </a:r>
            <a:endParaRPr lang="en-PK">
              <a:solidFill>
                <a:srgbClr val="FFFEFF"/>
              </a:solidFill>
            </a:endParaRPr>
          </a:p>
        </p:txBody>
      </p:sp>
      <p:sp>
        <p:nvSpPr>
          <p:cNvPr id="3" name="Content Placeholder 2">
            <a:extLst>
              <a:ext uri="{FF2B5EF4-FFF2-40B4-BE49-F238E27FC236}">
                <a16:creationId xmlns:a16="http://schemas.microsoft.com/office/drawing/2014/main" id="{311A56A4-18F7-C84C-E200-DCB42C7EA4EA}"/>
              </a:ext>
            </a:extLst>
          </p:cNvPr>
          <p:cNvSpPr>
            <a:spLocks noGrp="1"/>
          </p:cNvSpPr>
          <p:nvPr>
            <p:ph idx="1"/>
          </p:nvPr>
        </p:nvSpPr>
        <p:spPr>
          <a:xfrm>
            <a:off x="4534935" y="1037968"/>
            <a:ext cx="6725899" cy="4820832"/>
          </a:xfrm>
        </p:spPr>
        <p:txBody>
          <a:bodyPr>
            <a:normAutofit/>
          </a:bodyPr>
          <a:lstStyle/>
          <a:p>
            <a:r>
              <a:rPr lang="en-US" dirty="0"/>
              <a:t>Rapid Deployment: Supports continuous deployment with GitHub, Azure DevOps, and Bitbucket.</a:t>
            </a:r>
          </a:p>
          <a:p>
            <a:r>
              <a:rPr lang="en-US" dirty="0"/>
              <a:t>Cost-Effective: Pay-as-you-go pricing models to optimize costs.</a:t>
            </a:r>
          </a:p>
          <a:p>
            <a:r>
              <a:rPr lang="en-US" dirty="0"/>
              <a:t>Seamless Scaling: Automatically scale up or down based on demand.</a:t>
            </a:r>
          </a:p>
          <a:p>
            <a:r>
              <a:rPr lang="en-US" dirty="0"/>
              <a:t>Managed Infrastructure: Eliminates the need for managing physical infrastructure, reducing overhead.</a:t>
            </a:r>
            <a:endParaRPr lang="en-PK" dirty="0"/>
          </a:p>
        </p:txBody>
      </p:sp>
      <p:sp>
        <p:nvSpPr>
          <p:cNvPr id="4" name="Footer Placeholder 3">
            <a:extLst>
              <a:ext uri="{FF2B5EF4-FFF2-40B4-BE49-F238E27FC236}">
                <a16:creationId xmlns:a16="http://schemas.microsoft.com/office/drawing/2014/main" id="{31ADF740-5FA3-3C8B-E351-A180B518968B}"/>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69476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01CE1E40-14C0-07D4-D4A4-EDC9451F2C28}"/>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Key Features of Azure App Service</a:t>
            </a:r>
            <a:endParaRPr lang="en-PK">
              <a:solidFill>
                <a:srgbClr val="FFFEFF"/>
              </a:solidFill>
            </a:endParaRPr>
          </a:p>
        </p:txBody>
      </p:sp>
      <p:sp>
        <p:nvSpPr>
          <p:cNvPr id="3" name="Content Placeholder 2">
            <a:extLst>
              <a:ext uri="{FF2B5EF4-FFF2-40B4-BE49-F238E27FC236}">
                <a16:creationId xmlns:a16="http://schemas.microsoft.com/office/drawing/2014/main" id="{95C348CC-5BE1-AEC6-49EB-57004CBC7B95}"/>
              </a:ext>
            </a:extLst>
          </p:cNvPr>
          <p:cNvSpPr>
            <a:spLocks noGrp="1"/>
          </p:cNvSpPr>
          <p:nvPr>
            <p:ph idx="1"/>
          </p:nvPr>
        </p:nvSpPr>
        <p:spPr>
          <a:xfrm>
            <a:off x="4534935" y="1037968"/>
            <a:ext cx="6725899" cy="4820832"/>
          </a:xfrm>
        </p:spPr>
        <p:txBody>
          <a:bodyPr>
            <a:normAutofit/>
          </a:bodyPr>
          <a:lstStyle/>
          <a:p>
            <a:r>
              <a:rPr lang="en-US" dirty="0"/>
              <a:t>Language and Framework Support: Supports .NET, Java, Node.js, PHP, Python, Ruby, and Docker.</a:t>
            </a:r>
          </a:p>
          <a:p>
            <a:r>
              <a:rPr lang="en-US" dirty="0"/>
              <a:t>Environment Flexibility: Easily deploy applications in containers using Docker or integrate with Azure Kubernetes Service (AKS).</a:t>
            </a:r>
          </a:p>
          <a:p>
            <a:r>
              <a:rPr lang="en-US" dirty="0"/>
              <a:t>Auto-Patching and Load Balancing: Automatic OS and framework patching to secure apps and prevent downtime.</a:t>
            </a:r>
          </a:p>
          <a:p>
            <a:r>
              <a:rPr lang="en-US" dirty="0"/>
              <a:t>Global Deployment: Easily deploy your app globally for better availability using Azure’s global data centers.</a:t>
            </a:r>
          </a:p>
          <a:p>
            <a:r>
              <a:rPr lang="en-US" dirty="0"/>
              <a:t>Integrated Monitoring: Use Azure Monitor and Application Insights for diagnostics and performance tracking.</a:t>
            </a:r>
          </a:p>
        </p:txBody>
      </p:sp>
      <p:sp>
        <p:nvSpPr>
          <p:cNvPr id="4" name="Footer Placeholder 3">
            <a:extLst>
              <a:ext uri="{FF2B5EF4-FFF2-40B4-BE49-F238E27FC236}">
                <a16:creationId xmlns:a16="http://schemas.microsoft.com/office/drawing/2014/main" id="{6BB39899-39B9-91FA-6261-09CF513219A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512970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9222CAAC-39B3-F07A-5097-31FBBAF4C17F}"/>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Continuous Integration &amp; Deployment with Azure App Service</a:t>
            </a:r>
            <a:endParaRPr lang="en-PK">
              <a:solidFill>
                <a:srgbClr val="FFFEFF"/>
              </a:solidFill>
            </a:endParaRPr>
          </a:p>
        </p:txBody>
      </p:sp>
      <p:sp>
        <p:nvSpPr>
          <p:cNvPr id="3" name="Content Placeholder 2">
            <a:extLst>
              <a:ext uri="{FF2B5EF4-FFF2-40B4-BE49-F238E27FC236}">
                <a16:creationId xmlns:a16="http://schemas.microsoft.com/office/drawing/2014/main" id="{E8D7820E-E2E8-6314-BF6D-7873444F9255}"/>
              </a:ext>
            </a:extLst>
          </p:cNvPr>
          <p:cNvSpPr>
            <a:spLocks noGrp="1"/>
          </p:cNvSpPr>
          <p:nvPr>
            <p:ph idx="1"/>
          </p:nvPr>
        </p:nvSpPr>
        <p:spPr>
          <a:xfrm>
            <a:off x="4534935" y="1037968"/>
            <a:ext cx="6725899" cy="4820832"/>
          </a:xfrm>
        </p:spPr>
        <p:txBody>
          <a:bodyPr>
            <a:normAutofit/>
          </a:bodyPr>
          <a:lstStyle/>
          <a:p>
            <a:r>
              <a:rPr lang="en-US" dirty="0"/>
              <a:t>CI/CD Integration: Integrate with popular CI/CD tools like GitHub, Bitbucket, Azure DevOps, and Jenkins for automated build and deployment pipelines.</a:t>
            </a:r>
          </a:p>
          <a:p>
            <a:r>
              <a:rPr lang="en-US" dirty="0"/>
              <a:t>Container Support: Deploy Docker containers directly to Azure App Service or use Docker Compose for multi-container apps.</a:t>
            </a:r>
          </a:p>
          <a:p>
            <a:r>
              <a:rPr lang="en-US" dirty="0"/>
              <a:t>Zero Downtime Deployment: Use deployment slots to create staging environments and swap without downtime.</a:t>
            </a:r>
          </a:p>
          <a:p>
            <a:r>
              <a:rPr lang="en-US" dirty="0"/>
              <a:t>Git-based Deployment: Directly push code to Azure App Service via Git to deploy and manage updates.</a:t>
            </a:r>
          </a:p>
          <a:p>
            <a:endParaRPr lang="en-PK" dirty="0"/>
          </a:p>
        </p:txBody>
      </p:sp>
      <p:sp>
        <p:nvSpPr>
          <p:cNvPr id="4" name="Footer Placeholder 3">
            <a:extLst>
              <a:ext uri="{FF2B5EF4-FFF2-40B4-BE49-F238E27FC236}">
                <a16:creationId xmlns:a16="http://schemas.microsoft.com/office/drawing/2014/main" id="{E062FCAD-CCCF-469A-C360-8CCB335DAD53}"/>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49557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7BD2CECB-40FB-50CD-25C5-06AEC0E33296}"/>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Scaling and Load Balancing</a:t>
            </a:r>
            <a:endParaRPr lang="en-PK">
              <a:solidFill>
                <a:srgbClr val="FFFEFF"/>
              </a:solidFill>
            </a:endParaRPr>
          </a:p>
        </p:txBody>
      </p:sp>
      <p:sp>
        <p:nvSpPr>
          <p:cNvPr id="3" name="Content Placeholder 2">
            <a:extLst>
              <a:ext uri="{FF2B5EF4-FFF2-40B4-BE49-F238E27FC236}">
                <a16:creationId xmlns:a16="http://schemas.microsoft.com/office/drawing/2014/main" id="{793FCD7C-C575-AB86-6EE4-31FB81AFF51B}"/>
              </a:ext>
            </a:extLst>
          </p:cNvPr>
          <p:cNvSpPr>
            <a:spLocks noGrp="1"/>
          </p:cNvSpPr>
          <p:nvPr>
            <p:ph idx="1"/>
          </p:nvPr>
        </p:nvSpPr>
        <p:spPr>
          <a:xfrm>
            <a:off x="4534935" y="1037968"/>
            <a:ext cx="6725899" cy="4820832"/>
          </a:xfrm>
        </p:spPr>
        <p:txBody>
          <a:bodyPr>
            <a:normAutofit/>
          </a:bodyPr>
          <a:lstStyle/>
          <a:p>
            <a:r>
              <a:rPr lang="en-US" dirty="0"/>
              <a:t>Automatic Scaling: Scale applications based on predefined rules, traffic loads, or resource consumption (CPU/memory usage).</a:t>
            </a:r>
          </a:p>
          <a:p>
            <a:r>
              <a:rPr lang="en-US" dirty="0"/>
              <a:t>Horizontal Scaling: Scale out to multiple instances to distribute traffic.</a:t>
            </a:r>
          </a:p>
          <a:p>
            <a:r>
              <a:rPr lang="en-US" dirty="0"/>
              <a:t>Vertical Scaling: Scale up by increasing the size of the VMs supporting your app (use larger VMs for intensive workloads).</a:t>
            </a:r>
          </a:p>
          <a:p>
            <a:r>
              <a:rPr lang="en-US" dirty="0"/>
              <a:t>Global Load Balancing: Built-in load balancing across multiple regions for high availability.</a:t>
            </a:r>
          </a:p>
          <a:p>
            <a:r>
              <a:rPr lang="en-US" dirty="0"/>
              <a:t>Scaling Plans: Available across different pricing tiers, from basic to premium.</a:t>
            </a:r>
          </a:p>
          <a:p>
            <a:pPr marL="0" indent="0">
              <a:buNone/>
            </a:pPr>
            <a:endParaRPr lang="en-PK" dirty="0"/>
          </a:p>
        </p:txBody>
      </p:sp>
      <p:sp>
        <p:nvSpPr>
          <p:cNvPr id="4" name="Footer Placeholder 3">
            <a:extLst>
              <a:ext uri="{FF2B5EF4-FFF2-40B4-BE49-F238E27FC236}">
                <a16:creationId xmlns:a16="http://schemas.microsoft.com/office/drawing/2014/main" id="{2213CB18-89E3-3E80-83F3-4483DDD50AB6}"/>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623533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F0784AFD-600D-82C4-DABE-7FAC83502568}"/>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High Availability and Disaster Recovery</a:t>
            </a:r>
            <a:endParaRPr lang="en-PK">
              <a:solidFill>
                <a:srgbClr val="FFFEFF"/>
              </a:solidFill>
            </a:endParaRPr>
          </a:p>
        </p:txBody>
      </p:sp>
      <p:sp>
        <p:nvSpPr>
          <p:cNvPr id="3" name="Content Placeholder 2">
            <a:extLst>
              <a:ext uri="{FF2B5EF4-FFF2-40B4-BE49-F238E27FC236}">
                <a16:creationId xmlns:a16="http://schemas.microsoft.com/office/drawing/2014/main" id="{1498351D-15AD-A8C8-8275-1810361264E1}"/>
              </a:ext>
            </a:extLst>
          </p:cNvPr>
          <p:cNvSpPr>
            <a:spLocks noGrp="1"/>
          </p:cNvSpPr>
          <p:nvPr>
            <p:ph idx="1"/>
          </p:nvPr>
        </p:nvSpPr>
        <p:spPr>
          <a:xfrm>
            <a:off x="4534935" y="1037968"/>
            <a:ext cx="6725899" cy="4820832"/>
          </a:xfrm>
        </p:spPr>
        <p:txBody>
          <a:bodyPr>
            <a:normAutofit/>
          </a:bodyPr>
          <a:lstStyle/>
          <a:p>
            <a:r>
              <a:rPr lang="en-US" dirty="0"/>
              <a:t>Uptime SLA: Azure guarantees a 99.95% uptime SLA for App Service.</a:t>
            </a:r>
          </a:p>
          <a:p>
            <a:r>
              <a:rPr lang="en-US" dirty="0"/>
              <a:t>Geo-Redundancy: Deploy applications across multiple regions for geo-redundancy and failover.</a:t>
            </a:r>
          </a:p>
          <a:p>
            <a:r>
              <a:rPr lang="en-US" dirty="0"/>
              <a:t>Backup and Restore: Schedule regular backups of your application data and restore from any point.</a:t>
            </a:r>
          </a:p>
          <a:p>
            <a:r>
              <a:rPr lang="en-US" dirty="0"/>
              <a:t>Disaster Recovery: Use disaster recovery plans for critical applications with hot, cold, or warm failover strategies.</a:t>
            </a:r>
          </a:p>
        </p:txBody>
      </p:sp>
      <p:sp>
        <p:nvSpPr>
          <p:cNvPr id="4" name="Footer Placeholder 3">
            <a:extLst>
              <a:ext uri="{FF2B5EF4-FFF2-40B4-BE49-F238E27FC236}">
                <a16:creationId xmlns:a16="http://schemas.microsoft.com/office/drawing/2014/main" id="{CE8124B8-E6F0-F020-2704-F149401C24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896148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85EDE200-9F5E-96F0-A136-D75D6F7E51A0}"/>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Security and Compliance</a:t>
            </a:r>
            <a:endParaRPr lang="en-PK">
              <a:solidFill>
                <a:srgbClr val="FFFEFF"/>
              </a:solidFill>
            </a:endParaRPr>
          </a:p>
        </p:txBody>
      </p:sp>
      <p:sp>
        <p:nvSpPr>
          <p:cNvPr id="3" name="Content Placeholder 2">
            <a:extLst>
              <a:ext uri="{FF2B5EF4-FFF2-40B4-BE49-F238E27FC236}">
                <a16:creationId xmlns:a16="http://schemas.microsoft.com/office/drawing/2014/main" id="{795DB97D-4AA9-18A8-3BD0-E971592DD9FF}"/>
              </a:ext>
            </a:extLst>
          </p:cNvPr>
          <p:cNvSpPr>
            <a:spLocks noGrp="1"/>
          </p:cNvSpPr>
          <p:nvPr>
            <p:ph idx="1"/>
          </p:nvPr>
        </p:nvSpPr>
        <p:spPr>
          <a:xfrm>
            <a:off x="4534935" y="1037968"/>
            <a:ext cx="6725899" cy="4820832"/>
          </a:xfrm>
        </p:spPr>
        <p:txBody>
          <a:bodyPr>
            <a:normAutofit/>
          </a:bodyPr>
          <a:lstStyle/>
          <a:p>
            <a:r>
              <a:rPr lang="en-US" dirty="0"/>
              <a:t>Built-in Security Features:</a:t>
            </a:r>
          </a:p>
          <a:p>
            <a:pPr lvl="1"/>
            <a:r>
              <a:rPr lang="en-US" dirty="0"/>
              <a:t>SSL certificates: Free and managed SSL for your custom domains.</a:t>
            </a:r>
          </a:p>
          <a:p>
            <a:pPr lvl="1"/>
            <a:r>
              <a:rPr lang="en-US" dirty="0"/>
              <a:t>DDoS Protection: Azure’s infrastructure provides automatic protection against Distributed Denial of Service (DDoS) attacks.</a:t>
            </a:r>
          </a:p>
          <a:p>
            <a:pPr lvl="1"/>
            <a:r>
              <a:rPr lang="en-US" dirty="0"/>
              <a:t>IP Address Restrictions: Configure IP restrictions to allow or block traffic.</a:t>
            </a:r>
          </a:p>
          <a:p>
            <a:r>
              <a:rPr lang="en-US" dirty="0"/>
              <a:t>Identity and Access Control:</a:t>
            </a:r>
          </a:p>
          <a:p>
            <a:pPr lvl="1"/>
            <a:r>
              <a:rPr lang="en-US" dirty="0"/>
              <a:t>Integration with Microsoft Entra ID for secure authentication (OAuth, SAML, OpenID Connect).</a:t>
            </a:r>
          </a:p>
          <a:p>
            <a:pPr lvl="1"/>
            <a:r>
              <a:rPr lang="en-US" dirty="0"/>
              <a:t>Managed identities: Use built-in managed service identities to access Azure resources securely.</a:t>
            </a:r>
          </a:p>
          <a:p>
            <a:r>
              <a:rPr lang="en-US" dirty="0"/>
              <a:t>Compliance Certifications:</a:t>
            </a:r>
          </a:p>
          <a:p>
            <a:pPr lvl="1"/>
            <a:r>
              <a:rPr lang="en-US" dirty="0"/>
              <a:t>Meets multiple global compliance standards, including HIPAA, GDPR, ISO, and SOC.</a:t>
            </a:r>
          </a:p>
          <a:p>
            <a:endParaRPr lang="en-PK" dirty="0"/>
          </a:p>
        </p:txBody>
      </p:sp>
      <p:sp>
        <p:nvSpPr>
          <p:cNvPr id="4" name="Footer Placeholder 3">
            <a:extLst>
              <a:ext uri="{FF2B5EF4-FFF2-40B4-BE49-F238E27FC236}">
                <a16:creationId xmlns:a16="http://schemas.microsoft.com/office/drawing/2014/main" id="{104435DD-2A5C-8124-5BA5-26B7BD6AA29E}"/>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16500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Networking Features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Hybrid Connections: Securely connect your Azure apps to on-premise resources, databases, or VMs without complex VPN configurations.</a:t>
            </a:r>
          </a:p>
          <a:p>
            <a:r>
              <a:rPr lang="en-US" dirty="0"/>
              <a:t>Virtual Network (</a:t>
            </a:r>
            <a:r>
              <a:rPr lang="en-US" dirty="0" err="1"/>
              <a:t>VNet</a:t>
            </a:r>
            <a:r>
              <a:rPr lang="en-US" dirty="0"/>
              <a:t>) Integration: Integrate your app with an Azure </a:t>
            </a:r>
            <a:r>
              <a:rPr lang="en-US" dirty="0" err="1"/>
              <a:t>VNet</a:t>
            </a:r>
            <a:r>
              <a:rPr lang="en-US" dirty="0"/>
              <a:t> for secure private network access.</a:t>
            </a:r>
          </a:p>
          <a:p>
            <a:r>
              <a:rPr lang="en-US" dirty="0"/>
              <a:t>Private Endpoints: Secure access to your app service with private endpoints, keeping traffic within the Azure network.</a:t>
            </a:r>
          </a:p>
          <a:p>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63994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Web App for Containers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Custom Docker Images: Deploy custom Docker images to run your app within isolated containers.</a:t>
            </a:r>
          </a:p>
          <a:p>
            <a:r>
              <a:rPr lang="en-US" dirty="0"/>
              <a:t>Multi-Container Support: Use Docker Compose to run multi-container applications seamlessly.</a:t>
            </a:r>
          </a:p>
          <a:p>
            <a:r>
              <a:rPr lang="en-US" dirty="0"/>
              <a:t>Integration with Azure Kubernetes Service (AKS): Easily transition containerized apps to a Kubernetes cluster for large-scale deployment.</a:t>
            </a:r>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082489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Static Web Apps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Single-Page Applications (SPAs): Supports frameworks like Angular, React, Vue.js, and </a:t>
            </a:r>
            <a:r>
              <a:rPr lang="en-US" dirty="0" err="1"/>
              <a:t>Blazor</a:t>
            </a:r>
            <a:r>
              <a:rPr lang="en-US" dirty="0"/>
              <a:t>.</a:t>
            </a:r>
          </a:p>
          <a:p>
            <a:r>
              <a:rPr lang="en-US" dirty="0"/>
              <a:t>Built-in CI/CD: Automatically build and deploy from GitHub or Azure DevOps repositories.</a:t>
            </a:r>
          </a:p>
          <a:p>
            <a:r>
              <a:rPr lang="en-US" dirty="0"/>
              <a:t>Global CDN: Serve your static web content via Azure’s Content Delivery Network (CDN) for fast, worldwide access.</a:t>
            </a:r>
          </a:p>
          <a:p>
            <a:r>
              <a:rPr lang="en-US" dirty="0"/>
              <a:t>Custom Domains and Free SSL: Easily add custom domains and get free SSL certificates for secure access.</a:t>
            </a:r>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88912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Serverless Computing</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Definition: Serverless computing allows developers to build and run applications without managing servers.</a:t>
            </a:r>
          </a:p>
          <a:p>
            <a:r>
              <a:rPr lang="en-US" dirty="0"/>
              <a:t>Key Concept: The cloud provider (Azure) handles server management, scaling, and infrastructure maintenance.</a:t>
            </a:r>
          </a:p>
          <a:p>
            <a:r>
              <a:rPr lang="en-US" dirty="0"/>
              <a:t>Developer Focus: Developers focus on writing code and developing applications, not on server maintenance.</a:t>
            </a:r>
          </a:p>
          <a:p>
            <a:r>
              <a:rPr lang="en-US" dirty="0"/>
              <a:t>Usage Example: Running code in response to events like HTTP requests, database changes, or file uploads.</a:t>
            </a:r>
          </a:p>
          <a:p>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62952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7AA4-9348-C753-FE61-4E6DC2542DBC}"/>
              </a:ext>
            </a:extLst>
          </p:cNvPr>
          <p:cNvSpPr>
            <a:spLocks noGrp="1"/>
          </p:cNvSpPr>
          <p:nvPr>
            <p:ph type="title"/>
          </p:nvPr>
        </p:nvSpPr>
        <p:spPr/>
        <p:txBody>
          <a:bodyPr/>
          <a:lstStyle/>
          <a:p>
            <a:r>
              <a:rPr lang="en-US" dirty="0"/>
              <a:t>NIST cloud reference architecture : Cloud Provider's Responsibilities</a:t>
            </a:r>
            <a:endParaRPr lang="en-PK" dirty="0"/>
          </a:p>
        </p:txBody>
      </p:sp>
      <p:sp>
        <p:nvSpPr>
          <p:cNvPr id="3" name="Content Placeholder 2">
            <a:extLst>
              <a:ext uri="{FF2B5EF4-FFF2-40B4-BE49-F238E27FC236}">
                <a16:creationId xmlns:a16="http://schemas.microsoft.com/office/drawing/2014/main" id="{FCD5185E-043E-C4E3-367F-3DF4654AB6DB}"/>
              </a:ext>
            </a:extLst>
          </p:cNvPr>
          <p:cNvSpPr>
            <a:spLocks noGrp="1"/>
          </p:cNvSpPr>
          <p:nvPr>
            <p:ph idx="1"/>
          </p:nvPr>
        </p:nvSpPr>
        <p:spPr/>
        <p:txBody>
          <a:bodyPr>
            <a:normAutofit lnSpcReduction="10000"/>
          </a:bodyPr>
          <a:lstStyle/>
          <a:p>
            <a:pPr marL="0" indent="0">
              <a:spcBef>
                <a:spcPts val="0"/>
              </a:spcBef>
              <a:spcAft>
                <a:spcPts val="0"/>
              </a:spcAft>
              <a:buNone/>
            </a:pPr>
            <a:r>
              <a:rPr lang="en-US" dirty="0"/>
              <a:t>The cloud provider's role involves these primary activities:</a:t>
            </a:r>
          </a:p>
          <a:p>
            <a:pPr marL="666900" lvl="1" indent="-342900">
              <a:spcBef>
                <a:spcPts val="0"/>
              </a:spcBef>
              <a:spcAft>
                <a:spcPts val="0"/>
              </a:spcAft>
              <a:buFont typeface="+mj-lt"/>
              <a:buAutoNum type="arabicPeriod"/>
            </a:pPr>
            <a:r>
              <a:rPr lang="en-US" b="1" dirty="0"/>
              <a:t>Service Deployment: </a:t>
            </a:r>
            <a:r>
              <a:rPr lang="en-US" dirty="0"/>
              <a:t>Determining the deployment model (public, private, hybrid, or community cloud).</a:t>
            </a:r>
          </a:p>
          <a:p>
            <a:pPr marL="666900" lvl="1" indent="-342900">
              <a:spcBef>
                <a:spcPts val="0"/>
              </a:spcBef>
              <a:spcAft>
                <a:spcPts val="0"/>
              </a:spcAft>
              <a:buFont typeface="+mj-lt"/>
              <a:buAutoNum type="arabicPeriod"/>
            </a:pPr>
            <a:r>
              <a:rPr lang="en-US" b="1" dirty="0"/>
              <a:t>Service Orchestration: </a:t>
            </a:r>
            <a:r>
              <a:rPr lang="en-US" dirty="0"/>
              <a:t>Coordinating and managing resources to deliver services to consumers.</a:t>
            </a:r>
          </a:p>
          <a:p>
            <a:pPr marL="666900" lvl="1" indent="-342900">
              <a:spcBef>
                <a:spcPts val="0"/>
              </a:spcBef>
              <a:spcAft>
                <a:spcPts val="0"/>
              </a:spcAft>
              <a:buFont typeface="+mj-lt"/>
              <a:buAutoNum type="arabicPeriod"/>
            </a:pPr>
            <a:r>
              <a:rPr lang="en-US" b="1" dirty="0"/>
              <a:t>Service Management: </a:t>
            </a:r>
            <a:r>
              <a:rPr lang="en-US" dirty="0"/>
              <a:t>Ensuring the operation, provisioning, and interoperability of services.</a:t>
            </a:r>
          </a:p>
          <a:p>
            <a:pPr marL="666900" lvl="1" indent="-342900">
              <a:spcBef>
                <a:spcPts val="0"/>
              </a:spcBef>
              <a:spcAft>
                <a:spcPts val="0"/>
              </a:spcAft>
              <a:buFont typeface="+mj-lt"/>
              <a:buAutoNum type="arabicPeriod"/>
            </a:pPr>
            <a:r>
              <a:rPr lang="en-US" b="1" dirty="0"/>
              <a:t>Security and Privacy Management: </a:t>
            </a:r>
            <a:r>
              <a:rPr lang="en-US" dirty="0"/>
              <a:t>Protecting the system and consumer data from unauthorized access while maintaining privacy.</a:t>
            </a:r>
          </a:p>
          <a:p>
            <a:pPr marL="324000" lvl="1" indent="0">
              <a:spcBef>
                <a:spcPts val="0"/>
              </a:spcBef>
              <a:spcAft>
                <a:spcPts val="0"/>
              </a:spcAft>
              <a:buNone/>
            </a:pPr>
            <a:endParaRPr lang="en-US" dirty="0"/>
          </a:p>
          <a:p>
            <a:pPr marL="0" indent="0">
              <a:spcBef>
                <a:spcPts val="0"/>
              </a:spcBef>
              <a:spcAft>
                <a:spcPts val="0"/>
              </a:spcAft>
              <a:buNone/>
            </a:pPr>
            <a:r>
              <a:rPr lang="en-US" b="1" dirty="0"/>
              <a:t>Service Orchestration:</a:t>
            </a:r>
          </a:p>
          <a:p>
            <a:pPr marL="0" indent="0">
              <a:spcBef>
                <a:spcPts val="0"/>
              </a:spcBef>
              <a:spcAft>
                <a:spcPts val="0"/>
              </a:spcAft>
              <a:buNone/>
            </a:pPr>
            <a:r>
              <a:rPr lang="en-US" dirty="0"/>
              <a:t>Orchestration involves the coordination of system components across three layers:</a:t>
            </a:r>
          </a:p>
          <a:p>
            <a:pPr marL="552600" lvl="1" indent="-228600">
              <a:spcBef>
                <a:spcPts val="0"/>
              </a:spcBef>
              <a:spcAft>
                <a:spcPts val="0"/>
              </a:spcAft>
              <a:buFont typeface="+mj-lt"/>
              <a:buAutoNum type="arabicPeriod"/>
            </a:pPr>
            <a:r>
              <a:rPr lang="en-US" b="1" dirty="0"/>
              <a:t>Service Layer:</a:t>
            </a:r>
            <a:r>
              <a:rPr lang="en-US" dirty="0"/>
              <a:t> Provides interfaces for consumers to access cloud services (SaaS, PaaS, IaaS).</a:t>
            </a:r>
          </a:p>
          <a:p>
            <a:pPr marL="552600" lvl="1" indent="-228600">
              <a:spcBef>
                <a:spcPts val="0"/>
              </a:spcBef>
              <a:spcAft>
                <a:spcPts val="0"/>
              </a:spcAft>
              <a:buFont typeface="+mj-lt"/>
              <a:buAutoNum type="arabicPeriod"/>
            </a:pPr>
            <a:r>
              <a:rPr lang="en-US" b="1" dirty="0"/>
              <a:t>Resource Abstraction and Control Layer: </a:t>
            </a:r>
            <a:r>
              <a:rPr lang="en-US" dirty="0"/>
              <a:t>Implements software-based control over physical resources, managing access and usage.</a:t>
            </a:r>
          </a:p>
          <a:p>
            <a:pPr marL="552600" lvl="1" indent="-228600">
              <a:spcBef>
                <a:spcPts val="0"/>
              </a:spcBef>
              <a:spcAft>
                <a:spcPts val="0"/>
              </a:spcAft>
              <a:buFont typeface="+mj-lt"/>
              <a:buAutoNum type="arabicPeriod"/>
            </a:pPr>
            <a:r>
              <a:rPr lang="en-US" b="1" dirty="0"/>
              <a:t>Physical Resource Layer: </a:t>
            </a:r>
            <a:r>
              <a:rPr lang="en-US" dirty="0"/>
              <a:t>Contains all physical computing resources such as servers, storage, networking devices, and infrastructure.</a:t>
            </a:r>
          </a:p>
          <a:p>
            <a:pPr marL="594000" lvl="2" indent="0">
              <a:spcBef>
                <a:spcPts val="0"/>
              </a:spcBef>
              <a:spcAft>
                <a:spcPts val="0"/>
              </a:spcAft>
              <a:buNone/>
            </a:pPr>
            <a:endParaRPr lang="en-US" dirty="0"/>
          </a:p>
          <a:p>
            <a:pPr marL="324000" lvl="1" indent="0">
              <a:spcBef>
                <a:spcPts val="0"/>
              </a:spcBef>
              <a:spcAft>
                <a:spcPts val="0"/>
              </a:spcAft>
              <a:buNone/>
            </a:pPr>
            <a:r>
              <a:rPr lang="en-US" dirty="0"/>
              <a:t>This architecture clarifies roles and responsibilities in cloud ecosystems and ensures that services are delivered efficiently while maintaining security, privacy, and operational transparency.</a:t>
            </a:r>
          </a:p>
        </p:txBody>
      </p:sp>
      <p:sp>
        <p:nvSpPr>
          <p:cNvPr id="4" name="Footer Placeholder 3">
            <a:extLst>
              <a:ext uri="{FF2B5EF4-FFF2-40B4-BE49-F238E27FC236}">
                <a16:creationId xmlns:a16="http://schemas.microsoft.com/office/drawing/2014/main" id="{32724480-83E0-FDF6-2252-45B064C27BD0}"/>
              </a:ext>
            </a:extLst>
          </p:cNvPr>
          <p:cNvSpPr>
            <a:spLocks noGrp="1"/>
          </p:cNvSpPr>
          <p:nvPr>
            <p:ph type="ftr" sz="quarter" idx="11"/>
          </p:nvPr>
        </p:nvSpPr>
        <p:spPr/>
        <p:txBody>
          <a:bodyPr/>
          <a:lstStyle/>
          <a:p>
            <a:r>
              <a:rPr lang="en-US" dirty="0"/>
              <a:t>CS4037 - Muhammad Sudais</a:t>
            </a:r>
          </a:p>
        </p:txBody>
      </p:sp>
    </p:spTree>
    <p:extLst>
      <p:ext uri="{BB962C8B-B14F-4D97-AF65-F5344CB8AC3E}">
        <p14:creationId xmlns:p14="http://schemas.microsoft.com/office/powerpoint/2010/main" val="82116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Why SERVERLESS?</a:t>
            </a:r>
            <a:endParaRPr lang="en-PK">
              <a:solidFill>
                <a:srgbClr val="FFFF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61870" y="723900"/>
            <a:ext cx="7183597" cy="3152362"/>
          </a:xfrm>
        </p:spPr>
        <p:txBody>
          <a:bodyPr>
            <a:normAutofit/>
          </a:bodyPr>
          <a:lstStyle/>
          <a:p>
            <a:r>
              <a:rPr lang="en-US" dirty="0"/>
              <a:t>Cost Efficiency: Pay only for actual usage; no costs for idle resources (consumption-based pricing).</a:t>
            </a:r>
          </a:p>
          <a:p>
            <a:r>
              <a:rPr lang="en-US" dirty="0"/>
              <a:t>Scalability: Automatically scales up or down based on demand.</a:t>
            </a:r>
          </a:p>
          <a:p>
            <a:r>
              <a:rPr lang="en-US" dirty="0"/>
              <a:t>Reduced Operational Overhead: No need to manage physical infrastructure or servers.</a:t>
            </a:r>
          </a:p>
          <a:p>
            <a:r>
              <a:rPr lang="en-US" dirty="0"/>
              <a:t>Focus on Code: Developers concentrate on coding rather than infrastructure management.</a:t>
            </a:r>
          </a:p>
          <a:p>
            <a:endParaRPr lang="en-PK" dirty="0"/>
          </a:p>
        </p:txBody>
      </p:sp>
      <p:pic>
        <p:nvPicPr>
          <p:cNvPr id="6" name="Picture 5" descr="A diagram of a diagram of a diagram&#10;&#10;Description automatically generated">
            <a:extLst>
              <a:ext uri="{FF2B5EF4-FFF2-40B4-BE49-F238E27FC236}">
                <a16:creationId xmlns:a16="http://schemas.microsoft.com/office/drawing/2014/main" id="{72F8D7D0-134F-3AA4-FF94-F42760E01055}"/>
              </a:ext>
            </a:extLst>
          </p:cNvPr>
          <p:cNvPicPr>
            <a:picLocks noChangeAspect="1"/>
          </p:cNvPicPr>
          <p:nvPr/>
        </p:nvPicPr>
        <p:blipFill>
          <a:blip r:embed="rId2"/>
          <a:stretch>
            <a:fillRect/>
          </a:stretch>
        </p:blipFill>
        <p:spPr>
          <a:xfrm>
            <a:off x="5102503" y="4149588"/>
            <a:ext cx="6102330" cy="2196838"/>
          </a:xfrm>
          <a:prstGeom prst="rect">
            <a:avLst/>
          </a:prstGeom>
        </p:spPr>
      </p:pic>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3046707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Functions: The Core of Serverless Computing</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Definition: Azure Functions is a serverless compute service that executes code in response to triggers.</a:t>
            </a:r>
          </a:p>
          <a:p>
            <a:r>
              <a:rPr lang="en-US" dirty="0"/>
              <a:t>Use Cases: Backend logic for APIs, integrations, event handling, data processing.</a:t>
            </a:r>
          </a:p>
          <a:p>
            <a:r>
              <a:rPr lang="en-US" dirty="0"/>
              <a:t>Event-Driven: Executes functions in response to events (HTTP requests, message queues, etc.).</a:t>
            </a:r>
          </a:p>
          <a:p>
            <a:r>
              <a:rPr lang="en-US" dirty="0"/>
              <a:t>Key Benefits:</a:t>
            </a:r>
          </a:p>
          <a:p>
            <a:pPr lvl="1"/>
            <a:r>
              <a:rPr lang="en-US" dirty="0"/>
              <a:t>Minimal code maintenance</a:t>
            </a:r>
          </a:p>
          <a:p>
            <a:pPr lvl="1"/>
            <a:r>
              <a:rPr lang="en-US" dirty="0"/>
              <a:t>Cost-effective (pay-as-you-go)</a:t>
            </a:r>
          </a:p>
          <a:p>
            <a:pPr lvl="1"/>
            <a:r>
              <a:rPr lang="en-US" dirty="0"/>
              <a:t>Flexibility in programming languages</a:t>
            </a:r>
          </a:p>
          <a:p>
            <a:pPr lvl="1"/>
            <a:r>
              <a:rPr lang="en-US" dirty="0"/>
              <a:t>Built-in autoscaling</a:t>
            </a:r>
          </a:p>
          <a:p>
            <a:pPr lvl="1"/>
            <a:r>
              <a:rPr lang="en-US" dirty="0"/>
              <a:t>Wide integration options with other Azure services</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79493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Components of Azure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Triggers: Initiate function execution based on events (e.g., HTTP request, timer, queue message).</a:t>
            </a:r>
          </a:p>
          <a:p>
            <a:pPr lvl="1"/>
            <a:r>
              <a:rPr lang="en-US" dirty="0"/>
              <a:t>Example: HTTP Trigger, Timer Trigger, Blob Trigger.</a:t>
            </a:r>
          </a:p>
          <a:p>
            <a:r>
              <a:rPr lang="en-US" dirty="0"/>
              <a:t>Bindings: Connect input and output resources to the function.</a:t>
            </a:r>
          </a:p>
          <a:p>
            <a:pPr lvl="1"/>
            <a:r>
              <a:rPr lang="en-US" dirty="0"/>
              <a:t>Input Bindings: Receive data from a source (e.g., queue, blob storage).</a:t>
            </a:r>
          </a:p>
          <a:p>
            <a:pPr lvl="1"/>
            <a:r>
              <a:rPr lang="en-US" dirty="0"/>
              <a:t>Output Bindings: Send data to a destination (e.g., database, queue).</a:t>
            </a:r>
          </a:p>
          <a:p>
            <a:pPr lvl="1"/>
            <a:r>
              <a:rPr lang="en-US" dirty="0"/>
              <a:t>Direction Properties:</a:t>
            </a:r>
          </a:p>
          <a:p>
            <a:pPr lvl="2"/>
            <a:r>
              <a:rPr lang="en-US" dirty="0"/>
              <a:t>In: Data coming into the function.</a:t>
            </a:r>
          </a:p>
          <a:p>
            <a:pPr lvl="2"/>
            <a:r>
              <a:rPr lang="en-US" dirty="0"/>
              <a:t>Out: Data going out of the function.</a:t>
            </a:r>
          </a:p>
          <a:p>
            <a:pPr lvl="2"/>
            <a:r>
              <a:rPr lang="en-US" dirty="0" err="1"/>
              <a:t>InOut</a:t>
            </a:r>
            <a:r>
              <a:rPr lang="en-US" dirty="0"/>
              <a:t>: Data both coming in and going out (for certain bindings).</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dirty="0"/>
              <a:t>CS4037 - Muhammad Sudais</a:t>
            </a:r>
            <a:endParaRPr lang="en-US"/>
          </a:p>
        </p:txBody>
      </p:sp>
    </p:spTree>
    <p:extLst>
      <p:ext uri="{BB962C8B-B14F-4D97-AF65-F5344CB8AC3E}">
        <p14:creationId xmlns:p14="http://schemas.microsoft.com/office/powerpoint/2010/main" val="1766891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Creating Azure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Supported Languages: C#, Java, JavaScript, Python, TypeScript, PowerShell, etc.</a:t>
            </a:r>
          </a:p>
          <a:p>
            <a:r>
              <a:rPr lang="en-US" dirty="0"/>
              <a:t>Development Tools: Azure Portal, Visual Studio, Visual Studio Code.</a:t>
            </a:r>
          </a:p>
          <a:p>
            <a:r>
              <a:rPr lang="en-US" dirty="0"/>
              <a:t>Getting Started: Follow Microsoft’s </a:t>
            </a:r>
            <a:r>
              <a:rPr lang="en-US" dirty="0">
                <a:hlinkClick r:id="rId2"/>
              </a:rPr>
              <a:t>guide</a:t>
            </a:r>
            <a:r>
              <a:rPr lang="en-US" dirty="0"/>
              <a:t> for creating your first Azure Function.</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736696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Durable Functions: Extending Serverless with Stateful Workflows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Definition: Extension of Azure Functions for creating stateful workflows and orchestration.</a:t>
            </a:r>
          </a:p>
          <a:p>
            <a:r>
              <a:rPr lang="en-US" dirty="0"/>
              <a:t>Purpose: Manage complex workflows with long-running operations and state management.</a:t>
            </a:r>
          </a:p>
          <a:p>
            <a:r>
              <a:rPr lang="en-US" dirty="0"/>
              <a:t>Benefits:</a:t>
            </a:r>
          </a:p>
          <a:p>
            <a:pPr lvl="1"/>
            <a:r>
              <a:rPr lang="en-US" dirty="0"/>
              <a:t>Automates business processes</a:t>
            </a:r>
          </a:p>
          <a:p>
            <a:pPr lvl="1"/>
            <a:r>
              <a:rPr lang="en-US" dirty="0"/>
              <a:t>Manages state and checkpoints</a:t>
            </a:r>
          </a:p>
          <a:p>
            <a:pPr lvl="1"/>
            <a:r>
              <a:rPr lang="en-US" dirty="0"/>
              <a:t>Reduces manual state management coding</a:t>
            </a:r>
          </a:p>
          <a:p>
            <a:pPr lvl="1"/>
            <a:r>
              <a:rPr lang="en-US" dirty="0"/>
              <a:t>Supports multiple languages (C#, JavaScript, Python, F#, PowerShell)</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933060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Features and Benefits of Azure Durable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Stateful Workflows: Maintains state across function executions.</a:t>
            </a:r>
          </a:p>
          <a:p>
            <a:r>
              <a:rPr lang="en-US" dirty="0"/>
              <a:t>Complex Workflow Handling: Automate scenarios like approval workflows or waiting for external events.</a:t>
            </a:r>
          </a:p>
          <a:p>
            <a:r>
              <a:rPr lang="en-US" dirty="0"/>
              <a:t>Reduced Infrastructure Maintenance: Focus on developing logic instead of managing infrastructure.</a:t>
            </a:r>
          </a:p>
          <a:p>
            <a:r>
              <a:rPr lang="en-US" dirty="0"/>
              <a:t>Cost Efficiency: Pay only when function apps are running.</a:t>
            </a:r>
          </a:p>
          <a:p>
            <a:r>
              <a:rPr lang="en-US" dirty="0"/>
              <a:t>Integration Flexibility: Easily integrates with other Azure services and APIs.</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856924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609906" y="702155"/>
            <a:ext cx="3568661" cy="1269713"/>
          </a:xfrm>
        </p:spPr>
        <p:txBody>
          <a:bodyPr>
            <a:normAutofit/>
          </a:bodyPr>
          <a:lstStyle/>
          <a:p>
            <a:r>
              <a:rPr lang="en-US" dirty="0"/>
              <a:t>Components of Azure Durable Functions</a:t>
            </a:r>
            <a:endParaRPr lang="en-PK" dirty="0"/>
          </a:p>
        </p:txBody>
      </p:sp>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609906" y="2340864"/>
            <a:ext cx="3568661" cy="3634486"/>
          </a:xfrm>
        </p:spPr>
        <p:txBody>
          <a:bodyPr>
            <a:normAutofit/>
          </a:bodyPr>
          <a:lstStyle/>
          <a:p>
            <a:pPr>
              <a:lnSpc>
                <a:spcPct val="110000"/>
              </a:lnSpc>
            </a:pPr>
            <a:r>
              <a:rPr lang="en-US" sz="1200"/>
              <a:t>Client Functions: Initiate the orchestration workflow. Example: HTTP-triggered client function.</a:t>
            </a:r>
          </a:p>
          <a:p>
            <a:pPr>
              <a:lnSpc>
                <a:spcPct val="110000"/>
              </a:lnSpc>
            </a:pPr>
            <a:r>
              <a:rPr lang="en-US" sz="1200"/>
              <a:t>Orchestrator Functions: Manage the execution and coordination of workflows. Example: Orchestrator function handling business logic.</a:t>
            </a:r>
          </a:p>
          <a:p>
            <a:pPr>
              <a:lnSpc>
                <a:spcPct val="110000"/>
              </a:lnSpc>
            </a:pPr>
            <a:r>
              <a:rPr lang="en-US" sz="1200"/>
              <a:t>Activity Functions: Perform individual tasks within workflows. Example: Functions performing data processing.</a:t>
            </a:r>
          </a:p>
          <a:p>
            <a:pPr>
              <a:lnSpc>
                <a:spcPct val="110000"/>
              </a:lnSpc>
            </a:pPr>
            <a:r>
              <a:rPr lang="en-US" sz="1200"/>
              <a:t>Entity Functions: Manage stateful entities within workflows. Example: Functions managing user states or session data.</a:t>
            </a:r>
          </a:p>
          <a:p>
            <a:pPr>
              <a:lnSpc>
                <a:spcPct val="110000"/>
              </a:lnSpc>
            </a:pPr>
            <a:endParaRPr lang="en-PK" sz="1200"/>
          </a:p>
        </p:txBody>
      </p:sp>
      <p:pic>
        <p:nvPicPr>
          <p:cNvPr id="6" name="Picture 5" descr="A diagram of a diagram of a diagram&#10;&#10;Description automatically generated with medium confidence">
            <a:extLst>
              <a:ext uri="{FF2B5EF4-FFF2-40B4-BE49-F238E27FC236}">
                <a16:creationId xmlns:a16="http://schemas.microsoft.com/office/drawing/2014/main" id="{21CED8BF-A940-EE6D-CA14-C39D57727DDC}"/>
              </a:ext>
            </a:extLst>
          </p:cNvPr>
          <p:cNvPicPr>
            <a:picLocks noChangeAspect="1"/>
          </p:cNvPicPr>
          <p:nvPr/>
        </p:nvPicPr>
        <p:blipFill>
          <a:blip r:embed="rId2"/>
          <a:stretch>
            <a:fillRect/>
          </a:stretch>
        </p:blipFill>
        <p:spPr>
          <a:xfrm>
            <a:off x="4654296" y="1596002"/>
            <a:ext cx="6735272" cy="3485502"/>
          </a:xfrm>
          <a:prstGeom prst="rect">
            <a:avLst/>
          </a:prstGeom>
        </p:spPr>
      </p:pic>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45173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Client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Function: Start orchestration by triggering an orchestrator function.</a:t>
            </a:r>
          </a:p>
          <a:p>
            <a:r>
              <a:rPr lang="en-US" dirty="0"/>
              <a:t>Example: Triggered by HTTP, Blob storage, or Queue messages.</a:t>
            </a:r>
          </a:p>
          <a:p>
            <a:r>
              <a:rPr lang="en-US" dirty="0"/>
              <a:t>Example Code:</a:t>
            </a:r>
          </a:p>
          <a:p>
            <a:pPr marL="936000" lvl="3" indent="0">
              <a:buNone/>
            </a:pPr>
            <a:r>
              <a:rPr lang="en-US" dirty="0"/>
              <a:t>[</a:t>
            </a:r>
            <a:r>
              <a:rPr lang="en-US" dirty="0" err="1"/>
              <a:t>FunctionName</a:t>
            </a:r>
            <a:r>
              <a:rPr lang="en-US" dirty="0"/>
              <a:t>("</a:t>
            </a:r>
            <a:r>
              <a:rPr lang="en-US" dirty="0" err="1"/>
              <a:t>BlobTriggerStart</a:t>
            </a:r>
            <a:r>
              <a:rPr lang="en-US" dirty="0"/>
              <a:t>")]</a:t>
            </a:r>
          </a:p>
          <a:p>
            <a:pPr marL="936000" lvl="3" indent="0">
              <a:buNone/>
            </a:pPr>
            <a:r>
              <a:rPr lang="en-US" dirty="0"/>
              <a:t>public static async Task </a:t>
            </a:r>
            <a:r>
              <a:rPr lang="en-US" dirty="0" err="1"/>
              <a:t>BlobTriggerClientFunction</a:t>
            </a:r>
            <a:r>
              <a:rPr lang="en-US" dirty="0"/>
              <a:t>(</a:t>
            </a:r>
          </a:p>
          <a:p>
            <a:pPr marL="936000" lvl="3" indent="0">
              <a:buNone/>
            </a:pPr>
            <a:r>
              <a:rPr lang="en-US" dirty="0"/>
              <a:t>    [</a:t>
            </a:r>
            <a:r>
              <a:rPr lang="en-US" dirty="0" err="1"/>
              <a:t>BlobTrigger</a:t>
            </a:r>
            <a:r>
              <a:rPr lang="en-US" dirty="0"/>
              <a:t>("</a:t>
            </a:r>
            <a:r>
              <a:rPr lang="en-US" dirty="0" err="1"/>
              <a:t>photoscontainer</a:t>
            </a:r>
            <a:r>
              <a:rPr lang="en-US" dirty="0"/>
              <a:t>/{name}", Connection ="</a:t>
            </a:r>
            <a:r>
              <a:rPr lang="en-US" dirty="0" err="1"/>
              <a:t>StorageConnectionString</a:t>
            </a:r>
            <a:r>
              <a:rPr lang="en-US" dirty="0"/>
              <a:t>")]</a:t>
            </a:r>
          </a:p>
          <a:p>
            <a:pPr marL="936000" lvl="3" indent="0">
              <a:buNone/>
            </a:pPr>
            <a:r>
              <a:rPr lang="en-US" dirty="0"/>
              <a:t>    </a:t>
            </a:r>
            <a:r>
              <a:rPr lang="en-US" dirty="0" err="1"/>
              <a:t>CloudBlockBlob</a:t>
            </a:r>
            <a:r>
              <a:rPr lang="en-US" dirty="0"/>
              <a:t> </a:t>
            </a:r>
            <a:r>
              <a:rPr lang="en-US" dirty="0" err="1"/>
              <a:t>myBlob</a:t>
            </a:r>
            <a:r>
              <a:rPr lang="en-US" dirty="0"/>
              <a:t>, string name,</a:t>
            </a:r>
          </a:p>
          <a:p>
            <a:pPr marL="936000" lvl="3" indent="0">
              <a:buNone/>
            </a:pPr>
            <a:r>
              <a:rPr lang="en-US" dirty="0"/>
              <a:t>    </a:t>
            </a:r>
            <a:r>
              <a:rPr lang="en-US" dirty="0" err="1"/>
              <a:t>ILogger</a:t>
            </a:r>
            <a:r>
              <a:rPr lang="en-US" dirty="0"/>
              <a:t> log, [</a:t>
            </a:r>
            <a:r>
              <a:rPr lang="en-US" dirty="0" err="1"/>
              <a:t>DurableClient</a:t>
            </a:r>
            <a:r>
              <a:rPr lang="en-US" dirty="0"/>
              <a:t>] </a:t>
            </a:r>
            <a:r>
              <a:rPr lang="en-US" dirty="0" err="1"/>
              <a:t>IDurableOrchestrationClient</a:t>
            </a:r>
            <a:r>
              <a:rPr lang="en-US" dirty="0"/>
              <a:t> starter)</a:t>
            </a:r>
          </a:p>
          <a:p>
            <a:pPr marL="936000" lvl="3" indent="0">
              <a:buNone/>
            </a:pPr>
            <a:r>
              <a:rPr lang="en-US" dirty="0"/>
              <a:t>{</a:t>
            </a:r>
          </a:p>
          <a:p>
            <a:pPr marL="936000" lvl="3" indent="0">
              <a:buNone/>
            </a:pPr>
            <a:r>
              <a:rPr lang="en-US" dirty="0"/>
              <a:t>    // Function logic</a:t>
            </a:r>
          </a:p>
          <a:p>
            <a:pPr marL="936000" lvl="3" indent="0">
              <a:buNone/>
            </a:pPr>
            <a:r>
              <a:rPr lang="en-US" dirty="0"/>
              <a:t>}</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746180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Orchestrator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Role: Defines the sequence of tasks and workflow.</a:t>
            </a:r>
          </a:p>
          <a:p>
            <a:r>
              <a:rPr lang="en-US" dirty="0"/>
              <a:t>Characteristics: Must be deterministic.</a:t>
            </a:r>
          </a:p>
          <a:p>
            <a:r>
              <a:rPr lang="en-US" dirty="0"/>
              <a:t>Tasks: Can include activity functions, sub-orchestrations, and external events.</a:t>
            </a:r>
          </a:p>
          <a:p>
            <a:r>
              <a:rPr lang="en-US" dirty="0"/>
              <a:t>Example Code:</a:t>
            </a:r>
          </a:p>
          <a:p>
            <a:pPr marL="630000" lvl="2" indent="0">
              <a:buNone/>
            </a:pPr>
            <a:r>
              <a:rPr lang="en-US" dirty="0"/>
              <a:t>[</a:t>
            </a:r>
            <a:r>
              <a:rPr lang="en-US" dirty="0" err="1"/>
              <a:t>FunctionName</a:t>
            </a:r>
            <a:r>
              <a:rPr lang="en-US" dirty="0"/>
              <a:t>("</a:t>
            </a:r>
            <a:r>
              <a:rPr lang="en-US" dirty="0" err="1"/>
              <a:t>StorageOrchestrator</a:t>
            </a:r>
            <a:r>
              <a:rPr lang="en-US" dirty="0"/>
              <a:t>")]</a:t>
            </a:r>
          </a:p>
          <a:p>
            <a:pPr marL="630000" lvl="2" indent="0">
              <a:buNone/>
            </a:pPr>
            <a:r>
              <a:rPr lang="en-US" dirty="0"/>
              <a:t>public static async Task&lt;string&gt; </a:t>
            </a:r>
            <a:r>
              <a:rPr lang="en-US" dirty="0" err="1"/>
              <a:t>RunOrchestrator</a:t>
            </a:r>
            <a:r>
              <a:rPr lang="en-US" dirty="0"/>
              <a:t>(</a:t>
            </a:r>
          </a:p>
          <a:p>
            <a:pPr marL="630000" lvl="2" indent="0">
              <a:buNone/>
            </a:pPr>
            <a:r>
              <a:rPr lang="en-US" dirty="0"/>
              <a:t>    [</a:t>
            </a:r>
            <a:r>
              <a:rPr lang="en-US" dirty="0" err="1"/>
              <a:t>OrchestrationTrigger</a:t>
            </a:r>
            <a:r>
              <a:rPr lang="en-US" dirty="0"/>
              <a:t>] </a:t>
            </a:r>
            <a:r>
              <a:rPr lang="en-US" dirty="0" err="1"/>
              <a:t>IDurableOrchestrationContext</a:t>
            </a:r>
            <a:r>
              <a:rPr lang="en-US" dirty="0"/>
              <a:t> context, </a:t>
            </a:r>
            <a:r>
              <a:rPr lang="en-US" dirty="0" err="1"/>
              <a:t>ILogger</a:t>
            </a:r>
            <a:r>
              <a:rPr lang="en-US" dirty="0"/>
              <a:t> log)</a:t>
            </a:r>
          </a:p>
          <a:p>
            <a:pPr marL="630000" lvl="2" indent="0">
              <a:buNone/>
            </a:pPr>
            <a:r>
              <a:rPr lang="en-US" dirty="0"/>
              <a:t>{</a:t>
            </a:r>
          </a:p>
          <a:p>
            <a:pPr marL="630000" lvl="2" indent="0">
              <a:buNone/>
            </a:pPr>
            <a:r>
              <a:rPr lang="en-US" dirty="0"/>
              <a:t>    // Function logic</a:t>
            </a:r>
          </a:p>
          <a:p>
            <a:pPr marL="630000" lvl="2" indent="0">
              <a:buNone/>
            </a:pPr>
            <a:r>
              <a:rPr lang="en-US" dirty="0"/>
              <a:t>}</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410588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Activity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Role: Execute individual tasks within a workflow.</a:t>
            </a:r>
          </a:p>
          <a:p>
            <a:r>
              <a:rPr lang="en-US" dirty="0"/>
              <a:t>Characteristics: Short-lived and specific to a task.</a:t>
            </a:r>
          </a:p>
          <a:p>
            <a:r>
              <a:rPr lang="en-US" dirty="0"/>
              <a:t>Usage: Can run in parallel or sequentially.</a:t>
            </a:r>
          </a:p>
          <a:p>
            <a:r>
              <a:rPr lang="en-US" dirty="0"/>
              <a:t>Example Code:</a:t>
            </a:r>
          </a:p>
          <a:p>
            <a:pPr marL="594000" lvl="2" indent="0">
              <a:buNone/>
            </a:pPr>
            <a:r>
              <a:rPr lang="en-US" dirty="0"/>
              <a:t>[</a:t>
            </a:r>
            <a:r>
              <a:rPr lang="en-US" dirty="0" err="1"/>
              <a:t>FunctionName</a:t>
            </a:r>
            <a:r>
              <a:rPr lang="en-US" dirty="0"/>
              <a:t>("</a:t>
            </a:r>
            <a:r>
              <a:rPr lang="en-US" dirty="0" err="1"/>
              <a:t>SendMessageToServiceBusQueue</a:t>
            </a:r>
            <a:r>
              <a:rPr lang="en-US" dirty="0"/>
              <a:t>")]</a:t>
            </a:r>
          </a:p>
          <a:p>
            <a:pPr marL="594000" lvl="2" indent="0">
              <a:buNone/>
            </a:pPr>
            <a:r>
              <a:rPr lang="en-US" dirty="0"/>
              <a:t>public static async Task&lt;string&gt; </a:t>
            </a:r>
            <a:r>
              <a:rPr lang="en-US" dirty="0" err="1"/>
              <a:t>SendMessageToAzureServiceBusQueueAsync</a:t>
            </a:r>
            <a:r>
              <a:rPr lang="en-US" dirty="0"/>
              <a:t>(</a:t>
            </a:r>
          </a:p>
          <a:p>
            <a:pPr marL="594000" lvl="2" indent="0">
              <a:buNone/>
            </a:pPr>
            <a:r>
              <a:rPr lang="en-US" dirty="0"/>
              <a:t>    [</a:t>
            </a:r>
            <a:r>
              <a:rPr lang="en-US" dirty="0" err="1"/>
              <a:t>ActivityTrigger</a:t>
            </a:r>
            <a:r>
              <a:rPr lang="en-US" dirty="0"/>
              <a:t>] </a:t>
            </a:r>
            <a:r>
              <a:rPr lang="en-US" dirty="0" err="1"/>
              <a:t>CloudBlobItem</a:t>
            </a:r>
            <a:r>
              <a:rPr lang="en-US" dirty="0"/>
              <a:t> </a:t>
            </a:r>
            <a:r>
              <a:rPr lang="en-US" dirty="0" err="1"/>
              <a:t>uploadedBlob</a:t>
            </a:r>
            <a:r>
              <a:rPr lang="en-US" dirty="0"/>
              <a:t>, </a:t>
            </a:r>
            <a:r>
              <a:rPr lang="en-US" dirty="0" err="1"/>
              <a:t>ILogger</a:t>
            </a:r>
            <a:r>
              <a:rPr lang="en-US" dirty="0"/>
              <a:t> log, </a:t>
            </a:r>
            <a:r>
              <a:rPr lang="en-US" dirty="0" err="1"/>
              <a:t>ExecutionContext</a:t>
            </a:r>
            <a:r>
              <a:rPr lang="en-US" dirty="0"/>
              <a:t> </a:t>
            </a:r>
            <a:r>
              <a:rPr lang="en-US" dirty="0" err="1"/>
              <a:t>executionContext</a:t>
            </a:r>
            <a:r>
              <a:rPr lang="en-US" dirty="0"/>
              <a:t>)</a:t>
            </a:r>
          </a:p>
          <a:p>
            <a:pPr marL="594000" lvl="2" indent="0">
              <a:buNone/>
            </a:pPr>
            <a:r>
              <a:rPr lang="en-US" dirty="0"/>
              <a:t>{</a:t>
            </a:r>
          </a:p>
          <a:p>
            <a:pPr marL="594000" lvl="2" indent="0">
              <a:buNone/>
            </a:pPr>
            <a:r>
              <a:rPr lang="en-US" dirty="0"/>
              <a:t>    // Function logic</a:t>
            </a:r>
          </a:p>
          <a:p>
            <a:pPr marL="594000" lvl="2" indent="0">
              <a:buNone/>
            </a:pPr>
            <a:r>
              <a:rPr lang="en-US" dirty="0"/>
              <a:t>}</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4194145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p:txBody>
          <a:bodyPr/>
          <a:lstStyle/>
          <a:p>
            <a:r>
              <a:rPr lang="en-US" dirty="0"/>
              <a:t>Cloud Deployment Models</a:t>
            </a:r>
            <a:endParaRPr lang="en-PK" dirty="0"/>
          </a:p>
        </p:txBody>
      </p:sp>
      <p:sp>
        <p:nvSpPr>
          <p:cNvPr id="3" name="Content Placeholder 2">
            <a:extLst>
              <a:ext uri="{FF2B5EF4-FFF2-40B4-BE49-F238E27FC236}">
                <a16:creationId xmlns:a16="http://schemas.microsoft.com/office/drawing/2014/main" id="{7D12E0F3-162D-ED53-6A06-EBE70CBD3A69}"/>
              </a:ext>
            </a:extLst>
          </p:cNvPr>
          <p:cNvSpPr>
            <a:spLocks noGrp="1"/>
          </p:cNvSpPr>
          <p:nvPr>
            <p:ph idx="1"/>
          </p:nvPr>
        </p:nvSpPr>
        <p:spPr>
          <a:xfrm>
            <a:off x="581192" y="2340864"/>
            <a:ext cx="11029615" cy="1464220"/>
          </a:xfrm>
        </p:spPr>
        <p:txBody>
          <a:bodyPr/>
          <a:lstStyle/>
          <a:p>
            <a:r>
              <a:rPr lang="en-US" dirty="0"/>
              <a:t>Cloud services can be deployed in four main ways: Public, Private, Community, and Hybrid.</a:t>
            </a:r>
          </a:p>
          <a:p>
            <a:r>
              <a:rPr lang="en-US" dirty="0"/>
              <a:t>Each model defines the access boundary and relationship between the cloud and the consumer organization.</a:t>
            </a:r>
            <a:endParaRPr lang="en-PK" dirty="0"/>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549073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Entity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Role: Manages stateful entities with persistence.</a:t>
            </a:r>
          </a:p>
          <a:p>
            <a:r>
              <a:rPr lang="en-US" dirty="0"/>
              <a:t>Characteristics: Encapsulates state and behavior in a class.</a:t>
            </a:r>
          </a:p>
          <a:p>
            <a:r>
              <a:rPr lang="en-US" dirty="0"/>
              <a:t>Usage: Handles entities like users, orders, or inventory.</a:t>
            </a:r>
          </a:p>
          <a:p>
            <a:r>
              <a:rPr lang="en-US" dirty="0"/>
              <a:t>Key Features:</a:t>
            </a:r>
          </a:p>
          <a:p>
            <a:pPr lvl="1"/>
            <a:r>
              <a:rPr lang="en-US" dirty="0"/>
              <a:t>Optimistic Concurrency Control: Ensures consistency across concurrent operations.</a:t>
            </a:r>
          </a:p>
          <a:p>
            <a:pPr lvl="1"/>
            <a:r>
              <a:rPr lang="en-US" dirty="0"/>
              <a:t>Durable State Management: Maintains and updates entity state reliably.</a:t>
            </a:r>
          </a:p>
          <a:p>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354927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Developing Durable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Define Client Functions: Trigger orchestration with a specific binding.</a:t>
            </a:r>
          </a:p>
          <a:p>
            <a:r>
              <a:rPr lang="en-US" dirty="0"/>
              <a:t>Implement Orchestrator Functions: Design workflows and handle business logic.</a:t>
            </a:r>
          </a:p>
          <a:p>
            <a:r>
              <a:rPr lang="en-US" dirty="0"/>
              <a:t>Create Activity Functions: Break down tasks and manage execution.</a:t>
            </a:r>
          </a:p>
          <a:p>
            <a:r>
              <a:rPr lang="en-US" dirty="0"/>
              <a:t>Manage Entity Functions: Handle stateful entities and ensure consistency.</a:t>
            </a:r>
          </a:p>
          <a:p>
            <a:r>
              <a:rPr lang="en-US" dirty="0"/>
              <a:t>Resources:</a:t>
            </a:r>
          </a:p>
          <a:p>
            <a:pPr lvl="1"/>
            <a:r>
              <a:rPr lang="en-US" dirty="0">
                <a:hlinkClick r:id="rId2"/>
              </a:rPr>
              <a:t>Microsoft Documentation on Azure Durable Functions</a:t>
            </a:r>
            <a:endParaRPr lang="en-US" dirty="0"/>
          </a:p>
          <a:p>
            <a:pPr lvl="1"/>
            <a:r>
              <a:rPr lang="en-US" dirty="0">
                <a:hlinkClick r:id="rId3"/>
              </a:rPr>
              <a:t>GitHub: Durable Task Framework</a:t>
            </a:r>
            <a:endParaRPr lang="en-US" dirty="0"/>
          </a:p>
          <a:p>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36767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Common Patterns and Use Cases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Function Chaining: Sequence tasks in a specific order.</a:t>
            </a:r>
          </a:p>
          <a:p>
            <a:r>
              <a:rPr lang="en-US" dirty="0"/>
              <a:t>Fan-out/Fan-in: Execute tasks in parallel and aggregate results.</a:t>
            </a:r>
          </a:p>
          <a:p>
            <a:r>
              <a:rPr lang="en-US" dirty="0"/>
              <a:t>Human Interaction: Wait for external events like user input or approval.</a:t>
            </a:r>
          </a:p>
          <a:p>
            <a:r>
              <a:rPr lang="en-US" dirty="0"/>
              <a:t>Stateful Entities: Manage distributed stateful objects.</a:t>
            </a:r>
          </a:p>
          <a:p>
            <a:endParaRPr lang="en-US" dirty="0"/>
          </a:p>
          <a:p>
            <a:r>
              <a:rPr lang="en-US" dirty="0"/>
              <a:t>Examples:</a:t>
            </a:r>
          </a:p>
          <a:p>
            <a:pPr lvl="1"/>
            <a:r>
              <a:rPr lang="en-US" dirty="0"/>
              <a:t>Order Processing: Handle inventory checks, notifications, and shipments.</a:t>
            </a:r>
          </a:p>
          <a:p>
            <a:pPr lvl="1"/>
            <a:r>
              <a:rPr lang="en-US" dirty="0"/>
              <a:t>Approval Workflows: Automate processes requiring human intervention.</a:t>
            </a:r>
          </a:p>
          <a:p>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21497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Uses and Benefits of Entity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numCol="2">
            <a:normAutofit/>
          </a:bodyPr>
          <a:lstStyle/>
          <a:p>
            <a:r>
              <a:rPr lang="en-US" dirty="0"/>
              <a:t>Scalability</a:t>
            </a:r>
          </a:p>
          <a:p>
            <a:pPr lvl="1"/>
            <a:r>
              <a:rPr lang="en-US" dirty="0"/>
              <a:t>Handles many concurrent requests</a:t>
            </a:r>
          </a:p>
          <a:p>
            <a:pPr lvl="1"/>
            <a:r>
              <a:rPr lang="en-US" dirty="0"/>
              <a:t>Scales dynamically to meet demand</a:t>
            </a:r>
          </a:p>
          <a:p>
            <a:r>
              <a:rPr lang="en-US" dirty="0"/>
              <a:t>Reliability</a:t>
            </a:r>
          </a:p>
          <a:p>
            <a:pPr lvl="1"/>
            <a:r>
              <a:rPr lang="en-US" dirty="0"/>
              <a:t>Durable state storage</a:t>
            </a:r>
          </a:p>
          <a:p>
            <a:pPr lvl="1"/>
            <a:r>
              <a:rPr lang="en-US" dirty="0"/>
              <a:t>Highly available and fault-tolerant</a:t>
            </a:r>
          </a:p>
          <a:p>
            <a:r>
              <a:rPr lang="en-US" dirty="0"/>
              <a:t>Consistency</a:t>
            </a:r>
          </a:p>
          <a:p>
            <a:pPr lvl="1"/>
            <a:r>
              <a:rPr lang="en-US" dirty="0"/>
              <a:t>Optimistic concurrency control</a:t>
            </a:r>
          </a:p>
          <a:p>
            <a:pPr lvl="1"/>
            <a:r>
              <a:rPr lang="en-US" dirty="0"/>
              <a:t>Ensures correct order of updates</a:t>
            </a:r>
          </a:p>
          <a:p>
            <a:r>
              <a:rPr lang="en-US" dirty="0"/>
              <a:t>Encapsulation</a:t>
            </a:r>
          </a:p>
          <a:p>
            <a:pPr lvl="1"/>
            <a:r>
              <a:rPr lang="en-US" dirty="0"/>
              <a:t>Encapsulates logic and state in a single class</a:t>
            </a:r>
          </a:p>
          <a:p>
            <a:pPr lvl="1"/>
            <a:r>
              <a:rPr lang="en-US" dirty="0"/>
              <a:t>Easier to maintain and evolve</a:t>
            </a:r>
          </a:p>
          <a:p>
            <a:r>
              <a:rPr lang="en-US" dirty="0"/>
              <a:t>Reusability</a:t>
            </a:r>
          </a:p>
          <a:p>
            <a:pPr lvl="1"/>
            <a:r>
              <a:rPr lang="en-US" dirty="0"/>
              <a:t>Can be used across multiple workflows</a:t>
            </a:r>
          </a:p>
          <a:p>
            <a:pPr lvl="1"/>
            <a:r>
              <a:rPr lang="en-US" dirty="0"/>
              <a:t>Reuse stateful entities in different parts of an application</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10717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581192" y="702156"/>
            <a:ext cx="11029616" cy="1188720"/>
          </a:xfrm>
        </p:spPr>
        <p:txBody>
          <a:bodyPr>
            <a:normAutofit/>
          </a:bodyPr>
          <a:lstStyle/>
          <a:p>
            <a:r>
              <a:rPr lang="en-US"/>
              <a:t>Durable Function Types</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graphicFrame>
        <p:nvGraphicFramePr>
          <p:cNvPr id="6" name="Content Placeholder 2">
            <a:extLst>
              <a:ext uri="{FF2B5EF4-FFF2-40B4-BE49-F238E27FC236}">
                <a16:creationId xmlns:a16="http://schemas.microsoft.com/office/drawing/2014/main" id="{510E49E9-2AC9-D556-EE4C-CDBDEA4E1F82}"/>
              </a:ext>
            </a:extLst>
          </p:cNvPr>
          <p:cNvGraphicFramePr>
            <a:graphicFrameLocks noGrp="1"/>
          </p:cNvGraphicFramePr>
          <p:nvPr>
            <p:ph idx="1"/>
            <p:extLst>
              <p:ext uri="{D42A27DB-BD31-4B8C-83A1-F6EECF244321}">
                <p14:modId xmlns:p14="http://schemas.microsoft.com/office/powerpoint/2010/main" val="123895015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92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Application Patterns: Function Chaining</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pPr>
              <a:lnSpc>
                <a:spcPct val="110000"/>
              </a:lnSpc>
            </a:pPr>
            <a:r>
              <a:rPr lang="en-US" dirty="0"/>
              <a:t>Sequential execution of functions</a:t>
            </a:r>
            <a:endParaRPr lang="en-US"/>
          </a:p>
          <a:p>
            <a:pPr>
              <a:lnSpc>
                <a:spcPct val="110000"/>
              </a:lnSpc>
            </a:pPr>
            <a:r>
              <a:rPr lang="en-US" dirty="0"/>
              <a:t>Each function’s output is the next function’s input</a:t>
            </a:r>
            <a:endParaRPr lang="en-US"/>
          </a:p>
          <a:p>
            <a:pPr>
              <a:lnSpc>
                <a:spcPct val="110000"/>
              </a:lnSpc>
            </a:pPr>
            <a:endParaRPr lang="en-US"/>
          </a:p>
          <a:p>
            <a:pPr marL="0" indent="0">
              <a:lnSpc>
                <a:spcPct val="110000"/>
              </a:lnSpc>
              <a:buNone/>
            </a:pPr>
            <a:r>
              <a:rPr lang="en-US" dirty="0"/>
              <a:t>[</a:t>
            </a:r>
            <a:r>
              <a:rPr lang="en-US" dirty="0" err="1"/>
              <a:t>FunctionName</a:t>
            </a:r>
            <a:r>
              <a:rPr lang="en-US" dirty="0"/>
              <a:t>("</a:t>
            </a:r>
            <a:r>
              <a:rPr lang="en-US" dirty="0" err="1"/>
              <a:t>FunctionChainingExample</a:t>
            </a:r>
            <a:r>
              <a:rPr lang="en-US" dirty="0"/>
              <a:t>")]</a:t>
            </a:r>
            <a:endParaRPr lang="en-US"/>
          </a:p>
          <a:p>
            <a:pPr marL="0" indent="0">
              <a:lnSpc>
                <a:spcPct val="110000"/>
              </a:lnSpc>
              <a:buNone/>
            </a:pPr>
            <a:r>
              <a:rPr lang="en-US" dirty="0"/>
              <a:t>public static async Task&lt;object&gt; Run([</a:t>
            </a:r>
            <a:r>
              <a:rPr lang="en-US" dirty="0" err="1"/>
              <a:t>OrchestrationTrigger</a:t>
            </a:r>
            <a:r>
              <a:rPr lang="en-US" dirty="0"/>
              <a:t>] </a:t>
            </a:r>
            <a:r>
              <a:rPr lang="en-US" dirty="0" err="1"/>
              <a:t>IDurableOrchestrationContext</a:t>
            </a:r>
            <a:r>
              <a:rPr lang="en-US" dirty="0"/>
              <a:t> context)</a:t>
            </a:r>
            <a:endParaRPr lang="en-US"/>
          </a:p>
          <a:p>
            <a:pPr marL="0" indent="0">
              <a:lnSpc>
                <a:spcPct val="110000"/>
              </a:lnSpc>
              <a:buNone/>
            </a:pPr>
            <a:r>
              <a:rPr lang="en-US" dirty="0"/>
              <a:t>{</a:t>
            </a:r>
            <a:endParaRPr lang="en-US"/>
          </a:p>
          <a:p>
            <a:pPr marL="0" indent="0">
              <a:lnSpc>
                <a:spcPct val="110000"/>
              </a:lnSpc>
              <a:buNone/>
            </a:pPr>
            <a:r>
              <a:rPr lang="en-US" dirty="0"/>
              <a:t>    var res1 = await </a:t>
            </a:r>
            <a:r>
              <a:rPr lang="en-US" dirty="0" err="1"/>
              <a:t>context.CallActivityAsync</a:t>
            </a:r>
            <a:r>
              <a:rPr lang="en-US" dirty="0"/>
              <a:t>&lt;object&gt;("myfunc1", null);</a:t>
            </a:r>
            <a:endParaRPr lang="en-US"/>
          </a:p>
          <a:p>
            <a:pPr marL="0" indent="0">
              <a:lnSpc>
                <a:spcPct val="110000"/>
              </a:lnSpc>
              <a:buNone/>
            </a:pPr>
            <a:r>
              <a:rPr lang="en-US" dirty="0"/>
              <a:t>    var res2 = await </a:t>
            </a:r>
            <a:r>
              <a:rPr lang="en-US" dirty="0" err="1"/>
              <a:t>context.CallActivityAsync</a:t>
            </a:r>
            <a:r>
              <a:rPr lang="en-US" dirty="0"/>
              <a:t>&lt;object&gt;("myfunc2", res1);</a:t>
            </a:r>
            <a:endParaRPr lang="en-US"/>
          </a:p>
          <a:p>
            <a:pPr marL="0" indent="0">
              <a:lnSpc>
                <a:spcPct val="110000"/>
              </a:lnSpc>
              <a:buNone/>
            </a:pPr>
            <a:r>
              <a:rPr lang="en-US" dirty="0"/>
              <a:t>    var </a:t>
            </a:r>
            <a:r>
              <a:rPr lang="en-US" dirty="0" err="1"/>
              <a:t>finalresult</a:t>
            </a:r>
            <a:r>
              <a:rPr lang="en-US" dirty="0"/>
              <a:t> = await </a:t>
            </a:r>
            <a:r>
              <a:rPr lang="en-US" dirty="0" err="1"/>
              <a:t>context.CallActivityAsync</a:t>
            </a:r>
            <a:r>
              <a:rPr lang="en-US" dirty="0"/>
              <a:t>&lt;object&gt;("myfunc3", res2);</a:t>
            </a:r>
            <a:endParaRPr lang="en-US"/>
          </a:p>
          <a:p>
            <a:pPr marL="0" indent="0">
              <a:lnSpc>
                <a:spcPct val="110000"/>
              </a:lnSpc>
              <a:buNone/>
            </a:pPr>
            <a:r>
              <a:rPr lang="en-US" dirty="0"/>
              <a:t>    return await </a:t>
            </a:r>
            <a:r>
              <a:rPr lang="en-US" dirty="0" err="1"/>
              <a:t>context.CallActivityAsync</a:t>
            </a:r>
            <a:r>
              <a:rPr lang="en-US" dirty="0"/>
              <a:t>&lt;object&gt;("myfunc4", </a:t>
            </a:r>
            <a:r>
              <a:rPr lang="en-US" dirty="0" err="1"/>
              <a:t>finalresult</a:t>
            </a:r>
            <a:r>
              <a:rPr lang="en-US" dirty="0"/>
              <a:t>);</a:t>
            </a:r>
            <a:endParaRPr lang="en-US"/>
          </a:p>
          <a:p>
            <a:pPr marL="0" indent="0">
              <a:lnSpc>
                <a:spcPct val="110000"/>
              </a:lnSpc>
              <a:buNone/>
            </a:pPr>
            <a:r>
              <a:rPr lang="en-US" dirty="0"/>
              <a:t>}</a:t>
            </a:r>
            <a:endParaRPr lang="en-PK"/>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245599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Application Patterns: Fan-out/Fan-in</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597643"/>
            <a:ext cx="6885917" cy="5841925"/>
          </a:xfrm>
        </p:spPr>
        <p:txBody>
          <a:bodyPr>
            <a:normAutofit/>
          </a:bodyPr>
          <a:lstStyle/>
          <a:p>
            <a:r>
              <a:rPr lang="en-US" dirty="0"/>
              <a:t>Executes multiple functions in parallel</a:t>
            </a:r>
          </a:p>
          <a:p>
            <a:r>
              <a:rPr lang="en-US" dirty="0"/>
              <a:t>Aggregates results</a:t>
            </a:r>
          </a:p>
          <a:p>
            <a:pPr marL="630000" lvl="2" indent="0">
              <a:spcBef>
                <a:spcPts val="0"/>
              </a:spcBef>
              <a:spcAft>
                <a:spcPts val="0"/>
              </a:spcAft>
              <a:buNone/>
            </a:pPr>
            <a:r>
              <a:rPr lang="en-US" sz="1600" dirty="0"/>
              <a:t>[</a:t>
            </a:r>
            <a:r>
              <a:rPr lang="en-US" sz="1600" dirty="0" err="1"/>
              <a:t>FunctionName</a:t>
            </a:r>
            <a:r>
              <a:rPr lang="en-US" sz="1600" dirty="0"/>
              <a:t>("</a:t>
            </a:r>
            <a:r>
              <a:rPr lang="en-US" sz="1600" dirty="0" err="1"/>
              <a:t>FanOutFanInExample</a:t>
            </a:r>
            <a:r>
              <a:rPr lang="en-US" sz="1600" dirty="0"/>
              <a:t>")]</a:t>
            </a:r>
          </a:p>
          <a:p>
            <a:pPr marL="630000" lvl="2" indent="0">
              <a:spcBef>
                <a:spcPts val="0"/>
              </a:spcBef>
              <a:spcAft>
                <a:spcPts val="0"/>
              </a:spcAft>
              <a:buNone/>
            </a:pPr>
            <a:r>
              <a:rPr lang="en-US" sz="1600" dirty="0"/>
              <a:t>public static async Task Run([</a:t>
            </a:r>
            <a:r>
              <a:rPr lang="en-US" sz="1600" dirty="0" err="1"/>
              <a:t>OrchestrationTrigger</a:t>
            </a:r>
            <a:r>
              <a:rPr lang="en-US" sz="1600" dirty="0"/>
              <a:t>] </a:t>
            </a:r>
            <a:r>
              <a:rPr lang="en-US" sz="1600" dirty="0" err="1"/>
              <a:t>IDurableOrchestrationContext</a:t>
            </a:r>
            <a:r>
              <a:rPr lang="en-US" sz="1600" dirty="0"/>
              <a:t> context)</a:t>
            </a:r>
          </a:p>
          <a:p>
            <a:pPr marL="630000" lvl="2" indent="0">
              <a:spcBef>
                <a:spcPts val="0"/>
              </a:spcBef>
              <a:spcAft>
                <a:spcPts val="0"/>
              </a:spcAft>
              <a:buNone/>
            </a:pPr>
            <a:r>
              <a:rPr lang="en-US" sz="1600" dirty="0"/>
              <a:t>{</a:t>
            </a:r>
          </a:p>
          <a:p>
            <a:pPr marL="630000" lvl="2" indent="0">
              <a:spcBef>
                <a:spcPts val="0"/>
              </a:spcBef>
              <a:spcAft>
                <a:spcPts val="0"/>
              </a:spcAft>
              <a:buNone/>
            </a:pPr>
            <a:r>
              <a:rPr lang="en-US" sz="1600" dirty="0"/>
              <a:t>    var </a:t>
            </a:r>
            <a:r>
              <a:rPr lang="en-US" sz="1600" dirty="0" err="1"/>
              <a:t>parallelTasks</a:t>
            </a:r>
            <a:r>
              <a:rPr lang="en-US" sz="1600" dirty="0"/>
              <a:t> = new List&lt;Task&lt;int&gt;&gt;();</a:t>
            </a:r>
          </a:p>
          <a:p>
            <a:pPr marL="630000" lvl="2" indent="0">
              <a:spcBef>
                <a:spcPts val="0"/>
              </a:spcBef>
              <a:spcAft>
                <a:spcPts val="0"/>
              </a:spcAft>
              <a:buNone/>
            </a:pPr>
            <a:r>
              <a:rPr lang="en-US" sz="1600" dirty="0"/>
              <a:t>    object[] </a:t>
            </a:r>
            <a:r>
              <a:rPr lang="en-US" sz="1600" dirty="0" err="1"/>
              <a:t>workBatch</a:t>
            </a:r>
            <a:r>
              <a:rPr lang="en-US" sz="1600" dirty="0"/>
              <a:t> = await </a:t>
            </a:r>
            <a:r>
              <a:rPr lang="en-US" sz="1600" dirty="0" err="1"/>
              <a:t>context.CallActivityAsync</a:t>
            </a:r>
            <a:r>
              <a:rPr lang="en-US" sz="1600" dirty="0"/>
              <a:t>&lt;object[]&gt;("F1", null);</a:t>
            </a:r>
          </a:p>
          <a:p>
            <a:pPr marL="630000" lvl="2" indent="0">
              <a:spcBef>
                <a:spcPts val="0"/>
              </a:spcBef>
              <a:spcAft>
                <a:spcPts val="0"/>
              </a:spcAft>
              <a:buNone/>
            </a:pPr>
            <a:r>
              <a:rPr lang="en-US" sz="1600" dirty="0"/>
              <a:t>    for (int </a:t>
            </a:r>
            <a:r>
              <a:rPr lang="en-US" sz="1600" dirty="0" err="1"/>
              <a:t>i</a:t>
            </a:r>
            <a:r>
              <a:rPr lang="en-US" sz="1600" dirty="0"/>
              <a:t> = 0; </a:t>
            </a:r>
            <a:r>
              <a:rPr lang="en-US" sz="1600" dirty="0" err="1"/>
              <a:t>i</a:t>
            </a:r>
            <a:r>
              <a:rPr lang="en-US" sz="1600" dirty="0"/>
              <a:t> &lt; </a:t>
            </a:r>
            <a:r>
              <a:rPr lang="en-US" sz="1600" dirty="0" err="1"/>
              <a:t>workBatch.Length</a:t>
            </a:r>
            <a:r>
              <a:rPr lang="en-US" sz="1600" dirty="0"/>
              <a:t>; </a:t>
            </a:r>
            <a:r>
              <a:rPr lang="en-US" sz="1600" dirty="0" err="1"/>
              <a:t>i</a:t>
            </a:r>
            <a:r>
              <a:rPr lang="en-US" sz="1600" dirty="0"/>
              <a:t>++)</a:t>
            </a:r>
          </a:p>
          <a:p>
            <a:pPr marL="630000" lvl="2" indent="0">
              <a:spcBef>
                <a:spcPts val="0"/>
              </a:spcBef>
              <a:spcAft>
                <a:spcPts val="0"/>
              </a:spcAft>
              <a:buNone/>
            </a:pPr>
            <a:r>
              <a:rPr lang="en-US" sz="1600" dirty="0"/>
              <a:t>    {</a:t>
            </a:r>
          </a:p>
          <a:p>
            <a:pPr marL="630000" lvl="2" indent="0">
              <a:spcBef>
                <a:spcPts val="0"/>
              </a:spcBef>
              <a:spcAft>
                <a:spcPts val="0"/>
              </a:spcAft>
              <a:buNone/>
            </a:pPr>
            <a:r>
              <a:rPr lang="en-US" sz="1600" dirty="0"/>
              <a:t>        Task&lt;int&gt; task = </a:t>
            </a:r>
            <a:r>
              <a:rPr lang="en-US" sz="1600" dirty="0" err="1"/>
              <a:t>context.CallActivityAsync</a:t>
            </a:r>
            <a:r>
              <a:rPr lang="en-US" sz="1600" dirty="0"/>
              <a:t>&lt;int&gt;("F2", </a:t>
            </a:r>
            <a:r>
              <a:rPr lang="en-US" sz="1600" dirty="0" err="1"/>
              <a:t>workBatch</a:t>
            </a:r>
            <a:r>
              <a:rPr lang="en-US" sz="1600" dirty="0"/>
              <a:t>[</a:t>
            </a:r>
            <a:r>
              <a:rPr lang="en-US" sz="1600" dirty="0" err="1"/>
              <a:t>i</a:t>
            </a:r>
            <a:r>
              <a:rPr lang="en-US" sz="1600" dirty="0"/>
              <a:t>]);</a:t>
            </a:r>
          </a:p>
          <a:p>
            <a:pPr marL="630000" lvl="2" indent="0">
              <a:spcBef>
                <a:spcPts val="0"/>
              </a:spcBef>
              <a:spcAft>
                <a:spcPts val="0"/>
              </a:spcAft>
              <a:buNone/>
            </a:pPr>
            <a:r>
              <a:rPr lang="en-US" sz="1600" dirty="0"/>
              <a:t>        </a:t>
            </a:r>
            <a:r>
              <a:rPr lang="en-US" sz="1600" dirty="0" err="1"/>
              <a:t>parallelTasks.Add</a:t>
            </a:r>
            <a:r>
              <a:rPr lang="en-US" sz="1600" dirty="0"/>
              <a:t>(task);</a:t>
            </a:r>
          </a:p>
          <a:p>
            <a:pPr marL="630000" lvl="2" indent="0">
              <a:spcBef>
                <a:spcPts val="0"/>
              </a:spcBef>
              <a:spcAft>
                <a:spcPts val="0"/>
              </a:spcAft>
              <a:buNone/>
            </a:pPr>
            <a:r>
              <a:rPr lang="en-US" sz="1600" dirty="0"/>
              <a:t>    }</a:t>
            </a:r>
          </a:p>
          <a:p>
            <a:pPr marL="630000" lvl="2" indent="0">
              <a:spcBef>
                <a:spcPts val="0"/>
              </a:spcBef>
              <a:spcAft>
                <a:spcPts val="0"/>
              </a:spcAft>
              <a:buNone/>
            </a:pPr>
            <a:r>
              <a:rPr lang="en-US" sz="1600" dirty="0"/>
              <a:t>    await </a:t>
            </a:r>
            <a:r>
              <a:rPr lang="en-US" sz="1600" dirty="0" err="1"/>
              <a:t>Task.WhenAll</a:t>
            </a:r>
            <a:r>
              <a:rPr lang="en-US" sz="1600" dirty="0"/>
              <a:t>(</a:t>
            </a:r>
            <a:r>
              <a:rPr lang="en-US" sz="1600" dirty="0" err="1"/>
              <a:t>parallelTasks</a:t>
            </a:r>
            <a:r>
              <a:rPr lang="en-US" sz="1600" dirty="0"/>
              <a:t>);</a:t>
            </a:r>
          </a:p>
          <a:p>
            <a:pPr marL="630000" lvl="2" indent="0">
              <a:spcBef>
                <a:spcPts val="0"/>
              </a:spcBef>
              <a:spcAft>
                <a:spcPts val="0"/>
              </a:spcAft>
              <a:buNone/>
            </a:pPr>
            <a:r>
              <a:rPr lang="en-US" sz="1600" dirty="0"/>
              <a:t>    int sum = </a:t>
            </a:r>
            <a:r>
              <a:rPr lang="en-US" sz="1600" dirty="0" err="1"/>
              <a:t>parallelTasks.Sum</a:t>
            </a:r>
            <a:r>
              <a:rPr lang="en-US" sz="1600" dirty="0"/>
              <a:t>(t =&gt; </a:t>
            </a:r>
            <a:r>
              <a:rPr lang="en-US" sz="1600" dirty="0" err="1"/>
              <a:t>t.Result</a:t>
            </a:r>
            <a:r>
              <a:rPr lang="en-US" sz="1600" dirty="0"/>
              <a:t>);</a:t>
            </a:r>
          </a:p>
          <a:p>
            <a:pPr marL="630000" lvl="2" indent="0">
              <a:spcBef>
                <a:spcPts val="0"/>
              </a:spcBef>
              <a:spcAft>
                <a:spcPts val="0"/>
              </a:spcAft>
              <a:buNone/>
            </a:pPr>
            <a:r>
              <a:rPr lang="en-US" sz="1600" dirty="0"/>
              <a:t>    await </a:t>
            </a:r>
            <a:r>
              <a:rPr lang="en-US" sz="1600" dirty="0" err="1"/>
              <a:t>context.CallActivityAsync</a:t>
            </a:r>
            <a:r>
              <a:rPr lang="en-US" sz="1600" dirty="0"/>
              <a:t>("F3", sum);</a:t>
            </a:r>
          </a:p>
          <a:p>
            <a:pPr marL="630000" lvl="2" indent="0">
              <a:spcBef>
                <a:spcPts val="0"/>
              </a:spcBef>
              <a:spcAft>
                <a:spcPts val="0"/>
              </a:spcAft>
              <a:buNone/>
            </a:pPr>
            <a:r>
              <a:rPr lang="en-US" sz="1600" dirty="0"/>
              <a:t>}</a:t>
            </a:r>
            <a:endParaRPr lang="en-PK" sz="1600"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7658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Application Patterns: Async HTTP APIs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lnSpcReduction="10000"/>
          </a:bodyPr>
          <a:lstStyle/>
          <a:p>
            <a:r>
              <a:rPr lang="en-US" dirty="0"/>
              <a:t>Handle long-running operations via HTTP</a:t>
            </a:r>
          </a:p>
          <a:p>
            <a:r>
              <a:rPr lang="en-US" dirty="0"/>
              <a:t>Redirect client to a status endpoint</a:t>
            </a:r>
          </a:p>
          <a:p>
            <a:pPr marL="594000" lvl="2" indent="0">
              <a:buNone/>
            </a:pPr>
            <a:r>
              <a:rPr lang="en-US" sz="1600" dirty="0"/>
              <a:t>[</a:t>
            </a:r>
            <a:r>
              <a:rPr lang="en-US" sz="1600" dirty="0" err="1"/>
              <a:t>FunctionName</a:t>
            </a:r>
            <a:r>
              <a:rPr lang="en-US" sz="1600" dirty="0"/>
              <a:t>("</a:t>
            </a:r>
            <a:r>
              <a:rPr lang="en-US" sz="1600" dirty="0" err="1"/>
              <a:t>CheckWebsiteContentFunction</a:t>
            </a:r>
            <a:r>
              <a:rPr lang="en-US" sz="1600" dirty="0"/>
              <a:t>")]</a:t>
            </a:r>
          </a:p>
          <a:p>
            <a:pPr marL="594000" lvl="2" indent="0">
              <a:buNone/>
            </a:pPr>
            <a:r>
              <a:rPr lang="en-US" sz="1600" dirty="0"/>
              <a:t>public static async Task </a:t>
            </a:r>
            <a:r>
              <a:rPr lang="en-US" sz="1600" dirty="0" err="1"/>
              <a:t>CheckWebsite</a:t>
            </a:r>
            <a:r>
              <a:rPr lang="en-US" sz="1600" dirty="0"/>
              <a:t>([</a:t>
            </a:r>
            <a:r>
              <a:rPr lang="en-US" sz="1600" dirty="0" err="1"/>
              <a:t>OrchestrationTrigger</a:t>
            </a:r>
            <a:r>
              <a:rPr lang="en-US" sz="1600" dirty="0"/>
              <a:t>] </a:t>
            </a:r>
            <a:r>
              <a:rPr lang="en-US" sz="1600" dirty="0" err="1"/>
              <a:t>IDurableOrchestrationContext</a:t>
            </a:r>
            <a:r>
              <a:rPr lang="en-US" sz="1600" dirty="0"/>
              <a:t> context, </a:t>
            </a:r>
            <a:r>
              <a:rPr lang="en-US" sz="1600" dirty="0" err="1"/>
              <a:t>ILogger</a:t>
            </a:r>
            <a:r>
              <a:rPr lang="en-US" sz="1600" dirty="0"/>
              <a:t> log)</a:t>
            </a:r>
          </a:p>
          <a:p>
            <a:pPr marL="594000" lvl="2" indent="0">
              <a:buNone/>
            </a:pPr>
            <a:r>
              <a:rPr lang="en-US" sz="1600" dirty="0"/>
              <a:t>{</a:t>
            </a:r>
          </a:p>
          <a:p>
            <a:pPr marL="594000" lvl="2" indent="0">
              <a:buNone/>
            </a:pPr>
            <a:r>
              <a:rPr lang="en-US" sz="1600" dirty="0"/>
              <a:t>    Uri </a:t>
            </a:r>
            <a:r>
              <a:rPr lang="en-US" sz="1600" dirty="0" err="1"/>
              <a:t>jonahsWebsite</a:t>
            </a:r>
            <a:r>
              <a:rPr lang="en-US" sz="1600" dirty="0"/>
              <a:t> = new Uri("https://jonahandersson.tech");</a:t>
            </a:r>
          </a:p>
          <a:p>
            <a:pPr marL="594000" lvl="2" indent="0">
              <a:buNone/>
            </a:pPr>
            <a:r>
              <a:rPr lang="en-US" sz="1600" dirty="0"/>
              <a:t>    </a:t>
            </a:r>
            <a:r>
              <a:rPr lang="en-US" sz="1600" dirty="0" err="1"/>
              <a:t>DurableHttpResponse</a:t>
            </a:r>
            <a:r>
              <a:rPr lang="en-US" sz="1600" dirty="0"/>
              <a:t> </a:t>
            </a:r>
            <a:r>
              <a:rPr lang="en-US" sz="1600" dirty="0" err="1"/>
              <a:t>httpResponse</a:t>
            </a:r>
            <a:r>
              <a:rPr lang="en-US" sz="1600" dirty="0"/>
              <a:t> = await </a:t>
            </a:r>
            <a:r>
              <a:rPr lang="en-US" sz="1600" dirty="0" err="1"/>
              <a:t>context.CallHttpAsync</a:t>
            </a:r>
            <a:r>
              <a:rPr lang="en-US" sz="1600" dirty="0"/>
              <a:t>(</a:t>
            </a:r>
            <a:r>
              <a:rPr lang="en-US" sz="1600" dirty="0" err="1"/>
              <a:t>HttpMethod.Get</a:t>
            </a:r>
            <a:r>
              <a:rPr lang="en-US" sz="1600" dirty="0"/>
              <a:t>, </a:t>
            </a:r>
            <a:r>
              <a:rPr lang="en-US" sz="1600" dirty="0" err="1"/>
              <a:t>jonahsWebsite</a:t>
            </a:r>
            <a:r>
              <a:rPr lang="en-US" sz="1600" dirty="0"/>
              <a:t>);</a:t>
            </a:r>
          </a:p>
          <a:p>
            <a:pPr marL="594000" lvl="2" indent="0">
              <a:buNone/>
            </a:pPr>
            <a:r>
              <a:rPr lang="en-US" sz="1600" dirty="0"/>
              <a:t>    </a:t>
            </a:r>
            <a:r>
              <a:rPr lang="en-US" sz="1600" dirty="0" err="1"/>
              <a:t>log.LogInformation</a:t>
            </a:r>
            <a:r>
              <a:rPr lang="en-US" sz="1600" dirty="0"/>
              <a:t>($"Response Code: {</a:t>
            </a:r>
            <a:r>
              <a:rPr lang="en-US" sz="1600" dirty="0" err="1"/>
              <a:t>httpResponse.StatusCode</a:t>
            </a:r>
            <a:r>
              <a:rPr lang="en-US" sz="1600" dirty="0"/>
              <a:t>}");</a:t>
            </a:r>
          </a:p>
          <a:p>
            <a:pPr marL="594000" lvl="2" indent="0">
              <a:buNone/>
            </a:pPr>
            <a:r>
              <a:rPr lang="en-US" sz="1600" dirty="0"/>
              <a:t>    </a:t>
            </a:r>
            <a:r>
              <a:rPr lang="en-US" sz="1600" dirty="0" err="1"/>
              <a:t>log.LogInformation</a:t>
            </a:r>
            <a:r>
              <a:rPr lang="en-US" sz="1600" dirty="0"/>
              <a:t>($"Content: {</a:t>
            </a:r>
            <a:r>
              <a:rPr lang="en-US" sz="1600" dirty="0" err="1"/>
              <a:t>httpResponse.Content</a:t>
            </a:r>
            <a:r>
              <a:rPr lang="en-US" sz="1600" dirty="0"/>
              <a:t>}");</a:t>
            </a:r>
          </a:p>
          <a:p>
            <a:pPr marL="594000" lvl="2" indent="0">
              <a:buNone/>
            </a:pPr>
            <a:r>
              <a:rPr lang="en-US" sz="1600" dirty="0"/>
              <a:t>}</a:t>
            </a:r>
            <a:endParaRPr lang="en-PK" sz="1600"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43491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Application Patterns: Monitor Pattern</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5362832"/>
          </a:xfrm>
        </p:spPr>
        <p:txBody>
          <a:bodyPr>
            <a:normAutofit/>
          </a:bodyPr>
          <a:lstStyle/>
          <a:p>
            <a:pPr>
              <a:lnSpc>
                <a:spcPct val="110000"/>
              </a:lnSpc>
              <a:spcBef>
                <a:spcPts val="0"/>
              </a:spcBef>
            </a:pPr>
            <a:r>
              <a:rPr lang="en-US" sz="1100" dirty="0"/>
              <a:t>Regular polling to check for conditions or job status</a:t>
            </a:r>
          </a:p>
          <a:p>
            <a:pPr marL="0" indent="0">
              <a:lnSpc>
                <a:spcPct val="110000"/>
              </a:lnSpc>
              <a:spcBef>
                <a:spcPts val="0"/>
              </a:spcBef>
              <a:buNone/>
            </a:pPr>
            <a:r>
              <a:rPr lang="en-US" sz="1100" dirty="0"/>
              <a:t>[</a:t>
            </a:r>
            <a:r>
              <a:rPr lang="en-US" sz="1100" dirty="0" err="1"/>
              <a:t>FunctionName</a:t>
            </a:r>
            <a:r>
              <a:rPr lang="en-US" sz="1100" dirty="0"/>
              <a:t>("</a:t>
            </a:r>
            <a:r>
              <a:rPr lang="en-US" sz="1100" dirty="0" err="1"/>
              <a:t>MonitorCleanUpJobStatus</a:t>
            </a:r>
            <a:r>
              <a:rPr lang="en-US" sz="1100" dirty="0"/>
              <a:t>")]</a:t>
            </a:r>
          </a:p>
          <a:p>
            <a:pPr marL="0" indent="0">
              <a:lnSpc>
                <a:spcPct val="110000"/>
              </a:lnSpc>
              <a:spcBef>
                <a:spcPts val="0"/>
              </a:spcBef>
              <a:buNone/>
            </a:pPr>
            <a:r>
              <a:rPr lang="en-US" sz="1100" dirty="0"/>
              <a:t>public static async Task Run([</a:t>
            </a:r>
            <a:r>
              <a:rPr lang="en-US" sz="1100" dirty="0" err="1"/>
              <a:t>OrchestrationTrigger</a:t>
            </a:r>
            <a:r>
              <a:rPr lang="en-US" sz="1100" dirty="0"/>
              <a:t>] </a:t>
            </a:r>
            <a:r>
              <a:rPr lang="en-US" sz="1100" dirty="0" err="1"/>
              <a:t>IDurableOrchestrationContext</a:t>
            </a:r>
            <a:r>
              <a:rPr lang="en-US" sz="1100" dirty="0"/>
              <a:t> context)</a:t>
            </a:r>
          </a:p>
          <a:p>
            <a:pPr marL="0" indent="0">
              <a:lnSpc>
                <a:spcPct val="110000"/>
              </a:lnSpc>
              <a:spcBef>
                <a:spcPts val="0"/>
              </a:spcBef>
              <a:buNone/>
            </a:pPr>
            <a:r>
              <a:rPr lang="en-US" sz="1100" dirty="0"/>
              <a:t>{</a:t>
            </a:r>
          </a:p>
          <a:p>
            <a:pPr marL="0" indent="0">
              <a:lnSpc>
                <a:spcPct val="110000"/>
              </a:lnSpc>
              <a:spcBef>
                <a:spcPts val="0"/>
              </a:spcBef>
              <a:buNone/>
            </a:pPr>
            <a:r>
              <a:rPr lang="en-US" sz="1100" dirty="0"/>
              <a:t>    int </a:t>
            </a:r>
            <a:r>
              <a:rPr lang="en-US" sz="1100" dirty="0" err="1"/>
              <a:t>cleanUpJobId</a:t>
            </a:r>
            <a:r>
              <a:rPr lang="en-US" sz="1100" dirty="0"/>
              <a:t> = </a:t>
            </a:r>
            <a:r>
              <a:rPr lang="en-US" sz="1100" dirty="0" err="1"/>
              <a:t>context.GetInput</a:t>
            </a:r>
            <a:r>
              <a:rPr lang="en-US" sz="1100" dirty="0"/>
              <a:t>&lt;int&gt;();</a:t>
            </a:r>
          </a:p>
          <a:p>
            <a:pPr marL="0" indent="0">
              <a:lnSpc>
                <a:spcPct val="110000"/>
              </a:lnSpc>
              <a:spcBef>
                <a:spcPts val="0"/>
              </a:spcBef>
              <a:buNone/>
            </a:pPr>
            <a:r>
              <a:rPr lang="en-US" sz="1100" dirty="0"/>
              <a:t>    int </a:t>
            </a:r>
            <a:r>
              <a:rPr lang="en-US" sz="1100" dirty="0" err="1"/>
              <a:t>jobPollingInterval</a:t>
            </a:r>
            <a:r>
              <a:rPr lang="en-US" sz="1100" dirty="0"/>
              <a:t> = </a:t>
            </a:r>
            <a:r>
              <a:rPr lang="en-US" sz="1100" dirty="0" err="1"/>
              <a:t>GetPollingInterval</a:t>
            </a:r>
            <a:r>
              <a:rPr lang="en-US" sz="1100" dirty="0"/>
              <a:t>();</a:t>
            </a:r>
          </a:p>
          <a:p>
            <a:pPr marL="0" indent="0">
              <a:lnSpc>
                <a:spcPct val="110000"/>
              </a:lnSpc>
              <a:spcBef>
                <a:spcPts val="0"/>
              </a:spcBef>
              <a:buNone/>
            </a:pPr>
            <a:r>
              <a:rPr lang="en-US" sz="1100" dirty="0"/>
              <a:t>    </a:t>
            </a:r>
            <a:r>
              <a:rPr lang="en-US" sz="1100" dirty="0" err="1"/>
              <a:t>DateTime</a:t>
            </a:r>
            <a:r>
              <a:rPr lang="en-US" sz="1100" dirty="0"/>
              <a:t> </a:t>
            </a:r>
            <a:r>
              <a:rPr lang="en-US" sz="1100" dirty="0" err="1"/>
              <a:t>expirationTime</a:t>
            </a:r>
            <a:r>
              <a:rPr lang="en-US" sz="1100" dirty="0"/>
              <a:t> = </a:t>
            </a:r>
            <a:r>
              <a:rPr lang="en-US" sz="1100" dirty="0" err="1"/>
              <a:t>GetExpiryTime</a:t>
            </a:r>
            <a:r>
              <a:rPr lang="en-US" sz="1100" dirty="0"/>
              <a:t>();</a:t>
            </a:r>
          </a:p>
          <a:p>
            <a:pPr marL="0" indent="0">
              <a:lnSpc>
                <a:spcPct val="110000"/>
              </a:lnSpc>
              <a:spcBef>
                <a:spcPts val="0"/>
              </a:spcBef>
              <a:buNone/>
            </a:pPr>
            <a:r>
              <a:rPr lang="en-US" sz="1100" dirty="0"/>
              <a:t>    string </a:t>
            </a:r>
            <a:r>
              <a:rPr lang="en-US" sz="1100" dirty="0" err="1"/>
              <a:t>emailAddress</a:t>
            </a:r>
            <a:r>
              <a:rPr lang="en-US" sz="1100" dirty="0"/>
              <a:t> = </a:t>
            </a:r>
            <a:r>
              <a:rPr lang="en-US" sz="1100" dirty="0" err="1"/>
              <a:t>GetEmailAddress</a:t>
            </a:r>
            <a:r>
              <a:rPr lang="en-US" sz="1100" dirty="0"/>
              <a:t>();</a:t>
            </a:r>
          </a:p>
          <a:p>
            <a:pPr marL="0" indent="0">
              <a:lnSpc>
                <a:spcPct val="110000"/>
              </a:lnSpc>
              <a:spcBef>
                <a:spcPts val="0"/>
              </a:spcBef>
              <a:buNone/>
            </a:pPr>
            <a:r>
              <a:rPr lang="en-US" sz="1100" dirty="0"/>
              <a:t>    while (</a:t>
            </a:r>
            <a:r>
              <a:rPr lang="en-US" sz="1100" dirty="0" err="1"/>
              <a:t>context.CurrentUtcDateTime</a:t>
            </a:r>
            <a:r>
              <a:rPr lang="en-US" sz="1100" dirty="0"/>
              <a:t> &lt; </a:t>
            </a:r>
            <a:r>
              <a:rPr lang="en-US" sz="1100" dirty="0" err="1"/>
              <a:t>expirationTime</a:t>
            </a:r>
            <a:r>
              <a:rPr lang="en-US" sz="1100" dirty="0"/>
              <a:t>)</a:t>
            </a:r>
          </a:p>
          <a:p>
            <a:pPr marL="0" indent="0">
              <a:lnSpc>
                <a:spcPct val="110000"/>
              </a:lnSpc>
              <a:spcBef>
                <a:spcPts val="0"/>
              </a:spcBef>
              <a:buNone/>
            </a:pPr>
            <a:r>
              <a:rPr lang="en-US" sz="1100" dirty="0"/>
              <a:t>    {</a:t>
            </a:r>
          </a:p>
          <a:p>
            <a:pPr marL="0" indent="0">
              <a:lnSpc>
                <a:spcPct val="110000"/>
              </a:lnSpc>
              <a:spcBef>
                <a:spcPts val="0"/>
              </a:spcBef>
              <a:buNone/>
            </a:pPr>
            <a:r>
              <a:rPr lang="en-US" sz="1100" dirty="0"/>
              <a:t>        var status = await </a:t>
            </a:r>
            <a:r>
              <a:rPr lang="en-US" sz="1100" dirty="0" err="1"/>
              <a:t>context.CallActivityAsync</a:t>
            </a:r>
            <a:r>
              <a:rPr lang="en-US" sz="1100" dirty="0"/>
              <a:t>&lt;string&gt;("</a:t>
            </a:r>
            <a:r>
              <a:rPr lang="en-US" sz="1100" dirty="0" err="1"/>
              <a:t>GetJobCleanUp</a:t>
            </a:r>
            <a:r>
              <a:rPr lang="en-US" sz="1100" dirty="0"/>
              <a:t>", </a:t>
            </a:r>
            <a:r>
              <a:rPr lang="en-US" sz="1100" dirty="0" err="1"/>
              <a:t>cleanUpJobId</a:t>
            </a:r>
            <a:r>
              <a:rPr lang="en-US" sz="1100" dirty="0"/>
              <a:t>);</a:t>
            </a:r>
          </a:p>
          <a:p>
            <a:pPr marL="0" indent="0">
              <a:lnSpc>
                <a:spcPct val="110000"/>
              </a:lnSpc>
              <a:spcBef>
                <a:spcPts val="0"/>
              </a:spcBef>
              <a:buNone/>
            </a:pPr>
            <a:r>
              <a:rPr lang="en-US" sz="1100" dirty="0"/>
              <a:t>        if (status == "Completed")</a:t>
            </a:r>
          </a:p>
          <a:p>
            <a:pPr marL="0" indent="0">
              <a:lnSpc>
                <a:spcPct val="110000"/>
              </a:lnSpc>
              <a:spcBef>
                <a:spcPts val="0"/>
              </a:spcBef>
              <a:buNone/>
            </a:pPr>
            <a:r>
              <a:rPr lang="en-US" sz="1100" dirty="0"/>
              <a:t>        {</a:t>
            </a:r>
          </a:p>
          <a:p>
            <a:pPr marL="0" indent="0">
              <a:lnSpc>
                <a:spcPct val="110000"/>
              </a:lnSpc>
              <a:spcBef>
                <a:spcPts val="0"/>
              </a:spcBef>
              <a:buNone/>
            </a:pPr>
            <a:r>
              <a:rPr lang="en-US" sz="1100" dirty="0"/>
              <a:t>            await </a:t>
            </a:r>
            <a:r>
              <a:rPr lang="en-US" sz="1100" dirty="0" err="1"/>
              <a:t>context.CallActivityAsync</a:t>
            </a:r>
            <a:r>
              <a:rPr lang="en-US" sz="1100" dirty="0"/>
              <a:t>("</a:t>
            </a:r>
            <a:r>
              <a:rPr lang="en-US" sz="1100" dirty="0" err="1"/>
              <a:t>SendMonitoringAlert</a:t>
            </a:r>
            <a:r>
              <a:rPr lang="en-US" sz="1100" dirty="0"/>
              <a:t>", </a:t>
            </a:r>
            <a:r>
              <a:rPr lang="en-US" sz="1100" dirty="0" err="1"/>
              <a:t>emailAddress</a:t>
            </a:r>
            <a:r>
              <a:rPr lang="en-US" sz="1100" dirty="0"/>
              <a:t>);</a:t>
            </a:r>
          </a:p>
          <a:p>
            <a:pPr marL="0" indent="0">
              <a:lnSpc>
                <a:spcPct val="110000"/>
              </a:lnSpc>
              <a:spcBef>
                <a:spcPts val="0"/>
              </a:spcBef>
              <a:buNone/>
            </a:pPr>
            <a:r>
              <a:rPr lang="en-US" sz="1100" dirty="0"/>
              <a:t>            break;</a:t>
            </a:r>
          </a:p>
          <a:p>
            <a:pPr marL="0" indent="0">
              <a:lnSpc>
                <a:spcPct val="110000"/>
              </a:lnSpc>
              <a:spcBef>
                <a:spcPts val="0"/>
              </a:spcBef>
              <a:buNone/>
            </a:pPr>
            <a:r>
              <a:rPr lang="en-US" sz="1100" dirty="0"/>
              <a:t>        }</a:t>
            </a:r>
          </a:p>
          <a:p>
            <a:pPr marL="0" indent="0">
              <a:lnSpc>
                <a:spcPct val="110000"/>
              </a:lnSpc>
              <a:spcBef>
                <a:spcPts val="0"/>
              </a:spcBef>
              <a:buNone/>
            </a:pPr>
            <a:r>
              <a:rPr lang="en-US" sz="1100" dirty="0"/>
              <a:t>        var </a:t>
            </a:r>
            <a:r>
              <a:rPr lang="en-US" sz="1100" dirty="0" err="1"/>
              <a:t>nextMonitorCheck</a:t>
            </a:r>
            <a:r>
              <a:rPr lang="en-US" sz="1100" dirty="0"/>
              <a:t> = </a:t>
            </a:r>
            <a:r>
              <a:rPr lang="en-US" sz="1100" dirty="0" err="1"/>
              <a:t>context.CurrentUtcDateTime.AddSeconds</a:t>
            </a:r>
            <a:r>
              <a:rPr lang="en-US" sz="1100" dirty="0"/>
              <a:t>(</a:t>
            </a:r>
            <a:r>
              <a:rPr lang="en-US" sz="1100" dirty="0" err="1"/>
              <a:t>jobPollingInterval</a:t>
            </a:r>
            <a:r>
              <a:rPr lang="en-US" sz="1100" dirty="0"/>
              <a:t>);</a:t>
            </a:r>
          </a:p>
          <a:p>
            <a:pPr marL="0" indent="0">
              <a:lnSpc>
                <a:spcPct val="110000"/>
              </a:lnSpc>
              <a:spcBef>
                <a:spcPts val="0"/>
              </a:spcBef>
              <a:buNone/>
            </a:pPr>
            <a:r>
              <a:rPr lang="en-US" sz="1100" dirty="0"/>
              <a:t>        await </a:t>
            </a:r>
            <a:r>
              <a:rPr lang="en-US" sz="1100" dirty="0" err="1"/>
              <a:t>context.CreateTimer</a:t>
            </a:r>
            <a:r>
              <a:rPr lang="en-US" sz="1100" dirty="0"/>
              <a:t>(</a:t>
            </a:r>
            <a:r>
              <a:rPr lang="en-US" sz="1100" dirty="0" err="1"/>
              <a:t>nextMonitorCheck</a:t>
            </a:r>
            <a:r>
              <a:rPr lang="en-US" sz="1100" dirty="0"/>
              <a:t>, </a:t>
            </a:r>
            <a:r>
              <a:rPr lang="en-US" sz="1100" dirty="0" err="1"/>
              <a:t>CancellationToken.None</a:t>
            </a:r>
            <a:r>
              <a:rPr lang="en-US" sz="1100" dirty="0"/>
              <a:t>);</a:t>
            </a:r>
          </a:p>
          <a:p>
            <a:pPr marL="0" indent="0">
              <a:lnSpc>
                <a:spcPct val="110000"/>
              </a:lnSpc>
              <a:spcBef>
                <a:spcPts val="0"/>
              </a:spcBef>
              <a:buNone/>
            </a:pPr>
            <a:r>
              <a:rPr lang="en-US" sz="1100" dirty="0"/>
              <a:t>    }</a:t>
            </a:r>
          </a:p>
          <a:p>
            <a:pPr marL="0" indent="0">
              <a:lnSpc>
                <a:spcPct val="110000"/>
              </a:lnSpc>
              <a:spcBef>
                <a:spcPts val="0"/>
              </a:spcBef>
              <a:buNone/>
            </a:pPr>
            <a:r>
              <a:rPr lang="en-US" sz="1100" dirty="0"/>
              <a:t>}</a:t>
            </a:r>
            <a:endParaRPr lang="en-PK" sz="1100"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9385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Application Patterns: Human Interaction</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786581"/>
            <a:ext cx="6725899" cy="5640889"/>
          </a:xfrm>
        </p:spPr>
        <p:txBody>
          <a:bodyPr>
            <a:normAutofit fontScale="92500" lnSpcReduction="10000"/>
          </a:bodyPr>
          <a:lstStyle/>
          <a:p>
            <a:pPr>
              <a:lnSpc>
                <a:spcPct val="110000"/>
              </a:lnSpc>
              <a:spcBef>
                <a:spcPts val="0"/>
              </a:spcBef>
            </a:pPr>
            <a:r>
              <a:rPr lang="en-US" sz="1200" dirty="0"/>
              <a:t>Handle processes requiring human input or approval</a:t>
            </a:r>
          </a:p>
          <a:p>
            <a:pPr marL="594000" lvl="2" indent="0">
              <a:lnSpc>
                <a:spcPct val="110000"/>
              </a:lnSpc>
              <a:spcBef>
                <a:spcPts val="0"/>
              </a:spcBef>
              <a:buNone/>
            </a:pPr>
            <a:r>
              <a:rPr lang="en-US" dirty="0"/>
              <a:t>[</a:t>
            </a:r>
            <a:r>
              <a:rPr lang="en-US" dirty="0" err="1"/>
              <a:t>FunctionName</a:t>
            </a:r>
            <a:r>
              <a:rPr lang="en-US" dirty="0"/>
              <a:t>("</a:t>
            </a:r>
            <a:r>
              <a:rPr lang="en-US" dirty="0" err="1"/>
              <a:t>ApprovalFromManagerWorkflow</a:t>
            </a:r>
            <a:r>
              <a:rPr lang="en-US" dirty="0"/>
              <a:t>")]</a:t>
            </a:r>
          </a:p>
          <a:p>
            <a:pPr marL="594000" lvl="2" indent="0">
              <a:lnSpc>
                <a:spcPct val="110000"/>
              </a:lnSpc>
              <a:spcBef>
                <a:spcPts val="0"/>
              </a:spcBef>
              <a:buNone/>
            </a:pPr>
            <a:r>
              <a:rPr lang="en-US" dirty="0"/>
              <a:t>public static async Task Run([</a:t>
            </a:r>
            <a:r>
              <a:rPr lang="en-US" dirty="0" err="1"/>
              <a:t>OrchestrationTrigger</a:t>
            </a:r>
            <a:r>
              <a:rPr lang="en-US" dirty="0"/>
              <a:t>] </a:t>
            </a:r>
            <a:r>
              <a:rPr lang="en-US" dirty="0" err="1"/>
              <a:t>IDurableOrchestrationContext</a:t>
            </a:r>
            <a:r>
              <a:rPr lang="en-US" dirty="0"/>
              <a:t> context)</a:t>
            </a:r>
          </a:p>
          <a:p>
            <a:pPr marL="594000" lvl="2" indent="0">
              <a:lnSpc>
                <a:spcPct val="110000"/>
              </a:lnSpc>
              <a:spcBef>
                <a:spcPts val="0"/>
              </a:spcBef>
              <a:buNone/>
            </a:pPr>
            <a:r>
              <a:rPr lang="en-US" dirty="0"/>
              <a:t>{</a:t>
            </a:r>
          </a:p>
          <a:p>
            <a:pPr marL="594000" lvl="2" indent="0">
              <a:lnSpc>
                <a:spcPct val="110000"/>
              </a:lnSpc>
              <a:spcBef>
                <a:spcPts val="0"/>
              </a:spcBef>
              <a:buNone/>
            </a:pPr>
            <a:r>
              <a:rPr lang="en-US" dirty="0"/>
              <a:t>    await </a:t>
            </a:r>
            <a:r>
              <a:rPr lang="en-US" dirty="0" err="1"/>
              <a:t>context.CallActivityAsync</a:t>
            </a:r>
            <a:r>
              <a:rPr lang="en-US" dirty="0"/>
              <a:t>("</a:t>
            </a:r>
            <a:r>
              <a:rPr lang="en-US" dirty="0" err="1"/>
              <a:t>RequestApprovalFromManager</a:t>
            </a:r>
            <a:r>
              <a:rPr lang="en-US" dirty="0"/>
              <a:t>", null);</a:t>
            </a:r>
          </a:p>
          <a:p>
            <a:pPr marL="594000" lvl="2" indent="0">
              <a:lnSpc>
                <a:spcPct val="110000"/>
              </a:lnSpc>
              <a:spcBef>
                <a:spcPts val="0"/>
              </a:spcBef>
              <a:buNone/>
            </a:pPr>
            <a:r>
              <a:rPr lang="en-US" dirty="0"/>
              <a:t>    using (var timeout = new </a:t>
            </a:r>
            <a:r>
              <a:rPr lang="en-US" dirty="0" err="1"/>
              <a:t>CancellationTokenSource</a:t>
            </a:r>
            <a:r>
              <a:rPr lang="en-US" dirty="0"/>
              <a:t>())</a:t>
            </a:r>
          </a:p>
          <a:p>
            <a:pPr marL="594000" lvl="2" indent="0">
              <a:lnSpc>
                <a:spcPct val="110000"/>
              </a:lnSpc>
              <a:spcBef>
                <a:spcPts val="0"/>
              </a:spcBef>
              <a:buNone/>
            </a:pPr>
            <a:r>
              <a:rPr lang="en-US" dirty="0"/>
              <a:t>    {</a:t>
            </a:r>
          </a:p>
          <a:p>
            <a:pPr marL="594000" lvl="2" indent="0">
              <a:lnSpc>
                <a:spcPct val="110000"/>
              </a:lnSpc>
              <a:spcBef>
                <a:spcPts val="0"/>
              </a:spcBef>
              <a:buNone/>
            </a:pPr>
            <a:r>
              <a:rPr lang="en-US" dirty="0"/>
              <a:t>        </a:t>
            </a:r>
            <a:r>
              <a:rPr lang="en-US" dirty="0" err="1"/>
              <a:t>DateTime</a:t>
            </a:r>
            <a:r>
              <a:rPr lang="en-US" dirty="0"/>
              <a:t> </a:t>
            </a:r>
            <a:r>
              <a:rPr lang="en-US" dirty="0" err="1"/>
              <a:t>dueTime</a:t>
            </a:r>
            <a:r>
              <a:rPr lang="en-US" dirty="0"/>
              <a:t> = </a:t>
            </a:r>
            <a:r>
              <a:rPr lang="en-US" dirty="0" err="1"/>
              <a:t>context.CurrentUtcDateTime.AddHours</a:t>
            </a:r>
            <a:r>
              <a:rPr lang="en-US" dirty="0"/>
              <a:t>(72);</a:t>
            </a:r>
          </a:p>
          <a:p>
            <a:pPr marL="594000" lvl="2" indent="0">
              <a:lnSpc>
                <a:spcPct val="110000"/>
              </a:lnSpc>
              <a:spcBef>
                <a:spcPts val="0"/>
              </a:spcBef>
              <a:buNone/>
            </a:pPr>
            <a:r>
              <a:rPr lang="en-US" dirty="0"/>
              <a:t>        Task </a:t>
            </a:r>
            <a:r>
              <a:rPr lang="en-US" dirty="0" err="1"/>
              <a:t>durableTimeout</a:t>
            </a:r>
            <a:r>
              <a:rPr lang="en-US" dirty="0"/>
              <a:t> = </a:t>
            </a:r>
            <a:r>
              <a:rPr lang="en-US" dirty="0" err="1"/>
              <a:t>context.CreateTimer</a:t>
            </a:r>
            <a:r>
              <a:rPr lang="en-US" dirty="0"/>
              <a:t>(</a:t>
            </a:r>
            <a:r>
              <a:rPr lang="en-US" dirty="0" err="1"/>
              <a:t>dueTime</a:t>
            </a:r>
            <a:r>
              <a:rPr lang="en-US" dirty="0"/>
              <a:t>, </a:t>
            </a:r>
            <a:r>
              <a:rPr lang="en-US" dirty="0" err="1"/>
              <a:t>timeout.Token</a:t>
            </a:r>
            <a:r>
              <a:rPr lang="en-US" dirty="0"/>
              <a:t>);</a:t>
            </a:r>
          </a:p>
          <a:p>
            <a:pPr marL="594000" lvl="2" indent="0">
              <a:lnSpc>
                <a:spcPct val="110000"/>
              </a:lnSpc>
              <a:spcBef>
                <a:spcPts val="0"/>
              </a:spcBef>
              <a:buNone/>
            </a:pPr>
            <a:r>
              <a:rPr lang="en-US" dirty="0"/>
              <a:t>        Task&lt;bool&gt; </a:t>
            </a:r>
            <a:r>
              <a:rPr lang="en-US" dirty="0" err="1"/>
              <a:t>humanInteractionEvent</a:t>
            </a:r>
            <a:r>
              <a:rPr lang="en-US" dirty="0"/>
              <a:t> = </a:t>
            </a:r>
            <a:r>
              <a:rPr lang="en-US" dirty="0" err="1"/>
              <a:t>context.WaitForExternalEvent</a:t>
            </a:r>
            <a:r>
              <a:rPr lang="en-US" dirty="0"/>
              <a:t>&lt;bool&gt;("</a:t>
            </a:r>
            <a:r>
              <a:rPr lang="en-US" dirty="0" err="1"/>
              <a:t>ManagerApprovalEvent</a:t>
            </a:r>
            <a:r>
              <a:rPr lang="en-US" dirty="0"/>
              <a:t>");</a:t>
            </a:r>
          </a:p>
          <a:p>
            <a:pPr marL="594000" lvl="2" indent="0">
              <a:lnSpc>
                <a:spcPct val="110000"/>
              </a:lnSpc>
              <a:spcBef>
                <a:spcPts val="0"/>
              </a:spcBef>
              <a:buNone/>
            </a:pPr>
            <a:r>
              <a:rPr lang="en-US" dirty="0"/>
              <a:t>        if (</a:t>
            </a:r>
            <a:r>
              <a:rPr lang="en-US" dirty="0" err="1"/>
              <a:t>humanInteractionEvent</a:t>
            </a:r>
            <a:r>
              <a:rPr lang="en-US" dirty="0"/>
              <a:t> == await </a:t>
            </a:r>
            <a:r>
              <a:rPr lang="en-US" dirty="0" err="1"/>
              <a:t>Task.WhenAny</a:t>
            </a:r>
            <a:r>
              <a:rPr lang="en-US" dirty="0"/>
              <a:t>(</a:t>
            </a:r>
            <a:r>
              <a:rPr lang="en-US" dirty="0" err="1"/>
              <a:t>humanInteractionEvent</a:t>
            </a:r>
            <a:r>
              <a:rPr lang="en-US" dirty="0"/>
              <a:t>, </a:t>
            </a:r>
            <a:r>
              <a:rPr lang="en-US" dirty="0" err="1"/>
              <a:t>durableTimeout</a:t>
            </a:r>
            <a:r>
              <a:rPr lang="en-US" dirty="0"/>
              <a:t>))</a:t>
            </a:r>
          </a:p>
          <a:p>
            <a:pPr marL="594000" lvl="2" indent="0">
              <a:lnSpc>
                <a:spcPct val="110000"/>
              </a:lnSpc>
              <a:spcBef>
                <a:spcPts val="0"/>
              </a:spcBef>
              <a:buNone/>
            </a:pPr>
            <a:r>
              <a:rPr lang="en-US" dirty="0"/>
              <a:t>        {</a:t>
            </a:r>
          </a:p>
          <a:p>
            <a:pPr marL="594000" lvl="2" indent="0">
              <a:lnSpc>
                <a:spcPct val="110000"/>
              </a:lnSpc>
              <a:spcBef>
                <a:spcPts val="0"/>
              </a:spcBef>
              <a:buNone/>
            </a:pPr>
            <a:r>
              <a:rPr lang="en-US" dirty="0"/>
              <a:t>            </a:t>
            </a:r>
            <a:r>
              <a:rPr lang="en-US" dirty="0" err="1"/>
              <a:t>timeout.Cancel</a:t>
            </a:r>
            <a:r>
              <a:rPr lang="en-US" dirty="0"/>
              <a:t>();</a:t>
            </a:r>
          </a:p>
          <a:p>
            <a:pPr marL="594000" lvl="2" indent="0">
              <a:lnSpc>
                <a:spcPct val="110000"/>
              </a:lnSpc>
              <a:spcBef>
                <a:spcPts val="0"/>
              </a:spcBef>
              <a:buNone/>
            </a:pPr>
            <a:r>
              <a:rPr lang="en-US" dirty="0"/>
              <a:t>            await </a:t>
            </a:r>
            <a:r>
              <a:rPr lang="en-US" dirty="0" err="1"/>
              <a:t>context.CallActivityAsync</a:t>
            </a:r>
            <a:r>
              <a:rPr lang="en-US" dirty="0"/>
              <a:t>("</a:t>
            </a:r>
            <a:r>
              <a:rPr lang="en-US" dirty="0" err="1"/>
              <a:t>ProcessRequest</a:t>
            </a:r>
            <a:r>
              <a:rPr lang="en-US" dirty="0"/>
              <a:t>", </a:t>
            </a:r>
            <a:r>
              <a:rPr lang="en-US" dirty="0" err="1"/>
              <a:t>humanInteractionEvent.Result</a:t>
            </a:r>
            <a:r>
              <a:rPr lang="en-US" dirty="0"/>
              <a:t>);</a:t>
            </a:r>
          </a:p>
          <a:p>
            <a:pPr marL="594000" lvl="2" indent="0">
              <a:lnSpc>
                <a:spcPct val="110000"/>
              </a:lnSpc>
              <a:spcBef>
                <a:spcPts val="0"/>
              </a:spcBef>
              <a:buNone/>
            </a:pPr>
            <a:r>
              <a:rPr lang="en-US" dirty="0"/>
              <a:t>        }</a:t>
            </a:r>
          </a:p>
          <a:p>
            <a:pPr marL="594000" lvl="2" indent="0">
              <a:lnSpc>
                <a:spcPct val="110000"/>
              </a:lnSpc>
              <a:spcBef>
                <a:spcPts val="0"/>
              </a:spcBef>
              <a:buNone/>
            </a:pPr>
            <a:r>
              <a:rPr lang="en-US" dirty="0"/>
              <a:t>        else</a:t>
            </a:r>
          </a:p>
          <a:p>
            <a:pPr marL="594000" lvl="2" indent="0">
              <a:lnSpc>
                <a:spcPct val="110000"/>
              </a:lnSpc>
              <a:spcBef>
                <a:spcPts val="0"/>
              </a:spcBef>
              <a:buNone/>
            </a:pPr>
            <a:r>
              <a:rPr lang="en-US" dirty="0"/>
              <a:t>        {</a:t>
            </a:r>
          </a:p>
          <a:p>
            <a:pPr marL="594000" lvl="2" indent="0">
              <a:lnSpc>
                <a:spcPct val="110000"/>
              </a:lnSpc>
              <a:spcBef>
                <a:spcPts val="0"/>
              </a:spcBef>
              <a:buNone/>
            </a:pPr>
            <a:r>
              <a:rPr lang="en-US" dirty="0"/>
              <a:t>            await </a:t>
            </a:r>
            <a:r>
              <a:rPr lang="en-US" dirty="0" err="1"/>
              <a:t>context.CallActivityAsync</a:t>
            </a:r>
            <a:r>
              <a:rPr lang="en-US" dirty="0"/>
              <a:t>("</a:t>
            </a:r>
            <a:r>
              <a:rPr lang="en-US" dirty="0" err="1"/>
              <a:t>EscalateToAnotherPerson</a:t>
            </a:r>
            <a:r>
              <a:rPr lang="en-US" dirty="0"/>
              <a:t>", null);</a:t>
            </a:r>
          </a:p>
          <a:p>
            <a:pPr marL="594000" lvl="2" indent="0">
              <a:lnSpc>
                <a:spcPct val="110000"/>
              </a:lnSpc>
              <a:spcBef>
                <a:spcPts val="0"/>
              </a:spcBef>
              <a:buNone/>
            </a:pPr>
            <a:r>
              <a:rPr lang="en-US" dirty="0"/>
              <a:t>        }</a:t>
            </a:r>
          </a:p>
          <a:p>
            <a:pPr marL="594000" lvl="2" indent="0">
              <a:lnSpc>
                <a:spcPct val="110000"/>
              </a:lnSpc>
              <a:spcBef>
                <a:spcPts val="0"/>
              </a:spcBef>
              <a:buNone/>
            </a:pPr>
            <a:r>
              <a:rPr lang="en-US" dirty="0"/>
              <a:t>    }</a:t>
            </a:r>
          </a:p>
          <a:p>
            <a:pPr marL="594000" lvl="2" indent="0">
              <a:lnSpc>
                <a:spcPct val="110000"/>
              </a:lnSpc>
              <a:spcBef>
                <a:spcPts val="0"/>
              </a:spcBef>
              <a:buNone/>
            </a:pPr>
            <a:r>
              <a:rPr lang="en-US" dirty="0"/>
              <a:t>}</a:t>
            </a:r>
            <a:endParaRPr lang="en-PK" dirty="0"/>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799104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p:txBody>
          <a:bodyPr/>
          <a:lstStyle/>
          <a:p>
            <a:r>
              <a:rPr lang="en-US" dirty="0"/>
              <a:t>Cloud Deployment Models : PUBLIC CLOUD</a:t>
            </a:r>
            <a:endParaRPr lang="en-PK" dirty="0"/>
          </a:p>
        </p:txBody>
      </p:sp>
      <p:sp>
        <p:nvSpPr>
          <p:cNvPr id="3" name="Content Placeholder 2">
            <a:extLst>
              <a:ext uri="{FF2B5EF4-FFF2-40B4-BE49-F238E27FC236}">
                <a16:creationId xmlns:a16="http://schemas.microsoft.com/office/drawing/2014/main" id="{7D12E0F3-162D-ED53-6A06-EBE70CBD3A69}"/>
              </a:ext>
            </a:extLst>
          </p:cNvPr>
          <p:cNvSpPr>
            <a:spLocks noGrp="1"/>
          </p:cNvSpPr>
          <p:nvPr>
            <p:ph idx="1"/>
          </p:nvPr>
        </p:nvSpPr>
        <p:spPr>
          <a:xfrm>
            <a:off x="581192" y="2340864"/>
            <a:ext cx="11029615" cy="2260633"/>
          </a:xfrm>
        </p:spPr>
        <p:txBody>
          <a:bodyPr/>
          <a:lstStyle/>
          <a:p>
            <a:r>
              <a:rPr lang="en-US" dirty="0"/>
              <a:t>Widely accessible to anyone with a subscription.</a:t>
            </a:r>
          </a:p>
          <a:p>
            <a:r>
              <a:rPr lang="en-US" dirty="0"/>
              <a:t>External and off-premises, hosted by cloud vendors (e.g., AWS, Google Cloud, Microsoft Azure).</a:t>
            </a:r>
          </a:p>
          <a:p>
            <a:r>
              <a:rPr lang="en-US" dirty="0"/>
              <a:t>Promotes multi-tenancy (sharing resources among unrelated consumers).</a:t>
            </a:r>
          </a:p>
          <a:p>
            <a:r>
              <a:rPr lang="en-US" dirty="0"/>
              <a:t>Consumers have low control but financial benefits due to lower costs.</a:t>
            </a:r>
          </a:p>
          <a:p>
            <a:r>
              <a:rPr lang="en-US" dirty="0"/>
              <a:t>Examples: AWS, Google Cloud, Microsoft Azure, Salesforce.</a:t>
            </a:r>
            <a:endParaRPr lang="en-PK" dirty="0"/>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3497151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6E2625E4-73E1-72C8-9E01-FD0D833B36E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Best Practices for Using Azure Functions and Durable Functions</a:t>
            </a:r>
            <a:endParaRPr lang="en-PK">
              <a:solidFill>
                <a:srgbClr val="FFFEFF"/>
              </a:solidFill>
            </a:endParaRPr>
          </a:p>
        </p:txBody>
      </p:sp>
      <p:sp>
        <p:nvSpPr>
          <p:cNvPr id="3" name="Content Placeholder 2">
            <a:extLst>
              <a:ext uri="{FF2B5EF4-FFF2-40B4-BE49-F238E27FC236}">
                <a16:creationId xmlns:a16="http://schemas.microsoft.com/office/drawing/2014/main" id="{33FDC3B8-D6E2-FD44-6B5B-6590B0CA7CF3}"/>
              </a:ext>
            </a:extLst>
          </p:cNvPr>
          <p:cNvSpPr>
            <a:spLocks noGrp="1"/>
          </p:cNvSpPr>
          <p:nvPr>
            <p:ph idx="1"/>
          </p:nvPr>
        </p:nvSpPr>
        <p:spPr>
          <a:xfrm>
            <a:off x="4534935" y="1037968"/>
            <a:ext cx="6725899" cy="4820832"/>
          </a:xfrm>
        </p:spPr>
        <p:txBody>
          <a:bodyPr>
            <a:normAutofit/>
          </a:bodyPr>
          <a:lstStyle/>
          <a:p>
            <a:r>
              <a:rPr lang="en-US" dirty="0"/>
              <a:t>Scalability: Design functions to handle varying loads and leverage autoscaling features.</a:t>
            </a:r>
          </a:p>
          <a:p>
            <a:r>
              <a:rPr lang="en-US" dirty="0"/>
              <a:t>Error Handling: Implement robust error handling and retry policies.</a:t>
            </a:r>
          </a:p>
          <a:p>
            <a:r>
              <a:rPr lang="en-US" dirty="0"/>
              <a:t>Monitoring and Logging: Use Azure Monitor and Application Insights for monitoring and debugging.</a:t>
            </a:r>
          </a:p>
          <a:p>
            <a:r>
              <a:rPr lang="en-US" dirty="0"/>
              <a:t>Security: Secure your functions with appropriate authentication and authorization.</a:t>
            </a:r>
          </a:p>
        </p:txBody>
      </p:sp>
      <p:sp>
        <p:nvSpPr>
          <p:cNvPr id="4" name="Footer Placeholder 3">
            <a:extLst>
              <a:ext uri="{FF2B5EF4-FFF2-40B4-BE49-F238E27FC236}">
                <a16:creationId xmlns:a16="http://schemas.microsoft.com/office/drawing/2014/main" id="{823852EC-6476-3F52-0BFC-52E65EF0955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43282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0144A9EE-5CF1-43CF-1E21-69D7C8105D3A}"/>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Introduction to Container Services in Azure</a:t>
            </a:r>
            <a:endParaRPr lang="en-PK">
              <a:solidFill>
                <a:srgbClr val="FFFEFF"/>
              </a:solidFill>
            </a:endParaRPr>
          </a:p>
        </p:txBody>
      </p:sp>
      <p:sp>
        <p:nvSpPr>
          <p:cNvPr id="3" name="Content Placeholder 2">
            <a:extLst>
              <a:ext uri="{FF2B5EF4-FFF2-40B4-BE49-F238E27FC236}">
                <a16:creationId xmlns:a16="http://schemas.microsoft.com/office/drawing/2014/main" id="{F15AD4AB-F089-F9CC-D964-513D8E63C6C4}"/>
              </a:ext>
            </a:extLst>
          </p:cNvPr>
          <p:cNvSpPr>
            <a:spLocks noGrp="1"/>
          </p:cNvSpPr>
          <p:nvPr>
            <p:ph idx="1"/>
          </p:nvPr>
        </p:nvSpPr>
        <p:spPr>
          <a:xfrm>
            <a:off x="4534935" y="1037968"/>
            <a:ext cx="6725899" cy="4820832"/>
          </a:xfrm>
        </p:spPr>
        <p:txBody>
          <a:bodyPr>
            <a:normAutofit/>
          </a:bodyPr>
          <a:lstStyle/>
          <a:p>
            <a:r>
              <a:rPr lang="en-US" dirty="0"/>
              <a:t>Overview:</a:t>
            </a:r>
          </a:p>
          <a:p>
            <a:pPr lvl="1"/>
            <a:r>
              <a:rPr lang="en-US" dirty="0"/>
              <a:t>Modernizing applications with containers</a:t>
            </a:r>
          </a:p>
          <a:p>
            <a:pPr lvl="1"/>
            <a:r>
              <a:rPr lang="en-US" dirty="0"/>
              <a:t>Benefits of using containers in Azure</a:t>
            </a:r>
          </a:p>
          <a:p>
            <a:r>
              <a:rPr lang="en-US" dirty="0"/>
              <a:t>Advantages:</a:t>
            </a:r>
          </a:p>
          <a:p>
            <a:pPr lvl="1"/>
            <a:r>
              <a:rPr lang="en-US" dirty="0"/>
              <a:t>Cost Savings: Lift-and-shift applications to the cloud without major changes</a:t>
            </a:r>
          </a:p>
          <a:p>
            <a:pPr lvl="1"/>
            <a:r>
              <a:rPr lang="en-US" dirty="0"/>
              <a:t>Development and CI/CD: Simplify development and continuous integration/continuous deployment</a:t>
            </a:r>
          </a:p>
          <a:p>
            <a:pPr lvl="1"/>
            <a:r>
              <a:rPr lang="en-US" dirty="0"/>
              <a:t>Integration: Seamless integration with Microsoft Entra ID for user access management and security</a:t>
            </a:r>
          </a:p>
          <a:p>
            <a:endParaRPr lang="en-PK" dirty="0"/>
          </a:p>
        </p:txBody>
      </p:sp>
      <p:sp>
        <p:nvSpPr>
          <p:cNvPr id="4" name="Footer Placeholder 3">
            <a:extLst>
              <a:ext uri="{FF2B5EF4-FFF2-40B4-BE49-F238E27FC236}">
                <a16:creationId xmlns:a16="http://schemas.microsoft.com/office/drawing/2014/main" id="{3DF45D83-4B39-0636-5FEE-5CFB32367B24}"/>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379075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22B19DE-D7D9-B607-DD6B-650243A762CD}"/>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Container Instances (ACI)</a:t>
            </a:r>
            <a:endParaRPr lang="en-PK">
              <a:solidFill>
                <a:srgbClr val="FFFEFF"/>
              </a:solidFill>
            </a:endParaRPr>
          </a:p>
        </p:txBody>
      </p:sp>
      <p:sp>
        <p:nvSpPr>
          <p:cNvPr id="3" name="Content Placeholder 2">
            <a:extLst>
              <a:ext uri="{FF2B5EF4-FFF2-40B4-BE49-F238E27FC236}">
                <a16:creationId xmlns:a16="http://schemas.microsoft.com/office/drawing/2014/main" id="{A3CA6CA0-AA35-CC5E-F1E4-CA00213700FE}"/>
              </a:ext>
            </a:extLst>
          </p:cNvPr>
          <p:cNvSpPr>
            <a:spLocks noGrp="1"/>
          </p:cNvSpPr>
          <p:nvPr>
            <p:ph idx="1"/>
          </p:nvPr>
        </p:nvSpPr>
        <p:spPr>
          <a:xfrm>
            <a:off x="4534935" y="1037968"/>
            <a:ext cx="6725899" cy="4820832"/>
          </a:xfrm>
        </p:spPr>
        <p:txBody>
          <a:bodyPr>
            <a:normAutofit/>
          </a:bodyPr>
          <a:lstStyle/>
          <a:p>
            <a:r>
              <a:rPr lang="en-US" dirty="0"/>
              <a:t>What is ACI?</a:t>
            </a:r>
          </a:p>
          <a:p>
            <a:pPr lvl="1"/>
            <a:r>
              <a:rPr lang="en-US" dirty="0"/>
              <a:t>Service for running containers in Azure without managing VMs</a:t>
            </a:r>
          </a:p>
          <a:p>
            <a:pPr lvl="1"/>
            <a:r>
              <a:rPr lang="en-US" dirty="0"/>
              <a:t>Ideal for quick deployment and isolation of applications</a:t>
            </a:r>
          </a:p>
          <a:p>
            <a:r>
              <a:rPr lang="en-US" dirty="0"/>
              <a:t>Key Features:</a:t>
            </a:r>
          </a:p>
          <a:p>
            <a:pPr lvl="1"/>
            <a:r>
              <a:rPr lang="en-US" dirty="0"/>
              <a:t>Dynamic Scaling: Scale containers up or down based on demand</a:t>
            </a:r>
          </a:p>
          <a:p>
            <a:pPr lvl="1"/>
            <a:r>
              <a:rPr lang="en-US" dirty="0"/>
              <a:t>Task Automation: Run and manage containerized tasks efficiently</a:t>
            </a:r>
          </a:p>
          <a:p>
            <a:pPr lvl="1"/>
            <a:r>
              <a:rPr lang="en-US" dirty="0"/>
              <a:t>Isolation: Containers run independently on shared or dedicated resources</a:t>
            </a:r>
          </a:p>
          <a:p>
            <a:pPr marL="0" indent="0">
              <a:buNone/>
            </a:pPr>
            <a:endParaRPr lang="en-PK" dirty="0"/>
          </a:p>
        </p:txBody>
      </p:sp>
      <p:sp>
        <p:nvSpPr>
          <p:cNvPr id="4" name="Footer Placeholder 3">
            <a:extLst>
              <a:ext uri="{FF2B5EF4-FFF2-40B4-BE49-F238E27FC236}">
                <a16:creationId xmlns:a16="http://schemas.microsoft.com/office/drawing/2014/main" id="{00E331ED-F40F-96D4-21A5-00865AC522F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70395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22B19DE-D7D9-B607-DD6B-650243A762CD}"/>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Kubernetes Service (AKS)</a:t>
            </a:r>
            <a:endParaRPr lang="en-PK">
              <a:solidFill>
                <a:srgbClr val="FFFEFF"/>
              </a:solidFill>
            </a:endParaRPr>
          </a:p>
        </p:txBody>
      </p:sp>
      <p:sp>
        <p:nvSpPr>
          <p:cNvPr id="3" name="Content Placeholder 2">
            <a:extLst>
              <a:ext uri="{FF2B5EF4-FFF2-40B4-BE49-F238E27FC236}">
                <a16:creationId xmlns:a16="http://schemas.microsoft.com/office/drawing/2014/main" id="{A3CA6CA0-AA35-CC5E-F1E4-CA00213700FE}"/>
              </a:ext>
            </a:extLst>
          </p:cNvPr>
          <p:cNvSpPr>
            <a:spLocks noGrp="1"/>
          </p:cNvSpPr>
          <p:nvPr>
            <p:ph idx="1"/>
          </p:nvPr>
        </p:nvSpPr>
        <p:spPr>
          <a:xfrm>
            <a:off x="4534935" y="1037968"/>
            <a:ext cx="6725899" cy="4820832"/>
          </a:xfrm>
        </p:spPr>
        <p:txBody>
          <a:bodyPr>
            <a:normAutofit/>
          </a:bodyPr>
          <a:lstStyle/>
          <a:p>
            <a:r>
              <a:rPr lang="en-US" dirty="0"/>
              <a:t>What is AKS?</a:t>
            </a:r>
          </a:p>
          <a:p>
            <a:pPr lvl="1"/>
            <a:r>
              <a:rPr lang="en-US" dirty="0"/>
              <a:t>Managed Kubernetes service for orchestrating containerized applications</a:t>
            </a:r>
          </a:p>
          <a:p>
            <a:r>
              <a:rPr lang="en-US" dirty="0"/>
              <a:t>Key Features:</a:t>
            </a:r>
          </a:p>
          <a:p>
            <a:pPr lvl="1"/>
            <a:r>
              <a:rPr lang="en-US" dirty="0"/>
              <a:t>Container Orchestration: Automated deployment, scaling, and management of containerized apps</a:t>
            </a:r>
          </a:p>
          <a:p>
            <a:pPr lvl="1"/>
            <a:r>
              <a:rPr lang="en-US" dirty="0"/>
              <a:t>Hybrid Deployment: Support for on-premises, cloud, and hybrid infrastructures</a:t>
            </a:r>
          </a:p>
          <a:p>
            <a:pPr lvl="1"/>
            <a:r>
              <a:rPr lang="en-US" dirty="0"/>
              <a:t>Security: Network security, role-based access control, and container isolation</a:t>
            </a:r>
          </a:p>
          <a:p>
            <a:pPr lvl="1"/>
            <a:r>
              <a:rPr lang="en-US" dirty="0"/>
              <a:t>CI/CD Integration: Works with Azure DevOps, GitHub, Jenkins, etc.</a:t>
            </a:r>
          </a:p>
          <a:p>
            <a:pPr lvl="1"/>
            <a:r>
              <a:rPr lang="en-US" dirty="0"/>
              <a:t>Monitoring &amp; Auto-Scaling: Automated upgrades, self-healing, node auto-repair</a:t>
            </a:r>
          </a:p>
          <a:p>
            <a:endParaRPr lang="en-PK" dirty="0"/>
          </a:p>
        </p:txBody>
      </p:sp>
      <p:sp>
        <p:nvSpPr>
          <p:cNvPr id="4" name="Footer Placeholder 3">
            <a:extLst>
              <a:ext uri="{FF2B5EF4-FFF2-40B4-BE49-F238E27FC236}">
                <a16:creationId xmlns:a16="http://schemas.microsoft.com/office/drawing/2014/main" id="{00E331ED-F40F-96D4-21A5-00865AC522F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98525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22B19DE-D7D9-B607-DD6B-650243A762CD}"/>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Container Registry (ACR)</a:t>
            </a:r>
            <a:endParaRPr lang="en-PK">
              <a:solidFill>
                <a:srgbClr val="FFFEFF"/>
              </a:solidFill>
            </a:endParaRPr>
          </a:p>
        </p:txBody>
      </p:sp>
      <p:sp>
        <p:nvSpPr>
          <p:cNvPr id="3" name="Content Placeholder 2">
            <a:extLst>
              <a:ext uri="{FF2B5EF4-FFF2-40B4-BE49-F238E27FC236}">
                <a16:creationId xmlns:a16="http://schemas.microsoft.com/office/drawing/2014/main" id="{A3CA6CA0-AA35-CC5E-F1E4-CA00213700FE}"/>
              </a:ext>
            </a:extLst>
          </p:cNvPr>
          <p:cNvSpPr>
            <a:spLocks noGrp="1"/>
          </p:cNvSpPr>
          <p:nvPr>
            <p:ph idx="1"/>
          </p:nvPr>
        </p:nvSpPr>
        <p:spPr>
          <a:xfrm>
            <a:off x="4534935" y="1037968"/>
            <a:ext cx="6725899" cy="4820832"/>
          </a:xfrm>
        </p:spPr>
        <p:txBody>
          <a:bodyPr>
            <a:normAutofit/>
          </a:bodyPr>
          <a:lstStyle/>
          <a:p>
            <a:r>
              <a:rPr lang="en-US" dirty="0"/>
              <a:t>What is ACR?</a:t>
            </a:r>
          </a:p>
          <a:p>
            <a:pPr lvl="1"/>
            <a:r>
              <a:rPr lang="en-US" dirty="0"/>
              <a:t>Managed service for storing and managing container images</a:t>
            </a:r>
          </a:p>
          <a:p>
            <a:r>
              <a:rPr lang="en-US" dirty="0"/>
              <a:t>Key Features:</a:t>
            </a:r>
          </a:p>
          <a:p>
            <a:pPr lvl="1"/>
            <a:r>
              <a:rPr lang="en-US" dirty="0"/>
              <a:t>RBAC (Role-Based Access Control): Control access to container images</a:t>
            </a:r>
          </a:p>
          <a:p>
            <a:pPr lvl="1"/>
            <a:r>
              <a:rPr lang="en-US" dirty="0"/>
              <a:t>Geo-Replication: Replicate container images across multiple Azure regions</a:t>
            </a:r>
          </a:p>
          <a:p>
            <a:pPr lvl="1"/>
            <a:r>
              <a:rPr lang="en-US" dirty="0"/>
              <a:t>Image Scanning: Scan for vulnerabilities and security issues</a:t>
            </a:r>
          </a:p>
          <a:p>
            <a:r>
              <a:rPr lang="en-US" dirty="0"/>
              <a:t>Deployment Best Practices:</a:t>
            </a:r>
          </a:p>
          <a:p>
            <a:pPr lvl="1"/>
            <a:r>
              <a:rPr lang="en-US" dirty="0"/>
              <a:t>Regional Deployment: Deploy ACR in the same region as your containers to reduce latency</a:t>
            </a:r>
          </a:p>
          <a:p>
            <a:pPr lvl="1"/>
            <a:r>
              <a:rPr lang="en-US" dirty="0"/>
              <a:t>Geo-Replication: Enable for improved availability and resiliency</a:t>
            </a:r>
          </a:p>
          <a:p>
            <a:endParaRPr lang="en-PK" dirty="0"/>
          </a:p>
        </p:txBody>
      </p:sp>
      <p:sp>
        <p:nvSpPr>
          <p:cNvPr id="4" name="Footer Placeholder 3">
            <a:extLst>
              <a:ext uri="{FF2B5EF4-FFF2-40B4-BE49-F238E27FC236}">
                <a16:creationId xmlns:a16="http://schemas.microsoft.com/office/drawing/2014/main" id="{00E331ED-F40F-96D4-21A5-00865AC522F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612879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22B19DE-D7D9-B607-DD6B-650243A762CD}"/>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Container Apps (ACA)</a:t>
            </a:r>
            <a:endParaRPr lang="en-PK">
              <a:solidFill>
                <a:srgbClr val="FFFEFF"/>
              </a:solidFill>
            </a:endParaRPr>
          </a:p>
        </p:txBody>
      </p:sp>
      <p:sp>
        <p:nvSpPr>
          <p:cNvPr id="3" name="Content Placeholder 2">
            <a:extLst>
              <a:ext uri="{FF2B5EF4-FFF2-40B4-BE49-F238E27FC236}">
                <a16:creationId xmlns:a16="http://schemas.microsoft.com/office/drawing/2014/main" id="{A3CA6CA0-AA35-CC5E-F1E4-CA00213700FE}"/>
              </a:ext>
            </a:extLst>
          </p:cNvPr>
          <p:cNvSpPr>
            <a:spLocks noGrp="1"/>
          </p:cNvSpPr>
          <p:nvPr>
            <p:ph idx="1"/>
          </p:nvPr>
        </p:nvSpPr>
        <p:spPr>
          <a:xfrm>
            <a:off x="4534935" y="1037968"/>
            <a:ext cx="6725899" cy="4820832"/>
          </a:xfrm>
        </p:spPr>
        <p:txBody>
          <a:bodyPr>
            <a:normAutofit/>
          </a:bodyPr>
          <a:lstStyle/>
          <a:p>
            <a:r>
              <a:rPr lang="en-US" dirty="0"/>
              <a:t>Overview:</a:t>
            </a:r>
          </a:p>
          <a:p>
            <a:pPr lvl="1"/>
            <a:r>
              <a:rPr lang="en-US" dirty="0"/>
              <a:t>Serverless container service for building and deploying applications and microservices</a:t>
            </a:r>
          </a:p>
          <a:p>
            <a:r>
              <a:rPr lang="en-US" dirty="0"/>
              <a:t>Key Features:</a:t>
            </a:r>
          </a:p>
          <a:p>
            <a:pPr lvl="1"/>
            <a:r>
              <a:rPr lang="en-US" dirty="0"/>
              <a:t>Serverless Model: No need to manage underlying infrastructure</a:t>
            </a:r>
          </a:p>
          <a:p>
            <a:pPr lvl="1"/>
            <a:r>
              <a:rPr lang="en-US" dirty="0"/>
              <a:t>Built-In Authentication: Support for multiple identity providers (Microsoft Identity Platform, Google, Twitter, etc.)</a:t>
            </a:r>
          </a:p>
          <a:p>
            <a:pPr lvl="1"/>
            <a:r>
              <a:rPr lang="en-US" dirty="0"/>
              <a:t>Lifecycle Phases: Deployment, Update, Deactivation, Shutdown</a:t>
            </a:r>
          </a:p>
          <a:p>
            <a:r>
              <a:rPr lang="en-US" dirty="0"/>
              <a:t>Uses and Benefits:</a:t>
            </a:r>
          </a:p>
          <a:p>
            <a:pPr lvl="1"/>
            <a:r>
              <a:rPr lang="en-US" dirty="0"/>
              <a:t>Microservices: Develop and manage microservices applications</a:t>
            </a:r>
          </a:p>
          <a:p>
            <a:pPr lvl="1"/>
            <a:r>
              <a:rPr lang="en-US" dirty="0"/>
              <a:t>API Endpoints: </a:t>
            </a:r>
            <a:r>
              <a:rPr lang="en-US" dirty="0" err="1"/>
              <a:t>Autoscale</a:t>
            </a:r>
            <a:r>
              <a:rPr lang="en-US" dirty="0"/>
              <a:t> based on HTTP traffic</a:t>
            </a:r>
          </a:p>
          <a:p>
            <a:pPr lvl="1"/>
            <a:r>
              <a:rPr lang="en-US" dirty="0"/>
              <a:t>Background Processing: Run stateful and long-running jobs</a:t>
            </a:r>
          </a:p>
          <a:p>
            <a:pPr lvl="1"/>
            <a:r>
              <a:rPr lang="en-US" dirty="0"/>
              <a:t>Event-Driven Processing: Manage and </a:t>
            </a:r>
            <a:r>
              <a:rPr lang="en-US" dirty="0" err="1"/>
              <a:t>autoscale</a:t>
            </a:r>
            <a:r>
              <a:rPr lang="en-US" dirty="0"/>
              <a:t> event-driven tasks</a:t>
            </a:r>
          </a:p>
        </p:txBody>
      </p:sp>
      <p:sp>
        <p:nvSpPr>
          <p:cNvPr id="4" name="Footer Placeholder 3">
            <a:extLst>
              <a:ext uri="{FF2B5EF4-FFF2-40B4-BE49-F238E27FC236}">
                <a16:creationId xmlns:a16="http://schemas.microsoft.com/office/drawing/2014/main" id="{00E331ED-F40F-96D4-21A5-00865AC522F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798921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22B19DE-D7D9-B607-DD6B-650243A762CD}"/>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Quantum</a:t>
            </a:r>
            <a:endParaRPr lang="en-PK">
              <a:solidFill>
                <a:srgbClr val="FFFEFF"/>
              </a:solidFill>
            </a:endParaRPr>
          </a:p>
        </p:txBody>
      </p:sp>
      <p:sp>
        <p:nvSpPr>
          <p:cNvPr id="3" name="Content Placeholder 2">
            <a:extLst>
              <a:ext uri="{FF2B5EF4-FFF2-40B4-BE49-F238E27FC236}">
                <a16:creationId xmlns:a16="http://schemas.microsoft.com/office/drawing/2014/main" id="{A3CA6CA0-AA35-CC5E-F1E4-CA00213700FE}"/>
              </a:ext>
            </a:extLst>
          </p:cNvPr>
          <p:cNvSpPr>
            <a:spLocks noGrp="1"/>
          </p:cNvSpPr>
          <p:nvPr>
            <p:ph idx="1"/>
          </p:nvPr>
        </p:nvSpPr>
        <p:spPr>
          <a:xfrm>
            <a:off x="4534935" y="1037968"/>
            <a:ext cx="6725899" cy="4820832"/>
          </a:xfrm>
        </p:spPr>
        <p:txBody>
          <a:bodyPr>
            <a:normAutofit/>
          </a:bodyPr>
          <a:lstStyle/>
          <a:p>
            <a:r>
              <a:rPr lang="en-US" dirty="0"/>
              <a:t>What is Quantum Computing?</a:t>
            </a:r>
          </a:p>
          <a:p>
            <a:pPr lvl="1"/>
            <a:r>
              <a:rPr lang="en-US" dirty="0"/>
              <a:t>Utilizes quantum mechanics to solve complex problems faster than on classical computers</a:t>
            </a:r>
          </a:p>
          <a:p>
            <a:r>
              <a:rPr lang="en-US" dirty="0"/>
              <a:t>Applications:</a:t>
            </a:r>
          </a:p>
          <a:p>
            <a:pPr lvl="1"/>
            <a:r>
              <a:rPr lang="en-US" dirty="0"/>
              <a:t>Cryptography: Enhance security protocols</a:t>
            </a:r>
          </a:p>
          <a:p>
            <a:pPr lvl="1"/>
            <a:r>
              <a:rPr lang="en-US" dirty="0"/>
              <a:t>Mechanical Systems Simulation: Model complex systems</a:t>
            </a:r>
          </a:p>
          <a:p>
            <a:pPr lvl="1"/>
            <a:r>
              <a:rPr lang="en-US" dirty="0"/>
              <a:t>Machine Learning: Improve learning algorithms</a:t>
            </a:r>
          </a:p>
          <a:p>
            <a:pPr lvl="1"/>
            <a:r>
              <a:rPr lang="en-US" dirty="0"/>
              <a:t>Optimization Problems: Solve complex optimization tasks</a:t>
            </a:r>
          </a:p>
          <a:p>
            <a:endParaRPr lang="en-PK" dirty="0"/>
          </a:p>
        </p:txBody>
      </p:sp>
      <p:sp>
        <p:nvSpPr>
          <p:cNvPr id="4" name="Footer Placeholder 3">
            <a:extLst>
              <a:ext uri="{FF2B5EF4-FFF2-40B4-BE49-F238E27FC236}">
                <a16:creationId xmlns:a16="http://schemas.microsoft.com/office/drawing/2014/main" id="{00E331ED-F40F-96D4-21A5-00865AC522F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159526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22B19DE-D7D9-B607-DD6B-650243A762CD}"/>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Quantum Platform</a:t>
            </a:r>
            <a:endParaRPr lang="en-PK">
              <a:solidFill>
                <a:srgbClr val="FFFEFF"/>
              </a:solidFill>
            </a:endParaRPr>
          </a:p>
        </p:txBody>
      </p:sp>
      <p:sp>
        <p:nvSpPr>
          <p:cNvPr id="3" name="Content Placeholder 2">
            <a:extLst>
              <a:ext uri="{FF2B5EF4-FFF2-40B4-BE49-F238E27FC236}">
                <a16:creationId xmlns:a16="http://schemas.microsoft.com/office/drawing/2014/main" id="{A3CA6CA0-AA35-CC5E-F1E4-CA00213700FE}"/>
              </a:ext>
            </a:extLst>
          </p:cNvPr>
          <p:cNvSpPr>
            <a:spLocks noGrp="1"/>
          </p:cNvSpPr>
          <p:nvPr>
            <p:ph idx="1"/>
          </p:nvPr>
        </p:nvSpPr>
        <p:spPr>
          <a:xfrm>
            <a:off x="4534935" y="1037968"/>
            <a:ext cx="6725899" cy="4820832"/>
          </a:xfrm>
        </p:spPr>
        <p:txBody>
          <a:bodyPr>
            <a:normAutofit/>
          </a:bodyPr>
          <a:lstStyle/>
          <a:p>
            <a:r>
              <a:rPr lang="en-US" dirty="0"/>
              <a:t>Overview:</a:t>
            </a:r>
          </a:p>
          <a:p>
            <a:pPr lvl="1"/>
            <a:r>
              <a:rPr lang="en-US" dirty="0"/>
              <a:t>Cloud service offering quantum solutions and technologies</a:t>
            </a:r>
          </a:p>
          <a:p>
            <a:pPr lvl="1"/>
            <a:r>
              <a:rPr lang="en-US" dirty="0"/>
              <a:t>Prepares for future quantum advancements</a:t>
            </a:r>
          </a:p>
          <a:p>
            <a:r>
              <a:rPr lang="en-US" dirty="0"/>
              <a:t>Key Components:</a:t>
            </a:r>
          </a:p>
          <a:p>
            <a:pPr lvl="1"/>
            <a:r>
              <a:rPr lang="en-US" dirty="0"/>
              <a:t>Azure Quantum Development Kit (Azure QDK): Develop with Q#, run on quantum hardware or optimization solvers</a:t>
            </a:r>
          </a:p>
          <a:p>
            <a:pPr lvl="1"/>
            <a:r>
              <a:rPr lang="en-US" dirty="0"/>
              <a:t>Q# Programming Language: Focused on quantum algorithm development</a:t>
            </a:r>
          </a:p>
          <a:p>
            <a:r>
              <a:rPr lang="en-US" dirty="0"/>
              <a:t>Learning Resources:</a:t>
            </a:r>
          </a:p>
          <a:p>
            <a:pPr lvl="1"/>
            <a:r>
              <a:rPr lang="en-US" dirty="0"/>
              <a:t>Microsoft Learning Path: Quantum Computing Foundations</a:t>
            </a:r>
          </a:p>
          <a:p>
            <a:pPr lvl="1"/>
            <a:r>
              <a:rPr lang="en-US" dirty="0"/>
              <a:t>Q# Community: Code examples, documentation, and community support</a:t>
            </a:r>
            <a:endParaRPr lang="en-PK" dirty="0"/>
          </a:p>
        </p:txBody>
      </p:sp>
      <p:sp>
        <p:nvSpPr>
          <p:cNvPr id="4" name="Footer Placeholder 3">
            <a:extLst>
              <a:ext uri="{FF2B5EF4-FFF2-40B4-BE49-F238E27FC236}">
                <a16:creationId xmlns:a16="http://schemas.microsoft.com/office/drawing/2014/main" id="{00E331ED-F40F-96D4-21A5-00865AC522F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dirty="0"/>
              <a:t>CS4037 - Muhammad Sudais</a:t>
            </a:r>
            <a:endParaRPr lang="en-US"/>
          </a:p>
        </p:txBody>
      </p:sp>
    </p:spTree>
    <p:extLst>
      <p:ext uri="{BB962C8B-B14F-4D97-AF65-F5344CB8AC3E}">
        <p14:creationId xmlns:p14="http://schemas.microsoft.com/office/powerpoint/2010/main" val="903388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p:txBody>
          <a:bodyPr/>
          <a:lstStyle/>
          <a:p>
            <a:r>
              <a:rPr lang="en-US"/>
              <a:t>Cloud Deployment Models : Private CLOUD</a:t>
            </a:r>
            <a:endParaRPr lang="en-PK" dirty="0"/>
          </a:p>
        </p:txBody>
      </p:sp>
      <p:sp>
        <p:nvSpPr>
          <p:cNvPr id="3" name="Content Placeholder 2">
            <a:extLst>
              <a:ext uri="{FF2B5EF4-FFF2-40B4-BE49-F238E27FC236}">
                <a16:creationId xmlns:a16="http://schemas.microsoft.com/office/drawing/2014/main" id="{7D12E0F3-162D-ED53-6A06-EBE70CBD3A69}"/>
              </a:ext>
            </a:extLst>
          </p:cNvPr>
          <p:cNvSpPr>
            <a:spLocks noGrp="1"/>
          </p:cNvSpPr>
          <p:nvPr>
            <p:ph idx="1"/>
          </p:nvPr>
        </p:nvSpPr>
        <p:spPr>
          <a:xfrm>
            <a:off x="581192" y="1949132"/>
            <a:ext cx="6104743" cy="3634486"/>
          </a:xfrm>
        </p:spPr>
        <p:txBody>
          <a:bodyPr/>
          <a:lstStyle/>
          <a:p>
            <a:r>
              <a:rPr lang="en-US" dirty="0"/>
              <a:t>Restricted access for organizational use.</a:t>
            </a:r>
          </a:p>
          <a:p>
            <a:r>
              <a:rPr lang="en-US" dirty="0"/>
              <a:t>Also called internal cloud, typically used by organizations with high-security needs.</a:t>
            </a:r>
          </a:p>
          <a:p>
            <a:r>
              <a:rPr lang="en-US" dirty="0"/>
              <a:t>Can be on-premises (inside the organization's premises) or off-premises (outside but under the organization's control).</a:t>
            </a:r>
          </a:p>
          <a:p>
            <a:r>
              <a:rPr lang="en-US" dirty="0"/>
              <a:t>Offers one-to-one relationship (resources dedicated to one organization, no multi-tenancy).</a:t>
            </a:r>
          </a:p>
          <a:p>
            <a:r>
              <a:rPr lang="en-US" dirty="0"/>
              <a:t>Provides greater control and security, but at a higher cost compared to public clouds.</a:t>
            </a:r>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p:txBody>
          <a:bodyPr/>
          <a:lstStyle/>
          <a:p>
            <a:r>
              <a:rPr lang="en-US"/>
              <a:t>CS4037 - Muhammad Sudais</a:t>
            </a:r>
            <a:endParaRPr lang="en-US" dirty="0"/>
          </a:p>
        </p:txBody>
      </p:sp>
      <p:pic>
        <p:nvPicPr>
          <p:cNvPr id="6" name="Picture 5">
            <a:extLst>
              <a:ext uri="{FF2B5EF4-FFF2-40B4-BE49-F238E27FC236}">
                <a16:creationId xmlns:a16="http://schemas.microsoft.com/office/drawing/2014/main" id="{1D22681F-0A7B-1E71-CC2A-1B77CD230FBA}"/>
              </a:ext>
            </a:extLst>
          </p:cNvPr>
          <p:cNvPicPr>
            <a:picLocks noChangeAspect="1"/>
          </p:cNvPicPr>
          <p:nvPr/>
        </p:nvPicPr>
        <p:blipFill>
          <a:blip r:embed="rId2"/>
          <a:stretch>
            <a:fillRect/>
          </a:stretch>
        </p:blipFill>
        <p:spPr>
          <a:xfrm>
            <a:off x="8470087" y="2289245"/>
            <a:ext cx="2486372" cy="1609950"/>
          </a:xfrm>
          <a:prstGeom prst="rect">
            <a:avLst/>
          </a:prstGeom>
        </p:spPr>
      </p:pic>
      <p:pic>
        <p:nvPicPr>
          <p:cNvPr id="8" name="Picture 7">
            <a:extLst>
              <a:ext uri="{FF2B5EF4-FFF2-40B4-BE49-F238E27FC236}">
                <a16:creationId xmlns:a16="http://schemas.microsoft.com/office/drawing/2014/main" id="{02696CA3-7333-2413-3509-26A9727E502A}"/>
              </a:ext>
            </a:extLst>
          </p:cNvPr>
          <p:cNvPicPr>
            <a:picLocks noChangeAspect="1"/>
          </p:cNvPicPr>
          <p:nvPr/>
        </p:nvPicPr>
        <p:blipFill>
          <a:blip r:embed="rId3"/>
          <a:stretch>
            <a:fillRect/>
          </a:stretch>
        </p:blipFill>
        <p:spPr>
          <a:xfrm>
            <a:off x="7498402" y="4297564"/>
            <a:ext cx="4429743" cy="1286054"/>
          </a:xfrm>
          <a:prstGeom prst="rect">
            <a:avLst/>
          </a:prstGeom>
        </p:spPr>
      </p:pic>
    </p:spTree>
    <p:extLst>
      <p:ext uri="{BB962C8B-B14F-4D97-AF65-F5344CB8AC3E}">
        <p14:creationId xmlns:p14="http://schemas.microsoft.com/office/powerpoint/2010/main" val="290111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p:txBody>
          <a:bodyPr/>
          <a:lstStyle/>
          <a:p>
            <a:r>
              <a:rPr lang="en-US" dirty="0"/>
              <a:t>Cloud Deployment Models : COMMUNITY CLOUD</a:t>
            </a:r>
            <a:endParaRPr lang="en-PK" dirty="0"/>
          </a:p>
        </p:txBody>
      </p:sp>
      <p:sp>
        <p:nvSpPr>
          <p:cNvPr id="3" name="Content Placeholder 2">
            <a:extLst>
              <a:ext uri="{FF2B5EF4-FFF2-40B4-BE49-F238E27FC236}">
                <a16:creationId xmlns:a16="http://schemas.microsoft.com/office/drawing/2014/main" id="{7D12E0F3-162D-ED53-6A06-EBE70CBD3A69}"/>
              </a:ext>
            </a:extLst>
          </p:cNvPr>
          <p:cNvSpPr>
            <a:spLocks noGrp="1"/>
          </p:cNvSpPr>
          <p:nvPr>
            <p:ph idx="1"/>
          </p:nvPr>
        </p:nvSpPr>
        <p:spPr>
          <a:xfrm>
            <a:off x="581192" y="2340864"/>
            <a:ext cx="11029615" cy="2329459"/>
          </a:xfrm>
        </p:spPr>
        <p:txBody>
          <a:bodyPr/>
          <a:lstStyle/>
          <a:p>
            <a:r>
              <a:rPr lang="en-US" dirty="0"/>
              <a:t>Shared by a specific community of organizations with common concerns (e.g., security, business functions).</a:t>
            </a:r>
          </a:p>
          <a:p>
            <a:r>
              <a:rPr lang="en-US" dirty="0"/>
              <a:t>Can be on-premises or off-premises.</a:t>
            </a:r>
          </a:p>
          <a:p>
            <a:r>
              <a:rPr lang="en-US" dirty="0"/>
              <a:t>Supports multi-tenancy within a community, offering a balance between cost-efficiency and privacy.</a:t>
            </a:r>
          </a:p>
          <a:p>
            <a:r>
              <a:rPr lang="en-US" dirty="0"/>
              <a:t>Example: Government cloud services for national agencies.</a:t>
            </a:r>
            <a:endParaRPr lang="en-PK" dirty="0"/>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89220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p:txBody>
          <a:bodyPr/>
          <a:lstStyle/>
          <a:p>
            <a:r>
              <a:rPr lang="en-US" dirty="0"/>
              <a:t>Cloud Deployment Models : HYBRID CLOUD</a:t>
            </a:r>
            <a:endParaRPr lang="en-PK" dirty="0"/>
          </a:p>
        </p:txBody>
      </p:sp>
      <p:sp>
        <p:nvSpPr>
          <p:cNvPr id="3" name="Content Placeholder 2">
            <a:extLst>
              <a:ext uri="{FF2B5EF4-FFF2-40B4-BE49-F238E27FC236}">
                <a16:creationId xmlns:a16="http://schemas.microsoft.com/office/drawing/2014/main" id="{7D12E0F3-162D-ED53-6A06-EBE70CBD3A69}"/>
              </a:ext>
            </a:extLst>
          </p:cNvPr>
          <p:cNvSpPr>
            <a:spLocks noGrp="1"/>
          </p:cNvSpPr>
          <p:nvPr>
            <p:ph idx="1"/>
          </p:nvPr>
        </p:nvSpPr>
        <p:spPr>
          <a:xfrm>
            <a:off x="581191" y="1810568"/>
            <a:ext cx="11029615" cy="1768374"/>
          </a:xfrm>
        </p:spPr>
        <p:txBody>
          <a:bodyPr/>
          <a:lstStyle/>
          <a:p>
            <a:r>
              <a:rPr lang="en-US" dirty="0"/>
              <a:t>Combines public and private/community cloud deployments.</a:t>
            </a:r>
          </a:p>
          <a:p>
            <a:r>
              <a:rPr lang="en-US" dirty="0"/>
              <a:t>Critical data and applications are stored in a private or community cloud, while non-sensitive workloads use the public cloud for cost efficiency.</a:t>
            </a:r>
          </a:p>
          <a:p>
            <a:r>
              <a:rPr lang="en-US" dirty="0"/>
              <a:t>Provides a flexible solution for organizations seeking the advantages of both private and public cloud environments.</a:t>
            </a:r>
            <a:endParaRPr lang="en-PK" dirty="0"/>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p:txBody>
          <a:bodyPr/>
          <a:lstStyle/>
          <a:p>
            <a:r>
              <a:rPr lang="en-US"/>
              <a:t>CS4037 - Muhammad Sudais</a:t>
            </a:r>
            <a:endParaRPr lang="en-US" dirty="0"/>
          </a:p>
        </p:txBody>
      </p:sp>
      <p:pic>
        <p:nvPicPr>
          <p:cNvPr id="6" name="Picture 5">
            <a:extLst>
              <a:ext uri="{FF2B5EF4-FFF2-40B4-BE49-F238E27FC236}">
                <a16:creationId xmlns:a16="http://schemas.microsoft.com/office/drawing/2014/main" id="{ED5595B2-2099-A9BC-445F-E79BDF082850}"/>
              </a:ext>
            </a:extLst>
          </p:cNvPr>
          <p:cNvPicPr>
            <a:picLocks noChangeAspect="1"/>
          </p:cNvPicPr>
          <p:nvPr/>
        </p:nvPicPr>
        <p:blipFill>
          <a:blip r:embed="rId2"/>
          <a:stretch>
            <a:fillRect/>
          </a:stretch>
        </p:blipFill>
        <p:spPr>
          <a:xfrm>
            <a:off x="2128282" y="3730367"/>
            <a:ext cx="7935432" cy="2219635"/>
          </a:xfrm>
          <a:prstGeom prst="rect">
            <a:avLst/>
          </a:prstGeom>
        </p:spPr>
      </p:pic>
    </p:spTree>
    <p:extLst>
      <p:ext uri="{BB962C8B-B14F-4D97-AF65-F5344CB8AC3E}">
        <p14:creationId xmlns:p14="http://schemas.microsoft.com/office/powerpoint/2010/main" val="2837965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0" name="Rectangle 1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2" name="Rectangle 2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24"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7" name="Rectangle 2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8" name="Rectangle 2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Cloud Deployment Models : PUBLIC CLOUD VS PRIVATE CLOUD</a:t>
            </a:r>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sz="900" kern="1200" cap="all">
                <a:solidFill>
                  <a:srgbClr val="FFFFFF"/>
                </a:solidFill>
                <a:latin typeface="+mn-lt"/>
                <a:ea typeface="+mn-ea"/>
                <a:cs typeface="+mn-cs"/>
              </a:rPr>
              <a:t>CS4037 - Muhammad Sudais</a:t>
            </a:r>
          </a:p>
        </p:txBody>
      </p:sp>
      <p:pic>
        <p:nvPicPr>
          <p:cNvPr id="11" name="Picture 10">
            <a:extLst>
              <a:ext uri="{FF2B5EF4-FFF2-40B4-BE49-F238E27FC236}">
                <a16:creationId xmlns:a16="http://schemas.microsoft.com/office/drawing/2014/main" id="{97A0BB8C-44F8-6303-E261-E024E7F57BBA}"/>
              </a:ext>
            </a:extLst>
          </p:cNvPr>
          <p:cNvPicPr>
            <a:picLocks noChangeAspect="1"/>
          </p:cNvPicPr>
          <p:nvPr/>
        </p:nvPicPr>
        <p:blipFill>
          <a:blip r:embed="rId2"/>
          <a:stretch>
            <a:fillRect/>
          </a:stretch>
        </p:blipFill>
        <p:spPr>
          <a:xfrm>
            <a:off x="4683015" y="402733"/>
            <a:ext cx="6519638" cy="5998067"/>
          </a:xfrm>
          <a:prstGeom prst="rect">
            <a:avLst/>
          </a:prstGeom>
        </p:spPr>
      </p:pic>
    </p:spTree>
    <p:extLst>
      <p:ext uri="{BB962C8B-B14F-4D97-AF65-F5344CB8AC3E}">
        <p14:creationId xmlns:p14="http://schemas.microsoft.com/office/powerpoint/2010/main" val="272864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0" name="Rectangle 1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2" name="Rectangle 2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24"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7" name="Rectangle 2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8" name="Rectangle 2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a:xfrm>
            <a:off x="584200" y="1524001"/>
            <a:ext cx="3412067" cy="3478384"/>
          </a:xfrm>
        </p:spPr>
        <p:txBody>
          <a:bodyPr vert="horz" lIns="91440" tIns="45720" rIns="91440" bIns="45720" rtlCol="0" anchor="b">
            <a:normAutofit fontScale="90000"/>
          </a:bodyPr>
          <a:lstStyle/>
          <a:p>
            <a:r>
              <a:rPr lang="en-US" sz="3600" dirty="0">
                <a:solidFill>
                  <a:srgbClr val="FFFFFF"/>
                </a:solidFill>
              </a:rPr>
              <a:t>Cloud Deployment Models : PRIVATE CLOUD VS COMMUNITY CLOUD</a:t>
            </a:r>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sz="900" kern="1200" cap="all">
                <a:solidFill>
                  <a:srgbClr val="FFFFFF"/>
                </a:solidFill>
                <a:latin typeface="+mn-lt"/>
                <a:ea typeface="+mn-ea"/>
                <a:cs typeface="+mn-cs"/>
              </a:rPr>
              <a:t>CS4037 - Muhammad Sudais</a:t>
            </a:r>
          </a:p>
        </p:txBody>
      </p:sp>
      <p:pic>
        <p:nvPicPr>
          <p:cNvPr id="5" name="Picture 4">
            <a:extLst>
              <a:ext uri="{FF2B5EF4-FFF2-40B4-BE49-F238E27FC236}">
                <a16:creationId xmlns:a16="http://schemas.microsoft.com/office/drawing/2014/main" id="{82F8ADC2-DBE8-5612-CDC6-3D3E9892E6FD}"/>
              </a:ext>
            </a:extLst>
          </p:cNvPr>
          <p:cNvPicPr>
            <a:picLocks noChangeAspect="1"/>
          </p:cNvPicPr>
          <p:nvPr/>
        </p:nvPicPr>
        <p:blipFill>
          <a:blip r:embed="rId2"/>
          <a:stretch>
            <a:fillRect/>
          </a:stretch>
        </p:blipFill>
        <p:spPr>
          <a:xfrm>
            <a:off x="4241830" y="1757575"/>
            <a:ext cx="7847168" cy="3478384"/>
          </a:xfrm>
          <a:prstGeom prst="rect">
            <a:avLst/>
          </a:prstGeom>
        </p:spPr>
      </p:pic>
    </p:spTree>
    <p:extLst>
      <p:ext uri="{BB962C8B-B14F-4D97-AF65-F5344CB8AC3E}">
        <p14:creationId xmlns:p14="http://schemas.microsoft.com/office/powerpoint/2010/main" val="193647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0" name="Rectangle 1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2" name="Rectangle 2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24"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7" name="Rectangle 2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8" name="Rectangle 2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2" name="Title 1">
            <a:extLst>
              <a:ext uri="{FF2B5EF4-FFF2-40B4-BE49-F238E27FC236}">
                <a16:creationId xmlns:a16="http://schemas.microsoft.com/office/drawing/2014/main" id="{1465356C-D166-B71D-F707-704AA442F511}"/>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Cloud Deployment Models : PHYSICAL LOCATION</a:t>
            </a:r>
          </a:p>
        </p:txBody>
      </p:sp>
      <p:sp>
        <p:nvSpPr>
          <p:cNvPr id="4" name="Footer Placeholder 3">
            <a:extLst>
              <a:ext uri="{FF2B5EF4-FFF2-40B4-BE49-F238E27FC236}">
                <a16:creationId xmlns:a16="http://schemas.microsoft.com/office/drawing/2014/main" id="{4D99B6C9-167C-7ABB-58AD-48614A54DB97}"/>
              </a:ext>
            </a:extLst>
          </p:cNvPr>
          <p:cNvSpPr>
            <a:spLocks noGrp="1"/>
          </p:cNvSpPr>
          <p:nvPr>
            <p:ph type="ftr" sz="quarter" idx="11"/>
          </p:nvPr>
        </p:nvSpPr>
        <p:spPr>
          <a:xfrm>
            <a:off x="581192" y="5884078"/>
            <a:ext cx="3432008" cy="365125"/>
          </a:xfrm>
        </p:spPr>
        <p:txBody>
          <a:bodyPr vert="horz" lIns="91440" tIns="45720" rIns="91440" bIns="45720" rtlCol="0" anchor="ctr">
            <a:normAutofit/>
          </a:bodyPr>
          <a:lstStyle/>
          <a:p>
            <a:pPr defTabSz="457200">
              <a:spcAft>
                <a:spcPts val="600"/>
              </a:spcAft>
            </a:pPr>
            <a:r>
              <a:rPr lang="en-US" sz="900" kern="1200" cap="all">
                <a:solidFill>
                  <a:srgbClr val="FFFFFF"/>
                </a:solidFill>
                <a:latin typeface="+mn-lt"/>
                <a:ea typeface="+mn-ea"/>
                <a:cs typeface="+mn-cs"/>
              </a:rPr>
              <a:t>CS4037 - Muhammad Sudais</a:t>
            </a:r>
          </a:p>
        </p:txBody>
      </p:sp>
      <p:pic>
        <p:nvPicPr>
          <p:cNvPr id="6" name="Picture 5">
            <a:extLst>
              <a:ext uri="{FF2B5EF4-FFF2-40B4-BE49-F238E27FC236}">
                <a16:creationId xmlns:a16="http://schemas.microsoft.com/office/drawing/2014/main" id="{5CA93628-9C1E-5A03-6DDF-B9865B63C120}"/>
              </a:ext>
            </a:extLst>
          </p:cNvPr>
          <p:cNvPicPr>
            <a:picLocks noChangeAspect="1"/>
          </p:cNvPicPr>
          <p:nvPr/>
        </p:nvPicPr>
        <p:blipFill>
          <a:blip r:embed="rId2"/>
          <a:stretch>
            <a:fillRect/>
          </a:stretch>
        </p:blipFill>
        <p:spPr>
          <a:xfrm>
            <a:off x="5165322" y="1495155"/>
            <a:ext cx="5772956" cy="3867690"/>
          </a:xfrm>
          <a:prstGeom prst="rect">
            <a:avLst/>
          </a:prstGeom>
        </p:spPr>
      </p:pic>
    </p:spTree>
    <p:extLst>
      <p:ext uri="{BB962C8B-B14F-4D97-AF65-F5344CB8AC3E}">
        <p14:creationId xmlns:p14="http://schemas.microsoft.com/office/powerpoint/2010/main" val="2654483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E06FCEF4-3A55-C0E4-2BE9-193E2A25E0D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8C8AA8E5-D86F-57AD-77C7-B603600C1AF2}"/>
              </a:ext>
            </a:extLst>
          </p:cNvPr>
          <p:cNvSpPr>
            <a:spLocks noGrp="1"/>
          </p:cNvSpPr>
          <p:nvPr>
            <p:ph type="title"/>
          </p:nvPr>
        </p:nvSpPr>
        <p:spPr>
          <a:xfrm>
            <a:off x="440316" y="301560"/>
            <a:ext cx="7301603" cy="3569242"/>
          </a:xfrm>
        </p:spPr>
        <p:txBody>
          <a:bodyPr vert="horz" lIns="91440" tIns="45720" rIns="91440" bIns="45720" rtlCol="0" anchor="t">
            <a:normAutofit/>
          </a:bodyPr>
          <a:lstStyle/>
          <a:p>
            <a:br>
              <a:rPr lang="en-US" sz="3200" b="1" dirty="0">
                <a:solidFill>
                  <a:schemeClr val="tx1"/>
                </a:solidFill>
              </a:rPr>
            </a:br>
            <a:r>
              <a:rPr lang="en-US" sz="3200" dirty="0">
                <a:solidFill>
                  <a:schemeClr val="tx1"/>
                </a:solidFill>
              </a:rPr>
              <a:t>CHAPTER 4</a:t>
            </a:r>
            <a:br>
              <a:rPr lang="en-US" sz="3200" b="1" dirty="0">
                <a:solidFill>
                  <a:schemeClr val="tx1"/>
                </a:solidFill>
              </a:rPr>
            </a:br>
            <a:r>
              <a:rPr lang="en-US" sz="4400" b="1" dirty="0">
                <a:solidFill>
                  <a:schemeClr val="tx1"/>
                </a:solidFill>
              </a:rPr>
              <a:t>Cloud Computing Model</a:t>
            </a:r>
            <a:endParaRPr lang="en-US" sz="3200" b="1" dirty="0">
              <a:solidFill>
                <a:schemeClr val="tx1"/>
              </a:solidFill>
            </a:endParaRPr>
          </a:p>
        </p:txBody>
      </p:sp>
      <p:sp>
        <p:nvSpPr>
          <p:cNvPr id="3" name="Content Placeholder 2">
            <a:extLst>
              <a:ext uri="{FF2B5EF4-FFF2-40B4-BE49-F238E27FC236}">
                <a16:creationId xmlns:a16="http://schemas.microsoft.com/office/drawing/2014/main" id="{FA123D3D-099D-40B4-2DFB-4B808DE51781}"/>
              </a:ext>
            </a:extLst>
          </p:cNvPr>
          <p:cNvSpPr>
            <a:spLocks noGrp="1"/>
          </p:cNvSpPr>
          <p:nvPr>
            <p:ph idx="1"/>
          </p:nvPr>
        </p:nvSpPr>
        <p:spPr>
          <a:xfrm>
            <a:off x="8569601" y="4942982"/>
            <a:ext cx="3622399"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Cloud Computing</a:t>
            </a:r>
          </a:p>
        </p:txBody>
      </p:sp>
      <p:sp>
        <p:nvSpPr>
          <p:cNvPr id="4" name="Footer Placeholder 3">
            <a:extLst>
              <a:ext uri="{FF2B5EF4-FFF2-40B4-BE49-F238E27FC236}">
                <a16:creationId xmlns:a16="http://schemas.microsoft.com/office/drawing/2014/main" id="{F5B745E2-B198-1C04-3E74-A82C49351909}"/>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algn="r" defTabSz="457200">
              <a:spcAft>
                <a:spcPts val="600"/>
              </a:spcAft>
            </a:pPr>
            <a:r>
              <a:rPr lang="en-US" sz="1000" kern="1200" cap="all">
                <a:solidFill>
                  <a:schemeClr val="tx1"/>
                </a:solidFill>
                <a:latin typeface="+mn-lt"/>
                <a:ea typeface="+mn-ea"/>
                <a:cs typeface="+mn-cs"/>
              </a:rPr>
              <a:t>CS4037 - Muhammad Sudais</a:t>
            </a:r>
            <a:endParaRPr lang="en-US" sz="1000" kern="1200" cap="all" dirty="0">
              <a:solidFill>
                <a:schemeClr val="tx1"/>
              </a:solidFill>
              <a:latin typeface="+mn-lt"/>
              <a:ea typeface="+mn-ea"/>
              <a:cs typeface="+mn-cs"/>
            </a:endParaRPr>
          </a:p>
        </p:txBody>
      </p:sp>
    </p:spTree>
    <p:extLst>
      <p:ext uri="{BB962C8B-B14F-4D97-AF65-F5344CB8AC3E}">
        <p14:creationId xmlns:p14="http://schemas.microsoft.com/office/powerpoint/2010/main" val="2743355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93AB-0025-57D3-A330-B7B9BCFA1DA4}"/>
              </a:ext>
            </a:extLst>
          </p:cNvPr>
          <p:cNvSpPr>
            <a:spLocks noGrp="1"/>
          </p:cNvSpPr>
          <p:nvPr>
            <p:ph type="title"/>
          </p:nvPr>
        </p:nvSpPr>
        <p:spPr/>
        <p:txBody>
          <a:bodyPr/>
          <a:lstStyle/>
          <a:p>
            <a:r>
              <a:rPr lang="en-US" dirty="0"/>
              <a:t>Choosing the Appropriate Deployment Model</a:t>
            </a:r>
            <a:endParaRPr lang="en-PK" dirty="0"/>
          </a:p>
        </p:txBody>
      </p:sp>
      <p:sp>
        <p:nvSpPr>
          <p:cNvPr id="3" name="Content Placeholder 2">
            <a:extLst>
              <a:ext uri="{FF2B5EF4-FFF2-40B4-BE49-F238E27FC236}">
                <a16:creationId xmlns:a16="http://schemas.microsoft.com/office/drawing/2014/main" id="{00A50117-8DE9-142F-6E99-31BD390FE2C8}"/>
              </a:ext>
            </a:extLst>
          </p:cNvPr>
          <p:cNvSpPr>
            <a:spLocks noGrp="1"/>
          </p:cNvSpPr>
          <p:nvPr>
            <p:ph idx="1"/>
          </p:nvPr>
        </p:nvSpPr>
        <p:spPr>
          <a:xfrm>
            <a:off x="581192" y="2340864"/>
            <a:ext cx="11029615" cy="2054155"/>
          </a:xfrm>
        </p:spPr>
        <p:txBody>
          <a:bodyPr>
            <a:normAutofit/>
          </a:bodyPr>
          <a:lstStyle/>
          <a:p>
            <a:r>
              <a:rPr lang="en-US" dirty="0"/>
              <a:t>The choice depends on business needs, size, and IT maturity of the organization.</a:t>
            </a:r>
          </a:p>
          <a:p>
            <a:r>
              <a:rPr lang="en-US" dirty="0"/>
              <a:t>Factors like security, privacy, business requirements, and budget influence the selection.</a:t>
            </a:r>
          </a:p>
          <a:p>
            <a:r>
              <a:rPr lang="en-US" dirty="0"/>
              <a:t>General users can opt for public cloud, while organizations may prefer private or community clouds for sensitive data.</a:t>
            </a:r>
          </a:p>
          <a:p>
            <a:r>
              <a:rPr lang="en-US" dirty="0"/>
              <a:t>For critical applications with security concerns, private or hybrid clouds are preferable. Public cloud is suitable for general applications.</a:t>
            </a:r>
          </a:p>
        </p:txBody>
      </p:sp>
      <p:sp>
        <p:nvSpPr>
          <p:cNvPr id="4" name="Footer Placeholder 3">
            <a:extLst>
              <a:ext uri="{FF2B5EF4-FFF2-40B4-BE49-F238E27FC236}">
                <a16:creationId xmlns:a16="http://schemas.microsoft.com/office/drawing/2014/main" id="{D38EE5A6-BFD8-16B2-271A-BBCB778774FF}"/>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488454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6" name="Picture 5">
            <a:extLst>
              <a:ext uri="{FF2B5EF4-FFF2-40B4-BE49-F238E27FC236}">
                <a16:creationId xmlns:a16="http://schemas.microsoft.com/office/drawing/2014/main" id="{E6E8F998-9DD3-B58B-C404-DC0C04EBB9A1}"/>
              </a:ext>
            </a:extLst>
          </p:cNvPr>
          <p:cNvPicPr>
            <a:picLocks noChangeAspect="1"/>
          </p:cNvPicPr>
          <p:nvPr/>
        </p:nvPicPr>
        <p:blipFill>
          <a:blip r:embed="rId2"/>
          <a:stretch>
            <a:fillRect/>
          </a:stretch>
        </p:blipFill>
        <p:spPr>
          <a:xfrm>
            <a:off x="447998" y="1160537"/>
            <a:ext cx="11297469" cy="2400712"/>
          </a:xfrm>
          <a:prstGeom prst="rect">
            <a:avLst/>
          </a:prstGeom>
        </p:spPr>
      </p:pic>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B5C93AB-0025-57D3-A330-B7B9BCFA1DA4}"/>
              </a:ext>
            </a:extLst>
          </p:cNvPr>
          <p:cNvSpPr>
            <a:spLocks noGrp="1"/>
          </p:cNvSpPr>
          <p:nvPr>
            <p:ph type="title"/>
          </p:nvPr>
        </p:nvSpPr>
        <p:spPr>
          <a:xfrm>
            <a:off x="803189" y="4482548"/>
            <a:ext cx="3089189" cy="1461052"/>
          </a:xfrm>
        </p:spPr>
        <p:txBody>
          <a:bodyPr anchor="ctr">
            <a:normAutofit/>
          </a:bodyPr>
          <a:lstStyle/>
          <a:p>
            <a:r>
              <a:rPr lang="en-US" sz="2100">
                <a:solidFill>
                  <a:srgbClr val="FFFFFF"/>
                </a:solidFill>
              </a:rPr>
              <a:t>Choosing the Appropriate Deployment Model : </a:t>
            </a:r>
            <a:br>
              <a:rPr lang="en-US" sz="2100">
                <a:solidFill>
                  <a:srgbClr val="FFFFFF"/>
                </a:solidFill>
              </a:rPr>
            </a:br>
            <a:r>
              <a:rPr lang="en-US" sz="2100">
                <a:solidFill>
                  <a:srgbClr val="FFFFFF"/>
                </a:solidFill>
              </a:rPr>
              <a:t>Economies of Scale</a:t>
            </a:r>
            <a:endParaRPr lang="en-PK" sz="2100">
              <a:solidFill>
                <a:srgbClr val="FFFFFF"/>
              </a:solidFill>
            </a:endParaRPr>
          </a:p>
        </p:txBody>
      </p:sp>
      <p:sp>
        <p:nvSpPr>
          <p:cNvPr id="3" name="Content Placeholder 2">
            <a:extLst>
              <a:ext uri="{FF2B5EF4-FFF2-40B4-BE49-F238E27FC236}">
                <a16:creationId xmlns:a16="http://schemas.microsoft.com/office/drawing/2014/main" id="{00A50117-8DE9-142F-6E99-31BD390FE2C8}"/>
              </a:ext>
            </a:extLst>
          </p:cNvPr>
          <p:cNvSpPr>
            <a:spLocks noGrp="1"/>
          </p:cNvSpPr>
          <p:nvPr>
            <p:ph idx="1"/>
          </p:nvPr>
        </p:nvSpPr>
        <p:spPr>
          <a:xfrm>
            <a:off x="4561870" y="4149587"/>
            <a:ext cx="7183597" cy="2256390"/>
          </a:xfrm>
        </p:spPr>
        <p:txBody>
          <a:bodyPr>
            <a:normAutofit/>
          </a:bodyPr>
          <a:lstStyle/>
          <a:p>
            <a:r>
              <a:rPr lang="en-US" dirty="0"/>
              <a:t>Economies of scale result in cost advantages due to business size or volume.</a:t>
            </a:r>
          </a:p>
          <a:p>
            <a:r>
              <a:rPr lang="en-US" dirty="0"/>
              <a:t>Public clouds are the most economical due to multi-tenancy and a large number of consumers.</a:t>
            </a:r>
          </a:p>
          <a:p>
            <a:r>
              <a:rPr lang="en-US" dirty="0"/>
              <a:t>Private clouds are less economical as they don’t support multi-tenancy, being dedicated to a single organization.</a:t>
            </a:r>
          </a:p>
          <a:p>
            <a:r>
              <a:rPr lang="en-US" dirty="0"/>
              <a:t>Community and hybrid clouds offer intermediate cost-efficiency.</a:t>
            </a:r>
          </a:p>
        </p:txBody>
      </p:sp>
      <p:sp>
        <p:nvSpPr>
          <p:cNvPr id="4" name="Footer Placeholder 3">
            <a:extLst>
              <a:ext uri="{FF2B5EF4-FFF2-40B4-BE49-F238E27FC236}">
                <a16:creationId xmlns:a16="http://schemas.microsoft.com/office/drawing/2014/main" id="{D38EE5A6-BFD8-16B2-271A-BBCB778774F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268768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2" name="Rectangle 21">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3" name="Rectangle 22">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6" name="Picture 5">
            <a:extLst>
              <a:ext uri="{FF2B5EF4-FFF2-40B4-BE49-F238E27FC236}">
                <a16:creationId xmlns:a16="http://schemas.microsoft.com/office/drawing/2014/main" id="{19A334D4-25DD-C8DF-1655-9E8DA7CAB5BE}"/>
              </a:ext>
            </a:extLst>
          </p:cNvPr>
          <p:cNvPicPr>
            <a:picLocks noChangeAspect="1"/>
          </p:cNvPicPr>
          <p:nvPr/>
        </p:nvPicPr>
        <p:blipFill>
          <a:blip r:embed="rId2"/>
          <a:stretch>
            <a:fillRect/>
          </a:stretch>
        </p:blipFill>
        <p:spPr>
          <a:xfrm>
            <a:off x="447998" y="962831"/>
            <a:ext cx="11297469" cy="2796124"/>
          </a:xfrm>
          <a:prstGeom prst="rect">
            <a:avLst/>
          </a:prstGeom>
        </p:spPr>
      </p:pic>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4149587"/>
            <a:ext cx="3703320" cy="224097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B5C93AB-0025-57D3-A330-B7B9BCFA1DA4}"/>
              </a:ext>
            </a:extLst>
          </p:cNvPr>
          <p:cNvSpPr>
            <a:spLocks noGrp="1"/>
          </p:cNvSpPr>
          <p:nvPr>
            <p:ph type="title"/>
          </p:nvPr>
        </p:nvSpPr>
        <p:spPr>
          <a:xfrm>
            <a:off x="803189" y="4482548"/>
            <a:ext cx="3089189" cy="1461052"/>
          </a:xfrm>
        </p:spPr>
        <p:txBody>
          <a:bodyPr anchor="ctr">
            <a:normAutofit/>
          </a:bodyPr>
          <a:lstStyle/>
          <a:p>
            <a:r>
              <a:rPr lang="en-US" sz="1900" dirty="0">
                <a:solidFill>
                  <a:srgbClr val="FFFFFF"/>
                </a:solidFill>
              </a:rPr>
              <a:t>Choosing the Appropriate Deployment Model : </a:t>
            </a:r>
            <a:br>
              <a:rPr lang="en-US" sz="1900" dirty="0">
                <a:solidFill>
                  <a:srgbClr val="FFFFFF"/>
                </a:solidFill>
              </a:rPr>
            </a:br>
            <a:r>
              <a:rPr lang="en-US" sz="1900" dirty="0">
                <a:solidFill>
                  <a:srgbClr val="FFFFFF"/>
                </a:solidFill>
              </a:rPr>
              <a:t>Consumer’s Authority</a:t>
            </a:r>
            <a:endParaRPr lang="en-PK" sz="1900" dirty="0">
              <a:solidFill>
                <a:srgbClr val="FFFFFF"/>
              </a:solidFill>
            </a:endParaRPr>
          </a:p>
        </p:txBody>
      </p:sp>
      <p:sp>
        <p:nvSpPr>
          <p:cNvPr id="3" name="Content Placeholder 2">
            <a:extLst>
              <a:ext uri="{FF2B5EF4-FFF2-40B4-BE49-F238E27FC236}">
                <a16:creationId xmlns:a16="http://schemas.microsoft.com/office/drawing/2014/main" id="{00A50117-8DE9-142F-6E99-31BD390FE2C8}"/>
              </a:ext>
            </a:extLst>
          </p:cNvPr>
          <p:cNvSpPr>
            <a:spLocks noGrp="1"/>
          </p:cNvSpPr>
          <p:nvPr>
            <p:ph idx="1"/>
          </p:nvPr>
        </p:nvSpPr>
        <p:spPr>
          <a:xfrm>
            <a:off x="4561870" y="4149587"/>
            <a:ext cx="7183597" cy="2256390"/>
          </a:xfrm>
        </p:spPr>
        <p:txBody>
          <a:bodyPr>
            <a:normAutofit/>
          </a:bodyPr>
          <a:lstStyle/>
          <a:p>
            <a:r>
              <a:rPr lang="en-US" dirty="0"/>
              <a:t>Private cloud provides maximum control to consumers, especially with on-premises deployments.</a:t>
            </a:r>
          </a:p>
          <a:p>
            <a:r>
              <a:rPr lang="en-US" dirty="0"/>
              <a:t>In off-premises private cloud, the organization may outsource management but retains ultimate control.</a:t>
            </a:r>
          </a:p>
          <a:p>
            <a:r>
              <a:rPr lang="en-US" dirty="0"/>
              <a:t>Public clouds offer minimal control; the vendor retains most authority, and consumers manage only limited functions.</a:t>
            </a:r>
            <a:endParaRPr lang="en-PK" dirty="0"/>
          </a:p>
        </p:txBody>
      </p:sp>
      <p:sp>
        <p:nvSpPr>
          <p:cNvPr id="4" name="Footer Placeholder 3">
            <a:extLst>
              <a:ext uri="{FF2B5EF4-FFF2-40B4-BE49-F238E27FC236}">
                <a16:creationId xmlns:a16="http://schemas.microsoft.com/office/drawing/2014/main" id="{D38EE5A6-BFD8-16B2-271A-BBCB778774F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207961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E06FCEF4-3A55-C0E4-2BE9-193E2A25E0D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8C8AA8E5-D86F-57AD-77C7-B603600C1AF2}"/>
              </a:ext>
            </a:extLst>
          </p:cNvPr>
          <p:cNvSpPr>
            <a:spLocks noGrp="1"/>
          </p:cNvSpPr>
          <p:nvPr>
            <p:ph type="title"/>
          </p:nvPr>
        </p:nvSpPr>
        <p:spPr>
          <a:xfrm>
            <a:off x="440316" y="301560"/>
            <a:ext cx="7301603" cy="3569242"/>
          </a:xfrm>
        </p:spPr>
        <p:txBody>
          <a:bodyPr vert="horz" lIns="91440" tIns="45720" rIns="91440" bIns="45720" rtlCol="0" anchor="t">
            <a:normAutofit/>
          </a:bodyPr>
          <a:lstStyle/>
          <a:p>
            <a:br>
              <a:rPr lang="en-US" sz="3200" b="1" dirty="0">
                <a:solidFill>
                  <a:schemeClr val="tx1"/>
                </a:solidFill>
              </a:rPr>
            </a:br>
            <a:r>
              <a:rPr lang="en-US" sz="3200" dirty="0">
                <a:solidFill>
                  <a:schemeClr val="tx1"/>
                </a:solidFill>
              </a:rPr>
              <a:t>CHAPTER 5</a:t>
            </a:r>
            <a:br>
              <a:rPr lang="en-US" sz="3200" b="1" dirty="0">
                <a:solidFill>
                  <a:schemeClr val="tx1"/>
                </a:solidFill>
              </a:rPr>
            </a:br>
            <a:r>
              <a:rPr lang="en-US" sz="4400" b="1" dirty="0">
                <a:solidFill>
                  <a:schemeClr val="tx1"/>
                </a:solidFill>
              </a:rPr>
              <a:t>Cloud Computing SERVICES</a:t>
            </a:r>
            <a:endParaRPr lang="en-US" sz="3200" b="1" dirty="0">
              <a:solidFill>
                <a:schemeClr val="tx1"/>
              </a:solidFill>
            </a:endParaRPr>
          </a:p>
        </p:txBody>
      </p:sp>
      <p:sp>
        <p:nvSpPr>
          <p:cNvPr id="3" name="Content Placeholder 2">
            <a:extLst>
              <a:ext uri="{FF2B5EF4-FFF2-40B4-BE49-F238E27FC236}">
                <a16:creationId xmlns:a16="http://schemas.microsoft.com/office/drawing/2014/main" id="{FA123D3D-099D-40B4-2DFB-4B808DE51781}"/>
              </a:ext>
            </a:extLst>
          </p:cNvPr>
          <p:cNvSpPr>
            <a:spLocks noGrp="1"/>
          </p:cNvSpPr>
          <p:nvPr>
            <p:ph idx="1"/>
          </p:nvPr>
        </p:nvSpPr>
        <p:spPr>
          <a:xfrm>
            <a:off x="8569601" y="4942982"/>
            <a:ext cx="3622399"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Cloud Computing</a:t>
            </a:r>
          </a:p>
        </p:txBody>
      </p:sp>
      <p:sp>
        <p:nvSpPr>
          <p:cNvPr id="4" name="Footer Placeholder 3">
            <a:extLst>
              <a:ext uri="{FF2B5EF4-FFF2-40B4-BE49-F238E27FC236}">
                <a16:creationId xmlns:a16="http://schemas.microsoft.com/office/drawing/2014/main" id="{F5B745E2-B198-1C04-3E74-A82C49351909}"/>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algn="r" defTabSz="457200">
              <a:spcAft>
                <a:spcPts val="600"/>
              </a:spcAft>
            </a:pPr>
            <a:r>
              <a:rPr lang="en-US" sz="1000" kern="1200" cap="all">
                <a:solidFill>
                  <a:schemeClr val="tx1"/>
                </a:solidFill>
                <a:latin typeface="+mn-lt"/>
                <a:ea typeface="+mn-ea"/>
                <a:cs typeface="+mn-cs"/>
              </a:rPr>
              <a:t>CS4037 - Muhammad Sudais</a:t>
            </a:r>
            <a:endParaRPr lang="en-US" sz="1000" kern="1200" cap="all" dirty="0">
              <a:solidFill>
                <a:schemeClr val="tx1"/>
              </a:solidFill>
              <a:latin typeface="+mn-lt"/>
              <a:ea typeface="+mn-ea"/>
              <a:cs typeface="+mn-cs"/>
            </a:endParaRPr>
          </a:p>
        </p:txBody>
      </p:sp>
    </p:spTree>
    <p:extLst>
      <p:ext uri="{BB962C8B-B14F-4D97-AF65-F5344CB8AC3E}">
        <p14:creationId xmlns:p14="http://schemas.microsoft.com/office/powerpoint/2010/main" val="114720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9587-D913-88A9-AAC8-BC6F113F0FA4}"/>
              </a:ext>
            </a:extLst>
          </p:cNvPr>
          <p:cNvSpPr>
            <a:spLocks noGrp="1"/>
          </p:cNvSpPr>
          <p:nvPr>
            <p:ph type="title"/>
          </p:nvPr>
        </p:nvSpPr>
        <p:spPr/>
        <p:txBody>
          <a:bodyPr/>
          <a:lstStyle/>
          <a:p>
            <a:r>
              <a:rPr lang="en-US" dirty="0"/>
              <a:t>Cloud Computing Services Overview</a:t>
            </a:r>
            <a:endParaRPr lang="en-PK" dirty="0"/>
          </a:p>
        </p:txBody>
      </p:sp>
      <p:sp>
        <p:nvSpPr>
          <p:cNvPr id="3" name="Content Placeholder 2">
            <a:extLst>
              <a:ext uri="{FF2B5EF4-FFF2-40B4-BE49-F238E27FC236}">
                <a16:creationId xmlns:a16="http://schemas.microsoft.com/office/drawing/2014/main" id="{769BE1A7-62B8-1255-F7A3-9C3DC2B2CD98}"/>
              </a:ext>
            </a:extLst>
          </p:cNvPr>
          <p:cNvSpPr>
            <a:spLocks noGrp="1"/>
          </p:cNvSpPr>
          <p:nvPr>
            <p:ph idx="1"/>
          </p:nvPr>
        </p:nvSpPr>
        <p:spPr/>
        <p:txBody>
          <a:bodyPr>
            <a:normAutofit fontScale="92500" lnSpcReduction="10000"/>
          </a:bodyPr>
          <a:lstStyle/>
          <a:p>
            <a:r>
              <a:rPr lang="en-US" b="1" dirty="0"/>
              <a:t>Introduction: </a:t>
            </a:r>
            <a:r>
              <a:rPr lang="en-US" dirty="0"/>
              <a:t>Cloud computing offers scalable and on-demand computing resources over the Internet.</a:t>
            </a:r>
          </a:p>
          <a:p>
            <a:r>
              <a:rPr lang="en-US" b="1" dirty="0"/>
              <a:t>Deployment Models:</a:t>
            </a:r>
          </a:p>
          <a:p>
            <a:pPr lvl="1"/>
            <a:r>
              <a:rPr lang="en-US" dirty="0"/>
              <a:t>Public Cloud: Services are delivered over the public Internet and shared across multiple organizations.</a:t>
            </a:r>
          </a:p>
          <a:p>
            <a:pPr lvl="1"/>
            <a:r>
              <a:rPr lang="en-US" dirty="0"/>
              <a:t>Private Cloud: Services are maintained on a private network, offering more control and security.</a:t>
            </a:r>
          </a:p>
          <a:p>
            <a:pPr lvl="1"/>
            <a:r>
              <a:rPr lang="en-US" dirty="0"/>
              <a:t>Hybrid Cloud: Combines public and private clouds, allowing data and applications to be shared.</a:t>
            </a:r>
          </a:p>
          <a:p>
            <a:pPr lvl="1"/>
            <a:r>
              <a:rPr lang="en-US" dirty="0"/>
              <a:t>Community Cloud: Shared infrastructure for a specific community of organizations with common concerns.</a:t>
            </a:r>
          </a:p>
          <a:p>
            <a:r>
              <a:rPr lang="en-US" b="1" dirty="0"/>
              <a:t>Service Models:</a:t>
            </a:r>
          </a:p>
          <a:p>
            <a:pPr lvl="1"/>
            <a:r>
              <a:rPr lang="en-US" dirty="0"/>
              <a:t>Infrastructure-as-a-Service (IaaS)</a:t>
            </a:r>
          </a:p>
          <a:p>
            <a:pPr lvl="1"/>
            <a:r>
              <a:rPr lang="en-US" dirty="0"/>
              <a:t>Platform-as-a-Service (PaaS)</a:t>
            </a:r>
          </a:p>
          <a:p>
            <a:pPr lvl="1"/>
            <a:r>
              <a:rPr lang="en-US" dirty="0"/>
              <a:t>Software-as-a-Service (SaaS)</a:t>
            </a:r>
          </a:p>
          <a:p>
            <a:endParaRPr lang="en-PK" dirty="0"/>
          </a:p>
        </p:txBody>
      </p:sp>
      <p:sp>
        <p:nvSpPr>
          <p:cNvPr id="4" name="Footer Placeholder 3">
            <a:extLst>
              <a:ext uri="{FF2B5EF4-FFF2-40B4-BE49-F238E27FC236}">
                <a16:creationId xmlns:a16="http://schemas.microsoft.com/office/drawing/2014/main" id="{2F5ECCDE-6C2C-4A55-E145-25680DEA46F2}"/>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554259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FC18-E909-16F8-7E22-153334516AD1}"/>
              </a:ext>
            </a:extLst>
          </p:cNvPr>
          <p:cNvSpPr>
            <a:spLocks noGrp="1"/>
          </p:cNvSpPr>
          <p:nvPr>
            <p:ph type="title"/>
          </p:nvPr>
        </p:nvSpPr>
        <p:spPr/>
        <p:txBody>
          <a:bodyPr/>
          <a:lstStyle/>
          <a:p>
            <a:r>
              <a:rPr lang="en-US" dirty="0"/>
              <a:t>Service Delivery Models</a:t>
            </a:r>
            <a:endParaRPr lang="en-PK" dirty="0"/>
          </a:p>
        </p:txBody>
      </p:sp>
      <p:sp>
        <p:nvSpPr>
          <p:cNvPr id="3" name="Content Placeholder 2">
            <a:extLst>
              <a:ext uri="{FF2B5EF4-FFF2-40B4-BE49-F238E27FC236}">
                <a16:creationId xmlns:a16="http://schemas.microsoft.com/office/drawing/2014/main" id="{8F6EE988-3EBC-7519-39CD-9173694FCBF0}"/>
              </a:ext>
            </a:extLst>
          </p:cNvPr>
          <p:cNvSpPr>
            <a:spLocks noGrp="1"/>
          </p:cNvSpPr>
          <p:nvPr>
            <p:ph idx="1"/>
          </p:nvPr>
        </p:nvSpPr>
        <p:spPr/>
        <p:txBody>
          <a:bodyPr>
            <a:normAutofit lnSpcReduction="10000"/>
          </a:bodyPr>
          <a:lstStyle/>
          <a:p>
            <a:r>
              <a:rPr lang="en-US" b="1" dirty="0"/>
              <a:t>Infrastructure-as-a-Service (IaaS):</a:t>
            </a:r>
          </a:p>
          <a:p>
            <a:pPr lvl="1"/>
            <a:r>
              <a:rPr lang="en-US" dirty="0"/>
              <a:t>Description: Provides virtualized computing resources over the Internet.</a:t>
            </a:r>
          </a:p>
          <a:p>
            <a:pPr lvl="1"/>
            <a:r>
              <a:rPr lang="en-US" dirty="0"/>
              <a:t>Benefits: Scalability, cost-efficiency, and flexibility in managing computing resources.</a:t>
            </a:r>
          </a:p>
          <a:p>
            <a:r>
              <a:rPr lang="en-US" b="1" dirty="0"/>
              <a:t>Platform-as-a-Service (PaaS):</a:t>
            </a:r>
          </a:p>
          <a:p>
            <a:pPr lvl="1"/>
            <a:r>
              <a:rPr lang="en-US" dirty="0"/>
              <a:t>Description: Provides a platform allowing customers to develop, run, and manage applications without dealing with the underlying infrastructure.</a:t>
            </a:r>
          </a:p>
          <a:p>
            <a:pPr lvl="1"/>
            <a:r>
              <a:rPr lang="en-US" dirty="0"/>
              <a:t>Benefits: Simplifies application development, reduces infrastructure management, and supports collaborative development.</a:t>
            </a:r>
          </a:p>
          <a:p>
            <a:r>
              <a:rPr lang="en-US" b="1" dirty="0"/>
              <a:t>Software-as-a-Service (SaaS):</a:t>
            </a:r>
          </a:p>
          <a:p>
            <a:pPr lvl="1"/>
            <a:r>
              <a:rPr lang="en-US" dirty="0"/>
              <a:t>Description: Delivers software applications over the Internet on a subscription basis.</a:t>
            </a:r>
          </a:p>
          <a:p>
            <a:pPr lvl="1"/>
            <a:r>
              <a:rPr lang="en-US" dirty="0"/>
              <a:t>Benefits: No need for installation, automatic updates, and accessibility from any device with an Internet connection.</a:t>
            </a:r>
          </a:p>
          <a:p>
            <a:endParaRPr lang="en-PK" dirty="0"/>
          </a:p>
        </p:txBody>
      </p:sp>
      <p:sp>
        <p:nvSpPr>
          <p:cNvPr id="4" name="Footer Placeholder 3">
            <a:extLst>
              <a:ext uri="{FF2B5EF4-FFF2-40B4-BE49-F238E27FC236}">
                <a16:creationId xmlns:a16="http://schemas.microsoft.com/office/drawing/2014/main" id="{1C9D72B8-576D-9CB3-989C-A1DF6801EF1E}"/>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45852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3A9FD756-483D-A6F6-F827-DD77E88DDB49}"/>
              </a:ext>
            </a:extLst>
          </p:cNvPr>
          <p:cNvSpPr>
            <a:spLocks noGrp="1"/>
          </p:cNvSpPr>
          <p:nvPr>
            <p:ph type="title"/>
          </p:nvPr>
        </p:nvSpPr>
        <p:spPr>
          <a:xfrm>
            <a:off x="601255" y="702155"/>
            <a:ext cx="3409783" cy="1300365"/>
          </a:xfrm>
        </p:spPr>
        <p:txBody>
          <a:bodyPr>
            <a:normAutofit/>
          </a:bodyPr>
          <a:lstStyle/>
          <a:p>
            <a:r>
              <a:rPr lang="en-US">
                <a:solidFill>
                  <a:srgbClr val="FFFFFF"/>
                </a:solidFill>
              </a:rPr>
              <a:t>Infrastructure-as-a-Service (IaaS)</a:t>
            </a:r>
            <a:endParaRPr lang="en-PK">
              <a:solidFill>
                <a:srgbClr val="FFFFFF"/>
              </a:solidFill>
            </a:endParaRPr>
          </a:p>
        </p:txBody>
      </p:sp>
      <p:sp>
        <p:nvSpPr>
          <p:cNvPr id="3" name="Content Placeholder 2">
            <a:extLst>
              <a:ext uri="{FF2B5EF4-FFF2-40B4-BE49-F238E27FC236}">
                <a16:creationId xmlns:a16="http://schemas.microsoft.com/office/drawing/2014/main" id="{DFB785B1-96C3-8F84-5EDD-5875FECCFE20}"/>
              </a:ext>
            </a:extLst>
          </p:cNvPr>
          <p:cNvSpPr>
            <a:spLocks noGrp="1"/>
          </p:cNvSpPr>
          <p:nvPr>
            <p:ph idx="1"/>
          </p:nvPr>
        </p:nvSpPr>
        <p:spPr>
          <a:xfrm>
            <a:off x="601255" y="2177142"/>
            <a:ext cx="3409782" cy="3823607"/>
          </a:xfrm>
        </p:spPr>
        <p:txBody>
          <a:bodyPr>
            <a:normAutofit/>
          </a:bodyPr>
          <a:lstStyle/>
          <a:p>
            <a:pPr marL="0" indent="0">
              <a:lnSpc>
                <a:spcPct val="110000"/>
              </a:lnSpc>
              <a:buNone/>
            </a:pPr>
            <a:r>
              <a:rPr lang="en-US" b="1">
                <a:solidFill>
                  <a:srgbClr val="FFFFFF"/>
                </a:solidFill>
              </a:rPr>
              <a:t>Definition: </a:t>
            </a:r>
            <a:r>
              <a:rPr lang="en-US">
                <a:solidFill>
                  <a:srgbClr val="FFFFFF"/>
                </a:solidFill>
              </a:rPr>
              <a:t>Delivers virtualized hardware resources such as servers, storage, and networking.</a:t>
            </a:r>
          </a:p>
          <a:p>
            <a:pPr marL="0" indent="0">
              <a:lnSpc>
                <a:spcPct val="110000"/>
              </a:lnSpc>
              <a:buNone/>
            </a:pPr>
            <a:r>
              <a:rPr lang="en-US" b="1">
                <a:solidFill>
                  <a:srgbClr val="FFFFFF"/>
                </a:solidFill>
              </a:rPr>
              <a:t>Features:</a:t>
            </a:r>
          </a:p>
          <a:p>
            <a:pPr lvl="1">
              <a:lnSpc>
                <a:spcPct val="110000"/>
              </a:lnSpc>
            </a:pPr>
            <a:r>
              <a:rPr lang="en-US">
                <a:solidFill>
                  <a:srgbClr val="FFFFFF"/>
                </a:solidFill>
              </a:rPr>
              <a:t>Virtual Resources: Virtual processors, memory, storage, and networking.</a:t>
            </a:r>
          </a:p>
          <a:p>
            <a:pPr lvl="1">
              <a:lnSpc>
                <a:spcPct val="110000"/>
              </a:lnSpc>
            </a:pPr>
            <a:r>
              <a:rPr lang="en-US">
                <a:solidFill>
                  <a:srgbClr val="FFFFFF"/>
                </a:solidFill>
              </a:rPr>
              <a:t>Cost Model: Pay-as-you-go for the resources used.</a:t>
            </a:r>
          </a:p>
          <a:p>
            <a:pPr marL="0" indent="0">
              <a:lnSpc>
                <a:spcPct val="110000"/>
              </a:lnSpc>
              <a:buNone/>
            </a:pPr>
            <a:r>
              <a:rPr lang="en-US" b="1">
                <a:solidFill>
                  <a:srgbClr val="FFFFFF"/>
                </a:solidFill>
              </a:rPr>
              <a:t>Examples: </a:t>
            </a:r>
            <a:r>
              <a:rPr lang="en-US">
                <a:solidFill>
                  <a:srgbClr val="FFFFFF"/>
                </a:solidFill>
              </a:rPr>
              <a:t>Amazon EC2, Google Compute Engine, Microsoft Azure VMs.</a:t>
            </a:r>
          </a:p>
          <a:p>
            <a:pPr marL="0" indent="0">
              <a:lnSpc>
                <a:spcPct val="110000"/>
              </a:lnSpc>
              <a:buNone/>
            </a:pPr>
            <a:endParaRPr lang="en-PK">
              <a:solidFill>
                <a:srgbClr val="FFFFFF"/>
              </a:solidFill>
            </a:endParaRPr>
          </a:p>
        </p:txBody>
      </p:sp>
      <p:pic>
        <p:nvPicPr>
          <p:cNvPr id="6" name="Picture 5">
            <a:extLst>
              <a:ext uri="{FF2B5EF4-FFF2-40B4-BE49-F238E27FC236}">
                <a16:creationId xmlns:a16="http://schemas.microsoft.com/office/drawing/2014/main" id="{407FCB22-AB45-283C-D87E-4D58DFADD81B}"/>
              </a:ext>
            </a:extLst>
          </p:cNvPr>
          <p:cNvPicPr>
            <a:picLocks noChangeAspect="1"/>
          </p:cNvPicPr>
          <p:nvPr/>
        </p:nvPicPr>
        <p:blipFill>
          <a:blip r:embed="rId2"/>
          <a:stretch>
            <a:fillRect/>
          </a:stretch>
        </p:blipFill>
        <p:spPr>
          <a:xfrm>
            <a:off x="6368163" y="936141"/>
            <a:ext cx="3279639" cy="4968305"/>
          </a:xfrm>
          <a:prstGeom prst="rect">
            <a:avLst/>
          </a:prstGeom>
        </p:spPr>
      </p:pic>
      <p:sp>
        <p:nvSpPr>
          <p:cNvPr id="4" name="Footer Placeholder 3">
            <a:extLst>
              <a:ext uri="{FF2B5EF4-FFF2-40B4-BE49-F238E27FC236}">
                <a16:creationId xmlns:a16="http://schemas.microsoft.com/office/drawing/2014/main" id="{65570E2B-098A-CD02-4033-192BD4C7C07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822056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C8625A1-ED67-C98D-C68C-94439C1B44F1}"/>
              </a:ext>
            </a:extLst>
          </p:cNvPr>
          <p:cNvSpPr>
            <a:spLocks noGrp="1"/>
          </p:cNvSpPr>
          <p:nvPr>
            <p:ph type="title"/>
          </p:nvPr>
        </p:nvSpPr>
        <p:spPr>
          <a:xfrm>
            <a:off x="601255" y="702155"/>
            <a:ext cx="3409783" cy="1300365"/>
          </a:xfrm>
        </p:spPr>
        <p:txBody>
          <a:bodyPr>
            <a:normAutofit/>
          </a:bodyPr>
          <a:lstStyle/>
          <a:p>
            <a:r>
              <a:rPr lang="en-US">
                <a:solidFill>
                  <a:srgbClr val="FFFFFF"/>
                </a:solidFill>
              </a:rPr>
              <a:t>IaaS Component Stack</a:t>
            </a:r>
            <a:endParaRPr lang="en-PK">
              <a:solidFill>
                <a:srgbClr val="FFFFFF"/>
              </a:solidFill>
            </a:endParaRPr>
          </a:p>
        </p:txBody>
      </p:sp>
      <p:sp>
        <p:nvSpPr>
          <p:cNvPr id="3" name="Content Placeholder 2">
            <a:extLst>
              <a:ext uri="{FF2B5EF4-FFF2-40B4-BE49-F238E27FC236}">
                <a16:creationId xmlns:a16="http://schemas.microsoft.com/office/drawing/2014/main" id="{279ADD70-B1DD-12ED-7F5C-D50F9BA8DC92}"/>
              </a:ext>
            </a:extLst>
          </p:cNvPr>
          <p:cNvSpPr>
            <a:spLocks noGrp="1"/>
          </p:cNvSpPr>
          <p:nvPr>
            <p:ph idx="1"/>
          </p:nvPr>
        </p:nvSpPr>
        <p:spPr>
          <a:xfrm>
            <a:off x="601255" y="2177142"/>
            <a:ext cx="3409782" cy="3823607"/>
          </a:xfrm>
        </p:spPr>
        <p:txBody>
          <a:bodyPr>
            <a:normAutofit fontScale="92500" lnSpcReduction="10000"/>
          </a:bodyPr>
          <a:lstStyle/>
          <a:p>
            <a:pPr>
              <a:lnSpc>
                <a:spcPct val="110000"/>
              </a:lnSpc>
            </a:pPr>
            <a:r>
              <a:rPr lang="en-US" sz="1700" dirty="0">
                <a:solidFill>
                  <a:srgbClr val="FFFFFF"/>
                </a:solidFill>
              </a:rPr>
              <a:t>Components:</a:t>
            </a:r>
          </a:p>
          <a:p>
            <a:pPr lvl="1">
              <a:lnSpc>
                <a:spcPct val="110000"/>
              </a:lnSpc>
            </a:pPr>
            <a:r>
              <a:rPr lang="en-US" sz="1700" dirty="0">
                <a:solidFill>
                  <a:srgbClr val="FFFFFF"/>
                </a:solidFill>
              </a:rPr>
              <a:t>Managed by Provider: Hardware, networking, storage.</a:t>
            </a:r>
          </a:p>
          <a:p>
            <a:pPr lvl="1">
              <a:lnSpc>
                <a:spcPct val="110000"/>
              </a:lnSpc>
            </a:pPr>
            <a:r>
              <a:rPr lang="en-US" sz="1700" dirty="0">
                <a:solidFill>
                  <a:srgbClr val="FFFFFF"/>
                </a:solidFill>
              </a:rPr>
              <a:t>Managed by Consumer: Applications, operating systems, runtime environments.</a:t>
            </a:r>
          </a:p>
          <a:p>
            <a:pPr>
              <a:lnSpc>
                <a:spcPct val="110000"/>
              </a:lnSpc>
            </a:pPr>
            <a:r>
              <a:rPr lang="en-US" sz="1700" dirty="0">
                <a:solidFill>
                  <a:srgbClr val="FFFFFF"/>
                </a:solidFill>
              </a:rPr>
              <a:t>Benefits: Outsources management of physical hardware while allowing customization of virtual resources.</a:t>
            </a:r>
          </a:p>
          <a:p>
            <a:pPr marL="0" indent="0">
              <a:lnSpc>
                <a:spcPct val="110000"/>
              </a:lnSpc>
              <a:buNone/>
            </a:pPr>
            <a:endParaRPr lang="en-PK" sz="1700" dirty="0">
              <a:solidFill>
                <a:srgbClr val="FFFFFF"/>
              </a:solidFill>
            </a:endParaRPr>
          </a:p>
        </p:txBody>
      </p:sp>
      <p:pic>
        <p:nvPicPr>
          <p:cNvPr id="6" name="Picture 5">
            <a:extLst>
              <a:ext uri="{FF2B5EF4-FFF2-40B4-BE49-F238E27FC236}">
                <a16:creationId xmlns:a16="http://schemas.microsoft.com/office/drawing/2014/main" id="{E9FB865E-9A67-4684-A813-89AF6167E884}"/>
              </a:ext>
            </a:extLst>
          </p:cNvPr>
          <p:cNvPicPr>
            <a:picLocks noChangeAspect="1"/>
          </p:cNvPicPr>
          <p:nvPr/>
        </p:nvPicPr>
        <p:blipFill>
          <a:blip r:embed="rId2"/>
          <a:stretch>
            <a:fillRect/>
          </a:stretch>
        </p:blipFill>
        <p:spPr>
          <a:xfrm>
            <a:off x="4592231" y="1046346"/>
            <a:ext cx="6831503" cy="4747895"/>
          </a:xfrm>
          <a:prstGeom prst="rect">
            <a:avLst/>
          </a:prstGeom>
        </p:spPr>
      </p:pic>
      <p:sp>
        <p:nvSpPr>
          <p:cNvPr id="4" name="Footer Placeholder 3">
            <a:extLst>
              <a:ext uri="{FF2B5EF4-FFF2-40B4-BE49-F238E27FC236}">
                <a16:creationId xmlns:a16="http://schemas.microsoft.com/office/drawing/2014/main" id="{26883992-1EFC-81F0-F395-BF7D3E7DC177}"/>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1143941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E7029077-05C4-6BED-80BB-9AC6F1974E0E}"/>
              </a:ext>
            </a:extLst>
          </p:cNvPr>
          <p:cNvSpPr>
            <a:spLocks noGrp="1"/>
          </p:cNvSpPr>
          <p:nvPr>
            <p:ph type="title"/>
          </p:nvPr>
        </p:nvSpPr>
        <p:spPr>
          <a:xfrm>
            <a:off x="601255" y="702155"/>
            <a:ext cx="3409783" cy="1300365"/>
          </a:xfrm>
        </p:spPr>
        <p:txBody>
          <a:bodyPr>
            <a:normAutofit/>
          </a:bodyPr>
          <a:lstStyle/>
          <a:p>
            <a:r>
              <a:rPr lang="en-US">
                <a:solidFill>
                  <a:srgbClr val="FFFFFF"/>
                </a:solidFill>
              </a:rPr>
              <a:t>Platform-as-a-Service (PaaS)</a:t>
            </a:r>
            <a:endParaRPr lang="en-PK">
              <a:solidFill>
                <a:srgbClr val="FFFFFF"/>
              </a:solidFill>
            </a:endParaRPr>
          </a:p>
        </p:txBody>
      </p:sp>
      <p:sp>
        <p:nvSpPr>
          <p:cNvPr id="3" name="Content Placeholder 2">
            <a:extLst>
              <a:ext uri="{FF2B5EF4-FFF2-40B4-BE49-F238E27FC236}">
                <a16:creationId xmlns:a16="http://schemas.microsoft.com/office/drawing/2014/main" id="{FA414C3D-39E8-E81D-CD59-454C511E3EE4}"/>
              </a:ext>
            </a:extLst>
          </p:cNvPr>
          <p:cNvSpPr>
            <a:spLocks noGrp="1"/>
          </p:cNvSpPr>
          <p:nvPr>
            <p:ph idx="1"/>
          </p:nvPr>
        </p:nvSpPr>
        <p:spPr>
          <a:xfrm>
            <a:off x="601255" y="2177142"/>
            <a:ext cx="3409782" cy="3823607"/>
          </a:xfrm>
        </p:spPr>
        <p:txBody>
          <a:bodyPr>
            <a:normAutofit fontScale="85000" lnSpcReduction="10000"/>
          </a:bodyPr>
          <a:lstStyle/>
          <a:p>
            <a:pPr marL="0" indent="0">
              <a:lnSpc>
                <a:spcPct val="110000"/>
              </a:lnSpc>
              <a:buNone/>
            </a:pPr>
            <a:r>
              <a:rPr lang="en-US" sz="1700">
                <a:solidFill>
                  <a:srgbClr val="FFFFFF"/>
                </a:solidFill>
              </a:rPr>
              <a:t>Definition: Provides a platform for developers to build, deploy, and manage applications without managing the underlying infrastructure.</a:t>
            </a:r>
          </a:p>
          <a:p>
            <a:pPr marL="0" indent="0">
              <a:lnSpc>
                <a:spcPct val="110000"/>
              </a:lnSpc>
              <a:buNone/>
            </a:pPr>
            <a:r>
              <a:rPr lang="en-US" sz="1700">
                <a:solidFill>
                  <a:srgbClr val="FFFFFF"/>
                </a:solidFill>
              </a:rPr>
              <a:t>Features:</a:t>
            </a:r>
          </a:p>
          <a:p>
            <a:pPr lvl="1">
              <a:lnSpc>
                <a:spcPct val="110000"/>
              </a:lnSpc>
            </a:pPr>
            <a:r>
              <a:rPr lang="en-US" sz="1700">
                <a:solidFill>
                  <a:srgbClr val="FFFFFF"/>
                </a:solidFill>
              </a:rPr>
              <a:t>Integrated Development Environment: Tools and services for application development.</a:t>
            </a:r>
          </a:p>
          <a:p>
            <a:pPr lvl="1">
              <a:lnSpc>
                <a:spcPct val="110000"/>
              </a:lnSpc>
            </a:pPr>
            <a:r>
              <a:rPr lang="en-US" sz="1700">
                <a:solidFill>
                  <a:srgbClr val="FFFFFF"/>
                </a:solidFill>
              </a:rPr>
              <a:t>Managed Environment: Includes operating systems, middleware, and runtime libraries.</a:t>
            </a:r>
          </a:p>
          <a:p>
            <a:pPr marL="0" indent="0">
              <a:lnSpc>
                <a:spcPct val="110000"/>
              </a:lnSpc>
              <a:buNone/>
            </a:pPr>
            <a:r>
              <a:rPr lang="en-US" sz="1700">
                <a:solidFill>
                  <a:srgbClr val="FFFFFF"/>
                </a:solidFill>
              </a:rPr>
              <a:t>Examples: Google App Engine, Microsoft Azure App Services, Heroku.</a:t>
            </a:r>
          </a:p>
          <a:p>
            <a:pPr marL="0" indent="0">
              <a:lnSpc>
                <a:spcPct val="110000"/>
              </a:lnSpc>
              <a:buNone/>
            </a:pPr>
            <a:endParaRPr lang="en-PK" sz="1700">
              <a:solidFill>
                <a:srgbClr val="FFFFFF"/>
              </a:solidFill>
            </a:endParaRPr>
          </a:p>
        </p:txBody>
      </p:sp>
      <p:pic>
        <p:nvPicPr>
          <p:cNvPr id="6" name="Picture 5">
            <a:extLst>
              <a:ext uri="{FF2B5EF4-FFF2-40B4-BE49-F238E27FC236}">
                <a16:creationId xmlns:a16="http://schemas.microsoft.com/office/drawing/2014/main" id="{E8EDC7DD-1E69-9A29-8243-A9AFA5875A00}"/>
              </a:ext>
            </a:extLst>
          </p:cNvPr>
          <p:cNvPicPr>
            <a:picLocks noChangeAspect="1"/>
          </p:cNvPicPr>
          <p:nvPr/>
        </p:nvPicPr>
        <p:blipFill>
          <a:blip r:embed="rId2"/>
          <a:stretch>
            <a:fillRect/>
          </a:stretch>
        </p:blipFill>
        <p:spPr>
          <a:xfrm>
            <a:off x="4760724" y="936141"/>
            <a:ext cx="6494516" cy="4968305"/>
          </a:xfrm>
          <a:prstGeom prst="rect">
            <a:avLst/>
          </a:prstGeom>
        </p:spPr>
      </p:pic>
      <p:sp>
        <p:nvSpPr>
          <p:cNvPr id="4" name="Footer Placeholder 3">
            <a:extLst>
              <a:ext uri="{FF2B5EF4-FFF2-40B4-BE49-F238E27FC236}">
                <a16:creationId xmlns:a16="http://schemas.microsoft.com/office/drawing/2014/main" id="{CB96587F-EC7F-E87D-E58D-3053CC97F650}"/>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3032029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8A5742BE-3B61-B661-C7C2-5166EAA2321D}"/>
              </a:ext>
            </a:extLst>
          </p:cNvPr>
          <p:cNvSpPr>
            <a:spLocks noGrp="1"/>
          </p:cNvSpPr>
          <p:nvPr>
            <p:ph type="title"/>
          </p:nvPr>
        </p:nvSpPr>
        <p:spPr>
          <a:xfrm>
            <a:off x="601255" y="702155"/>
            <a:ext cx="3409783" cy="1300365"/>
          </a:xfrm>
        </p:spPr>
        <p:txBody>
          <a:bodyPr>
            <a:normAutofit/>
          </a:bodyPr>
          <a:lstStyle/>
          <a:p>
            <a:r>
              <a:rPr lang="en-US">
                <a:solidFill>
                  <a:srgbClr val="FFFFFF"/>
                </a:solidFill>
              </a:rPr>
              <a:t>PaaS–IaaS Integration</a:t>
            </a:r>
            <a:endParaRPr lang="en-PK">
              <a:solidFill>
                <a:srgbClr val="FFFFFF"/>
              </a:solidFill>
            </a:endParaRPr>
          </a:p>
        </p:txBody>
      </p:sp>
      <p:sp>
        <p:nvSpPr>
          <p:cNvPr id="3" name="Content Placeholder 2">
            <a:extLst>
              <a:ext uri="{FF2B5EF4-FFF2-40B4-BE49-F238E27FC236}">
                <a16:creationId xmlns:a16="http://schemas.microsoft.com/office/drawing/2014/main" id="{311A3881-EF1D-471B-52E6-7DAFCC64F478}"/>
              </a:ext>
            </a:extLst>
          </p:cNvPr>
          <p:cNvSpPr>
            <a:spLocks noGrp="1"/>
          </p:cNvSpPr>
          <p:nvPr>
            <p:ph idx="1"/>
          </p:nvPr>
        </p:nvSpPr>
        <p:spPr>
          <a:xfrm>
            <a:off x="601255" y="2177142"/>
            <a:ext cx="3409782" cy="3823607"/>
          </a:xfrm>
        </p:spPr>
        <p:txBody>
          <a:bodyPr>
            <a:normAutofit/>
          </a:bodyPr>
          <a:lstStyle/>
          <a:p>
            <a:pPr>
              <a:lnSpc>
                <a:spcPct val="110000"/>
              </a:lnSpc>
            </a:pPr>
            <a:r>
              <a:rPr lang="en-US" b="1" dirty="0">
                <a:solidFill>
                  <a:srgbClr val="FFFFFF"/>
                </a:solidFill>
              </a:rPr>
              <a:t>Integration Mechanism: </a:t>
            </a:r>
            <a:r>
              <a:rPr lang="en-US" dirty="0">
                <a:solidFill>
                  <a:srgbClr val="FFFFFF"/>
                </a:solidFill>
              </a:rPr>
              <a:t>PaaS utilizes APIs provided by IaaS to access and manage underlying infrastructure resources.</a:t>
            </a:r>
          </a:p>
          <a:p>
            <a:pPr>
              <a:lnSpc>
                <a:spcPct val="110000"/>
              </a:lnSpc>
            </a:pPr>
            <a:r>
              <a:rPr lang="en-US" b="1" dirty="0">
                <a:solidFill>
                  <a:srgbClr val="FFFFFF"/>
                </a:solidFill>
              </a:rPr>
              <a:t>Benefits: </a:t>
            </a:r>
            <a:r>
              <a:rPr lang="en-US" dirty="0">
                <a:solidFill>
                  <a:srgbClr val="FFFFFF"/>
                </a:solidFill>
              </a:rPr>
              <a:t>Simplifies application development and deployment by abstracting infrastructure management.</a:t>
            </a:r>
          </a:p>
          <a:p>
            <a:pPr>
              <a:lnSpc>
                <a:spcPct val="110000"/>
              </a:lnSpc>
            </a:pPr>
            <a:r>
              <a:rPr lang="en-US" b="1" dirty="0">
                <a:solidFill>
                  <a:srgbClr val="FFFFFF"/>
                </a:solidFill>
              </a:rPr>
              <a:t>Example: </a:t>
            </a:r>
            <a:r>
              <a:rPr lang="en-US" dirty="0">
                <a:solidFill>
                  <a:srgbClr val="FFFFFF"/>
                </a:solidFill>
              </a:rPr>
              <a:t>Google App Engine uses Google Cloud’s IaaS resources for scalable infrastructure.</a:t>
            </a:r>
          </a:p>
        </p:txBody>
      </p:sp>
      <p:pic>
        <p:nvPicPr>
          <p:cNvPr id="6" name="Picture 5">
            <a:extLst>
              <a:ext uri="{FF2B5EF4-FFF2-40B4-BE49-F238E27FC236}">
                <a16:creationId xmlns:a16="http://schemas.microsoft.com/office/drawing/2014/main" id="{A8EB496B-77FD-A165-0FCB-58321F30D468}"/>
              </a:ext>
            </a:extLst>
          </p:cNvPr>
          <p:cNvPicPr>
            <a:picLocks noChangeAspect="1"/>
          </p:cNvPicPr>
          <p:nvPr/>
        </p:nvPicPr>
        <p:blipFill>
          <a:blip r:embed="rId2"/>
          <a:stretch>
            <a:fillRect/>
          </a:stretch>
        </p:blipFill>
        <p:spPr>
          <a:xfrm>
            <a:off x="4592231" y="1985678"/>
            <a:ext cx="6831503" cy="2869230"/>
          </a:xfrm>
          <a:prstGeom prst="rect">
            <a:avLst/>
          </a:prstGeom>
        </p:spPr>
      </p:pic>
      <p:sp>
        <p:nvSpPr>
          <p:cNvPr id="4" name="Footer Placeholder 3">
            <a:extLst>
              <a:ext uri="{FF2B5EF4-FFF2-40B4-BE49-F238E27FC236}">
                <a16:creationId xmlns:a16="http://schemas.microsoft.com/office/drawing/2014/main" id="{4BB42CB1-67D4-DB19-B499-3E7A86E3D792}"/>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99432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4644-4E39-9CDF-90CA-9FD0E7F8B5EF}"/>
              </a:ext>
            </a:extLst>
          </p:cNvPr>
          <p:cNvSpPr>
            <a:spLocks noGrp="1"/>
          </p:cNvSpPr>
          <p:nvPr>
            <p:ph type="title"/>
          </p:nvPr>
        </p:nvSpPr>
        <p:spPr/>
        <p:txBody>
          <a:bodyPr/>
          <a:lstStyle/>
          <a:p>
            <a:r>
              <a:rPr lang="en-US" dirty="0"/>
              <a:t>STANDARD CLOUD MODEL</a:t>
            </a:r>
            <a:endParaRPr lang="en-PK" dirty="0"/>
          </a:p>
        </p:txBody>
      </p:sp>
      <p:sp>
        <p:nvSpPr>
          <p:cNvPr id="3" name="Content Placeholder 2">
            <a:extLst>
              <a:ext uri="{FF2B5EF4-FFF2-40B4-BE49-F238E27FC236}">
                <a16:creationId xmlns:a16="http://schemas.microsoft.com/office/drawing/2014/main" id="{F8D2ABE0-F8BA-09AA-72AA-B92B5E9F327F}"/>
              </a:ext>
            </a:extLst>
          </p:cNvPr>
          <p:cNvSpPr>
            <a:spLocks noGrp="1"/>
          </p:cNvSpPr>
          <p:nvPr>
            <p:ph idx="1"/>
          </p:nvPr>
        </p:nvSpPr>
        <p:spPr>
          <a:xfrm>
            <a:off x="581192" y="2084439"/>
            <a:ext cx="11029615" cy="3890911"/>
          </a:xfrm>
        </p:spPr>
        <p:txBody>
          <a:bodyPr>
            <a:normAutofit fontScale="92500"/>
          </a:bodyPr>
          <a:lstStyle/>
          <a:p>
            <a:pPr marL="0" indent="0">
              <a:buNone/>
            </a:pPr>
            <a:r>
              <a:rPr lang="en-US" dirty="0"/>
              <a:t>Any technology needs a standard model for the conveniences of understanding uniformity.</a:t>
            </a:r>
            <a:endParaRPr lang="en-PK" dirty="0"/>
          </a:p>
          <a:p>
            <a:r>
              <a:rPr lang="en-US" dirty="0"/>
              <a:t>Cloud Computing Commercialization: After years of research and innovation, cloud computing is now commercially available.</a:t>
            </a:r>
          </a:p>
          <a:p>
            <a:r>
              <a:rPr lang="en-US" dirty="0"/>
              <a:t>Early Conceptualization: Initially, different groups like academicians, engineers, architects, developers, and consumers offered various interpretations of cloud computing. These interpretations had limitations and lacked uniformity.</a:t>
            </a:r>
          </a:p>
          <a:p>
            <a:r>
              <a:rPr lang="en-US" dirty="0"/>
              <a:t>Need for a Standard Model: For the success and advancement of cloud computing, a universally accepted standard model became necessary to ensure consistency and a unified understanding of the technology.</a:t>
            </a:r>
          </a:p>
          <a:p>
            <a:r>
              <a:rPr lang="en-US" dirty="0"/>
              <a:t>Standardization Institutions: Various institutions, such as the National Institute of Standards and Technology (NIST), International Organization for Standardization (ISO), European Telecommunications Standards Institute (ETSI), and organizations like the Cloud Security Alliance (CSA), have taken initiatives to establish guidelines and standards for cloud computing.</a:t>
            </a:r>
          </a:p>
          <a:p>
            <a:r>
              <a:rPr lang="en-US" dirty="0"/>
              <a:t>The Universally Accepted Model: Among the various initiatives, one particular standard model has gained widespread acceptance, which is discussed in the following sections of the text.</a:t>
            </a:r>
          </a:p>
          <a:p>
            <a:endParaRPr lang="en-PK" dirty="0"/>
          </a:p>
        </p:txBody>
      </p:sp>
      <p:sp>
        <p:nvSpPr>
          <p:cNvPr id="4" name="Footer Placeholder 3">
            <a:extLst>
              <a:ext uri="{FF2B5EF4-FFF2-40B4-BE49-F238E27FC236}">
                <a16:creationId xmlns:a16="http://schemas.microsoft.com/office/drawing/2014/main" id="{F980A1A3-4514-1304-F722-AFDE5F582B2A}"/>
              </a:ext>
            </a:extLst>
          </p:cNvPr>
          <p:cNvSpPr>
            <a:spLocks noGrp="1"/>
          </p:cNvSpPr>
          <p:nvPr>
            <p:ph type="ftr" sz="quarter" idx="11"/>
          </p:nvPr>
        </p:nvSpPr>
        <p:spPr/>
        <p:txBody>
          <a:bodyPr/>
          <a:lstStyle/>
          <a:p>
            <a:r>
              <a:rPr lang="en-US" dirty="0"/>
              <a:t>CS4037 - Muhammad Sudais</a:t>
            </a:r>
          </a:p>
        </p:txBody>
      </p:sp>
    </p:spTree>
    <p:extLst>
      <p:ext uri="{BB962C8B-B14F-4D97-AF65-F5344CB8AC3E}">
        <p14:creationId xmlns:p14="http://schemas.microsoft.com/office/powerpoint/2010/main" val="2118014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8123BD3-3A00-BDC7-CD2E-9E15E5D573C8}"/>
              </a:ext>
            </a:extLst>
          </p:cNvPr>
          <p:cNvSpPr>
            <a:spLocks noGrp="1"/>
          </p:cNvSpPr>
          <p:nvPr>
            <p:ph type="title"/>
          </p:nvPr>
        </p:nvSpPr>
        <p:spPr>
          <a:xfrm>
            <a:off x="601255" y="702155"/>
            <a:ext cx="3409783" cy="1300365"/>
          </a:xfrm>
        </p:spPr>
        <p:txBody>
          <a:bodyPr>
            <a:normAutofit/>
          </a:bodyPr>
          <a:lstStyle/>
          <a:p>
            <a:r>
              <a:rPr lang="en-US">
                <a:solidFill>
                  <a:srgbClr val="FFFFFF"/>
                </a:solidFill>
              </a:rPr>
              <a:t>Software-as-a-Service (SaaS)</a:t>
            </a:r>
            <a:endParaRPr lang="en-PK">
              <a:solidFill>
                <a:srgbClr val="FFFFFF"/>
              </a:solidFill>
            </a:endParaRPr>
          </a:p>
        </p:txBody>
      </p:sp>
      <p:sp>
        <p:nvSpPr>
          <p:cNvPr id="3" name="Content Placeholder 2">
            <a:extLst>
              <a:ext uri="{FF2B5EF4-FFF2-40B4-BE49-F238E27FC236}">
                <a16:creationId xmlns:a16="http://schemas.microsoft.com/office/drawing/2014/main" id="{254CDC16-232F-4125-71EB-03F763D6F856}"/>
              </a:ext>
            </a:extLst>
          </p:cNvPr>
          <p:cNvSpPr>
            <a:spLocks noGrp="1"/>
          </p:cNvSpPr>
          <p:nvPr>
            <p:ph idx="1"/>
          </p:nvPr>
        </p:nvSpPr>
        <p:spPr>
          <a:xfrm>
            <a:off x="601255" y="2177142"/>
            <a:ext cx="3409782" cy="3823607"/>
          </a:xfrm>
        </p:spPr>
        <p:txBody>
          <a:bodyPr>
            <a:normAutofit/>
          </a:bodyPr>
          <a:lstStyle/>
          <a:p>
            <a:pPr marL="0" indent="0">
              <a:buNone/>
            </a:pPr>
            <a:r>
              <a:rPr lang="en-US" b="1" dirty="0">
                <a:solidFill>
                  <a:srgbClr val="FFFFFF"/>
                </a:solidFill>
              </a:rPr>
              <a:t>Definition: </a:t>
            </a:r>
            <a:r>
              <a:rPr lang="en-US" dirty="0">
                <a:solidFill>
                  <a:srgbClr val="FFFFFF"/>
                </a:solidFill>
              </a:rPr>
              <a:t>Provides software applications over the Internet without the need for local installation.</a:t>
            </a:r>
          </a:p>
          <a:p>
            <a:pPr marL="0" indent="0">
              <a:buNone/>
            </a:pPr>
            <a:r>
              <a:rPr lang="en-US" b="1" dirty="0">
                <a:solidFill>
                  <a:srgbClr val="FFFFFF"/>
                </a:solidFill>
              </a:rPr>
              <a:t>Features:</a:t>
            </a:r>
          </a:p>
          <a:p>
            <a:pPr lvl="1"/>
            <a:r>
              <a:rPr lang="en-US" b="1" dirty="0">
                <a:solidFill>
                  <a:srgbClr val="FFFFFF"/>
                </a:solidFill>
              </a:rPr>
              <a:t>Accessibility: </a:t>
            </a:r>
            <a:r>
              <a:rPr lang="en-US" dirty="0">
                <a:solidFill>
                  <a:srgbClr val="FFFFFF"/>
                </a:solidFill>
              </a:rPr>
              <a:t>Available from any device with Internet access.</a:t>
            </a:r>
          </a:p>
          <a:p>
            <a:pPr lvl="1"/>
            <a:r>
              <a:rPr lang="en-US" b="1" dirty="0">
                <a:solidFill>
                  <a:srgbClr val="FFFFFF"/>
                </a:solidFill>
              </a:rPr>
              <a:t>Cost Model: </a:t>
            </a:r>
            <a:r>
              <a:rPr lang="en-US" dirty="0">
                <a:solidFill>
                  <a:srgbClr val="FFFFFF"/>
                </a:solidFill>
              </a:rPr>
              <a:t>Subscription-based, often with a pay-as-you-go model.</a:t>
            </a:r>
          </a:p>
          <a:p>
            <a:pPr marL="0" indent="0">
              <a:buNone/>
            </a:pPr>
            <a:r>
              <a:rPr lang="en-US" b="1" dirty="0">
                <a:solidFill>
                  <a:srgbClr val="FFFFFF"/>
                </a:solidFill>
              </a:rPr>
              <a:t>Examples: </a:t>
            </a:r>
            <a:r>
              <a:rPr lang="en-US" dirty="0">
                <a:solidFill>
                  <a:srgbClr val="FFFFFF"/>
                </a:solidFill>
              </a:rPr>
              <a:t>Salesforce, Microsoft Office 365, Google Workspace.</a:t>
            </a:r>
          </a:p>
          <a:p>
            <a:pPr marL="0" indent="0">
              <a:buNone/>
            </a:pPr>
            <a:endParaRPr lang="en-PK" dirty="0">
              <a:solidFill>
                <a:srgbClr val="FFFFFF"/>
              </a:solidFill>
            </a:endParaRPr>
          </a:p>
        </p:txBody>
      </p:sp>
      <p:pic>
        <p:nvPicPr>
          <p:cNvPr id="6" name="Picture 5">
            <a:extLst>
              <a:ext uri="{FF2B5EF4-FFF2-40B4-BE49-F238E27FC236}">
                <a16:creationId xmlns:a16="http://schemas.microsoft.com/office/drawing/2014/main" id="{44E88005-51CE-A73E-6816-9B9339B2D71D}"/>
              </a:ext>
            </a:extLst>
          </p:cNvPr>
          <p:cNvPicPr>
            <a:picLocks noChangeAspect="1"/>
          </p:cNvPicPr>
          <p:nvPr/>
        </p:nvPicPr>
        <p:blipFill>
          <a:blip r:embed="rId2"/>
          <a:stretch>
            <a:fillRect/>
          </a:stretch>
        </p:blipFill>
        <p:spPr>
          <a:xfrm>
            <a:off x="5447001" y="936141"/>
            <a:ext cx="5121963" cy="4968305"/>
          </a:xfrm>
          <a:prstGeom prst="rect">
            <a:avLst/>
          </a:prstGeom>
        </p:spPr>
      </p:pic>
      <p:sp>
        <p:nvSpPr>
          <p:cNvPr id="4" name="Footer Placeholder 3">
            <a:extLst>
              <a:ext uri="{FF2B5EF4-FFF2-40B4-BE49-F238E27FC236}">
                <a16:creationId xmlns:a16="http://schemas.microsoft.com/office/drawing/2014/main" id="{A2F9AC18-16EC-2E5F-F069-49B4432A393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1011103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8123BD3-3A00-BDC7-CD2E-9E15E5D573C8}"/>
              </a:ext>
            </a:extLst>
          </p:cNvPr>
          <p:cNvSpPr>
            <a:spLocks noGrp="1"/>
          </p:cNvSpPr>
          <p:nvPr>
            <p:ph type="title"/>
          </p:nvPr>
        </p:nvSpPr>
        <p:spPr>
          <a:xfrm>
            <a:off x="601255" y="702155"/>
            <a:ext cx="3409783" cy="1300365"/>
          </a:xfrm>
        </p:spPr>
        <p:txBody>
          <a:bodyPr>
            <a:normAutofit/>
          </a:bodyPr>
          <a:lstStyle/>
          <a:p>
            <a:r>
              <a:rPr lang="en-US">
                <a:solidFill>
                  <a:srgbClr val="FFFFFF"/>
                </a:solidFill>
              </a:rPr>
              <a:t>SaaS–PaaS Integration</a:t>
            </a:r>
            <a:endParaRPr lang="en-PK">
              <a:solidFill>
                <a:srgbClr val="FFFFFF"/>
              </a:solidFill>
            </a:endParaRPr>
          </a:p>
        </p:txBody>
      </p:sp>
      <p:sp>
        <p:nvSpPr>
          <p:cNvPr id="3" name="Content Placeholder 2">
            <a:extLst>
              <a:ext uri="{FF2B5EF4-FFF2-40B4-BE49-F238E27FC236}">
                <a16:creationId xmlns:a16="http://schemas.microsoft.com/office/drawing/2014/main" id="{254CDC16-232F-4125-71EB-03F763D6F856}"/>
              </a:ext>
            </a:extLst>
          </p:cNvPr>
          <p:cNvSpPr>
            <a:spLocks noGrp="1"/>
          </p:cNvSpPr>
          <p:nvPr>
            <p:ph idx="1"/>
          </p:nvPr>
        </p:nvSpPr>
        <p:spPr>
          <a:xfrm>
            <a:off x="601255" y="2177142"/>
            <a:ext cx="3409782" cy="3823607"/>
          </a:xfrm>
        </p:spPr>
        <p:txBody>
          <a:bodyPr>
            <a:normAutofit/>
          </a:bodyPr>
          <a:lstStyle/>
          <a:p>
            <a:r>
              <a:rPr lang="en-US" b="1" dirty="0">
                <a:solidFill>
                  <a:srgbClr val="FFFFFF"/>
                </a:solidFill>
              </a:rPr>
              <a:t>Integration Mechanism: </a:t>
            </a:r>
            <a:r>
              <a:rPr lang="en-US" dirty="0">
                <a:solidFill>
                  <a:srgbClr val="FFFFFF"/>
                </a:solidFill>
              </a:rPr>
              <a:t>SaaS applications leverage PaaS environments to operate efficiently.</a:t>
            </a:r>
          </a:p>
          <a:p>
            <a:r>
              <a:rPr lang="en-US" b="1" dirty="0">
                <a:solidFill>
                  <a:srgbClr val="FFFFFF"/>
                </a:solidFill>
              </a:rPr>
              <a:t>Runtime Support: </a:t>
            </a:r>
            <a:r>
              <a:rPr lang="en-US" dirty="0">
                <a:solidFill>
                  <a:srgbClr val="FFFFFF"/>
                </a:solidFill>
              </a:rPr>
              <a:t>PaaS provides the necessary runtime environments (Java, .NET, Python) for SaaS applications.</a:t>
            </a:r>
          </a:p>
          <a:p>
            <a:r>
              <a:rPr lang="en-US" b="1" dirty="0">
                <a:solidFill>
                  <a:srgbClr val="FFFFFF"/>
                </a:solidFill>
              </a:rPr>
              <a:t>Example: </a:t>
            </a:r>
            <a:r>
              <a:rPr lang="en-US" dirty="0">
                <a:solidFill>
                  <a:srgbClr val="FFFFFF"/>
                </a:solidFill>
              </a:rPr>
              <a:t>SaaS applications running on Microsoft Azure use Azure’s PaaS services.</a:t>
            </a:r>
          </a:p>
        </p:txBody>
      </p:sp>
      <p:pic>
        <p:nvPicPr>
          <p:cNvPr id="6" name="Picture 5">
            <a:extLst>
              <a:ext uri="{FF2B5EF4-FFF2-40B4-BE49-F238E27FC236}">
                <a16:creationId xmlns:a16="http://schemas.microsoft.com/office/drawing/2014/main" id="{C07FB450-6753-4DCD-1DBD-DEA030171296}"/>
              </a:ext>
            </a:extLst>
          </p:cNvPr>
          <p:cNvPicPr>
            <a:picLocks noChangeAspect="1"/>
          </p:cNvPicPr>
          <p:nvPr/>
        </p:nvPicPr>
        <p:blipFill>
          <a:blip r:embed="rId2"/>
          <a:stretch>
            <a:fillRect/>
          </a:stretch>
        </p:blipFill>
        <p:spPr>
          <a:xfrm>
            <a:off x="4592231" y="1968599"/>
            <a:ext cx="6831503" cy="2903388"/>
          </a:xfrm>
          <a:prstGeom prst="rect">
            <a:avLst/>
          </a:prstGeom>
        </p:spPr>
      </p:pic>
      <p:sp>
        <p:nvSpPr>
          <p:cNvPr id="4" name="Footer Placeholder 3">
            <a:extLst>
              <a:ext uri="{FF2B5EF4-FFF2-40B4-BE49-F238E27FC236}">
                <a16:creationId xmlns:a16="http://schemas.microsoft.com/office/drawing/2014/main" id="{A2F9AC18-16EC-2E5F-F069-49B4432A393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1666209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8123BD3-3A00-BDC7-CD2E-9E15E5D573C8}"/>
              </a:ext>
            </a:extLst>
          </p:cNvPr>
          <p:cNvSpPr>
            <a:spLocks noGrp="1"/>
          </p:cNvSpPr>
          <p:nvPr>
            <p:ph type="title"/>
          </p:nvPr>
        </p:nvSpPr>
        <p:spPr>
          <a:xfrm>
            <a:off x="601255" y="702155"/>
            <a:ext cx="3409783" cy="1300365"/>
          </a:xfrm>
        </p:spPr>
        <p:txBody>
          <a:bodyPr>
            <a:normAutofit/>
          </a:bodyPr>
          <a:lstStyle/>
          <a:p>
            <a:r>
              <a:rPr lang="en-US">
                <a:solidFill>
                  <a:srgbClr val="FFFFFF"/>
                </a:solidFill>
              </a:rPr>
              <a:t>Levels of Service Abstraction</a:t>
            </a:r>
            <a:endParaRPr lang="en-PK">
              <a:solidFill>
                <a:srgbClr val="FFFFFF"/>
              </a:solidFill>
            </a:endParaRPr>
          </a:p>
        </p:txBody>
      </p:sp>
      <p:sp>
        <p:nvSpPr>
          <p:cNvPr id="3" name="Content Placeholder 2">
            <a:extLst>
              <a:ext uri="{FF2B5EF4-FFF2-40B4-BE49-F238E27FC236}">
                <a16:creationId xmlns:a16="http://schemas.microsoft.com/office/drawing/2014/main" id="{254CDC16-232F-4125-71EB-03F763D6F856}"/>
              </a:ext>
            </a:extLst>
          </p:cNvPr>
          <p:cNvSpPr>
            <a:spLocks noGrp="1"/>
          </p:cNvSpPr>
          <p:nvPr>
            <p:ph idx="1"/>
          </p:nvPr>
        </p:nvSpPr>
        <p:spPr>
          <a:xfrm>
            <a:off x="601255" y="2177142"/>
            <a:ext cx="3409782" cy="3823607"/>
          </a:xfrm>
        </p:spPr>
        <p:txBody>
          <a:bodyPr>
            <a:normAutofit/>
          </a:bodyPr>
          <a:lstStyle/>
          <a:p>
            <a:r>
              <a:rPr lang="en-US" b="1" dirty="0">
                <a:solidFill>
                  <a:srgbClr val="FFFFFF"/>
                </a:solidFill>
              </a:rPr>
              <a:t>Abstraction Levels:</a:t>
            </a:r>
          </a:p>
          <a:p>
            <a:pPr lvl="1"/>
            <a:r>
              <a:rPr lang="en-US" b="1" dirty="0">
                <a:solidFill>
                  <a:srgbClr val="FFFFFF"/>
                </a:solidFill>
              </a:rPr>
              <a:t>IaaS: </a:t>
            </a:r>
            <a:r>
              <a:rPr lang="en-US" dirty="0">
                <a:solidFill>
                  <a:srgbClr val="FFFFFF"/>
                </a:solidFill>
              </a:rPr>
              <a:t>Provides virtualized hardware resources.</a:t>
            </a:r>
          </a:p>
          <a:p>
            <a:pPr lvl="1"/>
            <a:r>
              <a:rPr lang="en-US" b="1" dirty="0">
                <a:solidFill>
                  <a:srgbClr val="FFFFFF"/>
                </a:solidFill>
              </a:rPr>
              <a:t>PaaS: </a:t>
            </a:r>
            <a:r>
              <a:rPr lang="en-US" dirty="0">
                <a:solidFill>
                  <a:srgbClr val="FFFFFF"/>
                </a:solidFill>
              </a:rPr>
              <a:t>Provides a development platform on top of IaaS.</a:t>
            </a:r>
          </a:p>
          <a:p>
            <a:pPr lvl="1"/>
            <a:r>
              <a:rPr lang="en-US" b="1" dirty="0">
                <a:solidFill>
                  <a:srgbClr val="FFFFFF"/>
                </a:solidFill>
              </a:rPr>
              <a:t>SaaS: </a:t>
            </a:r>
            <a:r>
              <a:rPr lang="en-US" dirty="0">
                <a:solidFill>
                  <a:srgbClr val="FFFFFF"/>
                </a:solidFill>
              </a:rPr>
              <a:t>Delivers end-user applications on top of PaaS.</a:t>
            </a:r>
          </a:p>
        </p:txBody>
      </p:sp>
      <p:pic>
        <p:nvPicPr>
          <p:cNvPr id="6" name="Picture 5">
            <a:extLst>
              <a:ext uri="{FF2B5EF4-FFF2-40B4-BE49-F238E27FC236}">
                <a16:creationId xmlns:a16="http://schemas.microsoft.com/office/drawing/2014/main" id="{D5F3C027-ED5F-C392-4580-D073B704BCF1}"/>
              </a:ext>
            </a:extLst>
          </p:cNvPr>
          <p:cNvPicPr>
            <a:picLocks noChangeAspect="1"/>
          </p:cNvPicPr>
          <p:nvPr/>
        </p:nvPicPr>
        <p:blipFill>
          <a:blip r:embed="rId2"/>
          <a:stretch>
            <a:fillRect/>
          </a:stretch>
        </p:blipFill>
        <p:spPr>
          <a:xfrm>
            <a:off x="4717168" y="936141"/>
            <a:ext cx="6581629" cy="4968305"/>
          </a:xfrm>
          <a:prstGeom prst="rect">
            <a:avLst/>
          </a:prstGeom>
        </p:spPr>
      </p:pic>
      <p:sp>
        <p:nvSpPr>
          <p:cNvPr id="4" name="Footer Placeholder 3">
            <a:extLst>
              <a:ext uri="{FF2B5EF4-FFF2-40B4-BE49-F238E27FC236}">
                <a16:creationId xmlns:a16="http://schemas.microsoft.com/office/drawing/2014/main" id="{A2F9AC18-16EC-2E5F-F069-49B4432A393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3755213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8123BD3-3A00-BDC7-CD2E-9E15E5D573C8}"/>
              </a:ext>
            </a:extLst>
          </p:cNvPr>
          <p:cNvSpPr>
            <a:spLocks noGrp="1"/>
          </p:cNvSpPr>
          <p:nvPr>
            <p:ph type="title"/>
          </p:nvPr>
        </p:nvSpPr>
        <p:spPr>
          <a:xfrm>
            <a:off x="601255" y="702155"/>
            <a:ext cx="3409783" cy="1300365"/>
          </a:xfrm>
        </p:spPr>
        <p:txBody>
          <a:bodyPr>
            <a:normAutofit/>
          </a:bodyPr>
          <a:lstStyle/>
          <a:p>
            <a:r>
              <a:rPr lang="en-US">
                <a:solidFill>
                  <a:srgbClr val="FFFFFF"/>
                </a:solidFill>
              </a:rPr>
              <a:t>The SPI Model</a:t>
            </a:r>
            <a:endParaRPr lang="en-PK">
              <a:solidFill>
                <a:srgbClr val="FFFFFF"/>
              </a:solidFill>
            </a:endParaRPr>
          </a:p>
        </p:txBody>
      </p:sp>
      <p:sp>
        <p:nvSpPr>
          <p:cNvPr id="3" name="Content Placeholder 2">
            <a:extLst>
              <a:ext uri="{FF2B5EF4-FFF2-40B4-BE49-F238E27FC236}">
                <a16:creationId xmlns:a16="http://schemas.microsoft.com/office/drawing/2014/main" id="{254CDC16-232F-4125-71EB-03F763D6F856}"/>
              </a:ext>
            </a:extLst>
          </p:cNvPr>
          <p:cNvSpPr>
            <a:spLocks noGrp="1"/>
          </p:cNvSpPr>
          <p:nvPr>
            <p:ph idx="1"/>
          </p:nvPr>
        </p:nvSpPr>
        <p:spPr>
          <a:xfrm>
            <a:off x="601255" y="2177142"/>
            <a:ext cx="3409782" cy="3823607"/>
          </a:xfrm>
        </p:spPr>
        <p:txBody>
          <a:bodyPr>
            <a:normAutofit/>
          </a:bodyPr>
          <a:lstStyle/>
          <a:p>
            <a:r>
              <a:rPr lang="en-US" b="1" dirty="0">
                <a:solidFill>
                  <a:srgbClr val="FFFFFF"/>
                </a:solidFill>
              </a:rPr>
              <a:t>Definition: </a:t>
            </a:r>
            <a:r>
              <a:rPr lang="en-US" dirty="0">
                <a:solidFill>
                  <a:srgbClr val="FFFFFF"/>
                </a:solidFill>
              </a:rPr>
              <a:t>The SPI model combines SaaS, PaaS, and IaaS into a layered architecture where each layer builds upon the previous one.</a:t>
            </a:r>
          </a:p>
          <a:p>
            <a:r>
              <a:rPr lang="en-US" b="1" dirty="0">
                <a:solidFill>
                  <a:srgbClr val="FFFFFF"/>
                </a:solidFill>
              </a:rPr>
              <a:t>Benefits: </a:t>
            </a:r>
            <a:r>
              <a:rPr lang="en-US" dirty="0">
                <a:solidFill>
                  <a:srgbClr val="FFFFFF"/>
                </a:solidFill>
              </a:rPr>
              <a:t>Ensures a structured approach to delivering cloud services.</a:t>
            </a:r>
          </a:p>
        </p:txBody>
      </p:sp>
      <p:pic>
        <p:nvPicPr>
          <p:cNvPr id="6" name="Picture 5">
            <a:extLst>
              <a:ext uri="{FF2B5EF4-FFF2-40B4-BE49-F238E27FC236}">
                <a16:creationId xmlns:a16="http://schemas.microsoft.com/office/drawing/2014/main" id="{781CCB07-51FC-C89C-EFD8-0818D96DC37B}"/>
              </a:ext>
            </a:extLst>
          </p:cNvPr>
          <p:cNvPicPr>
            <a:picLocks noChangeAspect="1"/>
          </p:cNvPicPr>
          <p:nvPr/>
        </p:nvPicPr>
        <p:blipFill>
          <a:blip r:embed="rId2"/>
          <a:stretch>
            <a:fillRect/>
          </a:stretch>
        </p:blipFill>
        <p:spPr>
          <a:xfrm>
            <a:off x="4592231" y="1942981"/>
            <a:ext cx="6831503" cy="2954624"/>
          </a:xfrm>
          <a:prstGeom prst="rect">
            <a:avLst/>
          </a:prstGeom>
        </p:spPr>
      </p:pic>
      <p:sp>
        <p:nvSpPr>
          <p:cNvPr id="4" name="Footer Placeholder 3">
            <a:extLst>
              <a:ext uri="{FF2B5EF4-FFF2-40B4-BE49-F238E27FC236}">
                <a16:creationId xmlns:a16="http://schemas.microsoft.com/office/drawing/2014/main" id="{A2F9AC18-16EC-2E5F-F069-49B4432A393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18740251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23BD3-3A00-BDC7-CD2E-9E15E5D573C8}"/>
              </a:ext>
            </a:extLst>
          </p:cNvPr>
          <p:cNvSpPr>
            <a:spLocks noGrp="1"/>
          </p:cNvSpPr>
          <p:nvPr>
            <p:ph type="title"/>
          </p:nvPr>
        </p:nvSpPr>
        <p:spPr>
          <a:xfrm>
            <a:off x="581192" y="800930"/>
            <a:ext cx="3568661" cy="2256390"/>
          </a:xfrm>
        </p:spPr>
        <p:txBody>
          <a:bodyPr anchor="ctr">
            <a:normAutofit/>
          </a:bodyPr>
          <a:lstStyle/>
          <a:p>
            <a:r>
              <a:rPr lang="en-US"/>
              <a:t>Traditional vs Cloud Computing Models</a:t>
            </a:r>
            <a:endParaRPr lang="en-PK" dirty="0"/>
          </a:p>
        </p:txBody>
      </p:sp>
      <p:sp>
        <p:nvSpPr>
          <p:cNvPr id="31" name="Rectangle 3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254CDC16-232F-4125-71EB-03F763D6F856}"/>
              </a:ext>
            </a:extLst>
          </p:cNvPr>
          <p:cNvSpPr>
            <a:spLocks noGrp="1"/>
          </p:cNvSpPr>
          <p:nvPr>
            <p:ph idx="1"/>
          </p:nvPr>
        </p:nvSpPr>
        <p:spPr>
          <a:xfrm>
            <a:off x="4561870" y="800930"/>
            <a:ext cx="7183597" cy="2256390"/>
          </a:xfrm>
        </p:spPr>
        <p:txBody>
          <a:bodyPr>
            <a:normAutofit fontScale="92500"/>
          </a:bodyPr>
          <a:lstStyle/>
          <a:p>
            <a:pPr marL="0" indent="0">
              <a:lnSpc>
                <a:spcPct val="110000"/>
              </a:lnSpc>
              <a:buClr>
                <a:srgbClr val="94A3C5"/>
              </a:buClr>
              <a:buNone/>
            </a:pPr>
            <a:r>
              <a:rPr lang="en-US" sz="1500" b="1" dirty="0"/>
              <a:t>Traditional Model:</a:t>
            </a:r>
          </a:p>
          <a:p>
            <a:pPr lvl="1">
              <a:lnSpc>
                <a:spcPct val="110000"/>
              </a:lnSpc>
              <a:buClr>
                <a:srgbClr val="94A3C5"/>
              </a:buClr>
            </a:pPr>
            <a:r>
              <a:rPr lang="en-US" sz="1500" b="1" dirty="0"/>
              <a:t>Responsibilities: </a:t>
            </a:r>
            <a:r>
              <a:rPr lang="en-US" sz="1500" dirty="0"/>
              <a:t>Managing all layers (hardware, platform, applications) by the user.</a:t>
            </a:r>
          </a:p>
          <a:p>
            <a:pPr lvl="1">
              <a:lnSpc>
                <a:spcPct val="110000"/>
              </a:lnSpc>
              <a:buClr>
                <a:srgbClr val="94A3C5"/>
              </a:buClr>
            </a:pPr>
            <a:r>
              <a:rPr lang="en-US" sz="1300" b="1" dirty="0"/>
              <a:t>Diagram:</a:t>
            </a:r>
            <a:r>
              <a:rPr lang="en-US" sz="1300" dirty="0"/>
              <a:t> Figure 5.9 showing traditional computing stack.</a:t>
            </a:r>
          </a:p>
          <a:p>
            <a:pPr marL="0" indent="0">
              <a:lnSpc>
                <a:spcPct val="110000"/>
              </a:lnSpc>
              <a:buClr>
                <a:srgbClr val="94A3C5"/>
              </a:buClr>
              <a:buNone/>
            </a:pPr>
            <a:r>
              <a:rPr lang="en-US" sz="1500" b="1" dirty="0"/>
              <a:t>Cloud Model:</a:t>
            </a:r>
          </a:p>
          <a:p>
            <a:pPr lvl="1">
              <a:lnSpc>
                <a:spcPct val="110000"/>
              </a:lnSpc>
              <a:buClr>
                <a:srgbClr val="94A3C5"/>
              </a:buClr>
            </a:pPr>
            <a:r>
              <a:rPr lang="en-US" sz="1500" b="1" dirty="0"/>
              <a:t>Responsibilities: </a:t>
            </a:r>
            <a:r>
              <a:rPr lang="en-US" sz="1500" dirty="0"/>
              <a:t>Varies by service model (IaaS, PaaS, SaaS).</a:t>
            </a:r>
          </a:p>
          <a:p>
            <a:pPr lvl="1">
              <a:lnSpc>
                <a:spcPct val="110000"/>
              </a:lnSpc>
              <a:buClr>
                <a:srgbClr val="94A3C5"/>
              </a:buClr>
            </a:pPr>
            <a:r>
              <a:rPr lang="en-US" sz="1300" b="1" dirty="0"/>
              <a:t>Diagram: </a:t>
            </a:r>
            <a:r>
              <a:rPr lang="en-US" sz="1300" dirty="0"/>
              <a:t>Figure 5.10 showing cloud computing stack with reduced responsibilities for users.</a:t>
            </a:r>
          </a:p>
        </p:txBody>
      </p:sp>
      <p:pic>
        <p:nvPicPr>
          <p:cNvPr id="6" name="Picture 5">
            <a:extLst>
              <a:ext uri="{FF2B5EF4-FFF2-40B4-BE49-F238E27FC236}">
                <a16:creationId xmlns:a16="http://schemas.microsoft.com/office/drawing/2014/main" id="{06830DB1-0B82-3861-C2FF-E765DA0311B6}"/>
              </a:ext>
            </a:extLst>
          </p:cNvPr>
          <p:cNvPicPr>
            <a:picLocks noChangeAspect="1"/>
          </p:cNvPicPr>
          <p:nvPr/>
        </p:nvPicPr>
        <p:blipFill>
          <a:blip r:embed="rId2"/>
          <a:stretch>
            <a:fillRect/>
          </a:stretch>
        </p:blipFill>
        <p:spPr>
          <a:xfrm>
            <a:off x="1021681" y="3261798"/>
            <a:ext cx="4337260" cy="3046926"/>
          </a:xfrm>
          <a:prstGeom prst="rect">
            <a:avLst/>
          </a:prstGeom>
        </p:spPr>
      </p:pic>
      <p:pic>
        <p:nvPicPr>
          <p:cNvPr id="8" name="Picture 7">
            <a:extLst>
              <a:ext uri="{FF2B5EF4-FFF2-40B4-BE49-F238E27FC236}">
                <a16:creationId xmlns:a16="http://schemas.microsoft.com/office/drawing/2014/main" id="{E98D4C98-7871-0081-AE15-EA9F75317F8F}"/>
              </a:ext>
            </a:extLst>
          </p:cNvPr>
          <p:cNvPicPr>
            <a:picLocks noChangeAspect="1"/>
          </p:cNvPicPr>
          <p:nvPr/>
        </p:nvPicPr>
        <p:blipFill>
          <a:blip r:embed="rId3"/>
          <a:stretch>
            <a:fillRect/>
          </a:stretch>
        </p:blipFill>
        <p:spPr>
          <a:xfrm>
            <a:off x="6255821" y="3628885"/>
            <a:ext cx="5489646" cy="2679839"/>
          </a:xfrm>
          <a:prstGeom prst="rect">
            <a:avLst/>
          </a:prstGeom>
        </p:spPr>
      </p:pic>
      <p:sp>
        <p:nvSpPr>
          <p:cNvPr id="4" name="Footer Placeholder 3">
            <a:extLst>
              <a:ext uri="{FF2B5EF4-FFF2-40B4-BE49-F238E27FC236}">
                <a16:creationId xmlns:a16="http://schemas.microsoft.com/office/drawing/2014/main" id="{A2F9AC18-16EC-2E5F-F069-49B4432A393F}"/>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1945401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Software-as-a-Service (SaaS) vs. Application Service Provider (ASP)</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2" y="2340864"/>
            <a:ext cx="11029615" cy="3814980"/>
          </a:xfrm>
        </p:spPr>
        <p:txBody>
          <a:bodyPr>
            <a:normAutofit/>
          </a:bodyPr>
          <a:lstStyle/>
          <a:p>
            <a:pPr marL="0" indent="0">
              <a:buNone/>
            </a:pPr>
            <a:r>
              <a:rPr lang="en-US" b="1" dirty="0"/>
              <a:t>SaaS: </a:t>
            </a:r>
            <a:r>
              <a:rPr lang="en-US" dirty="0"/>
              <a:t>Software delivered over the web with cloud computing attributes</a:t>
            </a:r>
          </a:p>
          <a:p>
            <a:pPr lvl="1"/>
            <a:r>
              <a:rPr lang="en-US" b="1" dirty="0"/>
              <a:t>Core Attributes:</a:t>
            </a:r>
          </a:p>
          <a:p>
            <a:pPr lvl="2"/>
            <a:r>
              <a:rPr lang="en-US" dirty="0"/>
              <a:t>Rapid elasticity</a:t>
            </a:r>
          </a:p>
          <a:p>
            <a:pPr lvl="2"/>
            <a:r>
              <a:rPr lang="en-US" dirty="0"/>
              <a:t>On-demand self-service</a:t>
            </a:r>
          </a:p>
          <a:p>
            <a:pPr lvl="2"/>
            <a:r>
              <a:rPr lang="en-US" dirty="0"/>
              <a:t>Measured service</a:t>
            </a:r>
          </a:p>
          <a:p>
            <a:pPr marL="0" indent="0">
              <a:buNone/>
            </a:pPr>
            <a:r>
              <a:rPr lang="en-US" b="1" dirty="0"/>
              <a:t>ASP (1990s): </a:t>
            </a:r>
            <a:r>
              <a:rPr lang="en-US" dirty="0"/>
              <a:t>Hosted software via the web</a:t>
            </a:r>
          </a:p>
          <a:p>
            <a:pPr lvl="1"/>
            <a:r>
              <a:rPr lang="en-US" b="1" dirty="0"/>
              <a:t>Key Points:</a:t>
            </a:r>
          </a:p>
          <a:p>
            <a:pPr lvl="2"/>
            <a:r>
              <a:rPr lang="en-US" dirty="0"/>
              <a:t>Similar to traditional models</a:t>
            </a:r>
          </a:p>
          <a:p>
            <a:pPr lvl="2"/>
            <a:r>
              <a:rPr lang="en-US" dirty="0"/>
              <a:t>Not inherently multi-tenant or scalable</a:t>
            </a:r>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484210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8" name="Rectangle 6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0" name="Rectangle 6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2" name="Rectangle 7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74" name="Rectangle 73">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8" name="Rectangle 77">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80" name="Rectangle 79">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10" name="Picture 9" descr="A table with text on it&#10;&#10;Description automatically generated">
            <a:extLst>
              <a:ext uri="{FF2B5EF4-FFF2-40B4-BE49-F238E27FC236}">
                <a16:creationId xmlns:a16="http://schemas.microsoft.com/office/drawing/2014/main" id="{720614DA-0939-4E69-E100-B2D65D7B83DA}"/>
              </a:ext>
            </a:extLst>
          </p:cNvPr>
          <p:cNvPicPr>
            <a:picLocks noChangeAspect="1"/>
          </p:cNvPicPr>
          <p:nvPr/>
        </p:nvPicPr>
        <p:blipFill rotWithShape="1">
          <a:blip r:embed="rId2"/>
          <a:srcRect l="1394" r="1609"/>
          <a:stretch/>
        </p:blipFill>
        <p:spPr>
          <a:xfrm>
            <a:off x="931166" y="1343376"/>
            <a:ext cx="6518800" cy="4465379"/>
          </a:xfrm>
          <a:prstGeom prst="rect">
            <a:avLst/>
          </a:prstGeom>
        </p:spPr>
      </p:pic>
      <p:sp>
        <p:nvSpPr>
          <p:cNvPr id="82" name="Rectangle 81">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Key Differences Between ASP and SaaS</a:t>
            </a:r>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457200">
              <a:spcAft>
                <a:spcPts val="600"/>
              </a:spcAft>
            </a:pPr>
            <a:r>
              <a:rPr lang="en-US" sz="900" kern="1200" cap="all">
                <a:solidFill>
                  <a:schemeClr val="tx1">
                    <a:lumMod val="85000"/>
                    <a:lumOff val="15000"/>
                  </a:schemeClr>
                </a:solidFill>
                <a:latin typeface="+mn-lt"/>
                <a:ea typeface="+mn-ea"/>
                <a:cs typeface="+mn-cs"/>
              </a:rPr>
              <a:t>CS4037 - Muhammad Sudais</a:t>
            </a:r>
          </a:p>
        </p:txBody>
      </p:sp>
    </p:spTree>
    <p:extLst>
      <p:ext uri="{BB962C8B-B14F-4D97-AF65-F5344CB8AC3E}">
        <p14:creationId xmlns:p14="http://schemas.microsoft.com/office/powerpoint/2010/main" val="4241928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Advantages of SaaS Compared to Traditional Models</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3" y="2340152"/>
            <a:ext cx="11029615" cy="3634486"/>
          </a:xfrm>
        </p:spPr>
        <p:txBody>
          <a:bodyPr>
            <a:normAutofit/>
          </a:bodyPr>
          <a:lstStyle/>
          <a:p>
            <a:pPr marL="0" marR="0" lvl="0" indent="0" fontAlgn="base">
              <a:lnSpc>
                <a:spcPct val="130000"/>
              </a:lnSpc>
              <a:buNone/>
              <a:tabLst/>
            </a:pPr>
            <a:r>
              <a:rPr lang="en-PK" altLang="en-PK" b="1" dirty="0"/>
              <a:t>Licensing:</a:t>
            </a:r>
          </a:p>
          <a:p>
            <a:pPr lvl="1" fontAlgn="base">
              <a:lnSpc>
                <a:spcPct val="130000"/>
              </a:lnSpc>
            </a:pPr>
            <a:r>
              <a:rPr lang="en-PK" altLang="en-PK" dirty="0"/>
              <a:t>SaaS uses a subscription model, eliminating the need for upfront software licensing fees. This contrasts with traditional software, which typically requires a one-time license purchase.</a:t>
            </a:r>
          </a:p>
          <a:p>
            <a:pPr marL="0" marR="0" lvl="0" indent="0" fontAlgn="base">
              <a:lnSpc>
                <a:spcPct val="130000"/>
              </a:lnSpc>
              <a:buNone/>
              <a:tabLst/>
            </a:pPr>
            <a:r>
              <a:rPr lang="en-PK" altLang="en-PK" b="1" dirty="0"/>
              <a:t>Risks of Software Acquisition:</a:t>
            </a:r>
          </a:p>
          <a:p>
            <a:pPr lvl="1" fontAlgn="base">
              <a:lnSpc>
                <a:spcPct val="130000"/>
              </a:lnSpc>
            </a:pPr>
            <a:r>
              <a:rPr lang="en-PK" altLang="en-PK" dirty="0"/>
              <a:t>SaaS mitigates risks associated with deploying large-scale applications such as ERP or CRM systems by managing the complexity of deployment, resources, and expertise required.</a:t>
            </a:r>
          </a:p>
          <a:p>
            <a:pPr marL="0" marR="0" lvl="0" indent="0" fontAlgn="base">
              <a:lnSpc>
                <a:spcPct val="130000"/>
              </a:lnSpc>
              <a:buNone/>
              <a:tabLst/>
            </a:pPr>
            <a:r>
              <a:rPr lang="en-PK" altLang="en-PK" b="1" dirty="0"/>
              <a:t>Business Focus:</a:t>
            </a:r>
          </a:p>
          <a:p>
            <a:pPr lvl="1" fontAlgn="base">
              <a:lnSpc>
                <a:spcPct val="130000"/>
              </a:lnSpc>
            </a:pPr>
            <a:r>
              <a:rPr lang="en-PK" altLang="en-PK" dirty="0"/>
              <a:t>By shifting responsibilities like upgrades and performance monitoring to the provider, businesses can focus on their core goals and high-value activities.</a:t>
            </a:r>
            <a:endParaRPr lang="en-US" dirty="0"/>
          </a:p>
          <a:p>
            <a:endParaRPr lang="en-US"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512620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Salesforce.com and Force.com</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2" y="2340864"/>
            <a:ext cx="11029615" cy="2328118"/>
          </a:xfrm>
        </p:spPr>
        <p:txBody>
          <a:bodyPr/>
          <a:lstStyle/>
          <a:p>
            <a:r>
              <a:rPr lang="en-US" b="1" dirty="0"/>
              <a:t>Salesforce.com:</a:t>
            </a:r>
            <a:endParaRPr lang="en-US" dirty="0"/>
          </a:p>
          <a:p>
            <a:pPr lvl="1">
              <a:buFont typeface="Arial" panose="020B0604020202020204" pitchFamily="34" charset="0"/>
              <a:buChar char="•"/>
            </a:pPr>
            <a:r>
              <a:rPr lang="en-US" dirty="0"/>
              <a:t>Pioneering SaaS provider, launched in 1999, offering a hosted CRM system.</a:t>
            </a:r>
          </a:p>
          <a:p>
            <a:pPr lvl="1">
              <a:buFont typeface="Arial" panose="020B0604020202020204" pitchFamily="34" charset="0"/>
              <a:buChar char="•"/>
            </a:pPr>
            <a:r>
              <a:rPr lang="en-US" dirty="0"/>
              <a:t>Enabled customization and extension of its services through its PaaS platform, Force.com.</a:t>
            </a:r>
          </a:p>
          <a:p>
            <a:r>
              <a:rPr lang="en-US" b="1" dirty="0"/>
              <a:t>Force.com:</a:t>
            </a:r>
            <a:endParaRPr lang="en-US" dirty="0"/>
          </a:p>
          <a:p>
            <a:pPr lvl="1">
              <a:buFont typeface="Arial" panose="020B0604020202020204" pitchFamily="34" charset="0"/>
              <a:buChar char="•"/>
            </a:pPr>
            <a:r>
              <a:rPr lang="en-US" dirty="0"/>
              <a:t>Introduced as a PaaS solution by Salesforce.com for users to develop custom functionalities and extend the core CRM offerings.</a:t>
            </a:r>
          </a:p>
          <a:p>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62662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err="1"/>
              <a:t>XaaS</a:t>
            </a:r>
            <a:r>
              <a:rPr lang="en-US" dirty="0"/>
              <a:t> (Anything-as-a-Service) and Its Categories</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p:txBody>
          <a:bodyPr>
            <a:normAutofit lnSpcReduction="10000"/>
          </a:bodyPr>
          <a:lstStyle/>
          <a:p>
            <a:r>
              <a:rPr lang="en-US" b="1" dirty="0"/>
              <a:t>Definition: </a:t>
            </a:r>
            <a:r>
              <a:rPr lang="en-US" dirty="0"/>
              <a:t>A general term encompassing various cloud services beyond the core SPI model.</a:t>
            </a:r>
          </a:p>
          <a:p>
            <a:r>
              <a:rPr lang="en-US" b="1" dirty="0"/>
              <a:t>Categories:</a:t>
            </a:r>
          </a:p>
          <a:p>
            <a:pPr lvl="1"/>
            <a:r>
              <a:rPr lang="en-US" dirty="0"/>
              <a:t>Security Management-as-a-Service (</a:t>
            </a:r>
            <a:r>
              <a:rPr lang="en-US" dirty="0" err="1"/>
              <a:t>SMaaS</a:t>
            </a:r>
            <a:r>
              <a:rPr lang="en-US" dirty="0"/>
              <a:t>)</a:t>
            </a:r>
          </a:p>
          <a:p>
            <a:pPr lvl="1"/>
            <a:r>
              <a:rPr lang="en-US" dirty="0"/>
              <a:t>Identity Management-as-a-Service (</a:t>
            </a:r>
            <a:r>
              <a:rPr lang="en-US" dirty="0" err="1"/>
              <a:t>IDaaS</a:t>
            </a:r>
            <a:r>
              <a:rPr lang="en-US" dirty="0"/>
              <a:t>)</a:t>
            </a:r>
          </a:p>
          <a:p>
            <a:pPr lvl="1"/>
            <a:r>
              <a:rPr lang="en-US" dirty="0"/>
              <a:t>Storage-as-a-Service (</a:t>
            </a:r>
            <a:r>
              <a:rPr lang="en-US" dirty="0" err="1"/>
              <a:t>STaaS</a:t>
            </a:r>
            <a:r>
              <a:rPr lang="en-US" dirty="0"/>
              <a:t>)</a:t>
            </a:r>
          </a:p>
          <a:p>
            <a:pPr lvl="1"/>
            <a:r>
              <a:rPr lang="en-US" dirty="0"/>
              <a:t>Database-as-a-Service (DBaaS)</a:t>
            </a:r>
          </a:p>
          <a:p>
            <a:pPr lvl="1"/>
            <a:r>
              <a:rPr lang="en-US" dirty="0"/>
              <a:t>Backup-as-a-Service (BaaS)</a:t>
            </a:r>
          </a:p>
          <a:p>
            <a:pPr lvl="1"/>
            <a:r>
              <a:rPr lang="en-US" dirty="0"/>
              <a:t>Compliance-as-a-Service (CaaS)</a:t>
            </a:r>
          </a:p>
          <a:p>
            <a:pPr lvl="1"/>
            <a:r>
              <a:rPr lang="en-US" dirty="0"/>
              <a:t>Desktop-as-a-Service (DaaS)</a:t>
            </a:r>
          </a:p>
          <a:p>
            <a:pPr lvl="1"/>
            <a:r>
              <a:rPr lang="en-US" dirty="0"/>
              <a:t>Monitoring-as-a-Service (</a:t>
            </a:r>
            <a:r>
              <a:rPr lang="en-US" dirty="0" err="1"/>
              <a:t>MaaS</a:t>
            </a:r>
            <a:r>
              <a:rPr lang="en-US" dirty="0"/>
              <a:t>)</a:t>
            </a:r>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42453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377-211F-2C93-9FE6-61222C5062B7}"/>
              </a:ext>
            </a:extLst>
          </p:cNvPr>
          <p:cNvSpPr>
            <a:spLocks noGrp="1"/>
          </p:cNvSpPr>
          <p:nvPr>
            <p:ph type="title"/>
          </p:nvPr>
        </p:nvSpPr>
        <p:spPr/>
        <p:txBody>
          <a:bodyPr/>
          <a:lstStyle/>
          <a:p>
            <a:r>
              <a:rPr lang="en-US" dirty="0"/>
              <a:t>NIST Model</a:t>
            </a:r>
            <a:endParaRPr lang="en-PK" dirty="0"/>
          </a:p>
        </p:txBody>
      </p:sp>
      <p:sp>
        <p:nvSpPr>
          <p:cNvPr id="4" name="Footer Placeholder 3">
            <a:extLst>
              <a:ext uri="{FF2B5EF4-FFF2-40B4-BE49-F238E27FC236}">
                <a16:creationId xmlns:a16="http://schemas.microsoft.com/office/drawing/2014/main" id="{3547E238-4D98-CE44-F15C-75D423A7A8D5}"/>
              </a:ext>
            </a:extLst>
          </p:cNvPr>
          <p:cNvSpPr>
            <a:spLocks noGrp="1"/>
          </p:cNvSpPr>
          <p:nvPr>
            <p:ph type="ftr" sz="quarter" idx="11"/>
          </p:nvPr>
        </p:nvSpPr>
        <p:spPr/>
        <p:txBody>
          <a:bodyPr/>
          <a:lstStyle/>
          <a:p>
            <a:r>
              <a:rPr lang="en-US"/>
              <a:t>CS4037 - Muhammad Sudais</a:t>
            </a:r>
            <a:endParaRPr lang="en-US" dirty="0"/>
          </a:p>
        </p:txBody>
      </p:sp>
      <p:sp>
        <p:nvSpPr>
          <p:cNvPr id="8" name="TextBox 7">
            <a:extLst>
              <a:ext uri="{FF2B5EF4-FFF2-40B4-BE49-F238E27FC236}">
                <a16:creationId xmlns:a16="http://schemas.microsoft.com/office/drawing/2014/main" id="{B45F8139-69C5-797F-C4F0-B32586687602}"/>
              </a:ext>
            </a:extLst>
          </p:cNvPr>
          <p:cNvSpPr txBox="1"/>
          <p:nvPr/>
        </p:nvSpPr>
        <p:spPr>
          <a:xfrm>
            <a:off x="581192" y="2171683"/>
            <a:ext cx="11119195" cy="3139321"/>
          </a:xfrm>
          <a:prstGeom prst="rect">
            <a:avLst/>
          </a:prstGeom>
          <a:noFill/>
        </p:spPr>
        <p:txBody>
          <a:bodyPr wrap="square">
            <a:spAutoFit/>
          </a:bodyPr>
          <a:lstStyle/>
          <a:p>
            <a:pPr algn="ctr"/>
            <a:r>
              <a:rPr lang="en-US" i="1" dirty="0">
                <a:effectLst>
                  <a:outerShdw blurRad="38100" dist="38100" dir="2700000" algn="tl">
                    <a:srgbClr val="000000">
                      <a:alpha val="43137"/>
                    </a:srgbClr>
                  </a:outerShdw>
                </a:effectLst>
              </a:rPr>
              <a:t>The NIST model of cloud computing was published by the Information Technology Laboratory at NIST in 2011.</a:t>
            </a:r>
          </a:p>
          <a:p>
            <a:endParaRPr lang="en-US" dirty="0"/>
          </a:p>
          <a:p>
            <a:r>
              <a:rPr lang="en-PK" dirty="0"/>
              <a:t>The NIST Cloud Computing Model, developed by the National Institute of Standards and Technology (NIST), is one of the most widely accepted frameworks for understanding cloud computing. Here’s a breakdown of the key concepts discussed:</a:t>
            </a:r>
            <a:endParaRPr lang="en-US" dirty="0"/>
          </a:p>
          <a:p>
            <a:endParaRPr lang="en-US" dirty="0"/>
          </a:p>
          <a:p>
            <a:r>
              <a:rPr lang="en-US" b="1" dirty="0"/>
              <a:t>Cloud Computing as a Model:</a:t>
            </a:r>
          </a:p>
          <a:p>
            <a:pPr marL="285750" indent="-285750">
              <a:buFont typeface="Arial" panose="020B0604020202020204" pitchFamily="34" charset="0"/>
              <a:buChar char="•"/>
            </a:pPr>
            <a:r>
              <a:rPr lang="en-US" dirty="0"/>
              <a:t>Not a technology but a model that enables on-demand access to shared computing resources (networks, servers, storage, applications, services) via the internet.</a:t>
            </a:r>
          </a:p>
          <a:p>
            <a:pPr marL="285750" indent="-285750">
              <a:buFont typeface="Arial" panose="020B0604020202020204" pitchFamily="34" charset="0"/>
              <a:buChar char="•"/>
            </a:pPr>
            <a:r>
              <a:rPr lang="en-US" dirty="0"/>
              <a:t>Resources can be rapidly provisioned and released with minimal management or interaction with the service provider.</a:t>
            </a:r>
            <a:endParaRPr lang="en-PK" dirty="0"/>
          </a:p>
        </p:txBody>
      </p:sp>
    </p:spTree>
    <p:extLst>
      <p:ext uri="{BB962C8B-B14F-4D97-AF65-F5344CB8AC3E}">
        <p14:creationId xmlns:p14="http://schemas.microsoft.com/office/powerpoint/2010/main" val="163055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Security Management-as-a-Service (</a:t>
            </a:r>
            <a:r>
              <a:rPr lang="en-US" dirty="0" err="1"/>
              <a:t>SMaaS</a:t>
            </a:r>
            <a:r>
              <a:rPr lang="en-US" dirty="0"/>
              <a:t>)</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2" y="2340864"/>
            <a:ext cx="11029615" cy="808736"/>
          </a:xfrm>
        </p:spPr>
        <p:txBody>
          <a:bodyPr/>
          <a:lstStyle/>
          <a:p>
            <a:r>
              <a:rPr lang="en-US" dirty="0"/>
              <a:t>Purpose: Manages security tasks like virus updates, logs, and audits.</a:t>
            </a:r>
          </a:p>
          <a:p>
            <a:r>
              <a:rPr lang="en-US" dirty="0"/>
              <a:t>Examples: Cisco, McAfee, Symantec</a:t>
            </a:r>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31730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Identity Management-as-a-Service (</a:t>
            </a:r>
            <a:r>
              <a:rPr lang="en-US" dirty="0" err="1"/>
              <a:t>IDaaS</a:t>
            </a:r>
            <a:r>
              <a:rPr lang="en-US" dirty="0"/>
              <a:t>)</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2" y="2340864"/>
            <a:ext cx="11029615" cy="1631696"/>
          </a:xfrm>
        </p:spPr>
        <p:txBody>
          <a:bodyPr/>
          <a:lstStyle/>
          <a:p>
            <a:r>
              <a:rPr lang="en-US" dirty="0"/>
              <a:t>Purpose: Handles authentication, authorization, and access control.</a:t>
            </a:r>
          </a:p>
          <a:p>
            <a:r>
              <a:rPr lang="en-US" dirty="0"/>
              <a:t>Features: Federated identity, single sign-on.</a:t>
            </a:r>
          </a:p>
          <a:p>
            <a:r>
              <a:rPr lang="en-US" dirty="0"/>
              <a:t>Examples: </a:t>
            </a:r>
            <a:r>
              <a:rPr lang="en-US" dirty="0" err="1"/>
              <a:t>Symplified</a:t>
            </a:r>
            <a:r>
              <a:rPr lang="en-US" dirty="0"/>
              <a:t>, Ping Identity</a:t>
            </a:r>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2059859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Storage-as-a-Service (</a:t>
            </a:r>
            <a:r>
              <a:rPr lang="en-US" dirty="0" err="1"/>
              <a:t>STaaS</a:t>
            </a:r>
            <a:r>
              <a:rPr lang="en-US" dirty="0"/>
              <a:t>)</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2" y="2340864"/>
            <a:ext cx="11029615" cy="1601216"/>
          </a:xfrm>
        </p:spPr>
        <p:txBody>
          <a:bodyPr/>
          <a:lstStyle/>
          <a:p>
            <a:r>
              <a:rPr lang="en-US" dirty="0"/>
              <a:t>Purpose: Provides cloud storage on a pay-per-use basis.</a:t>
            </a:r>
          </a:p>
          <a:p>
            <a:r>
              <a:rPr lang="en-US" dirty="0"/>
              <a:t>Benefits: Cost-effective, disaster recovery.</a:t>
            </a:r>
          </a:p>
          <a:p>
            <a:r>
              <a:rPr lang="en-US" dirty="0"/>
              <a:t>Examples: Amazon S3, Rackspace</a:t>
            </a:r>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626856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0601-C526-C130-39C8-50DF81B991F9}"/>
              </a:ext>
            </a:extLst>
          </p:cNvPr>
          <p:cNvSpPr>
            <a:spLocks noGrp="1"/>
          </p:cNvSpPr>
          <p:nvPr>
            <p:ph type="title"/>
          </p:nvPr>
        </p:nvSpPr>
        <p:spPr/>
        <p:txBody>
          <a:bodyPr/>
          <a:lstStyle/>
          <a:p>
            <a:r>
              <a:rPr lang="en-US" dirty="0"/>
              <a:t>Database-as-a-Service (DBaaS)</a:t>
            </a:r>
            <a:endParaRPr lang="en-PK" dirty="0"/>
          </a:p>
        </p:txBody>
      </p:sp>
      <p:sp>
        <p:nvSpPr>
          <p:cNvPr id="3" name="Content Placeholder 2">
            <a:extLst>
              <a:ext uri="{FF2B5EF4-FFF2-40B4-BE49-F238E27FC236}">
                <a16:creationId xmlns:a16="http://schemas.microsoft.com/office/drawing/2014/main" id="{8CB8C22E-7CBC-F392-F6A3-015DE5A1E7D9}"/>
              </a:ext>
            </a:extLst>
          </p:cNvPr>
          <p:cNvSpPr>
            <a:spLocks noGrp="1"/>
          </p:cNvSpPr>
          <p:nvPr>
            <p:ph idx="1"/>
          </p:nvPr>
        </p:nvSpPr>
        <p:spPr>
          <a:xfrm>
            <a:off x="581192" y="2340864"/>
            <a:ext cx="11029615" cy="1784096"/>
          </a:xfrm>
        </p:spPr>
        <p:txBody>
          <a:bodyPr/>
          <a:lstStyle/>
          <a:p>
            <a:r>
              <a:rPr lang="en-US" dirty="0"/>
              <a:t>Purpose: Manages database provisioning, configuration, and maintenance.</a:t>
            </a:r>
          </a:p>
          <a:p>
            <a:r>
              <a:rPr lang="en-US" dirty="0"/>
              <a:t>Features: On-demand and self-service.</a:t>
            </a:r>
          </a:p>
          <a:p>
            <a:r>
              <a:rPr lang="en-US" dirty="0"/>
              <a:t>Examples: Amazon RDS, Microsoft SQL Azure</a:t>
            </a:r>
            <a:endParaRPr lang="en-PK" dirty="0"/>
          </a:p>
        </p:txBody>
      </p:sp>
      <p:sp>
        <p:nvSpPr>
          <p:cNvPr id="4" name="Footer Placeholder 3">
            <a:extLst>
              <a:ext uri="{FF2B5EF4-FFF2-40B4-BE49-F238E27FC236}">
                <a16:creationId xmlns:a16="http://schemas.microsoft.com/office/drawing/2014/main" id="{B9AD7916-A2F9-F70A-CB15-32A0F4B49F6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507436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0CE2-0522-18D7-88B0-26EA8BDFD994}"/>
              </a:ext>
            </a:extLst>
          </p:cNvPr>
          <p:cNvSpPr>
            <a:spLocks noGrp="1"/>
          </p:cNvSpPr>
          <p:nvPr>
            <p:ph type="title"/>
          </p:nvPr>
        </p:nvSpPr>
        <p:spPr/>
        <p:txBody>
          <a:bodyPr/>
          <a:lstStyle/>
          <a:p>
            <a:r>
              <a:rPr lang="en-US" dirty="0"/>
              <a:t>Backup-as-a-Service (BaaS)</a:t>
            </a:r>
            <a:endParaRPr lang="en-PK" dirty="0"/>
          </a:p>
        </p:txBody>
      </p:sp>
      <p:sp>
        <p:nvSpPr>
          <p:cNvPr id="3" name="Content Placeholder 2">
            <a:extLst>
              <a:ext uri="{FF2B5EF4-FFF2-40B4-BE49-F238E27FC236}">
                <a16:creationId xmlns:a16="http://schemas.microsoft.com/office/drawing/2014/main" id="{19069E38-0CC6-1902-C9E7-BB7D0646B53F}"/>
              </a:ext>
            </a:extLst>
          </p:cNvPr>
          <p:cNvSpPr>
            <a:spLocks noGrp="1"/>
          </p:cNvSpPr>
          <p:nvPr>
            <p:ph idx="1"/>
          </p:nvPr>
        </p:nvSpPr>
        <p:spPr>
          <a:xfrm>
            <a:off x="581192" y="2340864"/>
            <a:ext cx="11029615" cy="1088136"/>
          </a:xfrm>
        </p:spPr>
        <p:txBody>
          <a:bodyPr/>
          <a:lstStyle/>
          <a:p>
            <a:r>
              <a:rPr lang="en-US" dirty="0"/>
              <a:t>Purpose: Offers data backup and recovery solutions.</a:t>
            </a:r>
          </a:p>
          <a:p>
            <a:r>
              <a:rPr lang="en-US" dirty="0"/>
              <a:t>Benefits: Specialized expertise, cost-effective.</a:t>
            </a:r>
            <a:endParaRPr lang="en-PK" dirty="0"/>
          </a:p>
        </p:txBody>
      </p:sp>
      <p:sp>
        <p:nvSpPr>
          <p:cNvPr id="4" name="Footer Placeholder 3">
            <a:extLst>
              <a:ext uri="{FF2B5EF4-FFF2-40B4-BE49-F238E27FC236}">
                <a16:creationId xmlns:a16="http://schemas.microsoft.com/office/drawing/2014/main" id="{BD3BCF53-48A1-8A8B-43E6-0C972A16462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488182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0CE2-0522-18D7-88B0-26EA8BDFD994}"/>
              </a:ext>
            </a:extLst>
          </p:cNvPr>
          <p:cNvSpPr>
            <a:spLocks noGrp="1"/>
          </p:cNvSpPr>
          <p:nvPr>
            <p:ph type="title"/>
          </p:nvPr>
        </p:nvSpPr>
        <p:spPr/>
        <p:txBody>
          <a:bodyPr/>
          <a:lstStyle/>
          <a:p>
            <a:r>
              <a:rPr lang="en-US" dirty="0"/>
              <a:t>Compliance-as-a-Service (CaaS)</a:t>
            </a:r>
            <a:endParaRPr lang="en-PK" dirty="0"/>
          </a:p>
        </p:txBody>
      </p:sp>
      <p:sp>
        <p:nvSpPr>
          <p:cNvPr id="3" name="Content Placeholder 2">
            <a:extLst>
              <a:ext uri="{FF2B5EF4-FFF2-40B4-BE49-F238E27FC236}">
                <a16:creationId xmlns:a16="http://schemas.microsoft.com/office/drawing/2014/main" id="{19069E38-0CC6-1902-C9E7-BB7D0646B53F}"/>
              </a:ext>
            </a:extLst>
          </p:cNvPr>
          <p:cNvSpPr>
            <a:spLocks noGrp="1"/>
          </p:cNvSpPr>
          <p:nvPr>
            <p:ph idx="1"/>
          </p:nvPr>
        </p:nvSpPr>
        <p:spPr>
          <a:xfrm>
            <a:off x="581192" y="2340864"/>
            <a:ext cx="11029615" cy="1326896"/>
          </a:xfrm>
        </p:spPr>
        <p:txBody>
          <a:bodyPr/>
          <a:lstStyle/>
          <a:p>
            <a:r>
              <a:rPr lang="en-US" dirty="0"/>
              <a:t>Purpose: Ensures adherence to laws and regulations.</a:t>
            </a:r>
          </a:p>
          <a:p>
            <a:r>
              <a:rPr lang="en-US" dirty="0"/>
              <a:t>Role: Acts as an intermediary for regulatory compliance.</a:t>
            </a:r>
          </a:p>
          <a:p>
            <a:r>
              <a:rPr lang="en-US" dirty="0"/>
              <a:t>Features: Specialized in industry-specific regulations.</a:t>
            </a:r>
            <a:endParaRPr lang="en-PK" dirty="0"/>
          </a:p>
        </p:txBody>
      </p:sp>
      <p:sp>
        <p:nvSpPr>
          <p:cNvPr id="4" name="Footer Placeholder 3">
            <a:extLst>
              <a:ext uri="{FF2B5EF4-FFF2-40B4-BE49-F238E27FC236}">
                <a16:creationId xmlns:a16="http://schemas.microsoft.com/office/drawing/2014/main" id="{BD3BCF53-48A1-8A8B-43E6-0C972A16462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268191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0CE2-0522-18D7-88B0-26EA8BDFD994}"/>
              </a:ext>
            </a:extLst>
          </p:cNvPr>
          <p:cNvSpPr>
            <a:spLocks noGrp="1"/>
          </p:cNvSpPr>
          <p:nvPr>
            <p:ph type="title"/>
          </p:nvPr>
        </p:nvSpPr>
        <p:spPr/>
        <p:txBody>
          <a:bodyPr/>
          <a:lstStyle/>
          <a:p>
            <a:r>
              <a:rPr lang="en-US" dirty="0"/>
              <a:t>Desktop-as-a-Service (DaaS)</a:t>
            </a:r>
            <a:endParaRPr lang="en-PK" dirty="0"/>
          </a:p>
        </p:txBody>
      </p:sp>
      <p:sp>
        <p:nvSpPr>
          <p:cNvPr id="3" name="Content Placeholder 2">
            <a:extLst>
              <a:ext uri="{FF2B5EF4-FFF2-40B4-BE49-F238E27FC236}">
                <a16:creationId xmlns:a16="http://schemas.microsoft.com/office/drawing/2014/main" id="{19069E38-0CC6-1902-C9E7-BB7D0646B53F}"/>
              </a:ext>
            </a:extLst>
          </p:cNvPr>
          <p:cNvSpPr>
            <a:spLocks noGrp="1"/>
          </p:cNvSpPr>
          <p:nvPr>
            <p:ph idx="1"/>
          </p:nvPr>
        </p:nvSpPr>
        <p:spPr>
          <a:xfrm>
            <a:off x="581192" y="2340864"/>
            <a:ext cx="11029615" cy="1560576"/>
          </a:xfrm>
        </p:spPr>
        <p:txBody>
          <a:bodyPr/>
          <a:lstStyle/>
          <a:p>
            <a:r>
              <a:rPr lang="en-US" dirty="0"/>
              <a:t>Purpose: Delivers personalized desktop environments via the cloud.</a:t>
            </a:r>
          </a:p>
          <a:p>
            <a:r>
              <a:rPr lang="en-US" dirty="0"/>
              <a:t>Benefits: Consistent desktop experience across devices.</a:t>
            </a:r>
          </a:p>
          <a:p>
            <a:r>
              <a:rPr lang="en-US" dirty="0"/>
              <a:t>Examples: Amazon </a:t>
            </a:r>
            <a:r>
              <a:rPr lang="en-US" dirty="0" err="1"/>
              <a:t>WorkSpaces</a:t>
            </a:r>
            <a:r>
              <a:rPr lang="en-US" dirty="0"/>
              <a:t>, Citrix, </a:t>
            </a:r>
            <a:r>
              <a:rPr lang="en-US" dirty="0" err="1"/>
              <a:t>Desktone</a:t>
            </a:r>
            <a:endParaRPr lang="en-PK" dirty="0"/>
          </a:p>
        </p:txBody>
      </p:sp>
      <p:sp>
        <p:nvSpPr>
          <p:cNvPr id="4" name="Footer Placeholder 3">
            <a:extLst>
              <a:ext uri="{FF2B5EF4-FFF2-40B4-BE49-F238E27FC236}">
                <a16:creationId xmlns:a16="http://schemas.microsoft.com/office/drawing/2014/main" id="{BD3BCF53-48A1-8A8B-43E6-0C972A16462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3802404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0CE2-0522-18D7-88B0-26EA8BDFD994}"/>
              </a:ext>
            </a:extLst>
          </p:cNvPr>
          <p:cNvSpPr>
            <a:spLocks noGrp="1"/>
          </p:cNvSpPr>
          <p:nvPr>
            <p:ph type="title"/>
          </p:nvPr>
        </p:nvSpPr>
        <p:spPr/>
        <p:txBody>
          <a:bodyPr/>
          <a:lstStyle/>
          <a:p>
            <a:r>
              <a:rPr lang="en-US" dirty="0"/>
              <a:t>Monitoring-as-a-Service (</a:t>
            </a:r>
            <a:r>
              <a:rPr lang="en-US" dirty="0" err="1"/>
              <a:t>MaaS</a:t>
            </a:r>
            <a:r>
              <a:rPr lang="en-US" dirty="0"/>
              <a:t>)</a:t>
            </a:r>
            <a:endParaRPr lang="en-PK" dirty="0"/>
          </a:p>
        </p:txBody>
      </p:sp>
      <p:sp>
        <p:nvSpPr>
          <p:cNvPr id="3" name="Content Placeholder 2">
            <a:extLst>
              <a:ext uri="{FF2B5EF4-FFF2-40B4-BE49-F238E27FC236}">
                <a16:creationId xmlns:a16="http://schemas.microsoft.com/office/drawing/2014/main" id="{19069E38-0CC6-1902-C9E7-BB7D0646B53F}"/>
              </a:ext>
            </a:extLst>
          </p:cNvPr>
          <p:cNvSpPr>
            <a:spLocks noGrp="1"/>
          </p:cNvSpPr>
          <p:nvPr>
            <p:ph idx="1"/>
          </p:nvPr>
        </p:nvSpPr>
        <p:spPr>
          <a:xfrm>
            <a:off x="581192" y="2340864"/>
            <a:ext cx="11029615" cy="1088136"/>
          </a:xfrm>
        </p:spPr>
        <p:txBody>
          <a:bodyPr/>
          <a:lstStyle/>
          <a:p>
            <a:r>
              <a:rPr lang="en-US" dirty="0"/>
              <a:t>Purpose: Tracks performance and functionality of cloud services.</a:t>
            </a:r>
          </a:p>
          <a:p>
            <a:r>
              <a:rPr lang="en-US" dirty="0"/>
              <a:t>Benefits: Helps in performance optimization and issue resolution.</a:t>
            </a:r>
            <a:endParaRPr lang="en-PK" dirty="0"/>
          </a:p>
        </p:txBody>
      </p:sp>
      <p:sp>
        <p:nvSpPr>
          <p:cNvPr id="4" name="Footer Placeholder 3">
            <a:extLst>
              <a:ext uri="{FF2B5EF4-FFF2-40B4-BE49-F238E27FC236}">
                <a16:creationId xmlns:a16="http://schemas.microsoft.com/office/drawing/2014/main" id="{BD3BCF53-48A1-8A8B-43E6-0C972A16462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901139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0CE2-0522-18D7-88B0-26EA8BDFD994}"/>
              </a:ext>
            </a:extLst>
          </p:cNvPr>
          <p:cNvSpPr>
            <a:spLocks noGrp="1"/>
          </p:cNvSpPr>
          <p:nvPr>
            <p:ph type="title"/>
          </p:nvPr>
        </p:nvSpPr>
        <p:spPr/>
        <p:txBody>
          <a:bodyPr/>
          <a:lstStyle/>
          <a:p>
            <a:r>
              <a:rPr lang="en-US" dirty="0"/>
              <a:t>Open Cloud Services</a:t>
            </a:r>
            <a:endParaRPr lang="en-PK" dirty="0"/>
          </a:p>
        </p:txBody>
      </p:sp>
      <p:sp>
        <p:nvSpPr>
          <p:cNvPr id="3" name="Content Placeholder 2">
            <a:extLst>
              <a:ext uri="{FF2B5EF4-FFF2-40B4-BE49-F238E27FC236}">
                <a16:creationId xmlns:a16="http://schemas.microsoft.com/office/drawing/2014/main" id="{19069E38-0CC6-1902-C9E7-BB7D0646B53F}"/>
              </a:ext>
            </a:extLst>
          </p:cNvPr>
          <p:cNvSpPr>
            <a:spLocks noGrp="1"/>
          </p:cNvSpPr>
          <p:nvPr>
            <p:ph idx="1"/>
          </p:nvPr>
        </p:nvSpPr>
        <p:spPr/>
        <p:txBody>
          <a:bodyPr>
            <a:normAutofit fontScale="92500" lnSpcReduction="10000"/>
          </a:bodyPr>
          <a:lstStyle/>
          <a:p>
            <a:r>
              <a:rPr lang="en-US" dirty="0"/>
              <a:t>Focus: Primarily for private cloud environments.</a:t>
            </a:r>
          </a:p>
          <a:p>
            <a:r>
              <a:rPr lang="en-US" dirty="0"/>
              <a:t>Examples:</a:t>
            </a:r>
          </a:p>
          <a:p>
            <a:pPr lvl="1"/>
            <a:r>
              <a:rPr lang="en-US" dirty="0"/>
              <a:t>Eucalyptus: IaaS for hybrid cloud; compatible with Amazon Cloud.</a:t>
            </a:r>
          </a:p>
          <a:p>
            <a:pPr lvl="1"/>
            <a:r>
              <a:rPr lang="en-US" dirty="0" err="1"/>
              <a:t>OpenNebula</a:t>
            </a:r>
            <a:r>
              <a:rPr lang="en-US" dirty="0"/>
              <a:t>: IaaS for public, private, and hybrid clouds.</a:t>
            </a:r>
          </a:p>
          <a:p>
            <a:pPr lvl="1"/>
            <a:r>
              <a:rPr lang="en-US" dirty="0"/>
              <a:t>Nebula: Developed by NASA; IaaS for large datasets.</a:t>
            </a:r>
          </a:p>
          <a:p>
            <a:pPr lvl="1"/>
            <a:r>
              <a:rPr lang="en-US" dirty="0"/>
              <a:t>Nimbus: IaaS for scientific communities; compatible with Amazon Cloud.</a:t>
            </a:r>
          </a:p>
          <a:p>
            <a:pPr lvl="1"/>
            <a:r>
              <a:rPr lang="en-US" dirty="0"/>
              <a:t>OpenStack: Open-source IaaS; supported by a wide range of contributors.</a:t>
            </a:r>
          </a:p>
          <a:p>
            <a:pPr lvl="1"/>
            <a:r>
              <a:rPr lang="en-US" dirty="0"/>
              <a:t>Apache VCL: Remote access to computing resources.</a:t>
            </a:r>
          </a:p>
          <a:p>
            <a:pPr lvl="1"/>
            <a:r>
              <a:rPr lang="en-US" dirty="0"/>
              <a:t>Apache </a:t>
            </a:r>
            <a:r>
              <a:rPr lang="en-US" dirty="0" err="1"/>
              <a:t>CloudStack</a:t>
            </a:r>
            <a:r>
              <a:rPr lang="en-US" dirty="0"/>
              <a:t>: IaaS with support for AWS APIs.</a:t>
            </a:r>
          </a:p>
          <a:p>
            <a:pPr lvl="1"/>
            <a:r>
              <a:rPr lang="en-US" dirty="0" err="1"/>
              <a:t>Enomaly</a:t>
            </a:r>
            <a:r>
              <a:rPr lang="en-US" dirty="0"/>
              <a:t> ECP: Early open-source IaaS solution; now commercially available.</a:t>
            </a:r>
          </a:p>
          <a:p>
            <a:endParaRPr lang="en-PK" dirty="0"/>
          </a:p>
        </p:txBody>
      </p:sp>
      <p:sp>
        <p:nvSpPr>
          <p:cNvPr id="4" name="Footer Placeholder 3">
            <a:extLst>
              <a:ext uri="{FF2B5EF4-FFF2-40B4-BE49-F238E27FC236}">
                <a16:creationId xmlns:a16="http://schemas.microsoft.com/office/drawing/2014/main" id="{BD3BCF53-48A1-8A8B-43E6-0C972A16462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260314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011-22CC-FC31-B764-A995C6463D25}"/>
              </a:ext>
            </a:extLst>
          </p:cNvPr>
          <p:cNvSpPr>
            <a:spLocks noGrp="1"/>
          </p:cNvSpPr>
          <p:nvPr>
            <p:ph type="title"/>
          </p:nvPr>
        </p:nvSpPr>
        <p:spPr/>
        <p:txBody>
          <a:bodyPr/>
          <a:lstStyle/>
          <a:p>
            <a:r>
              <a:rPr lang="en-US" dirty="0"/>
              <a:t>Open Cloud Services</a:t>
            </a:r>
            <a:endParaRPr lang="en-PK" dirty="0"/>
          </a:p>
        </p:txBody>
      </p:sp>
      <p:sp>
        <p:nvSpPr>
          <p:cNvPr id="3" name="Content Placeholder 2">
            <a:extLst>
              <a:ext uri="{FF2B5EF4-FFF2-40B4-BE49-F238E27FC236}">
                <a16:creationId xmlns:a16="http://schemas.microsoft.com/office/drawing/2014/main" id="{3D15B523-3FB7-FB8E-9B0B-A4FDDC79F24F}"/>
              </a:ext>
            </a:extLst>
          </p:cNvPr>
          <p:cNvSpPr>
            <a:spLocks noGrp="1"/>
          </p:cNvSpPr>
          <p:nvPr>
            <p:ph idx="1"/>
          </p:nvPr>
        </p:nvSpPr>
        <p:spPr>
          <a:xfrm>
            <a:off x="581192" y="2340864"/>
            <a:ext cx="11029615" cy="3460496"/>
          </a:xfrm>
        </p:spPr>
        <p:txBody>
          <a:bodyPr>
            <a:normAutofit/>
          </a:bodyPr>
          <a:lstStyle/>
          <a:p>
            <a:pPr>
              <a:spcBef>
                <a:spcPts val="0"/>
              </a:spcBef>
              <a:spcAft>
                <a:spcPts val="0"/>
              </a:spcAft>
            </a:pPr>
            <a:r>
              <a:rPr lang="en-US" b="1" dirty="0"/>
              <a:t>Eucalyptus:</a:t>
            </a:r>
          </a:p>
          <a:p>
            <a:pPr lvl="1">
              <a:spcBef>
                <a:spcPts val="0"/>
              </a:spcBef>
              <a:spcAft>
                <a:spcPts val="0"/>
              </a:spcAft>
            </a:pPr>
            <a:r>
              <a:rPr lang="en-US" dirty="0"/>
              <a:t>Description: Open-source IaaS for building private or hybrid clouds.</a:t>
            </a:r>
          </a:p>
          <a:p>
            <a:pPr lvl="1">
              <a:spcBef>
                <a:spcPts val="0"/>
              </a:spcBef>
              <a:spcAft>
                <a:spcPts val="0"/>
              </a:spcAft>
            </a:pPr>
            <a:r>
              <a:rPr lang="en-US" dirty="0"/>
              <a:t>Key Features: Compatible with Amazon Cloud, supports hybrid cloud environments.</a:t>
            </a:r>
          </a:p>
          <a:p>
            <a:pPr lvl="1">
              <a:spcBef>
                <a:spcPts val="0"/>
              </a:spcBef>
              <a:spcAft>
                <a:spcPts val="0"/>
              </a:spcAft>
            </a:pPr>
            <a:r>
              <a:rPr lang="en-US" dirty="0"/>
              <a:t>History: Developed at the University of California, commercialized by Eucalyptus Systems in 2009.</a:t>
            </a:r>
          </a:p>
          <a:p>
            <a:pPr>
              <a:spcBef>
                <a:spcPts val="0"/>
              </a:spcBef>
              <a:spcAft>
                <a:spcPts val="0"/>
              </a:spcAft>
            </a:pPr>
            <a:r>
              <a:rPr lang="en-US" b="1" dirty="0" err="1"/>
              <a:t>OpenNebula</a:t>
            </a:r>
            <a:r>
              <a:rPr lang="en-US" b="1" dirty="0"/>
              <a:t>:</a:t>
            </a:r>
          </a:p>
          <a:p>
            <a:pPr lvl="1">
              <a:spcBef>
                <a:spcPts val="0"/>
              </a:spcBef>
              <a:spcAft>
                <a:spcPts val="0"/>
              </a:spcAft>
            </a:pPr>
            <a:r>
              <a:rPr lang="en-US" dirty="0"/>
              <a:t>Description: Open-source IaaS for public, private, and hybrid clouds.</a:t>
            </a:r>
          </a:p>
          <a:p>
            <a:pPr lvl="1">
              <a:spcBef>
                <a:spcPts val="0"/>
              </a:spcBef>
              <a:spcAft>
                <a:spcPts val="0"/>
              </a:spcAft>
            </a:pPr>
            <a:r>
              <a:rPr lang="en-US" dirty="0"/>
              <a:t>Key Features: Compatibility with Amazon Cloud, integrated into Ubuntu and Red Hat distributions.</a:t>
            </a:r>
          </a:p>
          <a:p>
            <a:pPr lvl="1">
              <a:spcBef>
                <a:spcPts val="0"/>
              </a:spcBef>
              <a:spcAft>
                <a:spcPts val="0"/>
              </a:spcAft>
            </a:pPr>
            <a:r>
              <a:rPr lang="en-US" dirty="0"/>
              <a:t>History: Originated as a research project in 2005, managed by C12G Labs.</a:t>
            </a:r>
          </a:p>
          <a:p>
            <a:pPr>
              <a:spcBef>
                <a:spcPts val="0"/>
              </a:spcBef>
              <a:spcAft>
                <a:spcPts val="0"/>
              </a:spcAft>
            </a:pPr>
            <a:r>
              <a:rPr lang="en-US" b="1" dirty="0"/>
              <a:t>Nebula:</a:t>
            </a:r>
          </a:p>
          <a:p>
            <a:pPr lvl="1">
              <a:spcBef>
                <a:spcPts val="0"/>
              </a:spcBef>
              <a:spcAft>
                <a:spcPts val="0"/>
              </a:spcAft>
            </a:pPr>
            <a:r>
              <a:rPr lang="en-US" dirty="0"/>
              <a:t>Description: Open-source IaaS developed by NASA for handling large datasets.</a:t>
            </a:r>
          </a:p>
          <a:p>
            <a:pPr lvl="1">
              <a:spcBef>
                <a:spcPts val="0"/>
              </a:spcBef>
              <a:spcAft>
                <a:spcPts val="0"/>
              </a:spcAft>
            </a:pPr>
            <a:r>
              <a:rPr lang="en-US" dirty="0"/>
              <a:t>Key Features: Provides compute and storage facilities.</a:t>
            </a:r>
          </a:p>
          <a:p>
            <a:pPr lvl="1">
              <a:spcBef>
                <a:spcPts val="0"/>
              </a:spcBef>
              <a:spcAft>
                <a:spcPts val="0"/>
              </a:spcAft>
            </a:pPr>
            <a:r>
              <a:rPr lang="en-US" dirty="0"/>
              <a:t>History: Released in 2008, commercialized by Nebula Inc. in 2013.</a:t>
            </a:r>
            <a:endParaRPr lang="en-PK" dirty="0"/>
          </a:p>
        </p:txBody>
      </p:sp>
      <p:sp>
        <p:nvSpPr>
          <p:cNvPr id="4" name="Footer Placeholder 3">
            <a:extLst>
              <a:ext uri="{FF2B5EF4-FFF2-40B4-BE49-F238E27FC236}">
                <a16:creationId xmlns:a16="http://schemas.microsoft.com/office/drawing/2014/main" id="{B72A2FB5-64F6-44AD-E535-63E71DA6968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547261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377-211F-2C93-9FE6-61222C5062B7}"/>
              </a:ext>
            </a:extLst>
          </p:cNvPr>
          <p:cNvSpPr>
            <a:spLocks noGrp="1"/>
          </p:cNvSpPr>
          <p:nvPr>
            <p:ph type="title"/>
          </p:nvPr>
        </p:nvSpPr>
        <p:spPr/>
        <p:txBody>
          <a:bodyPr/>
          <a:lstStyle/>
          <a:p>
            <a:r>
              <a:rPr lang="en-US" dirty="0"/>
              <a:t>NIST Cloud Model Components : Characteristics</a:t>
            </a:r>
            <a:endParaRPr lang="en-PK" dirty="0"/>
          </a:p>
        </p:txBody>
      </p:sp>
      <p:sp>
        <p:nvSpPr>
          <p:cNvPr id="4" name="Footer Placeholder 3">
            <a:extLst>
              <a:ext uri="{FF2B5EF4-FFF2-40B4-BE49-F238E27FC236}">
                <a16:creationId xmlns:a16="http://schemas.microsoft.com/office/drawing/2014/main" id="{3547E238-4D98-CE44-F15C-75D423A7A8D5}"/>
              </a:ext>
            </a:extLst>
          </p:cNvPr>
          <p:cNvSpPr>
            <a:spLocks noGrp="1"/>
          </p:cNvSpPr>
          <p:nvPr>
            <p:ph type="ftr" sz="quarter" idx="11"/>
          </p:nvPr>
        </p:nvSpPr>
        <p:spPr/>
        <p:txBody>
          <a:bodyPr/>
          <a:lstStyle/>
          <a:p>
            <a:r>
              <a:rPr lang="en-US"/>
              <a:t>CS4037 - Muhammad Sudais</a:t>
            </a:r>
            <a:endParaRPr lang="en-US" dirty="0"/>
          </a:p>
        </p:txBody>
      </p:sp>
      <p:sp>
        <p:nvSpPr>
          <p:cNvPr id="8" name="TextBox 7">
            <a:extLst>
              <a:ext uri="{FF2B5EF4-FFF2-40B4-BE49-F238E27FC236}">
                <a16:creationId xmlns:a16="http://schemas.microsoft.com/office/drawing/2014/main" id="{B45F8139-69C5-797F-C4F0-B32586687602}"/>
              </a:ext>
            </a:extLst>
          </p:cNvPr>
          <p:cNvSpPr txBox="1"/>
          <p:nvPr/>
        </p:nvSpPr>
        <p:spPr>
          <a:xfrm>
            <a:off x="581191" y="2348664"/>
            <a:ext cx="11029615" cy="2308324"/>
          </a:xfrm>
          <a:prstGeom prst="rect">
            <a:avLst/>
          </a:prstGeom>
          <a:noFill/>
        </p:spPr>
        <p:txBody>
          <a:bodyPr wrap="square">
            <a:spAutoFit/>
          </a:bodyPr>
          <a:lstStyle/>
          <a:p>
            <a:r>
              <a:rPr lang="en-US" b="1" dirty="0"/>
              <a:t>5 Essential characteristics:</a:t>
            </a:r>
          </a:p>
          <a:p>
            <a:pPr marL="800100" lvl="1" indent="-342900">
              <a:buFont typeface="+mj-lt"/>
              <a:buAutoNum type="arabicPeriod"/>
            </a:pPr>
            <a:r>
              <a:rPr lang="en-US" b="1" dirty="0"/>
              <a:t>On-demand self-service: </a:t>
            </a:r>
            <a:r>
              <a:rPr lang="en-US" dirty="0"/>
              <a:t>Users can access computing resources as needed, without human interaction.</a:t>
            </a:r>
          </a:p>
          <a:p>
            <a:pPr marL="800100" lvl="1" indent="-342900">
              <a:buFont typeface="+mj-lt"/>
              <a:buAutoNum type="arabicPeriod"/>
            </a:pPr>
            <a:r>
              <a:rPr lang="en-US" b="1" dirty="0"/>
              <a:t>Resource pooling: </a:t>
            </a:r>
            <a:r>
              <a:rPr lang="en-US" dirty="0"/>
              <a:t>Providers pool resources (CPU, storage, etc.) for shared use by multiple customers.</a:t>
            </a:r>
          </a:p>
          <a:p>
            <a:pPr marL="800100" lvl="1" indent="-342900">
              <a:buFont typeface="+mj-lt"/>
              <a:buAutoNum type="arabicPeriod"/>
            </a:pPr>
            <a:r>
              <a:rPr lang="en-US" b="1" dirty="0"/>
              <a:t>Broad network access: </a:t>
            </a:r>
            <a:r>
              <a:rPr lang="en-US" dirty="0"/>
              <a:t>Resources are available over the network, accessible via standard devices.</a:t>
            </a:r>
          </a:p>
          <a:p>
            <a:pPr marL="800100" lvl="1" indent="-342900">
              <a:buFont typeface="+mj-lt"/>
              <a:buAutoNum type="arabicPeriod"/>
            </a:pPr>
            <a:r>
              <a:rPr lang="en-US" b="1" dirty="0"/>
              <a:t>Rapid elasticity: </a:t>
            </a:r>
            <a:r>
              <a:rPr lang="en-US" dirty="0"/>
              <a:t>Resources can scale up or down as required by the user.</a:t>
            </a:r>
          </a:p>
          <a:p>
            <a:pPr marL="800100" lvl="1" indent="-342900">
              <a:buFont typeface="+mj-lt"/>
              <a:buAutoNum type="arabicPeriod"/>
            </a:pPr>
            <a:r>
              <a:rPr lang="en-US" b="1" dirty="0"/>
              <a:t>Measured service: </a:t>
            </a:r>
            <a:r>
              <a:rPr lang="en-US" dirty="0"/>
              <a:t>Resource usage is monitored, controlled, and reported, allowing for pay-per-use models.</a:t>
            </a:r>
            <a:endParaRPr lang="en-PK" dirty="0"/>
          </a:p>
        </p:txBody>
      </p:sp>
    </p:spTree>
    <p:extLst>
      <p:ext uri="{BB962C8B-B14F-4D97-AF65-F5344CB8AC3E}">
        <p14:creationId xmlns:p14="http://schemas.microsoft.com/office/powerpoint/2010/main" val="60663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011-22CC-FC31-B764-A995C6463D25}"/>
              </a:ext>
            </a:extLst>
          </p:cNvPr>
          <p:cNvSpPr>
            <a:spLocks noGrp="1"/>
          </p:cNvSpPr>
          <p:nvPr>
            <p:ph type="title"/>
          </p:nvPr>
        </p:nvSpPr>
        <p:spPr/>
        <p:txBody>
          <a:bodyPr/>
          <a:lstStyle/>
          <a:p>
            <a:r>
              <a:rPr lang="en-US" dirty="0"/>
              <a:t>Open Cloud Services</a:t>
            </a:r>
            <a:endParaRPr lang="en-PK" dirty="0"/>
          </a:p>
        </p:txBody>
      </p:sp>
      <p:sp>
        <p:nvSpPr>
          <p:cNvPr id="3" name="Content Placeholder 2">
            <a:extLst>
              <a:ext uri="{FF2B5EF4-FFF2-40B4-BE49-F238E27FC236}">
                <a16:creationId xmlns:a16="http://schemas.microsoft.com/office/drawing/2014/main" id="{3D15B523-3FB7-FB8E-9B0B-A4FDDC79F24F}"/>
              </a:ext>
            </a:extLst>
          </p:cNvPr>
          <p:cNvSpPr>
            <a:spLocks noGrp="1"/>
          </p:cNvSpPr>
          <p:nvPr>
            <p:ph idx="1"/>
          </p:nvPr>
        </p:nvSpPr>
        <p:spPr>
          <a:xfrm>
            <a:off x="581192" y="2340864"/>
            <a:ext cx="11029615" cy="3104896"/>
          </a:xfrm>
        </p:spPr>
        <p:txBody>
          <a:bodyPr>
            <a:normAutofit lnSpcReduction="10000"/>
          </a:bodyPr>
          <a:lstStyle/>
          <a:p>
            <a:pPr>
              <a:spcBef>
                <a:spcPts val="0"/>
              </a:spcBef>
              <a:spcAft>
                <a:spcPts val="0"/>
              </a:spcAft>
            </a:pPr>
            <a:r>
              <a:rPr lang="en-US" b="1" dirty="0"/>
              <a:t>Nimbus:</a:t>
            </a:r>
          </a:p>
          <a:p>
            <a:pPr lvl="1">
              <a:spcBef>
                <a:spcPts val="0"/>
              </a:spcBef>
              <a:spcAft>
                <a:spcPts val="0"/>
              </a:spcAft>
            </a:pPr>
            <a:r>
              <a:rPr lang="en-US" dirty="0"/>
              <a:t>Description: Open-source IaaS developed for scientific computing.</a:t>
            </a:r>
          </a:p>
          <a:p>
            <a:pPr lvl="1">
              <a:spcBef>
                <a:spcPts val="0"/>
              </a:spcBef>
              <a:spcAft>
                <a:spcPts val="0"/>
              </a:spcAft>
            </a:pPr>
            <a:r>
              <a:rPr lang="en-US" dirty="0"/>
              <a:t>Key Features: Compatible with Amazon Cloud services.</a:t>
            </a:r>
          </a:p>
          <a:p>
            <a:pPr lvl="1">
              <a:spcBef>
                <a:spcPts val="0"/>
              </a:spcBef>
              <a:spcAft>
                <a:spcPts val="0"/>
              </a:spcAft>
            </a:pPr>
            <a:r>
              <a:rPr lang="en-US" dirty="0"/>
              <a:t>History: Developed at the University of Chicago, licensed under Apache License 2.</a:t>
            </a:r>
          </a:p>
          <a:p>
            <a:pPr>
              <a:spcBef>
                <a:spcPts val="0"/>
              </a:spcBef>
              <a:spcAft>
                <a:spcPts val="0"/>
              </a:spcAft>
            </a:pPr>
            <a:r>
              <a:rPr lang="en-US" b="1" dirty="0"/>
              <a:t>OpenStack:</a:t>
            </a:r>
          </a:p>
          <a:p>
            <a:pPr lvl="1">
              <a:spcBef>
                <a:spcPts val="0"/>
              </a:spcBef>
              <a:spcAft>
                <a:spcPts val="0"/>
              </a:spcAft>
            </a:pPr>
            <a:r>
              <a:rPr lang="en-US" dirty="0"/>
              <a:t>Description: Open-source IaaS solution launched by Rackspace and NASA.</a:t>
            </a:r>
          </a:p>
          <a:p>
            <a:pPr lvl="1">
              <a:spcBef>
                <a:spcPts val="0"/>
              </a:spcBef>
              <a:spcAft>
                <a:spcPts val="0"/>
              </a:spcAft>
            </a:pPr>
            <a:r>
              <a:rPr lang="en-US" dirty="0"/>
              <a:t>Key Features: Supports both public and private clouds, over 200 contributing companies.</a:t>
            </a:r>
          </a:p>
          <a:p>
            <a:pPr lvl="1">
              <a:spcBef>
                <a:spcPts val="0"/>
              </a:spcBef>
              <a:spcAft>
                <a:spcPts val="0"/>
              </a:spcAft>
            </a:pPr>
            <a:r>
              <a:rPr lang="en-US" dirty="0"/>
              <a:t>History: Initiated in 2010, governed by the OpenStack Foundation.</a:t>
            </a:r>
          </a:p>
          <a:p>
            <a:pPr>
              <a:spcBef>
                <a:spcPts val="0"/>
              </a:spcBef>
              <a:spcAft>
                <a:spcPts val="0"/>
              </a:spcAft>
            </a:pPr>
            <a:r>
              <a:rPr lang="en-US" b="1" dirty="0"/>
              <a:t>Apache VCL:</a:t>
            </a:r>
          </a:p>
          <a:p>
            <a:pPr lvl="1">
              <a:spcBef>
                <a:spcPts val="0"/>
              </a:spcBef>
              <a:spcAft>
                <a:spcPts val="0"/>
              </a:spcAft>
            </a:pPr>
            <a:r>
              <a:rPr lang="en-US" dirty="0"/>
              <a:t>Description: Open-source platform for remote computing access.</a:t>
            </a:r>
          </a:p>
          <a:p>
            <a:pPr lvl="1">
              <a:spcBef>
                <a:spcPts val="0"/>
              </a:spcBef>
              <a:spcAft>
                <a:spcPts val="0"/>
              </a:spcAft>
            </a:pPr>
            <a:r>
              <a:rPr lang="en-US" dirty="0"/>
              <a:t>Key Features: Built with Linux, Apache, MySQL, and PHP.</a:t>
            </a:r>
          </a:p>
          <a:p>
            <a:pPr lvl="1">
              <a:spcBef>
                <a:spcPts val="0"/>
              </a:spcBef>
              <a:spcAft>
                <a:spcPts val="0"/>
              </a:spcAft>
            </a:pPr>
            <a:r>
              <a:rPr lang="en-US" dirty="0"/>
              <a:t>History: Started by NC State University, contributed to Apache Software Foundation in 2008.</a:t>
            </a:r>
          </a:p>
        </p:txBody>
      </p:sp>
      <p:sp>
        <p:nvSpPr>
          <p:cNvPr id="4" name="Footer Placeholder 3">
            <a:extLst>
              <a:ext uri="{FF2B5EF4-FFF2-40B4-BE49-F238E27FC236}">
                <a16:creationId xmlns:a16="http://schemas.microsoft.com/office/drawing/2014/main" id="{B72A2FB5-64F6-44AD-E535-63E71DA6968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4145525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7011-22CC-FC31-B764-A995C6463D25}"/>
              </a:ext>
            </a:extLst>
          </p:cNvPr>
          <p:cNvSpPr>
            <a:spLocks noGrp="1"/>
          </p:cNvSpPr>
          <p:nvPr>
            <p:ph type="title"/>
          </p:nvPr>
        </p:nvSpPr>
        <p:spPr/>
        <p:txBody>
          <a:bodyPr/>
          <a:lstStyle/>
          <a:p>
            <a:r>
              <a:rPr lang="en-US" dirty="0"/>
              <a:t>Open Cloud Services</a:t>
            </a:r>
            <a:endParaRPr lang="en-PK" dirty="0"/>
          </a:p>
        </p:txBody>
      </p:sp>
      <p:sp>
        <p:nvSpPr>
          <p:cNvPr id="3" name="Content Placeholder 2">
            <a:extLst>
              <a:ext uri="{FF2B5EF4-FFF2-40B4-BE49-F238E27FC236}">
                <a16:creationId xmlns:a16="http://schemas.microsoft.com/office/drawing/2014/main" id="{3D15B523-3FB7-FB8E-9B0B-A4FDDC79F24F}"/>
              </a:ext>
            </a:extLst>
          </p:cNvPr>
          <p:cNvSpPr>
            <a:spLocks noGrp="1"/>
          </p:cNvSpPr>
          <p:nvPr>
            <p:ph idx="1"/>
          </p:nvPr>
        </p:nvSpPr>
        <p:spPr>
          <a:xfrm>
            <a:off x="581192" y="2340864"/>
            <a:ext cx="11029615" cy="2180336"/>
          </a:xfrm>
        </p:spPr>
        <p:txBody>
          <a:bodyPr>
            <a:normAutofit lnSpcReduction="10000"/>
          </a:bodyPr>
          <a:lstStyle/>
          <a:p>
            <a:pPr>
              <a:spcBef>
                <a:spcPts val="0"/>
              </a:spcBef>
              <a:spcAft>
                <a:spcPts val="0"/>
              </a:spcAft>
            </a:pPr>
            <a:r>
              <a:rPr lang="en-US" b="1" dirty="0"/>
              <a:t>Apache </a:t>
            </a:r>
            <a:r>
              <a:rPr lang="en-US" b="1" dirty="0" err="1"/>
              <a:t>CloudStack</a:t>
            </a:r>
            <a:r>
              <a:rPr lang="en-US" b="1" dirty="0"/>
              <a:t>:</a:t>
            </a:r>
          </a:p>
          <a:p>
            <a:pPr lvl="1">
              <a:spcBef>
                <a:spcPts val="0"/>
              </a:spcBef>
              <a:spcAft>
                <a:spcPts val="0"/>
              </a:spcAft>
            </a:pPr>
            <a:r>
              <a:rPr lang="en-US" dirty="0"/>
              <a:t>Description: Open-source IaaS solution for cloud management.</a:t>
            </a:r>
          </a:p>
          <a:p>
            <a:pPr lvl="1">
              <a:spcBef>
                <a:spcPts val="0"/>
              </a:spcBef>
              <a:spcAft>
                <a:spcPts val="0"/>
              </a:spcAft>
            </a:pPr>
            <a:r>
              <a:rPr lang="en-US" dirty="0"/>
              <a:t>Key Features: Supports AWS APIs, facilitates hybrid cloud deployment.</a:t>
            </a:r>
          </a:p>
          <a:p>
            <a:pPr lvl="1">
              <a:spcBef>
                <a:spcPts val="0"/>
              </a:spcBef>
              <a:spcAft>
                <a:spcPts val="0"/>
              </a:spcAft>
            </a:pPr>
            <a:r>
              <a:rPr lang="en-US" dirty="0"/>
              <a:t>History: Acquired by Citrix in 2011, contributed to Apache Software Foundation.</a:t>
            </a:r>
          </a:p>
          <a:p>
            <a:pPr>
              <a:spcBef>
                <a:spcPts val="0"/>
              </a:spcBef>
              <a:spcAft>
                <a:spcPts val="0"/>
              </a:spcAft>
            </a:pPr>
            <a:r>
              <a:rPr lang="en-US" b="1" dirty="0" err="1"/>
              <a:t>Enomaly</a:t>
            </a:r>
            <a:r>
              <a:rPr lang="en-US" b="1" dirty="0"/>
              <a:t> ECP (Elastic Computing Platform):</a:t>
            </a:r>
          </a:p>
          <a:p>
            <a:pPr lvl="1">
              <a:spcBef>
                <a:spcPts val="0"/>
              </a:spcBef>
              <a:spcAft>
                <a:spcPts val="0"/>
              </a:spcAft>
            </a:pPr>
            <a:r>
              <a:rPr lang="en-US" dirty="0"/>
              <a:t>Description: Early IaaS solution for building cloud environments.</a:t>
            </a:r>
          </a:p>
          <a:p>
            <a:pPr lvl="1">
              <a:spcBef>
                <a:spcPts val="0"/>
              </a:spcBef>
              <a:spcAft>
                <a:spcPts val="0"/>
              </a:spcAft>
            </a:pPr>
            <a:r>
              <a:rPr lang="en-US" dirty="0"/>
              <a:t>Key Features: Initially open-source, later offered commercially.</a:t>
            </a:r>
          </a:p>
          <a:p>
            <a:pPr lvl="1">
              <a:spcBef>
                <a:spcPts val="0"/>
              </a:spcBef>
              <a:spcAft>
                <a:spcPts val="0"/>
              </a:spcAft>
            </a:pPr>
            <a:r>
              <a:rPr lang="en-US" dirty="0"/>
              <a:t>History: Developed by </a:t>
            </a:r>
            <a:r>
              <a:rPr lang="en-US" dirty="0" err="1"/>
              <a:t>Enomaly</a:t>
            </a:r>
            <a:r>
              <a:rPr lang="en-US" dirty="0"/>
              <a:t> Inc., launched in 2009.</a:t>
            </a:r>
          </a:p>
        </p:txBody>
      </p:sp>
      <p:sp>
        <p:nvSpPr>
          <p:cNvPr id="4" name="Footer Placeholder 3">
            <a:extLst>
              <a:ext uri="{FF2B5EF4-FFF2-40B4-BE49-F238E27FC236}">
                <a16:creationId xmlns:a16="http://schemas.microsoft.com/office/drawing/2014/main" id="{B72A2FB5-64F6-44AD-E535-63E71DA6968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102899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E06FCEF4-3A55-C0E4-2BE9-193E2A25E0D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8C8AA8E5-D86F-57AD-77C7-B603600C1AF2}"/>
              </a:ext>
            </a:extLst>
          </p:cNvPr>
          <p:cNvSpPr>
            <a:spLocks noGrp="1"/>
          </p:cNvSpPr>
          <p:nvPr>
            <p:ph type="title"/>
          </p:nvPr>
        </p:nvSpPr>
        <p:spPr>
          <a:xfrm>
            <a:off x="440316" y="301560"/>
            <a:ext cx="7301603" cy="3569242"/>
          </a:xfrm>
        </p:spPr>
        <p:txBody>
          <a:bodyPr vert="horz" lIns="91440" tIns="45720" rIns="91440" bIns="45720" rtlCol="0" anchor="t">
            <a:normAutofit/>
          </a:bodyPr>
          <a:lstStyle/>
          <a:p>
            <a:br>
              <a:rPr lang="en-US" sz="3200" b="1" dirty="0">
                <a:solidFill>
                  <a:schemeClr val="tx1"/>
                </a:solidFill>
              </a:rPr>
            </a:br>
            <a:r>
              <a:rPr lang="en-US" sz="3200" dirty="0">
                <a:solidFill>
                  <a:schemeClr val="tx1"/>
                </a:solidFill>
              </a:rPr>
              <a:t>CHAPTER 6</a:t>
            </a:r>
            <a:br>
              <a:rPr lang="en-US" sz="3200" b="1" dirty="0">
                <a:solidFill>
                  <a:schemeClr val="tx1"/>
                </a:solidFill>
              </a:rPr>
            </a:br>
            <a:r>
              <a:rPr lang="en-US" sz="4400" b="1" dirty="0">
                <a:solidFill>
                  <a:schemeClr val="tx1"/>
                </a:solidFill>
              </a:rPr>
              <a:t>Security </a:t>
            </a:r>
            <a:br>
              <a:rPr lang="en-US" sz="4400" b="1" dirty="0">
                <a:solidFill>
                  <a:schemeClr val="tx1"/>
                </a:solidFill>
              </a:rPr>
            </a:br>
            <a:r>
              <a:rPr lang="en-US" sz="4400" b="1" dirty="0">
                <a:solidFill>
                  <a:schemeClr val="tx1"/>
                </a:solidFill>
              </a:rPr>
              <a:t>Reference Model </a:t>
            </a:r>
            <a:endParaRPr lang="en-US" sz="3200" b="1" dirty="0">
              <a:solidFill>
                <a:schemeClr val="tx1"/>
              </a:solidFill>
            </a:endParaRPr>
          </a:p>
        </p:txBody>
      </p:sp>
      <p:sp>
        <p:nvSpPr>
          <p:cNvPr id="3" name="Content Placeholder 2">
            <a:extLst>
              <a:ext uri="{FF2B5EF4-FFF2-40B4-BE49-F238E27FC236}">
                <a16:creationId xmlns:a16="http://schemas.microsoft.com/office/drawing/2014/main" id="{FA123D3D-099D-40B4-2DFB-4B808DE51781}"/>
              </a:ext>
            </a:extLst>
          </p:cNvPr>
          <p:cNvSpPr>
            <a:spLocks noGrp="1"/>
          </p:cNvSpPr>
          <p:nvPr>
            <p:ph idx="1"/>
          </p:nvPr>
        </p:nvSpPr>
        <p:spPr>
          <a:xfrm>
            <a:off x="8569601" y="4942982"/>
            <a:ext cx="3622399"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Cloud Computing</a:t>
            </a:r>
          </a:p>
        </p:txBody>
      </p:sp>
      <p:sp>
        <p:nvSpPr>
          <p:cNvPr id="4" name="Footer Placeholder 3">
            <a:extLst>
              <a:ext uri="{FF2B5EF4-FFF2-40B4-BE49-F238E27FC236}">
                <a16:creationId xmlns:a16="http://schemas.microsoft.com/office/drawing/2014/main" id="{F5B745E2-B198-1C04-3E74-A82C49351909}"/>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r>
              <a:rPr kumimoji="0" lang="en-US" sz="1000" b="0" i="0" u="none" strike="noStrike" kern="1200" cap="all" spc="0" normalizeH="0" baseline="0" noProof="0" dirty="0">
                <a:ln>
                  <a:noFill/>
                </a:ln>
                <a:solidFill>
                  <a:srgbClr val="000000"/>
                </a:solidFill>
                <a:effectLst/>
                <a:uLnTx/>
                <a:uFillTx/>
                <a:latin typeface="Arial Nova Light" panose="020B0502020104020203"/>
                <a:ea typeface="+mn-ea"/>
                <a:cs typeface="+mn-cs"/>
              </a:rPr>
              <a:t>CS4037 - Muhammad Sudais</a:t>
            </a:r>
          </a:p>
        </p:txBody>
      </p:sp>
    </p:spTree>
    <p:extLst>
      <p:ext uri="{BB962C8B-B14F-4D97-AF65-F5344CB8AC3E}">
        <p14:creationId xmlns:p14="http://schemas.microsoft.com/office/powerpoint/2010/main" val="393575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26A3-A216-6336-E1EA-AAB57BA760C4}"/>
              </a:ext>
            </a:extLst>
          </p:cNvPr>
          <p:cNvSpPr>
            <a:spLocks noGrp="1"/>
          </p:cNvSpPr>
          <p:nvPr>
            <p:ph type="title"/>
          </p:nvPr>
        </p:nvSpPr>
        <p:spPr>
          <a:xfrm>
            <a:off x="581192" y="702156"/>
            <a:ext cx="11029616" cy="1188720"/>
          </a:xfrm>
        </p:spPr>
        <p:txBody>
          <a:bodyPr>
            <a:normAutofit/>
          </a:bodyPr>
          <a:lstStyle/>
          <a:p>
            <a:r>
              <a:rPr lang="en-US" dirty="0"/>
              <a:t>Introduction to Cloud Security</a:t>
            </a:r>
            <a:endParaRPr lang="en-PK" dirty="0"/>
          </a:p>
        </p:txBody>
      </p:sp>
      <p:sp>
        <p:nvSpPr>
          <p:cNvPr id="4" name="Footer Placeholder 3">
            <a:extLst>
              <a:ext uri="{FF2B5EF4-FFF2-40B4-BE49-F238E27FC236}">
                <a16:creationId xmlns:a16="http://schemas.microsoft.com/office/drawing/2014/main" id="{7554E148-0A94-F46C-C52A-4D1547E99E0D}"/>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graphicFrame>
        <p:nvGraphicFramePr>
          <p:cNvPr id="8" name="Rectangle 2">
            <a:extLst>
              <a:ext uri="{FF2B5EF4-FFF2-40B4-BE49-F238E27FC236}">
                <a16:creationId xmlns:a16="http://schemas.microsoft.com/office/drawing/2014/main" id="{12467499-C3A4-B9E2-6BB7-6F9DB054EB25}"/>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47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2" y="702156"/>
            <a:ext cx="11029616" cy="1188720"/>
          </a:xfrm>
        </p:spPr>
        <p:txBody>
          <a:bodyPr>
            <a:normAutofit/>
          </a:bodyPr>
          <a:lstStyle/>
          <a:p>
            <a:r>
              <a:rPr lang="en-US"/>
              <a:t>The Importance of Cloud Security</a:t>
            </a:r>
            <a:endParaRPr lang="en-PK" dirty="0"/>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graphicFrame>
        <p:nvGraphicFramePr>
          <p:cNvPr id="10" name="Rectangle 1">
            <a:extLst>
              <a:ext uri="{FF2B5EF4-FFF2-40B4-BE49-F238E27FC236}">
                <a16:creationId xmlns:a16="http://schemas.microsoft.com/office/drawing/2014/main" id="{BF77D1B8-1366-088B-D07C-C843B178E03E}"/>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89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2" name="Rectangle 11">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4" name="Rectangle 13">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6" name="Rectangle 15">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8" name="Rectangle 17">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Traditional Security Boundaries</a:t>
            </a:r>
            <a:endParaRPr lang="en-PK">
              <a:solidFill>
                <a:srgbClr val="FFFEFF"/>
              </a:solidFill>
            </a:endParaRPr>
          </a:p>
        </p:txBody>
      </p:sp>
      <p:sp>
        <p:nvSpPr>
          <p:cNvPr id="5" name="Rectangle 1">
            <a:extLst>
              <a:ext uri="{FF2B5EF4-FFF2-40B4-BE49-F238E27FC236}">
                <a16:creationId xmlns:a16="http://schemas.microsoft.com/office/drawing/2014/main" id="{0711000F-943E-ECB3-6213-6BF183331B2C}"/>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Traditional Model Focus:</a:t>
            </a:r>
            <a:r>
              <a:rPr kumimoji="0" lang="en-PK" altLang="en-PK" b="0" i="0" u="none" strike="noStrike" cap="none" normalizeH="0" baseline="0">
                <a:ln>
                  <a:noFill/>
                </a:ln>
                <a:effectLst/>
                <a:latin typeface="Arial" panose="020B0604020202020204" pitchFamily="34" charset="0"/>
              </a:rPr>
              <a:t> Protects internal network perimeter using firewalls and intrusion detection systems.</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Limitations:</a:t>
            </a:r>
            <a:r>
              <a:rPr kumimoji="0" lang="en-PK" altLang="en-PK" b="0" i="0" u="none" strike="noStrike" cap="none" normalizeH="0" baseline="0">
                <a:ln>
                  <a:noFill/>
                </a:ln>
                <a:effectLst/>
                <a:latin typeface="Arial" panose="020B0604020202020204" pitchFamily="34" charset="0"/>
              </a:rPr>
              <a:t> Less effective in cloud environments where resources are accessed remotely and boundaries are blurred.</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Security Measures:</a:t>
            </a:r>
            <a:r>
              <a:rPr kumimoji="0" lang="en-PK" altLang="en-PK" b="0" i="0" u="none" strike="noStrike" cap="none" normalizeH="0" baseline="0">
                <a:ln>
                  <a:noFill/>
                </a:ln>
                <a:effectLst/>
                <a:latin typeface="Arial" panose="020B0604020202020204" pitchFamily="34" charset="0"/>
              </a:rPr>
              <a:t> Emphasis on defending against external threats and safeguarding internal resources. </a:t>
            </a: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spTree>
    <p:extLst>
      <p:ext uri="{BB962C8B-B14F-4D97-AF65-F5344CB8AC3E}">
        <p14:creationId xmlns:p14="http://schemas.microsoft.com/office/powerpoint/2010/main" val="31859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0" name="Rectangle 1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2" name="Rectangle 2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4" name="Rectangle 2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6" name="Rectangle 2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71148" y="1037967"/>
            <a:ext cx="3054091" cy="4709131"/>
          </a:xfrm>
        </p:spPr>
        <p:txBody>
          <a:bodyPr anchor="ctr">
            <a:normAutofit/>
          </a:bodyPr>
          <a:lstStyle/>
          <a:p>
            <a:r>
              <a:rPr lang="en-US" sz="2500">
                <a:solidFill>
                  <a:srgbClr val="FFFEFF"/>
                </a:solidFill>
              </a:rPr>
              <a:t>De-perimeterization in Cloud Computing</a:t>
            </a:r>
            <a:endParaRPr lang="en-PK" sz="2500">
              <a:solidFill>
                <a:srgbClr val="FFFEFF"/>
              </a:solidFill>
            </a:endParaRPr>
          </a:p>
        </p:txBody>
      </p:sp>
      <p:sp>
        <p:nvSpPr>
          <p:cNvPr id="5" name="Rectangle 1">
            <a:extLst>
              <a:ext uri="{FF2B5EF4-FFF2-40B4-BE49-F238E27FC236}">
                <a16:creationId xmlns:a16="http://schemas.microsoft.com/office/drawing/2014/main" id="{241A91E3-E09B-F067-4D39-4B7483E5AC85}"/>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lang="en-US">
                <a:latin typeface="Arial" panose="020B0604020202020204" pitchFamily="34" charset="0"/>
              </a:rPr>
              <a:t>The concept of de-</a:t>
            </a:r>
            <a:r>
              <a:rPr lang="en-US" err="1">
                <a:latin typeface="Arial" panose="020B0604020202020204" pitchFamily="34" charset="0"/>
              </a:rPr>
              <a:t>perimeterization</a:t>
            </a:r>
            <a:r>
              <a:rPr lang="en-US">
                <a:latin typeface="Arial" panose="020B0604020202020204" pitchFamily="34" charset="0"/>
              </a:rPr>
              <a:t> reflects the departure from traditional security models that rely on well-defined network perimeters. In cloud computing, the boundaries between internal and external networks are blurred, as resources are accessed over the internet from various locations and devices. This shift necessitates a new approach to security that focuses on protecting data and applications regardless of their location. De-</a:t>
            </a:r>
            <a:r>
              <a:rPr lang="en-US" err="1">
                <a:latin typeface="Arial" panose="020B0604020202020204" pitchFamily="34" charset="0"/>
              </a:rPr>
              <a:t>perimeterization</a:t>
            </a:r>
            <a:r>
              <a:rPr lang="en-US">
                <a:latin typeface="Arial" panose="020B0604020202020204" pitchFamily="34" charset="0"/>
              </a:rPr>
              <a:t> highlights the need for comprehensive security strategies that address vulnerabilities in a distributed, open environment where traditional boundary-based defenses are no longer sufficient.</a:t>
            </a:r>
            <a:endParaRPr kumimoji="0" lang="en-PK" altLang="en-PK" b="0" i="0" u="none" strike="noStrike" cap="none" normalizeH="0" baseline="0">
              <a:ln>
                <a:noFill/>
              </a:ln>
              <a:effectLst/>
              <a:latin typeface="Arial" panose="020B0604020202020204" pitchFamily="34" charset="0"/>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spTree>
    <p:extLst>
      <p:ext uri="{BB962C8B-B14F-4D97-AF65-F5344CB8AC3E}">
        <p14:creationId xmlns:p14="http://schemas.microsoft.com/office/powerpoint/2010/main" val="498094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sz="2500">
                <a:solidFill>
                  <a:schemeClr val="bg1">
                    <a:lumMod val="85000"/>
                    <a:lumOff val="15000"/>
                  </a:schemeClr>
                </a:solidFill>
              </a:rPr>
              <a:t>De-perimeterization in Cloud Computing</a:t>
            </a:r>
            <a:endParaRPr lang="en-PK" sz="2500">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8" name="Rectangle 1">
            <a:extLst>
              <a:ext uri="{FF2B5EF4-FFF2-40B4-BE49-F238E27FC236}">
                <a16:creationId xmlns:a16="http://schemas.microsoft.com/office/drawing/2014/main" id="{D31E1CFC-B59B-10C2-7A80-D09815DE53FA}"/>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2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Cloud Formation Types</a:t>
            </a:r>
            <a:endParaRPr lang="en-PK">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6" name="Content Placeholder 2">
            <a:extLst>
              <a:ext uri="{FF2B5EF4-FFF2-40B4-BE49-F238E27FC236}">
                <a16:creationId xmlns:a16="http://schemas.microsoft.com/office/drawing/2014/main" id="{593381BE-B3E7-C0B8-D07D-309EC0B39165}"/>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559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Security Concerns in Cloud</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A865A825-318E-B071-6629-FB1D634F031C}"/>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429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377-211F-2C93-9FE6-61222C5062B7}"/>
              </a:ext>
            </a:extLst>
          </p:cNvPr>
          <p:cNvSpPr>
            <a:spLocks noGrp="1"/>
          </p:cNvSpPr>
          <p:nvPr>
            <p:ph type="title"/>
          </p:nvPr>
        </p:nvSpPr>
        <p:spPr/>
        <p:txBody>
          <a:bodyPr/>
          <a:lstStyle/>
          <a:p>
            <a:r>
              <a:rPr lang="en-US" dirty="0"/>
              <a:t>NIST Cloud Model Components : MODELS</a:t>
            </a:r>
            <a:endParaRPr lang="en-PK" dirty="0"/>
          </a:p>
        </p:txBody>
      </p:sp>
      <p:sp>
        <p:nvSpPr>
          <p:cNvPr id="4" name="Footer Placeholder 3">
            <a:extLst>
              <a:ext uri="{FF2B5EF4-FFF2-40B4-BE49-F238E27FC236}">
                <a16:creationId xmlns:a16="http://schemas.microsoft.com/office/drawing/2014/main" id="{3547E238-4D98-CE44-F15C-75D423A7A8D5}"/>
              </a:ext>
            </a:extLst>
          </p:cNvPr>
          <p:cNvSpPr>
            <a:spLocks noGrp="1"/>
          </p:cNvSpPr>
          <p:nvPr>
            <p:ph type="ftr" sz="quarter" idx="11"/>
          </p:nvPr>
        </p:nvSpPr>
        <p:spPr/>
        <p:txBody>
          <a:bodyPr/>
          <a:lstStyle/>
          <a:p>
            <a:r>
              <a:rPr lang="en-US"/>
              <a:t>CS4037 - Muhammad Sudais</a:t>
            </a:r>
            <a:endParaRPr lang="en-US" dirty="0"/>
          </a:p>
        </p:txBody>
      </p:sp>
      <p:sp>
        <p:nvSpPr>
          <p:cNvPr id="8" name="TextBox 7">
            <a:extLst>
              <a:ext uri="{FF2B5EF4-FFF2-40B4-BE49-F238E27FC236}">
                <a16:creationId xmlns:a16="http://schemas.microsoft.com/office/drawing/2014/main" id="{B45F8139-69C5-797F-C4F0-B32586687602}"/>
              </a:ext>
            </a:extLst>
          </p:cNvPr>
          <p:cNvSpPr txBox="1"/>
          <p:nvPr/>
        </p:nvSpPr>
        <p:spPr>
          <a:xfrm>
            <a:off x="738509" y="2444341"/>
            <a:ext cx="11029615" cy="2862322"/>
          </a:xfrm>
          <a:prstGeom prst="rect">
            <a:avLst/>
          </a:prstGeom>
          <a:noFill/>
        </p:spPr>
        <p:txBody>
          <a:bodyPr wrap="square">
            <a:spAutoFit/>
          </a:bodyPr>
          <a:lstStyle/>
          <a:p>
            <a:r>
              <a:rPr lang="en-US" b="1" dirty="0"/>
              <a:t>3 cloud service models:</a:t>
            </a:r>
          </a:p>
          <a:p>
            <a:pPr marL="800100" lvl="1" indent="-342900">
              <a:buFont typeface="+mj-lt"/>
              <a:buAutoNum type="arabicPeriod"/>
            </a:pPr>
            <a:r>
              <a:rPr lang="en-US" b="1" dirty="0"/>
              <a:t>Infrastructure as a Service (IaaS): </a:t>
            </a:r>
            <a:r>
              <a:rPr lang="en-US" dirty="0"/>
              <a:t>Provides virtualized computing resources over the internet.</a:t>
            </a:r>
          </a:p>
          <a:p>
            <a:pPr marL="800100" lvl="1" indent="-342900">
              <a:buFont typeface="+mj-lt"/>
              <a:buAutoNum type="arabicPeriod"/>
            </a:pPr>
            <a:r>
              <a:rPr lang="en-US" b="1" dirty="0"/>
              <a:t>Platform as a Service (PaaS): </a:t>
            </a:r>
            <a:r>
              <a:rPr lang="en-US" dirty="0"/>
              <a:t>Offers a platform allowing customers to develop, run, and manage applications.</a:t>
            </a:r>
          </a:p>
          <a:p>
            <a:pPr marL="800100" lvl="1" indent="-342900">
              <a:buFont typeface="+mj-lt"/>
              <a:buAutoNum type="arabicPeriod"/>
            </a:pPr>
            <a:r>
              <a:rPr lang="en-US" b="1" dirty="0"/>
              <a:t>Software as a Service (SaaS): </a:t>
            </a:r>
            <a:r>
              <a:rPr lang="en-US" dirty="0"/>
              <a:t>Delivers software applications over the internet, on a subscription basis.</a:t>
            </a:r>
          </a:p>
          <a:p>
            <a:r>
              <a:rPr lang="en-US" b="1" dirty="0"/>
              <a:t>4 cloud deployment models:</a:t>
            </a:r>
          </a:p>
          <a:p>
            <a:pPr marL="800100" lvl="1" indent="-342900">
              <a:buFont typeface="+mj-lt"/>
              <a:buAutoNum type="arabicPeriod"/>
            </a:pPr>
            <a:r>
              <a:rPr lang="en-US" b="1" dirty="0"/>
              <a:t>Public cloud: </a:t>
            </a:r>
            <a:r>
              <a:rPr lang="en-US" dirty="0"/>
              <a:t>Available to the general public over the internet, managed by third-party providers.</a:t>
            </a:r>
          </a:p>
          <a:p>
            <a:pPr marL="800100" lvl="1" indent="-342900">
              <a:buFont typeface="+mj-lt"/>
              <a:buAutoNum type="arabicPeriod"/>
            </a:pPr>
            <a:r>
              <a:rPr lang="en-US" b="1" dirty="0"/>
              <a:t>Private cloud: </a:t>
            </a:r>
            <a:r>
              <a:rPr lang="en-US" dirty="0"/>
              <a:t>Used exclusively by a single organization</a:t>
            </a:r>
            <a:r>
              <a:rPr lang="en-US" b="1" dirty="0"/>
              <a:t>.</a:t>
            </a:r>
          </a:p>
          <a:p>
            <a:pPr marL="800100" lvl="1" indent="-342900">
              <a:buFont typeface="+mj-lt"/>
              <a:buAutoNum type="arabicPeriod"/>
            </a:pPr>
            <a:r>
              <a:rPr lang="en-US" b="1" dirty="0"/>
              <a:t>Community cloud: </a:t>
            </a:r>
            <a:r>
              <a:rPr lang="en-US" dirty="0"/>
              <a:t>Shared by several organizations with common concerns.</a:t>
            </a:r>
          </a:p>
          <a:p>
            <a:pPr marL="800100" lvl="1" indent="-342900">
              <a:buFont typeface="+mj-lt"/>
              <a:buAutoNum type="arabicPeriod"/>
            </a:pPr>
            <a:r>
              <a:rPr lang="en-US" b="1" dirty="0"/>
              <a:t>Hybrid cloud: </a:t>
            </a:r>
            <a:r>
              <a:rPr lang="en-US" dirty="0"/>
              <a:t>A combination of two or more cloud types (private, public, or community).</a:t>
            </a:r>
            <a:endParaRPr lang="en-PK" dirty="0"/>
          </a:p>
        </p:txBody>
      </p:sp>
    </p:spTree>
    <p:extLst>
      <p:ext uri="{BB962C8B-B14F-4D97-AF65-F5344CB8AC3E}">
        <p14:creationId xmlns:p14="http://schemas.microsoft.com/office/powerpoint/2010/main" val="48253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Cloud Security Working Groups</a:t>
            </a:r>
            <a:endParaRPr lang="en-PK">
              <a:solidFill>
                <a:schemeClr val="bg1">
                  <a:lumMod val="85000"/>
                  <a:lumOff val="15000"/>
                </a:schemeClr>
              </a:solidFill>
            </a:endParaRPr>
          </a:p>
        </p:txBody>
      </p:sp>
      <p:sp>
        <p:nvSpPr>
          <p:cNvPr id="20" name="Rectangle 19">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1" name="Rectangle 20">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2" name="Rectangle 21">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23" name="Rectangle 1">
            <a:extLst>
              <a:ext uri="{FF2B5EF4-FFF2-40B4-BE49-F238E27FC236}">
                <a16:creationId xmlns:a16="http://schemas.microsoft.com/office/drawing/2014/main" id="{8D743BA4-0163-802D-E5D5-BCC90FB5935A}"/>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617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Cloud Security Alliance (CSA)</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E3DC274B-8561-42CC-E379-CF29B009E47A}"/>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4788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1" name="Rectangle 2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2" name="Rectangle 2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3" name="Rectangle 22">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4" name="Rectangle 23">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CSA Security Guidance Overview</a:t>
            </a:r>
            <a:endParaRPr lang="en-PK">
              <a:solidFill>
                <a:srgbClr val="FFFEFF"/>
              </a:solidFill>
            </a:endParaRPr>
          </a:p>
        </p:txBody>
      </p:sp>
      <p:sp>
        <p:nvSpPr>
          <p:cNvPr id="5" name="Rectangle 1">
            <a:extLst>
              <a:ext uri="{FF2B5EF4-FFF2-40B4-BE49-F238E27FC236}">
                <a16:creationId xmlns:a16="http://schemas.microsoft.com/office/drawing/2014/main" id="{9B1CCC57-75D0-2728-A1C1-65F6238A057A}"/>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Core Areas:</a:t>
            </a:r>
            <a:endParaRPr kumimoji="0" lang="en-PK" altLang="en-PK" b="0" i="0" u="none" strike="noStrike" cap="none" normalizeH="0" baseline="0">
              <a:ln>
                <a:noFill/>
              </a:ln>
              <a:effectLst/>
              <a:latin typeface="Arial" panose="020B0604020202020204" pitchFamily="34" charset="0"/>
            </a:endParaRPr>
          </a:p>
          <a:p>
            <a:pPr marL="324000" lvl="1" indent="0" defTabSz="914400" eaLnBrk="0" fontAlgn="base" hangingPunct="0">
              <a:spcBef>
                <a:spcPct val="0"/>
              </a:spcBef>
              <a:buClrTx/>
              <a:buSzTx/>
              <a:buFontTx/>
              <a:buChar char="•"/>
            </a:pPr>
            <a:r>
              <a:rPr kumimoji="0" lang="en-PK" altLang="en-PK" b="1" i="0" u="none" strike="noStrike" cap="none" normalizeH="0" baseline="0">
                <a:ln>
                  <a:noFill/>
                </a:ln>
                <a:effectLst/>
                <a:latin typeface="Arial" panose="020B0604020202020204" pitchFamily="34" charset="0"/>
              </a:rPr>
              <a:t>Cloud Computing Architectural Framework:</a:t>
            </a:r>
            <a:r>
              <a:rPr kumimoji="0" lang="en-PK" altLang="en-PK" b="0" i="0" u="none" strike="noStrike" cap="none" normalizeH="0" baseline="0">
                <a:ln>
                  <a:noFill/>
                </a:ln>
                <a:effectLst/>
                <a:latin typeface="Arial" panose="020B0604020202020204" pitchFamily="34" charset="0"/>
              </a:rPr>
              <a:t> Secure design principles for cloud architectures.</a:t>
            </a:r>
          </a:p>
          <a:p>
            <a:pPr marL="324000" lvl="1" indent="0" defTabSz="914400" eaLnBrk="0" fontAlgn="base" hangingPunct="0">
              <a:spcBef>
                <a:spcPct val="0"/>
              </a:spcBef>
              <a:buClrTx/>
              <a:buSzTx/>
              <a:buFontTx/>
              <a:buChar char="•"/>
            </a:pPr>
            <a:r>
              <a:rPr kumimoji="0" lang="en-PK" altLang="en-PK" b="1" i="0" u="none" strike="noStrike" cap="none" normalizeH="0" baseline="0">
                <a:ln>
                  <a:noFill/>
                </a:ln>
                <a:effectLst/>
                <a:latin typeface="Arial" panose="020B0604020202020204" pitchFamily="34" charset="0"/>
              </a:rPr>
              <a:t>Governance and Enterprise Risk Management:</a:t>
            </a:r>
            <a:r>
              <a:rPr kumimoji="0" lang="en-PK" altLang="en-PK" b="0" i="0" u="none" strike="noStrike" cap="none" normalizeH="0" baseline="0">
                <a:ln>
                  <a:noFill/>
                </a:ln>
                <a:effectLst/>
                <a:latin typeface="Arial" panose="020B0604020202020204" pitchFamily="34" charset="0"/>
              </a:rPr>
              <a:t> Risk management and compliance strategies.</a:t>
            </a:r>
          </a:p>
          <a:p>
            <a:pPr marL="324000" lvl="1" indent="0" defTabSz="914400" eaLnBrk="0" fontAlgn="base" hangingPunct="0">
              <a:spcBef>
                <a:spcPct val="0"/>
              </a:spcBef>
              <a:buClrTx/>
              <a:buSzTx/>
              <a:buFontTx/>
              <a:buChar char="•"/>
            </a:pPr>
            <a:r>
              <a:rPr kumimoji="0" lang="en-PK" altLang="en-PK" b="1" i="0" u="none" strike="noStrike" cap="none" normalizeH="0" baseline="0">
                <a:ln>
                  <a:noFill/>
                </a:ln>
                <a:effectLst/>
                <a:latin typeface="Arial" panose="020B0604020202020204" pitchFamily="34" charset="0"/>
              </a:rPr>
              <a:t>Legal Issues, Compliance, Data Security:</a:t>
            </a:r>
            <a:r>
              <a:rPr kumimoji="0" lang="en-PK" altLang="en-PK" b="0" i="0" u="none" strike="noStrike" cap="none" normalizeH="0" baseline="0">
                <a:ln>
                  <a:noFill/>
                </a:ln>
                <a:effectLst/>
                <a:latin typeface="Arial" panose="020B0604020202020204" pitchFamily="34" charset="0"/>
              </a:rPr>
              <a:t> Guidelines for legal and data protection issues.</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Purpose:</a:t>
            </a:r>
            <a:r>
              <a:rPr kumimoji="0" lang="en-PK" altLang="en-PK" b="0" i="0" u="none" strike="noStrike" cap="none" normalizeH="0" baseline="0">
                <a:ln>
                  <a:noFill/>
                </a:ln>
                <a:effectLst/>
                <a:latin typeface="Arial" panose="020B0604020202020204" pitchFamily="34" charset="0"/>
              </a:rPr>
              <a:t> Provides a comprehensive framework for addressing cloud security challenges. </a:t>
            </a: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spTree>
    <p:extLst>
      <p:ext uri="{BB962C8B-B14F-4D97-AF65-F5344CB8AC3E}">
        <p14:creationId xmlns:p14="http://schemas.microsoft.com/office/powerpoint/2010/main" val="1701378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CSA Objectives</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46DB9226-9ED9-03C9-D52C-0624ECD855AF}"/>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4753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Jericho Forum Overview</a:t>
            </a:r>
            <a:endParaRPr lang="en-PK">
              <a:solidFill>
                <a:schemeClr val="bg1">
                  <a:lumMod val="85000"/>
                  <a:lumOff val="15000"/>
                </a:schemeClr>
              </a:solidFill>
            </a:endParaRPr>
          </a:p>
        </p:txBody>
      </p:sp>
      <p:sp>
        <p:nvSpPr>
          <p:cNvPr id="19" name="Rectangle 18">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0" name="Rectangle 19">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1" name="Rectangle 20">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22" name="Content Placeholder 2">
            <a:extLst>
              <a:ext uri="{FF2B5EF4-FFF2-40B4-BE49-F238E27FC236}">
                <a16:creationId xmlns:a16="http://schemas.microsoft.com/office/drawing/2014/main" id="{CEDED394-E9F0-6DDC-5A6D-ACA997F6A042}"/>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399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2" y="702156"/>
            <a:ext cx="11029616" cy="1188720"/>
          </a:xfrm>
        </p:spPr>
        <p:txBody>
          <a:bodyPr>
            <a:normAutofit/>
          </a:bodyPr>
          <a:lstStyle/>
          <a:p>
            <a:r>
              <a:rPr lang="en-US"/>
              <a:t>Jericho Forum Contributions</a:t>
            </a:r>
            <a:endParaRPr lang="en-PK" dirty="0"/>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96576D6F-9A36-E607-FBB0-F90190F94FA3}"/>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024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2" y="702156"/>
            <a:ext cx="11029616" cy="1188720"/>
          </a:xfrm>
        </p:spPr>
        <p:txBody>
          <a:bodyPr>
            <a:normAutofit/>
          </a:bodyPr>
          <a:lstStyle/>
          <a:p>
            <a:r>
              <a:rPr lang="en-US"/>
              <a:t>Other Contributors to Cloud Security</a:t>
            </a:r>
            <a:endParaRPr lang="en-PK" dirty="0"/>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graphicFrame>
        <p:nvGraphicFramePr>
          <p:cNvPr id="6" name="Content Placeholder 2">
            <a:extLst>
              <a:ext uri="{FF2B5EF4-FFF2-40B4-BE49-F238E27FC236}">
                <a16:creationId xmlns:a16="http://schemas.microsoft.com/office/drawing/2014/main" id="{91A38863-59A8-CA08-02DE-537ABBAC36A0}"/>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68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Elements of Cloud Security Model</a:t>
            </a:r>
            <a:endParaRPr lang="en-PK">
              <a:solidFill>
                <a:schemeClr val="bg1">
                  <a:lumMod val="85000"/>
                  <a:lumOff val="15000"/>
                </a:schemeClr>
              </a:solidFill>
            </a:endParaRPr>
          </a:p>
        </p:txBody>
      </p:sp>
      <p:sp>
        <p:nvSpPr>
          <p:cNvPr id="12" name="Rectangle 11">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4" name="Rectangle 13">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6" name="Content Placeholder 2">
            <a:extLst>
              <a:ext uri="{FF2B5EF4-FFF2-40B4-BE49-F238E27FC236}">
                <a16:creationId xmlns:a16="http://schemas.microsoft.com/office/drawing/2014/main" id="{6C7277FF-EC58-8F4B-0DC9-6E10C3CD8632}"/>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0885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b="1">
                <a:solidFill>
                  <a:schemeClr val="bg1">
                    <a:lumMod val="85000"/>
                    <a:lumOff val="15000"/>
                  </a:schemeClr>
                </a:solidFill>
              </a:rPr>
              <a:t>Privileged User Access</a:t>
            </a:r>
            <a:br>
              <a:rPr lang="en-US" b="1">
                <a:solidFill>
                  <a:schemeClr val="bg1">
                    <a:lumMod val="85000"/>
                    <a:lumOff val="15000"/>
                  </a:schemeClr>
                </a:solidFill>
              </a:rPr>
            </a:b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3A4A07E5-9CC3-E62D-282F-C9C1B62C82F1}"/>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1906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Regulatory Compliance</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5694162A-0C6E-3F56-0C2F-E97528DDB5E9}"/>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54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377-211F-2C93-9FE6-61222C5062B7}"/>
              </a:ext>
            </a:extLst>
          </p:cNvPr>
          <p:cNvSpPr>
            <a:spLocks noGrp="1"/>
          </p:cNvSpPr>
          <p:nvPr>
            <p:ph type="title"/>
          </p:nvPr>
        </p:nvSpPr>
        <p:spPr/>
        <p:txBody>
          <a:bodyPr/>
          <a:lstStyle/>
          <a:p>
            <a:r>
              <a:rPr lang="en-US" dirty="0"/>
              <a:t>NIST Cloud Model Components : </a:t>
            </a:r>
            <a:r>
              <a:rPr lang="en-US" dirty="0" err="1"/>
              <a:t>MuLTI</a:t>
            </a:r>
            <a:r>
              <a:rPr lang="en-US" dirty="0"/>
              <a:t>-TENANCY &amp; COMPARISONS</a:t>
            </a:r>
            <a:endParaRPr lang="en-PK" dirty="0"/>
          </a:p>
        </p:txBody>
      </p:sp>
      <p:sp>
        <p:nvSpPr>
          <p:cNvPr id="4" name="Footer Placeholder 3">
            <a:extLst>
              <a:ext uri="{FF2B5EF4-FFF2-40B4-BE49-F238E27FC236}">
                <a16:creationId xmlns:a16="http://schemas.microsoft.com/office/drawing/2014/main" id="{3547E238-4D98-CE44-F15C-75D423A7A8D5}"/>
              </a:ext>
            </a:extLst>
          </p:cNvPr>
          <p:cNvSpPr>
            <a:spLocks noGrp="1"/>
          </p:cNvSpPr>
          <p:nvPr>
            <p:ph type="ftr" sz="quarter" idx="11"/>
          </p:nvPr>
        </p:nvSpPr>
        <p:spPr/>
        <p:txBody>
          <a:bodyPr/>
          <a:lstStyle/>
          <a:p>
            <a:r>
              <a:rPr lang="en-US"/>
              <a:t>CS4037 - Muhammad Sudais</a:t>
            </a:r>
            <a:endParaRPr lang="en-US" dirty="0"/>
          </a:p>
        </p:txBody>
      </p:sp>
      <p:sp>
        <p:nvSpPr>
          <p:cNvPr id="8" name="TextBox 7">
            <a:extLst>
              <a:ext uri="{FF2B5EF4-FFF2-40B4-BE49-F238E27FC236}">
                <a16:creationId xmlns:a16="http://schemas.microsoft.com/office/drawing/2014/main" id="{B45F8139-69C5-797F-C4F0-B32586687602}"/>
              </a:ext>
            </a:extLst>
          </p:cNvPr>
          <p:cNvSpPr txBox="1"/>
          <p:nvPr/>
        </p:nvSpPr>
        <p:spPr>
          <a:xfrm>
            <a:off x="473037" y="2176597"/>
            <a:ext cx="11029615" cy="4247317"/>
          </a:xfrm>
          <a:prstGeom prst="rect">
            <a:avLst/>
          </a:prstGeom>
          <a:noFill/>
        </p:spPr>
        <p:txBody>
          <a:bodyPr wrap="square">
            <a:spAutoFit/>
          </a:bodyPr>
          <a:lstStyle/>
          <a:p>
            <a:r>
              <a:rPr lang="en-US" b="1" dirty="0"/>
              <a:t>Multi-Tenancy:</a:t>
            </a:r>
          </a:p>
          <a:p>
            <a:r>
              <a:rPr lang="en-US" dirty="0"/>
              <a:t>While not listed as an essential characteristic, multi-tenancy is a key feature where multiple users share resources securely and privately. It improves operational efficiency and reduces costs, similar to other utility services like electricity or water supply.</a:t>
            </a:r>
          </a:p>
          <a:p>
            <a:endParaRPr lang="en-US" dirty="0"/>
          </a:p>
          <a:p>
            <a:r>
              <a:rPr lang="en-US" b="1" dirty="0"/>
              <a:t>Comparison with Cluster and Grid Computing:</a:t>
            </a:r>
          </a:p>
          <a:p>
            <a:pPr marL="285750" indent="-285750">
              <a:buFont typeface="Arial" panose="020B0604020202020204" pitchFamily="34" charset="0"/>
              <a:buChar char="•"/>
            </a:pPr>
            <a:r>
              <a:rPr lang="en-US" dirty="0"/>
              <a:t>All three models (cluster, grid, cloud) are distributed systems sharing many characteristics:</a:t>
            </a:r>
          </a:p>
          <a:p>
            <a:pPr marL="285750" indent="-285750">
              <a:buFont typeface="Arial" panose="020B0604020202020204" pitchFamily="34" charset="0"/>
              <a:buChar char="•"/>
            </a:pPr>
            <a:r>
              <a:rPr lang="en-US" dirty="0"/>
              <a:t>Resource pooling and broad network access are common.</a:t>
            </a:r>
          </a:p>
          <a:p>
            <a:pPr marL="285750" indent="-285750">
              <a:buFont typeface="Arial" panose="020B0604020202020204" pitchFamily="34" charset="0"/>
              <a:buChar char="•"/>
            </a:pPr>
            <a:r>
              <a:rPr lang="en-US" dirty="0"/>
              <a:t>Cloud computing uniquely supports on-demand self-service and rapid elasticity, features that are not typically found in cluster or grid computing.</a:t>
            </a:r>
          </a:p>
          <a:p>
            <a:pPr marL="285750" indent="-285750">
              <a:buFont typeface="Arial" panose="020B0604020202020204" pitchFamily="34" charset="0"/>
              <a:buChar char="•"/>
            </a:pPr>
            <a:r>
              <a:rPr lang="en-US" dirty="0"/>
              <a:t>Metered service is more advanced in cloud and grid computing compared to clusters, where only basic usage patterns are tracked.</a:t>
            </a:r>
          </a:p>
          <a:p>
            <a:endParaRPr lang="en-US" dirty="0"/>
          </a:p>
          <a:p>
            <a:r>
              <a:rPr lang="en-US" dirty="0"/>
              <a:t>This NIST model helps standardize cloud computing across industries and provides a framework to guide organizations in adopting cloud solutions.</a:t>
            </a:r>
            <a:endParaRPr lang="en-PK" dirty="0"/>
          </a:p>
        </p:txBody>
      </p:sp>
    </p:spTree>
    <p:extLst>
      <p:ext uri="{BB962C8B-B14F-4D97-AF65-F5344CB8AC3E}">
        <p14:creationId xmlns:p14="http://schemas.microsoft.com/office/powerpoint/2010/main" val="2288589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Data Location</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135E49FA-E27F-1733-334F-25190E3870F0}"/>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524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Data Segregation</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2FEAFAAA-60A9-A134-FFD9-4A933893FE21}"/>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410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Recovery and Backup</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B96D1743-A5FF-2BC3-A790-7647D39C37F9}"/>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252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2" y="702156"/>
            <a:ext cx="11029616" cy="1188720"/>
          </a:xfrm>
        </p:spPr>
        <p:txBody>
          <a:bodyPr>
            <a:normAutofit/>
          </a:bodyPr>
          <a:lstStyle/>
          <a:p>
            <a:r>
              <a:rPr lang="en-US" dirty="0"/>
              <a:t>Investigative Support</a:t>
            </a:r>
            <a:endParaRPr lang="en-PK" dirty="0"/>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graphicFrame>
        <p:nvGraphicFramePr>
          <p:cNvPr id="6" name="Content Placeholder 2">
            <a:extLst>
              <a:ext uri="{FF2B5EF4-FFF2-40B4-BE49-F238E27FC236}">
                <a16:creationId xmlns:a16="http://schemas.microsoft.com/office/drawing/2014/main" id="{4A0F31D8-509F-6CC2-99DF-8843342DE6EF}"/>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466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Long-Term Viability</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2CA343BA-36CB-4DEB-8642-08F41A29F4E4}"/>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0668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3" y="702156"/>
            <a:ext cx="6309003" cy="1013800"/>
          </a:xfrm>
        </p:spPr>
        <p:txBody>
          <a:bodyPr>
            <a:normAutofit/>
          </a:bodyPr>
          <a:lstStyle/>
          <a:p>
            <a:r>
              <a:rPr lang="en-US">
                <a:solidFill>
                  <a:schemeClr val="tx2"/>
                </a:solidFill>
              </a:rPr>
              <a:t>Introduction to Cloud Cube Model</a:t>
            </a:r>
            <a:endParaRPr lang="en-PK">
              <a:solidFill>
                <a:schemeClr val="tx2"/>
              </a:solidFill>
            </a:endParaRPr>
          </a:p>
        </p:txBody>
      </p:sp>
      <p:sp>
        <p:nvSpPr>
          <p:cNvPr id="13" name="Rectangle 12">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5" name="Rectangle 1">
            <a:extLst>
              <a:ext uri="{FF2B5EF4-FFF2-40B4-BE49-F238E27FC236}">
                <a16:creationId xmlns:a16="http://schemas.microsoft.com/office/drawing/2014/main" id="{923DF68A-199F-AD80-D305-F54C06B7C598}"/>
              </a:ext>
            </a:extLst>
          </p:cNvPr>
          <p:cNvSpPr>
            <a:spLocks noGrp="1" noChangeArrowheads="1"/>
          </p:cNvSpPr>
          <p:nvPr>
            <p:ph idx="1"/>
          </p:nvPr>
        </p:nvSpPr>
        <p:spPr bwMode="auto">
          <a:xfrm>
            <a:off x="581194" y="1896533"/>
            <a:ext cx="6309003" cy="39622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solidFill>
                  <a:schemeClr val="tx2"/>
                </a:solidFill>
                <a:effectLst/>
                <a:latin typeface="Arial" panose="020B0604020202020204" pitchFamily="34" charset="0"/>
              </a:rPr>
              <a:t>Overview:</a:t>
            </a:r>
            <a:r>
              <a:rPr kumimoji="0" lang="en-PK" altLang="en-PK" b="0" i="0" u="none" strike="noStrike" cap="none" normalizeH="0" baseline="0">
                <a:ln>
                  <a:noFill/>
                </a:ln>
                <a:solidFill>
                  <a:schemeClr val="tx2"/>
                </a:solidFill>
                <a:effectLst/>
                <a:latin typeface="Arial" panose="020B0604020202020204" pitchFamily="34" charset="0"/>
              </a:rPr>
              <a:t> Framework for evaluating cloud security challenges with a three-dimensional perspective.</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solidFill>
                  <a:schemeClr val="tx2"/>
                </a:solidFill>
                <a:effectLst/>
                <a:latin typeface="Arial" panose="020B0604020202020204" pitchFamily="34" charset="0"/>
              </a:rPr>
              <a:t>Dimensions:</a:t>
            </a:r>
            <a:r>
              <a:rPr kumimoji="0" lang="en-PK" altLang="en-PK" b="0" i="0" u="none" strike="noStrike" cap="none" normalizeH="0" baseline="0">
                <a:ln>
                  <a:noFill/>
                </a:ln>
                <a:solidFill>
                  <a:schemeClr val="tx2"/>
                </a:solidFill>
                <a:effectLst/>
                <a:latin typeface="Arial" panose="020B0604020202020204" pitchFamily="34" charset="0"/>
              </a:rPr>
              <a:t> Includes data boundaries, ownership models, security boundaries, and sourcing.</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solidFill>
                  <a:schemeClr val="tx2"/>
                </a:solidFill>
                <a:effectLst/>
                <a:latin typeface="Arial" panose="020B0604020202020204" pitchFamily="34" charset="0"/>
              </a:rPr>
              <a:t>Purpose:</a:t>
            </a:r>
            <a:r>
              <a:rPr kumimoji="0" lang="en-PK" altLang="en-PK" b="0" i="0" u="none" strike="noStrike" cap="none" normalizeH="0" baseline="0">
                <a:ln>
                  <a:noFill/>
                </a:ln>
                <a:solidFill>
                  <a:schemeClr val="tx2"/>
                </a:solidFill>
                <a:effectLst/>
                <a:latin typeface="Arial" panose="020B0604020202020204" pitchFamily="34" charset="0"/>
              </a:rPr>
              <a:t> Provides a structured approach to understanding security risks in various cloud configurations. </a:t>
            </a: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3" y="5951811"/>
            <a:ext cx="42774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94A3C5"/>
                </a:solidFill>
                <a:effectLst/>
                <a:uLnTx/>
                <a:uFillTx/>
                <a:latin typeface="Arial Nova Light" panose="020B0502020104020203"/>
                <a:ea typeface="+mn-ea"/>
                <a:cs typeface="+mn-cs"/>
              </a:rPr>
              <a:t>CS4037 - Muhammad Sudais</a:t>
            </a:r>
          </a:p>
        </p:txBody>
      </p:sp>
      <p:pic>
        <p:nvPicPr>
          <p:cNvPr id="9" name="Picture 8" descr="Top view of cubes connected with black lines">
            <a:extLst>
              <a:ext uri="{FF2B5EF4-FFF2-40B4-BE49-F238E27FC236}">
                <a16:creationId xmlns:a16="http://schemas.microsoft.com/office/drawing/2014/main" id="{B4A5F16E-80F5-F526-5205-0CEDE488841C}"/>
              </a:ext>
            </a:extLst>
          </p:cNvPr>
          <p:cNvPicPr>
            <a:picLocks noChangeAspect="1"/>
          </p:cNvPicPr>
          <p:nvPr/>
        </p:nvPicPr>
        <p:blipFill>
          <a:blip r:embed="rId2"/>
          <a:srcRect l="29421" r="19499"/>
          <a:stretch/>
        </p:blipFill>
        <p:spPr>
          <a:xfrm>
            <a:off x="7521283" y="10"/>
            <a:ext cx="4670717" cy="6857990"/>
          </a:xfrm>
          <a:prstGeom prst="rect">
            <a:avLst/>
          </a:prstGeom>
        </p:spPr>
      </p:pic>
    </p:spTree>
    <p:extLst>
      <p:ext uri="{BB962C8B-B14F-4D97-AF65-F5344CB8AC3E}">
        <p14:creationId xmlns:p14="http://schemas.microsoft.com/office/powerpoint/2010/main" val="215456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2" y="702156"/>
            <a:ext cx="7119362" cy="1188720"/>
          </a:xfrm>
        </p:spPr>
        <p:txBody>
          <a:bodyPr>
            <a:normAutofit/>
          </a:bodyPr>
          <a:lstStyle/>
          <a:p>
            <a:r>
              <a:rPr lang="en-US" dirty="0"/>
              <a:t>Dimensions of Cloud Cube Model</a:t>
            </a:r>
            <a:endParaRPr lang="en-PK" dirty="0"/>
          </a:p>
        </p:txBody>
      </p:sp>
      <p:sp>
        <p:nvSpPr>
          <p:cNvPr id="16" name="Rectangle 15">
            <a:extLst>
              <a:ext uri="{FF2B5EF4-FFF2-40B4-BE49-F238E27FC236}">
                <a16:creationId xmlns:a16="http://schemas.microsoft.com/office/drawing/2014/main" id="{21535F90-6D74-414C-B582-4F27755D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41102"/>
            <a:ext cx="3695019" cy="1834053"/>
          </a:xfrm>
          <a:prstGeom prst="rect">
            <a:avLst/>
          </a:prstGeom>
          <a:noFill/>
          <a:ln w="1270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pic>
        <p:nvPicPr>
          <p:cNvPr id="7" name="Picture 6">
            <a:extLst>
              <a:ext uri="{FF2B5EF4-FFF2-40B4-BE49-F238E27FC236}">
                <a16:creationId xmlns:a16="http://schemas.microsoft.com/office/drawing/2014/main" id="{0ADF09D5-62F8-CB65-733B-44D0D664816A}"/>
              </a:ext>
            </a:extLst>
          </p:cNvPr>
          <p:cNvPicPr>
            <a:picLocks noChangeAspect="1"/>
          </p:cNvPicPr>
          <p:nvPr/>
        </p:nvPicPr>
        <p:blipFill>
          <a:blip r:embed="rId2"/>
          <a:stretch>
            <a:fillRect/>
          </a:stretch>
        </p:blipFill>
        <p:spPr>
          <a:xfrm>
            <a:off x="8784163" y="811690"/>
            <a:ext cx="2218725" cy="1492093"/>
          </a:xfrm>
          <a:prstGeom prst="rect">
            <a:avLst/>
          </a:prstGeom>
        </p:spPr>
      </p:pic>
      <p:sp>
        <p:nvSpPr>
          <p:cNvPr id="3" name="Rectangle 1">
            <a:extLst>
              <a:ext uri="{FF2B5EF4-FFF2-40B4-BE49-F238E27FC236}">
                <a16:creationId xmlns:a16="http://schemas.microsoft.com/office/drawing/2014/main" id="{865CA63D-AE53-45A4-6BC6-FE781228DC90}"/>
              </a:ext>
            </a:extLst>
          </p:cNvPr>
          <p:cNvSpPr>
            <a:spLocks noGrp="1" noChangeArrowheads="1"/>
          </p:cNvSpPr>
          <p:nvPr>
            <p:ph idx="1"/>
          </p:nvPr>
        </p:nvSpPr>
        <p:spPr bwMode="auto">
          <a:xfrm>
            <a:off x="581193" y="2340864"/>
            <a:ext cx="7119362"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Data Boundary:</a:t>
            </a:r>
            <a:r>
              <a:rPr kumimoji="0" lang="en-PK" altLang="en-PK" b="0" i="0" u="none" strike="noStrike" cap="none" normalizeH="0" baseline="0">
                <a:ln>
                  <a:noFill/>
                </a:ln>
                <a:effectLst/>
                <a:latin typeface="Arial" panose="020B0604020202020204" pitchFamily="34" charset="0"/>
              </a:rPr>
              <a:t> Internal (I) vs. External (E) data boundaries.</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Ownership:</a:t>
            </a:r>
            <a:r>
              <a:rPr kumimoji="0" lang="en-PK" altLang="en-PK" b="0" i="0" u="none" strike="noStrike" cap="none" normalizeH="0" baseline="0">
                <a:ln>
                  <a:noFill/>
                </a:ln>
                <a:effectLst/>
                <a:latin typeface="Arial" panose="020B0604020202020204" pitchFamily="34" charset="0"/>
              </a:rPr>
              <a:t> Proprietary (P) vs. Open (O) ownership models.</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Security Boundary:</a:t>
            </a:r>
            <a:r>
              <a:rPr kumimoji="0" lang="en-PK" altLang="en-PK" b="0" i="0" u="none" strike="noStrike" cap="none" normalizeH="0" baseline="0">
                <a:ln>
                  <a:noFill/>
                </a:ln>
                <a:effectLst/>
                <a:latin typeface="Arial" panose="020B0604020202020204" pitchFamily="34" charset="0"/>
              </a:rPr>
              <a:t> </a:t>
            </a:r>
            <a:r>
              <a:rPr kumimoji="0" lang="en-PK" altLang="en-PK" b="0" i="0" u="none" strike="noStrike" cap="none" normalizeH="0" baseline="0" err="1">
                <a:ln>
                  <a:noFill/>
                </a:ln>
                <a:effectLst/>
                <a:latin typeface="Arial" panose="020B0604020202020204" pitchFamily="34" charset="0"/>
              </a:rPr>
              <a:t>Perimeterized</a:t>
            </a:r>
            <a:r>
              <a:rPr kumimoji="0" lang="en-PK" altLang="en-PK" b="0" i="0" u="none" strike="noStrike" cap="none" normalizeH="0" baseline="0">
                <a:ln>
                  <a:noFill/>
                </a:ln>
                <a:effectLst/>
                <a:latin typeface="Arial" panose="020B0604020202020204" pitchFamily="34" charset="0"/>
              </a:rPr>
              <a:t> (Per) vs. De-</a:t>
            </a:r>
            <a:r>
              <a:rPr kumimoji="0" lang="en-PK" altLang="en-PK" b="0" i="0" u="none" strike="noStrike" cap="none" normalizeH="0" baseline="0" err="1">
                <a:ln>
                  <a:noFill/>
                </a:ln>
                <a:effectLst/>
                <a:latin typeface="Arial" panose="020B0604020202020204" pitchFamily="34" charset="0"/>
              </a:rPr>
              <a:t>perimeterized</a:t>
            </a:r>
            <a:r>
              <a:rPr kumimoji="0" lang="en-PK" altLang="en-PK" b="0" i="0" u="none" strike="noStrike" cap="none" normalizeH="0" baseline="0">
                <a:ln>
                  <a:noFill/>
                </a:ln>
                <a:effectLst/>
                <a:latin typeface="Arial" panose="020B0604020202020204" pitchFamily="34" charset="0"/>
              </a:rPr>
              <a:t> (D-p) security approaches.</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Sourcing:</a:t>
            </a:r>
            <a:r>
              <a:rPr kumimoji="0" lang="en-PK" altLang="en-PK" b="0" i="0" u="none" strike="noStrike" cap="none" normalizeH="0" baseline="0">
                <a:ln>
                  <a:noFill/>
                </a:ln>
                <a:effectLst/>
                <a:latin typeface="Arial" panose="020B0604020202020204" pitchFamily="34" charset="0"/>
              </a:rPr>
              <a:t> Insourced vs. Outsourced sourcing models.</a:t>
            </a:r>
          </a:p>
          <a:p>
            <a:pPr marL="0" marR="0" lvl="0" indent="0" defTabSz="914400" rtl="0" eaLnBrk="0" fontAlgn="base" latinLnBrk="0" hangingPunct="0">
              <a:spcBef>
                <a:spcPct val="0"/>
              </a:spcBef>
              <a:buClrTx/>
              <a:buSzTx/>
              <a:buFontTx/>
              <a:buChar char="•"/>
              <a:tabLst/>
            </a:pPr>
            <a:r>
              <a:rPr kumimoji="0" lang="en-PK" altLang="en-PK" b="1" i="0" u="none" strike="noStrike" cap="none" normalizeH="0" baseline="0">
                <a:ln>
                  <a:noFill/>
                </a:ln>
                <a:effectLst/>
                <a:latin typeface="Arial" panose="020B0604020202020204" pitchFamily="34" charset="0"/>
              </a:rPr>
              <a:t>Configurations:</a:t>
            </a:r>
            <a:r>
              <a:rPr kumimoji="0" lang="en-PK" altLang="en-PK" b="0" i="0" u="none" strike="noStrike" cap="none" normalizeH="0" baseline="0">
                <a:ln>
                  <a:noFill/>
                </a:ln>
                <a:effectLst/>
                <a:latin typeface="Arial" panose="020B0604020202020204" pitchFamily="34" charset="0"/>
              </a:rPr>
              <a:t> 16 possible configurations based on different dimension combinations. </a:t>
            </a:r>
          </a:p>
        </p:txBody>
      </p:sp>
      <p:sp>
        <p:nvSpPr>
          <p:cNvPr id="18" name="Rectangle 17">
            <a:extLst>
              <a:ext uri="{FF2B5EF4-FFF2-40B4-BE49-F238E27FC236}">
                <a16:creationId xmlns:a16="http://schemas.microsoft.com/office/drawing/2014/main" id="{51F4E252-6C00-4560-BE2E-2179A853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9151" y="2587223"/>
            <a:ext cx="3695019" cy="1834053"/>
          </a:xfrm>
          <a:prstGeom prst="rect">
            <a:avLst/>
          </a:prstGeom>
          <a:noFill/>
          <a:ln w="1270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pic>
        <p:nvPicPr>
          <p:cNvPr id="9" name="Picture 8">
            <a:extLst>
              <a:ext uri="{FF2B5EF4-FFF2-40B4-BE49-F238E27FC236}">
                <a16:creationId xmlns:a16="http://schemas.microsoft.com/office/drawing/2014/main" id="{B074FB35-C0B8-FFAF-82DC-91806DFA276B}"/>
              </a:ext>
            </a:extLst>
          </p:cNvPr>
          <p:cNvPicPr>
            <a:picLocks noChangeAspect="1"/>
          </p:cNvPicPr>
          <p:nvPr/>
        </p:nvPicPr>
        <p:blipFill>
          <a:blip r:embed="rId3"/>
          <a:stretch>
            <a:fillRect/>
          </a:stretch>
        </p:blipFill>
        <p:spPr>
          <a:xfrm>
            <a:off x="8580331" y="2759666"/>
            <a:ext cx="2626389" cy="1492094"/>
          </a:xfrm>
          <a:prstGeom prst="rect">
            <a:avLst/>
          </a:prstGeom>
        </p:spPr>
      </p:pic>
      <p:sp>
        <p:nvSpPr>
          <p:cNvPr id="20" name="Rectangle 19">
            <a:extLst>
              <a:ext uri="{FF2B5EF4-FFF2-40B4-BE49-F238E27FC236}">
                <a16:creationId xmlns:a16="http://schemas.microsoft.com/office/drawing/2014/main" id="{10F59750-2FFB-4AD1-A3DA-2CBDE1AFB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9150" y="4561134"/>
            <a:ext cx="3695019" cy="1834053"/>
          </a:xfrm>
          <a:prstGeom prst="rect">
            <a:avLst/>
          </a:prstGeom>
          <a:noFill/>
          <a:ln w="1270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pic>
        <p:nvPicPr>
          <p:cNvPr id="11" name="Picture 10">
            <a:extLst>
              <a:ext uri="{FF2B5EF4-FFF2-40B4-BE49-F238E27FC236}">
                <a16:creationId xmlns:a16="http://schemas.microsoft.com/office/drawing/2014/main" id="{19B4D0DF-C709-A925-EB74-48FCBB80ED3D}"/>
              </a:ext>
            </a:extLst>
          </p:cNvPr>
          <p:cNvPicPr>
            <a:picLocks noChangeAspect="1"/>
          </p:cNvPicPr>
          <p:nvPr/>
        </p:nvPicPr>
        <p:blipFill>
          <a:blip r:embed="rId4"/>
          <a:stretch>
            <a:fillRect/>
          </a:stretch>
        </p:blipFill>
        <p:spPr>
          <a:xfrm>
            <a:off x="8446281" y="4726833"/>
            <a:ext cx="2877184" cy="1492094"/>
          </a:xfrm>
          <a:prstGeom prst="rect">
            <a:avLst/>
          </a:prstGeom>
        </p:spPr>
      </p:pic>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spTree>
    <p:extLst>
      <p:ext uri="{BB962C8B-B14F-4D97-AF65-F5344CB8AC3E}">
        <p14:creationId xmlns:p14="http://schemas.microsoft.com/office/powerpoint/2010/main" val="488902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5984-36A1-1B09-368F-9CC69804F4DB}"/>
              </a:ext>
            </a:extLst>
          </p:cNvPr>
          <p:cNvSpPr>
            <a:spLocks noGrp="1"/>
          </p:cNvSpPr>
          <p:nvPr>
            <p:ph type="title"/>
          </p:nvPr>
        </p:nvSpPr>
        <p:spPr>
          <a:xfrm>
            <a:off x="581192" y="702156"/>
            <a:ext cx="11029616" cy="1188720"/>
          </a:xfrm>
        </p:spPr>
        <p:txBody>
          <a:bodyPr>
            <a:normAutofit/>
          </a:bodyPr>
          <a:lstStyle/>
          <a:p>
            <a:r>
              <a:rPr lang="en-US" dirty="0"/>
              <a:t>Visual Representation of Cloud Cube Model</a:t>
            </a:r>
            <a:endParaRPr lang="en-PK" dirty="0"/>
          </a:p>
        </p:txBody>
      </p:sp>
      <p:sp>
        <p:nvSpPr>
          <p:cNvPr id="11" name="Rectangle 1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3" name="Rectangle 1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pic>
        <p:nvPicPr>
          <p:cNvPr id="6" name="Picture 5" descr="Diagram of a diagram of a cloud cube&#10;&#10;Description automatically generated">
            <a:extLst>
              <a:ext uri="{FF2B5EF4-FFF2-40B4-BE49-F238E27FC236}">
                <a16:creationId xmlns:a16="http://schemas.microsoft.com/office/drawing/2014/main" id="{B92EA265-9B50-28EE-200C-60984CB9136A}"/>
              </a:ext>
            </a:extLst>
          </p:cNvPr>
          <p:cNvPicPr>
            <a:picLocks noChangeAspect="1"/>
          </p:cNvPicPr>
          <p:nvPr/>
        </p:nvPicPr>
        <p:blipFill>
          <a:blip r:embed="rId2"/>
          <a:srcRect r="-2" b="3426"/>
          <a:stretch/>
        </p:blipFill>
        <p:spPr>
          <a:xfrm>
            <a:off x="621224" y="2347105"/>
            <a:ext cx="5074920" cy="3712464"/>
          </a:xfrm>
          <a:prstGeom prst="rect">
            <a:avLst/>
          </a:prstGeom>
        </p:spPr>
      </p:pic>
      <p:sp>
        <p:nvSpPr>
          <p:cNvPr id="5" name="Rectangle 1">
            <a:extLst>
              <a:ext uri="{FF2B5EF4-FFF2-40B4-BE49-F238E27FC236}">
                <a16:creationId xmlns:a16="http://schemas.microsoft.com/office/drawing/2014/main" id="{923DF68A-199F-AD80-D305-F54C06B7C598}"/>
              </a:ext>
            </a:extLst>
          </p:cNvPr>
          <p:cNvSpPr>
            <a:spLocks noGrp="1" noChangeArrowheads="1"/>
          </p:cNvSpPr>
          <p:nvPr>
            <p:ph idx="1"/>
          </p:nvPr>
        </p:nvSpPr>
        <p:spPr bwMode="auto">
          <a:xfrm>
            <a:off x="6340830" y="2340864"/>
            <a:ext cx="5269977"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buFont typeface="Arial" panose="020B0604020202020204" pitchFamily="34" charset="0"/>
              <a:buChar char="•"/>
            </a:pPr>
            <a:r>
              <a:rPr lang="en-US" b="1"/>
              <a:t>Cube Visualization:</a:t>
            </a:r>
            <a:r>
              <a:rPr lang="en-US"/>
              <a:t> Graphical representation of the Cloud Cube Model with axes for each dimension.</a:t>
            </a:r>
          </a:p>
          <a:p>
            <a:pPr>
              <a:buFont typeface="Arial" panose="020B0604020202020204" pitchFamily="34" charset="0"/>
              <a:buChar char="•"/>
            </a:pPr>
            <a:r>
              <a:rPr lang="en-US" b="1"/>
              <a:t>Configurations:</a:t>
            </a:r>
            <a:r>
              <a:rPr lang="en-US"/>
              <a:t> Illustration of 16 unique configurations and their security characteristics.</a:t>
            </a:r>
          </a:p>
          <a:p>
            <a:pPr>
              <a:buFont typeface="Arial" panose="020B0604020202020204" pitchFamily="34" charset="0"/>
              <a:buChar char="•"/>
            </a:pPr>
            <a:r>
              <a:rPr lang="en-US" b="1"/>
              <a:t>Application:</a:t>
            </a:r>
            <a:r>
              <a:rPr lang="en-US"/>
              <a:t> Examples of configurations to demonstrate how the model can be used to assess and enhance cloud security strategies.</a:t>
            </a:r>
          </a:p>
          <a:p>
            <a:pPr marL="0" marR="0" lvl="0" indent="0" defTabSz="914400" rtl="0" eaLnBrk="0" fontAlgn="base" latinLnBrk="0" hangingPunct="0">
              <a:spcBef>
                <a:spcPct val="0"/>
              </a:spcBef>
              <a:spcAft>
                <a:spcPct val="0"/>
              </a:spcAft>
              <a:buClrTx/>
              <a:buSzTx/>
              <a:buNone/>
              <a:tabLst/>
            </a:pPr>
            <a:endParaRPr kumimoji="0" lang="en-PK" altLang="en-PK" b="0" i="0" u="none" strike="noStrike" cap="none" normalizeH="0" baseline="0">
              <a:ln>
                <a:noFill/>
              </a:ln>
              <a:effectLst/>
              <a:latin typeface="Arial" panose="020B0604020202020204" pitchFamily="34" charset="0"/>
            </a:endParaRPr>
          </a:p>
        </p:txBody>
      </p:sp>
      <p:sp>
        <p:nvSpPr>
          <p:cNvPr id="4" name="Footer Placeholder 3">
            <a:extLst>
              <a:ext uri="{FF2B5EF4-FFF2-40B4-BE49-F238E27FC236}">
                <a16:creationId xmlns:a16="http://schemas.microsoft.com/office/drawing/2014/main" id="{58F82B2A-E724-F28E-45FA-0D7A7DCF82C2}"/>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94A3C5"/>
                </a:solidFill>
                <a:effectLst/>
                <a:uLnTx/>
                <a:uFillTx/>
                <a:latin typeface="Arial Nova Light" panose="020B0502020104020203"/>
                <a:ea typeface="+mn-ea"/>
                <a:cs typeface="+mn-cs"/>
              </a:rPr>
              <a:t>CS4037 - Muhammad Sudais</a:t>
            </a:r>
          </a:p>
        </p:txBody>
      </p:sp>
    </p:spTree>
    <p:extLst>
      <p:ext uri="{BB962C8B-B14F-4D97-AF65-F5344CB8AC3E}">
        <p14:creationId xmlns:p14="http://schemas.microsoft.com/office/powerpoint/2010/main" val="200495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129-0F2F-2818-31C1-470E2A9D6F16}"/>
              </a:ext>
            </a:extLst>
          </p:cNvPr>
          <p:cNvSpPr>
            <a:spLocks noGrp="1"/>
          </p:cNvSpPr>
          <p:nvPr>
            <p:ph type="title"/>
          </p:nvPr>
        </p:nvSpPr>
        <p:spPr>
          <a:xfrm>
            <a:off x="581192" y="317146"/>
            <a:ext cx="11029616" cy="1188720"/>
          </a:xfrm>
        </p:spPr>
        <p:txBody>
          <a:bodyPr/>
          <a:lstStyle/>
          <a:p>
            <a:r>
              <a:rPr lang="en-US"/>
              <a:t>Examining Cloud Security vs. Traditional Computing</a:t>
            </a:r>
            <a:endParaRPr lang="en-PK" dirty="0"/>
          </a:p>
        </p:txBody>
      </p:sp>
      <p:sp>
        <p:nvSpPr>
          <p:cNvPr id="4" name="Footer Placeholder 3">
            <a:extLst>
              <a:ext uri="{FF2B5EF4-FFF2-40B4-BE49-F238E27FC236}">
                <a16:creationId xmlns:a16="http://schemas.microsoft.com/office/drawing/2014/main" id="{5F3EBEC4-0C39-CB58-727B-BB811169A11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sp>
        <p:nvSpPr>
          <p:cNvPr id="5" name="Rectangle 1">
            <a:extLst>
              <a:ext uri="{FF2B5EF4-FFF2-40B4-BE49-F238E27FC236}">
                <a16:creationId xmlns:a16="http://schemas.microsoft.com/office/drawing/2014/main" id="{2E6AA358-3F35-B21B-0112-1653E24E4252}"/>
              </a:ext>
            </a:extLst>
          </p:cNvPr>
          <p:cNvSpPr>
            <a:spLocks noGrp="1" noChangeArrowheads="1"/>
          </p:cNvSpPr>
          <p:nvPr>
            <p:ph idx="1"/>
          </p:nvPr>
        </p:nvSpPr>
        <p:spPr bwMode="auto">
          <a:xfrm>
            <a:off x="420771" y="840832"/>
            <a:ext cx="10962488" cy="570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b="0" i="0" u="none" strike="noStrike" cap="none" normalizeH="0" baseline="0">
              <a:ln>
                <a:noFill/>
              </a:ln>
              <a:solidFill>
                <a:schemeClr val="tx1"/>
              </a:solidFill>
              <a:effectLst/>
              <a:latin typeface="Arial" panose="020B0604020202020204" pitchFamily="34" charset="0"/>
            </a:endParaRPr>
          </a:p>
          <a:p>
            <a:pPr>
              <a:buFont typeface="Arial" panose="020B0604020202020204" pitchFamily="34" charset="0"/>
              <a:buChar char="•"/>
            </a:pPr>
            <a:endParaRPr lang="en-US" sz="1400"/>
          </a:p>
          <a:p>
            <a:pPr marL="418950" indent="-285750">
              <a:buFont typeface="Arial" panose="020B0604020202020204" pitchFamily="34" charset="0"/>
              <a:buChar char="•"/>
            </a:pPr>
            <a:r>
              <a:rPr lang="en-US" sz="1400" b="1"/>
              <a:t>Shared Responsibility Model:</a:t>
            </a:r>
            <a:endParaRPr lang="en-US" sz="1400"/>
          </a:p>
          <a:p>
            <a:pPr marL="873000" lvl="1" indent="-228600">
              <a:buFont typeface="Arial" panose="020B0604020202020204" pitchFamily="34" charset="0"/>
              <a:buChar char="•"/>
            </a:pPr>
            <a:r>
              <a:rPr lang="en-US" sz="1200"/>
              <a:t>Cloud security is a collaborative effort involving both cloud service providers and consumers.</a:t>
            </a:r>
          </a:p>
          <a:p>
            <a:pPr marL="873000" lvl="1" indent="-228600">
              <a:buFont typeface="Arial" panose="020B0604020202020204" pitchFamily="34" charset="0"/>
              <a:buChar char="•"/>
            </a:pPr>
            <a:r>
              <a:rPr lang="en-US" sz="1200"/>
              <a:t>Providers ensure the security of the cloud infrastructure, while consumers are responsible for securing their own data and applications within the cloud.</a:t>
            </a:r>
          </a:p>
          <a:p>
            <a:pPr marL="418950" indent="-285750">
              <a:buFont typeface="Arial" panose="020B0604020202020204" pitchFamily="34" charset="0"/>
              <a:buChar char="•"/>
            </a:pPr>
            <a:r>
              <a:rPr lang="en-US" sz="1400" b="1"/>
              <a:t>Roles and Responsibilities:</a:t>
            </a:r>
            <a:endParaRPr lang="en-US" sz="1400"/>
          </a:p>
          <a:p>
            <a:pPr marL="873000" lvl="1" indent="-228600">
              <a:buFont typeface="Arial" panose="020B0604020202020204" pitchFamily="34" charset="0"/>
              <a:buChar char="•"/>
            </a:pPr>
            <a:r>
              <a:rPr lang="en-US" sz="1200" b="1"/>
              <a:t>Service Providers:</a:t>
            </a:r>
            <a:r>
              <a:rPr lang="en-US" sz="1200"/>
              <a:t> Handle physical security, network security, and virtualization.</a:t>
            </a:r>
          </a:p>
          <a:p>
            <a:pPr marL="873000" lvl="1" indent="-228600">
              <a:buFont typeface="Arial" panose="020B0604020202020204" pitchFamily="34" charset="0"/>
              <a:buChar char="•"/>
            </a:pPr>
            <a:r>
              <a:rPr lang="en-US" sz="1200" b="1"/>
              <a:t>Consumers:</a:t>
            </a:r>
            <a:r>
              <a:rPr lang="en-US" sz="1200"/>
              <a:t> Manage data security, application security, and identity management.</a:t>
            </a:r>
          </a:p>
          <a:p>
            <a:pPr marL="418950" indent="-285750">
              <a:buFont typeface="Arial" panose="020B0604020202020204" pitchFamily="34" charset="0"/>
              <a:buChar char="•"/>
            </a:pPr>
            <a:r>
              <a:rPr lang="en-US" sz="1400" b="1"/>
              <a:t>Cloud Security Reference Model:</a:t>
            </a:r>
            <a:endParaRPr lang="en-US" sz="1400"/>
          </a:p>
          <a:p>
            <a:pPr marL="873000" lvl="1" indent="-228600">
              <a:buFont typeface="Arial" panose="020B0604020202020204" pitchFamily="34" charset="0"/>
              <a:buChar char="•"/>
            </a:pPr>
            <a:r>
              <a:rPr lang="en-US" sz="1200"/>
              <a:t>Provides a framework for evaluating and enhancing cloud security.</a:t>
            </a:r>
          </a:p>
          <a:p>
            <a:pPr marL="873000" lvl="1" indent="-228600">
              <a:buFont typeface="Arial" panose="020B0604020202020204" pitchFamily="34" charset="0"/>
              <a:buChar char="•"/>
            </a:pPr>
            <a:r>
              <a:rPr lang="en-US" sz="1200"/>
              <a:t>Helps in defining responsibilities and security measures for different layers and service models.</a:t>
            </a:r>
          </a:p>
          <a:p>
            <a:pPr marL="418950" indent="-285750">
              <a:buFont typeface="Arial" panose="020B0604020202020204" pitchFamily="34" charset="0"/>
              <a:buChar char="•"/>
            </a:pPr>
            <a:r>
              <a:rPr lang="en-US" sz="1400" b="1"/>
              <a:t>Shift in Security Responsibilities:</a:t>
            </a:r>
            <a:endParaRPr lang="en-US" sz="1400"/>
          </a:p>
          <a:p>
            <a:pPr marL="873000" lvl="1" indent="-228600">
              <a:buFont typeface="Arial" panose="020B0604020202020204" pitchFamily="34" charset="0"/>
              <a:buChar char="•"/>
            </a:pPr>
            <a:r>
              <a:rPr lang="en-US" sz="1200" b="1"/>
              <a:t>IaaS (Infrastructure as a Service):</a:t>
            </a:r>
            <a:r>
              <a:rPr lang="en-US" sz="1200"/>
              <a:t> Consumers manage most security aspects, including OS and applications.</a:t>
            </a:r>
          </a:p>
          <a:p>
            <a:pPr marL="873000" lvl="1" indent="-228600">
              <a:buFont typeface="Arial" panose="020B0604020202020204" pitchFamily="34" charset="0"/>
              <a:buChar char="•"/>
            </a:pPr>
            <a:r>
              <a:rPr lang="en-US" sz="1200" b="1"/>
              <a:t>PaaS (Platform as a Service):</a:t>
            </a:r>
            <a:r>
              <a:rPr lang="en-US" sz="1200"/>
              <a:t> Providers handle the platform security; consumers manage applications.</a:t>
            </a:r>
          </a:p>
          <a:p>
            <a:pPr marL="873000" lvl="1" indent="-228600">
              <a:buFont typeface="Arial" panose="020B0604020202020204" pitchFamily="34" charset="0"/>
              <a:buChar char="•"/>
            </a:pPr>
            <a:r>
              <a:rPr lang="en-US" sz="1200" b="1"/>
              <a:t>SaaS (Software as a Service):</a:t>
            </a:r>
            <a:r>
              <a:rPr lang="en-US" sz="1200"/>
              <a:t> Providers manage most security aspects; consumers focus on application usage and data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PK" altLang="en-PK"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1230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129-0F2F-2818-31C1-470E2A9D6F16}"/>
              </a:ext>
            </a:extLst>
          </p:cNvPr>
          <p:cNvSpPr>
            <a:spLocks noGrp="1"/>
          </p:cNvSpPr>
          <p:nvPr>
            <p:ph type="title"/>
          </p:nvPr>
        </p:nvSpPr>
        <p:spPr>
          <a:xfrm>
            <a:off x="581192" y="317146"/>
            <a:ext cx="11029616" cy="1188720"/>
          </a:xfrm>
        </p:spPr>
        <p:txBody>
          <a:bodyPr/>
          <a:lstStyle/>
          <a:p>
            <a:r>
              <a:rPr lang="en-US" dirty="0"/>
              <a:t>Examining Cloud Security vs. Traditional Computing</a:t>
            </a:r>
            <a:endParaRPr lang="en-PK" dirty="0"/>
          </a:p>
        </p:txBody>
      </p:sp>
      <p:sp>
        <p:nvSpPr>
          <p:cNvPr id="4" name="Footer Placeholder 3">
            <a:extLst>
              <a:ext uri="{FF2B5EF4-FFF2-40B4-BE49-F238E27FC236}">
                <a16:creationId xmlns:a16="http://schemas.microsoft.com/office/drawing/2014/main" id="{5F3EBEC4-0C39-CB58-727B-BB811169A11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pic>
        <p:nvPicPr>
          <p:cNvPr id="7" name="Picture 6">
            <a:extLst>
              <a:ext uri="{FF2B5EF4-FFF2-40B4-BE49-F238E27FC236}">
                <a16:creationId xmlns:a16="http://schemas.microsoft.com/office/drawing/2014/main" id="{56C83E95-045C-48CA-E045-D21303BA980D}"/>
              </a:ext>
            </a:extLst>
          </p:cNvPr>
          <p:cNvPicPr>
            <a:picLocks noChangeAspect="1"/>
          </p:cNvPicPr>
          <p:nvPr/>
        </p:nvPicPr>
        <p:blipFill>
          <a:blip r:embed="rId2"/>
          <a:stretch>
            <a:fillRect/>
          </a:stretch>
        </p:blipFill>
        <p:spPr>
          <a:xfrm>
            <a:off x="1842320" y="1664602"/>
            <a:ext cx="8153400" cy="4600575"/>
          </a:xfrm>
          <a:prstGeom prst="rect">
            <a:avLst/>
          </a:prstGeom>
        </p:spPr>
      </p:pic>
    </p:spTree>
    <p:extLst>
      <p:ext uri="{BB962C8B-B14F-4D97-AF65-F5344CB8AC3E}">
        <p14:creationId xmlns:p14="http://schemas.microsoft.com/office/powerpoint/2010/main" val="536890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5" name="Picture 4">
            <a:extLst>
              <a:ext uri="{FF2B5EF4-FFF2-40B4-BE49-F238E27FC236}">
                <a16:creationId xmlns:a16="http://schemas.microsoft.com/office/drawing/2014/main" id="{2252667C-5766-0A84-0C40-9B1E3B24CB19}"/>
              </a:ext>
            </a:extLst>
          </p:cNvPr>
          <p:cNvPicPr>
            <a:picLocks noChangeAspect="1"/>
          </p:cNvPicPr>
          <p:nvPr/>
        </p:nvPicPr>
        <p:blipFill>
          <a:blip r:embed="rId2"/>
          <a:stretch>
            <a:fillRect/>
          </a:stretch>
        </p:blipFill>
        <p:spPr>
          <a:xfrm>
            <a:off x="441536" y="1419226"/>
            <a:ext cx="7402027" cy="3960084"/>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98AA0377-211F-2C93-9FE6-61222C5062B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NIST Cloud ModEL</a:t>
            </a:r>
          </a:p>
        </p:txBody>
      </p:sp>
      <p:sp>
        <p:nvSpPr>
          <p:cNvPr id="4" name="Footer Placeholder 3">
            <a:extLst>
              <a:ext uri="{FF2B5EF4-FFF2-40B4-BE49-F238E27FC236}">
                <a16:creationId xmlns:a16="http://schemas.microsoft.com/office/drawing/2014/main" id="{3547E238-4D98-CE44-F15C-75D423A7A8D5}"/>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457200">
              <a:spcAft>
                <a:spcPts val="600"/>
              </a:spcAft>
            </a:pPr>
            <a:r>
              <a:rPr lang="en-US" sz="900" kern="1200" cap="all">
                <a:solidFill>
                  <a:schemeClr val="tx1">
                    <a:lumMod val="85000"/>
                    <a:lumOff val="15000"/>
                  </a:schemeClr>
                </a:solidFill>
                <a:latin typeface="+mn-lt"/>
                <a:ea typeface="+mn-ea"/>
                <a:cs typeface="+mn-cs"/>
              </a:rPr>
              <a:t>CS4037 - Muhammad Sudais</a:t>
            </a:r>
          </a:p>
        </p:txBody>
      </p:sp>
    </p:spTree>
    <p:extLst>
      <p:ext uri="{BB962C8B-B14F-4D97-AF65-F5344CB8AC3E}">
        <p14:creationId xmlns:p14="http://schemas.microsoft.com/office/powerpoint/2010/main" val="3686764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129-0F2F-2818-31C1-470E2A9D6F16}"/>
              </a:ext>
            </a:extLst>
          </p:cNvPr>
          <p:cNvSpPr>
            <a:spLocks noGrp="1"/>
          </p:cNvSpPr>
          <p:nvPr>
            <p:ph type="title"/>
          </p:nvPr>
        </p:nvSpPr>
        <p:spPr>
          <a:xfrm>
            <a:off x="581192" y="317146"/>
            <a:ext cx="11029616" cy="1188720"/>
          </a:xfrm>
        </p:spPr>
        <p:txBody>
          <a:bodyPr/>
          <a:lstStyle/>
          <a:p>
            <a:r>
              <a:rPr lang="en-US" dirty="0"/>
              <a:t>Examining Cloud Security vs. Traditional Computing</a:t>
            </a:r>
            <a:endParaRPr lang="en-PK" dirty="0"/>
          </a:p>
        </p:txBody>
      </p:sp>
      <p:sp>
        <p:nvSpPr>
          <p:cNvPr id="4" name="Footer Placeholder 3">
            <a:extLst>
              <a:ext uri="{FF2B5EF4-FFF2-40B4-BE49-F238E27FC236}">
                <a16:creationId xmlns:a16="http://schemas.microsoft.com/office/drawing/2014/main" id="{5F3EBEC4-0C39-CB58-727B-BB811169A11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pic>
        <p:nvPicPr>
          <p:cNvPr id="8" name="Picture 7">
            <a:extLst>
              <a:ext uri="{FF2B5EF4-FFF2-40B4-BE49-F238E27FC236}">
                <a16:creationId xmlns:a16="http://schemas.microsoft.com/office/drawing/2014/main" id="{F8F16F69-AC32-2DE4-CEBC-8B519EB5C4F7}"/>
              </a:ext>
            </a:extLst>
          </p:cNvPr>
          <p:cNvPicPr>
            <a:picLocks noChangeAspect="1"/>
          </p:cNvPicPr>
          <p:nvPr/>
        </p:nvPicPr>
        <p:blipFill>
          <a:blip r:embed="rId2"/>
          <a:stretch>
            <a:fillRect/>
          </a:stretch>
        </p:blipFill>
        <p:spPr>
          <a:xfrm>
            <a:off x="1296735" y="2129574"/>
            <a:ext cx="9598530" cy="3199510"/>
          </a:xfrm>
          <a:prstGeom prst="rect">
            <a:avLst/>
          </a:prstGeom>
        </p:spPr>
      </p:pic>
    </p:spTree>
    <p:extLst>
      <p:ext uri="{BB962C8B-B14F-4D97-AF65-F5344CB8AC3E}">
        <p14:creationId xmlns:p14="http://schemas.microsoft.com/office/powerpoint/2010/main" val="4072785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a:xfrm>
            <a:off x="581192" y="702156"/>
            <a:ext cx="11029616" cy="1188720"/>
          </a:xfrm>
        </p:spPr>
        <p:txBody>
          <a:bodyPr>
            <a:normAutofit/>
          </a:bodyPr>
          <a:lstStyle/>
          <a:p>
            <a:r>
              <a:rPr lang="en-US"/>
              <a:t>Security Management Responsibilities</a:t>
            </a:r>
            <a:endParaRPr lang="en-PK" dirty="0"/>
          </a:p>
        </p:txBody>
      </p:sp>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F2554D8C-DB8A-2C16-7344-2CC4223D51EE}"/>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999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Cloud Security Advantages</a:t>
            </a:r>
            <a:endParaRPr lang="en-PK">
              <a:solidFill>
                <a:schemeClr val="tx1">
                  <a:lumMod val="85000"/>
                  <a:lumOff val="15000"/>
                </a:schemeClr>
              </a:solidFill>
            </a:endParaRPr>
          </a:p>
        </p:txBody>
      </p:sp>
      <p:sp>
        <p:nvSpPr>
          <p:cNvPr id="13" name="Rectangle 1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a:xfrm>
            <a:off x="581192" y="6423914"/>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FFFFFF">
                    <a:lumMod val="75000"/>
                    <a:lumOff val="2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8090386D-D02E-2F46-8824-F6160938CC72}"/>
              </a:ext>
            </a:extLst>
          </p:cNvPr>
          <p:cNvGraphicFramePr>
            <a:graphicFrameLocks noGrp="1"/>
          </p:cNvGraphicFramePr>
          <p:nvPr>
            <p:ph idx="1"/>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324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Security Management in Cloud Environments</a:t>
            </a:r>
            <a:endParaRPr lang="en-PK">
              <a:solidFill>
                <a:schemeClr val="bg1">
                  <a:lumMod val="85000"/>
                  <a:lumOff val="15000"/>
                </a:schemeClr>
              </a:solidFill>
            </a:endParaRPr>
          </a:p>
        </p:txBody>
      </p:sp>
      <p:sp>
        <p:nvSpPr>
          <p:cNvPr id="13" name="Rectangle 12">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5" name="Rectangle 14">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K" sz="1800" b="0" i="0" u="none" strike="noStrike" kern="1200" cap="none" spc="0" normalizeH="0" baseline="0" noProof="0">
              <a:ln>
                <a:noFill/>
              </a:ln>
              <a:solidFill>
                <a:srgbClr val="FFFFFF"/>
              </a:solidFill>
              <a:effectLst/>
              <a:uLnTx/>
              <a:uFillTx/>
              <a:latin typeface="Arial Nova Light" panose="020B0502020104020203"/>
              <a:ea typeface="+mn-ea"/>
              <a:cs typeface="+mn-cs"/>
            </a:endParaRPr>
          </a:p>
        </p:txBody>
      </p:sp>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a:xfrm>
            <a:off x="581192" y="6423656"/>
            <a:ext cx="691721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all" spc="0" normalizeH="0" baseline="0" noProof="0">
                <a:ln>
                  <a:noFill/>
                </a:ln>
                <a:solidFill>
                  <a:srgbClr val="000000">
                    <a:lumMod val="85000"/>
                    <a:lumOff val="15000"/>
                  </a:srgbClr>
                </a:solidFill>
                <a:effectLst/>
                <a:uLnTx/>
                <a:uFillTx/>
                <a:latin typeface="Arial Nova Light" panose="020B0502020104020203"/>
                <a:ea typeface="+mn-ea"/>
                <a:cs typeface="+mn-cs"/>
              </a:rPr>
              <a:t>CS4037 - Muhammad Sudais</a:t>
            </a:r>
          </a:p>
        </p:txBody>
      </p:sp>
      <p:graphicFrame>
        <p:nvGraphicFramePr>
          <p:cNvPr id="7" name="Rectangle 1">
            <a:extLst>
              <a:ext uri="{FF2B5EF4-FFF2-40B4-BE49-F238E27FC236}">
                <a16:creationId xmlns:a16="http://schemas.microsoft.com/office/drawing/2014/main" id="{16C1A6BB-BA96-66A0-189C-82CA7B0F49FD}"/>
              </a:ext>
            </a:extLst>
          </p:cNvPr>
          <p:cNvGraphicFramePr>
            <a:graphicFrameLocks noGrp="1"/>
          </p:cNvGraphicFramePr>
          <p:nvPr>
            <p:ph idx="1"/>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8782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p:txBody>
          <a:bodyPr/>
          <a:lstStyle/>
          <a:p>
            <a:r>
              <a:rPr lang="en-US" dirty="0"/>
              <a:t>Traditional vs. Cloud Computing Security</a:t>
            </a:r>
            <a:endParaRPr lang="en-PK" dirty="0"/>
          </a:p>
        </p:txBody>
      </p:sp>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sp>
        <p:nvSpPr>
          <p:cNvPr id="5" name="Rectangle 1">
            <a:extLst>
              <a:ext uri="{FF2B5EF4-FFF2-40B4-BE49-F238E27FC236}">
                <a16:creationId xmlns:a16="http://schemas.microsoft.com/office/drawing/2014/main" id="{BB781019-27DB-BBE3-8D13-A399092CC4A1}"/>
              </a:ext>
            </a:extLst>
          </p:cNvPr>
          <p:cNvSpPr>
            <a:spLocks noGrp="1" noChangeArrowheads="1"/>
          </p:cNvSpPr>
          <p:nvPr>
            <p:ph idx="1"/>
          </p:nvPr>
        </p:nvSpPr>
        <p:spPr bwMode="auto">
          <a:xfrm>
            <a:off x="581192" y="2131342"/>
            <a:ext cx="10904955" cy="4053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a:spcBef>
                <a:spcPts val="0"/>
              </a:spcBef>
              <a:spcAft>
                <a:spcPts val="0"/>
              </a:spcAft>
              <a:buFont typeface="Arial" panose="020B0604020202020204" pitchFamily="34" charset="0"/>
              <a:buChar char="•"/>
            </a:pPr>
            <a:r>
              <a:rPr lang="en-US" sz="1800" b="1" dirty="0"/>
              <a:t>Outsourcing Comparison:</a:t>
            </a:r>
            <a:endParaRPr lang="en-US" sz="1800" dirty="0"/>
          </a:p>
          <a:p>
            <a:pPr marL="1143000" lvl="2" indent="-228600">
              <a:spcBef>
                <a:spcPts val="0"/>
              </a:spcBef>
              <a:spcAft>
                <a:spcPts val="0"/>
              </a:spcAft>
              <a:buFont typeface="Arial" panose="020B0604020202020204" pitchFamily="34" charset="0"/>
              <a:buChar char="•"/>
            </a:pPr>
            <a:r>
              <a:rPr lang="en-US" sz="1600" dirty="0"/>
              <a:t>Both traditional and cloud computing involve outsourcing, with associated security risks.</a:t>
            </a:r>
          </a:p>
          <a:p>
            <a:pPr marL="1143000" lvl="2" indent="-228600">
              <a:spcBef>
                <a:spcPts val="0"/>
              </a:spcBef>
              <a:spcAft>
                <a:spcPts val="0"/>
              </a:spcAft>
              <a:buFont typeface="Arial" panose="020B0604020202020204" pitchFamily="34" charset="0"/>
              <a:buChar char="•"/>
            </a:pPr>
            <a:r>
              <a:rPr lang="en-US" sz="1600" dirty="0"/>
              <a:t>In traditional computing, enterprises often outsourced IT services to third parties.</a:t>
            </a:r>
          </a:p>
          <a:p>
            <a:pPr marL="742950" lvl="1" indent="-285750">
              <a:spcBef>
                <a:spcPts val="0"/>
              </a:spcBef>
              <a:spcAft>
                <a:spcPts val="0"/>
              </a:spcAft>
              <a:buFont typeface="Arial" panose="020B0604020202020204" pitchFamily="34" charset="0"/>
              <a:buChar char="•"/>
            </a:pPr>
            <a:r>
              <a:rPr lang="en-US" sz="1800" b="1" dirty="0"/>
              <a:t>Public Cloud Concerns:</a:t>
            </a:r>
            <a:endParaRPr lang="en-US" sz="1800" dirty="0"/>
          </a:p>
          <a:p>
            <a:pPr marL="1143000" lvl="2" indent="-228600">
              <a:spcBef>
                <a:spcPts val="0"/>
              </a:spcBef>
              <a:spcAft>
                <a:spcPts val="0"/>
              </a:spcAft>
              <a:buFont typeface="Arial" panose="020B0604020202020204" pitchFamily="34" charset="0"/>
              <a:buChar char="•"/>
            </a:pPr>
            <a:r>
              <a:rPr lang="en-US" sz="1600" dirty="0"/>
              <a:t>Public clouds raise concerns due to limited consumer control over security.</a:t>
            </a:r>
          </a:p>
          <a:p>
            <a:pPr marL="1143000" lvl="2" indent="-228600">
              <a:spcBef>
                <a:spcPts val="0"/>
              </a:spcBef>
              <a:spcAft>
                <a:spcPts val="0"/>
              </a:spcAft>
              <a:buFont typeface="Arial" panose="020B0604020202020204" pitchFamily="34" charset="0"/>
              <a:buChar char="•"/>
            </a:pPr>
            <a:r>
              <a:rPr lang="en-US" sz="1600" dirty="0"/>
              <a:t>Consumers may worry about the security of data and applications managed by third-party providers.</a:t>
            </a:r>
          </a:p>
          <a:p>
            <a:pPr marL="742950" lvl="1" indent="-285750">
              <a:spcBef>
                <a:spcPts val="0"/>
              </a:spcBef>
              <a:spcAft>
                <a:spcPts val="0"/>
              </a:spcAft>
              <a:buFont typeface="Arial" panose="020B0604020202020204" pitchFamily="34" charset="0"/>
              <a:buChar char="•"/>
            </a:pPr>
            <a:r>
              <a:rPr lang="en-US" sz="1800" b="1" dirty="0"/>
              <a:t>Third-Party Management:</a:t>
            </a:r>
            <a:endParaRPr lang="en-US" sz="1800" dirty="0"/>
          </a:p>
          <a:p>
            <a:pPr marL="1143000" lvl="2" indent="-228600">
              <a:spcBef>
                <a:spcPts val="0"/>
              </a:spcBef>
              <a:spcAft>
                <a:spcPts val="0"/>
              </a:spcAft>
              <a:buFont typeface="Arial" panose="020B0604020202020204" pitchFamily="34" charset="0"/>
              <a:buChar char="•"/>
            </a:pPr>
            <a:r>
              <a:rPr lang="en-US" sz="1600" dirty="0"/>
              <a:t>Security risks are inherent in both cloud and traditional outsourcing scenarios.</a:t>
            </a:r>
          </a:p>
          <a:p>
            <a:pPr marL="1143000" lvl="2" indent="-228600">
              <a:spcBef>
                <a:spcPts val="0"/>
              </a:spcBef>
              <a:spcAft>
                <a:spcPts val="0"/>
              </a:spcAft>
              <a:buFont typeface="Arial" panose="020B0604020202020204" pitchFamily="34" charset="0"/>
              <a:buChar char="•"/>
            </a:pPr>
            <a:r>
              <a:rPr lang="en-US" sz="1600" dirty="0"/>
              <a:t>Trust in third-party vendors is crucial for managing these risks effectively.</a:t>
            </a:r>
          </a:p>
          <a:p>
            <a:pPr marL="742950" lvl="1" indent="-285750">
              <a:spcBef>
                <a:spcPts val="0"/>
              </a:spcBef>
              <a:spcAft>
                <a:spcPts val="0"/>
              </a:spcAft>
              <a:buFont typeface="Arial" panose="020B0604020202020204" pitchFamily="34" charset="0"/>
              <a:buChar char="•"/>
            </a:pPr>
            <a:r>
              <a:rPr lang="en-US" sz="1800" b="1" dirty="0"/>
              <a:t>Provider Reputation:</a:t>
            </a:r>
            <a:endParaRPr lang="en-US" sz="1800" dirty="0"/>
          </a:p>
          <a:p>
            <a:pPr marL="1143000" lvl="2" indent="-228600">
              <a:spcBef>
                <a:spcPts val="0"/>
              </a:spcBef>
              <a:spcAft>
                <a:spcPts val="0"/>
              </a:spcAft>
              <a:buFont typeface="Arial" panose="020B0604020202020204" pitchFamily="34" charset="0"/>
              <a:buChar char="•"/>
            </a:pPr>
            <a:r>
              <a:rPr lang="en-US" sz="1600" dirty="0"/>
              <a:t>Major cloud providers with strong reputations (e.g., Google, Amazon, Microsoft) offer robust security measures.</a:t>
            </a:r>
          </a:p>
          <a:p>
            <a:pPr marL="1143000" lvl="2" indent="-228600">
              <a:spcBef>
                <a:spcPts val="0"/>
              </a:spcBef>
              <a:spcAft>
                <a:spcPts val="0"/>
              </a:spcAft>
              <a:buFont typeface="Arial" panose="020B0604020202020204" pitchFamily="34" charset="0"/>
              <a:buChar char="•"/>
            </a:pPr>
            <a:r>
              <a:rPr lang="en-US" sz="1600" dirty="0"/>
              <a:t>Adoption of services from reputable providers can mitigate security concerns and offer better protection.</a:t>
            </a:r>
          </a:p>
        </p:txBody>
      </p:sp>
    </p:spTree>
    <p:extLst>
      <p:ext uri="{BB962C8B-B14F-4D97-AF65-F5344CB8AC3E}">
        <p14:creationId xmlns:p14="http://schemas.microsoft.com/office/powerpoint/2010/main" val="616146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p:txBody>
          <a:bodyPr/>
          <a:lstStyle/>
          <a:p>
            <a:r>
              <a:rPr lang="en-US"/>
              <a:t>Security Policies in Cloud Computing</a:t>
            </a:r>
            <a:endParaRPr lang="en-PK" dirty="0"/>
          </a:p>
        </p:txBody>
      </p:sp>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graphicFrame>
        <p:nvGraphicFramePr>
          <p:cNvPr id="8" name="Rectangle 2">
            <a:extLst>
              <a:ext uri="{FF2B5EF4-FFF2-40B4-BE49-F238E27FC236}">
                <a16:creationId xmlns:a16="http://schemas.microsoft.com/office/drawing/2014/main" id="{3A5A70F4-8BB7-E1EA-DFA1-6E03FD4B11FE}"/>
              </a:ext>
            </a:extLst>
          </p:cNvPr>
          <p:cNvGraphicFramePr>
            <a:graphicFrameLocks noGrp="1"/>
          </p:cNvGraphicFramePr>
          <p:nvPr>
            <p:ph idx="1"/>
          </p:nvPr>
        </p:nvGraphicFramePr>
        <p:xfrm>
          <a:off x="581192" y="2174637"/>
          <a:ext cx="11029616" cy="3539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470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p:txBody>
          <a:bodyPr/>
          <a:lstStyle/>
          <a:p>
            <a:r>
              <a:rPr lang="en-US" dirty="0"/>
              <a:t>Trusted Cloud Computing</a:t>
            </a:r>
            <a:endParaRPr lang="en-PK" dirty="0"/>
          </a:p>
        </p:txBody>
      </p:sp>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graphicFrame>
        <p:nvGraphicFramePr>
          <p:cNvPr id="9" name="Rectangle 3">
            <a:extLst>
              <a:ext uri="{FF2B5EF4-FFF2-40B4-BE49-F238E27FC236}">
                <a16:creationId xmlns:a16="http://schemas.microsoft.com/office/drawing/2014/main" id="{DE0F6D95-C264-811B-FC3D-01E1A505A2CA}"/>
              </a:ext>
            </a:extLst>
          </p:cNvPr>
          <p:cNvGraphicFramePr>
            <a:graphicFrameLocks noGrp="1"/>
          </p:cNvGraphicFramePr>
          <p:nvPr>
            <p:ph idx="1"/>
          </p:nvPr>
        </p:nvGraphicFramePr>
        <p:xfrm>
          <a:off x="581192" y="1977825"/>
          <a:ext cx="11029616" cy="4359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369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9253-C9EC-9EB7-B0BA-EA2EC5969789}"/>
              </a:ext>
            </a:extLst>
          </p:cNvPr>
          <p:cNvSpPr>
            <a:spLocks noGrp="1"/>
          </p:cNvSpPr>
          <p:nvPr>
            <p:ph type="title"/>
          </p:nvPr>
        </p:nvSpPr>
        <p:spPr/>
        <p:txBody>
          <a:bodyPr/>
          <a:lstStyle/>
          <a:p>
            <a:r>
              <a:rPr lang="en-US" dirty="0"/>
              <a:t>How to Make a Cloud Service Trusted</a:t>
            </a:r>
            <a:endParaRPr lang="en-PK" dirty="0"/>
          </a:p>
        </p:txBody>
      </p:sp>
      <p:graphicFrame>
        <p:nvGraphicFramePr>
          <p:cNvPr id="6" name="Content Placeholder 2">
            <a:extLst>
              <a:ext uri="{FF2B5EF4-FFF2-40B4-BE49-F238E27FC236}">
                <a16:creationId xmlns:a16="http://schemas.microsoft.com/office/drawing/2014/main" id="{55471CFB-832F-CE3E-EC88-B71C64237689}"/>
              </a:ext>
            </a:extLst>
          </p:cNvPr>
          <p:cNvGraphicFramePr>
            <a:graphicFrameLocks noGrp="1"/>
          </p:cNvGraphicFramePr>
          <p:nvPr>
            <p:ph idx="1"/>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6593ED87-B148-53DB-C799-B53B19B3FD0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a:ln>
                  <a:noFill/>
                </a:ln>
                <a:solidFill>
                  <a:srgbClr val="000000">
                    <a:lumMod val="75000"/>
                    <a:lumOff val="25000"/>
                  </a:srgbClr>
                </a:solidFill>
                <a:effectLst/>
                <a:uLnTx/>
                <a:uFillTx/>
                <a:latin typeface="Arial Nova Light" panose="020B0502020104020203"/>
                <a:ea typeface="+mn-ea"/>
                <a:cs typeface="+mn-cs"/>
              </a:rPr>
              <a:t>CS4037 - Muhammad Sudais</a:t>
            </a:r>
            <a:endParaRPr kumimoji="0" lang="en-US" sz="800" b="0" i="0" u="none" strike="noStrike" kern="1200" cap="all" spc="0" normalizeH="0" baseline="0" noProof="0" dirty="0">
              <a:ln>
                <a:noFill/>
              </a:ln>
              <a:solidFill>
                <a:srgbClr val="000000">
                  <a:lumMod val="75000"/>
                  <a:lumOff val="25000"/>
                </a:srgbClr>
              </a:solidFill>
              <a:effectLst/>
              <a:uLnTx/>
              <a:uFillTx/>
              <a:latin typeface="Arial Nova Light" panose="020B0502020104020203"/>
              <a:ea typeface="+mn-ea"/>
              <a:cs typeface="+mn-cs"/>
            </a:endParaRPr>
          </a:p>
        </p:txBody>
      </p:sp>
    </p:spTree>
    <p:extLst>
      <p:ext uri="{BB962C8B-B14F-4D97-AF65-F5344CB8AC3E}">
        <p14:creationId xmlns:p14="http://schemas.microsoft.com/office/powerpoint/2010/main" val="1697728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E06FCEF4-3A55-C0E4-2BE9-193E2A25E0D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8C8AA8E5-D86F-57AD-77C7-B603600C1AF2}"/>
              </a:ext>
            </a:extLst>
          </p:cNvPr>
          <p:cNvSpPr>
            <a:spLocks noGrp="1"/>
          </p:cNvSpPr>
          <p:nvPr>
            <p:ph type="title"/>
          </p:nvPr>
        </p:nvSpPr>
        <p:spPr>
          <a:xfrm>
            <a:off x="440316" y="301560"/>
            <a:ext cx="7572974" cy="3569242"/>
          </a:xfrm>
        </p:spPr>
        <p:txBody>
          <a:bodyPr vert="horz" lIns="91440" tIns="45720" rIns="91440" bIns="45720" rtlCol="0" anchor="t">
            <a:normAutofit/>
          </a:bodyPr>
          <a:lstStyle/>
          <a:p>
            <a:br>
              <a:rPr lang="en-US" sz="3200" b="1" dirty="0">
                <a:solidFill>
                  <a:schemeClr val="tx1"/>
                </a:solidFill>
              </a:rPr>
            </a:br>
            <a:r>
              <a:rPr lang="en-US" sz="3200" dirty="0">
                <a:solidFill>
                  <a:schemeClr val="tx1"/>
                </a:solidFill>
              </a:rPr>
              <a:t>CHAPTER 3</a:t>
            </a:r>
            <a:br>
              <a:rPr lang="en-US" sz="3200" b="1" dirty="0">
                <a:solidFill>
                  <a:schemeClr val="tx1"/>
                </a:solidFill>
              </a:rPr>
            </a:br>
            <a:r>
              <a:rPr lang="en-US" sz="4000" b="1" dirty="0">
                <a:solidFill>
                  <a:schemeClr val="tx1"/>
                </a:solidFill>
              </a:rPr>
              <a:t>Microsoft Azure Cloud </a:t>
            </a:r>
            <a:r>
              <a:rPr lang="en-US" sz="4400" b="1" dirty="0">
                <a:solidFill>
                  <a:schemeClr val="tx1"/>
                </a:solidFill>
              </a:rPr>
              <a:t>Compute Services</a:t>
            </a:r>
            <a:endParaRPr lang="en-US" sz="3200" b="1" dirty="0">
              <a:solidFill>
                <a:schemeClr val="tx1"/>
              </a:solidFill>
            </a:endParaRPr>
          </a:p>
        </p:txBody>
      </p:sp>
      <p:sp>
        <p:nvSpPr>
          <p:cNvPr id="3" name="Content Placeholder 2">
            <a:extLst>
              <a:ext uri="{FF2B5EF4-FFF2-40B4-BE49-F238E27FC236}">
                <a16:creationId xmlns:a16="http://schemas.microsoft.com/office/drawing/2014/main" id="{FA123D3D-099D-40B4-2DFB-4B808DE51781}"/>
              </a:ext>
            </a:extLst>
          </p:cNvPr>
          <p:cNvSpPr>
            <a:spLocks noGrp="1"/>
          </p:cNvSpPr>
          <p:nvPr>
            <p:ph idx="1"/>
          </p:nvPr>
        </p:nvSpPr>
        <p:spPr>
          <a:xfrm>
            <a:off x="7364361" y="4942982"/>
            <a:ext cx="4827639"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LEARNING MICROSOFT AZURE</a:t>
            </a:r>
          </a:p>
        </p:txBody>
      </p:sp>
      <p:sp>
        <p:nvSpPr>
          <p:cNvPr id="4" name="Footer Placeholder 3">
            <a:extLst>
              <a:ext uri="{FF2B5EF4-FFF2-40B4-BE49-F238E27FC236}">
                <a16:creationId xmlns:a16="http://schemas.microsoft.com/office/drawing/2014/main" id="{F5B745E2-B198-1C04-3E74-A82C49351909}"/>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algn="r" defTabSz="457200">
              <a:spcAft>
                <a:spcPts val="600"/>
              </a:spcAft>
            </a:pPr>
            <a:r>
              <a:rPr lang="en-US" sz="1000" kern="1200" cap="all">
                <a:solidFill>
                  <a:schemeClr val="tx1"/>
                </a:solidFill>
                <a:latin typeface="+mn-lt"/>
                <a:ea typeface="+mn-ea"/>
                <a:cs typeface="+mn-cs"/>
              </a:rPr>
              <a:t>CS4037 - Muhammad Sudais</a:t>
            </a:r>
            <a:endParaRPr lang="en-US" sz="1000" kern="1200" cap="all" dirty="0">
              <a:solidFill>
                <a:schemeClr val="tx1"/>
              </a:solidFill>
              <a:latin typeface="+mn-lt"/>
              <a:ea typeface="+mn-ea"/>
              <a:cs typeface="+mn-cs"/>
            </a:endParaRPr>
          </a:p>
        </p:txBody>
      </p:sp>
    </p:spTree>
    <p:extLst>
      <p:ext uri="{BB962C8B-B14F-4D97-AF65-F5344CB8AC3E}">
        <p14:creationId xmlns:p14="http://schemas.microsoft.com/office/powerpoint/2010/main" val="71721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F516-C679-F3CE-2CF9-F87623A4757C}"/>
              </a:ext>
            </a:extLst>
          </p:cNvPr>
          <p:cNvSpPr>
            <a:spLocks noGrp="1"/>
          </p:cNvSpPr>
          <p:nvPr>
            <p:ph type="title"/>
          </p:nvPr>
        </p:nvSpPr>
        <p:spPr/>
        <p:txBody>
          <a:bodyPr/>
          <a:lstStyle/>
          <a:p>
            <a:r>
              <a:rPr lang="en-US" dirty="0"/>
              <a:t>Introduction to Azure Compute Services</a:t>
            </a:r>
            <a:endParaRPr lang="en-PK" dirty="0"/>
          </a:p>
        </p:txBody>
      </p:sp>
      <p:sp>
        <p:nvSpPr>
          <p:cNvPr id="3" name="Content Placeholder 2">
            <a:extLst>
              <a:ext uri="{FF2B5EF4-FFF2-40B4-BE49-F238E27FC236}">
                <a16:creationId xmlns:a16="http://schemas.microsoft.com/office/drawing/2014/main" id="{E01D87C9-A7FE-F8CF-74ED-B68C2CF5B633}"/>
              </a:ext>
            </a:extLst>
          </p:cNvPr>
          <p:cNvSpPr>
            <a:spLocks noGrp="1"/>
          </p:cNvSpPr>
          <p:nvPr>
            <p:ph idx="1"/>
          </p:nvPr>
        </p:nvSpPr>
        <p:spPr>
          <a:xfrm>
            <a:off x="581192" y="1890876"/>
            <a:ext cx="11029615" cy="3634486"/>
          </a:xfrm>
        </p:spPr>
        <p:txBody>
          <a:bodyPr/>
          <a:lstStyle/>
          <a:p>
            <a:r>
              <a:rPr lang="en-US" dirty="0"/>
              <a:t>Overview of Microsoft Azure: A leading cloud provider offering a wide array of cloud services for businesses.</a:t>
            </a:r>
          </a:p>
          <a:p>
            <a:pPr lvl="1"/>
            <a:r>
              <a:rPr lang="en-US" dirty="0"/>
              <a:t>Azure Compute Services: Empower organizations to run workloads in the cloud with scalable and flexible compute resources.</a:t>
            </a:r>
          </a:p>
          <a:p>
            <a:r>
              <a:rPr lang="en-US" dirty="0"/>
              <a:t>Key Use Cases:</a:t>
            </a:r>
          </a:p>
          <a:p>
            <a:pPr lvl="1"/>
            <a:r>
              <a:rPr lang="en-US" dirty="0"/>
              <a:t>Application migration from on-premises to cloud</a:t>
            </a:r>
          </a:p>
          <a:p>
            <a:pPr lvl="1"/>
            <a:r>
              <a:rPr lang="en-US" dirty="0"/>
              <a:t>Containerization to run apps in isolated environments</a:t>
            </a:r>
          </a:p>
          <a:p>
            <a:pPr lvl="1"/>
            <a:r>
              <a:rPr lang="en-US" dirty="0"/>
              <a:t>Modernization of legacy systems using cloud-native services</a:t>
            </a:r>
            <a:endParaRPr lang="en-PK" dirty="0"/>
          </a:p>
        </p:txBody>
      </p:sp>
      <p:sp>
        <p:nvSpPr>
          <p:cNvPr id="4" name="Footer Placeholder 3">
            <a:extLst>
              <a:ext uri="{FF2B5EF4-FFF2-40B4-BE49-F238E27FC236}">
                <a16:creationId xmlns:a16="http://schemas.microsoft.com/office/drawing/2014/main" id="{359FAFC2-4345-F620-5407-835393A9932A}"/>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365574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3" name="Rectangle 22">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1" name="Rectangle 20">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700F750B-AB5B-433B-FC6B-F13A2FAB0C08}"/>
              </a:ext>
            </a:extLst>
          </p:cNvPr>
          <p:cNvSpPr>
            <a:spLocks noGrp="1"/>
          </p:cNvSpPr>
          <p:nvPr>
            <p:ph type="title"/>
          </p:nvPr>
        </p:nvSpPr>
        <p:spPr>
          <a:xfrm>
            <a:off x="601255" y="702155"/>
            <a:ext cx="3409783" cy="1300365"/>
          </a:xfrm>
        </p:spPr>
        <p:txBody>
          <a:bodyPr>
            <a:normAutofit/>
          </a:bodyPr>
          <a:lstStyle/>
          <a:p>
            <a:r>
              <a:rPr lang="en-US">
                <a:solidFill>
                  <a:srgbClr val="FFFFFF"/>
                </a:solidFill>
              </a:rPr>
              <a:t>NIST cloud reference architecture</a:t>
            </a:r>
            <a:endParaRPr lang="en-PK">
              <a:solidFill>
                <a:srgbClr val="FFFFFF"/>
              </a:solidFill>
            </a:endParaRPr>
          </a:p>
        </p:txBody>
      </p:sp>
      <p:sp>
        <p:nvSpPr>
          <p:cNvPr id="3" name="Content Placeholder 2">
            <a:extLst>
              <a:ext uri="{FF2B5EF4-FFF2-40B4-BE49-F238E27FC236}">
                <a16:creationId xmlns:a16="http://schemas.microsoft.com/office/drawing/2014/main" id="{E9964CE3-F3D2-29B1-EB7F-99AC13D8FE28}"/>
              </a:ext>
            </a:extLst>
          </p:cNvPr>
          <p:cNvSpPr>
            <a:spLocks noGrp="1"/>
          </p:cNvSpPr>
          <p:nvPr>
            <p:ph idx="1"/>
          </p:nvPr>
        </p:nvSpPr>
        <p:spPr>
          <a:xfrm>
            <a:off x="601255" y="2177142"/>
            <a:ext cx="3409782" cy="3823607"/>
          </a:xfrm>
        </p:spPr>
        <p:txBody>
          <a:bodyPr>
            <a:normAutofit/>
          </a:bodyPr>
          <a:lstStyle/>
          <a:p>
            <a:pPr>
              <a:lnSpc>
                <a:spcPct val="110000"/>
              </a:lnSpc>
            </a:pPr>
            <a:r>
              <a:rPr lang="en-US" dirty="0">
                <a:solidFill>
                  <a:srgbClr val="FFFFFF"/>
                </a:solidFill>
              </a:rPr>
              <a:t>The NIST cloud reference architecture provides a high-level, vendor-neutral model.</a:t>
            </a:r>
          </a:p>
          <a:p>
            <a:pPr>
              <a:lnSpc>
                <a:spcPct val="110000"/>
              </a:lnSpc>
            </a:pPr>
            <a:r>
              <a:rPr lang="en-US" dirty="0">
                <a:solidFill>
                  <a:srgbClr val="FFFFFF"/>
                </a:solidFill>
              </a:rPr>
              <a:t>Designed to facilitate the understanding of cloud computing by focusing on what cloud services should offer, without specifying how they should be implemented. </a:t>
            </a:r>
          </a:p>
          <a:p>
            <a:pPr>
              <a:lnSpc>
                <a:spcPct val="110000"/>
              </a:lnSpc>
            </a:pPr>
            <a:r>
              <a:rPr lang="en-US" dirty="0">
                <a:solidFill>
                  <a:srgbClr val="FFFFFF"/>
                </a:solidFill>
              </a:rPr>
              <a:t>Published in 2011, it aims to address limitations in existing models that were either product-specific or incomplete.</a:t>
            </a:r>
          </a:p>
        </p:txBody>
      </p:sp>
      <p:pic>
        <p:nvPicPr>
          <p:cNvPr id="8" name="Picture 7" descr="A diagram of a cloud service&#10;&#10;Description automatically generated">
            <a:extLst>
              <a:ext uri="{FF2B5EF4-FFF2-40B4-BE49-F238E27FC236}">
                <a16:creationId xmlns:a16="http://schemas.microsoft.com/office/drawing/2014/main" id="{842A8D23-6164-A2D0-8AF9-09F5FC74815F}"/>
              </a:ext>
            </a:extLst>
          </p:cNvPr>
          <p:cNvPicPr>
            <a:picLocks noChangeAspect="1"/>
          </p:cNvPicPr>
          <p:nvPr/>
        </p:nvPicPr>
        <p:blipFill>
          <a:blip r:embed="rId2"/>
          <a:stretch>
            <a:fillRect/>
          </a:stretch>
        </p:blipFill>
        <p:spPr>
          <a:xfrm>
            <a:off x="4987736" y="936141"/>
            <a:ext cx="6040493" cy="4968305"/>
          </a:xfrm>
          <a:prstGeom prst="rect">
            <a:avLst/>
          </a:prstGeom>
        </p:spPr>
      </p:pic>
      <p:sp>
        <p:nvSpPr>
          <p:cNvPr id="4" name="Footer Placeholder 3">
            <a:extLst>
              <a:ext uri="{FF2B5EF4-FFF2-40B4-BE49-F238E27FC236}">
                <a16:creationId xmlns:a16="http://schemas.microsoft.com/office/drawing/2014/main" id="{E82268E1-42D0-FDD5-1CB3-D0BBA7D356A9}"/>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121635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FA0E004-462D-E39D-04BB-20BABAAD5B5E}"/>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What is Azure Compute?</a:t>
            </a:r>
            <a:endParaRPr lang="en-PK">
              <a:solidFill>
                <a:srgbClr val="FFFEFF"/>
              </a:solidFill>
            </a:endParaRPr>
          </a:p>
        </p:txBody>
      </p:sp>
      <p:sp>
        <p:nvSpPr>
          <p:cNvPr id="3" name="Content Placeholder 2">
            <a:extLst>
              <a:ext uri="{FF2B5EF4-FFF2-40B4-BE49-F238E27FC236}">
                <a16:creationId xmlns:a16="http://schemas.microsoft.com/office/drawing/2014/main" id="{AB8DF39A-FF9A-EAF5-D4F4-2D96FD245A3C}"/>
              </a:ext>
            </a:extLst>
          </p:cNvPr>
          <p:cNvSpPr>
            <a:spLocks noGrp="1"/>
          </p:cNvSpPr>
          <p:nvPr>
            <p:ph idx="1"/>
          </p:nvPr>
        </p:nvSpPr>
        <p:spPr>
          <a:xfrm>
            <a:off x="4534935" y="1037968"/>
            <a:ext cx="6725899" cy="4820832"/>
          </a:xfrm>
        </p:spPr>
        <p:txBody>
          <a:bodyPr>
            <a:normAutofit/>
          </a:bodyPr>
          <a:lstStyle/>
          <a:p>
            <a:r>
              <a:rPr lang="en-US" dirty="0"/>
              <a:t>On-demand Computing Resources:</a:t>
            </a:r>
          </a:p>
          <a:p>
            <a:pPr lvl="1"/>
            <a:r>
              <a:rPr lang="en-US" dirty="0"/>
              <a:t>Virtual Disks: High-capacity storage that can be attached to VMs.</a:t>
            </a:r>
          </a:p>
          <a:p>
            <a:pPr lvl="1"/>
            <a:r>
              <a:rPr lang="en-US" dirty="0"/>
              <a:t>Memory and Processors: Scalable resources to handle varying workloads.</a:t>
            </a:r>
          </a:p>
          <a:p>
            <a:pPr lvl="1"/>
            <a:r>
              <a:rPr lang="en-US" dirty="0"/>
              <a:t>Networking: Private and public networking solutions to connect resources securely.</a:t>
            </a:r>
          </a:p>
          <a:p>
            <a:r>
              <a:rPr lang="en-US" dirty="0"/>
              <a:t>Flexible Pricing Models:</a:t>
            </a:r>
          </a:p>
          <a:p>
            <a:pPr lvl="1"/>
            <a:r>
              <a:rPr lang="en-US" dirty="0"/>
              <a:t>Pay-as-you-go: Pay only for the resources you use.</a:t>
            </a:r>
          </a:p>
          <a:p>
            <a:pPr lvl="1"/>
            <a:r>
              <a:rPr lang="en-US" dirty="0"/>
              <a:t>Reserved Instances: Lock in lower prices for longer commitments.</a:t>
            </a:r>
          </a:p>
          <a:p>
            <a:r>
              <a:rPr lang="en-US" dirty="0"/>
              <a:t>Rapid Deployment: Cloud computing services can be provisioned in minutes, reducing infrastructure setup time.</a:t>
            </a:r>
          </a:p>
          <a:p>
            <a:endParaRPr lang="en-PK" dirty="0"/>
          </a:p>
        </p:txBody>
      </p:sp>
      <p:sp>
        <p:nvSpPr>
          <p:cNvPr id="4" name="Footer Placeholder 3">
            <a:extLst>
              <a:ext uri="{FF2B5EF4-FFF2-40B4-BE49-F238E27FC236}">
                <a16:creationId xmlns:a16="http://schemas.microsoft.com/office/drawing/2014/main" id="{B7E54F9A-31E0-F805-D605-4B8BDC12DD1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40906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FA0E004-462D-E39D-04BB-20BABAAD5B5E}"/>
              </a:ext>
            </a:extLst>
          </p:cNvPr>
          <p:cNvSpPr>
            <a:spLocks noGrp="1"/>
          </p:cNvSpPr>
          <p:nvPr>
            <p:ph type="title"/>
          </p:nvPr>
        </p:nvSpPr>
        <p:spPr>
          <a:xfrm>
            <a:off x="771149" y="1037967"/>
            <a:ext cx="2965110" cy="4709131"/>
          </a:xfrm>
        </p:spPr>
        <p:txBody>
          <a:bodyPr anchor="ctr">
            <a:normAutofit/>
          </a:bodyPr>
          <a:lstStyle/>
          <a:p>
            <a:r>
              <a:rPr lang="en-US" dirty="0">
                <a:solidFill>
                  <a:srgbClr val="FFFEFF"/>
                </a:solidFill>
              </a:rPr>
              <a:t>Key Azure Compute Services</a:t>
            </a:r>
            <a:endParaRPr lang="en-PK" dirty="0">
              <a:solidFill>
                <a:srgbClr val="FFFEFF"/>
              </a:solidFill>
            </a:endParaRPr>
          </a:p>
        </p:txBody>
      </p:sp>
      <p:sp>
        <p:nvSpPr>
          <p:cNvPr id="3" name="Content Placeholder 2">
            <a:extLst>
              <a:ext uri="{FF2B5EF4-FFF2-40B4-BE49-F238E27FC236}">
                <a16:creationId xmlns:a16="http://schemas.microsoft.com/office/drawing/2014/main" id="{AB8DF39A-FF9A-EAF5-D4F4-2D96FD245A3C}"/>
              </a:ext>
            </a:extLst>
          </p:cNvPr>
          <p:cNvSpPr>
            <a:spLocks noGrp="1"/>
          </p:cNvSpPr>
          <p:nvPr>
            <p:ph idx="1"/>
          </p:nvPr>
        </p:nvSpPr>
        <p:spPr>
          <a:xfrm>
            <a:off x="4534935" y="1037968"/>
            <a:ext cx="6725899" cy="4820832"/>
          </a:xfrm>
        </p:spPr>
        <p:txBody>
          <a:bodyPr>
            <a:normAutofit/>
          </a:bodyPr>
          <a:lstStyle/>
          <a:p>
            <a:r>
              <a:rPr lang="en-US" dirty="0"/>
              <a:t>Azure Virtual Machines (VMs): Traditional IaaS model offering full control over OS and infrastructure.</a:t>
            </a:r>
          </a:p>
          <a:p>
            <a:r>
              <a:rPr lang="en-US" dirty="0"/>
              <a:t>Azure VM Scale Sets: Autoscaling feature that enables the creation of thousands of identical VMs to meet demand.</a:t>
            </a:r>
          </a:p>
          <a:p>
            <a:r>
              <a:rPr lang="en-US" dirty="0"/>
              <a:t>Azure App Services: PaaS offering for building and hosting web apps, APIs, and mobile backends without managing infrastructure.</a:t>
            </a:r>
          </a:p>
          <a:p>
            <a:r>
              <a:rPr lang="en-US" dirty="0"/>
              <a:t>Azure Container Apps: Lightweight, cloud-native applications that run in containers, making them portable and scalable.</a:t>
            </a:r>
          </a:p>
          <a:p>
            <a:r>
              <a:rPr lang="en-US" dirty="0"/>
              <a:t>Azure Functions: Serverless compute for event-driven workloads, automatically scaling based on demand.</a:t>
            </a:r>
          </a:p>
          <a:p>
            <a:r>
              <a:rPr lang="en-US" dirty="0"/>
              <a:t>Azure Kubernetes Service (AKS): Managed container orchestration for running Kubernetes clusters in the cloud.</a:t>
            </a:r>
          </a:p>
        </p:txBody>
      </p:sp>
      <p:sp>
        <p:nvSpPr>
          <p:cNvPr id="4" name="Footer Placeholder 3">
            <a:extLst>
              <a:ext uri="{FF2B5EF4-FFF2-40B4-BE49-F238E27FC236}">
                <a16:creationId xmlns:a16="http://schemas.microsoft.com/office/drawing/2014/main" id="{B7E54F9A-31E0-F805-D605-4B8BDC12DD1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969590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14977D4E-A643-A7F8-3820-3FB9FC002E2E}"/>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Compute Benefits</a:t>
            </a:r>
            <a:endParaRPr lang="en-PK">
              <a:solidFill>
                <a:srgbClr val="FFFEFF"/>
              </a:solidFill>
            </a:endParaRPr>
          </a:p>
        </p:txBody>
      </p:sp>
      <p:sp>
        <p:nvSpPr>
          <p:cNvPr id="3" name="Content Placeholder 2">
            <a:extLst>
              <a:ext uri="{FF2B5EF4-FFF2-40B4-BE49-F238E27FC236}">
                <a16:creationId xmlns:a16="http://schemas.microsoft.com/office/drawing/2014/main" id="{4525D548-974F-366A-43DA-6C9F98F2D2ED}"/>
              </a:ext>
            </a:extLst>
          </p:cNvPr>
          <p:cNvSpPr>
            <a:spLocks noGrp="1"/>
          </p:cNvSpPr>
          <p:nvPr>
            <p:ph idx="1"/>
          </p:nvPr>
        </p:nvSpPr>
        <p:spPr>
          <a:xfrm>
            <a:off x="4534935" y="1037968"/>
            <a:ext cx="6725899" cy="4820832"/>
          </a:xfrm>
        </p:spPr>
        <p:txBody>
          <a:bodyPr>
            <a:normAutofit/>
          </a:bodyPr>
          <a:lstStyle/>
          <a:p>
            <a:r>
              <a:rPr lang="en-US" dirty="0"/>
              <a:t>Fully Managed Systems: Reduce operational overhead with Microsoft managing infrastructure.</a:t>
            </a:r>
          </a:p>
          <a:p>
            <a:r>
              <a:rPr lang="en-US" dirty="0"/>
              <a:t>Better Security: Built-in security controls, compliance certifications, and access management.</a:t>
            </a:r>
          </a:p>
          <a:p>
            <a:r>
              <a:rPr lang="en-US" dirty="0"/>
              <a:t>Innovation &amp; Rapid Development: Scale up or down quickly, enabling teams to innovate without waiting for hardware procurement.</a:t>
            </a:r>
          </a:p>
          <a:p>
            <a:r>
              <a:rPr lang="en-US" dirty="0"/>
              <a:t>Cost Savings: Avoid upfront capital expenses for physical infrastructure and pay only for what you use.</a:t>
            </a:r>
          </a:p>
          <a:p>
            <a:r>
              <a:rPr lang="en-US" dirty="0"/>
              <a:t>Hybrid and On-Premises Support: Connect existing on-premises resources to Azure for hybrid cloud solutions.</a:t>
            </a:r>
          </a:p>
        </p:txBody>
      </p:sp>
      <p:sp>
        <p:nvSpPr>
          <p:cNvPr id="4" name="Footer Placeholder 3">
            <a:extLst>
              <a:ext uri="{FF2B5EF4-FFF2-40B4-BE49-F238E27FC236}">
                <a16:creationId xmlns:a16="http://schemas.microsoft.com/office/drawing/2014/main" id="{64B57855-0424-73E8-EEB1-AF2D55A793BB}"/>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436635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12F882C1-C7A8-890E-F66A-B43AC576E439}"/>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Azure Virtual Machines</a:t>
            </a:r>
            <a:endParaRPr lang="en-PK" dirty="0">
              <a:solidFill>
                <a:srgbClr val="FFFEFF"/>
              </a:solidFill>
            </a:endParaRPr>
          </a:p>
        </p:txBody>
      </p:sp>
      <p:sp>
        <p:nvSpPr>
          <p:cNvPr id="3" name="Content Placeholder 2">
            <a:extLst>
              <a:ext uri="{FF2B5EF4-FFF2-40B4-BE49-F238E27FC236}">
                <a16:creationId xmlns:a16="http://schemas.microsoft.com/office/drawing/2014/main" id="{86DB42B7-BE43-776A-C6E1-92BD95F00D48}"/>
              </a:ext>
            </a:extLst>
          </p:cNvPr>
          <p:cNvSpPr>
            <a:spLocks noGrp="1"/>
          </p:cNvSpPr>
          <p:nvPr>
            <p:ph idx="1"/>
          </p:nvPr>
        </p:nvSpPr>
        <p:spPr>
          <a:xfrm>
            <a:off x="4534935" y="1037968"/>
            <a:ext cx="6725899" cy="4820832"/>
          </a:xfrm>
        </p:spPr>
        <p:txBody>
          <a:bodyPr>
            <a:normAutofit/>
          </a:bodyPr>
          <a:lstStyle/>
          <a:p>
            <a:r>
              <a:rPr lang="en-US" dirty="0"/>
              <a:t>Full Infrastructure Control: Ideal for organizations that want complete control over their infrastructure, including OS management.</a:t>
            </a:r>
          </a:p>
          <a:p>
            <a:r>
              <a:rPr lang="en-US" dirty="0"/>
              <a:t>OS Support:</a:t>
            </a:r>
          </a:p>
          <a:p>
            <a:pPr lvl="1"/>
            <a:r>
              <a:rPr lang="en-US" dirty="0"/>
              <a:t>Windows: Full range of Windows Server versions.</a:t>
            </a:r>
          </a:p>
          <a:p>
            <a:pPr lvl="1"/>
            <a:r>
              <a:rPr lang="en-US" dirty="0"/>
              <a:t>Linux: Popular distributions like Ubuntu, CentOS, and RedHat.</a:t>
            </a:r>
          </a:p>
          <a:p>
            <a:r>
              <a:rPr lang="en-US" dirty="0"/>
              <a:t>Use Cases:</a:t>
            </a:r>
          </a:p>
          <a:p>
            <a:pPr lvl="1"/>
            <a:r>
              <a:rPr lang="en-US" dirty="0"/>
              <a:t>Lift-and-Shift Migration: Easily migrate on-premises applications to the cloud.</a:t>
            </a:r>
          </a:p>
          <a:p>
            <a:pPr lvl="1"/>
            <a:r>
              <a:rPr lang="en-US" dirty="0"/>
              <a:t>DevOps Integration: VMs can be used as DevOps agents in CI/CD pipelines.</a:t>
            </a:r>
          </a:p>
          <a:p>
            <a:pPr lvl="1"/>
            <a:r>
              <a:rPr lang="en-US" dirty="0"/>
              <a:t>Testing Environments: Create isolated VMs for development and testing purposes.</a:t>
            </a:r>
          </a:p>
          <a:p>
            <a:endParaRPr lang="en-PK" dirty="0"/>
          </a:p>
        </p:txBody>
      </p:sp>
      <p:sp>
        <p:nvSpPr>
          <p:cNvPr id="4" name="Footer Placeholder 3">
            <a:extLst>
              <a:ext uri="{FF2B5EF4-FFF2-40B4-BE49-F238E27FC236}">
                <a16:creationId xmlns:a16="http://schemas.microsoft.com/office/drawing/2014/main" id="{2666084C-943E-96CD-94DB-DF48D0BB121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686669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A98F32A-8A0D-F6AE-D702-BE33A46A1ED8}"/>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VM Scale Sets</a:t>
            </a:r>
            <a:endParaRPr lang="en-PK">
              <a:solidFill>
                <a:srgbClr val="FFFEFF"/>
              </a:solidFill>
            </a:endParaRPr>
          </a:p>
        </p:txBody>
      </p:sp>
      <p:sp>
        <p:nvSpPr>
          <p:cNvPr id="3" name="Content Placeholder 2">
            <a:extLst>
              <a:ext uri="{FF2B5EF4-FFF2-40B4-BE49-F238E27FC236}">
                <a16:creationId xmlns:a16="http://schemas.microsoft.com/office/drawing/2014/main" id="{BDBAC76B-FDCB-E286-5E34-E4C7F1F5EFD2}"/>
              </a:ext>
            </a:extLst>
          </p:cNvPr>
          <p:cNvSpPr>
            <a:spLocks noGrp="1"/>
          </p:cNvSpPr>
          <p:nvPr>
            <p:ph idx="1"/>
          </p:nvPr>
        </p:nvSpPr>
        <p:spPr>
          <a:xfrm>
            <a:off x="4534935" y="1037968"/>
            <a:ext cx="6725899" cy="4820832"/>
          </a:xfrm>
        </p:spPr>
        <p:txBody>
          <a:bodyPr>
            <a:normAutofit/>
          </a:bodyPr>
          <a:lstStyle/>
          <a:p>
            <a:r>
              <a:rPr lang="en-US" dirty="0"/>
              <a:t>Autoscaling &amp; Load-Balancing: Automatically increase or decrease the number of VMs based on demand.</a:t>
            </a:r>
          </a:p>
          <a:p>
            <a:r>
              <a:rPr lang="en-US" dirty="0"/>
              <a:t>Quick Provisioning: Deploy thousands of VMs in minutes, ideal for handling burst workloads.</a:t>
            </a:r>
          </a:p>
          <a:p>
            <a:r>
              <a:rPr lang="en-US" dirty="0"/>
              <a:t>No Pre-Provisioning Required: VMs are dynamically created and deallocated as needed, reducing costs.</a:t>
            </a:r>
          </a:p>
          <a:p>
            <a:r>
              <a:rPr lang="en-US" dirty="0"/>
              <a:t>Big Data &amp; Containerized Workloads: Scale sets are ideal for handling large datasets and running container-based applications.</a:t>
            </a:r>
          </a:p>
          <a:p>
            <a:r>
              <a:rPr lang="en-US" dirty="0"/>
              <a:t>Use Cases:</a:t>
            </a:r>
          </a:p>
          <a:p>
            <a:pPr lvl="1"/>
            <a:r>
              <a:rPr lang="en-US" dirty="0"/>
              <a:t>CI/CD Pipelines: Scale sets can be used as agents for build and release pipelines in Azure DevOps.</a:t>
            </a:r>
          </a:p>
          <a:p>
            <a:pPr lvl="1"/>
            <a:r>
              <a:rPr lang="en-US" dirty="0"/>
              <a:t>High-Demand Workloads: Deploy scalable instances for handling heavy traffic and computational needs.</a:t>
            </a:r>
          </a:p>
          <a:p>
            <a:endParaRPr lang="en-PK" dirty="0"/>
          </a:p>
        </p:txBody>
      </p:sp>
      <p:sp>
        <p:nvSpPr>
          <p:cNvPr id="4" name="Footer Placeholder 3">
            <a:extLst>
              <a:ext uri="{FF2B5EF4-FFF2-40B4-BE49-F238E27FC236}">
                <a16:creationId xmlns:a16="http://schemas.microsoft.com/office/drawing/2014/main" id="{E5BBB560-6077-B5C3-225D-94D61DD89E1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994092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9EBE051-BFB0-878B-6E5F-2D91FF96692F}"/>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Scaling in Azure VMSS</a:t>
            </a:r>
            <a:endParaRPr lang="en-PK">
              <a:solidFill>
                <a:srgbClr val="FFFEFF"/>
              </a:solidFill>
            </a:endParaRPr>
          </a:p>
        </p:txBody>
      </p:sp>
      <p:sp>
        <p:nvSpPr>
          <p:cNvPr id="3" name="Content Placeholder 2">
            <a:extLst>
              <a:ext uri="{FF2B5EF4-FFF2-40B4-BE49-F238E27FC236}">
                <a16:creationId xmlns:a16="http://schemas.microsoft.com/office/drawing/2014/main" id="{0307223F-AC18-3C14-AA8B-4F1A5107020F}"/>
              </a:ext>
            </a:extLst>
          </p:cNvPr>
          <p:cNvSpPr>
            <a:spLocks noGrp="1"/>
          </p:cNvSpPr>
          <p:nvPr>
            <p:ph idx="1"/>
          </p:nvPr>
        </p:nvSpPr>
        <p:spPr>
          <a:xfrm>
            <a:off x="4534935" y="1037968"/>
            <a:ext cx="6725899" cy="4820832"/>
          </a:xfrm>
        </p:spPr>
        <p:txBody>
          <a:bodyPr>
            <a:normAutofit/>
          </a:bodyPr>
          <a:lstStyle/>
          <a:p>
            <a:r>
              <a:rPr lang="en-US" dirty="0"/>
              <a:t>Horizontal Scaling:</a:t>
            </a:r>
          </a:p>
          <a:p>
            <a:pPr lvl="1"/>
            <a:r>
              <a:rPr lang="en-US" dirty="0"/>
              <a:t>Add or remove VMs from a scale set to handle varying loads.</a:t>
            </a:r>
          </a:p>
          <a:p>
            <a:pPr lvl="1"/>
            <a:r>
              <a:rPr lang="en-US" dirty="0"/>
              <a:t>Ideal for applications where adding more instances increases performance (e.g., web apps, services).</a:t>
            </a:r>
          </a:p>
          <a:p>
            <a:r>
              <a:rPr lang="en-US" dirty="0"/>
              <a:t>Vertical Scaling:</a:t>
            </a:r>
          </a:p>
          <a:p>
            <a:pPr lvl="1"/>
            <a:r>
              <a:rPr lang="en-US" dirty="0"/>
              <a:t>Add more CPU, memory, or storage to existing VMs to handle increased load.</a:t>
            </a:r>
          </a:p>
          <a:p>
            <a:pPr lvl="1"/>
            <a:r>
              <a:rPr lang="en-US" dirty="0"/>
              <a:t>Suitable for scenarios where individual VM performance needs to be enhanced.</a:t>
            </a:r>
          </a:p>
          <a:p>
            <a:r>
              <a:rPr lang="en-US" dirty="0"/>
              <a:t>Manual &amp; Autoscaling:</a:t>
            </a:r>
          </a:p>
          <a:p>
            <a:pPr lvl="1"/>
            <a:r>
              <a:rPr lang="en-US" dirty="0"/>
              <a:t>Azure VMSS supports both manual and automatic scaling, giving flexibility for both planned and unplanned workload spikes.</a:t>
            </a:r>
          </a:p>
          <a:p>
            <a:endParaRPr lang="en-PK" dirty="0"/>
          </a:p>
        </p:txBody>
      </p:sp>
      <p:sp>
        <p:nvSpPr>
          <p:cNvPr id="4" name="Footer Placeholder 3">
            <a:extLst>
              <a:ext uri="{FF2B5EF4-FFF2-40B4-BE49-F238E27FC236}">
                <a16:creationId xmlns:a16="http://schemas.microsoft.com/office/drawing/2014/main" id="{6D6C4A2B-E757-3DAE-05DE-34C50B899355}"/>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06340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CD3C6A6-B2F6-05D1-5C31-2767494E7436}"/>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Cloud Migration &amp; Lift-and-Shift</a:t>
            </a:r>
            <a:endParaRPr lang="en-PK">
              <a:solidFill>
                <a:srgbClr val="FFFEFF"/>
              </a:solidFill>
            </a:endParaRPr>
          </a:p>
        </p:txBody>
      </p:sp>
      <p:sp>
        <p:nvSpPr>
          <p:cNvPr id="3" name="Content Placeholder 2">
            <a:extLst>
              <a:ext uri="{FF2B5EF4-FFF2-40B4-BE49-F238E27FC236}">
                <a16:creationId xmlns:a16="http://schemas.microsoft.com/office/drawing/2014/main" id="{9465F408-0167-D9BD-C73C-62E76A00D227}"/>
              </a:ext>
            </a:extLst>
          </p:cNvPr>
          <p:cNvSpPr>
            <a:spLocks noGrp="1"/>
          </p:cNvSpPr>
          <p:nvPr>
            <p:ph idx="1"/>
          </p:nvPr>
        </p:nvSpPr>
        <p:spPr>
          <a:xfrm>
            <a:off x="4534935" y="1037968"/>
            <a:ext cx="6725899" cy="4820832"/>
          </a:xfrm>
        </p:spPr>
        <p:txBody>
          <a:bodyPr>
            <a:normAutofit/>
          </a:bodyPr>
          <a:lstStyle/>
          <a:p>
            <a:r>
              <a:rPr lang="en-US" dirty="0"/>
              <a:t>Lift-and-Shift:</a:t>
            </a:r>
          </a:p>
          <a:p>
            <a:pPr lvl="1"/>
            <a:r>
              <a:rPr lang="en-US" dirty="0"/>
              <a:t>Minimal Code Refactoring: Move existing applications to Azure with minimal changes.</a:t>
            </a:r>
          </a:p>
          <a:p>
            <a:pPr lvl="1"/>
            <a:r>
              <a:rPr lang="en-US" dirty="0"/>
              <a:t>Faster Migration: Transition applications to the cloud quickly without redesigning them.</a:t>
            </a:r>
          </a:p>
          <a:p>
            <a:pPr lvl="1"/>
            <a:r>
              <a:rPr lang="en-US" dirty="0"/>
              <a:t>Cost Efficiency: Reduces costs associated with maintaining physical infrastructure.</a:t>
            </a:r>
          </a:p>
          <a:p>
            <a:pPr lvl="1"/>
            <a:r>
              <a:rPr lang="en-US" dirty="0"/>
              <a:t>Hybrid Deployment: Combine on-premises and cloud resources for better scalability and redundancy.</a:t>
            </a:r>
          </a:p>
          <a:p>
            <a:endParaRPr lang="en-PK" dirty="0"/>
          </a:p>
        </p:txBody>
      </p:sp>
      <p:sp>
        <p:nvSpPr>
          <p:cNvPr id="4" name="Footer Placeholder 3">
            <a:extLst>
              <a:ext uri="{FF2B5EF4-FFF2-40B4-BE49-F238E27FC236}">
                <a16:creationId xmlns:a16="http://schemas.microsoft.com/office/drawing/2014/main" id="{180DC1BA-DBC5-743F-3073-8BF0154FCE3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408025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DE9095F-23E6-6914-B348-0D2D7A82BC76}"/>
              </a:ext>
            </a:extLst>
          </p:cNvPr>
          <p:cNvSpPr>
            <a:spLocks noGrp="1"/>
          </p:cNvSpPr>
          <p:nvPr>
            <p:ph type="title"/>
          </p:nvPr>
        </p:nvSpPr>
        <p:spPr>
          <a:xfrm>
            <a:off x="771148" y="1037967"/>
            <a:ext cx="3054091" cy="4709131"/>
          </a:xfrm>
        </p:spPr>
        <p:txBody>
          <a:bodyPr anchor="ctr">
            <a:normAutofit/>
          </a:bodyPr>
          <a:lstStyle/>
          <a:p>
            <a:r>
              <a:rPr lang="en-US" sz="2500">
                <a:solidFill>
                  <a:srgbClr val="FFFEFF"/>
                </a:solidFill>
              </a:rPr>
              <a:t>Important Considerations for Azure VMs</a:t>
            </a:r>
            <a:endParaRPr lang="en-PK" sz="2500">
              <a:solidFill>
                <a:srgbClr val="FFFEFF"/>
              </a:solidFill>
            </a:endParaRPr>
          </a:p>
        </p:txBody>
      </p:sp>
      <p:sp>
        <p:nvSpPr>
          <p:cNvPr id="3" name="Content Placeholder 2">
            <a:extLst>
              <a:ext uri="{FF2B5EF4-FFF2-40B4-BE49-F238E27FC236}">
                <a16:creationId xmlns:a16="http://schemas.microsoft.com/office/drawing/2014/main" id="{A3EBBB04-7A39-9368-77C3-748A50EC00C9}"/>
              </a:ext>
            </a:extLst>
          </p:cNvPr>
          <p:cNvSpPr>
            <a:spLocks noGrp="1"/>
          </p:cNvSpPr>
          <p:nvPr>
            <p:ph idx="1"/>
          </p:nvPr>
        </p:nvSpPr>
        <p:spPr>
          <a:xfrm>
            <a:off x="4534935" y="1037968"/>
            <a:ext cx="6725899" cy="4820832"/>
          </a:xfrm>
        </p:spPr>
        <p:txBody>
          <a:bodyPr>
            <a:normAutofit fontScale="85000" lnSpcReduction="20000"/>
          </a:bodyPr>
          <a:lstStyle/>
          <a:p>
            <a:r>
              <a:rPr lang="en-US" sz="1700"/>
              <a:t>Networking:</a:t>
            </a:r>
          </a:p>
          <a:p>
            <a:pPr lvl="1"/>
            <a:r>
              <a:rPr lang="en-US" sz="1700"/>
              <a:t>Use Azure </a:t>
            </a:r>
            <a:r>
              <a:rPr lang="en-US" sz="1700" err="1"/>
              <a:t>VNets</a:t>
            </a:r>
            <a:r>
              <a:rPr lang="en-US" sz="1700"/>
              <a:t> to ensure secure connections between VMs and other cloud resources.</a:t>
            </a:r>
          </a:p>
          <a:p>
            <a:pPr lvl="1"/>
            <a:r>
              <a:rPr lang="en-US" sz="1700" err="1"/>
              <a:t>VNets</a:t>
            </a:r>
            <a:r>
              <a:rPr lang="en-US" sz="1700"/>
              <a:t> enable private, secure communication between Azure resources.</a:t>
            </a:r>
          </a:p>
          <a:p>
            <a:r>
              <a:rPr lang="en-US" sz="1700"/>
              <a:t>VM Sizing:</a:t>
            </a:r>
          </a:p>
          <a:p>
            <a:pPr lvl="1"/>
            <a:r>
              <a:rPr lang="en-US" sz="1700"/>
              <a:t>Select appropriate VM sizes based on your workload (compute, memory, storage needs).</a:t>
            </a:r>
          </a:p>
          <a:p>
            <a:r>
              <a:rPr lang="en-US" sz="1700"/>
              <a:t>Storage:</a:t>
            </a:r>
          </a:p>
          <a:p>
            <a:pPr lvl="1"/>
            <a:r>
              <a:rPr lang="en-US" sz="1700"/>
              <a:t>VMs use virtual hard disks (VHDs), including OS disks and temporary storage.</a:t>
            </a:r>
          </a:p>
          <a:p>
            <a:pPr lvl="1"/>
            <a:r>
              <a:rPr lang="en-US" sz="1700"/>
              <a:t>Select the correct disk performance (Standard, Premium) based on your requirements.</a:t>
            </a:r>
          </a:p>
          <a:p>
            <a:r>
              <a:rPr lang="en-US" sz="1700"/>
              <a:t>Operating System:</a:t>
            </a:r>
          </a:p>
          <a:p>
            <a:pPr lvl="1"/>
            <a:r>
              <a:rPr lang="en-US" sz="1700"/>
              <a:t>Choose between various Windows or Linux images available in Azure.</a:t>
            </a:r>
          </a:p>
          <a:p>
            <a:pPr lvl="1"/>
            <a:r>
              <a:rPr lang="en-US" sz="1700"/>
              <a:t>The cost of VMs includes the OS license, which affects the pricing model.</a:t>
            </a:r>
          </a:p>
          <a:p>
            <a:endParaRPr lang="en-PK" sz="1700"/>
          </a:p>
        </p:txBody>
      </p:sp>
      <p:sp>
        <p:nvSpPr>
          <p:cNvPr id="4" name="Footer Placeholder 3">
            <a:extLst>
              <a:ext uri="{FF2B5EF4-FFF2-40B4-BE49-F238E27FC236}">
                <a16:creationId xmlns:a16="http://schemas.microsoft.com/office/drawing/2014/main" id="{C1BB9A95-F349-3F3A-71F6-97B897D49215}"/>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83026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0C97036-D2BD-3CDE-88EA-1FFCFAF8E90F}"/>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Hybrid Benefit &amp; Spot VMs</a:t>
            </a:r>
            <a:endParaRPr lang="en-PK">
              <a:solidFill>
                <a:srgbClr val="FFFEFF"/>
              </a:solidFill>
            </a:endParaRPr>
          </a:p>
        </p:txBody>
      </p:sp>
      <p:sp>
        <p:nvSpPr>
          <p:cNvPr id="3" name="Content Placeholder 2">
            <a:extLst>
              <a:ext uri="{FF2B5EF4-FFF2-40B4-BE49-F238E27FC236}">
                <a16:creationId xmlns:a16="http://schemas.microsoft.com/office/drawing/2014/main" id="{5C72EBCF-55AE-0FB2-BDF0-FF7F0B361AF2}"/>
              </a:ext>
            </a:extLst>
          </p:cNvPr>
          <p:cNvSpPr>
            <a:spLocks noGrp="1"/>
          </p:cNvSpPr>
          <p:nvPr>
            <p:ph idx="1"/>
          </p:nvPr>
        </p:nvSpPr>
        <p:spPr>
          <a:xfrm>
            <a:off x="4534935" y="1037968"/>
            <a:ext cx="6725899" cy="4820832"/>
          </a:xfrm>
        </p:spPr>
        <p:txBody>
          <a:bodyPr>
            <a:normAutofit/>
          </a:bodyPr>
          <a:lstStyle/>
          <a:p>
            <a:r>
              <a:rPr lang="en-US" dirty="0"/>
              <a:t>Azure Hybrid Benefit:</a:t>
            </a:r>
          </a:p>
          <a:p>
            <a:pPr lvl="1"/>
            <a:r>
              <a:rPr lang="en-US" dirty="0"/>
              <a:t>Allows organizations to use their on-premises Windows Server and SQL Server licenses on Azure VMs, reducing costs.</a:t>
            </a:r>
          </a:p>
          <a:p>
            <a:pPr lvl="1"/>
            <a:r>
              <a:rPr lang="en-US" dirty="0"/>
              <a:t>Useful for companies with existing Software Assurance licenses.</a:t>
            </a:r>
          </a:p>
          <a:p>
            <a:pPr lvl="1"/>
            <a:r>
              <a:rPr lang="en-US" dirty="0"/>
              <a:t>Savings Calculator: Estimate the cost savings of using Azure Hybrid Benefit for workloads.</a:t>
            </a:r>
          </a:p>
          <a:p>
            <a:r>
              <a:rPr lang="en-US" dirty="0"/>
              <a:t>Azure Spot VMs:</a:t>
            </a:r>
          </a:p>
          <a:p>
            <a:pPr lvl="1"/>
            <a:r>
              <a:rPr lang="en-US" dirty="0"/>
              <a:t>Take advantage of unused Azure capacity at a lower cost.</a:t>
            </a:r>
          </a:p>
          <a:p>
            <a:pPr lvl="1"/>
            <a:r>
              <a:rPr lang="en-US" dirty="0"/>
              <a:t>Spot VMs can be deallocated when Azure needs capacity for other workloads, making them ideal for fault-tolerant applications like batch jobs.</a:t>
            </a:r>
          </a:p>
          <a:p>
            <a:endParaRPr lang="en-PK" dirty="0"/>
          </a:p>
        </p:txBody>
      </p:sp>
      <p:sp>
        <p:nvSpPr>
          <p:cNvPr id="4" name="Footer Placeholder 3">
            <a:extLst>
              <a:ext uri="{FF2B5EF4-FFF2-40B4-BE49-F238E27FC236}">
                <a16:creationId xmlns:a16="http://schemas.microsoft.com/office/drawing/2014/main" id="{8ABCBA46-962F-9C36-05F4-01724567BB41}"/>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996953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3B36241-6ADE-870B-F0A2-868DCDC85C19}"/>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Azure App Service: A Platform as a Service (PaaS)</a:t>
            </a:r>
            <a:endParaRPr lang="en-PK">
              <a:solidFill>
                <a:srgbClr val="FFFEFF"/>
              </a:solidFill>
            </a:endParaRPr>
          </a:p>
        </p:txBody>
      </p:sp>
      <p:sp>
        <p:nvSpPr>
          <p:cNvPr id="3" name="Content Placeholder 2">
            <a:extLst>
              <a:ext uri="{FF2B5EF4-FFF2-40B4-BE49-F238E27FC236}">
                <a16:creationId xmlns:a16="http://schemas.microsoft.com/office/drawing/2014/main" id="{8ED2A39E-5DF7-EB06-EDB4-C37E1528754E}"/>
              </a:ext>
            </a:extLst>
          </p:cNvPr>
          <p:cNvSpPr>
            <a:spLocks noGrp="1"/>
          </p:cNvSpPr>
          <p:nvPr>
            <p:ph idx="1"/>
          </p:nvPr>
        </p:nvSpPr>
        <p:spPr>
          <a:xfrm>
            <a:off x="4534935" y="1037968"/>
            <a:ext cx="6725899" cy="4820832"/>
          </a:xfrm>
        </p:spPr>
        <p:txBody>
          <a:bodyPr>
            <a:normAutofit/>
          </a:bodyPr>
          <a:lstStyle/>
          <a:p>
            <a:r>
              <a:rPr lang="en-US" dirty="0"/>
              <a:t>Azure App Service is a fully managed PaaS offering that enables developers to build, deploy, and scale web apps, mobile backends, and APIs in an enterprise-grade environment.</a:t>
            </a:r>
          </a:p>
          <a:p>
            <a:r>
              <a:rPr lang="en-US" dirty="0"/>
              <a:t>Provides built-in infrastructure management (including security patching and load balancing).</a:t>
            </a:r>
          </a:p>
          <a:p>
            <a:r>
              <a:rPr lang="en-US" dirty="0"/>
              <a:t>No need to manage physical servers, virtual machines, or networks.</a:t>
            </a:r>
          </a:p>
          <a:p>
            <a:r>
              <a:rPr lang="en-US" dirty="0"/>
              <a:t>Use Cases: Enterprise applications, mobile backends, microservices, RESTful APIs, and more.</a:t>
            </a:r>
          </a:p>
          <a:p>
            <a:endParaRPr lang="en-PK" dirty="0"/>
          </a:p>
        </p:txBody>
      </p:sp>
      <p:sp>
        <p:nvSpPr>
          <p:cNvPr id="4" name="Footer Placeholder 3">
            <a:extLst>
              <a:ext uri="{FF2B5EF4-FFF2-40B4-BE49-F238E27FC236}">
                <a16:creationId xmlns:a16="http://schemas.microsoft.com/office/drawing/2014/main" id="{AAF75034-AA2E-F3A4-11A7-BD712884C118}"/>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619851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AnalogousFromLightSeedLeftStep">
      <a:dk1>
        <a:srgbClr val="000000"/>
      </a:dk1>
      <a:lt1>
        <a:srgbClr val="FFFFFF"/>
      </a:lt1>
      <a:dk2>
        <a:srgbClr val="243941"/>
      </a:dk2>
      <a:lt2>
        <a:srgbClr val="E8E6E2"/>
      </a:lt2>
      <a:accent1>
        <a:srgbClr val="94A3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2313</TotalTime>
  <Words>9811</Words>
  <Application>Microsoft Office PowerPoint</Application>
  <PresentationFormat>Widescreen</PresentationFormat>
  <Paragraphs>1063</Paragraphs>
  <Slides>137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Aptos</vt:lpstr>
      <vt:lpstr>Arial</vt:lpstr>
      <vt:lpstr>Arial Nova Light</vt:lpstr>
      <vt:lpstr>Gadugi</vt:lpstr>
      <vt:lpstr>Gill Sans MT</vt:lpstr>
      <vt:lpstr>Wingdings 2</vt:lpstr>
      <vt:lpstr>DividendVTI</vt:lpstr>
      <vt:lpstr>Introduction to Cloud Computing</vt:lpstr>
      <vt:lpstr> CHAPTER 4 Cloud Computing Model</vt:lpstr>
      <vt:lpstr>STANDARD CLOUD MODEL</vt:lpstr>
      <vt:lpstr>NIST Model</vt:lpstr>
      <vt:lpstr>NIST Cloud Model Components : Characteristics</vt:lpstr>
      <vt:lpstr>NIST Cloud Model Components : MODELS</vt:lpstr>
      <vt:lpstr>NIST Cloud Model Components : MuLTI-TENANCY &amp; COMPARISONS</vt:lpstr>
      <vt:lpstr>NIST Cloud ModEL</vt:lpstr>
      <vt:lpstr>NIST cloud reference architecture</vt:lpstr>
      <vt:lpstr>NIST cloud reference architecture : Key Actors and Their Roles </vt:lpstr>
      <vt:lpstr>NIST cloud reference architecture : Cloud Provider's Responsibilities</vt:lpstr>
      <vt:lpstr>Cloud Deployment Models</vt:lpstr>
      <vt:lpstr>Cloud Deployment Models : PUBLIC CLOUD</vt:lpstr>
      <vt:lpstr>Cloud Deployment Models : Private CLOUD</vt:lpstr>
      <vt:lpstr>Cloud Deployment Models : COMMUNITY CLOUD</vt:lpstr>
      <vt:lpstr>Cloud Deployment Models : HYBRID CLOUD</vt:lpstr>
      <vt:lpstr>Cloud Deployment Models : PUBLIC CLOUD VS PRIVATE CLOUD</vt:lpstr>
      <vt:lpstr>Cloud Deployment Models : PRIVATE CLOUD VS COMMUNITY CLOUD</vt:lpstr>
      <vt:lpstr>Cloud Deployment Models : PHYSICAL LOCATION</vt:lpstr>
      <vt:lpstr>Choosing the Appropriate Deployment Model</vt:lpstr>
      <vt:lpstr>Choosing the Appropriate Deployment Model :  Economies of Scale</vt:lpstr>
      <vt:lpstr>Choosing the Appropriate Deployment Model :  Consumer’s Authority</vt:lpstr>
      <vt:lpstr> CHAPTER 5 Cloud Computing SERVICES</vt:lpstr>
      <vt:lpstr>Cloud Computing Services Overview</vt:lpstr>
      <vt:lpstr>Service Delivery Models</vt:lpstr>
      <vt:lpstr>Infrastructure-as-a-Service (IaaS)</vt:lpstr>
      <vt:lpstr>IaaS Component Stack</vt:lpstr>
      <vt:lpstr>Platform-as-a-Service (PaaS)</vt:lpstr>
      <vt:lpstr>PaaS–IaaS Integration</vt:lpstr>
      <vt:lpstr>Software-as-a-Service (SaaS)</vt:lpstr>
      <vt:lpstr>SaaS–PaaS Integration</vt:lpstr>
      <vt:lpstr>Levels of Service Abstraction</vt:lpstr>
      <vt:lpstr>The SPI Model</vt:lpstr>
      <vt:lpstr>Traditional vs Cloud Computing Models</vt:lpstr>
      <vt:lpstr>Software-as-a-Service (SaaS) vs. Application Service Provider (ASP)</vt:lpstr>
      <vt:lpstr>Key Differences Between ASP and SaaS</vt:lpstr>
      <vt:lpstr>Advantages of SaaS Compared to Traditional Models</vt:lpstr>
      <vt:lpstr>Salesforce.com and Force.com</vt:lpstr>
      <vt:lpstr>XaaS (Anything-as-a-Service) and Its Categories</vt:lpstr>
      <vt:lpstr>Security Management-as-a-Service (SMaaS)</vt:lpstr>
      <vt:lpstr>Identity Management-as-a-Service (IDaaS)</vt:lpstr>
      <vt:lpstr>Storage-as-a-Service (STaaS)</vt:lpstr>
      <vt:lpstr>Database-as-a-Service (DBaaS)</vt:lpstr>
      <vt:lpstr>Backup-as-a-Service (BaaS)</vt:lpstr>
      <vt:lpstr>Compliance-as-a-Service (CaaS)</vt:lpstr>
      <vt:lpstr>Desktop-as-a-Service (DaaS)</vt:lpstr>
      <vt:lpstr>Monitoring-as-a-Service (MaaS)</vt:lpstr>
      <vt:lpstr>Open Cloud Services</vt:lpstr>
      <vt:lpstr>Open Cloud Services</vt:lpstr>
      <vt:lpstr>Open Cloud Services</vt:lpstr>
      <vt:lpstr>Open Cloud Services</vt:lpstr>
      <vt:lpstr> CHAPTER 6 Security  Reference Model </vt:lpstr>
      <vt:lpstr>Introduction to Cloud Security</vt:lpstr>
      <vt:lpstr>The Importance of Cloud Security</vt:lpstr>
      <vt:lpstr>Traditional Security Boundaries</vt:lpstr>
      <vt:lpstr>De-perimeterization in Cloud Computing</vt:lpstr>
      <vt:lpstr>De-perimeterization in Cloud Computing</vt:lpstr>
      <vt:lpstr>Cloud Formation Types</vt:lpstr>
      <vt:lpstr>Security Concerns in Cloud</vt:lpstr>
      <vt:lpstr>Cloud Security Working Groups</vt:lpstr>
      <vt:lpstr>Cloud Security Alliance (CSA)</vt:lpstr>
      <vt:lpstr>CSA Security Guidance Overview</vt:lpstr>
      <vt:lpstr>CSA Objectives</vt:lpstr>
      <vt:lpstr>Jericho Forum Overview</vt:lpstr>
      <vt:lpstr>Jericho Forum Contributions</vt:lpstr>
      <vt:lpstr>Other Contributors to Cloud Security</vt:lpstr>
      <vt:lpstr>Elements of Cloud Security Model</vt:lpstr>
      <vt:lpstr>Privileged User Access </vt:lpstr>
      <vt:lpstr>Regulatory Compliance</vt:lpstr>
      <vt:lpstr>Data Location</vt:lpstr>
      <vt:lpstr>Data Segregation</vt:lpstr>
      <vt:lpstr>Recovery and Backup</vt:lpstr>
      <vt:lpstr>Investigative Support</vt:lpstr>
      <vt:lpstr>Long-Term Viability</vt:lpstr>
      <vt:lpstr>Introduction to Cloud Cube Model</vt:lpstr>
      <vt:lpstr>Dimensions of Cloud Cube Model</vt:lpstr>
      <vt:lpstr>Visual Representation of Cloud Cube Model</vt:lpstr>
      <vt:lpstr>Examining Cloud Security vs. Traditional Computing</vt:lpstr>
      <vt:lpstr>Examining Cloud Security vs. Traditional Computing</vt:lpstr>
      <vt:lpstr>Examining Cloud Security vs. Traditional Computing</vt:lpstr>
      <vt:lpstr>Security Management Responsibilities</vt:lpstr>
      <vt:lpstr>Cloud Security Advantages</vt:lpstr>
      <vt:lpstr>Security Management in Cloud Environments</vt:lpstr>
      <vt:lpstr>Traditional vs. Cloud Computing Security</vt:lpstr>
      <vt:lpstr>Security Policies in Cloud Computing</vt:lpstr>
      <vt:lpstr>Trusted Cloud Computing</vt:lpstr>
      <vt:lpstr>How to Make a Cloud Service Trusted</vt:lpstr>
      <vt:lpstr> CHAPTER 3 Microsoft Azure Cloud Compute Services</vt:lpstr>
      <vt:lpstr>Introduction to Azure Compute Services</vt:lpstr>
      <vt:lpstr>What is Azure Compute?</vt:lpstr>
      <vt:lpstr>Key Azure Compute Services</vt:lpstr>
      <vt:lpstr>Azure Compute Benefits</vt:lpstr>
      <vt:lpstr>Azure Virtual Machines</vt:lpstr>
      <vt:lpstr>Azure VM Scale Sets</vt:lpstr>
      <vt:lpstr>Scaling in Azure VMSS</vt:lpstr>
      <vt:lpstr>Cloud Migration &amp; Lift-and-Shift</vt:lpstr>
      <vt:lpstr>Important Considerations for Azure VMs</vt:lpstr>
      <vt:lpstr>Azure Hybrid Benefit &amp; Spot VMs</vt:lpstr>
      <vt:lpstr>Azure App Service: A Platform as a Service (PaaS)</vt:lpstr>
      <vt:lpstr>Benefits of Azure App Service Over Traditional Hosting</vt:lpstr>
      <vt:lpstr>Key Features of Azure App Service</vt:lpstr>
      <vt:lpstr>Continuous Integration &amp; Deployment with Azure App Service</vt:lpstr>
      <vt:lpstr>Scaling and Load Balancing</vt:lpstr>
      <vt:lpstr>High Availability and Disaster Recovery</vt:lpstr>
      <vt:lpstr>Security and Compliance</vt:lpstr>
      <vt:lpstr>Networking Features</vt:lpstr>
      <vt:lpstr>Azure Web App for Containers</vt:lpstr>
      <vt:lpstr>Azure Static Web Apps</vt:lpstr>
      <vt:lpstr>Serverless Computing</vt:lpstr>
      <vt:lpstr>Why SERVERLESS?</vt:lpstr>
      <vt:lpstr>Azure Functions: The Core of Serverless Computing</vt:lpstr>
      <vt:lpstr>Components of Azure Functions</vt:lpstr>
      <vt:lpstr>Creating Azure Functions</vt:lpstr>
      <vt:lpstr>Azure Durable Functions: Extending Serverless with Stateful Workflows</vt:lpstr>
      <vt:lpstr>Features and Benefits of Azure Durable Functions</vt:lpstr>
      <vt:lpstr>Components of Azure Durable Functions</vt:lpstr>
      <vt:lpstr>Client Functions</vt:lpstr>
      <vt:lpstr>Orchestrator Functions</vt:lpstr>
      <vt:lpstr>Activity Functions</vt:lpstr>
      <vt:lpstr>Entity Functions</vt:lpstr>
      <vt:lpstr>Developing Durable Functions</vt:lpstr>
      <vt:lpstr>Common Patterns and Use Cases</vt:lpstr>
      <vt:lpstr>Uses and Benefits of Entity Functions</vt:lpstr>
      <vt:lpstr>Durable Function Types</vt:lpstr>
      <vt:lpstr>Application Patterns: Function Chaining</vt:lpstr>
      <vt:lpstr>Application Patterns: Fan-out/Fan-in</vt:lpstr>
      <vt:lpstr>Application Patterns: Async HTTP APIs</vt:lpstr>
      <vt:lpstr>Application Patterns: Monitor Pattern</vt:lpstr>
      <vt:lpstr>Application Patterns: Human Interaction</vt:lpstr>
      <vt:lpstr>Best Practices for Using Azure Functions and Durable Functions</vt:lpstr>
      <vt:lpstr>Introduction to Container Services in Azure</vt:lpstr>
      <vt:lpstr>Azure Container Instances (ACI)</vt:lpstr>
      <vt:lpstr>Azure Kubernetes Service (AKS)</vt:lpstr>
      <vt:lpstr>Azure Container Registry (ACR)</vt:lpstr>
      <vt:lpstr>Azure Container Apps (ACA)</vt:lpstr>
      <vt:lpstr>Azure Quantum</vt:lpstr>
      <vt:lpstr>Azure Quantum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Sudais MSM</dc:creator>
  <cp:lastModifiedBy>Sudais MSM</cp:lastModifiedBy>
  <cp:revision>14</cp:revision>
  <dcterms:created xsi:type="dcterms:W3CDTF">2024-08-20T00:20:53Z</dcterms:created>
  <dcterms:modified xsi:type="dcterms:W3CDTF">2024-09-14T11:54:43Z</dcterms:modified>
</cp:coreProperties>
</file>