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64"/>
  </p:notesMasterIdLst>
  <p:sldIdLst>
    <p:sldId id="358" r:id="rId2"/>
    <p:sldId id="359" r:id="rId3"/>
    <p:sldId id="360" r:id="rId4"/>
    <p:sldId id="389" r:id="rId5"/>
    <p:sldId id="387" r:id="rId6"/>
    <p:sldId id="388" r:id="rId7"/>
    <p:sldId id="390" r:id="rId8"/>
    <p:sldId id="363" r:id="rId9"/>
    <p:sldId id="364" r:id="rId10"/>
    <p:sldId id="391" r:id="rId11"/>
    <p:sldId id="365" r:id="rId12"/>
    <p:sldId id="366" r:id="rId13"/>
    <p:sldId id="367" r:id="rId14"/>
    <p:sldId id="368" r:id="rId15"/>
    <p:sldId id="369" r:id="rId16"/>
    <p:sldId id="392" r:id="rId17"/>
    <p:sldId id="430" r:id="rId18"/>
    <p:sldId id="431" r:id="rId19"/>
    <p:sldId id="370" r:id="rId20"/>
    <p:sldId id="371" r:id="rId21"/>
    <p:sldId id="372" r:id="rId22"/>
    <p:sldId id="373" r:id="rId23"/>
    <p:sldId id="394" r:id="rId24"/>
    <p:sldId id="374" r:id="rId25"/>
    <p:sldId id="375" r:id="rId26"/>
    <p:sldId id="393" r:id="rId27"/>
    <p:sldId id="432" r:id="rId28"/>
    <p:sldId id="396" r:id="rId29"/>
    <p:sldId id="397" r:id="rId30"/>
    <p:sldId id="398" r:id="rId31"/>
    <p:sldId id="399" r:id="rId32"/>
    <p:sldId id="376" r:id="rId33"/>
    <p:sldId id="377" r:id="rId34"/>
    <p:sldId id="378" r:id="rId35"/>
    <p:sldId id="395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401" r:id="rId45"/>
    <p:sldId id="404" r:id="rId46"/>
    <p:sldId id="408" r:id="rId47"/>
    <p:sldId id="405" r:id="rId48"/>
    <p:sldId id="406" r:id="rId49"/>
    <p:sldId id="407" r:id="rId50"/>
    <p:sldId id="434" r:id="rId51"/>
    <p:sldId id="435" r:id="rId52"/>
    <p:sldId id="433" r:id="rId53"/>
    <p:sldId id="409" r:id="rId54"/>
    <p:sldId id="410" r:id="rId55"/>
    <p:sldId id="421" r:id="rId56"/>
    <p:sldId id="441" r:id="rId57"/>
    <p:sldId id="437" r:id="rId58"/>
    <p:sldId id="436" r:id="rId59"/>
    <p:sldId id="438" r:id="rId60"/>
    <p:sldId id="442" r:id="rId61"/>
    <p:sldId id="439" r:id="rId62"/>
    <p:sldId id="44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31EC7-643E-426D-A043-7B8CFE320AD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AB4E69-1BD5-452B-9714-A3147C2AAB16}">
      <dgm:prSet/>
      <dgm:spPr/>
      <dgm:t>
        <a:bodyPr/>
        <a:lstStyle/>
        <a:p>
          <a:pPr rtl="0"/>
          <a:r>
            <a:rPr lang="en-GB" smtClean="0"/>
            <a:t>Algorithm:</a:t>
          </a:r>
          <a:endParaRPr lang="en-US"/>
        </a:p>
      </dgm:t>
    </dgm:pt>
    <dgm:pt modelId="{9D1792B6-33BA-4BEF-9A8B-ABEDDDAC811A}" type="parTrans" cxnId="{7FA02AA3-A37F-4B2B-9B9F-F95DA1E473F0}">
      <dgm:prSet/>
      <dgm:spPr/>
      <dgm:t>
        <a:bodyPr/>
        <a:lstStyle/>
        <a:p>
          <a:endParaRPr lang="en-US"/>
        </a:p>
      </dgm:t>
    </dgm:pt>
    <dgm:pt modelId="{36BEDEEF-41E4-4199-918C-8556E79C094A}" type="sibTrans" cxnId="{7FA02AA3-A37F-4B2B-9B9F-F95DA1E473F0}">
      <dgm:prSet/>
      <dgm:spPr/>
      <dgm:t>
        <a:bodyPr/>
        <a:lstStyle/>
        <a:p>
          <a:endParaRPr lang="en-US"/>
        </a:p>
      </dgm:t>
    </dgm:pt>
    <dgm:pt modelId="{F74899CE-8723-451B-B33B-C2242803FB36}">
      <dgm:prSet/>
      <dgm:spPr/>
      <dgm:t>
        <a:bodyPr/>
        <a:lstStyle/>
        <a:p>
          <a:pPr rtl="0"/>
          <a:r>
            <a:rPr lang="en-GB" b="1" dirty="0" smtClean="0"/>
            <a:t>IF &lt;condition(s)&gt; THEN</a:t>
          </a:r>
          <a:endParaRPr lang="en-US" dirty="0"/>
        </a:p>
      </dgm:t>
    </dgm:pt>
    <dgm:pt modelId="{80FB1FCB-88A8-4C8B-B6CB-9AE5756A7A13}" type="parTrans" cxnId="{3EDDAF1C-0D5F-4DD2-A695-43F7FCF99ECB}">
      <dgm:prSet/>
      <dgm:spPr/>
      <dgm:t>
        <a:bodyPr/>
        <a:lstStyle/>
        <a:p>
          <a:endParaRPr lang="en-US"/>
        </a:p>
      </dgm:t>
    </dgm:pt>
    <dgm:pt modelId="{ABDAFD55-D79F-4E71-A06C-A538B7278F01}" type="sibTrans" cxnId="{3EDDAF1C-0D5F-4DD2-A695-43F7FCF99ECB}">
      <dgm:prSet/>
      <dgm:spPr/>
      <dgm:t>
        <a:bodyPr/>
        <a:lstStyle/>
        <a:p>
          <a:endParaRPr lang="en-US"/>
        </a:p>
      </dgm:t>
    </dgm:pt>
    <dgm:pt modelId="{66732183-C886-4E2C-8F88-C3D6FE61FD89}">
      <dgm:prSet/>
      <dgm:spPr/>
      <dgm:t>
        <a:bodyPr/>
        <a:lstStyle/>
        <a:p>
          <a:pPr rtl="0"/>
          <a:r>
            <a:rPr lang="en-GB" dirty="0" smtClean="0"/>
            <a:t>&lt;TRUE instruction(s)&gt;</a:t>
          </a:r>
          <a:endParaRPr lang="en-US" dirty="0"/>
        </a:p>
      </dgm:t>
    </dgm:pt>
    <dgm:pt modelId="{35B22B51-2AAC-4F6A-8D77-3A92745A946C}" type="parTrans" cxnId="{A87018D0-98F6-4393-86BC-8A2FC3398216}">
      <dgm:prSet/>
      <dgm:spPr/>
      <dgm:t>
        <a:bodyPr/>
        <a:lstStyle/>
        <a:p>
          <a:endParaRPr lang="en-US"/>
        </a:p>
      </dgm:t>
    </dgm:pt>
    <dgm:pt modelId="{6296DF7B-C336-40A0-8256-6758DBE1703A}" type="sibTrans" cxnId="{A87018D0-98F6-4393-86BC-8A2FC3398216}">
      <dgm:prSet/>
      <dgm:spPr/>
      <dgm:t>
        <a:bodyPr/>
        <a:lstStyle/>
        <a:p>
          <a:endParaRPr lang="en-US"/>
        </a:p>
      </dgm:t>
    </dgm:pt>
    <dgm:pt modelId="{B24D59D3-70BA-42B3-9F7D-FCC8ECFEA23A}">
      <dgm:prSet/>
      <dgm:spPr/>
      <dgm:t>
        <a:bodyPr/>
        <a:lstStyle/>
        <a:p>
          <a:pPr rtl="0"/>
          <a:r>
            <a:rPr lang="en-GB" dirty="0" smtClean="0"/>
            <a:t>ELSE</a:t>
          </a:r>
          <a:endParaRPr lang="en-US" dirty="0"/>
        </a:p>
      </dgm:t>
    </dgm:pt>
    <dgm:pt modelId="{7AA76DC0-C313-420A-A157-3C7407ED5AEF}" type="parTrans" cxnId="{4A9A42A0-0272-4E99-AAE2-99A21B96B448}">
      <dgm:prSet/>
      <dgm:spPr/>
      <dgm:t>
        <a:bodyPr/>
        <a:lstStyle/>
        <a:p>
          <a:endParaRPr lang="en-US"/>
        </a:p>
      </dgm:t>
    </dgm:pt>
    <dgm:pt modelId="{7F72A4E1-3013-43E2-BCD1-8A3EBBC671DE}" type="sibTrans" cxnId="{4A9A42A0-0272-4E99-AAE2-99A21B96B448}">
      <dgm:prSet/>
      <dgm:spPr/>
      <dgm:t>
        <a:bodyPr/>
        <a:lstStyle/>
        <a:p>
          <a:endParaRPr lang="en-US"/>
        </a:p>
      </dgm:t>
    </dgm:pt>
    <dgm:pt modelId="{865B489F-FB72-42E5-AFC8-D76C16A09205}">
      <dgm:prSet/>
      <dgm:spPr/>
      <dgm:t>
        <a:bodyPr/>
        <a:lstStyle/>
        <a:p>
          <a:pPr rtl="0"/>
          <a:r>
            <a:rPr lang="en-GB" dirty="0" smtClean="0"/>
            <a:t>&lt;FALSE instruction(s)</a:t>
          </a:r>
          <a:endParaRPr lang="en-US" dirty="0"/>
        </a:p>
      </dgm:t>
    </dgm:pt>
    <dgm:pt modelId="{5461D116-7B9C-4017-A475-5FBDF3B621AE}" type="parTrans" cxnId="{4329C188-F6DC-4381-8C02-91F0718E15A7}">
      <dgm:prSet/>
      <dgm:spPr/>
      <dgm:t>
        <a:bodyPr/>
        <a:lstStyle/>
        <a:p>
          <a:endParaRPr lang="en-US"/>
        </a:p>
      </dgm:t>
    </dgm:pt>
    <dgm:pt modelId="{E324E4E0-39CD-4215-9F2C-D3D8178712FE}" type="sibTrans" cxnId="{4329C188-F6DC-4381-8C02-91F0718E15A7}">
      <dgm:prSet/>
      <dgm:spPr/>
      <dgm:t>
        <a:bodyPr/>
        <a:lstStyle/>
        <a:p>
          <a:endParaRPr lang="en-US"/>
        </a:p>
      </dgm:t>
    </dgm:pt>
    <dgm:pt modelId="{30765BB9-6302-4321-8245-EE7849972EE9}" type="pres">
      <dgm:prSet presAssocID="{0D831EC7-643E-426D-A043-7B8CFE320AD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BE7DBE-EC7F-4637-971B-C357BB130D40}" type="pres">
      <dgm:prSet presAssocID="{11AB4E69-1BD5-452B-9714-A3147C2AAB16}" presName="Accent1" presStyleCnt="0"/>
      <dgm:spPr/>
    </dgm:pt>
    <dgm:pt modelId="{DCDF965B-0D8A-4C0A-A1A5-7A63195061B6}" type="pres">
      <dgm:prSet presAssocID="{11AB4E69-1BD5-452B-9714-A3147C2AAB16}" presName="Accent" presStyleLbl="node1" presStyleIdx="0" presStyleCnt="1"/>
      <dgm:spPr/>
    </dgm:pt>
    <dgm:pt modelId="{8F03977C-5332-4A04-9A5F-B6A17565AFC1}" type="pres">
      <dgm:prSet presAssocID="{11AB4E69-1BD5-452B-9714-A3147C2AAB16}" presName="Child1" presStyleLbl="revTx" presStyleIdx="0" presStyleCnt="2" custScaleX="174087" custLinFactNeighborX="25893" custLinFactNeighborY="7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F3CDF-7FC9-4956-99D8-F8A32D5BC464}" type="pres">
      <dgm:prSet presAssocID="{11AB4E69-1BD5-452B-9714-A3147C2AAB16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A02AA3-A37F-4B2B-9B9F-F95DA1E473F0}" srcId="{0D831EC7-643E-426D-A043-7B8CFE320AD1}" destId="{11AB4E69-1BD5-452B-9714-A3147C2AAB16}" srcOrd="0" destOrd="0" parTransId="{9D1792B6-33BA-4BEF-9A8B-ABEDDDAC811A}" sibTransId="{36BEDEEF-41E4-4199-918C-8556E79C094A}"/>
    <dgm:cxn modelId="{4A9A42A0-0272-4E99-AAE2-99A21B96B448}" srcId="{11AB4E69-1BD5-452B-9714-A3147C2AAB16}" destId="{B24D59D3-70BA-42B3-9F7D-FCC8ECFEA23A}" srcOrd="1" destOrd="0" parTransId="{7AA76DC0-C313-420A-A157-3C7407ED5AEF}" sibTransId="{7F72A4E1-3013-43E2-BCD1-8A3EBBC671DE}"/>
    <dgm:cxn modelId="{EDA3F6A3-2A06-4EB5-92B8-0E6157A44C65}" type="presOf" srcId="{F74899CE-8723-451B-B33B-C2242803FB36}" destId="{8F03977C-5332-4A04-9A5F-B6A17565AFC1}" srcOrd="0" destOrd="0" presId="urn:microsoft.com/office/officeart/2009/layout/CircleArrowProcess"/>
    <dgm:cxn modelId="{7695A8E7-D163-4C7D-AA56-3AC6BA960AD4}" type="presOf" srcId="{11AB4E69-1BD5-452B-9714-A3147C2AAB16}" destId="{093F3CDF-7FC9-4956-99D8-F8A32D5BC464}" srcOrd="0" destOrd="0" presId="urn:microsoft.com/office/officeart/2009/layout/CircleArrowProcess"/>
    <dgm:cxn modelId="{3EDDAF1C-0D5F-4DD2-A695-43F7FCF99ECB}" srcId="{11AB4E69-1BD5-452B-9714-A3147C2AAB16}" destId="{F74899CE-8723-451B-B33B-C2242803FB36}" srcOrd="0" destOrd="0" parTransId="{80FB1FCB-88A8-4C8B-B6CB-9AE5756A7A13}" sibTransId="{ABDAFD55-D79F-4E71-A06C-A538B7278F01}"/>
    <dgm:cxn modelId="{4329C188-F6DC-4381-8C02-91F0718E15A7}" srcId="{B24D59D3-70BA-42B3-9F7D-FCC8ECFEA23A}" destId="{865B489F-FB72-42E5-AFC8-D76C16A09205}" srcOrd="0" destOrd="0" parTransId="{5461D116-7B9C-4017-A475-5FBDF3B621AE}" sibTransId="{E324E4E0-39CD-4215-9F2C-D3D8178712FE}"/>
    <dgm:cxn modelId="{A7CFFCB6-2E21-4120-8685-CE679298FBDA}" type="presOf" srcId="{0D831EC7-643E-426D-A043-7B8CFE320AD1}" destId="{30765BB9-6302-4321-8245-EE7849972EE9}" srcOrd="0" destOrd="0" presId="urn:microsoft.com/office/officeart/2009/layout/CircleArrowProcess"/>
    <dgm:cxn modelId="{7A36B01A-9AC4-4CBD-B09E-8D48FED7110F}" type="presOf" srcId="{B24D59D3-70BA-42B3-9F7D-FCC8ECFEA23A}" destId="{8F03977C-5332-4A04-9A5F-B6A17565AFC1}" srcOrd="0" destOrd="2" presId="urn:microsoft.com/office/officeart/2009/layout/CircleArrowProcess"/>
    <dgm:cxn modelId="{4EA41151-F0C1-4A38-8C5C-A67D5838CE96}" type="presOf" srcId="{865B489F-FB72-42E5-AFC8-D76C16A09205}" destId="{8F03977C-5332-4A04-9A5F-B6A17565AFC1}" srcOrd="0" destOrd="3" presId="urn:microsoft.com/office/officeart/2009/layout/CircleArrowProcess"/>
    <dgm:cxn modelId="{A87018D0-98F6-4393-86BC-8A2FC3398216}" srcId="{F74899CE-8723-451B-B33B-C2242803FB36}" destId="{66732183-C886-4E2C-8F88-C3D6FE61FD89}" srcOrd="0" destOrd="0" parTransId="{35B22B51-2AAC-4F6A-8D77-3A92745A946C}" sibTransId="{6296DF7B-C336-40A0-8256-6758DBE1703A}"/>
    <dgm:cxn modelId="{E647CC45-C58A-49F7-89E3-EFAA13C65A81}" type="presOf" srcId="{66732183-C886-4E2C-8F88-C3D6FE61FD89}" destId="{8F03977C-5332-4A04-9A5F-B6A17565AFC1}" srcOrd="0" destOrd="1" presId="urn:microsoft.com/office/officeart/2009/layout/CircleArrowProcess"/>
    <dgm:cxn modelId="{7BC57083-4770-4983-BD62-D42248FA5759}" type="presParOf" srcId="{30765BB9-6302-4321-8245-EE7849972EE9}" destId="{DABE7DBE-EC7F-4637-971B-C357BB130D40}" srcOrd="0" destOrd="0" presId="urn:microsoft.com/office/officeart/2009/layout/CircleArrowProcess"/>
    <dgm:cxn modelId="{B48E5E30-D8F2-48C6-B3A2-EE5925E2B780}" type="presParOf" srcId="{DABE7DBE-EC7F-4637-971B-C357BB130D40}" destId="{DCDF965B-0D8A-4C0A-A1A5-7A63195061B6}" srcOrd="0" destOrd="0" presId="urn:microsoft.com/office/officeart/2009/layout/CircleArrowProcess"/>
    <dgm:cxn modelId="{4616A1BE-641C-49A6-B883-B0C704A6149B}" type="presParOf" srcId="{30765BB9-6302-4321-8245-EE7849972EE9}" destId="{8F03977C-5332-4A04-9A5F-B6A17565AFC1}" srcOrd="1" destOrd="0" presId="urn:microsoft.com/office/officeart/2009/layout/CircleArrowProcess"/>
    <dgm:cxn modelId="{9C8044A5-6C3B-4F1E-84A7-1702FC8E14A2}" type="presParOf" srcId="{30765BB9-6302-4321-8245-EE7849972EE9}" destId="{093F3CDF-7FC9-4956-99D8-F8A32D5BC464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EDAB-D000-4C66-A8AF-A672E103416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063F-F9F7-4AA1-815A-1655F326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6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3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="" xmlns:a16="http://schemas.microsoft.com/office/drawing/2014/main" id="{EF312C74-3AA1-4D89-AA38-2A845FB78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0AD607-4C27-431A-9D86-7807E806652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="" xmlns:a16="http://schemas.microsoft.com/office/drawing/2014/main" id="{E9EC4B65-36B5-4C90-9F4F-5DE57B627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0356" name="Rectangle 3">
            <a:extLst>
              <a:ext uri="{FF2B5EF4-FFF2-40B4-BE49-F238E27FC236}">
                <a16:creationId xmlns="" xmlns:a16="http://schemas.microsoft.com/office/drawing/2014/main" id="{3B073FA6-88A3-4DBB-B349-05F7364F8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71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="" xmlns:a16="http://schemas.microsoft.com/office/drawing/2014/main" id="{D9FE8976-2A42-4C27-BA49-850C1C2CE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60F43D-6C9A-4D21-9699-5864979E98A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="" xmlns:a16="http://schemas.microsoft.com/office/drawing/2014/main" id="{255B27DB-B8FC-4DB3-84F9-0AB7395613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="" xmlns:a16="http://schemas.microsoft.com/office/drawing/2014/main" id="{650D639F-8EA3-41B6-9DE7-B9EA7FCA3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1715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="" xmlns:a16="http://schemas.microsoft.com/office/drawing/2014/main" id="{346FBEDA-4FAC-4407-AD52-DBBCE4AEA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45B547-1002-435E-B2AA-7693A012C41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="" xmlns:a16="http://schemas.microsoft.com/office/drawing/2014/main" id="{18551F22-66BF-4604-B3C6-9008FE454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10596" name="Rectangle 3">
            <a:extLst>
              <a:ext uri="{FF2B5EF4-FFF2-40B4-BE49-F238E27FC236}">
                <a16:creationId xmlns="" xmlns:a16="http://schemas.microsoft.com/office/drawing/2014/main" id="{34211185-955B-4488-A4F6-B0AF07A89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15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FABB9B-F5BA-4490-A4CD-1ECF9BFE78F4}" type="slidenum">
              <a:rPr lang="en-US"/>
              <a:pPr/>
              <a:t>29</a:t>
            </a:fld>
            <a:endParaRPr 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94902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371E1D-1E49-459B-B0D9-85DB25D9A77C}" type="slidenum">
              <a:rPr lang="en-US"/>
              <a:pPr/>
              <a:t>30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56667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="" xmlns:a16="http://schemas.microsoft.com/office/drawing/2014/main" id="{F65F49CE-B3BE-4242-840D-126568565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D9D3AF-4BC7-466A-92D8-874E8CF4B19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="" xmlns:a16="http://schemas.microsoft.com/office/drawing/2014/main" id="{95F5296F-0D9F-42C0-BD9B-1D0E58621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1860" name="Rectangle 3">
            <a:extLst>
              <a:ext uri="{FF2B5EF4-FFF2-40B4-BE49-F238E27FC236}">
                <a16:creationId xmlns="" xmlns:a16="http://schemas.microsoft.com/office/drawing/2014/main" id="{2DF933EF-C572-4AF3-A8B2-26F6A3481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3480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="" xmlns:a16="http://schemas.microsoft.com/office/drawing/2014/main" id="{6414DF61-505A-4670-B08E-50887CEDC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612BEC-8302-44B8-BECE-1C3207236DB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="" xmlns:a16="http://schemas.microsoft.com/office/drawing/2014/main" id="{7F7E6033-45FB-4596-9293-5D5EE9096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6980" name="Rectangle 3">
            <a:extLst>
              <a:ext uri="{FF2B5EF4-FFF2-40B4-BE49-F238E27FC236}">
                <a16:creationId xmlns="" xmlns:a16="http://schemas.microsoft.com/office/drawing/2014/main" id="{2F580579-B0BE-4DFC-901B-2D01522C7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674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="" xmlns:a16="http://schemas.microsoft.com/office/drawing/2014/main" id="{72D2DBB2-FDDF-4BC2-81DE-4DD524657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28B256-DADC-4741-94D3-3DD9D59A331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="" xmlns:a16="http://schemas.microsoft.com/office/drawing/2014/main" id="{B8A000A0-CCC4-420F-9751-148371F67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="" xmlns:a16="http://schemas.microsoft.com/office/drawing/2014/main" id="{D95537BB-7C4E-48F6-9C79-6925FB8CB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271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="" xmlns:a16="http://schemas.microsoft.com/office/drawing/2014/main" id="{816C4182-487E-4BE3-BCD8-D7E4EE5AB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A657B0-CE20-4116-8646-87D4B148051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="" xmlns:a16="http://schemas.microsoft.com/office/drawing/2014/main" id="{F7A33E76-AF08-42A5-8886-EA7A9F76E2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83972" name="Rectangle 3">
            <a:extLst>
              <a:ext uri="{FF2B5EF4-FFF2-40B4-BE49-F238E27FC236}">
                <a16:creationId xmlns="" xmlns:a16="http://schemas.microsoft.com/office/drawing/2014/main" id="{B1015D21-1FEE-4233-9AAC-BEF5F917B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858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="" xmlns:a16="http://schemas.microsoft.com/office/drawing/2014/main" id="{B3DB68D9-A7F4-4EC2-9292-CC244EC00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2B7891-D136-4E5A-84B3-3A116326E17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="" xmlns:a16="http://schemas.microsoft.com/office/drawing/2014/main" id="{2CA7EFDF-22B8-4C16-9CEB-550A9CBBE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86020" name="Rectangle 3">
            <a:extLst>
              <a:ext uri="{FF2B5EF4-FFF2-40B4-BE49-F238E27FC236}">
                <a16:creationId xmlns="" xmlns:a16="http://schemas.microsoft.com/office/drawing/2014/main" id="{6273343E-49A5-4F8F-9F87-7E3095A4F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889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="" xmlns:a16="http://schemas.microsoft.com/office/drawing/2014/main" id="{8B276C62-D41B-4F0C-A61C-1E7D168B69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51B73F-EFEA-420D-8044-98C3B777015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="" xmlns:a16="http://schemas.microsoft.com/office/drawing/2014/main" id="{A76F15A9-D0BA-4A2C-8945-300181219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88068" name="Rectangle 3">
            <a:extLst>
              <a:ext uri="{FF2B5EF4-FFF2-40B4-BE49-F238E27FC236}">
                <a16:creationId xmlns="" xmlns:a16="http://schemas.microsoft.com/office/drawing/2014/main" id="{7D33EB18-C845-4247-9F07-61F4F65B5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07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="" xmlns:a16="http://schemas.microsoft.com/office/drawing/2014/main" id="{51F59539-9A2A-4B8D-BAA2-FC83F028D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3E2231-2B32-4A54-B316-182ED2A0AC9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="" xmlns:a16="http://schemas.microsoft.com/office/drawing/2014/main" id="{9D8C2295-E0DE-4FA8-B2E3-9BCE50E8D7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0116" name="Rectangle 3">
            <a:extLst>
              <a:ext uri="{FF2B5EF4-FFF2-40B4-BE49-F238E27FC236}">
                <a16:creationId xmlns="" xmlns:a16="http://schemas.microsoft.com/office/drawing/2014/main" id="{17EB482F-CA00-4E5B-9C2A-26D453CB6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932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="" xmlns:a16="http://schemas.microsoft.com/office/drawing/2014/main" id="{44EAECFB-218B-4C3D-8556-CF38F3F34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6434FB-1F52-4B18-8954-053BBD4560A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="" xmlns:a16="http://schemas.microsoft.com/office/drawing/2014/main" id="{56498C9B-8709-4A72-91DE-951C8E912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3188" name="Rectangle 3">
            <a:extLst>
              <a:ext uri="{FF2B5EF4-FFF2-40B4-BE49-F238E27FC236}">
                <a16:creationId xmlns="" xmlns:a16="http://schemas.microsoft.com/office/drawing/2014/main" id="{27E1A241-552B-48CF-AF0C-0929CCD7F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0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="" xmlns:a16="http://schemas.microsoft.com/office/drawing/2014/main" id="{EDA151AA-4EEE-412D-974B-C6A0D13F3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0046FC-5B70-44CD-8306-F9F6BFE5625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="" xmlns:a16="http://schemas.microsoft.com/office/drawing/2014/main" id="{96A65A2A-6CEF-4C80-973B-76F520921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6260" name="Rectangle 3">
            <a:extLst>
              <a:ext uri="{FF2B5EF4-FFF2-40B4-BE49-F238E27FC236}">
                <a16:creationId xmlns="" xmlns:a16="http://schemas.microsoft.com/office/drawing/2014/main" id="{ADB75A1D-98FD-47F3-A64B-4DA6FD3E8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761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="" xmlns:a16="http://schemas.microsoft.com/office/drawing/2014/main" id="{25B7B661-DB28-4E3E-8884-96A0DFD16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0629A9-6169-4285-8A1E-B4781DAE249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="" xmlns:a16="http://schemas.microsoft.com/office/drawing/2014/main" id="{8374471C-1B55-47A1-813F-24A9142EE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98308" name="Rectangle 3">
            <a:extLst>
              <a:ext uri="{FF2B5EF4-FFF2-40B4-BE49-F238E27FC236}">
                <a16:creationId xmlns="" xmlns:a16="http://schemas.microsoft.com/office/drawing/2014/main" id="{B2887E75-2AF8-4F74-9B09-697199339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475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1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8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4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79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7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8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69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35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7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Fundamental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Sobia Iftikhar</a:t>
            </a:r>
          </a:p>
          <a:p>
            <a:r>
              <a:rPr lang="en-US" sz="1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Sobia.Iftikhar@nu.edu.pk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3086" y="4287698"/>
            <a:ext cx="9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eek 02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92195"/>
            <a:ext cx="8770571" cy="736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3211" y="2519404"/>
            <a:ext cx="5605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suppose the passing grade on an exam is 60.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2286" y="3098266"/>
            <a:ext cx="59791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If student’s grade is greater than or equal to 60 Print “Passed”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3700" y="3094413"/>
            <a:ext cx="232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statement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3367" y="3508602"/>
            <a:ext cx="224599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grade &gt;= 60 )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"Passed" 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end 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9031" y="385794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2846" y="4924425"/>
            <a:ext cx="3781425" cy="1933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33700" y="3669422"/>
            <a:ext cx="222318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grade &gt;= 60 )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"Passed" 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end if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"Failed" 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512" y="5294644"/>
            <a:ext cx="3864962" cy="15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4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="" xmlns:a16="http://schemas.microsoft.com/office/drawing/2014/main" id="{45B29228-6B93-4591-941F-DB2D983F5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676" y="1209851"/>
            <a:ext cx="8231188" cy="908050"/>
          </a:xfrm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Examples of conditional expressions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="" xmlns:a16="http://schemas.microsoft.com/office/drawing/2014/main" id="{B4093873-F904-4757-BF54-361E72631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3676" y="2432933"/>
            <a:ext cx="7772400" cy="4114800"/>
          </a:xfrm>
        </p:spPr>
        <p:txBody>
          <a:bodyPr vert="horz" lIns="90000" tIns="46800" rIns="90000" bIns="46800" rtlCol="0">
            <a:normAutofit/>
          </a:bodyPr>
          <a:lstStyle/>
          <a:p>
            <a:pPr algn="just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anose="02020603050405020304" pitchFamily="18" charset="0"/>
              </a:rPr>
              <a:t>A &lt; B (A and B are the same data type – either numeric, character, or string)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anose="02020603050405020304" pitchFamily="18" charset="0"/>
              </a:rPr>
              <a:t>X + 5 &gt;= Z (X and Z are numeric data)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cs typeface="Times New Roman" panose="02020603050405020304" pitchFamily="18" charset="0"/>
              </a:rPr>
              <a:t>E &lt; 5 or F &gt; 10 (E and F are numeric data</a:t>
            </a:r>
            <a:r>
              <a:rPr lang="en-GB" altLang="en-US" dirty="0" smtClean="0">
                <a:cs typeface="Times New Roman" panose="02020603050405020304" pitchFamily="18" charset="0"/>
              </a:rPr>
              <a:t>)</a:t>
            </a:r>
            <a:endParaRPr lang="en-GB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="" xmlns:a16="http://schemas.microsoft.com/office/drawing/2014/main" id="{6CF60CC3-4FA6-4FB1-B651-4806B5E52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895" y="1285037"/>
            <a:ext cx="8770571" cy="1560716"/>
          </a:xfrm>
        </p:spPr>
        <p:txBody>
          <a:bodyPr rtlCol="0"/>
          <a:lstStyle/>
          <a:p>
            <a:pPr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="" xmlns:a16="http://schemas.microsoft.com/office/drawing/2014/main" id="{40D164C8-965D-4AAE-B596-F4D6FD80A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08416" y="2291569"/>
            <a:ext cx="8228013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dirty="0"/>
              <a:t>Assume your are calculating pay at an hourly rate, and overtime pay(over 40 hours) at 1.5 times the hourly rate.</a:t>
            </a:r>
          </a:p>
          <a:p>
            <a:pPr lvl="1" eaLnBrk="1" hangingPunct="1"/>
            <a:r>
              <a:rPr lang="en-GB" altLang="en-US" dirty="0"/>
              <a:t>IF the hours are greater than 40, THEN the pay is calculated for overtime, or ELSE the pay is calculated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20249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="" xmlns:a16="http://schemas.microsoft.com/office/drawing/2014/main" id="{CA4C1CC3-4580-4498-8445-594DC9BA7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7151" y="1142365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Decision Structure</a:t>
            </a:r>
          </a:p>
        </p:txBody>
      </p:sp>
      <p:pic>
        <p:nvPicPr>
          <p:cNvPr id="92163" name="Picture 3">
            <a:extLst>
              <a:ext uri="{FF2B5EF4-FFF2-40B4-BE49-F238E27FC236}">
                <a16:creationId xmlns="" xmlns:a16="http://schemas.microsoft.com/office/drawing/2014/main" id="{AB14BAD1-783B-46FE-A096-B98B273B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86" y="2256340"/>
            <a:ext cx="7275319" cy="480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4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="" xmlns:a16="http://schemas.microsoft.com/office/drawing/2014/main" id="{7D93DD77-4EE3-4111-8191-3E7A0A57E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NESTED IF/THEN/ELSE INSTRUCTIONS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="" xmlns:a16="http://schemas.microsoft.com/office/drawing/2014/main" id="{7E7441BB-883E-4F20-A355-15982922B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95072" y="2294123"/>
            <a:ext cx="8304213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decisions.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sets of instruction in which each level of a decision is embedded in a level before it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if…else statements test for multiple cases by placing if…else statements inside if…else statements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="" xmlns:a16="http://schemas.microsoft.com/office/drawing/2014/main" id="{EFFE4ADD-00A8-415F-9EF8-8DA0BA03A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8412" y="1152162"/>
            <a:ext cx="8231188" cy="908050"/>
          </a:xfrm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NESTED IF/THEN/ELSE INSTRUCTIONS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8529" y="2222324"/>
            <a:ext cx="89133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will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 grades greater than or equal to 90,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grades greater than or equal to 80 (but less than 90),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grades greater than or equal to 70 (but less than 80),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grades greater than or equal to 60 (but less than 70), and F for all other grades.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89" y="3553987"/>
            <a:ext cx="4072196" cy="2728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772" y="2627869"/>
            <a:ext cx="2591286" cy="34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38" y="661987"/>
            <a:ext cx="127158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Structure</a:t>
            </a:r>
            <a:endParaRPr lang="en-US" dirty="0"/>
          </a:p>
        </p:txBody>
      </p:sp>
      <p:pic>
        <p:nvPicPr>
          <p:cNvPr id="12290" name="Picture 2" descr="C++ switch Statement | C Plus Plus Programming Language Tutor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427" y="2450337"/>
            <a:ext cx="6525313" cy="407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09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3314" name="Picture 2" descr="COMPUTER PROGRAMMING LECTURE NO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370791"/>
            <a:ext cx="3850573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56" y="2457192"/>
            <a:ext cx="3502111" cy="34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="" xmlns:a16="http://schemas.microsoft.com/office/drawing/2014/main" id="{2D166FD6-9198-434C-8FE3-76FCA0D80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6911" y="1208344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c. 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Loop Logic Structure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="" xmlns:a16="http://schemas.microsoft.com/office/drawing/2014/main" id="{91D17B99-F22A-4DFF-BF48-5AFECBC25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6911" y="2267735"/>
            <a:ext cx="8231188" cy="4377583"/>
          </a:xfrm>
        </p:spPr>
        <p:txBody>
          <a:bodyPr vert="horz" lIns="90000" tIns="46800" rIns="90000" bIns="46800" rtlCol="0">
            <a:normAutofit/>
          </a:bodyPr>
          <a:lstStyle/>
          <a:p>
            <a:pPr algn="just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structure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 that doing the same task over and over for different sets of data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loop:</a:t>
            </a:r>
          </a:p>
          <a:p>
            <a:pPr lvl="1" algn="just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lvl="1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WHILE loop</a:t>
            </a:r>
          </a:p>
          <a:p>
            <a:pPr lvl="1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anose="02020603050405020304" pitchFamily="18" charset="0"/>
              </a:rPr>
              <a:t>Automatic-Counter Loop</a:t>
            </a:r>
          </a:p>
          <a:p>
            <a:pPr lvl="1"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10515600" cy="11452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04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14-Sep-2021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="" xmlns:a16="http://schemas.microsoft.com/office/drawing/2014/main" id="{283BF7C8-E467-4764-A98D-1BB8CC770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4708" y="1274805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Loop Logic Structure</a:t>
            </a:r>
          </a:p>
        </p:txBody>
      </p:sp>
      <p:pic>
        <p:nvPicPr>
          <p:cNvPr id="99331" name="Picture 3">
            <a:extLst>
              <a:ext uri="{FF2B5EF4-FFF2-40B4-BE49-F238E27FC236}">
                <a16:creationId xmlns="" xmlns:a16="http://schemas.microsoft.com/office/drawing/2014/main" id="{750CD835-2160-46F6-A237-C579255A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72" y="2304358"/>
            <a:ext cx="3351607" cy="428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264" y="3477281"/>
            <a:ext cx="295275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7264" y="4653771"/>
            <a:ext cx="3390900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719978" y="2441275"/>
            <a:ext cx="3976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example of a while statement, consider a program segment designed to find the first power of 3 larger than 100.</a:t>
            </a:r>
          </a:p>
        </p:txBody>
      </p:sp>
    </p:spTree>
    <p:extLst>
      <p:ext uri="{BB962C8B-B14F-4D97-AF65-F5344CB8AC3E}">
        <p14:creationId xmlns:p14="http://schemas.microsoft.com/office/powerpoint/2010/main" val="612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="" xmlns:a16="http://schemas.microsoft.com/office/drawing/2014/main" id="{3731B1D0-1E8E-4236-B745-50CC71E4F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3700" y="1194485"/>
            <a:ext cx="8770571" cy="934575"/>
          </a:xfrm>
        </p:spPr>
        <p:txBody>
          <a:bodyPr rtlCol="0"/>
          <a:lstStyle/>
          <a:p>
            <a:pPr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loop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="" xmlns:a16="http://schemas.microsoft.com/office/drawing/2014/main" id="{73C07389-4EA3-468F-B8C5-41587A506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3700" y="2271874"/>
            <a:ext cx="7770813" cy="4113213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 loop body if the condition is true.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Get the sum of 1, 2, 3, …, 100.</a:t>
            </a:r>
          </a:p>
          <a:p>
            <a:pPr marL="285750" lvl="1"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1108710" lvl="2" indent="-285750"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number = 1</a:t>
            </a:r>
          </a:p>
          <a:p>
            <a:pPr marL="1108710" lvl="2" indent="-285750"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total = 0</a:t>
            </a:r>
          </a:p>
          <a:p>
            <a:pPr marL="1108710" lvl="2" indent="-285750"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(number &lt;= 100)</a:t>
            </a:r>
          </a:p>
          <a:p>
            <a:pPr marL="1268730" lvl="3" indent="-171450"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= total + number</a:t>
            </a:r>
          </a:p>
          <a:p>
            <a:pPr marL="1268730" lvl="3" indent="-171450"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= number + 1</a:t>
            </a:r>
          </a:p>
          <a:p>
            <a:pPr marL="1108710" lvl="2" indent="-285750"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While</a:t>
            </a:r>
          </a:p>
          <a:p>
            <a:pPr marL="1108710" lvl="2" indent="-285750"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total</a:t>
            </a:r>
          </a:p>
        </p:txBody>
      </p:sp>
    </p:spTree>
    <p:extLst>
      <p:ext uri="{BB962C8B-B14F-4D97-AF65-F5344CB8AC3E}">
        <p14:creationId xmlns:p14="http://schemas.microsoft.com/office/powerpoint/2010/main" val="30320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="" xmlns:a16="http://schemas.microsoft.com/office/drawing/2014/main" id="{B4C8A666-DB3B-47D8-8111-AD0DF4465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3600" y="1098096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WHILE loop</a:t>
            </a:r>
          </a:p>
        </p:txBody>
      </p:sp>
      <p:grpSp>
        <p:nvGrpSpPr>
          <p:cNvPr id="104451" name="Group 3">
            <a:extLst>
              <a:ext uri="{FF2B5EF4-FFF2-40B4-BE49-F238E27FC236}">
                <a16:creationId xmlns="" xmlns:a16="http://schemas.microsoft.com/office/drawing/2014/main" id="{C2F9EB5A-784D-47F3-9D0C-68446A350D73}"/>
              </a:ext>
            </a:extLst>
          </p:cNvPr>
          <p:cNvGrpSpPr>
            <a:grpSpLocks/>
          </p:cNvGrpSpPr>
          <p:nvPr/>
        </p:nvGrpSpPr>
        <p:grpSpPr bwMode="auto">
          <a:xfrm>
            <a:off x="4753656" y="2372111"/>
            <a:ext cx="4445237" cy="4330582"/>
            <a:chOff x="1344" y="768"/>
            <a:chExt cx="4032" cy="3408"/>
          </a:xfrm>
          <a:noFill/>
        </p:grpSpPr>
        <p:sp>
          <p:nvSpPr>
            <p:cNvPr id="104452" name="AutoShape 4">
              <a:extLst>
                <a:ext uri="{FF2B5EF4-FFF2-40B4-BE49-F238E27FC236}">
                  <a16:creationId xmlns="" xmlns:a16="http://schemas.microsoft.com/office/drawing/2014/main" id="{A47BA015-CE89-4FE9-A5A1-F22200EB7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768"/>
              <a:ext cx="1056" cy="288"/>
            </a:xfrm>
            <a:prstGeom prst="flowChartTerminator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04453" name="AutoShape 5">
              <a:extLst>
                <a:ext uri="{FF2B5EF4-FFF2-40B4-BE49-F238E27FC236}">
                  <a16:creationId xmlns="" xmlns:a16="http://schemas.microsoft.com/office/drawing/2014/main" id="{7703DEF0-BFBC-421F-A48F-0CD5560A0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392" cy="288"/>
            </a:xfrm>
            <a:prstGeom prst="flowChartProcess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Set number = 1</a:t>
              </a:r>
            </a:p>
          </p:txBody>
        </p:sp>
        <p:sp>
          <p:nvSpPr>
            <p:cNvPr id="104454" name="AutoShape 6">
              <a:extLst>
                <a:ext uri="{FF2B5EF4-FFF2-40B4-BE49-F238E27FC236}">
                  <a16:creationId xmlns="" xmlns:a16="http://schemas.microsoft.com/office/drawing/2014/main" id="{756E11F9-269C-4A23-A5B7-D369057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1632" cy="576"/>
            </a:xfrm>
            <a:prstGeom prst="flowChartDecision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 &lt;= 100</a:t>
              </a:r>
            </a:p>
          </p:txBody>
        </p:sp>
        <p:sp>
          <p:nvSpPr>
            <p:cNvPr id="104455" name="AutoShape 7">
              <a:extLst>
                <a:ext uri="{FF2B5EF4-FFF2-40B4-BE49-F238E27FC236}">
                  <a16:creationId xmlns="" xmlns:a16="http://schemas.microsoft.com/office/drawing/2014/main" id="{B773C918-860A-44BC-935C-06B91104E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1392" cy="288"/>
            </a:xfrm>
            <a:prstGeom prst="flowChartProcess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Set total = 0</a:t>
              </a:r>
            </a:p>
          </p:txBody>
        </p:sp>
        <p:sp>
          <p:nvSpPr>
            <p:cNvPr id="104456" name="AutoShape 8">
              <a:extLst>
                <a:ext uri="{FF2B5EF4-FFF2-40B4-BE49-F238E27FC236}">
                  <a16:creationId xmlns="" xmlns:a16="http://schemas.microsoft.com/office/drawing/2014/main" id="{645A5AD5-D65D-4D99-8410-CE825EC7D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024"/>
              <a:ext cx="1488" cy="480"/>
            </a:xfrm>
            <a:prstGeom prst="flowChartProcess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total =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total + number</a:t>
              </a:r>
            </a:p>
          </p:txBody>
        </p:sp>
        <p:sp>
          <p:nvSpPr>
            <p:cNvPr id="104457" name="AutoShape 9">
              <a:extLst>
                <a:ext uri="{FF2B5EF4-FFF2-40B4-BE49-F238E27FC236}">
                  <a16:creationId xmlns="" xmlns:a16="http://schemas.microsoft.com/office/drawing/2014/main" id="{1BE43846-28FD-4B87-9B8D-DC2D5B98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96"/>
              <a:ext cx="1536" cy="480"/>
            </a:xfrm>
            <a:prstGeom prst="flowChartProcess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 =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 + 1</a:t>
              </a:r>
            </a:p>
          </p:txBody>
        </p:sp>
        <p:sp>
          <p:nvSpPr>
            <p:cNvPr id="104458" name="AutoShape 10">
              <a:extLst>
                <a:ext uri="{FF2B5EF4-FFF2-40B4-BE49-F238E27FC236}">
                  <a16:creationId xmlns="" xmlns:a16="http://schemas.microsoft.com/office/drawing/2014/main" id="{D423EE0A-988D-4A58-8576-44FA517C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1536" cy="288"/>
            </a:xfrm>
            <a:prstGeom prst="flowChartInputOutput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Display total</a:t>
              </a:r>
            </a:p>
          </p:txBody>
        </p:sp>
        <p:sp>
          <p:nvSpPr>
            <p:cNvPr id="104459" name="AutoShape 11">
              <a:extLst>
                <a:ext uri="{FF2B5EF4-FFF2-40B4-BE49-F238E27FC236}">
                  <a16:creationId xmlns="" xmlns:a16="http://schemas.microsoft.com/office/drawing/2014/main" id="{54C8A8E1-BEEE-4AA6-896D-99F2F1C4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504"/>
              <a:ext cx="1248" cy="336"/>
            </a:xfrm>
            <a:prstGeom prst="flowChartTerminator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End </a:t>
              </a:r>
            </a:p>
          </p:txBody>
        </p:sp>
        <p:sp>
          <p:nvSpPr>
            <p:cNvPr id="104460" name="Line 12">
              <a:extLst>
                <a:ext uri="{FF2B5EF4-FFF2-40B4-BE49-F238E27FC236}">
                  <a16:creationId xmlns="" xmlns:a16="http://schemas.microsoft.com/office/drawing/2014/main" id="{B209223B-1233-4813-8C01-EE6486281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056"/>
              <a:ext cx="0" cy="192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61" name="Line 13">
              <a:extLst>
                <a:ext uri="{FF2B5EF4-FFF2-40B4-BE49-F238E27FC236}">
                  <a16:creationId xmlns="" xmlns:a16="http://schemas.microsoft.com/office/drawing/2014/main" id="{04BFD57E-A666-4A33-9B84-6D6B8CD67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6"/>
              <a:ext cx="0" cy="144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62" name="Line 14">
              <a:extLst>
                <a:ext uri="{FF2B5EF4-FFF2-40B4-BE49-F238E27FC236}">
                  <a16:creationId xmlns="" xmlns:a16="http://schemas.microsoft.com/office/drawing/2014/main" id="{0A614CDC-33C9-4B3D-BB59-A69338737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0" cy="192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63" name="Line 15">
              <a:extLst>
                <a:ext uri="{FF2B5EF4-FFF2-40B4-BE49-F238E27FC236}">
                  <a16:creationId xmlns="" xmlns:a16="http://schemas.microsoft.com/office/drawing/2014/main" id="{D98A9782-EDB1-4E81-8301-349D1BBDB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36"/>
              <a:ext cx="0" cy="288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64" name="Line 16">
              <a:extLst>
                <a:ext uri="{FF2B5EF4-FFF2-40B4-BE49-F238E27FC236}">
                  <a16:creationId xmlns="" xmlns:a16="http://schemas.microsoft.com/office/drawing/2014/main" id="{19440534-0FA7-486C-B3BA-AB7CA789F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504"/>
              <a:ext cx="0" cy="192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65" name="Line 17">
              <a:extLst>
                <a:ext uri="{FF2B5EF4-FFF2-40B4-BE49-F238E27FC236}">
                  <a16:creationId xmlns="" xmlns:a16="http://schemas.microsoft.com/office/drawing/2014/main" id="{CF6A269B-88BA-4644-91A1-60F30980C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68"/>
              <a:ext cx="0" cy="336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66" name="Line 18">
              <a:extLst>
                <a:ext uri="{FF2B5EF4-FFF2-40B4-BE49-F238E27FC236}">
                  <a16:creationId xmlns="" xmlns:a16="http://schemas.microsoft.com/office/drawing/2014/main" id="{8406BF99-E6C2-4565-97C8-3E6CA522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48"/>
              <a:ext cx="0" cy="432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67" name="Line 19">
              <a:extLst>
                <a:ext uri="{FF2B5EF4-FFF2-40B4-BE49-F238E27FC236}">
                  <a16:creationId xmlns="" xmlns:a16="http://schemas.microsoft.com/office/drawing/2014/main" id="{D67B30B7-C6EA-4A9A-9DB7-C57C6795D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1056" cy="0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68" name="Line 20">
              <a:extLst>
                <a:ext uri="{FF2B5EF4-FFF2-40B4-BE49-F238E27FC236}">
                  <a16:creationId xmlns="" xmlns:a16="http://schemas.microsoft.com/office/drawing/2014/main" id="{9AE90971-C2AC-4BAF-8C00-91BF5BE1B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48"/>
              <a:ext cx="528" cy="0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69" name="Line 21">
              <a:extLst>
                <a:ext uri="{FF2B5EF4-FFF2-40B4-BE49-F238E27FC236}">
                  <a16:creationId xmlns="" xmlns:a16="http://schemas.microsoft.com/office/drawing/2014/main" id="{CC0026B3-0AA3-4EC1-9428-BF8B67500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48"/>
              <a:ext cx="0" cy="1536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70" name="Line 22">
              <a:extLst>
                <a:ext uri="{FF2B5EF4-FFF2-40B4-BE49-F238E27FC236}">
                  <a16:creationId xmlns="" xmlns:a16="http://schemas.microsoft.com/office/drawing/2014/main" id="{0EB4BA33-210C-468F-9EC7-A5D5D6948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984"/>
              <a:ext cx="624" cy="0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4471" name="Text Box 23">
              <a:extLst>
                <a:ext uri="{FF2B5EF4-FFF2-40B4-BE49-F238E27FC236}">
                  <a16:creationId xmlns="" xmlns:a16="http://schemas.microsoft.com/office/drawing/2014/main" id="{243C6641-CD9C-4BE5-918C-3C9F5D4E6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138"/>
              <a:ext cx="367" cy="242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04472" name="Text Box 24">
              <a:extLst>
                <a:ext uri="{FF2B5EF4-FFF2-40B4-BE49-F238E27FC236}">
                  <a16:creationId xmlns="" xmlns:a16="http://schemas.microsoft.com/office/drawing/2014/main" id="{410F416A-0B6A-46E5-B23B-FA4A28CC8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2714"/>
              <a:ext cx="406" cy="242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8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10515600" cy="11452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05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09-Sep-2021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4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="" xmlns:a16="http://schemas.microsoft.com/office/drawing/2014/main" id="{6D126BD9-74C2-4AD9-81BC-42CA89509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3700" y="1268627"/>
            <a:ext cx="8770571" cy="860434"/>
          </a:xfrm>
        </p:spPr>
        <p:txBody>
          <a:bodyPr rtlCol="0"/>
          <a:lstStyle/>
          <a:p>
            <a:pPr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WHILE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Loop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="" xmlns:a16="http://schemas.microsoft.com/office/drawing/2014/main" id="{BCA05FD7-F0DF-4FBD-8A5C-A7E2A7772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67038" y="2296876"/>
            <a:ext cx="7770813" cy="41132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dirty="0"/>
              <a:t>The body of the loop will process first before check the condition.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dirty="0"/>
              <a:t>Example: Get the sum of 1, 2, 3, …100.</a:t>
            </a:r>
          </a:p>
        </p:txBody>
      </p:sp>
    </p:spTree>
    <p:extLst>
      <p:ext uri="{BB962C8B-B14F-4D97-AF65-F5344CB8AC3E}">
        <p14:creationId xmlns:p14="http://schemas.microsoft.com/office/powerpoint/2010/main" val="11086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="" xmlns:a16="http://schemas.microsoft.com/office/drawing/2014/main" id="{30B93D57-2B7A-40BE-A988-330968075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1500" y="1207766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DO WHILE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Loop</a:t>
            </a:r>
          </a:p>
        </p:txBody>
      </p:sp>
      <p:grpSp>
        <p:nvGrpSpPr>
          <p:cNvPr id="109571" name="Group 3">
            <a:extLst>
              <a:ext uri="{FF2B5EF4-FFF2-40B4-BE49-F238E27FC236}">
                <a16:creationId xmlns="" xmlns:a16="http://schemas.microsoft.com/office/drawing/2014/main" id="{76742A58-206B-4DC5-8784-254EFF8EDF25}"/>
              </a:ext>
            </a:extLst>
          </p:cNvPr>
          <p:cNvGrpSpPr>
            <a:grpSpLocks/>
          </p:cNvGrpSpPr>
          <p:nvPr/>
        </p:nvGrpSpPr>
        <p:grpSpPr bwMode="auto">
          <a:xfrm>
            <a:off x="4698185" y="2394958"/>
            <a:ext cx="5469309" cy="4463042"/>
            <a:chOff x="1344" y="720"/>
            <a:chExt cx="4032" cy="3408"/>
          </a:xfrm>
          <a:noFill/>
        </p:grpSpPr>
        <p:sp>
          <p:nvSpPr>
            <p:cNvPr id="109572" name="AutoShape 4">
              <a:extLst>
                <a:ext uri="{FF2B5EF4-FFF2-40B4-BE49-F238E27FC236}">
                  <a16:creationId xmlns="" xmlns:a16="http://schemas.microsoft.com/office/drawing/2014/main" id="{5702879C-77E9-47CD-BFC0-C35D8FE8C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720"/>
              <a:ext cx="1056" cy="288"/>
            </a:xfrm>
            <a:prstGeom prst="flowChartTerminator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09573" name="AutoShape 5">
              <a:extLst>
                <a:ext uri="{FF2B5EF4-FFF2-40B4-BE49-F238E27FC236}">
                  <a16:creationId xmlns="" xmlns:a16="http://schemas.microsoft.com/office/drawing/2014/main" id="{E2373980-5770-4BDE-82C9-3C751864B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00"/>
              <a:ext cx="1392" cy="288"/>
            </a:xfrm>
            <a:prstGeom prst="flowChartProcess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Set number = 1</a:t>
              </a:r>
            </a:p>
          </p:txBody>
        </p:sp>
        <p:sp>
          <p:nvSpPr>
            <p:cNvPr id="109574" name="AutoShape 6">
              <a:extLst>
                <a:ext uri="{FF2B5EF4-FFF2-40B4-BE49-F238E27FC236}">
                  <a16:creationId xmlns="" xmlns:a16="http://schemas.microsoft.com/office/drawing/2014/main" id="{C7B85502-78B8-409B-8904-3FC8850FD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52"/>
              <a:ext cx="1632" cy="576"/>
            </a:xfrm>
            <a:prstGeom prst="flowChartDecision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 &lt;= 100</a:t>
              </a:r>
            </a:p>
          </p:txBody>
        </p:sp>
        <p:sp>
          <p:nvSpPr>
            <p:cNvPr id="109575" name="AutoShape 7">
              <a:extLst>
                <a:ext uri="{FF2B5EF4-FFF2-40B4-BE49-F238E27FC236}">
                  <a16:creationId xmlns="" xmlns:a16="http://schemas.microsoft.com/office/drawing/2014/main" id="{2490C85F-4B83-4077-971A-F518DFB5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32"/>
              <a:ext cx="1392" cy="288"/>
            </a:xfrm>
            <a:prstGeom prst="flowChartProcess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Set total = 0</a:t>
              </a:r>
            </a:p>
          </p:txBody>
        </p:sp>
        <p:sp>
          <p:nvSpPr>
            <p:cNvPr id="109576" name="AutoShape 8">
              <a:extLst>
                <a:ext uri="{FF2B5EF4-FFF2-40B4-BE49-F238E27FC236}">
                  <a16:creationId xmlns="" xmlns:a16="http://schemas.microsoft.com/office/drawing/2014/main" id="{D5FB6B55-8EF0-49EE-BCD9-05A8BA9AC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112"/>
              <a:ext cx="1488" cy="480"/>
            </a:xfrm>
            <a:prstGeom prst="flowChartProcess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total =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total + number</a:t>
              </a:r>
            </a:p>
          </p:txBody>
        </p:sp>
        <p:sp>
          <p:nvSpPr>
            <p:cNvPr id="109577" name="AutoShape 9">
              <a:extLst>
                <a:ext uri="{FF2B5EF4-FFF2-40B4-BE49-F238E27FC236}">
                  <a16:creationId xmlns="" xmlns:a16="http://schemas.microsoft.com/office/drawing/2014/main" id="{54AC59FD-8A45-411B-A45F-161310A7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1536" cy="480"/>
            </a:xfrm>
            <a:prstGeom prst="flowChartProcess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 =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 + 1</a:t>
              </a:r>
            </a:p>
          </p:txBody>
        </p:sp>
        <p:sp>
          <p:nvSpPr>
            <p:cNvPr id="109578" name="AutoShape 10">
              <a:extLst>
                <a:ext uri="{FF2B5EF4-FFF2-40B4-BE49-F238E27FC236}">
                  <a16:creationId xmlns="" xmlns:a16="http://schemas.microsoft.com/office/drawing/2014/main" id="{50E4EF73-5657-4B49-887E-0E5E1108A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32"/>
              <a:ext cx="1536" cy="288"/>
            </a:xfrm>
            <a:prstGeom prst="flowChartInputOutput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Display total</a:t>
              </a:r>
            </a:p>
          </p:txBody>
        </p:sp>
        <p:sp>
          <p:nvSpPr>
            <p:cNvPr id="109579" name="AutoShape 11">
              <a:extLst>
                <a:ext uri="{FF2B5EF4-FFF2-40B4-BE49-F238E27FC236}">
                  <a16:creationId xmlns="" xmlns:a16="http://schemas.microsoft.com/office/drawing/2014/main" id="{BCA81BB4-F2E1-462D-B626-FE65FAAB9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56"/>
              <a:ext cx="1248" cy="336"/>
            </a:xfrm>
            <a:prstGeom prst="flowChartTerminator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End </a:t>
              </a:r>
            </a:p>
          </p:txBody>
        </p:sp>
        <p:sp>
          <p:nvSpPr>
            <p:cNvPr id="109580" name="Line 12">
              <a:extLst>
                <a:ext uri="{FF2B5EF4-FFF2-40B4-BE49-F238E27FC236}">
                  <a16:creationId xmlns="" xmlns:a16="http://schemas.microsoft.com/office/drawing/2014/main" id="{1BA491B2-4C07-4A14-B44D-42328BFD6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008"/>
              <a:ext cx="0" cy="192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81" name="Line 13">
              <a:extLst>
                <a:ext uri="{FF2B5EF4-FFF2-40B4-BE49-F238E27FC236}">
                  <a16:creationId xmlns="" xmlns:a16="http://schemas.microsoft.com/office/drawing/2014/main" id="{37D3A271-8437-48AA-AD71-957E4FA9D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88"/>
              <a:ext cx="0" cy="144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82" name="Line 14">
              <a:extLst>
                <a:ext uri="{FF2B5EF4-FFF2-40B4-BE49-F238E27FC236}">
                  <a16:creationId xmlns="" xmlns:a16="http://schemas.microsoft.com/office/drawing/2014/main" id="{459FD268-CDEF-4260-A59A-CD494C316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20"/>
              <a:ext cx="0" cy="192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83" name="Line 15">
              <a:extLst>
                <a:ext uri="{FF2B5EF4-FFF2-40B4-BE49-F238E27FC236}">
                  <a16:creationId xmlns="" xmlns:a16="http://schemas.microsoft.com/office/drawing/2014/main" id="{A46B24D7-94DB-4A73-8CAF-6F553793A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92"/>
              <a:ext cx="0" cy="288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84" name="Line 16">
              <a:extLst>
                <a:ext uri="{FF2B5EF4-FFF2-40B4-BE49-F238E27FC236}">
                  <a16:creationId xmlns="" xmlns:a16="http://schemas.microsoft.com/office/drawing/2014/main" id="{F9F207EA-5406-4163-9AEC-52DAADDBA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0" cy="192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85" name="Line 17">
              <a:extLst>
                <a:ext uri="{FF2B5EF4-FFF2-40B4-BE49-F238E27FC236}">
                  <a16:creationId xmlns="" xmlns:a16="http://schemas.microsoft.com/office/drawing/2014/main" id="{9BE27CD8-57D9-472E-B7C2-274812740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20"/>
              <a:ext cx="0" cy="336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86" name="Line 18">
              <a:extLst>
                <a:ext uri="{FF2B5EF4-FFF2-40B4-BE49-F238E27FC236}">
                  <a16:creationId xmlns="" xmlns:a16="http://schemas.microsoft.com/office/drawing/2014/main" id="{7AF97D1F-78DA-43E8-936C-818382C56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00"/>
              <a:ext cx="0" cy="432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87" name="Line 19">
              <a:extLst>
                <a:ext uri="{FF2B5EF4-FFF2-40B4-BE49-F238E27FC236}">
                  <a16:creationId xmlns="" xmlns:a16="http://schemas.microsoft.com/office/drawing/2014/main" id="{99399D5A-E418-477B-8A72-F25DFC8FE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864" cy="0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88" name="Line 20">
              <a:extLst>
                <a:ext uri="{FF2B5EF4-FFF2-40B4-BE49-F238E27FC236}">
                  <a16:creationId xmlns="" xmlns:a16="http://schemas.microsoft.com/office/drawing/2014/main" id="{7692E198-52F1-4040-8B90-EB48C668F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624" cy="0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89" name="Line 21">
              <a:extLst>
                <a:ext uri="{FF2B5EF4-FFF2-40B4-BE49-F238E27FC236}">
                  <a16:creationId xmlns="" xmlns:a16="http://schemas.microsoft.com/office/drawing/2014/main" id="{D1074931-7048-4C92-8E0E-23CBA294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0" cy="1440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90" name="Line 22">
              <a:extLst>
                <a:ext uri="{FF2B5EF4-FFF2-40B4-BE49-F238E27FC236}">
                  <a16:creationId xmlns="" xmlns:a16="http://schemas.microsoft.com/office/drawing/2014/main" id="{4A7E58E1-1FFF-47A2-A62E-4B6F0E907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840"/>
              <a:ext cx="528" cy="0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91" name="Text Box 23">
              <a:extLst>
                <a:ext uri="{FF2B5EF4-FFF2-40B4-BE49-F238E27FC236}">
                  <a16:creationId xmlns="" xmlns:a16="http://schemas.microsoft.com/office/drawing/2014/main" id="{2CDDABCF-E771-467B-89E4-F441D285F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344" cy="282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09592" name="Text Box 24">
              <a:extLst>
                <a:ext uri="{FF2B5EF4-FFF2-40B4-BE49-F238E27FC236}">
                  <a16:creationId xmlns="" xmlns:a16="http://schemas.microsoft.com/office/drawing/2014/main" id="{B79474C1-F19A-40F1-A412-D65E4BAFC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384" cy="282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09593" name="Line 25">
              <a:extLst>
                <a:ext uri="{FF2B5EF4-FFF2-40B4-BE49-F238E27FC236}">
                  <a16:creationId xmlns="" xmlns:a16="http://schemas.microsoft.com/office/drawing/2014/main" id="{657BF47C-15D5-40B7-B458-4DBFEE171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0" cy="1440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  <p:sp>
          <p:nvSpPr>
            <p:cNvPr id="109594" name="Line 26">
              <a:extLst>
                <a:ext uri="{FF2B5EF4-FFF2-40B4-BE49-F238E27FC236}">
                  <a16:creationId xmlns="" xmlns:a16="http://schemas.microsoft.com/office/drawing/2014/main" id="{14743C41-AED3-406E-91D4-763D68CCB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840"/>
              <a:ext cx="192" cy="0"/>
            </a:xfrm>
            <a:prstGeom prst="lin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1718" y="2487176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 n1=1;</a:t>
            </a:r>
          </a:p>
          <a:p>
            <a:r>
              <a:rPr lang="en-US" dirty="0" smtClean="0"/>
              <a:t>Int total =0;</a:t>
            </a:r>
          </a:p>
          <a:p>
            <a:r>
              <a:rPr lang="en-US" dirty="0" smtClean="0"/>
              <a:t>Do{</a:t>
            </a:r>
          </a:p>
          <a:p>
            <a:r>
              <a:rPr lang="en-US" dirty="0" smtClean="0"/>
              <a:t>	total = total+n1;</a:t>
            </a:r>
          </a:p>
          <a:p>
            <a:r>
              <a:rPr lang="en-US" dirty="0" smtClean="0"/>
              <a:t>	n1= n1+1;</a:t>
            </a:r>
          </a:p>
          <a:p>
            <a:r>
              <a:rPr lang="en-US" dirty="0" smtClean="0"/>
              <a:t>}While(n1&lt;=100);</a:t>
            </a:r>
          </a:p>
          <a:p>
            <a:r>
              <a:rPr lang="en-US" dirty="0" smtClean="0"/>
              <a:t>Print total;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8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(while &amp; Do-while)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4986" y="2547561"/>
            <a:ext cx="2286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i=5;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printf(“Sobia”);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i++;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}While(i&lt;=5);</a:t>
            </a:r>
          </a:p>
          <a:p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1136" y="2347417"/>
            <a:ext cx="2286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i=5;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While(i&lt;=5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(“Sobia”);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# while loop (Animated Code Examples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8" t="-345" r="-28" b="10375"/>
          <a:stretch/>
        </p:blipFill>
        <p:spPr bwMode="auto">
          <a:xfrm>
            <a:off x="4291453" y="4520243"/>
            <a:ext cx="5003321" cy="217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6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3700" y="2371124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65E"/>
                </a:solidFill>
                <a:latin typeface="euclid_circular_a"/>
              </a:rPr>
              <a:t>Example 1: Display Numbers from 1 to 5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45" y="5480648"/>
            <a:ext cx="2634029" cy="8252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170" y="2921549"/>
            <a:ext cx="2535616" cy="2154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748" y="5480648"/>
            <a:ext cx="2698460" cy="7374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7367" y="3211162"/>
            <a:ext cx="2585891" cy="19782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7387" y="5426532"/>
            <a:ext cx="1085850" cy="933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96" y="2846485"/>
            <a:ext cx="3575758" cy="24519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499" y="5545327"/>
            <a:ext cx="3376752" cy="6958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8332" y="2955516"/>
            <a:ext cx="3062257" cy="22338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8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Automatic Counter Loop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933700" y="2406769"/>
            <a:ext cx="8572500" cy="3791309"/>
          </a:xfrm>
        </p:spPr>
        <p:txBody>
          <a:bodyPr/>
          <a:lstStyle/>
          <a:p>
            <a:pPr eaLnBrk="1" hangingPunct="1"/>
            <a:r>
              <a:rPr lang="en-GB" dirty="0" smtClean="0"/>
              <a:t>Use variable as a counter that starts counting at a specified number and increments the variable each time the loop is processed.</a:t>
            </a:r>
          </a:p>
          <a:p>
            <a:pPr eaLnBrk="1" hangingPunct="1"/>
            <a:r>
              <a:rPr lang="en-GB" dirty="0" smtClean="0"/>
              <a:t>The beginning value, the ending value and the increment value may be constant. They should not be changed during the processing of the instruction in the loop.</a:t>
            </a:r>
          </a:p>
        </p:txBody>
      </p:sp>
    </p:spTree>
    <p:extLst>
      <p:ext uri="{BB962C8B-B14F-4D97-AF65-F5344CB8AC3E}">
        <p14:creationId xmlns:p14="http://schemas.microsoft.com/office/powerpoint/2010/main" val="40939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59579" y="948905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Automatic-Counter Loop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14" y="2562046"/>
            <a:ext cx="1804359" cy="349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8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with decisions and iterative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 (compiled program, text editors, debuggers,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with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161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2789" y="1009291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Automatic-Counter Loop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93" y="2234240"/>
            <a:ext cx="6298541" cy="449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6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199" y="3176228"/>
            <a:ext cx="5362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="" xmlns:a16="http://schemas.microsoft.com/office/drawing/2014/main" id="{FC293EAC-C4BC-421F-8641-0B50D9D95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9546" y="1012831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The Case Logic Structure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="" xmlns:a16="http://schemas.microsoft.com/office/drawing/2014/main" id="{F50267F7-3737-45B5-8229-58E985FD6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2597" y="2235206"/>
            <a:ext cx="8497888" cy="5181600"/>
          </a:xfrm>
        </p:spPr>
        <p:txBody>
          <a:bodyPr vert="horz" lIns="90000" tIns="46800" rIns="90000" bIns="46800" rtlCol="0">
            <a:normAutofit/>
          </a:bodyPr>
          <a:lstStyle/>
          <a:p>
            <a:pPr marL="341313" indent="-341313">
              <a:spcBef>
                <a:spcPts val="600"/>
              </a:spcBef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Made up of several or many sets of instructions, only one of which will be selected by the user and executed by the </a:t>
            </a:r>
            <a:r>
              <a:rPr lang="en-GB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computer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3FB92F20-37F3-45FE-99BF-5BE29C2AB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13" y="3088655"/>
            <a:ext cx="6468455" cy="376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="" xmlns:a16="http://schemas.microsoft.com/office/drawing/2014/main" id="{0ABC065F-4033-418A-9A1B-C19C7CD02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Case Logic Structure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="" xmlns:a16="http://schemas.microsoft.com/office/drawing/2014/main" id="{95724679-B9A1-4F9A-B495-0C04C147E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5145" y="2648217"/>
            <a:ext cx="9014389" cy="3729526"/>
          </a:xfrm>
        </p:spPr>
        <p:txBody>
          <a:bodyPr rtlCol="0"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A company has four different medical plans. The programmer has given each plan a code corresponding to the beginning initial of the company: Plan 1 = F, Plan 2 = B, Plan 3 = K, Plan 4 = E.</a:t>
            </a:r>
          </a:p>
          <a:p>
            <a:pPr>
              <a:buNone/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The company pays for all of Plan 1. The individual has to pay for part of the others. The payroll deduction for Plan 2 = 4.65, for Plan 3 = 7.85, and for Plan 4 = 5.50. Any other codes are considered in error. </a:t>
            </a:r>
            <a:endParaRPr lang="en-GB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  </a:t>
            </a:r>
            <a:r>
              <a:rPr lang="en-GB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algorithm and draw the flowchart for a module to determine the payroll deduction.</a:t>
            </a:r>
          </a:p>
        </p:txBody>
      </p:sp>
    </p:spTree>
    <p:extLst>
      <p:ext uri="{BB962C8B-B14F-4D97-AF65-F5344CB8AC3E}">
        <p14:creationId xmlns:p14="http://schemas.microsoft.com/office/powerpoint/2010/main" val="11239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="" xmlns:a16="http://schemas.microsoft.com/office/drawing/2014/main" id="{B3C9CD1B-4083-4B04-A67E-E89235E6E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5406" y="954872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Example of Case Logic Structure</a:t>
            </a:r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125955" name="Picture 3">
            <a:extLst>
              <a:ext uri="{FF2B5EF4-FFF2-40B4-BE49-F238E27FC236}">
                <a16:creationId xmlns="" xmlns:a16="http://schemas.microsoft.com/office/drawing/2014/main" id="{760077D9-7BD9-4A01-A46F-306906629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22" y="2358396"/>
            <a:ext cx="7905572" cy="456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8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45721"/>
            <a:ext cx="8770571" cy="78334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90950" y="2553267"/>
            <a:ext cx="8813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class of ten students took a quiz. The grades (integers in the range 0 to 100) for this quiz are available to you. Determine the class average on the quiz.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51" y="3623804"/>
            <a:ext cx="4476750" cy="22669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550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876" y="1256259"/>
            <a:ext cx="8596668" cy="706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2780" y="2422574"/>
            <a:ext cx="835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an algorithm and also draw </a:t>
            </a:r>
            <a:r>
              <a:rPr lang="en-US" dirty="0"/>
              <a:t>a flowchart to </a:t>
            </a:r>
            <a:r>
              <a:rPr lang="en-US" dirty="0" smtClean="0"/>
              <a:t>login </a:t>
            </a:r>
            <a:r>
              <a:rPr lang="en-US" dirty="0"/>
              <a:t>to </a:t>
            </a:r>
            <a:r>
              <a:rPr lang="en-US" dirty="0" err="1"/>
              <a:t>facebook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402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643784"/>
            <a:ext cx="8596668" cy="706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199" y="1465042"/>
            <a:ext cx="835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an algorithm and also draw </a:t>
            </a:r>
            <a:r>
              <a:rPr lang="en-US" dirty="0"/>
              <a:t>a flowchart to </a:t>
            </a:r>
            <a:r>
              <a:rPr lang="en-US" dirty="0" smtClean="0"/>
              <a:t>login </a:t>
            </a:r>
            <a:r>
              <a:rPr lang="en-US" dirty="0"/>
              <a:t>to </a:t>
            </a:r>
            <a:r>
              <a:rPr lang="en-US" dirty="0" err="1"/>
              <a:t>facebook</a:t>
            </a:r>
            <a:r>
              <a:rPr lang="en-US" dirty="0"/>
              <a:t> 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199" y="2177301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333333"/>
                </a:solidFill>
                <a:latin typeface="Roboto"/>
              </a:rPr>
              <a:t> Enter </a:t>
            </a:r>
            <a:r>
              <a:rPr lang="en-US" sz="1600" dirty="0">
                <a:solidFill>
                  <a:srgbClr val="333333"/>
                </a:solidFill>
                <a:latin typeface="Roboto"/>
              </a:rPr>
              <a:t>www.facebook.com in your browser.  (I/O)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Roboto"/>
              </a:rPr>
              <a:t>facebook</a:t>
            </a:r>
            <a:r>
              <a:rPr lang="en-US" sz="16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Roboto"/>
              </a:rPr>
              <a:t>Home page loads   (PROCESS)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333333"/>
                </a:solidFill>
                <a:latin typeface="Roboto"/>
              </a:rPr>
              <a:t> Enter </a:t>
            </a:r>
            <a:r>
              <a:rPr lang="en-US" sz="1600" dirty="0">
                <a:solidFill>
                  <a:srgbClr val="333333"/>
                </a:solidFill>
                <a:latin typeface="Roboto"/>
              </a:rPr>
              <a:t>your Email ID and Password    (I/O)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333333"/>
                </a:solidFill>
                <a:latin typeface="Roboto"/>
              </a:rPr>
              <a:t> Is </a:t>
            </a:r>
            <a:r>
              <a:rPr lang="en-US" sz="1600" dirty="0">
                <a:solidFill>
                  <a:srgbClr val="333333"/>
                </a:solidFill>
                <a:latin typeface="Roboto"/>
              </a:rPr>
              <a:t>Email ID and Password Valid (DECISION</a:t>
            </a:r>
            <a:r>
              <a:rPr lang="en-US" sz="1600" dirty="0" smtClean="0">
                <a:solidFill>
                  <a:srgbClr val="333333"/>
                </a:solidFill>
                <a:latin typeface="Roboto"/>
              </a:rPr>
              <a:t>)</a:t>
            </a:r>
          </a:p>
          <a:p>
            <a:r>
              <a:rPr lang="en-US" sz="1600" dirty="0">
                <a:solidFill>
                  <a:srgbClr val="333333"/>
                </a:solidFill>
                <a:latin typeface="Roboto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Roboto"/>
              </a:rPr>
            </a:br>
            <a:r>
              <a:rPr lang="en-US" sz="1600" dirty="0">
                <a:solidFill>
                  <a:srgbClr val="333333"/>
                </a:solidFill>
                <a:latin typeface="Roboto"/>
              </a:rPr>
              <a:t>if NO then</a:t>
            </a:r>
            <a:br>
              <a:rPr lang="en-US" sz="1600" dirty="0">
                <a:solidFill>
                  <a:srgbClr val="333333"/>
                </a:solidFill>
                <a:latin typeface="Roboto"/>
              </a:rPr>
            </a:br>
            <a:r>
              <a:rPr lang="en-US" sz="1600" dirty="0">
                <a:solidFill>
                  <a:srgbClr val="333333"/>
                </a:solidFill>
                <a:latin typeface="Roboto"/>
              </a:rPr>
              <a:t>Log in error  (PROCESS)</a:t>
            </a:r>
            <a:br>
              <a:rPr lang="en-US" sz="1600" dirty="0">
                <a:solidFill>
                  <a:srgbClr val="333333"/>
                </a:solidFill>
                <a:latin typeface="Roboto"/>
              </a:rPr>
            </a:br>
            <a:r>
              <a:rPr lang="en-US" sz="1600" dirty="0">
                <a:solidFill>
                  <a:srgbClr val="333333"/>
                </a:solidFill>
                <a:latin typeface="Roboto"/>
              </a:rPr>
              <a:t>go to step 3</a:t>
            </a:r>
            <a:br>
              <a:rPr lang="en-US" sz="1600" dirty="0">
                <a:solidFill>
                  <a:srgbClr val="333333"/>
                </a:solidFill>
                <a:latin typeface="Roboto"/>
              </a:rPr>
            </a:br>
            <a:r>
              <a:rPr lang="en-US" sz="1600" dirty="0">
                <a:solidFill>
                  <a:srgbClr val="333333"/>
                </a:solidFill>
                <a:latin typeface="Roboto"/>
              </a:rPr>
              <a:t>else</a:t>
            </a:r>
            <a:br>
              <a:rPr lang="en-US" sz="1600" dirty="0">
                <a:solidFill>
                  <a:srgbClr val="333333"/>
                </a:solidFill>
                <a:latin typeface="Roboto"/>
              </a:rPr>
            </a:br>
            <a:r>
              <a:rPr lang="en-US" sz="1600" dirty="0">
                <a:solidFill>
                  <a:srgbClr val="333333"/>
                </a:solidFill>
                <a:latin typeface="Roboto"/>
              </a:rPr>
              <a:t>Display </a:t>
            </a:r>
            <a:r>
              <a:rPr lang="en-US" sz="1600" dirty="0" smtClean="0">
                <a:solidFill>
                  <a:srgbClr val="333333"/>
                </a:solidFill>
                <a:latin typeface="Roboto"/>
              </a:rPr>
              <a:t>Facebook </a:t>
            </a:r>
            <a:r>
              <a:rPr lang="en-US" sz="1600" dirty="0">
                <a:solidFill>
                  <a:srgbClr val="333333"/>
                </a:solidFill>
                <a:latin typeface="Roboto"/>
              </a:rPr>
              <a:t>Account (I/O)</a:t>
            </a:r>
            <a:br>
              <a:rPr lang="en-US" sz="1600" dirty="0">
                <a:solidFill>
                  <a:srgbClr val="333333"/>
                </a:solidFill>
                <a:latin typeface="Roboto"/>
              </a:rPr>
            </a:br>
            <a:r>
              <a:rPr lang="en-US" sz="1600" dirty="0">
                <a:solidFill>
                  <a:srgbClr val="333333"/>
                </a:solidFill>
                <a:latin typeface="Roboto"/>
              </a:rPr>
              <a:t>Stop</a:t>
            </a:r>
            <a:endParaRPr lang="en-US" sz="16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43" y="2050546"/>
            <a:ext cx="6212857" cy="48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131" y="1290765"/>
            <a:ext cx="8596668" cy="706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86131" y="2344937"/>
            <a:ext cx="835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</a:t>
            </a:r>
            <a:r>
              <a:rPr lang="en-US" dirty="0" smtClean="0"/>
              <a:t>Algorithm &amp; Flowchart </a:t>
            </a:r>
            <a:r>
              <a:rPr lang="en-US" dirty="0"/>
              <a:t>to print multiplication Table of a number.</a:t>
            </a:r>
          </a:p>
        </p:txBody>
      </p:sp>
    </p:spTree>
    <p:extLst>
      <p:ext uri="{BB962C8B-B14F-4D97-AF65-F5344CB8AC3E}">
        <p14:creationId xmlns:p14="http://schemas.microsoft.com/office/powerpoint/2010/main" val="34124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643784"/>
            <a:ext cx="8596668" cy="706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199" y="1465042"/>
            <a:ext cx="835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</a:t>
            </a:r>
            <a:r>
              <a:rPr lang="en-US" dirty="0" smtClean="0"/>
              <a:t>Algorithm &amp; Flowchart </a:t>
            </a:r>
            <a:r>
              <a:rPr lang="en-US" dirty="0"/>
              <a:t>to print multiplication Table of a number.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964577" y="2254500"/>
            <a:ext cx="4222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 1: read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step </a:t>
            </a:r>
            <a:r>
              <a:rPr lang="en-US" dirty="0"/>
              <a:t>2: count =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step </a:t>
            </a:r>
            <a:r>
              <a:rPr lang="en-US" dirty="0"/>
              <a:t>3: </a:t>
            </a:r>
            <a:r>
              <a:rPr lang="en-US" dirty="0" smtClean="0"/>
              <a:t>if 					</a:t>
            </a:r>
          </a:p>
          <a:p>
            <a:r>
              <a:rPr lang="en-US" dirty="0"/>
              <a:t>	</a:t>
            </a:r>
            <a:r>
              <a:rPr lang="en-US" dirty="0" smtClean="0"/>
              <a:t>count&lt;=</a:t>
            </a:r>
            <a:r>
              <a:rPr lang="en-US" dirty="0"/>
              <a:t>10                    </a:t>
            </a:r>
            <a:endParaRPr lang="en-US" dirty="0" smtClean="0"/>
          </a:p>
          <a:p>
            <a:r>
              <a:rPr lang="en-US" dirty="0" smtClean="0"/>
              <a:t>		continue</a:t>
            </a:r>
            <a:r>
              <a:rPr lang="en-US" dirty="0"/>
              <a:t>           </a:t>
            </a:r>
            <a:endParaRPr lang="en-US" dirty="0" smtClean="0"/>
          </a:p>
          <a:p>
            <a:r>
              <a:rPr lang="en-US" dirty="0" smtClean="0"/>
              <a:t>	else</a:t>
            </a:r>
            <a:r>
              <a:rPr lang="en-US" dirty="0"/>
              <a:t>                    </a:t>
            </a:r>
            <a:endParaRPr lang="en-US" dirty="0" smtClean="0"/>
          </a:p>
          <a:p>
            <a:r>
              <a:rPr lang="en-US" dirty="0" smtClean="0"/>
              <a:t>		Stop</a:t>
            </a:r>
          </a:p>
          <a:p>
            <a:r>
              <a:rPr lang="en-US" dirty="0" smtClean="0"/>
              <a:t>step </a:t>
            </a:r>
            <a:r>
              <a:rPr lang="en-US" dirty="0"/>
              <a:t>4: table = number *</a:t>
            </a:r>
            <a:r>
              <a:rPr lang="en-US" dirty="0" smtClean="0"/>
              <a:t>count</a:t>
            </a:r>
          </a:p>
          <a:p>
            <a:r>
              <a:rPr lang="en-US" dirty="0" smtClean="0"/>
              <a:t>step </a:t>
            </a:r>
            <a:r>
              <a:rPr lang="en-US" dirty="0"/>
              <a:t>5: Print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step </a:t>
            </a:r>
            <a:r>
              <a:rPr lang="en-US" dirty="0"/>
              <a:t>6: count = count+1, Go to step 3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72" y="2121478"/>
            <a:ext cx="4553158" cy="441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Previous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solve the problem ?</a:t>
            </a:r>
          </a:p>
          <a:p>
            <a:r>
              <a:rPr lang="en-US" dirty="0" smtClean="0"/>
              <a:t>What type of the solution we have for the problems?</a:t>
            </a:r>
          </a:p>
          <a:p>
            <a:r>
              <a:rPr lang="en-US" dirty="0" smtClean="0"/>
              <a:t>Difficulties in Problem Solving?</a:t>
            </a:r>
          </a:p>
          <a:p>
            <a:r>
              <a:rPr lang="en-US" dirty="0" smtClean="0"/>
              <a:t>Algorithm </a:t>
            </a:r>
            <a:r>
              <a:rPr lang="en-US" dirty="0"/>
              <a:t>and </a:t>
            </a:r>
            <a:r>
              <a:rPr lang="en-US" dirty="0" smtClean="0"/>
              <a:t>Pseudo code?</a:t>
            </a:r>
          </a:p>
          <a:p>
            <a:r>
              <a:rPr lang="en-US" dirty="0" smtClean="0"/>
              <a:t>Problem solved by the computer?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468" y="1342524"/>
            <a:ext cx="8596668" cy="706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4977" y="2396695"/>
            <a:ext cx="8352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Draw flowchart to find the largest among three different numbers entered by user</a:t>
            </a:r>
            <a:r>
              <a:rPr lang="en-US" dirty="0" smtClean="0"/>
              <a:t>. Let say the numbers are A, B and 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643784"/>
            <a:ext cx="8596668" cy="706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8109" y="1465041"/>
            <a:ext cx="8352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Draw flowchart to find the largest among three different numbers entered by user</a:t>
            </a:r>
            <a:r>
              <a:rPr lang="en-US" b="1" dirty="0" smtClean="0"/>
              <a:t>. Let say the numbers are A, B and C.</a:t>
            </a:r>
            <a:endParaRPr lang="en-US" dirty="0"/>
          </a:p>
        </p:txBody>
      </p:sp>
      <p:pic>
        <p:nvPicPr>
          <p:cNvPr id="1026" name="Picture 2" descr="Image result for Draw flowchart to find the largest among three different numbers entered by user. Let say the numbers are A, B and C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68" y="2226177"/>
            <a:ext cx="5753916" cy="463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3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181" y="695543"/>
            <a:ext cx="8596668" cy="706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1240" y="1680703"/>
            <a:ext cx="8768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Write an algorithm and also draw flowchart for </a:t>
            </a:r>
            <a:r>
              <a:rPr lang="en-US" b="1" dirty="0"/>
              <a:t>calculate factorial value of a number: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643784"/>
            <a:ext cx="8596668" cy="706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199" y="1465042"/>
            <a:ext cx="8768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Write an algorithm and also draw flowchart for </a:t>
            </a:r>
            <a:r>
              <a:rPr lang="en-US" b="1" dirty="0"/>
              <a:t>calculate factorial value of a number: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8023" y="2546538"/>
            <a:ext cx="46234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step 1. Start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</a:rPr>
              <a:t>step 2. Read the number 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</a:rPr>
              <a:t>step 3. [Initialize]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</a:rPr>
              <a:t>        </a:t>
            </a:r>
            <a:r>
              <a:rPr lang="en-US" dirty="0" err="1">
                <a:solidFill>
                  <a:srgbClr val="222222"/>
                </a:solidFill>
              </a:rPr>
              <a:t>i</a:t>
            </a:r>
            <a:r>
              <a:rPr lang="en-US" dirty="0">
                <a:solidFill>
                  <a:srgbClr val="222222"/>
                </a:solidFill>
              </a:rPr>
              <a:t>=1, fact=1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</a:rPr>
              <a:t>step 4. Repeat step 4 through 6 until </a:t>
            </a:r>
            <a:r>
              <a:rPr lang="en-US" dirty="0" err="1">
                <a:solidFill>
                  <a:srgbClr val="222222"/>
                </a:solidFill>
              </a:rPr>
              <a:t>i</a:t>
            </a:r>
            <a:r>
              <a:rPr lang="en-US" dirty="0">
                <a:solidFill>
                  <a:srgbClr val="222222"/>
                </a:solidFill>
              </a:rPr>
              <a:t>=n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</a:rPr>
              <a:t>step 5. fact=fact*</a:t>
            </a:r>
            <a:r>
              <a:rPr lang="en-US" dirty="0" err="1">
                <a:solidFill>
                  <a:srgbClr val="222222"/>
                </a:solidFill>
              </a:rPr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</a:rPr>
              <a:t>step 6. </a:t>
            </a:r>
            <a:r>
              <a:rPr lang="en-US" dirty="0" err="1">
                <a:solidFill>
                  <a:srgbClr val="222222"/>
                </a:solidFill>
              </a:rPr>
              <a:t>i</a:t>
            </a:r>
            <a:r>
              <a:rPr lang="en-US" dirty="0">
                <a:solidFill>
                  <a:srgbClr val="222222"/>
                </a:solidFill>
              </a:rPr>
              <a:t>=i+1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</a:rPr>
              <a:t>step 7. Print fact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</a:rPr>
              <a:t>step 8. Stop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3600" r="9400" b="8000"/>
          <a:stretch/>
        </p:blipFill>
        <p:spPr>
          <a:xfrm>
            <a:off x="5614587" y="2373595"/>
            <a:ext cx="5306938" cy="38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10515600" cy="11452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06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09-Sep-2021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 Header Comment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780581" y="2467154"/>
            <a:ext cx="8227730" cy="38814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descriptive text used to help a reader of the program understand its content.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comments must begin with the characters  /*  and end with the characters 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delimiters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header comment always comes first.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69" y="4525417"/>
            <a:ext cx="3080552" cy="13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58414" y="584821"/>
            <a:ext cx="8770571" cy="1560716"/>
          </a:xfrm>
        </p:spPr>
        <p:txBody>
          <a:bodyPr/>
          <a:lstStyle/>
          <a:p>
            <a:pPr eaLnBrk="1" hangingPunct="1"/>
            <a:r>
              <a:rPr lang="en-US" altLang="en-US" smtClean="0"/>
              <a:t>The Function Body</a:t>
            </a:r>
          </a:p>
        </p:txBody>
      </p:sp>
      <p:pic>
        <p:nvPicPr>
          <p:cNvPr id="12290" name="Picture 2" descr="Hello world program in C - Codeforw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15" y="2626651"/>
            <a:ext cx="5563376" cy="1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0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Preprocessor Directives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933700" y="2391945"/>
            <a:ext cx="8403084" cy="38814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that begin with a #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directives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causes the preprocessor to include a copy of the standard input/output header file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stdio.h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 in the code.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header file was included because it contains information about the printf ( ) function that is used in this program.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3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stdio.h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838092" y="2378196"/>
            <a:ext cx="8777259" cy="3881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write our programs, there are libraries of functions to help us so that we do not have to write the same code over and over.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functions are very complex and long.  Not having to write them ourselves make it easier and faster to write programs.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functions will also make it easier to learn to program!</a:t>
            </a:r>
          </a:p>
        </p:txBody>
      </p:sp>
    </p:spTree>
    <p:extLst>
      <p:ext uri="{BB962C8B-B14F-4D97-AF65-F5344CB8AC3E}">
        <p14:creationId xmlns:p14="http://schemas.microsoft.com/office/powerpoint/2010/main" val="276208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</a:t>
            </a:r>
            <a:r>
              <a:rPr lang="en-US" altLang="en-US" dirty="0" smtClean="0"/>
              <a:t>oid/int main (void)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730842" y="2620490"/>
            <a:ext cx="8447903" cy="3879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program must have a function called main.  This is where program execution begins.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is placed in the source code file as the first function for readability.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reserved word “void” indicates that main() returns nothing.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parentheses following the reserved word “main” indicate that it is a function.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reserved word “void” means nothing is there.</a:t>
            </a:r>
          </a:p>
        </p:txBody>
      </p:sp>
    </p:spTree>
    <p:extLst>
      <p:ext uri="{BB962C8B-B14F-4D97-AF65-F5344CB8AC3E}">
        <p14:creationId xmlns:p14="http://schemas.microsoft.com/office/powerpoint/2010/main" val="40452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="" xmlns:a16="http://schemas.microsoft.com/office/drawing/2014/main" id="{00B5A21C-7892-4220-8FC4-45D842ECF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9021" y="922638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Structuring a Program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="" xmlns:a16="http://schemas.microsoft.com/office/drawing/2014/main" id="{FE9715EC-7D14-4D6B-8061-E7CEC950CD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81269" y="2180065"/>
            <a:ext cx="8726488" cy="5410200"/>
          </a:xfrm>
        </p:spPr>
        <p:txBody>
          <a:bodyPr vert="horz" lIns="90000" tIns="46800" rIns="90000" bIns="46800" rtlCol="0">
            <a:normAutofit/>
          </a:bodyPr>
          <a:lstStyle/>
          <a:p>
            <a:pPr marL="609600" indent="-609600">
              <a:spcBef>
                <a:spcPts val="600"/>
              </a:spcBef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efficient computer solution to problems:</a:t>
            </a:r>
          </a:p>
          <a:p>
            <a:pPr marL="990600" lvl="1" indent="-533400">
              <a:spcBef>
                <a:spcPts val="600"/>
              </a:spcBef>
              <a:buFont typeface="Wingdings" panose="05000000000000000000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modules—break the whole into parts, with each part having a particular function. </a:t>
            </a:r>
            <a:endParaRPr lang="en-US" sz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>
              <a:spcBef>
                <a:spcPts val="600"/>
              </a:spcBef>
              <a:buFont typeface="Wingdings" panose="05000000000000000000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three logic structures to ensure that the solution flows smoothly from one instruction to the next, rather than jumping from one point in the solution to another. </a:t>
            </a:r>
            <a:endParaRPr lang="en-US" sz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0640" lvl="2" indent="-533400">
              <a:spcBef>
                <a:spcPts val="600"/>
              </a:spcBef>
              <a:buFont typeface="Wingdings" panose="05000000000000000000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structure executes instructions one after another in a sequence. 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0640" lvl="2" indent="-533400">
              <a:spcBef>
                <a:spcPts val="600"/>
              </a:spcBef>
              <a:buFont typeface="Wingdings" panose="05000000000000000000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structure branches to execute one of two possible sets of 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  <a:p>
            <a:pPr marL="1310640" lvl="2" indent="-533400">
              <a:spcBef>
                <a:spcPts val="600"/>
              </a:spcBef>
              <a:buFont typeface="Wingdings" panose="05000000000000000000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loop structure executes a set of instructions many times. </a:t>
            </a:r>
          </a:p>
          <a:p>
            <a:pPr marL="990600" lvl="1" indent="-533400">
              <a:spcBef>
                <a:spcPts val="600"/>
              </a:spcBef>
              <a:buFont typeface="Wingdings" panose="05000000000000000000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rewriting of identical processes by using modules. </a:t>
            </a:r>
            <a:endParaRPr lang="en-US" sz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>
              <a:spcBef>
                <a:spcPts val="600"/>
              </a:spcBef>
              <a:buFont typeface="Wingdings" panose="05000000000000000000" pitchFamily="2" charset="2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improve readability, including the four logic structures, proper naming of variables, internal documentation, and proper indentation.</a:t>
            </a:r>
            <a:endParaRPr lang="en-GB" altLang="en-US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972" y="3260748"/>
            <a:ext cx="6168811" cy="16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333" y="2246894"/>
            <a:ext cx="8770938" cy="3226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4389" y="5591681"/>
            <a:ext cx="8845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return 0 at the end ( while using </a:t>
            </a:r>
            <a:r>
              <a:rPr lang="en-US" sz="1600" b="1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160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return type) it tells the OS that the program is functional and is without any error(except logical error), as </a:t>
            </a:r>
            <a:r>
              <a:rPr lang="en-US" sz="1600" b="1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 </a:t>
            </a:r>
            <a:r>
              <a:rPr lang="en-US" sz="160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 called by OS and it returns 0 to the OS.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body</a:t>
            </a:r>
            <a:endParaRPr lang="en-US" dirty="0"/>
          </a:p>
        </p:txBody>
      </p:sp>
      <p:pic>
        <p:nvPicPr>
          <p:cNvPr id="13314" name="Picture 2" descr="Structure of C Program - Beta Co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51" y="2520778"/>
            <a:ext cx="4070143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printf (“Hello, World!\n”);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346621" y="2817341"/>
            <a:ext cx="7162800" cy="388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This line is a C statement.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It is a call to the function printf ( ) with a single argument (parameter), namely the string “Hello, World!\n”.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Even though a string may contain many characters, the string itself should be thought of as a single quantity.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Notice that this line ends with a semicolon.  All statements in C end with a semicolon.</a:t>
            </a:r>
          </a:p>
        </p:txBody>
      </p:sp>
    </p:spTree>
    <p:extLst>
      <p:ext uri="{BB962C8B-B14F-4D97-AF65-F5344CB8AC3E}">
        <p14:creationId xmlns:p14="http://schemas.microsoft.com/office/powerpoint/2010/main" val="21271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getch();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778212" y="2853038"/>
            <a:ext cx="6348413" cy="3881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/>
              <a:t>getch() is built-in function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/>
              <a:t>By using this function at end of file, it holds your output screen until you press any character.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328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scanf() Funtion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7324" y="2286000"/>
            <a:ext cx="6553200" cy="4572000"/>
          </a:xfrm>
        </p:spPr>
        <p:txBody>
          <a:bodyPr rtlCol="0"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Syntax: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scanf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(“ format specifier ”,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var_name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Obtains a value from the user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</a:rPr>
              <a:t>scanf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uses standard input (usually keyboard)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</a:rPr>
              <a:t>scanf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 has two arguments</a:t>
            </a:r>
          </a:p>
          <a:p>
            <a:pPr marL="1427163" lvl="2" indent="-738188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 specifier -indicates format of the data</a:t>
            </a:r>
          </a:p>
          <a:p>
            <a:pPr marL="1427163" lvl="2" indent="-738188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</a:rPr>
              <a:t>&amp;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</a:rPr>
              <a:t>var_name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location in memory to store variable</a:t>
            </a:r>
          </a:p>
          <a:p>
            <a:pPr marL="1427163" lvl="2" indent="-738188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</a:rPr>
              <a:t>&amp;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confusing in beginning – for now, just remember to include it with the variable name 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itchFamily="49" charset="0"/>
              </a:rPr>
              <a:t>scanf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executing the program the user responds to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scanf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statement by typing in a number, then pressing the enter (return) key</a:t>
            </a:r>
          </a:p>
        </p:txBody>
      </p:sp>
    </p:spTree>
    <p:extLst>
      <p:ext uri="{BB962C8B-B14F-4D97-AF65-F5344CB8AC3E}">
        <p14:creationId xmlns:p14="http://schemas.microsoft.com/office/powerpoint/2010/main" val="21892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019" y="2601912"/>
            <a:ext cx="69723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9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Enviroment of 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8" t="-82" r="65943" b="45805"/>
          <a:stretch/>
        </p:blipFill>
        <p:spPr>
          <a:xfrm>
            <a:off x="265835" y="2323070"/>
            <a:ext cx="3699830" cy="3303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977" y="2849824"/>
            <a:ext cx="3186171" cy="2385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460" y="2323070"/>
            <a:ext cx="3679381" cy="3002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983" y="5888765"/>
            <a:ext cx="5295900" cy="9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 Program on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 program to print your name/any text.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14" y="3319204"/>
            <a:ext cx="8458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and output program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0919" y="407647"/>
            <a:ext cx="6096000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defining a variable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i;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displaying message on the screen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asking the user to input a value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*/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printf("Please enter a value...");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reading the value entered by the user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*/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("%d", &amp;i);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displaying the number as output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*/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printf( "\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nYou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entered: %d", i);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6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="" xmlns:a16="http://schemas.microsoft.com/office/drawing/2014/main" id="{E6EBEDF7-2DE5-4032-9196-CCB4598DD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9061" y="926353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a. Sequential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Logic Structure</a:t>
            </a:r>
          </a:p>
        </p:txBody>
      </p:sp>
      <p:pic>
        <p:nvPicPr>
          <p:cNvPr id="82947" name="Picture 3">
            <a:extLst>
              <a:ext uri="{FF2B5EF4-FFF2-40B4-BE49-F238E27FC236}">
                <a16:creationId xmlns="" xmlns:a16="http://schemas.microsoft.com/office/drawing/2014/main" id="{6054B595-9444-46D0-A1EE-040ACC48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58" y="2388972"/>
            <a:ext cx="3031559" cy="383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30595" y="2388972"/>
            <a:ext cx="3690551" cy="1169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structure directs the computer to process the program instruction, one after another in order of listed program  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0951" y="261207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age and weight</a:t>
            </a:r>
            <a:r>
              <a:rPr lang="en-US" dirty="0">
                <a:solidFill>
                  <a:srgbClr val="FF69B4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//getting input from the user and storing it into memory addresses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d%f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age,&amp;weight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"age = %d </a:t>
            </a:r>
            <a:r>
              <a:rPr lang="en-US" dirty="0">
                <a:solidFill>
                  <a:srgbClr val="FF69B4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69B4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weight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%f </a:t>
            </a:r>
            <a:r>
              <a:rPr lang="en-US" dirty="0">
                <a:solidFill>
                  <a:srgbClr val="FF69B4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age,weight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24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variables</a:t>
            </a:r>
          </a:p>
          <a:p>
            <a:r>
              <a:rPr lang="en-US" dirty="0" smtClean="0"/>
              <a:t>Naming Variables </a:t>
            </a:r>
          </a:p>
          <a:p>
            <a:r>
              <a:rPr lang="en-US" dirty="0" smtClean="0"/>
              <a:t>Using variables</a:t>
            </a:r>
          </a:p>
          <a:p>
            <a:r>
              <a:rPr lang="en-US" dirty="0" smtClean="0"/>
              <a:t>Initialize the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601361"/>
            <a:ext cx="8770571" cy="15276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smtClean="0"/>
              <a:t>Basic Calculator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998574" y="2446637"/>
            <a:ext cx="8419069" cy="642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 is to be developed that allow a user to enter in two different numbers. The software is to add the numbers and display the result.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16" y="3184567"/>
            <a:ext cx="1771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FFDBCE88-A1AF-4179-BCFC-3622359D2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9303" y="1098904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Decision </a:t>
            </a:r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Structure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="" xmlns:a16="http://schemas.microsoft.com/office/drawing/2014/main" id="{28D6902F-B0DF-4DF3-AE6A-541713E64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09303" y="2155734"/>
            <a:ext cx="8534400" cy="5029200"/>
          </a:xfrm>
        </p:spPr>
        <p:txBody>
          <a:bodyPr vert="horz" lIns="90000" tIns="46800" rIns="90000" bIns="46800" rtlCol="0"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using the </a:t>
            </a:r>
            <a:r>
              <a:rPr lang="en-GB" alt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IF/THEN/ELSE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the computer that IF a condition is true, THEN execute a set of instructions, or ELSE execute another set of instructions 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part is optional, as there is not always a set of instructions if the conditions are false</a:t>
            </a:r>
            <a:r>
              <a:rPr lang="en-GB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2363838"/>
              </p:ext>
            </p:extLst>
          </p:nvPr>
        </p:nvGraphicFramePr>
        <p:xfrm>
          <a:off x="1681864" y="3604735"/>
          <a:ext cx="10122958" cy="2598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58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="" xmlns:a16="http://schemas.microsoft.com/office/drawing/2014/main" id="{2A71B535-960B-4E8F-B9F9-B1E4E5942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9253" y="1184829"/>
            <a:ext cx="8231188" cy="90805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Decision Logic Structure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="" xmlns:a16="http://schemas.microsoft.com/office/drawing/2014/main" id="{69280904-CC80-43B5-AF29-2CB83972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07" y="2499759"/>
            <a:ext cx="6789634" cy="353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9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1642</TotalTime>
  <Words>1655</Words>
  <Application>Microsoft Office PowerPoint</Application>
  <PresentationFormat>Widescreen</PresentationFormat>
  <Paragraphs>292</Paragraphs>
  <Slides>62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Calibri</vt:lpstr>
      <vt:lpstr>Century Schoolbook</vt:lpstr>
      <vt:lpstr>Consolas</vt:lpstr>
      <vt:lpstr>Corbel</vt:lpstr>
      <vt:lpstr>euclid_circular_a</vt:lpstr>
      <vt:lpstr>Lucida Console</vt:lpstr>
      <vt:lpstr>Roboto</vt:lpstr>
      <vt:lpstr>Times New Roman</vt:lpstr>
      <vt:lpstr>Wingdings</vt:lpstr>
      <vt:lpstr>Wingdings 3</vt:lpstr>
      <vt:lpstr>Feathered</vt:lpstr>
      <vt:lpstr>Programming Fundamental</vt:lpstr>
      <vt:lpstr>Class 04 14-Sep-2021</vt:lpstr>
      <vt:lpstr>Content</vt:lpstr>
      <vt:lpstr>Summary of Previous Week</vt:lpstr>
      <vt:lpstr>Structuring a Program</vt:lpstr>
      <vt:lpstr>a. Sequential Logic Structure</vt:lpstr>
      <vt:lpstr>Example  Basic Calculator</vt:lpstr>
      <vt:lpstr>b. Decision Logic Structure</vt:lpstr>
      <vt:lpstr>Decision Logic Structure</vt:lpstr>
      <vt:lpstr>Example</vt:lpstr>
      <vt:lpstr>Examples of conditional expressions</vt:lpstr>
      <vt:lpstr>Example</vt:lpstr>
      <vt:lpstr>Example Decision Structure</vt:lpstr>
      <vt:lpstr>NESTED IF/THEN/ELSE INSTRUCTIONS</vt:lpstr>
      <vt:lpstr>NESTED IF/THEN/ELSE INSTRUCTIONS</vt:lpstr>
      <vt:lpstr>PowerPoint Presentation</vt:lpstr>
      <vt:lpstr>Switch Structure</vt:lpstr>
      <vt:lpstr>Example</vt:lpstr>
      <vt:lpstr>c.  Loop Logic Structure </vt:lpstr>
      <vt:lpstr>Loop Logic Structure</vt:lpstr>
      <vt:lpstr>WHILE loop</vt:lpstr>
      <vt:lpstr>WHILE loop</vt:lpstr>
      <vt:lpstr>Class 05 09-Sep-2021</vt:lpstr>
      <vt:lpstr>DO WHILE Loop</vt:lpstr>
      <vt:lpstr>DO WHILE Loop</vt:lpstr>
      <vt:lpstr>Difference (while &amp; Do-while)</vt:lpstr>
      <vt:lpstr>Example</vt:lpstr>
      <vt:lpstr>Automatic Counter Loop</vt:lpstr>
      <vt:lpstr>Automatic-Counter Loop</vt:lpstr>
      <vt:lpstr>Automatic-Counter Loop</vt:lpstr>
      <vt:lpstr>Nested Loop</vt:lpstr>
      <vt:lpstr>The Case Logic Structure </vt:lpstr>
      <vt:lpstr>Case Logic Structure</vt:lpstr>
      <vt:lpstr>Example of Case Logic Structure 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TASK</vt:lpstr>
      <vt:lpstr>Class 06 09-Sep-2021</vt:lpstr>
      <vt:lpstr>Program Header Comment</vt:lpstr>
      <vt:lpstr>The Function Body</vt:lpstr>
      <vt:lpstr>Preprocessor Directives</vt:lpstr>
      <vt:lpstr>stdio.h</vt:lpstr>
      <vt:lpstr>void/int main (void)</vt:lpstr>
      <vt:lpstr>Question </vt:lpstr>
      <vt:lpstr>PowerPoint Presentation</vt:lpstr>
      <vt:lpstr>Function body</vt:lpstr>
      <vt:lpstr>printf (“Hello, World!\n”);</vt:lpstr>
      <vt:lpstr>getch();</vt:lpstr>
      <vt:lpstr>scanf() Funtion</vt:lpstr>
      <vt:lpstr>Example</vt:lpstr>
      <vt:lpstr>Enviroment of IDE</vt:lpstr>
      <vt:lpstr>First C Program on IDE</vt:lpstr>
      <vt:lpstr>Input and output program</vt:lpstr>
      <vt:lpstr>PowerPoint Presentation</vt:lpstr>
      <vt:lpstr>Variables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</dc:title>
  <dc:creator>Administrator</dc:creator>
  <cp:lastModifiedBy>Administrator</cp:lastModifiedBy>
  <cp:revision>86</cp:revision>
  <dcterms:created xsi:type="dcterms:W3CDTF">2021-08-09T10:01:30Z</dcterms:created>
  <dcterms:modified xsi:type="dcterms:W3CDTF">2021-09-18T04:48:42Z</dcterms:modified>
</cp:coreProperties>
</file>