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49"/>
  </p:notesMasterIdLst>
  <p:sldIdLst>
    <p:sldId id="358" r:id="rId2"/>
    <p:sldId id="359" r:id="rId3"/>
    <p:sldId id="446" r:id="rId4"/>
    <p:sldId id="442" r:id="rId5"/>
    <p:sldId id="441" r:id="rId6"/>
    <p:sldId id="478" r:id="rId7"/>
    <p:sldId id="443" r:id="rId8"/>
    <p:sldId id="444" r:id="rId9"/>
    <p:sldId id="473" r:id="rId10"/>
    <p:sldId id="445" r:id="rId11"/>
    <p:sldId id="465" r:id="rId12"/>
    <p:sldId id="466" r:id="rId13"/>
    <p:sldId id="456" r:id="rId14"/>
    <p:sldId id="451" r:id="rId15"/>
    <p:sldId id="453" r:id="rId16"/>
    <p:sldId id="472" r:id="rId17"/>
    <p:sldId id="491" r:id="rId18"/>
    <p:sldId id="480" r:id="rId19"/>
    <p:sldId id="455" r:id="rId20"/>
    <p:sldId id="486" r:id="rId21"/>
    <p:sldId id="487" r:id="rId22"/>
    <p:sldId id="461" r:id="rId23"/>
    <p:sldId id="488" r:id="rId24"/>
    <p:sldId id="489" r:id="rId25"/>
    <p:sldId id="462" r:id="rId26"/>
    <p:sldId id="463" r:id="rId27"/>
    <p:sldId id="490" r:id="rId28"/>
    <p:sldId id="481" r:id="rId29"/>
    <p:sldId id="460" r:id="rId30"/>
    <p:sldId id="474" r:id="rId31"/>
    <p:sldId id="475" r:id="rId32"/>
    <p:sldId id="476" r:id="rId33"/>
    <p:sldId id="477" r:id="rId34"/>
    <p:sldId id="479" r:id="rId35"/>
    <p:sldId id="482" r:id="rId36"/>
    <p:sldId id="483" r:id="rId37"/>
    <p:sldId id="484" r:id="rId38"/>
    <p:sldId id="485" r:id="rId39"/>
    <p:sldId id="492" r:id="rId40"/>
    <p:sldId id="493" r:id="rId41"/>
    <p:sldId id="495" r:id="rId42"/>
    <p:sldId id="497" r:id="rId43"/>
    <p:sldId id="499" r:id="rId44"/>
    <p:sldId id="500" r:id="rId45"/>
    <p:sldId id="498" r:id="rId46"/>
    <p:sldId id="496" r:id="rId47"/>
    <p:sldId id="440"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433" autoAdjust="0"/>
  </p:normalViewPr>
  <p:slideViewPr>
    <p:cSldViewPr snapToGrid="0">
      <p:cViewPr varScale="1">
        <p:scale>
          <a:sx n="112" d="100"/>
          <a:sy n="112"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DEDAB-D000-4C66-A8AF-A672E103416C}" type="datetimeFigureOut">
              <a:rPr lang="en-US" smtClean="0"/>
              <a:t>10/9/2021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0063F-F9F7-4AA1-815A-1655F3261B6E}" type="slidenum">
              <a:rPr lang="en-US" smtClean="0"/>
              <a:t>‹#›</a:t>
            </a:fld>
            <a:endParaRPr lang="en-US"/>
          </a:p>
        </p:txBody>
      </p:sp>
    </p:spTree>
    <p:extLst>
      <p:ext uri="{BB962C8B-B14F-4D97-AF65-F5344CB8AC3E}">
        <p14:creationId xmlns:p14="http://schemas.microsoft.com/office/powerpoint/2010/main" val="3954469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3075263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61BEF0D-F0BB-DE4B-95CE-6DB70DBA9567}" type="datetimeFigureOut">
              <a:rPr lang="en-US" smtClean="0"/>
              <a:pPr/>
              <a:t>10/9/2021</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D57F1E4F-1CFF-5643-939E-217C01CDF565}" type="slidenum">
              <a:rPr lang="en-US" smtClean="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053271455"/>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658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61BEF0D-F0BB-DE4B-95CE-6DB70DBA9567}" type="datetimeFigureOut">
              <a:rPr lang="en-US" smtClean="0"/>
              <a:pPr/>
              <a:t>10/9/2021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D57F1E4F-1CFF-5643-939E-217C01CDF565}" type="slidenum">
              <a:rPr lang="en-US" smtClean="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744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7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61BEF0D-F0BB-DE4B-95CE-6DB70DBA9567}" type="datetimeFigureOut">
              <a:rPr lang="en-US" smtClean="0"/>
              <a:pPr/>
              <a:t>10/9/2021</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D57F1E4F-1CFF-5643-939E-217C01CDF565}" type="slidenum">
              <a:rPr lang="en-US" smtClean="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41779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0871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7687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023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61BEF0D-F0BB-DE4B-95CE-6DB70DBA9567}" type="datetimeFigureOut">
              <a:rPr lang="en-US" smtClean="0"/>
              <a:pPr/>
              <a:t>10/9/2021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3669658"/>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61BEF0D-F0BB-DE4B-95CE-6DB70DBA9567}" type="datetimeFigureOut">
              <a:rPr lang="en-US" smtClean="0"/>
              <a:pPr/>
              <a:t>10/9/2021</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1135773"/>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61BEF0D-F0BB-DE4B-95CE-6DB70DBA9567}" type="datetimeFigureOut">
              <a:rPr lang="en-US" smtClean="0"/>
              <a:pPr/>
              <a:t>10/9/2021</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377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61BEF0D-F0BB-DE4B-95CE-6DB70DBA9567}" type="datetimeFigureOut">
              <a:rPr lang="en-US" smtClean="0"/>
              <a:pPr/>
              <a:t>10/9/2021</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D57F1E4F-1CFF-5643-939E-217C01CDF565}"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573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Programming Fundamental</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dirty="0">
                <a:latin typeface="Times New Roman" panose="02020603050405020304" pitchFamily="18" charset="0"/>
                <a:cs typeface="Times New Roman" panose="02020603050405020304" pitchFamily="18" charset="0"/>
              </a:rPr>
              <a:t>Sobia Iftikhar</a:t>
            </a:r>
          </a:p>
          <a:p>
            <a:r>
              <a:rPr lang="en-US" sz="1300" u="sng" dirty="0">
                <a:latin typeface="Times New Roman" panose="02020603050405020304" pitchFamily="18" charset="0"/>
                <a:cs typeface="Times New Roman" panose="02020603050405020304" pitchFamily="18" charset="0"/>
              </a:rPr>
              <a:t>Sobia.Iftikhar@nu.edu.pk</a:t>
            </a:r>
          </a:p>
        </p:txBody>
      </p:sp>
      <p:sp>
        <p:nvSpPr>
          <p:cNvPr id="4" name="TextBox 3"/>
          <p:cNvSpPr txBox="1"/>
          <p:nvPr/>
        </p:nvSpPr>
        <p:spPr>
          <a:xfrm>
            <a:off x="7863086" y="4287698"/>
            <a:ext cx="993349" cy="369332"/>
          </a:xfrm>
          <a:prstGeom prst="rect">
            <a:avLst/>
          </a:prstGeom>
          <a:noFill/>
        </p:spPr>
        <p:txBody>
          <a:bodyPr wrap="none" rtlCol="0">
            <a:spAutoFit/>
          </a:bodyPr>
          <a:lstStyle/>
          <a:p>
            <a:r>
              <a:rPr lang="en-US" dirty="0">
                <a:solidFill>
                  <a:schemeClr val="bg1">
                    <a:lumMod val="95000"/>
                  </a:schemeClr>
                </a:solidFill>
                <a:latin typeface="Times New Roman" panose="02020603050405020304" pitchFamily="18" charset="0"/>
                <a:cs typeface="Times New Roman" panose="02020603050405020304" pitchFamily="18" charset="0"/>
              </a:rPr>
              <a:t>W</a:t>
            </a:r>
            <a:r>
              <a:rPr lang="en-US" dirty="0" smtClean="0">
                <a:solidFill>
                  <a:schemeClr val="bg1">
                    <a:lumMod val="95000"/>
                  </a:schemeClr>
                </a:solidFill>
                <a:latin typeface="Times New Roman" panose="02020603050405020304" pitchFamily="18" charset="0"/>
                <a:cs typeface="Times New Roman" panose="02020603050405020304" pitchFamily="18" charset="0"/>
              </a:rPr>
              <a:t>eek 05</a:t>
            </a:r>
            <a:endParaRPr lang="en-US"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39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Switch with If</a:t>
            </a:r>
            <a:endParaRPr lang="en-US" dirty="0"/>
          </a:p>
        </p:txBody>
      </p:sp>
      <p:sp>
        <p:nvSpPr>
          <p:cNvPr id="8" name="Text Placeholder 7"/>
          <p:cNvSpPr>
            <a:spLocks noGrp="1"/>
          </p:cNvSpPr>
          <p:nvPr>
            <p:ph type="body" sz="half" idx="2"/>
          </p:nvPr>
        </p:nvSpPr>
        <p:spPr/>
        <p:txBody>
          <a:bodyPr/>
          <a:lstStyle/>
          <a:p>
            <a:endParaRPr lang="en-US"/>
          </a:p>
        </p:txBody>
      </p:sp>
      <p:pic>
        <p:nvPicPr>
          <p:cNvPr id="6" name="Picture 5"/>
          <p:cNvPicPr>
            <a:picLocks noChangeAspect="1"/>
          </p:cNvPicPr>
          <p:nvPr/>
        </p:nvPicPr>
        <p:blipFill>
          <a:blip r:embed="rId2"/>
          <a:stretch>
            <a:fillRect/>
          </a:stretch>
        </p:blipFill>
        <p:spPr>
          <a:xfrm>
            <a:off x="364067" y="219075"/>
            <a:ext cx="5486400" cy="6638925"/>
          </a:xfrm>
          <a:prstGeom prst="rect">
            <a:avLst/>
          </a:prstGeom>
        </p:spPr>
      </p:pic>
    </p:spTree>
    <p:extLst>
      <p:ext uri="{BB962C8B-B14F-4D97-AF65-F5344CB8AC3E}">
        <p14:creationId xmlns:p14="http://schemas.microsoft.com/office/powerpoint/2010/main" val="1833545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xmlns="" id="{0D23B990-E95E-40F6-9545-9D1EB4C4741D}"/>
              </a:ext>
            </a:extLst>
          </p:cNvPr>
          <p:cNvSpPr>
            <a:spLocks noGrp="1" noChangeArrowheads="1"/>
          </p:cNvSpPr>
          <p:nvPr>
            <p:ph type="title"/>
          </p:nvPr>
        </p:nvSpPr>
        <p:spPr>
          <a:xfrm>
            <a:off x="2140244" y="1049106"/>
            <a:ext cx="8596668" cy="1152939"/>
          </a:xfrm>
        </p:spPr>
        <p:txBody>
          <a:bodyPr>
            <a:normAutofit/>
          </a:bodyPr>
          <a:lstStyle/>
          <a:p>
            <a:pPr>
              <a:defRPr/>
            </a:pPr>
            <a:r>
              <a:rPr lang="en-US" dirty="0"/>
              <a:t>Switch Case Structure [Cont.]</a:t>
            </a:r>
            <a:endParaRPr lang="en-US" b="1" dirty="0">
              <a:solidFill>
                <a:schemeClr val="tx1">
                  <a:lumMod val="95000"/>
                  <a:lumOff val="5000"/>
                </a:schemeClr>
              </a:solidFill>
            </a:endParaRPr>
          </a:p>
        </p:txBody>
      </p:sp>
      <p:sp>
        <p:nvSpPr>
          <p:cNvPr id="5" name="Rectangle 2">
            <a:extLst>
              <a:ext uri="{FF2B5EF4-FFF2-40B4-BE49-F238E27FC236}">
                <a16:creationId xmlns:a16="http://schemas.microsoft.com/office/drawing/2014/main" xmlns="" id="{CD12DBB6-01F4-4771-93AB-69E5165C0AEE}"/>
              </a:ext>
            </a:extLst>
          </p:cNvPr>
          <p:cNvSpPr txBox="1">
            <a:spLocks noChangeArrowheads="1"/>
          </p:cNvSpPr>
          <p:nvPr/>
        </p:nvSpPr>
        <p:spPr>
          <a:xfrm>
            <a:off x="2038327" y="2530906"/>
            <a:ext cx="9051703" cy="41668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Wingdings" panose="05000000000000000000" pitchFamily="2" charset="2"/>
              <a:buChar char="§"/>
            </a:pPr>
            <a:r>
              <a:rPr lang="en-US" sz="2000" dirty="0">
                <a:solidFill>
                  <a:schemeClr val="tx1"/>
                </a:solidFill>
              </a:rPr>
              <a:t>The expression can be integer expression or a character expression.</a:t>
            </a:r>
          </a:p>
          <a:p>
            <a:pPr marL="342900" indent="-342900" algn="just">
              <a:buFont typeface="Wingdings" panose="05000000000000000000" pitchFamily="2" charset="2"/>
              <a:buChar char="§"/>
            </a:pPr>
            <a:endParaRPr lang="en-US" sz="1800" dirty="0">
              <a:solidFill>
                <a:schemeClr val="tx1"/>
              </a:solidFill>
            </a:endParaRPr>
          </a:p>
          <a:p>
            <a:pPr marL="342900" indent="-342900" algn="just">
              <a:buFont typeface="Wingdings" panose="05000000000000000000" pitchFamily="2" charset="2"/>
              <a:buChar char="§"/>
            </a:pPr>
            <a:r>
              <a:rPr lang="en-US" sz="2000" dirty="0">
                <a:solidFill>
                  <a:schemeClr val="tx1"/>
                </a:solidFill>
              </a:rPr>
              <a:t>Value-1, 2, n are case labels which are used to identify each case individually. </a:t>
            </a:r>
          </a:p>
          <a:p>
            <a:pPr marL="342900" indent="-342900" algn="just">
              <a:buFont typeface="Wingdings" panose="05000000000000000000" pitchFamily="2" charset="2"/>
              <a:buChar char="§"/>
            </a:pPr>
            <a:r>
              <a:rPr lang="en-US" sz="2000" dirty="0">
                <a:solidFill>
                  <a:schemeClr val="tx1"/>
                </a:solidFill>
              </a:rPr>
              <a:t>Case labels always end with a colon ( : ). Each of these cases is associated with a block.</a:t>
            </a:r>
          </a:p>
          <a:p>
            <a:pPr marL="342900" indent="-342900" algn="just">
              <a:buFont typeface="Wingdings" panose="05000000000000000000" pitchFamily="2" charset="2"/>
              <a:buChar char="§"/>
            </a:pPr>
            <a:endParaRPr lang="en-US" sz="2000" dirty="0">
              <a:solidFill>
                <a:schemeClr val="tx1"/>
              </a:solidFill>
            </a:endParaRPr>
          </a:p>
          <a:p>
            <a:pPr marL="342900" indent="-342900" algn="just">
              <a:buFont typeface="Wingdings" panose="05000000000000000000" pitchFamily="2" charset="2"/>
              <a:buChar char="§"/>
            </a:pPr>
            <a:r>
              <a:rPr lang="en-US" sz="2000" dirty="0">
                <a:solidFill>
                  <a:schemeClr val="tx1"/>
                </a:solidFill>
              </a:rPr>
              <a:t>A block is nothing but multiple statements which are grouped for a particular case.</a:t>
            </a:r>
          </a:p>
          <a:p>
            <a:pPr marL="342900" indent="-342900" algn="just">
              <a:buFont typeface="Wingdings" panose="05000000000000000000" pitchFamily="2" charset="2"/>
              <a:buChar char="§"/>
            </a:pPr>
            <a:endParaRPr lang="en-US" sz="2000" dirty="0">
              <a:solidFill>
                <a:schemeClr val="tx1"/>
              </a:solidFill>
            </a:endParaRPr>
          </a:p>
          <a:p>
            <a:pPr marL="342900" indent="-342900" algn="just">
              <a:buFont typeface="Wingdings" panose="05000000000000000000" pitchFamily="2" charset="2"/>
              <a:buChar char="§"/>
            </a:pPr>
            <a:r>
              <a:rPr lang="en-US" sz="2000" dirty="0">
                <a:solidFill>
                  <a:schemeClr val="tx1"/>
                </a:solidFill>
              </a:rPr>
              <a:t>Whenever the switch is executed, the value of test-expression is compared with all the cases which we have defined inside the switch.</a:t>
            </a:r>
          </a:p>
          <a:p>
            <a:pPr algn="just"/>
            <a:r>
              <a:rPr lang="en-US" sz="2000" dirty="0">
                <a:solidFill>
                  <a:schemeClr val="tx1"/>
                </a:solidFill>
              </a:rPr>
              <a:t> </a:t>
            </a:r>
          </a:p>
        </p:txBody>
      </p:sp>
    </p:spTree>
    <p:extLst>
      <p:ext uri="{BB962C8B-B14F-4D97-AF65-F5344CB8AC3E}">
        <p14:creationId xmlns:p14="http://schemas.microsoft.com/office/powerpoint/2010/main" val="1420222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xmlns="" id="{0D23B990-E95E-40F6-9545-9D1EB4C4741D}"/>
              </a:ext>
            </a:extLst>
          </p:cNvPr>
          <p:cNvSpPr>
            <a:spLocks noGrp="1" noChangeArrowheads="1"/>
          </p:cNvSpPr>
          <p:nvPr>
            <p:ph type="title"/>
          </p:nvPr>
        </p:nvSpPr>
        <p:spPr>
          <a:xfrm>
            <a:off x="2140244" y="1040639"/>
            <a:ext cx="8596668" cy="1152939"/>
          </a:xfrm>
        </p:spPr>
        <p:txBody>
          <a:bodyPr>
            <a:normAutofit/>
          </a:bodyPr>
          <a:lstStyle/>
          <a:p>
            <a:pPr>
              <a:defRPr/>
            </a:pPr>
            <a:r>
              <a:rPr lang="en-US" dirty="0"/>
              <a:t>Switch Case Structure [Cont.]</a:t>
            </a:r>
            <a:endParaRPr lang="en-US" b="1" dirty="0">
              <a:solidFill>
                <a:schemeClr val="tx1">
                  <a:lumMod val="95000"/>
                  <a:lumOff val="5000"/>
                </a:schemeClr>
              </a:solidFill>
            </a:endParaRPr>
          </a:p>
        </p:txBody>
      </p:sp>
      <p:sp>
        <p:nvSpPr>
          <p:cNvPr id="5" name="Rectangle 2">
            <a:extLst>
              <a:ext uri="{FF2B5EF4-FFF2-40B4-BE49-F238E27FC236}">
                <a16:creationId xmlns:a16="http://schemas.microsoft.com/office/drawing/2014/main" xmlns="" id="{CD12DBB6-01F4-4771-93AB-69E5165C0AEE}"/>
              </a:ext>
            </a:extLst>
          </p:cNvPr>
          <p:cNvSpPr txBox="1">
            <a:spLocks noChangeArrowheads="1"/>
          </p:cNvSpPr>
          <p:nvPr/>
        </p:nvSpPr>
        <p:spPr>
          <a:xfrm>
            <a:off x="2362666" y="2404118"/>
            <a:ext cx="8981366" cy="41668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000" dirty="0">
                <a:solidFill>
                  <a:schemeClr val="tx1"/>
                </a:solidFill>
              </a:rPr>
              <a:t> </a:t>
            </a:r>
          </a:p>
          <a:p>
            <a:pPr marL="342900" indent="-342900" algn="just">
              <a:buFont typeface="Wingdings" panose="05000000000000000000" pitchFamily="2" charset="2"/>
              <a:buChar char="§"/>
            </a:pPr>
            <a:r>
              <a:rPr lang="en-US" sz="2000" dirty="0">
                <a:solidFill>
                  <a:schemeClr val="tx1"/>
                </a:solidFill>
              </a:rPr>
              <a:t>The break keyword in each case indicates the end of a particular case. If we do not put the break in each case then even though the specific case is executed, the switch will continue to execute all the cases until the end is reached. This should not happen; hence we always have to put break keyword in each case. Break will terminate the case once it is executed and the control will fall out of the switch.</a:t>
            </a:r>
          </a:p>
          <a:p>
            <a:pPr algn="just"/>
            <a:endParaRPr lang="en-US" sz="2000" dirty="0">
              <a:solidFill>
                <a:schemeClr val="tx1"/>
              </a:solidFill>
            </a:endParaRPr>
          </a:p>
          <a:p>
            <a:pPr marL="342900" indent="-342900" algn="just">
              <a:buFont typeface="Wingdings" panose="05000000000000000000" pitchFamily="2" charset="2"/>
              <a:buChar char="§"/>
            </a:pPr>
            <a:r>
              <a:rPr lang="en-US" sz="2000" dirty="0">
                <a:solidFill>
                  <a:schemeClr val="tx1"/>
                </a:solidFill>
              </a:rPr>
              <a:t>The default case is an optional one. Whenever the value of test-expression is not matched with any of the cases inside the switch, then the default will be executed. </a:t>
            </a:r>
          </a:p>
          <a:p>
            <a:pPr marL="342900" indent="-342900" algn="just">
              <a:buFont typeface="Wingdings" panose="05000000000000000000" pitchFamily="2" charset="2"/>
              <a:buChar char="§"/>
            </a:pPr>
            <a:endParaRPr lang="en-US" sz="2000" dirty="0">
              <a:solidFill>
                <a:schemeClr val="tx1"/>
              </a:solidFill>
            </a:endParaRPr>
          </a:p>
          <a:p>
            <a:pPr marL="342900" indent="-342900" algn="just">
              <a:buFont typeface="Wingdings" panose="05000000000000000000" pitchFamily="2" charset="2"/>
              <a:buChar char="§"/>
            </a:pPr>
            <a:r>
              <a:rPr lang="en-US" sz="2000" dirty="0">
                <a:solidFill>
                  <a:schemeClr val="tx1"/>
                </a:solidFill>
              </a:rPr>
              <a:t>Otherwise, it is not necessary to write default in the switch.</a:t>
            </a:r>
          </a:p>
        </p:txBody>
      </p:sp>
    </p:spTree>
    <p:extLst>
      <p:ext uri="{BB962C8B-B14F-4D97-AF65-F5344CB8AC3E}">
        <p14:creationId xmlns:p14="http://schemas.microsoft.com/office/powerpoint/2010/main" val="2398668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Nested Switch</a:t>
            </a:r>
            <a:endParaRPr lang="en-US" dirty="0"/>
          </a:p>
        </p:txBody>
      </p:sp>
      <p:sp>
        <p:nvSpPr>
          <p:cNvPr id="4" name="Text Placeholder 3"/>
          <p:cNvSpPr>
            <a:spLocks noGrp="1"/>
          </p:cNvSpPr>
          <p:nvPr>
            <p:ph type="body" sz="half" idx="2"/>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Nested Switch Statements occurs when a switch statement is defined inside another switch statement. </a:t>
            </a:r>
          </a:p>
          <a:p>
            <a:r>
              <a:rPr lang="en-US" dirty="0">
                <a:latin typeface="Times New Roman" panose="02020603050405020304" pitchFamily="18" charset="0"/>
                <a:cs typeface="Times New Roman" panose="02020603050405020304" pitchFamily="18" charset="0"/>
              </a:rPr>
              <a:t>In C, we can have an inner switch embedded in an outer switch. Also, the case constants of the inner and outer switch may have common values and without any conflicts.</a:t>
            </a:r>
            <a:r>
              <a:rPr lang="en-US" dirty="0">
                <a:solidFill>
                  <a:schemeClr val="tx2"/>
                </a:solidFill>
                <a:latin typeface="Times New Roman" panose="02020603050405020304" pitchFamily="18" charset="0"/>
                <a:cs typeface="Times New Roman" panose="02020603050405020304" pitchFamily="18" charset="0"/>
              </a:rPr>
              <a:t>.</a:t>
            </a:r>
          </a:p>
          <a:p>
            <a:endParaRPr lang="en-US" dirty="0"/>
          </a:p>
        </p:txBody>
      </p:sp>
      <p:sp>
        <p:nvSpPr>
          <p:cNvPr id="2" name="Snip Single Corner Rectangle 1"/>
          <p:cNvSpPr/>
          <p:nvPr/>
        </p:nvSpPr>
        <p:spPr>
          <a:xfrm>
            <a:off x="118533" y="51164"/>
            <a:ext cx="6993467" cy="6671369"/>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latin typeface="Times New Roman" panose="02020603050405020304" pitchFamily="18" charset="0"/>
                <a:cs typeface="Times New Roman" panose="02020603050405020304" pitchFamily="18" charset="0"/>
              </a:rPr>
              <a:t>Switch(){</a:t>
            </a:r>
          </a:p>
          <a:p>
            <a:r>
              <a:rPr lang="en-US" sz="2000" dirty="0" smtClean="0">
                <a:latin typeface="Times New Roman" panose="02020603050405020304" pitchFamily="18" charset="0"/>
                <a:cs typeface="Times New Roman" panose="02020603050405020304" pitchFamily="18" charset="0"/>
              </a:rPr>
              <a:t>	case 1:</a:t>
            </a:r>
          </a:p>
          <a:p>
            <a:r>
              <a:rPr lang="en-US" sz="2000" dirty="0" smtClean="0">
                <a:latin typeface="Times New Roman" panose="02020603050405020304" pitchFamily="18" charset="0"/>
                <a:cs typeface="Times New Roman" panose="02020603050405020304" pitchFamily="18" charset="0"/>
              </a:rPr>
              <a:t>		Statement </a:t>
            </a:r>
          </a:p>
          <a:p>
            <a:r>
              <a:rPr lang="en-US" sz="2000" dirty="0" smtClean="0">
                <a:latin typeface="Times New Roman" panose="02020603050405020304" pitchFamily="18" charset="0"/>
                <a:cs typeface="Times New Roman" panose="02020603050405020304" pitchFamily="18" charset="0"/>
              </a:rPr>
              <a:t>		break;</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case 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switch(){</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case </a:t>
            </a:r>
            <a:r>
              <a:rPr lang="en-US" sz="2000" dirty="0">
                <a:latin typeface="Times New Roman" panose="02020603050405020304" pitchFamily="18" charset="0"/>
                <a:cs typeface="Times New Roman" panose="02020603050405020304" pitchFamily="18" charset="0"/>
              </a:rPr>
              <a:t>1:</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Statement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break;</a:t>
            </a:r>
          </a:p>
          <a:p>
            <a:r>
              <a:rPr lang="en-US" sz="2000" dirty="0">
                <a:latin typeface="Times New Roman" panose="02020603050405020304" pitchFamily="18" charset="0"/>
                <a:cs typeface="Times New Roman" panose="02020603050405020304" pitchFamily="18" charset="0"/>
              </a:rPr>
              <a:t>			case </a:t>
            </a:r>
            <a:r>
              <a:rPr lang="en-US" sz="2000" dirty="0" smtClean="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Statement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break;</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default:</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statement</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break;</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break;</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default:</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statement</a:t>
            </a: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836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Nested Switch</a:t>
            </a:r>
            <a:endParaRPr lang="en-US" dirty="0"/>
          </a:p>
        </p:txBody>
      </p:sp>
      <p:sp>
        <p:nvSpPr>
          <p:cNvPr id="9" name="Text Placeholder 8"/>
          <p:cNvSpPr>
            <a:spLocks noGrp="1"/>
          </p:cNvSpPr>
          <p:nvPr>
            <p:ph type="body" sz="half" idx="2"/>
          </p:nvPr>
        </p:nvSpPr>
        <p:spPr/>
        <p:txBody>
          <a:bodyPr/>
          <a:lstStyle/>
          <a:p>
            <a:endParaRPr lang="en-US"/>
          </a:p>
        </p:txBody>
      </p:sp>
      <p:sp>
        <p:nvSpPr>
          <p:cNvPr id="7" name="Rectangle 6"/>
          <p:cNvSpPr/>
          <p:nvPr/>
        </p:nvSpPr>
        <p:spPr>
          <a:xfrm>
            <a:off x="1346200" y="428980"/>
            <a:ext cx="6096000" cy="6186309"/>
          </a:xfrm>
          <a:prstGeom prst="rect">
            <a:avLst/>
          </a:prstGeom>
          <a:solidFill>
            <a:schemeClr val="accent6">
              <a:lumMod val="60000"/>
              <a:lumOff val="40000"/>
            </a:schemeClr>
          </a:solidFill>
        </p:spPr>
        <p:txBody>
          <a:bodyPr>
            <a:spAutoFit/>
          </a:bodyPr>
          <a:lstStyle/>
          <a:p>
            <a:r>
              <a:rPr lang="en-US" dirty="0">
                <a:latin typeface="Times New Roman" panose="02020603050405020304" pitchFamily="18" charset="0"/>
                <a:cs typeface="Times New Roman" panose="02020603050405020304" pitchFamily="18" charset="0"/>
              </a:rPr>
              <a:t>switch (a)</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printf("This a is part of outer switch" );</a:t>
            </a:r>
          </a:p>
          <a:p>
            <a:r>
              <a:rPr lang="en-US" dirty="0">
                <a:latin typeface="Times New Roman" panose="02020603050405020304" pitchFamily="18" charset="0"/>
                <a:cs typeface="Times New Roman" panose="02020603050405020304" pitchFamily="18" charset="0"/>
              </a:rPr>
              <a:t>  case 1: // code to be executed if a = 1;</a:t>
            </a:r>
          </a:p>
          <a:p>
            <a:r>
              <a:rPr lang="en-US" dirty="0">
                <a:latin typeface="Times New Roman" panose="02020603050405020304" pitchFamily="18" charset="0"/>
                <a:cs typeface="Times New Roman" panose="02020603050405020304" pitchFamily="18" charset="0"/>
              </a:rPr>
              <a:t>    break;</a:t>
            </a:r>
          </a:p>
          <a:p>
            <a:r>
              <a:rPr lang="en-US" dirty="0">
                <a:latin typeface="Times New Roman" panose="02020603050405020304" pitchFamily="18" charset="0"/>
                <a:cs typeface="Times New Roman" panose="02020603050405020304" pitchFamily="18" charset="0"/>
              </a:rPr>
              <a:t>  case 2: </a:t>
            </a:r>
          </a:p>
          <a:p>
            <a:r>
              <a:rPr lang="en-US" dirty="0">
                <a:latin typeface="Times New Roman" panose="02020603050405020304" pitchFamily="18" charset="0"/>
                <a:cs typeface="Times New Roman" panose="02020603050405020304" pitchFamily="18" charset="0"/>
              </a:rPr>
              <a:t>    switch(b)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case 1:</a:t>
            </a:r>
          </a:p>
          <a:p>
            <a:r>
              <a:rPr lang="en-US" dirty="0">
                <a:latin typeface="Times New Roman" panose="02020603050405020304" pitchFamily="18" charset="0"/>
                <a:cs typeface="Times New Roman" panose="02020603050405020304" pitchFamily="18" charset="0"/>
              </a:rPr>
              <a:t>        // code to be executed if b = 1;</a:t>
            </a:r>
          </a:p>
          <a:p>
            <a:r>
              <a:rPr lang="en-US" dirty="0">
                <a:latin typeface="Times New Roman" panose="02020603050405020304" pitchFamily="18" charset="0"/>
                <a:cs typeface="Times New Roman" panose="02020603050405020304" pitchFamily="18" charset="0"/>
              </a:rPr>
              <a:t>        printf("This b is part of inner switch" );</a:t>
            </a:r>
          </a:p>
          <a:p>
            <a:r>
              <a:rPr lang="en-US" dirty="0">
                <a:latin typeface="Times New Roman" panose="02020603050405020304" pitchFamily="18" charset="0"/>
                <a:cs typeface="Times New Roman" panose="02020603050405020304" pitchFamily="18" charset="0"/>
              </a:rPr>
              <a:t>        break;</a:t>
            </a:r>
          </a:p>
          <a:p>
            <a:r>
              <a:rPr lang="en-US" dirty="0">
                <a:latin typeface="Times New Roman" panose="02020603050405020304" pitchFamily="18" charset="0"/>
                <a:cs typeface="Times New Roman" panose="02020603050405020304" pitchFamily="18" charset="0"/>
              </a:rPr>
              <a:t>      case 2: </a:t>
            </a:r>
          </a:p>
          <a:p>
            <a:r>
              <a:rPr lang="en-US" dirty="0">
                <a:latin typeface="Times New Roman" panose="02020603050405020304" pitchFamily="18" charset="0"/>
                <a:cs typeface="Times New Roman" panose="02020603050405020304" pitchFamily="18" charset="0"/>
              </a:rPr>
              <a:t>        // code to be executed if b = 2;</a:t>
            </a:r>
          </a:p>
          <a:p>
            <a:r>
              <a:rPr lang="en-US" dirty="0">
                <a:latin typeface="Times New Roman" panose="02020603050405020304" pitchFamily="18" charset="0"/>
                <a:cs typeface="Times New Roman" panose="02020603050405020304" pitchFamily="18" charset="0"/>
              </a:rPr>
              <a:t>        printf("This b is part of inner switch" );</a:t>
            </a:r>
          </a:p>
          <a:p>
            <a:r>
              <a:rPr lang="en-US" dirty="0">
                <a:latin typeface="Times New Roman" panose="02020603050405020304" pitchFamily="18" charset="0"/>
                <a:cs typeface="Times New Roman" panose="02020603050405020304" pitchFamily="18" charset="0"/>
              </a:rPr>
              <a:t>        break;</a:t>
            </a:r>
          </a:p>
          <a:p>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break;</a:t>
            </a:r>
          </a:p>
          <a:p>
            <a:r>
              <a:rPr lang="en-US" dirty="0">
                <a:latin typeface="Times New Roman" panose="02020603050405020304" pitchFamily="18" charset="0"/>
                <a:cs typeface="Times New Roman" panose="02020603050405020304" pitchFamily="18" charset="0"/>
              </a:rPr>
              <a:t>    default: </a:t>
            </a:r>
          </a:p>
          <a:p>
            <a:r>
              <a:rPr lang="en-US" dirty="0">
                <a:latin typeface="Times New Roman" panose="02020603050405020304" pitchFamily="18" charset="0"/>
                <a:cs typeface="Times New Roman" panose="02020603050405020304" pitchFamily="18" charset="0"/>
              </a:rPr>
              <a:t>      // code to be executed if </a:t>
            </a:r>
          </a:p>
          <a:p>
            <a:r>
              <a:rPr lang="en-US" dirty="0">
                <a:latin typeface="Times New Roman" panose="02020603050405020304" pitchFamily="18" charset="0"/>
                <a:cs typeface="Times New Roman" panose="02020603050405020304" pitchFamily="18" charset="0"/>
              </a:rPr>
              <a:t>      // a doesn't match any cases</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57569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4821" y="4408076"/>
            <a:ext cx="3230625" cy="1687924"/>
          </a:xfrm>
        </p:spPr>
        <p:txBody>
          <a:bodyPr/>
          <a:lstStyle/>
          <a:p>
            <a:r>
              <a:rPr lang="en-US" dirty="0" smtClean="0"/>
              <a:t>Example</a:t>
            </a:r>
            <a:endParaRPr lang="en-US" dirty="0"/>
          </a:p>
        </p:txBody>
      </p:sp>
      <p:pic>
        <p:nvPicPr>
          <p:cNvPr id="3074" name="Picture 2" descr="nested switch statements c output"/>
          <p:cNvPicPr>
            <a:picLocks noChangeAspect="1" noChangeArrowheads="1"/>
          </p:cNvPicPr>
          <p:nvPr/>
        </p:nvPicPr>
        <p:blipFill rotWithShape="1">
          <a:blip r:embed="rId2">
            <a:extLst>
              <a:ext uri="{28A0092B-C50C-407E-A947-70E740481C1C}">
                <a14:useLocalDpi xmlns:a14="http://schemas.microsoft.com/office/drawing/2010/main" val="0"/>
              </a:ext>
            </a:extLst>
          </a:blip>
          <a:srcRect l="1" r="-2673" b="23284"/>
          <a:stretch/>
        </p:blipFill>
        <p:spPr bwMode="auto">
          <a:xfrm>
            <a:off x="8043282" y="1480708"/>
            <a:ext cx="3539118" cy="253249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556000" y="231396"/>
            <a:ext cx="4224867" cy="6771084"/>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r>
              <a:rPr lang="en-US" sz="1400" dirty="0" smtClean="0">
                <a:solidFill>
                  <a:schemeClr val="tx2"/>
                </a:solidFill>
                <a:latin typeface="Times New Roman" panose="02020603050405020304" pitchFamily="18" charset="0"/>
                <a:cs typeface="Times New Roman" panose="02020603050405020304" pitchFamily="18" charset="0"/>
              </a:rPr>
              <a:t>switch </a:t>
            </a:r>
            <a:r>
              <a:rPr lang="en-US" sz="1400" dirty="0">
                <a:solidFill>
                  <a:schemeClr val="tx2"/>
                </a:solidFill>
                <a:latin typeface="Times New Roman" panose="02020603050405020304" pitchFamily="18" charset="0"/>
                <a:cs typeface="Times New Roman" panose="02020603050405020304" pitchFamily="18" charset="0"/>
              </a:rPr>
              <a:t>(a)</a:t>
            </a:r>
          </a:p>
          <a:p>
            <a:r>
              <a:rPr lang="en-US" sz="1400" dirty="0">
                <a:solidFill>
                  <a:schemeClr val="tx2"/>
                </a:solidFill>
                <a:latin typeface="Times New Roman" panose="02020603050405020304" pitchFamily="18" charset="0"/>
                <a:cs typeface="Times New Roman" panose="02020603050405020304" pitchFamily="18" charset="0"/>
              </a:rPr>
              <a:t>  {</a:t>
            </a:r>
          </a:p>
          <a:p>
            <a:r>
              <a:rPr lang="en-US" sz="1400" dirty="0">
                <a:solidFill>
                  <a:schemeClr val="tx2"/>
                </a:solidFill>
                <a:latin typeface="Times New Roman" panose="02020603050405020304" pitchFamily="18" charset="0"/>
                <a:cs typeface="Times New Roman" panose="02020603050405020304" pitchFamily="18" charset="0"/>
              </a:rPr>
              <a:t>    case 1: </a:t>
            </a:r>
          </a:p>
          <a:p>
            <a:r>
              <a:rPr lang="en-US" sz="1400" dirty="0">
                <a:solidFill>
                  <a:schemeClr val="tx2"/>
                </a:solidFill>
                <a:latin typeface="Times New Roman" panose="02020603050405020304" pitchFamily="18" charset="0"/>
                <a:cs typeface="Times New Roman" panose="02020603050405020304" pitchFamily="18" charset="0"/>
              </a:rPr>
              <a:t>      //code to be executed </a:t>
            </a:r>
          </a:p>
          <a:p>
            <a:r>
              <a:rPr lang="en-US" sz="1400" dirty="0">
                <a:solidFill>
                  <a:schemeClr val="tx2"/>
                </a:solidFill>
                <a:latin typeface="Times New Roman" panose="02020603050405020304" pitchFamily="18" charset="0"/>
                <a:cs typeface="Times New Roman" panose="02020603050405020304" pitchFamily="18" charset="0"/>
              </a:rPr>
              <a:t>      //if school of computer science is chosen;</a:t>
            </a:r>
          </a:p>
          <a:p>
            <a:r>
              <a:rPr lang="en-US" sz="1400" dirty="0">
                <a:solidFill>
                  <a:schemeClr val="tx2"/>
                </a:solidFill>
                <a:latin typeface="Times New Roman" panose="02020603050405020304" pitchFamily="18" charset="0"/>
                <a:cs typeface="Times New Roman" panose="02020603050405020304" pitchFamily="18" charset="0"/>
              </a:rPr>
              <a:t>      break;</a:t>
            </a:r>
          </a:p>
          <a:p>
            <a:r>
              <a:rPr lang="en-US" sz="1400" dirty="0">
                <a:solidFill>
                  <a:schemeClr val="tx2"/>
                </a:solidFill>
                <a:latin typeface="Times New Roman" panose="02020603050405020304" pitchFamily="18" charset="0"/>
                <a:cs typeface="Times New Roman" panose="02020603050405020304" pitchFamily="18" charset="0"/>
              </a:rPr>
              <a:t>    case 2: </a:t>
            </a:r>
          </a:p>
          <a:p>
            <a:r>
              <a:rPr lang="en-US" sz="1400" dirty="0">
                <a:solidFill>
                  <a:schemeClr val="tx2"/>
                </a:solidFill>
                <a:latin typeface="Times New Roman" panose="02020603050405020304" pitchFamily="18" charset="0"/>
                <a:cs typeface="Times New Roman" panose="02020603050405020304" pitchFamily="18" charset="0"/>
              </a:rPr>
              <a:t>      //code to be executed </a:t>
            </a:r>
          </a:p>
          <a:p>
            <a:r>
              <a:rPr lang="en-US" sz="1400" dirty="0">
                <a:solidFill>
                  <a:schemeClr val="tx2"/>
                </a:solidFill>
                <a:latin typeface="Times New Roman" panose="02020603050405020304" pitchFamily="18" charset="0"/>
                <a:cs typeface="Times New Roman" panose="02020603050405020304" pitchFamily="18" charset="0"/>
              </a:rPr>
              <a:t>      //if school of business is chosen;</a:t>
            </a:r>
          </a:p>
          <a:p>
            <a:r>
              <a:rPr lang="en-US" sz="1400" dirty="0">
                <a:solidFill>
                  <a:schemeClr val="tx2"/>
                </a:solidFill>
                <a:latin typeface="Times New Roman" panose="02020603050405020304" pitchFamily="18" charset="0"/>
                <a:cs typeface="Times New Roman" panose="02020603050405020304" pitchFamily="18" charset="0"/>
              </a:rPr>
              <a:t>      printf("Available Departments\n"</a:t>
            </a:r>
          </a:p>
          <a:p>
            <a:r>
              <a:rPr lang="en-US" sz="1400" dirty="0">
                <a:solidFill>
                  <a:schemeClr val="tx2"/>
                </a:solidFill>
                <a:latin typeface="Times New Roman" panose="02020603050405020304" pitchFamily="18" charset="0"/>
                <a:cs typeface="Times New Roman" panose="02020603050405020304" pitchFamily="18" charset="0"/>
              </a:rPr>
              <a:t>      printf("1.Department of commerce\n");</a:t>
            </a:r>
          </a:p>
          <a:p>
            <a:r>
              <a:rPr lang="en-US" sz="1400" dirty="0">
                <a:solidFill>
                  <a:schemeClr val="tx2"/>
                </a:solidFill>
                <a:latin typeface="Times New Roman" panose="02020603050405020304" pitchFamily="18" charset="0"/>
                <a:cs typeface="Times New Roman" panose="02020603050405020304" pitchFamily="18" charset="0"/>
              </a:rPr>
              <a:t>      printf("2.Department of purchasing\n");</a:t>
            </a:r>
          </a:p>
          <a:p>
            <a:r>
              <a:rPr lang="en-US" sz="1400" dirty="0">
                <a:solidFill>
                  <a:schemeClr val="tx2"/>
                </a:solidFill>
                <a:latin typeface="Times New Roman" panose="02020603050405020304" pitchFamily="18" charset="0"/>
                <a:cs typeface="Times New Roman" panose="02020603050405020304" pitchFamily="18" charset="0"/>
              </a:rPr>
              <a:t>      printf("Make your selection.\n");</a:t>
            </a:r>
          </a:p>
          <a:p>
            <a:r>
              <a:rPr lang="en-US" sz="1400" dirty="0">
                <a:solidFill>
                  <a:schemeClr val="tx2"/>
                </a:solidFill>
                <a:latin typeface="Times New Roman" panose="02020603050405020304" pitchFamily="18" charset="0"/>
                <a:cs typeface="Times New Roman" panose="02020603050405020304" pitchFamily="18" charset="0"/>
              </a:rPr>
              <a:t>      scanf("%</a:t>
            </a:r>
            <a:r>
              <a:rPr lang="en-US" sz="1400" dirty="0" err="1">
                <a:solidFill>
                  <a:schemeClr val="tx2"/>
                </a:solidFill>
                <a:latin typeface="Times New Roman" panose="02020603050405020304" pitchFamily="18" charset="0"/>
                <a:cs typeface="Times New Roman" panose="02020603050405020304" pitchFamily="18" charset="0"/>
              </a:rPr>
              <a:t>d",&amp;b</a:t>
            </a:r>
            <a:r>
              <a:rPr lang="en-US" sz="1400" dirty="0">
                <a:solidFill>
                  <a:schemeClr val="tx2"/>
                </a:solidFill>
                <a:latin typeface="Times New Roman" panose="02020603050405020304" pitchFamily="18" charset="0"/>
                <a:cs typeface="Times New Roman" panose="02020603050405020304" pitchFamily="18" charset="0"/>
              </a:rPr>
              <a:t>);</a:t>
            </a:r>
          </a:p>
          <a:p>
            <a:r>
              <a:rPr lang="en-US" sz="1400" dirty="0">
                <a:solidFill>
                  <a:schemeClr val="tx2"/>
                </a:solidFill>
                <a:latin typeface="Times New Roman" panose="02020603050405020304" pitchFamily="18" charset="0"/>
                <a:cs typeface="Times New Roman" panose="02020603050405020304" pitchFamily="18" charset="0"/>
              </a:rPr>
              <a:t> </a:t>
            </a:r>
          </a:p>
          <a:p>
            <a:r>
              <a:rPr lang="en-US" sz="1400" dirty="0">
                <a:solidFill>
                  <a:schemeClr val="tx2"/>
                </a:solidFill>
                <a:latin typeface="Times New Roman" panose="02020603050405020304" pitchFamily="18" charset="0"/>
                <a:cs typeface="Times New Roman" panose="02020603050405020304" pitchFamily="18" charset="0"/>
              </a:rPr>
              <a:t>      //inner switch to display the departments </a:t>
            </a:r>
          </a:p>
          <a:p>
            <a:r>
              <a:rPr lang="en-US" sz="1400" dirty="0">
                <a:solidFill>
                  <a:schemeClr val="tx2"/>
                </a:solidFill>
                <a:latin typeface="Times New Roman" panose="02020603050405020304" pitchFamily="18" charset="0"/>
                <a:cs typeface="Times New Roman" panose="02020603050405020304" pitchFamily="18" charset="0"/>
              </a:rPr>
              <a:t>      //under the school of commerce</a:t>
            </a:r>
          </a:p>
          <a:p>
            <a:r>
              <a:rPr lang="en-US" sz="1400" dirty="0">
                <a:solidFill>
                  <a:schemeClr val="tx2"/>
                </a:solidFill>
                <a:latin typeface="Times New Roman" panose="02020603050405020304" pitchFamily="18" charset="0"/>
                <a:cs typeface="Times New Roman" panose="02020603050405020304" pitchFamily="18" charset="0"/>
              </a:rPr>
              <a:t>      switch(b) </a:t>
            </a:r>
          </a:p>
          <a:p>
            <a:r>
              <a:rPr lang="en-US" sz="1400" dirty="0">
                <a:solidFill>
                  <a:schemeClr val="tx2"/>
                </a:solidFill>
                <a:latin typeface="Times New Roman" panose="02020603050405020304" pitchFamily="18" charset="0"/>
                <a:cs typeface="Times New Roman" panose="02020603050405020304" pitchFamily="18" charset="0"/>
              </a:rPr>
              <a:t>      { </a:t>
            </a:r>
          </a:p>
          <a:p>
            <a:r>
              <a:rPr lang="en-US" sz="1400" dirty="0">
                <a:solidFill>
                  <a:schemeClr val="tx2"/>
                </a:solidFill>
                <a:latin typeface="Times New Roman" panose="02020603050405020304" pitchFamily="18" charset="0"/>
                <a:cs typeface="Times New Roman" panose="02020603050405020304" pitchFamily="18" charset="0"/>
              </a:rPr>
              <a:t>        case 1:</a:t>
            </a:r>
          </a:p>
          <a:p>
            <a:r>
              <a:rPr lang="en-US" sz="1400" dirty="0">
                <a:solidFill>
                  <a:schemeClr val="tx2"/>
                </a:solidFill>
                <a:latin typeface="Times New Roman" panose="02020603050405020304" pitchFamily="18" charset="0"/>
                <a:cs typeface="Times New Roman" panose="02020603050405020304" pitchFamily="18" charset="0"/>
              </a:rPr>
              <a:t>        // code to be executed if b = 1;</a:t>
            </a:r>
          </a:p>
          <a:p>
            <a:r>
              <a:rPr lang="en-US" sz="1400" dirty="0">
                <a:solidFill>
                  <a:schemeClr val="tx2"/>
                </a:solidFill>
                <a:latin typeface="Times New Roman" panose="02020603050405020304" pitchFamily="18" charset="0"/>
                <a:cs typeface="Times New Roman" panose="02020603050405020304" pitchFamily="18" charset="0"/>
              </a:rPr>
              <a:t>        printf("You chose Department of commerce\n" );</a:t>
            </a:r>
          </a:p>
          <a:p>
            <a:r>
              <a:rPr lang="en-US" sz="1400" dirty="0">
                <a:solidFill>
                  <a:schemeClr val="tx2"/>
                </a:solidFill>
                <a:latin typeface="Times New Roman" panose="02020603050405020304" pitchFamily="18" charset="0"/>
                <a:cs typeface="Times New Roman" panose="02020603050405020304" pitchFamily="18" charset="0"/>
              </a:rPr>
              <a:t>        break;</a:t>
            </a:r>
          </a:p>
          <a:p>
            <a:r>
              <a:rPr lang="en-US" sz="1400" dirty="0">
                <a:solidFill>
                  <a:schemeClr val="tx2"/>
                </a:solidFill>
                <a:latin typeface="Times New Roman" panose="02020603050405020304" pitchFamily="18" charset="0"/>
                <a:cs typeface="Times New Roman" panose="02020603050405020304" pitchFamily="18" charset="0"/>
              </a:rPr>
              <a:t>        case 2: </a:t>
            </a:r>
          </a:p>
          <a:p>
            <a:r>
              <a:rPr lang="en-US" sz="1400" dirty="0">
                <a:solidFill>
                  <a:schemeClr val="tx2"/>
                </a:solidFill>
                <a:latin typeface="Times New Roman" panose="02020603050405020304" pitchFamily="18" charset="0"/>
                <a:cs typeface="Times New Roman" panose="02020603050405020304" pitchFamily="18" charset="0"/>
              </a:rPr>
              <a:t>        // code to be executed if b = 2;</a:t>
            </a:r>
          </a:p>
          <a:p>
            <a:r>
              <a:rPr lang="en-US" sz="1400" dirty="0">
                <a:solidFill>
                  <a:schemeClr val="tx2"/>
                </a:solidFill>
                <a:latin typeface="Times New Roman" panose="02020603050405020304" pitchFamily="18" charset="0"/>
                <a:cs typeface="Times New Roman" panose="02020603050405020304" pitchFamily="18" charset="0"/>
              </a:rPr>
              <a:t>        printf("You chose Department of purchasing" );</a:t>
            </a:r>
          </a:p>
          <a:p>
            <a:r>
              <a:rPr lang="en-US" sz="1400" dirty="0">
                <a:solidFill>
                  <a:schemeClr val="tx2"/>
                </a:solidFill>
                <a:latin typeface="Times New Roman" panose="02020603050405020304" pitchFamily="18" charset="0"/>
                <a:cs typeface="Times New Roman" panose="02020603050405020304" pitchFamily="18" charset="0"/>
              </a:rPr>
              <a:t>        break;</a:t>
            </a:r>
          </a:p>
          <a:p>
            <a:r>
              <a:rPr lang="en-US" sz="1400" dirty="0">
                <a:solidFill>
                  <a:schemeClr val="tx2"/>
                </a:solidFill>
                <a:latin typeface="Times New Roman" panose="02020603050405020304" pitchFamily="18" charset="0"/>
                <a:cs typeface="Times New Roman" panose="02020603050405020304" pitchFamily="18" charset="0"/>
              </a:rPr>
              <a:t>      }   </a:t>
            </a:r>
          </a:p>
          <a:p>
            <a:r>
              <a:rPr lang="en-US" sz="1400" dirty="0">
                <a:solidFill>
                  <a:schemeClr val="tx2"/>
                </a:solidFill>
                <a:latin typeface="Times New Roman" panose="02020603050405020304" pitchFamily="18" charset="0"/>
                <a:cs typeface="Times New Roman" panose="02020603050405020304" pitchFamily="18" charset="0"/>
              </a:rPr>
              <a:t>      break;</a:t>
            </a:r>
          </a:p>
          <a:p>
            <a:r>
              <a:rPr lang="en-US" sz="1400" dirty="0">
                <a:solidFill>
                  <a:schemeClr val="tx2"/>
                </a:solidFill>
                <a:latin typeface="Times New Roman" panose="02020603050405020304" pitchFamily="18" charset="0"/>
                <a:cs typeface="Times New Roman" panose="02020603050405020304" pitchFamily="18" charset="0"/>
              </a:rPr>
              <a:t>  }</a:t>
            </a:r>
          </a:p>
          <a:p>
            <a:r>
              <a:rPr lang="en-US" sz="1400" dirty="0">
                <a:solidFill>
                  <a:schemeClr val="tx2"/>
                </a:solidFill>
                <a:latin typeface="Times New Roman" panose="02020603050405020304" pitchFamily="18" charset="0"/>
                <a:cs typeface="Times New Roman" panose="02020603050405020304" pitchFamily="18" charset="0"/>
              </a:rPr>
              <a:t>}</a:t>
            </a:r>
          </a:p>
        </p:txBody>
      </p:sp>
      <p:sp>
        <p:nvSpPr>
          <p:cNvPr id="5" name="Rectangle 4"/>
          <p:cNvSpPr/>
          <p:nvPr/>
        </p:nvSpPr>
        <p:spPr>
          <a:xfrm>
            <a:off x="254000" y="654730"/>
            <a:ext cx="3302000" cy="181588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1400" dirty="0">
                <a:solidFill>
                  <a:schemeClr val="tx2"/>
                </a:solidFill>
                <a:latin typeface="Times New Roman" panose="02020603050405020304" pitchFamily="18" charset="0"/>
                <a:cs typeface="Times New Roman" panose="02020603050405020304" pitchFamily="18" charset="0"/>
              </a:rPr>
              <a:t>int main()</a:t>
            </a:r>
          </a:p>
          <a:p>
            <a:r>
              <a:rPr lang="en-US" sz="1400" dirty="0">
                <a:solidFill>
                  <a:schemeClr val="tx2"/>
                </a:solidFill>
                <a:latin typeface="Times New Roman" panose="02020603050405020304" pitchFamily="18" charset="0"/>
                <a:cs typeface="Times New Roman" panose="02020603050405020304" pitchFamily="18" charset="0"/>
              </a:rPr>
              <a:t>{</a:t>
            </a:r>
          </a:p>
          <a:p>
            <a:r>
              <a:rPr lang="en-US" sz="1400" dirty="0">
                <a:solidFill>
                  <a:schemeClr val="tx2"/>
                </a:solidFill>
                <a:latin typeface="Times New Roman" panose="02020603050405020304" pitchFamily="18" charset="0"/>
                <a:cs typeface="Times New Roman" panose="02020603050405020304" pitchFamily="18" charset="0"/>
              </a:rPr>
              <a:t>  int </a:t>
            </a:r>
            <a:r>
              <a:rPr lang="en-US" sz="1400" dirty="0" err="1">
                <a:solidFill>
                  <a:schemeClr val="tx2"/>
                </a:solidFill>
                <a:latin typeface="Times New Roman" panose="02020603050405020304" pitchFamily="18" charset="0"/>
                <a:cs typeface="Times New Roman" panose="02020603050405020304" pitchFamily="18" charset="0"/>
              </a:rPr>
              <a:t>a,b</a:t>
            </a:r>
            <a:r>
              <a:rPr lang="en-US" sz="1400" dirty="0">
                <a:solidFill>
                  <a:schemeClr val="tx2"/>
                </a:solidFill>
                <a:latin typeface="Times New Roman" panose="02020603050405020304" pitchFamily="18" charset="0"/>
                <a:cs typeface="Times New Roman" panose="02020603050405020304" pitchFamily="18" charset="0"/>
              </a:rPr>
              <a:t>;</a:t>
            </a:r>
          </a:p>
          <a:p>
            <a:r>
              <a:rPr lang="en-US" sz="1400" dirty="0">
                <a:solidFill>
                  <a:schemeClr val="tx2"/>
                </a:solidFill>
                <a:latin typeface="Times New Roman" panose="02020603050405020304" pitchFamily="18" charset="0"/>
                <a:cs typeface="Times New Roman" panose="02020603050405020304" pitchFamily="18" charset="0"/>
              </a:rPr>
              <a:t>  printf("1.School of Computer Science\n");</a:t>
            </a:r>
          </a:p>
          <a:p>
            <a:r>
              <a:rPr lang="en-US" sz="1400" dirty="0">
                <a:solidFill>
                  <a:schemeClr val="tx2"/>
                </a:solidFill>
                <a:latin typeface="Times New Roman" panose="02020603050405020304" pitchFamily="18" charset="0"/>
                <a:cs typeface="Times New Roman" panose="02020603050405020304" pitchFamily="18" charset="0"/>
              </a:rPr>
              <a:t>  printf("2.School of Business\n");</a:t>
            </a:r>
          </a:p>
          <a:p>
            <a:r>
              <a:rPr lang="en-US" sz="1400" dirty="0">
                <a:solidFill>
                  <a:schemeClr val="tx2"/>
                </a:solidFill>
                <a:latin typeface="Times New Roman" panose="02020603050405020304" pitchFamily="18" charset="0"/>
                <a:cs typeface="Times New Roman" panose="02020603050405020304" pitchFamily="18" charset="0"/>
              </a:rPr>
              <a:t>  printf("3.School of Engineering\n");</a:t>
            </a:r>
          </a:p>
          <a:p>
            <a:r>
              <a:rPr lang="en-US" sz="1400" dirty="0">
                <a:solidFill>
                  <a:schemeClr val="tx2"/>
                </a:solidFill>
                <a:latin typeface="Times New Roman" panose="02020603050405020304" pitchFamily="18" charset="0"/>
                <a:cs typeface="Times New Roman" panose="02020603050405020304" pitchFamily="18" charset="0"/>
              </a:rPr>
              <a:t>  printf("make your selection\n");</a:t>
            </a:r>
          </a:p>
          <a:p>
            <a:r>
              <a:rPr lang="en-US" sz="1400" dirty="0">
                <a:solidFill>
                  <a:schemeClr val="tx2"/>
                </a:solidFill>
                <a:latin typeface="Times New Roman" panose="02020603050405020304" pitchFamily="18" charset="0"/>
                <a:cs typeface="Times New Roman" panose="02020603050405020304" pitchFamily="18" charset="0"/>
              </a:rPr>
              <a:t>  scanf("%</a:t>
            </a:r>
            <a:r>
              <a:rPr lang="en-US" sz="1400" dirty="0" err="1">
                <a:solidFill>
                  <a:schemeClr val="tx2"/>
                </a:solidFill>
                <a:latin typeface="Times New Roman" panose="02020603050405020304" pitchFamily="18" charset="0"/>
                <a:cs typeface="Times New Roman" panose="02020603050405020304" pitchFamily="18" charset="0"/>
              </a:rPr>
              <a:t>d",&amp;a</a:t>
            </a:r>
            <a:r>
              <a:rPr lang="en-US" sz="1400" dirty="0">
                <a:solidFill>
                  <a:schemeClr val="tx2"/>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7292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normAutofit fontScale="90000"/>
          </a:bodyPr>
          <a:lstStyle/>
          <a:p>
            <a:pPr algn="ctr"/>
            <a:r>
              <a:rPr lang="en-US" dirty="0" smtClean="0">
                <a:solidFill>
                  <a:schemeClr val="tx1"/>
                </a:solidFill>
              </a:rPr>
              <a:t>Class 14</a:t>
            </a:r>
            <a:br>
              <a:rPr lang="en-US"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922617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Semicolon after If</a:t>
            </a:r>
            <a:endParaRPr lang="en-US" dirty="0"/>
          </a:p>
        </p:txBody>
      </p:sp>
      <p:sp>
        <p:nvSpPr>
          <p:cNvPr id="3" name="Content Placeholder 2"/>
          <p:cNvSpPr>
            <a:spLocks noGrp="1"/>
          </p:cNvSpPr>
          <p:nvPr>
            <p:ph idx="1"/>
          </p:nvPr>
        </p:nvSpPr>
        <p:spPr/>
        <p:txBody>
          <a:bodyPr/>
          <a:lstStyle/>
          <a:p>
            <a:r>
              <a:rPr lang="en-US" dirty="0" smtClean="0"/>
              <a:t>If();</a:t>
            </a:r>
          </a:p>
          <a:p>
            <a:r>
              <a:rPr lang="en-US" dirty="0" smtClean="0"/>
              <a:t>Printf(“”);</a:t>
            </a:r>
            <a:endParaRPr lang="en-US" dirty="0"/>
          </a:p>
        </p:txBody>
      </p:sp>
    </p:spTree>
    <p:extLst>
      <p:ext uri="{BB962C8B-B14F-4D97-AF65-F5344CB8AC3E}">
        <p14:creationId xmlns:p14="http://schemas.microsoft.com/office/powerpoint/2010/main" val="2631720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5" name="Picture 4"/>
          <p:cNvPicPr>
            <a:picLocks noChangeAspect="1"/>
          </p:cNvPicPr>
          <p:nvPr/>
        </p:nvPicPr>
        <p:blipFill>
          <a:blip r:embed="rId2"/>
          <a:stretch>
            <a:fillRect/>
          </a:stretch>
        </p:blipFill>
        <p:spPr>
          <a:xfrm>
            <a:off x="785284" y="771525"/>
            <a:ext cx="1714500" cy="3028950"/>
          </a:xfrm>
          <a:prstGeom prst="rect">
            <a:avLst/>
          </a:prstGeom>
        </p:spPr>
      </p:pic>
      <p:sp>
        <p:nvSpPr>
          <p:cNvPr id="7" name="Rectangle 6"/>
          <p:cNvSpPr/>
          <p:nvPr/>
        </p:nvSpPr>
        <p:spPr>
          <a:xfrm>
            <a:off x="3064934" y="873922"/>
            <a:ext cx="6096000" cy="5478423"/>
          </a:xfrm>
          <a:prstGeom prst="rect">
            <a:avLst/>
          </a:prstGeom>
        </p:spPr>
        <p:txBody>
          <a:bodyPr>
            <a:spAutoFit/>
          </a:bodyPr>
          <a:lstStyle/>
          <a:p>
            <a:r>
              <a:rPr lang="en-US" sz="1400" dirty="0" smtClean="0"/>
              <a:t>int </a:t>
            </a:r>
            <a:r>
              <a:rPr lang="en-US" sz="1400" dirty="0"/>
              <a:t>score;</a:t>
            </a:r>
          </a:p>
          <a:p>
            <a:r>
              <a:rPr lang="en-US" sz="1400" dirty="0" smtClean="0"/>
              <a:t>   </a:t>
            </a:r>
            <a:r>
              <a:rPr lang="en-US" sz="1400" dirty="0"/>
              <a:t>printf("Enter score( 0-100 ): ");</a:t>
            </a:r>
          </a:p>
          <a:p>
            <a:r>
              <a:rPr lang="en-US" sz="1400" dirty="0"/>
              <a:t>   scanf("%d", &amp;score);</a:t>
            </a:r>
          </a:p>
          <a:p>
            <a:r>
              <a:rPr lang="en-US" sz="1400" dirty="0" smtClean="0"/>
              <a:t>   </a:t>
            </a:r>
            <a:r>
              <a:rPr lang="en-US" sz="1400" dirty="0"/>
              <a:t>switch( score / 10 )</a:t>
            </a:r>
          </a:p>
          <a:p>
            <a:r>
              <a:rPr lang="en-US" sz="1400" dirty="0"/>
              <a:t>   {</a:t>
            </a:r>
          </a:p>
          <a:p>
            <a:r>
              <a:rPr lang="en-US" sz="1400" dirty="0" smtClean="0"/>
              <a:t>   </a:t>
            </a:r>
            <a:r>
              <a:rPr lang="en-US" sz="1400" dirty="0"/>
              <a:t>case 10:</a:t>
            </a:r>
          </a:p>
          <a:p>
            <a:r>
              <a:rPr lang="en-US" sz="1400" dirty="0"/>
              <a:t>   case 9:</a:t>
            </a:r>
          </a:p>
          <a:p>
            <a:r>
              <a:rPr lang="en-US" sz="1400" dirty="0"/>
              <a:t>     printf("Grade: A");</a:t>
            </a:r>
          </a:p>
          <a:p>
            <a:r>
              <a:rPr lang="en-US" sz="1400" dirty="0"/>
              <a:t>     break;</a:t>
            </a:r>
          </a:p>
          <a:p>
            <a:r>
              <a:rPr lang="en-US" sz="1400" dirty="0" smtClean="0"/>
              <a:t>   </a:t>
            </a:r>
            <a:r>
              <a:rPr lang="en-US" sz="1400" dirty="0"/>
              <a:t>case 8:</a:t>
            </a:r>
          </a:p>
          <a:p>
            <a:r>
              <a:rPr lang="en-US" sz="1400" dirty="0"/>
              <a:t>     printf("Grade: B");</a:t>
            </a:r>
          </a:p>
          <a:p>
            <a:r>
              <a:rPr lang="en-US" sz="1400" dirty="0"/>
              <a:t>     break;</a:t>
            </a:r>
          </a:p>
          <a:p>
            <a:r>
              <a:rPr lang="en-US" sz="1400" dirty="0" smtClean="0"/>
              <a:t>   </a:t>
            </a:r>
            <a:r>
              <a:rPr lang="en-US" sz="1400" dirty="0"/>
              <a:t>case 7:</a:t>
            </a:r>
          </a:p>
          <a:p>
            <a:r>
              <a:rPr lang="en-US" sz="1400" dirty="0"/>
              <a:t>     printf("Grade: C");</a:t>
            </a:r>
          </a:p>
          <a:p>
            <a:r>
              <a:rPr lang="en-US" sz="1400" dirty="0"/>
              <a:t>     break;</a:t>
            </a:r>
          </a:p>
          <a:p>
            <a:r>
              <a:rPr lang="en-US" sz="1400" dirty="0" smtClean="0"/>
              <a:t>   </a:t>
            </a:r>
            <a:r>
              <a:rPr lang="en-US" sz="1400" dirty="0"/>
              <a:t>case 6:</a:t>
            </a:r>
          </a:p>
          <a:p>
            <a:r>
              <a:rPr lang="en-US" sz="1400" dirty="0"/>
              <a:t>     printf("Grade: D");</a:t>
            </a:r>
          </a:p>
          <a:p>
            <a:r>
              <a:rPr lang="en-US" sz="1400" dirty="0"/>
              <a:t>     break;</a:t>
            </a:r>
          </a:p>
          <a:p>
            <a:r>
              <a:rPr lang="en-US" sz="1400" dirty="0" smtClean="0"/>
              <a:t>   </a:t>
            </a:r>
            <a:r>
              <a:rPr lang="en-US" sz="1400" dirty="0"/>
              <a:t>case 5:</a:t>
            </a:r>
          </a:p>
          <a:p>
            <a:r>
              <a:rPr lang="en-US" sz="1400" dirty="0"/>
              <a:t>     printf("Grade: E");</a:t>
            </a:r>
          </a:p>
          <a:p>
            <a:r>
              <a:rPr lang="en-US" sz="1400" dirty="0"/>
              <a:t>     break;</a:t>
            </a:r>
          </a:p>
          <a:p>
            <a:r>
              <a:rPr lang="en-US" sz="1400" dirty="0" smtClean="0"/>
              <a:t>   </a:t>
            </a:r>
            <a:r>
              <a:rPr lang="en-US" sz="1400" dirty="0"/>
              <a:t>default:</a:t>
            </a:r>
          </a:p>
          <a:p>
            <a:r>
              <a:rPr lang="en-US" sz="1400" dirty="0"/>
              <a:t>     printf("Grade: F");</a:t>
            </a:r>
          </a:p>
          <a:p>
            <a:r>
              <a:rPr lang="en-US" sz="1400" dirty="0"/>
              <a:t>     break;</a:t>
            </a:r>
          </a:p>
          <a:p>
            <a:r>
              <a:rPr lang="en-US" sz="1400" dirty="0" smtClean="0"/>
              <a:t>   }</a:t>
            </a:r>
            <a:endParaRPr lang="en-US" sz="1400" dirty="0"/>
          </a:p>
        </p:txBody>
      </p:sp>
    </p:spTree>
    <p:extLst>
      <p:ext uri="{BB962C8B-B14F-4D97-AF65-F5344CB8AC3E}">
        <p14:creationId xmlns:p14="http://schemas.microsoft.com/office/powerpoint/2010/main" val="569843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Text Placeholder 3"/>
          <p:cNvSpPr>
            <a:spLocks noGrp="1"/>
          </p:cNvSpPr>
          <p:nvPr>
            <p:ph type="body" sz="half" idx="2"/>
          </p:nvPr>
        </p:nvSpPr>
        <p:spPr/>
        <p:txBody>
          <a:bodyPr/>
          <a:lstStyle/>
          <a:p>
            <a:endParaRPr lang="en-US"/>
          </a:p>
        </p:txBody>
      </p:sp>
      <p:sp>
        <p:nvSpPr>
          <p:cNvPr id="6" name="Rectangle 5"/>
          <p:cNvSpPr/>
          <p:nvPr/>
        </p:nvSpPr>
        <p:spPr>
          <a:xfrm>
            <a:off x="1515534" y="211247"/>
            <a:ext cx="6096000" cy="6740307"/>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#include &lt;stdio.h&gt;</a:t>
            </a:r>
          </a:p>
          <a:p>
            <a:r>
              <a:rPr lang="en-US" dirty="0">
                <a:latin typeface="Times New Roman" panose="02020603050405020304" pitchFamily="18" charset="0"/>
                <a:cs typeface="Times New Roman" panose="02020603050405020304" pitchFamily="18" charset="0"/>
              </a:rPr>
              <a:t>int main() {</a:t>
            </a:r>
          </a:p>
          <a:p>
            <a:r>
              <a:rPr lang="en-US" dirty="0">
                <a:latin typeface="Times New Roman" panose="02020603050405020304" pitchFamily="18" charset="0"/>
                <a:cs typeface="Times New Roman" panose="02020603050405020304" pitchFamily="18" charset="0"/>
              </a:rPr>
              <a:t>        int ID = 500;</a:t>
            </a:r>
          </a:p>
          <a:p>
            <a:r>
              <a:rPr lang="en-US" dirty="0">
                <a:latin typeface="Times New Roman" panose="02020603050405020304" pitchFamily="18" charset="0"/>
                <a:cs typeface="Times New Roman" panose="02020603050405020304" pitchFamily="18" charset="0"/>
              </a:rPr>
              <a:t>        int password = 000;</a:t>
            </a:r>
          </a:p>
          <a:p>
            <a:r>
              <a:rPr lang="en-US" dirty="0">
                <a:latin typeface="Times New Roman" panose="02020603050405020304" pitchFamily="18" charset="0"/>
                <a:cs typeface="Times New Roman" panose="02020603050405020304" pitchFamily="18" charset="0"/>
              </a:rPr>
              <a:t>        printf</a:t>
            </a:r>
            <a:r>
              <a:rPr lang="en-US" dirty="0" smtClean="0">
                <a:latin typeface="Times New Roman" panose="02020603050405020304" pitchFamily="18" charset="0"/>
                <a:cs typeface="Times New Roman" panose="02020603050405020304" pitchFamily="18" charset="0"/>
              </a:rPr>
              <a:t>("Please </a:t>
            </a:r>
            <a:r>
              <a:rPr lang="en-US" dirty="0">
                <a:latin typeface="Times New Roman" panose="02020603050405020304" pitchFamily="18" charset="0"/>
                <a:cs typeface="Times New Roman" panose="02020603050405020304" pitchFamily="18" charset="0"/>
              </a:rPr>
              <a:t>Enter Your ID:\n ");</a:t>
            </a:r>
          </a:p>
          <a:p>
            <a:r>
              <a:rPr lang="en-US" dirty="0">
                <a:latin typeface="Times New Roman" panose="02020603050405020304" pitchFamily="18" charset="0"/>
                <a:cs typeface="Times New Roman" panose="02020603050405020304" pitchFamily="18" charset="0"/>
              </a:rPr>
              <a:t>        scanf("%d", &amp; ID);</a:t>
            </a:r>
          </a:p>
          <a:p>
            <a:r>
              <a:rPr lang="en-US" dirty="0">
                <a:latin typeface="Times New Roman" panose="02020603050405020304" pitchFamily="18" charset="0"/>
                <a:cs typeface="Times New Roman" panose="02020603050405020304" pitchFamily="18" charset="0"/>
              </a:rPr>
              <a:t>        switch (ID) {</a:t>
            </a:r>
          </a:p>
          <a:p>
            <a:r>
              <a:rPr lang="en-US" dirty="0">
                <a:latin typeface="Times New Roman" panose="02020603050405020304" pitchFamily="18" charset="0"/>
                <a:cs typeface="Times New Roman" panose="02020603050405020304" pitchFamily="18" charset="0"/>
              </a:rPr>
              <a:t>            case 500:</a:t>
            </a:r>
          </a:p>
          <a:p>
            <a:r>
              <a:rPr lang="en-US" dirty="0">
                <a:latin typeface="Times New Roman" panose="02020603050405020304" pitchFamily="18" charset="0"/>
                <a:cs typeface="Times New Roman" panose="02020603050405020304" pitchFamily="18" charset="0"/>
              </a:rPr>
              <a:t>                printf("Enter your password:\n ");</a:t>
            </a:r>
          </a:p>
          <a:p>
            <a:r>
              <a:rPr lang="en-US" dirty="0">
                <a:latin typeface="Times New Roman" panose="02020603050405020304" pitchFamily="18" charset="0"/>
                <a:cs typeface="Times New Roman" panose="02020603050405020304" pitchFamily="18" charset="0"/>
              </a:rPr>
              <a:t>                scanf("%d", &amp; password);</a:t>
            </a:r>
          </a:p>
          <a:p>
            <a:r>
              <a:rPr lang="en-US" dirty="0">
                <a:latin typeface="Times New Roman" panose="02020603050405020304" pitchFamily="18" charset="0"/>
                <a:cs typeface="Times New Roman" panose="02020603050405020304" pitchFamily="18" charset="0"/>
              </a:rPr>
              <a:t>                switch (password) {</a:t>
            </a:r>
          </a:p>
          <a:p>
            <a:r>
              <a:rPr lang="en-US" dirty="0">
                <a:latin typeface="Times New Roman" panose="02020603050405020304" pitchFamily="18" charset="0"/>
                <a:cs typeface="Times New Roman" panose="02020603050405020304" pitchFamily="18" charset="0"/>
              </a:rPr>
              <a:t>                    case 000:</a:t>
            </a:r>
          </a:p>
          <a:p>
            <a:r>
              <a:rPr lang="en-US" dirty="0">
                <a:latin typeface="Times New Roman" panose="02020603050405020304" pitchFamily="18" charset="0"/>
                <a:cs typeface="Times New Roman" panose="02020603050405020304" pitchFamily="18" charset="0"/>
              </a:rPr>
              <a:t>                        printf("Welcome Dear Programmer\n");</a:t>
            </a:r>
          </a:p>
          <a:p>
            <a:r>
              <a:rPr lang="en-US" dirty="0">
                <a:latin typeface="Times New Roman" panose="02020603050405020304" pitchFamily="18" charset="0"/>
                <a:cs typeface="Times New Roman" panose="02020603050405020304" pitchFamily="18" charset="0"/>
              </a:rPr>
              <a:t>                        break;</a:t>
            </a:r>
          </a:p>
          <a:p>
            <a:r>
              <a:rPr lang="en-US" dirty="0">
                <a:latin typeface="Times New Roman" panose="02020603050405020304" pitchFamily="18" charset="0"/>
                <a:cs typeface="Times New Roman" panose="02020603050405020304" pitchFamily="18" charset="0"/>
              </a:rPr>
              <a:t>                    default:</a:t>
            </a:r>
          </a:p>
          <a:p>
            <a:r>
              <a:rPr lang="en-US" dirty="0">
                <a:latin typeface="Times New Roman" panose="02020603050405020304" pitchFamily="18" charset="0"/>
                <a:cs typeface="Times New Roman" panose="02020603050405020304" pitchFamily="18" charset="0"/>
              </a:rPr>
              <a:t>                        printf("incorrect password");</a:t>
            </a:r>
          </a:p>
          <a:p>
            <a:r>
              <a:rPr lang="en-US" dirty="0">
                <a:latin typeface="Times New Roman" panose="02020603050405020304" pitchFamily="18" charset="0"/>
                <a:cs typeface="Times New Roman" panose="02020603050405020304" pitchFamily="18" charset="0"/>
              </a:rPr>
              <a:t>                        break;</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break;</a:t>
            </a:r>
          </a:p>
          <a:p>
            <a:r>
              <a:rPr lang="en-US" dirty="0">
                <a:latin typeface="Times New Roman" panose="02020603050405020304" pitchFamily="18" charset="0"/>
                <a:cs typeface="Times New Roman" panose="02020603050405020304" pitchFamily="18" charset="0"/>
              </a:rPr>
              <a:t>            default:</a:t>
            </a:r>
          </a:p>
          <a:p>
            <a:r>
              <a:rPr lang="en-US" dirty="0">
                <a:latin typeface="Times New Roman" panose="02020603050405020304" pitchFamily="18" charset="0"/>
                <a:cs typeface="Times New Roman" panose="02020603050405020304" pitchFamily="18" charset="0"/>
              </a:rPr>
              <a:t>                printf("incorrect ID");</a:t>
            </a:r>
          </a:p>
          <a:p>
            <a:r>
              <a:rPr lang="en-US" dirty="0">
                <a:latin typeface="Times New Roman" panose="02020603050405020304" pitchFamily="18" charset="0"/>
                <a:cs typeface="Times New Roman" panose="02020603050405020304" pitchFamily="18" charset="0"/>
              </a:rPr>
              <a:t>                break;</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20658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normAutofit fontScale="90000"/>
          </a:bodyPr>
          <a:lstStyle/>
          <a:p>
            <a:pPr algn="ctr"/>
            <a:r>
              <a:rPr lang="en-US" dirty="0" smtClean="0">
                <a:solidFill>
                  <a:schemeClr val="tx1"/>
                </a:solidFill>
              </a:rPr>
              <a:t>Class 13</a:t>
            </a:r>
            <a:br>
              <a:rPr lang="en-US"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2042330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using range</a:t>
            </a:r>
            <a:endParaRPr lang="en-US" dirty="0"/>
          </a:p>
        </p:txBody>
      </p:sp>
      <p:sp>
        <p:nvSpPr>
          <p:cNvPr id="3" name="Content Placeholder 2"/>
          <p:cNvSpPr>
            <a:spLocks noGrp="1"/>
          </p:cNvSpPr>
          <p:nvPr>
            <p:ph idx="1"/>
          </p:nvPr>
        </p:nvSpPr>
        <p:spPr>
          <a:xfrm>
            <a:off x="2983969" y="2489200"/>
            <a:ext cx="8770571" cy="3651504"/>
          </a:xfrm>
        </p:spPr>
        <p:txBody>
          <a:bodyPr/>
          <a:lstStyle/>
          <a:p>
            <a:r>
              <a:rPr lang="en-US" smtClean="0">
                <a:latin typeface="Times New Roman" panose="02020603050405020304" pitchFamily="18" charset="0"/>
                <a:cs typeface="Times New Roman" panose="02020603050405020304" pitchFamily="18" charset="0"/>
              </a:rPr>
              <a:t>You all are familiar with switch case in C/C++, but did you know </a:t>
            </a:r>
            <a:r>
              <a:rPr lang="en-US" b="1" smtClean="0">
                <a:latin typeface="Times New Roman" panose="02020603050405020304" pitchFamily="18" charset="0"/>
                <a:cs typeface="Times New Roman" panose="02020603050405020304" pitchFamily="18" charset="0"/>
              </a:rPr>
              <a:t>you can use range of numbers</a:t>
            </a:r>
            <a:r>
              <a:rPr lang="en-US" smtClean="0">
                <a:latin typeface="Times New Roman" panose="02020603050405020304" pitchFamily="18" charset="0"/>
                <a:cs typeface="Times New Roman" panose="02020603050405020304" pitchFamily="18" charset="0"/>
              </a:rPr>
              <a:t> instead of a single number or character in case statement.</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502803" y="3546475"/>
            <a:ext cx="2863277" cy="712258"/>
          </a:xfrm>
          <a:prstGeom prst="rect">
            <a:avLst/>
          </a:prstGeom>
        </p:spPr>
      </p:pic>
      <p:pic>
        <p:nvPicPr>
          <p:cNvPr id="5" name="Picture 4"/>
          <p:cNvPicPr>
            <a:picLocks noChangeAspect="1"/>
          </p:cNvPicPr>
          <p:nvPr/>
        </p:nvPicPr>
        <p:blipFill>
          <a:blip r:embed="rId3"/>
          <a:stretch>
            <a:fillRect/>
          </a:stretch>
        </p:blipFill>
        <p:spPr>
          <a:xfrm>
            <a:off x="5702380" y="4431770"/>
            <a:ext cx="2730420" cy="514879"/>
          </a:xfrm>
          <a:prstGeom prst="rect">
            <a:avLst/>
          </a:prstGeom>
        </p:spPr>
      </p:pic>
      <p:sp>
        <p:nvSpPr>
          <p:cNvPr id="7" name="Rectangle 6"/>
          <p:cNvSpPr/>
          <p:nvPr/>
        </p:nvSpPr>
        <p:spPr>
          <a:xfrm>
            <a:off x="3462867" y="5580891"/>
            <a:ext cx="6096000" cy="646331"/>
          </a:xfrm>
          <a:prstGeom prst="rect">
            <a:avLst/>
          </a:prstGeom>
          <a:solidFill>
            <a:schemeClr val="accent2"/>
          </a:solidFill>
        </p:spPr>
        <p:txBody>
          <a:bodyPr>
            <a:spAutoFit/>
          </a:bodyPr>
          <a:lstStyle/>
          <a:p>
            <a:r>
              <a:rPr lang="en-US" dirty="0"/>
              <a:t>// Correct  -   case 1 ... 5:</a:t>
            </a:r>
          </a:p>
          <a:p>
            <a:r>
              <a:rPr lang="en-US" dirty="0"/>
              <a:t>// Wrong -    case 1...5: </a:t>
            </a:r>
          </a:p>
        </p:txBody>
      </p:sp>
    </p:spTree>
    <p:extLst>
      <p:ext uri="{BB962C8B-B14F-4D97-AF65-F5344CB8AC3E}">
        <p14:creationId xmlns:p14="http://schemas.microsoft.com/office/powerpoint/2010/main" val="2612919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Switch Using Range- example</a:t>
            </a:r>
            <a:endParaRPr lang="en-US" dirty="0"/>
          </a:p>
        </p:txBody>
      </p:sp>
      <p:pic>
        <p:nvPicPr>
          <p:cNvPr id="4" name="Content Placeholder 3"/>
          <p:cNvPicPr>
            <a:picLocks noGrp="1" noChangeAspect="1"/>
          </p:cNvPicPr>
          <p:nvPr>
            <p:ph idx="1"/>
          </p:nvPr>
        </p:nvPicPr>
        <p:blipFill>
          <a:blip r:embed="rId2"/>
          <a:stretch>
            <a:fillRect/>
          </a:stretch>
        </p:blipFill>
        <p:spPr>
          <a:xfrm>
            <a:off x="1747253" y="441325"/>
            <a:ext cx="5474814" cy="6096560"/>
          </a:xfrm>
          <a:prstGeom prst="rect">
            <a:avLst/>
          </a:prstGeom>
        </p:spPr>
      </p:pic>
    </p:spTree>
    <p:extLst>
      <p:ext uri="{BB962C8B-B14F-4D97-AF65-F5344CB8AC3E}">
        <p14:creationId xmlns:p14="http://schemas.microsoft.com/office/powerpoint/2010/main" val="38226782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xmlns="" id="{0D23B990-E95E-40F6-9545-9D1EB4C4741D}"/>
              </a:ext>
            </a:extLst>
          </p:cNvPr>
          <p:cNvSpPr>
            <a:spLocks noGrp="1" noChangeArrowheads="1"/>
          </p:cNvSpPr>
          <p:nvPr>
            <p:ph type="title"/>
          </p:nvPr>
        </p:nvSpPr>
        <p:spPr>
          <a:xfrm>
            <a:off x="2589364" y="1193039"/>
            <a:ext cx="8596668" cy="1152939"/>
          </a:xfrm>
        </p:spPr>
        <p:txBody>
          <a:bodyPr>
            <a:normAutofit fontScale="90000"/>
          </a:bodyPr>
          <a:lstStyle/>
          <a:p>
            <a:pPr>
              <a:defRPr/>
            </a:pPr>
            <a:r>
              <a:rPr lang="en-US" dirty="0"/>
              <a:t>Nested Switch</a:t>
            </a:r>
            <a:br>
              <a:rPr lang="en-US" dirty="0"/>
            </a:br>
            <a:endParaRPr lang="en-US" b="1" dirty="0">
              <a:solidFill>
                <a:schemeClr val="tx1"/>
              </a:solidFill>
            </a:endParaRPr>
          </a:p>
        </p:txBody>
      </p:sp>
      <p:sp>
        <p:nvSpPr>
          <p:cNvPr id="6" name="Rectangle 2">
            <a:extLst>
              <a:ext uri="{FF2B5EF4-FFF2-40B4-BE49-F238E27FC236}">
                <a16:creationId xmlns:a16="http://schemas.microsoft.com/office/drawing/2014/main" xmlns="" id="{1DA9D0DB-2897-45F1-A68C-90471ACE0A2B}"/>
              </a:ext>
            </a:extLst>
          </p:cNvPr>
          <p:cNvSpPr txBox="1">
            <a:spLocks noChangeArrowheads="1"/>
          </p:cNvSpPr>
          <p:nvPr/>
        </p:nvSpPr>
        <p:spPr>
          <a:xfrm>
            <a:off x="2204666" y="2438375"/>
            <a:ext cx="8981366" cy="41668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000" dirty="0">
                <a:solidFill>
                  <a:schemeClr val="tx1"/>
                </a:solidFill>
              </a:rPr>
              <a:t> </a:t>
            </a:r>
          </a:p>
          <a:p>
            <a:pPr marL="342900" indent="-342900" algn="just">
              <a:buFont typeface="Wingdings" panose="05000000000000000000" pitchFamily="2" charset="2"/>
              <a:buChar char="ü"/>
            </a:pPr>
            <a:r>
              <a:rPr lang="en-US" sz="2400" b="1" dirty="0">
                <a:solidFill>
                  <a:schemeClr val="tx1"/>
                </a:solidFill>
              </a:rPr>
              <a:t>Why do we need a Switch case?</a:t>
            </a:r>
          </a:p>
          <a:p>
            <a:pPr marL="342900" indent="-342900" algn="just">
              <a:buFont typeface="Wingdings" panose="05000000000000000000" pitchFamily="2" charset="2"/>
              <a:buChar char="ü"/>
            </a:pPr>
            <a:endParaRPr lang="en-US" sz="2400" b="1" dirty="0">
              <a:solidFill>
                <a:schemeClr val="tx1"/>
              </a:solidFill>
            </a:endParaRPr>
          </a:p>
          <a:p>
            <a:pPr marL="342900" indent="-342900" algn="just">
              <a:buFont typeface="Wingdings" panose="05000000000000000000" pitchFamily="2" charset="2"/>
              <a:buChar char="§"/>
            </a:pPr>
            <a:r>
              <a:rPr lang="en-US" sz="2000" dirty="0">
                <a:solidFill>
                  <a:schemeClr val="tx1"/>
                </a:solidFill>
              </a:rPr>
              <a:t>There is one potential problem with the if-else statement which is the complexity of the program increases whenever the number of alternative path increases. If you use multiple if-else constructs in the program, a program might become difficult to read and comprehend. </a:t>
            </a:r>
          </a:p>
          <a:p>
            <a:pPr marL="342900" indent="-342900" algn="just">
              <a:buFont typeface="Wingdings" panose="05000000000000000000" pitchFamily="2" charset="2"/>
              <a:buChar char="§"/>
            </a:pPr>
            <a:r>
              <a:rPr lang="en-US" sz="2000" dirty="0">
                <a:solidFill>
                  <a:schemeClr val="tx1"/>
                </a:solidFill>
              </a:rPr>
              <a:t>Sometimes it may even confuse the developer who himself wrote the program.</a:t>
            </a:r>
          </a:p>
          <a:p>
            <a:pPr marL="342900" indent="-342900" algn="just">
              <a:buFont typeface="Wingdings" panose="05000000000000000000" pitchFamily="2" charset="2"/>
              <a:buChar char="§"/>
            </a:pPr>
            <a:r>
              <a:rPr lang="en-US" sz="2000" dirty="0">
                <a:solidFill>
                  <a:schemeClr val="tx1"/>
                </a:solidFill>
              </a:rPr>
              <a:t>The solution to this problem is the switch statement.</a:t>
            </a:r>
          </a:p>
          <a:p>
            <a:pPr marL="342900" indent="-342900" algn="just">
              <a:buFont typeface="Wingdings" panose="05000000000000000000" pitchFamily="2" charset="2"/>
              <a:buChar char="§"/>
            </a:pPr>
            <a:endParaRPr lang="en-US" sz="2000" dirty="0">
              <a:solidFill>
                <a:schemeClr val="tx1"/>
              </a:solidFill>
            </a:endParaRPr>
          </a:p>
        </p:txBody>
      </p:sp>
    </p:spTree>
    <p:extLst>
      <p:ext uri="{BB962C8B-B14F-4D97-AF65-F5344CB8AC3E}">
        <p14:creationId xmlns:p14="http://schemas.microsoft.com/office/powerpoint/2010/main" val="25539848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Possible types of </a:t>
            </a:r>
            <a:r>
              <a:rPr lang="en-US" sz="3600" dirty="0" smtClean="0"/>
              <a:t>the &lt;expression</a:t>
            </a:r>
            <a:r>
              <a:rPr lang="en-US" sz="3600" dirty="0"/>
              <a:t>&gt; </a:t>
            </a:r>
            <a:r>
              <a:rPr lang="en-US" sz="3600" dirty="0" smtClean="0"/>
              <a:t> in switch </a:t>
            </a:r>
            <a:endParaRPr lang="en-US" sz="3600"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&lt;expression&gt; in a switch statement can have any of these types:</a:t>
            </a:r>
          </a:p>
          <a:p>
            <a:r>
              <a:rPr lang="en-US" dirty="0">
                <a:latin typeface="Times New Roman" panose="02020603050405020304" pitchFamily="18" charset="0"/>
                <a:cs typeface="Times New Roman" panose="02020603050405020304" pitchFamily="18" charset="0"/>
              </a:rPr>
              <a:t>byte, short, char, and int</a:t>
            </a:r>
          </a:p>
          <a:p>
            <a:r>
              <a:rPr lang="en-US" dirty="0">
                <a:latin typeface="Times New Roman" panose="02020603050405020304" pitchFamily="18" charset="0"/>
                <a:cs typeface="Times New Roman" panose="02020603050405020304" pitchFamily="18" charset="0"/>
              </a:rPr>
              <a:t>wrapper classes Byte, Short, Character, and Integer</a:t>
            </a:r>
          </a:p>
          <a:p>
            <a:r>
              <a:rPr lang="en-US" dirty="0">
                <a:latin typeface="Times New Roman" panose="02020603050405020304" pitchFamily="18" charset="0"/>
                <a:cs typeface="Times New Roman" panose="02020603050405020304" pitchFamily="18" charset="0"/>
              </a:rPr>
              <a:t>String</a:t>
            </a:r>
          </a:p>
          <a:p>
            <a:r>
              <a:rPr lang="en-US" dirty="0">
                <a:latin typeface="Times New Roman" panose="02020603050405020304" pitchFamily="18" charset="0"/>
                <a:cs typeface="Times New Roman" panose="02020603050405020304" pitchFamily="18" charset="0"/>
              </a:rPr>
              <a:t>any enum type</a:t>
            </a:r>
          </a:p>
        </p:txBody>
      </p:sp>
    </p:spTree>
    <p:extLst>
      <p:ext uri="{BB962C8B-B14F-4D97-AF65-F5344CB8AC3E}">
        <p14:creationId xmlns:p14="http://schemas.microsoft.com/office/powerpoint/2010/main" val="1813894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saturation sat="400000"/>
                    </a14:imgEffect>
                    <a14:imgEffect>
                      <a14:brightnessContrast bright="-20000" contrast="40000"/>
                    </a14:imgEffect>
                  </a14:imgLayer>
                </a14:imgProps>
              </a:ext>
            </a:extLst>
          </a:blip>
          <a:stretch>
            <a:fillRect/>
          </a:stretch>
        </p:blipFill>
        <p:spPr>
          <a:xfrm>
            <a:off x="5604933" y="254000"/>
            <a:ext cx="6361642" cy="6519333"/>
          </a:xfrm>
          <a:prstGeom prst="rect">
            <a:avLst/>
          </a:prstGeom>
        </p:spPr>
      </p:pic>
      <p:sp>
        <p:nvSpPr>
          <p:cNvPr id="5" name="Rectangle 4"/>
          <p:cNvSpPr/>
          <p:nvPr/>
        </p:nvSpPr>
        <p:spPr>
          <a:xfrm>
            <a:off x="279399" y="512844"/>
            <a:ext cx="5003800" cy="6001643"/>
          </a:xfrm>
          <a:prstGeom prst="rect">
            <a:avLst/>
          </a:prstGeom>
          <a:solidFill>
            <a:schemeClr val="accent2"/>
          </a:solidFill>
        </p:spPr>
        <p:txBody>
          <a:bodyPr wrap="square">
            <a:spAutoFit/>
          </a:bodyPr>
          <a:lstStyle/>
          <a:p>
            <a:r>
              <a:rPr lang="en-US" sz="1600" dirty="0" smtClean="0">
                <a:latin typeface="Times New Roman" panose="02020603050405020304" pitchFamily="18" charset="0"/>
                <a:cs typeface="Times New Roman" panose="02020603050405020304" pitchFamily="18" charset="0"/>
              </a:rPr>
              <a:t>int </a:t>
            </a:r>
            <a:r>
              <a:rPr lang="en-US" sz="1600" dirty="0">
                <a:latin typeface="Times New Roman" panose="02020603050405020304" pitchFamily="18" charset="0"/>
                <a:cs typeface="Times New Roman" panose="02020603050405020304" pitchFamily="18" charset="0"/>
              </a:rPr>
              <a:t>main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char code = 'd';</a:t>
            </a:r>
          </a:p>
          <a:p>
            <a:r>
              <a:rPr lang="en-US" sz="1600" dirty="0">
                <a:latin typeface="Times New Roman" panose="02020603050405020304" pitchFamily="18" charset="0"/>
                <a:cs typeface="Times New Roman" panose="02020603050405020304" pitchFamily="18" charset="0"/>
              </a:rPr>
              <a:t> float balance = 0.0, amount = 0.0;</a:t>
            </a:r>
          </a:p>
          <a:p>
            <a:r>
              <a:rPr lang="en-US" sz="1600" dirty="0">
                <a:latin typeface="Times New Roman" panose="02020603050405020304" pitchFamily="18" charset="0"/>
                <a:cs typeface="Times New Roman" panose="02020603050405020304" pitchFamily="18" charset="0"/>
              </a:rPr>
              <a:t> printf("Enter your transaction code, d - deposit, w -</a:t>
            </a:r>
          </a:p>
          <a:p>
            <a:r>
              <a:rPr lang="en-US" sz="1600" dirty="0">
                <a:latin typeface="Times New Roman" panose="02020603050405020304" pitchFamily="18" charset="0"/>
                <a:cs typeface="Times New Roman" panose="02020603050405020304" pitchFamily="18" charset="0"/>
              </a:rPr>
              <a:t>withdrawal: \n");</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scanf(" </a:t>
            </a:r>
            <a:r>
              <a:rPr lang="en-US" sz="1600" dirty="0">
                <a:latin typeface="Times New Roman" panose="02020603050405020304" pitchFamily="18" charset="0"/>
                <a:cs typeface="Times New Roman" panose="02020603050405020304" pitchFamily="18" charset="0"/>
              </a:rPr>
              <a:t>%c", &amp;code);</a:t>
            </a:r>
          </a:p>
          <a:p>
            <a:r>
              <a:rPr lang="en-US" sz="1600" dirty="0">
                <a:latin typeface="Times New Roman" panose="02020603050405020304" pitchFamily="18" charset="0"/>
                <a:cs typeface="Times New Roman" panose="02020603050405020304" pitchFamily="18" charset="0"/>
              </a:rPr>
              <a:t> // switch-case-break statement...</a:t>
            </a:r>
          </a:p>
          <a:p>
            <a:r>
              <a:rPr lang="en-US" sz="1600" dirty="0">
                <a:latin typeface="Times New Roman" panose="02020603050405020304" pitchFamily="18" charset="0"/>
                <a:cs typeface="Times New Roman" panose="02020603050405020304" pitchFamily="18" charset="0"/>
              </a:rPr>
              <a:t> switch(code)</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case 'd':</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printf("Your deposit...\n");</a:t>
            </a:r>
          </a:p>
          <a:p>
            <a:r>
              <a:rPr lang="en-US" sz="1600" dirty="0">
                <a:latin typeface="Times New Roman" panose="02020603050405020304" pitchFamily="18" charset="0"/>
                <a:cs typeface="Times New Roman" panose="02020603050405020304" pitchFamily="18" charset="0"/>
              </a:rPr>
              <a:t>		 balance = balance + amount;</a:t>
            </a:r>
          </a:p>
          <a:p>
            <a:r>
              <a:rPr lang="en-US" sz="1600" dirty="0">
                <a:latin typeface="Times New Roman" panose="02020603050405020304" pitchFamily="18" charset="0"/>
                <a:cs typeface="Times New Roman" panose="02020603050405020304" pitchFamily="18" charset="0"/>
              </a:rPr>
              <a:t>		 break;</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case 'w':</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printf("Your withdrawal...\n");</a:t>
            </a:r>
          </a:p>
          <a:p>
            <a:r>
              <a:rPr lang="en-US" sz="1600" dirty="0">
                <a:latin typeface="Times New Roman" panose="02020603050405020304" pitchFamily="18" charset="0"/>
                <a:cs typeface="Times New Roman" panose="02020603050405020304" pitchFamily="18" charset="0"/>
              </a:rPr>
              <a:t>		 balance = balance - amount;</a:t>
            </a:r>
          </a:p>
          <a:p>
            <a:r>
              <a:rPr lang="en-US" sz="1600" dirty="0">
                <a:latin typeface="Times New Roman" panose="02020603050405020304" pitchFamily="18" charset="0"/>
                <a:cs typeface="Times New Roman" panose="02020603050405020304" pitchFamily="18" charset="0"/>
              </a:rPr>
              <a:t>		 break;</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default:</a:t>
            </a:r>
          </a:p>
          <a:p>
            <a:r>
              <a:rPr lang="en-US" sz="1600" dirty="0">
                <a:latin typeface="Times New Roman" panose="02020603050405020304" pitchFamily="18" charset="0"/>
                <a:cs typeface="Times New Roman" panose="02020603050405020304" pitchFamily="18" charset="0"/>
              </a:rPr>
              <a:t> 	printf("%c code not allowed. Try again!\n", code);</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return 0;}</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09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xmlns="" id="{1DA9D0DB-2897-45F1-A68C-90471ACE0A2B}"/>
              </a:ext>
            </a:extLst>
          </p:cNvPr>
          <p:cNvSpPr txBox="1">
            <a:spLocks noChangeArrowheads="1"/>
          </p:cNvSpPr>
          <p:nvPr/>
        </p:nvSpPr>
        <p:spPr>
          <a:xfrm>
            <a:off x="2670332" y="2116642"/>
            <a:ext cx="8981366" cy="41668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000" dirty="0">
                <a:solidFill>
                  <a:schemeClr val="tx1"/>
                </a:solidFill>
              </a:rPr>
              <a:t> </a:t>
            </a:r>
          </a:p>
          <a:p>
            <a:pPr marL="342900" indent="-342900" algn="just">
              <a:buFont typeface="Wingdings" panose="05000000000000000000" pitchFamily="2" charset="2"/>
              <a:buChar char="ü"/>
            </a:pPr>
            <a:r>
              <a:rPr lang="en-US" sz="2400" b="1" dirty="0">
                <a:solidFill>
                  <a:schemeClr val="tx1"/>
                </a:solidFill>
              </a:rPr>
              <a:t>TASK:</a:t>
            </a:r>
          </a:p>
          <a:p>
            <a:pPr algn="just"/>
            <a:endParaRPr lang="en-US" sz="2400" b="1" dirty="0">
              <a:solidFill>
                <a:schemeClr val="tx1"/>
              </a:solidFill>
            </a:endParaRPr>
          </a:p>
          <a:p>
            <a:pPr algn="just"/>
            <a:r>
              <a:rPr lang="en-US" sz="2400" b="1" dirty="0">
                <a:solidFill>
                  <a:schemeClr val="tx1"/>
                </a:solidFill>
              </a:rPr>
              <a:t>Write a C program to print number of days in a month when user inputs the number of month using switch condition.</a:t>
            </a:r>
            <a:endParaRPr lang="en-US" sz="2000" dirty="0">
              <a:solidFill>
                <a:schemeClr val="tx1"/>
              </a:solidFill>
            </a:endParaRPr>
          </a:p>
          <a:p>
            <a:pPr marL="342900" indent="-342900" algn="just">
              <a:buFont typeface="Wingdings" panose="05000000000000000000" pitchFamily="2" charset="2"/>
              <a:buChar char="§"/>
            </a:pPr>
            <a:endParaRPr lang="en-US" sz="2000" dirty="0">
              <a:solidFill>
                <a:schemeClr val="tx1"/>
              </a:solidFill>
            </a:endParaRPr>
          </a:p>
        </p:txBody>
      </p:sp>
    </p:spTree>
    <p:extLst>
      <p:ext uri="{BB962C8B-B14F-4D97-AF65-F5344CB8AC3E}">
        <p14:creationId xmlns:p14="http://schemas.microsoft.com/office/powerpoint/2010/main" val="28475991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7E4E89A-F878-4278-9E6C-E62E38833ABA}"/>
              </a:ext>
            </a:extLst>
          </p:cNvPr>
          <p:cNvPicPr>
            <a:picLocks noChangeAspect="1"/>
          </p:cNvPicPr>
          <p:nvPr/>
        </p:nvPicPr>
        <p:blipFill>
          <a:blip r:embed="rId2"/>
          <a:stretch>
            <a:fillRect/>
          </a:stretch>
        </p:blipFill>
        <p:spPr>
          <a:xfrm>
            <a:off x="1066801" y="778933"/>
            <a:ext cx="9904120" cy="5571067"/>
          </a:xfrm>
          <a:prstGeom prst="rect">
            <a:avLst/>
          </a:prstGeom>
        </p:spPr>
      </p:pic>
    </p:spTree>
    <p:extLst>
      <p:ext uri="{BB962C8B-B14F-4D97-AF65-F5344CB8AC3E}">
        <p14:creationId xmlns:p14="http://schemas.microsoft.com/office/powerpoint/2010/main" val="26572614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t>
            </a:r>
            <a:endParaRPr lang="en-US" dirty="0"/>
          </a:p>
        </p:txBody>
      </p:sp>
      <p:sp>
        <p:nvSpPr>
          <p:cNvPr id="3" name="Content Placeholder 2"/>
          <p:cNvSpPr>
            <a:spLocks noGrp="1"/>
          </p:cNvSpPr>
          <p:nvPr>
            <p:ph idx="1"/>
          </p:nvPr>
        </p:nvSpPr>
        <p:spPr/>
        <p:txBody>
          <a:bodyPr/>
          <a:lstStyle/>
          <a:p>
            <a:r>
              <a:rPr lang="en-US" dirty="0"/>
              <a:t>Ayesha is interested in knowing the names of different countries. She wants a list of countries by just giving an starting and ending letter.</a:t>
            </a:r>
          </a:p>
        </p:txBody>
      </p:sp>
    </p:spTree>
    <p:extLst>
      <p:ext uri="{BB962C8B-B14F-4D97-AF65-F5344CB8AC3E}">
        <p14:creationId xmlns:p14="http://schemas.microsoft.com/office/powerpoint/2010/main" val="5393299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normAutofit fontScale="90000"/>
          </a:bodyPr>
          <a:lstStyle/>
          <a:p>
            <a:pPr algn="ctr"/>
            <a:r>
              <a:rPr lang="en-US" dirty="0" smtClean="0">
                <a:solidFill>
                  <a:schemeClr val="tx1"/>
                </a:solidFill>
              </a:rPr>
              <a:t>Class 15</a:t>
            </a:r>
            <a:br>
              <a:rPr lang="en-US"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3022644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xmlns="" id="{0D23B990-E95E-40F6-9545-9D1EB4C4741D}"/>
              </a:ext>
            </a:extLst>
          </p:cNvPr>
          <p:cNvSpPr>
            <a:spLocks noGrp="1" noChangeArrowheads="1"/>
          </p:cNvSpPr>
          <p:nvPr>
            <p:ph type="title"/>
          </p:nvPr>
        </p:nvSpPr>
        <p:spPr>
          <a:xfrm>
            <a:off x="2701463" y="1108372"/>
            <a:ext cx="8596668" cy="1152939"/>
          </a:xfrm>
        </p:spPr>
        <p:txBody>
          <a:bodyPr>
            <a:normAutofit/>
          </a:bodyPr>
          <a:lstStyle/>
          <a:p>
            <a:pPr>
              <a:defRPr/>
            </a:pPr>
            <a:r>
              <a:rPr lang="en-US" dirty="0"/>
              <a:t>Conditional Operators</a:t>
            </a:r>
            <a:endParaRPr lang="en-US" b="1" dirty="0">
              <a:solidFill>
                <a:schemeClr val="tx1">
                  <a:lumMod val="95000"/>
                  <a:lumOff val="5000"/>
                </a:schemeClr>
              </a:solidFill>
            </a:endParaRPr>
          </a:p>
        </p:txBody>
      </p:sp>
      <p:sp>
        <p:nvSpPr>
          <p:cNvPr id="4" name="Rectangle 2">
            <a:extLst>
              <a:ext uri="{FF2B5EF4-FFF2-40B4-BE49-F238E27FC236}">
                <a16:creationId xmlns:a16="http://schemas.microsoft.com/office/drawing/2014/main" xmlns="" id="{9E80D489-EBEC-41C7-9C3F-70E3262F34AF}"/>
              </a:ext>
            </a:extLst>
          </p:cNvPr>
          <p:cNvSpPr txBox="1">
            <a:spLocks noChangeArrowheads="1"/>
          </p:cNvSpPr>
          <p:nvPr/>
        </p:nvSpPr>
        <p:spPr>
          <a:xfrm>
            <a:off x="2642196" y="2261311"/>
            <a:ext cx="9254457" cy="41668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Arial" panose="020B0604020202020204" pitchFamily="34" charset="0"/>
              <a:buChar char="•"/>
              <a:defRPr/>
            </a:pPr>
            <a:r>
              <a:rPr lang="en-US" sz="2400" dirty="0" smtClean="0">
                <a:solidFill>
                  <a:schemeClr val="tx1">
                    <a:lumMod val="95000"/>
                    <a:lumOff val="5000"/>
                  </a:schemeClr>
                </a:solidFill>
              </a:rPr>
              <a:t>Write </a:t>
            </a:r>
            <a:r>
              <a:rPr lang="en-US" sz="2400" dirty="0">
                <a:solidFill>
                  <a:schemeClr val="tx1">
                    <a:lumMod val="95000"/>
                    <a:lumOff val="5000"/>
                  </a:schemeClr>
                </a:solidFill>
              </a:rPr>
              <a:t>a program to find maximum between three numbers using conditional operator</a:t>
            </a:r>
          </a:p>
        </p:txBody>
      </p:sp>
      <p:sp>
        <p:nvSpPr>
          <p:cNvPr id="2" name="Rectangle 1"/>
          <p:cNvSpPr/>
          <p:nvPr/>
        </p:nvSpPr>
        <p:spPr>
          <a:xfrm>
            <a:off x="3022600" y="3288844"/>
            <a:ext cx="6096000" cy="3139321"/>
          </a:xfrm>
          <a:prstGeom prst="rect">
            <a:avLst/>
          </a:prstGeom>
          <a:solidFill>
            <a:schemeClr val="accent2"/>
          </a:solidFill>
        </p:spPr>
        <p:txBody>
          <a:bodyPr>
            <a:spAutoFit/>
          </a:bodyPr>
          <a:lstStyle/>
          <a:p>
            <a:pPr>
              <a:buFont typeface="+mj-lt"/>
              <a:buAutoNum type="arabicPeriod"/>
            </a:pPr>
            <a:r>
              <a:rPr lang="en-US" dirty="0">
                <a:latin typeface="Times New Roman" panose="02020603050405020304" pitchFamily="18" charset="0"/>
                <a:cs typeface="Times New Roman" panose="02020603050405020304" pitchFamily="18" charset="0"/>
              </a:rPr>
              <a:t>void main()</a:t>
            </a:r>
          </a:p>
          <a:p>
            <a:pPr>
              <a:buFont typeface="+mj-lt"/>
              <a:buAutoNum type="arabicPeriod"/>
            </a:pPr>
            <a:r>
              <a:rPr lang="en-US" dirty="0">
                <a:latin typeface="Times New Roman" panose="02020603050405020304" pitchFamily="18" charset="0"/>
                <a:cs typeface="Times New Roman" panose="02020603050405020304" pitchFamily="18" charset="0"/>
              </a:rPr>
              <a:t>{</a:t>
            </a:r>
          </a:p>
          <a:p>
            <a:pPr>
              <a:buFont typeface="+mj-lt"/>
              <a:buAutoNum type="arabicPeriod"/>
            </a:pPr>
            <a:r>
              <a:rPr lang="en-US" dirty="0">
                <a:latin typeface="Times New Roman" panose="02020603050405020304" pitchFamily="18" charset="0"/>
                <a:cs typeface="Times New Roman" panose="02020603050405020304" pitchFamily="18" charset="0"/>
              </a:rPr>
              <a:t>int a, b, c, big ;</a:t>
            </a:r>
          </a:p>
          <a:p>
            <a:pPr>
              <a:buFont typeface="+mj-lt"/>
              <a:buAutoNum type="arabicPeriod"/>
            </a:pPr>
            <a:r>
              <a:rPr lang="en-US" dirty="0" smtClean="0">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("Enter three numbers : ") ;</a:t>
            </a:r>
          </a:p>
          <a:p>
            <a:pPr>
              <a:buFont typeface="+mj-lt"/>
              <a:buAutoNum type="arabicPeriod"/>
            </a:pPr>
            <a:r>
              <a:rPr lang="en-US" dirty="0">
                <a:latin typeface="Times New Roman" panose="02020603050405020304" pitchFamily="18" charset="0"/>
                <a:cs typeface="Times New Roman" panose="02020603050405020304" pitchFamily="18" charset="0"/>
              </a:rPr>
              <a:t> </a:t>
            </a:r>
          </a:p>
          <a:p>
            <a:pPr>
              <a:buFont typeface="+mj-lt"/>
              <a:buAutoNum type="arabicPeriod"/>
            </a:pPr>
            <a:r>
              <a:rPr lang="en-US" dirty="0">
                <a:latin typeface="Times New Roman" panose="02020603050405020304" pitchFamily="18" charset="0"/>
                <a:cs typeface="Times New Roman" panose="02020603050405020304" pitchFamily="18" charset="0"/>
              </a:rPr>
              <a:t>scanf("%d %d %d", &amp;a, &amp;b, &amp;c) ;</a:t>
            </a:r>
          </a:p>
          <a:p>
            <a:pPr>
              <a:buFont typeface="+mj-lt"/>
              <a:buAutoNum type="arabicPeriod"/>
            </a:pPr>
            <a:r>
              <a:rPr lang="en-US" dirty="0">
                <a:latin typeface="Times New Roman" panose="02020603050405020304" pitchFamily="18" charset="0"/>
                <a:cs typeface="Times New Roman" panose="02020603050405020304" pitchFamily="18" charset="0"/>
              </a:rPr>
              <a:t> </a:t>
            </a:r>
          </a:p>
          <a:p>
            <a:pPr>
              <a:buFont typeface="+mj-lt"/>
              <a:buAutoNum type="arabicPeriod"/>
            </a:pPr>
            <a:r>
              <a:rPr lang="en-US" dirty="0">
                <a:latin typeface="Times New Roman" panose="02020603050405020304" pitchFamily="18" charset="0"/>
                <a:cs typeface="Times New Roman" panose="02020603050405020304" pitchFamily="18" charset="0"/>
              </a:rPr>
              <a:t>big = a &gt; b ? (a &gt; c ? a : c) : (b &gt; c ? b : c) ;</a:t>
            </a:r>
          </a:p>
          <a:p>
            <a:pPr>
              <a:buFont typeface="+mj-lt"/>
              <a:buAutoNum type="arabicPeriod"/>
            </a:pPr>
            <a:r>
              <a:rPr lang="en-US" dirty="0">
                <a:latin typeface="Times New Roman" panose="02020603050405020304" pitchFamily="18" charset="0"/>
                <a:cs typeface="Times New Roman" panose="02020603050405020304" pitchFamily="18" charset="0"/>
              </a:rPr>
              <a:t> </a:t>
            </a:r>
          </a:p>
          <a:p>
            <a:pPr>
              <a:buFont typeface="+mj-lt"/>
              <a:buAutoNum type="arabicPeriod"/>
            </a:pPr>
            <a:r>
              <a:rPr lang="en-US" dirty="0">
                <a:latin typeface="Times New Roman" panose="02020603050405020304" pitchFamily="18" charset="0"/>
                <a:cs typeface="Times New Roman" panose="02020603050405020304" pitchFamily="18" charset="0"/>
              </a:rPr>
              <a:t>printf("\</a:t>
            </a:r>
            <a:r>
              <a:rPr lang="en-US" dirty="0" err="1">
                <a:latin typeface="Times New Roman" panose="02020603050405020304" pitchFamily="18" charset="0"/>
                <a:cs typeface="Times New Roman" panose="02020603050405020304" pitchFamily="18" charset="0"/>
              </a:rPr>
              <a:t>nThe</a:t>
            </a:r>
            <a:r>
              <a:rPr lang="en-US" dirty="0">
                <a:latin typeface="Times New Roman" panose="02020603050405020304" pitchFamily="18" charset="0"/>
                <a:cs typeface="Times New Roman" panose="02020603050405020304" pitchFamily="18" charset="0"/>
              </a:rPr>
              <a:t> biggest number is : %d", big) ;</a:t>
            </a:r>
          </a:p>
          <a:p>
            <a:pPr>
              <a:buFont typeface="+mj-lt"/>
              <a:buAutoNum type="arabicPeriod"/>
            </a:pPr>
            <a:r>
              <a:rPr lang="en-US" dirty="0">
                <a:latin typeface="Times New Roman" panose="02020603050405020304" pitchFamily="18" charset="0"/>
                <a:cs typeface="Times New Roman" panose="02020603050405020304" pitchFamily="18" charset="0"/>
              </a:rPr>
              <a:t>}</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935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8060267" y="2438400"/>
            <a:ext cx="3644004" cy="3651504"/>
          </a:xfrm>
        </p:spPr>
        <p:txBody>
          <a:bodyPr/>
          <a:lstStyle/>
          <a:p>
            <a:r>
              <a:rPr lang="en-US" dirty="0">
                <a:latin typeface="Times New Roman" panose="02020603050405020304" pitchFamily="18" charset="0"/>
                <a:cs typeface="Times New Roman" panose="02020603050405020304" pitchFamily="18" charset="0"/>
              </a:rPr>
              <a:t>If cost price and selling price of an item is input through the keyboard, write a program to determine whether the seller has made profit or incurred loss. Also determine how much profit he made or loss he incurred.</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2933700" y="2240214"/>
            <a:ext cx="5126567" cy="4524315"/>
          </a:xfrm>
          <a:prstGeom prst="rect">
            <a:avLst/>
          </a:prstGeom>
          <a:solidFill>
            <a:schemeClr val="accent2"/>
          </a:solidFill>
        </p:spPr>
        <p:txBody>
          <a:bodyPr wrap="square">
            <a:spAutoFit/>
          </a:bodyPr>
          <a:lstStyle/>
          <a:p>
            <a:r>
              <a:rPr lang="en-US" sz="1600" dirty="0">
                <a:latin typeface="Times New Roman" panose="02020603050405020304" pitchFamily="18" charset="0"/>
                <a:cs typeface="Times New Roman" panose="02020603050405020304" pitchFamily="18" charset="0"/>
              </a:rPr>
              <a:t>#include&lt;stdio.h&gt;</a:t>
            </a:r>
          </a:p>
          <a:p>
            <a:r>
              <a:rPr lang="en-US" sz="1600" dirty="0" smtClean="0">
                <a:latin typeface="Times New Roman" panose="02020603050405020304" pitchFamily="18" charset="0"/>
                <a:cs typeface="Times New Roman" panose="02020603050405020304" pitchFamily="18" charset="0"/>
              </a:rPr>
              <a:t>main</a:t>
            </a:r>
            <a:r>
              <a:rPr lang="en-US" sz="1600" dirty="0">
                <a:latin typeface="Times New Roman" panose="02020603050405020304" pitchFamily="18" charset="0"/>
                <a:cs typeface="Times New Roman" panose="02020603050405020304" pitchFamily="18" charset="0"/>
              </a:rPr>
              <a:t>() {</a:t>
            </a:r>
          </a:p>
          <a:p>
            <a:r>
              <a:rPr lang="en-US" sz="1600" dirty="0" smtClean="0">
                <a:latin typeface="Times New Roman" panose="02020603050405020304" pitchFamily="18" charset="0"/>
                <a:cs typeface="Times New Roman" panose="02020603050405020304" pitchFamily="18" charset="0"/>
              </a:rPr>
              <a:t>int </a:t>
            </a:r>
            <a:r>
              <a:rPr lang="en-US" sz="1600" dirty="0" err="1">
                <a:latin typeface="Times New Roman" panose="02020603050405020304" pitchFamily="18" charset="0"/>
                <a:cs typeface="Times New Roman" panose="02020603050405020304" pitchFamily="18" charset="0"/>
              </a:rPr>
              <a:t>cp,sp,rslt</a:t>
            </a:r>
            <a:r>
              <a:rPr lang="en-US" sz="1600" dirty="0">
                <a:latin typeface="Times New Roman" panose="02020603050405020304" pitchFamily="18" charset="0"/>
                <a:cs typeface="Times New Roman" panose="02020603050405020304" pitchFamily="18" charset="0"/>
              </a:rPr>
              <a:t>;</a:t>
            </a:r>
          </a:p>
          <a:p>
            <a:r>
              <a:rPr lang="en-US" sz="1600" dirty="0" smtClean="0">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("Please enter the cost price of the item: \n");</a:t>
            </a:r>
          </a:p>
          <a:p>
            <a:r>
              <a:rPr lang="en-US" sz="1600" dirty="0">
                <a:latin typeface="Times New Roman" panose="02020603050405020304" pitchFamily="18" charset="0"/>
                <a:cs typeface="Times New Roman" panose="02020603050405020304" pitchFamily="18" charset="0"/>
              </a:rPr>
              <a:t>scanf("%d",&amp;</a:t>
            </a:r>
            <a:r>
              <a:rPr lang="en-US" sz="1600" dirty="0" err="1">
                <a:latin typeface="Times New Roman" panose="02020603050405020304" pitchFamily="18" charset="0"/>
                <a:cs typeface="Times New Roman" panose="02020603050405020304" pitchFamily="18" charset="0"/>
              </a:rPr>
              <a:t>cp</a:t>
            </a:r>
            <a:r>
              <a:rPr lang="en-US" sz="1600" dirty="0">
                <a:latin typeface="Times New Roman" panose="02020603050405020304" pitchFamily="18" charset="0"/>
                <a:cs typeface="Times New Roman" panose="02020603050405020304" pitchFamily="18" charset="0"/>
              </a:rPr>
              <a:t>);</a:t>
            </a:r>
          </a:p>
          <a:p>
            <a:r>
              <a:rPr lang="en-US" sz="1600" dirty="0" smtClean="0">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("Please enter the selling price of the item: \n");</a:t>
            </a:r>
          </a:p>
          <a:p>
            <a:r>
              <a:rPr lang="en-US" sz="1600" dirty="0">
                <a:latin typeface="Times New Roman" panose="02020603050405020304" pitchFamily="18" charset="0"/>
                <a:cs typeface="Times New Roman" panose="02020603050405020304" pitchFamily="18" charset="0"/>
              </a:rPr>
              <a:t>scanf("%d",&amp;</a:t>
            </a:r>
            <a:r>
              <a:rPr lang="en-US" sz="1600" dirty="0" err="1">
                <a:latin typeface="Times New Roman" panose="02020603050405020304" pitchFamily="18" charset="0"/>
                <a:cs typeface="Times New Roman" panose="02020603050405020304" pitchFamily="18" charset="0"/>
              </a:rPr>
              <a:t>sp</a:t>
            </a:r>
            <a:r>
              <a:rPr lang="en-US" sz="1600" dirty="0">
                <a:latin typeface="Times New Roman" panose="02020603050405020304" pitchFamily="18" charset="0"/>
                <a:cs typeface="Times New Roman" panose="02020603050405020304" pitchFamily="18" charset="0"/>
              </a:rPr>
              <a:t>);</a:t>
            </a:r>
          </a:p>
          <a:p>
            <a:r>
              <a:rPr lang="en-US" sz="1600" dirty="0" smtClean="0">
                <a:latin typeface="Times New Roman" panose="02020603050405020304" pitchFamily="18" charset="0"/>
                <a:cs typeface="Times New Roman" panose="02020603050405020304" pitchFamily="18" charset="0"/>
              </a:rPr>
              <a:t>if(</a:t>
            </a:r>
            <a:r>
              <a:rPr lang="en-US" sz="1600" dirty="0" err="1" smtClean="0">
                <a:latin typeface="Times New Roman" panose="02020603050405020304" pitchFamily="18" charset="0"/>
                <a:cs typeface="Times New Roman" panose="02020603050405020304" pitchFamily="18" charset="0"/>
              </a:rPr>
              <a:t>cp</a:t>
            </a:r>
            <a:r>
              <a:rPr lang="en-US" sz="1600" dirty="0" smtClean="0">
                <a:latin typeface="Times New Roman" panose="02020603050405020304" pitchFamily="18" charset="0"/>
                <a:cs typeface="Times New Roman" panose="02020603050405020304" pitchFamily="18" charset="0"/>
              </a:rPr>
              <a:t>&gt;</a:t>
            </a:r>
            <a:r>
              <a:rPr lang="en-US" sz="1600" dirty="0" err="1" smtClean="0">
                <a:latin typeface="Times New Roman" panose="02020603050405020304" pitchFamily="18" charset="0"/>
                <a:cs typeface="Times New Roman" panose="02020603050405020304" pitchFamily="18" charset="0"/>
              </a:rPr>
              <a:t>sp</a:t>
            </a:r>
            <a:r>
              <a:rPr lang="en-US" sz="1600" dirty="0">
                <a:latin typeface="Times New Roman" panose="02020603050405020304" pitchFamily="18" charset="0"/>
                <a:cs typeface="Times New Roman" panose="02020603050405020304" pitchFamily="18" charset="0"/>
              </a:rPr>
              <a:t>) {</a:t>
            </a:r>
          </a:p>
          <a:p>
            <a:r>
              <a:rPr lang="en-US" sz="1600" dirty="0" err="1">
                <a:latin typeface="Times New Roman" panose="02020603050405020304" pitchFamily="18" charset="0"/>
                <a:cs typeface="Times New Roman" panose="02020603050405020304" pitchFamily="18" charset="0"/>
              </a:rPr>
              <a:t>rslt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cp-sp</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printf("\</a:t>
            </a:r>
            <a:r>
              <a:rPr lang="en-US" sz="1600" dirty="0" err="1">
                <a:latin typeface="Times New Roman" panose="02020603050405020304" pitchFamily="18" charset="0"/>
                <a:cs typeface="Times New Roman" panose="02020603050405020304" pitchFamily="18" charset="0"/>
              </a:rPr>
              <a:t>nSeller</a:t>
            </a:r>
            <a:r>
              <a:rPr lang="en-US" sz="1600" dirty="0">
                <a:latin typeface="Times New Roman" panose="02020603050405020304" pitchFamily="18" charset="0"/>
                <a:cs typeface="Times New Roman" panose="02020603050405020304" pitchFamily="18" charset="0"/>
              </a:rPr>
              <a:t> has incurred LOSS of %d rupees.\n",</a:t>
            </a:r>
            <a:r>
              <a:rPr lang="en-US" sz="1600" dirty="0" err="1">
                <a:latin typeface="Times New Roman" panose="02020603050405020304" pitchFamily="18" charset="0"/>
                <a:cs typeface="Times New Roman" panose="02020603050405020304" pitchFamily="18" charset="0"/>
              </a:rPr>
              <a:t>rslt</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if(</a:t>
            </a:r>
            <a:r>
              <a:rPr lang="en-US" sz="1600" dirty="0" err="1">
                <a:latin typeface="Times New Roman" panose="02020603050405020304" pitchFamily="18" charset="0"/>
                <a:cs typeface="Times New Roman" panose="02020603050405020304" pitchFamily="18" charset="0"/>
              </a:rPr>
              <a:t>cp</a:t>
            </a:r>
            <a:r>
              <a:rPr lang="en-US" sz="1600" dirty="0">
                <a:latin typeface="Times New Roman" panose="02020603050405020304" pitchFamily="18" charset="0"/>
                <a:cs typeface="Times New Roman" panose="02020603050405020304" pitchFamily="18" charset="0"/>
              </a:rPr>
              <a:t>&lt;</a:t>
            </a:r>
            <a:r>
              <a:rPr lang="en-US" sz="1600" dirty="0" err="1">
                <a:latin typeface="Times New Roman" panose="02020603050405020304" pitchFamily="18" charset="0"/>
                <a:cs typeface="Times New Roman" panose="02020603050405020304" pitchFamily="18" charset="0"/>
              </a:rPr>
              <a:t>sp</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a:t>
            </a:r>
          </a:p>
          <a:p>
            <a:r>
              <a:rPr lang="en-US" sz="1600" dirty="0" err="1">
                <a:latin typeface="Times New Roman" panose="02020603050405020304" pitchFamily="18" charset="0"/>
                <a:cs typeface="Times New Roman" panose="02020603050405020304" pitchFamily="18" charset="0"/>
              </a:rPr>
              <a:t>rslt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sp-cp</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printf("\</a:t>
            </a:r>
            <a:r>
              <a:rPr lang="en-US" sz="1600" dirty="0" err="1">
                <a:latin typeface="Times New Roman" panose="02020603050405020304" pitchFamily="18" charset="0"/>
                <a:cs typeface="Times New Roman" panose="02020603050405020304" pitchFamily="18" charset="0"/>
              </a:rPr>
              <a:t>nSeller</a:t>
            </a:r>
            <a:r>
              <a:rPr lang="en-US" sz="1600" dirty="0">
                <a:latin typeface="Times New Roman" panose="02020603050405020304" pitchFamily="18" charset="0"/>
                <a:cs typeface="Times New Roman" panose="02020603050405020304" pitchFamily="18" charset="0"/>
              </a:rPr>
              <a:t> has made PROFIT of %d rupees.\n",</a:t>
            </a:r>
            <a:r>
              <a:rPr lang="en-US" sz="1600" dirty="0" err="1">
                <a:latin typeface="Times New Roman" panose="02020603050405020304" pitchFamily="18" charset="0"/>
                <a:cs typeface="Times New Roman" panose="02020603050405020304" pitchFamily="18" charset="0"/>
              </a:rPr>
              <a:t>rslt</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a:t>
            </a:r>
          </a:p>
          <a:p>
            <a:r>
              <a:rPr lang="en-US" sz="1600" dirty="0" smtClean="0">
                <a:latin typeface="Times New Roman" panose="02020603050405020304" pitchFamily="18" charset="0"/>
                <a:cs typeface="Times New Roman" panose="02020603050405020304" pitchFamily="18" charset="0"/>
              </a:rPr>
              <a:t>return </a:t>
            </a:r>
            <a:r>
              <a:rPr lang="en-US" sz="1600" dirty="0">
                <a:latin typeface="Times New Roman" panose="02020603050405020304" pitchFamily="18" charset="0"/>
                <a:cs typeface="Times New Roman" panose="02020603050405020304" pitchFamily="18" charset="0"/>
              </a:rPr>
              <a:t>0;</a:t>
            </a:r>
          </a:p>
          <a:p>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51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Conditional Operators </a:t>
            </a:r>
          </a:p>
        </p:txBody>
      </p:sp>
      <p:sp>
        <p:nvSpPr>
          <p:cNvPr id="6" name="Rectangle 5"/>
          <p:cNvSpPr/>
          <p:nvPr/>
        </p:nvSpPr>
        <p:spPr>
          <a:xfrm>
            <a:off x="3048000" y="2334736"/>
            <a:ext cx="8656271" cy="120032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conditional operators ? and : are sometimes called </a:t>
            </a:r>
            <a:r>
              <a:rPr lang="en-US" dirty="0" smtClean="0">
                <a:latin typeface="Times New Roman" panose="02020603050405020304" pitchFamily="18" charset="0"/>
                <a:cs typeface="Times New Roman" panose="02020603050405020304" pitchFamily="18" charset="0"/>
              </a:rPr>
              <a:t>ternary operators </a:t>
            </a:r>
            <a:r>
              <a:rPr lang="en-US" dirty="0">
                <a:latin typeface="Times New Roman" panose="02020603050405020304" pitchFamily="18" charset="0"/>
                <a:cs typeface="Times New Roman" panose="02020603050405020304" pitchFamily="18" charset="0"/>
              </a:rPr>
              <a:t>since they take three arguments. In fact, they form a </a:t>
            </a:r>
            <a:r>
              <a:rPr lang="en-US" dirty="0" smtClean="0">
                <a:latin typeface="Times New Roman" panose="02020603050405020304" pitchFamily="18" charset="0"/>
                <a:cs typeface="Times New Roman" panose="02020603050405020304" pitchFamily="18" charset="0"/>
              </a:rPr>
              <a:t>kind of </a:t>
            </a:r>
            <a:r>
              <a:rPr lang="en-US" dirty="0">
                <a:latin typeface="Times New Roman" panose="02020603050405020304" pitchFamily="18" charset="0"/>
                <a:cs typeface="Times New Roman" panose="02020603050405020304" pitchFamily="18" charset="0"/>
              </a:rPr>
              <a:t>foreshortened if-then-else.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Their </a:t>
            </a:r>
            <a:r>
              <a:rPr lang="en-US" dirty="0">
                <a:latin typeface="Times New Roman" panose="02020603050405020304" pitchFamily="18" charset="0"/>
                <a:cs typeface="Times New Roman" panose="02020603050405020304" pitchFamily="18" charset="0"/>
              </a:rPr>
              <a:t>general form is,</a:t>
            </a:r>
          </a:p>
          <a:p>
            <a:pPr algn="ctr"/>
            <a:r>
              <a:rPr lang="en-US" dirty="0">
                <a:latin typeface="Times New Roman" panose="02020603050405020304" pitchFamily="18" charset="0"/>
                <a:cs typeface="Times New Roman" panose="02020603050405020304" pitchFamily="18" charset="0"/>
              </a:rPr>
              <a:t>expression 1 ? expression 2 : expression 3 </a:t>
            </a:r>
          </a:p>
        </p:txBody>
      </p:sp>
      <p:sp>
        <p:nvSpPr>
          <p:cNvPr id="7" name="Round Single Corner Rectangle 6"/>
          <p:cNvSpPr/>
          <p:nvPr/>
        </p:nvSpPr>
        <p:spPr>
          <a:xfrm>
            <a:off x="3293533" y="3835400"/>
            <a:ext cx="8187267" cy="1244600"/>
          </a:xfrm>
          <a:prstGeom prst="round1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What this expression says is: “if expression 1 is true (that is, if its</a:t>
            </a:r>
          </a:p>
          <a:p>
            <a:pPr algn="ctr"/>
            <a:r>
              <a:rPr lang="en-US" dirty="0">
                <a:latin typeface="Times New Roman" panose="02020603050405020304" pitchFamily="18" charset="0"/>
                <a:cs typeface="Times New Roman" panose="02020603050405020304" pitchFamily="18" charset="0"/>
              </a:rPr>
              <a:t>value is non-zero), then the value returned will be expression 2,</a:t>
            </a:r>
          </a:p>
          <a:p>
            <a:pPr algn="ctr"/>
            <a:r>
              <a:rPr lang="en-US" dirty="0">
                <a:latin typeface="Times New Roman" panose="02020603050405020304" pitchFamily="18" charset="0"/>
                <a:cs typeface="Times New Roman" panose="02020603050405020304" pitchFamily="18" charset="0"/>
              </a:rPr>
              <a:t>otherwise the value returned will be expression 3</a:t>
            </a:r>
          </a:p>
        </p:txBody>
      </p:sp>
    </p:spTree>
    <p:extLst>
      <p:ext uri="{BB962C8B-B14F-4D97-AF65-F5344CB8AC3E}">
        <p14:creationId xmlns:p14="http://schemas.microsoft.com/office/powerpoint/2010/main" val="39010809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Conditional Operators </a:t>
            </a:r>
          </a:p>
        </p:txBody>
      </p:sp>
      <p:sp>
        <p:nvSpPr>
          <p:cNvPr id="3" name="Snip Single Corner Rectangle 2"/>
          <p:cNvSpPr/>
          <p:nvPr/>
        </p:nvSpPr>
        <p:spPr>
          <a:xfrm>
            <a:off x="3124200" y="2497667"/>
            <a:ext cx="2624667" cy="1278466"/>
          </a:xfrm>
          <a:prstGeom prst="snip1Rect">
            <a:avLst/>
          </a:prstGeom>
        </p:spPr>
        <p:style>
          <a:lnRef idx="3">
            <a:schemeClr val="lt1"/>
          </a:lnRef>
          <a:fillRef idx="1">
            <a:schemeClr val="accent2"/>
          </a:fillRef>
          <a:effectRef idx="1">
            <a:schemeClr val="accent2"/>
          </a:effectRef>
          <a:fontRef idx="minor">
            <a:schemeClr val="lt1"/>
          </a:fontRef>
        </p:style>
        <p:txBody>
          <a:bodyPr rtlCol="0" anchor="ctr"/>
          <a:lstStyle/>
          <a:p>
            <a:r>
              <a:rPr lang="es-ES" dirty="0">
                <a:latin typeface="Times New Roman" panose="02020603050405020304" pitchFamily="18" charset="0"/>
                <a:cs typeface="Times New Roman" panose="02020603050405020304" pitchFamily="18" charset="0"/>
              </a:rPr>
              <a:t>int x, y ;</a:t>
            </a:r>
          </a:p>
          <a:p>
            <a:r>
              <a:rPr lang="es-ES" dirty="0">
                <a:latin typeface="Times New Roman" panose="02020603050405020304" pitchFamily="18" charset="0"/>
                <a:cs typeface="Times New Roman" panose="02020603050405020304" pitchFamily="18" charset="0"/>
              </a:rPr>
              <a:t>scanf ( "%d", &amp;x ) ;</a:t>
            </a:r>
          </a:p>
          <a:p>
            <a:r>
              <a:rPr lang="es-ES" dirty="0">
                <a:latin typeface="Times New Roman" panose="02020603050405020304" pitchFamily="18" charset="0"/>
                <a:cs typeface="Times New Roman" panose="02020603050405020304" pitchFamily="18" charset="0"/>
              </a:rPr>
              <a:t>y = ( x &gt; 5 ? 3 : 4 ) ; </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3056467" y="3986368"/>
            <a:ext cx="8647804"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This statement will store 3 in y if x is greater than 5, otherwise it will store 4 in y. The equivalent if statement will be, </a:t>
            </a:r>
          </a:p>
        </p:txBody>
      </p:sp>
      <p:sp>
        <p:nvSpPr>
          <p:cNvPr id="5" name="Cloud Callout 4"/>
          <p:cNvSpPr/>
          <p:nvPr/>
        </p:nvSpPr>
        <p:spPr>
          <a:xfrm>
            <a:off x="5350933" y="4632699"/>
            <a:ext cx="2988734" cy="1811867"/>
          </a:xfrm>
          <a:prstGeom prst="cloudCallou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a:t>if ( x &gt; 5 )</a:t>
            </a:r>
          </a:p>
          <a:p>
            <a:pPr algn="ctr"/>
            <a:r>
              <a:rPr lang="es-ES"/>
              <a:t> y = 3 ;</a:t>
            </a:r>
          </a:p>
          <a:p>
            <a:pPr algn="ctr"/>
            <a:r>
              <a:rPr lang="es-ES"/>
              <a:t>else</a:t>
            </a:r>
          </a:p>
          <a:p>
            <a:pPr algn="ctr"/>
            <a:r>
              <a:rPr lang="es-ES"/>
              <a:t> y = 4 ; </a:t>
            </a:r>
          </a:p>
        </p:txBody>
      </p:sp>
    </p:spTree>
    <p:extLst>
      <p:ext uri="{BB962C8B-B14F-4D97-AF65-F5344CB8AC3E}">
        <p14:creationId xmlns:p14="http://schemas.microsoft.com/office/powerpoint/2010/main" val="3322874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Conditional Operators </a:t>
            </a:r>
          </a:p>
        </p:txBody>
      </p:sp>
      <p:sp>
        <p:nvSpPr>
          <p:cNvPr id="3" name="Flowchart: Document 2"/>
          <p:cNvSpPr/>
          <p:nvPr/>
        </p:nvSpPr>
        <p:spPr>
          <a:xfrm>
            <a:off x="2933699" y="2489200"/>
            <a:ext cx="3433233" cy="1659467"/>
          </a:xfrm>
          <a:prstGeom prst="flowChartDocument">
            <a:avLst/>
          </a:prstGeom>
        </p:spPr>
        <p:style>
          <a:lnRef idx="3">
            <a:schemeClr val="lt1"/>
          </a:lnRef>
          <a:fillRef idx="1">
            <a:schemeClr val="accent2"/>
          </a:fillRef>
          <a:effectRef idx="1">
            <a:schemeClr val="accent2"/>
          </a:effectRef>
          <a:fontRef idx="minor">
            <a:schemeClr val="lt1"/>
          </a:fontRef>
        </p:style>
        <p:txBody>
          <a:bodyPr rtlCol="0" anchor="ctr"/>
          <a:lstStyle/>
          <a:p>
            <a:r>
              <a:rPr lang="es-ES" dirty="0">
                <a:solidFill>
                  <a:schemeClr val="tx1"/>
                </a:solidFill>
                <a:latin typeface="Times New Roman" panose="02020603050405020304" pitchFamily="18" charset="0"/>
                <a:cs typeface="Times New Roman" panose="02020603050405020304" pitchFamily="18" charset="0"/>
              </a:rPr>
              <a:t>char a ;</a:t>
            </a:r>
          </a:p>
          <a:p>
            <a:r>
              <a:rPr lang="es-ES" dirty="0">
                <a:solidFill>
                  <a:schemeClr val="tx1"/>
                </a:solidFill>
                <a:latin typeface="Times New Roman" panose="02020603050405020304" pitchFamily="18" charset="0"/>
                <a:cs typeface="Times New Roman" panose="02020603050405020304" pitchFamily="18" charset="0"/>
              </a:rPr>
              <a:t>int y ;</a:t>
            </a:r>
          </a:p>
          <a:p>
            <a:r>
              <a:rPr lang="es-ES" dirty="0">
                <a:solidFill>
                  <a:schemeClr val="tx1"/>
                </a:solidFill>
                <a:latin typeface="Times New Roman" panose="02020603050405020304" pitchFamily="18" charset="0"/>
                <a:cs typeface="Times New Roman" panose="02020603050405020304" pitchFamily="18" charset="0"/>
              </a:rPr>
              <a:t>scanf ( "%c", &amp;a ) ;</a:t>
            </a:r>
          </a:p>
          <a:p>
            <a:r>
              <a:rPr lang="es-ES" dirty="0">
                <a:solidFill>
                  <a:schemeClr val="tx1"/>
                </a:solidFill>
                <a:latin typeface="Times New Roman" panose="02020603050405020304" pitchFamily="18" charset="0"/>
                <a:cs typeface="Times New Roman" panose="02020603050405020304" pitchFamily="18" charset="0"/>
              </a:rPr>
              <a:t>y = ( a &gt;= 65 &amp;&amp; a &lt;= 90 ? 1 : 0 ) ;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2802467" y="4185640"/>
            <a:ext cx="8901804"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Here 1 would be assigned to y if a &gt;=65 &amp;&amp; a &lt;=90 evaluates </a:t>
            </a:r>
            <a:r>
              <a:rPr lang="en-US" dirty="0" smtClean="0">
                <a:latin typeface="Times New Roman" panose="02020603050405020304" pitchFamily="18" charset="0"/>
                <a:cs typeface="Times New Roman" panose="02020603050405020304" pitchFamily="18" charset="0"/>
              </a:rPr>
              <a:t>to true</a:t>
            </a:r>
            <a:r>
              <a:rPr lang="en-US" dirty="0">
                <a:latin typeface="Times New Roman" panose="02020603050405020304" pitchFamily="18" charset="0"/>
                <a:cs typeface="Times New Roman" panose="02020603050405020304" pitchFamily="18" charset="0"/>
              </a:rPr>
              <a:t>, otherwise 0 would be assigned.</a:t>
            </a:r>
          </a:p>
        </p:txBody>
      </p:sp>
    </p:spTree>
    <p:extLst>
      <p:ext uri="{BB962C8B-B14F-4D97-AF65-F5344CB8AC3E}">
        <p14:creationId xmlns:p14="http://schemas.microsoft.com/office/powerpoint/2010/main" val="24701215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6766" y="1228745"/>
            <a:ext cx="8770571" cy="870988"/>
          </a:xfrm>
        </p:spPr>
        <p:txBody>
          <a:bodyPr>
            <a:noAutofit/>
          </a:bodyPr>
          <a:lstStyle/>
          <a:p>
            <a:r>
              <a:rPr lang="en-US" sz="2400" dirty="0"/>
              <a:t>It’s not necessary that the conditional operators should be</a:t>
            </a:r>
            <a:br>
              <a:rPr lang="en-US" sz="2400" dirty="0"/>
            </a:br>
            <a:r>
              <a:rPr lang="en-US" sz="2400" dirty="0"/>
              <a:t>used only in arithmetic statements.</a:t>
            </a:r>
          </a:p>
        </p:txBody>
      </p:sp>
      <p:pic>
        <p:nvPicPr>
          <p:cNvPr id="3" name="Picture 2"/>
          <p:cNvPicPr>
            <a:picLocks noChangeAspect="1"/>
          </p:cNvPicPr>
          <p:nvPr/>
        </p:nvPicPr>
        <p:blipFill>
          <a:blip r:embed="rId2"/>
          <a:stretch>
            <a:fillRect/>
          </a:stretch>
        </p:blipFill>
        <p:spPr>
          <a:xfrm>
            <a:off x="3158676" y="2897715"/>
            <a:ext cx="5294318" cy="1022351"/>
          </a:xfrm>
          <a:prstGeom prst="rect">
            <a:avLst/>
          </a:prstGeom>
        </p:spPr>
      </p:pic>
      <p:pic>
        <p:nvPicPr>
          <p:cNvPr id="4" name="Picture 3"/>
          <p:cNvPicPr>
            <a:picLocks noChangeAspect="1"/>
          </p:cNvPicPr>
          <p:nvPr/>
        </p:nvPicPr>
        <p:blipFill>
          <a:blip r:embed="rId3"/>
          <a:stretch>
            <a:fillRect/>
          </a:stretch>
        </p:blipFill>
        <p:spPr>
          <a:xfrm>
            <a:off x="3502732" y="4616568"/>
            <a:ext cx="7077466" cy="1030699"/>
          </a:xfrm>
          <a:prstGeom prst="rect">
            <a:avLst/>
          </a:prstGeom>
        </p:spPr>
      </p:pic>
    </p:spTree>
    <p:extLst>
      <p:ext uri="{BB962C8B-B14F-4D97-AF65-F5344CB8AC3E}">
        <p14:creationId xmlns:p14="http://schemas.microsoft.com/office/powerpoint/2010/main" val="14730135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4148667" y="2624667"/>
            <a:ext cx="5850996" cy="2951322"/>
          </a:xfrm>
          <a:prstGeom prst="rect">
            <a:avLst/>
          </a:prstGeom>
        </p:spPr>
      </p:pic>
    </p:spTree>
    <p:extLst>
      <p:ext uri="{BB962C8B-B14F-4D97-AF65-F5344CB8AC3E}">
        <p14:creationId xmlns:p14="http://schemas.microsoft.com/office/powerpoint/2010/main" val="18388678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t>
            </a:r>
            <a:endParaRPr lang="en-US" dirty="0"/>
          </a:p>
        </p:txBody>
      </p:sp>
      <p:sp>
        <p:nvSpPr>
          <p:cNvPr id="3" name="Rectangle 2"/>
          <p:cNvSpPr/>
          <p:nvPr/>
        </p:nvSpPr>
        <p:spPr>
          <a:xfrm>
            <a:off x="2933700" y="2374668"/>
            <a:ext cx="8013700" cy="923330"/>
          </a:xfrm>
          <a:prstGeom prst="rect">
            <a:avLst/>
          </a:prstGeom>
        </p:spPr>
        <p:txBody>
          <a:bodyPr wrap="square">
            <a:spAutoFit/>
          </a:bodyPr>
          <a:lstStyle/>
          <a:p>
            <a:r>
              <a:rPr lang="en-US" dirty="0">
                <a:solidFill>
                  <a:srgbClr val="4D5968"/>
                </a:solidFill>
                <a:latin typeface="Nunito Sans"/>
              </a:rPr>
              <a:t>Program for analysis of people of certain age groups who are eligible for getting a suitable job if their condition and norms get satisfied using nested if </a:t>
            </a:r>
            <a:r>
              <a:rPr lang="en-US" dirty="0" smtClean="0">
                <a:solidFill>
                  <a:srgbClr val="4D5968"/>
                </a:solidFill>
                <a:latin typeface="Nunito Sans"/>
              </a:rPr>
              <a:t>else statement.</a:t>
            </a:r>
            <a:endParaRPr lang="en-US" dirty="0"/>
          </a:p>
        </p:txBody>
      </p:sp>
      <p:pic>
        <p:nvPicPr>
          <p:cNvPr id="4" name="Picture 3"/>
          <p:cNvPicPr>
            <a:picLocks noChangeAspect="1"/>
          </p:cNvPicPr>
          <p:nvPr/>
        </p:nvPicPr>
        <p:blipFill>
          <a:blip r:embed="rId2"/>
          <a:stretch>
            <a:fillRect/>
          </a:stretch>
        </p:blipFill>
        <p:spPr>
          <a:xfrm>
            <a:off x="2805112" y="3543605"/>
            <a:ext cx="3180431" cy="2764366"/>
          </a:xfrm>
          <a:prstGeom prst="rect">
            <a:avLst/>
          </a:prstGeom>
        </p:spPr>
      </p:pic>
      <p:pic>
        <p:nvPicPr>
          <p:cNvPr id="5" name="Picture 4"/>
          <p:cNvPicPr>
            <a:picLocks noChangeAspect="1"/>
          </p:cNvPicPr>
          <p:nvPr/>
        </p:nvPicPr>
        <p:blipFill>
          <a:blip r:embed="rId3"/>
          <a:stretch>
            <a:fillRect/>
          </a:stretch>
        </p:blipFill>
        <p:spPr>
          <a:xfrm>
            <a:off x="6069541" y="3060740"/>
            <a:ext cx="5203801" cy="3730096"/>
          </a:xfrm>
          <a:prstGeom prst="rect">
            <a:avLst/>
          </a:prstGeom>
        </p:spPr>
      </p:pic>
    </p:spTree>
    <p:extLst>
      <p:ext uri="{BB962C8B-B14F-4D97-AF65-F5344CB8AC3E}">
        <p14:creationId xmlns:p14="http://schemas.microsoft.com/office/powerpoint/2010/main" val="16502699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 </a:t>
            </a:r>
            <a:endParaRPr lang="en-US" dirty="0"/>
          </a:p>
        </p:txBody>
      </p:sp>
      <p:sp>
        <p:nvSpPr>
          <p:cNvPr id="3" name="Rectangle 2"/>
          <p:cNvSpPr/>
          <p:nvPr/>
        </p:nvSpPr>
        <p:spPr>
          <a:xfrm>
            <a:off x="2836333" y="2321342"/>
            <a:ext cx="4842934" cy="4247317"/>
          </a:xfrm>
          <a:prstGeom prst="rect">
            <a:avLst/>
          </a:prstGeom>
          <a:solidFill>
            <a:schemeClr val="accent2"/>
          </a:solidFill>
        </p:spPr>
        <p:txBody>
          <a:bodyPr wrap="square">
            <a:spAutoFit/>
          </a:bodyPr>
          <a:lstStyle/>
          <a:p>
            <a:r>
              <a:rPr lang="en-US" dirty="0">
                <a:latin typeface="Times New Roman" panose="02020603050405020304" pitchFamily="18" charset="0"/>
                <a:cs typeface="Times New Roman" panose="02020603050405020304" pitchFamily="18" charset="0"/>
              </a:rPr>
              <a:t>#include&lt;stdio.h&gt;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numberPrint</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 a = 1;</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label:</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printf("%d \n", 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a=a+1;</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if (a &lt;= 5)</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goto</a:t>
            </a:r>
            <a:r>
              <a:rPr lang="en-US" dirty="0">
                <a:latin typeface="Times New Roman" panose="02020603050405020304" pitchFamily="18" charset="0"/>
                <a:cs typeface="Times New Roman" panose="02020603050405020304" pitchFamily="18" charset="0"/>
              </a:rPr>
              <a:t> label;</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 main()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numberPrint</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return 0;</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stretch>
            <a:fillRect/>
          </a:stretch>
        </p:blipFill>
        <p:spPr>
          <a:xfrm>
            <a:off x="9329737" y="4067175"/>
            <a:ext cx="847725" cy="1314450"/>
          </a:xfrm>
          <a:prstGeom prst="rect">
            <a:avLst/>
          </a:prstGeom>
        </p:spPr>
      </p:pic>
    </p:spTree>
    <p:extLst>
      <p:ext uri="{BB962C8B-B14F-4D97-AF65-F5344CB8AC3E}">
        <p14:creationId xmlns:p14="http://schemas.microsoft.com/office/powerpoint/2010/main" val="7033751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Rectangle 2"/>
          <p:cNvSpPr/>
          <p:nvPr/>
        </p:nvSpPr>
        <p:spPr>
          <a:xfrm>
            <a:off x="3073399" y="2903772"/>
            <a:ext cx="8034867" cy="2308324"/>
          </a:xfrm>
          <a:prstGeom prst="rect">
            <a:avLst/>
          </a:prstGeom>
        </p:spPr>
        <p:txBody>
          <a:bodyPr wrap="square">
            <a:spAutoFit/>
          </a:bodyPr>
          <a:lstStyle/>
          <a:p>
            <a:r>
              <a:rPr lang="en-US" b="1" dirty="0">
                <a:solidFill>
                  <a:srgbClr val="008000"/>
                </a:solidFill>
                <a:latin typeface="Times New Roman" panose="02020603050405020304" pitchFamily="18" charset="0"/>
                <a:cs typeface="Times New Roman" panose="02020603050405020304" pitchFamily="18" charset="0"/>
              </a:rPr>
              <a:t> Check whether the triangle is equilateral, scalene, or isosceles</a:t>
            </a:r>
            <a:endParaRPr lang="en-US" b="1" dirty="0">
              <a:solidFill>
                <a:srgbClr val="262626"/>
              </a:solidFill>
              <a:latin typeface="Times New Roman" panose="02020603050405020304" pitchFamily="18" charset="0"/>
              <a:cs typeface="Times New Roman" panose="02020603050405020304" pitchFamily="18" charset="0"/>
            </a:endParaRPr>
          </a:p>
          <a:p>
            <a:r>
              <a:rPr lang="en-US" dirty="0">
                <a:solidFill>
                  <a:srgbClr val="262626"/>
                </a:solidFill>
                <a:latin typeface="Times New Roman" panose="02020603050405020304" pitchFamily="18" charset="0"/>
                <a:cs typeface="Times New Roman" panose="02020603050405020304" pitchFamily="18" charset="0"/>
              </a:rPr>
              <a:t>Before writing the program, we should know the properties of isosceles, equilateral, and scalene triangles.</a:t>
            </a:r>
          </a:p>
          <a:p>
            <a:r>
              <a:rPr lang="en-US" b="1" dirty="0">
                <a:solidFill>
                  <a:srgbClr val="262626"/>
                </a:solidFill>
                <a:latin typeface="Times New Roman" panose="02020603050405020304" pitchFamily="18" charset="0"/>
                <a:cs typeface="Times New Roman" panose="02020603050405020304" pitchFamily="18" charset="0"/>
              </a:rPr>
              <a:t>Isosceles triangle:</a:t>
            </a:r>
            <a:r>
              <a:rPr lang="en-US" dirty="0">
                <a:solidFill>
                  <a:srgbClr val="262626"/>
                </a:solidFill>
                <a:latin typeface="Times New Roman" panose="02020603050405020304" pitchFamily="18" charset="0"/>
                <a:cs typeface="Times New Roman" panose="02020603050405020304" pitchFamily="18" charset="0"/>
              </a:rPr>
              <a:t> In geometry, an isosceles triangle is a triangle that has two sides of equal length.</a:t>
            </a:r>
          </a:p>
          <a:p>
            <a:r>
              <a:rPr lang="en-US" b="1" dirty="0">
                <a:solidFill>
                  <a:srgbClr val="262626"/>
                </a:solidFill>
                <a:latin typeface="Times New Roman" panose="02020603050405020304" pitchFamily="18" charset="0"/>
                <a:cs typeface="Times New Roman" panose="02020603050405020304" pitchFamily="18" charset="0"/>
              </a:rPr>
              <a:t>Equilateral triangle:</a:t>
            </a:r>
            <a:r>
              <a:rPr lang="en-US" dirty="0">
                <a:solidFill>
                  <a:srgbClr val="262626"/>
                </a:solidFill>
                <a:latin typeface="Times New Roman" panose="02020603050405020304" pitchFamily="18" charset="0"/>
                <a:cs typeface="Times New Roman" panose="02020603050405020304" pitchFamily="18" charset="0"/>
              </a:rPr>
              <a:t> In geometry, an equilateral triangle is a triangle in which all three sides are equal.</a:t>
            </a:r>
          </a:p>
          <a:p>
            <a:r>
              <a:rPr lang="en-US" b="1" dirty="0">
                <a:solidFill>
                  <a:srgbClr val="262626"/>
                </a:solidFill>
                <a:latin typeface="Times New Roman" panose="02020603050405020304" pitchFamily="18" charset="0"/>
                <a:cs typeface="Times New Roman" panose="02020603050405020304" pitchFamily="18" charset="0"/>
              </a:rPr>
              <a:t>Scalene triangle:</a:t>
            </a:r>
            <a:r>
              <a:rPr lang="en-US" dirty="0">
                <a:solidFill>
                  <a:srgbClr val="262626"/>
                </a:solidFill>
                <a:latin typeface="Times New Roman" panose="02020603050405020304" pitchFamily="18" charset="0"/>
                <a:cs typeface="Times New Roman" panose="02020603050405020304" pitchFamily="18" charset="0"/>
              </a:rPr>
              <a:t> A scalene triangle is a triangle that has three unequal sides.</a:t>
            </a:r>
            <a:endParaRPr lang="en-US" b="0" i="0" u="none" strike="noStrike" dirty="0">
              <a:solidFill>
                <a:srgbClr val="262626"/>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50942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77734" y="0"/>
            <a:ext cx="6096000" cy="7725192"/>
          </a:xfrm>
          <a:prstGeom prst="rect">
            <a:avLst/>
          </a:prstGeom>
        </p:spPr>
        <p:txBody>
          <a:bodyPr>
            <a:spAutoFit/>
          </a:bodyPr>
          <a:lstStyle/>
          <a:p>
            <a:r>
              <a:rPr lang="en-US" sz="1600" dirty="0">
                <a:solidFill>
                  <a:srgbClr val="9999AA"/>
                </a:solidFill>
                <a:latin typeface="inherit"/>
              </a:rPr>
              <a:t>#include &lt;stdio.h&gt;</a:t>
            </a:r>
            <a:endParaRPr lang="en-US" sz="1600" dirty="0">
              <a:solidFill>
                <a:srgbClr val="AAAAAA"/>
              </a:solidFill>
              <a:latin typeface="Source Code Pro"/>
            </a:endParaRPr>
          </a:p>
          <a:p>
            <a:r>
              <a:rPr lang="en-US" sz="1600" dirty="0">
                <a:solidFill>
                  <a:srgbClr val="000000"/>
                </a:solidFill>
                <a:latin typeface="inherit"/>
              </a:rPr>
              <a:t>int </a:t>
            </a:r>
            <a:r>
              <a:rPr lang="en-US" sz="1600" dirty="0">
                <a:solidFill>
                  <a:srgbClr val="0086B3"/>
                </a:solidFill>
                <a:latin typeface="inherit"/>
              </a:rPr>
              <a:t>main</a:t>
            </a:r>
            <a:r>
              <a:rPr lang="en-US" sz="1600" dirty="0">
                <a:solidFill>
                  <a:srgbClr val="777777"/>
                </a:solidFill>
                <a:latin typeface="inherit"/>
              </a:rPr>
              <a:t>(</a:t>
            </a:r>
            <a:r>
              <a:rPr lang="en-US" sz="1600" b="1" dirty="0">
                <a:solidFill>
                  <a:srgbClr val="286491"/>
                </a:solidFill>
                <a:latin typeface="inherit"/>
              </a:rPr>
              <a:t>void</a:t>
            </a:r>
            <a:r>
              <a:rPr lang="en-US" sz="1600" dirty="0">
                <a:solidFill>
                  <a:srgbClr val="777777"/>
                </a:solidFill>
                <a:latin typeface="inherit"/>
              </a:rPr>
              <a:t>)</a:t>
            </a:r>
            <a:endParaRPr lang="en-US" sz="1600" dirty="0">
              <a:solidFill>
                <a:srgbClr val="AAAAAA"/>
              </a:solidFill>
              <a:latin typeface="Source Code Pro"/>
            </a:endParaRPr>
          </a:p>
          <a:p>
            <a:r>
              <a:rPr lang="en-US" sz="1600" dirty="0">
                <a:solidFill>
                  <a:srgbClr val="777777"/>
                </a:solidFill>
                <a:latin typeface="inherit"/>
              </a:rPr>
              <a:t>{</a:t>
            </a:r>
            <a:endParaRPr lang="en-US" sz="1600" dirty="0">
              <a:solidFill>
                <a:srgbClr val="AAAAAA"/>
              </a:solidFill>
              <a:latin typeface="Source Code Pro"/>
            </a:endParaRPr>
          </a:p>
          <a:p>
            <a:r>
              <a:rPr lang="en-US" sz="1600" dirty="0">
                <a:solidFill>
                  <a:srgbClr val="000000"/>
                </a:solidFill>
                <a:latin typeface="inherit"/>
              </a:rPr>
              <a:t>int triSide1, triSide2, triSide3;</a:t>
            </a:r>
            <a:endParaRPr lang="en-US" sz="1600" dirty="0">
              <a:solidFill>
                <a:srgbClr val="AAAAAA"/>
              </a:solidFill>
              <a:latin typeface="Source Code Pro"/>
            </a:endParaRPr>
          </a:p>
          <a:p>
            <a:r>
              <a:rPr lang="en-US" sz="1600" dirty="0">
                <a:solidFill>
                  <a:srgbClr val="9999AA"/>
                </a:solidFill>
                <a:latin typeface="inherit"/>
              </a:rPr>
              <a:t>/* Get sides of a triangle from the user */</a:t>
            </a:r>
            <a:endParaRPr lang="en-US" sz="1600" dirty="0">
              <a:solidFill>
                <a:srgbClr val="AAAAAA"/>
              </a:solidFill>
              <a:latin typeface="Source Code Pro"/>
            </a:endParaRPr>
          </a:p>
          <a:p>
            <a:r>
              <a:rPr lang="en-US" sz="1600" dirty="0">
                <a:solidFill>
                  <a:srgbClr val="0086B3"/>
                </a:solidFill>
                <a:latin typeface="inherit"/>
              </a:rPr>
              <a:t>printf</a:t>
            </a:r>
            <a:r>
              <a:rPr lang="en-US" sz="1600" dirty="0">
                <a:solidFill>
                  <a:srgbClr val="777777"/>
                </a:solidFill>
                <a:latin typeface="inherit"/>
              </a:rPr>
              <a:t>(</a:t>
            </a:r>
            <a:r>
              <a:rPr lang="en-US" sz="1600" dirty="0">
                <a:solidFill>
                  <a:srgbClr val="DD1144"/>
                </a:solidFill>
                <a:latin typeface="inherit"/>
              </a:rPr>
              <a:t>"\n Enter first side of triangle: = "</a:t>
            </a:r>
            <a:r>
              <a:rPr lang="en-US" sz="1600" dirty="0">
                <a:solidFill>
                  <a:srgbClr val="777777"/>
                </a:solidFill>
                <a:latin typeface="inherit"/>
              </a:rPr>
              <a:t>)</a:t>
            </a:r>
            <a:r>
              <a:rPr lang="en-US" sz="1600" dirty="0">
                <a:solidFill>
                  <a:srgbClr val="000000"/>
                </a:solidFill>
                <a:latin typeface="inherit"/>
              </a:rPr>
              <a:t>;</a:t>
            </a:r>
            <a:endParaRPr lang="en-US" sz="1600" dirty="0">
              <a:solidFill>
                <a:srgbClr val="AAAAAA"/>
              </a:solidFill>
              <a:latin typeface="Source Code Pro"/>
            </a:endParaRPr>
          </a:p>
          <a:p>
            <a:r>
              <a:rPr lang="en-US" sz="1600" dirty="0">
                <a:solidFill>
                  <a:srgbClr val="0086B3"/>
                </a:solidFill>
                <a:latin typeface="inherit"/>
              </a:rPr>
              <a:t>scanf</a:t>
            </a:r>
            <a:r>
              <a:rPr lang="en-US" sz="1600" dirty="0">
                <a:solidFill>
                  <a:srgbClr val="777777"/>
                </a:solidFill>
                <a:latin typeface="inherit"/>
              </a:rPr>
              <a:t>(</a:t>
            </a:r>
            <a:r>
              <a:rPr lang="en-US" sz="1600" dirty="0">
                <a:solidFill>
                  <a:srgbClr val="DD1144"/>
                </a:solidFill>
                <a:latin typeface="inherit"/>
              </a:rPr>
              <a:t>"%d"</a:t>
            </a:r>
            <a:r>
              <a:rPr lang="en-US" sz="1600" dirty="0">
                <a:solidFill>
                  <a:srgbClr val="000000"/>
                </a:solidFill>
                <a:latin typeface="inherit"/>
              </a:rPr>
              <a:t>, &amp;triSide1</a:t>
            </a:r>
            <a:r>
              <a:rPr lang="en-US" sz="1600" dirty="0">
                <a:solidFill>
                  <a:srgbClr val="777777"/>
                </a:solidFill>
                <a:latin typeface="inherit"/>
              </a:rPr>
              <a:t>)</a:t>
            </a:r>
            <a:r>
              <a:rPr lang="en-US" sz="1600" dirty="0">
                <a:solidFill>
                  <a:srgbClr val="000000"/>
                </a:solidFill>
                <a:latin typeface="inherit"/>
              </a:rPr>
              <a:t>;</a:t>
            </a:r>
            <a:endParaRPr lang="en-US" sz="1600" dirty="0">
              <a:solidFill>
                <a:srgbClr val="AAAAAA"/>
              </a:solidFill>
              <a:latin typeface="Source Code Pro"/>
            </a:endParaRPr>
          </a:p>
          <a:p>
            <a:r>
              <a:rPr lang="en-US" sz="1600" dirty="0">
                <a:solidFill>
                  <a:srgbClr val="0086B3"/>
                </a:solidFill>
                <a:latin typeface="inherit"/>
              </a:rPr>
              <a:t>printf</a:t>
            </a:r>
            <a:r>
              <a:rPr lang="en-US" sz="1600" dirty="0">
                <a:solidFill>
                  <a:srgbClr val="777777"/>
                </a:solidFill>
                <a:latin typeface="inherit"/>
              </a:rPr>
              <a:t>(</a:t>
            </a:r>
            <a:r>
              <a:rPr lang="en-US" sz="1600" dirty="0">
                <a:solidFill>
                  <a:srgbClr val="DD1144"/>
                </a:solidFill>
                <a:latin typeface="inherit"/>
              </a:rPr>
              <a:t>"\n Enter second side of triangle: = "</a:t>
            </a:r>
            <a:r>
              <a:rPr lang="en-US" sz="1600" dirty="0">
                <a:solidFill>
                  <a:srgbClr val="777777"/>
                </a:solidFill>
                <a:latin typeface="inherit"/>
              </a:rPr>
              <a:t>)</a:t>
            </a:r>
            <a:r>
              <a:rPr lang="en-US" sz="1600" dirty="0">
                <a:solidFill>
                  <a:srgbClr val="000000"/>
                </a:solidFill>
                <a:latin typeface="inherit"/>
              </a:rPr>
              <a:t>;</a:t>
            </a:r>
            <a:endParaRPr lang="en-US" sz="1600" dirty="0">
              <a:solidFill>
                <a:srgbClr val="AAAAAA"/>
              </a:solidFill>
              <a:latin typeface="Source Code Pro"/>
            </a:endParaRPr>
          </a:p>
          <a:p>
            <a:r>
              <a:rPr lang="en-US" sz="1600" dirty="0">
                <a:solidFill>
                  <a:srgbClr val="0086B3"/>
                </a:solidFill>
                <a:latin typeface="inherit"/>
              </a:rPr>
              <a:t>scanf</a:t>
            </a:r>
            <a:r>
              <a:rPr lang="en-US" sz="1600" dirty="0">
                <a:solidFill>
                  <a:srgbClr val="777777"/>
                </a:solidFill>
                <a:latin typeface="inherit"/>
              </a:rPr>
              <a:t>(</a:t>
            </a:r>
            <a:r>
              <a:rPr lang="en-US" sz="1600" dirty="0">
                <a:solidFill>
                  <a:srgbClr val="DD1144"/>
                </a:solidFill>
                <a:latin typeface="inherit"/>
              </a:rPr>
              <a:t>"%d"</a:t>
            </a:r>
            <a:r>
              <a:rPr lang="en-US" sz="1600" dirty="0">
                <a:solidFill>
                  <a:srgbClr val="000000"/>
                </a:solidFill>
                <a:latin typeface="inherit"/>
              </a:rPr>
              <a:t>,&amp;triSide2</a:t>
            </a:r>
            <a:r>
              <a:rPr lang="en-US" sz="1600" dirty="0">
                <a:solidFill>
                  <a:srgbClr val="777777"/>
                </a:solidFill>
                <a:latin typeface="inherit"/>
              </a:rPr>
              <a:t>)</a:t>
            </a:r>
            <a:r>
              <a:rPr lang="en-US" sz="1600" dirty="0">
                <a:solidFill>
                  <a:srgbClr val="000000"/>
                </a:solidFill>
                <a:latin typeface="inherit"/>
              </a:rPr>
              <a:t>;</a:t>
            </a:r>
            <a:endParaRPr lang="en-US" sz="1600" dirty="0">
              <a:solidFill>
                <a:srgbClr val="AAAAAA"/>
              </a:solidFill>
              <a:latin typeface="Source Code Pro"/>
            </a:endParaRPr>
          </a:p>
          <a:p>
            <a:r>
              <a:rPr lang="en-US" sz="1600" dirty="0">
                <a:solidFill>
                  <a:srgbClr val="0086B3"/>
                </a:solidFill>
                <a:latin typeface="inherit"/>
              </a:rPr>
              <a:t>printf</a:t>
            </a:r>
            <a:r>
              <a:rPr lang="en-US" sz="1600" dirty="0">
                <a:solidFill>
                  <a:srgbClr val="777777"/>
                </a:solidFill>
                <a:latin typeface="inherit"/>
              </a:rPr>
              <a:t>(</a:t>
            </a:r>
            <a:r>
              <a:rPr lang="en-US" sz="1600" dirty="0">
                <a:solidFill>
                  <a:srgbClr val="DD1144"/>
                </a:solidFill>
                <a:latin typeface="inherit"/>
              </a:rPr>
              <a:t>"\n Enter third side of triangle: = "</a:t>
            </a:r>
            <a:r>
              <a:rPr lang="en-US" sz="1600" dirty="0">
                <a:solidFill>
                  <a:srgbClr val="777777"/>
                </a:solidFill>
                <a:latin typeface="inherit"/>
              </a:rPr>
              <a:t>)</a:t>
            </a:r>
            <a:r>
              <a:rPr lang="en-US" sz="1600" dirty="0">
                <a:solidFill>
                  <a:srgbClr val="000000"/>
                </a:solidFill>
                <a:latin typeface="inherit"/>
              </a:rPr>
              <a:t>;</a:t>
            </a:r>
            <a:endParaRPr lang="en-US" sz="1600" dirty="0">
              <a:solidFill>
                <a:srgbClr val="AAAAAA"/>
              </a:solidFill>
              <a:latin typeface="Source Code Pro"/>
            </a:endParaRPr>
          </a:p>
          <a:p>
            <a:r>
              <a:rPr lang="en-US" sz="1600" dirty="0">
                <a:solidFill>
                  <a:srgbClr val="0086B3"/>
                </a:solidFill>
                <a:latin typeface="inherit"/>
              </a:rPr>
              <a:t>scanf</a:t>
            </a:r>
            <a:r>
              <a:rPr lang="en-US" sz="1600" dirty="0">
                <a:solidFill>
                  <a:srgbClr val="777777"/>
                </a:solidFill>
                <a:latin typeface="inherit"/>
              </a:rPr>
              <a:t>(</a:t>
            </a:r>
            <a:r>
              <a:rPr lang="en-US" sz="1600" dirty="0">
                <a:solidFill>
                  <a:srgbClr val="DD1144"/>
                </a:solidFill>
                <a:latin typeface="inherit"/>
              </a:rPr>
              <a:t>"%d"</a:t>
            </a:r>
            <a:r>
              <a:rPr lang="en-US" sz="1600" dirty="0">
                <a:solidFill>
                  <a:srgbClr val="000000"/>
                </a:solidFill>
                <a:latin typeface="inherit"/>
              </a:rPr>
              <a:t>,&amp;triSide3</a:t>
            </a:r>
            <a:r>
              <a:rPr lang="en-US" sz="1600" dirty="0">
                <a:solidFill>
                  <a:srgbClr val="777777"/>
                </a:solidFill>
                <a:latin typeface="inherit"/>
              </a:rPr>
              <a:t>)</a:t>
            </a:r>
            <a:r>
              <a:rPr lang="en-US" sz="1600" dirty="0">
                <a:solidFill>
                  <a:srgbClr val="000000"/>
                </a:solidFill>
                <a:latin typeface="inherit"/>
              </a:rPr>
              <a:t>;</a:t>
            </a:r>
            <a:endParaRPr lang="en-US" sz="1600" dirty="0">
              <a:solidFill>
                <a:srgbClr val="AAAAAA"/>
              </a:solidFill>
              <a:latin typeface="Source Code Pro"/>
            </a:endParaRPr>
          </a:p>
          <a:p>
            <a:r>
              <a:rPr lang="en-US" sz="1600" b="1" dirty="0">
                <a:solidFill>
                  <a:srgbClr val="286491"/>
                </a:solidFill>
                <a:latin typeface="inherit"/>
              </a:rPr>
              <a:t>if</a:t>
            </a:r>
            <a:r>
              <a:rPr lang="en-US" sz="1600" dirty="0">
                <a:solidFill>
                  <a:srgbClr val="777777"/>
                </a:solidFill>
                <a:latin typeface="inherit"/>
              </a:rPr>
              <a:t>((</a:t>
            </a:r>
            <a:r>
              <a:rPr lang="en-US" sz="1600" dirty="0">
                <a:solidFill>
                  <a:srgbClr val="000000"/>
                </a:solidFill>
                <a:latin typeface="inherit"/>
              </a:rPr>
              <a:t>triSide1==triSide2</a:t>
            </a:r>
            <a:r>
              <a:rPr lang="en-US" sz="1600" dirty="0">
                <a:solidFill>
                  <a:srgbClr val="777777"/>
                </a:solidFill>
                <a:latin typeface="inherit"/>
              </a:rPr>
              <a:t>)</a:t>
            </a:r>
            <a:r>
              <a:rPr lang="en-US" sz="1600" dirty="0">
                <a:solidFill>
                  <a:srgbClr val="000000"/>
                </a:solidFill>
                <a:latin typeface="inherit"/>
              </a:rPr>
              <a:t> </a:t>
            </a:r>
            <a:r>
              <a:rPr lang="en-US" sz="1600" dirty="0">
                <a:solidFill>
                  <a:srgbClr val="777777"/>
                </a:solidFill>
                <a:latin typeface="inherit"/>
              </a:rPr>
              <a:t>&amp;&amp;</a:t>
            </a:r>
            <a:r>
              <a:rPr lang="en-US" sz="1600" dirty="0">
                <a:solidFill>
                  <a:srgbClr val="000000"/>
                </a:solidFill>
                <a:latin typeface="inherit"/>
              </a:rPr>
              <a:t> </a:t>
            </a:r>
            <a:r>
              <a:rPr lang="en-US" sz="1600" dirty="0">
                <a:solidFill>
                  <a:srgbClr val="777777"/>
                </a:solidFill>
                <a:latin typeface="inherit"/>
              </a:rPr>
              <a:t>(</a:t>
            </a:r>
            <a:r>
              <a:rPr lang="en-US" sz="1600" dirty="0">
                <a:solidFill>
                  <a:srgbClr val="000000"/>
                </a:solidFill>
                <a:latin typeface="inherit"/>
              </a:rPr>
              <a:t>triSide2==triSide3</a:t>
            </a:r>
            <a:r>
              <a:rPr lang="en-US" sz="1600" dirty="0">
                <a:solidFill>
                  <a:srgbClr val="777777"/>
                </a:solidFill>
                <a:latin typeface="inherit"/>
              </a:rPr>
              <a:t>))</a:t>
            </a:r>
            <a:endParaRPr lang="en-US" sz="1600" dirty="0">
              <a:solidFill>
                <a:srgbClr val="AAAAAA"/>
              </a:solidFill>
              <a:latin typeface="Source Code Pro"/>
            </a:endParaRPr>
          </a:p>
          <a:p>
            <a:r>
              <a:rPr lang="en-US" sz="1600" dirty="0">
                <a:solidFill>
                  <a:srgbClr val="777777"/>
                </a:solidFill>
                <a:latin typeface="inherit"/>
              </a:rPr>
              <a:t>{</a:t>
            </a:r>
            <a:endParaRPr lang="en-US" sz="1600" dirty="0">
              <a:solidFill>
                <a:srgbClr val="AAAAAA"/>
              </a:solidFill>
              <a:latin typeface="Source Code Pro"/>
            </a:endParaRPr>
          </a:p>
          <a:p>
            <a:r>
              <a:rPr lang="en-US" sz="1600" dirty="0">
                <a:solidFill>
                  <a:srgbClr val="9999AA"/>
                </a:solidFill>
                <a:latin typeface="inherit"/>
              </a:rPr>
              <a:t>/* If all sides are equal, then Equilateral triangle*/</a:t>
            </a:r>
            <a:endParaRPr lang="en-US" sz="1600" dirty="0">
              <a:solidFill>
                <a:srgbClr val="AAAAAA"/>
              </a:solidFill>
              <a:latin typeface="Source Code Pro"/>
            </a:endParaRPr>
          </a:p>
          <a:p>
            <a:r>
              <a:rPr lang="en-US" sz="1600" dirty="0">
                <a:solidFill>
                  <a:srgbClr val="0086B3"/>
                </a:solidFill>
                <a:latin typeface="inherit"/>
              </a:rPr>
              <a:t>printf</a:t>
            </a:r>
            <a:r>
              <a:rPr lang="en-US" sz="1600" dirty="0">
                <a:solidFill>
                  <a:srgbClr val="777777"/>
                </a:solidFill>
                <a:latin typeface="inherit"/>
              </a:rPr>
              <a:t>(</a:t>
            </a:r>
            <a:r>
              <a:rPr lang="en-US" sz="1600" dirty="0">
                <a:solidFill>
                  <a:srgbClr val="DD1144"/>
                </a:solidFill>
                <a:latin typeface="inherit"/>
              </a:rPr>
              <a:t>"\n Equilateral triangle.\n\n"</a:t>
            </a:r>
            <a:r>
              <a:rPr lang="en-US" sz="1600" dirty="0">
                <a:solidFill>
                  <a:srgbClr val="777777"/>
                </a:solidFill>
                <a:latin typeface="inherit"/>
              </a:rPr>
              <a:t>)</a:t>
            </a:r>
            <a:r>
              <a:rPr lang="en-US" sz="1600" dirty="0">
                <a:solidFill>
                  <a:srgbClr val="000000"/>
                </a:solidFill>
                <a:latin typeface="inherit"/>
              </a:rPr>
              <a:t>;</a:t>
            </a:r>
            <a:endParaRPr lang="en-US" sz="1600" dirty="0">
              <a:solidFill>
                <a:srgbClr val="AAAAAA"/>
              </a:solidFill>
              <a:latin typeface="Source Code Pro"/>
            </a:endParaRPr>
          </a:p>
          <a:p>
            <a:r>
              <a:rPr lang="en-US" sz="1600" dirty="0">
                <a:solidFill>
                  <a:srgbClr val="777777"/>
                </a:solidFill>
                <a:latin typeface="inherit"/>
              </a:rPr>
              <a:t>}</a:t>
            </a:r>
            <a:endParaRPr lang="en-US" sz="1600" dirty="0">
              <a:solidFill>
                <a:srgbClr val="AAAAAA"/>
              </a:solidFill>
              <a:latin typeface="Source Code Pro"/>
            </a:endParaRPr>
          </a:p>
          <a:p>
            <a:r>
              <a:rPr lang="en-US" sz="1600" b="1" dirty="0">
                <a:solidFill>
                  <a:srgbClr val="286491"/>
                </a:solidFill>
                <a:latin typeface="inherit"/>
              </a:rPr>
              <a:t>else</a:t>
            </a:r>
            <a:r>
              <a:rPr lang="en-US" sz="1600" dirty="0">
                <a:solidFill>
                  <a:srgbClr val="000000"/>
                </a:solidFill>
                <a:latin typeface="inherit"/>
              </a:rPr>
              <a:t> </a:t>
            </a:r>
            <a:r>
              <a:rPr lang="en-US" sz="1600" b="1" dirty="0">
                <a:solidFill>
                  <a:srgbClr val="286491"/>
                </a:solidFill>
                <a:latin typeface="inherit"/>
              </a:rPr>
              <a:t>if</a:t>
            </a:r>
            <a:r>
              <a:rPr lang="en-US" sz="1600" dirty="0">
                <a:solidFill>
                  <a:srgbClr val="777777"/>
                </a:solidFill>
                <a:latin typeface="inherit"/>
              </a:rPr>
              <a:t>((</a:t>
            </a:r>
            <a:r>
              <a:rPr lang="en-US" sz="1600" dirty="0">
                <a:solidFill>
                  <a:srgbClr val="000000"/>
                </a:solidFill>
                <a:latin typeface="inherit"/>
              </a:rPr>
              <a:t>triSide1==triSide2</a:t>
            </a:r>
            <a:r>
              <a:rPr lang="en-US" sz="1600" dirty="0">
                <a:solidFill>
                  <a:srgbClr val="777777"/>
                </a:solidFill>
                <a:latin typeface="inherit"/>
              </a:rPr>
              <a:t>)</a:t>
            </a:r>
            <a:r>
              <a:rPr lang="en-US" sz="1600" dirty="0">
                <a:solidFill>
                  <a:srgbClr val="000000"/>
                </a:solidFill>
                <a:latin typeface="inherit"/>
              </a:rPr>
              <a:t> </a:t>
            </a:r>
            <a:r>
              <a:rPr lang="en-US" sz="1600" dirty="0">
                <a:solidFill>
                  <a:srgbClr val="777777"/>
                </a:solidFill>
                <a:latin typeface="inherit"/>
              </a:rPr>
              <a:t>||</a:t>
            </a:r>
            <a:r>
              <a:rPr lang="en-US" sz="1600" dirty="0">
                <a:solidFill>
                  <a:srgbClr val="000000"/>
                </a:solidFill>
                <a:latin typeface="inherit"/>
              </a:rPr>
              <a:t> </a:t>
            </a:r>
            <a:r>
              <a:rPr lang="en-US" sz="1600" dirty="0">
                <a:solidFill>
                  <a:srgbClr val="777777"/>
                </a:solidFill>
                <a:latin typeface="inherit"/>
              </a:rPr>
              <a:t>(</a:t>
            </a:r>
            <a:r>
              <a:rPr lang="en-US" sz="1600" dirty="0">
                <a:solidFill>
                  <a:srgbClr val="000000"/>
                </a:solidFill>
                <a:latin typeface="inherit"/>
              </a:rPr>
              <a:t>triSide1==triSide3</a:t>
            </a:r>
            <a:r>
              <a:rPr lang="en-US" sz="1600" dirty="0">
                <a:solidFill>
                  <a:srgbClr val="777777"/>
                </a:solidFill>
                <a:latin typeface="inherit"/>
              </a:rPr>
              <a:t>)</a:t>
            </a:r>
            <a:r>
              <a:rPr lang="en-US" sz="1600" dirty="0">
                <a:solidFill>
                  <a:srgbClr val="000000"/>
                </a:solidFill>
                <a:latin typeface="inherit"/>
              </a:rPr>
              <a:t> </a:t>
            </a:r>
            <a:r>
              <a:rPr lang="en-US" sz="1600" dirty="0">
                <a:solidFill>
                  <a:srgbClr val="777777"/>
                </a:solidFill>
                <a:latin typeface="inherit"/>
              </a:rPr>
              <a:t>||</a:t>
            </a:r>
            <a:r>
              <a:rPr lang="en-US" sz="1600" dirty="0">
                <a:solidFill>
                  <a:srgbClr val="000000"/>
                </a:solidFill>
                <a:latin typeface="inherit"/>
              </a:rPr>
              <a:t> </a:t>
            </a:r>
            <a:r>
              <a:rPr lang="en-US" sz="1600" dirty="0">
                <a:solidFill>
                  <a:srgbClr val="777777"/>
                </a:solidFill>
                <a:latin typeface="inherit"/>
              </a:rPr>
              <a:t>(</a:t>
            </a:r>
            <a:r>
              <a:rPr lang="en-US" sz="1600" dirty="0">
                <a:solidFill>
                  <a:srgbClr val="000000"/>
                </a:solidFill>
                <a:latin typeface="inherit"/>
              </a:rPr>
              <a:t>triSide2==triSide3</a:t>
            </a:r>
            <a:r>
              <a:rPr lang="en-US" sz="1600" dirty="0">
                <a:solidFill>
                  <a:srgbClr val="777777"/>
                </a:solidFill>
                <a:latin typeface="inherit"/>
              </a:rPr>
              <a:t>))</a:t>
            </a:r>
            <a:endParaRPr lang="en-US" sz="1600" dirty="0">
              <a:solidFill>
                <a:srgbClr val="AAAAAA"/>
              </a:solidFill>
              <a:latin typeface="Source Code Pro"/>
            </a:endParaRPr>
          </a:p>
          <a:p>
            <a:r>
              <a:rPr lang="en-US" sz="1600" dirty="0">
                <a:solidFill>
                  <a:srgbClr val="777777"/>
                </a:solidFill>
                <a:latin typeface="inherit"/>
              </a:rPr>
              <a:t>{</a:t>
            </a:r>
            <a:endParaRPr lang="en-US" sz="1600" dirty="0">
              <a:solidFill>
                <a:srgbClr val="AAAAAA"/>
              </a:solidFill>
              <a:latin typeface="Source Code Pro"/>
            </a:endParaRPr>
          </a:p>
          <a:p>
            <a:r>
              <a:rPr lang="en-US" sz="1600" dirty="0">
                <a:solidFill>
                  <a:srgbClr val="9999AA"/>
                </a:solidFill>
                <a:latin typeface="inherit"/>
              </a:rPr>
              <a:t>/* If two sides are equal, then Isosceles triangle*/</a:t>
            </a:r>
            <a:endParaRPr lang="en-US" sz="1600" dirty="0">
              <a:solidFill>
                <a:srgbClr val="AAAAAA"/>
              </a:solidFill>
              <a:latin typeface="Source Code Pro"/>
            </a:endParaRPr>
          </a:p>
          <a:p>
            <a:r>
              <a:rPr lang="en-US" sz="1600" dirty="0">
                <a:solidFill>
                  <a:srgbClr val="0086B3"/>
                </a:solidFill>
                <a:latin typeface="inherit"/>
              </a:rPr>
              <a:t>printf</a:t>
            </a:r>
            <a:r>
              <a:rPr lang="en-US" sz="1600" dirty="0">
                <a:solidFill>
                  <a:srgbClr val="777777"/>
                </a:solidFill>
                <a:latin typeface="inherit"/>
              </a:rPr>
              <a:t>(</a:t>
            </a:r>
            <a:r>
              <a:rPr lang="en-US" sz="1600" dirty="0">
                <a:solidFill>
                  <a:srgbClr val="DD1144"/>
                </a:solidFill>
                <a:latin typeface="inherit"/>
              </a:rPr>
              <a:t>"\n Isosceles triangle.\n\n"</a:t>
            </a:r>
            <a:r>
              <a:rPr lang="en-US" sz="1600" dirty="0">
                <a:solidFill>
                  <a:srgbClr val="777777"/>
                </a:solidFill>
                <a:latin typeface="inherit"/>
              </a:rPr>
              <a:t>)</a:t>
            </a:r>
            <a:r>
              <a:rPr lang="en-US" sz="1600" dirty="0">
                <a:solidFill>
                  <a:srgbClr val="000000"/>
                </a:solidFill>
                <a:latin typeface="inherit"/>
              </a:rPr>
              <a:t>;</a:t>
            </a:r>
            <a:endParaRPr lang="en-US" sz="1600" dirty="0">
              <a:solidFill>
                <a:srgbClr val="AAAAAA"/>
              </a:solidFill>
              <a:latin typeface="Source Code Pro"/>
            </a:endParaRPr>
          </a:p>
          <a:p>
            <a:r>
              <a:rPr lang="en-US" sz="1600" dirty="0">
                <a:solidFill>
                  <a:srgbClr val="777777"/>
                </a:solidFill>
                <a:latin typeface="inherit"/>
              </a:rPr>
              <a:t>}</a:t>
            </a:r>
            <a:endParaRPr lang="en-US" sz="1600" dirty="0">
              <a:solidFill>
                <a:srgbClr val="AAAAAA"/>
              </a:solidFill>
              <a:latin typeface="Source Code Pro"/>
            </a:endParaRPr>
          </a:p>
          <a:p>
            <a:r>
              <a:rPr lang="en-US" sz="1600" b="1" dirty="0">
                <a:solidFill>
                  <a:srgbClr val="286491"/>
                </a:solidFill>
                <a:latin typeface="inherit"/>
              </a:rPr>
              <a:t>else</a:t>
            </a:r>
            <a:endParaRPr lang="en-US" sz="1600" dirty="0">
              <a:solidFill>
                <a:srgbClr val="AAAAAA"/>
              </a:solidFill>
              <a:latin typeface="Source Code Pro"/>
            </a:endParaRPr>
          </a:p>
          <a:p>
            <a:r>
              <a:rPr lang="en-US" sz="1600" dirty="0">
                <a:solidFill>
                  <a:srgbClr val="777777"/>
                </a:solidFill>
                <a:latin typeface="inherit"/>
              </a:rPr>
              <a:t>{</a:t>
            </a:r>
            <a:endParaRPr lang="en-US" sz="1600" dirty="0">
              <a:solidFill>
                <a:srgbClr val="AAAAAA"/>
              </a:solidFill>
              <a:latin typeface="Source Code Pro"/>
            </a:endParaRPr>
          </a:p>
          <a:p>
            <a:r>
              <a:rPr lang="en-US" sz="1600" dirty="0">
                <a:solidFill>
                  <a:srgbClr val="9999AA"/>
                </a:solidFill>
                <a:latin typeface="inherit"/>
              </a:rPr>
              <a:t>/* If none sides are equal, then Scalene triangle*/</a:t>
            </a:r>
            <a:endParaRPr lang="en-US" sz="1600" dirty="0">
              <a:solidFill>
                <a:srgbClr val="AAAAAA"/>
              </a:solidFill>
              <a:latin typeface="Source Code Pro"/>
            </a:endParaRPr>
          </a:p>
          <a:p>
            <a:r>
              <a:rPr lang="en-US" sz="1600" dirty="0">
                <a:solidFill>
                  <a:srgbClr val="0086B3"/>
                </a:solidFill>
                <a:latin typeface="inherit"/>
              </a:rPr>
              <a:t>printf</a:t>
            </a:r>
            <a:r>
              <a:rPr lang="en-US" sz="1600" dirty="0">
                <a:solidFill>
                  <a:srgbClr val="777777"/>
                </a:solidFill>
                <a:latin typeface="inherit"/>
              </a:rPr>
              <a:t>(</a:t>
            </a:r>
            <a:r>
              <a:rPr lang="en-US" sz="1600" dirty="0">
                <a:solidFill>
                  <a:srgbClr val="DD1144"/>
                </a:solidFill>
                <a:latin typeface="inherit"/>
              </a:rPr>
              <a:t>"\n Scalene triangle.\n\n"</a:t>
            </a:r>
            <a:r>
              <a:rPr lang="en-US" sz="1600" dirty="0">
                <a:solidFill>
                  <a:srgbClr val="777777"/>
                </a:solidFill>
                <a:latin typeface="inherit"/>
              </a:rPr>
              <a:t>)</a:t>
            </a:r>
            <a:r>
              <a:rPr lang="en-US" sz="1600" dirty="0">
                <a:solidFill>
                  <a:srgbClr val="000000"/>
                </a:solidFill>
                <a:latin typeface="inherit"/>
              </a:rPr>
              <a:t>;</a:t>
            </a:r>
            <a:endParaRPr lang="en-US" sz="1600" dirty="0">
              <a:solidFill>
                <a:srgbClr val="444444"/>
              </a:solidFill>
              <a:latin typeface="Source Code Pro"/>
            </a:endParaRPr>
          </a:p>
          <a:p>
            <a:r>
              <a:rPr lang="en-US" sz="1600" dirty="0">
                <a:solidFill>
                  <a:srgbClr val="777777"/>
                </a:solidFill>
                <a:latin typeface="inherit"/>
              </a:rPr>
              <a:t>}</a:t>
            </a:r>
            <a:endParaRPr lang="en-US" sz="1600" dirty="0">
              <a:solidFill>
                <a:srgbClr val="AAAAAA"/>
              </a:solidFill>
              <a:latin typeface="Source Code Pro"/>
            </a:endParaRPr>
          </a:p>
          <a:p>
            <a:r>
              <a:rPr lang="en-US" sz="1600" b="1" dirty="0">
                <a:solidFill>
                  <a:srgbClr val="286491"/>
                </a:solidFill>
                <a:latin typeface="inherit"/>
              </a:rPr>
              <a:t>return</a:t>
            </a:r>
            <a:r>
              <a:rPr lang="en-US" sz="1600" dirty="0">
                <a:solidFill>
                  <a:srgbClr val="000000"/>
                </a:solidFill>
                <a:latin typeface="inherit"/>
              </a:rPr>
              <a:t> </a:t>
            </a:r>
            <a:r>
              <a:rPr lang="en-US" sz="1600" dirty="0">
                <a:solidFill>
                  <a:srgbClr val="009999"/>
                </a:solidFill>
                <a:latin typeface="inherit"/>
              </a:rPr>
              <a:t>0</a:t>
            </a:r>
            <a:r>
              <a:rPr lang="en-US" sz="1600" dirty="0">
                <a:solidFill>
                  <a:srgbClr val="000000"/>
                </a:solidFill>
                <a:latin typeface="inherit"/>
              </a:rPr>
              <a:t>;</a:t>
            </a:r>
            <a:endParaRPr lang="en-US" sz="1600" dirty="0">
              <a:solidFill>
                <a:srgbClr val="AAAAAA"/>
              </a:solidFill>
              <a:latin typeface="Source Code Pro"/>
            </a:endParaRPr>
          </a:p>
          <a:p>
            <a:r>
              <a:rPr lang="en-US" sz="1600" dirty="0">
                <a:solidFill>
                  <a:srgbClr val="AAAAAA"/>
                </a:solidFill>
                <a:latin typeface="Source Code Pro"/>
              </a:rPr>
              <a:t/>
            </a:r>
            <a:br>
              <a:rPr lang="en-US" sz="1600" dirty="0">
                <a:solidFill>
                  <a:srgbClr val="AAAAAA"/>
                </a:solidFill>
                <a:latin typeface="Source Code Pro"/>
              </a:rPr>
            </a:br>
            <a:endParaRPr lang="en-US" sz="1600" dirty="0"/>
          </a:p>
        </p:txBody>
      </p:sp>
    </p:spTree>
    <p:extLst>
      <p:ext uri="{BB962C8B-B14F-4D97-AF65-F5344CB8AC3E}">
        <p14:creationId xmlns:p14="http://schemas.microsoft.com/office/powerpoint/2010/main" val="3324595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vs bitwise </a:t>
            </a:r>
            <a:r>
              <a:rPr lang="en-US" sz="2800" dirty="0" smtClean="0"/>
              <a:t>(&amp;&amp; or &amp;) (|| or |</a:t>
            </a:r>
            <a:r>
              <a:rPr lang="en-US" sz="3200" dirty="0" smtClean="0"/>
              <a:t>)</a:t>
            </a:r>
            <a:endParaRPr lang="en-US" sz="3200" dirty="0"/>
          </a:p>
        </p:txBody>
      </p:sp>
      <p:sp>
        <p:nvSpPr>
          <p:cNvPr id="3" name="Rectangle 2"/>
          <p:cNvSpPr/>
          <p:nvPr/>
        </p:nvSpPr>
        <p:spPr>
          <a:xfrm>
            <a:off x="2933700" y="2262150"/>
            <a:ext cx="8445500" cy="1569660"/>
          </a:xfrm>
          <a:prstGeom prst="rect">
            <a:avLst/>
          </a:prstGeom>
        </p:spPr>
        <p:txBody>
          <a:bodyPr wrap="square">
            <a:spAutoFit/>
          </a:bodyPr>
          <a:lstStyle/>
          <a:p>
            <a:r>
              <a:rPr lang="en-US" dirty="0">
                <a:solidFill>
                  <a:srgbClr val="273239"/>
                </a:solidFill>
                <a:latin typeface="Times New Roman" panose="02020603050405020304" pitchFamily="18" charset="0"/>
                <a:cs typeface="Times New Roman" panose="02020603050405020304" pitchFamily="18" charset="0"/>
              </a:rPr>
              <a:t>A Bitwise And operator is represented as ‘&amp;’ and a logical operator is represented as ‘&amp;&amp;’. The following are some basic differences between the two operators</a:t>
            </a:r>
            <a:r>
              <a:rPr lang="en-US" dirty="0" smtClean="0">
                <a:solidFill>
                  <a:srgbClr val="273239"/>
                </a:solidFill>
                <a:latin typeface="Times New Roman" panose="02020603050405020304" pitchFamily="18" charset="0"/>
                <a:cs typeface="Times New Roman" panose="02020603050405020304" pitchFamily="18" charset="0"/>
              </a:rPr>
              <a:t>.</a:t>
            </a:r>
          </a:p>
          <a:p>
            <a:endParaRPr lang="en-US" dirty="0" smtClean="0">
              <a:solidFill>
                <a:srgbClr val="273239"/>
              </a:solidFill>
              <a:latin typeface="Times New Roman" panose="02020603050405020304" pitchFamily="18" charset="0"/>
              <a:cs typeface="Times New Roman" panose="02020603050405020304" pitchFamily="18" charset="0"/>
            </a:endParaRPr>
          </a:p>
          <a:p>
            <a:r>
              <a:rPr lang="en-US" sz="1400" dirty="0" smtClean="0">
                <a:solidFill>
                  <a:srgbClr val="273239"/>
                </a:solidFill>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a) </a:t>
            </a:r>
            <a:r>
              <a:rPr lang="en-US" sz="1400" dirty="0">
                <a:latin typeface="Times New Roman" panose="02020603050405020304" pitchFamily="18" charset="0"/>
                <a:cs typeface="Times New Roman" panose="02020603050405020304" pitchFamily="18" charset="0"/>
              </a:rPr>
              <a:t>The logical and operator ‘&amp;&amp;’ expects its operands to be boolean expressions (either 1 or 0) and returns a boolean value. t</a:t>
            </a:r>
            <a:r>
              <a:rPr lang="en-US" sz="1400" dirty="0" smtClean="0">
                <a:latin typeface="Times New Roman" panose="02020603050405020304" pitchFamily="18" charset="0"/>
                <a:cs typeface="Times New Roman" panose="02020603050405020304" pitchFamily="18" charset="0"/>
              </a:rPr>
              <a:t>he </a:t>
            </a:r>
            <a:r>
              <a:rPr lang="en-US" sz="1400" dirty="0">
                <a:latin typeface="Times New Roman" panose="02020603050405020304" pitchFamily="18" charset="0"/>
                <a:cs typeface="Times New Roman" panose="02020603050405020304" pitchFamily="18" charset="0"/>
              </a:rPr>
              <a:t>bitwise and operator ‘&amp;’ work on Integral (short, int, unsigned, char, </a:t>
            </a:r>
            <a:r>
              <a:rPr lang="en-US" sz="1400" dirty="0" err="1">
                <a:latin typeface="Times New Roman" panose="02020603050405020304" pitchFamily="18" charset="0"/>
                <a:cs typeface="Times New Roman" panose="02020603050405020304" pitchFamily="18" charset="0"/>
              </a:rPr>
              <a:t>bool</a:t>
            </a:r>
            <a:r>
              <a:rPr lang="en-US" sz="1400" dirty="0">
                <a:latin typeface="Times New Roman" panose="02020603050405020304" pitchFamily="18" charset="0"/>
                <a:cs typeface="Times New Roman" panose="02020603050405020304" pitchFamily="18" charset="0"/>
              </a:rPr>
              <a:t>, unsigned char, long) values and return Integral value. </a:t>
            </a:r>
          </a:p>
        </p:txBody>
      </p:sp>
      <p:sp>
        <p:nvSpPr>
          <p:cNvPr id="5" name="Rectangle 4"/>
          <p:cNvSpPr/>
          <p:nvPr/>
        </p:nvSpPr>
        <p:spPr>
          <a:xfrm>
            <a:off x="4106334" y="3964900"/>
            <a:ext cx="3894666" cy="28931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1400" dirty="0">
                <a:solidFill>
                  <a:schemeClr val="tx1"/>
                </a:solidFill>
                <a:latin typeface="Times New Roman" panose="02020603050405020304" pitchFamily="18" charset="0"/>
                <a:cs typeface="Times New Roman" panose="02020603050405020304" pitchFamily="18" charset="0"/>
              </a:rPr>
              <a:t>#include&lt;stdio.h&gt;</a:t>
            </a:r>
          </a:p>
          <a:p>
            <a:r>
              <a:rPr lang="en-US" sz="1400" dirty="0">
                <a:solidFill>
                  <a:schemeClr val="tx1"/>
                </a:solidFill>
                <a:latin typeface="Times New Roman" panose="02020603050405020304" pitchFamily="18" charset="0"/>
                <a:cs typeface="Times New Roman" panose="02020603050405020304" pitchFamily="18" charset="0"/>
              </a:rPr>
              <a:t>int main()</a:t>
            </a:r>
          </a:p>
          <a:p>
            <a:r>
              <a:rPr lang="en-US" sz="1400" dirty="0">
                <a:solidFill>
                  <a:schemeClr val="tx1"/>
                </a:solidFill>
                <a:latin typeface="Times New Roman" panose="02020603050405020304" pitchFamily="18" charset="0"/>
                <a:cs typeface="Times New Roman" panose="02020603050405020304" pitchFamily="18" charset="0"/>
              </a:rPr>
              <a:t>{</a:t>
            </a:r>
          </a:p>
          <a:p>
            <a:r>
              <a:rPr lang="en-US" sz="1400" dirty="0">
                <a:solidFill>
                  <a:schemeClr val="tx1"/>
                </a:solidFill>
                <a:latin typeface="Times New Roman" panose="02020603050405020304" pitchFamily="18" charset="0"/>
                <a:cs typeface="Times New Roman" panose="02020603050405020304" pitchFamily="18" charset="0"/>
              </a:rPr>
              <a:t>    int x = 3;  //...0011</a:t>
            </a:r>
          </a:p>
          <a:p>
            <a:r>
              <a:rPr lang="en-US" sz="1400" dirty="0">
                <a:solidFill>
                  <a:schemeClr val="tx1"/>
                </a:solidFill>
                <a:latin typeface="Times New Roman" panose="02020603050405020304" pitchFamily="18" charset="0"/>
                <a:cs typeface="Times New Roman" panose="02020603050405020304" pitchFamily="18" charset="0"/>
              </a:rPr>
              <a:t>    int y = 7;  //...</a:t>
            </a:r>
            <a:r>
              <a:rPr lang="en-US" sz="1400" dirty="0" smtClean="0">
                <a:solidFill>
                  <a:schemeClr val="tx1"/>
                </a:solidFill>
                <a:latin typeface="Times New Roman" panose="02020603050405020304" pitchFamily="18" charset="0"/>
                <a:cs typeface="Times New Roman" panose="02020603050405020304" pitchFamily="18" charset="0"/>
              </a:rPr>
              <a:t>0111</a:t>
            </a:r>
            <a:endParaRPr lang="en-US" sz="1400" dirty="0">
              <a:solidFill>
                <a:schemeClr val="tx1"/>
              </a:solidFill>
              <a:latin typeface="Times New Roman" panose="02020603050405020304" pitchFamily="18" charset="0"/>
              <a:cs typeface="Times New Roman" panose="02020603050405020304" pitchFamily="18" charset="0"/>
            </a:endParaRPr>
          </a:p>
          <a:p>
            <a:r>
              <a:rPr lang="en-US" sz="1400" dirty="0">
                <a:solidFill>
                  <a:schemeClr val="tx1"/>
                </a:solidFill>
                <a:latin typeface="Times New Roman" panose="02020603050405020304" pitchFamily="18" charset="0"/>
                <a:cs typeface="Times New Roman" panose="02020603050405020304" pitchFamily="18" charset="0"/>
              </a:rPr>
              <a:t>    // A typical use of '&amp;&amp;'</a:t>
            </a:r>
          </a:p>
          <a:p>
            <a:r>
              <a:rPr lang="en-US" sz="1400" dirty="0">
                <a:solidFill>
                  <a:schemeClr val="tx1"/>
                </a:solidFill>
                <a:latin typeface="Times New Roman" panose="02020603050405020304" pitchFamily="18" charset="0"/>
                <a:cs typeface="Times New Roman" panose="02020603050405020304" pitchFamily="18" charset="0"/>
              </a:rPr>
              <a:t>    if (y &gt; 1 &amp;&amp; y &gt; x)</a:t>
            </a:r>
          </a:p>
          <a:p>
            <a:r>
              <a:rPr lang="en-US" sz="1400" dirty="0">
                <a:solidFill>
                  <a:schemeClr val="tx1"/>
                </a:solidFill>
                <a:latin typeface="Times New Roman" panose="02020603050405020304" pitchFamily="18" charset="0"/>
                <a:cs typeface="Times New Roman" panose="02020603050405020304" pitchFamily="18" charset="0"/>
              </a:rPr>
              <a:t>      printf("y is greater than 1 AND x\n");</a:t>
            </a:r>
          </a:p>
          <a:p>
            <a:r>
              <a:rPr lang="en-US" sz="1400" dirty="0" smtClean="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 A typical use of '&amp;'</a:t>
            </a:r>
          </a:p>
          <a:p>
            <a:r>
              <a:rPr lang="en-US" sz="1400" dirty="0">
                <a:solidFill>
                  <a:schemeClr val="tx1"/>
                </a:solidFill>
                <a:latin typeface="Times New Roman" panose="02020603050405020304" pitchFamily="18" charset="0"/>
                <a:cs typeface="Times New Roman" panose="02020603050405020304" pitchFamily="18" charset="0"/>
              </a:rPr>
              <a:t>    int z = x &amp; y;   // </a:t>
            </a:r>
            <a:r>
              <a:rPr lang="en-US" sz="1400" dirty="0" smtClean="0">
                <a:solidFill>
                  <a:schemeClr val="tx1"/>
                </a:solidFill>
                <a:latin typeface="Times New Roman" panose="02020603050405020304" pitchFamily="18" charset="0"/>
                <a:cs typeface="Times New Roman" panose="02020603050405020304" pitchFamily="18" charset="0"/>
              </a:rPr>
              <a:t>0011  </a:t>
            </a:r>
            <a:endParaRPr lang="en-US" sz="1400" dirty="0">
              <a:solidFill>
                <a:schemeClr val="tx1"/>
              </a:solidFill>
              <a:latin typeface="Times New Roman" panose="02020603050405020304" pitchFamily="18" charset="0"/>
              <a:cs typeface="Times New Roman" panose="02020603050405020304" pitchFamily="18" charset="0"/>
            </a:endParaRPr>
          </a:p>
          <a:p>
            <a:r>
              <a:rPr lang="en-US" sz="1400" dirty="0">
                <a:solidFill>
                  <a:schemeClr val="tx1"/>
                </a:solidFill>
                <a:latin typeface="Times New Roman" panose="02020603050405020304" pitchFamily="18" charset="0"/>
                <a:cs typeface="Times New Roman" panose="02020603050405020304" pitchFamily="18" charset="0"/>
              </a:rPr>
              <a:t>    printf ("z = %d", z);</a:t>
            </a:r>
          </a:p>
          <a:p>
            <a:r>
              <a:rPr lang="en-US" sz="1400" dirty="0" smtClean="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return 0</a:t>
            </a:r>
            <a:r>
              <a:rPr lang="en-US" sz="1400" dirty="0" smtClean="0">
                <a:solidFill>
                  <a:schemeClr val="tx1"/>
                </a:solidFill>
                <a:latin typeface="Times New Roman" panose="02020603050405020304" pitchFamily="18" charset="0"/>
                <a:cs typeface="Times New Roman" panose="02020603050405020304" pitchFamily="18" charset="0"/>
              </a:rPr>
              <a:t>;</a:t>
            </a:r>
          </a:p>
          <a:p>
            <a:r>
              <a:rPr lang="en-US" sz="1400" dirty="0">
                <a:solidFill>
                  <a:schemeClr val="tx1"/>
                </a:solidFill>
                <a:latin typeface="Times New Roman" panose="02020603050405020304" pitchFamily="18" charset="0"/>
                <a:cs typeface="Times New Roman" panose="02020603050405020304" pitchFamily="18" charset="0"/>
              </a:rPr>
              <a:t>}</a:t>
            </a:r>
          </a:p>
        </p:txBody>
      </p:sp>
      <p:sp>
        <p:nvSpPr>
          <p:cNvPr id="6" name="Flowchart: Sequential Access Storage 5"/>
          <p:cNvSpPr/>
          <p:nvPr/>
        </p:nvSpPr>
        <p:spPr>
          <a:xfrm>
            <a:off x="7526867" y="4792133"/>
            <a:ext cx="1507066" cy="1413934"/>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 is greater 1</a:t>
            </a:r>
          </a:p>
          <a:p>
            <a:pPr algn="ctr"/>
            <a:r>
              <a:rPr lang="en-US" dirty="0"/>
              <a:t>3</a:t>
            </a:r>
          </a:p>
        </p:txBody>
      </p:sp>
    </p:spTree>
    <p:extLst>
      <p:ext uri="{BB962C8B-B14F-4D97-AF65-F5344CB8AC3E}">
        <p14:creationId xmlns:p14="http://schemas.microsoft.com/office/powerpoint/2010/main" val="2128299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a:t>
            </a:r>
            <a:endParaRPr lang="en-US" dirty="0"/>
          </a:p>
        </p:txBody>
      </p:sp>
      <p:sp>
        <p:nvSpPr>
          <p:cNvPr id="3" name="Content Placeholder 2"/>
          <p:cNvSpPr>
            <a:spLocks noGrp="1"/>
          </p:cNvSpPr>
          <p:nvPr>
            <p:ph idx="1"/>
          </p:nvPr>
        </p:nvSpPr>
        <p:spPr>
          <a:xfrm>
            <a:off x="2933699" y="2438400"/>
            <a:ext cx="8770571" cy="3651504"/>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A nested if in C is an if statement that is the target of another if statement. Nested if statements mean an if statement inside another if statement. Yes, both C and C++ allow us to nested if statements within if statements.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242733" y="3875038"/>
            <a:ext cx="4038600" cy="2308324"/>
          </a:xfrm>
          <a:prstGeom prst="rect">
            <a:avLst/>
          </a:prstGeom>
          <a:solidFill>
            <a:schemeClr val="accent2"/>
          </a:solidFill>
        </p:spPr>
        <p:txBody>
          <a:bodyPr wrap="square">
            <a:spAutoFit/>
          </a:bodyPr>
          <a:lstStyle/>
          <a:p>
            <a:r>
              <a:rPr lang="en-US" dirty="0">
                <a:latin typeface="Times New Roman" panose="02020603050405020304" pitchFamily="18" charset="0"/>
                <a:cs typeface="Times New Roman" panose="02020603050405020304" pitchFamily="18" charset="0"/>
              </a:rPr>
              <a:t>if (condition1)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Executes when condition1 is true</a:t>
            </a:r>
          </a:p>
          <a:p>
            <a:r>
              <a:rPr lang="en-US" dirty="0">
                <a:latin typeface="Times New Roman" panose="02020603050405020304" pitchFamily="18" charset="0"/>
                <a:cs typeface="Times New Roman" panose="02020603050405020304" pitchFamily="18" charset="0"/>
              </a:rPr>
              <a:t>   if (condition2)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Executes when condition2 is true</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168129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&amp;&amp;</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788270804"/>
              </p:ext>
            </p:extLst>
          </p:nvPr>
        </p:nvGraphicFramePr>
        <p:xfrm>
          <a:off x="2328334" y="3247642"/>
          <a:ext cx="8762998" cy="2586140"/>
        </p:xfrm>
        <a:graphic>
          <a:graphicData uri="http://schemas.openxmlformats.org/drawingml/2006/table">
            <a:tbl>
              <a:tblPr>
                <a:tableStyleId>{775DCB02-9BB8-47FD-8907-85C794F793BA}</a:tableStyleId>
              </a:tblPr>
              <a:tblGrid>
                <a:gridCol w="826443"/>
                <a:gridCol w="4604974"/>
                <a:gridCol w="3331581"/>
              </a:tblGrid>
              <a:tr h="393859">
                <a:tc>
                  <a:txBody>
                    <a:bodyPr/>
                    <a:lstStyle/>
                    <a:p>
                      <a:pPr algn="ctr" fontAlgn="t"/>
                      <a:r>
                        <a:rPr lang="en-US" sz="1600" dirty="0">
                          <a:effectLst/>
                          <a:latin typeface="Times New Roman" panose="02020603050405020304" pitchFamily="18" charset="0"/>
                          <a:cs typeface="Times New Roman" panose="02020603050405020304" pitchFamily="18" charset="0"/>
                        </a:rPr>
                        <a:t>Operator</a:t>
                      </a:r>
                    </a:p>
                  </a:txBody>
                  <a:tcPr marL="66629" marR="66629" marT="66629" marB="66629"/>
                </a:tc>
                <a:tc>
                  <a:txBody>
                    <a:bodyPr/>
                    <a:lstStyle/>
                    <a:p>
                      <a:pPr algn="ctr" fontAlgn="t"/>
                      <a:r>
                        <a:rPr lang="en-US" sz="1600" dirty="0">
                          <a:effectLst/>
                          <a:latin typeface="Times New Roman" panose="02020603050405020304" pitchFamily="18" charset="0"/>
                          <a:cs typeface="Times New Roman" panose="02020603050405020304" pitchFamily="18" charset="0"/>
                        </a:rPr>
                        <a:t>Description</a:t>
                      </a:r>
                    </a:p>
                  </a:txBody>
                  <a:tcPr marL="66629" marR="66629" marT="66629" marB="66629"/>
                </a:tc>
                <a:tc>
                  <a:txBody>
                    <a:bodyPr/>
                    <a:lstStyle/>
                    <a:p>
                      <a:pPr algn="ctr" fontAlgn="t"/>
                      <a:r>
                        <a:rPr lang="en-US" sz="1600">
                          <a:effectLst/>
                          <a:latin typeface="Times New Roman" panose="02020603050405020304" pitchFamily="18" charset="0"/>
                          <a:cs typeface="Times New Roman" panose="02020603050405020304" pitchFamily="18" charset="0"/>
                        </a:rPr>
                        <a:t>Example</a:t>
                      </a:r>
                    </a:p>
                  </a:txBody>
                  <a:tcPr marL="66629" marR="66629" marT="66629" marB="66629"/>
                </a:tc>
              </a:tr>
              <a:tr h="540958">
                <a:tc>
                  <a:txBody>
                    <a:bodyPr/>
                    <a:lstStyle/>
                    <a:p>
                      <a:pPr fontAlgn="t"/>
                      <a:r>
                        <a:rPr lang="en-US" sz="1600">
                          <a:effectLst/>
                          <a:latin typeface="Times New Roman" panose="02020603050405020304" pitchFamily="18" charset="0"/>
                          <a:cs typeface="Times New Roman" panose="02020603050405020304" pitchFamily="18" charset="0"/>
                        </a:rPr>
                        <a:t>&amp;&amp;</a:t>
                      </a:r>
                    </a:p>
                  </a:txBody>
                  <a:tcPr marL="66629" marR="66629" marT="66629" marB="66629"/>
                </a:tc>
                <a:tc>
                  <a:txBody>
                    <a:bodyPr/>
                    <a:lstStyle/>
                    <a:p>
                      <a:pPr fontAlgn="t"/>
                      <a:r>
                        <a:rPr lang="en-US" sz="1400">
                          <a:effectLst/>
                          <a:latin typeface="Times New Roman" panose="02020603050405020304" pitchFamily="18" charset="0"/>
                          <a:cs typeface="Times New Roman" panose="02020603050405020304" pitchFamily="18" charset="0"/>
                        </a:rPr>
                        <a:t>Called Logical AND operator. If both the operands are non-zero, then the condition becomes true.</a:t>
                      </a:r>
                    </a:p>
                  </a:txBody>
                  <a:tcPr marL="66629" marR="66629" marT="66629" marB="66629"/>
                </a:tc>
                <a:tc>
                  <a:txBody>
                    <a:bodyPr/>
                    <a:lstStyle/>
                    <a:p>
                      <a:pPr fontAlgn="t"/>
                      <a:r>
                        <a:rPr lang="en-US" sz="1400">
                          <a:effectLst/>
                          <a:latin typeface="Times New Roman" panose="02020603050405020304" pitchFamily="18" charset="0"/>
                          <a:cs typeface="Times New Roman" panose="02020603050405020304" pitchFamily="18" charset="0"/>
                        </a:rPr>
                        <a:t>(A &amp;&amp; B) is false.</a:t>
                      </a:r>
                    </a:p>
                  </a:txBody>
                  <a:tcPr marL="66629" marR="66629" marT="66629" marB="66629"/>
                </a:tc>
              </a:tr>
              <a:tr h="540958">
                <a:tc>
                  <a:txBody>
                    <a:bodyPr/>
                    <a:lstStyle/>
                    <a:p>
                      <a:pPr fontAlgn="t"/>
                      <a:r>
                        <a:rPr lang="en-US" sz="1600" dirty="0">
                          <a:effectLst/>
                          <a:latin typeface="Times New Roman" panose="02020603050405020304" pitchFamily="18" charset="0"/>
                          <a:cs typeface="Times New Roman" panose="02020603050405020304" pitchFamily="18" charset="0"/>
                        </a:rPr>
                        <a:t>||</a:t>
                      </a:r>
                    </a:p>
                  </a:txBody>
                  <a:tcPr marL="66629" marR="66629" marT="66629" marB="66629"/>
                </a:tc>
                <a:tc>
                  <a:txBody>
                    <a:bodyPr/>
                    <a:lstStyle/>
                    <a:p>
                      <a:pPr fontAlgn="t"/>
                      <a:r>
                        <a:rPr lang="en-US" sz="1400" dirty="0">
                          <a:effectLst/>
                          <a:latin typeface="Times New Roman" panose="02020603050405020304" pitchFamily="18" charset="0"/>
                          <a:cs typeface="Times New Roman" panose="02020603050405020304" pitchFamily="18" charset="0"/>
                        </a:rPr>
                        <a:t>Called Logical OR Operator. If any of the two operands is non-zero, then the condition becomes true.</a:t>
                      </a:r>
                    </a:p>
                  </a:txBody>
                  <a:tcPr marL="66629" marR="66629" marT="66629" marB="66629"/>
                </a:tc>
                <a:tc>
                  <a:txBody>
                    <a:bodyPr/>
                    <a:lstStyle/>
                    <a:p>
                      <a:pPr fontAlgn="t"/>
                      <a:r>
                        <a:rPr lang="en-US" sz="1400">
                          <a:effectLst/>
                          <a:latin typeface="Times New Roman" panose="02020603050405020304" pitchFamily="18" charset="0"/>
                          <a:cs typeface="Times New Roman" panose="02020603050405020304" pitchFamily="18" charset="0"/>
                        </a:rPr>
                        <a:t>(A || B) is true.</a:t>
                      </a:r>
                    </a:p>
                  </a:txBody>
                  <a:tcPr marL="66629" marR="66629" marT="66629" marB="66629"/>
                </a:tc>
              </a:tr>
              <a:tr h="845246">
                <a:tc>
                  <a:txBody>
                    <a:bodyPr/>
                    <a:lstStyle/>
                    <a:p>
                      <a:pPr fontAlgn="t"/>
                      <a:r>
                        <a:rPr lang="en-US" sz="1600">
                          <a:effectLst/>
                          <a:latin typeface="Times New Roman" panose="02020603050405020304" pitchFamily="18" charset="0"/>
                          <a:cs typeface="Times New Roman" panose="02020603050405020304" pitchFamily="18" charset="0"/>
                        </a:rPr>
                        <a:t>!</a:t>
                      </a:r>
                    </a:p>
                  </a:txBody>
                  <a:tcPr marL="66629" marR="66629" marT="66629" marB="66629"/>
                </a:tc>
                <a:tc>
                  <a:txBody>
                    <a:bodyPr/>
                    <a:lstStyle/>
                    <a:p>
                      <a:pPr fontAlgn="t"/>
                      <a:r>
                        <a:rPr lang="en-US" sz="1400" dirty="0">
                          <a:effectLst/>
                          <a:latin typeface="Times New Roman" panose="02020603050405020304" pitchFamily="18" charset="0"/>
                          <a:cs typeface="Times New Roman" panose="02020603050405020304" pitchFamily="18" charset="0"/>
                        </a:rPr>
                        <a:t>Called Logical NOT Operator. It is used to reverse the logical state of its operand. If a condition is true, then Logical NOT operator will make it false.</a:t>
                      </a:r>
                    </a:p>
                  </a:txBody>
                  <a:tcPr marL="66629" marR="66629" marT="66629" marB="66629"/>
                </a:tc>
                <a:tc>
                  <a:txBody>
                    <a:bodyPr/>
                    <a:lstStyle/>
                    <a:p>
                      <a:pPr fontAlgn="t"/>
                      <a:r>
                        <a:rPr lang="en-US" sz="1400" dirty="0" smtClean="0">
                          <a:effectLst/>
                          <a:latin typeface="Times New Roman" panose="02020603050405020304" pitchFamily="18" charset="0"/>
                          <a:cs typeface="Times New Roman" panose="02020603050405020304" pitchFamily="18" charset="0"/>
                        </a:rPr>
                        <a:t>!</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!(A &amp;&amp; B) is true.</a:t>
                      </a:r>
                      <a:endParaRPr lang="en-US" sz="1400" dirty="0">
                        <a:effectLst/>
                        <a:latin typeface="Times New Roman" panose="02020603050405020304" pitchFamily="18" charset="0"/>
                        <a:cs typeface="Times New Roman" panose="02020603050405020304" pitchFamily="18" charset="0"/>
                      </a:endParaRPr>
                    </a:p>
                  </a:txBody>
                  <a:tcPr marL="66629" marR="66629" marT="66629" marB="66629"/>
                </a:tc>
              </a:tr>
            </a:tbl>
          </a:graphicData>
        </a:graphic>
      </p:graphicFrame>
      <p:sp>
        <p:nvSpPr>
          <p:cNvPr id="4" name="Rectangle 3"/>
          <p:cNvSpPr/>
          <p:nvPr/>
        </p:nvSpPr>
        <p:spPr>
          <a:xfrm>
            <a:off x="2259426" y="2465400"/>
            <a:ext cx="6064481" cy="369332"/>
          </a:xfrm>
          <a:prstGeom prst="rect">
            <a:avLst/>
          </a:prstGeom>
        </p:spPr>
        <p:txBody>
          <a:bodyPr wrap="none">
            <a:spAutoFit/>
          </a:bodyPr>
          <a:lstStyle/>
          <a:p>
            <a:r>
              <a:rPr lang="en-US" dirty="0">
                <a:solidFill>
                  <a:srgbClr val="000000"/>
                </a:solidFill>
                <a:latin typeface="Arial" panose="020B0604020202020204" pitchFamily="34" charset="0"/>
              </a:rPr>
              <a:t>Assume variable </a:t>
            </a:r>
            <a:r>
              <a:rPr lang="en-US" b="1" dirty="0">
                <a:solidFill>
                  <a:srgbClr val="000000"/>
                </a:solidFill>
                <a:latin typeface="Arial" panose="020B0604020202020204" pitchFamily="34" charset="0"/>
              </a:rPr>
              <a:t>A</a:t>
            </a:r>
            <a:r>
              <a:rPr lang="en-US" dirty="0">
                <a:solidFill>
                  <a:srgbClr val="000000"/>
                </a:solidFill>
                <a:latin typeface="Arial" panose="020B0604020202020204" pitchFamily="34" charset="0"/>
              </a:rPr>
              <a:t> holds 1 and variable </a:t>
            </a:r>
            <a:r>
              <a:rPr lang="en-US" b="1" dirty="0">
                <a:solidFill>
                  <a:srgbClr val="000000"/>
                </a:solidFill>
                <a:latin typeface="Arial" panose="020B0604020202020204" pitchFamily="34" charset="0"/>
              </a:rPr>
              <a:t>B</a:t>
            </a:r>
            <a:r>
              <a:rPr lang="en-US" dirty="0">
                <a:solidFill>
                  <a:srgbClr val="000000"/>
                </a:solidFill>
                <a:latin typeface="Arial" panose="020B0604020202020204" pitchFamily="34" charset="0"/>
              </a:rPr>
              <a:t> holds 0, then −</a:t>
            </a:r>
            <a:endParaRPr lang="en-US" dirty="0"/>
          </a:p>
        </p:txBody>
      </p:sp>
    </p:spTree>
    <p:extLst>
      <p:ext uri="{BB962C8B-B14F-4D97-AF65-F5344CB8AC3E}">
        <p14:creationId xmlns:p14="http://schemas.microsoft.com/office/powerpoint/2010/main" val="38446231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vs bitwise </a:t>
            </a:r>
            <a:r>
              <a:rPr lang="en-US" sz="2800" dirty="0" smtClean="0"/>
              <a:t>(&amp;&amp; or &amp;) (|| or |</a:t>
            </a:r>
            <a:r>
              <a:rPr lang="en-US" sz="3200" dirty="0" smtClean="0"/>
              <a:t>)</a:t>
            </a:r>
            <a:endParaRPr lang="en-US" sz="3200" dirty="0"/>
          </a:p>
        </p:txBody>
      </p:sp>
      <p:sp>
        <p:nvSpPr>
          <p:cNvPr id="3" name="Rectangle 2"/>
          <p:cNvSpPr/>
          <p:nvPr/>
        </p:nvSpPr>
        <p:spPr>
          <a:xfrm>
            <a:off x="2933700" y="2467802"/>
            <a:ext cx="8445500" cy="523220"/>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b) </a:t>
            </a:r>
            <a:r>
              <a:rPr lang="en-US" sz="1400" dirty="0" smtClean="0">
                <a:latin typeface="Times New Roman" panose="02020603050405020304" pitchFamily="18" charset="0"/>
                <a:cs typeface="Times New Roman" panose="02020603050405020304" pitchFamily="18" charset="0"/>
              </a:rPr>
              <a:t>If </a:t>
            </a:r>
            <a:r>
              <a:rPr lang="en-US" sz="1400" dirty="0">
                <a:latin typeface="Times New Roman" panose="02020603050405020304" pitchFamily="18" charset="0"/>
                <a:cs typeface="Times New Roman" panose="02020603050405020304" pitchFamily="18" charset="0"/>
              </a:rPr>
              <a:t>an integral value is used as an operand for ‘&amp;&amp;’ which is supposed to work on boolean values, the following </a:t>
            </a:r>
            <a:r>
              <a:rPr lang="en-US" sz="1400" dirty="0" smtClean="0">
                <a:latin typeface="Times New Roman" panose="02020603050405020304" pitchFamily="18" charset="0"/>
                <a:cs typeface="Times New Roman" panose="02020603050405020304" pitchFamily="18" charset="0"/>
              </a:rPr>
              <a:t>	rule </a:t>
            </a:r>
            <a:r>
              <a:rPr lang="en-US" sz="1400" dirty="0">
                <a:latin typeface="Times New Roman" panose="02020603050405020304" pitchFamily="18" charset="0"/>
                <a:cs typeface="Times New Roman" panose="02020603050405020304" pitchFamily="18" charset="0"/>
              </a:rPr>
              <a:t>is used in </a:t>
            </a:r>
            <a:r>
              <a:rPr lang="en-US" sz="1400" dirty="0" smtClean="0">
                <a:latin typeface="Times New Roman" panose="02020603050405020304" pitchFamily="18" charset="0"/>
                <a:cs typeface="Times New Roman" panose="02020603050405020304" pitchFamily="18" charset="0"/>
              </a:rPr>
              <a:t>C.</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Zero </a:t>
            </a:r>
            <a:r>
              <a:rPr lang="en-US" sz="1400" dirty="0">
                <a:latin typeface="Times New Roman" panose="02020603050405020304" pitchFamily="18" charset="0"/>
                <a:cs typeface="Times New Roman" panose="02020603050405020304" pitchFamily="18" charset="0"/>
              </a:rPr>
              <a:t>is considered as false and non-zero is considered as true.  </a:t>
            </a:r>
          </a:p>
        </p:txBody>
      </p:sp>
      <p:sp>
        <p:nvSpPr>
          <p:cNvPr id="5" name="Rectangle 4"/>
          <p:cNvSpPr/>
          <p:nvPr/>
        </p:nvSpPr>
        <p:spPr>
          <a:xfrm>
            <a:off x="2040467" y="4049566"/>
            <a:ext cx="3894666" cy="20313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endParaRPr lang="en-US" sz="1400" dirty="0">
              <a:solidFill>
                <a:schemeClr val="tx1"/>
              </a:solidFill>
              <a:latin typeface="Times New Roman" panose="02020603050405020304" pitchFamily="18" charset="0"/>
              <a:cs typeface="Times New Roman" panose="02020603050405020304" pitchFamily="18" charset="0"/>
            </a:endParaRPr>
          </a:p>
          <a:p>
            <a:r>
              <a:rPr lang="en-US" sz="1400" dirty="0">
                <a:solidFill>
                  <a:schemeClr val="tx1"/>
                </a:solidFill>
                <a:latin typeface="Times New Roman" panose="02020603050405020304" pitchFamily="18" charset="0"/>
                <a:cs typeface="Times New Roman" panose="02020603050405020304" pitchFamily="18" charset="0"/>
              </a:rPr>
              <a:t>#include&lt;stdio.h&gt;</a:t>
            </a:r>
          </a:p>
          <a:p>
            <a:r>
              <a:rPr lang="en-US" sz="1400" dirty="0">
                <a:solidFill>
                  <a:schemeClr val="tx1"/>
                </a:solidFill>
                <a:latin typeface="Times New Roman" panose="02020603050405020304" pitchFamily="18" charset="0"/>
                <a:cs typeface="Times New Roman" panose="02020603050405020304" pitchFamily="18" charset="0"/>
              </a:rPr>
              <a:t>// Example that uses non-boolean expression as</a:t>
            </a:r>
          </a:p>
          <a:p>
            <a:r>
              <a:rPr lang="en-US" sz="1400" dirty="0">
                <a:solidFill>
                  <a:schemeClr val="tx1"/>
                </a:solidFill>
                <a:latin typeface="Times New Roman" panose="02020603050405020304" pitchFamily="18" charset="0"/>
                <a:cs typeface="Times New Roman" panose="02020603050405020304" pitchFamily="18" charset="0"/>
              </a:rPr>
              <a:t>// operand for '&amp;&amp;'</a:t>
            </a:r>
          </a:p>
          <a:p>
            <a:r>
              <a:rPr lang="en-US" sz="1400" dirty="0">
                <a:solidFill>
                  <a:schemeClr val="tx1"/>
                </a:solidFill>
                <a:latin typeface="Times New Roman" panose="02020603050405020304" pitchFamily="18" charset="0"/>
                <a:cs typeface="Times New Roman" panose="02020603050405020304" pitchFamily="18" charset="0"/>
              </a:rPr>
              <a:t>int main()</a:t>
            </a:r>
          </a:p>
          <a:p>
            <a:r>
              <a:rPr lang="en-US" sz="1400" dirty="0">
                <a:solidFill>
                  <a:schemeClr val="tx1"/>
                </a:solidFill>
                <a:latin typeface="Times New Roman" panose="02020603050405020304" pitchFamily="18" charset="0"/>
                <a:cs typeface="Times New Roman" panose="02020603050405020304" pitchFamily="18" charset="0"/>
              </a:rPr>
              <a:t>{</a:t>
            </a:r>
          </a:p>
          <a:p>
            <a:r>
              <a:rPr lang="en-US" sz="1400" dirty="0">
                <a:solidFill>
                  <a:schemeClr val="tx1"/>
                </a:solidFill>
                <a:latin typeface="Times New Roman" panose="02020603050405020304" pitchFamily="18" charset="0"/>
                <a:cs typeface="Times New Roman" panose="02020603050405020304" pitchFamily="18" charset="0"/>
              </a:rPr>
              <a:t>   int x = 2, y = 5;</a:t>
            </a:r>
          </a:p>
          <a:p>
            <a:r>
              <a:rPr lang="en-US" sz="1400" dirty="0">
                <a:solidFill>
                  <a:schemeClr val="tx1"/>
                </a:solidFill>
                <a:latin typeface="Times New Roman" panose="02020603050405020304" pitchFamily="18" charset="0"/>
                <a:cs typeface="Times New Roman" panose="02020603050405020304" pitchFamily="18" charset="0"/>
              </a:rPr>
              <a:t>   printf("%d", x&amp;&amp;y);</a:t>
            </a:r>
          </a:p>
          <a:p>
            <a:r>
              <a:rPr lang="en-US" sz="1400" dirty="0">
                <a:solidFill>
                  <a:schemeClr val="tx1"/>
                </a:solidFill>
                <a:latin typeface="Times New Roman" panose="02020603050405020304" pitchFamily="18" charset="0"/>
                <a:cs typeface="Times New Roman" panose="02020603050405020304" pitchFamily="18" charset="0"/>
              </a:rPr>
              <a:t>   return 0</a:t>
            </a:r>
            <a:r>
              <a:rPr lang="en-US" sz="1400" dirty="0" smtClean="0">
                <a:solidFill>
                  <a:schemeClr val="tx1"/>
                </a:solidFill>
                <a:latin typeface="Times New Roman" panose="02020603050405020304" pitchFamily="18" charset="0"/>
                <a:cs typeface="Times New Roman" panose="02020603050405020304" pitchFamily="18" charset="0"/>
              </a:rPr>
              <a:t>;}</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6" name="Flowchart: Sequential Access Storage 5"/>
          <p:cNvSpPr/>
          <p:nvPr/>
        </p:nvSpPr>
        <p:spPr>
          <a:xfrm>
            <a:off x="4030133" y="5022894"/>
            <a:ext cx="1507066" cy="1413934"/>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Rectangle 6"/>
          <p:cNvSpPr/>
          <p:nvPr/>
        </p:nvSpPr>
        <p:spPr>
          <a:xfrm>
            <a:off x="7162800" y="4007231"/>
            <a:ext cx="3894666" cy="20313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1400" dirty="0" smtClean="0">
                <a:solidFill>
                  <a:schemeClr val="tx1"/>
                </a:solidFill>
                <a:latin typeface="Times New Roman" panose="02020603050405020304" pitchFamily="18" charset="0"/>
                <a:cs typeface="Times New Roman" panose="02020603050405020304" pitchFamily="18" charset="0"/>
              </a:rPr>
              <a:t>#</a:t>
            </a:r>
            <a:r>
              <a:rPr lang="en-US" sz="1400" dirty="0">
                <a:solidFill>
                  <a:schemeClr val="tx1"/>
                </a:solidFill>
                <a:latin typeface="Times New Roman" panose="02020603050405020304" pitchFamily="18" charset="0"/>
                <a:cs typeface="Times New Roman" panose="02020603050405020304" pitchFamily="18" charset="0"/>
              </a:rPr>
              <a:t>include&lt;stdio.h&gt;</a:t>
            </a:r>
          </a:p>
          <a:p>
            <a:r>
              <a:rPr lang="en-US" sz="1400" dirty="0">
                <a:solidFill>
                  <a:schemeClr val="tx1"/>
                </a:solidFill>
                <a:latin typeface="Times New Roman" panose="02020603050405020304" pitchFamily="18" charset="0"/>
                <a:cs typeface="Times New Roman" panose="02020603050405020304" pitchFamily="18" charset="0"/>
              </a:rPr>
              <a:t>// Example that uses non-integral expression as</a:t>
            </a:r>
          </a:p>
          <a:p>
            <a:r>
              <a:rPr lang="en-US" sz="1400" dirty="0">
                <a:solidFill>
                  <a:schemeClr val="tx1"/>
                </a:solidFill>
                <a:latin typeface="Times New Roman" panose="02020603050405020304" pitchFamily="18" charset="0"/>
                <a:cs typeface="Times New Roman" panose="02020603050405020304" pitchFamily="18" charset="0"/>
              </a:rPr>
              <a:t>// operator for '&amp;'</a:t>
            </a:r>
          </a:p>
          <a:p>
            <a:r>
              <a:rPr lang="en-US" sz="1400" dirty="0">
                <a:solidFill>
                  <a:schemeClr val="tx1"/>
                </a:solidFill>
                <a:latin typeface="Times New Roman" panose="02020603050405020304" pitchFamily="18" charset="0"/>
                <a:cs typeface="Times New Roman" panose="02020603050405020304" pitchFamily="18" charset="0"/>
              </a:rPr>
              <a:t>int main()</a:t>
            </a:r>
          </a:p>
          <a:p>
            <a:r>
              <a:rPr lang="en-US" sz="1400" dirty="0">
                <a:solidFill>
                  <a:schemeClr val="tx1"/>
                </a:solidFill>
                <a:latin typeface="Times New Roman" panose="02020603050405020304" pitchFamily="18" charset="0"/>
                <a:cs typeface="Times New Roman" panose="02020603050405020304" pitchFamily="18" charset="0"/>
              </a:rPr>
              <a:t>{</a:t>
            </a:r>
          </a:p>
          <a:p>
            <a:r>
              <a:rPr lang="en-US" sz="1400" dirty="0">
                <a:solidFill>
                  <a:schemeClr val="tx1"/>
                </a:solidFill>
                <a:latin typeface="Times New Roman" panose="02020603050405020304" pitchFamily="18" charset="0"/>
                <a:cs typeface="Times New Roman" panose="02020603050405020304" pitchFamily="18" charset="0"/>
              </a:rPr>
              <a:t>   float x = 2.0, y = 5.0;</a:t>
            </a:r>
          </a:p>
          <a:p>
            <a:r>
              <a:rPr lang="en-US" sz="1400" dirty="0">
                <a:solidFill>
                  <a:schemeClr val="tx1"/>
                </a:solidFill>
                <a:latin typeface="Times New Roman" panose="02020603050405020304" pitchFamily="18" charset="0"/>
                <a:cs typeface="Times New Roman" panose="02020603050405020304" pitchFamily="18" charset="0"/>
              </a:rPr>
              <a:t>   printf("%d", </a:t>
            </a:r>
            <a:r>
              <a:rPr lang="en-US" sz="1400" dirty="0" err="1">
                <a:solidFill>
                  <a:schemeClr val="tx1"/>
                </a:solidFill>
                <a:latin typeface="Times New Roman" panose="02020603050405020304" pitchFamily="18" charset="0"/>
                <a:cs typeface="Times New Roman" panose="02020603050405020304" pitchFamily="18" charset="0"/>
              </a:rPr>
              <a:t>x&amp;y</a:t>
            </a:r>
            <a:r>
              <a:rPr lang="en-US" sz="1400" dirty="0">
                <a:solidFill>
                  <a:schemeClr val="tx1"/>
                </a:solidFill>
                <a:latin typeface="Times New Roman" panose="02020603050405020304" pitchFamily="18" charset="0"/>
                <a:cs typeface="Times New Roman" panose="02020603050405020304" pitchFamily="18" charset="0"/>
              </a:rPr>
              <a:t>);</a:t>
            </a:r>
          </a:p>
          <a:p>
            <a:r>
              <a:rPr lang="en-US" sz="1400" dirty="0">
                <a:solidFill>
                  <a:schemeClr val="tx1"/>
                </a:solidFill>
                <a:latin typeface="Times New Roman" panose="02020603050405020304" pitchFamily="18" charset="0"/>
                <a:cs typeface="Times New Roman" panose="02020603050405020304" pitchFamily="18" charset="0"/>
              </a:rPr>
              <a:t>   return 0;</a:t>
            </a:r>
          </a:p>
          <a:p>
            <a:r>
              <a:rPr lang="en-US" sz="1400" dirty="0">
                <a:solidFill>
                  <a:schemeClr val="tx1"/>
                </a:solidFill>
                <a:latin typeface="Times New Roman" panose="02020603050405020304" pitchFamily="18" charset="0"/>
                <a:cs typeface="Times New Roman" panose="02020603050405020304" pitchFamily="18" charset="0"/>
              </a:rPr>
              <a:t>}</a:t>
            </a:r>
          </a:p>
        </p:txBody>
      </p:sp>
      <p:pic>
        <p:nvPicPr>
          <p:cNvPr id="10" name="Picture 9"/>
          <p:cNvPicPr>
            <a:picLocks noChangeAspect="1"/>
          </p:cNvPicPr>
          <p:nvPr/>
        </p:nvPicPr>
        <p:blipFill>
          <a:blip r:embed="rId2"/>
          <a:stretch>
            <a:fillRect/>
          </a:stretch>
        </p:blipFill>
        <p:spPr>
          <a:xfrm>
            <a:off x="8877564" y="5047670"/>
            <a:ext cx="3153569" cy="1364381"/>
          </a:xfrm>
          <a:prstGeom prst="rect">
            <a:avLst/>
          </a:prstGeom>
        </p:spPr>
      </p:pic>
    </p:spTree>
    <p:extLst>
      <p:ext uri="{BB962C8B-B14F-4D97-AF65-F5344CB8AC3E}">
        <p14:creationId xmlns:p14="http://schemas.microsoft.com/office/powerpoint/2010/main" val="39728607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vs bitwise </a:t>
            </a:r>
            <a:r>
              <a:rPr lang="en-US" sz="2800" dirty="0" smtClean="0"/>
              <a:t>(&amp;&amp; or &amp;) (|| or |</a:t>
            </a:r>
            <a:r>
              <a:rPr lang="en-US" sz="3200" dirty="0" smtClean="0"/>
              <a:t>)</a:t>
            </a:r>
            <a:endParaRPr lang="en-US" sz="3200" dirty="0"/>
          </a:p>
        </p:txBody>
      </p:sp>
      <p:sp>
        <p:nvSpPr>
          <p:cNvPr id="3" name="Rectangle 2"/>
          <p:cNvSpPr/>
          <p:nvPr/>
        </p:nvSpPr>
        <p:spPr>
          <a:xfrm>
            <a:off x="2933700" y="2467802"/>
            <a:ext cx="8445500" cy="738664"/>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c</a:t>
            </a:r>
            <a:r>
              <a:rPr lang="en-US" sz="1400" b="1"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‘&amp;&amp;’ operator doesn’t evaluate the second operand if the first operand becomes false. Similarly ‘||’ doesn’t evaluate the second operand when first operand becomes true. The bitwise ‘&amp;’ and ‘|’ operators always evaluate their operands. </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p>
        </p:txBody>
      </p:sp>
      <p:sp>
        <p:nvSpPr>
          <p:cNvPr id="5" name="Rectangle 4"/>
          <p:cNvSpPr/>
          <p:nvPr/>
        </p:nvSpPr>
        <p:spPr>
          <a:xfrm>
            <a:off x="4428067" y="3112841"/>
            <a:ext cx="3894666" cy="33239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endParaRPr lang="en-US" sz="1400" dirty="0">
              <a:solidFill>
                <a:schemeClr val="tx1"/>
              </a:solidFill>
              <a:latin typeface="Times New Roman" panose="02020603050405020304" pitchFamily="18" charset="0"/>
              <a:cs typeface="Times New Roman" panose="02020603050405020304" pitchFamily="18" charset="0"/>
            </a:endParaRPr>
          </a:p>
          <a:p>
            <a:r>
              <a:rPr lang="en-US" sz="1400" dirty="0">
                <a:solidFill>
                  <a:schemeClr val="tx1"/>
                </a:solidFill>
                <a:latin typeface="Times New Roman" panose="02020603050405020304" pitchFamily="18" charset="0"/>
                <a:cs typeface="Times New Roman" panose="02020603050405020304" pitchFamily="18" charset="0"/>
              </a:rPr>
              <a:t>#include&lt;stdio.h&gt;</a:t>
            </a:r>
          </a:p>
          <a:p>
            <a:r>
              <a:rPr lang="en-US" sz="1400" dirty="0">
                <a:solidFill>
                  <a:schemeClr val="tx1"/>
                </a:solidFill>
                <a:latin typeface="Times New Roman" panose="02020603050405020304" pitchFamily="18" charset="0"/>
                <a:cs typeface="Times New Roman" panose="02020603050405020304" pitchFamily="18" charset="0"/>
              </a:rPr>
              <a:t>int main()</a:t>
            </a:r>
          </a:p>
          <a:p>
            <a:r>
              <a:rPr lang="en-US" sz="1400" dirty="0">
                <a:solidFill>
                  <a:schemeClr val="tx1"/>
                </a:solidFill>
                <a:latin typeface="Times New Roman" panose="02020603050405020304" pitchFamily="18" charset="0"/>
                <a:cs typeface="Times New Roman" panose="02020603050405020304" pitchFamily="18" charset="0"/>
              </a:rPr>
              <a:t>{</a:t>
            </a:r>
          </a:p>
          <a:p>
            <a:r>
              <a:rPr lang="en-US" sz="1400" dirty="0">
                <a:solidFill>
                  <a:schemeClr val="tx1"/>
                </a:solidFill>
                <a:latin typeface="Times New Roman" panose="02020603050405020304" pitchFamily="18" charset="0"/>
                <a:cs typeface="Times New Roman" panose="02020603050405020304" pitchFamily="18" charset="0"/>
              </a:rPr>
              <a:t>    int x = 0;</a:t>
            </a:r>
          </a:p>
          <a:p>
            <a:r>
              <a:rPr lang="en-US" sz="1400" dirty="0">
                <a:solidFill>
                  <a:schemeClr val="tx1"/>
                </a:solidFill>
                <a:latin typeface="Times New Roman" panose="02020603050405020304" pitchFamily="18" charset="0"/>
                <a:cs typeface="Times New Roman" panose="02020603050405020304" pitchFamily="18" charset="0"/>
              </a:rPr>
              <a:t> </a:t>
            </a:r>
          </a:p>
          <a:p>
            <a:r>
              <a:rPr lang="en-US" sz="1400" dirty="0">
                <a:solidFill>
                  <a:schemeClr val="tx1"/>
                </a:solidFill>
                <a:latin typeface="Times New Roman" panose="02020603050405020304" pitchFamily="18" charset="0"/>
                <a:cs typeface="Times New Roman" panose="02020603050405020304" pitchFamily="18" charset="0"/>
              </a:rPr>
              <a:t>    // </a:t>
            </a:r>
            <a:r>
              <a:rPr lang="en-US" sz="1400" dirty="0" smtClean="0">
                <a:solidFill>
                  <a:schemeClr val="tx1"/>
                </a:solidFill>
                <a:latin typeface="Times New Roman" panose="02020603050405020304" pitchFamily="18" charset="0"/>
                <a:cs typeface="Times New Roman" panose="02020603050405020304" pitchFamily="18" charset="0"/>
              </a:rPr>
              <a:t>hello in </a:t>
            </a:r>
            <a:r>
              <a:rPr lang="en-US" sz="1400" dirty="0">
                <a:solidFill>
                  <a:schemeClr val="tx1"/>
                </a:solidFill>
                <a:latin typeface="Times New Roman" panose="02020603050405020304" pitchFamily="18" charset="0"/>
                <a:cs typeface="Times New Roman" panose="02020603050405020304" pitchFamily="18" charset="0"/>
              </a:rPr>
              <a:t>&amp;&amp;' is NOT</a:t>
            </a:r>
          </a:p>
          <a:p>
            <a:r>
              <a:rPr lang="en-US" sz="1400" dirty="0">
                <a:solidFill>
                  <a:schemeClr val="tx1"/>
                </a:solidFill>
                <a:latin typeface="Times New Roman" panose="02020603050405020304" pitchFamily="18" charset="0"/>
                <a:cs typeface="Times New Roman" panose="02020603050405020304" pitchFamily="18" charset="0"/>
              </a:rPr>
              <a:t>    // printed because x is 0</a:t>
            </a:r>
          </a:p>
          <a:p>
            <a:r>
              <a:rPr lang="en-US" sz="1400" dirty="0">
                <a:solidFill>
                  <a:schemeClr val="tx1"/>
                </a:solidFill>
                <a:latin typeface="Times New Roman" panose="02020603050405020304" pitchFamily="18" charset="0"/>
                <a:cs typeface="Times New Roman" panose="02020603050405020304" pitchFamily="18" charset="0"/>
              </a:rPr>
              <a:t>    printf("%d\n", (x &amp;&amp; printf("Geeks in &amp;&amp; ")));</a:t>
            </a:r>
          </a:p>
          <a:p>
            <a:r>
              <a:rPr lang="en-US" sz="1400" dirty="0">
                <a:solidFill>
                  <a:schemeClr val="tx1"/>
                </a:solidFill>
                <a:latin typeface="Times New Roman" panose="02020603050405020304" pitchFamily="18" charset="0"/>
                <a:cs typeface="Times New Roman" panose="02020603050405020304" pitchFamily="18" charset="0"/>
              </a:rPr>
              <a:t> </a:t>
            </a:r>
          </a:p>
          <a:p>
            <a:r>
              <a:rPr lang="en-US" sz="1400" dirty="0">
                <a:solidFill>
                  <a:schemeClr val="tx1"/>
                </a:solidFill>
                <a:latin typeface="Times New Roman" panose="02020603050405020304" pitchFamily="18" charset="0"/>
                <a:cs typeface="Times New Roman" panose="02020603050405020304" pitchFamily="18" charset="0"/>
              </a:rPr>
              <a:t>    // </a:t>
            </a:r>
            <a:r>
              <a:rPr lang="en-US" sz="1400" dirty="0" smtClean="0">
                <a:solidFill>
                  <a:schemeClr val="tx1"/>
                </a:solidFill>
                <a:latin typeface="Times New Roman" panose="02020603050405020304" pitchFamily="18" charset="0"/>
                <a:cs typeface="Times New Roman" panose="02020603050405020304" pitchFamily="18" charset="0"/>
              </a:rPr>
              <a:t>‘hello  </a:t>
            </a:r>
            <a:r>
              <a:rPr lang="en-US" sz="1400" dirty="0">
                <a:solidFill>
                  <a:schemeClr val="tx1"/>
                </a:solidFill>
                <a:latin typeface="Times New Roman" panose="02020603050405020304" pitchFamily="18" charset="0"/>
                <a:cs typeface="Times New Roman" panose="02020603050405020304" pitchFamily="18" charset="0"/>
              </a:rPr>
              <a:t>in &amp;' is  printed</a:t>
            </a:r>
          </a:p>
          <a:p>
            <a:r>
              <a:rPr lang="en-US" sz="1400" dirty="0">
                <a:solidFill>
                  <a:schemeClr val="tx1"/>
                </a:solidFill>
                <a:latin typeface="Times New Roman" panose="02020603050405020304" pitchFamily="18" charset="0"/>
                <a:cs typeface="Times New Roman" panose="02020603050405020304" pitchFamily="18" charset="0"/>
              </a:rPr>
              <a:t>    printf("%d\n", (x &amp; printf("Geeks in &amp; ")));</a:t>
            </a:r>
          </a:p>
          <a:p>
            <a:r>
              <a:rPr lang="en-US" sz="1400" dirty="0">
                <a:solidFill>
                  <a:schemeClr val="tx1"/>
                </a:solidFill>
                <a:latin typeface="Times New Roman" panose="02020603050405020304" pitchFamily="18" charset="0"/>
                <a:cs typeface="Times New Roman" panose="02020603050405020304" pitchFamily="18" charset="0"/>
              </a:rPr>
              <a:t> </a:t>
            </a:r>
          </a:p>
          <a:p>
            <a:r>
              <a:rPr lang="en-US" sz="1400" dirty="0">
                <a:solidFill>
                  <a:schemeClr val="tx1"/>
                </a:solidFill>
                <a:latin typeface="Times New Roman" panose="02020603050405020304" pitchFamily="18" charset="0"/>
                <a:cs typeface="Times New Roman" panose="02020603050405020304" pitchFamily="18" charset="0"/>
              </a:rPr>
              <a:t>    return 0;</a:t>
            </a:r>
          </a:p>
          <a:p>
            <a:r>
              <a:rPr lang="en-US" sz="1400" dirty="0">
                <a:solidFill>
                  <a:schemeClr val="tx1"/>
                </a:solidFill>
                <a:latin typeface="Times New Roman" panose="02020603050405020304" pitchFamily="18" charset="0"/>
                <a:cs typeface="Times New Roman" panose="02020603050405020304" pitchFamily="18" charset="0"/>
              </a:rPr>
              <a:t>}</a:t>
            </a:r>
          </a:p>
        </p:txBody>
      </p:sp>
      <p:sp>
        <p:nvSpPr>
          <p:cNvPr id="6" name="Flowchart: Sequential Access Storage 5"/>
          <p:cNvSpPr/>
          <p:nvPr/>
        </p:nvSpPr>
        <p:spPr>
          <a:xfrm>
            <a:off x="8246531" y="4286294"/>
            <a:ext cx="2226735" cy="1413934"/>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a:p>
            <a:pPr algn="ctr"/>
            <a:r>
              <a:rPr lang="en-US" dirty="0" smtClean="0"/>
              <a:t>Hello in </a:t>
            </a:r>
            <a:r>
              <a:rPr lang="en-US" dirty="0"/>
              <a:t>&amp; 0</a:t>
            </a:r>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73239"/>
                </a:solidFill>
                <a:effectLst/>
                <a:latin typeface="Consolas" panose="020B0609020204030204" pitchFamily="49" charset="0"/>
                <a:cs typeface="Consolas" panose="020B0609020204030204" pitchFamily="49" charset="0"/>
              </a:rPr>
              <a:t>0 Geeks in &amp; 0</a:t>
            </a:r>
            <a:r>
              <a:rPr kumimoji="0" lang="en-US" sz="8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74462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3" name="Picture 2"/>
          <p:cNvPicPr>
            <a:picLocks noChangeAspect="1"/>
          </p:cNvPicPr>
          <p:nvPr/>
        </p:nvPicPr>
        <p:blipFill>
          <a:blip r:embed="rId2"/>
          <a:stretch>
            <a:fillRect/>
          </a:stretch>
        </p:blipFill>
        <p:spPr>
          <a:xfrm>
            <a:off x="3038475" y="2587096"/>
            <a:ext cx="7486650" cy="3190875"/>
          </a:xfrm>
          <a:prstGeom prst="rect">
            <a:avLst/>
          </a:prstGeom>
        </p:spPr>
      </p:pic>
    </p:spTree>
    <p:extLst>
      <p:ext uri="{BB962C8B-B14F-4D97-AF65-F5344CB8AC3E}">
        <p14:creationId xmlns:p14="http://schemas.microsoft.com/office/powerpoint/2010/main" val="13260839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7" name="Content Placeholder 6"/>
          <p:cNvPicPr>
            <a:picLocks noGrp="1" noChangeAspect="1"/>
          </p:cNvPicPr>
          <p:nvPr>
            <p:ph idx="1"/>
          </p:nvPr>
        </p:nvPicPr>
        <p:blipFill>
          <a:blip r:embed="rId2"/>
          <a:stretch>
            <a:fillRect/>
          </a:stretch>
        </p:blipFill>
        <p:spPr>
          <a:xfrm>
            <a:off x="1027113" y="791103"/>
            <a:ext cx="5095875" cy="5581650"/>
          </a:xfrm>
          <a:prstGeom prst="rect">
            <a:avLst/>
          </a:prstGeom>
        </p:spPr>
      </p:pic>
      <p:pic>
        <p:nvPicPr>
          <p:cNvPr id="6" name="Picture 5"/>
          <p:cNvPicPr>
            <a:picLocks noChangeAspect="1"/>
          </p:cNvPicPr>
          <p:nvPr/>
        </p:nvPicPr>
        <p:blipFill>
          <a:blip r:embed="rId3"/>
          <a:stretch>
            <a:fillRect/>
          </a:stretch>
        </p:blipFill>
        <p:spPr>
          <a:xfrm>
            <a:off x="7906680" y="3799946"/>
            <a:ext cx="3098928" cy="1305454"/>
          </a:xfrm>
          <a:prstGeom prst="rect">
            <a:avLst/>
          </a:prstGeom>
        </p:spPr>
      </p:pic>
    </p:spTree>
    <p:extLst>
      <p:ext uri="{BB962C8B-B14F-4D97-AF65-F5344CB8AC3E}">
        <p14:creationId xmlns:p14="http://schemas.microsoft.com/office/powerpoint/2010/main" val="239814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Rectangle 1"/>
          <p:cNvSpPr>
            <a:spLocks noChangeArrowheads="1"/>
          </p:cNvSpPr>
          <p:nvPr/>
        </p:nvSpPr>
        <p:spPr bwMode="auto">
          <a:xfrm>
            <a:off x="2933700" y="2410192"/>
            <a:ext cx="6087533"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#include &lt;iostream&gt;</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using</a:t>
            </a:r>
            <a:r>
              <a:rPr kumimoji="0" lang="en-US" sz="8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namespace</a:t>
            </a:r>
            <a:r>
              <a:rPr kumimoji="0" lang="en-US" sz="8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std;</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int</a:t>
            </a:r>
            <a:r>
              <a:rPr kumimoji="0" lang="en-US" sz="8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main()</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1"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int</a:t>
            </a:r>
            <a:r>
              <a:rPr kumimoji="0" lang="en-US" sz="8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 = 10, b = 4;</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1" i="0"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bool</a:t>
            </a:r>
            <a:r>
              <a:rPr kumimoji="0" lang="en-US" sz="8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 = ((a == b) &amp;&amp; printf</a:t>
            </a:r>
            <a:r>
              <a:rPr kumimoji="0" lang="en-US" sz="11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a:t>
            </a:r>
            <a:r>
              <a:rPr lang="en-US" sz="1100" dirty="0">
                <a:solidFill>
                  <a:srgbClr val="000000"/>
                </a:solidFill>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“hello PF"</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return</a:t>
            </a:r>
            <a:r>
              <a:rPr kumimoji="0" lang="en-US" sz="8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0;</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2997200" y="4269817"/>
            <a:ext cx="4412891" cy="24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No Output</a:t>
            </a: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41255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56814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36759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Nested if-else</a:t>
            </a:r>
            <a:endParaRPr lang="en-US" dirty="0"/>
          </a:p>
        </p:txBody>
      </p:sp>
      <p:sp>
        <p:nvSpPr>
          <p:cNvPr id="5" name="Rectangle 4"/>
          <p:cNvSpPr/>
          <p:nvPr/>
        </p:nvSpPr>
        <p:spPr>
          <a:xfrm>
            <a:off x="2933700" y="2312875"/>
            <a:ext cx="4665133" cy="4247317"/>
          </a:xfrm>
          <a:prstGeom prst="rect">
            <a:avLst/>
          </a:prstGeom>
          <a:solidFill>
            <a:schemeClr val="accent2"/>
          </a:solidFill>
        </p:spPr>
        <p:txBody>
          <a:bodyPr wrap="square">
            <a:spAutoFit/>
          </a:bodyPr>
          <a:lstStyle/>
          <a:p>
            <a:r>
              <a:rPr lang="en-US" dirty="0">
                <a:latin typeface="Times New Roman" panose="02020603050405020304" pitchFamily="18" charset="0"/>
                <a:cs typeface="Times New Roman" panose="02020603050405020304" pitchFamily="18" charset="0"/>
              </a:rPr>
              <a:t>main(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int i ;</a:t>
            </a:r>
          </a:p>
          <a:p>
            <a:r>
              <a:rPr lang="en-US" dirty="0">
                <a:latin typeface="Times New Roman" panose="02020603050405020304" pitchFamily="18" charset="0"/>
                <a:cs typeface="Times New Roman" panose="02020603050405020304" pitchFamily="18" charset="0"/>
              </a:rPr>
              <a:t> printf ( "Enter either 1 or 2 " ) ;</a:t>
            </a:r>
          </a:p>
          <a:p>
            <a:r>
              <a:rPr lang="en-US" dirty="0">
                <a:latin typeface="Times New Roman" panose="02020603050405020304" pitchFamily="18" charset="0"/>
                <a:cs typeface="Times New Roman" panose="02020603050405020304" pitchFamily="18" charset="0"/>
              </a:rPr>
              <a:t> scanf ( "%d", &amp;i ) ;</a:t>
            </a:r>
          </a:p>
          <a:p>
            <a:r>
              <a:rPr lang="en-US" dirty="0">
                <a:latin typeface="Times New Roman" panose="02020603050405020304" pitchFamily="18" charset="0"/>
                <a:cs typeface="Times New Roman" panose="02020603050405020304" pitchFamily="18" charset="0"/>
              </a:rPr>
              <a:t> if ( i == 1 )</a:t>
            </a:r>
          </a:p>
          <a:p>
            <a:r>
              <a:rPr lang="en-US" dirty="0">
                <a:latin typeface="Times New Roman" panose="02020603050405020304" pitchFamily="18" charset="0"/>
                <a:cs typeface="Times New Roman" panose="02020603050405020304" pitchFamily="18" charset="0"/>
              </a:rPr>
              <a:t> printf ( "You would go to heaven !" ) ;</a:t>
            </a:r>
          </a:p>
          <a:p>
            <a:r>
              <a:rPr lang="en-US" dirty="0">
                <a:latin typeface="Times New Roman" panose="02020603050405020304" pitchFamily="18" charset="0"/>
                <a:cs typeface="Times New Roman" panose="02020603050405020304" pitchFamily="18" charset="0"/>
              </a:rPr>
              <a:t> else</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if ( i == 2 )</a:t>
            </a:r>
          </a:p>
          <a:p>
            <a:r>
              <a:rPr lang="en-US" dirty="0">
                <a:latin typeface="Times New Roman" panose="02020603050405020304" pitchFamily="18" charset="0"/>
                <a:cs typeface="Times New Roman" panose="02020603050405020304" pitchFamily="18" charset="0"/>
              </a:rPr>
              <a:t> printf ( "Hell was created with you in mind" ) ;</a:t>
            </a:r>
          </a:p>
          <a:p>
            <a:r>
              <a:rPr lang="en-US" dirty="0">
                <a:latin typeface="Times New Roman" panose="02020603050405020304" pitchFamily="18" charset="0"/>
                <a:cs typeface="Times New Roman" panose="02020603050405020304" pitchFamily="18" charset="0"/>
              </a:rPr>
              <a:t> else</a:t>
            </a:r>
          </a:p>
          <a:p>
            <a:r>
              <a:rPr lang="en-US" dirty="0">
                <a:latin typeface="Times New Roman" panose="02020603050405020304" pitchFamily="18" charset="0"/>
                <a:cs typeface="Times New Roman" panose="02020603050405020304" pitchFamily="18" charset="0"/>
              </a:rPr>
              <a:t> printf ( "How about mother earth !" )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80083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3"/>
          <p:cNvPicPr>
            <a:picLocks noChangeAspect="1"/>
          </p:cNvPicPr>
          <p:nvPr/>
        </p:nvPicPr>
        <p:blipFill>
          <a:blip r:embed="rId2"/>
          <a:stretch>
            <a:fillRect/>
          </a:stretch>
        </p:blipFill>
        <p:spPr>
          <a:xfrm>
            <a:off x="1749588" y="2567363"/>
            <a:ext cx="3477683" cy="3861481"/>
          </a:xfrm>
          <a:prstGeom prst="rect">
            <a:avLst/>
          </a:prstGeom>
        </p:spPr>
      </p:pic>
      <p:sp>
        <p:nvSpPr>
          <p:cNvPr id="5" name="Rectangle 4"/>
          <p:cNvSpPr/>
          <p:nvPr/>
        </p:nvSpPr>
        <p:spPr>
          <a:xfrm>
            <a:off x="6324600" y="2235945"/>
            <a:ext cx="4106333" cy="4339650"/>
          </a:xfrm>
          <a:prstGeom prst="rect">
            <a:avLst/>
          </a:prstGeom>
        </p:spPr>
        <p:txBody>
          <a:bodyPr wrap="square">
            <a:spAutoFit/>
          </a:bodyPr>
          <a:lstStyle/>
          <a:p>
            <a:r>
              <a:rPr lang="en-US" sz="1200" dirty="0" err="1"/>
              <a:t>intx,y,z</a:t>
            </a:r>
            <a:r>
              <a:rPr lang="en-US" sz="1200" dirty="0"/>
              <a:t>;</a:t>
            </a:r>
          </a:p>
          <a:p>
            <a:r>
              <a:rPr lang="en-US" sz="1200" dirty="0"/>
              <a:t>printf("Enter value of X");</a:t>
            </a:r>
          </a:p>
          <a:p>
            <a:r>
              <a:rPr lang="en-US" sz="1200" dirty="0"/>
              <a:t>scanf("%</a:t>
            </a:r>
            <a:r>
              <a:rPr lang="en-US" sz="1200" dirty="0" err="1"/>
              <a:t>d",&amp;x</a:t>
            </a:r>
            <a:r>
              <a:rPr lang="en-US" sz="1200" dirty="0"/>
              <a:t>);</a:t>
            </a:r>
          </a:p>
          <a:p>
            <a:r>
              <a:rPr lang="en-US" sz="1200" dirty="0"/>
              <a:t>printf("Enter value of Y");</a:t>
            </a:r>
          </a:p>
          <a:p>
            <a:r>
              <a:rPr lang="en-US" sz="1200" dirty="0"/>
              <a:t>scanf("%</a:t>
            </a:r>
            <a:r>
              <a:rPr lang="en-US" sz="1200" dirty="0" err="1"/>
              <a:t>d",&amp;y</a:t>
            </a:r>
            <a:r>
              <a:rPr lang="en-US" sz="1200" dirty="0"/>
              <a:t>);</a:t>
            </a:r>
          </a:p>
          <a:p>
            <a:r>
              <a:rPr lang="en-US" sz="1200" dirty="0"/>
              <a:t>printf("Enter value of Z");</a:t>
            </a:r>
          </a:p>
          <a:p>
            <a:r>
              <a:rPr lang="en-US" sz="1200" dirty="0"/>
              <a:t>scanf("%</a:t>
            </a:r>
            <a:r>
              <a:rPr lang="en-US" sz="1200" dirty="0" err="1"/>
              <a:t>d",&amp;z</a:t>
            </a:r>
            <a:r>
              <a:rPr lang="en-US" sz="1200" dirty="0"/>
              <a:t>);</a:t>
            </a:r>
          </a:p>
          <a:p>
            <a:r>
              <a:rPr lang="en-US" sz="1200" dirty="0"/>
              <a:t>if(x&gt;y){</a:t>
            </a:r>
          </a:p>
          <a:p>
            <a:r>
              <a:rPr lang="en-US" sz="1200" dirty="0" smtClean="0"/>
              <a:t>	if(x&gt;z</a:t>
            </a:r>
            <a:r>
              <a:rPr lang="en-US" sz="1200" dirty="0"/>
              <a:t>){</a:t>
            </a:r>
          </a:p>
          <a:p>
            <a:r>
              <a:rPr lang="en-US" sz="1200" dirty="0" smtClean="0"/>
              <a:t>	printf</a:t>
            </a:r>
            <a:r>
              <a:rPr lang="en-US" sz="1200" dirty="0"/>
              <a:t>("The largest value is of x = %</a:t>
            </a:r>
            <a:r>
              <a:rPr lang="en-US" sz="1200" dirty="0" err="1"/>
              <a:t>d",x</a:t>
            </a:r>
            <a:r>
              <a:rPr lang="en-US" sz="1200" dirty="0"/>
              <a:t>);</a:t>
            </a:r>
          </a:p>
          <a:p>
            <a:r>
              <a:rPr lang="en-US" sz="1200" dirty="0" smtClean="0"/>
              <a:t>	}</a:t>
            </a:r>
            <a:endParaRPr lang="en-US" sz="1200" dirty="0"/>
          </a:p>
          <a:p>
            <a:r>
              <a:rPr lang="en-US" sz="1200" dirty="0" smtClean="0"/>
              <a:t>	else</a:t>
            </a:r>
            <a:r>
              <a:rPr lang="en-US" sz="1200" dirty="0"/>
              <a:t>{</a:t>
            </a:r>
          </a:p>
          <a:p>
            <a:r>
              <a:rPr lang="en-US" sz="1200" dirty="0" smtClean="0"/>
              <a:t>	printf</a:t>
            </a:r>
            <a:r>
              <a:rPr lang="en-US" sz="1200" dirty="0"/>
              <a:t>("The largest value is of z =%d", z);</a:t>
            </a:r>
          </a:p>
          <a:p>
            <a:r>
              <a:rPr lang="en-US" sz="1200" dirty="0" smtClean="0"/>
              <a:t>	}</a:t>
            </a:r>
            <a:endParaRPr lang="en-US" sz="1200" dirty="0"/>
          </a:p>
          <a:p>
            <a:r>
              <a:rPr lang="en-US" sz="1200" dirty="0"/>
              <a:t>}</a:t>
            </a:r>
          </a:p>
          <a:p>
            <a:r>
              <a:rPr lang="en-US" sz="1200" dirty="0"/>
              <a:t>else{</a:t>
            </a:r>
          </a:p>
          <a:p>
            <a:pPr lvl="1"/>
            <a:r>
              <a:rPr lang="en-US" sz="1200" dirty="0"/>
              <a:t>if(y&gt;z){</a:t>
            </a:r>
          </a:p>
          <a:p>
            <a:pPr lvl="1"/>
            <a:r>
              <a:rPr lang="en-US" sz="1200" dirty="0"/>
              <a:t>printf("The largest value is of y= %</a:t>
            </a:r>
            <a:r>
              <a:rPr lang="en-US" sz="1200" dirty="0" err="1"/>
              <a:t>d",y</a:t>
            </a:r>
            <a:r>
              <a:rPr lang="en-US" sz="1200" dirty="0" smtClean="0"/>
              <a:t>);</a:t>
            </a:r>
          </a:p>
          <a:p>
            <a:pPr lvl="1"/>
            <a:r>
              <a:rPr lang="en-US" sz="1200" dirty="0"/>
              <a:t>}</a:t>
            </a:r>
          </a:p>
          <a:p>
            <a:r>
              <a:rPr lang="en-US" sz="1200" dirty="0" smtClean="0"/>
              <a:t>	else</a:t>
            </a:r>
            <a:r>
              <a:rPr lang="en-US" sz="1200" dirty="0"/>
              <a:t>{</a:t>
            </a:r>
          </a:p>
          <a:p>
            <a:r>
              <a:rPr lang="en-US" sz="1200" dirty="0" smtClean="0"/>
              <a:t>	printf</a:t>
            </a:r>
            <a:r>
              <a:rPr lang="en-US" sz="1200" dirty="0"/>
              <a:t>("The largest value is of z= %</a:t>
            </a:r>
            <a:r>
              <a:rPr lang="en-US" sz="1200" dirty="0" err="1"/>
              <a:t>d",z</a:t>
            </a:r>
            <a:r>
              <a:rPr lang="en-US" sz="1200" dirty="0"/>
              <a:t>);</a:t>
            </a:r>
          </a:p>
          <a:p>
            <a:r>
              <a:rPr lang="en-US" sz="1200" dirty="0" smtClean="0"/>
              <a:t>	}</a:t>
            </a:r>
            <a:endParaRPr lang="en-US" sz="1200" dirty="0"/>
          </a:p>
          <a:p>
            <a:r>
              <a:rPr lang="en-US" sz="1200" dirty="0"/>
              <a:t>}</a:t>
            </a:r>
          </a:p>
        </p:txBody>
      </p:sp>
    </p:spTree>
    <p:extLst>
      <p:ext uri="{BB962C8B-B14F-4D97-AF65-F5344CB8AC3E}">
        <p14:creationId xmlns:p14="http://schemas.microsoft.com/office/powerpoint/2010/main" val="3876702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A company insures its drivers in the </a:t>
            </a:r>
            <a:r>
              <a:rPr lang="en-US" sz="1800" dirty="0" smtClean="0">
                <a:latin typeface="Times New Roman" panose="02020603050405020304" pitchFamily="18" charset="0"/>
                <a:cs typeface="Times New Roman" panose="02020603050405020304" pitchFamily="18" charset="0"/>
              </a:rPr>
              <a:t>following cases</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If the driver is married.</a:t>
            </a:r>
          </a:p>
          <a:p>
            <a:r>
              <a:rPr lang="en-US" sz="1800" dirty="0">
                <a:latin typeface="Times New Roman" panose="02020603050405020304" pitchFamily="18" charset="0"/>
                <a:cs typeface="Times New Roman" panose="02020603050405020304" pitchFamily="18" charset="0"/>
              </a:rPr>
              <a:t>− If the driver is unmarried, male &amp; above 30 years of age.</a:t>
            </a:r>
          </a:p>
          <a:p>
            <a:r>
              <a:rPr lang="en-US" sz="1800" dirty="0">
                <a:latin typeface="Times New Roman" panose="02020603050405020304" pitchFamily="18" charset="0"/>
                <a:cs typeface="Times New Roman" panose="02020603050405020304" pitchFamily="18" charset="0"/>
              </a:rPr>
              <a:t>− If the driver is unmarried, female &amp; above 25 years of age</a:t>
            </a:r>
          </a:p>
        </p:txBody>
      </p:sp>
    </p:spTree>
    <p:extLst>
      <p:ext uri="{BB962C8B-B14F-4D97-AF65-F5344CB8AC3E}">
        <p14:creationId xmlns:p14="http://schemas.microsoft.com/office/powerpoint/2010/main" val="4208742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6" name="Text Placeholder 5"/>
          <p:cNvSpPr>
            <a:spLocks noGrp="1"/>
          </p:cNvSpPr>
          <p:nvPr>
            <p:ph type="body" sz="half" idx="2"/>
          </p:nvPr>
        </p:nvSpPr>
        <p:spPr/>
        <p:txBody>
          <a:bodyPr/>
          <a:lstStyle/>
          <a:p>
            <a:endParaRPr lang="en-US"/>
          </a:p>
        </p:txBody>
      </p:sp>
      <p:pic>
        <p:nvPicPr>
          <p:cNvPr id="4" name="Picture 3"/>
          <p:cNvPicPr>
            <a:picLocks noChangeAspect="1"/>
          </p:cNvPicPr>
          <p:nvPr/>
        </p:nvPicPr>
        <p:blipFill>
          <a:blip r:embed="rId2"/>
          <a:stretch>
            <a:fillRect/>
          </a:stretch>
        </p:blipFill>
        <p:spPr>
          <a:xfrm>
            <a:off x="611716" y="441414"/>
            <a:ext cx="6210300" cy="5895975"/>
          </a:xfrm>
          <a:prstGeom prst="rect">
            <a:avLst/>
          </a:prstGeom>
        </p:spPr>
      </p:pic>
    </p:spTree>
    <p:extLst>
      <p:ext uri="{BB962C8B-B14F-4D97-AF65-F5344CB8AC3E}">
        <p14:creationId xmlns:p14="http://schemas.microsoft.com/office/powerpoint/2010/main" val="1890026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with IF</a:t>
            </a:r>
            <a:endParaRPr lang="en-US" dirty="0"/>
          </a:p>
        </p:txBody>
      </p:sp>
      <p:sp>
        <p:nvSpPr>
          <p:cNvPr id="3" name="Snip Single Corner Rectangle 2"/>
          <p:cNvSpPr/>
          <p:nvPr/>
        </p:nvSpPr>
        <p:spPr>
          <a:xfrm>
            <a:off x="5325533" y="2573867"/>
            <a:ext cx="3132667" cy="3767666"/>
          </a:xfrm>
          <a:prstGeom prst="snip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2000" dirty="0" smtClean="0">
                <a:solidFill>
                  <a:schemeClr val="tx1"/>
                </a:solidFill>
                <a:latin typeface="Times New Roman" panose="02020603050405020304" pitchFamily="18" charset="0"/>
                <a:cs typeface="Times New Roman" panose="02020603050405020304" pitchFamily="18" charset="0"/>
              </a:rPr>
              <a:t>Switch(){</a:t>
            </a:r>
          </a:p>
          <a:p>
            <a:r>
              <a:rPr lang="en-US" sz="2000" dirty="0" smtClean="0">
                <a:solidFill>
                  <a:schemeClr val="tx1"/>
                </a:solidFill>
                <a:latin typeface="Times New Roman" panose="02020603050405020304" pitchFamily="18" charset="0"/>
                <a:cs typeface="Times New Roman" panose="02020603050405020304" pitchFamily="18" charset="0"/>
              </a:rPr>
              <a:t>	case 1:</a:t>
            </a:r>
          </a:p>
          <a:p>
            <a:r>
              <a:rPr lang="en-US" sz="2000" dirty="0" smtClean="0">
                <a:solidFill>
                  <a:schemeClr val="tx1"/>
                </a:solidFill>
                <a:latin typeface="Times New Roman" panose="02020603050405020304" pitchFamily="18" charset="0"/>
                <a:cs typeface="Times New Roman" panose="02020603050405020304" pitchFamily="18" charset="0"/>
              </a:rPr>
              <a:t>		Statement </a:t>
            </a:r>
          </a:p>
          <a:p>
            <a:r>
              <a:rPr lang="en-US" sz="2000" dirty="0" smtClean="0">
                <a:solidFill>
                  <a:schemeClr val="tx1"/>
                </a:solidFill>
                <a:latin typeface="Times New Roman" panose="02020603050405020304" pitchFamily="18" charset="0"/>
                <a:cs typeface="Times New Roman" panose="02020603050405020304" pitchFamily="18" charset="0"/>
              </a:rPr>
              <a:t>		break;</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	case 2:</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statement</a:t>
            </a:r>
          </a:p>
          <a:p>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if () {</a:t>
            </a:r>
          </a:p>
          <a:p>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break;</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	default:</a:t>
            </a:r>
          </a:p>
          <a:p>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statement}</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853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4739</TotalTime>
  <Words>2458</Words>
  <Application>Microsoft Office PowerPoint</Application>
  <PresentationFormat>Widescreen</PresentationFormat>
  <Paragraphs>465</Paragraphs>
  <Slides>47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Arial</vt:lpstr>
      <vt:lpstr>Calibri</vt:lpstr>
      <vt:lpstr>Century Schoolbook</vt:lpstr>
      <vt:lpstr>Consolas</vt:lpstr>
      <vt:lpstr>Corbel</vt:lpstr>
      <vt:lpstr>inherit</vt:lpstr>
      <vt:lpstr>Nunito Sans</vt:lpstr>
      <vt:lpstr>Source Code Pro</vt:lpstr>
      <vt:lpstr>Times New Roman</vt:lpstr>
      <vt:lpstr>Wingdings</vt:lpstr>
      <vt:lpstr>Feathered</vt:lpstr>
      <vt:lpstr>Programming Fundamental</vt:lpstr>
      <vt:lpstr>Class 13 </vt:lpstr>
      <vt:lpstr>Problem</vt:lpstr>
      <vt:lpstr>Nested if</vt:lpstr>
      <vt:lpstr>Nested if-else</vt:lpstr>
      <vt:lpstr>example</vt:lpstr>
      <vt:lpstr>Problem</vt:lpstr>
      <vt:lpstr>Solution</vt:lpstr>
      <vt:lpstr>Switch with IF</vt:lpstr>
      <vt:lpstr>Switch with If</vt:lpstr>
      <vt:lpstr>Switch Case Structure [Cont.]</vt:lpstr>
      <vt:lpstr>Switch Case Structure [Cont.]</vt:lpstr>
      <vt:lpstr>Nested Switch</vt:lpstr>
      <vt:lpstr>Nested Switch</vt:lpstr>
      <vt:lpstr>Example</vt:lpstr>
      <vt:lpstr>Class 14 </vt:lpstr>
      <vt:lpstr>Semicolon after If</vt:lpstr>
      <vt:lpstr>Example</vt:lpstr>
      <vt:lpstr>Example</vt:lpstr>
      <vt:lpstr>Switch using range</vt:lpstr>
      <vt:lpstr>Switch Using Range- example</vt:lpstr>
      <vt:lpstr>Nested Switch </vt:lpstr>
      <vt:lpstr>Possible types of the &lt;expression&gt;  in switch </vt:lpstr>
      <vt:lpstr>PowerPoint Presentation</vt:lpstr>
      <vt:lpstr>PowerPoint Presentation</vt:lpstr>
      <vt:lpstr>PowerPoint Presentation</vt:lpstr>
      <vt:lpstr>Task </vt:lpstr>
      <vt:lpstr>Class 15 </vt:lpstr>
      <vt:lpstr>Conditional Operators</vt:lpstr>
      <vt:lpstr>The Conditional Operators </vt:lpstr>
      <vt:lpstr>The Conditional Operators </vt:lpstr>
      <vt:lpstr>The Conditional Operators </vt:lpstr>
      <vt:lpstr>It’s not necessary that the conditional operators should be used only in arithmetic statements.</vt:lpstr>
      <vt:lpstr>PowerPoint Presentation</vt:lpstr>
      <vt:lpstr>Task </vt:lpstr>
      <vt:lpstr>Predict </vt:lpstr>
      <vt:lpstr>Task</vt:lpstr>
      <vt:lpstr>PowerPoint Presentation</vt:lpstr>
      <vt:lpstr>Logical vs bitwise (&amp;&amp; or &amp;) (|| or |)</vt:lpstr>
      <vt:lpstr>Logical &amp;&amp;</vt:lpstr>
      <vt:lpstr>Logical vs bitwise (&amp;&amp; or &amp;) (|| or |)</vt:lpstr>
      <vt:lpstr>Logical vs bitwise (&amp;&amp; or &amp;) (|| or |)</vt:lpstr>
      <vt:lpstr>Example</vt:lpstr>
      <vt:lpstr>Example</vt:lpstr>
      <vt:lpstr>Example</vt:lpstr>
      <vt:lpstr>PowerPoint Presentation</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Programing fundamental</dc:title>
  <dc:creator>Administrator</dc:creator>
  <cp:lastModifiedBy>Administrator</cp:lastModifiedBy>
  <cp:revision>209</cp:revision>
  <dcterms:created xsi:type="dcterms:W3CDTF">2021-08-09T10:01:30Z</dcterms:created>
  <dcterms:modified xsi:type="dcterms:W3CDTF">2021-10-09T04:51:48Z</dcterms:modified>
</cp:coreProperties>
</file>