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5"/>
  </p:notesMasterIdLst>
  <p:sldIdLst>
    <p:sldId id="358" r:id="rId2"/>
    <p:sldId id="359" r:id="rId3"/>
    <p:sldId id="441" r:id="rId4"/>
    <p:sldId id="448" r:id="rId5"/>
    <p:sldId id="442" r:id="rId6"/>
    <p:sldId id="443" r:id="rId7"/>
    <p:sldId id="444" r:id="rId8"/>
    <p:sldId id="445" r:id="rId9"/>
    <p:sldId id="446" r:id="rId10"/>
    <p:sldId id="265" r:id="rId11"/>
    <p:sldId id="266" r:id="rId12"/>
    <p:sldId id="268" r:id="rId13"/>
    <p:sldId id="269" r:id="rId14"/>
    <p:sldId id="449" r:id="rId15"/>
    <p:sldId id="450" r:id="rId16"/>
    <p:sldId id="451" r:id="rId17"/>
    <p:sldId id="270" r:id="rId18"/>
    <p:sldId id="271" r:id="rId19"/>
    <p:sldId id="452" r:id="rId20"/>
    <p:sldId id="272" r:id="rId21"/>
    <p:sldId id="432" r:id="rId22"/>
    <p:sldId id="273" r:id="rId23"/>
    <p:sldId id="275" r:id="rId24"/>
    <p:sldId id="274" r:id="rId25"/>
    <p:sldId id="276" r:id="rId26"/>
    <p:sldId id="277" r:id="rId27"/>
    <p:sldId id="278" r:id="rId28"/>
    <p:sldId id="374" r:id="rId29"/>
    <p:sldId id="375" r:id="rId30"/>
    <p:sldId id="460" r:id="rId31"/>
    <p:sldId id="447" r:id="rId32"/>
    <p:sldId id="257" r:id="rId33"/>
    <p:sldId id="454" r:id="rId34"/>
    <p:sldId id="259" r:id="rId35"/>
    <p:sldId id="260" r:id="rId36"/>
    <p:sldId id="462" r:id="rId37"/>
    <p:sldId id="261" r:id="rId38"/>
    <p:sldId id="258" r:id="rId39"/>
    <p:sldId id="263" r:id="rId40"/>
    <p:sldId id="461" r:id="rId41"/>
    <p:sldId id="463" r:id="rId42"/>
    <p:sldId id="464" r:id="rId43"/>
    <p:sldId id="440"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6433" autoAdjust="0"/>
  </p:normalViewPr>
  <p:slideViewPr>
    <p:cSldViewPr snapToGrid="0">
      <p:cViewPr varScale="1">
        <p:scale>
          <a:sx n="112" d="100"/>
          <a:sy n="112" d="100"/>
        </p:scale>
        <p:origin x="4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10/20/2021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307526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a:extLst>
              <a:ext uri="{FF2B5EF4-FFF2-40B4-BE49-F238E27FC236}">
                <a16:creationId xmlns="" xmlns:a16="http://schemas.microsoft.com/office/drawing/2014/main" id="{346FBEDA-4FAC-4407-AD52-DBBCE4AEA13F}"/>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945B547-1002-435E-B2AA-7693A012C417}" type="slidenum">
              <a:rPr lang="en-US" altLang="en-US" smtClean="0">
                <a:latin typeface="Arial" panose="020B0604020202020204" pitchFamily="34" charset="0"/>
              </a:rPr>
              <a:pPr fontAlgn="base">
                <a:spcBef>
                  <a:spcPct val="0"/>
                </a:spcBef>
                <a:spcAft>
                  <a:spcPct val="0"/>
                </a:spcAft>
              </a:pPr>
              <a:t>29</a:t>
            </a:fld>
            <a:endParaRPr lang="en-US" altLang="en-US">
              <a:latin typeface="Arial" panose="020B0604020202020204" pitchFamily="34" charset="0"/>
            </a:endParaRPr>
          </a:p>
        </p:txBody>
      </p:sp>
      <p:sp>
        <p:nvSpPr>
          <p:cNvPr id="110595" name="Rectangle 2">
            <a:extLst>
              <a:ext uri="{FF2B5EF4-FFF2-40B4-BE49-F238E27FC236}">
                <a16:creationId xmlns="" xmlns:a16="http://schemas.microsoft.com/office/drawing/2014/main" id="{18551F22-66BF-4604-B3C6-9008FE454707}"/>
              </a:ext>
            </a:extLst>
          </p:cNvPr>
          <p:cNvSpPr>
            <a:spLocks noGrp="1" noRot="1" noChangeAspect="1" noChangeArrowheads="1" noTextEdit="1"/>
          </p:cNvSpPr>
          <p:nvPr>
            <p:ph type="sldImg"/>
          </p:nvPr>
        </p:nvSpPr>
        <p:spPr>
          <a:xfrm>
            <a:off x="0" y="303213"/>
            <a:ext cx="1588" cy="1587"/>
          </a:xfrm>
          <a:solidFill>
            <a:srgbClr val="FFFFFF"/>
          </a:solidFill>
          <a:ln/>
        </p:spPr>
      </p:sp>
      <p:sp>
        <p:nvSpPr>
          <p:cNvPr id="110596" name="Rectangle 3">
            <a:extLst>
              <a:ext uri="{FF2B5EF4-FFF2-40B4-BE49-F238E27FC236}">
                <a16:creationId xmlns="" xmlns:a16="http://schemas.microsoft.com/office/drawing/2014/main" id="{34211185-955B-4488-A4F6-B0AF07A891A3}"/>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9415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10/20/2021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10/20/2021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10/20/2021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10/20/2021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a:latin typeface="Times New Roman" panose="02020603050405020304" pitchFamily="18" charset="0"/>
                <a:cs typeface="Times New Roman" panose="02020603050405020304" pitchFamily="18" charset="0"/>
              </a:rPr>
              <a:t>Programming Fundamental</a:t>
            </a: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993349"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Week 07</a:t>
            </a:r>
          </a:p>
        </p:txBody>
      </p:sp>
    </p:spTree>
    <p:extLst>
      <p:ext uri="{BB962C8B-B14F-4D97-AF65-F5344CB8AC3E}">
        <p14:creationId xmlns:p14="http://schemas.microsoft.com/office/powerpoint/2010/main" val="144839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506133" y="1242645"/>
            <a:ext cx="8596668" cy="1320800"/>
          </a:xfrm>
        </p:spPr>
        <p:txBody>
          <a:bodyPr/>
          <a:lstStyle/>
          <a:p>
            <a:r>
              <a:rPr lang="en-US" dirty="0"/>
              <a:t>Counter-controlled repetition</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2764265" y="2936559"/>
            <a:ext cx="8596668" cy="3422037"/>
          </a:xfrm>
        </p:spPr>
        <p:txBody>
          <a:bodyPr>
            <a:normAutofit/>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Counter-controlled repetition requires:</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 name of a control variable (or loop counter).</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 initial value of the control variable.</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 increment(or decrement) by which the control variable is modified each</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time through the loop.</a:t>
            </a:r>
          </a:p>
          <a:p>
            <a:pPr marL="0" indent="0">
              <a:buNone/>
            </a:pPr>
            <a:r>
              <a:rPr lang="en-US" sz="2000" dirty="0">
                <a:solidFill>
                  <a:schemeClr val="tx1"/>
                </a:solidFill>
                <a:latin typeface="Times New Roman" panose="02020603050405020304" pitchFamily="18" charset="0"/>
                <a:cs typeface="Times New Roman" panose="02020603050405020304" pitchFamily="18" charset="0"/>
              </a:rPr>
              <a:t>- The condition that tests for the final value of the control variable (i.e., whether looping should continue).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6786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801556" y="1087901"/>
            <a:ext cx="8596668" cy="1320800"/>
          </a:xfrm>
        </p:spPr>
        <p:txBody>
          <a:bodyPr/>
          <a:lstStyle/>
          <a:p>
            <a:r>
              <a:rPr lang="en-US" dirty="0"/>
              <a:t>Loop Types</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2961212" y="2978762"/>
            <a:ext cx="8596668" cy="3422037"/>
          </a:xfrm>
        </p:spPr>
        <p:txBody>
          <a:bodyPr>
            <a:normAutofit/>
          </a:bodyPr>
          <a:lstStyle/>
          <a:p>
            <a:pPr>
              <a:buFont typeface="Wingdings" panose="05000000000000000000" pitchFamily="2" charset="2"/>
              <a:buChar char="§"/>
            </a:pPr>
            <a:r>
              <a:rPr lang="en-US" altLang="en-US" sz="2000" dirty="0">
                <a:solidFill>
                  <a:schemeClr val="tx1"/>
                </a:solidFill>
                <a:latin typeface="Times New Roman" panose="02020603050405020304" pitchFamily="18" charset="0"/>
                <a:cs typeface="Times New Roman" panose="02020603050405020304" pitchFamily="18" charset="0"/>
              </a:rPr>
              <a:t>There are three repetition or looping structures in C that lets us repeat statements over and over until certain conditions are met.</a:t>
            </a:r>
          </a:p>
          <a:p>
            <a:pPr marL="920750" lvl="1" indent="-342900">
              <a:buFont typeface="Wingdings" panose="05000000000000000000" pitchFamily="2" charset="2"/>
              <a:buChar char="§"/>
            </a:pPr>
            <a:r>
              <a:rPr lang="en-US" altLang="en-US" sz="2000" b="1" dirty="0">
                <a:solidFill>
                  <a:schemeClr val="tx1"/>
                </a:solidFill>
                <a:latin typeface="Times New Roman" panose="02020603050405020304" pitchFamily="18" charset="0"/>
                <a:cs typeface="Times New Roman" panose="02020603050405020304" pitchFamily="18" charset="0"/>
              </a:rPr>
              <a:t>while</a:t>
            </a:r>
            <a:r>
              <a:rPr lang="en-US" altLang="en-US" sz="2000" dirty="0">
                <a:solidFill>
                  <a:schemeClr val="tx1"/>
                </a:solidFill>
                <a:latin typeface="Times New Roman" panose="02020603050405020304" pitchFamily="18" charset="0"/>
                <a:cs typeface="Times New Roman" panose="02020603050405020304" pitchFamily="18" charset="0"/>
              </a:rPr>
              <a:t> Looping Structure</a:t>
            </a:r>
          </a:p>
          <a:p>
            <a:pPr marL="920750" lvl="1" indent="-342900">
              <a:buFont typeface="Wingdings" panose="05000000000000000000" pitchFamily="2" charset="2"/>
              <a:buChar char="§"/>
            </a:pPr>
            <a:r>
              <a:rPr lang="en-US" altLang="en-US" sz="2000" b="1" dirty="0">
                <a:solidFill>
                  <a:schemeClr val="tx1"/>
                </a:solidFill>
                <a:latin typeface="Times New Roman" panose="02020603050405020304" pitchFamily="18" charset="0"/>
                <a:cs typeface="Times New Roman" panose="02020603050405020304" pitchFamily="18" charset="0"/>
              </a:rPr>
              <a:t>for </a:t>
            </a:r>
            <a:r>
              <a:rPr lang="en-US" altLang="en-US" sz="2000" dirty="0">
                <a:solidFill>
                  <a:schemeClr val="tx1"/>
                </a:solidFill>
                <a:latin typeface="Times New Roman" panose="02020603050405020304" pitchFamily="18" charset="0"/>
                <a:cs typeface="Times New Roman" panose="02020603050405020304" pitchFamily="18" charset="0"/>
              </a:rPr>
              <a:t>Looping Structure</a:t>
            </a:r>
          </a:p>
          <a:p>
            <a:pPr marL="920750" lvl="1" indent="-342900">
              <a:buFont typeface="Wingdings" panose="05000000000000000000" pitchFamily="2" charset="2"/>
              <a:buChar char="§"/>
            </a:pPr>
            <a:r>
              <a:rPr lang="en-US" altLang="en-US" sz="2000" b="1" dirty="0">
                <a:solidFill>
                  <a:schemeClr val="tx1"/>
                </a:solidFill>
                <a:latin typeface="Times New Roman" panose="02020603050405020304" pitchFamily="18" charset="0"/>
                <a:cs typeface="Times New Roman" panose="02020603050405020304" pitchFamily="18" charset="0"/>
              </a:rPr>
              <a:t>do</a:t>
            </a:r>
            <a:r>
              <a:rPr lang="en-US" altLang="en-US" sz="2000" dirty="0">
                <a:solidFill>
                  <a:schemeClr val="tx1"/>
                </a:solidFill>
                <a:latin typeface="Times New Roman" panose="02020603050405020304" pitchFamily="18" charset="0"/>
                <a:cs typeface="Times New Roman" panose="02020603050405020304" pitchFamily="18" charset="0"/>
              </a:rPr>
              <a:t>…</a:t>
            </a:r>
            <a:r>
              <a:rPr lang="en-US" altLang="en-US" sz="2000" b="1" dirty="0">
                <a:solidFill>
                  <a:schemeClr val="tx1"/>
                </a:solidFill>
                <a:latin typeface="Times New Roman" panose="02020603050405020304" pitchFamily="18" charset="0"/>
                <a:cs typeface="Times New Roman" panose="02020603050405020304" pitchFamily="18" charset="0"/>
              </a:rPr>
              <a:t>while</a:t>
            </a:r>
            <a:r>
              <a:rPr lang="en-US" altLang="en-US" sz="2000" dirty="0">
                <a:solidFill>
                  <a:schemeClr val="tx1"/>
                </a:solidFill>
                <a:latin typeface="Times New Roman" panose="02020603050405020304" pitchFamily="18" charset="0"/>
                <a:cs typeface="Times New Roman" panose="02020603050405020304" pitchFamily="18" charset="0"/>
              </a:rPr>
              <a:t> Looping Structure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885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801555" y="1254100"/>
            <a:ext cx="8596668" cy="1320800"/>
          </a:xfrm>
        </p:spPr>
        <p:txBody>
          <a:bodyPr/>
          <a:lstStyle/>
          <a:p>
            <a:r>
              <a:rPr lang="en-US" dirty="0"/>
              <a:t>Loop Types [Cont.]</a:t>
            </a:r>
          </a:p>
        </p:txBody>
      </p:sp>
      <p:pic>
        <p:nvPicPr>
          <p:cNvPr id="4" name="Picture 3">
            <a:extLst>
              <a:ext uri="{FF2B5EF4-FFF2-40B4-BE49-F238E27FC236}">
                <a16:creationId xmlns="" xmlns:a16="http://schemas.microsoft.com/office/drawing/2014/main" id="{9A486C15-1BEC-4491-8B47-D6971A1680F6}"/>
              </a:ext>
            </a:extLst>
          </p:cNvPr>
          <p:cNvPicPr>
            <a:picLocks noChangeAspect="1"/>
          </p:cNvPicPr>
          <p:nvPr/>
        </p:nvPicPr>
        <p:blipFill>
          <a:blip r:embed="rId2">
            <a:duotone>
              <a:prstClr val="black"/>
              <a:srgbClr val="D9C3A5">
                <a:tint val="50000"/>
                <a:satMod val="180000"/>
              </a:srgbClr>
            </a:duotone>
          </a:blip>
          <a:stretch>
            <a:fillRect/>
          </a:stretch>
        </p:blipFill>
        <p:spPr>
          <a:xfrm>
            <a:off x="3865160" y="2982863"/>
            <a:ext cx="5080658" cy="3319464"/>
          </a:xfrm>
          <a:prstGeom prst="rect">
            <a:avLst/>
          </a:prstGeom>
          <a:ln>
            <a:solidFill>
              <a:schemeClr val="accent1"/>
            </a:solidFill>
          </a:ln>
        </p:spPr>
      </p:pic>
    </p:spTree>
    <p:extLst>
      <p:ext uri="{BB962C8B-B14F-4D97-AF65-F5344CB8AC3E}">
        <p14:creationId xmlns:p14="http://schemas.microsoft.com/office/powerpoint/2010/main" val="277950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914097" y="1172307"/>
            <a:ext cx="8596668" cy="1320800"/>
          </a:xfrm>
        </p:spPr>
        <p:txBody>
          <a:bodyPr>
            <a:normAutofit fontScale="90000"/>
          </a:bodyPr>
          <a:lstStyle/>
          <a:p>
            <a:r>
              <a:rPr lang="en-US" dirty="0"/>
              <a:t>Loop Types [Cont.]</a:t>
            </a:r>
            <a:br>
              <a:rPr lang="en-US" dirty="0"/>
            </a:br>
            <a:r>
              <a:rPr lang="en-US" dirty="0"/>
              <a:t/>
            </a:r>
            <a:br>
              <a:rPr lang="en-US" dirty="0"/>
            </a:br>
            <a:r>
              <a:rPr lang="en-US" sz="2700" b="1" u="sng" dirty="0">
                <a:solidFill>
                  <a:schemeClr val="tx1"/>
                </a:solidFill>
              </a:rPr>
              <a:t>Example:</a:t>
            </a:r>
            <a:endParaRPr lang="en-US" b="1" u="sng" dirty="0">
              <a:solidFill>
                <a:schemeClr val="tx1"/>
              </a:solidFill>
            </a:endParaRPr>
          </a:p>
        </p:txBody>
      </p:sp>
      <p:sp>
        <p:nvSpPr>
          <p:cNvPr id="5" name="TextBox 4">
            <a:extLst>
              <a:ext uri="{FF2B5EF4-FFF2-40B4-BE49-F238E27FC236}">
                <a16:creationId xmlns="" xmlns:a16="http://schemas.microsoft.com/office/drawing/2014/main" id="{27090079-9D4A-48B6-A940-3D0C3C1561AB}"/>
              </a:ext>
            </a:extLst>
          </p:cNvPr>
          <p:cNvSpPr txBox="1"/>
          <p:nvPr/>
        </p:nvSpPr>
        <p:spPr>
          <a:xfrm>
            <a:off x="3049171" y="4142415"/>
            <a:ext cx="4016548" cy="1815882"/>
          </a:xfrm>
          <a:prstGeom prst="rect">
            <a:avLst/>
          </a:prstGeom>
          <a:solidFill>
            <a:schemeClr val="accent2"/>
          </a:solidFill>
        </p:spPr>
        <p:txBody>
          <a:bodyPr wrap="square">
            <a:spAutoFit/>
          </a:bodyPr>
          <a:lstStyle/>
          <a:p>
            <a:r>
              <a:rPr lang="en-GB" sz="2800" dirty="0">
                <a:latin typeface="Times New Roman" panose="02020603050405020304" pitchFamily="18" charset="0"/>
                <a:cs typeface="Times New Roman" panose="02020603050405020304" pitchFamily="18" charset="0"/>
              </a:rPr>
              <a:t>product = 3;</a:t>
            </a:r>
          </a:p>
          <a:p>
            <a:r>
              <a:rPr lang="en-GB" sz="2800" dirty="0">
                <a:latin typeface="Times New Roman" panose="02020603050405020304" pitchFamily="18" charset="0"/>
                <a:cs typeface="Times New Roman" panose="02020603050405020304" pitchFamily="18" charset="0"/>
              </a:rPr>
              <a:t>while ( product &lt;= 100 ) {</a:t>
            </a:r>
          </a:p>
          <a:p>
            <a:r>
              <a:rPr lang="en-GB" sz="2800" dirty="0">
                <a:latin typeface="Times New Roman" panose="02020603050405020304" pitchFamily="18" charset="0"/>
                <a:cs typeface="Times New Roman" panose="02020603050405020304" pitchFamily="18" charset="0"/>
              </a:rPr>
              <a:t>product = 3 * product;</a:t>
            </a:r>
          </a:p>
          <a:p>
            <a:r>
              <a:rPr lang="en-GB" sz="280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 xmlns:a16="http://schemas.microsoft.com/office/drawing/2014/main" id="{8131CD9B-A86E-41CB-8A91-0B5C5A8FF517}"/>
              </a:ext>
            </a:extLst>
          </p:cNvPr>
          <p:cNvSpPr txBox="1"/>
          <p:nvPr/>
        </p:nvSpPr>
        <p:spPr>
          <a:xfrm>
            <a:off x="3049171" y="2963818"/>
            <a:ext cx="9142829" cy="707886"/>
          </a:xfrm>
          <a:prstGeom prst="rect">
            <a:avLst/>
          </a:prstGeom>
          <a:noFill/>
        </p:spPr>
        <p:txBody>
          <a:bodyPr wrap="square">
            <a:spAutoFit/>
          </a:bodyPr>
          <a:lstStyle/>
          <a:p>
            <a:r>
              <a:rPr lang="en-GB" sz="2000" dirty="0">
                <a:latin typeface="Times New Roman" panose="02020603050405020304" pitchFamily="18" charset="0"/>
                <a:cs typeface="Times New Roman" panose="02020603050405020304" pitchFamily="18" charset="0"/>
              </a:rPr>
              <a:t>As an example of a while statement, consider a program segment designed to find the</a:t>
            </a:r>
          </a:p>
          <a:p>
            <a:r>
              <a:rPr lang="en-GB" sz="2000" dirty="0">
                <a:latin typeface="Times New Roman" panose="02020603050405020304" pitchFamily="18" charset="0"/>
                <a:cs typeface="Times New Roman" panose="02020603050405020304" pitchFamily="18" charset="0"/>
              </a:rPr>
              <a:t>first power of 3 larger than 100.</a:t>
            </a:r>
          </a:p>
        </p:txBody>
      </p:sp>
      <p:pic>
        <p:nvPicPr>
          <p:cNvPr id="9" name="Picture 8">
            <a:extLst>
              <a:ext uri="{FF2B5EF4-FFF2-40B4-BE49-F238E27FC236}">
                <a16:creationId xmlns="" xmlns:a16="http://schemas.microsoft.com/office/drawing/2014/main" id="{8A263BED-D734-46A0-85FE-7C5EF99B5058}"/>
              </a:ext>
            </a:extLst>
          </p:cNvPr>
          <p:cNvPicPr>
            <a:picLocks noChangeAspect="1"/>
          </p:cNvPicPr>
          <p:nvPr/>
        </p:nvPicPr>
        <p:blipFill>
          <a:blip r:embed="rId2"/>
          <a:stretch>
            <a:fillRect/>
          </a:stretch>
        </p:blipFill>
        <p:spPr>
          <a:xfrm>
            <a:off x="7380481" y="4293118"/>
            <a:ext cx="4016548" cy="2135890"/>
          </a:xfrm>
          <a:prstGeom prst="rect">
            <a:avLst/>
          </a:prstGeom>
        </p:spPr>
      </p:pic>
    </p:spTree>
    <p:extLst>
      <p:ext uri="{BB962C8B-B14F-4D97-AF65-F5344CB8AC3E}">
        <p14:creationId xmlns:p14="http://schemas.microsoft.com/office/powerpoint/2010/main" val="3072691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9CF6EC-3CBF-4D74-B8FF-A34762B98865}"/>
              </a:ext>
            </a:extLst>
          </p:cNvPr>
          <p:cNvSpPr>
            <a:spLocks noGrp="1"/>
          </p:cNvSpPr>
          <p:nvPr>
            <p:ph type="title"/>
          </p:nvPr>
        </p:nvSpPr>
        <p:spPr/>
        <p:txBody>
          <a:bodyPr/>
          <a:lstStyle/>
          <a:p>
            <a:r>
              <a:rPr lang="en-US" dirty="0"/>
              <a:t>Loop Types [Cont.]</a:t>
            </a:r>
            <a:endParaRPr lang="en-GB" dirty="0"/>
          </a:p>
        </p:txBody>
      </p:sp>
      <p:sp>
        <p:nvSpPr>
          <p:cNvPr id="3" name="Content Placeholder 2">
            <a:extLst>
              <a:ext uri="{FF2B5EF4-FFF2-40B4-BE49-F238E27FC236}">
                <a16:creationId xmlns="" xmlns:a16="http://schemas.microsoft.com/office/drawing/2014/main" id="{6B48278F-94CF-438D-9AEE-C5C91E406326}"/>
              </a:ext>
            </a:extLst>
          </p:cNvPr>
          <p:cNvSpPr>
            <a:spLocks noGrp="1"/>
          </p:cNvSpPr>
          <p:nvPr>
            <p:ph idx="1"/>
          </p:nvPr>
        </p:nvSpPr>
        <p:spPr/>
        <p:txBody>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Case-Study</a:t>
            </a:r>
          </a:p>
          <a:p>
            <a:r>
              <a:rPr lang="en-US" dirty="0">
                <a:solidFill>
                  <a:schemeClr val="tx1"/>
                </a:solidFill>
                <a:latin typeface="Times New Roman" panose="02020603050405020304" pitchFamily="18" charset="0"/>
                <a:cs typeface="Times New Roman" panose="02020603050405020304" pitchFamily="18" charset="0"/>
              </a:rPr>
              <a:t>A class of ten students took a quiz. The grades (integers in the range 0 to 100) for this quiz are available to you. Determine the class average on the quiz.</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892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764FF83-6FDA-4B61-B42E-07A42E688F33}"/>
              </a:ext>
            </a:extLst>
          </p:cNvPr>
          <p:cNvSpPr>
            <a:spLocks noGrp="1"/>
          </p:cNvSpPr>
          <p:nvPr>
            <p:ph type="title"/>
          </p:nvPr>
        </p:nvSpPr>
        <p:spPr>
          <a:xfrm>
            <a:off x="7906044" y="1982208"/>
            <a:ext cx="4093581" cy="1687924"/>
          </a:xfrm>
        </p:spPr>
        <p:txBody>
          <a:bodyPr>
            <a:normAutofit/>
          </a:bodyPr>
          <a:lstStyle/>
          <a:p>
            <a:r>
              <a:rPr lang="en-GB" dirty="0" smtClean="0"/>
              <a:t>Counter-controlled </a:t>
            </a:r>
            <a:r>
              <a:rPr lang="en-GB" dirty="0"/>
              <a:t>Solution</a:t>
            </a:r>
          </a:p>
        </p:txBody>
      </p:sp>
      <p:pic>
        <p:nvPicPr>
          <p:cNvPr id="8" name="Content Placeholder 7">
            <a:extLst>
              <a:ext uri="{FF2B5EF4-FFF2-40B4-BE49-F238E27FC236}">
                <a16:creationId xmlns="" xmlns:a16="http://schemas.microsoft.com/office/drawing/2014/main" id="{49B0C242-09EA-458D-847F-7F19816395AE}"/>
              </a:ext>
            </a:extLst>
          </p:cNvPr>
          <p:cNvPicPr>
            <a:picLocks noGrp="1" noChangeAspect="1"/>
          </p:cNvPicPr>
          <p:nvPr>
            <p:ph idx="1"/>
          </p:nvPr>
        </p:nvPicPr>
        <p:blipFill>
          <a:blip r:embed="rId2"/>
          <a:stretch>
            <a:fillRect/>
          </a:stretch>
        </p:blipFill>
        <p:spPr>
          <a:xfrm>
            <a:off x="487797" y="808037"/>
            <a:ext cx="7281291" cy="5241925"/>
          </a:xfrm>
        </p:spPr>
      </p:pic>
      <p:pic>
        <p:nvPicPr>
          <p:cNvPr id="10" name="Picture 9">
            <a:extLst>
              <a:ext uri="{FF2B5EF4-FFF2-40B4-BE49-F238E27FC236}">
                <a16:creationId xmlns="" xmlns:a16="http://schemas.microsoft.com/office/drawing/2014/main" id="{83B172F7-59A6-4CAC-A5F1-A5478C434189}"/>
              </a:ext>
            </a:extLst>
          </p:cNvPr>
          <p:cNvPicPr>
            <a:picLocks noChangeAspect="1"/>
          </p:cNvPicPr>
          <p:nvPr/>
        </p:nvPicPr>
        <p:blipFill>
          <a:blip r:embed="rId3"/>
          <a:stretch>
            <a:fillRect/>
          </a:stretch>
        </p:blipFill>
        <p:spPr>
          <a:xfrm>
            <a:off x="9481771" y="4719564"/>
            <a:ext cx="1809750" cy="1695450"/>
          </a:xfrm>
          <a:prstGeom prst="rect">
            <a:avLst/>
          </a:prstGeom>
        </p:spPr>
      </p:pic>
      <p:cxnSp>
        <p:nvCxnSpPr>
          <p:cNvPr id="3" name="Straight Arrow Connector 2"/>
          <p:cNvCxnSpPr/>
          <p:nvPr/>
        </p:nvCxnSpPr>
        <p:spPr>
          <a:xfrm flipH="1">
            <a:off x="5664200" y="5080000"/>
            <a:ext cx="148166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247467" y="5046133"/>
            <a:ext cx="1964266" cy="592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If(grade =&lt; 100)</a:t>
            </a:r>
            <a:endParaRPr lang="en-US" dirty="0"/>
          </a:p>
        </p:txBody>
      </p:sp>
    </p:spTree>
    <p:extLst>
      <p:ext uri="{BB962C8B-B14F-4D97-AF65-F5344CB8AC3E}">
        <p14:creationId xmlns:p14="http://schemas.microsoft.com/office/powerpoint/2010/main" val="2356645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5C8E00-D4EF-4F28-9AAF-CD8FCEE2C58D}"/>
              </a:ext>
            </a:extLst>
          </p:cNvPr>
          <p:cNvSpPr>
            <a:spLocks noGrp="1"/>
          </p:cNvSpPr>
          <p:nvPr>
            <p:ph type="title"/>
          </p:nvPr>
        </p:nvSpPr>
        <p:spPr>
          <a:xfrm>
            <a:off x="8029486" y="1535879"/>
            <a:ext cx="4121717" cy="1687924"/>
          </a:xfrm>
        </p:spPr>
        <p:txBody>
          <a:bodyPr/>
          <a:lstStyle/>
          <a:p>
            <a:r>
              <a:rPr lang="en-GB" dirty="0"/>
              <a:t>sentinel-controlled Solution</a:t>
            </a:r>
          </a:p>
        </p:txBody>
      </p:sp>
      <p:sp>
        <p:nvSpPr>
          <p:cNvPr id="4" name="Text Placeholder 3">
            <a:extLst>
              <a:ext uri="{FF2B5EF4-FFF2-40B4-BE49-F238E27FC236}">
                <a16:creationId xmlns="" xmlns:a16="http://schemas.microsoft.com/office/drawing/2014/main" id="{97AB2B8B-C267-4364-B948-6CB65E2621C8}"/>
              </a:ext>
            </a:extLst>
          </p:cNvPr>
          <p:cNvSpPr>
            <a:spLocks noGrp="1"/>
          </p:cNvSpPr>
          <p:nvPr>
            <p:ph type="body" sz="half" idx="2"/>
          </p:nvPr>
        </p:nvSpPr>
        <p:spPr/>
        <p:txBody>
          <a:bodyPr/>
          <a:lstStyle/>
          <a:p>
            <a:endParaRPr lang="en-GB"/>
          </a:p>
        </p:txBody>
      </p:sp>
      <p:pic>
        <p:nvPicPr>
          <p:cNvPr id="6" name="Picture 5">
            <a:extLst>
              <a:ext uri="{FF2B5EF4-FFF2-40B4-BE49-F238E27FC236}">
                <a16:creationId xmlns="" xmlns:a16="http://schemas.microsoft.com/office/drawing/2014/main" id="{75890866-E935-4488-BDD0-4F6C67293892}"/>
              </a:ext>
            </a:extLst>
          </p:cNvPr>
          <p:cNvPicPr>
            <a:picLocks noChangeAspect="1"/>
          </p:cNvPicPr>
          <p:nvPr/>
        </p:nvPicPr>
        <p:blipFill>
          <a:blip r:embed="rId2"/>
          <a:stretch>
            <a:fillRect/>
          </a:stretch>
        </p:blipFill>
        <p:spPr>
          <a:xfrm>
            <a:off x="1413290" y="145768"/>
            <a:ext cx="5958181" cy="6712231"/>
          </a:xfrm>
          <a:prstGeom prst="rect">
            <a:avLst/>
          </a:prstGeom>
        </p:spPr>
      </p:pic>
    </p:spTree>
    <p:extLst>
      <p:ext uri="{BB962C8B-B14F-4D97-AF65-F5344CB8AC3E}">
        <p14:creationId xmlns:p14="http://schemas.microsoft.com/office/powerpoint/2010/main" val="4037157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295118" y="1312985"/>
            <a:ext cx="8596668" cy="1320800"/>
          </a:xfrm>
        </p:spPr>
        <p:txBody>
          <a:bodyPr/>
          <a:lstStyle/>
          <a:p>
            <a:r>
              <a:rPr lang="en-US" dirty="0"/>
              <a:t>Loop Types [Cont.]</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836991" y="2514369"/>
            <a:ext cx="7406677" cy="3422037"/>
          </a:xfrm>
        </p:spPr>
        <p:txBody>
          <a:bodyPr>
            <a:normAutofit fontScale="92500" lnSpcReduction="10000"/>
          </a:bodyPr>
          <a:lstStyle/>
          <a:p>
            <a:pPr>
              <a:buFont typeface="Wingdings" panose="05000000000000000000" pitchFamily="2" charset="2"/>
              <a:buChar char="ü"/>
            </a:pPr>
            <a:r>
              <a:rPr lang="en-US" sz="2000" b="1" u="sng" dirty="0">
                <a:solidFill>
                  <a:schemeClr val="tx1"/>
                </a:solidFill>
                <a:latin typeface="Times New Roman" panose="02020603050405020304" pitchFamily="18" charset="0"/>
                <a:cs typeface="Times New Roman" panose="02020603050405020304" pitchFamily="18" charset="0"/>
              </a:rPr>
              <a:t>Do- while Loop:</a:t>
            </a:r>
          </a:p>
          <a:p>
            <a:pPr marL="0" indent="0">
              <a:buNone/>
            </a:pPr>
            <a:r>
              <a:rPr lang="en-US" dirty="0">
                <a:latin typeface="Times New Roman" panose="02020603050405020304" pitchFamily="18" charset="0"/>
                <a:cs typeface="Times New Roman" panose="02020603050405020304" pitchFamily="18" charset="0"/>
              </a:rPr>
              <a:t>The do while repetition statement is similar to the while statement.</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do…while statement tests the loop-continuation condition </a:t>
            </a:r>
            <a:r>
              <a:rPr lang="en-US" i="1" dirty="0">
                <a:latin typeface="Times New Roman" panose="02020603050405020304" pitchFamily="18" charset="0"/>
                <a:cs typeface="Times New Roman" panose="02020603050405020304" pitchFamily="18" charset="0"/>
              </a:rPr>
              <a:t>after </a:t>
            </a:r>
            <a:r>
              <a:rPr lang="en-US" dirty="0">
                <a:latin typeface="Times New Roman" panose="02020603050405020304" pitchFamily="18" charset="0"/>
                <a:cs typeface="Times New Roman" panose="02020603050405020304" pitchFamily="18" charset="0"/>
              </a:rPr>
              <a:t>the loop body is performed. Therefore, the loop body will be executed </a:t>
            </a:r>
            <a:r>
              <a:rPr lang="en-US" i="1" dirty="0">
                <a:latin typeface="Times New Roman" panose="02020603050405020304" pitchFamily="18" charset="0"/>
                <a:cs typeface="Times New Roman" panose="02020603050405020304" pitchFamily="18" charset="0"/>
              </a:rPr>
              <a:t>at least once</a:t>
            </a:r>
            <a:r>
              <a:rPr lang="en-US" dirty="0">
                <a:latin typeface="Times New Roman" panose="02020603050405020304" pitchFamily="18" charset="0"/>
                <a:cs typeface="Times New Roman" panose="02020603050405020304" pitchFamily="18" charset="0"/>
              </a:rPr>
              <a:t>. When a do…while terminates, execution continues with the statement after the while clause.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It’s not necessary to use braces in the do…while statement if there’s only one statement in the body. However, the braces are usually included to avoid confusion between the while and do…while statements. </a:t>
            </a: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243668" y="897308"/>
            <a:ext cx="3948332" cy="5960692"/>
          </a:xfrm>
          <a:prstGeom prst="rect">
            <a:avLst/>
          </a:prstGeom>
          <a:ln>
            <a:solidFill>
              <a:schemeClr val="accent1"/>
            </a:solidFill>
          </a:ln>
        </p:spPr>
      </p:pic>
    </p:spTree>
    <p:extLst>
      <p:ext uri="{BB962C8B-B14F-4D97-AF65-F5344CB8AC3E}">
        <p14:creationId xmlns:p14="http://schemas.microsoft.com/office/powerpoint/2010/main" val="1109332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731217" y="1158239"/>
            <a:ext cx="8596668" cy="1320800"/>
          </a:xfrm>
        </p:spPr>
        <p:txBody>
          <a:bodyPr/>
          <a:lstStyle/>
          <a:p>
            <a:r>
              <a:rPr lang="en-US" dirty="0"/>
              <a:t>Loop Types [Cont.]</a:t>
            </a:r>
          </a:p>
        </p:txBody>
      </p:sp>
      <p:pic>
        <p:nvPicPr>
          <p:cNvPr id="6" name="Picture 5"/>
          <p:cNvPicPr>
            <a:picLocks noChangeAspect="1"/>
          </p:cNvPicPr>
          <p:nvPr/>
        </p:nvPicPr>
        <p:blipFill>
          <a:blip r:embed="rId2"/>
          <a:stretch>
            <a:fillRect/>
          </a:stretch>
        </p:blipFill>
        <p:spPr>
          <a:xfrm>
            <a:off x="3257361" y="2653308"/>
            <a:ext cx="6784605" cy="3629559"/>
          </a:xfrm>
          <a:prstGeom prst="rect">
            <a:avLst/>
          </a:prstGeom>
        </p:spPr>
      </p:pic>
    </p:spTree>
    <p:extLst>
      <p:ext uri="{BB962C8B-B14F-4D97-AF65-F5344CB8AC3E}">
        <p14:creationId xmlns:p14="http://schemas.microsoft.com/office/powerpoint/2010/main" val="151963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DD0ADF-D6D7-4AA0-9378-AA4F2CC20E9F}"/>
              </a:ext>
            </a:extLst>
          </p:cNvPr>
          <p:cNvSpPr>
            <a:spLocks noGrp="1"/>
          </p:cNvSpPr>
          <p:nvPr>
            <p:ph type="title"/>
          </p:nvPr>
        </p:nvSpPr>
        <p:spPr/>
        <p:txBody>
          <a:bodyPr/>
          <a:lstStyle/>
          <a:p>
            <a:r>
              <a:rPr lang="en-US" dirty="0"/>
              <a:t>Loop Types [Cont.]</a:t>
            </a:r>
            <a:br>
              <a:rPr lang="en-US" dirty="0"/>
            </a:br>
            <a:r>
              <a:rPr lang="en-US" sz="2800" dirty="0">
                <a:solidFill>
                  <a:schemeClr val="tx1"/>
                </a:solidFill>
              </a:rPr>
              <a:t>Examples:</a:t>
            </a:r>
            <a:endParaRPr lang="en-GB" dirty="0"/>
          </a:p>
        </p:txBody>
      </p:sp>
      <p:pic>
        <p:nvPicPr>
          <p:cNvPr id="5" name="Content Placeholder 4">
            <a:extLst>
              <a:ext uri="{FF2B5EF4-FFF2-40B4-BE49-F238E27FC236}">
                <a16:creationId xmlns="" xmlns:a16="http://schemas.microsoft.com/office/drawing/2014/main" id="{5DBB069A-A4BA-4178-AC21-17F316AB382A}"/>
              </a:ext>
            </a:extLst>
          </p:cNvPr>
          <p:cNvPicPr>
            <a:picLocks noGrp="1" noChangeAspect="1"/>
          </p:cNvPicPr>
          <p:nvPr>
            <p:ph idx="1"/>
          </p:nvPr>
        </p:nvPicPr>
        <p:blipFill>
          <a:blip r:embed="rId2"/>
          <a:stretch>
            <a:fillRect/>
          </a:stretch>
        </p:blipFill>
        <p:spPr>
          <a:xfrm>
            <a:off x="3573989" y="3785696"/>
            <a:ext cx="7672923" cy="1886487"/>
          </a:xfrm>
        </p:spPr>
      </p:pic>
    </p:spTree>
    <p:extLst>
      <p:ext uri="{BB962C8B-B14F-4D97-AF65-F5344CB8AC3E}">
        <p14:creationId xmlns:p14="http://schemas.microsoft.com/office/powerpoint/2010/main" val="197423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a:t>
            </a:r>
            <a:r>
              <a:rPr lang="en-US" dirty="0" smtClean="0">
                <a:solidFill>
                  <a:schemeClr val="tx1"/>
                </a:solidFill>
              </a:rPr>
              <a:t>16</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2042330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703082" y="834682"/>
            <a:ext cx="8596668" cy="1320800"/>
          </a:xfrm>
        </p:spPr>
        <p:txBody>
          <a:bodyPr/>
          <a:lstStyle/>
          <a:p>
            <a:r>
              <a:rPr lang="en-US" dirty="0"/>
              <a:t>Loop Types [Cont.]</a:t>
            </a:r>
            <a:br>
              <a:rPr lang="en-US" dirty="0"/>
            </a:br>
            <a:r>
              <a:rPr lang="en-US" sz="2800" dirty="0">
                <a:solidFill>
                  <a:schemeClr val="tx1"/>
                </a:solidFill>
              </a:rPr>
              <a:t>Examples:</a:t>
            </a:r>
          </a:p>
        </p:txBody>
      </p:sp>
      <p:pic>
        <p:nvPicPr>
          <p:cNvPr id="3" name="Picture 2"/>
          <p:cNvPicPr>
            <a:picLocks noChangeAspect="1"/>
          </p:cNvPicPr>
          <p:nvPr/>
        </p:nvPicPr>
        <p:blipFill>
          <a:blip r:embed="rId2"/>
          <a:stretch>
            <a:fillRect/>
          </a:stretch>
        </p:blipFill>
        <p:spPr>
          <a:xfrm>
            <a:off x="3872064" y="2605021"/>
            <a:ext cx="4447871" cy="3871245"/>
          </a:xfrm>
          <a:prstGeom prst="rect">
            <a:avLst/>
          </a:prstGeom>
          <a:ln>
            <a:solidFill>
              <a:schemeClr val="accent1"/>
            </a:solidFill>
          </a:ln>
        </p:spPr>
      </p:pic>
    </p:spTree>
    <p:extLst>
      <p:ext uri="{BB962C8B-B14F-4D97-AF65-F5344CB8AC3E}">
        <p14:creationId xmlns:p14="http://schemas.microsoft.com/office/powerpoint/2010/main" val="37226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10" name="Rectangle 9"/>
          <p:cNvSpPr/>
          <p:nvPr/>
        </p:nvSpPr>
        <p:spPr>
          <a:xfrm>
            <a:off x="2933700" y="2371124"/>
            <a:ext cx="4596130" cy="369332"/>
          </a:xfrm>
          <a:prstGeom prst="rect">
            <a:avLst/>
          </a:prstGeom>
        </p:spPr>
        <p:txBody>
          <a:bodyPr wrap="none">
            <a:spAutoFit/>
          </a:bodyPr>
          <a:lstStyle/>
          <a:p>
            <a:r>
              <a:rPr lang="en-US" b="1" dirty="0">
                <a:solidFill>
                  <a:srgbClr val="25265E"/>
                </a:solidFill>
                <a:latin typeface="euclid_circular_a"/>
              </a:rPr>
              <a:t>Example 1: Display Numbers from 1 to 5</a:t>
            </a:r>
            <a:endParaRPr lang="en-US" b="1" i="0" dirty="0">
              <a:solidFill>
                <a:srgbClr val="25265E"/>
              </a:solidFill>
              <a:effectLst/>
              <a:latin typeface="euclid_circular_a"/>
            </a:endParaRPr>
          </a:p>
        </p:txBody>
      </p:sp>
      <p:pic>
        <p:nvPicPr>
          <p:cNvPr id="18" name="Picture 17"/>
          <p:cNvPicPr>
            <a:picLocks noChangeAspect="1"/>
          </p:cNvPicPr>
          <p:nvPr/>
        </p:nvPicPr>
        <p:blipFill>
          <a:blip r:embed="rId2"/>
          <a:stretch>
            <a:fillRect/>
          </a:stretch>
        </p:blipFill>
        <p:spPr>
          <a:xfrm>
            <a:off x="3934345" y="5480648"/>
            <a:ext cx="2634029" cy="82521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19" name="Picture 18"/>
          <p:cNvPicPr>
            <a:picLocks noChangeAspect="1"/>
          </p:cNvPicPr>
          <p:nvPr/>
        </p:nvPicPr>
        <p:blipFill>
          <a:blip r:embed="rId3"/>
          <a:stretch>
            <a:fillRect/>
          </a:stretch>
        </p:blipFill>
        <p:spPr>
          <a:xfrm>
            <a:off x="7141170" y="2921549"/>
            <a:ext cx="2535616" cy="2154581"/>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0" name="Picture 19"/>
          <p:cNvPicPr>
            <a:picLocks noChangeAspect="1"/>
          </p:cNvPicPr>
          <p:nvPr/>
        </p:nvPicPr>
        <p:blipFill>
          <a:blip r:embed="rId4"/>
          <a:stretch>
            <a:fillRect/>
          </a:stretch>
        </p:blipFill>
        <p:spPr>
          <a:xfrm>
            <a:off x="7059748" y="5480648"/>
            <a:ext cx="2698460" cy="737417"/>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1" name="Picture 20"/>
          <p:cNvPicPr>
            <a:picLocks noChangeAspect="1"/>
          </p:cNvPicPr>
          <p:nvPr/>
        </p:nvPicPr>
        <p:blipFill>
          <a:blip r:embed="rId5"/>
          <a:stretch>
            <a:fillRect/>
          </a:stretch>
        </p:blipFill>
        <p:spPr>
          <a:xfrm>
            <a:off x="9837367" y="3211162"/>
            <a:ext cx="2585891" cy="197824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2" name="Picture 21"/>
          <p:cNvPicPr>
            <a:picLocks noChangeAspect="1"/>
          </p:cNvPicPr>
          <p:nvPr/>
        </p:nvPicPr>
        <p:blipFill>
          <a:blip r:embed="rId6"/>
          <a:stretch>
            <a:fillRect/>
          </a:stretch>
        </p:blipFill>
        <p:spPr>
          <a:xfrm>
            <a:off x="10587387" y="5426532"/>
            <a:ext cx="1085850" cy="93345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3" name="Picture 22"/>
          <p:cNvPicPr>
            <a:picLocks noChangeAspect="1"/>
          </p:cNvPicPr>
          <p:nvPr/>
        </p:nvPicPr>
        <p:blipFill>
          <a:blip r:embed="rId7"/>
          <a:stretch>
            <a:fillRect/>
          </a:stretch>
        </p:blipFill>
        <p:spPr>
          <a:xfrm>
            <a:off x="137996" y="2846485"/>
            <a:ext cx="3575758" cy="2451948"/>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4" name="Picture 23"/>
          <p:cNvPicPr>
            <a:picLocks noChangeAspect="1"/>
          </p:cNvPicPr>
          <p:nvPr/>
        </p:nvPicPr>
        <p:blipFill>
          <a:blip r:embed="rId8"/>
          <a:stretch>
            <a:fillRect/>
          </a:stretch>
        </p:blipFill>
        <p:spPr>
          <a:xfrm>
            <a:off x="237499" y="5545327"/>
            <a:ext cx="3376752" cy="69586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25" name="Picture 24"/>
          <p:cNvPicPr>
            <a:picLocks noChangeAspect="1"/>
          </p:cNvPicPr>
          <p:nvPr/>
        </p:nvPicPr>
        <p:blipFill>
          <a:blip r:embed="rId9"/>
          <a:stretch>
            <a:fillRect/>
          </a:stretch>
        </p:blipFill>
        <p:spPr>
          <a:xfrm>
            <a:off x="3918332" y="2955516"/>
            <a:ext cx="3062257" cy="223388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5887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 calcmode="lin" valueType="num">
                                      <p:cBhvr additive="base">
                                        <p:cTn id="20" dur="500" fill="hold"/>
                                        <p:tgtEl>
                                          <p:spTgt spid="23"/>
                                        </p:tgtEl>
                                        <p:attrNameLst>
                                          <p:attrName>ppt_x</p:attrName>
                                        </p:attrNameLst>
                                      </p:cBhvr>
                                      <p:tavLst>
                                        <p:tav tm="0">
                                          <p:val>
                                            <p:strVal val="#ppt_x"/>
                                          </p:val>
                                        </p:tav>
                                        <p:tav tm="100000">
                                          <p:val>
                                            <p:strVal val="#ppt_x"/>
                                          </p:val>
                                        </p:tav>
                                      </p:tavLst>
                                    </p:anim>
                                    <p:anim calcmode="lin" valueType="num">
                                      <p:cBhvr additive="base">
                                        <p:cTn id="2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down)">
                                      <p:cBhvr>
                                        <p:cTn id="26" dur="500"/>
                                        <p:tgtEl>
                                          <p:spTgt spid="2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wipe(down)">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717149" y="953043"/>
            <a:ext cx="8596668" cy="1320800"/>
          </a:xfrm>
        </p:spPr>
        <p:txBody>
          <a:bodyPr/>
          <a:lstStyle/>
          <a:p>
            <a:r>
              <a:rPr lang="en-US" dirty="0"/>
              <a:t>Loop Types [Cont.]</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2556422" y="2261310"/>
            <a:ext cx="9372981" cy="3422037"/>
          </a:xfrm>
        </p:spPr>
        <p:txBody>
          <a:bodyPr>
            <a:normAutofit/>
          </a:bodyPr>
          <a:lstStyle/>
          <a:p>
            <a:pPr>
              <a:buFont typeface="Wingdings" panose="05000000000000000000" pitchFamily="2" charset="2"/>
              <a:buChar char="ü"/>
            </a:pPr>
            <a:r>
              <a:rPr lang="en-US" sz="2000" b="1" u="sng" dirty="0">
                <a:solidFill>
                  <a:schemeClr val="tx1"/>
                </a:solidFill>
              </a:rPr>
              <a:t>For Loop:</a:t>
            </a:r>
          </a:p>
          <a:p>
            <a:pPr marL="282575" indent="0" algn="just">
              <a:buNone/>
            </a:pPr>
            <a:r>
              <a:rPr lang="en-US" dirty="0"/>
              <a:t>A </a:t>
            </a:r>
            <a:r>
              <a:rPr lang="en-US" b="1" dirty="0"/>
              <a:t>for </a:t>
            </a:r>
            <a:r>
              <a:rPr lang="en-US" dirty="0"/>
              <a:t>loop is a repetition control structure that allows you to efficiently write a loop that needs to execute a specific number of times. </a:t>
            </a:r>
            <a:endParaRPr lang="en-US" sz="2000" b="1" u="sng" dirty="0">
              <a:solidFill>
                <a:schemeClr val="tx1"/>
              </a:solidFill>
            </a:endParaRPr>
          </a:p>
        </p:txBody>
      </p:sp>
      <p:pic>
        <p:nvPicPr>
          <p:cNvPr id="6" name="Picture 5"/>
          <p:cNvPicPr>
            <a:picLocks noChangeAspect="1"/>
          </p:cNvPicPr>
          <p:nvPr/>
        </p:nvPicPr>
        <p:blipFill>
          <a:blip r:embed="rId2"/>
          <a:stretch>
            <a:fillRect/>
          </a:stretch>
        </p:blipFill>
        <p:spPr>
          <a:xfrm>
            <a:off x="3411213" y="3429000"/>
            <a:ext cx="6224365" cy="3409504"/>
          </a:xfrm>
          <a:prstGeom prst="rect">
            <a:avLst/>
          </a:prstGeom>
          <a:ln>
            <a:solidFill>
              <a:schemeClr val="accent1"/>
            </a:solidFill>
          </a:ln>
        </p:spPr>
      </p:pic>
    </p:spTree>
    <p:extLst>
      <p:ext uri="{BB962C8B-B14F-4D97-AF65-F5344CB8AC3E}">
        <p14:creationId xmlns:p14="http://schemas.microsoft.com/office/powerpoint/2010/main" val="1988428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052335" y="1118383"/>
            <a:ext cx="8596668" cy="1320800"/>
          </a:xfrm>
        </p:spPr>
        <p:txBody>
          <a:bodyPr/>
          <a:lstStyle/>
          <a:p>
            <a:r>
              <a:rPr lang="en-US" dirty="0"/>
              <a:t>Loop Types [Cont.]</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2052335" y="2317580"/>
            <a:ext cx="8871031" cy="3422037"/>
          </a:xfrm>
        </p:spPr>
        <p:txBody>
          <a:bodyPr>
            <a:no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Here is the flow of control in a 'for' loop − </a:t>
            </a:r>
          </a:p>
          <a:p>
            <a:pPr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initialization </a:t>
            </a:r>
            <a:r>
              <a:rPr lang="en-US" dirty="0">
                <a:solidFill>
                  <a:schemeClr val="tx1"/>
                </a:solidFill>
                <a:latin typeface="Times New Roman" panose="02020603050405020304" pitchFamily="18" charset="0"/>
                <a:cs typeface="Times New Roman" panose="02020603050405020304" pitchFamily="18" charset="0"/>
              </a:rPr>
              <a:t>step is executed first, and only once. This step allows you to declare and initialize any loop control variables. </a:t>
            </a:r>
          </a:p>
          <a:p>
            <a:pPr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Next, the </a:t>
            </a:r>
            <a:r>
              <a:rPr lang="en-US" b="1" dirty="0">
                <a:solidFill>
                  <a:schemeClr val="tx1"/>
                </a:solidFill>
                <a:latin typeface="Times New Roman" panose="02020603050405020304" pitchFamily="18" charset="0"/>
                <a:cs typeface="Times New Roman" panose="02020603050405020304" pitchFamily="18" charset="0"/>
              </a:rPr>
              <a:t>condition </a:t>
            </a:r>
            <a:r>
              <a:rPr lang="en-US" dirty="0">
                <a:solidFill>
                  <a:schemeClr val="tx1"/>
                </a:solidFill>
                <a:latin typeface="Times New Roman" panose="02020603050405020304" pitchFamily="18" charset="0"/>
                <a:cs typeface="Times New Roman" panose="02020603050405020304" pitchFamily="18" charset="0"/>
              </a:rPr>
              <a:t>is evaluated. If it is true, the body of the loop is executed. If it is false, the body of the loop does not execute and the flow of control jumps to the next statement just after the 'for' loop. </a:t>
            </a:r>
          </a:p>
          <a:p>
            <a:pPr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After the body of the 'for' loop executes, the flow of control jumps back up to the </a:t>
            </a:r>
            <a:r>
              <a:rPr lang="en-US" b="1" dirty="0">
                <a:solidFill>
                  <a:schemeClr val="tx1"/>
                </a:solidFill>
                <a:latin typeface="Times New Roman" panose="02020603050405020304" pitchFamily="18" charset="0"/>
                <a:cs typeface="Times New Roman" panose="02020603050405020304" pitchFamily="18" charset="0"/>
              </a:rPr>
              <a:t>increment </a:t>
            </a:r>
            <a:r>
              <a:rPr lang="en-US" dirty="0">
                <a:solidFill>
                  <a:schemeClr val="tx1"/>
                </a:solidFill>
                <a:latin typeface="Times New Roman" panose="02020603050405020304" pitchFamily="18" charset="0"/>
                <a:cs typeface="Times New Roman" panose="02020603050405020304" pitchFamily="18" charset="0"/>
              </a:rPr>
              <a:t>statement. This statement allows you to update any loop control variables. </a:t>
            </a:r>
          </a:p>
          <a:p>
            <a:pPr algn="just">
              <a:buFont typeface="Wingdings" panose="05000000000000000000" pitchFamily="2" charset="2"/>
              <a:buChar char="§"/>
            </a:pPr>
            <a:r>
              <a:rPr lang="en-US" dirty="0">
                <a:solidFill>
                  <a:schemeClr val="tx1"/>
                </a:solidFill>
                <a:latin typeface="Times New Roman" panose="02020603050405020304" pitchFamily="18" charset="0"/>
                <a:cs typeface="Times New Roman" panose="02020603050405020304" pitchFamily="18" charset="0"/>
              </a:rPr>
              <a:t>The condition is now evaluated again. If it is true, the loop executes and the process repeats itself (body of loop, then increment step, and then again condition). After the condition becomes false, the 'for' loop terminates. </a:t>
            </a:r>
          </a:p>
        </p:txBody>
      </p:sp>
    </p:spTree>
    <p:extLst>
      <p:ext uri="{BB962C8B-B14F-4D97-AF65-F5344CB8AC3E}">
        <p14:creationId xmlns:p14="http://schemas.microsoft.com/office/powerpoint/2010/main" val="627426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252915" y="1168998"/>
            <a:ext cx="8596668" cy="1320800"/>
          </a:xfrm>
        </p:spPr>
        <p:txBody>
          <a:bodyPr/>
          <a:lstStyle/>
          <a:p>
            <a:r>
              <a:rPr lang="en-US" dirty="0"/>
              <a:t>Loop Types [Cont.]</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443111" y="2777429"/>
            <a:ext cx="7406677" cy="3422037"/>
          </a:xfrm>
        </p:spPr>
        <p:txBody>
          <a:bodyPr>
            <a:normAutofit/>
          </a:bodyPr>
          <a:lstStyle/>
          <a:p>
            <a:pPr>
              <a:buFont typeface="Wingdings" panose="05000000000000000000" pitchFamily="2" charset="2"/>
              <a:buChar char="ü"/>
            </a:pPr>
            <a:r>
              <a:rPr lang="en-US" sz="2000" b="1" u="sng" dirty="0">
                <a:solidFill>
                  <a:schemeClr val="tx1"/>
                </a:solidFill>
              </a:rPr>
              <a:t>For Loop:</a:t>
            </a:r>
          </a:p>
          <a:p>
            <a:pPr marL="282575" indent="0">
              <a:buNone/>
            </a:pPr>
            <a:r>
              <a:rPr lang="en-US" dirty="0"/>
              <a:t> The for allows us to specify three things about a loop in a single    line. </a:t>
            </a:r>
            <a:endParaRPr lang="en-US" sz="2000" b="1" u="sng" dirty="0">
              <a:solidFill>
                <a:schemeClr val="tx1"/>
              </a:solidFill>
            </a:endParaRPr>
          </a:p>
        </p:txBody>
      </p:sp>
      <p:pic>
        <p:nvPicPr>
          <p:cNvPr id="3" name="Picture 2"/>
          <p:cNvPicPr>
            <a:picLocks noChangeAspect="1"/>
          </p:cNvPicPr>
          <p:nvPr/>
        </p:nvPicPr>
        <p:blipFill>
          <a:blip r:embed="rId2"/>
          <a:stretch>
            <a:fillRect/>
          </a:stretch>
        </p:blipFill>
        <p:spPr>
          <a:xfrm>
            <a:off x="7487804" y="2202167"/>
            <a:ext cx="4261085" cy="4585842"/>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600073" y="4793143"/>
            <a:ext cx="4509413" cy="1773519"/>
          </a:xfrm>
          <a:prstGeom prst="rect">
            <a:avLst/>
          </a:prstGeom>
          <a:ln>
            <a:solidFill>
              <a:schemeClr val="accent1"/>
            </a:solidFill>
          </a:ln>
        </p:spPr>
      </p:pic>
    </p:spTree>
    <p:extLst>
      <p:ext uri="{BB962C8B-B14F-4D97-AF65-F5344CB8AC3E}">
        <p14:creationId xmlns:p14="http://schemas.microsoft.com/office/powerpoint/2010/main" val="2305833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717149" y="1073834"/>
            <a:ext cx="8596668" cy="1320800"/>
          </a:xfrm>
        </p:spPr>
        <p:txBody>
          <a:bodyPr/>
          <a:lstStyle/>
          <a:p>
            <a:r>
              <a:rPr lang="en-US" dirty="0"/>
              <a:t>Loop Types [Cont.]</a:t>
            </a:r>
          </a:p>
        </p:txBody>
      </p:sp>
      <p:pic>
        <p:nvPicPr>
          <p:cNvPr id="4" name="Picture 3"/>
          <p:cNvPicPr>
            <a:picLocks noChangeAspect="1"/>
          </p:cNvPicPr>
          <p:nvPr/>
        </p:nvPicPr>
        <p:blipFill>
          <a:blip r:embed="rId2"/>
          <a:stretch>
            <a:fillRect/>
          </a:stretch>
        </p:blipFill>
        <p:spPr>
          <a:xfrm>
            <a:off x="3532643" y="2925574"/>
            <a:ext cx="7307500" cy="2368743"/>
          </a:xfrm>
          <a:prstGeom prst="rect">
            <a:avLst/>
          </a:prstGeom>
        </p:spPr>
      </p:pic>
    </p:spTree>
    <p:extLst>
      <p:ext uri="{BB962C8B-B14F-4D97-AF65-F5344CB8AC3E}">
        <p14:creationId xmlns:p14="http://schemas.microsoft.com/office/powerpoint/2010/main" val="282030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759352" y="1232267"/>
            <a:ext cx="8596668" cy="1320800"/>
          </a:xfrm>
        </p:spPr>
        <p:txBody>
          <a:bodyPr/>
          <a:lstStyle/>
          <a:p>
            <a:r>
              <a:rPr lang="en-US" dirty="0"/>
              <a:t>Loop Types [Cont.]</a:t>
            </a:r>
          </a:p>
        </p:txBody>
      </p:sp>
      <p:sp>
        <p:nvSpPr>
          <p:cNvPr id="5" name="Title 1">
            <a:extLst>
              <a:ext uri="{FF2B5EF4-FFF2-40B4-BE49-F238E27FC236}">
                <a16:creationId xmlns="" xmlns:a16="http://schemas.microsoft.com/office/drawing/2014/main" id="{4D0226C0-2B8A-4F1C-87F7-1A544B573091}"/>
              </a:ext>
            </a:extLst>
          </p:cNvPr>
          <p:cNvSpPr txBox="1">
            <a:spLocks/>
          </p:cNvSpPr>
          <p:nvPr/>
        </p:nvSpPr>
        <p:spPr>
          <a:xfrm>
            <a:off x="2632743" y="2553067"/>
            <a:ext cx="8596668" cy="1320800"/>
          </a:xfrm>
          <a:prstGeom prst="rect">
            <a:avLst/>
          </a:prstGeom>
        </p:spPr>
        <p:txBody>
          <a:bodyPr vert="horz" lIns="91440" tIns="45720" rIns="91440" bIns="45720" rtlCol="0" anchor="t">
            <a:normAutofit fontScale="7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solidFill>
                  <a:schemeClr val="tx1"/>
                </a:solidFill>
              </a:rPr>
              <a:t>TASK:</a:t>
            </a:r>
          </a:p>
          <a:p>
            <a:endParaRPr lang="en-US" dirty="0">
              <a:solidFill>
                <a:schemeClr val="tx1"/>
              </a:solidFill>
            </a:endParaRPr>
          </a:p>
          <a:p>
            <a:r>
              <a:rPr lang="en-US" dirty="0">
                <a:solidFill>
                  <a:schemeClr val="tx1"/>
                </a:solidFill>
              </a:rPr>
              <a:t>Write a program to Calculate and Print Product of n odd integers. N will be inputted by user.</a:t>
            </a:r>
          </a:p>
          <a:p>
            <a:endParaRPr lang="en-US" dirty="0">
              <a:solidFill>
                <a:schemeClr val="tx1"/>
              </a:solidFill>
            </a:endParaRPr>
          </a:p>
        </p:txBody>
      </p:sp>
    </p:spTree>
    <p:extLst>
      <p:ext uri="{BB962C8B-B14F-4D97-AF65-F5344CB8AC3E}">
        <p14:creationId xmlns:p14="http://schemas.microsoft.com/office/powerpoint/2010/main" val="200010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340160" y="422275"/>
            <a:ext cx="8596668" cy="1320800"/>
          </a:xfrm>
        </p:spPr>
        <p:txBody>
          <a:bodyPr/>
          <a:lstStyle/>
          <a:p>
            <a:r>
              <a:rPr lang="en-US" dirty="0"/>
              <a:t>Loop Types [Cont.]</a:t>
            </a:r>
          </a:p>
        </p:txBody>
      </p:sp>
      <p:pic>
        <p:nvPicPr>
          <p:cNvPr id="3" name="Picture 2"/>
          <p:cNvPicPr>
            <a:picLocks noChangeAspect="1"/>
          </p:cNvPicPr>
          <p:nvPr/>
        </p:nvPicPr>
        <p:blipFill>
          <a:blip r:embed="rId2"/>
          <a:stretch>
            <a:fillRect/>
          </a:stretch>
        </p:blipFill>
        <p:spPr>
          <a:xfrm>
            <a:off x="2340160" y="1743075"/>
            <a:ext cx="8211530" cy="5114925"/>
          </a:xfrm>
          <a:prstGeom prst="rect">
            <a:avLst/>
          </a:prstGeom>
        </p:spPr>
      </p:pic>
    </p:spTree>
    <p:extLst>
      <p:ext uri="{BB962C8B-B14F-4D97-AF65-F5344CB8AC3E}">
        <p14:creationId xmlns:p14="http://schemas.microsoft.com/office/powerpoint/2010/main" val="3031306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 xmlns:a16="http://schemas.microsoft.com/office/drawing/2014/main" id="{6D126BD9-74C2-4AD9-81BC-42CA89509ADA}"/>
              </a:ext>
            </a:extLst>
          </p:cNvPr>
          <p:cNvSpPr>
            <a:spLocks noGrp="1" noChangeArrowheads="1"/>
          </p:cNvSpPr>
          <p:nvPr>
            <p:ph type="title"/>
          </p:nvPr>
        </p:nvSpPr>
        <p:spPr>
          <a:xfrm>
            <a:off x="2933700" y="1268627"/>
            <a:ext cx="8770571" cy="860434"/>
          </a:xfrm>
        </p:spPr>
        <p:txBody>
          <a:bodyPr rtlCol="0">
            <a:normAutofit fontScale="90000"/>
          </a:bodyPr>
          <a:lstStyle/>
          <a:p>
            <a:pPr>
              <a:defRPr/>
            </a:pPr>
            <a:r>
              <a:rPr lang="en-GB" dirty="0">
                <a:solidFill>
                  <a:schemeClr val="tx1">
                    <a:lumMod val="95000"/>
                    <a:lumOff val="5000"/>
                  </a:schemeClr>
                </a:solidFill>
              </a:rPr>
              <a:t>Exercise using while and do while</a:t>
            </a:r>
          </a:p>
        </p:txBody>
      </p:sp>
      <p:sp>
        <p:nvSpPr>
          <p:cNvPr id="106499" name="Rectangle 3">
            <a:extLst>
              <a:ext uri="{FF2B5EF4-FFF2-40B4-BE49-F238E27FC236}">
                <a16:creationId xmlns="" xmlns:a16="http://schemas.microsoft.com/office/drawing/2014/main" id="{BCA05FD7-F0DF-4FBD-8A5C-A7E2A777232F}"/>
              </a:ext>
            </a:extLst>
          </p:cNvPr>
          <p:cNvSpPr>
            <a:spLocks noGrp="1" noChangeArrowheads="1"/>
          </p:cNvSpPr>
          <p:nvPr>
            <p:ph idx="1"/>
          </p:nvPr>
        </p:nvSpPr>
        <p:spPr>
          <a:xfrm>
            <a:off x="2867038" y="2296876"/>
            <a:ext cx="7770813" cy="4113213"/>
          </a:xfrm>
        </p:spPr>
        <p:txBody>
          <a:bodyPr/>
          <a:lstStyle/>
          <a:p>
            <a:pPr eaLnBrk="1" hangingPunct="1">
              <a:buFont typeface="Wingdings" panose="05000000000000000000" pitchFamily="2" charset="2"/>
              <a:buChar char="§"/>
            </a:pPr>
            <a:r>
              <a:rPr lang="en-GB" altLang="en-US" dirty="0">
                <a:solidFill>
                  <a:schemeClr val="tx1"/>
                </a:solidFill>
                <a:latin typeface="Times New Roman" panose="02020603050405020304" pitchFamily="18" charset="0"/>
                <a:cs typeface="Times New Roman" panose="02020603050405020304" pitchFamily="18" charset="0"/>
              </a:rPr>
              <a:t>The body of the loop will process first before check the condition.</a:t>
            </a:r>
          </a:p>
          <a:p>
            <a:pPr eaLnBrk="1" hangingPunct="1">
              <a:buFont typeface="Wingdings" panose="05000000000000000000" pitchFamily="2" charset="2"/>
              <a:buChar char="§"/>
            </a:pPr>
            <a:r>
              <a:rPr lang="en-GB" altLang="en-US" dirty="0">
                <a:solidFill>
                  <a:schemeClr val="tx1"/>
                </a:solidFill>
                <a:latin typeface="Times New Roman" panose="02020603050405020304" pitchFamily="18" charset="0"/>
                <a:cs typeface="Times New Roman" panose="02020603050405020304" pitchFamily="18" charset="0"/>
              </a:rPr>
              <a:t>Example: Get the sum of 1, 2, 3, …100.</a:t>
            </a:r>
          </a:p>
        </p:txBody>
      </p:sp>
    </p:spTree>
    <p:extLst>
      <p:ext uri="{BB962C8B-B14F-4D97-AF65-F5344CB8AC3E}">
        <p14:creationId xmlns:p14="http://schemas.microsoft.com/office/powerpoint/2010/main" val="1108698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 xmlns:a16="http://schemas.microsoft.com/office/drawing/2014/main" id="{30B93D57-2B7A-40BE-A988-330968075714}"/>
              </a:ext>
            </a:extLst>
          </p:cNvPr>
          <p:cNvSpPr>
            <a:spLocks noGrp="1" noChangeArrowheads="1"/>
          </p:cNvSpPr>
          <p:nvPr>
            <p:ph type="title"/>
          </p:nvPr>
        </p:nvSpPr>
        <p:spPr>
          <a:xfrm>
            <a:off x="2891500" y="1207766"/>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DO WHILE/WHILE Loop</a:t>
            </a:r>
          </a:p>
        </p:txBody>
      </p:sp>
      <p:sp>
        <p:nvSpPr>
          <p:cNvPr id="2" name="TextBox 1"/>
          <p:cNvSpPr txBox="1"/>
          <p:nvPr/>
        </p:nvSpPr>
        <p:spPr>
          <a:xfrm>
            <a:off x="7597727" y="2608814"/>
            <a:ext cx="2137117" cy="347787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Int n1=1;</a:t>
            </a:r>
          </a:p>
          <a:p>
            <a:r>
              <a:rPr lang="en-US" sz="2000" dirty="0">
                <a:latin typeface="Times New Roman" panose="02020603050405020304" pitchFamily="18" charset="0"/>
                <a:cs typeface="Times New Roman" panose="02020603050405020304" pitchFamily="18" charset="0"/>
              </a:rPr>
              <a:t>Int total =0;</a:t>
            </a:r>
          </a:p>
          <a:p>
            <a:r>
              <a:rPr lang="en-US" sz="2000" dirty="0">
                <a:latin typeface="Times New Roman" panose="02020603050405020304" pitchFamily="18" charset="0"/>
                <a:cs typeface="Times New Roman" panose="02020603050405020304" pitchFamily="18" charset="0"/>
              </a:rPr>
              <a:t>Do{</a:t>
            </a:r>
          </a:p>
          <a:p>
            <a:r>
              <a:rPr lang="en-US" sz="2000" dirty="0">
                <a:latin typeface="Times New Roman" panose="02020603050405020304" pitchFamily="18" charset="0"/>
                <a:cs typeface="Times New Roman" panose="02020603050405020304" pitchFamily="18" charset="0"/>
              </a:rPr>
              <a:t>	total = total+n1;</a:t>
            </a:r>
          </a:p>
          <a:p>
            <a:r>
              <a:rPr lang="en-US" sz="2000" dirty="0">
                <a:latin typeface="Times New Roman" panose="02020603050405020304" pitchFamily="18" charset="0"/>
                <a:cs typeface="Times New Roman" panose="02020603050405020304" pitchFamily="18" charset="0"/>
              </a:rPr>
              <a:t>	n1= n1+1;</a:t>
            </a:r>
          </a:p>
          <a:p>
            <a:r>
              <a:rPr lang="en-US" sz="2000" dirty="0">
                <a:latin typeface="Times New Roman" panose="02020603050405020304" pitchFamily="18" charset="0"/>
                <a:cs typeface="Times New Roman" panose="02020603050405020304" pitchFamily="18" charset="0"/>
              </a:rPr>
              <a:t>}While(n1&lt;=100);</a:t>
            </a:r>
          </a:p>
          <a:p>
            <a:r>
              <a:rPr lang="en-US" sz="2000" dirty="0">
                <a:latin typeface="Times New Roman" panose="02020603050405020304" pitchFamily="18" charset="0"/>
                <a:cs typeface="Times New Roman" panose="02020603050405020304" pitchFamily="18" charset="0"/>
              </a:rPr>
              <a:t>Print total;</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 xmlns:a16="http://schemas.microsoft.com/office/drawing/2014/main" id="{CA445EDE-4ADE-4985-80E1-5F9EE84F24FB}"/>
              </a:ext>
            </a:extLst>
          </p:cNvPr>
          <p:cNvSpPr txBox="1"/>
          <p:nvPr/>
        </p:nvSpPr>
        <p:spPr>
          <a:xfrm>
            <a:off x="3049172" y="2409822"/>
            <a:ext cx="3351628" cy="2332364"/>
          </a:xfrm>
          <a:prstGeom prst="rect">
            <a:avLst/>
          </a:prstGeom>
          <a:noFill/>
        </p:spPr>
        <p:txBody>
          <a:bodyPr wrap="square">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Int n1=1;</a:t>
            </a:r>
          </a:p>
          <a:p>
            <a:r>
              <a:rPr lang="en-US" sz="2000" dirty="0">
                <a:latin typeface="Times New Roman" panose="02020603050405020304" pitchFamily="18" charset="0"/>
                <a:cs typeface="Times New Roman" panose="02020603050405020304" pitchFamily="18" charset="0"/>
              </a:rPr>
              <a:t>Int total =0;</a:t>
            </a:r>
          </a:p>
          <a:p>
            <a:r>
              <a:rPr lang="en-US" sz="2000" dirty="0">
                <a:latin typeface="Times New Roman" panose="02020603050405020304" pitchFamily="18" charset="0"/>
                <a:cs typeface="Times New Roman" panose="02020603050405020304" pitchFamily="18" charset="0"/>
              </a:rPr>
              <a:t>While(n1&lt;=100){</a:t>
            </a:r>
          </a:p>
          <a:p>
            <a:r>
              <a:rPr lang="en-US" sz="2000" dirty="0">
                <a:latin typeface="Times New Roman" panose="02020603050405020304" pitchFamily="18" charset="0"/>
                <a:cs typeface="Times New Roman" panose="02020603050405020304" pitchFamily="18" charset="0"/>
              </a:rPr>
              <a:t>total = total+n1;</a:t>
            </a:r>
          </a:p>
          <a:p>
            <a:r>
              <a:rPr lang="en-US" sz="2000" dirty="0">
                <a:latin typeface="Times New Roman" panose="02020603050405020304" pitchFamily="18" charset="0"/>
                <a:cs typeface="Times New Roman" panose="02020603050405020304" pitchFamily="18" charset="0"/>
              </a:rPr>
              <a:t>	n1= n1+1;</a:t>
            </a:r>
          </a:p>
          <a:p>
            <a:r>
              <a:rPr lang="en-US" sz="2000" dirty="0">
                <a:latin typeface="Times New Roman" panose="02020603050405020304" pitchFamily="18" charset="0"/>
                <a:cs typeface="Times New Roman" panose="02020603050405020304" pitchFamily="18" charset="0"/>
              </a:rPr>
              <a:t>}Print total;</a:t>
            </a:r>
          </a:p>
        </p:txBody>
      </p:sp>
    </p:spTree>
    <p:extLst>
      <p:ext uri="{BB962C8B-B14F-4D97-AF65-F5344CB8AC3E}">
        <p14:creationId xmlns:p14="http://schemas.microsoft.com/office/powerpoint/2010/main" val="87883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32D83276-6E57-43A3-A656-5E3450712182}"/>
              </a:ext>
            </a:extLst>
          </p:cNvPr>
          <p:cNvSpPr>
            <a:spLocks noGrp="1" noChangeArrowheads="1"/>
          </p:cNvSpPr>
          <p:nvPr>
            <p:ph type="title"/>
          </p:nvPr>
        </p:nvSpPr>
        <p:spPr>
          <a:xfrm>
            <a:off x="2992641" y="1266645"/>
            <a:ext cx="8229600" cy="960437"/>
          </a:xfrm>
        </p:spPr>
        <p:txBody>
          <a:bodyPr>
            <a:normAutofit fontScale="90000"/>
          </a:bodyPr>
          <a:lstStyle/>
          <a:p>
            <a:pPr>
              <a:defRPr/>
            </a:pPr>
            <a:r>
              <a:rPr lang="en-US" sz="3400" dirty="0"/>
              <a:t>Concept of Looping (Repetition) Structure</a:t>
            </a:r>
          </a:p>
        </p:txBody>
      </p:sp>
      <p:sp>
        <p:nvSpPr>
          <p:cNvPr id="10243" name="Rectangle 3">
            <a:extLst>
              <a:ext uri="{FF2B5EF4-FFF2-40B4-BE49-F238E27FC236}">
                <a16:creationId xmlns="" xmlns:a16="http://schemas.microsoft.com/office/drawing/2014/main" id="{897B5E3E-B6CF-4645-A6BA-10F701911294}"/>
              </a:ext>
            </a:extLst>
          </p:cNvPr>
          <p:cNvSpPr>
            <a:spLocks noGrp="1" noChangeArrowheads="1"/>
          </p:cNvSpPr>
          <p:nvPr>
            <p:ph idx="1"/>
          </p:nvPr>
        </p:nvSpPr>
        <p:spPr>
          <a:xfrm>
            <a:off x="2933374" y="2700493"/>
            <a:ext cx="7467600" cy="4873625"/>
          </a:xfrm>
        </p:spPr>
        <p:txBody>
          <a:bodyPr/>
          <a:lstStyle/>
          <a:p>
            <a:pPr>
              <a:lnSpc>
                <a:spcPct val="90000"/>
              </a:lnSpc>
              <a:buFont typeface="Wingdings" panose="05000000000000000000" pitchFamily="2" charset="2"/>
              <a:buChar char="§"/>
            </a:pPr>
            <a:r>
              <a:rPr lang="en-US" altLang="en-US" dirty="0"/>
              <a:t>One of the basic structured programming concepts</a:t>
            </a:r>
          </a:p>
          <a:p>
            <a:pPr>
              <a:lnSpc>
                <a:spcPct val="90000"/>
              </a:lnSpc>
              <a:buFont typeface="Wingdings" panose="05000000000000000000" pitchFamily="2" charset="2"/>
              <a:buChar char="§"/>
            </a:pPr>
            <a:r>
              <a:rPr lang="en-US" altLang="en-US" dirty="0"/>
              <a:t>The real power of computers is in their ability to repeat an operation or a series of operations many times</a:t>
            </a:r>
          </a:p>
          <a:p>
            <a:pPr>
              <a:lnSpc>
                <a:spcPct val="90000"/>
              </a:lnSpc>
              <a:buFont typeface="Wingdings" panose="05000000000000000000" pitchFamily="2" charset="2"/>
              <a:buChar char="§"/>
            </a:pPr>
            <a:r>
              <a:rPr lang="en-US" altLang="en-US" dirty="0"/>
              <a:t>When action is repeated many times, the flow is called a loop</a:t>
            </a:r>
          </a:p>
        </p:txBody>
      </p:sp>
      <p:pic>
        <p:nvPicPr>
          <p:cNvPr id="10244" name="Picture 5" descr="Fig05-01m">
            <a:extLst>
              <a:ext uri="{FF2B5EF4-FFF2-40B4-BE49-F238E27FC236}">
                <a16:creationId xmlns="" xmlns:a16="http://schemas.microsoft.com/office/drawing/2014/main" id="{03958D90-459E-44E9-8892-750F45EAB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3608" y="4607752"/>
            <a:ext cx="3580099" cy="2129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9629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2000"/>
                                        <p:tgtEl>
                                          <p:spTgt spid="102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2000"/>
                                        <p:tgtEl>
                                          <p:spTgt spid="102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244"/>
                                        </p:tgtEl>
                                        <p:attrNameLst>
                                          <p:attrName>style.visibility</p:attrName>
                                        </p:attrNameLst>
                                      </p:cBhvr>
                                      <p:to>
                                        <p:strVal val="visible"/>
                                      </p:to>
                                    </p:set>
                                    <p:animEffect transition="in" filter="blinds(horizontal)">
                                      <p:cBhvr>
                                        <p:cTn id="22"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6" name="Text Placeholder 5"/>
          <p:cNvSpPr>
            <a:spLocks noGrp="1"/>
          </p:cNvSpPr>
          <p:nvPr>
            <p:ph type="body" sz="half" idx="2"/>
          </p:nvPr>
        </p:nvSpPr>
        <p:spPr/>
        <p:txBody>
          <a:bodyPr/>
          <a:lstStyle/>
          <a:p>
            <a:r>
              <a:rPr lang="en-US" dirty="0"/>
              <a:t>Q1 Write a program to calculate overtime pay of 10 employees. Overtime is paid at the rate of Rs. 12.00 per hour for every hour worked above 40 hours. Assume that employees do not work for fractional part of an hour</a:t>
            </a:r>
          </a:p>
          <a:p>
            <a:endParaRPr lang="en-US" dirty="0"/>
          </a:p>
        </p:txBody>
      </p:sp>
      <p:sp>
        <p:nvSpPr>
          <p:cNvPr id="4" name="Rectangle 3"/>
          <p:cNvSpPr/>
          <p:nvPr/>
        </p:nvSpPr>
        <p:spPr>
          <a:xfrm>
            <a:off x="626534" y="560781"/>
            <a:ext cx="6096000" cy="5724644"/>
          </a:xfrm>
          <a:prstGeom prst="rect">
            <a:avLst/>
          </a:prstGeom>
          <a:solidFill>
            <a:schemeClr val="accent2">
              <a:lumMod val="60000"/>
              <a:lumOff val="40000"/>
            </a:schemeClr>
          </a:solidFill>
        </p:spPr>
        <p:txBody>
          <a:bodyPr>
            <a:spAutoFit/>
          </a:bodyPr>
          <a:lstStyle/>
          <a:p>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int count = 1, </a:t>
            </a:r>
            <a:r>
              <a:rPr lang="en-US" sz="1600" dirty="0" err="1">
                <a:latin typeface="Times New Roman" panose="02020603050405020304" pitchFamily="18" charset="0"/>
                <a:cs typeface="Times New Roman" panose="02020603050405020304" pitchFamily="18" charset="0"/>
              </a:rPr>
              <a:t>working_hours</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over_time</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float </a:t>
            </a:r>
            <a:r>
              <a:rPr lang="en-US" sz="1600" dirty="0" err="1">
                <a:latin typeface="Times New Roman" panose="02020603050405020304" pitchFamily="18" charset="0"/>
                <a:cs typeface="Times New Roman" panose="02020603050405020304" pitchFamily="18" charset="0"/>
              </a:rPr>
              <a:t>over_time_pay</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while(count&lt;=10)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printf("Enter the working hours of employee no %d: ", count);</a:t>
            </a:r>
          </a:p>
          <a:p>
            <a:r>
              <a:rPr lang="en-US" sz="1600" dirty="0">
                <a:latin typeface="Times New Roman" panose="02020603050405020304" pitchFamily="18" charset="0"/>
                <a:cs typeface="Times New Roman" panose="02020603050405020304" pitchFamily="18" charset="0"/>
              </a:rPr>
              <a:t>        scanf("%d", &amp;</a:t>
            </a:r>
            <a:r>
              <a:rPr lang="en-US" sz="1600" dirty="0" err="1">
                <a:latin typeface="Times New Roman" panose="02020603050405020304" pitchFamily="18" charset="0"/>
                <a:cs typeface="Times New Roman" panose="02020603050405020304" pitchFamily="18" charset="0"/>
              </a:rPr>
              <a:t>working_hours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if(</a:t>
            </a:r>
            <a:r>
              <a:rPr lang="en-US" sz="1600" dirty="0" err="1">
                <a:latin typeface="Times New Roman" panose="02020603050405020304" pitchFamily="18" charset="0"/>
                <a:cs typeface="Times New Roman" panose="02020603050405020304" pitchFamily="18" charset="0"/>
              </a:rPr>
              <a:t>working_hours</a:t>
            </a:r>
            <a:r>
              <a:rPr lang="en-US" sz="1600" dirty="0">
                <a:latin typeface="Times New Roman" panose="02020603050405020304" pitchFamily="18" charset="0"/>
                <a:cs typeface="Times New Roman" panose="02020603050405020304" pitchFamily="18" charset="0"/>
              </a:rPr>
              <a:t>&gt;40)</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over_time</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working_hours</a:t>
            </a:r>
            <a:r>
              <a:rPr lang="en-US" sz="1600" dirty="0">
                <a:latin typeface="Times New Roman" panose="02020603050405020304" pitchFamily="18" charset="0"/>
                <a:cs typeface="Times New Roman" panose="02020603050405020304" pitchFamily="18" charset="0"/>
              </a:rPr>
              <a:t> - 40;</a:t>
            </a:r>
          </a:p>
          <a:p>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over_time_pay</a:t>
            </a:r>
            <a:r>
              <a:rPr lang="en-US" sz="1600" dirty="0">
                <a:latin typeface="Times New Roman" panose="02020603050405020304" pitchFamily="18" charset="0"/>
                <a:cs typeface="Times New Roman" panose="02020603050405020304" pitchFamily="18" charset="0"/>
              </a:rPr>
              <a:t> = </a:t>
            </a:r>
            <a:r>
              <a:rPr lang="en-US" sz="1600" dirty="0" err="1">
                <a:latin typeface="Times New Roman" panose="02020603050405020304" pitchFamily="18" charset="0"/>
                <a:cs typeface="Times New Roman" panose="02020603050405020304" pitchFamily="18" charset="0"/>
              </a:rPr>
              <a:t>over_time</a:t>
            </a:r>
            <a:r>
              <a:rPr lang="en-US" sz="1600" dirty="0">
                <a:latin typeface="Times New Roman" panose="02020603050405020304" pitchFamily="18" charset="0"/>
                <a:cs typeface="Times New Roman" panose="02020603050405020304" pitchFamily="18" charset="0"/>
              </a:rPr>
              <a:t> * 12.00;</a:t>
            </a:r>
          </a:p>
          <a:p>
            <a:r>
              <a:rPr lang="en-US" sz="1600" dirty="0">
                <a:latin typeface="Times New Roman" panose="02020603050405020304" pitchFamily="18" charset="0"/>
                <a:cs typeface="Times New Roman" panose="02020603050405020304" pitchFamily="18" charset="0"/>
              </a:rPr>
              <a:t>            printf("Employee No %d overtime pay is %.2f\n", count, </a:t>
            </a:r>
            <a:r>
              <a:rPr lang="en-US" sz="1600" dirty="0" err="1">
                <a:latin typeface="Times New Roman" panose="02020603050405020304" pitchFamily="18" charset="0"/>
                <a:cs typeface="Times New Roman" panose="02020603050405020304" pitchFamily="18" charset="0"/>
              </a:rPr>
              <a:t>over_time_pay</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else</a:t>
            </a:r>
          </a:p>
          <a:p>
            <a:r>
              <a:rPr lang="en-US" sz="1600" dirty="0">
                <a:latin typeface="Times New Roman" panose="02020603050405020304" pitchFamily="18" charset="0"/>
                <a:cs typeface="Times New Roman" panose="02020603050405020304" pitchFamily="18" charset="0"/>
              </a:rPr>
              <a:t>            printf("You have to work for more than 40 hours to get over time pay\n");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count++;</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25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18</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430056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a:xfrm>
            <a:off x="2525736" y="1095515"/>
            <a:ext cx="8770571" cy="1560716"/>
          </a:xfrm>
        </p:spPr>
        <p:txBody>
          <a:bodyPr/>
          <a:lstStyle/>
          <a:p>
            <a:r>
              <a:rPr lang="en-US" dirty="0"/>
              <a:t>Break statement</a:t>
            </a:r>
          </a:p>
        </p:txBody>
      </p:sp>
      <p:sp>
        <p:nvSpPr>
          <p:cNvPr id="3" name="Content Placeholder 2">
            <a:extLst>
              <a:ext uri="{FF2B5EF4-FFF2-40B4-BE49-F238E27FC236}">
                <a16:creationId xmlns="" xmlns:a16="http://schemas.microsoft.com/office/drawing/2014/main" id="{55763CD6-62E3-4421-93AC-FF3B25D0E282}"/>
              </a:ext>
            </a:extLst>
          </p:cNvPr>
          <p:cNvSpPr>
            <a:spLocks noGrp="1"/>
          </p:cNvSpPr>
          <p:nvPr>
            <p:ph idx="1"/>
          </p:nvPr>
        </p:nvSpPr>
        <p:spPr>
          <a:xfrm>
            <a:off x="1915290" y="2656231"/>
            <a:ext cx="8916609" cy="3880773"/>
          </a:xfrm>
        </p:spPr>
        <p:txBody>
          <a:bodyPr>
            <a:normAutofit/>
          </a:bodyPr>
          <a:lstStyle/>
          <a:p>
            <a:pPr>
              <a:buFont typeface="Wingdings" panose="05000000000000000000" pitchFamily="2" charset="2"/>
              <a:buChar char="§"/>
            </a:pPr>
            <a:r>
              <a:rPr lang="en-US" dirty="0">
                <a:solidFill>
                  <a:schemeClr val="tx1"/>
                </a:solidFill>
                <a:latin typeface="+mj-lt"/>
              </a:rPr>
              <a:t>The break statement, when executed in a while, for, do…while or switch statement, causes an immediate exit from that statement. Program execution continues with the next statement. </a:t>
            </a:r>
          </a:p>
          <a:p>
            <a:pPr marL="347663" indent="-347663">
              <a:spcAft>
                <a:spcPts val="600"/>
              </a:spcAft>
            </a:pPr>
            <a:r>
              <a:rPr lang="en-US" altLang="en-US" dirty="0">
                <a:solidFill>
                  <a:schemeClr val="tx1"/>
                </a:solidFill>
                <a:latin typeface="+mj-lt"/>
              </a:rPr>
              <a:t>The break statement is typically used for two purposes:</a:t>
            </a:r>
          </a:p>
          <a:p>
            <a:pPr marL="804863" lvl="1" indent="-342900">
              <a:spcAft>
                <a:spcPts val="600"/>
              </a:spcAft>
              <a:buFont typeface="Wingdings" panose="05000000000000000000" pitchFamily="2" charset="2"/>
              <a:buChar char="§"/>
            </a:pPr>
            <a:r>
              <a:rPr lang="en-US" altLang="en-US" sz="1800" dirty="0">
                <a:solidFill>
                  <a:schemeClr val="tx1"/>
                </a:solidFill>
                <a:latin typeface="+mj-lt"/>
              </a:rPr>
              <a:t>To exit early from a loop </a:t>
            </a:r>
          </a:p>
          <a:p>
            <a:pPr marL="804863" lvl="1" indent="-342900">
              <a:spcAft>
                <a:spcPts val="600"/>
              </a:spcAft>
              <a:buFont typeface="Wingdings" panose="05000000000000000000" pitchFamily="2" charset="2"/>
              <a:buChar char="§"/>
            </a:pPr>
            <a:r>
              <a:rPr lang="en-US" altLang="en-US" sz="1800" dirty="0">
                <a:solidFill>
                  <a:schemeClr val="tx1"/>
                </a:solidFill>
                <a:latin typeface="+mj-lt"/>
              </a:rPr>
              <a:t>To skip the remainder of the switch structure</a:t>
            </a:r>
          </a:p>
          <a:p>
            <a:pPr>
              <a:buFont typeface="Wingdings" panose="05000000000000000000" pitchFamily="2" charset="2"/>
              <a:buChar char="§"/>
            </a:pPr>
            <a:endParaRPr lang="en-US" dirty="0">
              <a:solidFill>
                <a:schemeClr val="tx1"/>
              </a:solidFill>
              <a:latin typeface="+mj-lt"/>
            </a:endParaRPr>
          </a:p>
          <a:p>
            <a:pPr>
              <a:buFont typeface="Wingdings" panose="05000000000000000000" pitchFamily="2" charset="2"/>
              <a:buChar char="§"/>
            </a:pPr>
            <a:endParaRPr lang="en-US" dirty="0">
              <a:solidFill>
                <a:schemeClr val="tx1"/>
              </a:solidFill>
              <a:latin typeface="+mj-lt"/>
            </a:endParaRPr>
          </a:p>
        </p:txBody>
      </p:sp>
    </p:spTree>
    <p:extLst>
      <p:ext uri="{BB962C8B-B14F-4D97-AF65-F5344CB8AC3E}">
        <p14:creationId xmlns:p14="http://schemas.microsoft.com/office/powerpoint/2010/main" val="260826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a:xfrm>
            <a:off x="3198186" y="1111779"/>
            <a:ext cx="8596668" cy="1320800"/>
          </a:xfrm>
        </p:spPr>
        <p:txBody>
          <a:bodyPr/>
          <a:lstStyle/>
          <a:p>
            <a:r>
              <a:rPr lang="en-US" dirty="0" smtClean="0"/>
              <a:t>Break statement</a:t>
            </a:r>
            <a:endParaRPr lang="en-US" dirty="0"/>
          </a:p>
        </p:txBody>
      </p:sp>
      <p:pic>
        <p:nvPicPr>
          <p:cNvPr id="1026" name="Picture 2" descr="Working of break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2575" y="2432579"/>
            <a:ext cx="5334000" cy="3371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301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p:txBody>
          <a:bodyPr/>
          <a:lstStyle/>
          <a:p>
            <a:r>
              <a:rPr lang="en-US" dirty="0"/>
              <a:t>Break statement</a:t>
            </a:r>
          </a:p>
        </p:txBody>
      </p:sp>
      <p:pic>
        <p:nvPicPr>
          <p:cNvPr id="3" name="Picture 2"/>
          <p:cNvPicPr>
            <a:picLocks noChangeAspect="1"/>
          </p:cNvPicPr>
          <p:nvPr/>
        </p:nvPicPr>
        <p:blipFill>
          <a:blip r:embed="rId2"/>
          <a:stretch>
            <a:fillRect/>
          </a:stretch>
        </p:blipFill>
        <p:spPr>
          <a:xfrm>
            <a:off x="3481387" y="2473127"/>
            <a:ext cx="2943225" cy="1971675"/>
          </a:xfrm>
          <a:prstGeom prst="rect">
            <a:avLst/>
          </a:prstGeom>
        </p:spPr>
      </p:pic>
      <p:pic>
        <p:nvPicPr>
          <p:cNvPr id="4" name="Picture 3"/>
          <p:cNvPicPr>
            <a:picLocks noChangeAspect="1"/>
          </p:cNvPicPr>
          <p:nvPr/>
        </p:nvPicPr>
        <p:blipFill rotWithShape="1">
          <a:blip r:embed="rId3"/>
          <a:srcRect l="15127" t="30688"/>
          <a:stretch/>
        </p:blipFill>
        <p:spPr>
          <a:xfrm>
            <a:off x="8089451" y="2686578"/>
            <a:ext cx="1435548" cy="1544774"/>
          </a:xfrm>
          <a:prstGeom prst="rect">
            <a:avLst/>
          </a:prstGeom>
        </p:spPr>
      </p:pic>
    </p:spTree>
    <p:extLst>
      <p:ext uri="{BB962C8B-B14F-4D97-AF65-F5344CB8AC3E}">
        <p14:creationId xmlns:p14="http://schemas.microsoft.com/office/powerpoint/2010/main" val="4872044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p:txBody>
          <a:bodyPr/>
          <a:lstStyle/>
          <a:p>
            <a:r>
              <a:rPr lang="en-US" dirty="0"/>
              <a:t>Continue statement</a:t>
            </a:r>
          </a:p>
        </p:txBody>
      </p:sp>
      <p:sp>
        <p:nvSpPr>
          <p:cNvPr id="3" name="Content Placeholder 2">
            <a:extLst>
              <a:ext uri="{FF2B5EF4-FFF2-40B4-BE49-F238E27FC236}">
                <a16:creationId xmlns="" xmlns:a16="http://schemas.microsoft.com/office/drawing/2014/main" id="{55763CD6-62E3-4421-93AC-FF3B25D0E282}"/>
              </a:ext>
            </a:extLst>
          </p:cNvPr>
          <p:cNvSpPr>
            <a:spLocks noGrp="1"/>
          </p:cNvSpPr>
          <p:nvPr>
            <p:ph idx="1"/>
          </p:nvPr>
        </p:nvSpPr>
        <p:spPr>
          <a:xfrm>
            <a:off x="2040467" y="2580813"/>
            <a:ext cx="8916609" cy="3880773"/>
          </a:xfrm>
        </p:spPr>
        <p:txBody>
          <a:bodyPr>
            <a:normAutofit/>
          </a:bodyPr>
          <a:lstStyle/>
          <a:p>
            <a:pPr algn="just">
              <a:buFont typeface="Wingdings" panose="05000000000000000000" pitchFamily="2" charset="2"/>
              <a:buChar char="§"/>
            </a:pPr>
            <a:r>
              <a:rPr lang="en-US" dirty="0">
                <a:solidFill>
                  <a:schemeClr val="tx1"/>
                </a:solidFill>
                <a:latin typeface="+mj-lt"/>
              </a:rPr>
              <a:t>The continue statement, when executed in a while, for or do…while statement, skips the remaining statements in the body of that control statement and performs the next iteration of the loop.</a:t>
            </a:r>
          </a:p>
          <a:p>
            <a:pPr algn="just">
              <a:buFont typeface="Wingdings" panose="05000000000000000000" pitchFamily="2" charset="2"/>
              <a:buChar char="§"/>
            </a:pPr>
            <a:r>
              <a:rPr lang="en-US" dirty="0">
                <a:solidFill>
                  <a:schemeClr val="tx1"/>
                </a:solidFill>
                <a:latin typeface="+mj-lt"/>
              </a:rPr>
              <a:t> In while and do…while statements, the loop-continuation test is evaluated immediately after the continue statement is executed. In the for statement, the increment expression is executed, then the loop-continuation test is evaluated.</a:t>
            </a:r>
          </a:p>
          <a:p>
            <a:pPr>
              <a:buFont typeface="Wingdings" panose="05000000000000000000" pitchFamily="2" charset="2"/>
              <a:buChar char="§"/>
            </a:pPr>
            <a:endParaRPr lang="en-US" dirty="0">
              <a:solidFill>
                <a:schemeClr val="tx1"/>
              </a:solidFill>
              <a:latin typeface="+mj-lt"/>
            </a:endParaRPr>
          </a:p>
        </p:txBody>
      </p:sp>
    </p:spTree>
    <p:extLst>
      <p:ext uri="{BB962C8B-B14F-4D97-AF65-F5344CB8AC3E}">
        <p14:creationId xmlns:p14="http://schemas.microsoft.com/office/powerpoint/2010/main" val="3451527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a:xfrm>
            <a:off x="3198186" y="1111779"/>
            <a:ext cx="8596668" cy="1320800"/>
          </a:xfrm>
        </p:spPr>
        <p:txBody>
          <a:bodyPr/>
          <a:lstStyle/>
          <a:p>
            <a:r>
              <a:rPr lang="en-US" dirty="0" smtClean="0"/>
              <a:t>Continue statement</a:t>
            </a:r>
            <a:endParaRPr lang="en-US" dirty="0"/>
          </a:p>
        </p:txBody>
      </p:sp>
      <p:pic>
        <p:nvPicPr>
          <p:cNvPr id="2050" name="Picture 2" descr="Working of continue statement in C programm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642" y="2348442"/>
            <a:ext cx="47625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7202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AFDDF8-9842-47C9-9C9F-836B59FE8F6A}"/>
              </a:ext>
            </a:extLst>
          </p:cNvPr>
          <p:cNvSpPr>
            <a:spLocks noGrp="1"/>
          </p:cNvSpPr>
          <p:nvPr>
            <p:ph type="title"/>
          </p:nvPr>
        </p:nvSpPr>
        <p:spPr>
          <a:xfrm>
            <a:off x="2480734" y="1132188"/>
            <a:ext cx="8596668" cy="1320800"/>
          </a:xfrm>
        </p:spPr>
        <p:txBody>
          <a:bodyPr/>
          <a:lstStyle/>
          <a:p>
            <a:r>
              <a:rPr lang="en-US" dirty="0"/>
              <a:t>Continue statement</a:t>
            </a:r>
          </a:p>
        </p:txBody>
      </p:sp>
      <p:pic>
        <p:nvPicPr>
          <p:cNvPr id="3" name="Picture 2"/>
          <p:cNvPicPr>
            <a:picLocks noChangeAspect="1"/>
          </p:cNvPicPr>
          <p:nvPr/>
        </p:nvPicPr>
        <p:blipFill>
          <a:blip r:embed="rId2"/>
          <a:stretch>
            <a:fillRect/>
          </a:stretch>
        </p:blipFill>
        <p:spPr>
          <a:xfrm>
            <a:off x="3090334" y="2938505"/>
            <a:ext cx="3619500" cy="2592345"/>
          </a:xfrm>
          <a:prstGeom prst="rect">
            <a:avLst/>
          </a:prstGeom>
        </p:spPr>
      </p:pic>
      <p:pic>
        <p:nvPicPr>
          <p:cNvPr id="4" name="Picture 3"/>
          <p:cNvPicPr>
            <a:picLocks noChangeAspect="1"/>
          </p:cNvPicPr>
          <p:nvPr/>
        </p:nvPicPr>
        <p:blipFill>
          <a:blip r:embed="rId3"/>
          <a:stretch>
            <a:fillRect/>
          </a:stretch>
        </p:blipFill>
        <p:spPr>
          <a:xfrm>
            <a:off x="7405687" y="3473450"/>
            <a:ext cx="1495425" cy="1333500"/>
          </a:xfrm>
          <a:prstGeom prst="rect">
            <a:avLst/>
          </a:prstGeom>
        </p:spPr>
      </p:pic>
    </p:spTree>
    <p:extLst>
      <p:ext uri="{BB962C8B-B14F-4D97-AF65-F5344CB8AC3E}">
        <p14:creationId xmlns:p14="http://schemas.microsoft.com/office/powerpoint/2010/main" val="128429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3CC22FF4-1CEB-4C40-B2F0-893556AA6DD7}"/>
              </a:ext>
            </a:extLst>
          </p:cNvPr>
          <p:cNvPicPr>
            <a:picLocks noChangeAspect="1"/>
          </p:cNvPicPr>
          <p:nvPr/>
        </p:nvPicPr>
        <p:blipFill>
          <a:blip r:embed="rId2"/>
          <a:stretch>
            <a:fillRect/>
          </a:stretch>
        </p:blipFill>
        <p:spPr>
          <a:xfrm>
            <a:off x="4019973" y="2610723"/>
            <a:ext cx="4903893" cy="3897259"/>
          </a:xfrm>
          <a:prstGeom prst="rect">
            <a:avLst/>
          </a:prstGeom>
          <a:ln>
            <a:solidFill>
              <a:schemeClr val="accent1"/>
            </a:solidFill>
          </a:ln>
        </p:spPr>
      </p:pic>
      <p:sp>
        <p:nvSpPr>
          <p:cNvPr id="5" name="Title 1">
            <a:extLst>
              <a:ext uri="{FF2B5EF4-FFF2-40B4-BE49-F238E27FC236}">
                <a16:creationId xmlns="" xmlns:a16="http://schemas.microsoft.com/office/drawing/2014/main" id="{0E2AC766-8B54-4DA5-9F4B-B8407A9A3136}"/>
              </a:ext>
            </a:extLst>
          </p:cNvPr>
          <p:cNvSpPr>
            <a:spLocks noGrp="1"/>
          </p:cNvSpPr>
          <p:nvPr>
            <p:ph type="title"/>
          </p:nvPr>
        </p:nvSpPr>
        <p:spPr>
          <a:xfrm>
            <a:off x="2370667" y="1123722"/>
            <a:ext cx="8596668" cy="1320800"/>
          </a:xfrm>
        </p:spPr>
        <p:txBody>
          <a:bodyPr/>
          <a:lstStyle/>
          <a:p>
            <a:r>
              <a:rPr lang="en-US" dirty="0"/>
              <a:t>Continue statement</a:t>
            </a:r>
          </a:p>
        </p:txBody>
      </p:sp>
    </p:spTree>
    <p:extLst>
      <p:ext uri="{BB962C8B-B14F-4D97-AF65-F5344CB8AC3E}">
        <p14:creationId xmlns:p14="http://schemas.microsoft.com/office/powerpoint/2010/main" val="29385545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C269A12-01C8-4647-B170-9E760BF84862}"/>
              </a:ext>
            </a:extLst>
          </p:cNvPr>
          <p:cNvSpPr>
            <a:spLocks noGrp="1"/>
          </p:cNvSpPr>
          <p:nvPr>
            <p:ph type="title"/>
          </p:nvPr>
        </p:nvSpPr>
        <p:spPr>
          <a:xfrm>
            <a:off x="3056468" y="1132189"/>
            <a:ext cx="8596668" cy="1320800"/>
          </a:xfrm>
        </p:spPr>
        <p:txBody>
          <a:bodyPr/>
          <a:lstStyle/>
          <a:p>
            <a:r>
              <a:rPr lang="en-US" dirty="0"/>
              <a:t>Continue statement</a:t>
            </a:r>
          </a:p>
        </p:txBody>
      </p:sp>
      <p:pic>
        <p:nvPicPr>
          <p:cNvPr id="2" name="Picture 1">
            <a:extLst>
              <a:ext uri="{FF2B5EF4-FFF2-40B4-BE49-F238E27FC236}">
                <a16:creationId xmlns="" xmlns:a16="http://schemas.microsoft.com/office/drawing/2014/main" id="{4F267415-2C69-45BD-8A12-46CEC446DF26}"/>
              </a:ext>
            </a:extLst>
          </p:cNvPr>
          <p:cNvPicPr>
            <a:picLocks noChangeAspect="1"/>
          </p:cNvPicPr>
          <p:nvPr/>
        </p:nvPicPr>
        <p:blipFill>
          <a:blip r:embed="rId2"/>
          <a:stretch>
            <a:fillRect/>
          </a:stretch>
        </p:blipFill>
        <p:spPr>
          <a:xfrm>
            <a:off x="4398877" y="3248855"/>
            <a:ext cx="4591050" cy="1638300"/>
          </a:xfrm>
          <a:prstGeom prst="rect">
            <a:avLst/>
          </a:prstGeom>
          <a:ln>
            <a:solidFill>
              <a:schemeClr val="accent1"/>
            </a:solidFill>
          </a:ln>
        </p:spPr>
      </p:pic>
    </p:spTree>
    <p:extLst>
      <p:ext uri="{BB962C8B-B14F-4D97-AF65-F5344CB8AC3E}">
        <p14:creationId xmlns:p14="http://schemas.microsoft.com/office/powerpoint/2010/main" val="3577787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Loop in C?</a:t>
            </a:r>
            <a:br>
              <a:rPr lang="en-US" b="1" dirty="0"/>
            </a:br>
            <a:endParaRPr lang="en-US" dirty="0"/>
          </a:p>
        </p:txBody>
      </p:sp>
      <p:sp>
        <p:nvSpPr>
          <p:cNvPr id="3" name="Content Placeholder 2"/>
          <p:cNvSpPr>
            <a:spLocks noGrp="1"/>
          </p:cNvSpPr>
          <p:nvPr>
            <p:ph idx="1"/>
          </p:nvPr>
        </p:nvSpPr>
        <p:spPr/>
        <p:txBody>
          <a:bodyPr/>
          <a:lstStyle/>
          <a:p>
            <a:r>
              <a:rPr lang="en-US" b="1" dirty="0"/>
              <a:t>Looping Statements in C</a:t>
            </a:r>
            <a:r>
              <a:rPr lang="en-US" dirty="0"/>
              <a:t> execute the sequence of statements many times until the stated condition becomes false. A loop in C consists of two parts, a body of a loop and a control statement</a:t>
            </a:r>
            <a:r>
              <a:rPr lang="en-US"/>
              <a:t>. </a:t>
            </a:r>
          </a:p>
          <a:p>
            <a:r>
              <a:rPr lang="en-US"/>
              <a:t>The </a:t>
            </a:r>
            <a:r>
              <a:rPr lang="en-US" dirty="0"/>
              <a:t>control statement is a combination of some conditions that direct the body of the loop to execute until the specified condition becomes false. The purpose of the C loop is to repeat the same code a number of times.</a:t>
            </a:r>
          </a:p>
        </p:txBody>
      </p:sp>
    </p:spTree>
    <p:extLst>
      <p:ext uri="{BB962C8B-B14F-4D97-AF65-F5344CB8AC3E}">
        <p14:creationId xmlns:p14="http://schemas.microsoft.com/office/powerpoint/2010/main" val="1536126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054350" y="2554287"/>
            <a:ext cx="2933700" cy="2562225"/>
          </a:xfrm>
          <a:prstGeom prst="rect">
            <a:avLst/>
          </a:prstGeom>
        </p:spPr>
      </p:pic>
      <p:pic>
        <p:nvPicPr>
          <p:cNvPr id="5" name="Picture 4"/>
          <p:cNvPicPr>
            <a:picLocks noChangeAspect="1"/>
          </p:cNvPicPr>
          <p:nvPr/>
        </p:nvPicPr>
        <p:blipFill>
          <a:blip r:embed="rId3"/>
          <a:stretch>
            <a:fillRect/>
          </a:stretch>
        </p:blipFill>
        <p:spPr>
          <a:xfrm>
            <a:off x="2200804" y="2918353"/>
            <a:ext cx="542925" cy="1190625"/>
          </a:xfrm>
          <a:prstGeom prst="rect">
            <a:avLst/>
          </a:prstGeom>
        </p:spPr>
      </p:pic>
      <p:pic>
        <p:nvPicPr>
          <p:cNvPr id="6" name="Picture 5"/>
          <p:cNvPicPr>
            <a:picLocks noChangeAspect="1"/>
          </p:cNvPicPr>
          <p:nvPr/>
        </p:nvPicPr>
        <p:blipFill>
          <a:blip r:embed="rId4"/>
          <a:stretch>
            <a:fillRect/>
          </a:stretch>
        </p:blipFill>
        <p:spPr>
          <a:xfrm>
            <a:off x="7009342" y="2554287"/>
            <a:ext cx="3219450" cy="2409825"/>
          </a:xfrm>
          <a:prstGeom prst="rect">
            <a:avLst/>
          </a:prstGeom>
        </p:spPr>
      </p:pic>
      <p:pic>
        <p:nvPicPr>
          <p:cNvPr id="7" name="Picture 6"/>
          <p:cNvPicPr>
            <a:picLocks noChangeAspect="1"/>
          </p:cNvPicPr>
          <p:nvPr/>
        </p:nvPicPr>
        <p:blipFill>
          <a:blip r:embed="rId5"/>
          <a:stretch>
            <a:fillRect/>
          </a:stretch>
        </p:blipFill>
        <p:spPr>
          <a:xfrm>
            <a:off x="10425112" y="3242203"/>
            <a:ext cx="485775" cy="866775"/>
          </a:xfrm>
          <a:prstGeom prst="rect">
            <a:avLst/>
          </a:prstGeom>
        </p:spPr>
      </p:pic>
    </p:spTree>
    <p:extLst>
      <p:ext uri="{BB962C8B-B14F-4D97-AF65-F5344CB8AC3E}">
        <p14:creationId xmlns:p14="http://schemas.microsoft.com/office/powerpoint/2010/main" val="112251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116854" y="2497666"/>
            <a:ext cx="3155295" cy="3651250"/>
          </a:xfrm>
          <a:prstGeom prst="rect">
            <a:avLst/>
          </a:prstGeom>
        </p:spPr>
      </p:pic>
      <p:pic>
        <p:nvPicPr>
          <p:cNvPr id="5" name="Picture 4"/>
          <p:cNvPicPr>
            <a:picLocks noChangeAspect="1"/>
          </p:cNvPicPr>
          <p:nvPr/>
        </p:nvPicPr>
        <p:blipFill>
          <a:blip r:embed="rId3"/>
          <a:stretch>
            <a:fillRect/>
          </a:stretch>
        </p:blipFill>
        <p:spPr>
          <a:xfrm>
            <a:off x="7126817" y="2819399"/>
            <a:ext cx="1257300" cy="2143125"/>
          </a:xfrm>
          <a:prstGeom prst="rect">
            <a:avLst/>
          </a:prstGeom>
        </p:spPr>
      </p:pic>
    </p:spTree>
    <p:extLst>
      <p:ext uri="{BB962C8B-B14F-4D97-AF65-F5344CB8AC3E}">
        <p14:creationId xmlns:p14="http://schemas.microsoft.com/office/powerpoint/2010/main" val="1858446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3095035" y="2573867"/>
            <a:ext cx="4587467" cy="3651250"/>
          </a:xfrm>
          <a:prstGeom prst="rect">
            <a:avLst/>
          </a:prstGeom>
        </p:spPr>
      </p:pic>
      <p:pic>
        <p:nvPicPr>
          <p:cNvPr id="5" name="Picture 4"/>
          <p:cNvPicPr>
            <a:picLocks noChangeAspect="1"/>
          </p:cNvPicPr>
          <p:nvPr/>
        </p:nvPicPr>
        <p:blipFill>
          <a:blip r:embed="rId3"/>
          <a:stretch>
            <a:fillRect/>
          </a:stretch>
        </p:blipFill>
        <p:spPr>
          <a:xfrm>
            <a:off x="9517591" y="4112153"/>
            <a:ext cx="1504950" cy="1038225"/>
          </a:xfrm>
          <a:prstGeom prst="rect">
            <a:avLst/>
          </a:prstGeom>
        </p:spPr>
      </p:pic>
    </p:spTree>
    <p:extLst>
      <p:ext uri="{BB962C8B-B14F-4D97-AF65-F5344CB8AC3E}">
        <p14:creationId xmlns:p14="http://schemas.microsoft.com/office/powerpoint/2010/main" val="2986639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3675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D002B35E-69BE-401F-B984-49C1719D3688}"/>
              </a:ext>
            </a:extLst>
          </p:cNvPr>
          <p:cNvSpPr>
            <a:spLocks noGrp="1" noChangeArrowheads="1"/>
          </p:cNvSpPr>
          <p:nvPr>
            <p:ph type="title"/>
          </p:nvPr>
        </p:nvSpPr>
        <p:spPr>
          <a:xfrm>
            <a:off x="2447779" y="1105431"/>
            <a:ext cx="8229600" cy="960437"/>
          </a:xfrm>
        </p:spPr>
        <p:txBody>
          <a:bodyPr/>
          <a:lstStyle/>
          <a:p>
            <a:pPr>
              <a:defRPr/>
            </a:pPr>
            <a:r>
              <a:rPr lang="en-US" dirty="0"/>
              <a:t>Why Is Repetition Needed?</a:t>
            </a:r>
          </a:p>
        </p:txBody>
      </p:sp>
      <p:sp>
        <p:nvSpPr>
          <p:cNvPr id="11267" name="Rectangle 3">
            <a:extLst>
              <a:ext uri="{FF2B5EF4-FFF2-40B4-BE49-F238E27FC236}">
                <a16:creationId xmlns="" xmlns:a16="http://schemas.microsoft.com/office/drawing/2014/main" id="{F2AC4159-1D66-4BB6-8360-59FD5ACA27ED}"/>
              </a:ext>
            </a:extLst>
          </p:cNvPr>
          <p:cNvSpPr>
            <a:spLocks noGrp="1" noChangeArrowheads="1"/>
          </p:cNvSpPr>
          <p:nvPr>
            <p:ph idx="1"/>
          </p:nvPr>
        </p:nvSpPr>
        <p:spPr>
          <a:xfrm>
            <a:off x="2762348" y="2201334"/>
            <a:ext cx="8610600" cy="4800600"/>
          </a:xfrm>
        </p:spPr>
        <p:txBody>
          <a:bodyPr>
            <a:normAutofit/>
          </a:bodyPr>
          <a:lstStyle/>
          <a:p>
            <a:pPr>
              <a:buFont typeface="Wingdings" panose="05000000000000000000" pitchFamily="2" charset="2"/>
              <a:buChar char="§"/>
              <a:defRPr/>
            </a:pPr>
            <a:r>
              <a:rPr lang="en-US" sz="2000" dirty="0">
                <a:solidFill>
                  <a:schemeClr val="tx1"/>
                </a:solidFill>
              </a:rPr>
              <a:t>Suppose we want to add five numbers (say to find their average).  </a:t>
            </a:r>
          </a:p>
          <a:p>
            <a:pPr>
              <a:buFont typeface="Wingdings" panose="05000000000000000000" pitchFamily="2" charset="2"/>
              <a:buChar char="§"/>
              <a:defRPr/>
            </a:pPr>
            <a:r>
              <a:rPr lang="en-US" sz="2000" dirty="0">
                <a:solidFill>
                  <a:schemeClr val="tx1"/>
                </a:solidFill>
              </a:rPr>
              <a:t>From what you have learned so far, you could proceed as follows. </a:t>
            </a:r>
          </a:p>
          <a:p>
            <a:pPr>
              <a:buFont typeface="Wingdings" panose="05000000000000000000" pitchFamily="2" charset="2"/>
              <a:buChar char="§"/>
              <a:defRPr/>
            </a:pPr>
            <a:endParaRPr lang="en-US" sz="2000" dirty="0">
              <a:solidFill>
                <a:schemeClr val="tx1"/>
              </a:solidFill>
            </a:endParaRP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a:t>
            </a:r>
            <a:r>
              <a:rPr lang="en-US" sz="2000" dirty="0" err="1">
                <a:solidFill>
                  <a:schemeClr val="tx1"/>
                </a:solidFill>
                <a:latin typeface="Courier New" panose="02070309020205020404" pitchFamily="49" charset="0"/>
              </a:rPr>
              <a:t>scanf</a:t>
            </a:r>
            <a:r>
              <a:rPr lang="en-US" sz="2000" dirty="0">
                <a:solidFill>
                  <a:schemeClr val="tx1"/>
                </a:solidFill>
                <a:latin typeface="Courier New" panose="02070309020205020404" pitchFamily="49" charset="0"/>
              </a:rPr>
              <a:t>(%d %d %d %d  %d, &amp;num1,&amp;num2,&amp;num3,&amp;num4,&amp;num5); 	  </a:t>
            </a: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sum = num1+num2+num3+num4+num5;  	  </a:t>
            </a:r>
          </a:p>
          <a:p>
            <a:pPr marL="868680" lvl="1" indent="-342900">
              <a:buFont typeface="Wingdings" panose="05000000000000000000" pitchFamily="2" charset="2"/>
              <a:buChar char="§"/>
              <a:defRPr/>
            </a:pPr>
            <a:r>
              <a:rPr lang="en-US" sz="2000" dirty="0">
                <a:solidFill>
                  <a:schemeClr val="tx1"/>
                </a:solidFill>
                <a:latin typeface="Courier New" panose="02070309020205020404" pitchFamily="49" charset="0"/>
              </a:rPr>
              <a:t>	average = sum/5;		</a:t>
            </a:r>
          </a:p>
          <a:p>
            <a:pPr>
              <a:buFont typeface="Wingdings" panose="05000000000000000000" pitchFamily="2" charset="2"/>
              <a:buChar char="§"/>
              <a:defRPr/>
            </a:pPr>
            <a:endParaRPr lang="en-US" sz="2000" dirty="0">
              <a:solidFill>
                <a:schemeClr val="tx1"/>
              </a:solidFill>
            </a:endParaRPr>
          </a:p>
          <a:p>
            <a:pPr>
              <a:buFont typeface="Wingdings" panose="05000000000000000000" pitchFamily="2" charset="2"/>
              <a:buChar char="§"/>
              <a:defRPr/>
            </a:pPr>
            <a:r>
              <a:rPr lang="en-US" sz="2000" dirty="0">
                <a:solidFill>
                  <a:schemeClr val="tx1"/>
                </a:solidFill>
              </a:rPr>
              <a:t>Suppose we wanted to add and average </a:t>
            </a:r>
            <a:r>
              <a:rPr lang="en-US" sz="2000" dirty="0">
                <a:solidFill>
                  <a:schemeClr val="tx1"/>
                </a:solidFill>
                <a:latin typeface="Courier New" panose="02070309020205020404" pitchFamily="49" charset="0"/>
              </a:rPr>
              <a:t>100</a:t>
            </a:r>
            <a:r>
              <a:rPr lang="en-US" sz="2000" dirty="0">
                <a:solidFill>
                  <a:schemeClr val="tx1"/>
                </a:solidFill>
              </a:rPr>
              <a:t>, or </a:t>
            </a:r>
            <a:r>
              <a:rPr lang="en-US" sz="2000" dirty="0">
                <a:solidFill>
                  <a:schemeClr val="tx1"/>
                </a:solidFill>
                <a:latin typeface="Courier New" panose="02070309020205020404" pitchFamily="49" charset="0"/>
              </a:rPr>
              <a:t>1000</a:t>
            </a:r>
            <a:r>
              <a:rPr lang="en-US" sz="2000" dirty="0">
                <a:solidFill>
                  <a:schemeClr val="tx1"/>
                </a:solidFill>
              </a:rPr>
              <a:t>, or more numbers. </a:t>
            </a:r>
          </a:p>
          <a:p>
            <a:pPr>
              <a:buFont typeface="Wingdings" panose="05000000000000000000" pitchFamily="2" charset="2"/>
              <a:buChar char="§"/>
              <a:defRPr/>
            </a:pPr>
            <a:r>
              <a:rPr lang="en-US" sz="2000" dirty="0">
                <a:solidFill>
                  <a:schemeClr val="tx1"/>
                </a:solidFill>
              </a:rPr>
              <a:t>We would have to declare that many variables, and list them again in </a:t>
            </a:r>
            <a:r>
              <a:rPr lang="en-US" sz="2000" dirty="0" err="1">
                <a:solidFill>
                  <a:schemeClr val="tx1"/>
                </a:solidFill>
                <a:latin typeface="Courier New" panose="02070309020205020404" pitchFamily="49" charset="0"/>
              </a:rPr>
              <a:t>scanf</a:t>
            </a:r>
            <a:r>
              <a:rPr lang="en-US" sz="2000" dirty="0">
                <a:solidFill>
                  <a:schemeClr val="tx1"/>
                </a:solidFill>
              </a:rPr>
              <a:t> statement, and perhaps, again in the output statement. </a:t>
            </a:r>
          </a:p>
        </p:txBody>
      </p:sp>
    </p:spTree>
    <p:extLst>
      <p:ext uri="{BB962C8B-B14F-4D97-AF65-F5344CB8AC3E}">
        <p14:creationId xmlns:p14="http://schemas.microsoft.com/office/powerpoint/2010/main" val="416502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2000"/>
                                        <p:tgtEl>
                                          <p:spTgt spid="11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2000"/>
                                        <p:tgtEl>
                                          <p:spTgt spid="1126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animEffect transition="in" filter="fade">
                                      <p:cBhvr>
                                        <p:cTn id="15" dur="2000"/>
                                        <p:tgtEl>
                                          <p:spTgt spid="1126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267">
                                            <p:txEl>
                                              <p:pRg st="4" end="4"/>
                                            </p:txEl>
                                          </p:spTgt>
                                        </p:tgtEl>
                                        <p:attrNameLst>
                                          <p:attrName>style.visibility</p:attrName>
                                        </p:attrNameLst>
                                      </p:cBhvr>
                                      <p:to>
                                        <p:strVal val="visible"/>
                                      </p:to>
                                    </p:set>
                                    <p:animEffect transition="in" filter="fade">
                                      <p:cBhvr>
                                        <p:cTn id="18" dur="2000"/>
                                        <p:tgtEl>
                                          <p:spTgt spid="1126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267">
                                            <p:txEl>
                                              <p:pRg st="5" end="5"/>
                                            </p:txEl>
                                          </p:spTgt>
                                        </p:tgtEl>
                                        <p:attrNameLst>
                                          <p:attrName>style.visibility</p:attrName>
                                        </p:attrNameLst>
                                      </p:cBhvr>
                                      <p:to>
                                        <p:strVal val="visible"/>
                                      </p:to>
                                    </p:set>
                                    <p:animEffect transition="in" filter="fade">
                                      <p:cBhvr>
                                        <p:cTn id="21" dur="2000"/>
                                        <p:tgtEl>
                                          <p:spTgt spid="11267">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267">
                                            <p:txEl>
                                              <p:pRg st="7" end="7"/>
                                            </p:txEl>
                                          </p:spTgt>
                                        </p:tgtEl>
                                        <p:attrNameLst>
                                          <p:attrName>style.visibility</p:attrName>
                                        </p:attrNameLst>
                                      </p:cBhvr>
                                      <p:to>
                                        <p:strVal val="visible"/>
                                      </p:to>
                                    </p:set>
                                    <p:animEffect transition="in" filter="fade">
                                      <p:cBhvr>
                                        <p:cTn id="26" dur="2000"/>
                                        <p:tgtEl>
                                          <p:spTgt spid="11267">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267">
                                            <p:txEl>
                                              <p:pRg st="8" end="8"/>
                                            </p:txEl>
                                          </p:spTgt>
                                        </p:tgtEl>
                                        <p:attrNameLst>
                                          <p:attrName>style.visibility</p:attrName>
                                        </p:attrNameLst>
                                      </p:cBhvr>
                                      <p:to>
                                        <p:strVal val="visible"/>
                                      </p:to>
                                    </p:set>
                                    <p:animEffect transition="in" filter="fade">
                                      <p:cBhvr>
                                        <p:cTn id="31" dur="20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3042399" y="915442"/>
            <a:ext cx="8596668" cy="1320800"/>
          </a:xfrm>
        </p:spPr>
        <p:txBody>
          <a:bodyPr/>
          <a:lstStyle/>
          <a:p>
            <a:r>
              <a:rPr lang="en-US" dirty="0"/>
              <a:t>Repetition</a:t>
            </a:r>
          </a:p>
        </p:txBody>
      </p:sp>
      <p:sp>
        <p:nvSpPr>
          <p:cNvPr id="3" name="Content Placeholder 2">
            <a:extLst>
              <a:ext uri="{FF2B5EF4-FFF2-40B4-BE49-F238E27FC236}">
                <a16:creationId xmlns="" xmlns:a16="http://schemas.microsoft.com/office/drawing/2014/main" id="{968CD459-F0B9-4348-8569-46B4B7FBF187}"/>
              </a:ext>
            </a:extLst>
          </p:cNvPr>
          <p:cNvSpPr>
            <a:spLocks noGrp="1"/>
          </p:cNvSpPr>
          <p:nvPr>
            <p:ph idx="1"/>
          </p:nvPr>
        </p:nvSpPr>
        <p:spPr>
          <a:xfrm>
            <a:off x="2523586" y="2372750"/>
            <a:ext cx="9254458" cy="3880773"/>
          </a:xfrm>
        </p:spPr>
        <p:txBody>
          <a:bodyPr>
            <a:noAutofit/>
          </a:bodyPr>
          <a:lstStyle/>
          <a:p>
            <a:pPr algn="just">
              <a:buFont typeface="Wingdings" panose="05000000000000000000" pitchFamily="2" charset="2"/>
              <a:buChar char="§"/>
            </a:pPr>
            <a:r>
              <a:rPr lang="en-US" sz="2200" dirty="0">
                <a:solidFill>
                  <a:schemeClr val="tx1"/>
                </a:solidFill>
              </a:rPr>
              <a:t>There is two means of repetition</a:t>
            </a:r>
            <a:endParaRPr lang="en-US" sz="2000" dirty="0">
              <a:solidFill>
                <a:schemeClr val="tx1"/>
              </a:solidFill>
            </a:endParaRPr>
          </a:p>
          <a:p>
            <a:pPr marL="801688" indent="-407988" algn="just">
              <a:buFont typeface="+mj-lt"/>
              <a:buAutoNum type="arabicPeriod"/>
            </a:pPr>
            <a:r>
              <a:rPr lang="en-US" sz="2200" dirty="0">
                <a:solidFill>
                  <a:schemeClr val="tx1"/>
                </a:solidFill>
              </a:rPr>
              <a:t>Counter-controlled repetition </a:t>
            </a:r>
          </a:p>
          <a:p>
            <a:pPr marL="801688" indent="-407988" algn="just">
              <a:buFont typeface="+mj-lt"/>
              <a:buAutoNum type="arabicPeriod"/>
            </a:pPr>
            <a:r>
              <a:rPr lang="en-US" sz="2200" dirty="0">
                <a:solidFill>
                  <a:schemeClr val="tx1"/>
                </a:solidFill>
              </a:rPr>
              <a:t>Sentinel-controlled repetition</a:t>
            </a:r>
          </a:p>
          <a:p>
            <a:pPr algn="just">
              <a:buFont typeface="Wingdings" panose="05000000000000000000" pitchFamily="2" charset="2"/>
              <a:buChar char="§"/>
            </a:pPr>
            <a:r>
              <a:rPr lang="en-US" sz="2200" dirty="0">
                <a:solidFill>
                  <a:schemeClr val="tx1"/>
                </a:solidFill>
              </a:rPr>
              <a:t>In counter-controlled repetition, a control variable is used to count the number of repetitions. The control variable is incremented (usually by 1) each time the group of instructions is performed. When the value of the control variable indicates that the correct number of repetitions has been performed, the loop terminates and execution continues with the statement after the repetition statement.</a:t>
            </a:r>
          </a:p>
        </p:txBody>
      </p:sp>
    </p:spTree>
    <p:extLst>
      <p:ext uri="{BB962C8B-B14F-4D97-AF65-F5344CB8AC3E}">
        <p14:creationId xmlns:p14="http://schemas.microsoft.com/office/powerpoint/2010/main" val="155885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923866" y="966241"/>
            <a:ext cx="8596668" cy="1320800"/>
          </a:xfrm>
        </p:spPr>
        <p:txBody>
          <a:bodyPr/>
          <a:lstStyle/>
          <a:p>
            <a:r>
              <a:rPr lang="en-US" dirty="0"/>
              <a:t>Repetition [Cont.]</a:t>
            </a:r>
          </a:p>
        </p:txBody>
      </p:sp>
      <p:sp>
        <p:nvSpPr>
          <p:cNvPr id="3" name="Content Placeholder 2">
            <a:extLst>
              <a:ext uri="{FF2B5EF4-FFF2-40B4-BE49-F238E27FC236}">
                <a16:creationId xmlns="" xmlns:a16="http://schemas.microsoft.com/office/drawing/2014/main" id="{968CD459-F0B9-4348-8569-46B4B7FBF187}"/>
              </a:ext>
            </a:extLst>
          </p:cNvPr>
          <p:cNvSpPr>
            <a:spLocks noGrp="1"/>
          </p:cNvSpPr>
          <p:nvPr>
            <p:ph idx="1"/>
          </p:nvPr>
        </p:nvSpPr>
        <p:spPr>
          <a:xfrm>
            <a:off x="2445958" y="2391637"/>
            <a:ext cx="9254458" cy="3880773"/>
          </a:xfrm>
        </p:spPr>
        <p:txBody>
          <a:bodyPr>
            <a:noAutofit/>
          </a:bodyPr>
          <a:lstStyle/>
          <a:p>
            <a:pPr marL="393700" indent="0" algn="just">
              <a:buNone/>
            </a:pPr>
            <a:r>
              <a:rPr lang="en-US" sz="2200" dirty="0">
                <a:solidFill>
                  <a:schemeClr val="tx1"/>
                </a:solidFill>
              </a:rPr>
              <a:t>2. </a:t>
            </a:r>
            <a:r>
              <a:rPr lang="en-US" sz="2200" b="1" u="sng" dirty="0">
                <a:solidFill>
                  <a:schemeClr val="tx1"/>
                </a:solidFill>
              </a:rPr>
              <a:t>Sentinel-controlled repetition</a:t>
            </a:r>
          </a:p>
          <a:p>
            <a:pPr marL="736600" algn="just">
              <a:buFont typeface="Wingdings" panose="05000000000000000000" pitchFamily="2" charset="2"/>
              <a:buChar char="§"/>
            </a:pPr>
            <a:r>
              <a:rPr lang="en-US" sz="2200" dirty="0">
                <a:solidFill>
                  <a:schemeClr val="tx1"/>
                </a:solidFill>
              </a:rPr>
              <a:t>Sentinel-controlled repetition is sometimes called indefinite repetition because it’s not known in advance how many times the loop will be executed.</a:t>
            </a:r>
          </a:p>
          <a:p>
            <a:pPr marL="736600" algn="just">
              <a:buFont typeface="Wingdings" panose="05000000000000000000" pitchFamily="2" charset="2"/>
              <a:buChar char="§"/>
            </a:pPr>
            <a:r>
              <a:rPr lang="en-US" sz="2200" dirty="0">
                <a:solidFill>
                  <a:schemeClr val="tx1"/>
                </a:solidFill>
              </a:rPr>
              <a:t>Sentinel values are used to control repetition when:</a:t>
            </a:r>
          </a:p>
          <a:p>
            <a:pPr marL="801688" indent="0" algn="just">
              <a:buNone/>
            </a:pPr>
            <a:r>
              <a:rPr lang="en-US" sz="2200" dirty="0">
                <a:solidFill>
                  <a:schemeClr val="tx1"/>
                </a:solidFill>
              </a:rPr>
              <a:t>- The precise number of repetitions isn’t known in advance, and</a:t>
            </a:r>
          </a:p>
          <a:p>
            <a:pPr marL="801688" indent="0" algn="just">
              <a:buNone/>
            </a:pPr>
            <a:r>
              <a:rPr lang="en-US" sz="2200" dirty="0">
                <a:solidFill>
                  <a:schemeClr val="tx1"/>
                </a:solidFill>
              </a:rPr>
              <a:t>- The loop includes statements that obtain data each time the loop is performed.</a:t>
            </a:r>
          </a:p>
        </p:txBody>
      </p:sp>
    </p:spTree>
    <p:extLst>
      <p:ext uri="{BB962C8B-B14F-4D97-AF65-F5344CB8AC3E}">
        <p14:creationId xmlns:p14="http://schemas.microsoft.com/office/powerpoint/2010/main" val="355432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0226C0-2B8A-4F1C-87F7-1A544B573091}"/>
              </a:ext>
            </a:extLst>
          </p:cNvPr>
          <p:cNvSpPr>
            <a:spLocks noGrp="1"/>
          </p:cNvSpPr>
          <p:nvPr>
            <p:ph type="title"/>
          </p:nvPr>
        </p:nvSpPr>
        <p:spPr>
          <a:xfrm>
            <a:off x="2204200" y="772718"/>
            <a:ext cx="8596668" cy="1320800"/>
          </a:xfrm>
        </p:spPr>
        <p:txBody>
          <a:bodyPr/>
          <a:lstStyle/>
          <a:p>
            <a:r>
              <a:rPr lang="en-US" dirty="0"/>
              <a:t>Repetition [Cont.]</a:t>
            </a:r>
          </a:p>
        </p:txBody>
      </p:sp>
      <p:sp>
        <p:nvSpPr>
          <p:cNvPr id="5" name="Content Placeholder 4">
            <a:extLst>
              <a:ext uri="{FF2B5EF4-FFF2-40B4-BE49-F238E27FC236}">
                <a16:creationId xmlns="" xmlns:a16="http://schemas.microsoft.com/office/drawing/2014/main" id="{537C4E73-DF4B-471E-A4FE-F341EDC5CF45}"/>
              </a:ext>
            </a:extLst>
          </p:cNvPr>
          <p:cNvSpPr>
            <a:spLocks noGrp="1"/>
          </p:cNvSpPr>
          <p:nvPr>
            <p:ph idx="1"/>
          </p:nvPr>
        </p:nvSpPr>
        <p:spPr>
          <a:xfrm>
            <a:off x="2377925" y="1678841"/>
            <a:ext cx="8596668" cy="829354"/>
          </a:xfrm>
        </p:spPr>
        <p:txBody>
          <a:bodyPr/>
          <a:lstStyle/>
          <a:p>
            <a:pPr marL="0" indent="0">
              <a:buNone/>
            </a:pPr>
            <a:r>
              <a:rPr lang="en-US" b="1" u="sng" dirty="0">
                <a:solidFill>
                  <a:schemeClr val="tx1"/>
                </a:solidFill>
              </a:rPr>
              <a:t>Counter-controlled repetition</a:t>
            </a:r>
            <a:r>
              <a:rPr lang="en-US" b="1" dirty="0">
                <a:solidFill>
                  <a:schemeClr val="tx1"/>
                </a:solidFill>
              </a:rPr>
              <a:t> 		</a:t>
            </a:r>
            <a:r>
              <a:rPr lang="en-US" dirty="0">
                <a:solidFill>
                  <a:schemeClr val="tx1"/>
                </a:solidFill>
              </a:rPr>
              <a:t> </a:t>
            </a:r>
            <a:r>
              <a:rPr lang="en-US" b="1" u="sng" dirty="0">
                <a:solidFill>
                  <a:schemeClr val="tx1"/>
                </a:solidFill>
              </a:rPr>
              <a:t>Sentinel-controlled repetition </a:t>
            </a:r>
            <a:r>
              <a:rPr lang="en-US" b="1" dirty="0">
                <a:solidFill>
                  <a:schemeClr val="tx1"/>
                </a:solidFill>
              </a:rPr>
              <a:t>		</a:t>
            </a:r>
            <a:endParaRPr lang="en-US" dirty="0"/>
          </a:p>
        </p:txBody>
      </p:sp>
      <p:pic>
        <p:nvPicPr>
          <p:cNvPr id="7" name="Picture 6">
            <a:extLst>
              <a:ext uri="{FF2B5EF4-FFF2-40B4-BE49-F238E27FC236}">
                <a16:creationId xmlns="" xmlns:a16="http://schemas.microsoft.com/office/drawing/2014/main" id="{ADA8A299-BC53-4FC4-9ACD-63A8EAFF0A7E}"/>
              </a:ext>
            </a:extLst>
          </p:cNvPr>
          <p:cNvPicPr>
            <a:picLocks noChangeAspect="1"/>
          </p:cNvPicPr>
          <p:nvPr/>
        </p:nvPicPr>
        <p:blipFill>
          <a:blip r:embed="rId2"/>
          <a:stretch>
            <a:fillRect/>
          </a:stretch>
        </p:blipFill>
        <p:spPr>
          <a:xfrm>
            <a:off x="2498877" y="2184232"/>
            <a:ext cx="3107619" cy="4673768"/>
          </a:xfrm>
          <a:prstGeom prst="rect">
            <a:avLst/>
          </a:prstGeom>
          <a:ln>
            <a:solidFill>
              <a:schemeClr val="accent1"/>
            </a:solidFill>
          </a:ln>
        </p:spPr>
      </p:pic>
      <p:pic>
        <p:nvPicPr>
          <p:cNvPr id="8" name="Picture 7">
            <a:extLst>
              <a:ext uri="{FF2B5EF4-FFF2-40B4-BE49-F238E27FC236}">
                <a16:creationId xmlns="" xmlns:a16="http://schemas.microsoft.com/office/drawing/2014/main" id="{7668AD46-FD75-4F0D-8060-52FFC784260A}"/>
              </a:ext>
            </a:extLst>
          </p:cNvPr>
          <p:cNvPicPr>
            <a:picLocks noChangeAspect="1"/>
          </p:cNvPicPr>
          <p:nvPr/>
        </p:nvPicPr>
        <p:blipFill>
          <a:blip r:embed="rId3"/>
          <a:stretch>
            <a:fillRect/>
          </a:stretch>
        </p:blipFill>
        <p:spPr>
          <a:xfrm>
            <a:off x="6680948" y="2306270"/>
            <a:ext cx="3863309" cy="4551730"/>
          </a:xfrm>
          <a:prstGeom prst="rect">
            <a:avLst/>
          </a:prstGeom>
          <a:ln>
            <a:solidFill>
              <a:schemeClr val="accent1"/>
            </a:solidFill>
          </a:ln>
        </p:spPr>
      </p:pic>
    </p:spTree>
    <p:extLst>
      <p:ext uri="{BB962C8B-B14F-4D97-AF65-F5344CB8AC3E}">
        <p14:creationId xmlns:p14="http://schemas.microsoft.com/office/powerpoint/2010/main" val="119216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a:solidFill>
                  <a:schemeClr val="tx1"/>
                </a:solidFill>
              </a:rPr>
              <a:t>Class </a:t>
            </a:r>
            <a:r>
              <a:rPr lang="en-US" dirty="0" smtClean="0">
                <a:solidFill>
                  <a:schemeClr val="tx1"/>
                </a:solidFill>
              </a:rPr>
              <a:t>17</a:t>
            </a: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4167547637"/>
      </p:ext>
    </p:extLst>
  </p:cSld>
  <p:clrMapOvr>
    <a:masterClrMapping/>
  </p:clrMapOvr>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5133</TotalTime>
  <Words>1213</Words>
  <Application>Microsoft Office PowerPoint</Application>
  <PresentationFormat>Widescreen</PresentationFormat>
  <Paragraphs>152</Paragraphs>
  <Slides>43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Calibri</vt:lpstr>
      <vt:lpstr>Century Schoolbook</vt:lpstr>
      <vt:lpstr>Corbel</vt:lpstr>
      <vt:lpstr>Courier New</vt:lpstr>
      <vt:lpstr>euclid_circular_a</vt:lpstr>
      <vt:lpstr>Times New Roman</vt:lpstr>
      <vt:lpstr>Wingdings</vt:lpstr>
      <vt:lpstr>Feathered</vt:lpstr>
      <vt:lpstr>Programming Fundamental</vt:lpstr>
      <vt:lpstr>Class 16 </vt:lpstr>
      <vt:lpstr>Concept of Looping (Repetition) Structure</vt:lpstr>
      <vt:lpstr>What is Loop in C? </vt:lpstr>
      <vt:lpstr>Why Is Repetition Needed?</vt:lpstr>
      <vt:lpstr>Repetition</vt:lpstr>
      <vt:lpstr>Repetition [Cont.]</vt:lpstr>
      <vt:lpstr>Repetition [Cont.]</vt:lpstr>
      <vt:lpstr>Class 17 </vt:lpstr>
      <vt:lpstr>Counter-controlled repetition</vt:lpstr>
      <vt:lpstr>Loop Types</vt:lpstr>
      <vt:lpstr>Loop Types [Cont.]</vt:lpstr>
      <vt:lpstr>Loop Types [Cont.]  Example:</vt:lpstr>
      <vt:lpstr>Loop Types [Cont.]</vt:lpstr>
      <vt:lpstr>Counter-controlled Solution</vt:lpstr>
      <vt:lpstr>sentinel-controlled Solution</vt:lpstr>
      <vt:lpstr>Loop Types [Cont.]</vt:lpstr>
      <vt:lpstr>Loop Types [Cont.]</vt:lpstr>
      <vt:lpstr>Loop Types [Cont.] Examples:</vt:lpstr>
      <vt:lpstr>Loop Types [Cont.] Examples:</vt:lpstr>
      <vt:lpstr>Example</vt:lpstr>
      <vt:lpstr>Loop Types [Cont.]</vt:lpstr>
      <vt:lpstr>Loop Types [Cont.]</vt:lpstr>
      <vt:lpstr>Loop Types [Cont.]</vt:lpstr>
      <vt:lpstr>Loop Types [Cont.]</vt:lpstr>
      <vt:lpstr>Loop Types [Cont.]</vt:lpstr>
      <vt:lpstr>Loop Types [Cont.]</vt:lpstr>
      <vt:lpstr>Exercise using while and do while</vt:lpstr>
      <vt:lpstr>DO WHILE/WHILE Loop</vt:lpstr>
      <vt:lpstr>Exercise </vt:lpstr>
      <vt:lpstr>Class 18 </vt:lpstr>
      <vt:lpstr>Break statement</vt:lpstr>
      <vt:lpstr>Break statement</vt:lpstr>
      <vt:lpstr>Break statement</vt:lpstr>
      <vt:lpstr>Continue statement</vt:lpstr>
      <vt:lpstr>Continue statement</vt:lpstr>
      <vt:lpstr>Continue statement</vt:lpstr>
      <vt:lpstr>Continue statement</vt:lpstr>
      <vt:lpstr>Continue statement</vt:lpstr>
      <vt:lpstr>PowerPoint Presentation</vt:lpstr>
      <vt:lpstr>Example</vt:lpstr>
      <vt:lpstr>Example</vt:lpstr>
      <vt:lpstr>Thankyou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216</cp:revision>
  <dcterms:created xsi:type="dcterms:W3CDTF">2021-08-09T10:01:30Z</dcterms:created>
  <dcterms:modified xsi:type="dcterms:W3CDTF">2021-10-20T09:19:49Z</dcterms:modified>
</cp:coreProperties>
</file>