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40"/>
  </p:notesMasterIdLst>
  <p:sldIdLst>
    <p:sldId id="358" r:id="rId2"/>
    <p:sldId id="359" r:id="rId3"/>
    <p:sldId id="448" r:id="rId4"/>
    <p:sldId id="449" r:id="rId5"/>
    <p:sldId id="450" r:id="rId6"/>
    <p:sldId id="451" r:id="rId7"/>
    <p:sldId id="442" r:id="rId8"/>
    <p:sldId id="441" r:id="rId9"/>
    <p:sldId id="443" r:id="rId10"/>
    <p:sldId id="444" r:id="rId11"/>
    <p:sldId id="446" r:id="rId12"/>
    <p:sldId id="447" r:id="rId13"/>
    <p:sldId id="452" r:id="rId14"/>
    <p:sldId id="453" r:id="rId15"/>
    <p:sldId id="454" r:id="rId16"/>
    <p:sldId id="455" r:id="rId17"/>
    <p:sldId id="463" r:id="rId18"/>
    <p:sldId id="464" r:id="rId19"/>
    <p:sldId id="465" r:id="rId20"/>
    <p:sldId id="466" r:id="rId21"/>
    <p:sldId id="456" r:id="rId22"/>
    <p:sldId id="457" r:id="rId23"/>
    <p:sldId id="467" r:id="rId24"/>
    <p:sldId id="468" r:id="rId25"/>
    <p:sldId id="458" r:id="rId26"/>
    <p:sldId id="460" r:id="rId27"/>
    <p:sldId id="475" r:id="rId28"/>
    <p:sldId id="476" r:id="rId29"/>
    <p:sldId id="477" r:id="rId30"/>
    <p:sldId id="469" r:id="rId31"/>
    <p:sldId id="461" r:id="rId32"/>
    <p:sldId id="470" r:id="rId33"/>
    <p:sldId id="462" r:id="rId34"/>
    <p:sldId id="471" r:id="rId35"/>
    <p:sldId id="472" r:id="rId36"/>
    <p:sldId id="459" r:id="rId37"/>
    <p:sldId id="474" r:id="rId38"/>
    <p:sldId id="440"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8953" autoAdjust="0"/>
  </p:normalViewPr>
  <p:slideViewPr>
    <p:cSldViewPr snapToGrid="0">
      <p:cViewPr varScale="1">
        <p:scale>
          <a:sx n="103" d="100"/>
          <a:sy n="103" d="100"/>
        </p:scale>
        <p:origin x="81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8A1B97-00FC-4AFE-A23C-43F77C649250}"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en-US"/>
        </a:p>
      </dgm:t>
    </dgm:pt>
    <dgm:pt modelId="{9DB65CB9-9472-4CB9-998E-16F8EDBA7E04}">
      <dgm:prSet custT="1"/>
      <dgm:spPr/>
      <dgm:t>
        <a:bodyPr/>
        <a:lstStyle/>
        <a:p>
          <a:pPr rtl="0"/>
          <a:r>
            <a:rPr lang="en-US" sz="1200" dirty="0" smtClean="0"/>
            <a:t>No doubt, this program will print the value of x as 10. Why so? Because when a value 10 is assigned to x, the earlier value of x, i.e. 5, is lost. Thus, ordinary variables (the ones which we have used so far) are capable of holding only one value at a time (as in the above example). However, there are situations in which we would want to store more than one value at a time in a single variable. </a:t>
          </a:r>
          <a:endParaRPr lang="en-US" sz="1200" dirty="0"/>
        </a:p>
      </dgm:t>
    </dgm:pt>
    <dgm:pt modelId="{53FE037B-FEE4-4A0A-8EF3-39CCE6DD2BF1}" type="parTrans" cxnId="{0236134D-9936-4E51-BDC8-49446804D6A3}">
      <dgm:prSet/>
      <dgm:spPr/>
      <dgm:t>
        <a:bodyPr/>
        <a:lstStyle/>
        <a:p>
          <a:endParaRPr lang="en-US"/>
        </a:p>
      </dgm:t>
    </dgm:pt>
    <dgm:pt modelId="{70879CDB-0BF2-478F-82DF-CB1EF5CE2D35}" type="sibTrans" cxnId="{0236134D-9936-4E51-BDC8-49446804D6A3}">
      <dgm:prSet/>
      <dgm:spPr/>
      <dgm:t>
        <a:bodyPr/>
        <a:lstStyle/>
        <a:p>
          <a:endParaRPr lang="en-US"/>
        </a:p>
      </dgm:t>
    </dgm:pt>
    <dgm:pt modelId="{32CF322D-2CDB-498F-939D-B8D664A83D74}" type="pres">
      <dgm:prSet presAssocID="{118A1B97-00FC-4AFE-A23C-43F77C649250}" presName="CompostProcess" presStyleCnt="0">
        <dgm:presLayoutVars>
          <dgm:dir/>
          <dgm:resizeHandles val="exact"/>
        </dgm:presLayoutVars>
      </dgm:prSet>
      <dgm:spPr/>
      <dgm:t>
        <a:bodyPr/>
        <a:lstStyle/>
        <a:p>
          <a:endParaRPr lang="en-US"/>
        </a:p>
      </dgm:t>
    </dgm:pt>
    <dgm:pt modelId="{4AEFC6C1-2EC8-4967-9456-AFF2EE7E467B}" type="pres">
      <dgm:prSet presAssocID="{118A1B97-00FC-4AFE-A23C-43F77C649250}" presName="arrow" presStyleLbl="bgShp" presStyleIdx="0" presStyleCnt="1"/>
      <dgm:spPr/>
    </dgm:pt>
    <dgm:pt modelId="{C4534C88-5677-4C49-B236-4578D1A3AF8B}" type="pres">
      <dgm:prSet presAssocID="{118A1B97-00FC-4AFE-A23C-43F77C649250}" presName="linearProcess" presStyleCnt="0"/>
      <dgm:spPr/>
    </dgm:pt>
    <dgm:pt modelId="{8B66853C-0E6B-4221-8DDE-7E6A51496130}" type="pres">
      <dgm:prSet presAssocID="{9DB65CB9-9472-4CB9-998E-16F8EDBA7E04}" presName="textNode" presStyleLbl="node1" presStyleIdx="0" presStyleCnt="1">
        <dgm:presLayoutVars>
          <dgm:bulletEnabled val="1"/>
        </dgm:presLayoutVars>
      </dgm:prSet>
      <dgm:spPr/>
      <dgm:t>
        <a:bodyPr/>
        <a:lstStyle/>
        <a:p>
          <a:endParaRPr lang="en-US"/>
        </a:p>
      </dgm:t>
    </dgm:pt>
  </dgm:ptLst>
  <dgm:cxnLst>
    <dgm:cxn modelId="{DA06581B-C28E-45DA-9627-E9747D5699E4}" type="presOf" srcId="{9DB65CB9-9472-4CB9-998E-16F8EDBA7E04}" destId="{8B66853C-0E6B-4221-8DDE-7E6A51496130}" srcOrd="0" destOrd="0" presId="urn:microsoft.com/office/officeart/2005/8/layout/hProcess9"/>
    <dgm:cxn modelId="{0236134D-9936-4E51-BDC8-49446804D6A3}" srcId="{118A1B97-00FC-4AFE-A23C-43F77C649250}" destId="{9DB65CB9-9472-4CB9-998E-16F8EDBA7E04}" srcOrd="0" destOrd="0" parTransId="{53FE037B-FEE4-4A0A-8EF3-39CCE6DD2BF1}" sibTransId="{70879CDB-0BF2-478F-82DF-CB1EF5CE2D35}"/>
    <dgm:cxn modelId="{29A4CB8D-C1C5-4820-8F5E-169EA4CB4612}" type="presOf" srcId="{118A1B97-00FC-4AFE-A23C-43F77C649250}" destId="{32CF322D-2CDB-498F-939D-B8D664A83D74}" srcOrd="0" destOrd="0" presId="urn:microsoft.com/office/officeart/2005/8/layout/hProcess9"/>
    <dgm:cxn modelId="{7C59E263-1A33-4EDE-A37A-0A6549037385}" type="presParOf" srcId="{32CF322D-2CDB-498F-939D-B8D664A83D74}" destId="{4AEFC6C1-2EC8-4967-9456-AFF2EE7E467B}" srcOrd="0" destOrd="0" presId="urn:microsoft.com/office/officeart/2005/8/layout/hProcess9"/>
    <dgm:cxn modelId="{A24092E6-23B4-46E6-9B35-4F5C564A073F}" type="presParOf" srcId="{32CF322D-2CDB-498F-939D-B8D664A83D74}" destId="{C4534C88-5677-4C49-B236-4578D1A3AF8B}" srcOrd="1" destOrd="0" presId="urn:microsoft.com/office/officeart/2005/8/layout/hProcess9"/>
    <dgm:cxn modelId="{B678D2F2-173B-409F-976F-2DF67479E49D}" type="presParOf" srcId="{C4534C88-5677-4C49-B236-4578D1A3AF8B}" destId="{8B66853C-0E6B-4221-8DDE-7E6A51496130}" srcOrd="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BDEDAB-D000-4C66-A8AF-A672E103416C}" type="datetimeFigureOut">
              <a:rPr lang="en-US" smtClean="0"/>
              <a:t>10/26/2021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50063F-F9F7-4AA1-815A-1655F3261B6E}" type="slidenum">
              <a:rPr lang="en-US" smtClean="0"/>
              <a:t>‹#›</a:t>
            </a:fld>
            <a:endParaRPr lang="en-US"/>
          </a:p>
        </p:txBody>
      </p:sp>
    </p:spTree>
    <p:extLst>
      <p:ext uri="{BB962C8B-B14F-4D97-AF65-F5344CB8AC3E}">
        <p14:creationId xmlns:p14="http://schemas.microsoft.com/office/powerpoint/2010/main" val="3954469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3075263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50063F-F9F7-4AA1-815A-1655F3261B6E}" type="slidenum">
              <a:rPr lang="en-US" smtClean="0"/>
              <a:t>37</a:t>
            </a:fld>
            <a:endParaRPr lang="en-US"/>
          </a:p>
        </p:txBody>
      </p:sp>
    </p:spTree>
    <p:extLst>
      <p:ext uri="{BB962C8B-B14F-4D97-AF65-F5344CB8AC3E}">
        <p14:creationId xmlns:p14="http://schemas.microsoft.com/office/powerpoint/2010/main" val="179638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B61BEF0D-F0BB-DE4B-95CE-6DB70DBA9567}" type="datetimeFigureOut">
              <a:rPr lang="en-US" smtClean="0"/>
              <a:pPr/>
              <a:t>10/26/2021</a:t>
            </a:fld>
            <a:endParaRPr lang="en-US" dirty="0"/>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D57F1E4F-1CFF-5643-939E-217C01CDF565}" type="slidenum">
              <a:rPr lang="en-US" smtClean="0"/>
              <a:pPr/>
              <a:t>‹#›</a:t>
            </a:fld>
            <a:endParaRPr lang="en-US" dirty="0"/>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053271455"/>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6587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B61BEF0D-F0BB-DE4B-95CE-6DB70DBA9567}" type="datetimeFigureOut">
              <a:rPr lang="en-US" smtClean="0"/>
              <a:pPr/>
              <a:t>10/26/2021</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D57F1E4F-1CFF-5643-939E-217C01CDF565}" type="slidenum">
              <a:rPr lang="en-US" smtClean="0"/>
              <a:pPr/>
              <a:t>‹#›</a:t>
            </a:fld>
            <a:endParaRPr lang="en-US" dirty="0"/>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0744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07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B61BEF0D-F0BB-DE4B-95CE-6DB70DBA9567}" type="datetimeFigureOut">
              <a:rPr lang="en-US" smtClean="0"/>
              <a:pPr/>
              <a:t>10/26/2021</a:t>
            </a:fld>
            <a:endParaRPr lang="en-US" dirty="0"/>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dirty="0"/>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D57F1E4F-1CFF-5643-939E-217C01CDF565}" type="slidenum">
              <a:rPr lang="en-US" smtClean="0"/>
              <a:pPr/>
              <a:t>‹#›</a:t>
            </a:fld>
            <a:endParaRPr lang="en-US" dirty="0"/>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417794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10871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47687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0230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B61BEF0D-F0BB-DE4B-95CE-6DB70DBA9567}" type="datetimeFigureOut">
              <a:rPr lang="en-US" smtClean="0"/>
              <a:pPr/>
              <a:t>10/26/2021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03669658"/>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B61BEF0D-F0BB-DE4B-95CE-6DB70DBA9567}" type="datetimeFigureOut">
              <a:rPr lang="en-US" smtClean="0"/>
              <a:pPr/>
              <a:t>10/26/2021</a:t>
            </a:fld>
            <a:endParaRPr lang="en-US" dirty="0"/>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91135773"/>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B61BEF0D-F0BB-DE4B-95CE-6DB70DBA9567}" type="datetimeFigureOut">
              <a:rPr lang="en-US" smtClean="0"/>
              <a:pPr/>
              <a:t>10/26/2021</a:t>
            </a:fld>
            <a:endParaRPr lang="en-US" dirty="0"/>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3776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B61BEF0D-F0BB-DE4B-95CE-6DB70DBA9567}" type="datetimeFigureOut">
              <a:rPr lang="en-US" smtClean="0"/>
              <a:pPr/>
              <a:t>10/26/2021</a:t>
            </a:fld>
            <a:endParaRPr lang="en-US" dirty="0"/>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D57F1E4F-1CFF-5643-939E-217C01CDF565}" type="slidenum">
              <a:rPr lang="en-US" smtClean="0"/>
              <a:pPr/>
              <a:t>‹#›</a:t>
            </a:fld>
            <a:endParaRPr lang="en-US" dirty="0"/>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65732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4.png"/><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a:latin typeface="Times New Roman" panose="02020603050405020304" pitchFamily="18" charset="0"/>
                <a:cs typeface="Times New Roman" panose="02020603050405020304" pitchFamily="18" charset="0"/>
              </a:rPr>
              <a:t>Programming Fundamental</a:t>
            </a:r>
          </a:p>
        </p:txBody>
      </p:sp>
      <p:sp>
        <p:nvSpPr>
          <p:cNvPr id="3" name="Subtitle 2"/>
          <p:cNvSpPr>
            <a:spLocks noGrp="1"/>
          </p:cNvSpPr>
          <p:nvPr>
            <p:ph type="subTitle" idx="1"/>
          </p:nvPr>
        </p:nvSpPr>
        <p:spPr/>
        <p:txBody>
          <a:bodyPr>
            <a:normAutofit/>
          </a:bodyPr>
          <a:lstStyle/>
          <a:p>
            <a:r>
              <a:rPr lang="en-US" dirty="0">
                <a:latin typeface="Times New Roman" panose="02020603050405020304" pitchFamily="18" charset="0"/>
                <a:cs typeface="Times New Roman" panose="02020603050405020304" pitchFamily="18" charset="0"/>
              </a:rPr>
              <a:t>Sobia Iftikhar</a:t>
            </a:r>
          </a:p>
          <a:p>
            <a:r>
              <a:rPr lang="en-US" sz="1300" u="sng" dirty="0">
                <a:latin typeface="Times New Roman" panose="02020603050405020304" pitchFamily="18" charset="0"/>
                <a:cs typeface="Times New Roman" panose="02020603050405020304" pitchFamily="18" charset="0"/>
              </a:rPr>
              <a:t>Sobia.Iftikhar@nu.edu.pk</a:t>
            </a:r>
          </a:p>
        </p:txBody>
      </p:sp>
      <p:sp>
        <p:nvSpPr>
          <p:cNvPr id="4" name="TextBox 3"/>
          <p:cNvSpPr txBox="1"/>
          <p:nvPr/>
        </p:nvSpPr>
        <p:spPr>
          <a:xfrm>
            <a:off x="7863086" y="4287698"/>
            <a:ext cx="993349" cy="369332"/>
          </a:xfrm>
          <a:prstGeom prst="rect">
            <a:avLst/>
          </a:prstGeom>
          <a:noFill/>
        </p:spPr>
        <p:txBody>
          <a:bodyPr wrap="none" rtlCol="0">
            <a:spAutoFit/>
          </a:bodyPr>
          <a:lstStyle/>
          <a:p>
            <a:r>
              <a:rPr lang="en-US" dirty="0">
                <a:solidFill>
                  <a:schemeClr val="bg1">
                    <a:lumMod val="95000"/>
                  </a:schemeClr>
                </a:solidFill>
                <a:latin typeface="Times New Roman" panose="02020603050405020304" pitchFamily="18" charset="0"/>
                <a:cs typeface="Times New Roman" panose="02020603050405020304" pitchFamily="18" charset="0"/>
              </a:rPr>
              <a:t>Week </a:t>
            </a:r>
            <a:r>
              <a:rPr lang="en-US" dirty="0" smtClean="0">
                <a:solidFill>
                  <a:schemeClr val="bg1">
                    <a:lumMod val="95000"/>
                  </a:schemeClr>
                </a:solidFill>
                <a:latin typeface="Times New Roman" panose="02020603050405020304" pitchFamily="18" charset="0"/>
                <a:cs typeface="Times New Roman" panose="02020603050405020304" pitchFamily="18" charset="0"/>
              </a:rPr>
              <a:t>08</a:t>
            </a:r>
            <a:endParaRPr lang="en-US" dirty="0">
              <a:solidFill>
                <a:schemeClr val="bg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8398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421063" y="568325"/>
            <a:ext cx="8770937" cy="1560513"/>
          </a:xfrm>
        </p:spPr>
        <p:txBody>
          <a:bodyPr/>
          <a:lstStyle/>
          <a:p>
            <a:r>
              <a:rPr lang="en-US" dirty="0" smtClean="0"/>
              <a:t>Example</a:t>
            </a:r>
            <a:endParaRPr lang="en-US" dirty="0"/>
          </a:p>
        </p:txBody>
      </p:sp>
      <p:pic>
        <p:nvPicPr>
          <p:cNvPr id="4" name="Picture 3"/>
          <p:cNvPicPr>
            <a:picLocks noChangeAspect="1"/>
          </p:cNvPicPr>
          <p:nvPr/>
        </p:nvPicPr>
        <p:blipFill>
          <a:blip r:embed="rId2"/>
          <a:stretch>
            <a:fillRect/>
          </a:stretch>
        </p:blipFill>
        <p:spPr>
          <a:xfrm>
            <a:off x="586581" y="1587195"/>
            <a:ext cx="7219950" cy="5076825"/>
          </a:xfrm>
          <a:prstGeom prst="rect">
            <a:avLst/>
          </a:prstGeom>
        </p:spPr>
      </p:pic>
      <p:pic>
        <p:nvPicPr>
          <p:cNvPr id="5" name="Picture 4"/>
          <p:cNvPicPr>
            <a:picLocks noChangeAspect="1"/>
          </p:cNvPicPr>
          <p:nvPr/>
        </p:nvPicPr>
        <p:blipFill>
          <a:blip r:embed="rId3"/>
          <a:stretch>
            <a:fillRect/>
          </a:stretch>
        </p:blipFill>
        <p:spPr>
          <a:xfrm>
            <a:off x="7376584" y="4366683"/>
            <a:ext cx="4381500" cy="1714500"/>
          </a:xfrm>
          <a:prstGeom prst="rect">
            <a:avLst/>
          </a:prstGeom>
        </p:spPr>
      </p:pic>
    </p:spTree>
    <p:extLst>
      <p:ext uri="{BB962C8B-B14F-4D97-AF65-F5344CB8AC3E}">
        <p14:creationId xmlns:p14="http://schemas.microsoft.com/office/powerpoint/2010/main" val="4193871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do While()</a:t>
            </a:r>
            <a:endParaRPr lang="en-US" dirty="0"/>
          </a:p>
        </p:txBody>
      </p:sp>
      <p:sp>
        <p:nvSpPr>
          <p:cNvPr id="3" name="Content Placeholder 2"/>
          <p:cNvSpPr>
            <a:spLocks noGrp="1"/>
          </p:cNvSpPr>
          <p:nvPr>
            <p:ph idx="1"/>
          </p:nvPr>
        </p:nvSpPr>
        <p:spPr/>
        <p:txBody>
          <a:bodyPr/>
          <a:lstStyle/>
          <a:p>
            <a:r>
              <a:rPr lang="en-US" b="1" dirty="0"/>
              <a:t>do</a:t>
            </a:r>
            <a:r>
              <a:rPr lang="en-US" dirty="0"/>
              <a:t>  </a:t>
            </a:r>
          </a:p>
          <a:p>
            <a:r>
              <a:rPr lang="en-US" dirty="0"/>
              <a:t>{  </a:t>
            </a:r>
          </a:p>
          <a:p>
            <a:r>
              <a:rPr lang="en-US" dirty="0"/>
              <a:t>   </a:t>
            </a:r>
            <a:r>
              <a:rPr lang="en-US" b="1" dirty="0"/>
              <a:t>do</a:t>
            </a:r>
            <a:r>
              <a:rPr lang="en-US" dirty="0"/>
              <a:t>  </a:t>
            </a:r>
          </a:p>
          <a:p>
            <a:r>
              <a:rPr lang="en-US" dirty="0"/>
              <a:t>  {   </a:t>
            </a:r>
          </a:p>
          <a:p>
            <a:r>
              <a:rPr lang="en-US" dirty="0"/>
              <a:t>      // inner loop statements.  </a:t>
            </a:r>
          </a:p>
          <a:p>
            <a:r>
              <a:rPr lang="en-US" dirty="0"/>
              <a:t>   }</a:t>
            </a:r>
            <a:r>
              <a:rPr lang="en-US" b="1" dirty="0"/>
              <a:t>while</a:t>
            </a:r>
            <a:r>
              <a:rPr lang="en-US" dirty="0"/>
              <a:t>(condition);  </a:t>
            </a:r>
          </a:p>
          <a:p>
            <a:r>
              <a:rPr lang="en-US" dirty="0"/>
              <a:t>// outer loop statements.  </a:t>
            </a:r>
          </a:p>
          <a:p>
            <a:r>
              <a:rPr lang="en-US" dirty="0"/>
              <a:t>}</a:t>
            </a:r>
            <a:r>
              <a:rPr lang="en-US" b="1" dirty="0"/>
              <a:t>while</a:t>
            </a:r>
            <a:r>
              <a:rPr lang="en-US" dirty="0"/>
              <a:t>(condition);  </a:t>
            </a:r>
          </a:p>
          <a:p>
            <a:endParaRPr lang="en-US" dirty="0"/>
          </a:p>
        </p:txBody>
      </p:sp>
    </p:spTree>
    <p:extLst>
      <p:ext uri="{BB962C8B-B14F-4D97-AF65-F5344CB8AC3E}">
        <p14:creationId xmlns:p14="http://schemas.microsoft.com/office/powerpoint/2010/main" val="3359368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Rectangle 3"/>
          <p:cNvSpPr/>
          <p:nvPr/>
        </p:nvSpPr>
        <p:spPr>
          <a:xfrm>
            <a:off x="2933700" y="2618307"/>
            <a:ext cx="6096000" cy="3416320"/>
          </a:xfrm>
          <a:prstGeom prst="rect">
            <a:avLst/>
          </a:prstGeom>
        </p:spPr>
        <p:txBody>
          <a:bodyPr>
            <a:spAutoFit/>
          </a:bodyPr>
          <a:lstStyle/>
          <a:p>
            <a:pPr algn="just">
              <a:buFont typeface="+mj-lt"/>
              <a:buAutoNum type="arabicPeriod"/>
            </a:pPr>
            <a:r>
              <a:rPr lang="en-US" b="1" dirty="0">
                <a:solidFill>
                  <a:srgbClr val="2E8B57"/>
                </a:solidFill>
                <a:latin typeface="inter-regular"/>
              </a:rPr>
              <a:t>int</a:t>
            </a:r>
            <a:r>
              <a:rPr lang="en-US" dirty="0">
                <a:solidFill>
                  <a:srgbClr val="000000"/>
                </a:solidFill>
                <a:latin typeface="inter-regular"/>
              </a:rPr>
              <a:t> i=1;  </a:t>
            </a:r>
          </a:p>
          <a:p>
            <a:pPr algn="just">
              <a:buFont typeface="+mj-lt"/>
              <a:buAutoNum type="arabicPeriod"/>
            </a:pPr>
            <a:r>
              <a:rPr lang="en-US" b="1" dirty="0">
                <a:solidFill>
                  <a:srgbClr val="006699"/>
                </a:solidFill>
                <a:latin typeface="inter-regular"/>
              </a:rPr>
              <a:t>do</a:t>
            </a:r>
            <a:r>
              <a:rPr lang="en-US" dirty="0">
                <a:solidFill>
                  <a:srgbClr val="000000"/>
                </a:solidFill>
                <a:latin typeface="inter-regular"/>
              </a:rPr>
              <a:t>           </a:t>
            </a:r>
            <a:r>
              <a:rPr lang="en-US" dirty="0">
                <a:solidFill>
                  <a:srgbClr val="008200"/>
                </a:solidFill>
                <a:latin typeface="inter-regular"/>
              </a:rPr>
              <a:t>// outer loop</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2E8B57"/>
                </a:solidFill>
                <a:latin typeface="inter-regular"/>
              </a:rPr>
              <a:t>int</a:t>
            </a:r>
            <a:r>
              <a:rPr lang="en-US" dirty="0">
                <a:solidFill>
                  <a:srgbClr val="000000"/>
                </a:solidFill>
                <a:latin typeface="inter-regular"/>
              </a:rPr>
              <a:t> j=1;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do</a:t>
            </a:r>
            <a:r>
              <a:rPr lang="en-US" dirty="0">
                <a:solidFill>
                  <a:srgbClr val="000000"/>
                </a:solidFill>
                <a:latin typeface="inter-regular"/>
              </a:rPr>
              <a:t>       </a:t>
            </a:r>
            <a:r>
              <a:rPr lang="en-US" dirty="0">
                <a:solidFill>
                  <a:srgbClr val="008200"/>
                </a:solidFill>
                <a:latin typeface="inter-regular"/>
              </a:rPr>
              <a:t>// inner loop</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printf(</a:t>
            </a:r>
            <a:r>
              <a:rPr lang="en-US" dirty="0">
                <a:solidFill>
                  <a:srgbClr val="0000FF"/>
                </a:solidFill>
                <a:latin typeface="inter-regular"/>
              </a:rPr>
              <a:t>"*"</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j++;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while</a:t>
            </a:r>
            <a:r>
              <a:rPr lang="en-US" dirty="0">
                <a:solidFill>
                  <a:srgbClr val="000000"/>
                </a:solidFill>
                <a:latin typeface="inter-regular"/>
              </a:rPr>
              <a:t>(j&lt;=8);  </a:t>
            </a:r>
          </a:p>
          <a:p>
            <a:pPr algn="just">
              <a:buFont typeface="+mj-lt"/>
              <a:buAutoNum type="arabicPeriod"/>
            </a:pPr>
            <a:r>
              <a:rPr lang="en-US" dirty="0">
                <a:solidFill>
                  <a:srgbClr val="000000"/>
                </a:solidFill>
                <a:latin typeface="inter-regular"/>
              </a:rPr>
              <a:t>    printf(</a:t>
            </a:r>
            <a:r>
              <a:rPr lang="en-US" dirty="0">
                <a:solidFill>
                  <a:srgbClr val="0000FF"/>
                </a:solidFill>
                <a:latin typeface="inter-regular"/>
              </a:rPr>
              <a:t>"\n"</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i++;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while</a:t>
            </a:r>
            <a:r>
              <a:rPr lang="en-US" dirty="0">
                <a:solidFill>
                  <a:srgbClr val="000000"/>
                </a:solidFill>
                <a:latin typeface="inter-regular"/>
              </a:rPr>
              <a:t>(i&lt;=4);  </a:t>
            </a:r>
            <a:endParaRPr lang="en-US" b="0" i="0" dirty="0">
              <a:solidFill>
                <a:srgbClr val="000000"/>
              </a:solidFill>
              <a:effectLst/>
              <a:latin typeface="inter-regular"/>
            </a:endParaRPr>
          </a:p>
        </p:txBody>
      </p:sp>
      <p:pic>
        <p:nvPicPr>
          <p:cNvPr id="5" name="Picture 4"/>
          <p:cNvPicPr>
            <a:picLocks noChangeAspect="1"/>
          </p:cNvPicPr>
          <p:nvPr/>
        </p:nvPicPr>
        <p:blipFill>
          <a:blip r:embed="rId2"/>
          <a:stretch>
            <a:fillRect/>
          </a:stretch>
        </p:blipFill>
        <p:spPr>
          <a:xfrm>
            <a:off x="6662208" y="3564466"/>
            <a:ext cx="2367491" cy="1661397"/>
          </a:xfrm>
          <a:prstGeom prst="rect">
            <a:avLst/>
          </a:prstGeom>
        </p:spPr>
      </p:pic>
    </p:spTree>
    <p:extLst>
      <p:ext uri="{BB962C8B-B14F-4D97-AF65-F5344CB8AC3E}">
        <p14:creationId xmlns:p14="http://schemas.microsoft.com/office/powerpoint/2010/main" val="3242909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a:t>
            </a:r>
            <a:endParaRPr lang="en-US" dirty="0"/>
          </a:p>
        </p:txBody>
      </p:sp>
      <p:sp>
        <p:nvSpPr>
          <p:cNvPr id="3" name="Content Placeholder 2"/>
          <p:cNvSpPr>
            <a:spLocks noGrp="1"/>
          </p:cNvSpPr>
          <p:nvPr>
            <p:ph idx="1"/>
          </p:nvPr>
        </p:nvSpPr>
        <p:spPr/>
        <p:txBody>
          <a:bodyPr/>
          <a:lstStyle/>
          <a:p>
            <a:r>
              <a:rPr lang="en-US" dirty="0"/>
              <a:t> Write a program to print all the ASCII values and their equivalent characters using a while loop. The ASCII values vary from 0 to 255.</a:t>
            </a:r>
          </a:p>
        </p:txBody>
      </p:sp>
      <p:sp>
        <p:nvSpPr>
          <p:cNvPr id="4" name="Rectangle 3"/>
          <p:cNvSpPr/>
          <p:nvPr/>
        </p:nvSpPr>
        <p:spPr>
          <a:xfrm>
            <a:off x="4270985" y="3164681"/>
            <a:ext cx="6096000" cy="3693319"/>
          </a:xfrm>
          <a:prstGeom prst="rect">
            <a:avLst/>
          </a:prstGeom>
          <a:solidFill>
            <a:schemeClr val="accent2">
              <a:lumMod val="20000"/>
              <a:lumOff val="80000"/>
            </a:schemeClr>
          </a:solidFill>
        </p:spPr>
        <p:txBody>
          <a:bodyPr>
            <a:spAutoFit/>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274E13"/>
                </a:solidFill>
                <a:latin typeface="Times New Roman" panose="02020603050405020304" pitchFamily="18" charset="0"/>
                <a:cs typeface="Times New Roman" panose="02020603050405020304" pitchFamily="18" charset="0"/>
              </a:rPr>
              <a:t>main()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smtClean="0">
                <a:solidFill>
                  <a:srgbClr val="274E13"/>
                </a:solidFill>
                <a:latin typeface="Times New Roman" panose="02020603050405020304" pitchFamily="18" charset="0"/>
                <a:cs typeface="Times New Roman" panose="02020603050405020304" pitchFamily="18" charset="0"/>
              </a:rPr>
              <a:t>int </a:t>
            </a:r>
            <a:r>
              <a:rPr lang="en-US" dirty="0">
                <a:solidFill>
                  <a:srgbClr val="274E13"/>
                </a:solidFill>
                <a:latin typeface="Times New Roman" panose="02020603050405020304" pitchFamily="18" charset="0"/>
                <a:cs typeface="Times New Roman" panose="02020603050405020304" pitchFamily="18" charset="0"/>
              </a:rPr>
              <a:t>i=0;</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err="1">
                <a:solidFill>
                  <a:srgbClr val="274E13"/>
                </a:solidFill>
                <a:latin typeface="Times New Roman" panose="02020603050405020304" pitchFamily="18" charset="0"/>
                <a:cs typeface="Times New Roman" panose="02020603050405020304" pitchFamily="18" charset="0"/>
              </a:rPr>
              <a:t>clrscr</a:t>
            </a:r>
            <a:r>
              <a:rPr lang="en-US" dirty="0">
                <a:solidFill>
                  <a:srgbClr val="274E13"/>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274E13"/>
                </a:solidFill>
                <a:latin typeface="Times New Roman" panose="02020603050405020304" pitchFamily="18" charset="0"/>
                <a:cs typeface="Times New Roman" panose="02020603050405020304" pitchFamily="18" charset="0"/>
              </a:rPr>
              <a:t/>
            </a:r>
            <a:br>
              <a:rPr lang="en-US" dirty="0">
                <a:solidFill>
                  <a:srgbClr val="274E13"/>
                </a:solidFill>
                <a:latin typeface="Times New Roman" panose="02020603050405020304" pitchFamily="18" charset="0"/>
                <a:cs typeface="Times New Roman" panose="02020603050405020304" pitchFamily="18" charset="0"/>
              </a:rPr>
            </a:br>
            <a:r>
              <a:rPr lang="en-US" dirty="0">
                <a:solidFill>
                  <a:srgbClr val="274E13"/>
                </a:solidFill>
                <a:latin typeface="Times New Roman" panose="02020603050405020304" pitchFamily="18" charset="0"/>
                <a:cs typeface="Times New Roman" panose="02020603050405020304" pitchFamily="18" charset="0"/>
              </a:rPr>
              <a:t>while(i&lt;=255)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274E13"/>
                </a:solidFill>
                <a:latin typeface="Times New Roman" panose="02020603050405020304" pitchFamily="18" charset="0"/>
                <a:cs typeface="Times New Roman" panose="02020603050405020304" pitchFamily="18" charset="0"/>
              </a:rPr>
              <a:t/>
            </a:r>
            <a:br>
              <a:rPr lang="en-US" dirty="0">
                <a:solidFill>
                  <a:srgbClr val="274E13"/>
                </a:solidFill>
                <a:latin typeface="Times New Roman" panose="02020603050405020304" pitchFamily="18" charset="0"/>
                <a:cs typeface="Times New Roman" panose="02020603050405020304" pitchFamily="18" charset="0"/>
              </a:rPr>
            </a:br>
            <a:r>
              <a:rPr lang="en-US" dirty="0">
                <a:solidFill>
                  <a:srgbClr val="274E13"/>
                </a:solidFill>
                <a:latin typeface="Times New Roman" panose="02020603050405020304" pitchFamily="18" charset="0"/>
                <a:cs typeface="Times New Roman" panose="02020603050405020304" pitchFamily="18" charset="0"/>
              </a:rPr>
              <a:t>printf(" %d %c \n",</a:t>
            </a:r>
            <a:r>
              <a:rPr lang="en-US" dirty="0" err="1">
                <a:solidFill>
                  <a:srgbClr val="274E13"/>
                </a:solidFill>
                <a:latin typeface="Times New Roman" panose="02020603050405020304" pitchFamily="18" charset="0"/>
                <a:cs typeface="Times New Roman" panose="02020603050405020304" pitchFamily="18" charset="0"/>
              </a:rPr>
              <a:t>i,i</a:t>
            </a:r>
            <a:r>
              <a:rPr lang="en-US" dirty="0">
                <a:solidFill>
                  <a:srgbClr val="274E13"/>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274E13"/>
                </a:solidFill>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smtClean="0">
                <a:solidFill>
                  <a:srgbClr val="274E13"/>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smtClean="0">
                <a:solidFill>
                  <a:srgbClr val="274E13"/>
                </a:solidFill>
                <a:latin typeface="Times New Roman" panose="02020603050405020304" pitchFamily="18" charset="0"/>
                <a:cs typeface="Times New Roman" panose="02020603050405020304" pitchFamily="18" charset="0"/>
              </a:rPr>
              <a:t>return </a:t>
            </a:r>
            <a:r>
              <a:rPr lang="en-US" dirty="0">
                <a:solidFill>
                  <a:srgbClr val="274E13"/>
                </a:solidFill>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274E13"/>
                </a:solidFill>
                <a:latin typeface="Times New Roman" panose="02020603050405020304" pitchFamily="18" charset="0"/>
                <a:cs typeface="Times New Roman" panose="02020603050405020304" pitchFamily="18" charset="0"/>
              </a:rPr>
              <a:t/>
            </a:r>
            <a:br>
              <a:rPr lang="en-US" dirty="0">
                <a:solidFill>
                  <a:srgbClr val="274E13"/>
                </a:solidFill>
                <a:latin typeface="Times New Roman" panose="02020603050405020304" pitchFamily="18" charset="0"/>
                <a:cs typeface="Times New Roman" panose="02020603050405020304" pitchFamily="18" charset="0"/>
              </a:rPr>
            </a:br>
            <a:r>
              <a:rPr lang="en-US" dirty="0">
                <a:solidFill>
                  <a:srgbClr val="274E13"/>
                </a:solidFill>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2458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a:t>
            </a:r>
            <a:endParaRPr lang="en-US" dirty="0"/>
          </a:p>
        </p:txBody>
      </p:sp>
      <p:sp>
        <p:nvSpPr>
          <p:cNvPr id="7" name="Text Placeholder 6"/>
          <p:cNvSpPr>
            <a:spLocks noGrp="1"/>
          </p:cNvSpPr>
          <p:nvPr>
            <p:ph type="body" sz="half" idx="2"/>
          </p:nvPr>
        </p:nvSpPr>
        <p:spPr/>
        <p:txBody>
          <a:bodyPr/>
          <a:lstStyle/>
          <a:p>
            <a:r>
              <a:rPr lang="en-US" dirty="0"/>
              <a:t>Write a program to print all prime numbers from 1 to </a:t>
            </a:r>
            <a:r>
              <a:rPr lang="en-US" dirty="0" smtClean="0"/>
              <a:t>10. </a:t>
            </a:r>
            <a:r>
              <a:rPr lang="en-US" dirty="0"/>
              <a:t>(Hint: Use nested loops, break and continue)</a:t>
            </a:r>
          </a:p>
          <a:p>
            <a:endParaRPr lang="en-US" dirty="0"/>
          </a:p>
        </p:txBody>
      </p:sp>
      <p:sp>
        <p:nvSpPr>
          <p:cNvPr id="4" name="Rectangle 3"/>
          <p:cNvSpPr/>
          <p:nvPr/>
        </p:nvSpPr>
        <p:spPr>
          <a:xfrm>
            <a:off x="314037" y="742936"/>
            <a:ext cx="6096000" cy="6186309"/>
          </a:xfrm>
          <a:prstGeom prst="rect">
            <a:avLst/>
          </a:prstGeom>
          <a:solidFill>
            <a:schemeClr val="accent2">
              <a:lumMod val="40000"/>
              <a:lumOff val="60000"/>
            </a:schemeClr>
          </a:solidFill>
        </p:spPr>
        <p:txBody>
          <a:bodyPr>
            <a:spAutoFit/>
          </a:bodyPr>
          <a:lstStyle/>
          <a:p>
            <a:r>
              <a:rPr lang="en-US" dirty="0"/>
              <a:t>#include&lt;stdio.h&gt;</a:t>
            </a:r>
          </a:p>
          <a:p>
            <a:r>
              <a:rPr lang="en-US" dirty="0"/>
              <a:t>#include&lt;</a:t>
            </a:r>
            <a:r>
              <a:rPr lang="en-US" dirty="0" err="1"/>
              <a:t>conio.h</a:t>
            </a:r>
            <a:r>
              <a:rPr lang="en-US" dirty="0"/>
              <a:t>&gt;</a:t>
            </a:r>
          </a:p>
          <a:p>
            <a:r>
              <a:rPr lang="en-US" dirty="0"/>
              <a:t>main() {</a:t>
            </a:r>
          </a:p>
          <a:p>
            <a:endParaRPr lang="en-US" dirty="0"/>
          </a:p>
          <a:p>
            <a:r>
              <a:rPr lang="en-US" dirty="0"/>
              <a:t>int i=1,j;</a:t>
            </a:r>
          </a:p>
          <a:p>
            <a:r>
              <a:rPr lang="en-US" dirty="0"/>
              <a:t>              printf("\</a:t>
            </a:r>
            <a:r>
              <a:rPr lang="en-US" dirty="0" err="1"/>
              <a:t>nPrime</a:t>
            </a:r>
            <a:r>
              <a:rPr lang="en-US" dirty="0"/>
              <a:t> numbers between 1 to 300 are:\n\n");</a:t>
            </a:r>
          </a:p>
          <a:p>
            <a:endParaRPr lang="en-US" dirty="0"/>
          </a:p>
          <a:p>
            <a:r>
              <a:rPr lang="en-US" dirty="0"/>
              <a:t>while(i!=10) {</a:t>
            </a:r>
          </a:p>
          <a:p>
            <a:endParaRPr lang="en-US" dirty="0"/>
          </a:p>
          <a:p>
            <a:r>
              <a:rPr lang="en-US" dirty="0"/>
              <a:t>j=2;</a:t>
            </a:r>
          </a:p>
          <a:p>
            <a:endParaRPr lang="en-US" dirty="0"/>
          </a:p>
          <a:p>
            <a:r>
              <a:rPr lang="en-US" dirty="0"/>
              <a:t>while(j&lt;i) {</a:t>
            </a:r>
          </a:p>
          <a:p>
            <a:endParaRPr lang="en-US" dirty="0"/>
          </a:p>
          <a:p>
            <a:r>
              <a:rPr lang="en-US" dirty="0"/>
              <a:t>if(</a:t>
            </a:r>
            <a:r>
              <a:rPr lang="en-US" dirty="0" err="1"/>
              <a:t>i%j</a:t>
            </a:r>
            <a:r>
              <a:rPr lang="en-US" dirty="0"/>
              <a:t>==0) {</a:t>
            </a:r>
          </a:p>
          <a:p>
            <a:r>
              <a:rPr lang="en-US" dirty="0"/>
              <a:t>break;</a:t>
            </a:r>
          </a:p>
          <a:p>
            <a:r>
              <a:rPr lang="en-US" dirty="0"/>
              <a:t>}</a:t>
            </a:r>
          </a:p>
          <a:p>
            <a:endParaRPr lang="en-US" dirty="0"/>
          </a:p>
          <a:p>
            <a:r>
              <a:rPr lang="en-US" dirty="0"/>
              <a:t>j++;</a:t>
            </a:r>
          </a:p>
          <a:p>
            <a:r>
              <a:rPr lang="en-US" dirty="0"/>
              <a:t>printf(" -- j %d\</a:t>
            </a:r>
            <a:r>
              <a:rPr lang="en-US" dirty="0" err="1"/>
              <a:t>n",j</a:t>
            </a:r>
            <a:r>
              <a:rPr lang="en-US" dirty="0"/>
              <a:t>);</a:t>
            </a:r>
          </a:p>
          <a:p>
            <a:endParaRPr lang="en-US" dirty="0"/>
          </a:p>
          <a:p>
            <a:r>
              <a:rPr lang="en-US" dirty="0"/>
              <a:t>}</a:t>
            </a:r>
          </a:p>
          <a:p>
            <a:endParaRPr lang="en-US" dirty="0"/>
          </a:p>
        </p:txBody>
      </p:sp>
      <p:sp>
        <p:nvSpPr>
          <p:cNvPr id="5" name="Rectangle 4"/>
          <p:cNvSpPr/>
          <p:nvPr/>
        </p:nvSpPr>
        <p:spPr>
          <a:xfrm>
            <a:off x="5608203" y="2610683"/>
            <a:ext cx="2372015" cy="4247317"/>
          </a:xfrm>
          <a:prstGeom prst="rect">
            <a:avLst/>
          </a:prstGeom>
          <a:solidFill>
            <a:schemeClr val="accent2">
              <a:lumMod val="20000"/>
              <a:lumOff val="80000"/>
            </a:schemeClr>
          </a:solidFill>
        </p:spPr>
        <p:txBody>
          <a:bodyPr wrap="square">
            <a:spAutoFit/>
          </a:bodyPr>
          <a:lstStyle/>
          <a:p>
            <a:r>
              <a:rPr lang="en-US" dirty="0"/>
              <a:t>if(j==i) {</a:t>
            </a:r>
          </a:p>
          <a:p>
            <a:endParaRPr lang="en-US" dirty="0"/>
          </a:p>
          <a:p>
            <a:r>
              <a:rPr lang="en-US" dirty="0"/>
              <a:t>printf(" %</a:t>
            </a:r>
            <a:r>
              <a:rPr lang="en-US" dirty="0" err="1"/>
              <a:t>d",i</a:t>
            </a:r>
            <a:r>
              <a:rPr lang="en-US" dirty="0"/>
              <a:t>);</a:t>
            </a:r>
          </a:p>
          <a:p>
            <a:endParaRPr lang="en-US" dirty="0"/>
          </a:p>
          <a:p>
            <a:r>
              <a:rPr lang="en-US" dirty="0"/>
              <a:t>}</a:t>
            </a:r>
          </a:p>
          <a:p>
            <a:endParaRPr lang="en-US" dirty="0"/>
          </a:p>
          <a:p>
            <a:r>
              <a:rPr lang="en-US" dirty="0"/>
              <a:t>i++;</a:t>
            </a:r>
          </a:p>
          <a:p>
            <a:r>
              <a:rPr lang="en-US" dirty="0"/>
              <a:t>printf(" -- i %d\</a:t>
            </a:r>
            <a:r>
              <a:rPr lang="en-US" dirty="0" err="1"/>
              <a:t>n",i</a:t>
            </a:r>
            <a:r>
              <a:rPr lang="en-US" dirty="0"/>
              <a:t>);</a:t>
            </a:r>
          </a:p>
          <a:p>
            <a:r>
              <a:rPr lang="en-US" dirty="0"/>
              <a:t>}</a:t>
            </a:r>
          </a:p>
          <a:p>
            <a:endParaRPr lang="en-US" dirty="0"/>
          </a:p>
          <a:p>
            <a:r>
              <a:rPr lang="en-US" dirty="0"/>
              <a:t>getch();</a:t>
            </a:r>
          </a:p>
          <a:p>
            <a:r>
              <a:rPr lang="en-US" dirty="0"/>
              <a:t>return 0;</a:t>
            </a:r>
          </a:p>
          <a:p>
            <a:endParaRPr lang="en-US" dirty="0"/>
          </a:p>
          <a:p>
            <a:endParaRPr lang="en-US" dirty="0"/>
          </a:p>
          <a:p>
            <a:r>
              <a:rPr lang="en-US" dirty="0"/>
              <a:t>}</a:t>
            </a:r>
          </a:p>
        </p:txBody>
      </p:sp>
    </p:spTree>
    <p:extLst>
      <p:ext uri="{BB962C8B-B14F-4D97-AF65-F5344CB8AC3E}">
        <p14:creationId xmlns:p14="http://schemas.microsoft.com/office/powerpoint/2010/main" val="4575729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a:t>
            </a:r>
            <a:endParaRPr lang="en-US" dirty="0"/>
          </a:p>
        </p:txBody>
      </p:sp>
      <p:sp>
        <p:nvSpPr>
          <p:cNvPr id="3" name="Content Placeholder 2"/>
          <p:cNvSpPr>
            <a:spLocks noGrp="1"/>
          </p:cNvSpPr>
          <p:nvPr>
            <p:ph idx="1"/>
          </p:nvPr>
        </p:nvSpPr>
        <p:spPr/>
        <p:txBody>
          <a:bodyPr>
            <a:normAutofit fontScale="85000" lnSpcReduction="20000"/>
          </a:bodyPr>
          <a:lstStyle/>
          <a:p>
            <a:r>
              <a:rPr lang="en-US" dirty="0"/>
              <a:t>#include&lt;stdio.h&gt;</a:t>
            </a:r>
          </a:p>
          <a:p>
            <a:r>
              <a:rPr lang="en-US" dirty="0"/>
              <a:t>#include&lt;</a:t>
            </a:r>
            <a:r>
              <a:rPr lang="en-US" dirty="0" err="1"/>
              <a:t>conio.h</a:t>
            </a:r>
            <a:r>
              <a:rPr lang="en-US" dirty="0"/>
              <a:t>&gt;</a:t>
            </a:r>
          </a:p>
          <a:p>
            <a:r>
              <a:rPr lang="en-US" dirty="0"/>
              <a:t>main() {</a:t>
            </a:r>
          </a:p>
          <a:p>
            <a:r>
              <a:rPr lang="en-US" dirty="0" smtClean="0"/>
              <a:t>int </a:t>
            </a:r>
            <a:r>
              <a:rPr lang="en-US" dirty="0" err="1"/>
              <a:t>i,j,k</a:t>
            </a:r>
            <a:r>
              <a:rPr lang="en-US" dirty="0"/>
              <a:t>;</a:t>
            </a:r>
          </a:p>
          <a:p>
            <a:r>
              <a:rPr lang="en-US" dirty="0" smtClean="0"/>
              <a:t>printf</a:t>
            </a:r>
            <a:r>
              <a:rPr lang="en-US" dirty="0"/>
              <a:t>("All combinations of 1,2,3 are:\n\n");</a:t>
            </a:r>
          </a:p>
          <a:p>
            <a:r>
              <a:rPr lang="en-US" dirty="0"/>
              <a:t>for(i=1;i&lt;=3;i++) {</a:t>
            </a:r>
          </a:p>
          <a:p>
            <a:r>
              <a:rPr lang="en-US" dirty="0"/>
              <a:t>for(j=1;j&lt;=3;j++) {</a:t>
            </a:r>
          </a:p>
          <a:p>
            <a:r>
              <a:rPr lang="en-US" dirty="0"/>
              <a:t>for(k=1;k&lt;=3;k++) {</a:t>
            </a:r>
          </a:p>
          <a:p>
            <a:r>
              <a:rPr lang="en-US" dirty="0"/>
              <a:t>printf(" %</a:t>
            </a:r>
            <a:r>
              <a:rPr lang="en-US" dirty="0" err="1"/>
              <a:t>d%d%d</a:t>
            </a:r>
            <a:r>
              <a:rPr lang="en-US" dirty="0"/>
              <a:t> ",</a:t>
            </a:r>
            <a:r>
              <a:rPr lang="en-US" dirty="0" err="1"/>
              <a:t>i,j,k</a:t>
            </a:r>
            <a:r>
              <a:rPr lang="en-US" dirty="0"/>
              <a:t>);</a:t>
            </a:r>
          </a:p>
          <a:p>
            <a:r>
              <a:rPr lang="en-US" dirty="0"/>
              <a:t>}</a:t>
            </a:r>
          </a:p>
          <a:p>
            <a:r>
              <a:rPr lang="en-US" dirty="0"/>
              <a:t> }</a:t>
            </a:r>
          </a:p>
          <a:p>
            <a:r>
              <a:rPr lang="en-US" dirty="0"/>
              <a:t>  }</a:t>
            </a:r>
          </a:p>
          <a:p>
            <a:endParaRPr lang="en-US" dirty="0"/>
          </a:p>
          <a:p>
            <a:r>
              <a:rPr lang="en-US" dirty="0"/>
              <a:t>getch();</a:t>
            </a:r>
          </a:p>
          <a:p>
            <a:r>
              <a:rPr lang="en-US" dirty="0"/>
              <a:t>return 0;</a:t>
            </a:r>
          </a:p>
          <a:p>
            <a:r>
              <a:rPr lang="en-US" dirty="0"/>
              <a:t>}</a:t>
            </a:r>
          </a:p>
        </p:txBody>
      </p:sp>
      <p:sp>
        <p:nvSpPr>
          <p:cNvPr id="4" name="Text Placeholder 3"/>
          <p:cNvSpPr>
            <a:spLocks noGrp="1"/>
          </p:cNvSpPr>
          <p:nvPr>
            <p:ph type="body" sz="half" idx="2"/>
          </p:nvPr>
        </p:nvSpPr>
        <p:spPr/>
        <p:txBody>
          <a:bodyPr/>
          <a:lstStyle/>
          <a:p>
            <a:r>
              <a:rPr lang="en-US" dirty="0"/>
              <a:t>Write a program to generate all combinations of 1, 2 and 3 using for loop</a:t>
            </a:r>
          </a:p>
        </p:txBody>
      </p:sp>
    </p:spTree>
    <p:extLst>
      <p:ext uri="{BB962C8B-B14F-4D97-AF65-F5344CB8AC3E}">
        <p14:creationId xmlns:p14="http://schemas.microsoft.com/office/powerpoint/2010/main" val="41880380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362200"/>
            <a:ext cx="10515600" cy="1145224"/>
          </a:xfrm>
        </p:spPr>
        <p:txBody>
          <a:bodyPr>
            <a:normAutofit fontScale="90000"/>
          </a:bodyPr>
          <a:lstStyle/>
          <a:p>
            <a:pPr algn="ctr"/>
            <a:r>
              <a:rPr lang="en-US" dirty="0">
                <a:solidFill>
                  <a:schemeClr val="tx1"/>
                </a:solidFill>
              </a:rPr>
              <a:t>Class </a:t>
            </a:r>
            <a:r>
              <a:rPr lang="en-US" dirty="0" smtClean="0">
                <a:solidFill>
                  <a:schemeClr val="tx1"/>
                </a:solidFill>
              </a:rPr>
              <a:t>20</a:t>
            </a:r>
            <a:r>
              <a:rPr lang="en-US" dirty="0">
                <a:solidFill>
                  <a:schemeClr val="tx1"/>
                </a:solidFill>
              </a:rPr>
              <a:t/>
            </a:r>
            <a:br>
              <a:rPr lang="en-US" dirty="0">
                <a:solidFill>
                  <a:schemeClr val="tx1"/>
                </a:solidFill>
              </a:rPr>
            </a:br>
            <a:endParaRPr lang="en-US" dirty="0">
              <a:solidFill>
                <a:schemeClr val="tx1"/>
              </a:solidFill>
            </a:endParaRPr>
          </a:p>
        </p:txBody>
      </p:sp>
    </p:spTree>
    <p:extLst>
      <p:ext uri="{BB962C8B-B14F-4D97-AF65-F5344CB8AC3E}">
        <p14:creationId xmlns:p14="http://schemas.microsoft.com/office/powerpoint/2010/main" val="1524098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stretch>
            <a:fillRect/>
          </a:stretch>
        </p:blipFill>
        <p:spPr>
          <a:xfrm>
            <a:off x="2833237" y="2604760"/>
            <a:ext cx="2505075" cy="2771775"/>
          </a:xfrm>
          <a:prstGeom prst="rect">
            <a:avLst/>
          </a:prstGeom>
        </p:spPr>
      </p:pic>
      <p:sp>
        <p:nvSpPr>
          <p:cNvPr id="6" name="Rectangle 5"/>
          <p:cNvSpPr/>
          <p:nvPr/>
        </p:nvSpPr>
        <p:spPr>
          <a:xfrm>
            <a:off x="5608271" y="2759540"/>
            <a:ext cx="6096000" cy="2462213"/>
          </a:xfrm>
          <a:prstGeom prst="rect">
            <a:avLst/>
          </a:prstGeom>
        </p:spPr>
        <p:txBody>
          <a:bodyPr>
            <a:spAutoFit/>
          </a:bodyPr>
          <a:lstStyle/>
          <a:p>
            <a:r>
              <a:rPr lang="en-US" sz="1400" dirty="0">
                <a:latin typeface="Times New Roman" panose="02020603050405020304" pitchFamily="18" charset="0"/>
                <a:cs typeface="Times New Roman" panose="02020603050405020304" pitchFamily="18" charset="0"/>
              </a:rPr>
              <a:t>Step by step descriptive logic to print empty square star pattern.</a:t>
            </a: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Input number of rows to print from user. Store it in a variable say N.</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To iterate through rows, run an outer loop from 1 to N. For that define loop with structure for(i=1; i&lt;=N; i++).</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To iterate through columns, run an inner loop from 1 to N. Define loop with structure for(j=1; j&lt;=N; j++).</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Inside inner loop print star for first and last row or for first and last column. Which is print star if i==1 or i==N or j==1 or j==N, otherwise print space.</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After printing all columns of a row, move to next line i.e. print a blank line after inner loop.</a:t>
            </a:r>
          </a:p>
        </p:txBody>
      </p:sp>
    </p:spTree>
    <p:extLst>
      <p:ext uri="{BB962C8B-B14F-4D97-AF65-F5344CB8AC3E}">
        <p14:creationId xmlns:p14="http://schemas.microsoft.com/office/powerpoint/2010/main" val="2934351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5" name="Text Placeholder 4"/>
          <p:cNvSpPr>
            <a:spLocks noGrp="1"/>
          </p:cNvSpPr>
          <p:nvPr>
            <p:ph type="body" sz="half" idx="2"/>
          </p:nvPr>
        </p:nvSpPr>
        <p:spPr/>
        <p:txBody>
          <a:bodyPr/>
          <a:lstStyle/>
          <a:p>
            <a:endParaRPr lang="en-US"/>
          </a:p>
        </p:txBody>
      </p:sp>
      <p:pic>
        <p:nvPicPr>
          <p:cNvPr id="7" name="Picture 6"/>
          <p:cNvPicPr>
            <a:picLocks noChangeAspect="1"/>
          </p:cNvPicPr>
          <p:nvPr/>
        </p:nvPicPr>
        <p:blipFill>
          <a:blip r:embed="rId2"/>
          <a:stretch>
            <a:fillRect/>
          </a:stretch>
        </p:blipFill>
        <p:spPr>
          <a:xfrm>
            <a:off x="800689" y="245097"/>
            <a:ext cx="5548977" cy="6438507"/>
          </a:xfrm>
          <a:prstGeom prst="rect">
            <a:avLst/>
          </a:prstGeom>
        </p:spPr>
      </p:pic>
    </p:spTree>
    <p:extLst>
      <p:ext uri="{BB962C8B-B14F-4D97-AF65-F5344CB8AC3E}">
        <p14:creationId xmlns:p14="http://schemas.microsoft.com/office/powerpoint/2010/main" val="7929405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6" name="Rectangle 5"/>
          <p:cNvSpPr/>
          <p:nvPr/>
        </p:nvSpPr>
        <p:spPr>
          <a:xfrm>
            <a:off x="5608271" y="2759540"/>
            <a:ext cx="6096000" cy="1815882"/>
          </a:xfrm>
          <a:prstGeom prst="rect">
            <a:avLst/>
          </a:prstGeom>
        </p:spPr>
        <p:txBody>
          <a:bodyPr>
            <a:spAutoFit/>
          </a:bodyPr>
          <a:lstStyle/>
          <a:p>
            <a:r>
              <a:rPr lang="en-US" sz="1400" dirty="0">
                <a:latin typeface="Times New Roman" panose="02020603050405020304" pitchFamily="18" charset="0"/>
                <a:cs typeface="Times New Roman" panose="02020603050405020304" pitchFamily="18" charset="0"/>
              </a:rPr>
              <a:t>Step by step descriptive logic to print right triangle star pattern.</a:t>
            </a:r>
          </a:p>
          <a:p>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Input number of rows to print from user. Store it in a variable say N.</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To iterate through rows run an outer loop from 1 to N with loop structure for(i=1; i&lt;=N; i++).</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To iterate through columns run an inner loop from 1 to i with loop structure for(j=1; j&lt;=i; j++). Inside the inner loop print star.</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After printing all columns of a row move to next line i.e. print new line.</a:t>
            </a:r>
          </a:p>
        </p:txBody>
      </p:sp>
      <p:pic>
        <p:nvPicPr>
          <p:cNvPr id="5" name="Picture 4"/>
          <p:cNvPicPr>
            <a:picLocks noChangeAspect="1"/>
          </p:cNvPicPr>
          <p:nvPr/>
        </p:nvPicPr>
        <p:blipFill>
          <a:blip r:embed="rId2"/>
          <a:stretch>
            <a:fillRect/>
          </a:stretch>
        </p:blipFill>
        <p:spPr>
          <a:xfrm>
            <a:off x="3059293" y="2759540"/>
            <a:ext cx="2076450" cy="2600325"/>
          </a:xfrm>
          <a:prstGeom prst="rect">
            <a:avLst/>
          </a:prstGeom>
        </p:spPr>
      </p:pic>
    </p:spTree>
    <p:extLst>
      <p:ext uri="{BB962C8B-B14F-4D97-AF65-F5344CB8AC3E}">
        <p14:creationId xmlns:p14="http://schemas.microsoft.com/office/powerpoint/2010/main" val="2038623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362200"/>
            <a:ext cx="10515600" cy="1145224"/>
          </a:xfrm>
        </p:spPr>
        <p:txBody>
          <a:bodyPr>
            <a:normAutofit fontScale="90000"/>
          </a:bodyPr>
          <a:lstStyle/>
          <a:p>
            <a:pPr algn="ctr"/>
            <a:r>
              <a:rPr lang="en-US" dirty="0">
                <a:solidFill>
                  <a:schemeClr val="tx1"/>
                </a:solidFill>
              </a:rPr>
              <a:t>Class </a:t>
            </a:r>
            <a:r>
              <a:rPr lang="en-US" dirty="0" smtClean="0">
                <a:solidFill>
                  <a:schemeClr val="tx1"/>
                </a:solidFill>
              </a:rPr>
              <a:t>19</a:t>
            </a:r>
            <a:r>
              <a:rPr lang="en-US" dirty="0">
                <a:solidFill>
                  <a:schemeClr val="tx1"/>
                </a:solidFill>
              </a:rPr>
              <a:t/>
            </a:r>
            <a:br>
              <a:rPr lang="en-US" dirty="0">
                <a:solidFill>
                  <a:schemeClr val="tx1"/>
                </a:solidFill>
              </a:rPr>
            </a:br>
            <a:endParaRPr lang="en-US" dirty="0">
              <a:solidFill>
                <a:schemeClr val="tx1"/>
              </a:solidFill>
            </a:endParaRPr>
          </a:p>
        </p:txBody>
      </p:sp>
    </p:spTree>
    <p:extLst>
      <p:ext uri="{BB962C8B-B14F-4D97-AF65-F5344CB8AC3E}">
        <p14:creationId xmlns:p14="http://schemas.microsoft.com/office/powerpoint/2010/main" val="20423305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5" name="Text Placeholder 4"/>
          <p:cNvSpPr>
            <a:spLocks noGrp="1"/>
          </p:cNvSpPr>
          <p:nvPr>
            <p:ph type="body" sz="half" idx="2"/>
          </p:nvPr>
        </p:nvSpPr>
        <p:spPr/>
        <p:txBody>
          <a:bodyPr/>
          <a:lstStyle/>
          <a:p>
            <a:endParaRPr lang="en-US"/>
          </a:p>
        </p:txBody>
      </p:sp>
      <p:pic>
        <p:nvPicPr>
          <p:cNvPr id="3" name="Picture 2"/>
          <p:cNvPicPr>
            <a:picLocks noChangeAspect="1"/>
          </p:cNvPicPr>
          <p:nvPr/>
        </p:nvPicPr>
        <p:blipFill>
          <a:blip r:embed="rId2"/>
          <a:stretch>
            <a:fillRect/>
          </a:stretch>
        </p:blipFill>
        <p:spPr>
          <a:xfrm>
            <a:off x="1440043" y="574592"/>
            <a:ext cx="4875916" cy="5875079"/>
          </a:xfrm>
          <a:prstGeom prst="rect">
            <a:avLst/>
          </a:prstGeom>
        </p:spPr>
      </p:pic>
    </p:spTree>
    <p:extLst>
      <p:ext uri="{BB962C8B-B14F-4D97-AF65-F5344CB8AC3E}">
        <p14:creationId xmlns:p14="http://schemas.microsoft.com/office/powerpoint/2010/main" val="35058797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Loops (Contd)</a:t>
            </a:r>
            <a:endParaRPr lang="en-US" dirty="0"/>
          </a:p>
        </p:txBody>
      </p:sp>
      <p:sp>
        <p:nvSpPr>
          <p:cNvPr id="3" name="Content Placeholder 2"/>
          <p:cNvSpPr>
            <a:spLocks noGrp="1"/>
          </p:cNvSpPr>
          <p:nvPr>
            <p:ph idx="1"/>
          </p:nvPr>
        </p:nvSpPr>
        <p:spPr>
          <a:xfrm>
            <a:off x="2933700" y="2447827"/>
            <a:ext cx="8770571" cy="3651504"/>
          </a:xfrm>
        </p:spPr>
        <p:txBody>
          <a:bodyPr/>
          <a:lstStyle/>
          <a:p>
            <a:r>
              <a:rPr lang="en-US" smtClean="0"/>
              <a:t>Write a program to find the factorial value of any number entered through the keyboard.</a:t>
            </a:r>
            <a:endParaRPr lang="en-US" dirty="0"/>
          </a:p>
        </p:txBody>
      </p:sp>
      <p:sp>
        <p:nvSpPr>
          <p:cNvPr id="4" name="Rectangle 3"/>
          <p:cNvSpPr/>
          <p:nvPr/>
        </p:nvSpPr>
        <p:spPr>
          <a:xfrm>
            <a:off x="5225592" y="2911547"/>
            <a:ext cx="6096000" cy="4247317"/>
          </a:xfrm>
          <a:prstGeom prst="rect">
            <a:avLst/>
          </a:prstGeom>
        </p:spPr>
        <p:txBody>
          <a:bodyPr>
            <a:spAutoFit/>
          </a:bodyPr>
          <a:lstStyle/>
          <a:p>
            <a:r>
              <a:rPr lang="en-US" dirty="0" smtClean="0">
                <a:solidFill>
                  <a:srgbClr val="274E13"/>
                </a:solidFill>
                <a:latin typeface="Arial" panose="020B0604020202020204" pitchFamily="34" charset="0"/>
              </a:rPr>
              <a:t>main</a:t>
            </a:r>
            <a:r>
              <a:rPr lang="en-US" dirty="0">
                <a:solidFill>
                  <a:srgbClr val="274E13"/>
                </a:solidFill>
                <a:latin typeface="Arial" panose="020B0604020202020204" pitchFamily="34" charset="0"/>
              </a:rPr>
              <a:t>() {</a:t>
            </a:r>
            <a:r>
              <a:rPr lang="en-US" dirty="0"/>
              <a:t/>
            </a:r>
            <a:br>
              <a:rPr lang="en-US" dirty="0"/>
            </a:br>
            <a:r>
              <a:rPr lang="en-US" dirty="0" smtClean="0">
                <a:solidFill>
                  <a:srgbClr val="274E13"/>
                </a:solidFill>
                <a:latin typeface="Arial" panose="020B0604020202020204" pitchFamily="34" charset="0"/>
              </a:rPr>
              <a:t>long </a:t>
            </a:r>
            <a:r>
              <a:rPr lang="en-US" dirty="0" err="1">
                <a:solidFill>
                  <a:srgbClr val="274E13"/>
                </a:solidFill>
                <a:latin typeface="Arial" panose="020B0604020202020204" pitchFamily="34" charset="0"/>
              </a:rPr>
              <a:t>i,j,fact</a:t>
            </a:r>
            <a:r>
              <a:rPr lang="en-US" dirty="0">
                <a:solidFill>
                  <a:srgbClr val="274E13"/>
                </a:solidFill>
                <a:latin typeface="Arial" panose="020B0604020202020204" pitchFamily="34" charset="0"/>
              </a:rPr>
              <a:t>=1;</a:t>
            </a:r>
            <a:r>
              <a:rPr lang="en-US" dirty="0"/>
              <a:t/>
            </a:r>
            <a:br>
              <a:rPr lang="en-US" dirty="0"/>
            </a:br>
            <a:r>
              <a:rPr lang="en-US" dirty="0"/>
              <a:t/>
            </a:r>
            <a:br>
              <a:rPr lang="en-US" dirty="0"/>
            </a:br>
            <a:r>
              <a:rPr lang="en-US" dirty="0" smtClean="0">
                <a:solidFill>
                  <a:srgbClr val="274E13"/>
                </a:solidFill>
                <a:latin typeface="Arial" panose="020B0604020202020204" pitchFamily="34" charset="0"/>
              </a:rPr>
              <a:t>printf</a:t>
            </a:r>
            <a:r>
              <a:rPr lang="en-US" dirty="0">
                <a:solidFill>
                  <a:srgbClr val="274E13"/>
                </a:solidFill>
                <a:latin typeface="Arial" panose="020B0604020202020204" pitchFamily="34" charset="0"/>
              </a:rPr>
              <a:t>("Please enter any number: ");</a:t>
            </a:r>
            <a:r>
              <a:rPr lang="en-US" dirty="0"/>
              <a:t/>
            </a:r>
            <a:br>
              <a:rPr lang="en-US" dirty="0"/>
            </a:br>
            <a:r>
              <a:rPr lang="en-US" dirty="0">
                <a:solidFill>
                  <a:srgbClr val="274E13"/>
                </a:solidFill>
                <a:latin typeface="Arial" panose="020B0604020202020204" pitchFamily="34" charset="0"/>
              </a:rPr>
              <a:t>scanf("%</a:t>
            </a:r>
            <a:r>
              <a:rPr lang="en-US" dirty="0" err="1">
                <a:solidFill>
                  <a:srgbClr val="274E13"/>
                </a:solidFill>
                <a:latin typeface="Arial" panose="020B0604020202020204" pitchFamily="34" charset="0"/>
              </a:rPr>
              <a:t>ld</a:t>
            </a:r>
            <a:r>
              <a:rPr lang="en-US" dirty="0">
                <a:solidFill>
                  <a:srgbClr val="274E13"/>
                </a:solidFill>
                <a:latin typeface="Arial" panose="020B0604020202020204" pitchFamily="34" charset="0"/>
              </a:rPr>
              <a:t>",&amp;i);</a:t>
            </a:r>
            <a:r>
              <a:rPr lang="en-US" dirty="0"/>
              <a:t/>
            </a:r>
            <a:br>
              <a:rPr lang="en-US" dirty="0"/>
            </a:br>
            <a:r>
              <a:rPr lang="en-US" dirty="0">
                <a:solidFill>
                  <a:srgbClr val="274E13"/>
                </a:solidFill>
                <a:latin typeface="Arial" panose="020B0604020202020204" pitchFamily="34" charset="0"/>
              </a:rPr>
              <a:t/>
            </a:r>
            <a:br>
              <a:rPr lang="en-US" dirty="0">
                <a:solidFill>
                  <a:srgbClr val="274E13"/>
                </a:solidFill>
                <a:latin typeface="Arial" panose="020B0604020202020204" pitchFamily="34" charset="0"/>
              </a:rPr>
            </a:br>
            <a:r>
              <a:rPr lang="en-US" dirty="0">
                <a:solidFill>
                  <a:srgbClr val="274E13"/>
                </a:solidFill>
                <a:latin typeface="Arial" panose="020B0604020202020204" pitchFamily="34" charset="0"/>
              </a:rPr>
              <a:t/>
            </a:r>
            <a:br>
              <a:rPr lang="en-US" dirty="0">
                <a:solidFill>
                  <a:srgbClr val="274E13"/>
                </a:solidFill>
                <a:latin typeface="Arial" panose="020B0604020202020204" pitchFamily="34" charset="0"/>
              </a:rPr>
            </a:br>
            <a:r>
              <a:rPr lang="en-US" dirty="0">
                <a:solidFill>
                  <a:srgbClr val="274E13"/>
                </a:solidFill>
                <a:latin typeface="Arial" panose="020B0604020202020204" pitchFamily="34" charset="0"/>
              </a:rPr>
              <a:t>for(j=</a:t>
            </a:r>
            <a:r>
              <a:rPr lang="en-US" dirty="0" err="1">
                <a:solidFill>
                  <a:srgbClr val="274E13"/>
                </a:solidFill>
                <a:latin typeface="Arial" panose="020B0604020202020204" pitchFamily="34" charset="0"/>
              </a:rPr>
              <a:t>i;j</a:t>
            </a:r>
            <a:r>
              <a:rPr lang="en-US" dirty="0">
                <a:solidFill>
                  <a:srgbClr val="274E13"/>
                </a:solidFill>
                <a:latin typeface="Arial" panose="020B0604020202020204" pitchFamily="34" charset="0"/>
              </a:rPr>
              <a:t>&gt;=1;j--) {</a:t>
            </a:r>
            <a:r>
              <a:rPr lang="en-US" dirty="0"/>
              <a:t/>
            </a:r>
            <a:br>
              <a:rPr lang="en-US" dirty="0"/>
            </a:br>
            <a:r>
              <a:rPr lang="en-US" dirty="0" smtClean="0">
                <a:solidFill>
                  <a:srgbClr val="274E13"/>
                </a:solidFill>
                <a:latin typeface="Arial" panose="020B0604020202020204" pitchFamily="34" charset="0"/>
              </a:rPr>
              <a:t>fact=fact*j</a:t>
            </a:r>
            <a:r>
              <a:rPr lang="en-US" dirty="0">
                <a:solidFill>
                  <a:srgbClr val="274E13"/>
                </a:solidFill>
                <a:latin typeface="Arial" panose="020B0604020202020204" pitchFamily="34" charset="0"/>
              </a:rPr>
              <a:t>;</a:t>
            </a:r>
            <a:r>
              <a:rPr lang="en-US" dirty="0"/>
              <a:t/>
            </a:r>
            <a:br>
              <a:rPr lang="en-US" dirty="0"/>
            </a:br>
            <a:r>
              <a:rPr lang="en-US" dirty="0">
                <a:solidFill>
                  <a:srgbClr val="274E13"/>
                </a:solidFill>
                <a:latin typeface="Arial" panose="020B0604020202020204" pitchFamily="34" charset="0"/>
              </a:rPr>
              <a:t/>
            </a:r>
            <a:br>
              <a:rPr lang="en-US" dirty="0">
                <a:solidFill>
                  <a:srgbClr val="274E13"/>
                </a:solidFill>
                <a:latin typeface="Arial" panose="020B0604020202020204" pitchFamily="34" charset="0"/>
              </a:rPr>
            </a:br>
            <a:r>
              <a:rPr lang="en-US" dirty="0">
                <a:solidFill>
                  <a:srgbClr val="274E13"/>
                </a:solidFill>
                <a:latin typeface="Arial" panose="020B0604020202020204" pitchFamily="34" charset="0"/>
              </a:rPr>
              <a:t>}</a:t>
            </a:r>
            <a:r>
              <a:rPr lang="en-US" dirty="0"/>
              <a:t/>
            </a:r>
            <a:br>
              <a:rPr lang="en-US" dirty="0"/>
            </a:br>
            <a:r>
              <a:rPr lang="en-US" dirty="0" smtClean="0">
                <a:solidFill>
                  <a:srgbClr val="274E13"/>
                </a:solidFill>
                <a:latin typeface="Arial" panose="020B0604020202020204" pitchFamily="34" charset="0"/>
              </a:rPr>
              <a:t>printf</a:t>
            </a:r>
            <a:r>
              <a:rPr lang="en-US" dirty="0">
                <a:solidFill>
                  <a:srgbClr val="274E13"/>
                </a:solidFill>
                <a:latin typeface="Arial" panose="020B0604020202020204" pitchFamily="34" charset="0"/>
              </a:rPr>
              <a:t>("Factorial value = %</a:t>
            </a:r>
            <a:r>
              <a:rPr lang="en-US" dirty="0" err="1">
                <a:solidFill>
                  <a:srgbClr val="274E13"/>
                </a:solidFill>
                <a:latin typeface="Arial" panose="020B0604020202020204" pitchFamily="34" charset="0"/>
              </a:rPr>
              <a:t>ld</a:t>
            </a:r>
            <a:r>
              <a:rPr lang="en-US" dirty="0">
                <a:solidFill>
                  <a:srgbClr val="274E13"/>
                </a:solidFill>
                <a:latin typeface="Arial" panose="020B0604020202020204" pitchFamily="34" charset="0"/>
              </a:rPr>
              <a:t> ",fact);</a:t>
            </a:r>
            <a:r>
              <a:rPr lang="en-US" dirty="0"/>
              <a:t/>
            </a:r>
            <a:br>
              <a:rPr lang="en-US" dirty="0"/>
            </a:br>
            <a:r>
              <a:rPr lang="en-US" dirty="0" smtClean="0"/>
              <a:t>R</a:t>
            </a:r>
            <a:r>
              <a:rPr lang="en-US" dirty="0" smtClean="0">
                <a:solidFill>
                  <a:srgbClr val="274E13"/>
                </a:solidFill>
                <a:latin typeface="Arial" panose="020B0604020202020204" pitchFamily="34" charset="0"/>
              </a:rPr>
              <a:t>eturn </a:t>
            </a:r>
            <a:r>
              <a:rPr lang="en-US" dirty="0">
                <a:solidFill>
                  <a:srgbClr val="274E13"/>
                </a:solidFill>
                <a:latin typeface="Arial" panose="020B0604020202020204" pitchFamily="34" charset="0"/>
              </a:rPr>
              <a:t>0;</a:t>
            </a:r>
            <a:r>
              <a:rPr lang="en-US" dirty="0"/>
              <a:t/>
            </a:r>
            <a:br>
              <a:rPr lang="en-US" dirty="0"/>
            </a:br>
            <a:r>
              <a:rPr lang="en-US" dirty="0">
                <a:solidFill>
                  <a:srgbClr val="274E13"/>
                </a:solidFill>
                <a:latin typeface="Arial" panose="020B0604020202020204" pitchFamily="34" charset="0"/>
              </a:rPr>
              <a:t/>
            </a:r>
            <a:br>
              <a:rPr lang="en-US" dirty="0">
                <a:solidFill>
                  <a:srgbClr val="274E13"/>
                </a:solidFill>
                <a:latin typeface="Arial" panose="020B0604020202020204" pitchFamily="34" charset="0"/>
              </a:rPr>
            </a:br>
            <a:r>
              <a:rPr lang="en-US" dirty="0">
                <a:solidFill>
                  <a:srgbClr val="274E13"/>
                </a:solidFill>
                <a:latin typeface="Arial" panose="020B0604020202020204" pitchFamily="34" charset="0"/>
              </a:rPr>
              <a:t>}</a:t>
            </a:r>
            <a:endParaRPr lang="en-US" dirty="0"/>
          </a:p>
        </p:txBody>
      </p:sp>
    </p:spTree>
    <p:extLst>
      <p:ext uri="{BB962C8B-B14F-4D97-AF65-F5344CB8AC3E}">
        <p14:creationId xmlns:p14="http://schemas.microsoft.com/office/powerpoint/2010/main" val="17496671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994345" y="-423350"/>
            <a:ext cx="6096000" cy="7294305"/>
          </a:xfrm>
          <a:prstGeom prst="rect">
            <a:avLst/>
          </a:prstGeom>
          <a:solidFill>
            <a:schemeClr val="accent2">
              <a:lumMod val="20000"/>
              <a:lumOff val="80000"/>
            </a:schemeClr>
          </a:solidFill>
        </p:spPr>
        <p:txBody>
          <a:bodyPr>
            <a:spAutoFit/>
          </a:bodyPr>
          <a:lstStyle/>
          <a:p>
            <a:r>
              <a:rPr lang="en-US" dirty="0"/>
              <a:t/>
            </a:r>
            <a:br>
              <a:rPr lang="en-US" dirty="0"/>
            </a:br>
            <a:r>
              <a:rPr lang="en-US" dirty="0">
                <a:solidFill>
                  <a:srgbClr val="274E13"/>
                </a:solidFill>
                <a:latin typeface="Arial" panose="020B0604020202020204" pitchFamily="34" charset="0"/>
              </a:rPr>
              <a:t/>
            </a:r>
            <a:br>
              <a:rPr lang="en-US" dirty="0">
                <a:solidFill>
                  <a:srgbClr val="274E13"/>
                </a:solidFill>
                <a:latin typeface="Arial" panose="020B0604020202020204" pitchFamily="34" charset="0"/>
              </a:rPr>
            </a:br>
            <a:r>
              <a:rPr lang="en-US" dirty="0">
                <a:solidFill>
                  <a:srgbClr val="274E13"/>
                </a:solidFill>
                <a:latin typeface="Arial" panose="020B0604020202020204" pitchFamily="34" charset="0"/>
              </a:rPr>
              <a:t>/* loop for making a space between patterns */</a:t>
            </a:r>
            <a:r>
              <a:rPr lang="en-US" dirty="0"/>
              <a:t/>
            </a:r>
            <a:br>
              <a:rPr lang="en-US" dirty="0"/>
            </a:br>
            <a:r>
              <a:rPr lang="en-US" dirty="0">
                <a:solidFill>
                  <a:srgbClr val="274E13"/>
                </a:solidFill>
                <a:latin typeface="Arial" panose="020B0604020202020204" pitchFamily="34" charset="0"/>
              </a:rPr>
              <a:t/>
            </a:r>
            <a:br>
              <a:rPr lang="en-US" dirty="0">
                <a:solidFill>
                  <a:srgbClr val="274E13"/>
                </a:solidFill>
                <a:latin typeface="Arial" panose="020B0604020202020204" pitchFamily="34" charset="0"/>
              </a:rPr>
            </a:br>
            <a:r>
              <a:rPr lang="en-US" dirty="0">
                <a:solidFill>
                  <a:srgbClr val="274E13"/>
                </a:solidFill>
                <a:latin typeface="Arial" panose="020B0604020202020204" pitchFamily="34" charset="0"/>
              </a:rPr>
              <a:t>for(k=i+1;k&lt;=71;k++) {</a:t>
            </a:r>
            <a:r>
              <a:rPr lang="en-US" dirty="0"/>
              <a:t/>
            </a:r>
            <a:br>
              <a:rPr lang="en-US" dirty="0"/>
            </a:br>
            <a:r>
              <a:rPr lang="en-US" dirty="0">
                <a:solidFill>
                  <a:srgbClr val="274E13"/>
                </a:solidFill>
                <a:latin typeface="Arial" panose="020B0604020202020204" pitchFamily="34" charset="0"/>
              </a:rPr>
              <a:t/>
            </a:r>
            <a:br>
              <a:rPr lang="en-US" dirty="0">
                <a:solidFill>
                  <a:srgbClr val="274E13"/>
                </a:solidFill>
                <a:latin typeface="Arial" panose="020B0604020202020204" pitchFamily="34" charset="0"/>
              </a:rPr>
            </a:br>
            <a:r>
              <a:rPr lang="en-US" dirty="0">
                <a:solidFill>
                  <a:srgbClr val="274E13"/>
                </a:solidFill>
                <a:latin typeface="Arial" panose="020B0604020202020204" pitchFamily="34" charset="0"/>
              </a:rPr>
              <a:t>if(k==71)</a:t>
            </a:r>
            <a:r>
              <a:rPr lang="en-US" dirty="0"/>
              <a:t/>
            </a:r>
            <a:br>
              <a:rPr lang="en-US" dirty="0"/>
            </a:br>
            <a:r>
              <a:rPr lang="en-US" dirty="0">
                <a:solidFill>
                  <a:srgbClr val="274E13"/>
                </a:solidFill>
                <a:latin typeface="Arial" panose="020B0604020202020204" pitchFamily="34" charset="0"/>
              </a:rPr>
              <a:t>printf("  ");</a:t>
            </a:r>
            <a:r>
              <a:rPr lang="en-US" dirty="0"/>
              <a:t/>
            </a:r>
            <a:br>
              <a:rPr lang="en-US" dirty="0"/>
            </a:br>
            <a:r>
              <a:rPr lang="en-US" dirty="0">
                <a:solidFill>
                  <a:srgbClr val="274E13"/>
                </a:solidFill>
                <a:latin typeface="Arial" panose="020B0604020202020204" pitchFamily="34" charset="0"/>
              </a:rPr>
              <a:t/>
            </a:r>
            <a:br>
              <a:rPr lang="en-US" dirty="0">
                <a:solidFill>
                  <a:srgbClr val="274E13"/>
                </a:solidFill>
                <a:latin typeface="Arial" panose="020B0604020202020204" pitchFamily="34" charset="0"/>
              </a:rPr>
            </a:br>
            <a:r>
              <a:rPr lang="en-US" dirty="0">
                <a:solidFill>
                  <a:srgbClr val="274E13"/>
                </a:solidFill>
                <a:latin typeface="Arial" panose="020B0604020202020204" pitchFamily="34" charset="0"/>
              </a:rPr>
              <a:t>if(k&lt;71)</a:t>
            </a:r>
            <a:r>
              <a:rPr lang="en-US" dirty="0"/>
              <a:t/>
            </a:r>
            <a:br>
              <a:rPr lang="en-US" dirty="0"/>
            </a:br>
            <a:r>
              <a:rPr lang="en-US" dirty="0">
                <a:solidFill>
                  <a:srgbClr val="274E13"/>
                </a:solidFill>
                <a:latin typeface="Arial" panose="020B0604020202020204" pitchFamily="34" charset="0"/>
              </a:rPr>
              <a:t>printf("    ");</a:t>
            </a:r>
            <a:r>
              <a:rPr lang="en-US" dirty="0"/>
              <a:t/>
            </a:r>
            <a:br>
              <a:rPr lang="en-US" dirty="0"/>
            </a:br>
            <a:r>
              <a:rPr lang="en-US" dirty="0">
                <a:solidFill>
                  <a:srgbClr val="274E13"/>
                </a:solidFill>
                <a:latin typeface="Arial" panose="020B0604020202020204" pitchFamily="34" charset="0"/>
              </a:rPr>
              <a:t>}</a:t>
            </a:r>
            <a:r>
              <a:rPr lang="en-US" dirty="0"/>
              <a:t/>
            </a:r>
            <a:br>
              <a:rPr lang="en-US" dirty="0"/>
            </a:br>
            <a:r>
              <a:rPr lang="en-US" dirty="0" smtClean="0">
                <a:solidFill>
                  <a:srgbClr val="274E13"/>
                </a:solidFill>
                <a:latin typeface="Arial" panose="020B0604020202020204" pitchFamily="34" charset="0"/>
              </a:rPr>
              <a:t>/* </a:t>
            </a:r>
            <a:r>
              <a:rPr lang="en-US" dirty="0">
                <a:solidFill>
                  <a:srgbClr val="274E13"/>
                </a:solidFill>
                <a:latin typeface="Arial" panose="020B0604020202020204" pitchFamily="34" charset="0"/>
              </a:rPr>
              <a:t>loop to print descending letters */</a:t>
            </a:r>
            <a:r>
              <a:rPr lang="en-US" dirty="0"/>
              <a:t/>
            </a:r>
            <a:br>
              <a:rPr lang="en-US" dirty="0"/>
            </a:br>
            <a:r>
              <a:rPr lang="en-US" dirty="0">
                <a:solidFill>
                  <a:srgbClr val="274E13"/>
                </a:solidFill>
                <a:latin typeface="Arial" panose="020B0604020202020204" pitchFamily="34" charset="0"/>
              </a:rPr>
              <a:t/>
            </a:r>
            <a:br>
              <a:rPr lang="en-US" dirty="0">
                <a:solidFill>
                  <a:srgbClr val="274E13"/>
                </a:solidFill>
                <a:latin typeface="Arial" panose="020B0604020202020204" pitchFamily="34" charset="0"/>
              </a:rPr>
            </a:br>
            <a:r>
              <a:rPr lang="en-US" dirty="0">
                <a:solidFill>
                  <a:srgbClr val="274E13"/>
                </a:solidFill>
                <a:latin typeface="Arial" panose="020B0604020202020204" pitchFamily="34" charset="0"/>
              </a:rPr>
              <a:t>for(l=</a:t>
            </a:r>
            <a:r>
              <a:rPr lang="en-US" dirty="0" err="1">
                <a:solidFill>
                  <a:srgbClr val="274E13"/>
                </a:solidFill>
                <a:latin typeface="Arial" panose="020B0604020202020204" pitchFamily="34" charset="0"/>
              </a:rPr>
              <a:t>i;l</a:t>
            </a:r>
            <a:r>
              <a:rPr lang="en-US" dirty="0">
                <a:solidFill>
                  <a:srgbClr val="274E13"/>
                </a:solidFill>
                <a:latin typeface="Arial" panose="020B0604020202020204" pitchFamily="34" charset="0"/>
              </a:rPr>
              <a:t>&gt;=65;l--) {</a:t>
            </a:r>
            <a:r>
              <a:rPr lang="en-US" dirty="0"/>
              <a:t/>
            </a:r>
            <a:br>
              <a:rPr lang="en-US" dirty="0"/>
            </a:br>
            <a:r>
              <a:rPr lang="en-US" dirty="0">
                <a:solidFill>
                  <a:srgbClr val="274E13"/>
                </a:solidFill>
                <a:latin typeface="Arial" panose="020B0604020202020204" pitchFamily="34" charset="0"/>
              </a:rPr>
              <a:t/>
            </a:r>
            <a:br>
              <a:rPr lang="en-US" dirty="0">
                <a:solidFill>
                  <a:srgbClr val="274E13"/>
                </a:solidFill>
                <a:latin typeface="Arial" panose="020B0604020202020204" pitchFamily="34" charset="0"/>
              </a:rPr>
            </a:br>
            <a:r>
              <a:rPr lang="en-US" dirty="0">
                <a:solidFill>
                  <a:srgbClr val="274E13"/>
                </a:solidFill>
                <a:latin typeface="Arial" panose="020B0604020202020204" pitchFamily="34" charset="0"/>
              </a:rPr>
              <a:t>if(l==71) {     /* to skip printing 'G' twice */</a:t>
            </a:r>
            <a:r>
              <a:rPr lang="en-US" dirty="0"/>
              <a:t/>
            </a:r>
            <a:br>
              <a:rPr lang="en-US" dirty="0"/>
            </a:br>
            <a:r>
              <a:rPr lang="en-US" dirty="0">
                <a:solidFill>
                  <a:srgbClr val="274E13"/>
                </a:solidFill>
                <a:latin typeface="Arial" panose="020B0604020202020204" pitchFamily="34" charset="0"/>
              </a:rPr>
              <a:t>continue;</a:t>
            </a:r>
            <a:r>
              <a:rPr lang="en-US" dirty="0"/>
              <a:t/>
            </a:r>
            <a:br>
              <a:rPr lang="en-US" dirty="0"/>
            </a:br>
            <a:r>
              <a:rPr lang="en-US" dirty="0">
                <a:solidFill>
                  <a:srgbClr val="274E13"/>
                </a:solidFill>
                <a:latin typeface="Arial" panose="020B0604020202020204" pitchFamily="34" charset="0"/>
              </a:rPr>
              <a:t>}</a:t>
            </a:r>
            <a:r>
              <a:rPr lang="en-US" dirty="0"/>
              <a:t/>
            </a:r>
            <a:br>
              <a:rPr lang="en-US" dirty="0"/>
            </a:br>
            <a:r>
              <a:rPr lang="en-US" dirty="0" smtClean="0">
                <a:solidFill>
                  <a:srgbClr val="274E13"/>
                </a:solidFill>
                <a:latin typeface="Arial" panose="020B0604020202020204" pitchFamily="34" charset="0"/>
              </a:rPr>
              <a:t>printf</a:t>
            </a:r>
            <a:r>
              <a:rPr lang="en-US" dirty="0">
                <a:solidFill>
                  <a:srgbClr val="274E13"/>
                </a:solidFill>
                <a:latin typeface="Arial" panose="020B0604020202020204" pitchFamily="34" charset="0"/>
              </a:rPr>
              <a:t>("%c ",l);</a:t>
            </a:r>
            <a:r>
              <a:rPr lang="en-US" dirty="0"/>
              <a:t/>
            </a:r>
            <a:br>
              <a:rPr lang="en-US" dirty="0"/>
            </a:br>
            <a:r>
              <a:rPr lang="en-US" dirty="0" smtClean="0">
                <a:solidFill>
                  <a:srgbClr val="274E13"/>
                </a:solidFill>
                <a:latin typeface="Arial" panose="020B0604020202020204" pitchFamily="34" charset="0"/>
              </a:rPr>
              <a:t>}</a:t>
            </a:r>
            <a:r>
              <a:rPr lang="en-US" dirty="0"/>
              <a:t/>
            </a:r>
            <a:br>
              <a:rPr lang="en-US" dirty="0"/>
            </a:br>
            <a:r>
              <a:rPr lang="en-US" dirty="0">
                <a:solidFill>
                  <a:srgbClr val="274E13"/>
                </a:solidFill>
                <a:latin typeface="Arial" panose="020B0604020202020204" pitchFamily="34" charset="0"/>
              </a:rPr>
              <a:t>printf("\n");</a:t>
            </a:r>
            <a:r>
              <a:rPr lang="en-US" dirty="0"/>
              <a:t/>
            </a:r>
            <a:br>
              <a:rPr lang="en-US" dirty="0"/>
            </a:br>
            <a:r>
              <a:rPr lang="en-US" dirty="0">
                <a:solidFill>
                  <a:srgbClr val="274E13"/>
                </a:solidFill>
                <a:latin typeface="Arial" panose="020B0604020202020204" pitchFamily="34" charset="0"/>
              </a:rPr>
              <a:t>}</a:t>
            </a:r>
            <a:r>
              <a:rPr lang="en-US" dirty="0"/>
              <a:t/>
            </a:r>
            <a:br>
              <a:rPr lang="en-US" dirty="0"/>
            </a:br>
            <a:r>
              <a:rPr lang="en-US" dirty="0" smtClean="0">
                <a:solidFill>
                  <a:srgbClr val="274E13"/>
                </a:solidFill>
                <a:latin typeface="Arial" panose="020B0604020202020204" pitchFamily="34" charset="0"/>
              </a:rPr>
              <a:t>return </a:t>
            </a:r>
            <a:r>
              <a:rPr lang="en-US" dirty="0">
                <a:solidFill>
                  <a:srgbClr val="274E13"/>
                </a:solidFill>
                <a:latin typeface="Arial" panose="020B0604020202020204" pitchFamily="34" charset="0"/>
              </a:rPr>
              <a:t>0;</a:t>
            </a:r>
            <a:r>
              <a:rPr lang="en-US" dirty="0"/>
              <a:t/>
            </a:r>
            <a:br>
              <a:rPr lang="en-US" dirty="0"/>
            </a:br>
            <a:r>
              <a:rPr lang="en-US" dirty="0">
                <a:solidFill>
                  <a:srgbClr val="274E13"/>
                </a:solidFill>
                <a:latin typeface="Arial" panose="020B0604020202020204" pitchFamily="34" charset="0"/>
              </a:rPr>
              <a:t>}</a:t>
            </a:r>
            <a:r>
              <a:rPr lang="en-US" dirty="0"/>
              <a:t/>
            </a:r>
            <a:br>
              <a:rPr lang="en-US" dirty="0"/>
            </a:br>
            <a:endParaRPr lang="en-US" dirty="0"/>
          </a:p>
        </p:txBody>
      </p:sp>
      <p:sp>
        <p:nvSpPr>
          <p:cNvPr id="8" name="Rectangle 7"/>
          <p:cNvSpPr/>
          <p:nvPr/>
        </p:nvSpPr>
        <p:spPr>
          <a:xfrm>
            <a:off x="201564" y="714632"/>
            <a:ext cx="3616292" cy="4801314"/>
          </a:xfrm>
          <a:prstGeom prst="rect">
            <a:avLst/>
          </a:prstGeom>
          <a:solidFill>
            <a:schemeClr val="accent3">
              <a:lumMod val="20000"/>
              <a:lumOff val="80000"/>
            </a:schemeClr>
          </a:solidFill>
        </p:spPr>
        <p:txBody>
          <a:bodyPr wrap="square">
            <a:spAutoFit/>
          </a:bodyPr>
          <a:lstStyle/>
          <a:p>
            <a:r>
              <a:rPr lang="en-US" dirty="0">
                <a:solidFill>
                  <a:srgbClr val="274E13"/>
                </a:solidFill>
                <a:latin typeface="Arial" panose="020B0604020202020204" pitchFamily="34" charset="0"/>
              </a:rPr>
              <a:t>#include&lt;stdio.h&gt;</a:t>
            </a:r>
            <a:r>
              <a:rPr lang="en-US" dirty="0"/>
              <a:t/>
            </a:r>
            <a:br>
              <a:rPr lang="en-US" dirty="0"/>
            </a:br>
            <a:r>
              <a:rPr lang="en-US" dirty="0">
                <a:solidFill>
                  <a:srgbClr val="274E13"/>
                </a:solidFill>
                <a:latin typeface="Arial" panose="020B0604020202020204" pitchFamily="34" charset="0"/>
              </a:rPr>
              <a:t>#include&lt;</a:t>
            </a:r>
            <a:r>
              <a:rPr lang="en-US" dirty="0" err="1">
                <a:solidFill>
                  <a:srgbClr val="274E13"/>
                </a:solidFill>
                <a:latin typeface="Arial" panose="020B0604020202020204" pitchFamily="34" charset="0"/>
              </a:rPr>
              <a:t>conio.h</a:t>
            </a:r>
            <a:r>
              <a:rPr lang="en-US" dirty="0">
                <a:solidFill>
                  <a:srgbClr val="274E13"/>
                </a:solidFill>
                <a:latin typeface="Arial" panose="020B0604020202020204" pitchFamily="34" charset="0"/>
              </a:rPr>
              <a:t>&gt;</a:t>
            </a:r>
            <a:r>
              <a:rPr lang="en-US" dirty="0"/>
              <a:t/>
            </a:r>
            <a:br>
              <a:rPr lang="en-US" dirty="0"/>
            </a:br>
            <a:r>
              <a:rPr lang="en-US" dirty="0">
                <a:solidFill>
                  <a:srgbClr val="274E13"/>
                </a:solidFill>
                <a:latin typeface="Arial" panose="020B0604020202020204" pitchFamily="34" charset="0"/>
              </a:rPr>
              <a:t>main() {</a:t>
            </a:r>
            <a:r>
              <a:rPr lang="en-US" dirty="0"/>
              <a:t/>
            </a:r>
            <a:br>
              <a:rPr lang="en-US" dirty="0"/>
            </a:br>
            <a:r>
              <a:rPr lang="en-US" dirty="0">
                <a:solidFill>
                  <a:srgbClr val="274E13"/>
                </a:solidFill>
                <a:latin typeface="Arial" panose="020B0604020202020204" pitchFamily="34" charset="0"/>
              </a:rPr>
              <a:t/>
            </a:r>
            <a:br>
              <a:rPr lang="en-US" dirty="0">
                <a:solidFill>
                  <a:srgbClr val="274E13"/>
                </a:solidFill>
                <a:latin typeface="Arial" panose="020B0604020202020204" pitchFamily="34" charset="0"/>
              </a:rPr>
            </a:br>
            <a:r>
              <a:rPr lang="en-US" dirty="0">
                <a:solidFill>
                  <a:srgbClr val="274E13"/>
                </a:solidFill>
                <a:latin typeface="Arial" panose="020B0604020202020204" pitchFamily="34" charset="0"/>
              </a:rPr>
              <a:t>int </a:t>
            </a:r>
            <a:r>
              <a:rPr lang="en-US" dirty="0" err="1">
                <a:solidFill>
                  <a:srgbClr val="274E13"/>
                </a:solidFill>
                <a:latin typeface="Arial" panose="020B0604020202020204" pitchFamily="34" charset="0"/>
              </a:rPr>
              <a:t>i,j,k,l</a:t>
            </a:r>
            <a:r>
              <a:rPr lang="en-US" dirty="0">
                <a:solidFill>
                  <a:srgbClr val="274E13"/>
                </a:solidFill>
                <a:latin typeface="Arial" panose="020B0604020202020204" pitchFamily="34" charset="0"/>
              </a:rPr>
              <a:t>;</a:t>
            </a:r>
            <a:r>
              <a:rPr lang="en-US" dirty="0"/>
              <a:t/>
            </a:r>
            <a:br>
              <a:rPr lang="en-US" dirty="0"/>
            </a:br>
            <a:r>
              <a:rPr lang="en-US" dirty="0" err="1">
                <a:solidFill>
                  <a:srgbClr val="274E13"/>
                </a:solidFill>
                <a:latin typeface="Arial" panose="020B0604020202020204" pitchFamily="34" charset="0"/>
              </a:rPr>
              <a:t>clrscr</a:t>
            </a:r>
            <a:r>
              <a:rPr lang="en-US" dirty="0">
                <a:solidFill>
                  <a:srgbClr val="274E13"/>
                </a:solidFill>
                <a:latin typeface="Arial" panose="020B0604020202020204" pitchFamily="34" charset="0"/>
              </a:rPr>
              <a:t>();</a:t>
            </a:r>
            <a:r>
              <a:rPr lang="en-US" dirty="0"/>
              <a:t/>
            </a:r>
            <a:br>
              <a:rPr lang="en-US" dirty="0"/>
            </a:br>
            <a:r>
              <a:rPr lang="en-US" dirty="0">
                <a:solidFill>
                  <a:srgbClr val="274E13"/>
                </a:solidFill>
                <a:latin typeface="Arial" panose="020B0604020202020204" pitchFamily="34" charset="0"/>
              </a:rPr>
              <a:t/>
            </a:r>
            <a:br>
              <a:rPr lang="en-US" dirty="0">
                <a:solidFill>
                  <a:srgbClr val="274E13"/>
                </a:solidFill>
                <a:latin typeface="Arial" panose="020B0604020202020204" pitchFamily="34" charset="0"/>
              </a:rPr>
            </a:br>
            <a:r>
              <a:rPr lang="en-US" dirty="0">
                <a:solidFill>
                  <a:srgbClr val="274E13"/>
                </a:solidFill>
                <a:latin typeface="Arial" panose="020B0604020202020204" pitchFamily="34" charset="0"/>
              </a:rPr>
              <a:t>for(i=71;i&gt;=65;i--) {</a:t>
            </a:r>
            <a:r>
              <a:rPr lang="en-US" dirty="0"/>
              <a:t/>
            </a:r>
            <a:br>
              <a:rPr lang="en-US" dirty="0"/>
            </a:br>
            <a:r>
              <a:rPr lang="en-US" dirty="0">
                <a:solidFill>
                  <a:srgbClr val="274E13"/>
                </a:solidFill>
                <a:latin typeface="Arial" panose="020B0604020202020204" pitchFamily="34" charset="0"/>
              </a:rPr>
              <a:t/>
            </a:r>
            <a:br>
              <a:rPr lang="en-US" dirty="0">
                <a:solidFill>
                  <a:srgbClr val="274E13"/>
                </a:solidFill>
                <a:latin typeface="Arial" panose="020B0604020202020204" pitchFamily="34" charset="0"/>
              </a:rPr>
            </a:br>
            <a:r>
              <a:rPr lang="en-US" dirty="0">
                <a:solidFill>
                  <a:srgbClr val="274E13"/>
                </a:solidFill>
                <a:latin typeface="Arial" panose="020B0604020202020204" pitchFamily="34" charset="0"/>
              </a:rPr>
              <a:t>/* loop for printing ascending letters */</a:t>
            </a:r>
            <a:r>
              <a:rPr lang="en-US" dirty="0"/>
              <a:t/>
            </a:r>
            <a:br>
              <a:rPr lang="en-US" dirty="0"/>
            </a:br>
            <a:r>
              <a:rPr lang="en-US" dirty="0">
                <a:solidFill>
                  <a:srgbClr val="274E13"/>
                </a:solidFill>
                <a:latin typeface="Arial" panose="020B0604020202020204" pitchFamily="34" charset="0"/>
              </a:rPr>
              <a:t/>
            </a:r>
            <a:br>
              <a:rPr lang="en-US" dirty="0">
                <a:solidFill>
                  <a:srgbClr val="274E13"/>
                </a:solidFill>
                <a:latin typeface="Arial" panose="020B0604020202020204" pitchFamily="34" charset="0"/>
              </a:rPr>
            </a:br>
            <a:r>
              <a:rPr lang="en-US" dirty="0">
                <a:solidFill>
                  <a:srgbClr val="274E13"/>
                </a:solidFill>
                <a:latin typeface="Arial" panose="020B0604020202020204" pitchFamily="34" charset="0"/>
              </a:rPr>
              <a:t>for(j=65;j&lt;=</a:t>
            </a:r>
            <a:r>
              <a:rPr lang="en-US" dirty="0" err="1">
                <a:solidFill>
                  <a:srgbClr val="274E13"/>
                </a:solidFill>
                <a:latin typeface="Arial" panose="020B0604020202020204" pitchFamily="34" charset="0"/>
              </a:rPr>
              <a:t>i;j</a:t>
            </a:r>
            <a:r>
              <a:rPr lang="en-US" dirty="0">
                <a:solidFill>
                  <a:srgbClr val="274E13"/>
                </a:solidFill>
                <a:latin typeface="Arial" panose="020B0604020202020204" pitchFamily="34" charset="0"/>
              </a:rPr>
              <a:t>++) {</a:t>
            </a:r>
            <a:r>
              <a:rPr lang="en-US" dirty="0"/>
              <a:t/>
            </a:r>
            <a:br>
              <a:rPr lang="en-US" dirty="0"/>
            </a:br>
            <a:r>
              <a:rPr lang="en-US" dirty="0">
                <a:solidFill>
                  <a:srgbClr val="274E13"/>
                </a:solidFill>
                <a:latin typeface="Arial" panose="020B0604020202020204" pitchFamily="34" charset="0"/>
              </a:rPr>
              <a:t/>
            </a:r>
            <a:br>
              <a:rPr lang="en-US" dirty="0">
                <a:solidFill>
                  <a:srgbClr val="274E13"/>
                </a:solidFill>
                <a:latin typeface="Arial" panose="020B0604020202020204" pitchFamily="34" charset="0"/>
              </a:rPr>
            </a:br>
            <a:r>
              <a:rPr lang="en-US" dirty="0">
                <a:solidFill>
                  <a:srgbClr val="274E13"/>
                </a:solidFill>
                <a:latin typeface="Arial" panose="020B0604020202020204" pitchFamily="34" charset="0"/>
              </a:rPr>
              <a:t>printf("%c ",j);</a:t>
            </a:r>
            <a:r>
              <a:rPr lang="en-US" dirty="0"/>
              <a:t/>
            </a:r>
            <a:br>
              <a:rPr lang="en-US" dirty="0"/>
            </a:br>
            <a:r>
              <a:rPr lang="en-US" dirty="0">
                <a:solidFill>
                  <a:srgbClr val="274E13"/>
                </a:solidFill>
                <a:latin typeface="Arial" panose="020B0604020202020204" pitchFamily="34" charset="0"/>
              </a:rPr>
              <a:t/>
            </a:r>
            <a:br>
              <a:rPr lang="en-US" dirty="0">
                <a:solidFill>
                  <a:srgbClr val="274E13"/>
                </a:solidFill>
                <a:latin typeface="Arial" panose="020B0604020202020204" pitchFamily="34" charset="0"/>
              </a:rPr>
            </a:br>
            <a:r>
              <a:rPr lang="en-US" dirty="0">
                <a:solidFill>
                  <a:srgbClr val="274E13"/>
                </a:solidFill>
                <a:latin typeface="Arial" panose="020B0604020202020204" pitchFamily="34" charset="0"/>
              </a:rPr>
              <a:t>}</a:t>
            </a:r>
            <a:endParaRPr lang="en-US" dirty="0"/>
          </a:p>
        </p:txBody>
      </p:sp>
      <p:pic>
        <p:nvPicPr>
          <p:cNvPr id="5" name="Picture 4"/>
          <p:cNvPicPr>
            <a:picLocks noChangeAspect="1"/>
          </p:cNvPicPr>
          <p:nvPr/>
        </p:nvPicPr>
        <p:blipFill>
          <a:blip r:embed="rId2"/>
          <a:stretch>
            <a:fillRect/>
          </a:stretch>
        </p:blipFill>
        <p:spPr>
          <a:xfrm>
            <a:off x="8118670" y="4160658"/>
            <a:ext cx="3943350" cy="2533650"/>
          </a:xfrm>
          <a:prstGeom prst="rect">
            <a:avLst/>
          </a:prstGeom>
        </p:spPr>
      </p:pic>
      <p:sp>
        <p:nvSpPr>
          <p:cNvPr id="4" name="Text Placeholder 3"/>
          <p:cNvSpPr>
            <a:spLocks noGrp="1"/>
          </p:cNvSpPr>
          <p:nvPr>
            <p:ph type="body" sz="half" idx="2"/>
          </p:nvPr>
        </p:nvSpPr>
        <p:spPr/>
        <p:txBody>
          <a:bodyPr/>
          <a:lstStyle/>
          <a:p>
            <a:r>
              <a:rPr lang="en-US" dirty="0"/>
              <a:t>Write a program to produce the following output:</a:t>
            </a:r>
          </a:p>
          <a:p>
            <a:endParaRPr lang="en-US" dirty="0"/>
          </a:p>
        </p:txBody>
      </p:sp>
      <p:sp>
        <p:nvSpPr>
          <p:cNvPr id="2" name="Title 1"/>
          <p:cNvSpPr>
            <a:spLocks noGrp="1"/>
          </p:cNvSpPr>
          <p:nvPr>
            <p:ph type="title"/>
          </p:nvPr>
        </p:nvSpPr>
        <p:spPr/>
        <p:txBody>
          <a:bodyPr/>
          <a:lstStyle/>
          <a:p>
            <a:r>
              <a:rPr lang="en-US" dirty="0" smtClean="0"/>
              <a:t>Example</a:t>
            </a:r>
            <a:endParaRPr lang="en-US" dirty="0"/>
          </a:p>
        </p:txBody>
      </p:sp>
    </p:spTree>
    <p:extLst>
      <p:ext uri="{BB962C8B-B14F-4D97-AF65-F5344CB8AC3E}">
        <p14:creationId xmlns:p14="http://schemas.microsoft.com/office/powerpoint/2010/main" val="29507030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362200"/>
            <a:ext cx="10515600" cy="1145224"/>
          </a:xfrm>
        </p:spPr>
        <p:txBody>
          <a:bodyPr>
            <a:normAutofit fontScale="90000"/>
          </a:bodyPr>
          <a:lstStyle/>
          <a:p>
            <a:pPr algn="ctr"/>
            <a:r>
              <a:rPr lang="en-US">
                <a:solidFill>
                  <a:schemeClr val="tx1"/>
                </a:solidFill>
              </a:rPr>
              <a:t>Class </a:t>
            </a:r>
            <a:r>
              <a:rPr lang="en-US" smtClean="0">
                <a:solidFill>
                  <a:schemeClr val="tx1"/>
                </a:solidFill>
              </a:rPr>
              <a:t>21</a:t>
            </a:r>
            <a:r>
              <a:rPr lang="en-US" dirty="0">
                <a:solidFill>
                  <a:schemeClr val="tx1"/>
                </a:solidFill>
              </a:rPr>
              <a:t/>
            </a:r>
            <a:br>
              <a:rPr lang="en-US" dirty="0">
                <a:solidFill>
                  <a:schemeClr val="tx1"/>
                </a:solidFill>
              </a:rPr>
            </a:br>
            <a:endParaRPr lang="en-US" dirty="0">
              <a:solidFill>
                <a:schemeClr val="tx1"/>
              </a:solidFill>
            </a:endParaRPr>
          </a:p>
        </p:txBody>
      </p:sp>
    </p:spTree>
    <p:extLst>
      <p:ext uri="{BB962C8B-B14F-4D97-AF65-F5344CB8AC3E}">
        <p14:creationId xmlns:p14="http://schemas.microsoft.com/office/powerpoint/2010/main" val="6718269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Array</a:t>
            </a:r>
            <a:endParaRPr lang="en-US" dirty="0"/>
          </a:p>
        </p:txBody>
      </p:sp>
      <p:sp>
        <p:nvSpPr>
          <p:cNvPr id="7" name="Content Placeholder 6"/>
          <p:cNvSpPr>
            <a:spLocks noGrp="1"/>
          </p:cNvSpPr>
          <p:nvPr>
            <p:ph idx="1"/>
          </p:nvPr>
        </p:nvSpPr>
        <p:spPr/>
        <p:txBody>
          <a:bodyPr/>
          <a:lstStyle/>
          <a:p>
            <a:r>
              <a:rPr lang="en-US" dirty="0" smtClean="0"/>
              <a:t>A array is a collection of two or more adjacent memory cells called array element.</a:t>
            </a:r>
          </a:p>
          <a:p>
            <a:r>
              <a:rPr lang="en-US" dirty="0" smtClean="0"/>
              <a:t>We must have to declare the array in memory with particular data types.</a:t>
            </a:r>
          </a:p>
          <a:p>
            <a:pPr lvl="1"/>
            <a:r>
              <a:rPr lang="en-US" dirty="0" smtClean="0"/>
              <a:t>double x[8]</a:t>
            </a:r>
          </a:p>
          <a:p>
            <a:pPr lvl="1"/>
            <a:r>
              <a:rPr lang="en-US" dirty="0" smtClean="0"/>
              <a:t>In which we instruct the compiler to associate eight memory cell with the name of X.</a:t>
            </a:r>
          </a:p>
        </p:txBody>
      </p:sp>
      <p:graphicFrame>
        <p:nvGraphicFramePr>
          <p:cNvPr id="8" name="Table 7"/>
          <p:cNvGraphicFramePr>
            <a:graphicFrameLocks noGrp="1"/>
          </p:cNvGraphicFramePr>
          <p:nvPr>
            <p:extLst>
              <p:ext uri="{D42A27DB-BD31-4B8C-83A1-F6EECF244321}">
                <p14:modId xmlns:p14="http://schemas.microsoft.com/office/powerpoint/2010/main" val="130031833"/>
              </p:ext>
            </p:extLst>
          </p:nvPr>
        </p:nvGraphicFramePr>
        <p:xfrm>
          <a:off x="3103418" y="5347084"/>
          <a:ext cx="8128000" cy="370840"/>
        </p:xfrm>
        <a:graphic>
          <a:graphicData uri="http://schemas.openxmlformats.org/drawingml/2006/table">
            <a:tbl>
              <a:tblPr firstRow="1" bandRow="1">
                <a:tableStyleId>{5C22544A-7EE6-4342-B048-85BDC9FD1C3A}</a:tableStyleId>
              </a:tblPr>
              <a:tblGrid>
                <a:gridCol w="1016000"/>
                <a:gridCol w="1016000"/>
                <a:gridCol w="1016000"/>
                <a:gridCol w="1016000"/>
                <a:gridCol w="1016000"/>
                <a:gridCol w="1016000"/>
                <a:gridCol w="1016000"/>
                <a:gridCol w="1016000"/>
              </a:tblGrid>
              <a:tr h="370840">
                <a:tc>
                  <a:txBody>
                    <a:bodyPr/>
                    <a:lstStyle/>
                    <a:p>
                      <a:r>
                        <a:rPr lang="en-US" dirty="0" smtClean="0"/>
                        <a:t>16.0</a:t>
                      </a:r>
                      <a:endParaRPr lang="en-US" dirty="0"/>
                    </a:p>
                  </a:txBody>
                  <a:tcPr/>
                </a:tc>
                <a:tc>
                  <a:txBody>
                    <a:bodyPr/>
                    <a:lstStyle/>
                    <a:p>
                      <a:r>
                        <a:rPr lang="en-US" dirty="0" smtClean="0"/>
                        <a:t>12.0</a:t>
                      </a:r>
                      <a:endParaRPr lang="en-US" dirty="0"/>
                    </a:p>
                  </a:txBody>
                  <a:tcPr/>
                </a:tc>
                <a:tc>
                  <a:txBody>
                    <a:bodyPr/>
                    <a:lstStyle/>
                    <a:p>
                      <a:r>
                        <a:rPr lang="en-US" dirty="0" smtClean="0"/>
                        <a:t>13.0</a:t>
                      </a:r>
                      <a:endParaRPr lang="en-US" dirty="0"/>
                    </a:p>
                  </a:txBody>
                  <a:tcPr/>
                </a:tc>
                <a:tc>
                  <a:txBody>
                    <a:bodyPr/>
                    <a:lstStyle/>
                    <a:p>
                      <a:r>
                        <a:rPr lang="en-US" dirty="0" smtClean="0"/>
                        <a:t>3.0</a:t>
                      </a:r>
                      <a:endParaRPr lang="en-US" dirty="0"/>
                    </a:p>
                  </a:txBody>
                  <a:tcPr/>
                </a:tc>
                <a:tc>
                  <a:txBody>
                    <a:bodyPr/>
                    <a:lstStyle/>
                    <a:p>
                      <a:r>
                        <a:rPr lang="en-US" dirty="0" smtClean="0"/>
                        <a:t>45.0</a:t>
                      </a:r>
                      <a:endParaRPr lang="en-US" dirty="0"/>
                    </a:p>
                  </a:txBody>
                  <a:tcPr/>
                </a:tc>
                <a:tc>
                  <a:txBody>
                    <a:bodyPr/>
                    <a:lstStyle/>
                    <a:p>
                      <a:r>
                        <a:rPr lang="en-US" dirty="0" smtClean="0"/>
                        <a:t>29.0</a:t>
                      </a:r>
                      <a:endParaRPr lang="en-US" dirty="0"/>
                    </a:p>
                  </a:txBody>
                  <a:tcPr/>
                </a:tc>
                <a:tc>
                  <a:txBody>
                    <a:bodyPr/>
                    <a:lstStyle/>
                    <a:p>
                      <a:r>
                        <a:rPr lang="en-US" dirty="0" smtClean="0"/>
                        <a:t>19.0</a:t>
                      </a:r>
                      <a:endParaRPr lang="en-US" dirty="0"/>
                    </a:p>
                  </a:txBody>
                  <a:tcPr/>
                </a:tc>
                <a:tc>
                  <a:txBody>
                    <a:bodyPr/>
                    <a:lstStyle/>
                    <a:p>
                      <a:r>
                        <a:rPr lang="en-US" dirty="0" smtClean="0"/>
                        <a:t>59.0</a:t>
                      </a:r>
                      <a:endParaRPr lang="en-US" dirty="0"/>
                    </a:p>
                  </a:txBody>
                  <a:tcPr/>
                </a:tc>
              </a:tr>
            </a:tbl>
          </a:graphicData>
        </a:graphic>
      </p:graphicFrame>
      <p:sp>
        <p:nvSpPr>
          <p:cNvPr id="9" name="TextBox 8"/>
          <p:cNvSpPr txBox="1"/>
          <p:nvPr/>
        </p:nvSpPr>
        <p:spPr>
          <a:xfrm>
            <a:off x="5301673" y="4858328"/>
            <a:ext cx="3509818" cy="369332"/>
          </a:xfrm>
          <a:prstGeom prst="rect">
            <a:avLst/>
          </a:prstGeom>
          <a:noFill/>
        </p:spPr>
        <p:txBody>
          <a:bodyPr wrap="square" rtlCol="0">
            <a:spAutoFit/>
          </a:bodyPr>
          <a:lstStyle/>
          <a:p>
            <a:r>
              <a:rPr lang="en-US" dirty="0" smtClean="0">
                <a:solidFill>
                  <a:schemeClr val="tx2">
                    <a:lumMod val="75000"/>
                    <a:lumOff val="25000"/>
                  </a:schemeClr>
                </a:solidFill>
              </a:rPr>
              <a:t>8 size array with double data type</a:t>
            </a:r>
            <a:endParaRPr lang="en-US" dirty="0">
              <a:solidFill>
                <a:schemeClr val="tx2">
                  <a:lumMod val="75000"/>
                  <a:lumOff val="25000"/>
                </a:schemeClr>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3576016985"/>
              </p:ext>
            </p:extLst>
          </p:nvPr>
        </p:nvGraphicFramePr>
        <p:xfrm>
          <a:off x="3144981" y="5785812"/>
          <a:ext cx="8128000" cy="370840"/>
        </p:xfrm>
        <a:graphic>
          <a:graphicData uri="http://schemas.openxmlformats.org/drawingml/2006/table">
            <a:tbl>
              <a:tblPr firstRow="1" bandRow="1">
                <a:tableStyleId>{5C22544A-7EE6-4342-B048-85BDC9FD1C3A}</a:tableStyleId>
              </a:tblPr>
              <a:tblGrid>
                <a:gridCol w="1016000"/>
                <a:gridCol w="1016000"/>
                <a:gridCol w="1016000"/>
                <a:gridCol w="1016000"/>
                <a:gridCol w="1016000"/>
                <a:gridCol w="1016000"/>
                <a:gridCol w="1016000"/>
                <a:gridCol w="1016000"/>
              </a:tblGrid>
              <a:tr h="370840">
                <a:tc>
                  <a:txBody>
                    <a:bodyPr/>
                    <a:lstStyle/>
                    <a:p>
                      <a:r>
                        <a:rPr lang="en-US" b="0" dirty="0" smtClean="0">
                          <a:solidFill>
                            <a:schemeClr val="tx2">
                              <a:lumMod val="75000"/>
                              <a:lumOff val="25000"/>
                            </a:schemeClr>
                          </a:solidFill>
                        </a:rPr>
                        <a:t>X[0]</a:t>
                      </a:r>
                      <a:endParaRPr lang="en-US" b="0" dirty="0">
                        <a:solidFill>
                          <a:schemeClr val="tx2">
                            <a:lumMod val="75000"/>
                            <a:lumOff val="25000"/>
                          </a:schemeClr>
                        </a:solidFill>
                      </a:endParaRPr>
                    </a:p>
                  </a:txBody>
                  <a:tcPr>
                    <a:solidFill>
                      <a:schemeClr val="bg1"/>
                    </a:solidFill>
                  </a:tcPr>
                </a:tc>
                <a:tc>
                  <a:txBody>
                    <a:bodyPr/>
                    <a:lstStyle/>
                    <a:p>
                      <a:r>
                        <a:rPr lang="en-US" b="0" dirty="0" smtClean="0">
                          <a:solidFill>
                            <a:schemeClr val="tx2">
                              <a:lumMod val="75000"/>
                              <a:lumOff val="25000"/>
                            </a:schemeClr>
                          </a:solidFill>
                        </a:rPr>
                        <a:t>X[1]</a:t>
                      </a:r>
                      <a:endParaRPr lang="en-US" b="0" dirty="0">
                        <a:solidFill>
                          <a:schemeClr val="tx2">
                            <a:lumMod val="75000"/>
                            <a:lumOff val="25000"/>
                          </a:schemeClr>
                        </a:solidFill>
                      </a:endParaRPr>
                    </a:p>
                  </a:txBody>
                  <a:tcPr>
                    <a:solidFill>
                      <a:schemeClr val="bg1"/>
                    </a:solidFill>
                  </a:tcPr>
                </a:tc>
                <a:tc>
                  <a:txBody>
                    <a:bodyPr/>
                    <a:lstStyle/>
                    <a:p>
                      <a:r>
                        <a:rPr lang="en-US" b="0" dirty="0" smtClean="0">
                          <a:solidFill>
                            <a:schemeClr val="tx2">
                              <a:lumMod val="75000"/>
                              <a:lumOff val="25000"/>
                            </a:schemeClr>
                          </a:solidFill>
                        </a:rPr>
                        <a:t>X[2]</a:t>
                      </a:r>
                      <a:endParaRPr lang="en-US" b="0" dirty="0">
                        <a:solidFill>
                          <a:schemeClr val="tx2">
                            <a:lumMod val="75000"/>
                            <a:lumOff val="25000"/>
                          </a:schemeClr>
                        </a:solidFill>
                      </a:endParaRPr>
                    </a:p>
                  </a:txBody>
                  <a:tcPr>
                    <a:solidFill>
                      <a:schemeClr val="bg1"/>
                    </a:solidFill>
                  </a:tcPr>
                </a:tc>
                <a:tc>
                  <a:txBody>
                    <a:bodyPr/>
                    <a:lstStyle/>
                    <a:p>
                      <a:r>
                        <a:rPr lang="en-US" b="0" dirty="0" smtClean="0">
                          <a:solidFill>
                            <a:schemeClr val="tx2">
                              <a:lumMod val="75000"/>
                              <a:lumOff val="25000"/>
                            </a:schemeClr>
                          </a:solidFill>
                        </a:rPr>
                        <a:t>X[3]</a:t>
                      </a:r>
                      <a:endParaRPr lang="en-US" b="0" dirty="0">
                        <a:solidFill>
                          <a:schemeClr val="tx2">
                            <a:lumMod val="75000"/>
                            <a:lumOff val="25000"/>
                          </a:schemeClr>
                        </a:solidFill>
                      </a:endParaRPr>
                    </a:p>
                  </a:txBody>
                  <a:tcPr>
                    <a:solidFill>
                      <a:schemeClr val="bg1"/>
                    </a:solidFill>
                  </a:tcPr>
                </a:tc>
                <a:tc>
                  <a:txBody>
                    <a:bodyPr/>
                    <a:lstStyle/>
                    <a:p>
                      <a:r>
                        <a:rPr lang="en-US" b="0" dirty="0" smtClean="0">
                          <a:solidFill>
                            <a:schemeClr val="tx2">
                              <a:lumMod val="75000"/>
                              <a:lumOff val="25000"/>
                            </a:schemeClr>
                          </a:solidFill>
                        </a:rPr>
                        <a:t>X[4]</a:t>
                      </a:r>
                      <a:endParaRPr lang="en-US" b="0" dirty="0">
                        <a:solidFill>
                          <a:schemeClr val="tx2">
                            <a:lumMod val="75000"/>
                            <a:lumOff val="25000"/>
                          </a:schemeClr>
                        </a:solidFill>
                      </a:endParaRPr>
                    </a:p>
                  </a:txBody>
                  <a:tcPr>
                    <a:solidFill>
                      <a:schemeClr val="bg1"/>
                    </a:solidFill>
                  </a:tcPr>
                </a:tc>
                <a:tc>
                  <a:txBody>
                    <a:bodyPr/>
                    <a:lstStyle/>
                    <a:p>
                      <a:r>
                        <a:rPr lang="en-US" b="0" dirty="0" smtClean="0">
                          <a:solidFill>
                            <a:schemeClr val="tx2">
                              <a:lumMod val="75000"/>
                              <a:lumOff val="25000"/>
                            </a:schemeClr>
                          </a:solidFill>
                        </a:rPr>
                        <a:t>X[5]</a:t>
                      </a:r>
                      <a:endParaRPr lang="en-US" b="0" dirty="0">
                        <a:solidFill>
                          <a:schemeClr val="tx2">
                            <a:lumMod val="75000"/>
                            <a:lumOff val="25000"/>
                          </a:schemeClr>
                        </a:solidFill>
                      </a:endParaRPr>
                    </a:p>
                  </a:txBody>
                  <a:tcPr>
                    <a:solidFill>
                      <a:schemeClr val="bg1"/>
                    </a:solidFill>
                  </a:tcPr>
                </a:tc>
                <a:tc>
                  <a:txBody>
                    <a:bodyPr/>
                    <a:lstStyle/>
                    <a:p>
                      <a:r>
                        <a:rPr lang="en-US" b="0" dirty="0" smtClean="0">
                          <a:solidFill>
                            <a:schemeClr val="tx2">
                              <a:lumMod val="75000"/>
                              <a:lumOff val="25000"/>
                            </a:schemeClr>
                          </a:solidFill>
                        </a:rPr>
                        <a:t>X[6]</a:t>
                      </a:r>
                      <a:endParaRPr lang="en-US" b="0" dirty="0">
                        <a:solidFill>
                          <a:schemeClr val="tx2">
                            <a:lumMod val="75000"/>
                            <a:lumOff val="25000"/>
                          </a:schemeClr>
                        </a:solidFill>
                      </a:endParaRPr>
                    </a:p>
                  </a:txBody>
                  <a:tcPr>
                    <a:solidFill>
                      <a:schemeClr val="bg1"/>
                    </a:solidFill>
                  </a:tcPr>
                </a:tc>
                <a:tc>
                  <a:txBody>
                    <a:bodyPr/>
                    <a:lstStyle/>
                    <a:p>
                      <a:r>
                        <a:rPr lang="en-US" b="0" dirty="0" smtClean="0">
                          <a:solidFill>
                            <a:schemeClr val="tx2">
                              <a:lumMod val="75000"/>
                              <a:lumOff val="25000"/>
                            </a:schemeClr>
                          </a:solidFill>
                        </a:rPr>
                        <a:t>X[7]</a:t>
                      </a:r>
                      <a:endParaRPr lang="en-US" b="0" dirty="0">
                        <a:solidFill>
                          <a:schemeClr val="tx2">
                            <a:lumMod val="75000"/>
                            <a:lumOff val="25000"/>
                          </a:schemeClr>
                        </a:solidFill>
                      </a:endParaRPr>
                    </a:p>
                  </a:txBody>
                  <a:tcPr>
                    <a:solidFill>
                      <a:schemeClr val="bg1"/>
                    </a:solidFill>
                  </a:tcPr>
                </a:tc>
              </a:tr>
            </a:tbl>
          </a:graphicData>
        </a:graphic>
      </p:graphicFrame>
    </p:spTree>
    <p:extLst>
      <p:ext uri="{BB962C8B-B14F-4D97-AF65-F5344CB8AC3E}">
        <p14:creationId xmlns:p14="http://schemas.microsoft.com/office/powerpoint/2010/main" val="25311525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Arrays</a:t>
            </a:r>
            <a:endParaRPr lang="en-US" dirty="0"/>
          </a:p>
        </p:txBody>
      </p:sp>
      <p:sp>
        <p:nvSpPr>
          <p:cNvPr id="6" name="Rectangle 5"/>
          <p:cNvSpPr/>
          <p:nvPr/>
        </p:nvSpPr>
        <p:spPr>
          <a:xfrm>
            <a:off x="5626149" y="1613497"/>
            <a:ext cx="2709268"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What are </a:t>
            </a:r>
            <a:r>
              <a:rPr lang="en-US" sz="2400" b="1" dirty="0" smtClean="0">
                <a:latin typeface="Times New Roman" panose="02020603050405020304" pitchFamily="18" charset="0"/>
                <a:cs typeface="Times New Roman" panose="02020603050405020304" pitchFamily="18" charset="0"/>
              </a:rPr>
              <a:t>Arrays ? </a:t>
            </a:r>
            <a:endParaRPr lang="en-US" sz="2400" b="1" dirty="0">
              <a:latin typeface="Times New Roman" panose="02020603050405020304" pitchFamily="18" charset="0"/>
              <a:cs typeface="Times New Roman" panose="02020603050405020304" pitchFamily="18" charset="0"/>
            </a:endParaRPr>
          </a:p>
        </p:txBody>
      </p:sp>
      <p:graphicFrame>
        <p:nvGraphicFramePr>
          <p:cNvPr id="8" name="Diagram 7"/>
          <p:cNvGraphicFramePr/>
          <p:nvPr>
            <p:extLst>
              <p:ext uri="{D42A27DB-BD31-4B8C-83A1-F6EECF244321}">
                <p14:modId xmlns:p14="http://schemas.microsoft.com/office/powerpoint/2010/main" val="1374187476"/>
              </p:ext>
            </p:extLst>
          </p:nvPr>
        </p:nvGraphicFramePr>
        <p:xfrm>
          <a:off x="606458" y="2630155"/>
          <a:ext cx="8113336" cy="30542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p:cNvPicPr>
            <a:picLocks noChangeAspect="1"/>
          </p:cNvPicPr>
          <p:nvPr/>
        </p:nvPicPr>
        <p:blipFill>
          <a:blip r:embed="rId7"/>
          <a:stretch>
            <a:fillRect/>
          </a:stretch>
        </p:blipFill>
        <p:spPr>
          <a:xfrm>
            <a:off x="8875346" y="3220727"/>
            <a:ext cx="2828925" cy="2000250"/>
          </a:xfrm>
          <a:prstGeom prst="rect">
            <a:avLst/>
          </a:prstGeom>
        </p:spPr>
      </p:pic>
    </p:spTree>
    <p:extLst>
      <p:ext uri="{BB962C8B-B14F-4D97-AF65-F5344CB8AC3E}">
        <p14:creationId xmlns:p14="http://schemas.microsoft.com/office/powerpoint/2010/main" val="34269297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a:t>
            </a:r>
            <a:endParaRPr lang="en-US" dirty="0"/>
          </a:p>
        </p:txBody>
      </p:sp>
      <p:pic>
        <p:nvPicPr>
          <p:cNvPr id="3" name="Picture 2"/>
          <p:cNvPicPr>
            <a:picLocks noChangeAspect="1"/>
          </p:cNvPicPr>
          <p:nvPr/>
        </p:nvPicPr>
        <p:blipFill>
          <a:blip r:embed="rId2"/>
          <a:stretch>
            <a:fillRect/>
          </a:stretch>
        </p:blipFill>
        <p:spPr>
          <a:xfrm>
            <a:off x="4233421" y="2248050"/>
            <a:ext cx="4724400" cy="2105025"/>
          </a:xfrm>
          <a:prstGeom prst="rect">
            <a:avLst/>
          </a:prstGeom>
        </p:spPr>
      </p:pic>
      <p:sp>
        <p:nvSpPr>
          <p:cNvPr id="4" name="Rectangle 3"/>
          <p:cNvSpPr/>
          <p:nvPr/>
        </p:nvSpPr>
        <p:spPr>
          <a:xfrm>
            <a:off x="2718062" y="4353075"/>
            <a:ext cx="9140858" cy="646331"/>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An array is a variable that can store multiple values. For example, if you want to store 100 integers, you can create an array for it.</a:t>
            </a:r>
          </a:p>
        </p:txBody>
      </p:sp>
      <p:pic>
        <p:nvPicPr>
          <p:cNvPr id="5" name="Picture 4"/>
          <p:cNvPicPr>
            <a:picLocks noChangeAspect="1"/>
          </p:cNvPicPr>
          <p:nvPr/>
        </p:nvPicPr>
        <p:blipFill>
          <a:blip r:embed="rId3"/>
          <a:stretch>
            <a:fillRect/>
          </a:stretch>
        </p:blipFill>
        <p:spPr>
          <a:xfrm>
            <a:off x="5933732" y="5236884"/>
            <a:ext cx="2136117" cy="654868"/>
          </a:xfrm>
          <a:prstGeom prst="rect">
            <a:avLst/>
          </a:prstGeom>
        </p:spPr>
      </p:pic>
    </p:spTree>
    <p:extLst>
      <p:ext uri="{BB962C8B-B14F-4D97-AF65-F5344CB8AC3E}">
        <p14:creationId xmlns:p14="http://schemas.microsoft.com/office/powerpoint/2010/main" val="2399468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en-US" smtClean="0"/>
              <a:t>Arrays</a:t>
            </a:r>
          </a:p>
        </p:txBody>
      </p:sp>
      <p:sp>
        <p:nvSpPr>
          <p:cNvPr id="5123" name="Rectangle 3"/>
          <p:cNvSpPr>
            <a:spLocks noGrp="1" noChangeArrowheads="1"/>
          </p:cNvSpPr>
          <p:nvPr>
            <p:ph type="body" idx="1"/>
          </p:nvPr>
        </p:nvSpPr>
        <p:spPr>
          <a:xfrm>
            <a:off x="1229170" y="1568452"/>
            <a:ext cx="8229600" cy="4953000"/>
          </a:xfrm>
        </p:spPr>
        <p:txBody>
          <a:bodyPr>
            <a:normAutofit fontScale="92500" lnSpcReduction="10000"/>
          </a:bodyPr>
          <a:lstStyle/>
          <a:p>
            <a:pPr eaLnBrk="1" hangingPunct="1">
              <a:lnSpc>
                <a:spcPct val="90000"/>
              </a:lnSpc>
            </a:pPr>
            <a:r>
              <a:rPr lang="en-US" altLang="en-US" sz="2000" i="1" dirty="0"/>
              <a:t>An array is a collection of variables of </a:t>
            </a:r>
          </a:p>
          <a:p>
            <a:pPr eaLnBrk="1" hangingPunct="1">
              <a:lnSpc>
                <a:spcPct val="90000"/>
              </a:lnSpc>
              <a:buFont typeface="Wingdings" panose="05000000000000000000" pitchFamily="2" charset="2"/>
              <a:buNone/>
            </a:pPr>
            <a:r>
              <a:rPr lang="en-US" altLang="en-US" sz="2000" i="1" dirty="0"/>
              <a:t>	a certain type, placed contiguously in </a:t>
            </a:r>
          </a:p>
          <a:p>
            <a:pPr eaLnBrk="1" hangingPunct="1">
              <a:lnSpc>
                <a:spcPct val="90000"/>
              </a:lnSpc>
              <a:buFont typeface="Wingdings" panose="05000000000000000000" pitchFamily="2" charset="2"/>
              <a:buNone/>
            </a:pPr>
            <a:r>
              <a:rPr lang="en-US" altLang="en-US" sz="2000" i="1" dirty="0"/>
              <a:t>	memory.</a:t>
            </a:r>
          </a:p>
          <a:p>
            <a:pPr eaLnBrk="1" hangingPunct="1">
              <a:lnSpc>
                <a:spcPct val="90000"/>
              </a:lnSpc>
            </a:pPr>
            <a:r>
              <a:rPr lang="en-US" altLang="en-US" sz="2000" dirty="0"/>
              <a:t>Array</a:t>
            </a:r>
          </a:p>
          <a:p>
            <a:pPr lvl="1" eaLnBrk="1" hangingPunct="1">
              <a:lnSpc>
                <a:spcPct val="90000"/>
              </a:lnSpc>
            </a:pPr>
            <a:r>
              <a:rPr lang="en-US" altLang="en-US" sz="2200" dirty="0"/>
              <a:t>Group of consecutive memory locations </a:t>
            </a:r>
          </a:p>
          <a:p>
            <a:pPr lvl="1" eaLnBrk="1" hangingPunct="1">
              <a:lnSpc>
                <a:spcPct val="90000"/>
              </a:lnSpc>
            </a:pPr>
            <a:r>
              <a:rPr lang="en-US" altLang="en-US" sz="2200" dirty="0"/>
              <a:t>Same name and type</a:t>
            </a:r>
          </a:p>
          <a:p>
            <a:pPr eaLnBrk="1" hangingPunct="1">
              <a:lnSpc>
                <a:spcPct val="90000"/>
              </a:lnSpc>
            </a:pPr>
            <a:r>
              <a:rPr lang="en-US" altLang="en-US" sz="2000" dirty="0"/>
              <a:t>To refer to an element, specify</a:t>
            </a:r>
          </a:p>
          <a:p>
            <a:pPr lvl="1" eaLnBrk="1" hangingPunct="1">
              <a:lnSpc>
                <a:spcPct val="90000"/>
              </a:lnSpc>
            </a:pPr>
            <a:r>
              <a:rPr lang="en-US" altLang="en-US" sz="2200" dirty="0"/>
              <a:t>Array name</a:t>
            </a:r>
          </a:p>
          <a:p>
            <a:pPr lvl="1" eaLnBrk="1" hangingPunct="1">
              <a:lnSpc>
                <a:spcPct val="90000"/>
              </a:lnSpc>
            </a:pPr>
            <a:r>
              <a:rPr lang="en-US" altLang="en-US" sz="2200" dirty="0"/>
              <a:t>Position number</a:t>
            </a:r>
          </a:p>
          <a:p>
            <a:pPr eaLnBrk="1" hangingPunct="1">
              <a:lnSpc>
                <a:spcPct val="90000"/>
              </a:lnSpc>
            </a:pPr>
            <a:r>
              <a:rPr lang="en-US" altLang="en-US" sz="2000" dirty="0"/>
              <a:t>Format:</a:t>
            </a:r>
          </a:p>
          <a:p>
            <a:pPr lvl="2" eaLnBrk="1" hangingPunct="1">
              <a:lnSpc>
                <a:spcPct val="90000"/>
              </a:lnSpc>
              <a:buFont typeface="Wingdings" panose="05000000000000000000" pitchFamily="2" charset="2"/>
              <a:buNone/>
            </a:pPr>
            <a:r>
              <a:rPr lang="en-US" altLang="en-US" sz="1800" b="1" i="1" dirty="0" err="1"/>
              <a:t>arrayname</a:t>
            </a:r>
            <a:r>
              <a:rPr lang="en-US" altLang="en-US" sz="1500" b="1" dirty="0">
                <a:latin typeface="Lucida Console" panose="020B0609040504020204" pitchFamily="49" charset="0"/>
              </a:rPr>
              <a:t>[</a:t>
            </a:r>
            <a:r>
              <a:rPr lang="en-US" altLang="en-US" sz="1800" b="1" dirty="0"/>
              <a:t> </a:t>
            </a:r>
            <a:r>
              <a:rPr lang="en-US" altLang="en-US" sz="1800" b="1" i="1" dirty="0"/>
              <a:t>position number</a:t>
            </a:r>
            <a:r>
              <a:rPr lang="en-US" altLang="en-US" sz="1800" b="1" dirty="0"/>
              <a:t> </a:t>
            </a:r>
            <a:r>
              <a:rPr lang="en-US" altLang="en-US" sz="1500" b="1" dirty="0">
                <a:latin typeface="Lucida Console" panose="020B0609040504020204" pitchFamily="49" charset="0"/>
              </a:rPr>
              <a:t>]</a:t>
            </a:r>
          </a:p>
          <a:p>
            <a:pPr lvl="1" eaLnBrk="1" hangingPunct="1">
              <a:lnSpc>
                <a:spcPct val="90000"/>
              </a:lnSpc>
            </a:pPr>
            <a:r>
              <a:rPr lang="en-US" altLang="en-US" sz="2200" dirty="0"/>
              <a:t>First element at position </a:t>
            </a:r>
            <a:r>
              <a:rPr lang="en-US" altLang="en-US" sz="1700" dirty="0">
                <a:latin typeface="Lucida Console" panose="020B0609040504020204" pitchFamily="49" charset="0"/>
              </a:rPr>
              <a:t>0</a:t>
            </a:r>
          </a:p>
          <a:p>
            <a:pPr lvl="1" eaLnBrk="1" hangingPunct="1">
              <a:lnSpc>
                <a:spcPct val="90000"/>
              </a:lnSpc>
            </a:pPr>
            <a:r>
              <a:rPr lang="en-US" altLang="en-US" sz="1700" dirty="0">
                <a:latin typeface="Lucida Console" panose="020B0609040504020204" pitchFamily="49" charset="0"/>
              </a:rPr>
              <a:t>n</a:t>
            </a:r>
            <a:r>
              <a:rPr lang="en-US" altLang="en-US" sz="2200" dirty="0"/>
              <a:t> element array named </a:t>
            </a:r>
            <a:r>
              <a:rPr lang="en-US" altLang="en-US" sz="1700" dirty="0">
                <a:latin typeface="Lucida Console" panose="020B0609040504020204" pitchFamily="49" charset="0"/>
              </a:rPr>
              <a:t>c:</a:t>
            </a:r>
          </a:p>
          <a:p>
            <a:pPr lvl="2" eaLnBrk="1" hangingPunct="1">
              <a:lnSpc>
                <a:spcPct val="90000"/>
              </a:lnSpc>
            </a:pPr>
            <a:r>
              <a:rPr lang="en-US" altLang="en-US" sz="1500" dirty="0">
                <a:latin typeface="Lucida Console" panose="020B0609040504020204" pitchFamily="49" charset="0"/>
              </a:rPr>
              <a:t>c[ 0 ], c[ 1 ]...c[ n – 1 ]</a:t>
            </a:r>
          </a:p>
        </p:txBody>
      </p:sp>
      <p:grpSp>
        <p:nvGrpSpPr>
          <p:cNvPr id="5124" name="Group 4"/>
          <p:cNvGrpSpPr>
            <a:grpSpLocks/>
          </p:cNvGrpSpPr>
          <p:nvPr/>
        </p:nvGrpSpPr>
        <p:grpSpPr bwMode="auto">
          <a:xfrm>
            <a:off x="7620000" y="457201"/>
            <a:ext cx="2743200" cy="5813425"/>
            <a:chOff x="3936" y="220"/>
            <a:chExt cx="1728" cy="3662"/>
          </a:xfrm>
        </p:grpSpPr>
        <p:sp>
          <p:nvSpPr>
            <p:cNvPr id="5125" name="Rectangle 5"/>
            <p:cNvSpPr>
              <a:spLocks noChangeArrowheads="1"/>
            </p:cNvSpPr>
            <p:nvPr/>
          </p:nvSpPr>
          <p:spPr bwMode="auto">
            <a:xfrm>
              <a:off x="4055" y="220"/>
              <a:ext cx="1609"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a:solidFill>
                    <a:srgbClr val="000000"/>
                  </a:solidFill>
                  <a:latin typeface="Lucida Console" panose="020B0609040504020204" pitchFamily="49" charset="0"/>
                  <a:cs typeface="Times New Roman" panose="02020603050405020304" pitchFamily="18" charset="0"/>
                </a:rPr>
                <a:t>Name of array (Note that all elements of this array have the same name, c)</a:t>
              </a:r>
            </a:p>
            <a:p>
              <a:endParaRPr lang="en-US" altLang="en-US" sz="1600">
                <a:latin typeface="Lucida Console" panose="020B0609040504020204" pitchFamily="49" charset="0"/>
              </a:endParaRPr>
            </a:p>
          </p:txBody>
        </p:sp>
        <p:sp>
          <p:nvSpPr>
            <p:cNvPr id="5126" name="Rectangle 6"/>
            <p:cNvSpPr>
              <a:spLocks noChangeArrowheads="1"/>
            </p:cNvSpPr>
            <p:nvPr/>
          </p:nvSpPr>
          <p:spPr bwMode="auto">
            <a:xfrm>
              <a:off x="3936" y="3675"/>
              <a:ext cx="1513"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a:solidFill>
                    <a:srgbClr val="000000"/>
                  </a:solidFill>
                  <a:latin typeface="Lucida Console" panose="020B0609040504020204" pitchFamily="49" charset="0"/>
                  <a:cs typeface="Times New Roman" panose="02020603050405020304" pitchFamily="18" charset="0"/>
                </a:rPr>
                <a:t>Position number of the element within array c</a:t>
              </a:r>
              <a:endParaRPr lang="en-US" altLang="en-US" sz="1600">
                <a:latin typeface="Lucida Console" panose="020B0609040504020204" pitchFamily="49" charset="0"/>
              </a:endParaRPr>
            </a:p>
          </p:txBody>
        </p:sp>
        <p:sp>
          <p:nvSpPr>
            <p:cNvPr id="5127" name="Freeform 7"/>
            <p:cNvSpPr>
              <a:spLocks/>
            </p:cNvSpPr>
            <p:nvPr/>
          </p:nvSpPr>
          <p:spPr bwMode="auto">
            <a:xfrm>
              <a:off x="4147" y="3408"/>
              <a:ext cx="0" cy="231"/>
            </a:xfrm>
            <a:custGeom>
              <a:avLst/>
              <a:gdLst>
                <a:gd name="T0" fmla="*/ 0 w 20000"/>
                <a:gd name="T1" fmla="*/ 0 h 20000"/>
                <a:gd name="T2" fmla="*/ 0 w 20000"/>
                <a:gd name="T3" fmla="*/ 0 h 20000"/>
                <a:gd name="T4" fmla="*/ 0 60000 65536"/>
                <a:gd name="T5" fmla="*/ 0 60000 65536"/>
                <a:gd name="T6" fmla="*/ 0 w 20000"/>
                <a:gd name="T7" fmla="*/ 0 h 20000"/>
                <a:gd name="T8" fmla="*/ 0 w 20000"/>
                <a:gd name="T9" fmla="*/ 20000 h 20000"/>
              </a:gdLst>
              <a:ahLst/>
              <a:cxnLst>
                <a:cxn ang="T4">
                  <a:pos x="T0" y="T1"/>
                </a:cxn>
                <a:cxn ang="T5">
                  <a:pos x="T2" y="T3"/>
                </a:cxn>
              </a:cxnLst>
              <a:rect l="T6" t="T7" r="T8" b="T9"/>
              <a:pathLst>
                <a:path w="20000" h="20000">
                  <a:moveTo>
                    <a:pt x="0" y="0"/>
                  </a:moveTo>
                  <a:lnTo>
                    <a:pt x="0" y="19958"/>
                  </a:lnTo>
                </a:path>
              </a:pathLst>
            </a:custGeom>
            <a:noFill/>
            <a:ln w="3175">
              <a:solidFill>
                <a:srgbClr val="000000"/>
              </a:solidFill>
              <a:round/>
              <a:headEnd type="triangle" w="med" len="sm"/>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nvGrpSpPr>
            <p:cNvPr id="5128" name="Group 8"/>
            <p:cNvGrpSpPr>
              <a:grpSpLocks/>
            </p:cNvGrpSpPr>
            <p:nvPr/>
          </p:nvGrpSpPr>
          <p:grpSpPr bwMode="auto">
            <a:xfrm>
              <a:off x="4032" y="1070"/>
              <a:ext cx="1308" cy="2290"/>
              <a:chOff x="4032" y="1304"/>
              <a:chExt cx="1308" cy="2290"/>
            </a:xfrm>
          </p:grpSpPr>
          <p:grpSp>
            <p:nvGrpSpPr>
              <p:cNvPr id="5129" name="Group 9"/>
              <p:cNvGrpSpPr>
                <a:grpSpLocks/>
              </p:cNvGrpSpPr>
              <p:nvPr/>
            </p:nvGrpSpPr>
            <p:grpSpPr bwMode="auto">
              <a:xfrm>
                <a:off x="4528" y="1514"/>
                <a:ext cx="812" cy="2080"/>
                <a:chOff x="0" y="-2"/>
                <a:chExt cx="20000" cy="20004"/>
              </a:xfrm>
            </p:grpSpPr>
            <p:sp>
              <p:nvSpPr>
                <p:cNvPr id="5169" name="Freeform 10"/>
                <p:cNvSpPr>
                  <a:spLocks/>
                </p:cNvSpPr>
                <p:nvPr/>
              </p:nvSpPr>
              <p:spPr bwMode="auto">
                <a:xfrm>
                  <a:off x="0" y="10000"/>
                  <a:ext cx="20000" cy="1667"/>
                </a:xfrm>
                <a:custGeom>
                  <a:avLst/>
                  <a:gdLst>
                    <a:gd name="T0" fmla="*/ 19986 w 20000"/>
                    <a:gd name="T1" fmla="*/ 0 h 20000"/>
                    <a:gd name="T2" fmla="*/ 19986 w 20000"/>
                    <a:gd name="T3" fmla="*/ 1 h 20000"/>
                    <a:gd name="T4" fmla="*/ 0 w 20000"/>
                    <a:gd name="T5" fmla="*/ 1 h 20000"/>
                    <a:gd name="T6" fmla="*/ 0 w 20000"/>
                    <a:gd name="T7" fmla="*/ 0 h 20000"/>
                    <a:gd name="T8" fmla="*/ 1998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nvGrpSpPr>
                <p:cNvPr id="5170" name="Group 11"/>
                <p:cNvGrpSpPr>
                  <a:grpSpLocks/>
                </p:cNvGrpSpPr>
                <p:nvPr/>
              </p:nvGrpSpPr>
              <p:grpSpPr bwMode="auto">
                <a:xfrm>
                  <a:off x="0" y="-2"/>
                  <a:ext cx="20000" cy="20004"/>
                  <a:chOff x="0" y="0"/>
                  <a:chExt cx="20000" cy="20004"/>
                </a:xfrm>
              </p:grpSpPr>
              <p:sp>
                <p:nvSpPr>
                  <p:cNvPr id="5171" name="Freeform 12"/>
                  <p:cNvSpPr>
                    <a:spLocks/>
                  </p:cNvSpPr>
                  <p:nvPr/>
                </p:nvSpPr>
                <p:spPr bwMode="auto">
                  <a:xfrm>
                    <a:off x="0" y="0"/>
                    <a:ext cx="20000" cy="1667"/>
                  </a:xfrm>
                  <a:custGeom>
                    <a:avLst/>
                    <a:gdLst>
                      <a:gd name="T0" fmla="*/ 19986 w 20000"/>
                      <a:gd name="T1" fmla="*/ 0 h 20000"/>
                      <a:gd name="T2" fmla="*/ 19986 w 20000"/>
                      <a:gd name="T3" fmla="*/ 1 h 20000"/>
                      <a:gd name="T4" fmla="*/ 0 w 20000"/>
                      <a:gd name="T5" fmla="*/ 1 h 20000"/>
                      <a:gd name="T6" fmla="*/ 0 w 20000"/>
                      <a:gd name="T7" fmla="*/ 0 h 20000"/>
                      <a:gd name="T8" fmla="*/ 1998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72" name="Freeform 13"/>
                  <p:cNvSpPr>
                    <a:spLocks/>
                  </p:cNvSpPr>
                  <p:nvPr/>
                </p:nvSpPr>
                <p:spPr bwMode="auto">
                  <a:xfrm>
                    <a:off x="0" y="1667"/>
                    <a:ext cx="20000" cy="1667"/>
                  </a:xfrm>
                  <a:custGeom>
                    <a:avLst/>
                    <a:gdLst>
                      <a:gd name="T0" fmla="*/ 19986 w 20000"/>
                      <a:gd name="T1" fmla="*/ 0 h 20000"/>
                      <a:gd name="T2" fmla="*/ 19986 w 20000"/>
                      <a:gd name="T3" fmla="*/ 1 h 20000"/>
                      <a:gd name="T4" fmla="*/ 0 w 20000"/>
                      <a:gd name="T5" fmla="*/ 1 h 20000"/>
                      <a:gd name="T6" fmla="*/ 0 w 20000"/>
                      <a:gd name="T7" fmla="*/ 0 h 20000"/>
                      <a:gd name="T8" fmla="*/ 1998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73" name="Freeform 14"/>
                  <p:cNvSpPr>
                    <a:spLocks/>
                  </p:cNvSpPr>
                  <p:nvPr/>
                </p:nvSpPr>
                <p:spPr bwMode="auto">
                  <a:xfrm>
                    <a:off x="0" y="3334"/>
                    <a:ext cx="20000" cy="1667"/>
                  </a:xfrm>
                  <a:custGeom>
                    <a:avLst/>
                    <a:gdLst>
                      <a:gd name="T0" fmla="*/ 19986 w 20000"/>
                      <a:gd name="T1" fmla="*/ 0 h 20000"/>
                      <a:gd name="T2" fmla="*/ 19986 w 20000"/>
                      <a:gd name="T3" fmla="*/ 1 h 20000"/>
                      <a:gd name="T4" fmla="*/ 0 w 20000"/>
                      <a:gd name="T5" fmla="*/ 1 h 20000"/>
                      <a:gd name="T6" fmla="*/ 0 w 20000"/>
                      <a:gd name="T7" fmla="*/ 0 h 20000"/>
                      <a:gd name="T8" fmla="*/ 1998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74" name="Freeform 15"/>
                  <p:cNvSpPr>
                    <a:spLocks/>
                  </p:cNvSpPr>
                  <p:nvPr/>
                </p:nvSpPr>
                <p:spPr bwMode="auto">
                  <a:xfrm>
                    <a:off x="0" y="5001"/>
                    <a:ext cx="20000" cy="1667"/>
                  </a:xfrm>
                  <a:custGeom>
                    <a:avLst/>
                    <a:gdLst>
                      <a:gd name="T0" fmla="*/ 19986 w 20000"/>
                      <a:gd name="T1" fmla="*/ 0 h 20000"/>
                      <a:gd name="T2" fmla="*/ 19986 w 20000"/>
                      <a:gd name="T3" fmla="*/ 1 h 20000"/>
                      <a:gd name="T4" fmla="*/ 0 w 20000"/>
                      <a:gd name="T5" fmla="*/ 1 h 20000"/>
                      <a:gd name="T6" fmla="*/ 0 w 20000"/>
                      <a:gd name="T7" fmla="*/ 0 h 20000"/>
                      <a:gd name="T8" fmla="*/ 1998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75" name="Freeform 16"/>
                  <p:cNvSpPr>
                    <a:spLocks/>
                  </p:cNvSpPr>
                  <p:nvPr/>
                </p:nvSpPr>
                <p:spPr bwMode="auto">
                  <a:xfrm>
                    <a:off x="0" y="6668"/>
                    <a:ext cx="20000" cy="1667"/>
                  </a:xfrm>
                  <a:custGeom>
                    <a:avLst/>
                    <a:gdLst>
                      <a:gd name="T0" fmla="*/ 19986 w 20000"/>
                      <a:gd name="T1" fmla="*/ 0 h 20000"/>
                      <a:gd name="T2" fmla="*/ 19986 w 20000"/>
                      <a:gd name="T3" fmla="*/ 1 h 20000"/>
                      <a:gd name="T4" fmla="*/ 0 w 20000"/>
                      <a:gd name="T5" fmla="*/ 1 h 20000"/>
                      <a:gd name="T6" fmla="*/ 0 w 20000"/>
                      <a:gd name="T7" fmla="*/ 0 h 20000"/>
                      <a:gd name="T8" fmla="*/ 1998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76" name="Freeform 17"/>
                  <p:cNvSpPr>
                    <a:spLocks/>
                  </p:cNvSpPr>
                  <p:nvPr/>
                </p:nvSpPr>
                <p:spPr bwMode="auto">
                  <a:xfrm>
                    <a:off x="0" y="8335"/>
                    <a:ext cx="20000" cy="1667"/>
                  </a:xfrm>
                  <a:custGeom>
                    <a:avLst/>
                    <a:gdLst>
                      <a:gd name="T0" fmla="*/ 19986 w 20000"/>
                      <a:gd name="T1" fmla="*/ 0 h 20000"/>
                      <a:gd name="T2" fmla="*/ 19986 w 20000"/>
                      <a:gd name="T3" fmla="*/ 1 h 20000"/>
                      <a:gd name="T4" fmla="*/ 0 w 20000"/>
                      <a:gd name="T5" fmla="*/ 1 h 20000"/>
                      <a:gd name="T6" fmla="*/ 0 w 20000"/>
                      <a:gd name="T7" fmla="*/ 0 h 20000"/>
                      <a:gd name="T8" fmla="*/ 1998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77" name="Freeform 18"/>
                  <p:cNvSpPr>
                    <a:spLocks/>
                  </p:cNvSpPr>
                  <p:nvPr/>
                </p:nvSpPr>
                <p:spPr bwMode="auto">
                  <a:xfrm>
                    <a:off x="0" y="11669"/>
                    <a:ext cx="20000" cy="1667"/>
                  </a:xfrm>
                  <a:custGeom>
                    <a:avLst/>
                    <a:gdLst>
                      <a:gd name="T0" fmla="*/ 19986 w 20000"/>
                      <a:gd name="T1" fmla="*/ 0 h 20000"/>
                      <a:gd name="T2" fmla="*/ 19986 w 20000"/>
                      <a:gd name="T3" fmla="*/ 1 h 20000"/>
                      <a:gd name="T4" fmla="*/ 0 w 20000"/>
                      <a:gd name="T5" fmla="*/ 1 h 20000"/>
                      <a:gd name="T6" fmla="*/ 0 w 20000"/>
                      <a:gd name="T7" fmla="*/ 0 h 20000"/>
                      <a:gd name="T8" fmla="*/ 1998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78" name="Freeform 19"/>
                  <p:cNvSpPr>
                    <a:spLocks/>
                  </p:cNvSpPr>
                  <p:nvPr/>
                </p:nvSpPr>
                <p:spPr bwMode="auto">
                  <a:xfrm>
                    <a:off x="0" y="13336"/>
                    <a:ext cx="20000" cy="1667"/>
                  </a:xfrm>
                  <a:custGeom>
                    <a:avLst/>
                    <a:gdLst>
                      <a:gd name="T0" fmla="*/ 19986 w 20000"/>
                      <a:gd name="T1" fmla="*/ 0 h 20000"/>
                      <a:gd name="T2" fmla="*/ 19986 w 20000"/>
                      <a:gd name="T3" fmla="*/ 1 h 20000"/>
                      <a:gd name="T4" fmla="*/ 0 w 20000"/>
                      <a:gd name="T5" fmla="*/ 1 h 20000"/>
                      <a:gd name="T6" fmla="*/ 0 w 20000"/>
                      <a:gd name="T7" fmla="*/ 0 h 20000"/>
                      <a:gd name="T8" fmla="*/ 1998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79" name="Freeform 20"/>
                  <p:cNvSpPr>
                    <a:spLocks/>
                  </p:cNvSpPr>
                  <p:nvPr/>
                </p:nvSpPr>
                <p:spPr bwMode="auto">
                  <a:xfrm>
                    <a:off x="0" y="15003"/>
                    <a:ext cx="20000" cy="1667"/>
                  </a:xfrm>
                  <a:custGeom>
                    <a:avLst/>
                    <a:gdLst>
                      <a:gd name="T0" fmla="*/ 19986 w 20000"/>
                      <a:gd name="T1" fmla="*/ 0 h 20000"/>
                      <a:gd name="T2" fmla="*/ 19986 w 20000"/>
                      <a:gd name="T3" fmla="*/ 1 h 20000"/>
                      <a:gd name="T4" fmla="*/ 0 w 20000"/>
                      <a:gd name="T5" fmla="*/ 1 h 20000"/>
                      <a:gd name="T6" fmla="*/ 0 w 20000"/>
                      <a:gd name="T7" fmla="*/ 0 h 20000"/>
                      <a:gd name="T8" fmla="*/ 1998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80" name="Freeform 21"/>
                  <p:cNvSpPr>
                    <a:spLocks/>
                  </p:cNvSpPr>
                  <p:nvPr/>
                </p:nvSpPr>
                <p:spPr bwMode="auto">
                  <a:xfrm>
                    <a:off x="0" y="16670"/>
                    <a:ext cx="20000" cy="1667"/>
                  </a:xfrm>
                  <a:custGeom>
                    <a:avLst/>
                    <a:gdLst>
                      <a:gd name="T0" fmla="*/ 19986 w 20000"/>
                      <a:gd name="T1" fmla="*/ 0 h 20000"/>
                      <a:gd name="T2" fmla="*/ 19986 w 20000"/>
                      <a:gd name="T3" fmla="*/ 1 h 20000"/>
                      <a:gd name="T4" fmla="*/ 0 w 20000"/>
                      <a:gd name="T5" fmla="*/ 1 h 20000"/>
                      <a:gd name="T6" fmla="*/ 0 w 20000"/>
                      <a:gd name="T7" fmla="*/ 0 h 20000"/>
                      <a:gd name="T8" fmla="*/ 1998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81" name="Freeform 22"/>
                  <p:cNvSpPr>
                    <a:spLocks/>
                  </p:cNvSpPr>
                  <p:nvPr/>
                </p:nvSpPr>
                <p:spPr bwMode="auto">
                  <a:xfrm>
                    <a:off x="0" y="18337"/>
                    <a:ext cx="20000" cy="1667"/>
                  </a:xfrm>
                  <a:custGeom>
                    <a:avLst/>
                    <a:gdLst>
                      <a:gd name="T0" fmla="*/ 19986 w 20000"/>
                      <a:gd name="T1" fmla="*/ 0 h 20000"/>
                      <a:gd name="T2" fmla="*/ 19986 w 20000"/>
                      <a:gd name="T3" fmla="*/ 1 h 20000"/>
                      <a:gd name="T4" fmla="*/ 0 w 20000"/>
                      <a:gd name="T5" fmla="*/ 1 h 20000"/>
                      <a:gd name="T6" fmla="*/ 0 w 20000"/>
                      <a:gd name="T7" fmla="*/ 0 h 20000"/>
                      <a:gd name="T8" fmla="*/ 1998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sp>
            <p:nvSpPr>
              <p:cNvPr id="5130" name="Rectangle 23"/>
              <p:cNvSpPr>
                <a:spLocks noChangeArrowheads="1"/>
              </p:cNvSpPr>
              <p:nvPr/>
            </p:nvSpPr>
            <p:spPr bwMode="auto">
              <a:xfrm>
                <a:off x="4100" y="2579"/>
                <a:ext cx="293"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solidFill>
                      <a:srgbClr val="000000"/>
                    </a:solidFill>
                    <a:latin typeface="Lucida Console" panose="020B0609040504020204" pitchFamily="49" charset="0"/>
                    <a:cs typeface="Times New Roman" panose="02020603050405020304" pitchFamily="18" charset="0"/>
                  </a:rPr>
                  <a:t>c[6]</a:t>
                </a:r>
              </a:p>
              <a:p>
                <a:endParaRPr lang="en-US" altLang="en-US" sz="1200">
                  <a:latin typeface="Lucida Console" panose="020B0609040504020204" pitchFamily="49" charset="0"/>
                </a:endParaRPr>
              </a:p>
            </p:txBody>
          </p:sp>
          <p:sp>
            <p:nvSpPr>
              <p:cNvPr id="5131" name="Rectangle 24"/>
              <p:cNvSpPr>
                <a:spLocks noChangeArrowheads="1"/>
              </p:cNvSpPr>
              <p:nvPr/>
            </p:nvSpPr>
            <p:spPr bwMode="auto">
              <a:xfrm>
                <a:off x="4800" y="1539"/>
                <a:ext cx="225"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solidFill>
                      <a:srgbClr val="000000"/>
                    </a:solidFill>
                    <a:latin typeface="Lucida Console" panose="020B0609040504020204" pitchFamily="49" charset="0"/>
                    <a:cs typeface="Times New Roman" panose="02020603050405020304" pitchFamily="18" charset="0"/>
                  </a:rPr>
                  <a:t>-45</a:t>
                </a:r>
              </a:p>
              <a:p>
                <a:endParaRPr lang="en-US" altLang="en-US" sz="1200">
                  <a:latin typeface="Lucida Console" panose="020B0609040504020204" pitchFamily="49" charset="0"/>
                </a:endParaRPr>
              </a:p>
            </p:txBody>
          </p:sp>
          <p:sp>
            <p:nvSpPr>
              <p:cNvPr id="5132" name="Rectangle 25"/>
              <p:cNvSpPr>
                <a:spLocks noChangeArrowheads="1"/>
              </p:cNvSpPr>
              <p:nvPr/>
            </p:nvSpPr>
            <p:spPr bwMode="auto">
              <a:xfrm>
                <a:off x="4935" y="1712"/>
                <a:ext cx="90"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solidFill>
                      <a:srgbClr val="000000"/>
                    </a:solidFill>
                    <a:latin typeface="Lucida Console" panose="020B0609040504020204" pitchFamily="49" charset="0"/>
                    <a:cs typeface="Times New Roman" panose="02020603050405020304" pitchFamily="18" charset="0"/>
                  </a:rPr>
                  <a:t>6</a:t>
                </a:r>
              </a:p>
              <a:p>
                <a:endParaRPr lang="en-US" altLang="en-US" sz="1200">
                  <a:latin typeface="Lucida Console" panose="020B0609040504020204" pitchFamily="49" charset="0"/>
                </a:endParaRPr>
              </a:p>
            </p:txBody>
          </p:sp>
          <p:sp>
            <p:nvSpPr>
              <p:cNvPr id="5133" name="Rectangle 26"/>
              <p:cNvSpPr>
                <a:spLocks noChangeArrowheads="1"/>
              </p:cNvSpPr>
              <p:nvPr/>
            </p:nvSpPr>
            <p:spPr bwMode="auto">
              <a:xfrm>
                <a:off x="4935" y="1886"/>
                <a:ext cx="9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solidFill>
                      <a:srgbClr val="000000"/>
                    </a:solidFill>
                    <a:latin typeface="Lucida Console" panose="020B0609040504020204" pitchFamily="49" charset="0"/>
                    <a:cs typeface="Times New Roman" panose="02020603050405020304" pitchFamily="18" charset="0"/>
                  </a:rPr>
                  <a:t>0</a:t>
                </a:r>
              </a:p>
              <a:p>
                <a:endParaRPr lang="en-US" altLang="en-US" sz="1200">
                  <a:latin typeface="Lucida Console" panose="020B0609040504020204" pitchFamily="49" charset="0"/>
                </a:endParaRPr>
              </a:p>
            </p:txBody>
          </p:sp>
          <p:sp>
            <p:nvSpPr>
              <p:cNvPr id="5134" name="Rectangle 27"/>
              <p:cNvSpPr>
                <a:spLocks noChangeArrowheads="1"/>
              </p:cNvSpPr>
              <p:nvPr/>
            </p:nvSpPr>
            <p:spPr bwMode="auto">
              <a:xfrm>
                <a:off x="4868" y="2059"/>
                <a:ext cx="157"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solidFill>
                      <a:srgbClr val="000000"/>
                    </a:solidFill>
                    <a:latin typeface="Lucida Console" panose="020B0609040504020204" pitchFamily="49" charset="0"/>
                    <a:cs typeface="Times New Roman" panose="02020603050405020304" pitchFamily="18" charset="0"/>
                  </a:rPr>
                  <a:t>72</a:t>
                </a:r>
              </a:p>
              <a:p>
                <a:endParaRPr lang="en-US" altLang="en-US" sz="1200">
                  <a:latin typeface="Lucida Console" panose="020B0609040504020204" pitchFamily="49" charset="0"/>
                </a:endParaRPr>
              </a:p>
            </p:txBody>
          </p:sp>
          <p:sp>
            <p:nvSpPr>
              <p:cNvPr id="5135" name="Rectangle 28"/>
              <p:cNvSpPr>
                <a:spLocks noChangeArrowheads="1"/>
              </p:cNvSpPr>
              <p:nvPr/>
            </p:nvSpPr>
            <p:spPr bwMode="auto">
              <a:xfrm>
                <a:off x="4732" y="2232"/>
                <a:ext cx="293"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solidFill>
                      <a:srgbClr val="000000"/>
                    </a:solidFill>
                    <a:latin typeface="Lucida Console" panose="020B0609040504020204" pitchFamily="49" charset="0"/>
                    <a:cs typeface="Times New Roman" panose="02020603050405020304" pitchFamily="18" charset="0"/>
                  </a:rPr>
                  <a:t>1543</a:t>
                </a:r>
              </a:p>
              <a:p>
                <a:endParaRPr lang="en-US" altLang="en-US" sz="1200">
                  <a:latin typeface="Lucida Console" panose="020B0609040504020204" pitchFamily="49" charset="0"/>
                </a:endParaRPr>
              </a:p>
            </p:txBody>
          </p:sp>
          <p:sp>
            <p:nvSpPr>
              <p:cNvPr id="5136" name="Rectangle 29"/>
              <p:cNvSpPr>
                <a:spLocks noChangeArrowheads="1"/>
              </p:cNvSpPr>
              <p:nvPr/>
            </p:nvSpPr>
            <p:spPr bwMode="auto">
              <a:xfrm>
                <a:off x="4800" y="2406"/>
                <a:ext cx="22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solidFill>
                      <a:srgbClr val="000000"/>
                    </a:solidFill>
                    <a:latin typeface="Lucida Console" panose="020B0609040504020204" pitchFamily="49" charset="0"/>
                    <a:cs typeface="Times New Roman" panose="02020603050405020304" pitchFamily="18" charset="0"/>
                  </a:rPr>
                  <a:t>-89</a:t>
                </a:r>
              </a:p>
              <a:p>
                <a:endParaRPr lang="en-US" altLang="en-US" sz="1200">
                  <a:latin typeface="Lucida Console" panose="020B0609040504020204" pitchFamily="49" charset="0"/>
                </a:endParaRPr>
              </a:p>
            </p:txBody>
          </p:sp>
          <p:sp>
            <p:nvSpPr>
              <p:cNvPr id="5137" name="Rectangle 30"/>
              <p:cNvSpPr>
                <a:spLocks noChangeArrowheads="1"/>
              </p:cNvSpPr>
              <p:nvPr/>
            </p:nvSpPr>
            <p:spPr bwMode="auto">
              <a:xfrm>
                <a:off x="4935" y="2579"/>
                <a:ext cx="90"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solidFill>
                      <a:srgbClr val="000000"/>
                    </a:solidFill>
                    <a:latin typeface="Lucida Console" panose="020B0609040504020204" pitchFamily="49" charset="0"/>
                    <a:cs typeface="Times New Roman" panose="02020603050405020304" pitchFamily="18" charset="0"/>
                  </a:rPr>
                  <a:t>0</a:t>
                </a:r>
              </a:p>
              <a:p>
                <a:endParaRPr lang="en-US" altLang="en-US" sz="1200">
                  <a:latin typeface="Lucida Console" panose="020B0609040504020204" pitchFamily="49" charset="0"/>
                </a:endParaRPr>
              </a:p>
            </p:txBody>
          </p:sp>
          <p:sp>
            <p:nvSpPr>
              <p:cNvPr id="5138" name="Rectangle 31"/>
              <p:cNvSpPr>
                <a:spLocks noChangeArrowheads="1"/>
              </p:cNvSpPr>
              <p:nvPr/>
            </p:nvSpPr>
            <p:spPr bwMode="auto">
              <a:xfrm>
                <a:off x="4868" y="2752"/>
                <a:ext cx="157"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solidFill>
                      <a:srgbClr val="000000"/>
                    </a:solidFill>
                    <a:latin typeface="Lucida Console" panose="020B0609040504020204" pitchFamily="49" charset="0"/>
                    <a:cs typeface="Times New Roman" panose="02020603050405020304" pitchFamily="18" charset="0"/>
                  </a:rPr>
                  <a:t>62</a:t>
                </a:r>
              </a:p>
              <a:p>
                <a:endParaRPr lang="en-US" altLang="en-US" sz="1200">
                  <a:latin typeface="Lucida Console" panose="020B0609040504020204" pitchFamily="49" charset="0"/>
                </a:endParaRPr>
              </a:p>
            </p:txBody>
          </p:sp>
          <p:sp>
            <p:nvSpPr>
              <p:cNvPr id="5139" name="Rectangle 32"/>
              <p:cNvSpPr>
                <a:spLocks noChangeArrowheads="1"/>
              </p:cNvSpPr>
              <p:nvPr/>
            </p:nvSpPr>
            <p:spPr bwMode="auto">
              <a:xfrm>
                <a:off x="4868" y="2926"/>
                <a:ext cx="157"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solidFill>
                      <a:srgbClr val="000000"/>
                    </a:solidFill>
                    <a:latin typeface="Lucida Console" panose="020B0609040504020204" pitchFamily="49" charset="0"/>
                    <a:cs typeface="Times New Roman" panose="02020603050405020304" pitchFamily="18" charset="0"/>
                  </a:rPr>
                  <a:t>-3</a:t>
                </a:r>
              </a:p>
              <a:p>
                <a:endParaRPr lang="en-US" altLang="en-US" sz="1200">
                  <a:latin typeface="Lucida Console" panose="020B0609040504020204" pitchFamily="49" charset="0"/>
                </a:endParaRPr>
              </a:p>
            </p:txBody>
          </p:sp>
          <p:sp>
            <p:nvSpPr>
              <p:cNvPr id="5140" name="Rectangle 33"/>
              <p:cNvSpPr>
                <a:spLocks noChangeArrowheads="1"/>
              </p:cNvSpPr>
              <p:nvPr/>
            </p:nvSpPr>
            <p:spPr bwMode="auto">
              <a:xfrm>
                <a:off x="4935" y="3099"/>
                <a:ext cx="90"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solidFill>
                      <a:srgbClr val="000000"/>
                    </a:solidFill>
                    <a:latin typeface="Lucida Console" panose="020B0609040504020204" pitchFamily="49" charset="0"/>
                    <a:cs typeface="Times New Roman" panose="02020603050405020304" pitchFamily="18" charset="0"/>
                  </a:rPr>
                  <a:t>1</a:t>
                </a:r>
              </a:p>
              <a:p>
                <a:endParaRPr lang="en-US" altLang="en-US" sz="1200">
                  <a:latin typeface="Lucida Console" panose="020B0609040504020204" pitchFamily="49" charset="0"/>
                </a:endParaRPr>
              </a:p>
            </p:txBody>
          </p:sp>
          <p:sp>
            <p:nvSpPr>
              <p:cNvPr id="5141" name="Rectangle 34"/>
              <p:cNvSpPr>
                <a:spLocks noChangeArrowheads="1"/>
              </p:cNvSpPr>
              <p:nvPr/>
            </p:nvSpPr>
            <p:spPr bwMode="auto">
              <a:xfrm>
                <a:off x="4732" y="3272"/>
                <a:ext cx="293"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solidFill>
                      <a:srgbClr val="000000"/>
                    </a:solidFill>
                    <a:latin typeface="Lucida Console" panose="020B0609040504020204" pitchFamily="49" charset="0"/>
                    <a:cs typeface="Times New Roman" panose="02020603050405020304" pitchFamily="18" charset="0"/>
                  </a:rPr>
                  <a:t>6453</a:t>
                </a:r>
              </a:p>
              <a:p>
                <a:endParaRPr lang="en-US" altLang="en-US" sz="1200">
                  <a:latin typeface="Lucida Console" panose="020B0609040504020204" pitchFamily="49" charset="0"/>
                </a:endParaRPr>
              </a:p>
            </p:txBody>
          </p:sp>
          <p:sp>
            <p:nvSpPr>
              <p:cNvPr id="5142" name="Rectangle 35"/>
              <p:cNvSpPr>
                <a:spLocks noChangeArrowheads="1"/>
              </p:cNvSpPr>
              <p:nvPr/>
            </p:nvSpPr>
            <p:spPr bwMode="auto">
              <a:xfrm>
                <a:off x="4868" y="3446"/>
                <a:ext cx="157"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solidFill>
                      <a:srgbClr val="000000"/>
                    </a:solidFill>
                    <a:latin typeface="Lucida Console" panose="020B0609040504020204" pitchFamily="49" charset="0"/>
                    <a:cs typeface="Times New Roman" panose="02020603050405020304" pitchFamily="18" charset="0"/>
                  </a:rPr>
                  <a:t>78</a:t>
                </a:r>
              </a:p>
              <a:p>
                <a:endParaRPr lang="en-US" altLang="en-US" sz="1200">
                  <a:latin typeface="Lucida Console" panose="020B0609040504020204" pitchFamily="49" charset="0"/>
                </a:endParaRPr>
              </a:p>
            </p:txBody>
          </p:sp>
          <p:sp>
            <p:nvSpPr>
              <p:cNvPr id="5143" name="Freeform 36"/>
              <p:cNvSpPr>
                <a:spLocks/>
              </p:cNvSpPr>
              <p:nvPr/>
            </p:nvSpPr>
            <p:spPr bwMode="auto">
              <a:xfrm>
                <a:off x="4173" y="1304"/>
                <a:ext cx="0" cy="231"/>
              </a:xfrm>
              <a:custGeom>
                <a:avLst/>
                <a:gdLst>
                  <a:gd name="T0" fmla="*/ 0 w 20000"/>
                  <a:gd name="T1" fmla="*/ 0 h 20000"/>
                  <a:gd name="T2" fmla="*/ 0 w 20000"/>
                  <a:gd name="T3" fmla="*/ 0 h 20000"/>
                  <a:gd name="T4" fmla="*/ 0 60000 65536"/>
                  <a:gd name="T5" fmla="*/ 0 60000 65536"/>
                  <a:gd name="T6" fmla="*/ 0 w 20000"/>
                  <a:gd name="T7" fmla="*/ 0 h 20000"/>
                  <a:gd name="T8" fmla="*/ 0 w 20000"/>
                  <a:gd name="T9" fmla="*/ 20000 h 20000"/>
                </a:gdLst>
                <a:ahLst/>
                <a:cxnLst>
                  <a:cxn ang="T4">
                    <a:pos x="T0" y="T1"/>
                  </a:cxn>
                  <a:cxn ang="T5">
                    <a:pos x="T2" y="T3"/>
                  </a:cxn>
                </a:cxnLst>
                <a:rect l="T6" t="T7" r="T8" b="T9"/>
                <a:pathLst>
                  <a:path w="20000" h="20000">
                    <a:moveTo>
                      <a:pt x="0" y="19958"/>
                    </a:moveTo>
                    <a:lnTo>
                      <a:pt x="0" y="0"/>
                    </a:lnTo>
                  </a:path>
                </a:pathLst>
              </a:custGeom>
              <a:noFill/>
              <a:ln w="3175">
                <a:solidFill>
                  <a:srgbClr val="000000"/>
                </a:solidFill>
                <a:round/>
                <a:headEnd type="triangle" w="med" len="sm"/>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44" name="Rectangle 37"/>
              <p:cNvSpPr>
                <a:spLocks noChangeArrowheads="1"/>
              </p:cNvSpPr>
              <p:nvPr/>
            </p:nvSpPr>
            <p:spPr bwMode="auto">
              <a:xfrm>
                <a:off x="4100" y="1539"/>
                <a:ext cx="293"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solidFill>
                      <a:srgbClr val="000000"/>
                    </a:solidFill>
                    <a:latin typeface="Lucida Console" panose="020B0609040504020204" pitchFamily="49" charset="0"/>
                    <a:cs typeface="Times New Roman" panose="02020603050405020304" pitchFamily="18" charset="0"/>
                  </a:rPr>
                  <a:t>c[0]</a:t>
                </a:r>
              </a:p>
              <a:p>
                <a:endParaRPr lang="en-US" altLang="en-US" sz="1200">
                  <a:latin typeface="Lucida Console" panose="020B0609040504020204" pitchFamily="49" charset="0"/>
                </a:endParaRPr>
              </a:p>
            </p:txBody>
          </p:sp>
          <p:sp>
            <p:nvSpPr>
              <p:cNvPr id="5145" name="Rectangle 38"/>
              <p:cNvSpPr>
                <a:spLocks noChangeArrowheads="1"/>
              </p:cNvSpPr>
              <p:nvPr/>
            </p:nvSpPr>
            <p:spPr bwMode="auto">
              <a:xfrm>
                <a:off x="4100" y="1712"/>
                <a:ext cx="293"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solidFill>
                      <a:srgbClr val="000000"/>
                    </a:solidFill>
                    <a:latin typeface="Lucida Console" panose="020B0609040504020204" pitchFamily="49" charset="0"/>
                    <a:cs typeface="Times New Roman" panose="02020603050405020304" pitchFamily="18" charset="0"/>
                  </a:rPr>
                  <a:t>c[1]</a:t>
                </a:r>
              </a:p>
              <a:p>
                <a:endParaRPr lang="en-US" altLang="en-US" sz="1200">
                  <a:latin typeface="Lucida Console" panose="020B0609040504020204" pitchFamily="49" charset="0"/>
                </a:endParaRPr>
              </a:p>
            </p:txBody>
          </p:sp>
          <p:sp>
            <p:nvSpPr>
              <p:cNvPr id="5146" name="Rectangle 39"/>
              <p:cNvSpPr>
                <a:spLocks noChangeArrowheads="1"/>
              </p:cNvSpPr>
              <p:nvPr/>
            </p:nvSpPr>
            <p:spPr bwMode="auto">
              <a:xfrm>
                <a:off x="4100" y="1886"/>
                <a:ext cx="29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solidFill>
                      <a:srgbClr val="000000"/>
                    </a:solidFill>
                    <a:latin typeface="Lucida Console" panose="020B0609040504020204" pitchFamily="49" charset="0"/>
                    <a:cs typeface="Times New Roman" panose="02020603050405020304" pitchFamily="18" charset="0"/>
                  </a:rPr>
                  <a:t>c[2]</a:t>
                </a:r>
              </a:p>
              <a:p>
                <a:endParaRPr lang="en-US" altLang="en-US" sz="1200">
                  <a:latin typeface="Lucida Console" panose="020B0609040504020204" pitchFamily="49" charset="0"/>
                </a:endParaRPr>
              </a:p>
            </p:txBody>
          </p:sp>
          <p:sp>
            <p:nvSpPr>
              <p:cNvPr id="5147" name="Rectangle 40"/>
              <p:cNvSpPr>
                <a:spLocks noChangeArrowheads="1"/>
              </p:cNvSpPr>
              <p:nvPr/>
            </p:nvSpPr>
            <p:spPr bwMode="auto">
              <a:xfrm>
                <a:off x="4100" y="2059"/>
                <a:ext cx="293"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solidFill>
                      <a:srgbClr val="000000"/>
                    </a:solidFill>
                    <a:latin typeface="Lucida Console" panose="020B0609040504020204" pitchFamily="49" charset="0"/>
                    <a:cs typeface="Times New Roman" panose="02020603050405020304" pitchFamily="18" charset="0"/>
                  </a:rPr>
                  <a:t>c[3]</a:t>
                </a:r>
              </a:p>
              <a:p>
                <a:endParaRPr lang="en-US" altLang="en-US" sz="1200">
                  <a:latin typeface="Lucida Console" panose="020B0609040504020204" pitchFamily="49" charset="0"/>
                </a:endParaRPr>
              </a:p>
            </p:txBody>
          </p:sp>
          <p:sp>
            <p:nvSpPr>
              <p:cNvPr id="5148" name="Rectangle 41"/>
              <p:cNvSpPr>
                <a:spLocks noChangeArrowheads="1"/>
              </p:cNvSpPr>
              <p:nvPr/>
            </p:nvSpPr>
            <p:spPr bwMode="auto">
              <a:xfrm>
                <a:off x="4032" y="3446"/>
                <a:ext cx="361"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solidFill>
                      <a:srgbClr val="000000"/>
                    </a:solidFill>
                    <a:latin typeface="Lucida Console" panose="020B0609040504020204" pitchFamily="49" charset="0"/>
                    <a:cs typeface="Times New Roman" panose="02020603050405020304" pitchFamily="18" charset="0"/>
                  </a:rPr>
                  <a:t>c[11]</a:t>
                </a:r>
              </a:p>
              <a:p>
                <a:endParaRPr lang="en-US" altLang="en-US" sz="1200">
                  <a:latin typeface="Lucida Console" panose="020B0609040504020204" pitchFamily="49" charset="0"/>
                </a:endParaRPr>
              </a:p>
            </p:txBody>
          </p:sp>
          <p:sp>
            <p:nvSpPr>
              <p:cNvPr id="5149" name="Rectangle 42"/>
              <p:cNvSpPr>
                <a:spLocks noChangeArrowheads="1"/>
              </p:cNvSpPr>
              <p:nvPr/>
            </p:nvSpPr>
            <p:spPr bwMode="auto">
              <a:xfrm>
                <a:off x="4032" y="3272"/>
                <a:ext cx="361"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solidFill>
                      <a:srgbClr val="000000"/>
                    </a:solidFill>
                    <a:latin typeface="Lucida Console" panose="020B0609040504020204" pitchFamily="49" charset="0"/>
                    <a:cs typeface="Times New Roman" panose="02020603050405020304" pitchFamily="18" charset="0"/>
                  </a:rPr>
                  <a:t>c[10]</a:t>
                </a:r>
              </a:p>
              <a:p>
                <a:endParaRPr lang="en-US" altLang="en-US" sz="1200">
                  <a:latin typeface="Lucida Console" panose="020B0609040504020204" pitchFamily="49" charset="0"/>
                </a:endParaRPr>
              </a:p>
            </p:txBody>
          </p:sp>
          <p:sp>
            <p:nvSpPr>
              <p:cNvPr id="5150" name="Rectangle 43"/>
              <p:cNvSpPr>
                <a:spLocks noChangeArrowheads="1"/>
              </p:cNvSpPr>
              <p:nvPr/>
            </p:nvSpPr>
            <p:spPr bwMode="auto">
              <a:xfrm>
                <a:off x="4100" y="3099"/>
                <a:ext cx="293"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solidFill>
                      <a:srgbClr val="000000"/>
                    </a:solidFill>
                    <a:latin typeface="Lucida Console" panose="020B0609040504020204" pitchFamily="49" charset="0"/>
                    <a:cs typeface="Times New Roman" panose="02020603050405020304" pitchFamily="18" charset="0"/>
                  </a:rPr>
                  <a:t>c[9]</a:t>
                </a:r>
              </a:p>
              <a:p>
                <a:endParaRPr lang="en-US" altLang="en-US" sz="1200">
                  <a:latin typeface="Lucida Console" panose="020B0609040504020204" pitchFamily="49" charset="0"/>
                </a:endParaRPr>
              </a:p>
            </p:txBody>
          </p:sp>
          <p:sp>
            <p:nvSpPr>
              <p:cNvPr id="5151" name="Rectangle 44"/>
              <p:cNvSpPr>
                <a:spLocks noChangeArrowheads="1"/>
              </p:cNvSpPr>
              <p:nvPr/>
            </p:nvSpPr>
            <p:spPr bwMode="auto">
              <a:xfrm>
                <a:off x="4100" y="2926"/>
                <a:ext cx="293"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solidFill>
                      <a:srgbClr val="000000"/>
                    </a:solidFill>
                    <a:latin typeface="Lucida Console" panose="020B0609040504020204" pitchFamily="49" charset="0"/>
                    <a:cs typeface="Times New Roman" panose="02020603050405020304" pitchFamily="18" charset="0"/>
                  </a:rPr>
                  <a:t>c[8]</a:t>
                </a:r>
              </a:p>
              <a:p>
                <a:endParaRPr lang="en-US" altLang="en-US" sz="1200">
                  <a:latin typeface="Lucida Console" panose="020B0609040504020204" pitchFamily="49" charset="0"/>
                </a:endParaRPr>
              </a:p>
            </p:txBody>
          </p:sp>
          <p:sp>
            <p:nvSpPr>
              <p:cNvPr id="5152" name="Rectangle 45"/>
              <p:cNvSpPr>
                <a:spLocks noChangeArrowheads="1"/>
              </p:cNvSpPr>
              <p:nvPr/>
            </p:nvSpPr>
            <p:spPr bwMode="auto">
              <a:xfrm>
                <a:off x="4100" y="2752"/>
                <a:ext cx="293"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solidFill>
                      <a:srgbClr val="000000"/>
                    </a:solidFill>
                    <a:latin typeface="Lucida Console" panose="020B0609040504020204" pitchFamily="49" charset="0"/>
                    <a:cs typeface="Times New Roman" panose="02020603050405020304" pitchFamily="18" charset="0"/>
                  </a:rPr>
                  <a:t>c[7]</a:t>
                </a:r>
              </a:p>
              <a:p>
                <a:endParaRPr lang="en-US" altLang="en-US" sz="1200">
                  <a:latin typeface="Lucida Console" panose="020B0609040504020204" pitchFamily="49" charset="0"/>
                </a:endParaRPr>
              </a:p>
            </p:txBody>
          </p:sp>
          <p:sp>
            <p:nvSpPr>
              <p:cNvPr id="5153" name="Rectangle 46"/>
              <p:cNvSpPr>
                <a:spLocks noChangeArrowheads="1"/>
              </p:cNvSpPr>
              <p:nvPr/>
            </p:nvSpPr>
            <p:spPr bwMode="auto">
              <a:xfrm>
                <a:off x="4100" y="2406"/>
                <a:ext cx="29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solidFill>
                      <a:srgbClr val="000000"/>
                    </a:solidFill>
                    <a:latin typeface="Lucida Console" panose="020B0609040504020204" pitchFamily="49" charset="0"/>
                    <a:cs typeface="Times New Roman" panose="02020603050405020304" pitchFamily="18" charset="0"/>
                  </a:rPr>
                  <a:t>c[5]</a:t>
                </a:r>
              </a:p>
              <a:p>
                <a:endParaRPr lang="en-US" altLang="en-US" sz="1200">
                  <a:latin typeface="Lucida Console" panose="020B0609040504020204" pitchFamily="49" charset="0"/>
                </a:endParaRPr>
              </a:p>
            </p:txBody>
          </p:sp>
          <p:sp>
            <p:nvSpPr>
              <p:cNvPr id="5154" name="Rectangle 47"/>
              <p:cNvSpPr>
                <a:spLocks noChangeArrowheads="1"/>
              </p:cNvSpPr>
              <p:nvPr/>
            </p:nvSpPr>
            <p:spPr bwMode="auto">
              <a:xfrm>
                <a:off x="4100" y="2232"/>
                <a:ext cx="293"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solidFill>
                      <a:srgbClr val="000000"/>
                    </a:solidFill>
                    <a:latin typeface="Lucida Console" panose="020B0609040504020204" pitchFamily="49" charset="0"/>
                    <a:cs typeface="Times New Roman" panose="02020603050405020304" pitchFamily="18" charset="0"/>
                  </a:rPr>
                  <a:t>c[4]</a:t>
                </a:r>
              </a:p>
              <a:p>
                <a:endParaRPr lang="en-US" altLang="en-US" sz="1200">
                  <a:latin typeface="Lucida Console" panose="020B0609040504020204" pitchFamily="49" charset="0"/>
                </a:endParaRPr>
              </a:p>
            </p:txBody>
          </p:sp>
          <p:grpSp>
            <p:nvGrpSpPr>
              <p:cNvPr id="5155" name="Group 48"/>
              <p:cNvGrpSpPr>
                <a:grpSpLocks/>
              </p:cNvGrpSpPr>
              <p:nvPr/>
            </p:nvGrpSpPr>
            <p:grpSpPr bwMode="auto">
              <a:xfrm>
                <a:off x="4528" y="1514"/>
                <a:ext cx="812" cy="2080"/>
                <a:chOff x="0" y="-2"/>
                <a:chExt cx="20000" cy="20004"/>
              </a:xfrm>
            </p:grpSpPr>
            <p:sp>
              <p:nvSpPr>
                <p:cNvPr id="5156" name="Freeform 49"/>
                <p:cNvSpPr>
                  <a:spLocks/>
                </p:cNvSpPr>
                <p:nvPr/>
              </p:nvSpPr>
              <p:spPr bwMode="auto">
                <a:xfrm>
                  <a:off x="0" y="10000"/>
                  <a:ext cx="20000" cy="1667"/>
                </a:xfrm>
                <a:custGeom>
                  <a:avLst/>
                  <a:gdLst>
                    <a:gd name="T0" fmla="*/ 19986 w 20000"/>
                    <a:gd name="T1" fmla="*/ 0 h 20000"/>
                    <a:gd name="T2" fmla="*/ 19986 w 20000"/>
                    <a:gd name="T3" fmla="*/ 1 h 20000"/>
                    <a:gd name="T4" fmla="*/ 0 w 20000"/>
                    <a:gd name="T5" fmla="*/ 1 h 20000"/>
                    <a:gd name="T6" fmla="*/ 0 w 20000"/>
                    <a:gd name="T7" fmla="*/ 0 h 20000"/>
                    <a:gd name="T8" fmla="*/ 1998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nvGrpSpPr>
                <p:cNvPr id="5157" name="Group 50"/>
                <p:cNvGrpSpPr>
                  <a:grpSpLocks/>
                </p:cNvGrpSpPr>
                <p:nvPr/>
              </p:nvGrpSpPr>
              <p:grpSpPr bwMode="auto">
                <a:xfrm>
                  <a:off x="0" y="-2"/>
                  <a:ext cx="20000" cy="20004"/>
                  <a:chOff x="0" y="0"/>
                  <a:chExt cx="20000" cy="20004"/>
                </a:xfrm>
              </p:grpSpPr>
              <p:sp>
                <p:nvSpPr>
                  <p:cNvPr id="5158" name="Freeform 51"/>
                  <p:cNvSpPr>
                    <a:spLocks/>
                  </p:cNvSpPr>
                  <p:nvPr/>
                </p:nvSpPr>
                <p:spPr bwMode="auto">
                  <a:xfrm>
                    <a:off x="0" y="0"/>
                    <a:ext cx="20000" cy="1667"/>
                  </a:xfrm>
                  <a:custGeom>
                    <a:avLst/>
                    <a:gdLst>
                      <a:gd name="T0" fmla="*/ 19986 w 20000"/>
                      <a:gd name="T1" fmla="*/ 0 h 20000"/>
                      <a:gd name="T2" fmla="*/ 19986 w 20000"/>
                      <a:gd name="T3" fmla="*/ 1 h 20000"/>
                      <a:gd name="T4" fmla="*/ 0 w 20000"/>
                      <a:gd name="T5" fmla="*/ 1 h 20000"/>
                      <a:gd name="T6" fmla="*/ 0 w 20000"/>
                      <a:gd name="T7" fmla="*/ 0 h 20000"/>
                      <a:gd name="T8" fmla="*/ 1998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59" name="Freeform 52"/>
                  <p:cNvSpPr>
                    <a:spLocks/>
                  </p:cNvSpPr>
                  <p:nvPr/>
                </p:nvSpPr>
                <p:spPr bwMode="auto">
                  <a:xfrm>
                    <a:off x="0" y="1667"/>
                    <a:ext cx="20000" cy="1667"/>
                  </a:xfrm>
                  <a:custGeom>
                    <a:avLst/>
                    <a:gdLst>
                      <a:gd name="T0" fmla="*/ 19986 w 20000"/>
                      <a:gd name="T1" fmla="*/ 0 h 20000"/>
                      <a:gd name="T2" fmla="*/ 19986 w 20000"/>
                      <a:gd name="T3" fmla="*/ 1 h 20000"/>
                      <a:gd name="T4" fmla="*/ 0 w 20000"/>
                      <a:gd name="T5" fmla="*/ 1 h 20000"/>
                      <a:gd name="T6" fmla="*/ 0 w 20000"/>
                      <a:gd name="T7" fmla="*/ 0 h 20000"/>
                      <a:gd name="T8" fmla="*/ 1998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60" name="Freeform 53"/>
                  <p:cNvSpPr>
                    <a:spLocks/>
                  </p:cNvSpPr>
                  <p:nvPr/>
                </p:nvSpPr>
                <p:spPr bwMode="auto">
                  <a:xfrm>
                    <a:off x="0" y="3334"/>
                    <a:ext cx="20000" cy="1667"/>
                  </a:xfrm>
                  <a:custGeom>
                    <a:avLst/>
                    <a:gdLst>
                      <a:gd name="T0" fmla="*/ 19986 w 20000"/>
                      <a:gd name="T1" fmla="*/ 0 h 20000"/>
                      <a:gd name="T2" fmla="*/ 19986 w 20000"/>
                      <a:gd name="T3" fmla="*/ 1 h 20000"/>
                      <a:gd name="T4" fmla="*/ 0 w 20000"/>
                      <a:gd name="T5" fmla="*/ 1 h 20000"/>
                      <a:gd name="T6" fmla="*/ 0 w 20000"/>
                      <a:gd name="T7" fmla="*/ 0 h 20000"/>
                      <a:gd name="T8" fmla="*/ 1998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61" name="Freeform 54"/>
                  <p:cNvSpPr>
                    <a:spLocks/>
                  </p:cNvSpPr>
                  <p:nvPr/>
                </p:nvSpPr>
                <p:spPr bwMode="auto">
                  <a:xfrm>
                    <a:off x="0" y="5001"/>
                    <a:ext cx="20000" cy="1667"/>
                  </a:xfrm>
                  <a:custGeom>
                    <a:avLst/>
                    <a:gdLst>
                      <a:gd name="T0" fmla="*/ 19986 w 20000"/>
                      <a:gd name="T1" fmla="*/ 0 h 20000"/>
                      <a:gd name="T2" fmla="*/ 19986 w 20000"/>
                      <a:gd name="T3" fmla="*/ 1 h 20000"/>
                      <a:gd name="T4" fmla="*/ 0 w 20000"/>
                      <a:gd name="T5" fmla="*/ 1 h 20000"/>
                      <a:gd name="T6" fmla="*/ 0 w 20000"/>
                      <a:gd name="T7" fmla="*/ 0 h 20000"/>
                      <a:gd name="T8" fmla="*/ 1998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62" name="Freeform 55"/>
                  <p:cNvSpPr>
                    <a:spLocks/>
                  </p:cNvSpPr>
                  <p:nvPr/>
                </p:nvSpPr>
                <p:spPr bwMode="auto">
                  <a:xfrm>
                    <a:off x="0" y="6668"/>
                    <a:ext cx="20000" cy="1667"/>
                  </a:xfrm>
                  <a:custGeom>
                    <a:avLst/>
                    <a:gdLst>
                      <a:gd name="T0" fmla="*/ 19986 w 20000"/>
                      <a:gd name="T1" fmla="*/ 0 h 20000"/>
                      <a:gd name="T2" fmla="*/ 19986 w 20000"/>
                      <a:gd name="T3" fmla="*/ 1 h 20000"/>
                      <a:gd name="T4" fmla="*/ 0 w 20000"/>
                      <a:gd name="T5" fmla="*/ 1 h 20000"/>
                      <a:gd name="T6" fmla="*/ 0 w 20000"/>
                      <a:gd name="T7" fmla="*/ 0 h 20000"/>
                      <a:gd name="T8" fmla="*/ 1998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63" name="Freeform 56"/>
                  <p:cNvSpPr>
                    <a:spLocks/>
                  </p:cNvSpPr>
                  <p:nvPr/>
                </p:nvSpPr>
                <p:spPr bwMode="auto">
                  <a:xfrm>
                    <a:off x="0" y="8335"/>
                    <a:ext cx="20000" cy="1667"/>
                  </a:xfrm>
                  <a:custGeom>
                    <a:avLst/>
                    <a:gdLst>
                      <a:gd name="T0" fmla="*/ 19986 w 20000"/>
                      <a:gd name="T1" fmla="*/ 0 h 20000"/>
                      <a:gd name="T2" fmla="*/ 19986 w 20000"/>
                      <a:gd name="T3" fmla="*/ 1 h 20000"/>
                      <a:gd name="T4" fmla="*/ 0 w 20000"/>
                      <a:gd name="T5" fmla="*/ 1 h 20000"/>
                      <a:gd name="T6" fmla="*/ 0 w 20000"/>
                      <a:gd name="T7" fmla="*/ 0 h 20000"/>
                      <a:gd name="T8" fmla="*/ 1998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64" name="Freeform 57"/>
                  <p:cNvSpPr>
                    <a:spLocks/>
                  </p:cNvSpPr>
                  <p:nvPr/>
                </p:nvSpPr>
                <p:spPr bwMode="auto">
                  <a:xfrm>
                    <a:off x="0" y="11669"/>
                    <a:ext cx="20000" cy="1667"/>
                  </a:xfrm>
                  <a:custGeom>
                    <a:avLst/>
                    <a:gdLst>
                      <a:gd name="T0" fmla="*/ 19986 w 20000"/>
                      <a:gd name="T1" fmla="*/ 0 h 20000"/>
                      <a:gd name="T2" fmla="*/ 19986 w 20000"/>
                      <a:gd name="T3" fmla="*/ 1 h 20000"/>
                      <a:gd name="T4" fmla="*/ 0 w 20000"/>
                      <a:gd name="T5" fmla="*/ 1 h 20000"/>
                      <a:gd name="T6" fmla="*/ 0 w 20000"/>
                      <a:gd name="T7" fmla="*/ 0 h 20000"/>
                      <a:gd name="T8" fmla="*/ 1998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65" name="Freeform 58"/>
                  <p:cNvSpPr>
                    <a:spLocks/>
                  </p:cNvSpPr>
                  <p:nvPr/>
                </p:nvSpPr>
                <p:spPr bwMode="auto">
                  <a:xfrm>
                    <a:off x="0" y="13336"/>
                    <a:ext cx="20000" cy="1667"/>
                  </a:xfrm>
                  <a:custGeom>
                    <a:avLst/>
                    <a:gdLst>
                      <a:gd name="T0" fmla="*/ 19986 w 20000"/>
                      <a:gd name="T1" fmla="*/ 0 h 20000"/>
                      <a:gd name="T2" fmla="*/ 19986 w 20000"/>
                      <a:gd name="T3" fmla="*/ 1 h 20000"/>
                      <a:gd name="T4" fmla="*/ 0 w 20000"/>
                      <a:gd name="T5" fmla="*/ 1 h 20000"/>
                      <a:gd name="T6" fmla="*/ 0 w 20000"/>
                      <a:gd name="T7" fmla="*/ 0 h 20000"/>
                      <a:gd name="T8" fmla="*/ 1998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66" name="Freeform 59"/>
                  <p:cNvSpPr>
                    <a:spLocks/>
                  </p:cNvSpPr>
                  <p:nvPr/>
                </p:nvSpPr>
                <p:spPr bwMode="auto">
                  <a:xfrm>
                    <a:off x="0" y="15003"/>
                    <a:ext cx="20000" cy="1667"/>
                  </a:xfrm>
                  <a:custGeom>
                    <a:avLst/>
                    <a:gdLst>
                      <a:gd name="T0" fmla="*/ 19986 w 20000"/>
                      <a:gd name="T1" fmla="*/ 0 h 20000"/>
                      <a:gd name="T2" fmla="*/ 19986 w 20000"/>
                      <a:gd name="T3" fmla="*/ 1 h 20000"/>
                      <a:gd name="T4" fmla="*/ 0 w 20000"/>
                      <a:gd name="T5" fmla="*/ 1 h 20000"/>
                      <a:gd name="T6" fmla="*/ 0 w 20000"/>
                      <a:gd name="T7" fmla="*/ 0 h 20000"/>
                      <a:gd name="T8" fmla="*/ 1998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67" name="Freeform 60"/>
                  <p:cNvSpPr>
                    <a:spLocks/>
                  </p:cNvSpPr>
                  <p:nvPr/>
                </p:nvSpPr>
                <p:spPr bwMode="auto">
                  <a:xfrm>
                    <a:off x="0" y="16670"/>
                    <a:ext cx="20000" cy="1667"/>
                  </a:xfrm>
                  <a:custGeom>
                    <a:avLst/>
                    <a:gdLst>
                      <a:gd name="T0" fmla="*/ 19986 w 20000"/>
                      <a:gd name="T1" fmla="*/ 0 h 20000"/>
                      <a:gd name="T2" fmla="*/ 19986 w 20000"/>
                      <a:gd name="T3" fmla="*/ 1 h 20000"/>
                      <a:gd name="T4" fmla="*/ 0 w 20000"/>
                      <a:gd name="T5" fmla="*/ 1 h 20000"/>
                      <a:gd name="T6" fmla="*/ 0 w 20000"/>
                      <a:gd name="T7" fmla="*/ 0 h 20000"/>
                      <a:gd name="T8" fmla="*/ 1998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68" name="Freeform 61"/>
                  <p:cNvSpPr>
                    <a:spLocks/>
                  </p:cNvSpPr>
                  <p:nvPr/>
                </p:nvSpPr>
                <p:spPr bwMode="auto">
                  <a:xfrm>
                    <a:off x="0" y="18337"/>
                    <a:ext cx="20000" cy="1667"/>
                  </a:xfrm>
                  <a:custGeom>
                    <a:avLst/>
                    <a:gdLst>
                      <a:gd name="T0" fmla="*/ 19986 w 20000"/>
                      <a:gd name="T1" fmla="*/ 0 h 20000"/>
                      <a:gd name="T2" fmla="*/ 19986 w 20000"/>
                      <a:gd name="T3" fmla="*/ 1 h 20000"/>
                      <a:gd name="T4" fmla="*/ 0 w 20000"/>
                      <a:gd name="T5" fmla="*/ 1 h 20000"/>
                      <a:gd name="T6" fmla="*/ 0 w 20000"/>
                      <a:gd name="T7" fmla="*/ 0 h 20000"/>
                      <a:gd name="T8" fmla="*/ 1998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grpSp>
      </p:grpSp>
    </p:spTree>
    <p:extLst>
      <p:ext uri="{BB962C8B-B14F-4D97-AF65-F5344CB8AC3E}">
        <p14:creationId xmlns:p14="http://schemas.microsoft.com/office/powerpoint/2010/main" val="5767173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dirty="0" smtClean="0"/>
              <a:t>Arrays (Cont’d)</a:t>
            </a:r>
          </a:p>
        </p:txBody>
      </p:sp>
      <p:sp>
        <p:nvSpPr>
          <p:cNvPr id="3" name="Content Placeholder 2"/>
          <p:cNvSpPr>
            <a:spLocks noGrp="1"/>
          </p:cNvSpPr>
          <p:nvPr>
            <p:ph idx="1"/>
          </p:nvPr>
        </p:nvSpPr>
        <p:spPr/>
        <p:txBody>
          <a:bodyPr/>
          <a:lstStyle/>
          <a:p>
            <a:pPr>
              <a:lnSpc>
                <a:spcPct val="80000"/>
              </a:lnSpc>
            </a:pPr>
            <a:r>
              <a:rPr lang="en-US" altLang="en-US" dirty="0">
                <a:latin typeface="Times New Roman" panose="02020603050405020304" pitchFamily="18" charset="0"/>
                <a:cs typeface="Times New Roman" panose="02020603050405020304" pitchFamily="18" charset="0"/>
              </a:rPr>
              <a:t>Array elements are like normal variables</a:t>
            </a:r>
          </a:p>
          <a:p>
            <a:pPr lvl="2">
              <a:lnSpc>
                <a:spcPct val="80000"/>
              </a:lnSpc>
              <a:buNone/>
            </a:pPr>
            <a:r>
              <a:rPr lang="en-US" altLang="en-US" b="1" dirty="0">
                <a:latin typeface="Times New Roman" panose="02020603050405020304" pitchFamily="18" charset="0"/>
                <a:cs typeface="Times New Roman" panose="02020603050405020304" pitchFamily="18" charset="0"/>
              </a:rPr>
              <a:t>	</a:t>
            </a:r>
            <a:r>
              <a:rPr lang="en-US" altLang="en-US" sz="1400" dirty="0">
                <a:latin typeface="Times New Roman" panose="02020603050405020304" pitchFamily="18" charset="0"/>
                <a:cs typeface="Times New Roman" panose="02020603050405020304" pitchFamily="18" charset="0"/>
              </a:rPr>
              <a:t>c[ 0 ] =  3;</a:t>
            </a:r>
          </a:p>
          <a:p>
            <a:pPr lvl="2">
              <a:lnSpc>
                <a:spcPct val="80000"/>
              </a:lnSpc>
              <a:buNone/>
            </a:pPr>
            <a:r>
              <a:rPr lang="en-US" altLang="en-US" sz="1400" dirty="0">
                <a:latin typeface="Times New Roman" panose="02020603050405020304" pitchFamily="18" charset="0"/>
                <a:cs typeface="Times New Roman" panose="02020603050405020304" pitchFamily="18" charset="0"/>
              </a:rPr>
              <a:t>	printf( "%d", c[ 0 ] );</a:t>
            </a:r>
          </a:p>
          <a:p>
            <a:pPr lvl="1">
              <a:lnSpc>
                <a:spcPct val="80000"/>
              </a:lnSpc>
            </a:pPr>
            <a:r>
              <a:rPr lang="en-US" altLang="en-US" dirty="0">
                <a:latin typeface="Times New Roman" panose="02020603050405020304" pitchFamily="18" charset="0"/>
                <a:cs typeface="Times New Roman" panose="02020603050405020304" pitchFamily="18" charset="0"/>
              </a:rPr>
              <a:t>Perform operations in subscript.  If  </a:t>
            </a:r>
            <a:r>
              <a:rPr lang="en-US" altLang="en-US" sz="1600" dirty="0">
                <a:latin typeface="Times New Roman" panose="02020603050405020304" pitchFamily="18" charset="0"/>
                <a:cs typeface="Times New Roman" panose="02020603050405020304" pitchFamily="18" charset="0"/>
              </a:rPr>
              <a:t>x</a:t>
            </a:r>
            <a:r>
              <a:rPr lang="en-US" altLang="en-US" dirty="0">
                <a:latin typeface="Times New Roman" panose="02020603050405020304" pitchFamily="18" charset="0"/>
                <a:cs typeface="Times New Roman" panose="02020603050405020304" pitchFamily="18" charset="0"/>
              </a:rPr>
              <a:t> equals </a:t>
            </a:r>
            <a:r>
              <a:rPr lang="en-US" altLang="en-US" sz="1600" dirty="0">
                <a:latin typeface="Times New Roman" panose="02020603050405020304" pitchFamily="18" charset="0"/>
                <a:cs typeface="Times New Roman" panose="02020603050405020304" pitchFamily="18" charset="0"/>
              </a:rPr>
              <a:t>3</a:t>
            </a:r>
          </a:p>
          <a:p>
            <a:pPr lvl="2">
              <a:lnSpc>
                <a:spcPct val="80000"/>
              </a:lnSpc>
              <a:buNone/>
            </a:pPr>
            <a:r>
              <a:rPr lang="en-US" altLang="en-US" dirty="0">
                <a:latin typeface="Times New Roman" panose="02020603050405020304" pitchFamily="18" charset="0"/>
                <a:cs typeface="Times New Roman" panose="02020603050405020304" pitchFamily="18" charset="0"/>
              </a:rPr>
              <a:t>	</a:t>
            </a:r>
            <a:r>
              <a:rPr lang="en-US" altLang="en-US" sz="1400" dirty="0">
                <a:latin typeface="Times New Roman" panose="02020603050405020304" pitchFamily="18" charset="0"/>
                <a:cs typeface="Times New Roman" panose="02020603050405020304" pitchFamily="18" charset="0"/>
              </a:rPr>
              <a:t>c[ 5 - 2 ] == c[ 3 ] == c[ x ]</a:t>
            </a:r>
          </a:p>
          <a:p>
            <a:pPr>
              <a:lnSpc>
                <a:spcPct val="80000"/>
              </a:lnSpc>
            </a:pPr>
            <a:r>
              <a:rPr lang="en-US" altLang="en-US" dirty="0">
                <a:latin typeface="Times New Roman" panose="02020603050405020304" pitchFamily="18" charset="0"/>
                <a:cs typeface="Times New Roman" panose="02020603050405020304" pitchFamily="18" charset="0"/>
              </a:rPr>
              <a:t>When defining arrays, specify</a:t>
            </a:r>
          </a:p>
          <a:p>
            <a:pPr lvl="1">
              <a:lnSpc>
                <a:spcPct val="80000"/>
              </a:lnSpc>
            </a:pPr>
            <a:r>
              <a:rPr lang="en-US" altLang="en-US" dirty="0">
                <a:latin typeface="Times New Roman" panose="02020603050405020304" pitchFamily="18" charset="0"/>
                <a:cs typeface="Times New Roman" panose="02020603050405020304" pitchFamily="18" charset="0"/>
              </a:rPr>
              <a:t>Name</a:t>
            </a:r>
          </a:p>
          <a:p>
            <a:pPr lvl="1">
              <a:lnSpc>
                <a:spcPct val="80000"/>
              </a:lnSpc>
            </a:pPr>
            <a:r>
              <a:rPr lang="en-US" altLang="en-US" dirty="0">
                <a:latin typeface="Times New Roman" panose="02020603050405020304" pitchFamily="18" charset="0"/>
                <a:cs typeface="Times New Roman" panose="02020603050405020304" pitchFamily="18" charset="0"/>
              </a:rPr>
              <a:t>Type of array</a:t>
            </a:r>
          </a:p>
          <a:p>
            <a:pPr lvl="1">
              <a:lnSpc>
                <a:spcPct val="80000"/>
              </a:lnSpc>
            </a:pPr>
            <a:r>
              <a:rPr lang="en-US" altLang="en-US" dirty="0">
                <a:latin typeface="Times New Roman" panose="02020603050405020304" pitchFamily="18" charset="0"/>
                <a:cs typeface="Times New Roman" panose="02020603050405020304" pitchFamily="18" charset="0"/>
              </a:rPr>
              <a:t>Number of elements</a:t>
            </a:r>
          </a:p>
          <a:p>
            <a:pPr lvl="2">
              <a:lnSpc>
                <a:spcPct val="80000"/>
              </a:lnSpc>
              <a:buNone/>
            </a:pPr>
            <a:r>
              <a:rPr lang="en-US" altLang="en-US" sz="1400" dirty="0">
                <a:latin typeface="Times New Roman" panose="02020603050405020304" pitchFamily="18" charset="0"/>
                <a:cs typeface="Times New Roman" panose="02020603050405020304" pitchFamily="18" charset="0"/>
              </a:rPr>
              <a:t>arrayType arrayName[ numberOfElements ];</a:t>
            </a:r>
          </a:p>
          <a:p>
            <a:pPr lvl="1">
              <a:lnSpc>
                <a:spcPct val="80000"/>
              </a:lnSpc>
            </a:pPr>
            <a:r>
              <a:rPr lang="en-US" altLang="en-US" dirty="0">
                <a:latin typeface="Times New Roman" panose="02020603050405020304" pitchFamily="18" charset="0"/>
                <a:cs typeface="Times New Roman" panose="02020603050405020304" pitchFamily="18" charset="0"/>
              </a:rPr>
              <a:t>Examples:	</a:t>
            </a:r>
          </a:p>
          <a:p>
            <a:pPr lvl="2">
              <a:lnSpc>
                <a:spcPct val="80000"/>
              </a:lnSpc>
              <a:buNone/>
            </a:pPr>
            <a:r>
              <a:rPr lang="en-US" altLang="en-US" sz="1400" dirty="0">
                <a:latin typeface="Times New Roman" panose="02020603050405020304" pitchFamily="18" charset="0"/>
                <a:cs typeface="Times New Roman" panose="02020603050405020304" pitchFamily="18" charset="0"/>
              </a:rPr>
              <a:t>int c[ 10 ];  </a:t>
            </a:r>
          </a:p>
          <a:p>
            <a:pPr lvl="2">
              <a:lnSpc>
                <a:spcPct val="80000"/>
              </a:lnSpc>
              <a:buNone/>
            </a:pPr>
            <a:r>
              <a:rPr lang="en-US" altLang="en-US" sz="1400" dirty="0">
                <a:latin typeface="Times New Roman" panose="02020603050405020304" pitchFamily="18" charset="0"/>
                <a:cs typeface="Times New Roman" panose="02020603050405020304" pitchFamily="18" charset="0"/>
              </a:rPr>
              <a:t>float myArray[ 3284 ];</a:t>
            </a:r>
          </a:p>
          <a:p>
            <a:pPr>
              <a:lnSpc>
                <a:spcPct val="80000"/>
              </a:lnSpc>
            </a:pPr>
            <a:r>
              <a:rPr lang="en-US" altLang="en-US" dirty="0">
                <a:latin typeface="Times New Roman" panose="02020603050405020304" pitchFamily="18" charset="0"/>
                <a:cs typeface="Times New Roman" panose="02020603050405020304" pitchFamily="18" charset="0"/>
              </a:rPr>
              <a:t>Defining multiple arrays of same type</a:t>
            </a:r>
          </a:p>
          <a:p>
            <a:pPr lvl="1">
              <a:lnSpc>
                <a:spcPct val="80000"/>
              </a:lnSpc>
            </a:pPr>
            <a:r>
              <a:rPr lang="en-US" altLang="en-US" dirty="0">
                <a:latin typeface="Times New Roman" panose="02020603050405020304" pitchFamily="18" charset="0"/>
                <a:cs typeface="Times New Roman" panose="02020603050405020304" pitchFamily="18" charset="0"/>
              </a:rPr>
              <a:t>Format similar to regular variables</a:t>
            </a:r>
          </a:p>
          <a:p>
            <a:pPr lvl="1">
              <a:lnSpc>
                <a:spcPct val="80000"/>
              </a:lnSpc>
            </a:pPr>
            <a:r>
              <a:rPr lang="en-US" altLang="en-US" dirty="0">
                <a:latin typeface="Times New Roman" panose="02020603050405020304" pitchFamily="18" charset="0"/>
                <a:cs typeface="Times New Roman" panose="02020603050405020304" pitchFamily="18" charset="0"/>
              </a:rPr>
              <a:t>Example:</a:t>
            </a:r>
          </a:p>
          <a:p>
            <a:pPr lvl="2">
              <a:lnSpc>
                <a:spcPct val="80000"/>
              </a:lnSpc>
              <a:buNone/>
            </a:pPr>
            <a:r>
              <a:rPr lang="en-US" altLang="en-US" sz="1400" dirty="0">
                <a:latin typeface="Times New Roman" panose="02020603050405020304" pitchFamily="18" charset="0"/>
                <a:cs typeface="Times New Roman" panose="02020603050405020304" pitchFamily="18" charset="0"/>
              </a:rPr>
              <a:t>int b[ 100 ], x[ 27 ];</a:t>
            </a:r>
            <a:r>
              <a:rPr lang="en-US" altLang="en-US" b="1" dirty="0">
                <a:latin typeface="Times New Roman" panose="02020603050405020304" pitchFamily="18" charset="0"/>
                <a:cs typeface="Times New Roman" panose="02020603050405020304" pitchFamily="18" charset="0"/>
              </a:rPr>
              <a:t> </a:t>
            </a:r>
          </a:p>
          <a:p>
            <a:pPr>
              <a:lnSpc>
                <a:spcPct val="80000"/>
              </a:lnSpc>
            </a:pPr>
            <a:endParaRPr lang="en-US" alt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40904250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en-US" smtClean="0"/>
              <a:t>Arrays (Cont’d)</a:t>
            </a:r>
          </a:p>
        </p:txBody>
      </p:sp>
      <p:sp>
        <p:nvSpPr>
          <p:cNvPr id="7171" name="Rectangle 3"/>
          <p:cNvSpPr>
            <a:spLocks noGrp="1" noChangeArrowheads="1"/>
          </p:cNvSpPr>
          <p:nvPr>
            <p:ph type="body" idx="1"/>
          </p:nvPr>
        </p:nvSpPr>
        <p:spPr>
          <a:xfrm>
            <a:off x="3440546" y="2129061"/>
            <a:ext cx="8382000" cy="4525963"/>
          </a:xfrm>
        </p:spPr>
        <p:txBody>
          <a:bodyPr/>
          <a:lstStyle/>
          <a:p>
            <a:pPr eaLnBrk="1" hangingPunct="1"/>
            <a:r>
              <a:rPr lang="en-US" altLang="en-US" dirty="0" smtClean="0">
                <a:latin typeface="Times New Roman" panose="02020603050405020304" pitchFamily="18" charset="0"/>
                <a:cs typeface="Times New Roman" panose="02020603050405020304" pitchFamily="18" charset="0"/>
              </a:rPr>
              <a:t>Initializers</a:t>
            </a:r>
          </a:p>
          <a:p>
            <a:pPr lvl="2" eaLnBrk="1" hangingPunct="1">
              <a:buFont typeface="Wingdings" panose="05000000000000000000" pitchFamily="2" charset="2"/>
              <a:buNone/>
            </a:pPr>
            <a:r>
              <a:rPr lang="en-US" altLang="en-US" i="0" dirty="0" err="1">
                <a:latin typeface="Times New Roman" panose="02020603050405020304" pitchFamily="18" charset="0"/>
                <a:cs typeface="Times New Roman" panose="02020603050405020304" pitchFamily="18" charset="0"/>
              </a:rPr>
              <a:t>int</a:t>
            </a:r>
            <a:r>
              <a:rPr lang="en-US" altLang="en-US" i="0" dirty="0">
                <a:latin typeface="Times New Roman" panose="02020603050405020304" pitchFamily="18" charset="0"/>
                <a:cs typeface="Times New Roman" panose="02020603050405020304" pitchFamily="18" charset="0"/>
              </a:rPr>
              <a:t> n[ 5 ] = { 1, 2, 3, 4, 5 };</a:t>
            </a:r>
            <a:r>
              <a:rPr lang="en-US" altLang="en-US" b="1" i="0" dirty="0" smtClean="0">
                <a:latin typeface="Times New Roman" panose="02020603050405020304" pitchFamily="18" charset="0"/>
                <a:cs typeface="Times New Roman" panose="02020603050405020304" pitchFamily="18" charset="0"/>
              </a:rPr>
              <a:t> </a:t>
            </a:r>
          </a:p>
          <a:p>
            <a:pPr lvl="1" eaLnBrk="1" hangingPunct="1"/>
            <a:r>
              <a:rPr lang="en-US" altLang="en-US" dirty="0" smtClean="0">
                <a:latin typeface="Times New Roman" panose="02020603050405020304" pitchFamily="18" charset="0"/>
                <a:cs typeface="Times New Roman" panose="02020603050405020304" pitchFamily="18" charset="0"/>
              </a:rPr>
              <a:t>If not enough initializers, rightmost elements become </a:t>
            </a:r>
            <a:r>
              <a:rPr lang="en-US" altLang="en-US" sz="2000" dirty="0">
                <a:latin typeface="Times New Roman" panose="02020603050405020304" pitchFamily="18" charset="0"/>
                <a:cs typeface="Times New Roman" panose="02020603050405020304" pitchFamily="18" charset="0"/>
              </a:rPr>
              <a:t>0</a:t>
            </a:r>
          </a:p>
          <a:p>
            <a:pPr lvl="3" eaLnBrk="1" hangingPunct="1">
              <a:buFont typeface="Wingdings" panose="05000000000000000000" pitchFamily="2" charset="2"/>
              <a:buNone/>
            </a:pPr>
            <a:r>
              <a:rPr lang="en-US" altLang="en-US" dirty="0" err="1">
                <a:latin typeface="Times New Roman" panose="02020603050405020304" pitchFamily="18" charset="0"/>
                <a:cs typeface="Times New Roman" panose="02020603050405020304" pitchFamily="18" charset="0"/>
              </a:rPr>
              <a:t>int</a:t>
            </a:r>
            <a:r>
              <a:rPr lang="en-US" altLang="en-US" dirty="0">
                <a:latin typeface="Times New Roman" panose="02020603050405020304" pitchFamily="18" charset="0"/>
                <a:cs typeface="Times New Roman" panose="02020603050405020304" pitchFamily="18" charset="0"/>
              </a:rPr>
              <a:t> n[ 5 ] = { 0 }  </a:t>
            </a:r>
            <a:r>
              <a:rPr lang="en-US" altLang="en-US" dirty="0" smtClean="0">
                <a:latin typeface="Times New Roman" panose="02020603050405020304" pitchFamily="18" charset="0"/>
                <a:cs typeface="Times New Roman" panose="02020603050405020304" pitchFamily="18" charset="0"/>
              </a:rPr>
              <a:t>; </a:t>
            </a:r>
            <a:endParaRPr lang="en-US" altLang="en-US" dirty="0">
              <a:latin typeface="Times New Roman" panose="02020603050405020304" pitchFamily="18" charset="0"/>
              <a:cs typeface="Times New Roman" panose="02020603050405020304" pitchFamily="18" charset="0"/>
            </a:endParaRPr>
          </a:p>
          <a:p>
            <a:pPr lvl="2" eaLnBrk="1" hangingPunct="1"/>
            <a:r>
              <a:rPr lang="en-US" altLang="en-US" i="0" dirty="0" smtClean="0">
                <a:latin typeface="Times New Roman" panose="02020603050405020304" pitchFamily="18" charset="0"/>
                <a:cs typeface="Times New Roman" panose="02020603050405020304" pitchFamily="18" charset="0"/>
              </a:rPr>
              <a:t>All elements 0</a:t>
            </a:r>
          </a:p>
          <a:p>
            <a:pPr lvl="2" eaLnBrk="1" hangingPunct="1"/>
            <a:endParaRPr lang="en-US" altLang="en-US" i="0" dirty="0" smtClean="0">
              <a:latin typeface="Times New Roman" panose="02020603050405020304" pitchFamily="18" charset="0"/>
              <a:cs typeface="Times New Roman" panose="02020603050405020304" pitchFamily="18" charset="0"/>
            </a:endParaRPr>
          </a:p>
          <a:p>
            <a:pPr eaLnBrk="1" hangingPunct="1"/>
            <a:r>
              <a:rPr lang="en-US" altLang="en-US" dirty="0" smtClean="0">
                <a:latin typeface="Times New Roman" panose="02020603050405020304" pitchFamily="18" charset="0"/>
                <a:cs typeface="Times New Roman" panose="02020603050405020304" pitchFamily="18" charset="0"/>
              </a:rPr>
              <a:t>If size omitted, initializers determine it</a:t>
            </a:r>
          </a:p>
          <a:p>
            <a:pPr lvl="2" eaLnBrk="1" hangingPunct="1">
              <a:buFont typeface="Wingdings" panose="05000000000000000000" pitchFamily="2" charset="2"/>
              <a:buNone/>
            </a:pPr>
            <a:r>
              <a:rPr lang="en-US" altLang="en-US" i="0" dirty="0" err="1">
                <a:latin typeface="Times New Roman" panose="02020603050405020304" pitchFamily="18" charset="0"/>
                <a:cs typeface="Times New Roman" panose="02020603050405020304" pitchFamily="18" charset="0"/>
              </a:rPr>
              <a:t>int</a:t>
            </a:r>
            <a:r>
              <a:rPr lang="en-US" altLang="en-US" i="0" dirty="0">
                <a:latin typeface="Times New Roman" panose="02020603050405020304" pitchFamily="18" charset="0"/>
                <a:cs typeface="Times New Roman" panose="02020603050405020304" pitchFamily="18" charset="0"/>
              </a:rPr>
              <a:t> n[ ] = { 1, 2, 3, 4, 5 };</a:t>
            </a:r>
            <a:r>
              <a:rPr lang="en-US" altLang="en-US" b="1" i="0" dirty="0" smtClean="0">
                <a:latin typeface="Times New Roman" panose="02020603050405020304" pitchFamily="18" charset="0"/>
                <a:cs typeface="Times New Roman" panose="02020603050405020304" pitchFamily="18" charset="0"/>
              </a:rPr>
              <a:t> </a:t>
            </a:r>
          </a:p>
          <a:p>
            <a:pPr lvl="1" eaLnBrk="1" hangingPunct="1"/>
            <a:r>
              <a:rPr lang="en-US" altLang="en-US" dirty="0" smtClean="0">
                <a:latin typeface="Times New Roman" panose="02020603050405020304" pitchFamily="18" charset="0"/>
                <a:cs typeface="Times New Roman" panose="02020603050405020304" pitchFamily="18" charset="0"/>
              </a:rPr>
              <a:t>5 initializers, therefore 5 element array</a:t>
            </a:r>
          </a:p>
          <a:p>
            <a:pPr eaLnBrk="1" hangingPunct="1"/>
            <a:endParaRPr lang="en-US" alt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04931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a:t>
            </a:r>
            <a:endParaRPr lang="en-US" dirty="0"/>
          </a:p>
        </p:txBody>
      </p:sp>
      <p:sp>
        <p:nvSpPr>
          <p:cNvPr id="3" name="Content Placeholder 2"/>
          <p:cNvSpPr>
            <a:spLocks noGrp="1"/>
          </p:cNvSpPr>
          <p:nvPr>
            <p:ph idx="1"/>
          </p:nvPr>
        </p:nvSpPr>
        <p:spPr/>
        <p:txBody>
          <a:bodyPr>
            <a:normAutofit fontScale="70000" lnSpcReduction="20000"/>
          </a:bodyPr>
          <a:lstStyle/>
          <a:p>
            <a:r>
              <a:rPr lang="en-US" b="1" dirty="0">
                <a:latin typeface="Times New Roman" panose="02020603050405020304" pitchFamily="18" charset="0"/>
                <a:cs typeface="Times New Roman" panose="02020603050405020304" pitchFamily="18" charset="0"/>
              </a:rPr>
              <a:t>1. Vary the control variable from 1 to 100 in increments of 1</a:t>
            </a:r>
            <a:r>
              <a:rPr lang="en-US" b="1" dirty="0" smtClean="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for (unsigned int i = 1; i &lt;= 100; ++i)</a:t>
            </a:r>
          </a:p>
          <a:p>
            <a:r>
              <a:rPr lang="en-US" b="1" dirty="0" smtClean="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 Vary the control variable from 100 to 1 in increments of -1 (i.e., decrements of 1</a:t>
            </a:r>
            <a:r>
              <a:rPr lang="en-US" b="1" dirty="0" smtClean="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for (unsigned int i = 100; i &gt;= 1; --i)</a:t>
            </a:r>
          </a:p>
          <a:p>
            <a:r>
              <a:rPr lang="en-US" b="1" dirty="0" smtClean="0">
                <a:latin typeface="Times New Roman" panose="02020603050405020304" pitchFamily="18" charset="0"/>
                <a:cs typeface="Times New Roman" panose="02020603050405020304" pitchFamily="18" charset="0"/>
              </a:rPr>
              <a:t>3</a:t>
            </a:r>
            <a:r>
              <a:rPr lang="en-US" b="1" dirty="0">
                <a:latin typeface="Times New Roman" panose="02020603050405020304" pitchFamily="18" charset="0"/>
                <a:cs typeface="Times New Roman" panose="02020603050405020304" pitchFamily="18" charset="0"/>
              </a:rPr>
              <a:t>. Vary the control variable from 7 to 77 in increments of 7</a:t>
            </a:r>
            <a:r>
              <a:rPr lang="en-US" b="1" dirty="0" smtClean="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for (unsigned int i = 7; i &lt;= 77; i += 7)</a:t>
            </a:r>
          </a:p>
          <a:p>
            <a:r>
              <a:rPr lang="en-US" b="1" dirty="0" smtClean="0">
                <a:latin typeface="Times New Roman" panose="02020603050405020304" pitchFamily="18" charset="0"/>
                <a:cs typeface="Times New Roman" panose="02020603050405020304" pitchFamily="18" charset="0"/>
              </a:rPr>
              <a:t>4</a:t>
            </a:r>
            <a:r>
              <a:rPr lang="en-US" b="1" dirty="0">
                <a:latin typeface="Times New Roman" panose="02020603050405020304" pitchFamily="18" charset="0"/>
                <a:cs typeface="Times New Roman" panose="02020603050405020304" pitchFamily="18" charset="0"/>
              </a:rPr>
              <a:t>. Vary the control variable from 20 to 2 in </a:t>
            </a:r>
            <a:r>
              <a:rPr lang="en-US" b="1" dirty="0" smtClean="0">
                <a:latin typeface="Times New Roman" panose="02020603050405020304" pitchFamily="18" charset="0"/>
                <a:cs typeface="Times New Roman" panose="02020603050405020304" pitchFamily="18" charset="0"/>
              </a:rPr>
              <a:t>decrements </a:t>
            </a:r>
            <a:r>
              <a:rPr lang="en-US" b="1" dirty="0">
                <a:latin typeface="Times New Roman" panose="02020603050405020304" pitchFamily="18" charset="0"/>
                <a:cs typeface="Times New Roman" panose="02020603050405020304" pitchFamily="18" charset="0"/>
              </a:rPr>
              <a:t>of -2</a:t>
            </a:r>
            <a:r>
              <a:rPr lang="en-US" b="1" dirty="0" smtClean="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for (unsigned int i = 20; i &gt;= 2; i -= 2)</a:t>
            </a:r>
          </a:p>
          <a:p>
            <a:r>
              <a:rPr lang="en-US" b="1" dirty="0" smtClean="0">
                <a:latin typeface="Times New Roman" panose="02020603050405020304" pitchFamily="18" charset="0"/>
                <a:cs typeface="Times New Roman" panose="02020603050405020304" pitchFamily="18" charset="0"/>
              </a:rPr>
              <a:t>5</a:t>
            </a:r>
            <a:r>
              <a:rPr lang="en-US" b="1" dirty="0">
                <a:latin typeface="Times New Roman" panose="02020603050405020304" pitchFamily="18" charset="0"/>
                <a:cs typeface="Times New Roman" panose="02020603050405020304" pitchFamily="18" charset="0"/>
              </a:rPr>
              <a:t>. Vary the control variable over the following sequence of values: 2, 5, 8, 11, 14, 17</a:t>
            </a:r>
            <a:r>
              <a:rPr lang="en-US" b="1" dirty="0" smtClean="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for (unsigned int j = 2; j &lt;= 17; j += 3)</a:t>
            </a:r>
          </a:p>
          <a:p>
            <a:r>
              <a:rPr lang="en-US" b="1" dirty="0" smtClean="0">
                <a:latin typeface="Times New Roman" panose="02020603050405020304" pitchFamily="18" charset="0"/>
                <a:cs typeface="Times New Roman" panose="02020603050405020304" pitchFamily="18" charset="0"/>
              </a:rPr>
              <a:t>6</a:t>
            </a:r>
            <a:r>
              <a:rPr lang="en-US" b="1" dirty="0">
                <a:latin typeface="Times New Roman" panose="02020603050405020304" pitchFamily="18" charset="0"/>
                <a:cs typeface="Times New Roman" panose="02020603050405020304" pitchFamily="18" charset="0"/>
              </a:rPr>
              <a:t>. Vary the control variable over the following sequence of values: 44, 33, 22, 11, 0.</a:t>
            </a:r>
          </a:p>
          <a:p>
            <a:pPr lvl="1"/>
            <a:r>
              <a:rPr lang="en-US" dirty="0" smtClean="0">
                <a:latin typeface="Times New Roman" panose="02020603050405020304" pitchFamily="18" charset="0"/>
                <a:cs typeface="Times New Roman" panose="02020603050405020304" pitchFamily="18" charset="0"/>
              </a:rPr>
              <a:t>for </a:t>
            </a:r>
            <a:r>
              <a:rPr lang="en-US" dirty="0">
                <a:latin typeface="Times New Roman" panose="02020603050405020304" pitchFamily="18" charset="0"/>
                <a:cs typeface="Times New Roman" panose="02020603050405020304" pitchFamily="18" charset="0"/>
              </a:rPr>
              <a:t>(unsigned int j = 44; j &gt;= 0; j -= 11)</a:t>
            </a:r>
          </a:p>
        </p:txBody>
      </p:sp>
    </p:spTree>
    <p:extLst>
      <p:ext uri="{BB962C8B-B14F-4D97-AF65-F5344CB8AC3E}">
        <p14:creationId xmlns:p14="http://schemas.microsoft.com/office/powerpoint/2010/main" val="35351812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do we need an array?</a:t>
            </a:r>
            <a:br>
              <a:rPr lang="en-US" b="1" dirty="0"/>
            </a:br>
            <a:endParaRPr lang="en-US" dirty="0"/>
          </a:p>
        </p:txBody>
      </p:sp>
      <p:sp>
        <p:nvSpPr>
          <p:cNvPr id="4" name="Content Placeholder 3"/>
          <p:cNvSpPr>
            <a:spLocks noGrp="1"/>
          </p:cNvSpPr>
          <p:nvPr>
            <p:ph idx="1"/>
          </p:nvPr>
        </p:nvSpPr>
        <p:spPr/>
        <p:txBody>
          <a:bodyPr/>
          <a:lstStyle/>
          <a:p>
            <a:r>
              <a:rPr lang="en-US" dirty="0"/>
              <a:t>Let’s consider the situation where we need to get 10 student’s age and store it for some </a:t>
            </a:r>
            <a:r>
              <a:rPr lang="en-US" dirty="0" smtClean="0"/>
              <a:t>calculation</a:t>
            </a:r>
            <a:r>
              <a:rPr lang="en-US" dirty="0"/>
              <a:t>.</a:t>
            </a:r>
            <a:r>
              <a:rPr lang="en-US" dirty="0" smtClean="0"/>
              <a:t> Since </a:t>
            </a:r>
            <a:r>
              <a:rPr lang="en-US" dirty="0"/>
              <a:t>age is an integer type, we can store it something like below</a:t>
            </a:r>
            <a:r>
              <a:rPr lang="en-US" dirty="0" smtClean="0"/>
              <a:t>,</a:t>
            </a:r>
          </a:p>
          <a:p>
            <a:endParaRPr lang="en-US" dirty="0"/>
          </a:p>
        </p:txBody>
      </p:sp>
      <p:pic>
        <p:nvPicPr>
          <p:cNvPr id="5" name="Picture 4"/>
          <p:cNvPicPr>
            <a:picLocks noChangeAspect="1"/>
          </p:cNvPicPr>
          <p:nvPr/>
        </p:nvPicPr>
        <p:blipFill>
          <a:blip r:embed="rId2"/>
          <a:stretch>
            <a:fillRect/>
          </a:stretch>
        </p:blipFill>
        <p:spPr>
          <a:xfrm>
            <a:off x="4050001" y="3724131"/>
            <a:ext cx="6105525" cy="942975"/>
          </a:xfrm>
          <a:prstGeom prst="rect">
            <a:avLst/>
          </a:prstGeom>
        </p:spPr>
      </p:pic>
      <p:sp>
        <p:nvSpPr>
          <p:cNvPr id="6" name="Rectangle 5"/>
          <p:cNvSpPr/>
          <p:nvPr/>
        </p:nvSpPr>
        <p:spPr>
          <a:xfrm>
            <a:off x="2809869" y="4607113"/>
            <a:ext cx="2674515" cy="369332"/>
          </a:xfrm>
          <a:prstGeom prst="rect">
            <a:avLst/>
          </a:prstGeom>
        </p:spPr>
        <p:txBody>
          <a:bodyPr wrap="none">
            <a:spAutoFit/>
          </a:bodyPr>
          <a:lstStyle/>
          <a:p>
            <a:r>
              <a:rPr lang="en-US" dirty="0">
                <a:solidFill>
                  <a:srgbClr val="337AB7"/>
                </a:solidFill>
                <a:latin typeface="Open Sans" panose="020B0606030504020204" pitchFamily="34" charset="0"/>
              </a:rPr>
              <a:t>Use Array to store ages</a:t>
            </a:r>
            <a:endParaRPr lang="en-US" b="0" i="0" dirty="0">
              <a:solidFill>
                <a:srgbClr val="337AB7"/>
              </a:solidFill>
              <a:effectLst/>
              <a:latin typeface="Open Sans" panose="020B0606030504020204" pitchFamily="34" charset="0"/>
            </a:endParaRPr>
          </a:p>
        </p:txBody>
      </p:sp>
      <p:pic>
        <p:nvPicPr>
          <p:cNvPr id="7" name="Picture 6"/>
          <p:cNvPicPr>
            <a:picLocks noChangeAspect="1"/>
          </p:cNvPicPr>
          <p:nvPr/>
        </p:nvPicPr>
        <p:blipFill>
          <a:blip r:embed="rId3"/>
          <a:stretch>
            <a:fillRect/>
          </a:stretch>
        </p:blipFill>
        <p:spPr>
          <a:xfrm>
            <a:off x="5743141" y="4976445"/>
            <a:ext cx="1647825" cy="1028700"/>
          </a:xfrm>
          <a:prstGeom prst="rect">
            <a:avLst/>
          </a:prstGeom>
        </p:spPr>
      </p:pic>
    </p:spTree>
    <p:extLst>
      <p:ext uri="{BB962C8B-B14F-4D97-AF65-F5344CB8AC3E}">
        <p14:creationId xmlns:p14="http://schemas.microsoft.com/office/powerpoint/2010/main" val="4248900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declare an array?</a:t>
            </a:r>
            <a:br>
              <a:rPr lang="en-US" b="1" dirty="0"/>
            </a:br>
            <a:endParaRPr lang="en-US" dirty="0"/>
          </a:p>
        </p:txBody>
      </p:sp>
      <p:pic>
        <p:nvPicPr>
          <p:cNvPr id="3" name="Picture 2"/>
          <p:cNvPicPr>
            <a:picLocks noChangeAspect="1"/>
          </p:cNvPicPr>
          <p:nvPr/>
        </p:nvPicPr>
        <p:blipFill>
          <a:blip r:embed="rId2"/>
          <a:stretch>
            <a:fillRect/>
          </a:stretch>
        </p:blipFill>
        <p:spPr>
          <a:xfrm>
            <a:off x="4451317" y="2710992"/>
            <a:ext cx="4769819" cy="541256"/>
          </a:xfrm>
          <a:prstGeom prst="rect">
            <a:avLst/>
          </a:prstGeom>
        </p:spPr>
      </p:pic>
      <p:sp>
        <p:nvSpPr>
          <p:cNvPr id="4" name="Rectangle 3"/>
          <p:cNvSpPr/>
          <p:nvPr/>
        </p:nvSpPr>
        <p:spPr>
          <a:xfrm>
            <a:off x="3010646" y="3545992"/>
            <a:ext cx="1608133" cy="369332"/>
          </a:xfrm>
          <a:prstGeom prst="rect">
            <a:avLst/>
          </a:prstGeom>
        </p:spPr>
        <p:txBody>
          <a:bodyPr wrap="none">
            <a:spAutoFit/>
          </a:bodyPr>
          <a:lstStyle/>
          <a:p>
            <a:r>
              <a:rPr lang="en-US" b="1" dirty="0">
                <a:latin typeface="euclid_circular_a"/>
              </a:rPr>
              <a:t>For example,</a:t>
            </a:r>
            <a:endParaRPr lang="en-US" dirty="0"/>
          </a:p>
        </p:txBody>
      </p:sp>
      <p:pic>
        <p:nvPicPr>
          <p:cNvPr id="5" name="Picture 4"/>
          <p:cNvPicPr>
            <a:picLocks noChangeAspect="1"/>
          </p:cNvPicPr>
          <p:nvPr/>
        </p:nvPicPr>
        <p:blipFill>
          <a:blip r:embed="rId3"/>
          <a:stretch>
            <a:fillRect/>
          </a:stretch>
        </p:blipFill>
        <p:spPr>
          <a:xfrm>
            <a:off x="5711465" y="4001678"/>
            <a:ext cx="1447800" cy="457200"/>
          </a:xfrm>
          <a:prstGeom prst="rect">
            <a:avLst/>
          </a:prstGeom>
        </p:spPr>
      </p:pic>
      <p:sp>
        <p:nvSpPr>
          <p:cNvPr id="6" name="Rectangle 5"/>
          <p:cNvSpPr/>
          <p:nvPr/>
        </p:nvSpPr>
        <p:spPr>
          <a:xfrm>
            <a:off x="2933699" y="4608143"/>
            <a:ext cx="8915793" cy="1200329"/>
          </a:xfrm>
          <a:prstGeom prst="rect">
            <a:avLst/>
          </a:prstGeom>
        </p:spPr>
        <p:txBody>
          <a:bodyPr wrap="square">
            <a:spAutoFit/>
          </a:bodyPr>
          <a:lstStyle/>
          <a:p>
            <a:pPr marL="342900" indent="-342900">
              <a:buFont typeface="+mj-lt"/>
              <a:buAutoNum type="arabicPeriod"/>
            </a:pPr>
            <a:r>
              <a:rPr lang="en-US" dirty="0">
                <a:latin typeface="Times New Roman" panose="02020603050405020304" pitchFamily="18" charset="0"/>
                <a:cs typeface="Times New Roman" panose="02020603050405020304" pitchFamily="18" charset="0"/>
              </a:rPr>
              <a:t>we declared an array, mark, of floating-point type. And its size is 5. Meaning, it can hold 5 floating-point </a:t>
            </a:r>
            <a:r>
              <a:rPr lang="en-US" dirty="0" smtClean="0">
                <a:latin typeface="Times New Roman" panose="02020603050405020304" pitchFamily="18" charset="0"/>
                <a:cs typeface="Times New Roman" panose="02020603050405020304" pitchFamily="18" charset="0"/>
              </a:rPr>
              <a:t>values.</a:t>
            </a:r>
          </a:p>
          <a:p>
            <a:pPr marL="342900" indent="-342900">
              <a:buFont typeface="+mj-lt"/>
              <a:buAutoNum type="arabicPeriod"/>
            </a:pPr>
            <a:r>
              <a:rPr lang="en-US" dirty="0" smtClean="0">
                <a:latin typeface="Times New Roman" panose="02020603050405020304" pitchFamily="18" charset="0"/>
                <a:cs typeface="Times New Roman" panose="02020603050405020304" pitchFamily="18" charset="0"/>
              </a:rPr>
              <a:t>It's </a:t>
            </a:r>
            <a:r>
              <a:rPr lang="en-US" dirty="0">
                <a:latin typeface="Times New Roman" panose="02020603050405020304" pitchFamily="18" charset="0"/>
                <a:cs typeface="Times New Roman" panose="02020603050405020304" pitchFamily="18" charset="0"/>
              </a:rPr>
              <a:t>important to note that the size and type of an array cannot be changed once it is declared.</a:t>
            </a:r>
            <a:endParaRPr lang="en-US"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71548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initialize an array?</a:t>
            </a:r>
            <a:br>
              <a:rPr lang="en-US" b="1" dirty="0"/>
            </a:br>
            <a:endParaRPr lang="en-US" dirty="0"/>
          </a:p>
        </p:txBody>
      </p:sp>
      <p:pic>
        <p:nvPicPr>
          <p:cNvPr id="3" name="Picture 2"/>
          <p:cNvPicPr>
            <a:picLocks noChangeAspect="1"/>
          </p:cNvPicPr>
          <p:nvPr/>
        </p:nvPicPr>
        <p:blipFill>
          <a:blip r:embed="rId2"/>
          <a:stretch>
            <a:fillRect/>
          </a:stretch>
        </p:blipFill>
        <p:spPr>
          <a:xfrm>
            <a:off x="4977100" y="3121905"/>
            <a:ext cx="2828925" cy="352425"/>
          </a:xfrm>
          <a:prstGeom prst="rect">
            <a:avLst/>
          </a:prstGeom>
        </p:spPr>
      </p:pic>
      <p:sp>
        <p:nvSpPr>
          <p:cNvPr id="4" name="Rectangle 3"/>
          <p:cNvSpPr/>
          <p:nvPr/>
        </p:nvSpPr>
        <p:spPr>
          <a:xfrm>
            <a:off x="2933699" y="2440817"/>
            <a:ext cx="8676409"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It is possible to initialize an array during declaration. For example,</a:t>
            </a:r>
          </a:p>
        </p:txBody>
      </p:sp>
    </p:spTree>
    <p:extLst>
      <p:ext uri="{BB962C8B-B14F-4D97-AF65-F5344CB8AC3E}">
        <p14:creationId xmlns:p14="http://schemas.microsoft.com/office/powerpoint/2010/main" val="2239418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Access Array Elements</a:t>
            </a:r>
            <a:br>
              <a:rPr lang="en-US" b="1" dirty="0"/>
            </a:br>
            <a:endParaRPr lang="en-US" dirty="0"/>
          </a:p>
        </p:txBody>
      </p:sp>
      <p:pic>
        <p:nvPicPr>
          <p:cNvPr id="3074" name="Picture 2" descr="C Array declaration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4392" y="2522766"/>
            <a:ext cx="3448050" cy="10572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727489" y="3828077"/>
            <a:ext cx="8612956" cy="1200329"/>
          </a:xfrm>
          <a:prstGeom prst="rect">
            <a:avLst/>
          </a:prstGeom>
        </p:spPr>
        <p:txBody>
          <a:bodyPr wrap="square">
            <a:spAutoFit/>
          </a:bodyPr>
          <a:lstStyle/>
          <a:p>
            <a:r>
              <a:rPr lang="en-US" dirty="0"/>
              <a:t>You can access elements of an array by indices.</a:t>
            </a:r>
          </a:p>
          <a:p>
            <a:endParaRPr lang="en-US" dirty="0"/>
          </a:p>
          <a:p>
            <a:r>
              <a:rPr lang="en-US" dirty="0"/>
              <a:t>Suppose you declared an array mark as above. The first element is mark[0], the second element is mark[1] and so on.</a:t>
            </a:r>
          </a:p>
        </p:txBody>
      </p:sp>
    </p:spTree>
    <p:extLst>
      <p:ext uri="{BB962C8B-B14F-4D97-AF65-F5344CB8AC3E}">
        <p14:creationId xmlns:p14="http://schemas.microsoft.com/office/powerpoint/2010/main" val="5501837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Change Value of Array elements</a:t>
            </a:r>
            <a:br>
              <a:rPr lang="en-US" b="1" dirty="0"/>
            </a:br>
            <a:endParaRPr lang="en-US" dirty="0"/>
          </a:p>
        </p:txBody>
      </p:sp>
      <p:pic>
        <p:nvPicPr>
          <p:cNvPr id="3" name="Picture 2"/>
          <p:cNvPicPr>
            <a:picLocks noChangeAspect="1"/>
          </p:cNvPicPr>
          <p:nvPr/>
        </p:nvPicPr>
        <p:blipFill>
          <a:blip r:embed="rId2"/>
          <a:stretch>
            <a:fillRect/>
          </a:stretch>
        </p:blipFill>
        <p:spPr>
          <a:xfrm>
            <a:off x="4372118" y="2889826"/>
            <a:ext cx="5017966" cy="1940791"/>
          </a:xfrm>
          <a:prstGeom prst="rect">
            <a:avLst/>
          </a:prstGeom>
        </p:spPr>
      </p:pic>
    </p:spTree>
    <p:extLst>
      <p:ext uri="{BB962C8B-B14F-4D97-AF65-F5344CB8AC3E}">
        <p14:creationId xmlns:p14="http://schemas.microsoft.com/office/powerpoint/2010/main" val="28938630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Input and Output Array Elements</a:t>
            </a:r>
            <a:br>
              <a:rPr lang="en-US" b="1" dirty="0"/>
            </a:br>
            <a:endParaRPr lang="en-US" dirty="0"/>
          </a:p>
        </p:txBody>
      </p:sp>
      <p:pic>
        <p:nvPicPr>
          <p:cNvPr id="3" name="Picture 2"/>
          <p:cNvPicPr>
            <a:picLocks noChangeAspect="1"/>
          </p:cNvPicPr>
          <p:nvPr/>
        </p:nvPicPr>
        <p:blipFill>
          <a:blip r:embed="rId2"/>
          <a:stretch>
            <a:fillRect/>
          </a:stretch>
        </p:blipFill>
        <p:spPr>
          <a:xfrm>
            <a:off x="3284970" y="2371868"/>
            <a:ext cx="6915150" cy="4238625"/>
          </a:xfrm>
          <a:prstGeom prst="rect">
            <a:avLst/>
          </a:prstGeom>
        </p:spPr>
      </p:pic>
    </p:spTree>
    <p:extLst>
      <p:ext uri="{BB962C8B-B14F-4D97-AF65-F5344CB8AC3E}">
        <p14:creationId xmlns:p14="http://schemas.microsoft.com/office/powerpoint/2010/main" val="284490939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5" name="Rectangle 4"/>
          <p:cNvSpPr/>
          <p:nvPr/>
        </p:nvSpPr>
        <p:spPr>
          <a:xfrm>
            <a:off x="979055" y="2327952"/>
            <a:ext cx="5865091" cy="4257575"/>
          </a:xfrm>
          <a:prstGeom prst="rect">
            <a:avLst/>
          </a:prstGeom>
          <a:solidFill>
            <a:schemeClr val="accent2">
              <a:lumMod val="40000"/>
              <a:lumOff val="60000"/>
            </a:schemeClr>
          </a:solidFill>
        </p:spPr>
        <p:txBody>
          <a:bodyPr wrap="square">
            <a:spAutoFit/>
          </a:bodyPr>
          <a:lstStyle/>
          <a:p>
            <a:r>
              <a:rPr lang="en-US" sz="1600" dirty="0" smtClean="0">
                <a:latin typeface="Times New Roman" panose="02020603050405020304" pitchFamily="18" charset="0"/>
                <a:cs typeface="Times New Roman" panose="02020603050405020304" pitchFamily="18" charset="0"/>
              </a:rPr>
              <a:t>int </a:t>
            </a:r>
            <a:r>
              <a:rPr lang="en-US" sz="1600" dirty="0">
                <a:latin typeface="Times New Roman" panose="02020603050405020304" pitchFamily="18" charset="0"/>
                <a:cs typeface="Times New Roman" panose="02020603050405020304" pitchFamily="18" charset="0"/>
              </a:rPr>
              <a:t>main() {</a:t>
            </a:r>
          </a:p>
          <a:p>
            <a:r>
              <a:rPr lang="en-US" sz="1600" dirty="0">
                <a:latin typeface="Times New Roman" panose="02020603050405020304" pitchFamily="18" charset="0"/>
                <a:cs typeface="Times New Roman" panose="02020603050405020304" pitchFamily="18" charset="0"/>
              </a:rPr>
              <a:t>  int values[5];</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printf("Enter 5 integers: ");</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 taking input and storing it in an array</a:t>
            </a:r>
          </a:p>
          <a:p>
            <a:r>
              <a:rPr lang="en-US" sz="1600" dirty="0">
                <a:latin typeface="Times New Roman" panose="02020603050405020304" pitchFamily="18" charset="0"/>
                <a:cs typeface="Times New Roman" panose="02020603050405020304" pitchFamily="18" charset="0"/>
              </a:rPr>
              <a:t>  for(int i = 0; i &lt; 5; ++i) {</a:t>
            </a:r>
          </a:p>
          <a:p>
            <a:r>
              <a:rPr lang="en-US" sz="1600" dirty="0">
                <a:latin typeface="Times New Roman" panose="02020603050405020304" pitchFamily="18" charset="0"/>
                <a:cs typeface="Times New Roman" panose="02020603050405020304" pitchFamily="18" charset="0"/>
              </a:rPr>
              <a:t>     scanf("%d", &amp;values[i]);</a:t>
            </a:r>
          </a:p>
          <a:p>
            <a:r>
              <a:rPr lang="en-US" sz="1600" dirty="0">
                <a:latin typeface="Times New Roman" panose="02020603050405020304" pitchFamily="18" charset="0"/>
                <a:cs typeface="Times New Roman" panose="02020603050405020304" pitchFamily="18" charset="0"/>
              </a:rPr>
              <a:t>  }</a:t>
            </a:r>
          </a:p>
          <a:p>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printf("Displaying integers: ");</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 printing elements of an array</a:t>
            </a:r>
          </a:p>
          <a:p>
            <a:r>
              <a:rPr lang="en-US" sz="1600" dirty="0">
                <a:latin typeface="Times New Roman" panose="02020603050405020304" pitchFamily="18" charset="0"/>
                <a:cs typeface="Times New Roman" panose="02020603050405020304" pitchFamily="18" charset="0"/>
              </a:rPr>
              <a:t>  for(int i = 0; i &lt; 5; ++i) {</a:t>
            </a:r>
          </a:p>
          <a:p>
            <a:r>
              <a:rPr lang="en-US" sz="1600" dirty="0">
                <a:latin typeface="Times New Roman" panose="02020603050405020304" pitchFamily="18" charset="0"/>
                <a:cs typeface="Times New Roman" panose="02020603050405020304" pitchFamily="18" charset="0"/>
              </a:rPr>
              <a:t>     printf("%d\n", values[i]);</a:t>
            </a:r>
          </a:p>
          <a:p>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  return 0;</a:t>
            </a:r>
          </a:p>
          <a:p>
            <a:r>
              <a:rPr lang="en-US" sz="1600" dirty="0">
                <a:latin typeface="Times New Roman" panose="02020603050405020304" pitchFamily="18" charset="0"/>
                <a:cs typeface="Times New Roman" panose="02020603050405020304" pitchFamily="18" charset="0"/>
              </a:rPr>
              <a:t>}</a:t>
            </a:r>
          </a:p>
        </p:txBody>
      </p:sp>
      <p:pic>
        <p:nvPicPr>
          <p:cNvPr id="6" name="Picture 5"/>
          <p:cNvPicPr>
            <a:picLocks noChangeAspect="1"/>
          </p:cNvPicPr>
          <p:nvPr/>
        </p:nvPicPr>
        <p:blipFill>
          <a:blip r:embed="rId2"/>
          <a:stretch>
            <a:fillRect/>
          </a:stretch>
        </p:blipFill>
        <p:spPr>
          <a:xfrm>
            <a:off x="6362700" y="3306329"/>
            <a:ext cx="2514600" cy="2000250"/>
          </a:xfrm>
          <a:prstGeom prst="rect">
            <a:avLst/>
          </a:prstGeom>
        </p:spPr>
      </p:pic>
    </p:spTree>
    <p:extLst>
      <p:ext uri="{BB962C8B-B14F-4D97-AF65-F5344CB8AC3E}">
        <p14:creationId xmlns:p14="http://schemas.microsoft.com/office/powerpoint/2010/main" val="3609207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421063" y="568325"/>
            <a:ext cx="8770937" cy="1560513"/>
          </a:xfrm>
        </p:spPr>
        <p:txBody>
          <a:bodyPr/>
          <a:lstStyle/>
          <a:p>
            <a:r>
              <a:rPr lang="en-US" dirty="0" smtClean="0"/>
              <a:t>Difference</a:t>
            </a:r>
            <a:endParaRPr lang="en-US" dirty="0"/>
          </a:p>
        </p:txBody>
      </p:sp>
      <p:sp>
        <p:nvSpPr>
          <p:cNvPr id="3" name="Rectangle 2"/>
          <p:cNvSpPr/>
          <p:nvPr/>
        </p:nvSpPr>
        <p:spPr>
          <a:xfrm>
            <a:off x="138546" y="1702644"/>
            <a:ext cx="6096000" cy="5078313"/>
          </a:xfrm>
          <a:prstGeom prst="rect">
            <a:avLst/>
          </a:prstGeom>
          <a:solidFill>
            <a:schemeClr val="accent2">
              <a:lumMod val="40000"/>
              <a:lumOff val="60000"/>
            </a:schemeClr>
          </a:solidFill>
        </p:spPr>
        <p:txBody>
          <a:bodyPr>
            <a:spAutoFit/>
          </a:bodyPr>
          <a:lstStyle/>
          <a:p>
            <a:pPr algn="just">
              <a:buFont typeface="+mj-lt"/>
              <a:buAutoNum type="arabicPeriod"/>
            </a:pPr>
            <a:r>
              <a:rPr lang="en-US" dirty="0">
                <a:solidFill>
                  <a:srgbClr val="000000"/>
                </a:solidFill>
                <a:latin typeface="Andalus" panose="02020603050405020304" pitchFamily="18" charset="-78"/>
                <a:cs typeface="Andalus" panose="02020603050405020304" pitchFamily="18" charset="-78"/>
              </a:rPr>
              <a:t>    {  </a:t>
            </a:r>
          </a:p>
          <a:p>
            <a:pPr algn="just">
              <a:buFont typeface="+mj-lt"/>
              <a:buAutoNum type="arabicPeriod"/>
            </a:pPr>
            <a:r>
              <a:rPr lang="en-US" dirty="0">
                <a:solidFill>
                  <a:srgbClr val="000000"/>
                </a:solidFill>
                <a:latin typeface="Andalus" panose="02020603050405020304" pitchFamily="18" charset="-78"/>
                <a:cs typeface="Andalus" panose="02020603050405020304" pitchFamily="18" charset="-78"/>
              </a:rPr>
              <a:t>      </a:t>
            </a:r>
            <a:r>
              <a:rPr lang="en-US" b="1" dirty="0">
                <a:solidFill>
                  <a:srgbClr val="006699"/>
                </a:solidFill>
                <a:latin typeface="Andalus" panose="02020603050405020304" pitchFamily="18" charset="-78"/>
                <a:cs typeface="Andalus" panose="02020603050405020304" pitchFamily="18" charset="-78"/>
              </a:rPr>
              <a:t>int</a:t>
            </a:r>
            <a:r>
              <a:rPr lang="en-US" dirty="0">
                <a:solidFill>
                  <a:srgbClr val="000000"/>
                </a:solidFill>
                <a:latin typeface="Andalus" panose="02020603050405020304" pitchFamily="18" charset="-78"/>
                <a:cs typeface="Andalus" panose="02020603050405020304" pitchFamily="18" charset="-78"/>
              </a:rPr>
              <a:t> n, count = </a:t>
            </a:r>
            <a:r>
              <a:rPr lang="en-US" dirty="0">
                <a:solidFill>
                  <a:srgbClr val="C00000"/>
                </a:solidFill>
                <a:latin typeface="Andalus" panose="02020603050405020304" pitchFamily="18" charset="-78"/>
                <a:cs typeface="Andalus" panose="02020603050405020304" pitchFamily="18" charset="-78"/>
              </a:rPr>
              <a:t>1</a:t>
            </a:r>
            <a:r>
              <a:rPr lang="en-US" dirty="0">
                <a:solidFill>
                  <a:srgbClr val="000000"/>
                </a:solidFill>
                <a:latin typeface="Andalus" panose="02020603050405020304" pitchFamily="18" charset="-78"/>
                <a:cs typeface="Andalus" panose="02020603050405020304" pitchFamily="18" charset="-78"/>
              </a:rPr>
              <a:t>;   </a:t>
            </a:r>
          </a:p>
          <a:p>
            <a:pPr algn="just">
              <a:buFont typeface="+mj-lt"/>
              <a:buAutoNum type="arabicPeriod"/>
            </a:pPr>
            <a:r>
              <a:rPr lang="en-US" dirty="0">
                <a:solidFill>
                  <a:srgbClr val="000000"/>
                </a:solidFill>
                <a:latin typeface="Andalus" panose="02020603050405020304" pitchFamily="18" charset="-78"/>
                <a:cs typeface="Andalus" panose="02020603050405020304" pitchFamily="18" charset="-78"/>
              </a:rPr>
              <a:t>      </a:t>
            </a:r>
            <a:r>
              <a:rPr lang="en-US" b="1" dirty="0">
                <a:solidFill>
                  <a:srgbClr val="006699"/>
                </a:solidFill>
                <a:latin typeface="Andalus" panose="02020603050405020304" pitchFamily="18" charset="-78"/>
                <a:cs typeface="Andalus" panose="02020603050405020304" pitchFamily="18" charset="-78"/>
              </a:rPr>
              <a:t>float</a:t>
            </a:r>
            <a:r>
              <a:rPr lang="en-US" dirty="0">
                <a:solidFill>
                  <a:srgbClr val="000000"/>
                </a:solidFill>
                <a:latin typeface="Andalus" panose="02020603050405020304" pitchFamily="18" charset="-78"/>
                <a:cs typeface="Andalus" panose="02020603050405020304" pitchFamily="18" charset="-78"/>
              </a:rPr>
              <a:t>  </a:t>
            </a:r>
            <a:r>
              <a:rPr lang="en-US" dirty="0" err="1">
                <a:solidFill>
                  <a:srgbClr val="000000"/>
                </a:solidFill>
                <a:latin typeface="Andalus" panose="02020603050405020304" pitchFamily="18" charset="-78"/>
                <a:cs typeface="Andalus" panose="02020603050405020304" pitchFamily="18" charset="-78"/>
              </a:rPr>
              <a:t>xF</a:t>
            </a:r>
            <a:r>
              <a:rPr lang="en-US" dirty="0">
                <a:solidFill>
                  <a:srgbClr val="000000"/>
                </a:solidFill>
                <a:latin typeface="Andalus" panose="02020603050405020304" pitchFamily="18" charset="-78"/>
                <a:cs typeface="Andalus" panose="02020603050405020304" pitchFamily="18" charset="-78"/>
              </a:rPr>
              <a:t>, </a:t>
            </a:r>
            <a:r>
              <a:rPr lang="en-US" dirty="0" err="1">
                <a:solidFill>
                  <a:srgbClr val="000000"/>
                </a:solidFill>
                <a:latin typeface="Andalus" panose="02020603050405020304" pitchFamily="18" charset="-78"/>
                <a:cs typeface="Andalus" panose="02020603050405020304" pitchFamily="18" charset="-78"/>
              </a:rPr>
              <a:t>averageF</a:t>
            </a:r>
            <a:r>
              <a:rPr lang="en-US" dirty="0">
                <a:solidFill>
                  <a:srgbClr val="000000"/>
                </a:solidFill>
                <a:latin typeface="Andalus" panose="02020603050405020304" pitchFamily="18" charset="-78"/>
                <a:cs typeface="Andalus" panose="02020603050405020304" pitchFamily="18" charset="-78"/>
              </a:rPr>
              <a:t>, </a:t>
            </a:r>
            <a:r>
              <a:rPr lang="en-US" dirty="0" err="1">
                <a:solidFill>
                  <a:srgbClr val="000000"/>
                </a:solidFill>
                <a:latin typeface="Andalus" panose="02020603050405020304" pitchFamily="18" charset="-78"/>
                <a:cs typeface="Andalus" panose="02020603050405020304" pitchFamily="18" charset="-78"/>
              </a:rPr>
              <a:t>sumF</a:t>
            </a:r>
            <a:r>
              <a:rPr lang="en-US" dirty="0">
                <a:solidFill>
                  <a:srgbClr val="000000"/>
                </a:solidFill>
                <a:latin typeface="Andalus" panose="02020603050405020304" pitchFamily="18" charset="-78"/>
                <a:cs typeface="Andalus" panose="02020603050405020304" pitchFamily="18" charset="-78"/>
              </a:rPr>
              <a:t> = </a:t>
            </a:r>
            <a:r>
              <a:rPr lang="en-US" dirty="0">
                <a:solidFill>
                  <a:srgbClr val="C00000"/>
                </a:solidFill>
                <a:latin typeface="Andalus" panose="02020603050405020304" pitchFamily="18" charset="-78"/>
                <a:cs typeface="Andalus" panose="02020603050405020304" pitchFamily="18" charset="-78"/>
              </a:rPr>
              <a:t>0</a:t>
            </a:r>
            <a:r>
              <a:rPr lang="en-US" dirty="0">
                <a:solidFill>
                  <a:srgbClr val="000000"/>
                </a:solidFill>
                <a:latin typeface="Andalus" panose="02020603050405020304" pitchFamily="18" charset="-78"/>
                <a:cs typeface="Andalus" panose="02020603050405020304" pitchFamily="18" charset="-78"/>
              </a:rPr>
              <a:t>;   </a:t>
            </a:r>
          </a:p>
          <a:p>
            <a:pPr algn="just">
              <a:buFont typeface="+mj-lt"/>
              <a:buAutoNum type="arabicPeriod"/>
            </a:pPr>
            <a:r>
              <a:rPr lang="en-US" dirty="0">
                <a:solidFill>
                  <a:srgbClr val="000000"/>
                </a:solidFill>
                <a:latin typeface="Andalus" panose="02020603050405020304" pitchFamily="18" charset="-78"/>
                <a:cs typeface="Andalus" panose="02020603050405020304" pitchFamily="18" charset="-78"/>
              </a:rPr>
              <a:t>      Scanner </a:t>
            </a:r>
            <a:r>
              <a:rPr lang="en-US" dirty="0" err="1">
                <a:solidFill>
                  <a:srgbClr val="000000"/>
                </a:solidFill>
                <a:latin typeface="Andalus" panose="02020603050405020304" pitchFamily="18" charset="-78"/>
                <a:cs typeface="Andalus" panose="02020603050405020304" pitchFamily="18" charset="-78"/>
              </a:rPr>
              <a:t>sc</a:t>
            </a:r>
            <a:r>
              <a:rPr lang="en-US" dirty="0">
                <a:solidFill>
                  <a:srgbClr val="000000"/>
                </a:solidFill>
                <a:latin typeface="Andalus" panose="02020603050405020304" pitchFamily="18" charset="-78"/>
                <a:cs typeface="Andalus" panose="02020603050405020304" pitchFamily="18" charset="-78"/>
              </a:rPr>
              <a:t> = </a:t>
            </a:r>
            <a:r>
              <a:rPr lang="en-US" b="1" dirty="0">
                <a:solidFill>
                  <a:srgbClr val="006699"/>
                </a:solidFill>
                <a:latin typeface="Andalus" panose="02020603050405020304" pitchFamily="18" charset="-78"/>
                <a:cs typeface="Andalus" panose="02020603050405020304" pitchFamily="18" charset="-78"/>
              </a:rPr>
              <a:t>new</a:t>
            </a:r>
            <a:r>
              <a:rPr lang="en-US" dirty="0">
                <a:solidFill>
                  <a:srgbClr val="000000"/>
                </a:solidFill>
                <a:latin typeface="Andalus" panose="02020603050405020304" pitchFamily="18" charset="-78"/>
                <a:cs typeface="Andalus" panose="02020603050405020304" pitchFamily="18" charset="-78"/>
              </a:rPr>
              <a:t> Scanner(System.in);     </a:t>
            </a:r>
          </a:p>
          <a:p>
            <a:pPr algn="just">
              <a:buFont typeface="+mj-lt"/>
              <a:buAutoNum type="arabicPeriod"/>
            </a:pPr>
            <a:r>
              <a:rPr lang="en-US" dirty="0">
                <a:solidFill>
                  <a:srgbClr val="000000"/>
                </a:solidFill>
                <a:latin typeface="Andalus" panose="02020603050405020304" pitchFamily="18" charset="-78"/>
                <a:cs typeface="Andalus" panose="02020603050405020304" pitchFamily="18" charset="-78"/>
              </a:rPr>
              <a:t>      System.out.println(</a:t>
            </a:r>
            <a:r>
              <a:rPr lang="en-US" dirty="0">
                <a:solidFill>
                  <a:srgbClr val="0000FF"/>
                </a:solidFill>
                <a:latin typeface="Andalus" panose="02020603050405020304" pitchFamily="18" charset="-78"/>
                <a:cs typeface="Andalus" panose="02020603050405020304" pitchFamily="18" charset="-78"/>
              </a:rPr>
              <a:t>"Enter the value of n"</a:t>
            </a:r>
            <a:r>
              <a:rPr lang="en-US" dirty="0">
                <a:solidFill>
                  <a:srgbClr val="000000"/>
                </a:solidFill>
                <a:latin typeface="Andalus" panose="02020603050405020304" pitchFamily="18" charset="-78"/>
                <a:cs typeface="Andalus" panose="02020603050405020304" pitchFamily="18" charset="-78"/>
              </a:rPr>
              <a:t>);  </a:t>
            </a:r>
          </a:p>
          <a:p>
            <a:pPr algn="just">
              <a:buFont typeface="+mj-lt"/>
              <a:buAutoNum type="arabicPeriod"/>
            </a:pPr>
            <a:r>
              <a:rPr lang="en-US" dirty="0">
                <a:solidFill>
                  <a:srgbClr val="000000"/>
                </a:solidFill>
                <a:latin typeface="Andalus" panose="02020603050405020304" pitchFamily="18" charset="-78"/>
                <a:cs typeface="Andalus" panose="02020603050405020304" pitchFamily="18" charset="-78"/>
              </a:rPr>
              <a:t>      n = </a:t>
            </a:r>
            <a:r>
              <a:rPr lang="en-US" dirty="0" err="1">
                <a:solidFill>
                  <a:srgbClr val="000000"/>
                </a:solidFill>
                <a:latin typeface="Andalus" panose="02020603050405020304" pitchFamily="18" charset="-78"/>
                <a:cs typeface="Andalus" panose="02020603050405020304" pitchFamily="18" charset="-78"/>
              </a:rPr>
              <a:t>sc.nextInt</a:t>
            </a:r>
            <a:r>
              <a:rPr lang="en-US" dirty="0">
                <a:solidFill>
                  <a:srgbClr val="000000"/>
                </a:solidFill>
                <a:latin typeface="Andalus" panose="02020603050405020304" pitchFamily="18" charset="-78"/>
                <a:cs typeface="Andalus" panose="02020603050405020304" pitchFamily="18" charset="-78"/>
              </a:rPr>
              <a:t>();  </a:t>
            </a:r>
          </a:p>
          <a:p>
            <a:pPr algn="just">
              <a:buFont typeface="+mj-lt"/>
              <a:buAutoNum type="arabicPeriod"/>
            </a:pPr>
            <a:r>
              <a:rPr lang="en-US" dirty="0">
                <a:solidFill>
                  <a:srgbClr val="000000"/>
                </a:solidFill>
                <a:latin typeface="Andalus" panose="02020603050405020304" pitchFamily="18" charset="-78"/>
                <a:cs typeface="Andalus" panose="02020603050405020304" pitchFamily="18" charset="-78"/>
              </a:rPr>
              <a:t>      </a:t>
            </a:r>
            <a:r>
              <a:rPr lang="en-US" b="1" dirty="0">
                <a:solidFill>
                  <a:srgbClr val="006699"/>
                </a:solidFill>
                <a:latin typeface="Andalus" panose="02020603050405020304" pitchFamily="18" charset="-78"/>
                <a:cs typeface="Andalus" panose="02020603050405020304" pitchFamily="18" charset="-78"/>
              </a:rPr>
              <a:t>while</a:t>
            </a:r>
            <a:r>
              <a:rPr lang="en-US" dirty="0">
                <a:solidFill>
                  <a:srgbClr val="000000"/>
                </a:solidFill>
                <a:latin typeface="Andalus" panose="02020603050405020304" pitchFamily="18" charset="-78"/>
                <a:cs typeface="Andalus" panose="02020603050405020304" pitchFamily="18" charset="-78"/>
              </a:rPr>
              <a:t> (count &lt;= n)   </a:t>
            </a:r>
          </a:p>
          <a:p>
            <a:pPr algn="just">
              <a:buFont typeface="+mj-lt"/>
              <a:buAutoNum type="arabicPeriod"/>
            </a:pPr>
            <a:r>
              <a:rPr lang="en-US" dirty="0">
                <a:solidFill>
                  <a:srgbClr val="000000"/>
                </a:solidFill>
                <a:latin typeface="Andalus" panose="02020603050405020304" pitchFamily="18" charset="-78"/>
                <a:cs typeface="Andalus" panose="02020603050405020304" pitchFamily="18" charset="-78"/>
              </a:rPr>
              <a:t>             {   </a:t>
            </a:r>
          </a:p>
          <a:p>
            <a:pPr algn="just">
              <a:buFont typeface="+mj-lt"/>
              <a:buAutoNum type="arabicPeriod"/>
            </a:pPr>
            <a:r>
              <a:rPr lang="en-US" dirty="0">
                <a:solidFill>
                  <a:srgbClr val="000000"/>
                </a:solidFill>
                <a:latin typeface="Andalus" panose="02020603050405020304" pitchFamily="18" charset="-78"/>
                <a:cs typeface="Andalus" panose="02020603050405020304" pitchFamily="18" charset="-78"/>
              </a:rPr>
              <a:t>                  System.out.println(</a:t>
            </a:r>
            <a:r>
              <a:rPr lang="en-US" dirty="0">
                <a:solidFill>
                  <a:srgbClr val="0000FF"/>
                </a:solidFill>
                <a:latin typeface="Andalus" panose="02020603050405020304" pitchFamily="18" charset="-78"/>
                <a:cs typeface="Andalus" panose="02020603050405020304" pitchFamily="18" charset="-78"/>
              </a:rPr>
              <a:t>"Enter the </a:t>
            </a:r>
            <a:r>
              <a:rPr lang="en-US" dirty="0" smtClean="0">
                <a:solidFill>
                  <a:srgbClr val="0000FF"/>
                </a:solidFill>
                <a:latin typeface="Andalus" panose="02020603050405020304" pitchFamily="18" charset="-78"/>
                <a:cs typeface="Andalus" panose="02020603050405020304" pitchFamily="18" charset="-78"/>
              </a:rPr>
              <a:t>"</a:t>
            </a:r>
            <a:r>
              <a:rPr lang="en-US" dirty="0" smtClean="0">
                <a:solidFill>
                  <a:srgbClr val="000000"/>
                </a:solidFill>
                <a:latin typeface="Andalus" panose="02020603050405020304" pitchFamily="18" charset="-78"/>
                <a:cs typeface="Andalus" panose="02020603050405020304" pitchFamily="18" charset="-78"/>
              </a:rPr>
              <a:t>+count+</a:t>
            </a:r>
            <a:r>
              <a:rPr lang="en-US" dirty="0" smtClean="0">
                <a:solidFill>
                  <a:srgbClr val="0000FF"/>
                </a:solidFill>
                <a:latin typeface="Andalus" panose="02020603050405020304" pitchFamily="18" charset="-78"/>
                <a:cs typeface="Andalus" panose="02020603050405020304" pitchFamily="18" charset="-78"/>
              </a:rPr>
              <a:t>"</a:t>
            </a:r>
            <a:r>
              <a:rPr lang="en-US" dirty="0">
                <a:solidFill>
                  <a:srgbClr val="0000FF"/>
                </a:solidFill>
                <a:latin typeface="Andalus" panose="02020603050405020304" pitchFamily="18" charset="-78"/>
                <a:cs typeface="Andalus" panose="02020603050405020304" pitchFamily="18" charset="-78"/>
              </a:rPr>
              <a:t> number?"</a:t>
            </a:r>
            <a:r>
              <a:rPr lang="en-US" dirty="0">
                <a:solidFill>
                  <a:srgbClr val="000000"/>
                </a:solidFill>
                <a:latin typeface="Andalus" panose="02020603050405020304" pitchFamily="18" charset="-78"/>
                <a:cs typeface="Andalus" panose="02020603050405020304" pitchFamily="18" charset="-78"/>
              </a:rPr>
              <a:t>);  </a:t>
            </a:r>
          </a:p>
          <a:p>
            <a:pPr algn="just">
              <a:buFont typeface="+mj-lt"/>
              <a:buAutoNum type="arabicPeriod"/>
            </a:pPr>
            <a:r>
              <a:rPr lang="en-US" dirty="0">
                <a:solidFill>
                  <a:srgbClr val="000000"/>
                </a:solidFill>
                <a:latin typeface="Andalus" panose="02020603050405020304" pitchFamily="18" charset="-78"/>
                <a:cs typeface="Andalus" panose="02020603050405020304" pitchFamily="18" charset="-78"/>
              </a:rPr>
              <a:t>                  </a:t>
            </a:r>
            <a:r>
              <a:rPr lang="en-US" dirty="0" smtClean="0">
                <a:solidFill>
                  <a:srgbClr val="000000"/>
                </a:solidFill>
                <a:latin typeface="Andalus" panose="02020603050405020304" pitchFamily="18" charset="-78"/>
                <a:cs typeface="Andalus" panose="02020603050405020304" pitchFamily="18" charset="-78"/>
              </a:rPr>
              <a:t>Marks</a:t>
            </a:r>
            <a:r>
              <a:rPr lang="en-US" dirty="0">
                <a:solidFill>
                  <a:srgbClr val="000000"/>
                </a:solidFill>
                <a:latin typeface="Andalus" panose="02020603050405020304" pitchFamily="18" charset="-78"/>
                <a:cs typeface="Andalus" panose="02020603050405020304" pitchFamily="18" charset="-78"/>
              </a:rPr>
              <a:t> = </a:t>
            </a:r>
            <a:r>
              <a:rPr lang="en-US" dirty="0" err="1">
                <a:solidFill>
                  <a:srgbClr val="000000"/>
                </a:solidFill>
                <a:latin typeface="Andalus" panose="02020603050405020304" pitchFamily="18" charset="-78"/>
                <a:cs typeface="Andalus" panose="02020603050405020304" pitchFamily="18" charset="-78"/>
              </a:rPr>
              <a:t>sc.nextInt</a:t>
            </a:r>
            <a:r>
              <a:rPr lang="en-US" dirty="0">
                <a:solidFill>
                  <a:srgbClr val="000000"/>
                </a:solidFill>
                <a:latin typeface="Andalus" panose="02020603050405020304" pitchFamily="18" charset="-78"/>
                <a:cs typeface="Andalus" panose="02020603050405020304" pitchFamily="18" charset="-78"/>
              </a:rPr>
              <a:t>();  </a:t>
            </a:r>
          </a:p>
          <a:p>
            <a:pPr algn="just">
              <a:buFont typeface="+mj-lt"/>
              <a:buAutoNum type="arabicPeriod"/>
            </a:pPr>
            <a:r>
              <a:rPr lang="en-US" dirty="0">
                <a:solidFill>
                  <a:srgbClr val="000000"/>
                </a:solidFill>
                <a:latin typeface="Andalus" panose="02020603050405020304" pitchFamily="18" charset="-78"/>
                <a:cs typeface="Andalus" panose="02020603050405020304" pitchFamily="18" charset="-78"/>
              </a:rPr>
              <a:t>                  </a:t>
            </a:r>
            <a:r>
              <a:rPr lang="en-US" dirty="0" err="1">
                <a:solidFill>
                  <a:srgbClr val="000000"/>
                </a:solidFill>
                <a:latin typeface="Andalus" panose="02020603050405020304" pitchFamily="18" charset="-78"/>
                <a:cs typeface="Andalus" panose="02020603050405020304" pitchFamily="18" charset="-78"/>
              </a:rPr>
              <a:t>sumF</a:t>
            </a:r>
            <a:r>
              <a:rPr lang="en-US" dirty="0">
                <a:solidFill>
                  <a:srgbClr val="000000"/>
                </a:solidFill>
                <a:latin typeface="Andalus" panose="02020603050405020304" pitchFamily="18" charset="-78"/>
                <a:cs typeface="Andalus" panose="02020603050405020304" pitchFamily="18" charset="-78"/>
              </a:rPr>
              <a:t> +=  Marks</a:t>
            </a:r>
            <a:r>
              <a:rPr lang="en-US" dirty="0" smtClean="0">
                <a:solidFill>
                  <a:srgbClr val="000000"/>
                </a:solidFill>
                <a:latin typeface="Andalus" panose="02020603050405020304" pitchFamily="18" charset="-78"/>
                <a:cs typeface="Andalus" panose="02020603050405020304" pitchFamily="18" charset="-78"/>
              </a:rPr>
              <a:t>;</a:t>
            </a:r>
            <a:r>
              <a:rPr lang="en-US" dirty="0">
                <a:solidFill>
                  <a:srgbClr val="000000"/>
                </a:solidFill>
                <a:latin typeface="Andalus" panose="02020603050405020304" pitchFamily="18" charset="-78"/>
                <a:cs typeface="Andalus" panose="02020603050405020304" pitchFamily="18" charset="-78"/>
              </a:rPr>
              <a:t>   </a:t>
            </a:r>
          </a:p>
          <a:p>
            <a:pPr algn="just">
              <a:buFont typeface="+mj-lt"/>
              <a:buAutoNum type="arabicPeriod"/>
            </a:pPr>
            <a:r>
              <a:rPr lang="en-US" dirty="0">
                <a:solidFill>
                  <a:srgbClr val="000000"/>
                </a:solidFill>
                <a:latin typeface="Andalus" panose="02020603050405020304" pitchFamily="18" charset="-78"/>
                <a:cs typeface="Andalus" panose="02020603050405020304" pitchFamily="18" charset="-78"/>
              </a:rPr>
              <a:t>                  ++count;   </a:t>
            </a:r>
          </a:p>
          <a:p>
            <a:pPr algn="just">
              <a:buFont typeface="+mj-lt"/>
              <a:buAutoNum type="arabicPeriod"/>
            </a:pPr>
            <a:r>
              <a:rPr lang="en-US" dirty="0">
                <a:solidFill>
                  <a:srgbClr val="000000"/>
                </a:solidFill>
                <a:latin typeface="Andalus" panose="02020603050405020304" pitchFamily="18" charset="-78"/>
                <a:cs typeface="Andalus" panose="02020603050405020304" pitchFamily="18" charset="-78"/>
              </a:rPr>
              <a:t>             }   </a:t>
            </a:r>
          </a:p>
          <a:p>
            <a:pPr algn="just">
              <a:buFont typeface="+mj-lt"/>
              <a:buAutoNum type="arabicPeriod"/>
            </a:pPr>
            <a:r>
              <a:rPr lang="en-US" dirty="0">
                <a:solidFill>
                  <a:srgbClr val="000000"/>
                </a:solidFill>
                <a:latin typeface="Andalus" panose="02020603050405020304" pitchFamily="18" charset="-78"/>
                <a:cs typeface="Andalus" panose="02020603050405020304" pitchFamily="18" charset="-78"/>
              </a:rPr>
              <a:t>                  </a:t>
            </a:r>
            <a:r>
              <a:rPr lang="en-US" dirty="0" err="1">
                <a:solidFill>
                  <a:srgbClr val="000000"/>
                </a:solidFill>
                <a:latin typeface="Andalus" panose="02020603050405020304" pitchFamily="18" charset="-78"/>
                <a:cs typeface="Andalus" panose="02020603050405020304" pitchFamily="18" charset="-78"/>
              </a:rPr>
              <a:t>averageF</a:t>
            </a:r>
            <a:r>
              <a:rPr lang="en-US" dirty="0">
                <a:solidFill>
                  <a:srgbClr val="000000"/>
                </a:solidFill>
                <a:latin typeface="Andalus" panose="02020603050405020304" pitchFamily="18" charset="-78"/>
                <a:cs typeface="Andalus" panose="02020603050405020304" pitchFamily="18" charset="-78"/>
              </a:rPr>
              <a:t> = </a:t>
            </a:r>
            <a:r>
              <a:rPr lang="en-US" dirty="0" err="1">
                <a:solidFill>
                  <a:srgbClr val="000000"/>
                </a:solidFill>
                <a:latin typeface="Andalus" panose="02020603050405020304" pitchFamily="18" charset="-78"/>
                <a:cs typeface="Andalus" panose="02020603050405020304" pitchFamily="18" charset="-78"/>
              </a:rPr>
              <a:t>sumF</a:t>
            </a:r>
            <a:r>
              <a:rPr lang="en-US" dirty="0">
                <a:solidFill>
                  <a:srgbClr val="000000"/>
                </a:solidFill>
                <a:latin typeface="Andalus" panose="02020603050405020304" pitchFamily="18" charset="-78"/>
                <a:cs typeface="Andalus" panose="02020603050405020304" pitchFamily="18" charset="-78"/>
              </a:rPr>
              <a:t>/n;   </a:t>
            </a:r>
          </a:p>
          <a:p>
            <a:pPr algn="just">
              <a:buFont typeface="+mj-lt"/>
              <a:buAutoNum type="arabicPeriod"/>
            </a:pPr>
            <a:r>
              <a:rPr lang="en-US" dirty="0">
                <a:solidFill>
                  <a:srgbClr val="000000"/>
                </a:solidFill>
                <a:latin typeface="Andalus" panose="02020603050405020304" pitchFamily="18" charset="-78"/>
                <a:cs typeface="Andalus" panose="02020603050405020304" pitchFamily="18" charset="-78"/>
              </a:rPr>
              <a:t>        System.out.println(</a:t>
            </a:r>
            <a:r>
              <a:rPr lang="en-US" dirty="0">
                <a:solidFill>
                  <a:srgbClr val="0000FF"/>
                </a:solidFill>
                <a:latin typeface="Andalus" panose="02020603050405020304" pitchFamily="18" charset="-78"/>
                <a:cs typeface="Andalus" panose="02020603050405020304" pitchFamily="18" charset="-78"/>
              </a:rPr>
              <a:t>"The Average is"</a:t>
            </a:r>
            <a:r>
              <a:rPr lang="en-US" dirty="0">
                <a:solidFill>
                  <a:srgbClr val="000000"/>
                </a:solidFill>
                <a:latin typeface="Andalus" panose="02020603050405020304" pitchFamily="18" charset="-78"/>
                <a:cs typeface="Andalus" panose="02020603050405020304" pitchFamily="18" charset="-78"/>
              </a:rPr>
              <a:t>+</a:t>
            </a:r>
            <a:r>
              <a:rPr lang="en-US" dirty="0" err="1">
                <a:solidFill>
                  <a:srgbClr val="000000"/>
                </a:solidFill>
                <a:latin typeface="Andalus" panose="02020603050405020304" pitchFamily="18" charset="-78"/>
                <a:cs typeface="Andalus" panose="02020603050405020304" pitchFamily="18" charset="-78"/>
              </a:rPr>
              <a:t>averageF</a:t>
            </a:r>
            <a:r>
              <a:rPr lang="en-US" dirty="0">
                <a:solidFill>
                  <a:srgbClr val="000000"/>
                </a:solidFill>
                <a:latin typeface="Andalus" panose="02020603050405020304" pitchFamily="18" charset="-78"/>
                <a:cs typeface="Andalus" panose="02020603050405020304" pitchFamily="18" charset="-78"/>
              </a:rPr>
              <a:t>);  </a:t>
            </a:r>
          </a:p>
          <a:p>
            <a:pPr algn="just">
              <a:buFont typeface="+mj-lt"/>
              <a:buAutoNum type="arabicPeriod"/>
            </a:pPr>
            <a:r>
              <a:rPr lang="en-US" dirty="0">
                <a:solidFill>
                  <a:srgbClr val="000000"/>
                </a:solidFill>
                <a:latin typeface="Andalus" panose="02020603050405020304" pitchFamily="18" charset="-78"/>
                <a:cs typeface="Andalus" panose="02020603050405020304" pitchFamily="18" charset="-78"/>
              </a:rPr>
              <a:t>    }    </a:t>
            </a:r>
          </a:p>
          <a:p>
            <a:pPr algn="just">
              <a:buFont typeface="+mj-lt"/>
              <a:buAutoNum type="arabicPeriod"/>
            </a:pPr>
            <a:r>
              <a:rPr lang="en-US" dirty="0">
                <a:solidFill>
                  <a:srgbClr val="000000"/>
                </a:solidFill>
                <a:latin typeface="Andalus" panose="02020603050405020304" pitchFamily="18" charset="-78"/>
                <a:cs typeface="Andalus" panose="02020603050405020304" pitchFamily="18" charset="-78"/>
              </a:rPr>
              <a:t>}  </a:t>
            </a:r>
            <a:endParaRPr lang="en-US" b="0" i="0" dirty="0">
              <a:solidFill>
                <a:srgbClr val="000000"/>
              </a:solidFill>
              <a:effectLst/>
              <a:latin typeface="Andalus" panose="02020603050405020304" pitchFamily="18" charset="-78"/>
              <a:cs typeface="Andalus" panose="02020603050405020304" pitchFamily="18" charset="-78"/>
            </a:endParaRPr>
          </a:p>
        </p:txBody>
      </p:sp>
      <p:sp>
        <p:nvSpPr>
          <p:cNvPr id="5" name="Rectangle 4"/>
          <p:cNvSpPr/>
          <p:nvPr/>
        </p:nvSpPr>
        <p:spPr>
          <a:xfrm>
            <a:off x="6234546" y="948690"/>
            <a:ext cx="6096000" cy="5909310"/>
          </a:xfrm>
          <a:prstGeom prst="rect">
            <a:avLst/>
          </a:prstGeom>
          <a:solidFill>
            <a:schemeClr val="bg2">
              <a:lumMod val="90000"/>
            </a:schemeClr>
          </a:solidFill>
        </p:spPr>
        <p:txBody>
          <a:bodyPr>
            <a:spAutoFit/>
          </a:bodyPr>
          <a:lstStyle/>
          <a:p>
            <a:r>
              <a:rPr lang="en-US" dirty="0" smtClean="0">
                <a:latin typeface="Andalus" panose="02020603050405020304" pitchFamily="18" charset="-78"/>
                <a:cs typeface="Andalus" panose="02020603050405020304" pitchFamily="18" charset="-78"/>
              </a:rPr>
              <a:t>int </a:t>
            </a:r>
            <a:r>
              <a:rPr lang="en-US" dirty="0">
                <a:latin typeface="Andalus" panose="02020603050405020304" pitchFamily="18" charset="-78"/>
                <a:cs typeface="Andalus" panose="02020603050405020304" pitchFamily="18" charset="-78"/>
              </a:rPr>
              <a:t>main()</a:t>
            </a:r>
          </a:p>
          <a:p>
            <a:r>
              <a:rPr lang="en-US" dirty="0">
                <a:latin typeface="Andalus" panose="02020603050405020304" pitchFamily="18" charset="-78"/>
                <a:cs typeface="Andalus" panose="02020603050405020304" pitchFamily="18" charset="-78"/>
              </a:rPr>
              <a:t>{</a:t>
            </a:r>
          </a:p>
          <a:p>
            <a:r>
              <a:rPr lang="en-US" dirty="0">
                <a:latin typeface="Andalus" panose="02020603050405020304" pitchFamily="18" charset="-78"/>
                <a:cs typeface="Andalus" panose="02020603050405020304" pitchFamily="18" charset="-78"/>
              </a:rPr>
              <a:t>     int marks[10], i, n, sum = 0, average;</a:t>
            </a:r>
          </a:p>
          <a:p>
            <a:endParaRPr lang="en-US" dirty="0">
              <a:latin typeface="Andalus" panose="02020603050405020304" pitchFamily="18" charset="-78"/>
              <a:cs typeface="Andalus" panose="02020603050405020304" pitchFamily="18" charset="-78"/>
            </a:endParaRPr>
          </a:p>
          <a:p>
            <a:r>
              <a:rPr lang="en-US" dirty="0">
                <a:latin typeface="Andalus" panose="02020603050405020304" pitchFamily="18" charset="-78"/>
                <a:cs typeface="Andalus" panose="02020603050405020304" pitchFamily="18" charset="-78"/>
              </a:rPr>
              <a:t>     printf("Enter number of elements: ");</a:t>
            </a:r>
          </a:p>
          <a:p>
            <a:r>
              <a:rPr lang="en-US" dirty="0">
                <a:latin typeface="Andalus" panose="02020603050405020304" pitchFamily="18" charset="-78"/>
                <a:cs typeface="Andalus" panose="02020603050405020304" pitchFamily="18" charset="-78"/>
              </a:rPr>
              <a:t>     scanf("%d", &amp;n);</a:t>
            </a:r>
          </a:p>
          <a:p>
            <a:endParaRPr lang="en-US" dirty="0">
              <a:latin typeface="Andalus" panose="02020603050405020304" pitchFamily="18" charset="-78"/>
              <a:cs typeface="Andalus" panose="02020603050405020304" pitchFamily="18" charset="-78"/>
            </a:endParaRPr>
          </a:p>
          <a:p>
            <a:r>
              <a:rPr lang="en-US" dirty="0">
                <a:latin typeface="Andalus" panose="02020603050405020304" pitchFamily="18" charset="-78"/>
                <a:cs typeface="Andalus" panose="02020603050405020304" pitchFamily="18" charset="-78"/>
              </a:rPr>
              <a:t>     for(i=0; i&lt;n; ++i)</a:t>
            </a:r>
          </a:p>
          <a:p>
            <a:r>
              <a:rPr lang="en-US" dirty="0">
                <a:latin typeface="Andalus" panose="02020603050405020304" pitchFamily="18" charset="-78"/>
                <a:cs typeface="Andalus" panose="02020603050405020304" pitchFamily="18" charset="-78"/>
              </a:rPr>
              <a:t>     {</a:t>
            </a:r>
          </a:p>
          <a:p>
            <a:r>
              <a:rPr lang="en-US" dirty="0">
                <a:latin typeface="Andalus" panose="02020603050405020304" pitchFamily="18" charset="-78"/>
                <a:cs typeface="Andalus" panose="02020603050405020304" pitchFamily="18" charset="-78"/>
              </a:rPr>
              <a:t>          printf("Enter </a:t>
            </a:r>
            <a:r>
              <a:rPr lang="en-US" dirty="0" err="1">
                <a:latin typeface="Andalus" panose="02020603050405020304" pitchFamily="18" charset="-78"/>
                <a:cs typeface="Andalus" panose="02020603050405020304" pitchFamily="18" charset="-78"/>
              </a:rPr>
              <a:t>number%d</a:t>
            </a:r>
            <a:r>
              <a:rPr lang="en-US" dirty="0">
                <a:latin typeface="Andalus" panose="02020603050405020304" pitchFamily="18" charset="-78"/>
                <a:cs typeface="Andalus" panose="02020603050405020304" pitchFamily="18" charset="-78"/>
              </a:rPr>
              <a:t>: ",i+1);</a:t>
            </a:r>
          </a:p>
          <a:p>
            <a:r>
              <a:rPr lang="en-US" dirty="0">
                <a:latin typeface="Andalus" panose="02020603050405020304" pitchFamily="18" charset="-78"/>
                <a:cs typeface="Andalus" panose="02020603050405020304" pitchFamily="18" charset="-78"/>
              </a:rPr>
              <a:t>          scanf("%d", &amp;marks[i]);</a:t>
            </a:r>
          </a:p>
          <a:p>
            <a:r>
              <a:rPr lang="en-US" dirty="0">
                <a:latin typeface="Andalus" panose="02020603050405020304" pitchFamily="18" charset="-78"/>
                <a:cs typeface="Andalus" panose="02020603050405020304" pitchFamily="18" charset="-78"/>
              </a:rPr>
              <a:t>          </a:t>
            </a:r>
          </a:p>
          <a:p>
            <a:r>
              <a:rPr lang="en-US" dirty="0">
                <a:latin typeface="Andalus" panose="02020603050405020304" pitchFamily="18" charset="-78"/>
                <a:cs typeface="Andalus" panose="02020603050405020304" pitchFamily="18" charset="-78"/>
              </a:rPr>
              <a:t>          // adding integers entered by the user to the sum variable</a:t>
            </a:r>
          </a:p>
          <a:p>
            <a:r>
              <a:rPr lang="en-US" dirty="0">
                <a:latin typeface="Andalus" panose="02020603050405020304" pitchFamily="18" charset="-78"/>
                <a:cs typeface="Andalus" panose="02020603050405020304" pitchFamily="18" charset="-78"/>
              </a:rPr>
              <a:t>          sum += marks[i];</a:t>
            </a:r>
          </a:p>
          <a:p>
            <a:r>
              <a:rPr lang="en-US" dirty="0">
                <a:latin typeface="Andalus" panose="02020603050405020304" pitchFamily="18" charset="-78"/>
                <a:cs typeface="Andalus" panose="02020603050405020304" pitchFamily="18" charset="-78"/>
              </a:rPr>
              <a:t>     }</a:t>
            </a:r>
          </a:p>
          <a:p>
            <a:endParaRPr lang="en-US" dirty="0">
              <a:latin typeface="Andalus" panose="02020603050405020304" pitchFamily="18" charset="-78"/>
              <a:cs typeface="Andalus" panose="02020603050405020304" pitchFamily="18" charset="-78"/>
            </a:endParaRPr>
          </a:p>
          <a:p>
            <a:r>
              <a:rPr lang="en-US" dirty="0">
                <a:latin typeface="Andalus" panose="02020603050405020304" pitchFamily="18" charset="-78"/>
                <a:cs typeface="Andalus" panose="02020603050405020304" pitchFamily="18" charset="-78"/>
              </a:rPr>
              <a:t>     average = sum/n;</a:t>
            </a:r>
          </a:p>
          <a:p>
            <a:r>
              <a:rPr lang="en-US" dirty="0">
                <a:latin typeface="Andalus" panose="02020603050405020304" pitchFamily="18" charset="-78"/>
                <a:cs typeface="Andalus" panose="02020603050405020304" pitchFamily="18" charset="-78"/>
              </a:rPr>
              <a:t>     printf("Average = %d", average);</a:t>
            </a:r>
          </a:p>
          <a:p>
            <a:endParaRPr lang="en-US" dirty="0">
              <a:latin typeface="Andalus" panose="02020603050405020304" pitchFamily="18" charset="-78"/>
              <a:cs typeface="Andalus" panose="02020603050405020304" pitchFamily="18" charset="-78"/>
            </a:endParaRPr>
          </a:p>
          <a:p>
            <a:r>
              <a:rPr lang="en-US" dirty="0">
                <a:latin typeface="Andalus" panose="02020603050405020304" pitchFamily="18" charset="-78"/>
                <a:cs typeface="Andalus" panose="02020603050405020304" pitchFamily="18" charset="-78"/>
              </a:rPr>
              <a:t>     return 0;</a:t>
            </a:r>
          </a:p>
          <a:p>
            <a:r>
              <a:rPr lang="en-US" dirty="0">
                <a:latin typeface="Andalus" panose="02020603050405020304" pitchFamily="18" charset="-78"/>
                <a:cs typeface="Andalus" panose="02020603050405020304" pitchFamily="18" charset="-78"/>
              </a:rPr>
              <a:t>}</a:t>
            </a:r>
          </a:p>
        </p:txBody>
      </p:sp>
    </p:spTree>
    <p:extLst>
      <p:ext uri="{BB962C8B-B14F-4D97-AF65-F5344CB8AC3E}">
        <p14:creationId xmlns:p14="http://schemas.microsoft.com/office/powerpoint/2010/main" val="81617790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Thankyou</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367590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a:t>
            </a:r>
            <a:endParaRPr lang="en-US" dirty="0"/>
          </a:p>
        </p:txBody>
      </p:sp>
      <p:sp>
        <p:nvSpPr>
          <p:cNvPr id="3" name="Content Placeholder 2"/>
          <p:cNvSpPr>
            <a:spLocks noGrp="1"/>
          </p:cNvSpPr>
          <p:nvPr>
            <p:ph idx="1"/>
          </p:nvPr>
        </p:nvSpPr>
        <p:spPr/>
        <p:txBody>
          <a:bodyPr/>
          <a:lstStyle/>
          <a:p>
            <a:r>
              <a:rPr lang="en-US" dirty="0"/>
              <a:t>uses the for statement to sum all the even integers from 2 to 10</a:t>
            </a:r>
          </a:p>
        </p:txBody>
      </p:sp>
      <p:pic>
        <p:nvPicPr>
          <p:cNvPr id="4" name="Picture 3"/>
          <p:cNvPicPr>
            <a:picLocks noChangeAspect="1"/>
          </p:cNvPicPr>
          <p:nvPr/>
        </p:nvPicPr>
        <p:blipFill>
          <a:blip r:embed="rId2"/>
          <a:stretch>
            <a:fillRect/>
          </a:stretch>
        </p:blipFill>
        <p:spPr>
          <a:xfrm>
            <a:off x="2933700" y="3206221"/>
            <a:ext cx="8058150" cy="2562225"/>
          </a:xfrm>
          <a:prstGeom prst="rect">
            <a:avLst/>
          </a:prstGeom>
        </p:spPr>
      </p:pic>
    </p:spTree>
    <p:extLst>
      <p:ext uri="{BB962C8B-B14F-4D97-AF65-F5344CB8AC3E}">
        <p14:creationId xmlns:p14="http://schemas.microsoft.com/office/powerpoint/2010/main" val="2319064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a:t>
            </a:r>
            <a:endParaRPr lang="en-US"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 person invests $1000.00 in a savings account yielding 5% interest. Assuming that all interest is left on deposit in the account, calculate and print the amount of money in the account at the end of each year for 10 years.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Use </a:t>
            </a:r>
            <a:r>
              <a:rPr lang="en-US" dirty="0">
                <a:latin typeface="Times New Roman" panose="02020603050405020304" pitchFamily="18" charset="0"/>
                <a:cs typeface="Times New Roman" panose="02020603050405020304" pitchFamily="18" charset="0"/>
              </a:rPr>
              <a:t>the following formula for determining these amounts: </a:t>
            </a:r>
            <a:endParaRPr lang="en-US" dirty="0" smtClean="0">
              <a:latin typeface="Times New Roman" panose="02020603050405020304" pitchFamily="18" charset="0"/>
              <a:cs typeface="Times New Roman" panose="02020603050405020304" pitchFamily="18" charset="0"/>
            </a:endParaRPr>
          </a:p>
          <a:p>
            <a:pPr lvl="1"/>
            <a:r>
              <a:rPr lang="en-US" i="1" dirty="0" smtClean="0">
                <a:latin typeface="Times New Roman" panose="02020603050405020304" pitchFamily="18" charset="0"/>
                <a:cs typeface="Times New Roman" panose="02020603050405020304" pitchFamily="18" charset="0"/>
              </a:rPr>
              <a:t>a </a:t>
            </a:r>
            <a:r>
              <a:rPr lang="en-US" i="1" dirty="0">
                <a:latin typeface="Times New Roman" panose="02020603050405020304" pitchFamily="18" charset="0"/>
                <a:cs typeface="Times New Roman" panose="02020603050405020304" pitchFamily="18" charset="0"/>
              </a:rPr>
              <a:t>= p(1 + r)n where p is the original amount invested (i.e., the principal) </a:t>
            </a:r>
            <a:endParaRPr lang="en-US" i="1" dirty="0" smtClean="0">
              <a:latin typeface="Times New Roman" panose="02020603050405020304" pitchFamily="18" charset="0"/>
              <a:cs typeface="Times New Roman" panose="02020603050405020304" pitchFamily="18" charset="0"/>
            </a:endParaRPr>
          </a:p>
          <a:p>
            <a:pPr lvl="1"/>
            <a:r>
              <a:rPr lang="en-US" i="1" dirty="0" smtClean="0">
                <a:latin typeface="Times New Roman" panose="02020603050405020304" pitchFamily="18" charset="0"/>
                <a:cs typeface="Times New Roman" panose="02020603050405020304" pitchFamily="18" charset="0"/>
              </a:rPr>
              <a:t>r </a:t>
            </a:r>
            <a:r>
              <a:rPr lang="en-US" i="1" dirty="0">
                <a:latin typeface="Times New Roman" panose="02020603050405020304" pitchFamily="18" charset="0"/>
                <a:cs typeface="Times New Roman" panose="02020603050405020304" pitchFamily="18" charset="0"/>
              </a:rPr>
              <a:t>is the annual interest rate (for example, .05 for 5%) </a:t>
            </a:r>
            <a:endParaRPr lang="en-US" i="1" dirty="0" smtClean="0">
              <a:latin typeface="Times New Roman" panose="02020603050405020304" pitchFamily="18" charset="0"/>
              <a:cs typeface="Times New Roman" panose="02020603050405020304" pitchFamily="18" charset="0"/>
            </a:endParaRPr>
          </a:p>
          <a:p>
            <a:pPr lvl="1"/>
            <a:r>
              <a:rPr lang="en-US" i="1" dirty="0" smtClean="0">
                <a:latin typeface="Times New Roman" panose="02020603050405020304" pitchFamily="18" charset="0"/>
                <a:cs typeface="Times New Roman" panose="02020603050405020304" pitchFamily="18" charset="0"/>
              </a:rPr>
              <a:t>n </a:t>
            </a:r>
            <a:r>
              <a:rPr lang="en-US" i="1" dirty="0">
                <a:latin typeface="Times New Roman" panose="02020603050405020304" pitchFamily="18" charset="0"/>
                <a:cs typeface="Times New Roman" panose="02020603050405020304" pitchFamily="18" charset="0"/>
              </a:rPr>
              <a:t>is the number of years a is the amount on deposit at the end of the nth year. </a:t>
            </a:r>
          </a:p>
        </p:txBody>
      </p:sp>
    </p:spTree>
    <p:extLst>
      <p:ext uri="{BB962C8B-B14F-4D97-AF65-F5344CB8AC3E}">
        <p14:creationId xmlns:p14="http://schemas.microsoft.com/office/powerpoint/2010/main" val="4275228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a:t>
            </a:r>
            <a:endParaRPr lang="en-US" dirty="0"/>
          </a:p>
        </p:txBody>
      </p:sp>
      <p:pic>
        <p:nvPicPr>
          <p:cNvPr id="4" name="Content Placeholder 3"/>
          <p:cNvPicPr>
            <a:picLocks noGrp="1" noChangeAspect="1"/>
          </p:cNvPicPr>
          <p:nvPr>
            <p:ph idx="1"/>
          </p:nvPr>
        </p:nvPicPr>
        <p:blipFill>
          <a:blip r:embed="rId2"/>
          <a:stretch>
            <a:fillRect/>
          </a:stretch>
        </p:blipFill>
        <p:spPr>
          <a:xfrm>
            <a:off x="3017573" y="2275945"/>
            <a:ext cx="6638925" cy="1876425"/>
          </a:xfrm>
          <a:prstGeom prst="rect">
            <a:avLst/>
          </a:prstGeom>
        </p:spPr>
      </p:pic>
      <p:pic>
        <p:nvPicPr>
          <p:cNvPr id="5" name="Picture 4"/>
          <p:cNvPicPr>
            <a:picLocks noChangeAspect="1"/>
          </p:cNvPicPr>
          <p:nvPr/>
        </p:nvPicPr>
        <p:blipFill>
          <a:blip r:embed="rId3"/>
          <a:stretch>
            <a:fillRect/>
          </a:stretch>
        </p:blipFill>
        <p:spPr>
          <a:xfrm>
            <a:off x="3017573" y="4152370"/>
            <a:ext cx="6874043" cy="2583239"/>
          </a:xfrm>
          <a:prstGeom prst="rect">
            <a:avLst/>
          </a:prstGeom>
        </p:spPr>
      </p:pic>
      <p:pic>
        <p:nvPicPr>
          <p:cNvPr id="6" name="Picture 5"/>
          <p:cNvPicPr>
            <a:picLocks noChangeAspect="1"/>
          </p:cNvPicPr>
          <p:nvPr/>
        </p:nvPicPr>
        <p:blipFill>
          <a:blip r:embed="rId4"/>
          <a:stretch>
            <a:fillRect/>
          </a:stretch>
        </p:blipFill>
        <p:spPr>
          <a:xfrm>
            <a:off x="9965428" y="4913745"/>
            <a:ext cx="2353572" cy="1944255"/>
          </a:xfrm>
          <a:prstGeom prst="rect">
            <a:avLst/>
          </a:prstGeom>
        </p:spPr>
      </p:pic>
    </p:spTree>
    <p:extLst>
      <p:ext uri="{BB962C8B-B14F-4D97-AF65-F5344CB8AC3E}">
        <p14:creationId xmlns:p14="http://schemas.microsoft.com/office/powerpoint/2010/main" val="23392413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pic>
        <p:nvPicPr>
          <p:cNvPr id="4" name="Content Placeholder 3"/>
          <p:cNvPicPr>
            <a:picLocks noGrp="1" noChangeAspect="1"/>
          </p:cNvPicPr>
          <p:nvPr>
            <p:ph idx="1"/>
          </p:nvPr>
        </p:nvPicPr>
        <p:blipFill>
          <a:blip r:embed="rId2"/>
          <a:stretch>
            <a:fillRect/>
          </a:stretch>
        </p:blipFill>
        <p:spPr>
          <a:xfrm>
            <a:off x="5314054" y="4333569"/>
            <a:ext cx="6076950" cy="885825"/>
          </a:xfrm>
          <a:prstGeom prst="rect">
            <a:avLst/>
          </a:prstGeom>
        </p:spPr>
      </p:pic>
      <p:sp>
        <p:nvSpPr>
          <p:cNvPr id="5" name="Rounded Rectangle 4"/>
          <p:cNvSpPr/>
          <p:nvPr/>
        </p:nvSpPr>
        <p:spPr>
          <a:xfrm>
            <a:off x="448733" y="2243666"/>
            <a:ext cx="4682067" cy="4309004"/>
          </a:xfrm>
          <a:prstGeom prst="roundRect">
            <a:avLst/>
          </a:prstGeom>
          <a:solidFill>
            <a:schemeClr val="accent2">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r>
              <a:rPr lang="en-US" dirty="0">
                <a:solidFill>
                  <a:schemeClr val="tx1"/>
                </a:solidFill>
                <a:latin typeface="Times New Roman" panose="02020603050405020304" pitchFamily="18" charset="0"/>
                <a:cs typeface="Times New Roman" panose="02020603050405020304" pitchFamily="18" charset="0"/>
              </a:rPr>
              <a:t>#include &lt;stdio.h&gt;  </a:t>
            </a:r>
          </a:p>
          <a:p>
            <a:r>
              <a:rPr lang="en-US" dirty="0">
                <a:solidFill>
                  <a:schemeClr val="tx1"/>
                </a:solidFill>
                <a:latin typeface="Times New Roman" panose="02020603050405020304" pitchFamily="18" charset="0"/>
                <a:cs typeface="Times New Roman" panose="02020603050405020304" pitchFamily="18" charset="0"/>
              </a:rPr>
              <a:t>int main()  </a:t>
            </a:r>
          </a:p>
          <a:p>
            <a:r>
              <a:rPr lang="en-US" dirty="0">
                <a:solidFill>
                  <a:schemeClr val="tx1"/>
                </a:solidFill>
                <a:latin typeface="Times New Roman" panose="02020603050405020304" pitchFamily="18" charset="0"/>
                <a:cs typeface="Times New Roman" panose="02020603050405020304" pitchFamily="18" charset="0"/>
              </a:rPr>
              <a:t>{  </a:t>
            </a:r>
          </a:p>
          <a:p>
            <a:r>
              <a:rPr lang="en-US" dirty="0">
                <a:solidFill>
                  <a:schemeClr val="tx1"/>
                </a:solidFill>
                <a:latin typeface="Times New Roman" panose="02020603050405020304" pitchFamily="18" charset="0"/>
                <a:cs typeface="Times New Roman" panose="02020603050405020304" pitchFamily="18" charset="0"/>
              </a:rPr>
              <a:t>   int n;// variable declaration  </a:t>
            </a:r>
          </a:p>
          <a:p>
            <a:r>
              <a:rPr lang="en-US" dirty="0">
                <a:solidFill>
                  <a:schemeClr val="tx1"/>
                </a:solidFill>
                <a:latin typeface="Times New Roman" panose="02020603050405020304" pitchFamily="18" charset="0"/>
                <a:cs typeface="Times New Roman" panose="02020603050405020304" pitchFamily="18" charset="0"/>
              </a:rPr>
              <a:t>   printf("Enter the value of n :");  </a:t>
            </a:r>
          </a:p>
          <a:p>
            <a:r>
              <a:rPr lang="en-US" dirty="0">
                <a:solidFill>
                  <a:schemeClr val="tx1"/>
                </a:solidFill>
                <a:latin typeface="Times New Roman" panose="02020603050405020304" pitchFamily="18" charset="0"/>
                <a:cs typeface="Times New Roman" panose="02020603050405020304" pitchFamily="18" charset="0"/>
              </a:rPr>
              <a:t>   // Displaying the n tables.  </a:t>
            </a:r>
          </a:p>
          <a:p>
            <a:r>
              <a:rPr lang="en-US" dirty="0">
                <a:solidFill>
                  <a:schemeClr val="tx1"/>
                </a:solidFill>
                <a:latin typeface="Times New Roman" panose="02020603050405020304" pitchFamily="18" charset="0"/>
                <a:cs typeface="Times New Roman" panose="02020603050405020304" pitchFamily="18" charset="0"/>
              </a:rPr>
              <a:t>   for(int i=1;i&lt;=</a:t>
            </a:r>
            <a:r>
              <a:rPr lang="en-US" dirty="0" err="1">
                <a:solidFill>
                  <a:schemeClr val="tx1"/>
                </a:solidFill>
                <a:latin typeface="Times New Roman" panose="02020603050405020304" pitchFamily="18" charset="0"/>
                <a:cs typeface="Times New Roman" panose="02020603050405020304" pitchFamily="18" charset="0"/>
              </a:rPr>
              <a:t>n;i</a:t>
            </a:r>
            <a:r>
              <a:rPr lang="en-US" dirty="0">
                <a:solidFill>
                  <a:schemeClr val="tx1"/>
                </a:solidFill>
                <a:latin typeface="Times New Roman" panose="02020603050405020304" pitchFamily="18" charset="0"/>
                <a:cs typeface="Times New Roman" panose="02020603050405020304" pitchFamily="18" charset="0"/>
              </a:rPr>
              <a:t>++)  // outer loop  </a:t>
            </a:r>
          </a:p>
          <a:p>
            <a:r>
              <a:rPr lang="en-US" dirty="0">
                <a:solidFill>
                  <a:schemeClr val="tx1"/>
                </a:solidFill>
                <a:latin typeface="Times New Roman" panose="02020603050405020304" pitchFamily="18" charset="0"/>
                <a:cs typeface="Times New Roman" panose="02020603050405020304" pitchFamily="18" charset="0"/>
              </a:rPr>
              <a:t>   {  </a:t>
            </a:r>
          </a:p>
          <a:p>
            <a:r>
              <a:rPr lang="en-US" dirty="0">
                <a:solidFill>
                  <a:schemeClr val="tx1"/>
                </a:solidFill>
                <a:latin typeface="Times New Roman" panose="02020603050405020304" pitchFamily="18" charset="0"/>
                <a:cs typeface="Times New Roman" panose="02020603050405020304" pitchFamily="18" charset="0"/>
              </a:rPr>
              <a:t>       for(int j=1;j&lt;=10;j++)  // inner loop  </a:t>
            </a:r>
          </a:p>
          <a:p>
            <a:r>
              <a:rPr lang="en-US" dirty="0">
                <a:solidFill>
                  <a:schemeClr val="tx1"/>
                </a:solidFill>
                <a:latin typeface="Times New Roman" panose="02020603050405020304" pitchFamily="18" charset="0"/>
                <a:cs typeface="Times New Roman" panose="02020603050405020304" pitchFamily="18" charset="0"/>
              </a:rPr>
              <a:t>       {  </a:t>
            </a:r>
          </a:p>
          <a:p>
            <a:r>
              <a:rPr lang="en-US" dirty="0">
                <a:solidFill>
                  <a:schemeClr val="tx1"/>
                </a:solidFill>
                <a:latin typeface="Times New Roman" panose="02020603050405020304" pitchFamily="18" charset="0"/>
                <a:cs typeface="Times New Roman" panose="02020603050405020304" pitchFamily="18" charset="0"/>
              </a:rPr>
              <a:t>           printf("%d\t",(i*j)); // printing the value.  </a:t>
            </a:r>
          </a:p>
          <a:p>
            <a:r>
              <a:rPr lang="en-US" dirty="0">
                <a:solidFill>
                  <a:schemeClr val="tx1"/>
                </a:solidFill>
                <a:latin typeface="Times New Roman" panose="02020603050405020304" pitchFamily="18" charset="0"/>
                <a:cs typeface="Times New Roman" panose="02020603050405020304" pitchFamily="18" charset="0"/>
              </a:rPr>
              <a:t>       }  </a:t>
            </a:r>
          </a:p>
          <a:p>
            <a:r>
              <a:rPr lang="en-US" dirty="0">
                <a:solidFill>
                  <a:schemeClr val="tx1"/>
                </a:solidFill>
                <a:latin typeface="Times New Roman" panose="02020603050405020304" pitchFamily="18" charset="0"/>
                <a:cs typeface="Times New Roman" panose="02020603050405020304" pitchFamily="18" charset="0"/>
              </a:rPr>
              <a:t>       printf("\n");  </a:t>
            </a:r>
          </a:p>
          <a:p>
            <a:r>
              <a:rPr lang="en-US" dirty="0">
                <a:solidFill>
                  <a:schemeClr val="tx1"/>
                </a:solidFill>
                <a:latin typeface="Times New Roman" panose="02020603050405020304" pitchFamily="18" charset="0"/>
                <a:cs typeface="Times New Roman" panose="02020603050405020304" pitchFamily="18" charset="0"/>
              </a:rPr>
              <a:t>   } </a:t>
            </a:r>
          </a:p>
        </p:txBody>
      </p:sp>
    </p:spTree>
    <p:extLst>
      <p:ext uri="{BB962C8B-B14F-4D97-AF65-F5344CB8AC3E}">
        <p14:creationId xmlns:p14="http://schemas.microsoft.com/office/powerpoint/2010/main" val="4282104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Loops</a:t>
            </a:r>
            <a:endParaRPr lang="en-US" dirty="0"/>
          </a:p>
        </p:txBody>
      </p:sp>
      <p:sp>
        <p:nvSpPr>
          <p:cNvPr id="3" name="Content Placeholder 2"/>
          <p:cNvSpPr>
            <a:spLocks noGrp="1"/>
          </p:cNvSpPr>
          <p:nvPr>
            <p:ph idx="1"/>
          </p:nvPr>
        </p:nvSpPr>
        <p:spPr/>
        <p:txBody>
          <a:bodyPr/>
          <a:lstStyle/>
          <a:p>
            <a:r>
              <a:rPr lang="en-US" b="1" dirty="0"/>
              <a:t>for</a:t>
            </a:r>
            <a:r>
              <a:rPr lang="en-US" dirty="0"/>
              <a:t> (initialization; condition; update)   </a:t>
            </a:r>
          </a:p>
          <a:p>
            <a:r>
              <a:rPr lang="en-US" dirty="0"/>
              <a:t>{  </a:t>
            </a:r>
          </a:p>
          <a:p>
            <a:r>
              <a:rPr lang="en-US" dirty="0"/>
              <a:t>    </a:t>
            </a:r>
            <a:r>
              <a:rPr lang="en-US" b="1" dirty="0"/>
              <a:t>for</a:t>
            </a:r>
            <a:r>
              <a:rPr lang="en-US" dirty="0"/>
              <a:t>(initialization; condition; update)  </a:t>
            </a:r>
          </a:p>
          <a:p>
            <a:r>
              <a:rPr lang="en-US" dirty="0"/>
              <a:t>    {  </a:t>
            </a:r>
          </a:p>
          <a:p>
            <a:r>
              <a:rPr lang="en-US" dirty="0"/>
              <a:t>           // inner loop statements.  </a:t>
            </a:r>
          </a:p>
          <a:p>
            <a:r>
              <a:rPr lang="en-US" dirty="0"/>
              <a:t>    }  </a:t>
            </a:r>
          </a:p>
          <a:p>
            <a:r>
              <a:rPr lang="en-US" dirty="0"/>
              <a:t>    // outer loop statements.  </a:t>
            </a:r>
          </a:p>
          <a:p>
            <a:r>
              <a:rPr lang="en-US" dirty="0"/>
              <a:t>}  </a:t>
            </a:r>
          </a:p>
          <a:p>
            <a:endParaRPr lang="en-US" dirty="0"/>
          </a:p>
        </p:txBody>
      </p:sp>
    </p:spTree>
    <p:extLst>
      <p:ext uri="{BB962C8B-B14F-4D97-AF65-F5344CB8AC3E}">
        <p14:creationId xmlns:p14="http://schemas.microsoft.com/office/powerpoint/2010/main" val="38012055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While Loop</a:t>
            </a:r>
            <a:endParaRPr lang="en-US" dirty="0"/>
          </a:p>
        </p:txBody>
      </p:sp>
      <p:sp>
        <p:nvSpPr>
          <p:cNvPr id="3" name="Content Placeholder 2"/>
          <p:cNvSpPr>
            <a:spLocks noGrp="1"/>
          </p:cNvSpPr>
          <p:nvPr>
            <p:ph idx="1"/>
          </p:nvPr>
        </p:nvSpPr>
        <p:spPr/>
        <p:txBody>
          <a:bodyPr/>
          <a:lstStyle/>
          <a:p>
            <a:r>
              <a:rPr lang="en-US" b="1" dirty="0"/>
              <a:t>while</a:t>
            </a:r>
            <a:r>
              <a:rPr lang="en-US" dirty="0"/>
              <a:t>(condition)  </a:t>
            </a:r>
          </a:p>
          <a:p>
            <a:r>
              <a:rPr lang="en-US" dirty="0"/>
              <a:t>{  </a:t>
            </a:r>
          </a:p>
          <a:p>
            <a:r>
              <a:rPr lang="en-US" dirty="0"/>
              <a:t>    </a:t>
            </a:r>
            <a:r>
              <a:rPr lang="en-US" b="1" dirty="0"/>
              <a:t>while</a:t>
            </a:r>
            <a:r>
              <a:rPr lang="en-US" dirty="0"/>
              <a:t>(condition)  </a:t>
            </a:r>
          </a:p>
          <a:p>
            <a:r>
              <a:rPr lang="en-US" dirty="0"/>
              <a:t>    {  </a:t>
            </a:r>
          </a:p>
          <a:p>
            <a:r>
              <a:rPr lang="en-US" dirty="0"/>
              <a:t>         // inner loop statements.  </a:t>
            </a:r>
          </a:p>
          <a:p>
            <a:r>
              <a:rPr lang="en-US" dirty="0"/>
              <a:t>    }  </a:t>
            </a:r>
          </a:p>
          <a:p>
            <a:r>
              <a:rPr lang="en-US" dirty="0"/>
              <a:t>// outer loop statements.  </a:t>
            </a:r>
          </a:p>
          <a:p>
            <a:r>
              <a:rPr lang="en-US" dirty="0"/>
              <a:t>}  </a:t>
            </a:r>
          </a:p>
          <a:p>
            <a:endParaRPr lang="en-US" dirty="0"/>
          </a:p>
        </p:txBody>
      </p:sp>
    </p:spTree>
    <p:extLst>
      <p:ext uri="{BB962C8B-B14F-4D97-AF65-F5344CB8AC3E}">
        <p14:creationId xmlns:p14="http://schemas.microsoft.com/office/powerpoint/2010/main" val="2884585589"/>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TM10001104[[fn=Feathered]]</Template>
  <TotalTime>8335</TotalTime>
  <Words>1607</Words>
  <Application>Microsoft Office PowerPoint</Application>
  <PresentationFormat>Widescreen</PresentationFormat>
  <Paragraphs>339</Paragraphs>
  <Slides>38</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38</vt:i4>
      </vt:variant>
    </vt:vector>
  </HeadingPairs>
  <TitlesOfParts>
    <vt:vector size="50" baseType="lpstr">
      <vt:lpstr>Andalus</vt:lpstr>
      <vt:lpstr>Arial</vt:lpstr>
      <vt:lpstr>Calibri</vt:lpstr>
      <vt:lpstr>Century Schoolbook</vt:lpstr>
      <vt:lpstr>Corbel</vt:lpstr>
      <vt:lpstr>euclid_circular_a</vt:lpstr>
      <vt:lpstr>inter-regular</vt:lpstr>
      <vt:lpstr>Lucida Console</vt:lpstr>
      <vt:lpstr>Open Sans</vt:lpstr>
      <vt:lpstr>Times New Roman</vt:lpstr>
      <vt:lpstr>Wingdings</vt:lpstr>
      <vt:lpstr>Feathered</vt:lpstr>
      <vt:lpstr>Programming Fundamental</vt:lpstr>
      <vt:lpstr>Class 19 </vt:lpstr>
      <vt:lpstr>Practice</vt:lpstr>
      <vt:lpstr>Task </vt:lpstr>
      <vt:lpstr>Task </vt:lpstr>
      <vt:lpstr>Solution </vt:lpstr>
      <vt:lpstr>Exercise</vt:lpstr>
      <vt:lpstr>Nested Loops</vt:lpstr>
      <vt:lpstr>Nested While Loop</vt:lpstr>
      <vt:lpstr>Example</vt:lpstr>
      <vt:lpstr>Nested do While()</vt:lpstr>
      <vt:lpstr>Example</vt:lpstr>
      <vt:lpstr>Task</vt:lpstr>
      <vt:lpstr>Task </vt:lpstr>
      <vt:lpstr>Task</vt:lpstr>
      <vt:lpstr>Class 20 </vt:lpstr>
      <vt:lpstr>Example</vt:lpstr>
      <vt:lpstr>Solution</vt:lpstr>
      <vt:lpstr>Example</vt:lpstr>
      <vt:lpstr>Solution</vt:lpstr>
      <vt:lpstr>Loops (Contd)</vt:lpstr>
      <vt:lpstr>Example</vt:lpstr>
      <vt:lpstr>Class 21 </vt:lpstr>
      <vt:lpstr>Array</vt:lpstr>
      <vt:lpstr>Arrays</vt:lpstr>
      <vt:lpstr>Arrays</vt:lpstr>
      <vt:lpstr>Arrays</vt:lpstr>
      <vt:lpstr>Arrays (Cont’d)</vt:lpstr>
      <vt:lpstr>Arrays (Cont’d)</vt:lpstr>
      <vt:lpstr>Why do we need an array? </vt:lpstr>
      <vt:lpstr>How to declare an array? </vt:lpstr>
      <vt:lpstr>How to initialize an array? </vt:lpstr>
      <vt:lpstr>Access Array Elements </vt:lpstr>
      <vt:lpstr>Change Value of Array elements </vt:lpstr>
      <vt:lpstr>Input and Output Array Elements </vt:lpstr>
      <vt:lpstr>Example</vt:lpstr>
      <vt:lpstr>Difference</vt:lpstr>
      <vt:lpstr>Thankyou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Programing fundamental</dc:title>
  <dc:creator>Administrator</dc:creator>
  <cp:lastModifiedBy>Administrator</cp:lastModifiedBy>
  <cp:revision>241</cp:revision>
  <dcterms:created xsi:type="dcterms:W3CDTF">2021-08-09T10:01:30Z</dcterms:created>
  <dcterms:modified xsi:type="dcterms:W3CDTF">2021-10-26T03:53:59Z</dcterms:modified>
</cp:coreProperties>
</file>