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48"/>
  </p:notesMasterIdLst>
  <p:sldIdLst>
    <p:sldId id="358" r:id="rId2"/>
    <p:sldId id="359" r:id="rId3"/>
    <p:sldId id="480" r:id="rId4"/>
    <p:sldId id="468" r:id="rId5"/>
    <p:sldId id="473" r:id="rId6"/>
    <p:sldId id="472" r:id="rId7"/>
    <p:sldId id="481" r:id="rId8"/>
    <p:sldId id="482" r:id="rId9"/>
    <p:sldId id="471" r:id="rId10"/>
    <p:sldId id="474" r:id="rId11"/>
    <p:sldId id="469" r:id="rId12"/>
    <p:sldId id="475" r:id="rId13"/>
    <p:sldId id="455" r:id="rId14"/>
    <p:sldId id="478" r:id="rId15"/>
    <p:sldId id="479" r:id="rId16"/>
    <p:sldId id="476" r:id="rId17"/>
    <p:sldId id="477" r:id="rId18"/>
    <p:sldId id="497" r:id="rId19"/>
    <p:sldId id="499" r:id="rId20"/>
    <p:sldId id="500" r:id="rId21"/>
    <p:sldId id="501" r:id="rId22"/>
    <p:sldId id="502" r:id="rId23"/>
    <p:sldId id="503" r:id="rId24"/>
    <p:sldId id="504" r:id="rId25"/>
    <p:sldId id="505" r:id="rId26"/>
    <p:sldId id="467" r:id="rId27"/>
    <p:sldId id="282" r:id="rId28"/>
    <p:sldId id="283" r:id="rId29"/>
    <p:sldId id="483" r:id="rId30"/>
    <p:sldId id="491" r:id="rId31"/>
    <p:sldId id="510" r:id="rId32"/>
    <p:sldId id="494" r:id="rId33"/>
    <p:sldId id="486" r:id="rId34"/>
    <p:sldId id="492" r:id="rId35"/>
    <p:sldId id="493" r:id="rId36"/>
    <p:sldId id="487" r:id="rId37"/>
    <p:sldId id="490" r:id="rId38"/>
    <p:sldId id="495" r:id="rId39"/>
    <p:sldId id="488" r:id="rId40"/>
    <p:sldId id="489" r:id="rId41"/>
    <p:sldId id="496" r:id="rId42"/>
    <p:sldId id="507" r:id="rId43"/>
    <p:sldId id="508" r:id="rId44"/>
    <p:sldId id="506" r:id="rId45"/>
    <p:sldId id="509" r:id="rId46"/>
    <p:sldId id="44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953" autoAdjust="0"/>
  </p:normalViewPr>
  <p:slideViewPr>
    <p:cSldViewPr snapToGrid="0">
      <p:cViewPr varScale="1">
        <p:scale>
          <a:sx n="103" d="100"/>
          <a:sy n="103" d="100"/>
        </p:scale>
        <p:origin x="8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DEDAB-D000-4C66-A8AF-A672E103416C}" type="datetimeFigureOut">
              <a:rPr lang="en-US" smtClean="0"/>
              <a:t>11/3/2021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0063F-F9F7-4AA1-815A-1655F3261B6E}" type="slidenum">
              <a:rPr lang="en-US" smtClean="0"/>
              <a:t>‹#›</a:t>
            </a:fld>
            <a:endParaRPr lang="en-US"/>
          </a:p>
        </p:txBody>
      </p:sp>
    </p:spTree>
    <p:extLst>
      <p:ext uri="{BB962C8B-B14F-4D97-AF65-F5344CB8AC3E}">
        <p14:creationId xmlns:p14="http://schemas.microsoft.com/office/powerpoint/2010/main" val="3954469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3075263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61BEF0D-F0BB-DE4B-95CE-6DB70DBA9567}" type="datetimeFigureOut">
              <a:rPr lang="en-US" smtClean="0"/>
              <a:pPr/>
              <a:t>11/3/2021</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D57F1E4F-1CFF-5643-939E-217C01CDF565}" type="slidenum">
              <a:rPr lang="en-US" smtClean="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53271455"/>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658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61BEF0D-F0BB-DE4B-95CE-6DB70DBA9567}" type="datetimeFigureOut">
              <a:rPr lang="en-US" smtClean="0"/>
              <a:pPr/>
              <a:t>11/3/2021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D57F1E4F-1CFF-5643-939E-217C01CDF565}" type="slidenum">
              <a:rPr lang="en-US" smtClean="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744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7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61BEF0D-F0BB-DE4B-95CE-6DB70DBA9567}" type="datetimeFigureOut">
              <a:rPr lang="en-US" smtClean="0"/>
              <a:pPr/>
              <a:t>11/3/2021</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D57F1E4F-1CFF-5643-939E-217C01CDF565}" type="slidenum">
              <a:rPr lang="en-US" smtClean="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1779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0871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768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023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61BEF0D-F0BB-DE4B-95CE-6DB70DBA9567}" type="datetimeFigureOut">
              <a:rPr lang="en-US" smtClean="0"/>
              <a:pPr/>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366965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61BEF0D-F0BB-DE4B-95CE-6DB70DBA9567}" type="datetimeFigureOut">
              <a:rPr lang="en-US" smtClean="0"/>
              <a:pPr/>
              <a:t>11/3/2021</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1135773"/>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61BEF0D-F0BB-DE4B-95CE-6DB70DBA9567}" type="datetimeFigureOut">
              <a:rPr lang="en-US" smtClean="0"/>
              <a:pPr/>
              <a:t>11/3/2021</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377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61BEF0D-F0BB-DE4B-95CE-6DB70DBA9567}" type="datetimeFigureOut">
              <a:rPr lang="en-US" smtClean="0"/>
              <a:pPr/>
              <a:t>11/3/2021</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D57F1E4F-1CFF-5643-939E-217C01CDF565}"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573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42.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latin typeface="Times New Roman" panose="02020603050405020304" pitchFamily="18" charset="0"/>
                <a:cs typeface="Times New Roman" panose="02020603050405020304" pitchFamily="18" charset="0"/>
              </a:rPr>
              <a:t>Programming Fundamental</a:t>
            </a:r>
          </a:p>
        </p:txBody>
      </p:sp>
      <p:sp>
        <p:nvSpPr>
          <p:cNvPr id="3" name="Subtitle 2"/>
          <p:cNvSpPr>
            <a:spLocks noGrp="1"/>
          </p:cNvSpPr>
          <p:nvPr>
            <p:ph type="subTitle" idx="1"/>
          </p:nvPr>
        </p:nvSpPr>
        <p:spPr/>
        <p:txBody>
          <a:bodyPr>
            <a:normAutofit/>
          </a:bodyPr>
          <a:lstStyle/>
          <a:p>
            <a:r>
              <a:rPr lang="en-US" dirty="0">
                <a:latin typeface="Times New Roman" panose="02020603050405020304" pitchFamily="18" charset="0"/>
                <a:cs typeface="Times New Roman" panose="02020603050405020304" pitchFamily="18" charset="0"/>
              </a:rPr>
              <a:t>Sobia Iftikhar</a:t>
            </a:r>
          </a:p>
          <a:p>
            <a:r>
              <a:rPr lang="en-US" sz="1300" u="sng" dirty="0">
                <a:latin typeface="Times New Roman" panose="02020603050405020304" pitchFamily="18" charset="0"/>
                <a:cs typeface="Times New Roman" panose="02020603050405020304" pitchFamily="18" charset="0"/>
              </a:rPr>
              <a:t>Sobia.Iftikhar@nu.edu.pk</a:t>
            </a:r>
          </a:p>
        </p:txBody>
      </p:sp>
      <p:sp>
        <p:nvSpPr>
          <p:cNvPr id="4" name="TextBox 3"/>
          <p:cNvSpPr txBox="1"/>
          <p:nvPr/>
        </p:nvSpPr>
        <p:spPr>
          <a:xfrm>
            <a:off x="7863086" y="4287698"/>
            <a:ext cx="993349" cy="369332"/>
          </a:xfrm>
          <a:prstGeom prst="rect">
            <a:avLst/>
          </a:prstGeom>
          <a:noFill/>
        </p:spPr>
        <p:txBody>
          <a:bodyPr wrap="none" rtlCol="0">
            <a:spAutoFit/>
          </a:bodyPr>
          <a:lstStyle/>
          <a:p>
            <a:r>
              <a:rPr lang="en-US" dirty="0">
                <a:solidFill>
                  <a:schemeClr val="bg1">
                    <a:lumMod val="95000"/>
                  </a:schemeClr>
                </a:solidFill>
                <a:latin typeface="Times New Roman" panose="02020603050405020304" pitchFamily="18" charset="0"/>
                <a:cs typeface="Times New Roman" panose="02020603050405020304" pitchFamily="18" charset="0"/>
              </a:rPr>
              <a:t>Week 09</a:t>
            </a:r>
          </a:p>
        </p:txBody>
      </p:sp>
    </p:spTree>
    <p:extLst>
      <p:ext uri="{BB962C8B-B14F-4D97-AF65-F5344CB8AC3E}">
        <p14:creationId xmlns:p14="http://schemas.microsoft.com/office/powerpoint/2010/main" val="144839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017434" y="909294"/>
            <a:ext cx="10515600" cy="1325563"/>
          </a:xfrm>
        </p:spPr>
        <p:txBody>
          <a:bodyPr/>
          <a:lstStyle/>
          <a:p>
            <a:pPr eaLnBrk="1" hangingPunct="1"/>
            <a:r>
              <a:rPr lang="en-US" altLang="en-US" dirty="0"/>
              <a:t>Arrays (Cont’d)</a:t>
            </a:r>
          </a:p>
        </p:txBody>
      </p:sp>
      <p:sp>
        <p:nvSpPr>
          <p:cNvPr id="3" name="Rectangle 2"/>
          <p:cNvSpPr/>
          <p:nvPr/>
        </p:nvSpPr>
        <p:spPr>
          <a:xfrm>
            <a:off x="2696024" y="2334997"/>
            <a:ext cx="8958841" cy="1200329"/>
          </a:xfrm>
          <a:prstGeom prst="rect">
            <a:avLst/>
          </a:prstGeom>
        </p:spPr>
        <p:txBody>
          <a:bodyPr wrap="square">
            <a:spAutoFit/>
          </a:bodyPr>
          <a:lstStyle/>
          <a:p>
            <a:r>
              <a:rPr lang="en-US" b="1" dirty="0"/>
              <a:t>The String I/O Function gets() &amp; puts() </a:t>
            </a:r>
            <a:endParaRPr lang="en-US" dirty="0"/>
          </a:p>
          <a:p>
            <a:r>
              <a:rPr lang="en-US" dirty="0" err="1"/>
              <a:t>Sanf</a:t>
            </a:r>
            <a:r>
              <a:rPr lang="en-US" dirty="0"/>
              <a:t>() and printf() is not versatile for string I/O we can use gets() and puts() function from </a:t>
            </a:r>
            <a:r>
              <a:rPr lang="en-US" dirty="0" err="1"/>
              <a:t>stdio</a:t>
            </a:r>
            <a:r>
              <a:rPr lang="en-US" dirty="0"/>
              <a:t> library. </a:t>
            </a:r>
          </a:p>
          <a:p>
            <a:r>
              <a:rPr lang="en-US" dirty="0"/>
              <a:t>For Example: </a:t>
            </a:r>
          </a:p>
        </p:txBody>
      </p:sp>
      <p:pic>
        <p:nvPicPr>
          <p:cNvPr id="2" name="Picture 1"/>
          <p:cNvPicPr>
            <a:picLocks noChangeAspect="1"/>
          </p:cNvPicPr>
          <p:nvPr/>
        </p:nvPicPr>
        <p:blipFill>
          <a:blip r:embed="rId2"/>
          <a:stretch>
            <a:fillRect/>
          </a:stretch>
        </p:blipFill>
        <p:spPr>
          <a:xfrm>
            <a:off x="3218591" y="3792484"/>
            <a:ext cx="4486731" cy="2579450"/>
          </a:xfrm>
          <a:prstGeom prst="rect">
            <a:avLst/>
          </a:prstGeom>
        </p:spPr>
      </p:pic>
      <p:pic>
        <p:nvPicPr>
          <p:cNvPr id="4" name="Picture 3"/>
          <p:cNvPicPr>
            <a:picLocks noChangeAspect="1"/>
          </p:cNvPicPr>
          <p:nvPr/>
        </p:nvPicPr>
        <p:blipFill>
          <a:blip r:embed="rId3"/>
          <a:stretch>
            <a:fillRect/>
          </a:stretch>
        </p:blipFill>
        <p:spPr>
          <a:xfrm>
            <a:off x="6760440" y="4082327"/>
            <a:ext cx="4305300" cy="1076325"/>
          </a:xfrm>
          <a:prstGeom prst="rect">
            <a:avLst/>
          </a:prstGeom>
        </p:spPr>
      </p:pic>
    </p:spTree>
    <p:extLst>
      <p:ext uri="{BB962C8B-B14F-4D97-AF65-F5344CB8AC3E}">
        <p14:creationId xmlns:p14="http://schemas.microsoft.com/office/powerpoint/2010/main" val="1128678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pic>
        <p:nvPicPr>
          <p:cNvPr id="4" name="Picture 3"/>
          <p:cNvPicPr>
            <a:picLocks noChangeAspect="1"/>
          </p:cNvPicPr>
          <p:nvPr/>
        </p:nvPicPr>
        <p:blipFill>
          <a:blip r:embed="rId2"/>
          <a:stretch>
            <a:fillRect/>
          </a:stretch>
        </p:blipFill>
        <p:spPr>
          <a:xfrm>
            <a:off x="3815350" y="2813792"/>
            <a:ext cx="4431083" cy="2900720"/>
          </a:xfrm>
          <a:prstGeom prst="rect">
            <a:avLst/>
          </a:prstGeom>
        </p:spPr>
      </p:pic>
      <p:pic>
        <p:nvPicPr>
          <p:cNvPr id="6" name="Picture 5"/>
          <p:cNvPicPr>
            <a:picLocks noChangeAspect="1"/>
          </p:cNvPicPr>
          <p:nvPr/>
        </p:nvPicPr>
        <p:blipFill>
          <a:blip r:embed="rId3"/>
          <a:stretch>
            <a:fillRect/>
          </a:stretch>
        </p:blipFill>
        <p:spPr>
          <a:xfrm>
            <a:off x="8619114" y="3721227"/>
            <a:ext cx="2638425" cy="1085850"/>
          </a:xfrm>
          <a:prstGeom prst="rect">
            <a:avLst/>
          </a:prstGeom>
        </p:spPr>
      </p:pic>
    </p:spTree>
    <p:extLst>
      <p:ext uri="{BB962C8B-B14F-4D97-AF65-F5344CB8AC3E}">
        <p14:creationId xmlns:p14="http://schemas.microsoft.com/office/powerpoint/2010/main" val="1402265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5 initializes the elements of a five-element array s to the values 2, 4, 6, …, 10 and prints the array in tabular format</a:t>
            </a:r>
          </a:p>
        </p:txBody>
      </p:sp>
      <p:pic>
        <p:nvPicPr>
          <p:cNvPr id="4" name="Picture 3"/>
          <p:cNvPicPr>
            <a:picLocks noChangeAspect="1"/>
          </p:cNvPicPr>
          <p:nvPr/>
        </p:nvPicPr>
        <p:blipFill>
          <a:blip r:embed="rId2"/>
          <a:stretch>
            <a:fillRect/>
          </a:stretch>
        </p:blipFill>
        <p:spPr>
          <a:xfrm>
            <a:off x="8476488" y="3728316"/>
            <a:ext cx="3133725" cy="1581150"/>
          </a:xfrm>
          <a:prstGeom prst="rect">
            <a:avLst/>
          </a:prstGeom>
        </p:spPr>
      </p:pic>
      <p:pic>
        <p:nvPicPr>
          <p:cNvPr id="5" name="Picture 4"/>
          <p:cNvPicPr>
            <a:picLocks noChangeAspect="1"/>
          </p:cNvPicPr>
          <p:nvPr/>
        </p:nvPicPr>
        <p:blipFill>
          <a:blip r:embed="rId3"/>
          <a:stretch>
            <a:fillRect/>
          </a:stretch>
        </p:blipFill>
        <p:spPr>
          <a:xfrm>
            <a:off x="295275" y="1503907"/>
            <a:ext cx="7981950" cy="5076825"/>
          </a:xfrm>
          <a:prstGeom prst="rect">
            <a:avLst/>
          </a:prstGeom>
        </p:spPr>
      </p:pic>
    </p:spTree>
    <p:extLst>
      <p:ext uri="{BB962C8B-B14F-4D97-AF65-F5344CB8AC3E}">
        <p14:creationId xmlns:p14="http://schemas.microsoft.com/office/powerpoint/2010/main" val="156144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dirty="0">
                <a:solidFill>
                  <a:schemeClr val="tx1"/>
                </a:solidFill>
              </a:rPr>
              <a:t>Class 23</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52409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A9BB7D-AF8A-4883-8EF5-3200DF895A93}"/>
              </a:ext>
            </a:extLst>
          </p:cNvPr>
          <p:cNvSpPr>
            <a:spLocks noGrp="1"/>
          </p:cNvSpPr>
          <p:nvPr>
            <p:ph type="title"/>
          </p:nvPr>
        </p:nvSpPr>
        <p:spPr/>
        <p:txBody>
          <a:bodyPr/>
          <a:lstStyle/>
          <a:p>
            <a:r>
              <a:rPr lang="en-GB" b="1" i="0" dirty="0">
                <a:solidFill>
                  <a:srgbClr val="000000"/>
                </a:solidFill>
                <a:effectLst/>
                <a:latin typeface="Arial" panose="020B0604020202020204" pitchFamily="34" charset="0"/>
              </a:rPr>
              <a:t>Increment operator (++) −Array</a:t>
            </a:r>
            <a:endParaRPr lang="en-GB" dirty="0"/>
          </a:p>
        </p:txBody>
      </p:sp>
      <p:sp>
        <p:nvSpPr>
          <p:cNvPr id="3" name="Content Placeholder 2">
            <a:extLst>
              <a:ext uri="{FF2B5EF4-FFF2-40B4-BE49-F238E27FC236}">
                <a16:creationId xmlns="" xmlns:a16="http://schemas.microsoft.com/office/drawing/2014/main" id="{18E503B7-A939-4C09-919C-78A5A2828BFD}"/>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Arial" panose="020B0604020202020204" pitchFamily="34" charset="0"/>
              </a:rPr>
              <a:t>It is used to increment the value of a variable by 1</a:t>
            </a:r>
          </a:p>
          <a:p>
            <a:pPr algn="just">
              <a:buFont typeface="Arial" panose="020B0604020202020204" pitchFamily="34" charset="0"/>
              <a:buChar char="•"/>
            </a:pPr>
            <a:r>
              <a:rPr lang="en-US" b="0" i="0" dirty="0">
                <a:solidFill>
                  <a:srgbClr val="000000"/>
                </a:solidFill>
                <a:effectLst/>
                <a:latin typeface="Arial" panose="020B0604020202020204" pitchFamily="34" charset="0"/>
              </a:rPr>
              <a:t>There two types of increment operators − pre increment and post increment.</a:t>
            </a:r>
          </a:p>
          <a:p>
            <a:pPr algn="just">
              <a:buFont typeface="Arial" panose="020B0604020202020204" pitchFamily="34" charset="0"/>
              <a:buChar char="•"/>
            </a:pPr>
            <a:r>
              <a:rPr lang="en-US" b="0" i="0" dirty="0">
                <a:solidFill>
                  <a:srgbClr val="000000"/>
                </a:solidFill>
                <a:effectLst/>
                <a:latin typeface="Arial" panose="020B0604020202020204" pitchFamily="34" charset="0"/>
              </a:rPr>
              <a:t>Increment operator is placed before the operand in preincrement and the value is first incremented and then operation is performed on it.</a:t>
            </a:r>
          </a:p>
          <a:p>
            <a:endParaRPr lang="en-GB" dirty="0"/>
          </a:p>
        </p:txBody>
      </p:sp>
      <p:pic>
        <p:nvPicPr>
          <p:cNvPr id="5" name="Picture 4">
            <a:extLst>
              <a:ext uri="{FF2B5EF4-FFF2-40B4-BE49-F238E27FC236}">
                <a16:creationId xmlns="" xmlns:a16="http://schemas.microsoft.com/office/drawing/2014/main" id="{E8DC59FC-F5B1-4FEA-8DCF-EB64EF79D547}"/>
              </a:ext>
            </a:extLst>
          </p:cNvPr>
          <p:cNvPicPr>
            <a:picLocks noChangeAspect="1"/>
          </p:cNvPicPr>
          <p:nvPr/>
        </p:nvPicPr>
        <p:blipFill>
          <a:blip r:embed="rId2"/>
          <a:stretch>
            <a:fillRect/>
          </a:stretch>
        </p:blipFill>
        <p:spPr>
          <a:xfrm>
            <a:off x="3545720" y="4948939"/>
            <a:ext cx="3124903" cy="1036553"/>
          </a:xfrm>
          <a:prstGeom prst="rect">
            <a:avLst/>
          </a:prstGeom>
        </p:spPr>
      </p:pic>
      <p:pic>
        <p:nvPicPr>
          <p:cNvPr id="7" name="Picture 6">
            <a:extLst>
              <a:ext uri="{FF2B5EF4-FFF2-40B4-BE49-F238E27FC236}">
                <a16:creationId xmlns="" xmlns:a16="http://schemas.microsoft.com/office/drawing/2014/main" id="{85F2C207-45DD-4097-B489-BE9C65F2E99F}"/>
              </a:ext>
            </a:extLst>
          </p:cNvPr>
          <p:cNvPicPr>
            <a:picLocks noChangeAspect="1"/>
          </p:cNvPicPr>
          <p:nvPr/>
        </p:nvPicPr>
        <p:blipFill>
          <a:blip r:embed="rId3"/>
          <a:stretch>
            <a:fillRect/>
          </a:stretch>
        </p:blipFill>
        <p:spPr>
          <a:xfrm>
            <a:off x="7072786" y="4725694"/>
            <a:ext cx="4229322" cy="1259798"/>
          </a:xfrm>
          <a:prstGeom prst="rect">
            <a:avLst/>
          </a:prstGeom>
        </p:spPr>
      </p:pic>
    </p:spTree>
    <p:extLst>
      <p:ext uri="{BB962C8B-B14F-4D97-AF65-F5344CB8AC3E}">
        <p14:creationId xmlns:p14="http://schemas.microsoft.com/office/powerpoint/2010/main" val="536590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3B96BC-CE9D-4FE5-9B48-CEDF9CA849C2}"/>
              </a:ext>
            </a:extLst>
          </p:cNvPr>
          <p:cNvSpPr>
            <a:spLocks noGrp="1"/>
          </p:cNvSpPr>
          <p:nvPr>
            <p:ph type="title"/>
          </p:nvPr>
        </p:nvSpPr>
        <p:spPr/>
        <p:txBody>
          <a:bodyPr/>
          <a:lstStyle/>
          <a:p>
            <a:r>
              <a:rPr lang="en-GB" dirty="0"/>
              <a:t>Example</a:t>
            </a:r>
          </a:p>
        </p:txBody>
      </p:sp>
      <p:sp>
        <p:nvSpPr>
          <p:cNvPr id="3" name="Content Placeholder 2">
            <a:extLst>
              <a:ext uri="{FF2B5EF4-FFF2-40B4-BE49-F238E27FC236}">
                <a16:creationId xmlns="" xmlns:a16="http://schemas.microsoft.com/office/drawing/2014/main" id="{45274342-72AE-4BB5-B1B8-8A1DAFBF9218}"/>
              </a:ext>
            </a:extLst>
          </p:cNvPr>
          <p:cNvSpPr>
            <a:spLocks noGrp="1"/>
          </p:cNvSpPr>
          <p:nvPr>
            <p:ph idx="1"/>
          </p:nvPr>
        </p:nvSpPr>
        <p:spPr/>
        <p:txBody>
          <a:bodyPr/>
          <a:lstStyle/>
          <a:p>
            <a:r>
              <a:rPr lang="en-US" i="0" dirty="0">
                <a:solidFill>
                  <a:srgbClr val="000000"/>
                </a:solidFill>
                <a:effectLst/>
                <a:latin typeface="Arial" panose="020B0604020202020204" pitchFamily="34" charset="0"/>
              </a:rPr>
              <a:t>Declare an array of size 5 and do compile time initialization. After that try to assign a pre incremented value to ‘a’ variable.</a:t>
            </a:r>
            <a:endParaRPr lang="en-GB" dirty="0"/>
          </a:p>
        </p:txBody>
      </p:sp>
      <p:pic>
        <p:nvPicPr>
          <p:cNvPr id="5" name="Picture 4">
            <a:extLst>
              <a:ext uri="{FF2B5EF4-FFF2-40B4-BE49-F238E27FC236}">
                <a16:creationId xmlns="" xmlns:a16="http://schemas.microsoft.com/office/drawing/2014/main" id="{513FE520-C81F-4675-9486-731A0F8D8B2D}"/>
              </a:ext>
            </a:extLst>
          </p:cNvPr>
          <p:cNvPicPr>
            <a:picLocks noChangeAspect="1"/>
          </p:cNvPicPr>
          <p:nvPr/>
        </p:nvPicPr>
        <p:blipFill>
          <a:blip r:embed="rId2"/>
          <a:stretch>
            <a:fillRect/>
          </a:stretch>
        </p:blipFill>
        <p:spPr>
          <a:xfrm>
            <a:off x="3677510" y="3943208"/>
            <a:ext cx="7282950" cy="2131024"/>
          </a:xfrm>
          <a:prstGeom prst="rect">
            <a:avLst/>
          </a:prstGeom>
        </p:spPr>
      </p:pic>
    </p:spTree>
    <p:extLst>
      <p:ext uri="{BB962C8B-B14F-4D97-AF65-F5344CB8AC3E}">
        <p14:creationId xmlns:p14="http://schemas.microsoft.com/office/powerpoint/2010/main" val="314399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64CC4C-F657-4DFC-A81E-3E211419EF83}"/>
              </a:ext>
            </a:extLst>
          </p:cNvPr>
          <p:cNvSpPr>
            <a:spLocks noGrp="1"/>
          </p:cNvSpPr>
          <p:nvPr>
            <p:ph type="title"/>
          </p:nvPr>
        </p:nvSpPr>
        <p:spPr/>
        <p:txBody>
          <a:bodyPr/>
          <a:lstStyle/>
          <a:p>
            <a:r>
              <a:rPr lang="en-GB" dirty="0"/>
              <a:t>Example</a:t>
            </a:r>
          </a:p>
        </p:txBody>
      </p:sp>
      <p:pic>
        <p:nvPicPr>
          <p:cNvPr id="11" name="Picture 10">
            <a:extLst>
              <a:ext uri="{FF2B5EF4-FFF2-40B4-BE49-F238E27FC236}">
                <a16:creationId xmlns="" xmlns:a16="http://schemas.microsoft.com/office/drawing/2014/main" id="{EF7D6406-F96D-4A1D-990C-6747C5F274E6}"/>
              </a:ext>
            </a:extLst>
          </p:cNvPr>
          <p:cNvPicPr>
            <a:picLocks noChangeAspect="1"/>
          </p:cNvPicPr>
          <p:nvPr/>
        </p:nvPicPr>
        <p:blipFill>
          <a:blip r:embed="rId2"/>
          <a:stretch>
            <a:fillRect/>
          </a:stretch>
        </p:blipFill>
        <p:spPr>
          <a:xfrm>
            <a:off x="7189579" y="5302937"/>
            <a:ext cx="3629025" cy="1047750"/>
          </a:xfrm>
          <a:prstGeom prst="rect">
            <a:avLst/>
          </a:prstGeom>
        </p:spPr>
      </p:pic>
      <p:pic>
        <p:nvPicPr>
          <p:cNvPr id="13" name="Picture 12">
            <a:extLst>
              <a:ext uri="{FF2B5EF4-FFF2-40B4-BE49-F238E27FC236}">
                <a16:creationId xmlns="" xmlns:a16="http://schemas.microsoft.com/office/drawing/2014/main" id="{32473C35-6B8F-47CD-87AF-E38D8915844B}"/>
              </a:ext>
            </a:extLst>
          </p:cNvPr>
          <p:cNvPicPr>
            <a:picLocks noChangeAspect="1"/>
          </p:cNvPicPr>
          <p:nvPr/>
        </p:nvPicPr>
        <p:blipFill>
          <a:blip r:embed="rId3"/>
          <a:stretch>
            <a:fillRect/>
          </a:stretch>
        </p:blipFill>
        <p:spPr>
          <a:xfrm>
            <a:off x="2746725" y="2317229"/>
            <a:ext cx="5761598" cy="2797539"/>
          </a:xfrm>
          <a:prstGeom prst="rect">
            <a:avLst/>
          </a:prstGeom>
        </p:spPr>
      </p:pic>
    </p:spTree>
    <p:extLst>
      <p:ext uri="{BB962C8B-B14F-4D97-AF65-F5344CB8AC3E}">
        <p14:creationId xmlns:p14="http://schemas.microsoft.com/office/powerpoint/2010/main" val="3596770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B7DF701-8391-4875-B692-544583D2EFB0}"/>
              </a:ext>
            </a:extLst>
          </p:cNvPr>
          <p:cNvSpPr>
            <a:spLocks noGrp="1"/>
          </p:cNvSpPr>
          <p:nvPr>
            <p:ph type="title"/>
          </p:nvPr>
        </p:nvSpPr>
        <p:spPr/>
        <p:txBody>
          <a:bodyPr/>
          <a:lstStyle/>
          <a:p>
            <a:r>
              <a:rPr lang="en-GB" dirty="0"/>
              <a:t>Example</a:t>
            </a:r>
          </a:p>
        </p:txBody>
      </p:sp>
      <p:pic>
        <p:nvPicPr>
          <p:cNvPr id="5" name="Picture 4">
            <a:extLst>
              <a:ext uri="{FF2B5EF4-FFF2-40B4-BE49-F238E27FC236}">
                <a16:creationId xmlns="" xmlns:a16="http://schemas.microsoft.com/office/drawing/2014/main" id="{306E03F2-C353-45C8-9A1F-5481C2A22688}"/>
              </a:ext>
            </a:extLst>
          </p:cNvPr>
          <p:cNvPicPr>
            <a:picLocks noChangeAspect="1"/>
          </p:cNvPicPr>
          <p:nvPr/>
        </p:nvPicPr>
        <p:blipFill>
          <a:blip r:embed="rId2"/>
          <a:stretch>
            <a:fillRect/>
          </a:stretch>
        </p:blipFill>
        <p:spPr>
          <a:xfrm>
            <a:off x="2933700" y="2528887"/>
            <a:ext cx="4914900" cy="2524229"/>
          </a:xfrm>
          <a:prstGeom prst="rect">
            <a:avLst/>
          </a:prstGeom>
        </p:spPr>
      </p:pic>
      <p:pic>
        <p:nvPicPr>
          <p:cNvPr id="7" name="Picture 6">
            <a:extLst>
              <a:ext uri="{FF2B5EF4-FFF2-40B4-BE49-F238E27FC236}">
                <a16:creationId xmlns="" xmlns:a16="http://schemas.microsoft.com/office/drawing/2014/main" id="{54B49349-716A-4B8B-B99C-B8110BA581F4}"/>
              </a:ext>
            </a:extLst>
          </p:cNvPr>
          <p:cNvPicPr>
            <a:picLocks noChangeAspect="1"/>
          </p:cNvPicPr>
          <p:nvPr/>
        </p:nvPicPr>
        <p:blipFill>
          <a:blip r:embed="rId3"/>
          <a:stretch>
            <a:fillRect/>
          </a:stretch>
        </p:blipFill>
        <p:spPr>
          <a:xfrm>
            <a:off x="6096000" y="5053116"/>
            <a:ext cx="4600575" cy="1343025"/>
          </a:xfrm>
          <a:prstGeom prst="rect">
            <a:avLst/>
          </a:prstGeom>
        </p:spPr>
      </p:pic>
    </p:spTree>
    <p:extLst>
      <p:ext uri="{BB962C8B-B14F-4D97-AF65-F5344CB8AC3E}">
        <p14:creationId xmlns:p14="http://schemas.microsoft.com/office/powerpoint/2010/main" val="2755882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505AD3-DBE0-477A-97A8-81C27862B1DB}"/>
              </a:ext>
            </a:extLst>
          </p:cNvPr>
          <p:cNvSpPr>
            <a:spLocks noGrp="1"/>
          </p:cNvSpPr>
          <p:nvPr>
            <p:ph type="title"/>
          </p:nvPr>
        </p:nvSpPr>
        <p:spPr>
          <a:xfrm>
            <a:off x="8524527" y="1082274"/>
            <a:ext cx="3227715" cy="1687924"/>
          </a:xfrm>
        </p:spPr>
        <p:txBody>
          <a:bodyPr/>
          <a:lstStyle/>
          <a:p>
            <a:r>
              <a:rPr lang="en-GB" dirty="0"/>
              <a:t>2D-Array</a:t>
            </a:r>
          </a:p>
        </p:txBody>
      </p:sp>
      <p:sp>
        <p:nvSpPr>
          <p:cNvPr id="3" name="Content Placeholder 2">
            <a:extLst>
              <a:ext uri="{FF2B5EF4-FFF2-40B4-BE49-F238E27FC236}">
                <a16:creationId xmlns="" xmlns:a16="http://schemas.microsoft.com/office/drawing/2014/main" id="{9499BBBA-646B-40B2-A8B2-AFAA5A49D10F}"/>
              </a:ext>
            </a:extLst>
          </p:cNvPr>
          <p:cNvSpPr>
            <a:spLocks noGrp="1"/>
          </p:cNvSpPr>
          <p:nvPr>
            <p:ph idx="1"/>
          </p:nvPr>
        </p:nvSpPr>
        <p:spPr/>
        <p:txBody>
          <a:bodyPr/>
          <a:lstStyle/>
          <a:p>
            <a:r>
              <a:rPr lang="en-US" b="0" i="0" dirty="0">
                <a:solidFill>
                  <a:schemeClr val="tx1"/>
                </a:solidFill>
                <a:effectLst/>
                <a:latin typeface="Roboto" panose="02000000000000000000" pitchFamily="2" charset="0"/>
              </a:rPr>
              <a:t>An array of arrays is known as 2D array. The two dimensional (2D) array in </a:t>
            </a:r>
            <a:r>
              <a:rPr lang="en-US" b="1" i="0" u="none" strike="noStrike" dirty="0">
                <a:solidFill>
                  <a:schemeClr val="tx1"/>
                </a:solidFill>
                <a:effectLst/>
                <a:latin typeface="Roboto" panose="02000000000000000000" pitchFamily="2" charset="0"/>
              </a:rPr>
              <a:t>C programming</a:t>
            </a:r>
            <a:r>
              <a:rPr lang="en-US" b="0" i="0" dirty="0">
                <a:solidFill>
                  <a:schemeClr val="tx1"/>
                </a:solidFill>
                <a:effectLst/>
                <a:latin typeface="Roboto" panose="02000000000000000000" pitchFamily="2" charset="0"/>
              </a:rPr>
              <a:t> is also known as matrix.</a:t>
            </a:r>
            <a:endParaRPr lang="en-GB" dirty="0">
              <a:solidFill>
                <a:schemeClr val="tx1"/>
              </a:solidFill>
            </a:endParaRPr>
          </a:p>
        </p:txBody>
      </p:sp>
      <p:sp>
        <p:nvSpPr>
          <p:cNvPr id="6" name="TextBox 5">
            <a:extLst>
              <a:ext uri="{FF2B5EF4-FFF2-40B4-BE49-F238E27FC236}">
                <a16:creationId xmlns="" xmlns:a16="http://schemas.microsoft.com/office/drawing/2014/main" id="{C1BC9EDA-7BEA-4D37-961B-06BBD4ADF7DB}"/>
              </a:ext>
            </a:extLst>
          </p:cNvPr>
          <p:cNvSpPr txBox="1"/>
          <p:nvPr/>
        </p:nvSpPr>
        <p:spPr>
          <a:xfrm>
            <a:off x="708286" y="1741570"/>
            <a:ext cx="6093500" cy="369332"/>
          </a:xfrm>
          <a:prstGeom prst="rect">
            <a:avLst/>
          </a:prstGeom>
          <a:noFill/>
        </p:spPr>
        <p:txBody>
          <a:bodyPr wrap="square">
            <a:spAutoFit/>
          </a:bodyPr>
          <a:lstStyle/>
          <a:p>
            <a:pPr algn="l"/>
            <a:r>
              <a:rPr lang="en-GB" b="1" i="0" dirty="0">
                <a:solidFill>
                  <a:srgbClr val="444542"/>
                </a:solidFill>
                <a:effectLst/>
                <a:latin typeface="PT Sans" panose="020B0604020202020204" pitchFamily="34" charset="0"/>
              </a:rPr>
              <a:t>Initialization of 2D Array</a:t>
            </a:r>
          </a:p>
        </p:txBody>
      </p:sp>
      <p:pic>
        <p:nvPicPr>
          <p:cNvPr id="8" name="Picture 7">
            <a:extLst>
              <a:ext uri="{FF2B5EF4-FFF2-40B4-BE49-F238E27FC236}">
                <a16:creationId xmlns="" xmlns:a16="http://schemas.microsoft.com/office/drawing/2014/main" id="{ED338940-C972-43AD-88A3-914A347776D4}"/>
              </a:ext>
            </a:extLst>
          </p:cNvPr>
          <p:cNvPicPr>
            <a:picLocks noChangeAspect="1"/>
          </p:cNvPicPr>
          <p:nvPr/>
        </p:nvPicPr>
        <p:blipFill>
          <a:blip r:embed="rId2"/>
          <a:stretch>
            <a:fillRect/>
          </a:stretch>
        </p:blipFill>
        <p:spPr>
          <a:xfrm>
            <a:off x="903938" y="2169875"/>
            <a:ext cx="4391025" cy="1933575"/>
          </a:xfrm>
          <a:prstGeom prst="rect">
            <a:avLst/>
          </a:prstGeom>
        </p:spPr>
      </p:pic>
      <p:pic>
        <p:nvPicPr>
          <p:cNvPr id="3074" name="Picture 2" descr="Two Dimensional Arrays in C">
            <a:extLst>
              <a:ext uri="{FF2B5EF4-FFF2-40B4-BE49-F238E27FC236}">
                <a16:creationId xmlns="" xmlns:a16="http://schemas.microsoft.com/office/drawing/2014/main" id="{D01DEA9C-D6D7-4416-B282-07BBE03435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286" y="4455636"/>
            <a:ext cx="5765948" cy="19335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 xmlns:a16="http://schemas.microsoft.com/office/drawing/2014/main" id="{1583050E-C3CB-4304-A6A4-0775EC519F2E}"/>
              </a:ext>
            </a:extLst>
          </p:cNvPr>
          <p:cNvPicPr>
            <a:picLocks noChangeAspect="1"/>
          </p:cNvPicPr>
          <p:nvPr/>
        </p:nvPicPr>
        <p:blipFill>
          <a:blip r:embed="rId4"/>
          <a:stretch>
            <a:fillRect/>
          </a:stretch>
        </p:blipFill>
        <p:spPr>
          <a:xfrm>
            <a:off x="6490015" y="3043003"/>
            <a:ext cx="5701985" cy="3814997"/>
          </a:xfrm>
          <a:prstGeom prst="rect">
            <a:avLst/>
          </a:prstGeom>
        </p:spPr>
      </p:pic>
      <p:pic>
        <p:nvPicPr>
          <p:cNvPr id="4" name="Picture 3"/>
          <p:cNvPicPr>
            <a:picLocks noChangeAspect="1"/>
          </p:cNvPicPr>
          <p:nvPr/>
        </p:nvPicPr>
        <p:blipFill>
          <a:blip r:embed="rId5"/>
          <a:stretch>
            <a:fillRect/>
          </a:stretch>
        </p:blipFill>
        <p:spPr>
          <a:xfrm>
            <a:off x="9932121" y="656792"/>
            <a:ext cx="714375" cy="1000125"/>
          </a:xfrm>
          <a:prstGeom prst="rect">
            <a:avLst/>
          </a:prstGeom>
        </p:spPr>
      </p:pic>
      <p:pic>
        <p:nvPicPr>
          <p:cNvPr id="5" name="Picture 4"/>
          <p:cNvPicPr>
            <a:picLocks noChangeAspect="1"/>
          </p:cNvPicPr>
          <p:nvPr/>
        </p:nvPicPr>
        <p:blipFill>
          <a:blip r:embed="rId6"/>
          <a:stretch>
            <a:fillRect/>
          </a:stretch>
        </p:blipFill>
        <p:spPr>
          <a:xfrm>
            <a:off x="10325797" y="5840177"/>
            <a:ext cx="1495425" cy="533400"/>
          </a:xfrm>
          <a:prstGeom prst="rect">
            <a:avLst/>
          </a:prstGeom>
        </p:spPr>
      </p:pic>
    </p:spTree>
    <p:extLst>
      <p:ext uri="{BB962C8B-B14F-4D97-AF65-F5344CB8AC3E}">
        <p14:creationId xmlns:p14="http://schemas.microsoft.com/office/powerpoint/2010/main" val="13359877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E16EB9C-1D91-4E81-8C63-C307981B2E73}"/>
              </a:ext>
            </a:extLst>
          </p:cNvPr>
          <p:cNvSpPr>
            <a:spLocks noGrp="1"/>
          </p:cNvSpPr>
          <p:nvPr>
            <p:ph type="title"/>
          </p:nvPr>
        </p:nvSpPr>
        <p:spPr/>
        <p:txBody>
          <a:bodyPr/>
          <a:lstStyle/>
          <a:p>
            <a:r>
              <a:rPr lang="en-GB" dirty="0"/>
              <a:t>Example</a:t>
            </a:r>
          </a:p>
        </p:txBody>
      </p:sp>
      <p:pic>
        <p:nvPicPr>
          <p:cNvPr id="8" name="Picture 7">
            <a:extLst>
              <a:ext uri="{FF2B5EF4-FFF2-40B4-BE49-F238E27FC236}">
                <a16:creationId xmlns="" xmlns:a16="http://schemas.microsoft.com/office/drawing/2014/main" id="{29ED4350-1C53-496E-8878-B14C8565A4EC}"/>
              </a:ext>
            </a:extLst>
          </p:cNvPr>
          <p:cNvPicPr>
            <a:picLocks noChangeAspect="1"/>
          </p:cNvPicPr>
          <p:nvPr/>
        </p:nvPicPr>
        <p:blipFill>
          <a:blip r:embed="rId2"/>
          <a:stretch>
            <a:fillRect/>
          </a:stretch>
        </p:blipFill>
        <p:spPr>
          <a:xfrm>
            <a:off x="300896" y="133271"/>
            <a:ext cx="5395365" cy="6658837"/>
          </a:xfrm>
          <a:prstGeom prst="rect">
            <a:avLst/>
          </a:prstGeom>
        </p:spPr>
      </p:pic>
      <p:pic>
        <p:nvPicPr>
          <p:cNvPr id="10" name="Picture 9">
            <a:extLst>
              <a:ext uri="{FF2B5EF4-FFF2-40B4-BE49-F238E27FC236}">
                <a16:creationId xmlns="" xmlns:a16="http://schemas.microsoft.com/office/drawing/2014/main" id="{37CFF65A-3069-4D98-A760-8AC996535262}"/>
              </a:ext>
            </a:extLst>
          </p:cNvPr>
          <p:cNvPicPr>
            <a:picLocks noChangeAspect="1"/>
          </p:cNvPicPr>
          <p:nvPr/>
        </p:nvPicPr>
        <p:blipFill>
          <a:blip r:embed="rId3"/>
          <a:stretch>
            <a:fillRect/>
          </a:stretch>
        </p:blipFill>
        <p:spPr>
          <a:xfrm>
            <a:off x="7734925" y="3242377"/>
            <a:ext cx="3969278" cy="3322767"/>
          </a:xfrm>
          <a:prstGeom prst="rect">
            <a:avLst/>
          </a:prstGeom>
        </p:spPr>
      </p:pic>
    </p:spTree>
    <p:extLst>
      <p:ext uri="{BB962C8B-B14F-4D97-AF65-F5344CB8AC3E}">
        <p14:creationId xmlns:p14="http://schemas.microsoft.com/office/powerpoint/2010/main" val="1525367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dirty="0">
                <a:solidFill>
                  <a:schemeClr val="tx1"/>
                </a:solidFill>
              </a:rPr>
              <a:t>Class 22</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042330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EDA2FE-74C1-43E7-A73E-24D4ED1100F9}"/>
              </a:ext>
            </a:extLst>
          </p:cNvPr>
          <p:cNvSpPr>
            <a:spLocks noGrp="1"/>
          </p:cNvSpPr>
          <p:nvPr>
            <p:ph type="title"/>
          </p:nvPr>
        </p:nvSpPr>
        <p:spPr/>
        <p:txBody>
          <a:bodyPr/>
          <a:lstStyle/>
          <a:p>
            <a:r>
              <a:rPr lang="en-GB" dirty="0"/>
              <a:t>Important</a:t>
            </a:r>
          </a:p>
        </p:txBody>
      </p:sp>
      <p:pic>
        <p:nvPicPr>
          <p:cNvPr id="5" name="Content Placeholder 4">
            <a:extLst>
              <a:ext uri="{FF2B5EF4-FFF2-40B4-BE49-F238E27FC236}">
                <a16:creationId xmlns="" xmlns:a16="http://schemas.microsoft.com/office/drawing/2014/main" id="{AD18567F-6CB0-4845-A6DC-8CA652EFF6F1}"/>
              </a:ext>
            </a:extLst>
          </p:cNvPr>
          <p:cNvPicPr>
            <a:picLocks noGrp="1" noChangeAspect="1"/>
          </p:cNvPicPr>
          <p:nvPr>
            <p:ph idx="1"/>
          </p:nvPr>
        </p:nvPicPr>
        <p:blipFill>
          <a:blip r:embed="rId2"/>
          <a:stretch>
            <a:fillRect/>
          </a:stretch>
        </p:blipFill>
        <p:spPr>
          <a:xfrm>
            <a:off x="2933700" y="2533654"/>
            <a:ext cx="7764347" cy="2877795"/>
          </a:xfrm>
        </p:spPr>
      </p:pic>
    </p:spTree>
    <p:extLst>
      <p:ext uri="{BB962C8B-B14F-4D97-AF65-F5344CB8AC3E}">
        <p14:creationId xmlns:p14="http://schemas.microsoft.com/office/powerpoint/2010/main" val="648480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AA1F5D-D7E8-472B-A80B-71D829A040E9}"/>
              </a:ext>
            </a:extLst>
          </p:cNvPr>
          <p:cNvSpPr>
            <a:spLocks noGrp="1"/>
          </p:cNvSpPr>
          <p:nvPr>
            <p:ph type="title"/>
          </p:nvPr>
        </p:nvSpPr>
        <p:spPr/>
        <p:txBody>
          <a:bodyPr/>
          <a:lstStyle/>
          <a:p>
            <a:r>
              <a:rPr lang="en-US" b="1" i="0">
                <a:solidFill>
                  <a:srgbClr val="444542"/>
                </a:solidFill>
                <a:effectLst/>
                <a:latin typeface="PT Sans" panose="020B0503020203020204" pitchFamily="34" charset="0"/>
              </a:rPr>
              <a:t>How to store user input data into 2D array</a:t>
            </a:r>
          </a:p>
        </p:txBody>
      </p:sp>
      <p:pic>
        <p:nvPicPr>
          <p:cNvPr id="5" name="Picture 4">
            <a:extLst>
              <a:ext uri="{FF2B5EF4-FFF2-40B4-BE49-F238E27FC236}">
                <a16:creationId xmlns="" xmlns:a16="http://schemas.microsoft.com/office/drawing/2014/main" id="{15B09CED-1A3C-4675-BC01-2C727FB4C8A3}"/>
              </a:ext>
            </a:extLst>
          </p:cNvPr>
          <p:cNvPicPr>
            <a:picLocks noChangeAspect="1"/>
          </p:cNvPicPr>
          <p:nvPr/>
        </p:nvPicPr>
        <p:blipFill>
          <a:blip r:embed="rId2"/>
          <a:stretch>
            <a:fillRect/>
          </a:stretch>
        </p:blipFill>
        <p:spPr>
          <a:xfrm>
            <a:off x="2933700" y="2588535"/>
            <a:ext cx="5413167" cy="3948566"/>
          </a:xfrm>
          <a:prstGeom prst="rect">
            <a:avLst/>
          </a:prstGeom>
        </p:spPr>
      </p:pic>
    </p:spTree>
    <p:extLst>
      <p:ext uri="{BB962C8B-B14F-4D97-AF65-F5344CB8AC3E}">
        <p14:creationId xmlns:p14="http://schemas.microsoft.com/office/powerpoint/2010/main" val="1055988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9D714E-13CB-455E-9127-E8C3AA6045E0}"/>
              </a:ext>
            </a:extLst>
          </p:cNvPr>
          <p:cNvSpPr>
            <a:spLocks noGrp="1"/>
          </p:cNvSpPr>
          <p:nvPr>
            <p:ph type="title"/>
          </p:nvPr>
        </p:nvSpPr>
        <p:spPr>
          <a:xfrm>
            <a:off x="8420266" y="2105117"/>
            <a:ext cx="3227715" cy="1687924"/>
          </a:xfrm>
        </p:spPr>
        <p:txBody>
          <a:bodyPr/>
          <a:lstStyle/>
          <a:p>
            <a:r>
              <a:rPr lang="en-GB" dirty="0"/>
              <a:t>3-D Array</a:t>
            </a:r>
          </a:p>
        </p:txBody>
      </p:sp>
      <p:sp>
        <p:nvSpPr>
          <p:cNvPr id="5" name="Text Placeholder 4">
            <a:extLst>
              <a:ext uri="{FF2B5EF4-FFF2-40B4-BE49-F238E27FC236}">
                <a16:creationId xmlns="" xmlns:a16="http://schemas.microsoft.com/office/drawing/2014/main" id="{38F2B8A1-72E8-4671-9FEE-EA8F27614FF4}"/>
              </a:ext>
            </a:extLst>
          </p:cNvPr>
          <p:cNvSpPr>
            <a:spLocks noGrp="1"/>
          </p:cNvSpPr>
          <p:nvPr>
            <p:ph type="body" sz="half" idx="2"/>
          </p:nvPr>
        </p:nvSpPr>
        <p:spPr>
          <a:xfrm>
            <a:off x="8476488" y="3808419"/>
            <a:ext cx="3227715" cy="2872197"/>
          </a:xfrm>
        </p:spPr>
        <p:txBody>
          <a:bodyPr/>
          <a:lstStyle/>
          <a:p>
            <a:r>
              <a:rPr lang="en-US" b="0" i="0" dirty="0">
                <a:solidFill>
                  <a:srgbClr val="3C484E"/>
                </a:solidFill>
                <a:effectLst/>
                <a:latin typeface="Arial" panose="020B0604020202020204" pitchFamily="34" charset="0"/>
              </a:rPr>
              <a:t>A </a:t>
            </a:r>
            <a:r>
              <a:rPr lang="en-US" dirty="0"/>
              <a:t>3D array</a:t>
            </a:r>
            <a:r>
              <a:rPr lang="en-US" b="0" i="0" dirty="0">
                <a:solidFill>
                  <a:srgbClr val="3C484E"/>
                </a:solidFill>
                <a:effectLst/>
                <a:latin typeface="Arial" panose="020B0604020202020204" pitchFamily="34" charset="0"/>
              </a:rPr>
              <a:t> is a </a:t>
            </a:r>
            <a:r>
              <a:rPr lang="en-US" b="1" i="0" dirty="0">
                <a:solidFill>
                  <a:srgbClr val="090A0B"/>
                </a:solidFill>
                <a:effectLst/>
                <a:latin typeface="Arial" panose="020B0604020202020204" pitchFamily="34" charset="0"/>
              </a:rPr>
              <a:t>multi-dimensional array</a:t>
            </a:r>
            <a:r>
              <a:rPr lang="en-US" b="0" i="0" dirty="0">
                <a:solidFill>
                  <a:srgbClr val="3C484E"/>
                </a:solidFill>
                <a:effectLst/>
                <a:latin typeface="Arial" panose="020B0604020202020204" pitchFamily="34" charset="0"/>
              </a:rPr>
              <a:t>(array of arrays). A </a:t>
            </a:r>
            <a:r>
              <a:rPr lang="en-US" dirty="0"/>
              <a:t>3D array</a:t>
            </a:r>
            <a:r>
              <a:rPr lang="en-US" b="0" i="0" dirty="0">
                <a:solidFill>
                  <a:srgbClr val="3C484E"/>
                </a:solidFill>
                <a:effectLst/>
                <a:latin typeface="Arial" panose="020B0604020202020204" pitchFamily="34" charset="0"/>
              </a:rPr>
              <a:t> is a </a:t>
            </a:r>
            <a:r>
              <a:rPr lang="en-US" dirty="0"/>
              <a:t>collection of </a:t>
            </a:r>
            <a:r>
              <a:rPr lang="en-US" b="1" dirty="0">
                <a:solidFill>
                  <a:srgbClr val="090A0B"/>
                </a:solidFill>
                <a:effectLst/>
                <a:latin typeface="inherit"/>
              </a:rPr>
              <a:t>2D arrays</a:t>
            </a:r>
            <a:r>
              <a:rPr lang="en-US" b="0" i="0" dirty="0">
                <a:solidFill>
                  <a:srgbClr val="3C484E"/>
                </a:solidFill>
                <a:effectLst/>
                <a:latin typeface="Arial" panose="020B0604020202020204" pitchFamily="34" charset="0"/>
              </a:rPr>
              <a:t>. It is specified by using three subscripts: Block size, row size and column size.</a:t>
            </a:r>
            <a:endParaRPr lang="en-GB" dirty="0"/>
          </a:p>
        </p:txBody>
      </p:sp>
      <p:sp>
        <p:nvSpPr>
          <p:cNvPr id="7" name="TextBox 6">
            <a:extLst>
              <a:ext uri="{FF2B5EF4-FFF2-40B4-BE49-F238E27FC236}">
                <a16:creationId xmlns="" xmlns:a16="http://schemas.microsoft.com/office/drawing/2014/main" id="{7FD056FD-3272-4BCC-A208-EECA6BE4F11F}"/>
              </a:ext>
            </a:extLst>
          </p:cNvPr>
          <p:cNvSpPr txBox="1"/>
          <p:nvPr/>
        </p:nvSpPr>
        <p:spPr>
          <a:xfrm>
            <a:off x="588364" y="437425"/>
            <a:ext cx="6093500" cy="369332"/>
          </a:xfrm>
          <a:prstGeom prst="rect">
            <a:avLst/>
          </a:prstGeom>
          <a:noFill/>
        </p:spPr>
        <p:txBody>
          <a:bodyPr wrap="square">
            <a:spAutoFit/>
          </a:bodyPr>
          <a:lstStyle/>
          <a:p>
            <a:r>
              <a:rPr lang="en-US" b="0" i="0" dirty="0">
                <a:solidFill>
                  <a:srgbClr val="3C484E"/>
                </a:solidFill>
                <a:effectLst/>
                <a:latin typeface="Times New Roman" panose="02020603050405020304" pitchFamily="18" charset="0"/>
                <a:cs typeface="Times New Roman" panose="02020603050405020304" pitchFamily="18" charset="0"/>
              </a:rPr>
              <a:t> </a:t>
            </a:r>
            <a:r>
              <a:rPr lang="en-US" b="1" i="0" dirty="0">
                <a:solidFill>
                  <a:srgbClr val="090A0B"/>
                </a:solidFill>
                <a:effectLst/>
                <a:latin typeface="Times New Roman" panose="02020603050405020304" pitchFamily="18" charset="0"/>
                <a:cs typeface="Times New Roman" panose="02020603050405020304" pitchFamily="18" charset="0"/>
              </a:rPr>
              <a:t>int </a:t>
            </a:r>
            <a:r>
              <a:rPr lang="en-US" b="1" i="0" dirty="0" err="1">
                <a:solidFill>
                  <a:srgbClr val="090A0B"/>
                </a:solidFill>
                <a:effectLst/>
                <a:latin typeface="Times New Roman" panose="02020603050405020304" pitchFamily="18" charset="0"/>
                <a:cs typeface="Times New Roman" panose="02020603050405020304" pitchFamily="18" charset="0"/>
              </a:rPr>
              <a:t>arr</a:t>
            </a:r>
            <a:r>
              <a:rPr lang="en-US" b="1" i="0" dirty="0">
                <a:solidFill>
                  <a:srgbClr val="090A0B"/>
                </a:solidFill>
                <a:effectLst/>
                <a:latin typeface="Times New Roman" panose="02020603050405020304" pitchFamily="18" charset="0"/>
                <a:cs typeface="Times New Roman" panose="02020603050405020304" pitchFamily="18" charset="0"/>
              </a:rPr>
              <a:t>[3][3][3]</a:t>
            </a:r>
            <a:r>
              <a:rPr lang="en-US" b="0" i="0" dirty="0">
                <a:solidFill>
                  <a:srgbClr val="3C484E"/>
                </a:solidFill>
                <a:effectLst/>
                <a:latin typeface="Times New Roman" panose="02020603050405020304" pitchFamily="18" charset="0"/>
                <a:cs typeface="Times New Roman" panose="02020603050405020304" pitchFamily="18" charset="0"/>
              </a:rPr>
              <a:t>, now it becomes a 3D array.</a:t>
            </a:r>
            <a:endParaRPr lang="en-GB"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DE113190-0CC8-47FF-9661-D45CD7E41C69}"/>
              </a:ext>
            </a:extLst>
          </p:cNvPr>
          <p:cNvSpPr txBox="1"/>
          <p:nvPr/>
        </p:nvSpPr>
        <p:spPr>
          <a:xfrm>
            <a:off x="544018" y="1000755"/>
            <a:ext cx="11103963" cy="1754326"/>
          </a:xfrm>
          <a:prstGeom prst="rect">
            <a:avLst/>
          </a:prstGeom>
          <a:noFill/>
        </p:spPr>
        <p:txBody>
          <a:bodyPr wrap="square">
            <a:spAutoFit/>
          </a:bodyPr>
          <a:lstStyle/>
          <a:p>
            <a:pPr algn="l" fontAlgn="base">
              <a:buFont typeface="Arial" panose="020B0604020202020204" pitchFamily="34" charset="0"/>
              <a:buChar char="•"/>
            </a:pPr>
            <a:r>
              <a:rPr lang="en-US" b="1" i="0" dirty="0">
                <a:solidFill>
                  <a:srgbClr val="090A0B"/>
                </a:solidFill>
                <a:effectLst/>
                <a:latin typeface="Times New Roman" panose="02020603050405020304" pitchFamily="18" charset="0"/>
                <a:cs typeface="Times New Roman" panose="02020603050405020304" pitchFamily="18" charset="0"/>
              </a:rPr>
              <a:t>Int</a:t>
            </a:r>
            <a:r>
              <a:rPr lang="en-US" b="0" i="0" dirty="0">
                <a:solidFill>
                  <a:srgbClr val="3C484E"/>
                </a:solidFill>
                <a:effectLst/>
                <a:latin typeface="Times New Roman" panose="02020603050405020304" pitchFamily="18" charset="0"/>
                <a:cs typeface="Times New Roman" panose="02020603050405020304" pitchFamily="18" charset="0"/>
              </a:rPr>
              <a:t> shows that the 3D array is an array of </a:t>
            </a:r>
            <a:r>
              <a:rPr lang="en-US" b="1" i="0" dirty="0">
                <a:solidFill>
                  <a:srgbClr val="090A0B"/>
                </a:solidFill>
                <a:effectLst/>
                <a:latin typeface="Times New Roman" panose="02020603050405020304" pitchFamily="18" charset="0"/>
                <a:cs typeface="Times New Roman" panose="02020603050405020304" pitchFamily="18" charset="0"/>
              </a:rPr>
              <a:t>type integer</a:t>
            </a:r>
            <a:r>
              <a:rPr lang="en-US" b="0" i="0" dirty="0">
                <a:solidFill>
                  <a:srgbClr val="3C484E"/>
                </a:solidFill>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b="1" i="0" dirty="0" err="1">
                <a:solidFill>
                  <a:srgbClr val="090A0B"/>
                </a:solidFill>
                <a:effectLst/>
                <a:latin typeface="Times New Roman" panose="02020603050405020304" pitchFamily="18" charset="0"/>
                <a:cs typeface="Times New Roman" panose="02020603050405020304" pitchFamily="18" charset="0"/>
              </a:rPr>
              <a:t>arr</a:t>
            </a:r>
            <a:r>
              <a:rPr lang="en-US" b="0" i="0" dirty="0">
                <a:solidFill>
                  <a:srgbClr val="3C484E"/>
                </a:solidFill>
                <a:effectLst/>
                <a:latin typeface="Times New Roman" panose="02020603050405020304" pitchFamily="18" charset="0"/>
                <a:cs typeface="Times New Roman" panose="02020603050405020304" pitchFamily="18" charset="0"/>
              </a:rPr>
              <a:t> is the </a:t>
            </a:r>
            <a:r>
              <a:rPr lang="en-US" b="1" i="0" dirty="0">
                <a:solidFill>
                  <a:srgbClr val="090A0B"/>
                </a:solidFill>
                <a:effectLst/>
                <a:latin typeface="Times New Roman" panose="02020603050405020304" pitchFamily="18" charset="0"/>
                <a:cs typeface="Times New Roman" panose="02020603050405020304" pitchFamily="18" charset="0"/>
              </a:rPr>
              <a:t>name of array</a:t>
            </a:r>
            <a:r>
              <a:rPr lang="en-US" b="0" i="0" dirty="0">
                <a:solidFill>
                  <a:srgbClr val="3C484E"/>
                </a:solidFill>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b="1" i="0" dirty="0">
                <a:solidFill>
                  <a:srgbClr val="090A0B"/>
                </a:solidFill>
                <a:effectLst/>
                <a:latin typeface="Times New Roman" panose="02020603050405020304" pitchFamily="18" charset="0"/>
                <a:cs typeface="Times New Roman" panose="02020603050405020304" pitchFamily="18" charset="0"/>
              </a:rPr>
              <a:t>first dimension</a:t>
            </a:r>
            <a:r>
              <a:rPr lang="en-US" b="0" i="0" dirty="0">
                <a:solidFill>
                  <a:srgbClr val="3C484E"/>
                </a:solidFill>
                <a:effectLst/>
                <a:latin typeface="Times New Roman" panose="02020603050405020304" pitchFamily="18" charset="0"/>
                <a:cs typeface="Times New Roman" panose="02020603050405020304" pitchFamily="18" charset="0"/>
              </a:rPr>
              <a:t> represents the </a:t>
            </a:r>
            <a:r>
              <a:rPr lang="en-US" b="1" i="0" dirty="0">
                <a:solidFill>
                  <a:srgbClr val="090A0B"/>
                </a:solidFill>
                <a:effectLst/>
                <a:latin typeface="Times New Roman" panose="02020603050405020304" pitchFamily="18" charset="0"/>
                <a:cs typeface="Times New Roman" panose="02020603050405020304" pitchFamily="18" charset="0"/>
              </a:rPr>
              <a:t>block size</a:t>
            </a:r>
            <a:r>
              <a:rPr lang="en-US" b="0" i="0" dirty="0">
                <a:solidFill>
                  <a:srgbClr val="3C484E"/>
                </a:solidFill>
                <a:effectLst/>
                <a:latin typeface="Times New Roman" panose="02020603050405020304" pitchFamily="18" charset="0"/>
                <a:cs typeface="Times New Roman" panose="02020603050405020304" pitchFamily="18" charset="0"/>
              </a:rPr>
              <a:t>(total number of 2D arrays).</a:t>
            </a:r>
          </a:p>
          <a:p>
            <a:pPr algn="l" fontAlgn="base">
              <a:buFont typeface="Arial" panose="020B0604020202020204" pitchFamily="34" charset="0"/>
              <a:buChar char="•"/>
            </a:pPr>
            <a:r>
              <a:rPr lang="en-US" b="1" i="0" dirty="0">
                <a:solidFill>
                  <a:srgbClr val="090A0B"/>
                </a:solidFill>
                <a:effectLst/>
                <a:latin typeface="Times New Roman" panose="02020603050405020304" pitchFamily="18" charset="0"/>
                <a:cs typeface="Times New Roman" panose="02020603050405020304" pitchFamily="18" charset="0"/>
              </a:rPr>
              <a:t>second dimension</a:t>
            </a:r>
            <a:r>
              <a:rPr lang="en-US" b="0" i="0" dirty="0">
                <a:solidFill>
                  <a:srgbClr val="3C484E"/>
                </a:solidFill>
                <a:effectLst/>
                <a:latin typeface="Times New Roman" panose="02020603050405020304" pitchFamily="18" charset="0"/>
                <a:cs typeface="Times New Roman" panose="02020603050405020304" pitchFamily="18" charset="0"/>
              </a:rPr>
              <a:t> represents the </a:t>
            </a:r>
            <a:r>
              <a:rPr lang="en-US" b="1" i="0" dirty="0">
                <a:solidFill>
                  <a:srgbClr val="090A0B"/>
                </a:solidFill>
                <a:effectLst/>
                <a:latin typeface="Times New Roman" panose="02020603050405020304" pitchFamily="18" charset="0"/>
                <a:cs typeface="Times New Roman" panose="02020603050405020304" pitchFamily="18" charset="0"/>
              </a:rPr>
              <a:t>rows of 2D arrays</a:t>
            </a:r>
            <a:r>
              <a:rPr lang="en-US" b="0" i="0" dirty="0">
                <a:solidFill>
                  <a:srgbClr val="3C484E"/>
                </a:solidFill>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r>
              <a:rPr lang="en-US" b="1" i="0" dirty="0">
                <a:solidFill>
                  <a:srgbClr val="090A0B"/>
                </a:solidFill>
                <a:effectLst/>
                <a:latin typeface="Times New Roman" panose="02020603050405020304" pitchFamily="18" charset="0"/>
                <a:cs typeface="Times New Roman" panose="02020603050405020304" pitchFamily="18" charset="0"/>
              </a:rPr>
              <a:t>third dimension</a:t>
            </a:r>
            <a:r>
              <a:rPr lang="en-US" b="0" i="0" dirty="0">
                <a:solidFill>
                  <a:srgbClr val="3C484E"/>
                </a:solidFill>
                <a:effectLst/>
                <a:latin typeface="Times New Roman" panose="02020603050405020304" pitchFamily="18" charset="0"/>
                <a:cs typeface="Times New Roman" panose="02020603050405020304" pitchFamily="18" charset="0"/>
              </a:rPr>
              <a:t> represents the </a:t>
            </a:r>
            <a:r>
              <a:rPr lang="en-US" b="1" i="0" dirty="0">
                <a:solidFill>
                  <a:srgbClr val="090A0B"/>
                </a:solidFill>
                <a:effectLst/>
                <a:latin typeface="Times New Roman" panose="02020603050405020304" pitchFamily="18" charset="0"/>
                <a:cs typeface="Times New Roman" panose="02020603050405020304" pitchFamily="18" charset="0"/>
              </a:rPr>
              <a:t>columns of 2D arrays</a:t>
            </a:r>
            <a:r>
              <a:rPr lang="en-US" b="0" i="0" dirty="0">
                <a:solidFill>
                  <a:srgbClr val="3C484E"/>
                </a:solidFill>
                <a:effectLst/>
                <a:latin typeface="Times New Roman" panose="02020603050405020304" pitchFamily="18" charset="0"/>
                <a:cs typeface="Times New Roman" panose="02020603050405020304" pitchFamily="18" charset="0"/>
              </a:rPr>
              <a:t>.</a:t>
            </a:r>
            <a:br>
              <a:rPr lang="en-US" b="0" i="0" dirty="0">
                <a:solidFill>
                  <a:srgbClr val="3C484E"/>
                </a:solidFill>
                <a:effectLst/>
                <a:latin typeface="Times New Roman" panose="02020603050405020304" pitchFamily="18" charset="0"/>
                <a:cs typeface="Times New Roman" panose="02020603050405020304" pitchFamily="18" charset="0"/>
              </a:rPr>
            </a:br>
            <a:r>
              <a:rPr lang="en-US" b="0" i="0" dirty="0" err="1">
                <a:solidFill>
                  <a:srgbClr val="3C484E"/>
                </a:solidFill>
                <a:effectLst/>
                <a:latin typeface="Times New Roman" panose="02020603050405020304" pitchFamily="18" charset="0"/>
                <a:cs typeface="Times New Roman" panose="02020603050405020304" pitchFamily="18" charset="0"/>
              </a:rPr>
              <a:t>i.e</a:t>
            </a:r>
            <a:r>
              <a:rPr lang="en-US" b="0" i="0" dirty="0">
                <a:solidFill>
                  <a:srgbClr val="3C484E"/>
                </a:solidFill>
                <a:effectLst/>
                <a:latin typeface="Times New Roman" panose="02020603050405020304" pitchFamily="18" charset="0"/>
                <a:cs typeface="Times New Roman" panose="02020603050405020304" pitchFamily="18" charset="0"/>
              </a:rPr>
              <a:t>; int </a:t>
            </a:r>
            <a:r>
              <a:rPr lang="en-US" b="0" i="0" dirty="0" err="1">
                <a:solidFill>
                  <a:srgbClr val="3C484E"/>
                </a:solidFill>
                <a:effectLst/>
                <a:latin typeface="Times New Roman" panose="02020603050405020304" pitchFamily="18" charset="0"/>
                <a:cs typeface="Times New Roman" panose="02020603050405020304" pitchFamily="18" charset="0"/>
              </a:rPr>
              <a:t>arr</a:t>
            </a:r>
            <a:r>
              <a:rPr lang="en-US" b="0" i="0" dirty="0">
                <a:solidFill>
                  <a:srgbClr val="3C484E"/>
                </a:solidFill>
                <a:effectLst/>
                <a:latin typeface="Times New Roman" panose="02020603050405020304" pitchFamily="18" charset="0"/>
                <a:cs typeface="Times New Roman" panose="02020603050405020304" pitchFamily="18" charset="0"/>
              </a:rPr>
              <a:t>[3][3][3], so the statement says that we want three such 2D arrays which consists of 3 rows and 3 columns.</a:t>
            </a:r>
          </a:p>
        </p:txBody>
      </p:sp>
      <p:pic>
        <p:nvPicPr>
          <p:cNvPr id="11" name="Picture 10">
            <a:extLst>
              <a:ext uri="{FF2B5EF4-FFF2-40B4-BE49-F238E27FC236}">
                <a16:creationId xmlns="" xmlns:a16="http://schemas.microsoft.com/office/drawing/2014/main" id="{8CC9C0BD-B9FE-4528-B0C6-65F352EDA27E}"/>
              </a:ext>
            </a:extLst>
          </p:cNvPr>
          <p:cNvPicPr>
            <a:picLocks noChangeAspect="1"/>
          </p:cNvPicPr>
          <p:nvPr/>
        </p:nvPicPr>
        <p:blipFill>
          <a:blip r:embed="rId2"/>
          <a:stretch>
            <a:fillRect/>
          </a:stretch>
        </p:blipFill>
        <p:spPr>
          <a:xfrm>
            <a:off x="487797" y="3153425"/>
            <a:ext cx="7888108" cy="1898989"/>
          </a:xfrm>
          <a:prstGeom prst="rect">
            <a:avLst/>
          </a:prstGeom>
        </p:spPr>
      </p:pic>
    </p:spTree>
    <p:extLst>
      <p:ext uri="{BB962C8B-B14F-4D97-AF65-F5344CB8AC3E}">
        <p14:creationId xmlns:p14="http://schemas.microsoft.com/office/powerpoint/2010/main" val="1206246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8C913B-9C22-49FF-A08D-96A4B182658C}"/>
              </a:ext>
            </a:extLst>
          </p:cNvPr>
          <p:cNvSpPr>
            <a:spLocks noGrp="1"/>
          </p:cNvSpPr>
          <p:nvPr>
            <p:ph type="title"/>
          </p:nvPr>
        </p:nvSpPr>
        <p:spPr>
          <a:xfrm>
            <a:off x="8686350" y="2293444"/>
            <a:ext cx="3227715" cy="1687924"/>
          </a:xfrm>
        </p:spPr>
        <p:txBody>
          <a:bodyPr>
            <a:normAutofit fontScale="90000"/>
          </a:bodyPr>
          <a:lstStyle/>
          <a:p>
            <a:r>
              <a:rPr lang="en-US" b="1" i="0" dirty="0">
                <a:solidFill>
                  <a:srgbClr val="090A0B"/>
                </a:solidFill>
                <a:effectLst/>
                <a:latin typeface="-apple-system"/>
              </a:rPr>
              <a:t>Ways to declare 3D array:</a:t>
            </a:r>
            <a:br>
              <a:rPr lang="en-US" b="1" i="0" dirty="0">
                <a:solidFill>
                  <a:srgbClr val="090A0B"/>
                </a:solidFill>
                <a:effectLst/>
                <a:latin typeface="-apple-system"/>
              </a:rPr>
            </a:br>
            <a:endParaRPr lang="en-GB" dirty="0"/>
          </a:p>
        </p:txBody>
      </p:sp>
      <p:pic>
        <p:nvPicPr>
          <p:cNvPr id="6" name="Picture 5">
            <a:extLst>
              <a:ext uri="{FF2B5EF4-FFF2-40B4-BE49-F238E27FC236}">
                <a16:creationId xmlns="" xmlns:a16="http://schemas.microsoft.com/office/drawing/2014/main" id="{1DE822E7-D3BE-4D8B-A4BE-72D69DB83264}"/>
              </a:ext>
            </a:extLst>
          </p:cNvPr>
          <p:cNvPicPr>
            <a:picLocks noChangeAspect="1"/>
          </p:cNvPicPr>
          <p:nvPr/>
        </p:nvPicPr>
        <p:blipFill>
          <a:blip r:embed="rId2"/>
          <a:stretch>
            <a:fillRect/>
          </a:stretch>
        </p:blipFill>
        <p:spPr>
          <a:xfrm>
            <a:off x="487798" y="326225"/>
            <a:ext cx="5058564" cy="1967219"/>
          </a:xfrm>
          <a:prstGeom prst="rect">
            <a:avLst/>
          </a:prstGeom>
        </p:spPr>
      </p:pic>
      <p:pic>
        <p:nvPicPr>
          <p:cNvPr id="8" name="Picture 7">
            <a:extLst>
              <a:ext uri="{FF2B5EF4-FFF2-40B4-BE49-F238E27FC236}">
                <a16:creationId xmlns="" xmlns:a16="http://schemas.microsoft.com/office/drawing/2014/main" id="{111D5B79-9BED-4D21-A03E-534200319301}"/>
              </a:ext>
            </a:extLst>
          </p:cNvPr>
          <p:cNvPicPr>
            <a:picLocks noChangeAspect="1"/>
          </p:cNvPicPr>
          <p:nvPr/>
        </p:nvPicPr>
        <p:blipFill>
          <a:blip r:embed="rId3"/>
          <a:stretch>
            <a:fillRect/>
          </a:stretch>
        </p:blipFill>
        <p:spPr>
          <a:xfrm>
            <a:off x="5666282" y="182114"/>
            <a:ext cx="6525718" cy="1698669"/>
          </a:xfrm>
          <a:prstGeom prst="rect">
            <a:avLst/>
          </a:prstGeom>
        </p:spPr>
      </p:pic>
      <p:pic>
        <p:nvPicPr>
          <p:cNvPr id="14" name="Picture 13">
            <a:extLst>
              <a:ext uri="{FF2B5EF4-FFF2-40B4-BE49-F238E27FC236}">
                <a16:creationId xmlns="" xmlns:a16="http://schemas.microsoft.com/office/drawing/2014/main" id="{4CF3B0C2-6276-4737-8485-1C965215E9BD}"/>
              </a:ext>
            </a:extLst>
          </p:cNvPr>
          <p:cNvPicPr>
            <a:picLocks noChangeAspect="1"/>
          </p:cNvPicPr>
          <p:nvPr/>
        </p:nvPicPr>
        <p:blipFill>
          <a:blip r:embed="rId4"/>
          <a:stretch>
            <a:fillRect/>
          </a:stretch>
        </p:blipFill>
        <p:spPr>
          <a:xfrm>
            <a:off x="487798" y="2622621"/>
            <a:ext cx="7755004" cy="3088631"/>
          </a:xfrm>
          <a:prstGeom prst="rect">
            <a:avLst/>
          </a:prstGeom>
        </p:spPr>
      </p:pic>
    </p:spTree>
    <p:extLst>
      <p:ext uri="{BB962C8B-B14F-4D97-AF65-F5344CB8AC3E}">
        <p14:creationId xmlns:p14="http://schemas.microsoft.com/office/powerpoint/2010/main" val="4095917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343C97EC-6419-4F81-8DB7-A40A1F40127D}"/>
              </a:ext>
            </a:extLst>
          </p:cNvPr>
          <p:cNvPicPr>
            <a:picLocks noChangeAspect="1"/>
          </p:cNvPicPr>
          <p:nvPr/>
        </p:nvPicPr>
        <p:blipFill>
          <a:blip r:embed="rId2"/>
          <a:stretch>
            <a:fillRect/>
          </a:stretch>
        </p:blipFill>
        <p:spPr>
          <a:xfrm>
            <a:off x="326582" y="167155"/>
            <a:ext cx="5769418" cy="3913820"/>
          </a:xfrm>
          <a:prstGeom prst="rect">
            <a:avLst/>
          </a:prstGeom>
        </p:spPr>
      </p:pic>
      <p:pic>
        <p:nvPicPr>
          <p:cNvPr id="8" name="Picture 7">
            <a:extLst>
              <a:ext uri="{FF2B5EF4-FFF2-40B4-BE49-F238E27FC236}">
                <a16:creationId xmlns="" xmlns:a16="http://schemas.microsoft.com/office/drawing/2014/main" id="{689199BB-3F8B-48E9-8670-6B264DFCED51}"/>
              </a:ext>
            </a:extLst>
          </p:cNvPr>
          <p:cNvPicPr>
            <a:picLocks noChangeAspect="1"/>
          </p:cNvPicPr>
          <p:nvPr/>
        </p:nvPicPr>
        <p:blipFill>
          <a:blip r:embed="rId3"/>
          <a:stretch>
            <a:fillRect/>
          </a:stretch>
        </p:blipFill>
        <p:spPr>
          <a:xfrm>
            <a:off x="6290872" y="2820414"/>
            <a:ext cx="5722640" cy="3913820"/>
          </a:xfrm>
          <a:prstGeom prst="rect">
            <a:avLst/>
          </a:prstGeom>
        </p:spPr>
      </p:pic>
      <p:sp>
        <p:nvSpPr>
          <p:cNvPr id="9" name="Title 1">
            <a:extLst>
              <a:ext uri="{FF2B5EF4-FFF2-40B4-BE49-F238E27FC236}">
                <a16:creationId xmlns="" xmlns:a16="http://schemas.microsoft.com/office/drawing/2014/main" id="{908A07B8-2360-4A03-B171-C6105013E213}"/>
              </a:ext>
            </a:extLst>
          </p:cNvPr>
          <p:cNvSpPr txBox="1">
            <a:spLocks/>
          </p:cNvSpPr>
          <p:nvPr/>
        </p:nvSpPr>
        <p:spPr>
          <a:xfrm>
            <a:off x="7187334" y="167155"/>
            <a:ext cx="3227715" cy="1687924"/>
          </a:xfrm>
          <a:prstGeom prst="rect">
            <a:avLst/>
          </a:prstGeom>
        </p:spPr>
        <p:txBody>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pPr algn="l" fontAlgn="base"/>
            <a:r>
              <a:rPr lang="en-US" b="1" i="0" dirty="0">
                <a:solidFill>
                  <a:srgbClr val="090A0B"/>
                </a:solidFill>
                <a:effectLst/>
                <a:latin typeface="-apple-system"/>
              </a:rPr>
              <a:t>Inserting values in 3D array:</a:t>
            </a:r>
          </a:p>
        </p:txBody>
      </p:sp>
    </p:spTree>
    <p:extLst>
      <p:ext uri="{BB962C8B-B14F-4D97-AF65-F5344CB8AC3E}">
        <p14:creationId xmlns:p14="http://schemas.microsoft.com/office/powerpoint/2010/main" val="1179514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C3FD67FA-6CCE-4B90-BDA6-EA8FB545C4A7}"/>
              </a:ext>
            </a:extLst>
          </p:cNvPr>
          <p:cNvPicPr>
            <a:picLocks noChangeAspect="1"/>
          </p:cNvPicPr>
          <p:nvPr/>
        </p:nvPicPr>
        <p:blipFill>
          <a:blip r:embed="rId2"/>
          <a:stretch>
            <a:fillRect/>
          </a:stretch>
        </p:blipFill>
        <p:spPr>
          <a:xfrm>
            <a:off x="1232082" y="625448"/>
            <a:ext cx="3369898" cy="5798408"/>
          </a:xfrm>
          <a:prstGeom prst="rect">
            <a:avLst/>
          </a:prstGeom>
        </p:spPr>
      </p:pic>
      <p:pic>
        <p:nvPicPr>
          <p:cNvPr id="5" name="Picture 4">
            <a:extLst>
              <a:ext uri="{FF2B5EF4-FFF2-40B4-BE49-F238E27FC236}">
                <a16:creationId xmlns="" xmlns:a16="http://schemas.microsoft.com/office/drawing/2014/main" id="{0CBF84FE-0909-4B94-93D7-85AA4D419A54}"/>
              </a:ext>
            </a:extLst>
          </p:cNvPr>
          <p:cNvPicPr>
            <a:picLocks noChangeAspect="1"/>
          </p:cNvPicPr>
          <p:nvPr/>
        </p:nvPicPr>
        <p:blipFill>
          <a:blip r:embed="rId3"/>
          <a:stretch>
            <a:fillRect/>
          </a:stretch>
        </p:blipFill>
        <p:spPr>
          <a:xfrm>
            <a:off x="7024296" y="2180600"/>
            <a:ext cx="3633709" cy="2748980"/>
          </a:xfrm>
          <a:prstGeom prst="rect">
            <a:avLst/>
          </a:prstGeom>
        </p:spPr>
      </p:pic>
    </p:spTree>
    <p:extLst>
      <p:ext uri="{BB962C8B-B14F-4D97-AF65-F5344CB8AC3E}">
        <p14:creationId xmlns:p14="http://schemas.microsoft.com/office/powerpoint/2010/main" val="16026888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dirty="0">
                <a:solidFill>
                  <a:schemeClr val="tx1"/>
                </a:solidFill>
              </a:rPr>
              <a:t>Class 24</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811266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 xmlns:a16="http://schemas.microsoft.com/office/drawing/2014/main" id="{0990C11B-72F9-4D50-9415-93B9957E8E6B}"/>
              </a:ext>
            </a:extLst>
          </p:cNvPr>
          <p:cNvSpPr>
            <a:spLocks noGrp="1"/>
          </p:cNvSpPr>
          <p:nvPr>
            <p:ph type="title"/>
          </p:nvPr>
        </p:nvSpPr>
        <p:spPr/>
        <p:txBody>
          <a:bodyPr/>
          <a:lstStyle/>
          <a:p>
            <a:r>
              <a:rPr lang="en-US" altLang="en-US" sz="3400"/>
              <a:t>Using Arrays to Summarize Survey Results</a:t>
            </a:r>
          </a:p>
        </p:txBody>
      </p:sp>
      <p:sp>
        <p:nvSpPr>
          <p:cNvPr id="10243" name="Content Placeholder 2">
            <a:extLst>
              <a:ext uri="{FF2B5EF4-FFF2-40B4-BE49-F238E27FC236}">
                <a16:creationId xmlns="" xmlns:a16="http://schemas.microsoft.com/office/drawing/2014/main" id="{3F42D6EA-9B17-4067-AEAC-6E3DDAF66334}"/>
              </a:ext>
            </a:extLst>
          </p:cNvPr>
          <p:cNvSpPr>
            <a:spLocks noGrp="1"/>
          </p:cNvSpPr>
          <p:nvPr>
            <p:ph idx="1"/>
          </p:nvPr>
        </p:nvSpPr>
        <p:spPr/>
        <p:txBody>
          <a:bodyPr/>
          <a:lstStyle/>
          <a:p>
            <a:pPr algn="just"/>
            <a:r>
              <a:rPr lang="en-US" altLang="en-US"/>
              <a:t>Forty students were asked to rate the quality of the food in the student cafeteria on a scale of 1 to 10 (1 means awful and 10 means excellent). Place the 40 responses in an integer array and summarize the results of the poll.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2">
            <a:extLst>
              <a:ext uri="{FF2B5EF4-FFF2-40B4-BE49-F238E27FC236}">
                <a16:creationId xmlns="" xmlns:a16="http://schemas.microsoft.com/office/drawing/2014/main" id="{24687523-3F81-4E1D-AA4B-E58CE5403E18}"/>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432746" y="280879"/>
            <a:ext cx="6445771" cy="6296241"/>
          </a:xfr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Array</a:t>
            </a:r>
          </a:p>
        </p:txBody>
      </p:sp>
      <p:sp>
        <p:nvSpPr>
          <p:cNvPr id="3" name="Content Placeholder 2"/>
          <p:cNvSpPr>
            <a:spLocks noGrp="1"/>
          </p:cNvSpPr>
          <p:nvPr>
            <p:ph idx="1"/>
          </p:nvPr>
        </p:nvSpPr>
        <p:spPr/>
        <p:txBody>
          <a:bodyPr/>
          <a:lstStyle/>
          <a:p>
            <a:r>
              <a:rPr lang="en-US" dirty="0"/>
              <a:t>Sorting data (i.e., placing the data into ascending or descending order) is one of the most important computing applications. </a:t>
            </a:r>
          </a:p>
          <a:p>
            <a:r>
              <a:rPr lang="en-US" dirty="0"/>
              <a:t>Telephone companies sort their lists of accounts by last name and, within that, by first name to make it easy to find phone numbers. Virtually every organization must sort some data, and in many cases massive amounts of it</a:t>
            </a:r>
          </a:p>
          <a:p>
            <a:r>
              <a:rPr lang="en-US" dirty="0"/>
              <a:t>A bank sorts all checks by account number so that it can prepare individual bank statements at the end of each month</a:t>
            </a:r>
          </a:p>
        </p:txBody>
      </p:sp>
    </p:spTree>
    <p:extLst>
      <p:ext uri="{BB962C8B-B14F-4D97-AF65-F5344CB8AC3E}">
        <p14:creationId xmlns:p14="http://schemas.microsoft.com/office/powerpoint/2010/main" val="2237521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t>We’ll Learn</a:t>
            </a:r>
          </a:p>
        </p:txBody>
      </p:sp>
      <p:sp>
        <p:nvSpPr>
          <p:cNvPr id="4099" name="Rectangle 3"/>
          <p:cNvSpPr>
            <a:spLocks noGrp="1" noChangeArrowheads="1"/>
          </p:cNvSpPr>
          <p:nvPr>
            <p:ph type="body" idx="1"/>
          </p:nvPr>
        </p:nvSpPr>
        <p:spPr/>
        <p:txBody>
          <a:bodyPr/>
          <a:lstStyle/>
          <a:p>
            <a:pPr eaLnBrk="1" hangingPunct="1"/>
            <a:r>
              <a:rPr lang="en-US"/>
              <a:t>Single &amp; Multi-Dimensional Arrays</a:t>
            </a:r>
          </a:p>
          <a:p>
            <a:pPr eaLnBrk="1" hangingPunct="1"/>
            <a:r>
              <a:rPr lang="en-US"/>
              <a:t>Passing arrays to a function</a:t>
            </a:r>
          </a:p>
          <a:p>
            <a:pPr eaLnBrk="1" hangingPunct="1"/>
            <a:r>
              <a:rPr lang="en-US"/>
              <a:t>Sorting</a:t>
            </a:r>
          </a:p>
          <a:p>
            <a:pPr eaLnBrk="1" hangingPunct="1"/>
            <a:r>
              <a:rPr lang="en-US"/>
              <a:t>Searching</a:t>
            </a:r>
          </a:p>
          <a:p>
            <a:pPr eaLnBrk="1" hangingPunct="1"/>
            <a:r>
              <a:rPr lang="en-US"/>
              <a:t>Strings</a:t>
            </a:r>
          </a:p>
          <a:p>
            <a:pPr eaLnBrk="1" hangingPunct="1"/>
            <a:endParaRPr lang="en-US"/>
          </a:p>
          <a:p>
            <a:pPr eaLnBrk="1" hangingPunct="1"/>
            <a:endParaRPr lang="en-US"/>
          </a:p>
        </p:txBody>
      </p:sp>
    </p:spTree>
    <p:extLst>
      <p:ext uri="{BB962C8B-B14F-4D97-AF65-F5344CB8AC3E}">
        <p14:creationId xmlns:p14="http://schemas.microsoft.com/office/powerpoint/2010/main" val="42872572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lection sort">
            <a:extLst>
              <a:ext uri="{FF2B5EF4-FFF2-40B4-BE49-F238E27FC236}">
                <a16:creationId xmlns="" xmlns:a16="http://schemas.microsoft.com/office/drawing/2014/main" id="{33F32773-4336-4073-98B0-6A0EE66E0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571500"/>
            <a:ext cx="7620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704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7381" y="658658"/>
            <a:ext cx="8201891" cy="2585323"/>
          </a:xfrm>
          <a:prstGeom prst="rect">
            <a:avLst/>
          </a:prstGeom>
        </p:spPr>
        <p:txBody>
          <a:bodyPr wrap="square">
            <a:spAutoFit/>
          </a:bodyPr>
          <a:lstStyle/>
          <a:p>
            <a:pPr algn="just"/>
            <a:r>
              <a:rPr lang="en-US" b="1" dirty="0">
                <a:solidFill>
                  <a:srgbClr val="4A4A4A"/>
                </a:solidFill>
              </a:rPr>
              <a:t>Example of Selection Sort</a:t>
            </a:r>
            <a:endParaRPr lang="en-US" dirty="0">
              <a:solidFill>
                <a:srgbClr val="4A4A4A"/>
              </a:solidFill>
            </a:endParaRPr>
          </a:p>
          <a:p>
            <a:pPr algn="just"/>
            <a:r>
              <a:rPr lang="en-US" dirty="0">
                <a:solidFill>
                  <a:srgbClr val="4A4A4A"/>
                </a:solidFill>
              </a:rPr>
              <a:t>Consider the array:</a:t>
            </a:r>
          </a:p>
          <a:p>
            <a:pPr algn="just"/>
            <a:r>
              <a:rPr lang="en-US" dirty="0">
                <a:solidFill>
                  <a:srgbClr val="4A4A4A"/>
                </a:solidFill>
              </a:rPr>
              <a:t>[10,5,2,1]</a:t>
            </a:r>
          </a:p>
          <a:p>
            <a:pPr marL="285750" indent="-285750" algn="just">
              <a:buFont typeface="Arial" panose="020B0604020202020204" pitchFamily="34" charset="0"/>
              <a:buChar char="•"/>
            </a:pPr>
            <a:r>
              <a:rPr lang="en-US" dirty="0">
                <a:solidFill>
                  <a:srgbClr val="4A4A4A"/>
                </a:solidFill>
              </a:rPr>
              <a:t>The first element is 10. The next part we must find the smallest number from the remaining array. The smallest number from 5 2 and 1 is 1. </a:t>
            </a:r>
            <a:r>
              <a:rPr lang="en-US" dirty="0" smtClean="0">
                <a:solidFill>
                  <a:srgbClr val="4A4A4A"/>
                </a:solidFill>
              </a:rPr>
              <a:t>So, we </a:t>
            </a:r>
            <a:r>
              <a:rPr lang="en-US" dirty="0">
                <a:solidFill>
                  <a:srgbClr val="4A4A4A"/>
                </a:solidFill>
              </a:rPr>
              <a:t>replace 10 by </a:t>
            </a:r>
            <a:r>
              <a:rPr lang="en-US" dirty="0" smtClean="0">
                <a:solidFill>
                  <a:srgbClr val="4A4A4A"/>
                </a:solidFill>
              </a:rPr>
              <a:t>1.</a:t>
            </a:r>
          </a:p>
          <a:p>
            <a:pPr marL="285750" indent="-285750" algn="just">
              <a:buFont typeface="Arial" panose="020B0604020202020204" pitchFamily="34" charset="0"/>
              <a:buChar char="•"/>
            </a:pPr>
            <a:r>
              <a:rPr lang="en-US" dirty="0" smtClean="0">
                <a:solidFill>
                  <a:srgbClr val="4A4A4A"/>
                </a:solidFill>
              </a:rPr>
              <a:t>The </a:t>
            </a:r>
            <a:r>
              <a:rPr lang="en-US" dirty="0">
                <a:solidFill>
                  <a:srgbClr val="4A4A4A"/>
                </a:solidFill>
              </a:rPr>
              <a:t>new array is [1,5,2,10] Again, this process is </a:t>
            </a:r>
            <a:r>
              <a:rPr lang="en-US" dirty="0" smtClean="0">
                <a:solidFill>
                  <a:srgbClr val="4A4A4A"/>
                </a:solidFill>
              </a:rPr>
              <a:t>repeated.</a:t>
            </a:r>
          </a:p>
          <a:p>
            <a:pPr marL="285750" indent="-285750" algn="just">
              <a:buFont typeface="Arial" panose="020B0604020202020204" pitchFamily="34" charset="0"/>
              <a:buChar char="•"/>
            </a:pPr>
            <a:r>
              <a:rPr lang="en-US" dirty="0" smtClean="0">
                <a:solidFill>
                  <a:srgbClr val="4A4A4A"/>
                </a:solidFill>
              </a:rPr>
              <a:t>Finally</a:t>
            </a:r>
            <a:r>
              <a:rPr lang="en-US" dirty="0">
                <a:solidFill>
                  <a:srgbClr val="4A4A4A"/>
                </a:solidFill>
              </a:rPr>
              <a:t>, we get the sorted array as [1,2,5,10</a:t>
            </a:r>
            <a:r>
              <a:rPr lang="en-US" dirty="0" smtClean="0">
                <a:solidFill>
                  <a:srgbClr val="4A4A4A"/>
                </a:solidFill>
              </a:rPr>
              <a:t>].</a:t>
            </a:r>
          </a:p>
          <a:p>
            <a:pPr marL="285750" indent="-285750" algn="just">
              <a:buFont typeface="Arial" panose="020B0604020202020204" pitchFamily="34" charset="0"/>
              <a:buChar char="•"/>
            </a:pPr>
            <a:r>
              <a:rPr lang="en-US" dirty="0" smtClean="0">
                <a:solidFill>
                  <a:srgbClr val="4A4A4A"/>
                </a:solidFill>
              </a:rPr>
              <a:t>Let </a:t>
            </a:r>
            <a:r>
              <a:rPr lang="en-US" dirty="0">
                <a:solidFill>
                  <a:srgbClr val="4A4A4A"/>
                </a:solidFill>
              </a:rPr>
              <a:t>us continue with this article on Selection Sort in C and see how the algorithm works,</a:t>
            </a:r>
            <a:endParaRPr lang="en-US" b="0" i="0" dirty="0">
              <a:solidFill>
                <a:srgbClr val="4A4A4A"/>
              </a:solidFill>
              <a:effectLst/>
            </a:endParaRPr>
          </a:p>
        </p:txBody>
      </p:sp>
      <p:sp>
        <p:nvSpPr>
          <p:cNvPr id="3" name="Rectangle 2"/>
          <p:cNvSpPr/>
          <p:nvPr/>
        </p:nvSpPr>
        <p:spPr>
          <a:xfrm>
            <a:off x="3297381" y="3955811"/>
            <a:ext cx="6096000" cy="2031325"/>
          </a:xfrm>
          <a:prstGeom prst="rect">
            <a:avLst/>
          </a:prstGeom>
        </p:spPr>
        <p:txBody>
          <a:bodyPr>
            <a:spAutoFit/>
          </a:bodyPr>
          <a:lstStyle/>
          <a:p>
            <a:pPr algn="just"/>
            <a:r>
              <a:rPr lang="en-US" b="1" dirty="0">
                <a:solidFill>
                  <a:srgbClr val="4A4A4A"/>
                </a:solidFill>
                <a:latin typeface="Open Sans" panose="020B0606030504020204" pitchFamily="34" charset="0"/>
              </a:rPr>
              <a:t>Algorithm for Selection Sort:</a:t>
            </a:r>
            <a:endParaRPr lang="en-US" dirty="0">
              <a:solidFill>
                <a:srgbClr val="4A4A4A"/>
              </a:solidFill>
              <a:latin typeface="Open Sans" panose="020B0606030504020204" pitchFamily="34" charset="0"/>
            </a:endParaRPr>
          </a:p>
          <a:p>
            <a:pPr algn="just"/>
            <a:r>
              <a:rPr lang="en-US" b="1" dirty="0">
                <a:solidFill>
                  <a:srgbClr val="4A4A4A"/>
                </a:solidFill>
                <a:latin typeface="Open Sans" panose="020B0606030504020204" pitchFamily="34" charset="0"/>
              </a:rPr>
              <a:t>Step 1</a:t>
            </a:r>
            <a:r>
              <a:rPr lang="en-US" dirty="0">
                <a:solidFill>
                  <a:srgbClr val="4A4A4A"/>
                </a:solidFill>
                <a:latin typeface="Open Sans" panose="020B0606030504020204" pitchFamily="34" charset="0"/>
              </a:rPr>
              <a:t> − Set min to the first location</a:t>
            </a:r>
          </a:p>
          <a:p>
            <a:pPr algn="just"/>
            <a:r>
              <a:rPr lang="en-US" b="1" dirty="0">
                <a:solidFill>
                  <a:srgbClr val="4A4A4A"/>
                </a:solidFill>
                <a:latin typeface="Open Sans" panose="020B0606030504020204" pitchFamily="34" charset="0"/>
              </a:rPr>
              <a:t>Step 2</a:t>
            </a:r>
            <a:r>
              <a:rPr lang="en-US" dirty="0">
                <a:solidFill>
                  <a:srgbClr val="4A4A4A"/>
                </a:solidFill>
                <a:latin typeface="Open Sans" panose="020B0606030504020204" pitchFamily="34" charset="0"/>
              </a:rPr>
              <a:t> − Search the minimum element in the array</a:t>
            </a:r>
          </a:p>
          <a:p>
            <a:pPr algn="just"/>
            <a:r>
              <a:rPr lang="en-US" b="1" dirty="0">
                <a:solidFill>
                  <a:srgbClr val="4A4A4A"/>
                </a:solidFill>
                <a:latin typeface="Open Sans" panose="020B0606030504020204" pitchFamily="34" charset="0"/>
              </a:rPr>
              <a:t>Step 3</a:t>
            </a:r>
            <a:r>
              <a:rPr lang="en-US" dirty="0">
                <a:solidFill>
                  <a:srgbClr val="4A4A4A"/>
                </a:solidFill>
                <a:latin typeface="Open Sans" panose="020B0606030504020204" pitchFamily="34" charset="0"/>
              </a:rPr>
              <a:t> – swap the first location with the minimum value in the array</a:t>
            </a:r>
          </a:p>
          <a:p>
            <a:pPr algn="just"/>
            <a:r>
              <a:rPr lang="en-US" b="1" dirty="0">
                <a:solidFill>
                  <a:srgbClr val="4A4A4A"/>
                </a:solidFill>
                <a:latin typeface="Open Sans" panose="020B0606030504020204" pitchFamily="34" charset="0"/>
              </a:rPr>
              <a:t>Step 4</a:t>
            </a:r>
            <a:r>
              <a:rPr lang="en-US" dirty="0">
                <a:solidFill>
                  <a:srgbClr val="4A4A4A"/>
                </a:solidFill>
                <a:latin typeface="Open Sans" panose="020B0606030504020204" pitchFamily="34" charset="0"/>
              </a:rPr>
              <a:t> – assign the second element as min.</a:t>
            </a:r>
          </a:p>
          <a:p>
            <a:pPr algn="just"/>
            <a:r>
              <a:rPr lang="en-US" b="1" dirty="0">
                <a:solidFill>
                  <a:srgbClr val="4A4A4A"/>
                </a:solidFill>
                <a:latin typeface="Open Sans" panose="020B0606030504020204" pitchFamily="34" charset="0"/>
              </a:rPr>
              <a:t>Step 5</a:t>
            </a:r>
            <a:r>
              <a:rPr lang="en-US" dirty="0">
                <a:solidFill>
                  <a:srgbClr val="4A4A4A"/>
                </a:solidFill>
                <a:latin typeface="Open Sans" panose="020B0606030504020204" pitchFamily="34" charset="0"/>
              </a:rPr>
              <a:t> − Repeat the process until we get a sorted array.</a:t>
            </a:r>
            <a:endParaRPr lang="en-US" b="0" i="0" dirty="0">
              <a:solidFill>
                <a:srgbClr val="4A4A4A"/>
              </a:solidFill>
              <a:effectLst/>
              <a:latin typeface="Open Sans" panose="020B0606030504020204" pitchFamily="34" charset="0"/>
            </a:endParaRPr>
          </a:p>
        </p:txBody>
      </p:sp>
    </p:spTree>
    <p:extLst>
      <p:ext uri="{BB962C8B-B14F-4D97-AF65-F5344CB8AC3E}">
        <p14:creationId xmlns:p14="http://schemas.microsoft.com/office/powerpoint/2010/main" val="2281131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7CA0DA-17FD-4B66-81ED-E667E014E209}"/>
              </a:ext>
            </a:extLst>
          </p:cNvPr>
          <p:cNvSpPr>
            <a:spLocks noGrp="1"/>
          </p:cNvSpPr>
          <p:nvPr>
            <p:ph type="title" idx="4294967295"/>
          </p:nvPr>
        </p:nvSpPr>
        <p:spPr>
          <a:xfrm>
            <a:off x="213168" y="0"/>
            <a:ext cx="8770937" cy="1560513"/>
          </a:xfrm>
        </p:spPr>
        <p:txBody>
          <a:bodyPr/>
          <a:lstStyle/>
          <a:p>
            <a:r>
              <a:rPr lang="en-GB" dirty="0"/>
              <a:t>Program</a:t>
            </a:r>
          </a:p>
        </p:txBody>
      </p:sp>
      <p:sp>
        <p:nvSpPr>
          <p:cNvPr id="5" name="TextBox 4">
            <a:extLst>
              <a:ext uri="{FF2B5EF4-FFF2-40B4-BE49-F238E27FC236}">
                <a16:creationId xmlns="" xmlns:a16="http://schemas.microsoft.com/office/drawing/2014/main" id="{33AA2930-5EFD-4A02-8E83-357923ECFE90}"/>
              </a:ext>
            </a:extLst>
          </p:cNvPr>
          <p:cNvSpPr txBox="1"/>
          <p:nvPr/>
        </p:nvSpPr>
        <p:spPr>
          <a:xfrm>
            <a:off x="423030" y="780256"/>
            <a:ext cx="6115986" cy="5909310"/>
          </a:xfrm>
          <a:prstGeom prst="rect">
            <a:avLst/>
          </a:prstGeom>
          <a:solidFill>
            <a:schemeClr val="accent6">
              <a:lumMod val="40000"/>
              <a:lumOff val="60000"/>
            </a:schemeClr>
          </a:solidFill>
        </p:spPr>
        <p:txBody>
          <a:bodyPr wrap="square">
            <a:spAutoFit/>
          </a:bodyPr>
          <a:lstStyle/>
          <a:p>
            <a:pPr algn="l"/>
            <a:r>
              <a:rPr lang="en-GB" b="0" i="0" dirty="0">
                <a:effectLst/>
                <a:latin typeface="+mj-lt"/>
              </a:rPr>
              <a:t>int main()</a:t>
            </a:r>
            <a:br>
              <a:rPr lang="en-GB" b="0" i="0" dirty="0">
                <a:effectLst/>
                <a:latin typeface="+mj-lt"/>
              </a:rPr>
            </a:br>
            <a:r>
              <a:rPr lang="en-GB" b="0" i="0" dirty="0">
                <a:effectLst/>
                <a:latin typeface="+mj-lt"/>
              </a:rPr>
              <a:t>{</a:t>
            </a:r>
            <a:br>
              <a:rPr lang="en-GB" b="0" i="0" dirty="0">
                <a:effectLst/>
                <a:latin typeface="+mj-lt"/>
              </a:rPr>
            </a:br>
            <a:r>
              <a:rPr lang="en-GB" b="0" i="0" dirty="0">
                <a:effectLst/>
                <a:latin typeface="+mj-lt"/>
              </a:rPr>
              <a:t>  int array[100], n, c, d, position, t;</a:t>
            </a:r>
          </a:p>
          <a:p>
            <a:pPr algn="l"/>
            <a:r>
              <a:rPr lang="en-GB" b="0" i="0" dirty="0">
                <a:effectLst/>
                <a:latin typeface="+mj-lt"/>
              </a:rPr>
              <a:t>  </a:t>
            </a:r>
            <a:r>
              <a:rPr lang="en-GB" b="0" i="0" dirty="0" err="1">
                <a:effectLst/>
                <a:latin typeface="+mj-lt"/>
              </a:rPr>
              <a:t>printf</a:t>
            </a:r>
            <a:r>
              <a:rPr lang="en-GB" b="0" i="0" dirty="0">
                <a:effectLst/>
                <a:latin typeface="+mj-lt"/>
              </a:rPr>
              <a:t>("Enter number of elements</a:t>
            </a:r>
            <a:r>
              <a:rPr lang="en-GB" b="1" i="0" dirty="0">
                <a:effectLst/>
                <a:latin typeface="+mj-lt"/>
              </a:rPr>
              <a:t>\n</a:t>
            </a:r>
            <a:r>
              <a:rPr lang="en-GB" b="0" i="0" dirty="0">
                <a:effectLst/>
                <a:latin typeface="+mj-lt"/>
              </a:rPr>
              <a:t>");</a:t>
            </a:r>
            <a:br>
              <a:rPr lang="en-GB" b="0" i="0" dirty="0">
                <a:effectLst/>
                <a:latin typeface="+mj-lt"/>
              </a:rPr>
            </a:br>
            <a:r>
              <a:rPr lang="en-GB" b="0" i="0" dirty="0">
                <a:effectLst/>
                <a:latin typeface="+mj-lt"/>
              </a:rPr>
              <a:t>  </a:t>
            </a:r>
            <a:r>
              <a:rPr lang="en-GB" b="0" i="0" dirty="0" err="1">
                <a:effectLst/>
                <a:latin typeface="+mj-lt"/>
              </a:rPr>
              <a:t>scanf</a:t>
            </a:r>
            <a:r>
              <a:rPr lang="en-GB" b="0" i="0" dirty="0">
                <a:effectLst/>
                <a:latin typeface="+mj-lt"/>
              </a:rPr>
              <a:t>("%d", &amp;n);</a:t>
            </a:r>
          </a:p>
          <a:p>
            <a:pPr algn="l"/>
            <a:r>
              <a:rPr lang="en-GB" b="0" i="0" dirty="0">
                <a:effectLst/>
                <a:latin typeface="+mj-lt"/>
              </a:rPr>
              <a:t>  </a:t>
            </a:r>
            <a:r>
              <a:rPr lang="en-GB" b="0" i="0" dirty="0" err="1">
                <a:effectLst/>
                <a:latin typeface="+mj-lt"/>
              </a:rPr>
              <a:t>printf</a:t>
            </a:r>
            <a:r>
              <a:rPr lang="en-GB" b="0" i="0" dirty="0">
                <a:effectLst/>
                <a:latin typeface="+mj-lt"/>
              </a:rPr>
              <a:t>("Enter %d integers</a:t>
            </a:r>
            <a:r>
              <a:rPr lang="en-GB" b="1" i="0" dirty="0">
                <a:effectLst/>
                <a:latin typeface="+mj-lt"/>
              </a:rPr>
              <a:t>\n</a:t>
            </a:r>
            <a:r>
              <a:rPr lang="en-GB" b="0" i="0" dirty="0">
                <a:effectLst/>
                <a:latin typeface="+mj-lt"/>
              </a:rPr>
              <a:t>", n);</a:t>
            </a:r>
          </a:p>
          <a:p>
            <a:pPr algn="l"/>
            <a:r>
              <a:rPr lang="en-GB" b="0" i="0" dirty="0">
                <a:effectLst/>
                <a:latin typeface="+mj-lt"/>
              </a:rPr>
              <a:t>  for (c = 0; c &lt; n; </a:t>
            </a:r>
            <a:r>
              <a:rPr lang="en-GB" b="0" i="0" dirty="0" err="1">
                <a:effectLst/>
                <a:latin typeface="+mj-lt"/>
              </a:rPr>
              <a:t>c++</a:t>
            </a:r>
            <a:r>
              <a:rPr lang="en-GB" b="0" i="0" dirty="0">
                <a:effectLst/>
                <a:latin typeface="+mj-lt"/>
              </a:rPr>
              <a:t>)</a:t>
            </a:r>
            <a:br>
              <a:rPr lang="en-GB" b="0" i="0" dirty="0">
                <a:effectLst/>
                <a:latin typeface="+mj-lt"/>
              </a:rPr>
            </a:br>
            <a:r>
              <a:rPr lang="en-GB" b="0" i="0" dirty="0">
                <a:effectLst/>
                <a:latin typeface="+mj-lt"/>
              </a:rPr>
              <a:t>    </a:t>
            </a:r>
            <a:r>
              <a:rPr lang="en-GB" b="0" i="0" dirty="0" err="1">
                <a:effectLst/>
                <a:latin typeface="+mj-lt"/>
              </a:rPr>
              <a:t>scanf</a:t>
            </a:r>
            <a:r>
              <a:rPr lang="en-GB" b="0" i="0" dirty="0">
                <a:effectLst/>
                <a:latin typeface="+mj-lt"/>
              </a:rPr>
              <a:t>("%d", &amp;array[c]);</a:t>
            </a:r>
          </a:p>
          <a:p>
            <a:pPr algn="l"/>
            <a:r>
              <a:rPr lang="en-GB" b="0" i="0" dirty="0">
                <a:effectLst/>
                <a:latin typeface="+mj-lt"/>
              </a:rPr>
              <a:t>  for (c = 0; c &lt; (n - 1); </a:t>
            </a:r>
            <a:r>
              <a:rPr lang="en-GB" b="0" i="0" dirty="0" err="1">
                <a:effectLst/>
                <a:latin typeface="+mj-lt"/>
              </a:rPr>
              <a:t>c++</a:t>
            </a:r>
            <a:r>
              <a:rPr lang="en-GB" b="0" i="0" dirty="0">
                <a:effectLst/>
                <a:latin typeface="+mj-lt"/>
              </a:rPr>
              <a:t>) </a:t>
            </a:r>
            <a:br>
              <a:rPr lang="en-GB" b="0" i="0" dirty="0">
                <a:effectLst/>
                <a:latin typeface="+mj-lt"/>
              </a:rPr>
            </a:br>
            <a:r>
              <a:rPr lang="en-GB" b="0" i="0" dirty="0">
                <a:effectLst/>
                <a:latin typeface="+mj-lt"/>
              </a:rPr>
              <a:t>  {</a:t>
            </a:r>
            <a:br>
              <a:rPr lang="en-GB" b="0" i="0" dirty="0">
                <a:effectLst/>
                <a:latin typeface="+mj-lt"/>
              </a:rPr>
            </a:br>
            <a:r>
              <a:rPr lang="en-GB" b="0" i="0" dirty="0">
                <a:effectLst/>
                <a:latin typeface="+mj-lt"/>
              </a:rPr>
              <a:t>    position = c;</a:t>
            </a:r>
          </a:p>
          <a:p>
            <a:pPr algn="l"/>
            <a:r>
              <a:rPr lang="en-GB" b="0" i="0" dirty="0">
                <a:effectLst/>
                <a:latin typeface="+mj-lt"/>
              </a:rPr>
              <a:t>    for (d = c + 1; d &lt; n; d++)</a:t>
            </a:r>
            <a:br>
              <a:rPr lang="en-GB" b="0" i="0" dirty="0">
                <a:effectLst/>
                <a:latin typeface="+mj-lt"/>
              </a:rPr>
            </a:br>
            <a:r>
              <a:rPr lang="en-GB" b="0" i="0" dirty="0">
                <a:effectLst/>
                <a:latin typeface="+mj-lt"/>
              </a:rPr>
              <a:t>    {</a:t>
            </a:r>
            <a:br>
              <a:rPr lang="en-GB" b="0" i="0" dirty="0">
                <a:effectLst/>
                <a:latin typeface="+mj-lt"/>
              </a:rPr>
            </a:br>
            <a:r>
              <a:rPr lang="en-GB" b="0" i="0" dirty="0">
                <a:effectLst/>
                <a:latin typeface="+mj-lt"/>
              </a:rPr>
              <a:t>      if (array[position] &gt; array[d])</a:t>
            </a:r>
            <a:br>
              <a:rPr lang="en-GB" b="0" i="0" dirty="0">
                <a:effectLst/>
                <a:latin typeface="+mj-lt"/>
              </a:rPr>
            </a:br>
            <a:r>
              <a:rPr lang="en-GB" b="0" i="0" dirty="0">
                <a:effectLst/>
                <a:latin typeface="+mj-lt"/>
              </a:rPr>
              <a:t>        position = d; }</a:t>
            </a:r>
            <a:br>
              <a:rPr lang="en-GB" b="0" i="0" dirty="0">
                <a:effectLst/>
                <a:latin typeface="+mj-lt"/>
              </a:rPr>
            </a:br>
            <a:r>
              <a:rPr lang="en-GB" b="0" i="0" dirty="0">
                <a:effectLst/>
                <a:latin typeface="+mj-lt"/>
              </a:rPr>
              <a:t>    if (position != c)  {</a:t>
            </a:r>
            <a:br>
              <a:rPr lang="en-GB" b="0" i="0" dirty="0">
                <a:effectLst/>
                <a:latin typeface="+mj-lt"/>
              </a:rPr>
            </a:br>
            <a:r>
              <a:rPr lang="en-GB" b="0" i="0" dirty="0">
                <a:effectLst/>
                <a:latin typeface="+mj-lt"/>
              </a:rPr>
              <a:t>      t = array[c];</a:t>
            </a:r>
            <a:br>
              <a:rPr lang="en-GB" b="0" i="0" dirty="0">
                <a:effectLst/>
                <a:latin typeface="+mj-lt"/>
              </a:rPr>
            </a:br>
            <a:r>
              <a:rPr lang="en-GB" b="0" i="0" dirty="0">
                <a:effectLst/>
                <a:latin typeface="+mj-lt"/>
              </a:rPr>
              <a:t>      array[c] = array[position];</a:t>
            </a:r>
            <a:br>
              <a:rPr lang="en-GB" b="0" i="0" dirty="0">
                <a:effectLst/>
                <a:latin typeface="+mj-lt"/>
              </a:rPr>
            </a:br>
            <a:r>
              <a:rPr lang="en-GB" b="0" i="0" dirty="0">
                <a:effectLst/>
                <a:latin typeface="+mj-lt"/>
              </a:rPr>
              <a:t>      array[position] = t;</a:t>
            </a:r>
            <a:br>
              <a:rPr lang="en-GB" b="0" i="0" dirty="0">
                <a:effectLst/>
                <a:latin typeface="+mj-lt"/>
              </a:rPr>
            </a:br>
            <a:r>
              <a:rPr lang="en-GB" b="0" i="0" dirty="0">
                <a:effectLst/>
                <a:latin typeface="+mj-lt"/>
              </a:rPr>
              <a:t>    }  }</a:t>
            </a:r>
          </a:p>
          <a:p>
            <a:endParaRPr lang="en-GB" dirty="0">
              <a:latin typeface="+mj-lt"/>
              <a:cs typeface="Times New Roman" panose="02020603050405020304" pitchFamily="18" charset="0"/>
            </a:endParaRPr>
          </a:p>
        </p:txBody>
      </p:sp>
      <p:sp>
        <p:nvSpPr>
          <p:cNvPr id="7" name="TextBox 6">
            <a:extLst>
              <a:ext uri="{FF2B5EF4-FFF2-40B4-BE49-F238E27FC236}">
                <a16:creationId xmlns="" xmlns:a16="http://schemas.microsoft.com/office/drawing/2014/main" id="{AB7A939A-2F21-4F1F-A077-83303A501A1C}"/>
              </a:ext>
            </a:extLst>
          </p:cNvPr>
          <p:cNvSpPr txBox="1"/>
          <p:nvPr/>
        </p:nvSpPr>
        <p:spPr>
          <a:xfrm>
            <a:off x="5379816" y="919875"/>
            <a:ext cx="7208577" cy="1477328"/>
          </a:xfrm>
          <a:prstGeom prst="rect">
            <a:avLst/>
          </a:prstGeom>
          <a:solidFill>
            <a:schemeClr val="accent6">
              <a:lumMod val="40000"/>
              <a:lumOff val="60000"/>
            </a:schemeClr>
          </a:solidFill>
        </p:spPr>
        <p:txBody>
          <a:bodyPr wrap="square">
            <a:spAutoFit/>
          </a:bodyPr>
          <a:lstStyle/>
          <a:p>
            <a:pPr algn="l"/>
            <a:r>
              <a:rPr lang="en-US" b="0" i="0" dirty="0">
                <a:effectLst/>
                <a:latin typeface="Courier New" panose="02070309020205020404" pitchFamily="49" charset="0"/>
              </a:rPr>
              <a:t> </a:t>
            </a:r>
            <a:r>
              <a:rPr lang="en-US" b="0" i="0" dirty="0" err="1">
                <a:effectLst/>
                <a:latin typeface="Courier New" panose="02070309020205020404" pitchFamily="49" charset="0"/>
              </a:rPr>
              <a:t>printf</a:t>
            </a:r>
            <a:r>
              <a:rPr lang="en-US" b="0" i="0" dirty="0">
                <a:effectLst/>
                <a:latin typeface="Courier New" panose="02070309020205020404" pitchFamily="49" charset="0"/>
              </a:rPr>
              <a:t>("Sorted list in ascending order:</a:t>
            </a:r>
            <a:r>
              <a:rPr lang="en-US" b="1" i="0" dirty="0">
                <a:effectLst/>
                <a:latin typeface="Courier New" panose="02070309020205020404" pitchFamily="49" charset="0"/>
              </a:rPr>
              <a:t>\n</a:t>
            </a:r>
            <a:r>
              <a:rPr lang="en-US" b="0" i="0" dirty="0">
                <a:effectLst/>
                <a:latin typeface="Courier New" panose="02070309020205020404" pitchFamily="49" charset="0"/>
              </a:rPr>
              <a:t>");</a:t>
            </a:r>
          </a:p>
          <a:p>
            <a:pPr algn="l"/>
            <a:r>
              <a:rPr lang="en-US" b="0" i="0" dirty="0">
                <a:effectLst/>
                <a:latin typeface="Courier New" panose="02070309020205020404" pitchFamily="49" charset="0"/>
              </a:rPr>
              <a:t>  for (c = 0; c &lt; n; </a:t>
            </a:r>
            <a:r>
              <a:rPr lang="en-US" b="0" i="0" dirty="0" err="1">
                <a:effectLst/>
                <a:latin typeface="Courier New" panose="02070309020205020404" pitchFamily="49" charset="0"/>
              </a:rPr>
              <a:t>c++</a:t>
            </a:r>
            <a:r>
              <a:rPr lang="en-US" b="0" i="0" dirty="0">
                <a:effectLst/>
                <a:latin typeface="Courier New" panose="02070309020205020404" pitchFamily="49" charset="0"/>
              </a:rPr>
              <a:t>)</a:t>
            </a:r>
            <a:br>
              <a:rPr lang="en-US" b="0" i="0" dirty="0">
                <a:effectLst/>
                <a:latin typeface="Courier New" panose="02070309020205020404" pitchFamily="49" charset="0"/>
              </a:rPr>
            </a:br>
            <a:r>
              <a:rPr lang="en-US" b="0" i="0" dirty="0">
                <a:effectLst/>
                <a:latin typeface="Courier New" panose="02070309020205020404" pitchFamily="49" charset="0"/>
              </a:rPr>
              <a:t>    </a:t>
            </a:r>
            <a:r>
              <a:rPr lang="en-US" b="0" i="0" dirty="0" err="1">
                <a:effectLst/>
                <a:latin typeface="Courier New" panose="02070309020205020404" pitchFamily="49" charset="0"/>
              </a:rPr>
              <a:t>printf</a:t>
            </a:r>
            <a:r>
              <a:rPr lang="en-US" b="0" i="0" dirty="0">
                <a:effectLst/>
                <a:latin typeface="Courier New" panose="02070309020205020404" pitchFamily="49" charset="0"/>
              </a:rPr>
              <a:t>("%d</a:t>
            </a:r>
            <a:r>
              <a:rPr lang="en-US" b="1" i="0" dirty="0">
                <a:effectLst/>
                <a:latin typeface="Courier New" panose="02070309020205020404" pitchFamily="49" charset="0"/>
              </a:rPr>
              <a:t>\n</a:t>
            </a:r>
            <a:r>
              <a:rPr lang="en-US" b="0" i="0" dirty="0">
                <a:effectLst/>
                <a:latin typeface="Courier New" panose="02070309020205020404" pitchFamily="49" charset="0"/>
              </a:rPr>
              <a:t>", array[c]);</a:t>
            </a:r>
          </a:p>
          <a:p>
            <a:pPr algn="l"/>
            <a:r>
              <a:rPr lang="en-US" b="0" i="0" dirty="0">
                <a:effectLst/>
                <a:latin typeface="Courier New" panose="02070309020205020404" pitchFamily="49" charset="0"/>
              </a:rPr>
              <a:t>  return 0;</a:t>
            </a:r>
            <a:br>
              <a:rPr lang="en-US" b="0" i="0" dirty="0">
                <a:effectLst/>
                <a:latin typeface="Courier New" panose="02070309020205020404" pitchFamily="49" charset="0"/>
              </a:rPr>
            </a:br>
            <a:r>
              <a:rPr lang="en-US" b="0" i="0" dirty="0">
                <a:effectLst/>
                <a:latin typeface="Courier New" panose="02070309020205020404" pitchFamily="49" charset="0"/>
              </a:rPr>
              <a:t>}</a:t>
            </a:r>
          </a:p>
        </p:txBody>
      </p:sp>
      <p:pic>
        <p:nvPicPr>
          <p:cNvPr id="4" name="Picture 3">
            <a:extLst>
              <a:ext uri="{FF2B5EF4-FFF2-40B4-BE49-F238E27FC236}">
                <a16:creationId xmlns="" xmlns:a16="http://schemas.microsoft.com/office/drawing/2014/main" id="{93C34545-9570-4E0B-B1D5-54D6B2C46103}"/>
              </a:ext>
            </a:extLst>
          </p:cNvPr>
          <p:cNvPicPr>
            <a:picLocks noChangeAspect="1"/>
          </p:cNvPicPr>
          <p:nvPr/>
        </p:nvPicPr>
        <p:blipFill>
          <a:blip r:embed="rId2"/>
          <a:stretch>
            <a:fillRect/>
          </a:stretch>
        </p:blipFill>
        <p:spPr>
          <a:xfrm>
            <a:off x="6688116" y="3014506"/>
            <a:ext cx="4438650" cy="2447925"/>
          </a:xfrm>
          <a:prstGeom prst="rect">
            <a:avLst/>
          </a:prstGeom>
        </p:spPr>
      </p:pic>
    </p:spTree>
    <p:extLst>
      <p:ext uri="{BB962C8B-B14F-4D97-AF65-F5344CB8AC3E}">
        <p14:creationId xmlns:p14="http://schemas.microsoft.com/office/powerpoint/2010/main" val="3203963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Sorting Arrays</a:t>
            </a:r>
          </a:p>
        </p:txBody>
      </p:sp>
      <p:sp>
        <p:nvSpPr>
          <p:cNvPr id="16387" name="Rectangle 3"/>
          <p:cNvSpPr>
            <a:spLocks noGrp="1" noChangeArrowheads="1"/>
          </p:cNvSpPr>
          <p:nvPr>
            <p:ph type="body" idx="1"/>
          </p:nvPr>
        </p:nvSpPr>
        <p:spPr/>
        <p:txBody>
          <a:bodyPr>
            <a:normAutofit fontScale="77500" lnSpcReduction="20000"/>
          </a:bodyPr>
          <a:lstStyle/>
          <a:p>
            <a:pPr eaLnBrk="1" hangingPunct="1">
              <a:lnSpc>
                <a:spcPct val="80000"/>
              </a:lnSpc>
            </a:pPr>
            <a:r>
              <a:rPr lang="en-US" altLang="en-US" sz="2100" b="1"/>
              <a:t>Sorting data</a:t>
            </a:r>
          </a:p>
          <a:p>
            <a:pPr lvl="1" eaLnBrk="1" hangingPunct="1">
              <a:lnSpc>
                <a:spcPct val="80000"/>
              </a:lnSpc>
            </a:pPr>
            <a:r>
              <a:rPr lang="en-US" altLang="en-US" sz="2000"/>
              <a:t>Important computing application</a:t>
            </a:r>
          </a:p>
          <a:p>
            <a:pPr lvl="1" eaLnBrk="1" hangingPunct="1">
              <a:lnSpc>
                <a:spcPct val="80000"/>
              </a:lnSpc>
            </a:pPr>
            <a:r>
              <a:rPr lang="en-US" altLang="en-US" sz="2000"/>
              <a:t>Virtually every organization must sort some data </a:t>
            </a:r>
          </a:p>
          <a:p>
            <a:pPr eaLnBrk="1" hangingPunct="1">
              <a:lnSpc>
                <a:spcPct val="80000"/>
              </a:lnSpc>
            </a:pPr>
            <a:r>
              <a:rPr lang="en-US" altLang="en-US" sz="2100" b="1"/>
              <a:t>Bubble sort (sinking sort) </a:t>
            </a:r>
          </a:p>
          <a:p>
            <a:pPr lvl="1" eaLnBrk="1" hangingPunct="1">
              <a:lnSpc>
                <a:spcPct val="80000"/>
              </a:lnSpc>
            </a:pPr>
            <a:r>
              <a:rPr lang="en-US" altLang="en-US" sz="2000"/>
              <a:t>Several passes through the array </a:t>
            </a:r>
          </a:p>
          <a:p>
            <a:pPr lvl="1" eaLnBrk="1" hangingPunct="1">
              <a:lnSpc>
                <a:spcPct val="80000"/>
              </a:lnSpc>
            </a:pPr>
            <a:r>
              <a:rPr lang="en-US" altLang="en-US" sz="2000"/>
              <a:t>Successive pairs of elements are compared </a:t>
            </a:r>
          </a:p>
          <a:p>
            <a:pPr lvl="2" eaLnBrk="1" hangingPunct="1">
              <a:lnSpc>
                <a:spcPct val="80000"/>
              </a:lnSpc>
            </a:pPr>
            <a:r>
              <a:rPr lang="en-US" altLang="en-US" sz="1800"/>
              <a:t>If increasing order (or identical ), no change</a:t>
            </a:r>
          </a:p>
          <a:p>
            <a:pPr lvl="2" eaLnBrk="1" hangingPunct="1">
              <a:lnSpc>
                <a:spcPct val="80000"/>
              </a:lnSpc>
            </a:pPr>
            <a:r>
              <a:rPr lang="en-US" altLang="en-US" sz="1800"/>
              <a:t>If decreasing order, elements exchanged</a:t>
            </a:r>
          </a:p>
          <a:p>
            <a:pPr lvl="1" eaLnBrk="1" hangingPunct="1">
              <a:lnSpc>
                <a:spcPct val="80000"/>
              </a:lnSpc>
            </a:pPr>
            <a:r>
              <a:rPr lang="en-US" altLang="en-US" sz="2000"/>
              <a:t>Repeat</a:t>
            </a:r>
          </a:p>
          <a:p>
            <a:pPr eaLnBrk="1" hangingPunct="1">
              <a:lnSpc>
                <a:spcPct val="80000"/>
              </a:lnSpc>
            </a:pPr>
            <a:r>
              <a:rPr lang="en-US" altLang="en-US" sz="2100" b="1"/>
              <a:t>Example:</a:t>
            </a:r>
          </a:p>
          <a:p>
            <a:pPr lvl="1" eaLnBrk="1" hangingPunct="1">
              <a:lnSpc>
                <a:spcPct val="80000"/>
              </a:lnSpc>
            </a:pPr>
            <a:r>
              <a:rPr lang="en-US" altLang="en-US" sz="2000"/>
              <a:t>original:   3  4  2  6  7</a:t>
            </a:r>
          </a:p>
          <a:p>
            <a:pPr lvl="1" eaLnBrk="1" hangingPunct="1">
              <a:lnSpc>
                <a:spcPct val="80000"/>
              </a:lnSpc>
            </a:pPr>
            <a:r>
              <a:rPr lang="en-US" altLang="en-US" sz="2000"/>
              <a:t>pass 1:      3  2  4  6  7</a:t>
            </a:r>
          </a:p>
          <a:p>
            <a:pPr lvl="1" eaLnBrk="1" hangingPunct="1">
              <a:lnSpc>
                <a:spcPct val="80000"/>
              </a:lnSpc>
            </a:pPr>
            <a:r>
              <a:rPr lang="en-US" altLang="en-US" sz="2000"/>
              <a:t>pass 2:      2  3  4  6  7   </a:t>
            </a:r>
          </a:p>
          <a:p>
            <a:pPr lvl="1" eaLnBrk="1" hangingPunct="1">
              <a:lnSpc>
                <a:spcPct val="80000"/>
              </a:lnSpc>
            </a:pPr>
            <a:r>
              <a:rPr lang="en-US" altLang="en-US" sz="2000"/>
              <a:t>Small elements "bubble" to the top</a:t>
            </a:r>
          </a:p>
        </p:txBody>
      </p:sp>
      <p:sp>
        <p:nvSpPr>
          <p:cNvPr id="16388" name="Oval 4"/>
          <p:cNvSpPr>
            <a:spLocks noChangeArrowheads="1"/>
          </p:cNvSpPr>
          <p:nvPr/>
        </p:nvSpPr>
        <p:spPr bwMode="auto">
          <a:xfrm>
            <a:off x="4295511" y="5032632"/>
            <a:ext cx="609600" cy="519351"/>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
        <p:nvSpPr>
          <p:cNvPr id="16389" name="Oval 5"/>
          <p:cNvSpPr>
            <a:spLocks noChangeArrowheads="1"/>
          </p:cNvSpPr>
          <p:nvPr/>
        </p:nvSpPr>
        <p:spPr bwMode="auto">
          <a:xfrm>
            <a:off x="4273434" y="5292307"/>
            <a:ext cx="609600" cy="519351"/>
          </a:xfrm>
          <a:prstGeom prst="ellipse">
            <a:avLst/>
          </a:pr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1800"/>
          </a:p>
        </p:txBody>
      </p:sp>
    </p:spTree>
    <p:extLst>
      <p:ext uri="{BB962C8B-B14F-4D97-AF65-F5344CB8AC3E}">
        <p14:creationId xmlns:p14="http://schemas.microsoft.com/office/powerpoint/2010/main" val="2644104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A8BCD2-35ED-4BBF-8544-152071B777AC}"/>
              </a:ext>
            </a:extLst>
          </p:cNvPr>
          <p:cNvSpPr>
            <a:spLocks noGrp="1"/>
          </p:cNvSpPr>
          <p:nvPr>
            <p:ph type="title"/>
          </p:nvPr>
        </p:nvSpPr>
        <p:spPr/>
        <p:txBody>
          <a:bodyPr/>
          <a:lstStyle/>
          <a:p>
            <a:r>
              <a:rPr lang="en-GB" dirty="0"/>
              <a:t>Bubble-sort</a:t>
            </a:r>
          </a:p>
        </p:txBody>
      </p:sp>
      <p:pic>
        <p:nvPicPr>
          <p:cNvPr id="2050" name="Picture 2" descr="Bubble sort">
            <a:extLst>
              <a:ext uri="{FF2B5EF4-FFF2-40B4-BE49-F238E27FC236}">
                <a16:creationId xmlns="" xmlns:a16="http://schemas.microsoft.com/office/drawing/2014/main" id="{37B9997F-058F-4FAF-B39A-F99AD94D25BA}"/>
              </a:ext>
            </a:extLst>
          </p:cNvPr>
          <p:cNvPicPr>
            <a:picLocks noGrp="1" noChangeAspect="1" noChangeArrowheads="1" noCro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9169" y="2835275"/>
            <a:ext cx="762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29663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7CA0DA-17FD-4B66-81ED-E667E014E209}"/>
              </a:ext>
            </a:extLst>
          </p:cNvPr>
          <p:cNvSpPr>
            <a:spLocks noGrp="1"/>
          </p:cNvSpPr>
          <p:nvPr>
            <p:ph type="title" idx="4294967295"/>
          </p:nvPr>
        </p:nvSpPr>
        <p:spPr>
          <a:xfrm>
            <a:off x="213168" y="0"/>
            <a:ext cx="8770937" cy="1560513"/>
          </a:xfrm>
        </p:spPr>
        <p:txBody>
          <a:bodyPr/>
          <a:lstStyle/>
          <a:p>
            <a:r>
              <a:rPr lang="en-GB" dirty="0"/>
              <a:t>Program</a:t>
            </a:r>
          </a:p>
        </p:txBody>
      </p:sp>
      <p:sp>
        <p:nvSpPr>
          <p:cNvPr id="5" name="TextBox 4">
            <a:extLst>
              <a:ext uri="{FF2B5EF4-FFF2-40B4-BE49-F238E27FC236}">
                <a16:creationId xmlns="" xmlns:a16="http://schemas.microsoft.com/office/drawing/2014/main" id="{33AA2930-5EFD-4A02-8E83-357923ECFE90}"/>
              </a:ext>
            </a:extLst>
          </p:cNvPr>
          <p:cNvSpPr txBox="1"/>
          <p:nvPr/>
        </p:nvSpPr>
        <p:spPr>
          <a:xfrm>
            <a:off x="423030" y="780256"/>
            <a:ext cx="6115986" cy="6186309"/>
          </a:xfrm>
          <a:prstGeom prst="rect">
            <a:avLst/>
          </a:prstGeom>
          <a:solidFill>
            <a:schemeClr val="accent6">
              <a:lumMod val="40000"/>
              <a:lumOff val="60000"/>
            </a:schemeClr>
          </a:solidFill>
        </p:spPr>
        <p:txBody>
          <a:bodyPr wrap="square">
            <a:spAutoFit/>
          </a:bodyPr>
          <a:lstStyle/>
          <a:p>
            <a:pPr marL="342900" indent="-342900">
              <a:buFont typeface="+mj-lt"/>
              <a:buAutoNum type="arabicPeriod"/>
            </a:pPr>
            <a:r>
              <a:rPr lang="en-GB" dirty="0">
                <a:latin typeface="+mj-lt"/>
                <a:cs typeface="Times New Roman" panose="02020603050405020304" pitchFamily="18" charset="0"/>
              </a:rPr>
              <a:t>int main()</a:t>
            </a:r>
          </a:p>
          <a:p>
            <a:pPr marL="342900" indent="-342900">
              <a:buFont typeface="+mj-lt"/>
              <a:buAutoNum type="arabicPeriod"/>
            </a:pPr>
            <a:r>
              <a:rPr lang="en-GB" dirty="0">
                <a:latin typeface="+mj-lt"/>
                <a:cs typeface="Times New Roman" panose="02020603050405020304" pitchFamily="18" charset="0"/>
              </a:rPr>
              <a:t>{</a:t>
            </a:r>
          </a:p>
          <a:p>
            <a:pPr marL="342900" indent="-342900">
              <a:buFont typeface="+mj-lt"/>
              <a:buAutoNum type="arabicPeriod"/>
            </a:pPr>
            <a:r>
              <a:rPr lang="en-GB" dirty="0">
                <a:latin typeface="+mj-lt"/>
                <a:cs typeface="Times New Roman" panose="02020603050405020304" pitchFamily="18" charset="0"/>
              </a:rPr>
              <a:t>  int array[100], n, c, d, swap;</a:t>
            </a:r>
          </a:p>
          <a:p>
            <a:pPr marL="342900" indent="-342900">
              <a:buFont typeface="+mj-lt"/>
              <a:buAutoNum type="arabicPeriod"/>
            </a:pPr>
            <a:r>
              <a:rPr lang="en-GB" dirty="0">
                <a:latin typeface="+mj-lt"/>
                <a:cs typeface="Times New Roman" panose="02020603050405020304" pitchFamily="18" charset="0"/>
              </a:rPr>
              <a:t>  </a:t>
            </a:r>
            <a:r>
              <a:rPr lang="en-GB" dirty="0" err="1">
                <a:latin typeface="+mj-lt"/>
                <a:cs typeface="Times New Roman" panose="02020603050405020304" pitchFamily="18" charset="0"/>
              </a:rPr>
              <a:t>printf</a:t>
            </a:r>
            <a:r>
              <a:rPr lang="en-GB" dirty="0">
                <a:latin typeface="+mj-lt"/>
                <a:cs typeface="Times New Roman" panose="02020603050405020304" pitchFamily="18" charset="0"/>
              </a:rPr>
              <a:t>("Enter number of elements\n");</a:t>
            </a:r>
          </a:p>
          <a:p>
            <a:pPr marL="342900" indent="-342900">
              <a:buFont typeface="+mj-lt"/>
              <a:buAutoNum type="arabicPeriod"/>
            </a:pPr>
            <a:r>
              <a:rPr lang="en-GB" dirty="0">
                <a:latin typeface="+mj-lt"/>
                <a:cs typeface="Times New Roman" panose="02020603050405020304" pitchFamily="18" charset="0"/>
              </a:rPr>
              <a:t>  </a:t>
            </a:r>
            <a:r>
              <a:rPr lang="en-GB" dirty="0" err="1">
                <a:latin typeface="+mj-lt"/>
                <a:cs typeface="Times New Roman" panose="02020603050405020304" pitchFamily="18" charset="0"/>
              </a:rPr>
              <a:t>scanf</a:t>
            </a:r>
            <a:r>
              <a:rPr lang="en-GB" dirty="0">
                <a:latin typeface="+mj-lt"/>
                <a:cs typeface="Times New Roman" panose="02020603050405020304" pitchFamily="18" charset="0"/>
              </a:rPr>
              <a:t>("%d", &amp;n);</a:t>
            </a:r>
          </a:p>
          <a:p>
            <a:pPr marL="342900" indent="-342900">
              <a:buFont typeface="+mj-lt"/>
              <a:buAutoNum type="arabicPeriod"/>
            </a:pPr>
            <a:r>
              <a:rPr lang="en-GB" dirty="0">
                <a:latin typeface="+mj-lt"/>
                <a:cs typeface="Times New Roman" panose="02020603050405020304" pitchFamily="18" charset="0"/>
              </a:rPr>
              <a:t>  </a:t>
            </a:r>
            <a:r>
              <a:rPr lang="en-GB" dirty="0" err="1">
                <a:latin typeface="+mj-lt"/>
                <a:cs typeface="Times New Roman" panose="02020603050405020304" pitchFamily="18" charset="0"/>
              </a:rPr>
              <a:t>printf</a:t>
            </a:r>
            <a:r>
              <a:rPr lang="en-GB" dirty="0">
                <a:latin typeface="+mj-lt"/>
                <a:cs typeface="Times New Roman" panose="02020603050405020304" pitchFamily="18" charset="0"/>
              </a:rPr>
              <a:t>("Enter %d integers\n", n);</a:t>
            </a:r>
          </a:p>
          <a:p>
            <a:pPr marL="342900" indent="-342900">
              <a:buFont typeface="+mj-lt"/>
              <a:buAutoNum type="arabicPeriod"/>
            </a:pPr>
            <a:r>
              <a:rPr lang="en-GB" dirty="0">
                <a:latin typeface="+mj-lt"/>
                <a:cs typeface="Times New Roman" panose="02020603050405020304" pitchFamily="18" charset="0"/>
              </a:rPr>
              <a:t>  for (c = 0; c &lt; n; </a:t>
            </a:r>
            <a:r>
              <a:rPr lang="en-GB" dirty="0" err="1">
                <a:latin typeface="+mj-lt"/>
                <a:cs typeface="Times New Roman" panose="02020603050405020304" pitchFamily="18" charset="0"/>
              </a:rPr>
              <a:t>c++</a:t>
            </a:r>
            <a:r>
              <a:rPr lang="en-GB" dirty="0">
                <a:latin typeface="+mj-lt"/>
                <a:cs typeface="Times New Roman" panose="02020603050405020304" pitchFamily="18" charset="0"/>
              </a:rPr>
              <a:t>)</a:t>
            </a:r>
          </a:p>
          <a:p>
            <a:pPr marL="342900" indent="-342900">
              <a:buFont typeface="+mj-lt"/>
              <a:buAutoNum type="arabicPeriod"/>
            </a:pPr>
            <a:r>
              <a:rPr lang="en-GB" dirty="0">
                <a:latin typeface="+mj-lt"/>
                <a:cs typeface="Times New Roman" panose="02020603050405020304" pitchFamily="18" charset="0"/>
              </a:rPr>
              <a:t>    </a:t>
            </a:r>
            <a:r>
              <a:rPr lang="en-GB" dirty="0" err="1">
                <a:latin typeface="+mj-lt"/>
                <a:cs typeface="Times New Roman" panose="02020603050405020304" pitchFamily="18" charset="0"/>
              </a:rPr>
              <a:t>scanf</a:t>
            </a:r>
            <a:r>
              <a:rPr lang="en-GB" dirty="0">
                <a:latin typeface="+mj-lt"/>
                <a:cs typeface="Times New Roman" panose="02020603050405020304" pitchFamily="18" charset="0"/>
              </a:rPr>
              <a:t>("%d", &amp;array[c]);</a:t>
            </a:r>
          </a:p>
          <a:p>
            <a:pPr marL="342900" indent="-342900">
              <a:buFont typeface="+mj-lt"/>
              <a:buAutoNum type="arabicPeriod"/>
            </a:pPr>
            <a:r>
              <a:rPr lang="en-GB" dirty="0">
                <a:latin typeface="+mj-lt"/>
                <a:cs typeface="Times New Roman" panose="02020603050405020304" pitchFamily="18" charset="0"/>
              </a:rPr>
              <a:t>  for (c = 0 ; c &lt; n - 1; </a:t>
            </a:r>
            <a:r>
              <a:rPr lang="en-GB" dirty="0" err="1">
                <a:latin typeface="+mj-lt"/>
                <a:cs typeface="Times New Roman" panose="02020603050405020304" pitchFamily="18" charset="0"/>
              </a:rPr>
              <a:t>c++</a:t>
            </a:r>
            <a:r>
              <a:rPr lang="en-GB" dirty="0">
                <a:latin typeface="+mj-lt"/>
                <a:cs typeface="Times New Roman" panose="02020603050405020304" pitchFamily="18" charset="0"/>
              </a:rPr>
              <a:t>)</a:t>
            </a:r>
          </a:p>
          <a:p>
            <a:pPr marL="342900" indent="-342900">
              <a:buFont typeface="+mj-lt"/>
              <a:buAutoNum type="arabicPeriod"/>
            </a:pPr>
            <a:r>
              <a:rPr lang="en-GB" dirty="0">
                <a:latin typeface="+mj-lt"/>
                <a:cs typeface="Times New Roman" panose="02020603050405020304" pitchFamily="18" charset="0"/>
              </a:rPr>
              <a:t>  {</a:t>
            </a:r>
          </a:p>
          <a:p>
            <a:pPr marL="342900" indent="-342900">
              <a:buFont typeface="+mj-lt"/>
              <a:buAutoNum type="arabicPeriod"/>
            </a:pPr>
            <a:r>
              <a:rPr lang="en-GB" dirty="0">
                <a:latin typeface="+mj-lt"/>
                <a:cs typeface="Times New Roman" panose="02020603050405020304" pitchFamily="18" charset="0"/>
              </a:rPr>
              <a:t>    for (d = 0 ; d &lt; n - c - 1; d++)</a:t>
            </a:r>
          </a:p>
          <a:p>
            <a:pPr marL="342900" indent="-342900">
              <a:buFont typeface="+mj-lt"/>
              <a:buAutoNum type="arabicPeriod"/>
            </a:pPr>
            <a:r>
              <a:rPr lang="en-GB" dirty="0">
                <a:latin typeface="+mj-lt"/>
                <a:cs typeface="Times New Roman" panose="02020603050405020304" pitchFamily="18" charset="0"/>
              </a:rPr>
              <a:t>    {</a:t>
            </a:r>
          </a:p>
          <a:p>
            <a:pPr marL="342900" indent="-342900">
              <a:buFont typeface="+mj-lt"/>
              <a:buAutoNum type="arabicPeriod"/>
            </a:pPr>
            <a:r>
              <a:rPr lang="en-GB" dirty="0">
                <a:latin typeface="+mj-lt"/>
                <a:cs typeface="Times New Roman" panose="02020603050405020304" pitchFamily="18" charset="0"/>
              </a:rPr>
              <a:t>      if (array[d] &gt; array[d+1]) /* For decreasing order use '&lt;' instead of '&gt;' */</a:t>
            </a:r>
          </a:p>
          <a:p>
            <a:pPr marL="342900" indent="-342900">
              <a:buFont typeface="+mj-lt"/>
              <a:buAutoNum type="arabicPeriod"/>
            </a:pPr>
            <a:r>
              <a:rPr lang="en-GB" dirty="0">
                <a:latin typeface="+mj-lt"/>
                <a:cs typeface="Times New Roman" panose="02020603050405020304" pitchFamily="18" charset="0"/>
              </a:rPr>
              <a:t>      {</a:t>
            </a:r>
          </a:p>
          <a:p>
            <a:pPr marL="342900" indent="-342900">
              <a:buFont typeface="+mj-lt"/>
              <a:buAutoNum type="arabicPeriod"/>
            </a:pPr>
            <a:r>
              <a:rPr lang="en-GB" dirty="0">
                <a:latin typeface="+mj-lt"/>
                <a:cs typeface="Times New Roman" panose="02020603050405020304" pitchFamily="18" charset="0"/>
              </a:rPr>
              <a:t>        swap       = array[d];</a:t>
            </a:r>
          </a:p>
          <a:p>
            <a:pPr marL="342900" indent="-342900">
              <a:buFont typeface="+mj-lt"/>
              <a:buAutoNum type="arabicPeriod"/>
            </a:pPr>
            <a:r>
              <a:rPr lang="en-GB" dirty="0">
                <a:latin typeface="+mj-lt"/>
                <a:cs typeface="Times New Roman" panose="02020603050405020304" pitchFamily="18" charset="0"/>
              </a:rPr>
              <a:t>        array[d]   = array[d+1];</a:t>
            </a:r>
          </a:p>
          <a:p>
            <a:pPr marL="342900" indent="-342900">
              <a:buFont typeface="+mj-lt"/>
              <a:buAutoNum type="arabicPeriod"/>
            </a:pPr>
            <a:r>
              <a:rPr lang="en-GB" dirty="0">
                <a:latin typeface="+mj-lt"/>
                <a:cs typeface="Times New Roman" panose="02020603050405020304" pitchFamily="18" charset="0"/>
              </a:rPr>
              <a:t>        array[d+1] = swap;</a:t>
            </a:r>
          </a:p>
          <a:p>
            <a:pPr marL="342900" indent="-342900">
              <a:buFont typeface="+mj-lt"/>
              <a:buAutoNum type="arabicPeriod"/>
            </a:pPr>
            <a:r>
              <a:rPr lang="en-GB" dirty="0">
                <a:latin typeface="+mj-lt"/>
                <a:cs typeface="Times New Roman" panose="02020603050405020304" pitchFamily="18" charset="0"/>
              </a:rPr>
              <a:t>      }</a:t>
            </a:r>
          </a:p>
          <a:p>
            <a:pPr marL="342900" indent="-342900">
              <a:buFont typeface="+mj-lt"/>
              <a:buAutoNum type="arabicPeriod"/>
            </a:pPr>
            <a:r>
              <a:rPr lang="en-GB" dirty="0">
                <a:latin typeface="+mj-lt"/>
                <a:cs typeface="Times New Roman" panose="02020603050405020304" pitchFamily="18" charset="0"/>
              </a:rPr>
              <a:t>    }</a:t>
            </a:r>
          </a:p>
          <a:p>
            <a:pPr marL="342900" indent="-342900">
              <a:buFont typeface="+mj-lt"/>
              <a:buAutoNum type="arabicPeriod"/>
            </a:pPr>
            <a:r>
              <a:rPr lang="en-GB" dirty="0">
                <a:latin typeface="+mj-lt"/>
                <a:cs typeface="Times New Roman" panose="02020603050405020304" pitchFamily="18" charset="0"/>
              </a:rPr>
              <a:t>  }</a:t>
            </a:r>
          </a:p>
          <a:p>
            <a:pPr marL="342900" indent="-342900">
              <a:buFont typeface="+mj-lt"/>
              <a:buAutoNum type="arabicPeriod"/>
            </a:pPr>
            <a:endParaRPr lang="en-GB" dirty="0">
              <a:latin typeface="+mj-lt"/>
              <a:cs typeface="Times New Roman" panose="02020603050405020304" pitchFamily="18" charset="0"/>
            </a:endParaRPr>
          </a:p>
        </p:txBody>
      </p:sp>
      <p:sp>
        <p:nvSpPr>
          <p:cNvPr id="7" name="TextBox 6">
            <a:extLst>
              <a:ext uri="{FF2B5EF4-FFF2-40B4-BE49-F238E27FC236}">
                <a16:creationId xmlns="" xmlns:a16="http://schemas.microsoft.com/office/drawing/2014/main" id="{AB7A939A-2F21-4F1F-A077-83303A501A1C}"/>
              </a:ext>
            </a:extLst>
          </p:cNvPr>
          <p:cNvSpPr txBox="1"/>
          <p:nvPr/>
        </p:nvSpPr>
        <p:spPr>
          <a:xfrm>
            <a:off x="5862846" y="780256"/>
            <a:ext cx="6115986" cy="2031325"/>
          </a:xfrm>
          <a:prstGeom prst="rect">
            <a:avLst/>
          </a:prstGeom>
          <a:solidFill>
            <a:schemeClr val="accent6">
              <a:lumMod val="40000"/>
              <a:lumOff val="60000"/>
            </a:schemeClr>
          </a:solidFill>
        </p:spPr>
        <p:txBody>
          <a:bodyPr wrap="square">
            <a:spAutoFit/>
          </a:bodyPr>
          <a:lstStyle/>
          <a:p>
            <a:pPr marL="342900" indent="-342900">
              <a:buFont typeface="+mj-lt"/>
              <a:buAutoNum type="arabicPeriod" startAt="21"/>
            </a:pPr>
            <a:r>
              <a:rPr lang="en-GB" dirty="0">
                <a:latin typeface="+mj-lt"/>
                <a:cs typeface="Times New Roman" panose="02020603050405020304" pitchFamily="18" charset="0"/>
              </a:rPr>
              <a:t> </a:t>
            </a:r>
            <a:r>
              <a:rPr lang="en-GB" dirty="0" err="1">
                <a:latin typeface="+mj-lt"/>
                <a:cs typeface="Times New Roman" panose="02020603050405020304" pitchFamily="18" charset="0"/>
              </a:rPr>
              <a:t>printf</a:t>
            </a:r>
            <a:r>
              <a:rPr lang="en-GB" dirty="0">
                <a:latin typeface="+mj-lt"/>
                <a:cs typeface="Times New Roman" panose="02020603050405020304" pitchFamily="18" charset="0"/>
              </a:rPr>
              <a:t>("Sorted list in ascending order:\n");</a:t>
            </a:r>
          </a:p>
          <a:p>
            <a:pPr marL="342900" indent="-342900">
              <a:buFont typeface="+mj-lt"/>
              <a:buAutoNum type="arabicPeriod" startAt="21"/>
            </a:pPr>
            <a:endParaRPr lang="en-GB" dirty="0">
              <a:latin typeface="+mj-lt"/>
              <a:cs typeface="Times New Roman" panose="02020603050405020304" pitchFamily="18" charset="0"/>
            </a:endParaRPr>
          </a:p>
          <a:p>
            <a:pPr marL="342900" indent="-342900">
              <a:buFont typeface="+mj-lt"/>
              <a:buAutoNum type="arabicPeriod" startAt="21"/>
            </a:pPr>
            <a:r>
              <a:rPr lang="en-GB" dirty="0">
                <a:latin typeface="+mj-lt"/>
                <a:cs typeface="Times New Roman" panose="02020603050405020304" pitchFamily="18" charset="0"/>
              </a:rPr>
              <a:t>  for (c = 0; c &lt; n; </a:t>
            </a:r>
            <a:r>
              <a:rPr lang="en-GB" dirty="0" err="1">
                <a:latin typeface="+mj-lt"/>
                <a:cs typeface="Times New Roman" panose="02020603050405020304" pitchFamily="18" charset="0"/>
              </a:rPr>
              <a:t>c++</a:t>
            </a:r>
            <a:r>
              <a:rPr lang="en-GB" dirty="0">
                <a:latin typeface="+mj-lt"/>
                <a:cs typeface="Times New Roman" panose="02020603050405020304" pitchFamily="18" charset="0"/>
              </a:rPr>
              <a:t>)</a:t>
            </a:r>
          </a:p>
          <a:p>
            <a:pPr marL="342900" indent="-342900">
              <a:buFont typeface="+mj-lt"/>
              <a:buAutoNum type="arabicPeriod" startAt="21"/>
            </a:pPr>
            <a:r>
              <a:rPr lang="en-GB" dirty="0">
                <a:latin typeface="+mj-lt"/>
                <a:cs typeface="Times New Roman" panose="02020603050405020304" pitchFamily="18" charset="0"/>
              </a:rPr>
              <a:t>     </a:t>
            </a:r>
            <a:r>
              <a:rPr lang="en-GB" dirty="0" err="1">
                <a:latin typeface="+mj-lt"/>
                <a:cs typeface="Times New Roman" panose="02020603050405020304" pitchFamily="18" charset="0"/>
              </a:rPr>
              <a:t>printf</a:t>
            </a:r>
            <a:r>
              <a:rPr lang="en-GB" dirty="0">
                <a:latin typeface="+mj-lt"/>
                <a:cs typeface="Times New Roman" panose="02020603050405020304" pitchFamily="18" charset="0"/>
              </a:rPr>
              <a:t>("%d\n", array[c]);</a:t>
            </a:r>
          </a:p>
          <a:p>
            <a:pPr marL="342900" indent="-342900">
              <a:buFont typeface="+mj-lt"/>
              <a:buAutoNum type="arabicPeriod" startAt="21"/>
            </a:pPr>
            <a:endParaRPr lang="en-GB" dirty="0">
              <a:latin typeface="+mj-lt"/>
              <a:cs typeface="Times New Roman" panose="02020603050405020304" pitchFamily="18" charset="0"/>
            </a:endParaRPr>
          </a:p>
          <a:p>
            <a:pPr marL="342900" indent="-342900">
              <a:buFont typeface="+mj-lt"/>
              <a:buAutoNum type="arabicPeriod" startAt="21"/>
            </a:pPr>
            <a:r>
              <a:rPr lang="en-GB" dirty="0">
                <a:latin typeface="+mj-lt"/>
                <a:cs typeface="Times New Roman" panose="02020603050405020304" pitchFamily="18" charset="0"/>
              </a:rPr>
              <a:t>  return 0;</a:t>
            </a:r>
          </a:p>
          <a:p>
            <a:pPr marL="342900" indent="-342900">
              <a:buFont typeface="+mj-lt"/>
              <a:buAutoNum type="arabicPeriod" startAt="21"/>
            </a:pPr>
            <a:r>
              <a:rPr lang="en-GB" dirty="0">
                <a:latin typeface="+mj-lt"/>
                <a:cs typeface="Times New Roman" panose="02020603050405020304" pitchFamily="18" charset="0"/>
              </a:rPr>
              <a:t>}</a:t>
            </a:r>
            <a:endParaRPr lang="en-GB" dirty="0"/>
          </a:p>
        </p:txBody>
      </p:sp>
      <p:pic>
        <p:nvPicPr>
          <p:cNvPr id="9" name="Picture 8">
            <a:extLst>
              <a:ext uri="{FF2B5EF4-FFF2-40B4-BE49-F238E27FC236}">
                <a16:creationId xmlns="" xmlns:a16="http://schemas.microsoft.com/office/drawing/2014/main" id="{430DC8A8-B426-4179-B8BA-9BB5FFDF558E}"/>
              </a:ext>
            </a:extLst>
          </p:cNvPr>
          <p:cNvPicPr>
            <a:picLocks noChangeAspect="1"/>
          </p:cNvPicPr>
          <p:nvPr/>
        </p:nvPicPr>
        <p:blipFill>
          <a:blip r:embed="rId2"/>
          <a:stretch>
            <a:fillRect/>
          </a:stretch>
        </p:blipFill>
        <p:spPr>
          <a:xfrm>
            <a:off x="7149136" y="3233893"/>
            <a:ext cx="4219575" cy="2428875"/>
          </a:xfrm>
          <a:prstGeom prst="rect">
            <a:avLst/>
          </a:prstGeom>
        </p:spPr>
      </p:pic>
    </p:spTree>
    <p:extLst>
      <p:ext uri="{BB962C8B-B14F-4D97-AF65-F5344CB8AC3E}">
        <p14:creationId xmlns:p14="http://schemas.microsoft.com/office/powerpoint/2010/main" val="3277618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z="3800"/>
              <a:t>Searching Arrays: Linear Searching</a:t>
            </a:r>
          </a:p>
        </p:txBody>
      </p:sp>
      <p:sp>
        <p:nvSpPr>
          <p:cNvPr id="17411" name="Rectangle 3"/>
          <p:cNvSpPr>
            <a:spLocks noGrp="1" noChangeArrowheads="1"/>
          </p:cNvSpPr>
          <p:nvPr>
            <p:ph type="body" idx="1"/>
          </p:nvPr>
        </p:nvSpPr>
        <p:spPr/>
        <p:txBody>
          <a:bodyPr/>
          <a:lstStyle/>
          <a:p>
            <a:pPr eaLnBrk="1" hangingPunct="1"/>
            <a:r>
              <a:rPr lang="en-US" altLang="en-US"/>
              <a:t>Search an array for a </a:t>
            </a:r>
            <a:r>
              <a:rPr lang="en-US" altLang="en-US" i="1"/>
              <a:t>key value</a:t>
            </a:r>
          </a:p>
          <a:p>
            <a:pPr eaLnBrk="1" hangingPunct="1"/>
            <a:r>
              <a:rPr lang="en-US" altLang="en-US"/>
              <a:t>Linear search</a:t>
            </a:r>
          </a:p>
          <a:p>
            <a:pPr lvl="1" eaLnBrk="1" hangingPunct="1"/>
            <a:r>
              <a:rPr lang="en-US" altLang="en-US"/>
              <a:t>Simple </a:t>
            </a:r>
          </a:p>
          <a:p>
            <a:pPr lvl="1" eaLnBrk="1" hangingPunct="1"/>
            <a:r>
              <a:rPr lang="en-US" altLang="en-US"/>
              <a:t>Compare each element of array with key value</a:t>
            </a:r>
          </a:p>
          <a:p>
            <a:pPr lvl="1" eaLnBrk="1" hangingPunct="1"/>
            <a:r>
              <a:rPr lang="en-US" altLang="en-US"/>
              <a:t>Useful for small and unsorted arrays</a:t>
            </a:r>
          </a:p>
        </p:txBody>
      </p:sp>
    </p:spTree>
    <p:extLst>
      <p:ext uri="{BB962C8B-B14F-4D97-AF65-F5344CB8AC3E}">
        <p14:creationId xmlns:p14="http://schemas.microsoft.com/office/powerpoint/2010/main" val="489285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near-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357" y="1852612"/>
            <a:ext cx="11277600" cy="2495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6142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35A95CFC-6654-4775-B2BD-9E02365713E6}"/>
              </a:ext>
            </a:extLst>
          </p:cNvPr>
          <p:cNvPicPr>
            <a:picLocks noChangeAspect="1"/>
          </p:cNvPicPr>
          <p:nvPr/>
        </p:nvPicPr>
        <p:blipFill>
          <a:blip r:embed="rId2"/>
          <a:stretch>
            <a:fillRect/>
          </a:stretch>
        </p:blipFill>
        <p:spPr>
          <a:xfrm>
            <a:off x="824459" y="664193"/>
            <a:ext cx="6071173" cy="5529613"/>
          </a:xfrm>
          <a:prstGeom prst="rect">
            <a:avLst/>
          </a:prstGeom>
        </p:spPr>
      </p:pic>
      <p:pic>
        <p:nvPicPr>
          <p:cNvPr id="5" name="Picture 4">
            <a:extLst>
              <a:ext uri="{FF2B5EF4-FFF2-40B4-BE49-F238E27FC236}">
                <a16:creationId xmlns="" xmlns:a16="http://schemas.microsoft.com/office/drawing/2014/main" id="{1F9DF521-1969-4640-8EDA-36B034B8E8FC}"/>
              </a:ext>
            </a:extLst>
          </p:cNvPr>
          <p:cNvPicPr>
            <a:picLocks noChangeAspect="1"/>
          </p:cNvPicPr>
          <p:nvPr/>
        </p:nvPicPr>
        <p:blipFill>
          <a:blip r:embed="rId3"/>
          <a:stretch>
            <a:fillRect/>
          </a:stretch>
        </p:blipFill>
        <p:spPr>
          <a:xfrm>
            <a:off x="6569907" y="2576511"/>
            <a:ext cx="5048250" cy="1704975"/>
          </a:xfrm>
          <a:prstGeom prst="rect">
            <a:avLst/>
          </a:prstGeom>
        </p:spPr>
      </p:pic>
    </p:spTree>
    <p:extLst>
      <p:ext uri="{BB962C8B-B14F-4D97-AF65-F5344CB8AC3E}">
        <p14:creationId xmlns:p14="http://schemas.microsoft.com/office/powerpoint/2010/main" val="3217348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z="3800"/>
              <a:t>Searching Arrays:Binary Searching</a:t>
            </a:r>
          </a:p>
        </p:txBody>
      </p:sp>
      <p:sp>
        <p:nvSpPr>
          <p:cNvPr id="18435" name="Rectangle 3"/>
          <p:cNvSpPr>
            <a:spLocks noGrp="1" noChangeArrowheads="1"/>
          </p:cNvSpPr>
          <p:nvPr>
            <p:ph type="body" idx="1"/>
          </p:nvPr>
        </p:nvSpPr>
        <p:spPr/>
        <p:txBody>
          <a:bodyPr>
            <a:normAutofit fontScale="92500" lnSpcReduction="20000"/>
          </a:bodyPr>
          <a:lstStyle/>
          <a:p>
            <a:pPr eaLnBrk="1" hangingPunct="1"/>
            <a:r>
              <a:rPr lang="en-US" altLang="en-US" sz="2600"/>
              <a:t>Binary search </a:t>
            </a:r>
          </a:p>
          <a:p>
            <a:pPr lvl="1" eaLnBrk="1" hangingPunct="1"/>
            <a:r>
              <a:rPr lang="en-US" altLang="en-US" sz="2200"/>
              <a:t>For sorted arrays</a:t>
            </a:r>
          </a:p>
          <a:p>
            <a:pPr lvl="1" eaLnBrk="1" hangingPunct="1"/>
            <a:r>
              <a:rPr lang="en-US" altLang="en-US" sz="2200"/>
              <a:t>Compares </a:t>
            </a:r>
            <a:r>
              <a:rPr lang="en-US" altLang="en-US" sz="2100">
                <a:latin typeface="Lucida Console" panose="020B0609040504020204" pitchFamily="49" charset="0"/>
              </a:rPr>
              <a:t>middle</a:t>
            </a:r>
            <a:r>
              <a:rPr lang="en-US" altLang="en-US" sz="2200"/>
              <a:t> element with </a:t>
            </a:r>
            <a:r>
              <a:rPr lang="en-US" altLang="en-US" sz="2100">
                <a:latin typeface="Lucida Console" panose="020B0609040504020204" pitchFamily="49" charset="0"/>
              </a:rPr>
              <a:t>key</a:t>
            </a:r>
          </a:p>
          <a:p>
            <a:pPr lvl="2" eaLnBrk="1" hangingPunct="1"/>
            <a:r>
              <a:rPr lang="en-US" altLang="en-US"/>
              <a:t>If equal, match found</a:t>
            </a:r>
          </a:p>
          <a:p>
            <a:pPr lvl="2" eaLnBrk="1" hangingPunct="1"/>
            <a:r>
              <a:rPr lang="en-US" altLang="en-US"/>
              <a:t>If </a:t>
            </a:r>
            <a:r>
              <a:rPr lang="en-US" altLang="en-US" sz="1800">
                <a:latin typeface="Lucida Console" panose="020B0609040504020204" pitchFamily="49" charset="0"/>
              </a:rPr>
              <a:t>key &lt; middle</a:t>
            </a:r>
            <a:r>
              <a:rPr lang="en-US" altLang="en-US"/>
              <a:t>, looks in first half of array</a:t>
            </a:r>
          </a:p>
          <a:p>
            <a:pPr lvl="2" eaLnBrk="1" hangingPunct="1"/>
            <a:r>
              <a:rPr lang="en-US" altLang="en-US"/>
              <a:t>If </a:t>
            </a:r>
            <a:r>
              <a:rPr lang="en-US" altLang="en-US" sz="1800">
                <a:latin typeface="Lucida Console" panose="020B0609040504020204" pitchFamily="49" charset="0"/>
              </a:rPr>
              <a:t>key &gt; middle</a:t>
            </a:r>
            <a:r>
              <a:rPr lang="en-US" altLang="en-US"/>
              <a:t>, looks in last half</a:t>
            </a:r>
          </a:p>
          <a:p>
            <a:pPr lvl="2" eaLnBrk="1" hangingPunct="1"/>
            <a:r>
              <a:rPr lang="en-US" altLang="en-US"/>
              <a:t>Repeat</a:t>
            </a:r>
          </a:p>
          <a:p>
            <a:pPr lvl="1" eaLnBrk="1" hangingPunct="1"/>
            <a:r>
              <a:rPr lang="en-US" altLang="en-US" sz="2200"/>
              <a:t>Very fast; at most n steps, where 2</a:t>
            </a:r>
            <a:r>
              <a:rPr lang="en-US" altLang="en-US" sz="2200" baseline="30000"/>
              <a:t>n</a:t>
            </a:r>
            <a:r>
              <a:rPr lang="en-US" altLang="en-US" sz="2200"/>
              <a:t> &gt; number of elements</a:t>
            </a:r>
          </a:p>
          <a:p>
            <a:pPr lvl="2" eaLnBrk="1" hangingPunct="1"/>
            <a:r>
              <a:rPr lang="en-US" altLang="en-US"/>
              <a:t>30 element array takes at most 5 steps</a:t>
            </a:r>
          </a:p>
          <a:p>
            <a:pPr lvl="3" eaLnBrk="1" hangingPunct="1"/>
            <a:r>
              <a:rPr lang="en-US" altLang="en-US"/>
              <a:t>2</a:t>
            </a:r>
            <a:r>
              <a:rPr lang="en-US" altLang="en-US" baseline="30000"/>
              <a:t>5</a:t>
            </a:r>
            <a:r>
              <a:rPr lang="en-US" altLang="en-US"/>
              <a:t> &gt; 30 so at most 5 steps</a:t>
            </a:r>
          </a:p>
        </p:txBody>
      </p:sp>
    </p:spTree>
    <p:extLst>
      <p:ext uri="{BB962C8B-B14F-4D97-AF65-F5344CB8AC3E}">
        <p14:creationId xmlns:p14="http://schemas.microsoft.com/office/powerpoint/2010/main" val="2914931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that Manipulate Array</a:t>
            </a:r>
          </a:p>
        </p:txBody>
      </p:sp>
      <p:graphicFrame>
        <p:nvGraphicFramePr>
          <p:cNvPr id="4" name="Table 3"/>
          <p:cNvGraphicFramePr>
            <a:graphicFrameLocks noGrp="1"/>
          </p:cNvGraphicFramePr>
          <p:nvPr>
            <p:extLst>
              <p:ext uri="{D42A27DB-BD31-4B8C-83A1-F6EECF244321}">
                <p14:modId xmlns:p14="http://schemas.microsoft.com/office/powerpoint/2010/main" val="3646209867"/>
              </p:ext>
            </p:extLst>
          </p:nvPr>
        </p:nvGraphicFramePr>
        <p:xfrm>
          <a:off x="3103418" y="5347084"/>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 xmlns:a16="http://schemas.microsoft.com/office/drawing/2014/main" val="20000"/>
                    </a:ext>
                  </a:extLst>
                </a:gridCol>
                <a:gridCol w="1016000">
                  <a:extLst>
                    <a:ext uri="{9D8B030D-6E8A-4147-A177-3AD203B41FA5}">
                      <a16:colId xmlns="" xmlns:a16="http://schemas.microsoft.com/office/drawing/2014/main" val="20001"/>
                    </a:ext>
                  </a:extLst>
                </a:gridCol>
                <a:gridCol w="1016000">
                  <a:extLst>
                    <a:ext uri="{9D8B030D-6E8A-4147-A177-3AD203B41FA5}">
                      <a16:colId xmlns="" xmlns:a16="http://schemas.microsoft.com/office/drawing/2014/main" val="20002"/>
                    </a:ext>
                  </a:extLst>
                </a:gridCol>
                <a:gridCol w="1016000">
                  <a:extLst>
                    <a:ext uri="{9D8B030D-6E8A-4147-A177-3AD203B41FA5}">
                      <a16:colId xmlns="" xmlns:a16="http://schemas.microsoft.com/office/drawing/2014/main" val="20003"/>
                    </a:ext>
                  </a:extLst>
                </a:gridCol>
                <a:gridCol w="1016000">
                  <a:extLst>
                    <a:ext uri="{9D8B030D-6E8A-4147-A177-3AD203B41FA5}">
                      <a16:colId xmlns="" xmlns:a16="http://schemas.microsoft.com/office/drawing/2014/main" val="20004"/>
                    </a:ext>
                  </a:extLst>
                </a:gridCol>
                <a:gridCol w="1016000">
                  <a:extLst>
                    <a:ext uri="{9D8B030D-6E8A-4147-A177-3AD203B41FA5}">
                      <a16:colId xmlns="" xmlns:a16="http://schemas.microsoft.com/office/drawing/2014/main" val="20005"/>
                    </a:ext>
                  </a:extLst>
                </a:gridCol>
                <a:gridCol w="1016000">
                  <a:extLst>
                    <a:ext uri="{9D8B030D-6E8A-4147-A177-3AD203B41FA5}">
                      <a16:colId xmlns="" xmlns:a16="http://schemas.microsoft.com/office/drawing/2014/main" val="20006"/>
                    </a:ext>
                  </a:extLst>
                </a:gridCol>
                <a:gridCol w="1016000">
                  <a:extLst>
                    <a:ext uri="{9D8B030D-6E8A-4147-A177-3AD203B41FA5}">
                      <a16:colId xmlns="" xmlns:a16="http://schemas.microsoft.com/office/drawing/2014/main" val="20007"/>
                    </a:ext>
                  </a:extLst>
                </a:gridCol>
              </a:tblGrid>
              <a:tr h="370840">
                <a:tc>
                  <a:txBody>
                    <a:bodyPr/>
                    <a:lstStyle/>
                    <a:p>
                      <a:r>
                        <a:rPr lang="en-US" dirty="0"/>
                        <a:t>16.0</a:t>
                      </a:r>
                    </a:p>
                  </a:txBody>
                  <a:tcPr/>
                </a:tc>
                <a:tc>
                  <a:txBody>
                    <a:bodyPr/>
                    <a:lstStyle/>
                    <a:p>
                      <a:r>
                        <a:rPr lang="en-US" dirty="0"/>
                        <a:t>12.0</a:t>
                      </a:r>
                    </a:p>
                  </a:txBody>
                  <a:tcPr/>
                </a:tc>
                <a:tc>
                  <a:txBody>
                    <a:bodyPr/>
                    <a:lstStyle/>
                    <a:p>
                      <a:r>
                        <a:rPr lang="en-US" dirty="0"/>
                        <a:t>13.0</a:t>
                      </a:r>
                    </a:p>
                  </a:txBody>
                  <a:tcPr/>
                </a:tc>
                <a:tc>
                  <a:txBody>
                    <a:bodyPr/>
                    <a:lstStyle/>
                    <a:p>
                      <a:r>
                        <a:rPr lang="en-US" dirty="0"/>
                        <a:t>3.0</a:t>
                      </a:r>
                    </a:p>
                  </a:txBody>
                  <a:tcPr/>
                </a:tc>
                <a:tc>
                  <a:txBody>
                    <a:bodyPr/>
                    <a:lstStyle/>
                    <a:p>
                      <a:r>
                        <a:rPr lang="en-US" dirty="0"/>
                        <a:t>45.0</a:t>
                      </a:r>
                    </a:p>
                  </a:txBody>
                  <a:tcPr/>
                </a:tc>
                <a:tc>
                  <a:txBody>
                    <a:bodyPr/>
                    <a:lstStyle/>
                    <a:p>
                      <a:r>
                        <a:rPr lang="en-US" dirty="0"/>
                        <a:t>29.0</a:t>
                      </a:r>
                    </a:p>
                  </a:txBody>
                  <a:tcPr/>
                </a:tc>
                <a:tc>
                  <a:txBody>
                    <a:bodyPr/>
                    <a:lstStyle/>
                    <a:p>
                      <a:r>
                        <a:rPr lang="en-US" dirty="0"/>
                        <a:t>19.0</a:t>
                      </a:r>
                    </a:p>
                  </a:txBody>
                  <a:tcPr/>
                </a:tc>
                <a:tc>
                  <a:txBody>
                    <a:bodyPr/>
                    <a:lstStyle/>
                    <a:p>
                      <a:r>
                        <a:rPr lang="en-US" dirty="0"/>
                        <a:t>59.0</a:t>
                      </a:r>
                    </a:p>
                  </a:txBody>
                  <a:tcPr/>
                </a:tc>
                <a:extLst>
                  <a:ext uri="{0D108BD9-81ED-4DB2-BD59-A6C34878D82A}">
                    <a16:rowId xmlns=""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649563293"/>
              </p:ext>
            </p:extLst>
          </p:nvPr>
        </p:nvGraphicFramePr>
        <p:xfrm>
          <a:off x="3144981" y="5785812"/>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 xmlns:a16="http://schemas.microsoft.com/office/drawing/2014/main" val="20000"/>
                    </a:ext>
                  </a:extLst>
                </a:gridCol>
                <a:gridCol w="1016000">
                  <a:extLst>
                    <a:ext uri="{9D8B030D-6E8A-4147-A177-3AD203B41FA5}">
                      <a16:colId xmlns="" xmlns:a16="http://schemas.microsoft.com/office/drawing/2014/main" val="20001"/>
                    </a:ext>
                  </a:extLst>
                </a:gridCol>
                <a:gridCol w="1016000">
                  <a:extLst>
                    <a:ext uri="{9D8B030D-6E8A-4147-A177-3AD203B41FA5}">
                      <a16:colId xmlns="" xmlns:a16="http://schemas.microsoft.com/office/drawing/2014/main" val="20002"/>
                    </a:ext>
                  </a:extLst>
                </a:gridCol>
                <a:gridCol w="1016000">
                  <a:extLst>
                    <a:ext uri="{9D8B030D-6E8A-4147-A177-3AD203B41FA5}">
                      <a16:colId xmlns="" xmlns:a16="http://schemas.microsoft.com/office/drawing/2014/main" val="20003"/>
                    </a:ext>
                  </a:extLst>
                </a:gridCol>
                <a:gridCol w="1016000">
                  <a:extLst>
                    <a:ext uri="{9D8B030D-6E8A-4147-A177-3AD203B41FA5}">
                      <a16:colId xmlns="" xmlns:a16="http://schemas.microsoft.com/office/drawing/2014/main" val="20004"/>
                    </a:ext>
                  </a:extLst>
                </a:gridCol>
                <a:gridCol w="1016000">
                  <a:extLst>
                    <a:ext uri="{9D8B030D-6E8A-4147-A177-3AD203B41FA5}">
                      <a16:colId xmlns="" xmlns:a16="http://schemas.microsoft.com/office/drawing/2014/main" val="20005"/>
                    </a:ext>
                  </a:extLst>
                </a:gridCol>
                <a:gridCol w="1016000">
                  <a:extLst>
                    <a:ext uri="{9D8B030D-6E8A-4147-A177-3AD203B41FA5}">
                      <a16:colId xmlns="" xmlns:a16="http://schemas.microsoft.com/office/drawing/2014/main" val="20006"/>
                    </a:ext>
                  </a:extLst>
                </a:gridCol>
                <a:gridCol w="1016000">
                  <a:extLst>
                    <a:ext uri="{9D8B030D-6E8A-4147-A177-3AD203B41FA5}">
                      <a16:colId xmlns="" xmlns:a16="http://schemas.microsoft.com/office/drawing/2014/main" val="20007"/>
                    </a:ext>
                  </a:extLst>
                </a:gridCol>
              </a:tblGrid>
              <a:tr h="370840">
                <a:tc>
                  <a:txBody>
                    <a:bodyPr/>
                    <a:lstStyle/>
                    <a:p>
                      <a:r>
                        <a:rPr lang="en-US" b="0" dirty="0">
                          <a:solidFill>
                            <a:schemeClr val="tx2">
                              <a:lumMod val="75000"/>
                              <a:lumOff val="25000"/>
                            </a:schemeClr>
                          </a:solidFill>
                        </a:rPr>
                        <a:t>X[0]</a:t>
                      </a:r>
                    </a:p>
                  </a:txBody>
                  <a:tcPr>
                    <a:solidFill>
                      <a:schemeClr val="bg1"/>
                    </a:solidFill>
                  </a:tcPr>
                </a:tc>
                <a:tc>
                  <a:txBody>
                    <a:bodyPr/>
                    <a:lstStyle/>
                    <a:p>
                      <a:r>
                        <a:rPr lang="en-US" b="0" dirty="0">
                          <a:solidFill>
                            <a:schemeClr val="tx2">
                              <a:lumMod val="75000"/>
                              <a:lumOff val="25000"/>
                            </a:schemeClr>
                          </a:solidFill>
                        </a:rPr>
                        <a:t>X[1]</a:t>
                      </a:r>
                    </a:p>
                  </a:txBody>
                  <a:tcPr>
                    <a:solidFill>
                      <a:schemeClr val="bg1"/>
                    </a:solidFill>
                  </a:tcPr>
                </a:tc>
                <a:tc>
                  <a:txBody>
                    <a:bodyPr/>
                    <a:lstStyle/>
                    <a:p>
                      <a:r>
                        <a:rPr lang="en-US" b="0" dirty="0">
                          <a:solidFill>
                            <a:schemeClr val="tx2">
                              <a:lumMod val="75000"/>
                              <a:lumOff val="25000"/>
                            </a:schemeClr>
                          </a:solidFill>
                        </a:rPr>
                        <a:t>X[2]</a:t>
                      </a:r>
                    </a:p>
                  </a:txBody>
                  <a:tcPr>
                    <a:solidFill>
                      <a:schemeClr val="bg1"/>
                    </a:solidFill>
                  </a:tcPr>
                </a:tc>
                <a:tc>
                  <a:txBody>
                    <a:bodyPr/>
                    <a:lstStyle/>
                    <a:p>
                      <a:r>
                        <a:rPr lang="en-US" b="0" dirty="0">
                          <a:solidFill>
                            <a:schemeClr val="tx2">
                              <a:lumMod val="75000"/>
                              <a:lumOff val="25000"/>
                            </a:schemeClr>
                          </a:solidFill>
                        </a:rPr>
                        <a:t>X[3]</a:t>
                      </a:r>
                    </a:p>
                  </a:txBody>
                  <a:tcPr>
                    <a:solidFill>
                      <a:schemeClr val="bg1"/>
                    </a:solidFill>
                  </a:tcPr>
                </a:tc>
                <a:tc>
                  <a:txBody>
                    <a:bodyPr/>
                    <a:lstStyle/>
                    <a:p>
                      <a:r>
                        <a:rPr lang="en-US" b="0" dirty="0">
                          <a:solidFill>
                            <a:schemeClr val="tx2">
                              <a:lumMod val="75000"/>
                              <a:lumOff val="25000"/>
                            </a:schemeClr>
                          </a:solidFill>
                        </a:rPr>
                        <a:t>X[4]</a:t>
                      </a:r>
                    </a:p>
                  </a:txBody>
                  <a:tcPr>
                    <a:solidFill>
                      <a:schemeClr val="bg1"/>
                    </a:solidFill>
                  </a:tcPr>
                </a:tc>
                <a:tc>
                  <a:txBody>
                    <a:bodyPr/>
                    <a:lstStyle/>
                    <a:p>
                      <a:r>
                        <a:rPr lang="en-US" b="0" dirty="0">
                          <a:solidFill>
                            <a:schemeClr val="tx2">
                              <a:lumMod val="75000"/>
                              <a:lumOff val="25000"/>
                            </a:schemeClr>
                          </a:solidFill>
                        </a:rPr>
                        <a:t>X[5]</a:t>
                      </a:r>
                    </a:p>
                  </a:txBody>
                  <a:tcPr>
                    <a:solidFill>
                      <a:schemeClr val="bg1"/>
                    </a:solidFill>
                  </a:tcPr>
                </a:tc>
                <a:tc>
                  <a:txBody>
                    <a:bodyPr/>
                    <a:lstStyle/>
                    <a:p>
                      <a:r>
                        <a:rPr lang="en-US" b="0" dirty="0">
                          <a:solidFill>
                            <a:schemeClr val="tx2">
                              <a:lumMod val="75000"/>
                              <a:lumOff val="25000"/>
                            </a:schemeClr>
                          </a:solidFill>
                        </a:rPr>
                        <a:t>X[6]</a:t>
                      </a:r>
                    </a:p>
                  </a:txBody>
                  <a:tcPr>
                    <a:solidFill>
                      <a:schemeClr val="bg1"/>
                    </a:solidFill>
                  </a:tcPr>
                </a:tc>
                <a:tc>
                  <a:txBody>
                    <a:bodyPr/>
                    <a:lstStyle/>
                    <a:p>
                      <a:r>
                        <a:rPr lang="en-US" b="0" dirty="0">
                          <a:solidFill>
                            <a:schemeClr val="tx2">
                              <a:lumMod val="75000"/>
                              <a:lumOff val="25000"/>
                            </a:schemeClr>
                          </a:solidFill>
                        </a:rPr>
                        <a:t>X[7]</a:t>
                      </a:r>
                    </a:p>
                  </a:txBody>
                  <a:tcPr>
                    <a:solidFill>
                      <a:schemeClr val="bg1"/>
                    </a:solidFill>
                  </a:tcPr>
                </a:tc>
                <a:extLst>
                  <a:ext uri="{0D108BD9-81ED-4DB2-BD59-A6C34878D82A}">
                    <a16:rowId xmlns="" xmlns:a16="http://schemas.microsoft.com/office/drawing/2014/main" val="10000"/>
                  </a:ext>
                </a:extLst>
              </a:tr>
            </a:tbl>
          </a:graphicData>
        </a:graphic>
      </p:graphicFrame>
      <p:pic>
        <p:nvPicPr>
          <p:cNvPr id="6" name="Picture 5"/>
          <p:cNvPicPr>
            <a:picLocks noChangeAspect="1"/>
          </p:cNvPicPr>
          <p:nvPr/>
        </p:nvPicPr>
        <p:blipFill>
          <a:blip r:embed="rId2"/>
          <a:stretch>
            <a:fillRect/>
          </a:stretch>
        </p:blipFill>
        <p:spPr>
          <a:xfrm>
            <a:off x="3188855" y="2462357"/>
            <a:ext cx="7772400" cy="2228850"/>
          </a:xfrm>
          <a:prstGeom prst="rect">
            <a:avLst/>
          </a:prstGeom>
        </p:spPr>
      </p:pic>
    </p:spTree>
    <p:extLst>
      <p:ext uri="{BB962C8B-B14F-4D97-AF65-F5344CB8AC3E}">
        <p14:creationId xmlns:p14="http://schemas.microsoft.com/office/powerpoint/2010/main" val="4055284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nary Search Algorithm with C++ Code | Data Structures &amp;amp; Algorithms -  Simple Snipp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175" y="1266680"/>
            <a:ext cx="9820275" cy="51054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geeksforgeeks.org/wp-content/uploads/Binary-Sear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71" y="4070188"/>
            <a:ext cx="4301266" cy="239526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2643CAAD-A5FA-493F-8C49-6B5C44EBB78D}"/>
              </a:ext>
            </a:extLst>
          </p:cNvPr>
          <p:cNvSpPr txBox="1"/>
          <p:nvPr/>
        </p:nvSpPr>
        <p:spPr>
          <a:xfrm>
            <a:off x="1502764" y="392544"/>
            <a:ext cx="6093500" cy="369332"/>
          </a:xfrm>
          <a:prstGeom prst="rect">
            <a:avLst/>
          </a:prstGeom>
          <a:noFill/>
        </p:spPr>
        <p:txBody>
          <a:bodyPr wrap="square">
            <a:spAutoFit/>
          </a:bodyPr>
          <a:lstStyle/>
          <a:p>
            <a:r>
              <a:rPr lang="en-GB" dirty="0"/>
              <a:t>https://prepinsta.com/c-program/binary-search/</a:t>
            </a:r>
          </a:p>
        </p:txBody>
      </p:sp>
    </p:spTree>
    <p:extLst>
      <p:ext uri="{BB962C8B-B14F-4D97-AF65-F5344CB8AC3E}">
        <p14:creationId xmlns:p14="http://schemas.microsoft.com/office/powerpoint/2010/main" val="40532570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210B43A3-7945-4107-AA9A-93CB2C05D05D}"/>
              </a:ext>
            </a:extLst>
          </p:cNvPr>
          <p:cNvPicPr>
            <a:picLocks noChangeAspect="1"/>
          </p:cNvPicPr>
          <p:nvPr/>
        </p:nvPicPr>
        <p:blipFill>
          <a:blip r:embed="rId2"/>
          <a:stretch>
            <a:fillRect/>
          </a:stretch>
        </p:blipFill>
        <p:spPr>
          <a:xfrm>
            <a:off x="766645" y="456159"/>
            <a:ext cx="5915259" cy="4888405"/>
          </a:xfrm>
          <a:prstGeom prst="rect">
            <a:avLst/>
          </a:prstGeom>
        </p:spPr>
      </p:pic>
      <p:pic>
        <p:nvPicPr>
          <p:cNvPr id="10" name="Picture 9">
            <a:extLst>
              <a:ext uri="{FF2B5EF4-FFF2-40B4-BE49-F238E27FC236}">
                <a16:creationId xmlns="" xmlns:a16="http://schemas.microsoft.com/office/drawing/2014/main" id="{5C62B9C7-6DD9-4D6E-9E6D-FFD01CAD6CDC}"/>
              </a:ext>
            </a:extLst>
          </p:cNvPr>
          <p:cNvPicPr>
            <a:picLocks noChangeAspect="1"/>
          </p:cNvPicPr>
          <p:nvPr/>
        </p:nvPicPr>
        <p:blipFill>
          <a:blip r:embed="rId3"/>
          <a:stretch>
            <a:fillRect/>
          </a:stretch>
        </p:blipFill>
        <p:spPr>
          <a:xfrm>
            <a:off x="621310" y="5238828"/>
            <a:ext cx="7263515" cy="1618976"/>
          </a:xfrm>
          <a:prstGeom prst="rect">
            <a:avLst/>
          </a:prstGeom>
        </p:spPr>
      </p:pic>
      <p:pic>
        <p:nvPicPr>
          <p:cNvPr id="12" name="Picture 11">
            <a:extLst>
              <a:ext uri="{FF2B5EF4-FFF2-40B4-BE49-F238E27FC236}">
                <a16:creationId xmlns="" xmlns:a16="http://schemas.microsoft.com/office/drawing/2014/main" id="{85113259-0746-4E81-900F-6458CB7600A6}"/>
              </a:ext>
            </a:extLst>
          </p:cNvPr>
          <p:cNvPicPr>
            <a:picLocks noChangeAspect="1"/>
          </p:cNvPicPr>
          <p:nvPr/>
        </p:nvPicPr>
        <p:blipFill>
          <a:blip r:embed="rId4"/>
          <a:stretch>
            <a:fillRect/>
          </a:stretch>
        </p:blipFill>
        <p:spPr>
          <a:xfrm>
            <a:off x="6096000" y="1513436"/>
            <a:ext cx="6525944" cy="2554730"/>
          </a:xfrm>
          <a:prstGeom prst="rect">
            <a:avLst/>
          </a:prstGeom>
        </p:spPr>
      </p:pic>
    </p:spTree>
    <p:extLst>
      <p:ext uri="{BB962C8B-B14F-4D97-AF65-F5344CB8AC3E}">
        <p14:creationId xmlns:p14="http://schemas.microsoft.com/office/powerpoint/2010/main" val="1826523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37D1E5-B992-458F-899B-84D159AA8187}"/>
              </a:ext>
            </a:extLst>
          </p:cNvPr>
          <p:cNvSpPr>
            <a:spLocks noGrp="1"/>
          </p:cNvSpPr>
          <p:nvPr>
            <p:ph type="title"/>
          </p:nvPr>
        </p:nvSpPr>
        <p:spPr/>
        <p:txBody>
          <a:bodyPr/>
          <a:lstStyle/>
          <a:p>
            <a:r>
              <a:rPr lang="en-GB" dirty="0"/>
              <a:t>Passing the array as Argument in functions</a:t>
            </a:r>
          </a:p>
        </p:txBody>
      </p:sp>
      <p:pic>
        <p:nvPicPr>
          <p:cNvPr id="5" name="Picture 4">
            <a:extLst>
              <a:ext uri="{FF2B5EF4-FFF2-40B4-BE49-F238E27FC236}">
                <a16:creationId xmlns="" xmlns:a16="http://schemas.microsoft.com/office/drawing/2014/main" id="{E1D504F1-BDF7-4FDF-8A1E-27BBE34E4845}"/>
              </a:ext>
            </a:extLst>
          </p:cNvPr>
          <p:cNvPicPr>
            <a:picLocks noChangeAspect="1"/>
          </p:cNvPicPr>
          <p:nvPr/>
        </p:nvPicPr>
        <p:blipFill>
          <a:blip r:embed="rId2"/>
          <a:stretch>
            <a:fillRect/>
          </a:stretch>
        </p:blipFill>
        <p:spPr>
          <a:xfrm>
            <a:off x="821120" y="2632216"/>
            <a:ext cx="5466770" cy="3657437"/>
          </a:xfrm>
          <a:prstGeom prst="rect">
            <a:avLst/>
          </a:prstGeom>
        </p:spPr>
      </p:pic>
      <p:pic>
        <p:nvPicPr>
          <p:cNvPr id="1026" name="Picture 2">
            <a:extLst>
              <a:ext uri="{FF2B5EF4-FFF2-40B4-BE49-F238E27FC236}">
                <a16:creationId xmlns="" xmlns:a16="http://schemas.microsoft.com/office/drawing/2014/main" id="{C958B95E-44EC-4684-9756-1E14B5A5D6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5996" y="2894071"/>
            <a:ext cx="5248275"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679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 xmlns:a16="http://schemas.microsoft.com/office/drawing/2014/main" id="{56570DFC-CEBB-41C1-955D-BE1F37296FF4}"/>
              </a:ext>
            </a:extLst>
          </p:cNvPr>
          <p:cNvSpPr txBox="1"/>
          <p:nvPr/>
        </p:nvSpPr>
        <p:spPr>
          <a:xfrm>
            <a:off x="926647" y="490674"/>
            <a:ext cx="6098720" cy="6247864"/>
          </a:xfrm>
          <a:prstGeom prst="rect">
            <a:avLst/>
          </a:prstGeom>
          <a:solidFill>
            <a:schemeClr val="accent6">
              <a:lumMod val="60000"/>
              <a:lumOff val="40000"/>
            </a:schemeClr>
          </a:solidFill>
        </p:spPr>
        <p:txBody>
          <a:bodyPr wrap="square">
            <a:spAutoFit/>
          </a:bodyPr>
          <a:lstStyle/>
          <a:p>
            <a:r>
              <a:rPr lang="en-GB" sz="2000" dirty="0">
                <a:latin typeface="+mj-lt"/>
              </a:rPr>
              <a:t>#include &lt;</a:t>
            </a:r>
            <a:r>
              <a:rPr lang="en-GB" sz="2000" dirty="0" err="1">
                <a:latin typeface="+mj-lt"/>
              </a:rPr>
              <a:t>stdio.h</a:t>
            </a:r>
            <a:r>
              <a:rPr lang="en-GB" sz="2000" dirty="0">
                <a:latin typeface="+mj-lt"/>
              </a:rPr>
              <a:t>&gt;</a:t>
            </a:r>
          </a:p>
          <a:p>
            <a:r>
              <a:rPr lang="en-GB" sz="2000" dirty="0">
                <a:latin typeface="+mj-lt"/>
              </a:rPr>
              <a:t>float </a:t>
            </a:r>
            <a:r>
              <a:rPr lang="en-GB" sz="2000" dirty="0" err="1">
                <a:latin typeface="+mj-lt"/>
              </a:rPr>
              <a:t>calculateSum</a:t>
            </a:r>
            <a:r>
              <a:rPr lang="en-GB" sz="2000" dirty="0">
                <a:latin typeface="+mj-lt"/>
              </a:rPr>
              <a:t>(float </a:t>
            </a:r>
            <a:r>
              <a:rPr lang="en-GB" sz="2000" dirty="0" err="1">
                <a:latin typeface="+mj-lt"/>
              </a:rPr>
              <a:t>num</a:t>
            </a:r>
            <a:r>
              <a:rPr lang="en-GB" sz="2000" dirty="0">
                <a:latin typeface="+mj-lt"/>
              </a:rPr>
              <a:t>[]);</a:t>
            </a:r>
          </a:p>
          <a:p>
            <a:endParaRPr lang="en-GB" sz="2000" dirty="0">
              <a:latin typeface="+mj-lt"/>
            </a:endParaRPr>
          </a:p>
          <a:p>
            <a:r>
              <a:rPr lang="en-GB" sz="2000" dirty="0">
                <a:latin typeface="+mj-lt"/>
              </a:rPr>
              <a:t>int main() {</a:t>
            </a:r>
          </a:p>
          <a:p>
            <a:r>
              <a:rPr lang="en-GB" sz="2000" dirty="0">
                <a:latin typeface="+mj-lt"/>
              </a:rPr>
              <a:t>  float result, </a:t>
            </a:r>
            <a:r>
              <a:rPr lang="en-GB" sz="2000" dirty="0" err="1">
                <a:latin typeface="+mj-lt"/>
              </a:rPr>
              <a:t>num</a:t>
            </a:r>
            <a:r>
              <a:rPr lang="en-GB" sz="2000" dirty="0">
                <a:latin typeface="+mj-lt"/>
              </a:rPr>
              <a:t>[] = {23.4, 55, 22.6, 3, 40.5, 18};</a:t>
            </a:r>
          </a:p>
          <a:p>
            <a:endParaRPr lang="en-GB" sz="2000" dirty="0">
              <a:latin typeface="+mj-lt"/>
            </a:endParaRPr>
          </a:p>
          <a:p>
            <a:r>
              <a:rPr lang="en-GB" sz="2000" dirty="0">
                <a:latin typeface="+mj-lt"/>
              </a:rPr>
              <a:t>  // </a:t>
            </a:r>
            <a:r>
              <a:rPr lang="en-GB" sz="2000" dirty="0" err="1">
                <a:latin typeface="+mj-lt"/>
              </a:rPr>
              <a:t>num</a:t>
            </a:r>
            <a:r>
              <a:rPr lang="en-GB" sz="2000" dirty="0">
                <a:latin typeface="+mj-lt"/>
              </a:rPr>
              <a:t> array is passed to </a:t>
            </a:r>
            <a:r>
              <a:rPr lang="en-GB" sz="2000" dirty="0" err="1">
                <a:latin typeface="+mj-lt"/>
              </a:rPr>
              <a:t>calculateSum</a:t>
            </a:r>
            <a:r>
              <a:rPr lang="en-GB" sz="2000" dirty="0">
                <a:latin typeface="+mj-lt"/>
              </a:rPr>
              <a:t>()</a:t>
            </a:r>
          </a:p>
          <a:p>
            <a:r>
              <a:rPr lang="en-GB" sz="2000" dirty="0">
                <a:latin typeface="+mj-lt"/>
              </a:rPr>
              <a:t>  result = </a:t>
            </a:r>
            <a:r>
              <a:rPr lang="en-GB" sz="2000" dirty="0" err="1">
                <a:latin typeface="+mj-lt"/>
              </a:rPr>
              <a:t>calculateSum</a:t>
            </a:r>
            <a:r>
              <a:rPr lang="en-GB" sz="2000" dirty="0">
                <a:latin typeface="+mj-lt"/>
              </a:rPr>
              <a:t>(</a:t>
            </a:r>
            <a:r>
              <a:rPr lang="en-GB" sz="2000" dirty="0" err="1">
                <a:latin typeface="+mj-lt"/>
              </a:rPr>
              <a:t>num</a:t>
            </a:r>
            <a:r>
              <a:rPr lang="en-GB" sz="2000" dirty="0">
                <a:latin typeface="+mj-lt"/>
              </a:rPr>
              <a:t>); </a:t>
            </a:r>
          </a:p>
          <a:p>
            <a:r>
              <a:rPr lang="en-GB" sz="2000" dirty="0">
                <a:latin typeface="+mj-lt"/>
              </a:rPr>
              <a:t>  </a:t>
            </a:r>
            <a:r>
              <a:rPr lang="en-GB" sz="2000" dirty="0" err="1">
                <a:latin typeface="+mj-lt"/>
              </a:rPr>
              <a:t>printf</a:t>
            </a:r>
            <a:r>
              <a:rPr lang="en-GB" sz="2000" dirty="0">
                <a:latin typeface="+mj-lt"/>
              </a:rPr>
              <a:t>("Result = %.2f", result);</a:t>
            </a:r>
          </a:p>
          <a:p>
            <a:r>
              <a:rPr lang="en-GB" sz="2000" dirty="0">
                <a:latin typeface="+mj-lt"/>
              </a:rPr>
              <a:t>  return 0;</a:t>
            </a:r>
          </a:p>
          <a:p>
            <a:r>
              <a:rPr lang="en-GB" sz="2000" dirty="0">
                <a:latin typeface="+mj-lt"/>
              </a:rPr>
              <a:t>}</a:t>
            </a:r>
          </a:p>
          <a:p>
            <a:endParaRPr lang="en-GB" sz="2000" dirty="0">
              <a:latin typeface="+mj-lt"/>
            </a:endParaRPr>
          </a:p>
          <a:p>
            <a:r>
              <a:rPr lang="en-GB" sz="2000" dirty="0">
                <a:latin typeface="+mj-lt"/>
              </a:rPr>
              <a:t>float </a:t>
            </a:r>
            <a:r>
              <a:rPr lang="en-GB" sz="2000" dirty="0" err="1">
                <a:latin typeface="+mj-lt"/>
              </a:rPr>
              <a:t>calculateSum</a:t>
            </a:r>
            <a:r>
              <a:rPr lang="en-GB" sz="2000" dirty="0">
                <a:latin typeface="+mj-lt"/>
              </a:rPr>
              <a:t>(float </a:t>
            </a:r>
            <a:r>
              <a:rPr lang="en-GB" sz="2000" dirty="0" err="1">
                <a:latin typeface="+mj-lt"/>
              </a:rPr>
              <a:t>num</a:t>
            </a:r>
            <a:r>
              <a:rPr lang="en-GB" sz="2000" dirty="0">
                <a:latin typeface="+mj-lt"/>
              </a:rPr>
              <a:t>[]) {</a:t>
            </a:r>
          </a:p>
          <a:p>
            <a:r>
              <a:rPr lang="en-GB" sz="2000" dirty="0">
                <a:latin typeface="+mj-lt"/>
              </a:rPr>
              <a:t>  float sum = 0.0;</a:t>
            </a:r>
          </a:p>
          <a:p>
            <a:endParaRPr lang="en-GB" sz="2000" dirty="0">
              <a:latin typeface="+mj-lt"/>
            </a:endParaRPr>
          </a:p>
          <a:p>
            <a:r>
              <a:rPr lang="en-GB" sz="2000" dirty="0">
                <a:latin typeface="+mj-lt"/>
              </a:rPr>
              <a:t>  for (int i = 0; i &lt; 6; ++i) {</a:t>
            </a:r>
          </a:p>
          <a:p>
            <a:r>
              <a:rPr lang="en-GB" sz="2000" dirty="0">
                <a:latin typeface="+mj-lt"/>
              </a:rPr>
              <a:t>    sum += </a:t>
            </a:r>
            <a:r>
              <a:rPr lang="en-GB" sz="2000" dirty="0" err="1">
                <a:latin typeface="+mj-lt"/>
              </a:rPr>
              <a:t>num</a:t>
            </a:r>
            <a:r>
              <a:rPr lang="en-GB" sz="2000" dirty="0">
                <a:latin typeface="+mj-lt"/>
              </a:rPr>
              <a:t>[i];</a:t>
            </a:r>
          </a:p>
          <a:p>
            <a:r>
              <a:rPr lang="en-GB" sz="2000" dirty="0">
                <a:latin typeface="+mj-lt"/>
              </a:rPr>
              <a:t>  }</a:t>
            </a:r>
          </a:p>
          <a:p>
            <a:r>
              <a:rPr lang="en-GB" sz="2000" dirty="0">
                <a:latin typeface="+mj-lt"/>
              </a:rPr>
              <a:t>  return sum;</a:t>
            </a:r>
          </a:p>
          <a:p>
            <a:r>
              <a:rPr lang="en-GB" sz="2000" dirty="0">
                <a:latin typeface="+mj-lt"/>
              </a:rPr>
              <a:t>}</a:t>
            </a:r>
          </a:p>
        </p:txBody>
      </p:sp>
    </p:spTree>
    <p:extLst>
      <p:ext uri="{BB962C8B-B14F-4D97-AF65-F5344CB8AC3E}">
        <p14:creationId xmlns:p14="http://schemas.microsoft.com/office/powerpoint/2010/main" val="32503046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F5CFC4-19A0-4150-9EDD-75DD0A1F3792}"/>
              </a:ext>
            </a:extLst>
          </p:cNvPr>
          <p:cNvSpPr>
            <a:spLocks noGrp="1"/>
          </p:cNvSpPr>
          <p:nvPr>
            <p:ph type="title"/>
          </p:nvPr>
        </p:nvSpPr>
        <p:spPr/>
        <p:txBody>
          <a:bodyPr/>
          <a:lstStyle/>
          <a:p>
            <a:r>
              <a:rPr lang="en-GB" dirty="0"/>
              <a:t>Passing the array as Argument in functions</a:t>
            </a:r>
          </a:p>
        </p:txBody>
      </p:sp>
      <p:pic>
        <p:nvPicPr>
          <p:cNvPr id="5" name="Picture 4">
            <a:extLst>
              <a:ext uri="{FF2B5EF4-FFF2-40B4-BE49-F238E27FC236}">
                <a16:creationId xmlns="" xmlns:a16="http://schemas.microsoft.com/office/drawing/2014/main" id="{58789C6E-66D9-4F50-AE03-86C86A41DB90}"/>
              </a:ext>
            </a:extLst>
          </p:cNvPr>
          <p:cNvPicPr>
            <a:picLocks noChangeAspect="1"/>
          </p:cNvPicPr>
          <p:nvPr/>
        </p:nvPicPr>
        <p:blipFill>
          <a:blip r:embed="rId2"/>
          <a:stretch>
            <a:fillRect/>
          </a:stretch>
        </p:blipFill>
        <p:spPr>
          <a:xfrm>
            <a:off x="2933700" y="2422505"/>
            <a:ext cx="4286250" cy="3867150"/>
          </a:xfrm>
          <a:prstGeom prst="rect">
            <a:avLst/>
          </a:prstGeom>
        </p:spPr>
      </p:pic>
    </p:spTree>
    <p:extLst>
      <p:ext uri="{BB962C8B-B14F-4D97-AF65-F5344CB8AC3E}">
        <p14:creationId xmlns:p14="http://schemas.microsoft.com/office/powerpoint/2010/main" val="12821002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2637B46F-F7D1-4ACB-960C-F1C9C9EC8366}"/>
              </a:ext>
            </a:extLst>
          </p:cNvPr>
          <p:cNvSpPr txBox="1"/>
          <p:nvPr/>
        </p:nvSpPr>
        <p:spPr>
          <a:xfrm>
            <a:off x="3393527" y="70389"/>
            <a:ext cx="6093372" cy="7109639"/>
          </a:xfrm>
          <a:prstGeom prst="rect">
            <a:avLst/>
          </a:prstGeom>
          <a:solidFill>
            <a:schemeClr val="accent6">
              <a:lumMod val="60000"/>
              <a:lumOff val="40000"/>
            </a:schemeClr>
          </a:solidFill>
        </p:spPr>
        <p:txBody>
          <a:bodyPr wrap="square">
            <a:spAutoFit/>
          </a:bodyPr>
          <a:lstStyle/>
          <a:p>
            <a:r>
              <a:rPr lang="en-GB" sz="2000" dirty="0"/>
              <a:t>#include &lt;</a:t>
            </a:r>
            <a:r>
              <a:rPr lang="en-GB" sz="2000" dirty="0" err="1"/>
              <a:t>stdio.h</a:t>
            </a:r>
            <a:r>
              <a:rPr lang="en-GB" sz="2000" dirty="0"/>
              <a:t>&gt;</a:t>
            </a:r>
          </a:p>
          <a:p>
            <a:r>
              <a:rPr lang="en-GB" sz="2000" dirty="0"/>
              <a:t>void </a:t>
            </a:r>
            <a:r>
              <a:rPr lang="en-GB" sz="2000" dirty="0" err="1"/>
              <a:t>displayNumbers</a:t>
            </a:r>
            <a:r>
              <a:rPr lang="en-GB" sz="2000" dirty="0"/>
              <a:t>(int </a:t>
            </a:r>
            <a:r>
              <a:rPr lang="en-GB" sz="2000" dirty="0" err="1"/>
              <a:t>num</a:t>
            </a:r>
            <a:r>
              <a:rPr lang="en-GB" sz="2000" dirty="0"/>
              <a:t>[2][2]);</a:t>
            </a:r>
          </a:p>
          <a:p>
            <a:r>
              <a:rPr lang="en-GB" sz="2000" dirty="0"/>
              <a:t>int main() {</a:t>
            </a:r>
          </a:p>
          <a:p>
            <a:r>
              <a:rPr lang="en-GB" sz="2000" dirty="0"/>
              <a:t>  int </a:t>
            </a:r>
            <a:r>
              <a:rPr lang="en-GB" sz="2000" dirty="0" err="1"/>
              <a:t>num</a:t>
            </a:r>
            <a:r>
              <a:rPr lang="en-GB" sz="2000" dirty="0"/>
              <a:t>[2][2];</a:t>
            </a:r>
          </a:p>
          <a:p>
            <a:r>
              <a:rPr lang="en-GB" sz="2000" dirty="0"/>
              <a:t>  </a:t>
            </a:r>
            <a:r>
              <a:rPr lang="en-GB" sz="2000" dirty="0" err="1"/>
              <a:t>printf</a:t>
            </a:r>
            <a:r>
              <a:rPr lang="en-GB" sz="2000" dirty="0"/>
              <a:t>("Enter 4 numbers:\n");</a:t>
            </a:r>
          </a:p>
          <a:p>
            <a:r>
              <a:rPr lang="en-GB" sz="2000" dirty="0"/>
              <a:t>  for (int i = 0; i &lt; 2; ++i) {</a:t>
            </a:r>
          </a:p>
          <a:p>
            <a:r>
              <a:rPr lang="en-GB" sz="2000" dirty="0"/>
              <a:t>    for (int j = 0; j &lt; 2; ++j) {</a:t>
            </a:r>
          </a:p>
          <a:p>
            <a:r>
              <a:rPr lang="en-GB" sz="2000" dirty="0"/>
              <a:t>      </a:t>
            </a:r>
            <a:r>
              <a:rPr lang="en-GB" sz="2000" dirty="0" err="1"/>
              <a:t>scanf</a:t>
            </a:r>
            <a:r>
              <a:rPr lang="en-GB" sz="2000" dirty="0"/>
              <a:t>("%d", &amp;</a:t>
            </a:r>
            <a:r>
              <a:rPr lang="en-GB" sz="2000" dirty="0" err="1"/>
              <a:t>num</a:t>
            </a:r>
            <a:r>
              <a:rPr lang="en-GB" sz="2000" dirty="0"/>
              <a:t>[i][j]);</a:t>
            </a:r>
          </a:p>
          <a:p>
            <a:r>
              <a:rPr lang="en-GB" sz="2000" dirty="0"/>
              <a:t>    }</a:t>
            </a:r>
          </a:p>
          <a:p>
            <a:r>
              <a:rPr lang="en-GB" sz="2000" dirty="0"/>
              <a:t>  }</a:t>
            </a:r>
          </a:p>
          <a:p>
            <a:r>
              <a:rPr lang="en-GB" sz="2000" dirty="0"/>
              <a:t>  // pass multi-dimensional array to a function</a:t>
            </a:r>
          </a:p>
          <a:p>
            <a:r>
              <a:rPr lang="en-GB" sz="2000" dirty="0"/>
              <a:t>  </a:t>
            </a:r>
            <a:r>
              <a:rPr lang="en-GB" sz="2000" dirty="0" err="1"/>
              <a:t>displayNumbers</a:t>
            </a:r>
            <a:r>
              <a:rPr lang="en-GB" sz="2000" dirty="0"/>
              <a:t>(</a:t>
            </a:r>
            <a:r>
              <a:rPr lang="en-GB" sz="2000" dirty="0" err="1"/>
              <a:t>num</a:t>
            </a:r>
            <a:r>
              <a:rPr lang="en-GB" sz="2000" dirty="0"/>
              <a:t>);</a:t>
            </a:r>
          </a:p>
          <a:p>
            <a:r>
              <a:rPr lang="en-GB" sz="2000" dirty="0"/>
              <a:t>  return 0;</a:t>
            </a:r>
          </a:p>
          <a:p>
            <a:r>
              <a:rPr lang="en-GB" sz="2000" dirty="0"/>
              <a:t>}</a:t>
            </a:r>
          </a:p>
          <a:p>
            <a:r>
              <a:rPr lang="en-GB" sz="2000" dirty="0"/>
              <a:t>void </a:t>
            </a:r>
            <a:r>
              <a:rPr lang="en-GB" sz="2000" dirty="0" err="1"/>
              <a:t>displayNumbers</a:t>
            </a:r>
            <a:r>
              <a:rPr lang="en-GB" sz="2000" dirty="0"/>
              <a:t>(int </a:t>
            </a:r>
            <a:r>
              <a:rPr lang="en-GB" sz="2000" dirty="0" err="1"/>
              <a:t>num</a:t>
            </a:r>
            <a:r>
              <a:rPr lang="en-GB" sz="2000" dirty="0"/>
              <a:t>[2][2]) {</a:t>
            </a:r>
          </a:p>
          <a:p>
            <a:r>
              <a:rPr lang="en-GB" sz="2000" dirty="0"/>
              <a:t>  </a:t>
            </a:r>
            <a:r>
              <a:rPr lang="en-GB" sz="2000" dirty="0" err="1"/>
              <a:t>printf</a:t>
            </a:r>
            <a:r>
              <a:rPr lang="en-GB" sz="2000" dirty="0"/>
              <a:t>("Displaying:\n");</a:t>
            </a:r>
          </a:p>
          <a:p>
            <a:r>
              <a:rPr lang="en-GB" sz="2000" dirty="0"/>
              <a:t>  for (int i = 0; i &lt; 2; ++i) {</a:t>
            </a:r>
          </a:p>
          <a:p>
            <a:r>
              <a:rPr lang="en-GB" sz="2000" dirty="0"/>
              <a:t>    for (int j = 0; j &lt; 2; ++j) {</a:t>
            </a:r>
          </a:p>
          <a:p>
            <a:r>
              <a:rPr lang="en-GB" sz="2000" dirty="0"/>
              <a:t>      </a:t>
            </a:r>
            <a:r>
              <a:rPr lang="en-GB" sz="2000" dirty="0" err="1"/>
              <a:t>printf</a:t>
            </a:r>
            <a:r>
              <a:rPr lang="en-GB" sz="2000" dirty="0"/>
              <a:t>("%d\n", </a:t>
            </a:r>
            <a:r>
              <a:rPr lang="en-GB" sz="2000" dirty="0" err="1"/>
              <a:t>num</a:t>
            </a:r>
            <a:r>
              <a:rPr lang="en-GB" sz="2000" dirty="0"/>
              <a:t>[i][j]);</a:t>
            </a:r>
          </a:p>
          <a:p>
            <a:r>
              <a:rPr lang="en-GB" sz="2000" dirty="0"/>
              <a:t>    }</a:t>
            </a:r>
          </a:p>
          <a:p>
            <a:r>
              <a:rPr lang="en-GB" sz="2000" dirty="0"/>
              <a:t>  }</a:t>
            </a:r>
          </a:p>
          <a:p>
            <a:r>
              <a:rPr lang="en-GB" sz="2000" dirty="0"/>
              <a:t>}</a:t>
            </a:r>
          </a:p>
        </p:txBody>
      </p:sp>
    </p:spTree>
    <p:extLst>
      <p:ext uri="{BB962C8B-B14F-4D97-AF65-F5344CB8AC3E}">
        <p14:creationId xmlns:p14="http://schemas.microsoft.com/office/powerpoint/2010/main" val="37405739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Thankyou</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3675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1288" y="279667"/>
            <a:ext cx="10515600" cy="1325563"/>
          </a:xfrm>
        </p:spPr>
        <p:txBody>
          <a:bodyPr/>
          <a:lstStyle/>
          <a:p>
            <a:pPr eaLnBrk="1" hangingPunct="1"/>
            <a:r>
              <a:rPr lang="en-US" altLang="en-US" dirty="0"/>
              <a:t>Arrays (Cont’d)</a:t>
            </a:r>
          </a:p>
        </p:txBody>
      </p:sp>
      <p:pic>
        <p:nvPicPr>
          <p:cNvPr id="3" name="Picture 2"/>
          <p:cNvPicPr>
            <a:picLocks noChangeAspect="1"/>
          </p:cNvPicPr>
          <p:nvPr/>
        </p:nvPicPr>
        <p:blipFill>
          <a:blip r:embed="rId2"/>
          <a:stretch>
            <a:fillRect/>
          </a:stretch>
        </p:blipFill>
        <p:spPr>
          <a:xfrm>
            <a:off x="1180032" y="1511227"/>
            <a:ext cx="5733516" cy="4527329"/>
          </a:xfrm>
          <a:prstGeom prst="rect">
            <a:avLst/>
          </a:prstGeom>
        </p:spPr>
      </p:pic>
      <p:pic>
        <p:nvPicPr>
          <p:cNvPr id="4" name="Picture 3"/>
          <p:cNvPicPr>
            <a:picLocks noChangeAspect="1"/>
          </p:cNvPicPr>
          <p:nvPr/>
        </p:nvPicPr>
        <p:blipFill>
          <a:blip r:embed="rId3"/>
          <a:stretch>
            <a:fillRect/>
          </a:stretch>
        </p:blipFill>
        <p:spPr>
          <a:xfrm>
            <a:off x="7489723" y="2931340"/>
            <a:ext cx="4252283" cy="3700195"/>
          </a:xfrm>
          <a:prstGeom prst="rect">
            <a:avLst/>
          </a:prstGeom>
        </p:spPr>
      </p:pic>
    </p:spTree>
    <p:extLst>
      <p:ext uri="{BB962C8B-B14F-4D97-AF65-F5344CB8AC3E}">
        <p14:creationId xmlns:p14="http://schemas.microsoft.com/office/powerpoint/2010/main" val="803212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1288" y="279667"/>
            <a:ext cx="10515600" cy="1325563"/>
          </a:xfrm>
        </p:spPr>
        <p:txBody>
          <a:bodyPr/>
          <a:lstStyle/>
          <a:p>
            <a:pPr eaLnBrk="1" hangingPunct="1"/>
            <a:r>
              <a:rPr lang="en-US" altLang="en-US" dirty="0"/>
              <a:t>Arrays (Cont’d)</a:t>
            </a:r>
          </a:p>
        </p:txBody>
      </p:sp>
      <p:pic>
        <p:nvPicPr>
          <p:cNvPr id="2" name="Picture 1"/>
          <p:cNvPicPr>
            <a:picLocks noChangeAspect="1"/>
          </p:cNvPicPr>
          <p:nvPr/>
        </p:nvPicPr>
        <p:blipFill>
          <a:blip r:embed="rId2"/>
          <a:stretch>
            <a:fillRect/>
          </a:stretch>
        </p:blipFill>
        <p:spPr>
          <a:xfrm>
            <a:off x="761288" y="1502191"/>
            <a:ext cx="6422120" cy="4400550"/>
          </a:xfrm>
          <a:prstGeom prst="rect">
            <a:avLst/>
          </a:prstGeom>
        </p:spPr>
      </p:pic>
      <p:pic>
        <p:nvPicPr>
          <p:cNvPr id="5" name="Picture 4"/>
          <p:cNvPicPr>
            <a:picLocks noChangeAspect="1"/>
          </p:cNvPicPr>
          <p:nvPr/>
        </p:nvPicPr>
        <p:blipFill>
          <a:blip r:embed="rId3"/>
          <a:stretch>
            <a:fillRect/>
          </a:stretch>
        </p:blipFill>
        <p:spPr>
          <a:xfrm>
            <a:off x="7291343" y="2375730"/>
            <a:ext cx="4343400" cy="3691783"/>
          </a:xfrm>
          <a:prstGeom prst="rect">
            <a:avLst/>
          </a:prstGeom>
        </p:spPr>
      </p:pic>
    </p:spTree>
    <p:extLst>
      <p:ext uri="{BB962C8B-B14F-4D97-AF65-F5344CB8AC3E}">
        <p14:creationId xmlns:p14="http://schemas.microsoft.com/office/powerpoint/2010/main" val="1367803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Using Character Arrays to Store and Manipulate Strings </a:t>
            </a:r>
          </a:p>
        </p:txBody>
      </p:sp>
      <p:sp>
        <p:nvSpPr>
          <p:cNvPr id="3" name="Content Placeholder 2"/>
          <p:cNvSpPr>
            <a:spLocks noGrp="1"/>
          </p:cNvSpPr>
          <p:nvPr>
            <p:ph idx="1"/>
          </p:nvPr>
        </p:nvSpPr>
        <p:spPr/>
        <p:txBody>
          <a:bodyPr/>
          <a:lstStyle/>
          <a:p>
            <a:r>
              <a:rPr lang="en-US" dirty="0"/>
              <a:t>We’ve discussed only integer arrays. </a:t>
            </a:r>
          </a:p>
          <a:p>
            <a:r>
              <a:rPr lang="en-US" dirty="0"/>
              <a:t>However, arrays are capable of holding data of any type.</a:t>
            </a:r>
          </a:p>
          <a:p>
            <a:r>
              <a:rPr lang="en-US" dirty="0"/>
              <a:t>We now discuss storing strings in character arrays. So far, the only string-processing.</a:t>
            </a:r>
          </a:p>
          <a:p>
            <a:r>
              <a:rPr lang="en-US" dirty="0"/>
              <a:t>A string such as "hello" is really an array of individual characters in C.</a:t>
            </a:r>
          </a:p>
        </p:txBody>
      </p:sp>
      <p:pic>
        <p:nvPicPr>
          <p:cNvPr id="4" name="Picture 3"/>
          <p:cNvPicPr>
            <a:picLocks noChangeAspect="1"/>
          </p:cNvPicPr>
          <p:nvPr/>
        </p:nvPicPr>
        <p:blipFill>
          <a:blip r:embed="rId2"/>
          <a:stretch>
            <a:fillRect/>
          </a:stretch>
        </p:blipFill>
        <p:spPr>
          <a:xfrm>
            <a:off x="5487698" y="5547879"/>
            <a:ext cx="2657475" cy="361950"/>
          </a:xfrm>
          <a:prstGeom prst="rect">
            <a:avLst/>
          </a:prstGeom>
        </p:spPr>
      </p:pic>
      <p:sp>
        <p:nvSpPr>
          <p:cNvPr id="5" name="Rectangle 4"/>
          <p:cNvSpPr/>
          <p:nvPr/>
        </p:nvSpPr>
        <p:spPr>
          <a:xfrm>
            <a:off x="2851221" y="4839212"/>
            <a:ext cx="4159857" cy="369332"/>
          </a:xfrm>
          <a:prstGeom prst="rect">
            <a:avLst/>
          </a:prstGeom>
        </p:spPr>
        <p:txBody>
          <a:bodyPr wrap="none">
            <a:spAutoFit/>
          </a:bodyPr>
          <a:lstStyle/>
          <a:p>
            <a:r>
              <a:rPr lang="en-US" dirty="0"/>
              <a:t>. Initializing a Character Array with a String</a:t>
            </a:r>
          </a:p>
        </p:txBody>
      </p:sp>
    </p:spTree>
    <p:extLst>
      <p:ext uri="{BB962C8B-B14F-4D97-AF65-F5344CB8AC3E}">
        <p14:creationId xmlns:p14="http://schemas.microsoft.com/office/powerpoint/2010/main" val="4151688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Initializing a Character Array with an Initializer List of Characters</a:t>
            </a:r>
          </a:p>
        </p:txBody>
      </p:sp>
      <p:sp>
        <p:nvSpPr>
          <p:cNvPr id="3" name="Content Placeholder 2"/>
          <p:cNvSpPr>
            <a:spLocks noGrp="1"/>
          </p:cNvSpPr>
          <p:nvPr>
            <p:ph idx="1"/>
          </p:nvPr>
        </p:nvSpPr>
        <p:spPr/>
        <p:txBody>
          <a:bodyPr/>
          <a:lstStyle/>
          <a:p>
            <a:r>
              <a:rPr lang="en-US" dirty="0"/>
              <a:t>Character arrays also can be initialized with individual character constants in an initializer list, but this can be tedious. The preceding definition is equivalent to </a:t>
            </a:r>
          </a:p>
        </p:txBody>
      </p:sp>
      <p:pic>
        <p:nvPicPr>
          <p:cNvPr id="4" name="Picture 3"/>
          <p:cNvPicPr>
            <a:picLocks noChangeAspect="1"/>
          </p:cNvPicPr>
          <p:nvPr/>
        </p:nvPicPr>
        <p:blipFill>
          <a:blip r:embed="rId2"/>
          <a:stretch>
            <a:fillRect/>
          </a:stretch>
        </p:blipFill>
        <p:spPr>
          <a:xfrm>
            <a:off x="4013633" y="3589193"/>
            <a:ext cx="4848225" cy="400050"/>
          </a:xfrm>
          <a:prstGeom prst="rect">
            <a:avLst/>
          </a:prstGeom>
        </p:spPr>
      </p:pic>
    </p:spTree>
    <p:extLst>
      <p:ext uri="{BB962C8B-B14F-4D97-AF65-F5344CB8AC3E}">
        <p14:creationId xmlns:p14="http://schemas.microsoft.com/office/powerpoint/2010/main" val="2614512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61288" y="279667"/>
            <a:ext cx="10515600" cy="1325563"/>
          </a:xfrm>
        </p:spPr>
        <p:txBody>
          <a:bodyPr/>
          <a:lstStyle/>
          <a:p>
            <a:pPr eaLnBrk="1" hangingPunct="1"/>
            <a:r>
              <a:rPr lang="en-US" altLang="en-US" dirty="0"/>
              <a:t>Arrays (Cont’d)</a:t>
            </a:r>
          </a:p>
        </p:txBody>
      </p:sp>
      <p:sp>
        <p:nvSpPr>
          <p:cNvPr id="3" name="Rectangle 2"/>
          <p:cNvSpPr/>
          <p:nvPr/>
        </p:nvSpPr>
        <p:spPr>
          <a:xfrm>
            <a:off x="1965878" y="2805957"/>
            <a:ext cx="7676972" cy="1754326"/>
          </a:xfrm>
          <a:prstGeom prst="rect">
            <a:avLst/>
          </a:prstGeom>
        </p:spPr>
        <p:txBody>
          <a:bodyPr wrap="square">
            <a:spAutoFit/>
          </a:bodyPr>
          <a:lstStyle/>
          <a:p>
            <a:r>
              <a:rPr lang="en-US" b="1" dirty="0">
                <a:solidFill>
                  <a:srgbClr val="000000"/>
                </a:solidFill>
                <a:latin typeface="Calibri" panose="020F0502020204030204" pitchFamily="34" charset="0"/>
              </a:rPr>
              <a:t>Characters Array or Strings </a:t>
            </a:r>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A string constant is a one-dimensional array of characters terminated by a null (‘\0’). </a:t>
            </a:r>
          </a:p>
          <a:p>
            <a:r>
              <a:rPr lang="en-US" dirty="0">
                <a:solidFill>
                  <a:srgbClr val="000000"/>
                </a:solidFill>
                <a:latin typeface="Calibri" panose="020F0502020204030204" pitchFamily="34" charset="0"/>
              </a:rPr>
              <a:t>The terminator define end of string. </a:t>
            </a:r>
          </a:p>
          <a:p>
            <a:r>
              <a:rPr lang="en-US" dirty="0">
                <a:solidFill>
                  <a:srgbClr val="000000"/>
                </a:solidFill>
                <a:latin typeface="Calibri" panose="020F0502020204030204" pitchFamily="34" charset="0"/>
              </a:rPr>
              <a:t>For example, </a:t>
            </a:r>
          </a:p>
          <a:p>
            <a:r>
              <a:rPr lang="en-US" dirty="0">
                <a:solidFill>
                  <a:srgbClr val="000000"/>
                </a:solidFill>
                <a:latin typeface="Calibri" panose="020F0502020204030204" pitchFamily="34" charset="0"/>
              </a:rPr>
              <a:t>char name[5] = { ‘F’, ‘A’, ‘S’, ‘T’, ‘\0’ }; </a:t>
            </a:r>
            <a:endParaRPr lang="en-US" dirty="0"/>
          </a:p>
        </p:txBody>
      </p:sp>
      <p:sp>
        <p:nvSpPr>
          <p:cNvPr id="4" name="Rectangle 3"/>
          <p:cNvSpPr/>
          <p:nvPr/>
        </p:nvSpPr>
        <p:spPr>
          <a:xfrm>
            <a:off x="1744206" y="5004134"/>
            <a:ext cx="9762146"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Calibri" panose="020F0502020204030204" pitchFamily="34" charset="0"/>
              </a:rPr>
              <a:t>Input function </a:t>
            </a:r>
            <a:r>
              <a:rPr lang="en-US" dirty="0" err="1">
                <a:solidFill>
                  <a:srgbClr val="000000"/>
                </a:solidFill>
                <a:latin typeface="Calibri" panose="020F0502020204030204" pitchFamily="34" charset="0"/>
              </a:rPr>
              <a:t>scanf</a:t>
            </a:r>
            <a:r>
              <a:rPr lang="en-US" dirty="0">
                <a:solidFill>
                  <a:srgbClr val="000000"/>
                </a:solidFill>
                <a:latin typeface="Calibri" panose="020F0502020204030204" pitchFamily="34" charset="0"/>
              </a:rPr>
              <a:t>() can be used with %s format specifier to read a string input from the terminal. But there is one problem with </a:t>
            </a:r>
            <a:r>
              <a:rPr lang="en-US" dirty="0" err="1">
                <a:solidFill>
                  <a:srgbClr val="000000"/>
                </a:solidFill>
                <a:latin typeface="Calibri" panose="020F0502020204030204" pitchFamily="34" charset="0"/>
              </a:rPr>
              <a:t>scanf</a:t>
            </a:r>
            <a:r>
              <a:rPr lang="en-US" dirty="0">
                <a:solidFill>
                  <a:srgbClr val="000000"/>
                </a:solidFill>
                <a:latin typeface="Calibri" panose="020F0502020204030204" pitchFamily="34" charset="0"/>
              </a:rPr>
              <a:t>() function, it terminates its input on the first white space it encounters. Therefore if you try to read an input string "Hello World" using </a:t>
            </a:r>
            <a:r>
              <a:rPr lang="en-US" dirty="0" err="1">
                <a:solidFill>
                  <a:srgbClr val="000000"/>
                </a:solidFill>
                <a:latin typeface="Calibri" panose="020F0502020204030204" pitchFamily="34" charset="0"/>
              </a:rPr>
              <a:t>scanf</a:t>
            </a:r>
            <a:r>
              <a:rPr lang="en-US" dirty="0">
                <a:solidFill>
                  <a:srgbClr val="000000"/>
                </a:solidFill>
                <a:latin typeface="Calibri" panose="020F0502020204030204" pitchFamily="34" charset="0"/>
              </a:rPr>
              <a:t>() function, it will only read Hello and terminate after encountering white spaces. </a:t>
            </a:r>
            <a:endParaRPr lang="en-US" dirty="0"/>
          </a:p>
        </p:txBody>
      </p:sp>
    </p:spTree>
    <p:extLst>
      <p:ext uri="{BB962C8B-B14F-4D97-AF65-F5344CB8AC3E}">
        <p14:creationId xmlns:p14="http://schemas.microsoft.com/office/powerpoint/2010/main" val="3343063164"/>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8807</TotalTime>
  <Words>1373</Words>
  <Application>Microsoft Office PowerPoint</Application>
  <PresentationFormat>Widescreen</PresentationFormat>
  <Paragraphs>215</Paragraphs>
  <Slides>46</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46</vt:i4>
      </vt:variant>
    </vt:vector>
  </HeadingPairs>
  <TitlesOfParts>
    <vt:vector size="59" baseType="lpstr">
      <vt:lpstr>-apple-system</vt:lpstr>
      <vt:lpstr>Arial</vt:lpstr>
      <vt:lpstr>Calibri</vt:lpstr>
      <vt:lpstr>Century Schoolbook</vt:lpstr>
      <vt:lpstr>Corbel</vt:lpstr>
      <vt:lpstr>Courier New</vt:lpstr>
      <vt:lpstr>inherit</vt:lpstr>
      <vt:lpstr>Lucida Console</vt:lpstr>
      <vt:lpstr>Open Sans</vt:lpstr>
      <vt:lpstr>PT Sans</vt:lpstr>
      <vt:lpstr>Roboto</vt:lpstr>
      <vt:lpstr>Times New Roman</vt:lpstr>
      <vt:lpstr>Feathered</vt:lpstr>
      <vt:lpstr>Programming Fundamental</vt:lpstr>
      <vt:lpstr>Class 22 </vt:lpstr>
      <vt:lpstr>We’ll Learn</vt:lpstr>
      <vt:lpstr>Statement that Manipulate Array</vt:lpstr>
      <vt:lpstr>Arrays (Cont’d)</vt:lpstr>
      <vt:lpstr>Arrays (Cont’d)</vt:lpstr>
      <vt:lpstr>Using Character Arrays to Store and Manipulate Strings </vt:lpstr>
      <vt:lpstr>Initializing a Character Array with an Initializer List of Characters</vt:lpstr>
      <vt:lpstr>Arrays (Cont’d)</vt:lpstr>
      <vt:lpstr>Arrays (Cont’d)</vt:lpstr>
      <vt:lpstr>Example</vt:lpstr>
      <vt:lpstr>Example</vt:lpstr>
      <vt:lpstr>Class 23 </vt:lpstr>
      <vt:lpstr>Increment operator (++) −Array</vt:lpstr>
      <vt:lpstr>Example</vt:lpstr>
      <vt:lpstr>Example</vt:lpstr>
      <vt:lpstr>Example</vt:lpstr>
      <vt:lpstr>2D-Array</vt:lpstr>
      <vt:lpstr>Example</vt:lpstr>
      <vt:lpstr>Important</vt:lpstr>
      <vt:lpstr>How to store user input data into 2D array</vt:lpstr>
      <vt:lpstr>3-D Array</vt:lpstr>
      <vt:lpstr>Ways to declare 3D array: </vt:lpstr>
      <vt:lpstr>PowerPoint Presentation</vt:lpstr>
      <vt:lpstr>PowerPoint Presentation</vt:lpstr>
      <vt:lpstr>Class 24 </vt:lpstr>
      <vt:lpstr>Using Arrays to Summarize Survey Results</vt:lpstr>
      <vt:lpstr>PowerPoint Presentation</vt:lpstr>
      <vt:lpstr>Sorting Array</vt:lpstr>
      <vt:lpstr>PowerPoint Presentation</vt:lpstr>
      <vt:lpstr>PowerPoint Presentation</vt:lpstr>
      <vt:lpstr>Program</vt:lpstr>
      <vt:lpstr>Sorting Arrays</vt:lpstr>
      <vt:lpstr>Bubble-sort</vt:lpstr>
      <vt:lpstr>Program</vt:lpstr>
      <vt:lpstr>Searching Arrays: Linear Searching</vt:lpstr>
      <vt:lpstr>PowerPoint Presentation</vt:lpstr>
      <vt:lpstr>PowerPoint Presentation</vt:lpstr>
      <vt:lpstr>Searching Arrays:Binary Searching</vt:lpstr>
      <vt:lpstr>PowerPoint Presentation</vt:lpstr>
      <vt:lpstr>PowerPoint Presentation</vt:lpstr>
      <vt:lpstr>Passing the array as Argument in functions</vt:lpstr>
      <vt:lpstr>PowerPoint Presentation</vt:lpstr>
      <vt:lpstr>Passing the array as Argument in functions</vt:lpstr>
      <vt:lpstr>PowerPoint Presentation</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Programing fundamental</dc:title>
  <dc:creator>Administrator</dc:creator>
  <cp:lastModifiedBy>Administrator</cp:lastModifiedBy>
  <cp:revision>262</cp:revision>
  <dcterms:created xsi:type="dcterms:W3CDTF">2021-08-09T10:01:30Z</dcterms:created>
  <dcterms:modified xsi:type="dcterms:W3CDTF">2021-11-03T07:29:53Z</dcterms:modified>
</cp:coreProperties>
</file>