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80" r:id="rId14"/>
    <p:sldId id="273" r:id="rId15"/>
    <p:sldId id="277" r:id="rId16"/>
    <p:sldId id="278" r:id="rId17"/>
    <p:sldId id="279" r:id="rId18"/>
    <p:sldId id="267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B56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B56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B56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4882" y="431584"/>
            <a:ext cx="3459084" cy="612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33694" y="217600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557" y="0"/>
                </a:lnTo>
              </a:path>
            </a:pathLst>
          </a:custGeom>
          <a:ln w="38099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4942" y="566027"/>
            <a:ext cx="50821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64B56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bia.Iftikhar@nu.edu.p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3760" y="1033012"/>
            <a:ext cx="225933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75"/>
              </a:spcBef>
            </a:pPr>
            <a:r>
              <a:rPr sz="3200" spc="-5" dirty="0">
                <a:solidFill>
                  <a:srgbClr val="FDFBF6"/>
                </a:solidFill>
                <a:latin typeface="Times New Roman"/>
                <a:cs typeface="Times New Roman"/>
              </a:rPr>
              <a:t>Programming  Fundamental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096" y="4303945"/>
            <a:ext cx="1798320" cy="1415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2F2F2"/>
                </a:solidFill>
                <a:latin typeface="Times New Roman"/>
                <a:cs typeface="Times New Roman"/>
              </a:rPr>
              <a:t>Week</a:t>
            </a:r>
            <a:r>
              <a:rPr sz="1800" spc="-1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2F2F2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>
                <a:solidFill>
                  <a:srgbClr val="F2F2F2"/>
                </a:solidFill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</a:pPr>
            <a:r>
              <a:rPr sz="2000" spc="-5" dirty="0">
                <a:solidFill>
                  <a:srgbClr val="FDFBF6"/>
                </a:solidFill>
                <a:latin typeface="Times New Roman"/>
                <a:cs typeface="Times New Roman"/>
              </a:rPr>
              <a:t>Sobia</a:t>
            </a:r>
            <a:r>
              <a:rPr sz="2000" spc="-25" dirty="0">
                <a:solidFill>
                  <a:srgbClr val="FDFBF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DFBF6"/>
                </a:solidFill>
                <a:latin typeface="Times New Roman"/>
                <a:cs typeface="Times New Roman"/>
              </a:rPr>
              <a:t>Iftikhar</a:t>
            </a:r>
            <a:endParaRPr sz="2000" dirty="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1675"/>
              </a:spcBef>
            </a:pPr>
            <a:r>
              <a:rPr sz="1300" spc="-5" dirty="0">
                <a:solidFill>
                  <a:srgbClr val="FDFBF6"/>
                </a:solidFill>
                <a:latin typeface="Times New Roman"/>
                <a:cs typeface="Times New Roman"/>
                <a:hlinkClick r:id="rId3"/>
              </a:rPr>
              <a:t>Sobia.Iftikhar@nu.edu.pk</a:t>
            </a: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630" y="533400"/>
            <a:ext cx="11279505" cy="6122035"/>
            <a:chOff x="424882" y="431584"/>
            <a:chExt cx="11279505" cy="6122035"/>
          </a:xfrm>
        </p:grpSpPr>
        <p:sp>
          <p:nvSpPr>
            <p:cNvPr id="3" name="object 3"/>
            <p:cNvSpPr/>
            <p:nvPr/>
          </p:nvSpPr>
          <p:spPr>
            <a:xfrm>
              <a:off x="424882" y="431584"/>
              <a:ext cx="3459084" cy="612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3694" y="2176005"/>
              <a:ext cx="8770620" cy="0"/>
            </a:xfrm>
            <a:custGeom>
              <a:avLst/>
              <a:gdLst/>
              <a:ahLst/>
              <a:cxnLst/>
              <a:rect l="l" t="t" r="r" b="b"/>
              <a:pathLst>
                <a:path w="8770620">
                  <a:moveTo>
                    <a:pt x="0" y="0"/>
                  </a:moveTo>
                  <a:lnTo>
                    <a:pt x="8770557" y="0"/>
                  </a:lnTo>
                </a:path>
              </a:pathLst>
            </a:custGeom>
            <a:ln w="38099">
              <a:solidFill>
                <a:srgbClr val="79A8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587143" y="2541202"/>
            <a:ext cx="4985989" cy="4012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023" y="4410391"/>
            <a:ext cx="3448043" cy="733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113038" y="1295400"/>
            <a:ext cx="3060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0" dirty="0"/>
              <a:t>Pointers-Example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82" y="431584"/>
            <a:ext cx="11279505" cy="6122035"/>
            <a:chOff x="424882" y="431584"/>
            <a:chExt cx="11279505" cy="6122035"/>
          </a:xfrm>
        </p:grpSpPr>
        <p:sp>
          <p:nvSpPr>
            <p:cNvPr id="3" name="object 3"/>
            <p:cNvSpPr/>
            <p:nvPr/>
          </p:nvSpPr>
          <p:spPr>
            <a:xfrm>
              <a:off x="424882" y="431584"/>
              <a:ext cx="3459084" cy="612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3694" y="2176005"/>
              <a:ext cx="8770620" cy="0"/>
            </a:xfrm>
            <a:custGeom>
              <a:avLst/>
              <a:gdLst/>
              <a:ahLst/>
              <a:cxnLst/>
              <a:rect l="l" t="t" r="r" b="b"/>
              <a:pathLst>
                <a:path w="8770620">
                  <a:moveTo>
                    <a:pt x="0" y="0"/>
                  </a:moveTo>
                  <a:lnTo>
                    <a:pt x="8770557" y="0"/>
                  </a:lnTo>
                </a:path>
              </a:pathLst>
            </a:custGeom>
            <a:ln w="38099">
              <a:solidFill>
                <a:srgbClr val="79A8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19418" y="606444"/>
            <a:ext cx="3228340" cy="228600"/>
          </a:xfrm>
          <a:custGeom>
            <a:avLst/>
            <a:gdLst/>
            <a:ahLst/>
            <a:cxnLst/>
            <a:rect l="l" t="t" r="r" b="b"/>
            <a:pathLst>
              <a:path w="3228340" h="228600">
                <a:moveTo>
                  <a:pt x="3228168" y="228599"/>
                </a:moveTo>
                <a:lnTo>
                  <a:pt x="0" y="228599"/>
                </a:lnTo>
                <a:lnTo>
                  <a:pt x="0" y="0"/>
                </a:lnTo>
                <a:lnTo>
                  <a:pt x="3228168" y="0"/>
                </a:lnTo>
                <a:lnTo>
                  <a:pt x="3228168" y="228599"/>
                </a:lnTo>
                <a:close/>
              </a:path>
            </a:pathLst>
          </a:custGeom>
          <a:solidFill>
            <a:srgbClr val="F9F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4976" y="1273144"/>
            <a:ext cx="484188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4265D"/>
                </a:solidFill>
                <a:latin typeface="Arial"/>
                <a:cs typeface="Arial"/>
              </a:rPr>
              <a:t>Changing </a:t>
            </a:r>
            <a:r>
              <a:rPr sz="2800" b="1" spc="-20" dirty="0">
                <a:solidFill>
                  <a:srgbClr val="24265D"/>
                </a:solidFill>
                <a:latin typeface="Arial"/>
                <a:cs typeface="Arial"/>
              </a:rPr>
              <a:t>Value </a:t>
            </a:r>
            <a:r>
              <a:rPr sz="2800" b="1" spc="-5" dirty="0">
                <a:solidFill>
                  <a:srgbClr val="24265D"/>
                </a:solidFill>
                <a:latin typeface="Arial"/>
                <a:cs typeface="Arial"/>
              </a:rPr>
              <a:t>Pointed by</a:t>
            </a:r>
            <a:r>
              <a:rPr sz="2800" b="1" spc="-70" dirty="0">
                <a:solidFill>
                  <a:srgbClr val="24265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4265D"/>
                </a:solidFill>
                <a:latin typeface="Arial"/>
                <a:cs typeface="Arial"/>
              </a:rPr>
              <a:t>PointeR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7751" y="2585842"/>
            <a:ext cx="3434986" cy="1497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812412" y="4337943"/>
            <a:ext cx="39693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assigned the address of c to the pc pointer.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changed the value of c to 1. Since pc and the address of c is the same, *pc gives us 1.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2485361"/>
            <a:ext cx="3352800" cy="15981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61540" y="4337943"/>
            <a:ext cx="3987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assigned the address of c to the pc pointer.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changed *pc to 1 using *pc = 1;. Since pc and the address of c is the same, c will be equal to 1.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5082115" cy="69596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4495800"/>
            <a:ext cx="58928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52675"/>
            <a:ext cx="8439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1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Array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4438650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410200"/>
            <a:ext cx="1819275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236177"/>
            <a:ext cx="4914900" cy="3943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5943600"/>
            <a:ext cx="1866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7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Pointer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2590800"/>
            <a:ext cx="7696200" cy="92333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pointer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pointer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 Pointer</a:t>
            </a:r>
          </a:p>
        </p:txBody>
      </p:sp>
    </p:spTree>
    <p:extLst>
      <p:ext uri="{BB962C8B-B14F-4D97-AF65-F5344CB8AC3E}">
        <p14:creationId xmlns:p14="http://schemas.microsoft.com/office/powerpoint/2010/main" val="148737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82" y="431584"/>
            <a:ext cx="11279505" cy="6122035"/>
            <a:chOff x="424882" y="431584"/>
            <a:chExt cx="11279505" cy="6122035"/>
          </a:xfrm>
        </p:grpSpPr>
        <p:sp>
          <p:nvSpPr>
            <p:cNvPr id="3" name="object 3"/>
            <p:cNvSpPr/>
            <p:nvPr/>
          </p:nvSpPr>
          <p:spPr>
            <a:xfrm>
              <a:off x="424882" y="431584"/>
              <a:ext cx="3459084" cy="612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3694" y="2176005"/>
              <a:ext cx="8770620" cy="0"/>
            </a:xfrm>
            <a:custGeom>
              <a:avLst/>
              <a:gdLst/>
              <a:ahLst/>
              <a:cxnLst/>
              <a:rect l="l" t="t" r="r" b="b"/>
              <a:pathLst>
                <a:path w="8770620">
                  <a:moveTo>
                    <a:pt x="0" y="0"/>
                  </a:moveTo>
                  <a:lnTo>
                    <a:pt x="8770557" y="0"/>
                  </a:lnTo>
                </a:path>
              </a:pathLst>
            </a:custGeom>
            <a:ln w="38099">
              <a:solidFill>
                <a:srgbClr val="79A8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19418" y="606444"/>
            <a:ext cx="3228340" cy="228600"/>
          </a:xfrm>
          <a:custGeom>
            <a:avLst/>
            <a:gdLst/>
            <a:ahLst/>
            <a:cxnLst/>
            <a:rect l="l" t="t" r="r" b="b"/>
            <a:pathLst>
              <a:path w="3228340" h="228600">
                <a:moveTo>
                  <a:pt x="3228168" y="228599"/>
                </a:moveTo>
                <a:lnTo>
                  <a:pt x="0" y="228599"/>
                </a:lnTo>
                <a:lnTo>
                  <a:pt x="0" y="0"/>
                </a:lnTo>
                <a:lnTo>
                  <a:pt x="3228168" y="0"/>
                </a:lnTo>
                <a:lnTo>
                  <a:pt x="3228168" y="228599"/>
                </a:lnTo>
                <a:close/>
              </a:path>
            </a:pathLst>
          </a:custGeom>
          <a:solidFill>
            <a:srgbClr val="F9F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4976" y="1273144"/>
            <a:ext cx="484188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solidFill>
                  <a:srgbClr val="24265D"/>
                </a:solidFill>
                <a:latin typeface="Arial"/>
                <a:cs typeface="Arial"/>
              </a:rPr>
              <a:t>Null Pointer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2428315"/>
            <a:ext cx="8884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null pointer means it is not pointing to anything. If, there is no address that is assigned to a pointer, then set it to null.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type, i.e., int *, char * each have a null pointer value.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104" y="3705288"/>
            <a:ext cx="3124200" cy="828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976" y="4887606"/>
            <a:ext cx="1581150" cy="666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54060" y="355897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printf(" C Programming");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*p = NULL; // ptr is a NULL pointer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printf("\n The value of pointer is: %x ", p);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231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82" y="431584"/>
            <a:ext cx="11279505" cy="6122035"/>
            <a:chOff x="424882" y="431584"/>
            <a:chExt cx="11279505" cy="6122035"/>
          </a:xfrm>
        </p:grpSpPr>
        <p:sp>
          <p:nvSpPr>
            <p:cNvPr id="3" name="object 3"/>
            <p:cNvSpPr/>
            <p:nvPr/>
          </p:nvSpPr>
          <p:spPr>
            <a:xfrm>
              <a:off x="424882" y="431584"/>
              <a:ext cx="3459084" cy="612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3694" y="2176005"/>
              <a:ext cx="8770620" cy="0"/>
            </a:xfrm>
            <a:custGeom>
              <a:avLst/>
              <a:gdLst/>
              <a:ahLst/>
              <a:cxnLst/>
              <a:rect l="l" t="t" r="r" b="b"/>
              <a:pathLst>
                <a:path w="8770620">
                  <a:moveTo>
                    <a:pt x="0" y="0"/>
                  </a:moveTo>
                  <a:lnTo>
                    <a:pt x="8770557" y="0"/>
                  </a:lnTo>
                </a:path>
              </a:pathLst>
            </a:custGeom>
            <a:ln w="38099">
              <a:solidFill>
                <a:srgbClr val="79A8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19418" y="606444"/>
            <a:ext cx="3228340" cy="228600"/>
          </a:xfrm>
          <a:custGeom>
            <a:avLst/>
            <a:gdLst/>
            <a:ahLst/>
            <a:cxnLst/>
            <a:rect l="l" t="t" r="r" b="b"/>
            <a:pathLst>
              <a:path w="3228340" h="228600">
                <a:moveTo>
                  <a:pt x="3228168" y="228599"/>
                </a:moveTo>
                <a:lnTo>
                  <a:pt x="0" y="228599"/>
                </a:lnTo>
                <a:lnTo>
                  <a:pt x="0" y="0"/>
                </a:lnTo>
                <a:lnTo>
                  <a:pt x="3228168" y="0"/>
                </a:lnTo>
                <a:lnTo>
                  <a:pt x="3228168" y="228599"/>
                </a:lnTo>
                <a:close/>
              </a:path>
            </a:pathLst>
          </a:custGeom>
          <a:solidFill>
            <a:srgbClr val="F9F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4976" y="1273144"/>
            <a:ext cx="484188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solidFill>
                  <a:srgbClr val="24265D"/>
                </a:solidFill>
                <a:latin typeface="Arial"/>
                <a:cs typeface="Arial"/>
              </a:rPr>
              <a:t>Void Pointer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2428315"/>
            <a:ext cx="8884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void pointer is nothing but the one who does not have any data type with it. It is also called as a general purpose pointer. It can hold the addresses of any data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762" y="3345430"/>
            <a:ext cx="1943100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991888"/>
            <a:ext cx="5591175" cy="17430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63742" y="371358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a = 10;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void *ptr = &amp;a;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printf("%d", *(int *)ptr);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65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82" y="431584"/>
            <a:ext cx="11279505" cy="6122035"/>
            <a:chOff x="424882" y="431584"/>
            <a:chExt cx="11279505" cy="6122035"/>
          </a:xfrm>
        </p:grpSpPr>
        <p:sp>
          <p:nvSpPr>
            <p:cNvPr id="3" name="object 3"/>
            <p:cNvSpPr/>
            <p:nvPr/>
          </p:nvSpPr>
          <p:spPr>
            <a:xfrm>
              <a:off x="424882" y="431584"/>
              <a:ext cx="3459084" cy="612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3694" y="2176005"/>
              <a:ext cx="8770620" cy="0"/>
            </a:xfrm>
            <a:custGeom>
              <a:avLst/>
              <a:gdLst/>
              <a:ahLst/>
              <a:cxnLst/>
              <a:rect l="l" t="t" r="r" b="b"/>
              <a:pathLst>
                <a:path w="8770620">
                  <a:moveTo>
                    <a:pt x="0" y="0"/>
                  </a:moveTo>
                  <a:lnTo>
                    <a:pt x="8770557" y="0"/>
                  </a:lnTo>
                </a:path>
              </a:pathLst>
            </a:custGeom>
            <a:ln w="38099">
              <a:solidFill>
                <a:srgbClr val="79A8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19418" y="606444"/>
            <a:ext cx="3228340" cy="228600"/>
          </a:xfrm>
          <a:custGeom>
            <a:avLst/>
            <a:gdLst/>
            <a:ahLst/>
            <a:cxnLst/>
            <a:rect l="l" t="t" r="r" b="b"/>
            <a:pathLst>
              <a:path w="3228340" h="228600">
                <a:moveTo>
                  <a:pt x="3228168" y="228599"/>
                </a:moveTo>
                <a:lnTo>
                  <a:pt x="0" y="228599"/>
                </a:lnTo>
                <a:lnTo>
                  <a:pt x="0" y="0"/>
                </a:lnTo>
                <a:lnTo>
                  <a:pt x="3228168" y="0"/>
                </a:lnTo>
                <a:lnTo>
                  <a:pt x="3228168" y="228599"/>
                </a:lnTo>
                <a:close/>
              </a:path>
            </a:pathLst>
          </a:custGeom>
          <a:solidFill>
            <a:srgbClr val="F9F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4976" y="1273144"/>
            <a:ext cx="484188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solidFill>
                  <a:srgbClr val="24265D"/>
                </a:solidFill>
                <a:latin typeface="Arial"/>
                <a:cs typeface="Arial"/>
              </a:rPr>
              <a:t>Null Pointer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2428315"/>
            <a:ext cx="8884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null pointer means it is not pointing to anything. If, there is no address that is assigned to a pointer, then set it to null.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type, i.e., int *, char * each have a null pointer value.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104" y="3705288"/>
            <a:ext cx="3124200" cy="828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976" y="4887606"/>
            <a:ext cx="1581150" cy="666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326" y="3640639"/>
            <a:ext cx="39624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7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4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718" y="566027"/>
            <a:ext cx="8420100" cy="13601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315"/>
              </a:spcBef>
            </a:pPr>
            <a:r>
              <a:rPr spc="-5" dirty="0"/>
              <a:t>gets &amp; puts </a:t>
            </a:r>
            <a:r>
              <a:rPr spc="-10" dirty="0"/>
              <a:t>with </a:t>
            </a:r>
            <a:r>
              <a:rPr spc="-5" dirty="0"/>
              <a:t>array </a:t>
            </a:r>
            <a:r>
              <a:rPr spc="-15" dirty="0"/>
              <a:t>structure  </a:t>
            </a:r>
            <a:r>
              <a:rPr spc="-10" dirty="0"/>
              <a:t>in</a:t>
            </a:r>
            <a:r>
              <a:rPr spc="-20" dirty="0"/>
              <a:t> </a:t>
            </a:r>
            <a:r>
              <a:rPr spc="-5"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199447" y="1921171"/>
            <a:ext cx="5734038" cy="493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9337" y="2268532"/>
            <a:ext cx="4248141" cy="3743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718" y="566027"/>
            <a:ext cx="5604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Nested structure in</a:t>
            </a:r>
            <a:r>
              <a:rPr spc="-95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1609721" y="2366380"/>
            <a:ext cx="2647944" cy="2771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7140" y="2238370"/>
            <a:ext cx="4381491" cy="4619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718" y="566027"/>
            <a:ext cx="4380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Nested</a:t>
            </a:r>
            <a:r>
              <a:rPr spc="-6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405149" y="2476499"/>
            <a:ext cx="8213725" cy="1028700"/>
          </a:xfrm>
          <a:custGeom>
            <a:avLst/>
            <a:gdLst/>
            <a:ahLst/>
            <a:cxnLst/>
            <a:rect l="l" t="t" r="r" b="b"/>
            <a:pathLst>
              <a:path w="8213725" h="1028700">
                <a:moveTo>
                  <a:pt x="1840357" y="525780"/>
                </a:moveTo>
                <a:lnTo>
                  <a:pt x="338162" y="525780"/>
                </a:lnTo>
                <a:lnTo>
                  <a:pt x="338162" y="678180"/>
                </a:lnTo>
                <a:lnTo>
                  <a:pt x="1840357" y="678180"/>
                </a:lnTo>
                <a:lnTo>
                  <a:pt x="1840357" y="525780"/>
                </a:lnTo>
                <a:close/>
              </a:path>
              <a:path w="8213725" h="1028700">
                <a:moveTo>
                  <a:pt x="3174847" y="175260"/>
                </a:moveTo>
                <a:lnTo>
                  <a:pt x="338162" y="175260"/>
                </a:lnTo>
                <a:lnTo>
                  <a:pt x="338162" y="327660"/>
                </a:lnTo>
                <a:lnTo>
                  <a:pt x="3174847" y="327660"/>
                </a:lnTo>
                <a:lnTo>
                  <a:pt x="3174847" y="175260"/>
                </a:lnTo>
                <a:close/>
              </a:path>
              <a:path w="8213725" h="1028700">
                <a:moveTo>
                  <a:pt x="3647744" y="701040"/>
                </a:moveTo>
                <a:lnTo>
                  <a:pt x="20066" y="701040"/>
                </a:lnTo>
                <a:lnTo>
                  <a:pt x="20066" y="853440"/>
                </a:lnTo>
                <a:lnTo>
                  <a:pt x="3647744" y="853440"/>
                </a:lnTo>
                <a:lnTo>
                  <a:pt x="3647744" y="701040"/>
                </a:lnTo>
                <a:close/>
              </a:path>
              <a:path w="8213725" h="1028700">
                <a:moveTo>
                  <a:pt x="3650653" y="876300"/>
                </a:moveTo>
                <a:lnTo>
                  <a:pt x="0" y="876300"/>
                </a:lnTo>
                <a:lnTo>
                  <a:pt x="0" y="1028700"/>
                </a:lnTo>
                <a:lnTo>
                  <a:pt x="3650653" y="1028700"/>
                </a:lnTo>
                <a:lnTo>
                  <a:pt x="3650653" y="876300"/>
                </a:lnTo>
                <a:close/>
              </a:path>
              <a:path w="8213725" h="1028700">
                <a:moveTo>
                  <a:pt x="8213293" y="350520"/>
                </a:moveTo>
                <a:lnTo>
                  <a:pt x="32880" y="350520"/>
                </a:lnTo>
                <a:lnTo>
                  <a:pt x="32880" y="502920"/>
                </a:lnTo>
                <a:lnTo>
                  <a:pt x="8213293" y="502920"/>
                </a:lnTo>
                <a:lnTo>
                  <a:pt x="8213293" y="350520"/>
                </a:lnTo>
                <a:close/>
              </a:path>
              <a:path w="8213725" h="1028700">
                <a:moveTo>
                  <a:pt x="8213293" y="0"/>
                </a:moveTo>
                <a:lnTo>
                  <a:pt x="32880" y="0"/>
                </a:lnTo>
                <a:lnTo>
                  <a:pt x="32880" y="152400"/>
                </a:lnTo>
                <a:lnTo>
                  <a:pt x="8213293" y="152400"/>
                </a:lnTo>
                <a:lnTo>
                  <a:pt x="8213293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2460" y="2435854"/>
            <a:ext cx="8227695" cy="2210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0543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50520" algn="l"/>
                <a:tab pos="351155" algn="l"/>
              </a:tabLst>
            </a:pP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structure in </a:t>
            </a:r>
            <a:r>
              <a:rPr spc="1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7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nothing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structure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structure. </a:t>
            </a:r>
            <a:r>
              <a:rPr spc="3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pc="6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declared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spc="6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pc="8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spc="-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spc="-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spc="-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spc="-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-305435">
              <a:lnSpc>
                <a:spcPct val="114999"/>
              </a:lnSpc>
              <a:buFont typeface="Arial"/>
              <a:buChar char="●"/>
              <a:tabLst>
                <a:tab pos="350520" algn="l"/>
                <a:tab pos="351155" algn="l"/>
              </a:tabLst>
            </a:pPr>
            <a:r>
              <a:rPr spc="7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variables </a:t>
            </a:r>
            <a:r>
              <a:rPr spc="6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 pointer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6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4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pc="6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 </a:t>
            </a:r>
            <a:r>
              <a:rPr spc="6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6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-13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-31877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350520" algn="l"/>
                <a:tab pos="351155" algn="l"/>
              </a:tabLst>
            </a:pP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-33845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350520" algn="l"/>
                <a:tab pos="351155" algn="l"/>
              </a:tabLst>
            </a:pP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2143" y="276116"/>
            <a:ext cx="3102557" cy="607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9495" y="2066590"/>
            <a:ext cx="1876425" cy="1082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105"/>
              </a:spcBef>
            </a:pPr>
            <a:r>
              <a:rPr sz="3400" spc="-10" dirty="0"/>
              <a:t>Nested  structure</a:t>
            </a:r>
            <a:endParaRPr sz="3400"/>
          </a:p>
        </p:txBody>
      </p:sp>
      <p:sp>
        <p:nvSpPr>
          <p:cNvPr id="5" name="object 5"/>
          <p:cNvSpPr/>
          <p:nvPr/>
        </p:nvSpPr>
        <p:spPr>
          <a:xfrm>
            <a:off x="3305018" y="2438395"/>
            <a:ext cx="2628894" cy="2930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3449" y="449776"/>
            <a:ext cx="5766935" cy="64082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2195" y="276116"/>
            <a:ext cx="3392804" cy="6070600"/>
            <a:chOff x="8562195" y="276116"/>
            <a:chExt cx="3392804" cy="6070600"/>
          </a:xfrm>
        </p:grpSpPr>
        <p:sp>
          <p:nvSpPr>
            <p:cNvPr id="3" name="object 3"/>
            <p:cNvSpPr/>
            <p:nvPr/>
          </p:nvSpPr>
          <p:spPr>
            <a:xfrm>
              <a:off x="8852143" y="276116"/>
              <a:ext cx="3102557" cy="607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62195" y="2467808"/>
              <a:ext cx="1981835" cy="274320"/>
            </a:xfrm>
            <a:custGeom>
              <a:avLst/>
              <a:gdLst/>
              <a:ahLst/>
              <a:cxnLst/>
              <a:rect l="l" t="t" r="r" b="b"/>
              <a:pathLst>
                <a:path w="1981834" h="274319">
                  <a:moveTo>
                    <a:pt x="1981719" y="274319"/>
                  </a:moveTo>
                  <a:lnTo>
                    <a:pt x="0" y="274319"/>
                  </a:lnTo>
                  <a:lnTo>
                    <a:pt x="0" y="0"/>
                  </a:lnTo>
                  <a:lnTo>
                    <a:pt x="1981719" y="0"/>
                  </a:lnTo>
                  <a:lnTo>
                    <a:pt x="1981719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549495" y="2445964"/>
            <a:ext cx="200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4265D"/>
                </a:solidFill>
                <a:latin typeface="Arial"/>
                <a:cs typeface="Arial"/>
              </a:rPr>
              <a:t>Passing structs</a:t>
            </a:r>
            <a:r>
              <a:rPr sz="1800" b="1" spc="-90" dirty="0">
                <a:solidFill>
                  <a:srgbClr val="242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4265D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195" y="2879287"/>
            <a:ext cx="1028700" cy="274320"/>
          </a:xfrm>
          <a:prstGeom prst="rect">
            <a:avLst/>
          </a:prstGeom>
          <a:solidFill>
            <a:srgbClr val="F9F9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dirty="0">
                <a:solidFill>
                  <a:srgbClr val="24265D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62195" y="3261896"/>
          <a:ext cx="2983864" cy="89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055">
                <a:tc gridSpan="4">
                  <a:txBody>
                    <a:bodyPr/>
                    <a:lstStyle/>
                    <a:p>
                      <a:pPr>
                        <a:lnSpc>
                          <a:spcPts val="1565"/>
                        </a:lnSpc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struct variables 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as arguments to</a:t>
                      </a:r>
                      <a:r>
                        <a:rPr sz="13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function. </a:t>
                      </a:r>
                      <a:r>
                        <a:rPr sz="1350" spc="-4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will learn to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3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struct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D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function with the help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of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DF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Bef>
                          <a:spcPts val="3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examples.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9F9FB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DF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3024" y="54072"/>
            <a:ext cx="232727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972819" indent="-14795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struct student {  char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name[50];  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age;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};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// 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prototype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void </a:t>
            </a:r>
            <a:r>
              <a:rPr sz="1400" spc="-5" dirty="0">
                <a:latin typeface="Arial"/>
                <a:cs typeface="Arial"/>
              </a:rPr>
              <a:t>display(struct </a:t>
            </a:r>
            <a:r>
              <a:rPr sz="1400" dirty="0">
                <a:latin typeface="Arial"/>
                <a:cs typeface="Arial"/>
              </a:rPr>
              <a:t>student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s);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int </a:t>
            </a:r>
            <a:r>
              <a:rPr sz="1400" dirty="0">
                <a:latin typeface="Arial"/>
                <a:cs typeface="Arial"/>
              </a:rPr>
              <a:t>main()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</a:p>
          <a:p>
            <a:pPr marL="16002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struct student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s1;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0776" y="2401028"/>
            <a:ext cx="1731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printf("Enter name: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");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776" y="2827747"/>
            <a:ext cx="3943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// </a:t>
            </a:r>
            <a:r>
              <a:rPr sz="1400" dirty="0">
                <a:latin typeface="Arial"/>
                <a:cs typeface="Arial"/>
              </a:rPr>
              <a:t>read string </a:t>
            </a:r>
            <a:r>
              <a:rPr sz="1400" spc="-5" dirty="0">
                <a:latin typeface="Arial"/>
                <a:cs typeface="Arial"/>
              </a:rPr>
              <a:t>input from the user until \n is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entered</a:t>
            </a:r>
            <a:endParaRPr sz="1400" dirty="0">
              <a:latin typeface="Arial"/>
              <a:cs typeface="Arial"/>
            </a:endParaRPr>
          </a:p>
          <a:p>
            <a:pPr marL="12700" marR="16179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// \n is discarded  </a:t>
            </a:r>
            <a:r>
              <a:rPr sz="1400" dirty="0">
                <a:latin typeface="Arial"/>
                <a:cs typeface="Arial"/>
              </a:rPr>
              <a:t>scanf("%[^\n]%*c",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s1.name);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024" y="3681185"/>
            <a:ext cx="3658870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1764664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printf("Enter age: ");  </a:t>
            </a:r>
            <a:r>
              <a:rPr sz="1400" dirty="0">
                <a:latin typeface="Arial"/>
                <a:cs typeface="Arial"/>
              </a:rPr>
              <a:t>scanf("%d",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&amp;s1.age);</a:t>
            </a:r>
            <a:endParaRPr sz="1400">
              <a:latin typeface="Arial"/>
              <a:cs typeface="Arial"/>
            </a:endParaRPr>
          </a:p>
          <a:p>
            <a:pPr marL="160020" marR="5080">
              <a:lnSpc>
                <a:spcPct val="200000"/>
              </a:lnSpc>
            </a:pPr>
            <a:r>
              <a:rPr sz="1400" spc="-5" dirty="0">
                <a:latin typeface="Arial"/>
                <a:cs typeface="Arial"/>
              </a:rPr>
              <a:t>display(s1); // passing </a:t>
            </a:r>
            <a:r>
              <a:rPr sz="1400" dirty="0">
                <a:latin typeface="Arial"/>
                <a:cs typeface="Arial"/>
              </a:rPr>
              <a:t>struct </a:t>
            </a:r>
            <a:r>
              <a:rPr sz="1400" spc="-5" dirty="0">
                <a:latin typeface="Arial"/>
                <a:cs typeface="Arial"/>
              </a:rPr>
              <a:t>as an argument  </a:t>
            </a:r>
            <a:r>
              <a:rPr sz="1400" dirty="0">
                <a:latin typeface="Arial"/>
                <a:cs typeface="Arial"/>
              </a:rPr>
              <a:t>return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60020" marR="756920" indent="-14795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void </a:t>
            </a:r>
            <a:r>
              <a:rPr sz="1400" spc="-5" dirty="0">
                <a:latin typeface="Arial"/>
                <a:cs typeface="Arial"/>
              </a:rPr>
              <a:t>display(struct </a:t>
            </a:r>
            <a:r>
              <a:rPr sz="1400" dirty="0">
                <a:latin typeface="Arial"/>
                <a:cs typeface="Arial"/>
              </a:rPr>
              <a:t>student s) {  </a:t>
            </a:r>
            <a:r>
              <a:rPr sz="1400" spc="-5" dirty="0">
                <a:latin typeface="Arial"/>
                <a:cs typeface="Arial"/>
              </a:rPr>
              <a:t>printf("\nDisplaying information\n");  printf("Name: %s",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s.name);</a:t>
            </a:r>
            <a:endParaRPr sz="14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printf("\nAge: %d",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s.age);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2143" y="276116"/>
            <a:ext cx="3102557" cy="607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62195" y="1942027"/>
            <a:ext cx="2197735" cy="274320"/>
          </a:xfrm>
          <a:prstGeom prst="rect">
            <a:avLst/>
          </a:prstGeom>
          <a:solidFill>
            <a:srgbClr val="F9F9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solidFill>
                  <a:srgbClr val="24265D"/>
                </a:solidFill>
                <a:latin typeface="Arial"/>
                <a:cs typeface="Arial"/>
              </a:rPr>
              <a:t>Return struct </a:t>
            </a:r>
            <a:r>
              <a:rPr sz="1800" b="1" dirty="0">
                <a:solidFill>
                  <a:srgbClr val="24265D"/>
                </a:solidFill>
                <a:latin typeface="Arial"/>
                <a:cs typeface="Arial"/>
              </a:rPr>
              <a:t>from</a:t>
            </a:r>
            <a:r>
              <a:rPr sz="1800" b="1" spc="-95" dirty="0">
                <a:solidFill>
                  <a:srgbClr val="242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4265D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195" y="2353506"/>
            <a:ext cx="901700" cy="274320"/>
          </a:xfrm>
          <a:prstGeom prst="rect">
            <a:avLst/>
          </a:prstGeom>
          <a:solidFill>
            <a:srgbClr val="F9F9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dirty="0">
                <a:solidFill>
                  <a:srgbClr val="24265D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62195" y="3261896"/>
          <a:ext cx="2983864" cy="89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055">
                <a:tc gridSpan="4">
                  <a:txBody>
                    <a:bodyPr/>
                    <a:lstStyle/>
                    <a:p>
                      <a:pPr>
                        <a:lnSpc>
                          <a:spcPts val="1565"/>
                        </a:lnSpc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struct variables 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as arguments to</a:t>
                      </a:r>
                      <a:r>
                        <a:rPr sz="13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function. </a:t>
                      </a:r>
                      <a:r>
                        <a:rPr sz="1350" spc="-4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will learn to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3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struct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D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function with the help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of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DF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Bef>
                          <a:spcPts val="3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examples.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9F9FB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DF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024" y="54072"/>
            <a:ext cx="244602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struct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student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550" marR="1042669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char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name[50];  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age;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// 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prototype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struct student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getInformation();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24" y="1974308"/>
            <a:ext cx="14776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main()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struct student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24" y="2827747"/>
            <a:ext cx="2955925" cy="407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 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getInformation();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0955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printf("\nDisplaying information\n");  printf("Name: %s",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s.name);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printf("\nRoll: %d",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s.age);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return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struct student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getInformation()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struct student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s1;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printf("Enter name: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");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scanf ("%[^\n]%*c",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s1.name);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11125" marR="111125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printf("Enter age: ");  </a:t>
            </a:r>
            <a:r>
              <a:rPr sz="1400" dirty="0">
                <a:latin typeface="Arial"/>
                <a:cs typeface="Arial"/>
              </a:rPr>
              <a:t>scanf("%d",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&amp;s1.age);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return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s1;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718" y="566027"/>
            <a:ext cx="2441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Pointers?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418" y="2476494"/>
            <a:ext cx="8208645" cy="203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pointer is </a:t>
            </a:r>
            <a:r>
              <a:rPr sz="1200" dirty="0">
                <a:latin typeface="Arial"/>
                <a:cs typeface="Arial"/>
              </a:rPr>
              <a:t>a variable </a:t>
            </a:r>
            <a:r>
              <a:rPr sz="1200" spc="-5" dirty="0">
                <a:latin typeface="Arial"/>
                <a:cs typeface="Arial"/>
              </a:rPr>
              <a:t>whose </a:t>
            </a:r>
            <a:r>
              <a:rPr sz="1200" dirty="0">
                <a:latin typeface="Arial"/>
                <a:cs typeface="Arial"/>
              </a:rPr>
              <a:t>value </a:t>
            </a:r>
            <a:r>
              <a:rPr sz="1200" spc="-5" dirty="0">
                <a:latin typeface="Arial"/>
                <a:cs typeface="Arial"/>
              </a:rPr>
              <a:t>is the address of another </a:t>
            </a:r>
            <a:r>
              <a:rPr sz="1200" dirty="0">
                <a:latin typeface="Arial"/>
                <a:cs typeface="Arial"/>
              </a:rPr>
              <a:t>variable, </a:t>
            </a:r>
            <a:r>
              <a:rPr sz="1200" spc="-5" dirty="0">
                <a:latin typeface="Arial"/>
                <a:cs typeface="Arial"/>
              </a:rPr>
              <a:t>i.e., direct address of the </a:t>
            </a:r>
            <a:r>
              <a:rPr sz="1200" dirty="0">
                <a:latin typeface="Arial"/>
                <a:cs typeface="Arial"/>
              </a:rPr>
              <a:t>memory </a:t>
            </a:r>
            <a:r>
              <a:rPr sz="1200" spc="-5" dirty="0">
                <a:latin typeface="Arial"/>
                <a:cs typeface="Arial"/>
              </a:rPr>
              <a:t>location. Like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9418" y="2679491"/>
            <a:ext cx="6209665" cy="182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latin typeface="Arial"/>
                <a:cs typeface="Arial"/>
              </a:rPr>
              <a:t>variable </a:t>
            </a:r>
            <a:r>
              <a:rPr sz="1200" spc="-5" dirty="0">
                <a:latin typeface="Arial"/>
                <a:cs typeface="Arial"/>
              </a:rPr>
              <a:t>or </a:t>
            </a:r>
            <a:r>
              <a:rPr sz="1200" dirty="0">
                <a:latin typeface="Arial"/>
                <a:cs typeface="Arial"/>
              </a:rPr>
              <a:t>constant, you must </a:t>
            </a:r>
            <a:r>
              <a:rPr sz="1200" spc="-5" dirty="0">
                <a:latin typeface="Arial"/>
                <a:cs typeface="Arial"/>
              </a:rPr>
              <a:t>declare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pointer before using it to </a:t>
            </a:r>
            <a:r>
              <a:rPr sz="1200" dirty="0">
                <a:latin typeface="Arial"/>
                <a:cs typeface="Arial"/>
              </a:rPr>
              <a:t>store </a:t>
            </a:r>
            <a:r>
              <a:rPr sz="1200" spc="-5" dirty="0">
                <a:latin typeface="Arial"/>
                <a:cs typeface="Arial"/>
              </a:rPr>
              <a:t>any </a:t>
            </a:r>
            <a:r>
              <a:rPr sz="1200" dirty="0">
                <a:latin typeface="Arial"/>
                <a:cs typeface="Arial"/>
              </a:rPr>
              <a:t>variable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191000"/>
            <a:ext cx="3040811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429000"/>
            <a:ext cx="5360356" cy="6557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718" y="566027"/>
            <a:ext cx="2145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pointers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0" y="2725345"/>
            <a:ext cx="4333866" cy="2476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5410200"/>
            <a:ext cx="3371843" cy="771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FB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770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Schoolbook Uralic</vt:lpstr>
      <vt:lpstr>Times New Roman</vt:lpstr>
      <vt:lpstr>Office Theme</vt:lpstr>
      <vt:lpstr>Programming  Fundamental</vt:lpstr>
      <vt:lpstr>gets &amp; puts with array structure  in c</vt:lpstr>
      <vt:lpstr>Nested structure in C</vt:lpstr>
      <vt:lpstr>Nested structure</vt:lpstr>
      <vt:lpstr>Nested  structure</vt:lpstr>
      <vt:lpstr>PowerPoint Presentation</vt:lpstr>
      <vt:lpstr>PowerPoint Presentation</vt:lpstr>
      <vt:lpstr>Pointers?</vt:lpstr>
      <vt:lpstr>pointers</vt:lpstr>
      <vt:lpstr>PowerPoint Presentation</vt:lpstr>
      <vt:lpstr>PowerPoint Presentation</vt:lpstr>
      <vt:lpstr>Example</vt:lpstr>
      <vt:lpstr>Pointer Array </vt:lpstr>
      <vt:lpstr>Types of Pointer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PF-Week 12</dc:title>
  <dc:creator>Administrator</dc:creator>
  <cp:lastModifiedBy>Sobia Princess</cp:lastModifiedBy>
  <cp:revision>11</cp:revision>
  <dcterms:created xsi:type="dcterms:W3CDTF">2021-12-04T02:37:50Z</dcterms:created>
  <dcterms:modified xsi:type="dcterms:W3CDTF">2021-12-06T10:03:24Z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2021-12-04T00:00:00Z</vt:filetime>
  </property>
</Properties>
</file>