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8" r:id="rId4"/>
    <p:sldId id="259" r:id="rId5"/>
    <p:sldId id="260" r:id="rId6"/>
    <p:sldId id="261" r:id="rId7"/>
    <p:sldId id="296" r:id="rId8"/>
    <p:sldId id="297" r:id="rId9"/>
    <p:sldId id="298" r:id="rId10"/>
    <p:sldId id="300" r:id="rId11"/>
    <p:sldId id="263" r:id="rId12"/>
    <p:sldId id="302" r:id="rId13"/>
    <p:sldId id="299" r:id="rId14"/>
    <p:sldId id="264" r:id="rId15"/>
    <p:sldId id="266" r:id="rId16"/>
    <p:sldId id="283" r:id="rId17"/>
    <p:sldId id="284" r:id="rId18"/>
    <p:sldId id="286" r:id="rId19"/>
    <p:sldId id="294" r:id="rId20"/>
    <p:sldId id="270" r:id="rId21"/>
    <p:sldId id="295" r:id="rId22"/>
    <p:sldId id="308" r:id="rId23"/>
    <p:sldId id="301" r:id="rId24"/>
    <p:sldId id="303" r:id="rId25"/>
    <p:sldId id="304" r:id="rId26"/>
    <p:sldId id="305" r:id="rId27"/>
    <p:sldId id="306" r:id="rId28"/>
    <p:sldId id="307" r:id="rId29"/>
    <p:sldId id="309" r:id="rId30"/>
    <p:sldId id="310" r:id="rId31"/>
    <p:sldId id="311" r:id="rId32"/>
    <p:sldId id="312" r:id="rId33"/>
    <p:sldId id="313" r:id="rId34"/>
    <p:sldId id="314" r:id="rId35"/>
    <p:sldId id="315" r:id="rId36"/>
    <p:sldId id="320" r:id="rId37"/>
    <p:sldId id="321" r:id="rId38"/>
    <p:sldId id="316" r:id="rId39"/>
    <p:sldId id="322" r:id="rId40"/>
    <p:sldId id="318" r:id="rId41"/>
    <p:sldId id="319" r:id="rId42"/>
    <p:sldId id="267"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5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20935B-FD07-4EFA-B33B-96F080357E45}" type="datetimeFigureOut">
              <a:rPr lang="en-US" smtClean="0"/>
              <a:t>12/14/2021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054EE06-2B09-4D59-B691-673D22369421}" type="slidenum">
              <a:rPr lang="en-US" smtClean="0"/>
              <a:t>‹#›</a:t>
            </a:fld>
            <a:endParaRPr lang="en-US"/>
          </a:p>
        </p:txBody>
      </p:sp>
    </p:spTree>
    <p:extLst>
      <p:ext uri="{BB962C8B-B14F-4D97-AF65-F5344CB8AC3E}">
        <p14:creationId xmlns:p14="http://schemas.microsoft.com/office/powerpoint/2010/main" val="231847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54EE06-2B09-4D59-B691-673D22369421}" type="slidenum">
              <a:rPr lang="en-US" smtClean="0"/>
              <a:t>22</a:t>
            </a:fld>
            <a:endParaRPr lang="en-US"/>
          </a:p>
        </p:txBody>
      </p:sp>
    </p:spTree>
    <p:extLst>
      <p:ext uri="{BB962C8B-B14F-4D97-AF65-F5344CB8AC3E}">
        <p14:creationId xmlns:p14="http://schemas.microsoft.com/office/powerpoint/2010/main" val="427902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75" y="6857986"/>
                </a:moveTo>
                <a:lnTo>
                  <a:pt x="0" y="6857986"/>
                </a:lnTo>
                <a:lnTo>
                  <a:pt x="0" y="0"/>
                </a:lnTo>
                <a:lnTo>
                  <a:pt x="12191975" y="0"/>
                </a:lnTo>
                <a:lnTo>
                  <a:pt x="12191975" y="6857986"/>
                </a:lnTo>
                <a:close/>
              </a:path>
            </a:pathLst>
          </a:custGeom>
          <a:solidFill>
            <a:srgbClr val="FDFBF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75" y="6857986"/>
                </a:moveTo>
                <a:lnTo>
                  <a:pt x="0" y="6857986"/>
                </a:lnTo>
                <a:lnTo>
                  <a:pt x="0" y="0"/>
                </a:lnTo>
                <a:lnTo>
                  <a:pt x="12191975" y="0"/>
                </a:lnTo>
                <a:lnTo>
                  <a:pt x="12191975" y="6857986"/>
                </a:lnTo>
                <a:close/>
              </a:path>
            </a:pathLst>
          </a:custGeom>
          <a:solidFill>
            <a:srgbClr val="FDFBF6"/>
          </a:solidFill>
        </p:spPr>
        <p:txBody>
          <a:bodyPr wrap="square" lIns="0" tIns="0" rIns="0" bIns="0" rtlCol="0"/>
          <a:lstStyle/>
          <a:p>
            <a:endParaRPr/>
          </a:p>
        </p:txBody>
      </p:sp>
      <p:sp>
        <p:nvSpPr>
          <p:cNvPr id="17" name="bg object 17"/>
          <p:cNvSpPr/>
          <p:nvPr/>
        </p:nvSpPr>
        <p:spPr>
          <a:xfrm>
            <a:off x="424882" y="431584"/>
            <a:ext cx="3459084" cy="6121999"/>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2933694" y="2176005"/>
            <a:ext cx="8770620" cy="0"/>
          </a:xfrm>
          <a:custGeom>
            <a:avLst/>
            <a:gdLst/>
            <a:ahLst/>
            <a:cxnLst/>
            <a:rect l="l" t="t" r="r" b="b"/>
            <a:pathLst>
              <a:path w="8770620">
                <a:moveTo>
                  <a:pt x="0" y="0"/>
                </a:moveTo>
                <a:lnTo>
                  <a:pt x="8770557" y="0"/>
                </a:lnTo>
              </a:path>
            </a:pathLst>
          </a:custGeom>
          <a:ln w="38099">
            <a:solidFill>
              <a:srgbClr val="79A8A3"/>
            </a:solidFill>
          </a:ln>
        </p:spPr>
        <p:txBody>
          <a:bodyPr wrap="square" lIns="0" tIns="0" rIns="0" bIns="0" rtlCol="0"/>
          <a:lstStyle/>
          <a:p>
            <a:endParaRPr/>
          </a:p>
        </p:txBody>
      </p:sp>
      <p:sp>
        <p:nvSpPr>
          <p:cNvPr id="2" name="Holder 2"/>
          <p:cNvSpPr>
            <a:spLocks noGrp="1"/>
          </p:cNvSpPr>
          <p:nvPr>
            <p:ph type="title"/>
          </p:nvPr>
        </p:nvSpPr>
        <p:spPr>
          <a:xfrm>
            <a:off x="3554942" y="566027"/>
            <a:ext cx="5082115" cy="695960"/>
          </a:xfrm>
          <a:prstGeom prst="rect">
            <a:avLst/>
          </a:prstGeom>
        </p:spPr>
        <p:txBody>
          <a:bodyPr wrap="square" lIns="0" tIns="0" rIns="0" bIns="0">
            <a:spAutoFit/>
          </a:bodyPr>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bia.Iftikhar@nu.edu.p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75" cy="685798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993760" y="1033012"/>
            <a:ext cx="2259330" cy="1025525"/>
          </a:xfrm>
          <a:prstGeom prst="rect">
            <a:avLst/>
          </a:prstGeom>
        </p:spPr>
        <p:txBody>
          <a:bodyPr vert="horz" wrap="square" lIns="0" tIns="9525" rIns="0" bIns="0" rtlCol="0">
            <a:spAutoFit/>
          </a:bodyPr>
          <a:lstStyle/>
          <a:p>
            <a:pPr marL="12700" marR="5080">
              <a:lnSpc>
                <a:spcPts val="4029"/>
              </a:lnSpc>
              <a:spcBef>
                <a:spcPts val="75"/>
              </a:spcBef>
            </a:pPr>
            <a:r>
              <a:rPr sz="3200" spc="-5" dirty="0">
                <a:solidFill>
                  <a:srgbClr val="FDFBF6"/>
                </a:solidFill>
                <a:latin typeface="Times New Roman"/>
                <a:cs typeface="Times New Roman"/>
              </a:rPr>
              <a:t>Programming  Fundamental</a:t>
            </a:r>
            <a:endParaRPr sz="3200">
              <a:latin typeface="Times New Roman"/>
              <a:cs typeface="Times New Roman"/>
            </a:endParaRPr>
          </a:p>
        </p:txBody>
      </p:sp>
      <p:sp>
        <p:nvSpPr>
          <p:cNvPr id="4" name="object 4"/>
          <p:cNvSpPr txBox="1"/>
          <p:nvPr/>
        </p:nvSpPr>
        <p:spPr>
          <a:xfrm>
            <a:off x="7936096" y="4303945"/>
            <a:ext cx="1798320" cy="1415772"/>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F2F2F2"/>
                </a:solidFill>
                <a:latin typeface="Times New Roman"/>
                <a:cs typeface="Times New Roman"/>
              </a:rPr>
              <a:t>Week</a:t>
            </a:r>
            <a:r>
              <a:rPr sz="1800" spc="-15" dirty="0">
                <a:solidFill>
                  <a:srgbClr val="F2F2F2"/>
                </a:solidFill>
                <a:latin typeface="Times New Roman"/>
                <a:cs typeface="Times New Roman"/>
              </a:rPr>
              <a:t> </a:t>
            </a:r>
            <a:r>
              <a:rPr sz="1800" dirty="0">
                <a:solidFill>
                  <a:srgbClr val="F2F2F2"/>
                </a:solidFill>
                <a:latin typeface="Times New Roman"/>
                <a:cs typeface="Times New Roman"/>
              </a:rPr>
              <a:t>1</a:t>
            </a:r>
            <a:r>
              <a:rPr lang="en-US" dirty="0">
                <a:solidFill>
                  <a:srgbClr val="F2F2F2"/>
                </a:solidFill>
                <a:latin typeface="Times New Roman"/>
                <a:cs typeface="Times New Roman"/>
              </a:rPr>
              <a:t>4</a:t>
            </a:r>
            <a:endParaRPr sz="1800" dirty="0">
              <a:latin typeface="Times New Roman"/>
              <a:cs typeface="Times New Roman"/>
            </a:endParaRPr>
          </a:p>
          <a:p>
            <a:pPr>
              <a:lnSpc>
                <a:spcPct val="100000"/>
              </a:lnSpc>
              <a:spcBef>
                <a:spcPts val="20"/>
              </a:spcBef>
            </a:pPr>
            <a:endParaRPr sz="2600" dirty="0">
              <a:latin typeface="Times New Roman"/>
              <a:cs typeface="Times New Roman"/>
            </a:endParaRPr>
          </a:p>
          <a:p>
            <a:pPr marL="69850">
              <a:lnSpc>
                <a:spcPct val="100000"/>
              </a:lnSpc>
            </a:pPr>
            <a:r>
              <a:rPr sz="2000" spc="-5" dirty="0">
                <a:solidFill>
                  <a:srgbClr val="FDFBF6"/>
                </a:solidFill>
                <a:latin typeface="Times New Roman"/>
                <a:cs typeface="Times New Roman"/>
              </a:rPr>
              <a:t>Sobia</a:t>
            </a:r>
            <a:r>
              <a:rPr sz="2000" spc="-25" dirty="0">
                <a:solidFill>
                  <a:srgbClr val="FDFBF6"/>
                </a:solidFill>
                <a:latin typeface="Times New Roman"/>
                <a:cs typeface="Times New Roman"/>
              </a:rPr>
              <a:t> </a:t>
            </a:r>
            <a:r>
              <a:rPr sz="2000" dirty="0">
                <a:solidFill>
                  <a:srgbClr val="FDFBF6"/>
                </a:solidFill>
                <a:latin typeface="Times New Roman"/>
                <a:cs typeface="Times New Roman"/>
              </a:rPr>
              <a:t>Iftikhar</a:t>
            </a:r>
            <a:endParaRPr sz="2000" dirty="0">
              <a:latin typeface="Times New Roman"/>
              <a:cs typeface="Times New Roman"/>
            </a:endParaRPr>
          </a:p>
          <a:p>
            <a:pPr marL="69850">
              <a:lnSpc>
                <a:spcPct val="100000"/>
              </a:lnSpc>
              <a:spcBef>
                <a:spcPts val="1675"/>
              </a:spcBef>
            </a:pPr>
            <a:r>
              <a:rPr sz="1300" spc="-5" dirty="0">
                <a:solidFill>
                  <a:srgbClr val="FDFBF6"/>
                </a:solidFill>
                <a:latin typeface="Times New Roman"/>
                <a:cs typeface="Times New Roman"/>
                <a:hlinkClick r:id="rId3"/>
              </a:rPr>
              <a:t>Sobia.Iftikhar@nu.edu.pk</a:t>
            </a:r>
            <a:endParaRPr sz="13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43000"/>
            <a:ext cx="5082115" cy="695960"/>
          </a:xfrm>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5842000" y="4495800"/>
            <a:ext cx="5892800" cy="22098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1752600" y="2352675"/>
            <a:ext cx="8439150" cy="2143125"/>
          </a:xfrm>
          <a:prstGeom prst="rect">
            <a:avLst/>
          </a:prstGeom>
        </p:spPr>
      </p:pic>
    </p:spTree>
    <p:extLst>
      <p:ext uri="{BB962C8B-B14F-4D97-AF65-F5344CB8AC3E}">
        <p14:creationId xmlns:p14="http://schemas.microsoft.com/office/powerpoint/2010/main" val="152749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86DF77DE-5A46-4691-B10E-A5E985DC4359}"/>
              </a:ext>
            </a:extLst>
          </p:cNvPr>
          <p:cNvSpPr>
            <a:spLocks noGrp="1" noChangeArrowheads="1"/>
          </p:cNvSpPr>
          <p:nvPr>
            <p:ph type="title"/>
          </p:nvPr>
        </p:nvSpPr>
        <p:spPr>
          <a:xfrm>
            <a:off x="3554942" y="566027"/>
            <a:ext cx="5082115" cy="1354217"/>
          </a:xfrm>
        </p:spPr>
        <p:txBody>
          <a:bodyPr/>
          <a:lstStyle/>
          <a:p>
            <a:pPr eaLnBrk="1" hangingPunct="1"/>
            <a:r>
              <a:rPr lang="en-US" altLang="en-US"/>
              <a:t>Important Concepts(cont’d)</a:t>
            </a:r>
          </a:p>
        </p:txBody>
      </p:sp>
      <p:sp>
        <p:nvSpPr>
          <p:cNvPr id="17411" name="Rectangle 3">
            <a:extLst>
              <a:ext uri="{FF2B5EF4-FFF2-40B4-BE49-F238E27FC236}">
                <a16:creationId xmlns:a16="http://schemas.microsoft.com/office/drawing/2014/main" xmlns="" id="{52C109BB-121F-4490-8123-C5B6CC1D1B29}"/>
              </a:ext>
            </a:extLst>
          </p:cNvPr>
          <p:cNvSpPr>
            <a:spLocks noGrp="1" noChangeArrowheads="1"/>
          </p:cNvSpPr>
          <p:nvPr>
            <p:ph type="body" idx="1"/>
          </p:nvPr>
        </p:nvSpPr>
        <p:spPr>
          <a:xfrm>
            <a:off x="2590800" y="2346277"/>
            <a:ext cx="9601200" cy="3945696"/>
          </a:xfrm>
        </p:spPr>
        <p:txBody>
          <a:bodyPr/>
          <a:lstStyle/>
          <a:p>
            <a:pPr eaLnBrk="1" hangingPunct="1">
              <a:lnSpc>
                <a:spcPct val="80000"/>
              </a:lnSpc>
              <a:buFontTx/>
              <a:buNone/>
            </a:pPr>
            <a:r>
              <a:rPr lang="en-US" altLang="en-US" sz="2000" dirty="0"/>
              <a:t>IMPORTANT: 	</a:t>
            </a:r>
          </a:p>
          <a:p>
            <a:pPr eaLnBrk="1" hangingPunct="1">
              <a:lnSpc>
                <a:spcPct val="80000"/>
              </a:lnSpc>
              <a:buFontTx/>
              <a:buNone/>
            </a:pPr>
            <a:r>
              <a:rPr lang="en-US" altLang="en-US" sz="2000" dirty="0"/>
              <a:t>	When a pointer is declared it does not point anywhere. You must set it to point somewhere before you use it. </a:t>
            </a:r>
          </a:p>
          <a:p>
            <a:pPr eaLnBrk="1" hangingPunct="1">
              <a:lnSpc>
                <a:spcPct val="80000"/>
              </a:lnSpc>
              <a:buFontTx/>
              <a:buNone/>
            </a:pPr>
            <a:endParaRPr lang="en-US" altLang="en-US" sz="2000" dirty="0"/>
          </a:p>
          <a:p>
            <a:pPr eaLnBrk="1" hangingPunct="1">
              <a:lnSpc>
                <a:spcPct val="80000"/>
              </a:lnSpc>
              <a:buFontTx/>
              <a:buNone/>
            </a:pPr>
            <a:r>
              <a:rPr lang="en-US" altLang="en-US" sz="2000" dirty="0"/>
              <a:t>So ... </a:t>
            </a:r>
          </a:p>
          <a:p>
            <a:pPr eaLnBrk="1" hangingPunct="1">
              <a:lnSpc>
                <a:spcPct val="80000"/>
              </a:lnSpc>
              <a:buFontTx/>
              <a:buNone/>
            </a:pPr>
            <a:r>
              <a:rPr lang="en-US" altLang="en-US" sz="2000" dirty="0"/>
              <a:t>   int *</a:t>
            </a:r>
            <a:r>
              <a:rPr lang="en-US" altLang="en-US" sz="2000" dirty="0" err="1"/>
              <a:t>ip</a:t>
            </a:r>
            <a:r>
              <a:rPr lang="en-US" altLang="en-US" sz="2000" dirty="0"/>
              <a:t>;</a:t>
            </a:r>
          </a:p>
          <a:p>
            <a:pPr eaLnBrk="1" hangingPunct="1">
              <a:lnSpc>
                <a:spcPct val="80000"/>
              </a:lnSpc>
              <a:buFontTx/>
              <a:buNone/>
            </a:pPr>
            <a:r>
              <a:rPr lang="en-US" altLang="en-US" sz="2000" dirty="0"/>
              <a:t> </a:t>
            </a:r>
          </a:p>
          <a:p>
            <a:pPr eaLnBrk="1" hangingPunct="1">
              <a:lnSpc>
                <a:spcPct val="80000"/>
              </a:lnSpc>
              <a:buFontTx/>
              <a:buNone/>
            </a:pPr>
            <a:r>
              <a:rPr lang="en-US" altLang="en-US" sz="2000" dirty="0"/>
              <a:t>		 *</a:t>
            </a:r>
            <a:r>
              <a:rPr lang="en-US" altLang="en-US" sz="2000" dirty="0" err="1"/>
              <a:t>ip</a:t>
            </a:r>
            <a:r>
              <a:rPr lang="en-US" altLang="en-US" sz="2000" dirty="0"/>
              <a:t> = 100;</a:t>
            </a:r>
          </a:p>
          <a:p>
            <a:pPr eaLnBrk="1" hangingPunct="1">
              <a:lnSpc>
                <a:spcPct val="80000"/>
              </a:lnSpc>
              <a:buFontTx/>
              <a:buNone/>
            </a:pPr>
            <a:r>
              <a:rPr lang="en-US" altLang="en-US" sz="2000" dirty="0"/>
              <a:t>	will generate an error (program crash!!). </a:t>
            </a:r>
          </a:p>
          <a:p>
            <a:pPr eaLnBrk="1" hangingPunct="1">
              <a:lnSpc>
                <a:spcPct val="80000"/>
              </a:lnSpc>
              <a:buFontTx/>
              <a:buNone/>
            </a:pPr>
            <a:endParaRPr lang="en-US" altLang="en-US" sz="2000" dirty="0"/>
          </a:p>
          <a:p>
            <a:pPr eaLnBrk="1" hangingPunct="1">
              <a:lnSpc>
                <a:spcPct val="80000"/>
              </a:lnSpc>
              <a:buFontTx/>
              <a:buNone/>
            </a:pPr>
            <a:r>
              <a:rPr lang="en-US" altLang="en-US" sz="2000" dirty="0"/>
              <a:t>	The correct use is: </a:t>
            </a:r>
          </a:p>
          <a:p>
            <a:pPr eaLnBrk="1" hangingPunct="1">
              <a:lnSpc>
                <a:spcPct val="80000"/>
              </a:lnSpc>
              <a:buFontTx/>
              <a:buNone/>
            </a:pPr>
            <a:r>
              <a:rPr lang="en-US" altLang="en-US" sz="2000" dirty="0"/>
              <a:t>   int *</a:t>
            </a:r>
            <a:r>
              <a:rPr lang="en-US" altLang="en-US" sz="2000" dirty="0" err="1"/>
              <a:t>ip</a:t>
            </a:r>
            <a:r>
              <a:rPr lang="en-US" altLang="en-US" sz="2000" dirty="0"/>
              <a:t>;</a:t>
            </a:r>
          </a:p>
          <a:p>
            <a:pPr eaLnBrk="1" hangingPunct="1">
              <a:lnSpc>
                <a:spcPct val="80000"/>
              </a:lnSpc>
              <a:buFontTx/>
              <a:buNone/>
            </a:pPr>
            <a:r>
              <a:rPr lang="en-US" altLang="en-US" sz="2000" dirty="0"/>
              <a:t>		 int x;</a:t>
            </a:r>
          </a:p>
          <a:p>
            <a:pPr eaLnBrk="1" hangingPunct="1">
              <a:lnSpc>
                <a:spcPct val="80000"/>
              </a:lnSpc>
              <a:buFontTx/>
              <a:buNone/>
            </a:pPr>
            <a:r>
              <a:rPr lang="en-US" altLang="en-US" sz="2000" dirty="0"/>
              <a:t> </a:t>
            </a:r>
          </a:p>
          <a:p>
            <a:pPr eaLnBrk="1" hangingPunct="1">
              <a:lnSpc>
                <a:spcPct val="80000"/>
              </a:lnSpc>
              <a:buFontTx/>
              <a:buNone/>
            </a:pPr>
            <a:r>
              <a:rPr lang="en-US" altLang="en-US" sz="2000" dirty="0"/>
              <a:t>		 </a:t>
            </a:r>
            <a:r>
              <a:rPr lang="en-US" altLang="en-US" sz="2000" dirty="0" err="1"/>
              <a:t>ip</a:t>
            </a:r>
            <a:r>
              <a:rPr lang="en-US" altLang="en-US" sz="2000" dirty="0"/>
              <a:t> = &amp;x;</a:t>
            </a:r>
          </a:p>
          <a:p>
            <a:pPr eaLnBrk="1" hangingPunct="1">
              <a:lnSpc>
                <a:spcPct val="80000"/>
              </a:lnSpc>
              <a:buFontTx/>
              <a:buNone/>
            </a:pPr>
            <a:r>
              <a:rPr lang="en-US" altLang="en-US" sz="2000" dirty="0"/>
              <a:t>		 *</a:t>
            </a:r>
            <a:r>
              <a:rPr lang="en-US" altLang="en-US" sz="2000" dirty="0" err="1"/>
              <a:t>ip</a:t>
            </a:r>
            <a:r>
              <a:rPr lang="en-US" altLang="en-US" sz="2000" dirty="0"/>
              <a:t> = 100;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cases</a:t>
            </a:r>
            <a:endParaRPr lang="en-US" dirty="0"/>
          </a:p>
        </p:txBody>
      </p:sp>
      <p:pic>
        <p:nvPicPr>
          <p:cNvPr id="5" name="Picture 4"/>
          <p:cNvPicPr>
            <a:picLocks noChangeAspect="1"/>
          </p:cNvPicPr>
          <p:nvPr/>
        </p:nvPicPr>
        <p:blipFill>
          <a:blip r:embed="rId2"/>
          <a:stretch>
            <a:fillRect/>
          </a:stretch>
        </p:blipFill>
        <p:spPr>
          <a:xfrm>
            <a:off x="228600" y="2362200"/>
            <a:ext cx="2638425" cy="2000250"/>
          </a:xfrm>
          <a:prstGeom prst="rect">
            <a:avLst/>
          </a:prstGeom>
        </p:spPr>
      </p:pic>
      <p:pic>
        <p:nvPicPr>
          <p:cNvPr id="6" name="Picture 5"/>
          <p:cNvPicPr>
            <a:picLocks noChangeAspect="1"/>
          </p:cNvPicPr>
          <p:nvPr/>
        </p:nvPicPr>
        <p:blipFill>
          <a:blip r:embed="rId3"/>
          <a:stretch>
            <a:fillRect/>
          </a:stretch>
        </p:blipFill>
        <p:spPr>
          <a:xfrm>
            <a:off x="8229600" y="2350699"/>
            <a:ext cx="2762250" cy="1924050"/>
          </a:xfrm>
          <a:prstGeom prst="rect">
            <a:avLst/>
          </a:prstGeom>
        </p:spPr>
      </p:pic>
      <p:pic>
        <p:nvPicPr>
          <p:cNvPr id="7" name="Picture 6"/>
          <p:cNvPicPr>
            <a:picLocks noChangeAspect="1"/>
          </p:cNvPicPr>
          <p:nvPr/>
        </p:nvPicPr>
        <p:blipFill>
          <a:blip r:embed="rId4"/>
          <a:stretch>
            <a:fillRect/>
          </a:stretch>
        </p:blipFill>
        <p:spPr>
          <a:xfrm>
            <a:off x="361949" y="4648200"/>
            <a:ext cx="2971800" cy="1924050"/>
          </a:xfrm>
          <a:prstGeom prst="rect">
            <a:avLst/>
          </a:prstGeom>
        </p:spPr>
      </p:pic>
      <p:pic>
        <p:nvPicPr>
          <p:cNvPr id="8" name="Picture 7"/>
          <p:cNvPicPr>
            <a:picLocks noChangeAspect="1"/>
          </p:cNvPicPr>
          <p:nvPr/>
        </p:nvPicPr>
        <p:blipFill>
          <a:blip r:embed="rId5"/>
          <a:stretch>
            <a:fillRect/>
          </a:stretch>
        </p:blipFill>
        <p:spPr>
          <a:xfrm>
            <a:off x="3429000" y="2359325"/>
            <a:ext cx="4019550" cy="3924300"/>
          </a:xfrm>
          <a:prstGeom prst="rect">
            <a:avLst/>
          </a:prstGeom>
        </p:spPr>
      </p:pic>
      <p:pic>
        <p:nvPicPr>
          <p:cNvPr id="9" name="Picture 8"/>
          <p:cNvPicPr>
            <a:picLocks noChangeAspect="1"/>
          </p:cNvPicPr>
          <p:nvPr/>
        </p:nvPicPr>
        <p:blipFill>
          <a:blip r:embed="rId6"/>
          <a:stretch>
            <a:fillRect/>
          </a:stretch>
        </p:blipFill>
        <p:spPr>
          <a:xfrm>
            <a:off x="8382000" y="4329382"/>
            <a:ext cx="2867025" cy="1971675"/>
          </a:xfrm>
          <a:prstGeom prst="rect">
            <a:avLst/>
          </a:prstGeom>
        </p:spPr>
      </p:pic>
    </p:spTree>
    <p:extLst>
      <p:ext uri="{BB962C8B-B14F-4D97-AF65-F5344CB8AC3E}">
        <p14:creationId xmlns:p14="http://schemas.microsoft.com/office/powerpoint/2010/main" val="358157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4882" y="431584"/>
            <a:ext cx="11279505" cy="6122035"/>
            <a:chOff x="424882" y="431584"/>
            <a:chExt cx="11279505" cy="6122035"/>
          </a:xfrm>
        </p:grpSpPr>
        <p:sp>
          <p:nvSpPr>
            <p:cNvPr id="3" name="object 3"/>
            <p:cNvSpPr/>
            <p:nvPr/>
          </p:nvSpPr>
          <p:spPr>
            <a:xfrm>
              <a:off x="424882" y="431584"/>
              <a:ext cx="3459084" cy="6121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33694" y="2176005"/>
              <a:ext cx="8770620" cy="0"/>
            </a:xfrm>
            <a:custGeom>
              <a:avLst/>
              <a:gdLst/>
              <a:ahLst/>
              <a:cxnLst/>
              <a:rect l="l" t="t" r="r" b="b"/>
              <a:pathLst>
                <a:path w="8770620">
                  <a:moveTo>
                    <a:pt x="0" y="0"/>
                  </a:moveTo>
                  <a:lnTo>
                    <a:pt x="8770557" y="0"/>
                  </a:lnTo>
                </a:path>
              </a:pathLst>
            </a:custGeom>
            <a:ln w="38099">
              <a:solidFill>
                <a:srgbClr val="79A8A3"/>
              </a:solidFill>
            </a:ln>
          </p:spPr>
          <p:txBody>
            <a:bodyPr wrap="square" lIns="0" tIns="0" rIns="0" bIns="0" rtlCol="0"/>
            <a:lstStyle/>
            <a:p>
              <a:endParaRPr/>
            </a:p>
          </p:txBody>
        </p:sp>
      </p:grpSp>
      <p:sp>
        <p:nvSpPr>
          <p:cNvPr id="5" name="object 5"/>
          <p:cNvSpPr/>
          <p:nvPr/>
        </p:nvSpPr>
        <p:spPr>
          <a:xfrm>
            <a:off x="3019418" y="606444"/>
            <a:ext cx="3228340" cy="228600"/>
          </a:xfrm>
          <a:custGeom>
            <a:avLst/>
            <a:gdLst/>
            <a:ahLst/>
            <a:cxnLst/>
            <a:rect l="l" t="t" r="r" b="b"/>
            <a:pathLst>
              <a:path w="3228340" h="228600">
                <a:moveTo>
                  <a:pt x="3228168" y="228599"/>
                </a:moveTo>
                <a:lnTo>
                  <a:pt x="0" y="228599"/>
                </a:lnTo>
                <a:lnTo>
                  <a:pt x="0" y="0"/>
                </a:lnTo>
                <a:lnTo>
                  <a:pt x="3228168" y="0"/>
                </a:lnTo>
                <a:lnTo>
                  <a:pt x="3228168" y="228599"/>
                </a:lnTo>
                <a:close/>
              </a:path>
            </a:pathLst>
          </a:custGeom>
          <a:solidFill>
            <a:srgbClr val="F9F9FB"/>
          </a:solidFill>
        </p:spPr>
        <p:txBody>
          <a:bodyPr wrap="square" lIns="0" tIns="0" rIns="0" bIns="0" rtlCol="0"/>
          <a:lstStyle/>
          <a:p>
            <a:endParaRPr/>
          </a:p>
        </p:txBody>
      </p:sp>
      <p:sp>
        <p:nvSpPr>
          <p:cNvPr id="6" name="object 6"/>
          <p:cNvSpPr txBox="1"/>
          <p:nvPr/>
        </p:nvSpPr>
        <p:spPr>
          <a:xfrm>
            <a:off x="2994976" y="1273144"/>
            <a:ext cx="4841882" cy="874598"/>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24265D"/>
                </a:solidFill>
                <a:latin typeface="Arial"/>
                <a:cs typeface="Arial"/>
              </a:rPr>
              <a:t>Changing </a:t>
            </a:r>
            <a:r>
              <a:rPr sz="2800" b="1" spc="-20" dirty="0">
                <a:solidFill>
                  <a:srgbClr val="24265D"/>
                </a:solidFill>
                <a:latin typeface="Arial"/>
                <a:cs typeface="Arial"/>
              </a:rPr>
              <a:t>Value </a:t>
            </a:r>
            <a:r>
              <a:rPr sz="2800" b="1" spc="-5" dirty="0">
                <a:solidFill>
                  <a:srgbClr val="24265D"/>
                </a:solidFill>
                <a:latin typeface="Arial"/>
                <a:cs typeface="Arial"/>
              </a:rPr>
              <a:t>Pointed by</a:t>
            </a:r>
            <a:r>
              <a:rPr sz="2800" b="1" spc="-70" dirty="0">
                <a:solidFill>
                  <a:srgbClr val="24265D"/>
                </a:solidFill>
                <a:latin typeface="Arial"/>
                <a:cs typeface="Arial"/>
              </a:rPr>
              <a:t> </a:t>
            </a:r>
            <a:r>
              <a:rPr sz="2800" b="1" spc="-5" dirty="0">
                <a:solidFill>
                  <a:srgbClr val="24265D"/>
                </a:solidFill>
                <a:latin typeface="Arial"/>
                <a:cs typeface="Arial"/>
              </a:rPr>
              <a:t>PointeR</a:t>
            </a:r>
            <a:endParaRPr sz="2800" dirty="0">
              <a:latin typeface="Arial"/>
              <a:cs typeface="Arial"/>
            </a:endParaRPr>
          </a:p>
        </p:txBody>
      </p:sp>
      <p:sp>
        <p:nvSpPr>
          <p:cNvPr id="7" name="object 7"/>
          <p:cNvSpPr/>
          <p:nvPr/>
        </p:nvSpPr>
        <p:spPr>
          <a:xfrm>
            <a:off x="2897751" y="2585842"/>
            <a:ext cx="3434986" cy="1497687"/>
          </a:xfrm>
          <a:prstGeom prst="rect">
            <a:avLst/>
          </a:prstGeom>
          <a:blipFill>
            <a:blip r:embed="rId3" cstate="print"/>
            <a:stretch>
              <a:fillRect/>
            </a:stretch>
          </a:blipFill>
        </p:spPr>
        <p:txBody>
          <a:bodyPr wrap="square" lIns="0" tIns="0" rIns="0" bIns="0" rtlCol="0"/>
          <a:lstStyle/>
          <a:p>
            <a:endParaRPr/>
          </a:p>
        </p:txBody>
      </p:sp>
      <p:sp>
        <p:nvSpPr>
          <p:cNvPr id="9" name="Rectangle 8"/>
          <p:cNvSpPr/>
          <p:nvPr/>
        </p:nvSpPr>
        <p:spPr>
          <a:xfrm>
            <a:off x="2812412" y="4337943"/>
            <a:ext cx="3969388" cy="1754326"/>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We have assigned the address of c to the pc pointer.</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Then, we changed the value of c to 1. Since pc and the address of c is the same, *pc gives us 1.</a:t>
            </a: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7086600" y="2485361"/>
            <a:ext cx="3352800" cy="1598168"/>
          </a:xfrm>
          <a:prstGeom prst="rect">
            <a:avLst/>
          </a:prstGeom>
        </p:spPr>
      </p:pic>
      <p:sp>
        <p:nvSpPr>
          <p:cNvPr id="12" name="Rectangle 11"/>
          <p:cNvSpPr/>
          <p:nvPr/>
        </p:nvSpPr>
        <p:spPr>
          <a:xfrm>
            <a:off x="7061540" y="4337943"/>
            <a:ext cx="3987460" cy="1569660"/>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We have assigned the address of c to the pc pointer.</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Then, we changed *pc to 1 using *pc = 1;. Since pc and the address of c is the same, c will be equal to 1.</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27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666ACF56-7464-4560-A7C3-16452AE0524A}"/>
              </a:ext>
            </a:extLst>
          </p:cNvPr>
          <p:cNvSpPr>
            <a:spLocks noGrp="1" noChangeArrowheads="1"/>
          </p:cNvSpPr>
          <p:nvPr>
            <p:ph type="title"/>
          </p:nvPr>
        </p:nvSpPr>
        <p:spPr>
          <a:xfrm>
            <a:off x="3554942" y="566027"/>
            <a:ext cx="5082115" cy="1354217"/>
          </a:xfrm>
        </p:spPr>
        <p:txBody>
          <a:bodyPr/>
          <a:lstStyle/>
          <a:p>
            <a:pPr eaLnBrk="1" hangingPunct="1"/>
            <a:r>
              <a:rPr lang="en-US" altLang="en-US"/>
              <a:t>Important Concepts(cont’d)</a:t>
            </a:r>
          </a:p>
        </p:txBody>
      </p:sp>
      <p:sp>
        <p:nvSpPr>
          <p:cNvPr id="18435" name="Rectangle 3">
            <a:extLst>
              <a:ext uri="{FF2B5EF4-FFF2-40B4-BE49-F238E27FC236}">
                <a16:creationId xmlns:a16="http://schemas.microsoft.com/office/drawing/2014/main" xmlns="" id="{614739A3-AD2F-4176-ADA5-D8DFEA132671}"/>
              </a:ext>
            </a:extLst>
          </p:cNvPr>
          <p:cNvSpPr>
            <a:spLocks noGrp="1" noChangeArrowheads="1"/>
          </p:cNvSpPr>
          <p:nvPr>
            <p:ph type="body" idx="1"/>
          </p:nvPr>
        </p:nvSpPr>
        <p:spPr>
          <a:xfrm>
            <a:off x="2971800" y="2283416"/>
            <a:ext cx="8991600" cy="2954655"/>
          </a:xfrm>
        </p:spPr>
        <p:txBody>
          <a:bodyPr/>
          <a:lstStyle/>
          <a:p>
            <a:pPr eaLnBrk="1" hangingPunct="1">
              <a:lnSpc>
                <a:spcPct val="80000"/>
              </a:lnSpc>
              <a:buFontTx/>
              <a:buNone/>
            </a:pPr>
            <a:r>
              <a:rPr lang="en-US" altLang="en-US" sz="2000" dirty="0"/>
              <a:t>We can do integer arithmetic on a pointer: </a:t>
            </a:r>
          </a:p>
          <a:p>
            <a:pPr eaLnBrk="1" hangingPunct="1">
              <a:lnSpc>
                <a:spcPct val="80000"/>
              </a:lnSpc>
              <a:buFontTx/>
              <a:buNone/>
            </a:pPr>
            <a:r>
              <a:rPr lang="en-US" altLang="en-US" sz="2000" dirty="0"/>
              <a:t>   float *</a:t>
            </a:r>
            <a:r>
              <a:rPr lang="en-US" altLang="en-US" sz="2000" dirty="0" err="1"/>
              <a:t>flp</a:t>
            </a:r>
            <a:r>
              <a:rPr lang="en-US" altLang="en-US" sz="2000" dirty="0"/>
              <a:t>, *</a:t>
            </a:r>
            <a:r>
              <a:rPr lang="en-US" altLang="en-US" sz="2000" dirty="0" err="1"/>
              <a:t>flq</a:t>
            </a:r>
            <a:r>
              <a:rPr lang="en-US" altLang="en-US" sz="2000" dirty="0"/>
              <a:t>;</a:t>
            </a:r>
          </a:p>
          <a:p>
            <a:pPr eaLnBrk="1" hangingPunct="1">
              <a:lnSpc>
                <a:spcPct val="80000"/>
              </a:lnSpc>
              <a:buFontTx/>
              <a:buNone/>
            </a:pPr>
            <a:r>
              <a:rPr lang="en-US" altLang="en-US" sz="2000" dirty="0"/>
              <a:t> </a:t>
            </a:r>
          </a:p>
          <a:p>
            <a:pPr eaLnBrk="1" hangingPunct="1">
              <a:lnSpc>
                <a:spcPct val="80000"/>
              </a:lnSpc>
              <a:buFontTx/>
              <a:buNone/>
            </a:pPr>
            <a:r>
              <a:rPr lang="en-US" altLang="en-US" sz="2000" dirty="0"/>
              <a:t>		 *</a:t>
            </a:r>
            <a:r>
              <a:rPr lang="en-US" altLang="en-US" sz="2000" dirty="0" err="1"/>
              <a:t>flp</a:t>
            </a:r>
            <a:r>
              <a:rPr lang="en-US" altLang="en-US" sz="2000" dirty="0"/>
              <a:t> = *</a:t>
            </a:r>
            <a:r>
              <a:rPr lang="en-US" altLang="en-US" sz="2000" dirty="0" err="1"/>
              <a:t>flp</a:t>
            </a:r>
            <a:r>
              <a:rPr lang="en-US" altLang="en-US" sz="2000" dirty="0"/>
              <a:t> + 10;</a:t>
            </a:r>
          </a:p>
          <a:p>
            <a:pPr eaLnBrk="1" hangingPunct="1">
              <a:lnSpc>
                <a:spcPct val="80000"/>
              </a:lnSpc>
              <a:buFontTx/>
              <a:buNone/>
            </a:pPr>
            <a:r>
              <a:rPr lang="en-US" altLang="en-US" sz="2000" dirty="0"/>
              <a:t> </a:t>
            </a:r>
          </a:p>
          <a:p>
            <a:pPr eaLnBrk="1" hangingPunct="1">
              <a:lnSpc>
                <a:spcPct val="80000"/>
              </a:lnSpc>
              <a:buFontTx/>
              <a:buNone/>
            </a:pPr>
            <a:r>
              <a:rPr lang="en-US" altLang="en-US" sz="2000" dirty="0"/>
              <a:t>		 ++*</a:t>
            </a:r>
            <a:r>
              <a:rPr lang="en-US" altLang="en-US" sz="2000" dirty="0" err="1"/>
              <a:t>flp</a:t>
            </a:r>
            <a:r>
              <a:rPr lang="en-US" altLang="en-US" sz="2000" dirty="0"/>
              <a:t>;</a:t>
            </a:r>
          </a:p>
          <a:p>
            <a:pPr eaLnBrk="1" hangingPunct="1">
              <a:lnSpc>
                <a:spcPct val="80000"/>
              </a:lnSpc>
              <a:buFontTx/>
              <a:buNone/>
            </a:pPr>
            <a:r>
              <a:rPr lang="en-US" altLang="en-US" sz="2000" dirty="0"/>
              <a:t> </a:t>
            </a:r>
          </a:p>
          <a:p>
            <a:pPr eaLnBrk="1" hangingPunct="1">
              <a:lnSpc>
                <a:spcPct val="80000"/>
              </a:lnSpc>
              <a:buFontTx/>
              <a:buNone/>
            </a:pPr>
            <a:r>
              <a:rPr lang="en-US" altLang="en-US" sz="2000" dirty="0"/>
              <a:t>		 (*</a:t>
            </a:r>
            <a:r>
              <a:rPr lang="en-US" altLang="en-US" sz="2000" dirty="0" err="1"/>
              <a:t>flp</a:t>
            </a:r>
            <a:r>
              <a:rPr lang="en-US" altLang="en-US" sz="2000" dirty="0"/>
              <a:t>)++;</a:t>
            </a:r>
          </a:p>
          <a:p>
            <a:pPr eaLnBrk="1" hangingPunct="1">
              <a:lnSpc>
                <a:spcPct val="80000"/>
              </a:lnSpc>
              <a:buFontTx/>
              <a:buNone/>
            </a:pPr>
            <a:r>
              <a:rPr lang="en-US" altLang="en-US" sz="2000" dirty="0"/>
              <a:t> </a:t>
            </a:r>
          </a:p>
          <a:p>
            <a:pPr eaLnBrk="1" hangingPunct="1">
              <a:lnSpc>
                <a:spcPct val="80000"/>
              </a:lnSpc>
              <a:buFontTx/>
              <a:buNone/>
            </a:pPr>
            <a:r>
              <a:rPr lang="en-US" altLang="en-US" sz="2000" dirty="0"/>
              <a:t>		 </a:t>
            </a:r>
            <a:r>
              <a:rPr lang="en-US" altLang="en-US" sz="2000" dirty="0" err="1"/>
              <a:t>flq</a:t>
            </a:r>
            <a:r>
              <a:rPr lang="en-US" altLang="en-US" sz="2000" dirty="0"/>
              <a:t> = </a:t>
            </a:r>
            <a:r>
              <a:rPr lang="en-US" altLang="en-US" sz="2000" dirty="0" err="1"/>
              <a:t>flp</a:t>
            </a:r>
            <a:r>
              <a:rPr lang="en-US" altLang="en-US" sz="2000" dirty="0"/>
              <a:t>;</a:t>
            </a:r>
          </a:p>
          <a:p>
            <a:pPr eaLnBrk="1" hangingPunct="1">
              <a:lnSpc>
                <a:spcPct val="80000"/>
              </a:lnSpc>
              <a:buFontTx/>
              <a:buNone/>
            </a:pPr>
            <a:endParaRPr lang="en-US" altLang="en-US" sz="2000" dirty="0"/>
          </a:p>
          <a:p>
            <a:pPr eaLnBrk="1" hangingPunct="1">
              <a:lnSpc>
                <a:spcPct val="80000"/>
              </a:lnSpc>
              <a:buFontTx/>
              <a:buNone/>
            </a:pPr>
            <a:r>
              <a:rPr lang="en-US" altLang="en-US" sz="2000" dirty="0" smtClean="0"/>
              <a:t>. </a:t>
            </a:r>
            <a:endParaRPr lang="en-US" altLang="en-US" sz="2000" dirty="0"/>
          </a:p>
        </p:txBody>
      </p:sp>
      <p:pic>
        <p:nvPicPr>
          <p:cNvPr id="2" name="Picture 1"/>
          <p:cNvPicPr>
            <a:picLocks noChangeAspect="1"/>
          </p:cNvPicPr>
          <p:nvPr/>
        </p:nvPicPr>
        <p:blipFill>
          <a:blip r:embed="rId2"/>
          <a:stretch>
            <a:fillRect/>
          </a:stretch>
        </p:blipFill>
        <p:spPr>
          <a:xfrm>
            <a:off x="8534400" y="2362200"/>
            <a:ext cx="2695575" cy="1819275"/>
          </a:xfrm>
          <a:prstGeom prst="rect">
            <a:avLst/>
          </a:prstGeom>
        </p:spPr>
      </p:pic>
      <p:pic>
        <p:nvPicPr>
          <p:cNvPr id="3" name="Picture 2"/>
          <p:cNvPicPr>
            <a:picLocks noChangeAspect="1"/>
          </p:cNvPicPr>
          <p:nvPr/>
        </p:nvPicPr>
        <p:blipFill>
          <a:blip r:embed="rId3"/>
          <a:stretch>
            <a:fillRect/>
          </a:stretch>
        </p:blipFill>
        <p:spPr>
          <a:xfrm>
            <a:off x="225326" y="2369389"/>
            <a:ext cx="2654459" cy="2165701"/>
          </a:xfrm>
          <a:prstGeom prst="rect">
            <a:avLst/>
          </a:prstGeom>
        </p:spPr>
      </p:pic>
      <p:pic>
        <p:nvPicPr>
          <p:cNvPr id="4" name="Picture 3"/>
          <p:cNvPicPr>
            <a:picLocks noChangeAspect="1"/>
          </p:cNvPicPr>
          <p:nvPr/>
        </p:nvPicPr>
        <p:blipFill>
          <a:blip r:embed="rId4"/>
          <a:stretch>
            <a:fillRect/>
          </a:stretch>
        </p:blipFill>
        <p:spPr>
          <a:xfrm>
            <a:off x="225326" y="4535090"/>
            <a:ext cx="2654459" cy="2266950"/>
          </a:xfrm>
          <a:prstGeom prst="rect">
            <a:avLst/>
          </a:prstGeom>
        </p:spPr>
      </p:pic>
      <p:pic>
        <p:nvPicPr>
          <p:cNvPr id="5" name="Picture 4"/>
          <p:cNvPicPr>
            <a:picLocks noChangeAspect="1"/>
          </p:cNvPicPr>
          <p:nvPr/>
        </p:nvPicPr>
        <p:blipFill>
          <a:blip r:embed="rId5"/>
          <a:stretch>
            <a:fillRect/>
          </a:stretch>
        </p:blipFill>
        <p:spPr>
          <a:xfrm>
            <a:off x="6248400" y="4430315"/>
            <a:ext cx="2733675" cy="2371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5349F4FD-0C65-4102-90AF-E9CC362E9546}"/>
              </a:ext>
            </a:extLst>
          </p:cNvPr>
          <p:cNvSpPr>
            <a:spLocks noGrp="1" noChangeArrowheads="1"/>
          </p:cNvSpPr>
          <p:nvPr>
            <p:ph type="title"/>
          </p:nvPr>
        </p:nvSpPr>
        <p:spPr/>
        <p:txBody>
          <a:bodyPr/>
          <a:lstStyle/>
          <a:p>
            <a:pPr eaLnBrk="1" hangingPunct="1"/>
            <a:r>
              <a:rPr lang="en-US" altLang="en-US"/>
              <a:t>Simple Example</a:t>
            </a:r>
          </a:p>
        </p:txBody>
      </p:sp>
      <p:sp>
        <p:nvSpPr>
          <p:cNvPr id="20483" name="Rectangle 3">
            <a:extLst>
              <a:ext uri="{FF2B5EF4-FFF2-40B4-BE49-F238E27FC236}">
                <a16:creationId xmlns:a16="http://schemas.microsoft.com/office/drawing/2014/main" xmlns="" id="{59EAA62D-A063-4935-B831-42F8231F46AB}"/>
              </a:ext>
            </a:extLst>
          </p:cNvPr>
          <p:cNvSpPr>
            <a:spLocks noGrp="1" noChangeArrowheads="1"/>
          </p:cNvSpPr>
          <p:nvPr>
            <p:ph type="body" idx="1"/>
          </p:nvPr>
        </p:nvSpPr>
        <p:spPr>
          <a:xfrm>
            <a:off x="2971800" y="2443547"/>
            <a:ext cx="8229600" cy="3848426"/>
          </a:xfrm>
        </p:spPr>
        <p:txBody>
          <a:bodyPr/>
          <a:lstStyle/>
          <a:p>
            <a:pPr eaLnBrk="1" hangingPunct="1">
              <a:lnSpc>
                <a:spcPct val="80000"/>
              </a:lnSpc>
              <a:buFontTx/>
              <a:buNone/>
            </a:pPr>
            <a:r>
              <a:rPr lang="en-US" altLang="en-US" sz="2400"/>
              <a:t>void main(void)</a:t>
            </a:r>
          </a:p>
          <a:p>
            <a:pPr eaLnBrk="1" hangingPunct="1">
              <a:lnSpc>
                <a:spcPct val="80000"/>
              </a:lnSpc>
              <a:buFontTx/>
              <a:buNone/>
            </a:pPr>
            <a:r>
              <a:rPr lang="en-US" altLang="en-US" sz="2400"/>
              <a:t>{</a:t>
            </a:r>
          </a:p>
          <a:p>
            <a:pPr eaLnBrk="1" hangingPunct="1">
              <a:lnSpc>
                <a:spcPct val="80000"/>
              </a:lnSpc>
              <a:buFontTx/>
              <a:buNone/>
            </a:pPr>
            <a:r>
              <a:rPr lang="en-US" altLang="en-US" sz="2400"/>
              <a:t>	int a,b;</a:t>
            </a:r>
          </a:p>
          <a:p>
            <a:pPr eaLnBrk="1" hangingPunct="1">
              <a:lnSpc>
                <a:spcPct val="80000"/>
              </a:lnSpc>
              <a:buFontTx/>
              <a:buNone/>
            </a:pPr>
            <a:r>
              <a:rPr lang="en-US" altLang="en-US" sz="2400"/>
              <a:t>	int *pa, *pb;</a:t>
            </a:r>
          </a:p>
          <a:p>
            <a:pPr eaLnBrk="1" hangingPunct="1">
              <a:lnSpc>
                <a:spcPct val="80000"/>
              </a:lnSpc>
              <a:buFontTx/>
              <a:buNone/>
            </a:pPr>
            <a:r>
              <a:rPr lang="en-US" altLang="en-US" sz="2400"/>
              <a:t>	a=5; b=10;</a:t>
            </a:r>
          </a:p>
          <a:p>
            <a:pPr eaLnBrk="1" hangingPunct="1">
              <a:lnSpc>
                <a:spcPct val="80000"/>
              </a:lnSpc>
              <a:buFontTx/>
              <a:buNone/>
            </a:pPr>
            <a:r>
              <a:rPr lang="en-US" altLang="en-US" sz="2400"/>
              <a:t>		pa=&amp;a;		pb=&amp;b;</a:t>
            </a:r>
          </a:p>
          <a:p>
            <a:pPr eaLnBrk="1" hangingPunct="1">
              <a:lnSpc>
                <a:spcPct val="80000"/>
              </a:lnSpc>
              <a:buFontTx/>
              <a:buNone/>
            </a:pPr>
            <a:endParaRPr lang="en-US" altLang="en-US" sz="2400"/>
          </a:p>
          <a:p>
            <a:pPr eaLnBrk="1" hangingPunct="1">
              <a:lnSpc>
                <a:spcPct val="80000"/>
              </a:lnSpc>
              <a:buFontTx/>
              <a:buNone/>
            </a:pPr>
            <a:r>
              <a:rPr lang="en-US" altLang="en-US" sz="2400"/>
              <a:t>		*pa = *pa +10;</a:t>
            </a:r>
          </a:p>
          <a:p>
            <a:pPr eaLnBrk="1" hangingPunct="1">
              <a:lnSpc>
                <a:spcPct val="80000"/>
              </a:lnSpc>
              <a:buFontTx/>
              <a:buNone/>
            </a:pPr>
            <a:r>
              <a:rPr lang="en-US" altLang="en-US" sz="2400"/>
              <a:t>		*pb = *pb +10;</a:t>
            </a:r>
          </a:p>
          <a:p>
            <a:pPr eaLnBrk="1" hangingPunct="1">
              <a:lnSpc>
                <a:spcPct val="80000"/>
              </a:lnSpc>
              <a:buFontTx/>
              <a:buNone/>
            </a:pPr>
            <a:endParaRPr lang="en-US" altLang="en-US" sz="2400"/>
          </a:p>
          <a:p>
            <a:pPr eaLnBrk="1" hangingPunct="1">
              <a:lnSpc>
                <a:spcPct val="80000"/>
              </a:lnSpc>
              <a:buFontTx/>
              <a:buNone/>
            </a:pPr>
            <a:r>
              <a:rPr lang="en-US" altLang="en-US" sz="2400"/>
              <a:t>	printf(“ %d “, a);</a:t>
            </a:r>
          </a:p>
          <a:p>
            <a:pPr eaLnBrk="1" hangingPunct="1">
              <a:lnSpc>
                <a:spcPct val="80000"/>
              </a:lnSpc>
              <a:buFontTx/>
              <a:buNone/>
            </a:pPr>
            <a:r>
              <a:rPr lang="en-US" altLang="en-US" sz="2400"/>
              <a:t>	printf(“\n %d “,b);</a:t>
            </a:r>
          </a:p>
          <a:p>
            <a:pPr eaLnBrk="1" hangingPunct="1">
              <a:lnSpc>
                <a:spcPct val="80000"/>
              </a:lnSpc>
              <a:buFontTx/>
              <a:buNone/>
            </a:pPr>
            <a:r>
              <a:rPr lang="en-US" altLang="en-US" sz="24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7D78BF67-446C-4BF1-903A-8B8954851F22}"/>
              </a:ext>
            </a:extLst>
          </p:cNvPr>
          <p:cNvSpPr>
            <a:spLocks noGrp="1" noChangeArrowheads="1"/>
          </p:cNvSpPr>
          <p:nvPr>
            <p:ph type="title"/>
          </p:nvPr>
        </p:nvSpPr>
        <p:spPr/>
        <p:txBody>
          <a:bodyPr/>
          <a:lstStyle/>
          <a:p>
            <a:pPr eaLnBrk="1" hangingPunct="1"/>
            <a:r>
              <a:rPr lang="en-US" altLang="en-US"/>
              <a:t>Another Example</a:t>
            </a:r>
          </a:p>
        </p:txBody>
      </p:sp>
      <p:sp>
        <p:nvSpPr>
          <p:cNvPr id="21507" name="Rectangle 3">
            <a:extLst>
              <a:ext uri="{FF2B5EF4-FFF2-40B4-BE49-F238E27FC236}">
                <a16:creationId xmlns:a16="http://schemas.microsoft.com/office/drawing/2014/main" xmlns="" id="{8F79D2D2-FCA1-4FCB-B3FB-28DFFFDDB7CE}"/>
              </a:ext>
            </a:extLst>
          </p:cNvPr>
          <p:cNvSpPr>
            <a:spLocks noGrp="1" noChangeArrowheads="1"/>
          </p:cNvSpPr>
          <p:nvPr>
            <p:ph type="body" idx="1"/>
          </p:nvPr>
        </p:nvSpPr>
        <p:spPr>
          <a:xfrm>
            <a:off x="2667000" y="2590800"/>
            <a:ext cx="10972800" cy="3455690"/>
          </a:xfrm>
        </p:spPr>
        <p:txBody>
          <a:bodyPr/>
          <a:lstStyle/>
          <a:p>
            <a:pPr eaLnBrk="1" hangingPunct="1">
              <a:lnSpc>
                <a:spcPct val="80000"/>
              </a:lnSpc>
              <a:buFontTx/>
              <a:buNone/>
            </a:pPr>
            <a:r>
              <a:rPr lang="en-US" altLang="en-US" sz="2800" dirty="0"/>
              <a:t>void main(void)</a:t>
            </a:r>
          </a:p>
          <a:p>
            <a:pPr eaLnBrk="1" hangingPunct="1">
              <a:lnSpc>
                <a:spcPct val="80000"/>
              </a:lnSpc>
              <a:buFontTx/>
              <a:buNone/>
            </a:pPr>
            <a:r>
              <a:rPr lang="en-US" altLang="en-US" sz="2800" dirty="0"/>
              <a:t>{</a:t>
            </a:r>
          </a:p>
          <a:p>
            <a:pPr eaLnBrk="1" hangingPunct="1">
              <a:lnSpc>
                <a:spcPct val="80000"/>
              </a:lnSpc>
              <a:buFontTx/>
              <a:buNone/>
            </a:pPr>
            <a:r>
              <a:rPr lang="en-US" altLang="en-US" sz="2800" dirty="0"/>
              <a:t>	int I, *p1, **p2;</a:t>
            </a:r>
          </a:p>
          <a:p>
            <a:pPr eaLnBrk="1" hangingPunct="1">
              <a:lnSpc>
                <a:spcPct val="80000"/>
              </a:lnSpc>
              <a:buFontTx/>
              <a:buNone/>
            </a:pPr>
            <a:r>
              <a:rPr lang="en-US" altLang="en-US" sz="2800" dirty="0"/>
              <a:t>	i=5;</a:t>
            </a:r>
          </a:p>
          <a:p>
            <a:pPr eaLnBrk="1" hangingPunct="1">
              <a:lnSpc>
                <a:spcPct val="80000"/>
              </a:lnSpc>
              <a:buFontTx/>
              <a:buNone/>
            </a:pPr>
            <a:r>
              <a:rPr lang="en-US" altLang="en-US" sz="2800" dirty="0"/>
              <a:t>		p1 = &amp;I;</a:t>
            </a:r>
          </a:p>
          <a:p>
            <a:pPr eaLnBrk="1" hangingPunct="1">
              <a:lnSpc>
                <a:spcPct val="80000"/>
              </a:lnSpc>
              <a:buFontTx/>
              <a:buNone/>
            </a:pPr>
            <a:r>
              <a:rPr lang="en-US" altLang="en-US" sz="2800" dirty="0"/>
              <a:t>		p2 = &amp;p1;</a:t>
            </a:r>
          </a:p>
          <a:p>
            <a:pPr eaLnBrk="1" hangingPunct="1">
              <a:lnSpc>
                <a:spcPct val="80000"/>
              </a:lnSpc>
              <a:buFontTx/>
              <a:buNone/>
            </a:pPr>
            <a:r>
              <a:rPr lang="en-US" altLang="en-US" sz="2800" dirty="0"/>
              <a:t>	</a:t>
            </a:r>
            <a:r>
              <a:rPr lang="en-US" altLang="en-US" sz="2800" dirty="0" err="1"/>
              <a:t>pirntf</a:t>
            </a:r>
            <a:r>
              <a:rPr lang="en-US" altLang="en-US" sz="2800" dirty="0"/>
              <a:t>(“ %d “, **p2 );</a:t>
            </a:r>
          </a:p>
          <a:p>
            <a:pPr eaLnBrk="1" hangingPunct="1">
              <a:lnSpc>
                <a:spcPct val="80000"/>
              </a:lnSpc>
              <a:buFontTx/>
              <a:buNone/>
            </a:pPr>
            <a:r>
              <a:rPr lang="en-US" altLang="en-US" sz="2800" dirty="0"/>
              <a:t>	printf(“ %d “, * p1);</a:t>
            </a:r>
          </a:p>
          <a:p>
            <a:pPr eaLnBrk="1" hangingPunct="1">
              <a:lnSpc>
                <a:spcPct val="80000"/>
              </a:lnSpc>
              <a:buFontTx/>
              <a:buNone/>
            </a:pPr>
            <a:r>
              <a:rPr lang="en-US" altLang="en-US" sz="2800" dirty="0"/>
              <a:t>}</a:t>
            </a:r>
          </a:p>
          <a:p>
            <a:pPr eaLnBrk="1" hangingPunct="1">
              <a:lnSpc>
                <a:spcPct val="80000"/>
              </a:lnSpc>
              <a:buFontTx/>
              <a:buNone/>
            </a:pPr>
            <a:r>
              <a:rPr lang="en-US" altLang="en-US" sz="2800" dirty="0"/>
              <a:t>What will be the output??????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CD8FA8A0-5726-4007-A5E7-AB160F4F42B0}"/>
              </a:ext>
            </a:extLst>
          </p:cNvPr>
          <p:cNvSpPr>
            <a:spLocks noGrp="1" noChangeArrowheads="1"/>
          </p:cNvSpPr>
          <p:nvPr>
            <p:ph type="title"/>
          </p:nvPr>
        </p:nvSpPr>
        <p:spPr>
          <a:xfrm>
            <a:off x="5078943" y="566028"/>
            <a:ext cx="5082115" cy="984885"/>
          </a:xfrm>
        </p:spPr>
        <p:txBody>
          <a:bodyPr/>
          <a:lstStyle/>
          <a:p>
            <a:pPr eaLnBrk="1" hangingPunct="1"/>
            <a:r>
              <a:rPr lang="en-US" altLang="en-US" sz="3200"/>
              <a:t>Calling Functions by Reference	</a:t>
            </a:r>
          </a:p>
        </p:txBody>
      </p:sp>
      <p:sp>
        <p:nvSpPr>
          <p:cNvPr id="22531" name="Rectangle 3">
            <a:extLst>
              <a:ext uri="{FF2B5EF4-FFF2-40B4-BE49-F238E27FC236}">
                <a16:creationId xmlns:a16="http://schemas.microsoft.com/office/drawing/2014/main" xmlns="" id="{8A56CBA9-A7FA-40F9-A1AA-1DC93BAB9769}"/>
              </a:ext>
            </a:extLst>
          </p:cNvPr>
          <p:cNvSpPr>
            <a:spLocks noGrp="1" noChangeArrowheads="1"/>
          </p:cNvSpPr>
          <p:nvPr>
            <p:ph type="body" idx="1"/>
          </p:nvPr>
        </p:nvSpPr>
        <p:spPr>
          <a:xfrm>
            <a:off x="1981200" y="2667000"/>
            <a:ext cx="10972800" cy="3323987"/>
          </a:xfrm>
        </p:spPr>
        <p:txBody>
          <a:bodyPr/>
          <a:lstStyle/>
          <a:p>
            <a:pPr eaLnBrk="1" hangingPunct="1">
              <a:lnSpc>
                <a:spcPct val="90000"/>
              </a:lnSpc>
            </a:pPr>
            <a:r>
              <a:rPr lang="en-US" altLang="en-US" sz="2800"/>
              <a:t>Call by reference with pointer arguments</a:t>
            </a:r>
          </a:p>
          <a:p>
            <a:pPr lvl="1" eaLnBrk="1" hangingPunct="1">
              <a:lnSpc>
                <a:spcPct val="90000"/>
              </a:lnSpc>
            </a:pPr>
            <a:r>
              <a:rPr lang="en-US" altLang="en-US" sz="2400"/>
              <a:t>Pass address of argument using </a:t>
            </a:r>
            <a:r>
              <a:rPr lang="en-US" altLang="en-US" sz="2200">
                <a:latin typeface="Lucida Console" panose="020B0609040504020204" pitchFamily="49" charset="0"/>
              </a:rPr>
              <a:t>&amp;</a:t>
            </a:r>
            <a:r>
              <a:rPr lang="en-US" altLang="en-US" sz="2400"/>
              <a:t> operator</a:t>
            </a:r>
          </a:p>
          <a:p>
            <a:pPr lvl="1" eaLnBrk="1" hangingPunct="1">
              <a:lnSpc>
                <a:spcPct val="90000"/>
              </a:lnSpc>
            </a:pPr>
            <a:r>
              <a:rPr lang="en-US" altLang="en-US" sz="2400"/>
              <a:t>Allows you to change actual location in memory</a:t>
            </a:r>
          </a:p>
          <a:p>
            <a:pPr lvl="1" eaLnBrk="1" hangingPunct="1">
              <a:lnSpc>
                <a:spcPct val="90000"/>
              </a:lnSpc>
            </a:pPr>
            <a:r>
              <a:rPr lang="en-US" altLang="en-US" sz="2400"/>
              <a:t>Arrays are not passed with </a:t>
            </a:r>
            <a:r>
              <a:rPr lang="en-US" altLang="en-US" sz="2200">
                <a:latin typeface="Lucida Console" panose="020B0609040504020204" pitchFamily="49" charset="0"/>
              </a:rPr>
              <a:t>&amp;</a:t>
            </a:r>
            <a:r>
              <a:rPr lang="en-US" altLang="en-US" sz="2400"/>
              <a:t> because the array name is already a pointer</a:t>
            </a:r>
          </a:p>
          <a:p>
            <a:pPr eaLnBrk="1" hangingPunct="1">
              <a:lnSpc>
                <a:spcPct val="90000"/>
              </a:lnSpc>
            </a:pPr>
            <a:r>
              <a:rPr lang="en-US" altLang="en-US" sz="2600">
                <a:latin typeface="Lucida Console" panose="020B0609040504020204" pitchFamily="49" charset="0"/>
              </a:rPr>
              <a:t>*</a:t>
            </a:r>
            <a:r>
              <a:rPr lang="en-US" altLang="en-US" sz="2800"/>
              <a:t> operator </a:t>
            </a:r>
          </a:p>
          <a:p>
            <a:pPr lvl="1" eaLnBrk="1" hangingPunct="1">
              <a:lnSpc>
                <a:spcPct val="90000"/>
              </a:lnSpc>
            </a:pPr>
            <a:r>
              <a:rPr lang="en-US" altLang="en-US" sz="2400"/>
              <a:t>Used as alias/nickname for variable inside of function</a:t>
            </a:r>
          </a:p>
          <a:p>
            <a:pPr lvl="3" eaLnBrk="1" hangingPunct="1">
              <a:lnSpc>
                <a:spcPct val="90000"/>
              </a:lnSpc>
              <a:buFontTx/>
              <a:buNone/>
            </a:pPr>
            <a:r>
              <a:rPr lang="en-US" altLang="en-US" sz="1600">
                <a:latin typeface="Lucida Console" panose="020B0609040504020204" pitchFamily="49" charset="0"/>
              </a:rPr>
              <a:t>void double( int *number )</a:t>
            </a:r>
          </a:p>
          <a:p>
            <a:pPr lvl="3" eaLnBrk="1" hangingPunct="1">
              <a:lnSpc>
                <a:spcPct val="90000"/>
              </a:lnSpc>
              <a:buFontTx/>
              <a:buNone/>
            </a:pPr>
            <a:r>
              <a:rPr lang="en-US" altLang="en-US" sz="1600">
                <a:latin typeface="Lucida Console" panose="020B0609040504020204" pitchFamily="49" charset="0"/>
              </a:rPr>
              <a:t> {</a:t>
            </a:r>
          </a:p>
          <a:p>
            <a:pPr lvl="3" eaLnBrk="1" hangingPunct="1">
              <a:lnSpc>
                <a:spcPct val="90000"/>
              </a:lnSpc>
              <a:buFontTx/>
              <a:buNone/>
            </a:pPr>
            <a:r>
              <a:rPr lang="en-US" altLang="en-US" sz="1600">
                <a:latin typeface="Lucida Console" panose="020B0609040504020204" pitchFamily="49" charset="0"/>
              </a:rPr>
              <a:t>	*number = 2 * ( *number );</a:t>
            </a:r>
          </a:p>
          <a:p>
            <a:pPr lvl="3" eaLnBrk="1" hangingPunct="1">
              <a:lnSpc>
                <a:spcPct val="90000"/>
              </a:lnSpc>
              <a:buFontTx/>
              <a:buNone/>
            </a:pPr>
            <a:r>
              <a:rPr lang="en-US" altLang="en-US" sz="1600">
                <a:latin typeface="Lucida Console" panose="020B0609040504020204" pitchFamily="49" charset="0"/>
              </a:rPr>
              <a:t> }</a:t>
            </a:r>
          </a:p>
          <a:p>
            <a:pPr lvl="1" eaLnBrk="1" hangingPunct="1">
              <a:lnSpc>
                <a:spcPct val="90000"/>
              </a:lnSpc>
            </a:pPr>
            <a:r>
              <a:rPr lang="en-US" altLang="en-US" sz="2400"/>
              <a:t>	</a:t>
            </a:r>
            <a:r>
              <a:rPr lang="en-US" altLang="en-US" sz="2200">
                <a:latin typeface="Lucida Console" panose="020B0609040504020204" pitchFamily="49" charset="0"/>
              </a:rPr>
              <a:t>*number</a:t>
            </a:r>
            <a:r>
              <a:rPr lang="en-US" altLang="en-US" sz="2400"/>
              <a:t> used as nickname for the variable passed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51AD75F0-968E-49F7-A8E5-27B1FEAB85AB}"/>
              </a:ext>
            </a:extLst>
          </p:cNvPr>
          <p:cNvSpPr>
            <a:spLocks noGrp="1" noChangeArrowheads="1"/>
          </p:cNvSpPr>
          <p:nvPr>
            <p:ph type="title"/>
          </p:nvPr>
        </p:nvSpPr>
        <p:spPr>
          <a:xfrm>
            <a:off x="2895600" y="990600"/>
            <a:ext cx="7848600" cy="984885"/>
          </a:xfrm>
        </p:spPr>
        <p:txBody>
          <a:bodyPr/>
          <a:lstStyle/>
          <a:p>
            <a:pPr eaLnBrk="1" hangingPunct="1"/>
            <a:r>
              <a:rPr lang="en-US" altLang="en-US" sz="3200"/>
              <a:t>Conceptual Example</a:t>
            </a:r>
            <a:br>
              <a:rPr lang="en-US" altLang="en-US" sz="3200"/>
            </a:br>
            <a:r>
              <a:rPr lang="en-US" altLang="en-US" sz="3200"/>
              <a:t> (Call-by-Value)</a:t>
            </a:r>
          </a:p>
        </p:txBody>
      </p:sp>
      <p:sp>
        <p:nvSpPr>
          <p:cNvPr id="2" name="Rectangle 1">
            <a:extLst>
              <a:ext uri="{FF2B5EF4-FFF2-40B4-BE49-F238E27FC236}">
                <a16:creationId xmlns:a16="http://schemas.microsoft.com/office/drawing/2014/main" xmlns="" id="{38A6AECB-A70F-41A0-9341-50093EC76FEF}"/>
              </a:ext>
            </a:extLst>
          </p:cNvPr>
          <p:cNvSpPr/>
          <p:nvPr/>
        </p:nvSpPr>
        <p:spPr>
          <a:xfrm>
            <a:off x="3048000" y="2353364"/>
            <a:ext cx="6096000" cy="4247317"/>
          </a:xfrm>
          <a:prstGeom prst="rect">
            <a:avLst/>
          </a:prstGeom>
        </p:spPr>
        <p:txBody>
          <a:bodyPr>
            <a:spAutoFit/>
          </a:bodyPr>
          <a:lstStyle/>
          <a:p>
            <a:pPr algn="just">
              <a:buFont typeface="+mj-lt"/>
              <a:buAutoNum type="arabicPeriod"/>
            </a:pPr>
            <a:r>
              <a:rPr lang="en-GB" dirty="0">
                <a:solidFill>
                  <a:srgbClr val="0000FF"/>
                </a:solidFill>
                <a:latin typeface="inter-regular"/>
              </a:rPr>
              <a:t>#include&lt;</a:t>
            </a:r>
            <a:r>
              <a:rPr lang="en-GB" dirty="0" err="1">
                <a:solidFill>
                  <a:srgbClr val="0000FF"/>
                </a:solidFill>
                <a:latin typeface="inter-regular"/>
              </a:rPr>
              <a:t>stdio.h</a:t>
            </a:r>
            <a:r>
              <a:rPr lang="en-GB" dirty="0">
                <a:solidFill>
                  <a:srgbClr val="0000FF"/>
                </a:solidFill>
                <a:latin typeface="inter-regular"/>
              </a:rPr>
              <a:t>&gt;</a:t>
            </a:r>
            <a:r>
              <a:rPr lang="en-GB" dirty="0">
                <a:solidFill>
                  <a:srgbClr val="000000"/>
                </a:solidFill>
                <a:latin typeface="inter-regular"/>
              </a:rPr>
              <a:t>  </a:t>
            </a:r>
          </a:p>
          <a:p>
            <a:pPr algn="just">
              <a:buFont typeface="+mj-lt"/>
              <a:buAutoNum type="arabicPeriod"/>
            </a:pPr>
            <a:r>
              <a:rPr lang="en-GB" b="1" dirty="0">
                <a:solidFill>
                  <a:srgbClr val="006699"/>
                </a:solidFill>
                <a:latin typeface="inter-regular"/>
              </a:rPr>
              <a:t>void</a:t>
            </a:r>
            <a:r>
              <a:rPr lang="en-GB" dirty="0">
                <a:solidFill>
                  <a:srgbClr val="000000"/>
                </a:solidFill>
                <a:latin typeface="inter-regular"/>
              </a:rPr>
              <a:t> change(</a:t>
            </a:r>
            <a:r>
              <a:rPr lang="en-GB" b="1" dirty="0">
                <a:solidFill>
                  <a:srgbClr val="2E8B57"/>
                </a:solidFill>
                <a:latin typeface="inter-regular"/>
              </a:rPr>
              <a:t>int</a:t>
            </a:r>
            <a:r>
              <a:rPr lang="en-GB" dirty="0">
                <a:solidFill>
                  <a:srgbClr val="000000"/>
                </a:solidFill>
                <a:latin typeface="inter-regular"/>
              </a:rPr>
              <a:t> </a:t>
            </a:r>
            <a:r>
              <a:rPr lang="en-GB" dirty="0" err="1">
                <a:solidFill>
                  <a:srgbClr val="000000"/>
                </a:solidFill>
                <a:latin typeface="inter-regular"/>
              </a:rPr>
              <a:t>num</a:t>
            </a:r>
            <a:r>
              <a:rPr lang="en-GB" dirty="0">
                <a:solidFill>
                  <a:srgbClr val="000000"/>
                </a:solidFill>
                <a:latin typeface="inter-regular"/>
              </a:rPr>
              <a:t>) {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"Before adding value inside function </a:t>
            </a:r>
            <a:r>
              <a:rPr lang="en-GB" dirty="0" err="1">
                <a:solidFill>
                  <a:srgbClr val="0000FF"/>
                </a:solidFill>
                <a:latin typeface="inter-regular"/>
              </a:rPr>
              <a:t>num</a:t>
            </a:r>
            <a:r>
              <a:rPr lang="en-GB" dirty="0">
                <a:solidFill>
                  <a:srgbClr val="0000FF"/>
                </a:solidFill>
                <a:latin typeface="inter-regular"/>
              </a:rPr>
              <a:t>=%d \n"</a:t>
            </a:r>
            <a:r>
              <a:rPr lang="en-GB" dirty="0">
                <a:solidFill>
                  <a:srgbClr val="000000"/>
                </a:solidFill>
                <a:latin typeface="inter-regular"/>
              </a:rPr>
              <a:t>,</a:t>
            </a:r>
            <a:r>
              <a:rPr lang="en-GB" dirty="0" err="1">
                <a:solidFill>
                  <a:srgbClr val="000000"/>
                </a:solidFill>
                <a:latin typeface="inter-regular"/>
              </a:rPr>
              <a:t>num</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r>
              <a:rPr lang="en-GB" dirty="0" err="1">
                <a:solidFill>
                  <a:srgbClr val="000000"/>
                </a:solidFill>
                <a:latin typeface="inter-regular"/>
              </a:rPr>
              <a:t>num</a:t>
            </a:r>
            <a:r>
              <a:rPr lang="en-GB" dirty="0">
                <a:solidFill>
                  <a:srgbClr val="000000"/>
                </a:solidFill>
                <a:latin typeface="inter-regular"/>
              </a:rPr>
              <a:t>=num+100;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"After adding value inside function </a:t>
            </a:r>
            <a:r>
              <a:rPr lang="en-GB" dirty="0" err="1">
                <a:solidFill>
                  <a:srgbClr val="0000FF"/>
                </a:solidFill>
                <a:latin typeface="inter-regular"/>
              </a:rPr>
              <a:t>num</a:t>
            </a:r>
            <a:r>
              <a:rPr lang="en-GB" dirty="0">
                <a:solidFill>
                  <a:srgbClr val="0000FF"/>
                </a:solidFill>
                <a:latin typeface="inter-regular"/>
              </a:rPr>
              <a:t>=%d \n"</a:t>
            </a:r>
            <a:r>
              <a:rPr lang="en-GB" dirty="0">
                <a:solidFill>
                  <a:srgbClr val="000000"/>
                </a:solidFill>
                <a:latin typeface="inter-regular"/>
              </a:rPr>
              <a:t>, </a:t>
            </a:r>
            <a:r>
              <a:rPr lang="en-GB" dirty="0" err="1">
                <a:solidFill>
                  <a:srgbClr val="000000"/>
                </a:solidFill>
                <a:latin typeface="inter-regular"/>
              </a:rPr>
              <a:t>num</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p>
          <a:p>
            <a:pPr algn="just">
              <a:buFont typeface="+mj-lt"/>
              <a:buAutoNum type="arabicPeriod"/>
            </a:pPr>
            <a:r>
              <a:rPr lang="en-GB" b="1" dirty="0">
                <a:solidFill>
                  <a:srgbClr val="2E8B57"/>
                </a:solidFill>
                <a:latin typeface="inter-regular"/>
              </a:rPr>
              <a:t>int</a:t>
            </a:r>
            <a:r>
              <a:rPr lang="en-GB" dirty="0">
                <a:solidFill>
                  <a:srgbClr val="000000"/>
                </a:solidFill>
                <a:latin typeface="inter-regular"/>
              </a:rPr>
              <a:t> main() {    </a:t>
            </a:r>
          </a:p>
          <a:p>
            <a:pPr algn="just">
              <a:buFont typeface="+mj-lt"/>
              <a:buAutoNum type="arabicPeriod"/>
            </a:pPr>
            <a:r>
              <a:rPr lang="en-GB" dirty="0">
                <a:solidFill>
                  <a:srgbClr val="000000"/>
                </a:solidFill>
                <a:latin typeface="inter-regular"/>
              </a:rPr>
              <a:t>    </a:t>
            </a:r>
            <a:r>
              <a:rPr lang="en-GB" b="1" dirty="0">
                <a:solidFill>
                  <a:srgbClr val="2E8B57"/>
                </a:solidFill>
                <a:latin typeface="inter-regular"/>
              </a:rPr>
              <a:t>int</a:t>
            </a:r>
            <a:r>
              <a:rPr lang="en-GB" dirty="0">
                <a:solidFill>
                  <a:srgbClr val="000000"/>
                </a:solidFill>
                <a:latin typeface="inter-regular"/>
              </a:rPr>
              <a:t> x=100;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"Before function call x=%d \n"</a:t>
            </a:r>
            <a:r>
              <a:rPr lang="en-GB" dirty="0">
                <a:solidFill>
                  <a:srgbClr val="000000"/>
                </a:solidFill>
                <a:latin typeface="inter-regular"/>
              </a:rPr>
              <a:t>, x);    </a:t>
            </a:r>
          </a:p>
          <a:p>
            <a:pPr algn="just">
              <a:buFont typeface="+mj-lt"/>
              <a:buAutoNum type="arabicPeriod"/>
            </a:pPr>
            <a:r>
              <a:rPr lang="en-GB" dirty="0">
                <a:solidFill>
                  <a:srgbClr val="000000"/>
                </a:solidFill>
                <a:latin typeface="inter-regular"/>
              </a:rPr>
              <a:t>    change(x);</a:t>
            </a:r>
            <a:r>
              <a:rPr lang="en-GB" dirty="0">
                <a:solidFill>
                  <a:srgbClr val="008200"/>
                </a:solidFill>
                <a:latin typeface="inter-regular"/>
              </a:rPr>
              <a:t>//passing value in function  </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"After function call x=%d \n"</a:t>
            </a:r>
            <a:r>
              <a:rPr lang="en-GB" dirty="0">
                <a:solidFill>
                  <a:srgbClr val="000000"/>
                </a:solidFill>
                <a:latin typeface="inter-regular"/>
              </a:rPr>
              <a:t>, x);    </a:t>
            </a:r>
          </a:p>
          <a:p>
            <a:pPr algn="just">
              <a:buFont typeface="+mj-lt"/>
              <a:buAutoNum type="arabicPeriod"/>
            </a:pPr>
            <a:r>
              <a:rPr lang="en-GB" b="1" dirty="0">
                <a:solidFill>
                  <a:srgbClr val="006699"/>
                </a:solidFill>
                <a:latin typeface="inter-regular"/>
              </a:rPr>
              <a:t>return</a:t>
            </a:r>
            <a:r>
              <a:rPr lang="en-GB" dirty="0">
                <a:solidFill>
                  <a:srgbClr val="000000"/>
                </a:solidFill>
                <a:latin typeface="inter-regular"/>
              </a:rPr>
              <a:t> 0;  </a:t>
            </a:r>
          </a:p>
          <a:p>
            <a:pPr algn="just">
              <a:buFont typeface="+mj-lt"/>
              <a:buAutoNum type="arabicPeriod"/>
            </a:pPr>
            <a:r>
              <a:rPr lang="en-GB" dirty="0">
                <a:solidFill>
                  <a:srgbClr val="000000"/>
                </a:solidFill>
                <a:latin typeface="inter-regular"/>
              </a:rPr>
              <a:t>}    </a:t>
            </a:r>
            <a:endParaRPr lang="en-GB" b="0" i="0" dirty="0">
              <a:solidFill>
                <a:srgbClr val="000000"/>
              </a:solidFill>
              <a:effectLst/>
              <a:latin typeface="inter-regular"/>
            </a:endParaRPr>
          </a:p>
        </p:txBody>
      </p:sp>
      <p:pic>
        <p:nvPicPr>
          <p:cNvPr id="3" name="Picture 2">
            <a:extLst>
              <a:ext uri="{FF2B5EF4-FFF2-40B4-BE49-F238E27FC236}">
                <a16:creationId xmlns:a16="http://schemas.microsoft.com/office/drawing/2014/main" xmlns="" id="{2A3A981D-ABC3-491D-9045-A488CD7EB3CC}"/>
              </a:ext>
            </a:extLst>
          </p:cNvPr>
          <p:cNvPicPr>
            <a:picLocks noChangeAspect="1"/>
          </p:cNvPicPr>
          <p:nvPr/>
        </p:nvPicPr>
        <p:blipFill>
          <a:blip r:embed="rId2"/>
          <a:stretch>
            <a:fillRect/>
          </a:stretch>
        </p:blipFill>
        <p:spPr>
          <a:xfrm>
            <a:off x="8001000" y="4882516"/>
            <a:ext cx="3752850" cy="14144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51AD75F0-968E-49F7-A8E5-27B1FEAB85AB}"/>
              </a:ext>
            </a:extLst>
          </p:cNvPr>
          <p:cNvSpPr>
            <a:spLocks noGrp="1" noChangeArrowheads="1"/>
          </p:cNvSpPr>
          <p:nvPr>
            <p:ph type="title"/>
          </p:nvPr>
        </p:nvSpPr>
        <p:spPr>
          <a:xfrm>
            <a:off x="5562600" y="990599"/>
            <a:ext cx="7848600" cy="984885"/>
          </a:xfrm>
        </p:spPr>
        <p:txBody>
          <a:bodyPr/>
          <a:lstStyle/>
          <a:p>
            <a:pPr eaLnBrk="1" hangingPunct="1"/>
            <a:r>
              <a:rPr lang="en-US" altLang="en-US" sz="3200"/>
              <a:t>Conceptual Example</a:t>
            </a:r>
            <a:br>
              <a:rPr lang="en-US" altLang="en-US" sz="3200"/>
            </a:br>
            <a:r>
              <a:rPr lang="en-US" altLang="en-US" sz="3200"/>
              <a:t> (Call-by-Value)</a:t>
            </a:r>
          </a:p>
        </p:txBody>
      </p:sp>
      <p:sp>
        <p:nvSpPr>
          <p:cNvPr id="4" name="Rectangle 3">
            <a:extLst>
              <a:ext uri="{FF2B5EF4-FFF2-40B4-BE49-F238E27FC236}">
                <a16:creationId xmlns:a16="http://schemas.microsoft.com/office/drawing/2014/main" xmlns="" id="{5786EF82-7914-4F8F-96D2-5A30067A97A2}"/>
              </a:ext>
            </a:extLst>
          </p:cNvPr>
          <p:cNvSpPr/>
          <p:nvPr/>
        </p:nvSpPr>
        <p:spPr>
          <a:xfrm>
            <a:off x="381000" y="704759"/>
            <a:ext cx="11201400" cy="5355312"/>
          </a:xfrm>
          <a:prstGeom prst="rect">
            <a:avLst/>
          </a:prstGeom>
        </p:spPr>
        <p:txBody>
          <a:bodyPr wrap="square">
            <a:spAutoFit/>
          </a:bodyPr>
          <a:lstStyle/>
          <a:p>
            <a:pPr algn="just">
              <a:buFont typeface="+mj-lt"/>
              <a:buAutoNum type="arabicPeriod"/>
            </a:pPr>
            <a:r>
              <a:rPr lang="en-US" dirty="0">
                <a:solidFill>
                  <a:srgbClr val="0000FF"/>
                </a:solidFill>
                <a:latin typeface="inter-regular"/>
              </a:rPr>
              <a:t>#include &lt;</a:t>
            </a:r>
            <a:r>
              <a:rPr lang="en-US" dirty="0" err="1">
                <a:solidFill>
                  <a:srgbClr val="0000FF"/>
                </a:solidFill>
                <a:latin typeface="inter-regular"/>
              </a:rPr>
              <a:t>stdio.h</a:t>
            </a:r>
            <a:r>
              <a:rPr lang="en-US" dirty="0">
                <a:solidFill>
                  <a:srgbClr val="0000FF"/>
                </a:solidFill>
                <a:latin typeface="inter-regular"/>
              </a:rPr>
              <a:t>&gt;</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void</a:t>
            </a:r>
            <a:r>
              <a:rPr lang="en-US" dirty="0">
                <a:solidFill>
                  <a:srgbClr val="000000"/>
                </a:solidFill>
                <a:latin typeface="inter-regular"/>
              </a:rPr>
              <a:t> swap(</a:t>
            </a:r>
            <a:r>
              <a:rPr lang="en-US" b="1" dirty="0">
                <a:solidFill>
                  <a:srgbClr val="2E8B57"/>
                </a:solidFill>
                <a:latin typeface="inter-regular"/>
              </a:rPr>
              <a:t>int</a:t>
            </a:r>
            <a:r>
              <a:rPr lang="en-US" dirty="0">
                <a:solidFill>
                  <a:srgbClr val="000000"/>
                </a:solidFill>
                <a:latin typeface="inter-regular"/>
              </a:rPr>
              <a:t> , </a:t>
            </a:r>
            <a:r>
              <a:rPr lang="en-US" b="1" dirty="0">
                <a:solidFill>
                  <a:srgbClr val="2E8B57"/>
                </a:solidFill>
                <a:latin typeface="inter-regular"/>
              </a:rPr>
              <a:t>int</a:t>
            </a:r>
            <a:r>
              <a:rPr lang="en-US" dirty="0">
                <a:solidFill>
                  <a:srgbClr val="000000"/>
                </a:solidFill>
                <a:latin typeface="inter-regular"/>
              </a:rPr>
              <a:t>); </a:t>
            </a:r>
            <a:r>
              <a:rPr lang="en-US" dirty="0">
                <a:solidFill>
                  <a:srgbClr val="008200"/>
                </a:solidFill>
                <a:latin typeface="inter-regular"/>
              </a:rPr>
              <a:t>//prototype of the function </a:t>
            </a:r>
            <a:r>
              <a:rPr lang="en-US" dirty="0">
                <a:solidFill>
                  <a:srgbClr val="000000"/>
                </a:solidFill>
                <a:latin typeface="inter-regular"/>
              </a:rPr>
              <a:t>  </a:t>
            </a:r>
          </a:p>
          <a:p>
            <a:pPr algn="just">
              <a:buFont typeface="+mj-lt"/>
              <a:buAutoNum type="arabicPeriod"/>
            </a:pPr>
            <a:r>
              <a:rPr lang="en-US" b="1" dirty="0">
                <a:solidFill>
                  <a:srgbClr val="2E8B57"/>
                </a:solidFill>
                <a:latin typeface="inter-regular"/>
              </a:rPr>
              <a:t>int</a:t>
            </a:r>
            <a:r>
              <a:rPr lang="en-US" dirty="0">
                <a:solidFill>
                  <a:srgbClr val="000000"/>
                </a:solidFill>
                <a:latin typeface="inter-regular"/>
              </a:rPr>
              <a:t> main()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2E8B57"/>
                </a:solidFill>
                <a:latin typeface="inter-regular"/>
              </a:rPr>
              <a:t>int</a:t>
            </a:r>
            <a:r>
              <a:rPr lang="en-US" dirty="0">
                <a:solidFill>
                  <a:srgbClr val="000000"/>
                </a:solidFill>
                <a:latin typeface="inter-regular"/>
              </a:rPr>
              <a:t> a = 10;  </a:t>
            </a:r>
          </a:p>
          <a:p>
            <a:pPr algn="just">
              <a:buFont typeface="+mj-lt"/>
              <a:buAutoNum type="arabicPeriod"/>
            </a:pPr>
            <a:r>
              <a:rPr lang="en-US" dirty="0">
                <a:solidFill>
                  <a:srgbClr val="000000"/>
                </a:solidFill>
                <a:latin typeface="inter-regular"/>
              </a:rPr>
              <a:t>    </a:t>
            </a:r>
            <a:r>
              <a:rPr lang="en-US" b="1" dirty="0">
                <a:solidFill>
                  <a:srgbClr val="2E8B57"/>
                </a:solidFill>
                <a:latin typeface="inter-regular"/>
              </a:rPr>
              <a:t>int</a:t>
            </a:r>
            <a:r>
              <a:rPr lang="en-US" dirty="0">
                <a:solidFill>
                  <a:srgbClr val="000000"/>
                </a:solidFill>
                <a:latin typeface="inter-regular"/>
              </a:rPr>
              <a:t> b = 20;   </a:t>
            </a:r>
          </a:p>
          <a:p>
            <a:pPr algn="just">
              <a:buFont typeface="+mj-lt"/>
              <a:buAutoNum type="arabicPeriod"/>
            </a:pPr>
            <a:r>
              <a:rPr lang="en-US" dirty="0">
                <a:solidFill>
                  <a:srgbClr val="000000"/>
                </a:solidFill>
                <a:latin typeface="inter-regular"/>
              </a:rPr>
              <a:t>    printf(</a:t>
            </a:r>
            <a:r>
              <a:rPr lang="en-US" dirty="0">
                <a:solidFill>
                  <a:srgbClr val="0000FF"/>
                </a:solidFill>
                <a:latin typeface="inter-regular"/>
              </a:rPr>
              <a:t>"Before swapping the values in main a = %d, b = %d\n"</a:t>
            </a:r>
            <a:r>
              <a:rPr lang="en-US" dirty="0">
                <a:solidFill>
                  <a:srgbClr val="000000"/>
                </a:solidFill>
                <a:latin typeface="inter-regular"/>
              </a:rPr>
              <a:t>,</a:t>
            </a:r>
            <a:r>
              <a:rPr lang="en-US" dirty="0" err="1">
                <a:solidFill>
                  <a:srgbClr val="000000"/>
                </a:solidFill>
                <a:latin typeface="inter-regular"/>
              </a:rPr>
              <a:t>a,b</a:t>
            </a:r>
            <a:r>
              <a:rPr lang="en-US" dirty="0">
                <a:solidFill>
                  <a:srgbClr val="000000"/>
                </a:solidFill>
                <a:latin typeface="inter-regular"/>
              </a:rPr>
              <a:t>); </a:t>
            </a:r>
            <a:r>
              <a:rPr lang="en-US" dirty="0">
                <a:solidFill>
                  <a:srgbClr val="008200"/>
                </a:solidFill>
                <a:latin typeface="inter-regular"/>
              </a:rPr>
              <a:t>// printing the value of a and b in main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swap(</a:t>
            </a:r>
            <a:r>
              <a:rPr lang="en-US" dirty="0" err="1">
                <a:solidFill>
                  <a:srgbClr val="000000"/>
                </a:solidFill>
                <a:latin typeface="inter-regular"/>
              </a:rPr>
              <a:t>a,b</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printf(</a:t>
            </a:r>
            <a:r>
              <a:rPr lang="en-US" dirty="0">
                <a:solidFill>
                  <a:srgbClr val="0000FF"/>
                </a:solidFill>
                <a:latin typeface="inter-regular"/>
              </a:rPr>
              <a:t>"After swapping values in main a = %d, b = %d\n"</a:t>
            </a:r>
            <a:r>
              <a:rPr lang="en-US" dirty="0">
                <a:solidFill>
                  <a:srgbClr val="000000"/>
                </a:solidFill>
                <a:latin typeface="inter-regular"/>
              </a:rPr>
              <a:t>,</a:t>
            </a:r>
            <a:r>
              <a:rPr lang="en-US" dirty="0" err="1">
                <a:solidFill>
                  <a:srgbClr val="000000"/>
                </a:solidFill>
                <a:latin typeface="inter-regular"/>
              </a:rPr>
              <a:t>a,b</a:t>
            </a:r>
            <a:r>
              <a:rPr lang="en-US" dirty="0">
                <a:solidFill>
                  <a:srgbClr val="000000"/>
                </a:solidFill>
                <a:latin typeface="inter-regular"/>
              </a:rPr>
              <a:t>); </a:t>
            </a:r>
            <a:r>
              <a:rPr lang="en-US" dirty="0">
                <a:solidFill>
                  <a:srgbClr val="008200"/>
                </a:solidFill>
                <a:latin typeface="inter-regular"/>
              </a:rPr>
              <a:t>// The value of actual parameters do not change by changing the formal parameters in call by value, a = 10, b = 20</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void</a:t>
            </a:r>
            <a:r>
              <a:rPr lang="en-US" dirty="0">
                <a:solidFill>
                  <a:srgbClr val="000000"/>
                </a:solidFill>
                <a:latin typeface="inter-regular"/>
              </a:rPr>
              <a:t> swap (</a:t>
            </a:r>
            <a:r>
              <a:rPr lang="en-US" b="1" dirty="0">
                <a:solidFill>
                  <a:srgbClr val="2E8B57"/>
                </a:solidFill>
                <a:latin typeface="inter-regular"/>
              </a:rPr>
              <a:t>int</a:t>
            </a:r>
            <a:r>
              <a:rPr lang="en-US" dirty="0">
                <a:solidFill>
                  <a:srgbClr val="000000"/>
                </a:solidFill>
                <a:latin typeface="inter-regular"/>
              </a:rPr>
              <a:t> a, </a:t>
            </a:r>
            <a:r>
              <a:rPr lang="en-US" b="1" dirty="0">
                <a:solidFill>
                  <a:srgbClr val="2E8B57"/>
                </a:solidFill>
                <a:latin typeface="inter-regular"/>
              </a:rPr>
              <a:t>int</a:t>
            </a:r>
            <a:r>
              <a:rPr lang="en-US" dirty="0">
                <a:solidFill>
                  <a:srgbClr val="000000"/>
                </a:solidFill>
                <a:latin typeface="inter-regular"/>
              </a:rPr>
              <a:t> b)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2E8B57"/>
                </a:solidFill>
                <a:latin typeface="inter-regular"/>
              </a:rPr>
              <a:t>int</a:t>
            </a:r>
            <a:r>
              <a:rPr lang="en-US" dirty="0">
                <a:solidFill>
                  <a:srgbClr val="000000"/>
                </a:solidFill>
                <a:latin typeface="inter-regular"/>
              </a:rPr>
              <a:t> temp;   </a:t>
            </a:r>
          </a:p>
          <a:p>
            <a:pPr algn="just">
              <a:buFont typeface="+mj-lt"/>
              <a:buAutoNum type="arabicPeriod"/>
            </a:pPr>
            <a:r>
              <a:rPr lang="en-US" dirty="0">
                <a:solidFill>
                  <a:srgbClr val="000000"/>
                </a:solidFill>
                <a:latin typeface="inter-regular"/>
              </a:rPr>
              <a:t>    temp = a;  </a:t>
            </a:r>
          </a:p>
          <a:p>
            <a:pPr algn="just">
              <a:buFont typeface="+mj-lt"/>
              <a:buAutoNum type="arabicPeriod"/>
            </a:pPr>
            <a:r>
              <a:rPr lang="en-US" dirty="0">
                <a:solidFill>
                  <a:srgbClr val="000000"/>
                </a:solidFill>
                <a:latin typeface="inter-regular"/>
              </a:rPr>
              <a:t>    a=b;  </a:t>
            </a:r>
          </a:p>
          <a:p>
            <a:pPr algn="just">
              <a:buFont typeface="+mj-lt"/>
              <a:buAutoNum type="arabicPeriod"/>
            </a:pPr>
            <a:r>
              <a:rPr lang="en-US" dirty="0">
                <a:solidFill>
                  <a:srgbClr val="000000"/>
                </a:solidFill>
                <a:latin typeface="inter-regular"/>
              </a:rPr>
              <a:t>    b=temp;  </a:t>
            </a:r>
          </a:p>
          <a:p>
            <a:pPr algn="just">
              <a:buFont typeface="+mj-lt"/>
              <a:buAutoNum type="arabicPeriod"/>
            </a:pPr>
            <a:r>
              <a:rPr lang="en-US" dirty="0">
                <a:solidFill>
                  <a:srgbClr val="000000"/>
                </a:solidFill>
                <a:latin typeface="inter-regular"/>
              </a:rPr>
              <a:t>    printf(</a:t>
            </a:r>
            <a:r>
              <a:rPr lang="en-US" dirty="0">
                <a:solidFill>
                  <a:srgbClr val="0000FF"/>
                </a:solidFill>
                <a:latin typeface="inter-regular"/>
              </a:rPr>
              <a:t>"After swapping values in function a = %d, b = %d\n"</a:t>
            </a:r>
            <a:r>
              <a:rPr lang="en-US" dirty="0">
                <a:solidFill>
                  <a:srgbClr val="000000"/>
                </a:solidFill>
                <a:latin typeface="inter-regular"/>
              </a:rPr>
              <a:t>,</a:t>
            </a:r>
            <a:r>
              <a:rPr lang="en-US" dirty="0" err="1">
                <a:solidFill>
                  <a:srgbClr val="000000"/>
                </a:solidFill>
                <a:latin typeface="inter-regular"/>
              </a:rPr>
              <a:t>a,b</a:t>
            </a:r>
            <a:r>
              <a:rPr lang="en-US" dirty="0">
                <a:solidFill>
                  <a:srgbClr val="000000"/>
                </a:solidFill>
                <a:latin typeface="inter-regular"/>
              </a:rPr>
              <a:t>); </a:t>
            </a:r>
            <a:r>
              <a:rPr lang="en-US" dirty="0">
                <a:solidFill>
                  <a:srgbClr val="008200"/>
                </a:solidFill>
                <a:latin typeface="inter-regular"/>
              </a:rPr>
              <a:t>// Formal parameters, a = 20, b = 10 </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pic>
        <p:nvPicPr>
          <p:cNvPr id="7" name="Picture 6">
            <a:extLst>
              <a:ext uri="{FF2B5EF4-FFF2-40B4-BE49-F238E27FC236}">
                <a16:creationId xmlns:a16="http://schemas.microsoft.com/office/drawing/2014/main" xmlns="" id="{2E85A17D-A7D1-4A47-8F79-7CAD746AF35F}"/>
              </a:ext>
            </a:extLst>
          </p:cNvPr>
          <p:cNvPicPr>
            <a:picLocks noChangeAspect="1"/>
          </p:cNvPicPr>
          <p:nvPr/>
        </p:nvPicPr>
        <p:blipFill>
          <a:blip r:embed="rId2"/>
          <a:stretch>
            <a:fillRect/>
          </a:stretch>
        </p:blipFill>
        <p:spPr>
          <a:xfrm>
            <a:off x="5334000" y="3733800"/>
            <a:ext cx="5943600" cy="1390651"/>
          </a:xfrm>
          <a:prstGeom prst="rect">
            <a:avLst/>
          </a:prstGeom>
        </p:spPr>
      </p:pic>
    </p:spTree>
    <p:extLst>
      <p:ext uri="{BB962C8B-B14F-4D97-AF65-F5344CB8AC3E}">
        <p14:creationId xmlns:p14="http://schemas.microsoft.com/office/powerpoint/2010/main" val="223232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E9D4AF1E-4B05-4AF5-849D-414582B5FB5C}"/>
              </a:ext>
            </a:extLst>
          </p:cNvPr>
          <p:cNvSpPr>
            <a:spLocks noGrp="1" noChangeArrowheads="1"/>
          </p:cNvSpPr>
          <p:nvPr>
            <p:ph type="title"/>
          </p:nvPr>
        </p:nvSpPr>
        <p:spPr/>
        <p:txBody>
          <a:bodyPr/>
          <a:lstStyle/>
          <a:p>
            <a:pPr eaLnBrk="1" hangingPunct="1"/>
            <a:r>
              <a:rPr lang="en-US" altLang="en-US" dirty="0"/>
              <a:t>We’ll Learn Today</a:t>
            </a:r>
          </a:p>
        </p:txBody>
      </p:sp>
      <p:sp>
        <p:nvSpPr>
          <p:cNvPr id="11267" name="Rectangle 3">
            <a:extLst>
              <a:ext uri="{FF2B5EF4-FFF2-40B4-BE49-F238E27FC236}">
                <a16:creationId xmlns:a16="http://schemas.microsoft.com/office/drawing/2014/main" xmlns="" id="{E77ADD75-89B0-4404-8283-638DBB227041}"/>
              </a:ext>
            </a:extLst>
          </p:cNvPr>
          <p:cNvSpPr>
            <a:spLocks noGrp="1" noChangeArrowheads="1"/>
          </p:cNvSpPr>
          <p:nvPr>
            <p:ph type="body" idx="1"/>
          </p:nvPr>
        </p:nvSpPr>
        <p:spPr>
          <a:xfrm>
            <a:off x="2590800" y="2118241"/>
            <a:ext cx="8077200" cy="4739759"/>
          </a:xfrm>
        </p:spPr>
        <p:txBody>
          <a:bodyPr/>
          <a:lstStyle/>
          <a:p>
            <a:pPr eaLnBrk="1" hangingPunct="1"/>
            <a:r>
              <a:rPr lang="en-US" altLang="en-US" sz="2800" dirty="0"/>
              <a:t>Introduction</a:t>
            </a:r>
          </a:p>
          <a:p>
            <a:pPr eaLnBrk="1" hangingPunct="1"/>
            <a:r>
              <a:rPr lang="en-US" altLang="en-US" sz="2800" dirty="0"/>
              <a:t>Pointer Variable Definition &amp; Initialization</a:t>
            </a:r>
          </a:p>
          <a:p>
            <a:pPr eaLnBrk="1" hangingPunct="1"/>
            <a:r>
              <a:rPr lang="en-US" altLang="en-US" sz="2800" dirty="0"/>
              <a:t>Pointer Operators</a:t>
            </a:r>
          </a:p>
          <a:p>
            <a:pPr eaLnBrk="1" hangingPunct="1"/>
            <a:r>
              <a:rPr lang="en-US" altLang="en-US" sz="2800" dirty="0"/>
              <a:t>Calling Function by Reference</a:t>
            </a:r>
          </a:p>
          <a:p>
            <a:pPr eaLnBrk="1" hangingPunct="1"/>
            <a:r>
              <a:rPr lang="en-US" altLang="en-US" sz="2800" dirty="0"/>
              <a:t>Using const Qualifier in Pointers</a:t>
            </a:r>
          </a:p>
          <a:p>
            <a:pPr eaLnBrk="1" hangingPunct="1"/>
            <a:r>
              <a:rPr lang="en-US" altLang="en-US" sz="2800" dirty="0"/>
              <a:t>Pointers &amp; Arrays</a:t>
            </a:r>
          </a:p>
          <a:p>
            <a:pPr eaLnBrk="1" hangingPunct="1"/>
            <a:r>
              <a:rPr lang="en-US" altLang="en-US" sz="2800" dirty="0"/>
              <a:t>Pointers &amp; 2-Dimentional Arrays</a:t>
            </a:r>
          </a:p>
          <a:p>
            <a:pPr eaLnBrk="1" hangingPunct="1"/>
            <a:r>
              <a:rPr lang="en-US" altLang="en-US" sz="2800" dirty="0" err="1"/>
              <a:t>Excercise</a:t>
            </a:r>
            <a:endParaRPr lang="en-US" altLang="en-US" sz="2800"/>
          </a:p>
          <a:p>
            <a:pPr eaLnBrk="1" hangingPunct="1"/>
            <a:endParaRPr lang="en-US" altLang="en-US" sz="2800"/>
          </a:p>
          <a:p>
            <a:pPr eaLnBrk="1" hangingPunct="1"/>
            <a:endParaRPr lang="en-US" altLang="en-US" sz="2800"/>
          </a:p>
          <a:p>
            <a:pPr eaLnBrk="1" hangingPunct="1"/>
            <a:endParaRPr lang="en-US"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463877AA-0339-4556-96CF-3DC074930841}"/>
              </a:ext>
            </a:extLst>
          </p:cNvPr>
          <p:cNvSpPr>
            <a:spLocks noGrp="1" noChangeArrowheads="1"/>
          </p:cNvSpPr>
          <p:nvPr>
            <p:ph type="title"/>
          </p:nvPr>
        </p:nvSpPr>
        <p:spPr>
          <a:xfrm>
            <a:off x="2971800" y="1066800"/>
            <a:ext cx="7848600" cy="984885"/>
          </a:xfrm>
        </p:spPr>
        <p:txBody>
          <a:bodyPr/>
          <a:lstStyle/>
          <a:p>
            <a:pPr eaLnBrk="1" hangingPunct="1"/>
            <a:r>
              <a:rPr lang="en-US" altLang="en-US" sz="3200"/>
              <a:t>Conceptual Example</a:t>
            </a:r>
            <a:br>
              <a:rPr lang="en-US" altLang="en-US" sz="3200"/>
            </a:br>
            <a:r>
              <a:rPr lang="en-US" altLang="en-US" sz="3200"/>
              <a:t>(Call-by-Reference)</a:t>
            </a:r>
          </a:p>
        </p:txBody>
      </p:sp>
      <p:sp>
        <p:nvSpPr>
          <p:cNvPr id="2" name="Rectangle 1">
            <a:extLst>
              <a:ext uri="{FF2B5EF4-FFF2-40B4-BE49-F238E27FC236}">
                <a16:creationId xmlns:a16="http://schemas.microsoft.com/office/drawing/2014/main" xmlns="" id="{0387533F-FDFA-49DC-9E0A-D1410C9AE0AC}"/>
              </a:ext>
            </a:extLst>
          </p:cNvPr>
          <p:cNvSpPr/>
          <p:nvPr/>
        </p:nvSpPr>
        <p:spPr>
          <a:xfrm>
            <a:off x="2971800" y="2286000"/>
            <a:ext cx="8610600" cy="3693319"/>
          </a:xfrm>
          <a:prstGeom prst="rect">
            <a:avLst/>
          </a:prstGeom>
        </p:spPr>
        <p:txBody>
          <a:bodyPr wrap="square">
            <a:spAutoFit/>
          </a:bodyPr>
          <a:lstStyle/>
          <a:p>
            <a:pPr algn="just">
              <a:buFont typeface="+mj-lt"/>
              <a:buAutoNum type="arabicPeriod"/>
            </a:pPr>
            <a:r>
              <a:rPr lang="en-GB" dirty="0">
                <a:solidFill>
                  <a:srgbClr val="0000FF"/>
                </a:solidFill>
                <a:latin typeface="inter-regular"/>
              </a:rPr>
              <a:t>#include&lt;</a:t>
            </a:r>
            <a:r>
              <a:rPr lang="en-GB" dirty="0" err="1">
                <a:solidFill>
                  <a:srgbClr val="0000FF"/>
                </a:solidFill>
                <a:latin typeface="inter-regular"/>
              </a:rPr>
              <a:t>stdio.h</a:t>
            </a:r>
            <a:r>
              <a:rPr lang="en-GB" dirty="0">
                <a:solidFill>
                  <a:srgbClr val="0000FF"/>
                </a:solidFill>
                <a:latin typeface="inter-regular"/>
              </a:rPr>
              <a:t>&gt;</a:t>
            </a:r>
            <a:r>
              <a:rPr lang="en-GB" dirty="0">
                <a:solidFill>
                  <a:srgbClr val="000000"/>
                </a:solidFill>
                <a:latin typeface="inter-regular"/>
              </a:rPr>
              <a:t>  </a:t>
            </a:r>
          </a:p>
          <a:p>
            <a:pPr algn="just">
              <a:buFont typeface="+mj-lt"/>
              <a:buAutoNum type="arabicPeriod"/>
            </a:pPr>
            <a:r>
              <a:rPr lang="en-GB" b="1" dirty="0">
                <a:solidFill>
                  <a:srgbClr val="006699"/>
                </a:solidFill>
                <a:latin typeface="inter-regular"/>
              </a:rPr>
              <a:t>void</a:t>
            </a:r>
            <a:r>
              <a:rPr lang="en-GB" dirty="0">
                <a:solidFill>
                  <a:srgbClr val="000000"/>
                </a:solidFill>
                <a:latin typeface="inter-regular"/>
              </a:rPr>
              <a:t> change(</a:t>
            </a:r>
            <a:r>
              <a:rPr lang="en-GB" b="1" dirty="0">
                <a:solidFill>
                  <a:srgbClr val="2E8B57"/>
                </a:solidFill>
                <a:latin typeface="inter-regular"/>
              </a:rPr>
              <a:t>int</a:t>
            </a:r>
            <a:r>
              <a:rPr lang="en-GB" dirty="0">
                <a:solidFill>
                  <a:srgbClr val="000000"/>
                </a:solidFill>
                <a:latin typeface="inter-regular"/>
              </a:rPr>
              <a:t> *</a:t>
            </a:r>
            <a:r>
              <a:rPr lang="en-GB" dirty="0" err="1">
                <a:solidFill>
                  <a:srgbClr val="000000"/>
                </a:solidFill>
                <a:latin typeface="inter-regular"/>
              </a:rPr>
              <a:t>num</a:t>
            </a:r>
            <a:r>
              <a:rPr lang="en-GB" dirty="0">
                <a:solidFill>
                  <a:srgbClr val="000000"/>
                </a:solidFill>
                <a:latin typeface="inter-regular"/>
              </a:rPr>
              <a:t>) {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"Before adding value inside function </a:t>
            </a:r>
            <a:r>
              <a:rPr lang="en-GB" dirty="0" err="1">
                <a:solidFill>
                  <a:srgbClr val="0000FF"/>
                </a:solidFill>
                <a:latin typeface="inter-regular"/>
              </a:rPr>
              <a:t>num</a:t>
            </a:r>
            <a:r>
              <a:rPr lang="en-GB" dirty="0">
                <a:solidFill>
                  <a:srgbClr val="0000FF"/>
                </a:solidFill>
                <a:latin typeface="inter-regular"/>
              </a:rPr>
              <a:t>=%d \n"</a:t>
            </a:r>
            <a:r>
              <a:rPr lang="en-GB" dirty="0">
                <a:solidFill>
                  <a:srgbClr val="000000"/>
                </a:solidFill>
                <a:latin typeface="inter-regular"/>
              </a:rPr>
              <a:t>,*</a:t>
            </a:r>
            <a:r>
              <a:rPr lang="en-GB" dirty="0" err="1">
                <a:solidFill>
                  <a:srgbClr val="000000"/>
                </a:solidFill>
                <a:latin typeface="inter-regular"/>
              </a:rPr>
              <a:t>num</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r>
              <a:rPr lang="en-GB" dirty="0" err="1">
                <a:solidFill>
                  <a:srgbClr val="000000"/>
                </a:solidFill>
                <a:latin typeface="inter-regular"/>
              </a:rPr>
              <a:t>num</a:t>
            </a:r>
            <a:r>
              <a:rPr lang="en-GB" dirty="0">
                <a:solidFill>
                  <a:srgbClr val="000000"/>
                </a:solidFill>
                <a:latin typeface="inter-regular"/>
              </a:rPr>
              <a:t>) += 100;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"After adding value inside function </a:t>
            </a:r>
            <a:r>
              <a:rPr lang="en-GB" dirty="0" err="1">
                <a:solidFill>
                  <a:srgbClr val="0000FF"/>
                </a:solidFill>
                <a:latin typeface="inter-regular"/>
              </a:rPr>
              <a:t>num</a:t>
            </a:r>
            <a:r>
              <a:rPr lang="en-GB" dirty="0">
                <a:solidFill>
                  <a:srgbClr val="0000FF"/>
                </a:solidFill>
                <a:latin typeface="inter-regular"/>
              </a:rPr>
              <a:t>=%d \n"</a:t>
            </a:r>
            <a:r>
              <a:rPr lang="en-GB" dirty="0">
                <a:solidFill>
                  <a:srgbClr val="000000"/>
                </a:solidFill>
                <a:latin typeface="inter-regular"/>
              </a:rPr>
              <a:t>, *</a:t>
            </a:r>
            <a:r>
              <a:rPr lang="en-GB" dirty="0" err="1">
                <a:solidFill>
                  <a:srgbClr val="000000"/>
                </a:solidFill>
                <a:latin typeface="inter-regular"/>
              </a:rPr>
              <a:t>num</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p>
          <a:p>
            <a:pPr algn="just">
              <a:buFont typeface="+mj-lt"/>
              <a:buAutoNum type="arabicPeriod"/>
            </a:pPr>
            <a:r>
              <a:rPr lang="en-GB" b="1" dirty="0">
                <a:solidFill>
                  <a:srgbClr val="2E8B57"/>
                </a:solidFill>
                <a:latin typeface="inter-regular"/>
              </a:rPr>
              <a:t>int</a:t>
            </a:r>
            <a:r>
              <a:rPr lang="en-GB" dirty="0">
                <a:solidFill>
                  <a:srgbClr val="000000"/>
                </a:solidFill>
                <a:latin typeface="inter-regular"/>
              </a:rPr>
              <a:t> main() {    </a:t>
            </a:r>
          </a:p>
          <a:p>
            <a:pPr algn="just">
              <a:buFont typeface="+mj-lt"/>
              <a:buAutoNum type="arabicPeriod"/>
            </a:pPr>
            <a:r>
              <a:rPr lang="en-GB" dirty="0">
                <a:solidFill>
                  <a:srgbClr val="000000"/>
                </a:solidFill>
                <a:latin typeface="inter-regular"/>
              </a:rPr>
              <a:t>    </a:t>
            </a:r>
            <a:r>
              <a:rPr lang="en-GB" b="1" dirty="0">
                <a:solidFill>
                  <a:srgbClr val="2E8B57"/>
                </a:solidFill>
                <a:latin typeface="inter-regular"/>
              </a:rPr>
              <a:t>int</a:t>
            </a:r>
            <a:r>
              <a:rPr lang="en-GB" dirty="0">
                <a:solidFill>
                  <a:srgbClr val="000000"/>
                </a:solidFill>
                <a:latin typeface="inter-regular"/>
              </a:rPr>
              <a:t> x=100;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"Before function call x=%d \n"</a:t>
            </a:r>
            <a:r>
              <a:rPr lang="en-GB" dirty="0">
                <a:solidFill>
                  <a:srgbClr val="000000"/>
                </a:solidFill>
                <a:latin typeface="inter-regular"/>
              </a:rPr>
              <a:t>, x);    </a:t>
            </a:r>
          </a:p>
          <a:p>
            <a:pPr algn="just">
              <a:buFont typeface="+mj-lt"/>
              <a:buAutoNum type="arabicPeriod"/>
            </a:pPr>
            <a:r>
              <a:rPr lang="en-GB" dirty="0">
                <a:solidFill>
                  <a:srgbClr val="000000"/>
                </a:solidFill>
                <a:latin typeface="inter-regular"/>
              </a:rPr>
              <a:t>    change(&amp;x);</a:t>
            </a:r>
            <a:r>
              <a:rPr lang="en-GB" dirty="0">
                <a:solidFill>
                  <a:srgbClr val="008200"/>
                </a:solidFill>
                <a:latin typeface="inter-regular"/>
              </a:rPr>
              <a:t>//passing reference in function  </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"After function call x=%d \n"</a:t>
            </a:r>
            <a:r>
              <a:rPr lang="en-GB" dirty="0">
                <a:solidFill>
                  <a:srgbClr val="000000"/>
                </a:solidFill>
                <a:latin typeface="inter-regular"/>
              </a:rPr>
              <a:t>, x);    </a:t>
            </a:r>
          </a:p>
          <a:p>
            <a:pPr algn="just">
              <a:buFont typeface="+mj-lt"/>
              <a:buAutoNum type="arabicPeriod"/>
            </a:pPr>
            <a:r>
              <a:rPr lang="en-GB" b="1" dirty="0">
                <a:solidFill>
                  <a:srgbClr val="006699"/>
                </a:solidFill>
                <a:latin typeface="inter-regular"/>
              </a:rPr>
              <a:t>return</a:t>
            </a:r>
            <a:r>
              <a:rPr lang="en-GB" dirty="0">
                <a:solidFill>
                  <a:srgbClr val="000000"/>
                </a:solidFill>
                <a:latin typeface="inter-regular"/>
              </a:rPr>
              <a:t> 0;  </a:t>
            </a:r>
          </a:p>
          <a:p>
            <a:pPr algn="just">
              <a:buFont typeface="+mj-lt"/>
              <a:buAutoNum type="arabicPeriod"/>
            </a:pPr>
            <a:r>
              <a:rPr lang="en-GB" dirty="0">
                <a:solidFill>
                  <a:srgbClr val="000000"/>
                </a:solidFill>
                <a:latin typeface="inter-regular"/>
              </a:rPr>
              <a:t>}    </a:t>
            </a:r>
            <a:endParaRPr lang="en-GB" b="0" i="0" dirty="0">
              <a:solidFill>
                <a:srgbClr val="000000"/>
              </a:solidFill>
              <a:effectLst/>
              <a:latin typeface="inter-regular"/>
            </a:endParaRPr>
          </a:p>
        </p:txBody>
      </p:sp>
      <p:pic>
        <p:nvPicPr>
          <p:cNvPr id="3" name="Picture 2">
            <a:extLst>
              <a:ext uri="{FF2B5EF4-FFF2-40B4-BE49-F238E27FC236}">
                <a16:creationId xmlns:a16="http://schemas.microsoft.com/office/drawing/2014/main" xmlns="" id="{15BAB775-E8C0-4F24-A985-8DCCC61C1E37}"/>
              </a:ext>
            </a:extLst>
          </p:cNvPr>
          <p:cNvPicPr>
            <a:picLocks noChangeAspect="1"/>
          </p:cNvPicPr>
          <p:nvPr/>
        </p:nvPicPr>
        <p:blipFill>
          <a:blip r:embed="rId2"/>
          <a:stretch>
            <a:fillRect/>
          </a:stretch>
        </p:blipFill>
        <p:spPr>
          <a:xfrm>
            <a:off x="8077200" y="4799171"/>
            <a:ext cx="3676650" cy="14144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463877AA-0339-4556-96CF-3DC074930841}"/>
              </a:ext>
            </a:extLst>
          </p:cNvPr>
          <p:cNvSpPr>
            <a:spLocks noGrp="1" noChangeArrowheads="1"/>
          </p:cNvSpPr>
          <p:nvPr>
            <p:ph type="title"/>
          </p:nvPr>
        </p:nvSpPr>
        <p:spPr>
          <a:xfrm>
            <a:off x="5410200" y="914400"/>
            <a:ext cx="7848600" cy="1143000"/>
          </a:xfrm>
        </p:spPr>
        <p:txBody>
          <a:bodyPr/>
          <a:lstStyle/>
          <a:p>
            <a:pPr eaLnBrk="1" hangingPunct="1"/>
            <a:r>
              <a:rPr lang="en-US" altLang="en-US" sz="3200"/>
              <a:t>Conceptual Example</a:t>
            </a:r>
            <a:br>
              <a:rPr lang="en-US" altLang="en-US" sz="3200"/>
            </a:br>
            <a:r>
              <a:rPr lang="en-US" altLang="en-US" sz="3200"/>
              <a:t>(Call-by-Reference)</a:t>
            </a:r>
          </a:p>
        </p:txBody>
      </p:sp>
      <p:sp>
        <p:nvSpPr>
          <p:cNvPr id="2" name="Rectangle 1">
            <a:extLst>
              <a:ext uri="{FF2B5EF4-FFF2-40B4-BE49-F238E27FC236}">
                <a16:creationId xmlns:a16="http://schemas.microsoft.com/office/drawing/2014/main" xmlns="" id="{32FA2F38-23F4-4A54-8E64-42219E9E0B71}"/>
              </a:ext>
            </a:extLst>
          </p:cNvPr>
          <p:cNvSpPr/>
          <p:nvPr/>
        </p:nvSpPr>
        <p:spPr>
          <a:xfrm>
            <a:off x="152400" y="533401"/>
            <a:ext cx="12039600" cy="5410200"/>
          </a:xfrm>
          <a:prstGeom prst="rect">
            <a:avLst/>
          </a:prstGeom>
        </p:spPr>
        <p:txBody>
          <a:bodyPr wrap="square">
            <a:spAutoFit/>
          </a:bodyPr>
          <a:lstStyle/>
          <a:p>
            <a:pPr algn="just">
              <a:buFont typeface="+mj-lt"/>
              <a:buAutoNum type="arabicPeriod"/>
            </a:pPr>
            <a:r>
              <a:rPr lang="en-GB" dirty="0">
                <a:solidFill>
                  <a:srgbClr val="0000FF"/>
                </a:solidFill>
                <a:latin typeface="inter-regular"/>
              </a:rPr>
              <a:t>#include &lt;</a:t>
            </a:r>
            <a:r>
              <a:rPr lang="en-GB" dirty="0" err="1">
                <a:solidFill>
                  <a:srgbClr val="0000FF"/>
                </a:solidFill>
                <a:latin typeface="inter-regular"/>
              </a:rPr>
              <a:t>stdio.h</a:t>
            </a:r>
            <a:r>
              <a:rPr lang="en-GB" dirty="0">
                <a:solidFill>
                  <a:srgbClr val="0000FF"/>
                </a:solidFill>
                <a:latin typeface="inter-regular"/>
              </a:rPr>
              <a:t>&gt;</a:t>
            </a:r>
            <a:r>
              <a:rPr lang="en-GB" dirty="0">
                <a:solidFill>
                  <a:srgbClr val="000000"/>
                </a:solidFill>
                <a:latin typeface="inter-regular"/>
              </a:rPr>
              <a:t>  </a:t>
            </a:r>
          </a:p>
          <a:p>
            <a:pPr algn="just">
              <a:buFont typeface="+mj-lt"/>
              <a:buAutoNum type="arabicPeriod"/>
            </a:pPr>
            <a:r>
              <a:rPr lang="en-GB" b="1" dirty="0">
                <a:solidFill>
                  <a:srgbClr val="006699"/>
                </a:solidFill>
                <a:latin typeface="inter-regular"/>
              </a:rPr>
              <a:t>void</a:t>
            </a:r>
            <a:r>
              <a:rPr lang="en-GB" dirty="0">
                <a:solidFill>
                  <a:srgbClr val="000000"/>
                </a:solidFill>
                <a:latin typeface="inter-regular"/>
              </a:rPr>
              <a:t> swap(</a:t>
            </a:r>
            <a:r>
              <a:rPr lang="en-GB" b="1" dirty="0">
                <a:solidFill>
                  <a:srgbClr val="2E8B57"/>
                </a:solidFill>
                <a:latin typeface="inter-regular"/>
              </a:rPr>
              <a:t>int</a:t>
            </a:r>
            <a:r>
              <a:rPr lang="en-GB" dirty="0">
                <a:solidFill>
                  <a:srgbClr val="000000"/>
                </a:solidFill>
                <a:latin typeface="inter-regular"/>
              </a:rPr>
              <a:t> *, </a:t>
            </a:r>
            <a:r>
              <a:rPr lang="en-GB" b="1" dirty="0">
                <a:solidFill>
                  <a:srgbClr val="2E8B57"/>
                </a:solidFill>
                <a:latin typeface="inter-regular"/>
              </a:rPr>
              <a:t>int</a:t>
            </a:r>
            <a:r>
              <a:rPr lang="en-GB" dirty="0">
                <a:solidFill>
                  <a:srgbClr val="000000"/>
                </a:solidFill>
                <a:latin typeface="inter-regular"/>
              </a:rPr>
              <a:t> *); </a:t>
            </a:r>
            <a:r>
              <a:rPr lang="en-GB" dirty="0">
                <a:solidFill>
                  <a:srgbClr val="008200"/>
                </a:solidFill>
                <a:latin typeface="inter-regular"/>
              </a:rPr>
              <a:t>//prototype of the function </a:t>
            </a:r>
            <a:r>
              <a:rPr lang="en-GB" dirty="0">
                <a:solidFill>
                  <a:srgbClr val="000000"/>
                </a:solidFill>
                <a:latin typeface="inter-regular"/>
              </a:rPr>
              <a:t>  </a:t>
            </a:r>
          </a:p>
          <a:p>
            <a:pPr algn="just">
              <a:buFont typeface="+mj-lt"/>
              <a:buAutoNum type="arabicPeriod"/>
            </a:pPr>
            <a:r>
              <a:rPr lang="en-GB" b="1" dirty="0">
                <a:solidFill>
                  <a:srgbClr val="2E8B57"/>
                </a:solidFill>
                <a:latin typeface="inter-regular"/>
              </a:rPr>
              <a:t>int</a:t>
            </a:r>
            <a:r>
              <a:rPr lang="en-GB" dirty="0">
                <a:solidFill>
                  <a:srgbClr val="000000"/>
                </a:solidFill>
                <a:latin typeface="inter-regular"/>
              </a:rPr>
              <a:t> main()  </a:t>
            </a:r>
          </a:p>
          <a:p>
            <a:pPr algn="just">
              <a:buFont typeface="+mj-lt"/>
              <a:buAutoNum type="arabicPeriod"/>
            </a:pP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r>
              <a:rPr lang="en-GB" b="1" dirty="0">
                <a:solidFill>
                  <a:srgbClr val="2E8B57"/>
                </a:solidFill>
                <a:latin typeface="inter-regular"/>
              </a:rPr>
              <a:t>int</a:t>
            </a:r>
            <a:r>
              <a:rPr lang="en-GB" dirty="0">
                <a:solidFill>
                  <a:srgbClr val="000000"/>
                </a:solidFill>
                <a:latin typeface="inter-regular"/>
              </a:rPr>
              <a:t> a = 10;  </a:t>
            </a:r>
          </a:p>
          <a:p>
            <a:pPr algn="just">
              <a:buFont typeface="+mj-lt"/>
              <a:buAutoNum type="arabicPeriod"/>
            </a:pPr>
            <a:r>
              <a:rPr lang="en-GB" dirty="0">
                <a:solidFill>
                  <a:srgbClr val="000000"/>
                </a:solidFill>
                <a:latin typeface="inter-regular"/>
              </a:rPr>
              <a:t>    </a:t>
            </a:r>
            <a:r>
              <a:rPr lang="en-GB" b="1" dirty="0">
                <a:solidFill>
                  <a:srgbClr val="2E8B57"/>
                </a:solidFill>
                <a:latin typeface="inter-regular"/>
              </a:rPr>
              <a:t>int</a:t>
            </a:r>
            <a:r>
              <a:rPr lang="en-GB" dirty="0">
                <a:solidFill>
                  <a:srgbClr val="000000"/>
                </a:solidFill>
                <a:latin typeface="inter-regular"/>
              </a:rPr>
              <a:t> b = 20;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"Before swapping the values in main a = %d, b = %d\n"</a:t>
            </a:r>
            <a:r>
              <a:rPr lang="en-GB" dirty="0">
                <a:solidFill>
                  <a:srgbClr val="000000"/>
                </a:solidFill>
                <a:latin typeface="inter-regular"/>
              </a:rPr>
              <a:t>,</a:t>
            </a:r>
            <a:r>
              <a:rPr lang="en-GB" dirty="0" err="1">
                <a:solidFill>
                  <a:srgbClr val="000000"/>
                </a:solidFill>
                <a:latin typeface="inter-regular"/>
              </a:rPr>
              <a:t>a,b</a:t>
            </a:r>
            <a:r>
              <a:rPr lang="en-GB" dirty="0">
                <a:solidFill>
                  <a:srgbClr val="000000"/>
                </a:solidFill>
                <a:latin typeface="inter-regular"/>
              </a:rPr>
              <a:t>); </a:t>
            </a:r>
            <a:r>
              <a:rPr lang="en-GB" dirty="0">
                <a:solidFill>
                  <a:srgbClr val="008200"/>
                </a:solidFill>
                <a:latin typeface="inter-regular"/>
              </a:rPr>
              <a:t>// printing the value of a and b in main</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swap(&amp;</a:t>
            </a:r>
            <a:r>
              <a:rPr lang="en-GB" dirty="0" err="1">
                <a:solidFill>
                  <a:srgbClr val="000000"/>
                </a:solidFill>
                <a:latin typeface="inter-regular"/>
              </a:rPr>
              <a:t>a,&amp;b</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"After swapping values in main a = %d, b = %d\n"</a:t>
            </a:r>
            <a:r>
              <a:rPr lang="en-GB" dirty="0">
                <a:solidFill>
                  <a:srgbClr val="000000"/>
                </a:solidFill>
                <a:latin typeface="inter-regular"/>
              </a:rPr>
              <a:t>,</a:t>
            </a:r>
            <a:r>
              <a:rPr lang="en-GB" dirty="0" err="1">
                <a:solidFill>
                  <a:srgbClr val="000000"/>
                </a:solidFill>
                <a:latin typeface="inter-regular"/>
              </a:rPr>
              <a:t>a,b</a:t>
            </a:r>
            <a:r>
              <a:rPr lang="en-GB" dirty="0">
                <a:solidFill>
                  <a:srgbClr val="000000"/>
                </a:solidFill>
                <a:latin typeface="inter-regular"/>
              </a:rPr>
              <a:t>); </a:t>
            </a:r>
            <a:r>
              <a:rPr lang="en-GB" dirty="0">
                <a:solidFill>
                  <a:srgbClr val="008200"/>
                </a:solidFill>
                <a:latin typeface="inter-regular"/>
              </a:rPr>
              <a:t>// The values of actual parameters do change in call by reference, a = 10, b = 20</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p>
          <a:p>
            <a:pPr algn="just">
              <a:buFont typeface="+mj-lt"/>
              <a:buAutoNum type="arabicPeriod"/>
            </a:pPr>
            <a:r>
              <a:rPr lang="en-GB" b="1" dirty="0">
                <a:solidFill>
                  <a:srgbClr val="006699"/>
                </a:solidFill>
                <a:latin typeface="inter-regular"/>
              </a:rPr>
              <a:t>void</a:t>
            </a:r>
            <a:r>
              <a:rPr lang="en-GB" dirty="0">
                <a:solidFill>
                  <a:srgbClr val="000000"/>
                </a:solidFill>
                <a:latin typeface="inter-regular"/>
              </a:rPr>
              <a:t> swap (</a:t>
            </a:r>
            <a:r>
              <a:rPr lang="en-GB" b="1" dirty="0">
                <a:solidFill>
                  <a:srgbClr val="2E8B57"/>
                </a:solidFill>
                <a:latin typeface="inter-regular"/>
              </a:rPr>
              <a:t>int</a:t>
            </a:r>
            <a:r>
              <a:rPr lang="en-GB" dirty="0">
                <a:solidFill>
                  <a:srgbClr val="000000"/>
                </a:solidFill>
                <a:latin typeface="inter-regular"/>
              </a:rPr>
              <a:t> *a, </a:t>
            </a:r>
            <a:r>
              <a:rPr lang="en-GB" b="1" dirty="0">
                <a:solidFill>
                  <a:srgbClr val="2E8B57"/>
                </a:solidFill>
                <a:latin typeface="inter-regular"/>
              </a:rPr>
              <a:t>int</a:t>
            </a:r>
            <a:r>
              <a:rPr lang="en-GB" dirty="0">
                <a:solidFill>
                  <a:srgbClr val="000000"/>
                </a:solidFill>
                <a:latin typeface="inter-regular"/>
              </a:rPr>
              <a:t> *b)  </a:t>
            </a:r>
          </a:p>
          <a:p>
            <a:pPr algn="just">
              <a:buFont typeface="+mj-lt"/>
              <a:buAutoNum type="arabicPeriod"/>
            </a:pP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r>
              <a:rPr lang="en-GB" b="1" dirty="0">
                <a:solidFill>
                  <a:srgbClr val="2E8B57"/>
                </a:solidFill>
                <a:latin typeface="inter-regular"/>
              </a:rPr>
              <a:t>int</a:t>
            </a:r>
            <a:r>
              <a:rPr lang="en-GB" dirty="0">
                <a:solidFill>
                  <a:srgbClr val="000000"/>
                </a:solidFill>
                <a:latin typeface="inter-regular"/>
              </a:rPr>
              <a:t> temp;   </a:t>
            </a:r>
          </a:p>
          <a:p>
            <a:pPr algn="just">
              <a:buFont typeface="+mj-lt"/>
              <a:buAutoNum type="arabicPeriod"/>
            </a:pPr>
            <a:r>
              <a:rPr lang="en-GB" dirty="0">
                <a:solidFill>
                  <a:srgbClr val="000000"/>
                </a:solidFill>
                <a:latin typeface="inter-regular"/>
              </a:rPr>
              <a:t>    temp = *a;  </a:t>
            </a:r>
          </a:p>
          <a:p>
            <a:pPr algn="just">
              <a:buFont typeface="+mj-lt"/>
              <a:buAutoNum type="arabicPeriod"/>
            </a:pPr>
            <a:r>
              <a:rPr lang="en-GB" dirty="0">
                <a:solidFill>
                  <a:srgbClr val="000000"/>
                </a:solidFill>
                <a:latin typeface="inter-regular"/>
              </a:rPr>
              <a:t>    *a=*b;  </a:t>
            </a:r>
          </a:p>
          <a:p>
            <a:pPr algn="just">
              <a:buFont typeface="+mj-lt"/>
              <a:buAutoNum type="arabicPeriod"/>
            </a:pPr>
            <a:r>
              <a:rPr lang="en-GB" dirty="0">
                <a:solidFill>
                  <a:srgbClr val="000000"/>
                </a:solidFill>
                <a:latin typeface="inter-regular"/>
              </a:rPr>
              <a:t>    *b=temp;  </a:t>
            </a:r>
          </a:p>
          <a:p>
            <a:pPr algn="just">
              <a:buFont typeface="+mj-lt"/>
              <a:buAutoNum type="arabicPeriod"/>
            </a:pPr>
            <a:r>
              <a:rPr lang="en-GB" dirty="0">
                <a:solidFill>
                  <a:srgbClr val="000000"/>
                </a:solidFill>
                <a:latin typeface="inter-regular"/>
              </a:rPr>
              <a:t>    printf(</a:t>
            </a:r>
            <a:r>
              <a:rPr lang="en-GB" dirty="0">
                <a:solidFill>
                  <a:srgbClr val="0000FF"/>
                </a:solidFill>
                <a:latin typeface="inter-regular"/>
              </a:rPr>
              <a:t>"After swapping values in function a = %d, b = %d\n"</a:t>
            </a:r>
            <a:r>
              <a:rPr lang="en-GB" dirty="0">
                <a:solidFill>
                  <a:srgbClr val="000000"/>
                </a:solidFill>
                <a:latin typeface="inter-regular"/>
              </a:rPr>
              <a:t>,*a,*b); </a:t>
            </a:r>
            <a:r>
              <a:rPr lang="en-GB" dirty="0">
                <a:solidFill>
                  <a:srgbClr val="008200"/>
                </a:solidFill>
                <a:latin typeface="inter-regular"/>
              </a:rPr>
              <a:t>// Formal parameters, a = 20, b = 10 </a:t>
            </a:r>
            <a:r>
              <a:rPr lang="en-GB" dirty="0">
                <a:solidFill>
                  <a:srgbClr val="000000"/>
                </a:solidFill>
                <a:latin typeface="inter-regular"/>
              </a:rPr>
              <a:t>  </a:t>
            </a:r>
          </a:p>
          <a:p>
            <a:pPr algn="just">
              <a:buFont typeface="+mj-lt"/>
              <a:buAutoNum type="arabicPeriod"/>
            </a:pPr>
            <a:r>
              <a:rPr lang="en-GB" dirty="0">
                <a:solidFill>
                  <a:srgbClr val="000000"/>
                </a:solidFill>
                <a:latin typeface="inter-regular"/>
              </a:rPr>
              <a:t>}  </a:t>
            </a:r>
            <a:endParaRPr lang="en-GB" b="0" i="0" dirty="0">
              <a:solidFill>
                <a:srgbClr val="000000"/>
              </a:solidFill>
              <a:effectLst/>
              <a:latin typeface="inter-regular"/>
            </a:endParaRPr>
          </a:p>
        </p:txBody>
      </p:sp>
      <p:pic>
        <p:nvPicPr>
          <p:cNvPr id="3" name="Picture 2">
            <a:extLst>
              <a:ext uri="{FF2B5EF4-FFF2-40B4-BE49-F238E27FC236}">
                <a16:creationId xmlns:a16="http://schemas.microsoft.com/office/drawing/2014/main" xmlns="" id="{F2DA9208-4E7A-460C-A76D-82F755B189C6}"/>
              </a:ext>
            </a:extLst>
          </p:cNvPr>
          <p:cNvPicPr>
            <a:picLocks noChangeAspect="1"/>
          </p:cNvPicPr>
          <p:nvPr/>
        </p:nvPicPr>
        <p:blipFill>
          <a:blip r:embed="rId2"/>
          <a:stretch>
            <a:fillRect/>
          </a:stretch>
        </p:blipFill>
        <p:spPr>
          <a:xfrm>
            <a:off x="5410200" y="3446253"/>
            <a:ext cx="5938838" cy="1407972"/>
          </a:xfrm>
          <a:prstGeom prst="rect">
            <a:avLst/>
          </a:prstGeom>
        </p:spPr>
      </p:pic>
    </p:spTree>
    <p:extLst>
      <p:ext uri="{BB962C8B-B14F-4D97-AF65-F5344CB8AC3E}">
        <p14:creationId xmlns:p14="http://schemas.microsoft.com/office/powerpoint/2010/main" val="3062859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0" y="533400"/>
            <a:ext cx="4838700" cy="5181600"/>
          </a:xfrm>
          <a:prstGeom prst="rect">
            <a:avLst/>
          </a:prstGeom>
        </p:spPr>
      </p:pic>
      <p:pic>
        <p:nvPicPr>
          <p:cNvPr id="5" name="Picture 4"/>
          <p:cNvPicPr>
            <a:picLocks noChangeAspect="1"/>
          </p:cNvPicPr>
          <p:nvPr/>
        </p:nvPicPr>
        <p:blipFill>
          <a:blip r:embed="rId4"/>
          <a:stretch>
            <a:fillRect/>
          </a:stretch>
        </p:blipFill>
        <p:spPr>
          <a:xfrm>
            <a:off x="6172200" y="561975"/>
            <a:ext cx="5086350" cy="5124450"/>
          </a:xfrm>
          <a:prstGeom prst="rect">
            <a:avLst/>
          </a:prstGeom>
        </p:spPr>
      </p:pic>
    </p:spTree>
    <p:extLst>
      <p:ext uri="{BB962C8B-B14F-4D97-AF65-F5344CB8AC3E}">
        <p14:creationId xmlns:p14="http://schemas.microsoft.com/office/powerpoint/2010/main" val="2476399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Array </a:t>
            </a:r>
            <a:endParaRPr lang="en-US" dirty="0"/>
          </a:p>
        </p:txBody>
      </p:sp>
      <p:pic>
        <p:nvPicPr>
          <p:cNvPr id="3" name="Picture 2"/>
          <p:cNvPicPr>
            <a:picLocks noChangeAspect="1"/>
          </p:cNvPicPr>
          <p:nvPr/>
        </p:nvPicPr>
        <p:blipFill>
          <a:blip r:embed="rId2"/>
          <a:stretch>
            <a:fillRect/>
          </a:stretch>
        </p:blipFill>
        <p:spPr>
          <a:xfrm>
            <a:off x="2971800" y="2438400"/>
            <a:ext cx="3571875" cy="409575"/>
          </a:xfrm>
          <a:prstGeom prst="rect">
            <a:avLst/>
          </a:prstGeom>
        </p:spPr>
      </p:pic>
      <p:pic>
        <p:nvPicPr>
          <p:cNvPr id="8" name="Picture 7"/>
          <p:cNvPicPr>
            <a:picLocks noChangeAspect="1"/>
          </p:cNvPicPr>
          <p:nvPr/>
        </p:nvPicPr>
        <p:blipFill>
          <a:blip r:embed="rId3"/>
          <a:stretch>
            <a:fillRect/>
          </a:stretch>
        </p:blipFill>
        <p:spPr>
          <a:xfrm>
            <a:off x="4081462" y="3068308"/>
            <a:ext cx="4924425" cy="1323975"/>
          </a:xfrm>
          <a:prstGeom prst="rect">
            <a:avLst/>
          </a:prstGeom>
        </p:spPr>
      </p:pic>
      <p:sp>
        <p:nvSpPr>
          <p:cNvPr id="9" name="Rectangle 8"/>
          <p:cNvSpPr/>
          <p:nvPr/>
        </p:nvSpPr>
        <p:spPr>
          <a:xfrm>
            <a:off x="2541056" y="4419600"/>
            <a:ext cx="9422343" cy="923330"/>
          </a:xfrm>
          <a:prstGeom prst="rect">
            <a:avLst/>
          </a:prstGeom>
        </p:spPr>
        <p:txBody>
          <a:bodyPr wrap="square">
            <a:spAutoFit/>
          </a:bodyPr>
          <a:lstStyle/>
          <a:p>
            <a:r>
              <a:rPr lang="en-US" dirty="0"/>
              <a:t>Variable </a:t>
            </a:r>
            <a:r>
              <a:rPr lang="en-US" dirty="0" err="1"/>
              <a:t>arr</a:t>
            </a:r>
            <a:r>
              <a:rPr lang="en-US" dirty="0"/>
              <a:t> will give the base address, which is a constant pointer pointing to </a:t>
            </a:r>
            <a:r>
              <a:rPr lang="en-US" dirty="0" err="1"/>
              <a:t>arr</a:t>
            </a:r>
            <a:r>
              <a:rPr lang="en-US" dirty="0"/>
              <a:t>[0]. Hence </a:t>
            </a:r>
            <a:r>
              <a:rPr lang="en-US" dirty="0" err="1"/>
              <a:t>arr</a:t>
            </a:r>
            <a:r>
              <a:rPr lang="en-US" dirty="0"/>
              <a:t> contains the address of </a:t>
            </a:r>
            <a:r>
              <a:rPr lang="en-US" dirty="0" err="1"/>
              <a:t>arr</a:t>
            </a:r>
            <a:r>
              <a:rPr lang="en-US" dirty="0"/>
              <a:t>[0] i.e </a:t>
            </a:r>
            <a:r>
              <a:rPr lang="en-US" dirty="0" smtClean="0"/>
              <a:t>1000. </a:t>
            </a:r>
          </a:p>
          <a:p>
            <a:r>
              <a:rPr lang="en-US" dirty="0" err="1" smtClean="0"/>
              <a:t>arr</a:t>
            </a:r>
            <a:r>
              <a:rPr lang="en-US" dirty="0" smtClean="0"/>
              <a:t> </a:t>
            </a:r>
            <a:r>
              <a:rPr lang="en-US" dirty="0"/>
              <a:t>has two purpose -</a:t>
            </a:r>
          </a:p>
        </p:txBody>
      </p:sp>
      <p:sp>
        <p:nvSpPr>
          <p:cNvPr id="10" name="Rectangle 9"/>
          <p:cNvSpPr/>
          <p:nvPr/>
        </p:nvSpPr>
        <p:spPr>
          <a:xfrm>
            <a:off x="2541057" y="5275274"/>
            <a:ext cx="6096000" cy="923330"/>
          </a:xfrm>
          <a:prstGeom prst="rect">
            <a:avLst/>
          </a:prstGeom>
        </p:spPr>
        <p:txBody>
          <a:bodyPr>
            <a:spAutoFit/>
          </a:bodyPr>
          <a:lstStyle/>
          <a:p>
            <a:pPr marL="285750" indent="-285750">
              <a:buFont typeface="Arial" panose="020B0604020202020204" pitchFamily="34" charset="0"/>
              <a:buChar char="•"/>
            </a:pPr>
            <a:r>
              <a:rPr lang="en-US" dirty="0"/>
              <a:t>It is the name of the array</a:t>
            </a:r>
          </a:p>
          <a:p>
            <a:pPr marL="285750" indent="-285750">
              <a:buFont typeface="Arial" panose="020B0604020202020204" pitchFamily="34" charset="0"/>
              <a:buChar char="•"/>
            </a:pPr>
            <a:r>
              <a:rPr lang="en-US" dirty="0"/>
              <a:t>It acts as a pointer pointing towards the first element in the array.</a:t>
            </a:r>
          </a:p>
        </p:txBody>
      </p:sp>
      <p:sp>
        <p:nvSpPr>
          <p:cNvPr id="12" name="Rectangle 11"/>
          <p:cNvSpPr/>
          <p:nvPr/>
        </p:nvSpPr>
        <p:spPr>
          <a:xfrm>
            <a:off x="4572000" y="6224483"/>
            <a:ext cx="3209212" cy="369332"/>
          </a:xfrm>
          <a:prstGeom prst="rect">
            <a:avLst/>
          </a:prstGeom>
        </p:spPr>
        <p:txBody>
          <a:bodyPr wrap="none">
            <a:spAutoFit/>
          </a:bodyPr>
          <a:lstStyle/>
          <a:p>
            <a:r>
              <a:rPr lang="en-US" dirty="0" err="1">
                <a:solidFill>
                  <a:srgbClr val="FF0000"/>
                </a:solidFill>
              </a:rPr>
              <a:t>arr</a:t>
            </a:r>
            <a:r>
              <a:rPr lang="en-US" dirty="0">
                <a:solidFill>
                  <a:srgbClr val="FF0000"/>
                </a:solidFill>
              </a:rPr>
              <a:t> is equal to &amp;</a:t>
            </a:r>
            <a:r>
              <a:rPr lang="en-US" dirty="0" err="1">
                <a:solidFill>
                  <a:srgbClr val="FF0000"/>
                </a:solidFill>
              </a:rPr>
              <a:t>arr</a:t>
            </a:r>
            <a:r>
              <a:rPr lang="en-US" dirty="0">
                <a:solidFill>
                  <a:srgbClr val="FF0000"/>
                </a:solidFill>
              </a:rPr>
              <a:t>[0] by default</a:t>
            </a:r>
          </a:p>
        </p:txBody>
      </p:sp>
    </p:spTree>
    <p:extLst>
      <p:ext uri="{BB962C8B-B14F-4D97-AF65-F5344CB8AC3E}">
        <p14:creationId xmlns:p14="http://schemas.microsoft.com/office/powerpoint/2010/main" val="2430048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stretch>
            <a:fillRect/>
          </a:stretch>
        </p:blipFill>
        <p:spPr>
          <a:xfrm>
            <a:off x="1219200" y="2362200"/>
            <a:ext cx="3752850" cy="2905125"/>
          </a:xfrm>
          <a:prstGeom prst="rect">
            <a:avLst/>
          </a:prstGeom>
        </p:spPr>
      </p:pic>
      <p:pic>
        <p:nvPicPr>
          <p:cNvPr id="5" name="Picture 4"/>
          <p:cNvPicPr>
            <a:picLocks noChangeAspect="1"/>
          </p:cNvPicPr>
          <p:nvPr/>
        </p:nvPicPr>
        <p:blipFill>
          <a:blip r:embed="rId3"/>
          <a:stretch>
            <a:fillRect/>
          </a:stretch>
        </p:blipFill>
        <p:spPr>
          <a:xfrm>
            <a:off x="6477000" y="5252948"/>
            <a:ext cx="4943475" cy="933450"/>
          </a:xfrm>
          <a:prstGeom prst="rect">
            <a:avLst/>
          </a:prstGeom>
        </p:spPr>
      </p:pic>
    </p:spTree>
    <p:extLst>
      <p:ext uri="{BB962C8B-B14F-4D97-AF65-F5344CB8AC3E}">
        <p14:creationId xmlns:p14="http://schemas.microsoft.com/office/powerpoint/2010/main" val="3538365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19200"/>
            <a:ext cx="9094258" cy="861774"/>
          </a:xfrm>
        </p:spPr>
        <p:txBody>
          <a:bodyPr/>
          <a:lstStyle/>
          <a:p>
            <a:r>
              <a:rPr lang="en-US" sz="2800" b="1" dirty="0"/>
              <a:t>Relationship Between Arrays and Pointers</a:t>
            </a:r>
            <a:br>
              <a:rPr lang="en-US" sz="2800" b="1" dirty="0"/>
            </a:br>
            <a:endParaRPr lang="en-US" sz="2800" dirty="0"/>
          </a:p>
        </p:txBody>
      </p:sp>
      <p:pic>
        <p:nvPicPr>
          <p:cNvPr id="4" name="Picture 3"/>
          <p:cNvPicPr>
            <a:picLocks noChangeAspect="1"/>
          </p:cNvPicPr>
          <p:nvPr/>
        </p:nvPicPr>
        <p:blipFill>
          <a:blip r:embed="rId2"/>
          <a:stretch>
            <a:fillRect/>
          </a:stretch>
        </p:blipFill>
        <p:spPr>
          <a:xfrm>
            <a:off x="533400" y="2438400"/>
            <a:ext cx="3467100" cy="2581275"/>
          </a:xfrm>
          <a:prstGeom prst="rect">
            <a:avLst/>
          </a:prstGeom>
        </p:spPr>
      </p:pic>
      <p:pic>
        <p:nvPicPr>
          <p:cNvPr id="5" name="Picture 4"/>
          <p:cNvPicPr>
            <a:picLocks noChangeAspect="1"/>
          </p:cNvPicPr>
          <p:nvPr/>
        </p:nvPicPr>
        <p:blipFill>
          <a:blip r:embed="rId3"/>
          <a:stretch>
            <a:fillRect/>
          </a:stretch>
        </p:blipFill>
        <p:spPr>
          <a:xfrm>
            <a:off x="4419600" y="4876800"/>
            <a:ext cx="2771775" cy="1200150"/>
          </a:xfrm>
          <a:prstGeom prst="rect">
            <a:avLst/>
          </a:prstGeom>
        </p:spPr>
      </p:pic>
      <p:sp>
        <p:nvSpPr>
          <p:cNvPr id="6" name="Rectangle 5"/>
          <p:cNvSpPr/>
          <p:nvPr/>
        </p:nvSpPr>
        <p:spPr>
          <a:xfrm>
            <a:off x="4598458" y="2438400"/>
            <a:ext cx="6096000" cy="923330"/>
          </a:xfrm>
          <a:prstGeom prst="rect">
            <a:avLst/>
          </a:prstGeom>
        </p:spPr>
        <p:txBody>
          <a:bodyPr>
            <a:spAutoFit/>
          </a:bodyPr>
          <a:lstStyle/>
          <a:p>
            <a:r>
              <a:rPr lang="en-US" dirty="0">
                <a:latin typeface="euclid_circular_a"/>
              </a:rPr>
              <a:t>Notice that, the address of </a:t>
            </a:r>
            <a:r>
              <a:rPr lang="en-US" dirty="0">
                <a:latin typeface="droid sans mono"/>
              </a:rPr>
              <a:t>&amp;x[0]</a:t>
            </a:r>
            <a:r>
              <a:rPr lang="en-US" dirty="0">
                <a:latin typeface="euclid_circular_a"/>
              </a:rPr>
              <a:t> and </a:t>
            </a:r>
            <a:r>
              <a:rPr lang="en-US" dirty="0">
                <a:latin typeface="droid sans mono"/>
              </a:rPr>
              <a:t>x</a:t>
            </a:r>
            <a:r>
              <a:rPr lang="en-US" dirty="0">
                <a:latin typeface="euclid_circular_a"/>
              </a:rPr>
              <a:t> is the same. It's because the variable name </a:t>
            </a:r>
            <a:r>
              <a:rPr lang="en-US" dirty="0">
                <a:latin typeface="droid sans mono"/>
              </a:rPr>
              <a:t>x</a:t>
            </a:r>
            <a:r>
              <a:rPr lang="en-US" dirty="0">
                <a:latin typeface="euclid_circular_a"/>
              </a:rPr>
              <a:t> points to the first element of the array.</a:t>
            </a:r>
            <a:endParaRPr lang="en-US" dirty="0"/>
          </a:p>
        </p:txBody>
      </p:sp>
      <p:pic>
        <p:nvPicPr>
          <p:cNvPr id="7" name="Picture 6"/>
          <p:cNvPicPr>
            <a:picLocks noChangeAspect="1"/>
          </p:cNvPicPr>
          <p:nvPr/>
        </p:nvPicPr>
        <p:blipFill>
          <a:blip r:embed="rId4"/>
          <a:stretch>
            <a:fillRect/>
          </a:stretch>
        </p:blipFill>
        <p:spPr>
          <a:xfrm>
            <a:off x="7010400" y="4038600"/>
            <a:ext cx="2952750" cy="714375"/>
          </a:xfrm>
          <a:prstGeom prst="rect">
            <a:avLst/>
          </a:prstGeom>
        </p:spPr>
      </p:pic>
    </p:spTree>
    <p:extLst>
      <p:ext uri="{BB962C8B-B14F-4D97-AF65-F5344CB8AC3E}">
        <p14:creationId xmlns:p14="http://schemas.microsoft.com/office/powerpoint/2010/main" val="2986572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7798858" cy="1477328"/>
          </a:xfrm>
        </p:spPr>
        <p:txBody>
          <a:bodyPr/>
          <a:lstStyle/>
          <a:p>
            <a:r>
              <a:rPr lang="en-US" sz="3200" b="1" dirty="0"/>
              <a:t>Relationship Between Arrays and Pointers</a:t>
            </a:r>
            <a:br>
              <a:rPr lang="en-US" sz="3200" b="1" dirty="0"/>
            </a:br>
            <a:endParaRPr lang="en-US" sz="3200" dirty="0"/>
          </a:p>
        </p:txBody>
      </p:sp>
      <p:sp>
        <p:nvSpPr>
          <p:cNvPr id="3" name="Text Placeholder 2"/>
          <p:cNvSpPr>
            <a:spLocks noGrp="1"/>
          </p:cNvSpPr>
          <p:nvPr>
            <p:ph type="body" idx="1"/>
          </p:nvPr>
        </p:nvSpPr>
        <p:spPr>
          <a:xfrm>
            <a:off x="2971800" y="2438400"/>
            <a:ext cx="10972800" cy="830997"/>
          </a:xfrm>
        </p:spPr>
        <p:txBody>
          <a:bodyPr/>
          <a:lstStyle/>
          <a:p>
            <a:pPr marL="342900" indent="-342900">
              <a:buFont typeface="+mj-lt"/>
              <a:buAutoNum type="arabicPeriod"/>
            </a:pPr>
            <a:r>
              <a:rPr lang="en-US" dirty="0"/>
              <a:t>&amp;x[1] is equivalent to x+1 and x[1] is equivalent to *(x+1).</a:t>
            </a:r>
          </a:p>
          <a:p>
            <a:pPr marL="342900" indent="-342900">
              <a:buFont typeface="+mj-lt"/>
              <a:buAutoNum type="arabicPeriod"/>
            </a:pPr>
            <a:r>
              <a:rPr lang="en-US" dirty="0"/>
              <a:t>&amp;x[2] is equivalent to x+2 and x[2] is equivalent to *(x+2</a:t>
            </a:r>
            <a:r>
              <a:rPr lang="en-US" dirty="0" smtClean="0"/>
              <a:t>).</a:t>
            </a:r>
          </a:p>
          <a:p>
            <a:pPr marL="342900" indent="-342900">
              <a:buFont typeface="+mj-lt"/>
              <a:buAutoNum type="arabicPeriod"/>
            </a:pPr>
            <a:r>
              <a:rPr lang="en-US" dirty="0" smtClean="0"/>
              <a:t>Basically</a:t>
            </a:r>
            <a:r>
              <a:rPr lang="en-US" dirty="0"/>
              <a:t>, &amp;x[i] is equivalent to </a:t>
            </a:r>
            <a:r>
              <a:rPr lang="en-US" dirty="0" err="1"/>
              <a:t>x+i</a:t>
            </a:r>
            <a:r>
              <a:rPr lang="en-US" dirty="0"/>
              <a:t> and x[i] is equivalent to *(</a:t>
            </a:r>
            <a:r>
              <a:rPr lang="en-US" dirty="0" err="1"/>
              <a:t>x+i</a:t>
            </a:r>
            <a:r>
              <a:rPr lang="en-US" dirty="0"/>
              <a:t>).</a:t>
            </a:r>
          </a:p>
        </p:txBody>
      </p:sp>
      <p:pic>
        <p:nvPicPr>
          <p:cNvPr id="5" name="Picture 4"/>
          <p:cNvPicPr>
            <a:picLocks noChangeAspect="1"/>
          </p:cNvPicPr>
          <p:nvPr/>
        </p:nvPicPr>
        <p:blipFill>
          <a:blip r:embed="rId2"/>
          <a:stretch>
            <a:fillRect/>
          </a:stretch>
        </p:blipFill>
        <p:spPr>
          <a:xfrm>
            <a:off x="609600" y="3446218"/>
            <a:ext cx="4286250" cy="2981325"/>
          </a:xfrm>
          <a:prstGeom prst="rect">
            <a:avLst/>
          </a:prstGeom>
        </p:spPr>
      </p:pic>
      <p:pic>
        <p:nvPicPr>
          <p:cNvPr id="6" name="Picture 5"/>
          <p:cNvPicPr>
            <a:picLocks noChangeAspect="1"/>
          </p:cNvPicPr>
          <p:nvPr/>
        </p:nvPicPr>
        <p:blipFill>
          <a:blip r:embed="rId3"/>
          <a:stretch>
            <a:fillRect/>
          </a:stretch>
        </p:blipFill>
        <p:spPr>
          <a:xfrm>
            <a:off x="381000" y="1261987"/>
            <a:ext cx="1838325" cy="1447800"/>
          </a:xfrm>
          <a:prstGeom prst="rect">
            <a:avLst/>
          </a:prstGeom>
        </p:spPr>
      </p:pic>
      <p:pic>
        <p:nvPicPr>
          <p:cNvPr id="7" name="Picture 6"/>
          <p:cNvPicPr>
            <a:picLocks noChangeAspect="1"/>
          </p:cNvPicPr>
          <p:nvPr/>
        </p:nvPicPr>
        <p:blipFill>
          <a:blip r:embed="rId4"/>
          <a:stretch>
            <a:fillRect/>
          </a:stretch>
        </p:blipFill>
        <p:spPr>
          <a:xfrm>
            <a:off x="5562600" y="3413980"/>
            <a:ext cx="5591175" cy="3114675"/>
          </a:xfrm>
          <a:prstGeom prst="rect">
            <a:avLst/>
          </a:prstGeom>
        </p:spPr>
      </p:pic>
    </p:spTree>
    <p:extLst>
      <p:ext uri="{BB962C8B-B14F-4D97-AF65-F5344CB8AC3E}">
        <p14:creationId xmlns:p14="http://schemas.microsoft.com/office/powerpoint/2010/main" val="55413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a:t>
            </a:r>
            <a:r>
              <a:rPr lang="en-US" dirty="0"/>
              <a:t>Pointer</a:t>
            </a:r>
          </a:p>
        </p:txBody>
      </p:sp>
      <p:pic>
        <p:nvPicPr>
          <p:cNvPr id="3" name="Picture 2"/>
          <p:cNvPicPr>
            <a:picLocks noChangeAspect="1"/>
          </p:cNvPicPr>
          <p:nvPr/>
        </p:nvPicPr>
        <p:blipFill>
          <a:blip r:embed="rId2"/>
          <a:stretch>
            <a:fillRect/>
          </a:stretch>
        </p:blipFill>
        <p:spPr>
          <a:xfrm>
            <a:off x="125942" y="1524000"/>
            <a:ext cx="6858000" cy="3733800"/>
          </a:xfrm>
          <a:prstGeom prst="rect">
            <a:avLst/>
          </a:prstGeom>
        </p:spPr>
      </p:pic>
      <p:pic>
        <p:nvPicPr>
          <p:cNvPr id="8" name="Picture 7"/>
          <p:cNvPicPr>
            <a:picLocks noChangeAspect="1"/>
          </p:cNvPicPr>
          <p:nvPr/>
        </p:nvPicPr>
        <p:blipFill>
          <a:blip r:embed="rId3"/>
          <a:stretch>
            <a:fillRect/>
          </a:stretch>
        </p:blipFill>
        <p:spPr>
          <a:xfrm>
            <a:off x="7179693" y="1378429"/>
            <a:ext cx="5048250" cy="3848100"/>
          </a:xfrm>
          <a:prstGeom prst="rect">
            <a:avLst/>
          </a:prstGeom>
        </p:spPr>
      </p:pic>
    </p:spTree>
    <p:extLst>
      <p:ext uri="{BB962C8B-B14F-4D97-AF65-F5344CB8AC3E}">
        <p14:creationId xmlns:p14="http://schemas.microsoft.com/office/powerpoint/2010/main" val="372884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a:t>
            </a:r>
            <a:r>
              <a:rPr lang="en-US" dirty="0"/>
              <a:t>Pointer</a:t>
            </a:r>
          </a:p>
        </p:txBody>
      </p:sp>
      <p:pic>
        <p:nvPicPr>
          <p:cNvPr id="4" name="Picture 3"/>
          <p:cNvPicPr>
            <a:picLocks noChangeAspect="1"/>
          </p:cNvPicPr>
          <p:nvPr/>
        </p:nvPicPr>
        <p:blipFill>
          <a:blip r:embed="rId2"/>
          <a:stretch>
            <a:fillRect/>
          </a:stretch>
        </p:blipFill>
        <p:spPr>
          <a:xfrm>
            <a:off x="609600" y="2209800"/>
            <a:ext cx="4438650" cy="3076575"/>
          </a:xfrm>
          <a:prstGeom prst="rect">
            <a:avLst/>
          </a:prstGeom>
        </p:spPr>
      </p:pic>
      <p:pic>
        <p:nvPicPr>
          <p:cNvPr id="5" name="Picture 4"/>
          <p:cNvPicPr>
            <a:picLocks noChangeAspect="1"/>
          </p:cNvPicPr>
          <p:nvPr/>
        </p:nvPicPr>
        <p:blipFill>
          <a:blip r:embed="rId3"/>
          <a:stretch>
            <a:fillRect/>
          </a:stretch>
        </p:blipFill>
        <p:spPr>
          <a:xfrm>
            <a:off x="1009650" y="5410200"/>
            <a:ext cx="1819275" cy="723900"/>
          </a:xfrm>
          <a:prstGeom prst="rect">
            <a:avLst/>
          </a:prstGeom>
        </p:spPr>
      </p:pic>
      <p:pic>
        <p:nvPicPr>
          <p:cNvPr id="6" name="Picture 5"/>
          <p:cNvPicPr>
            <a:picLocks noChangeAspect="1"/>
          </p:cNvPicPr>
          <p:nvPr/>
        </p:nvPicPr>
        <p:blipFill>
          <a:blip r:embed="rId4"/>
          <a:stretch>
            <a:fillRect/>
          </a:stretch>
        </p:blipFill>
        <p:spPr>
          <a:xfrm>
            <a:off x="5410200" y="2236177"/>
            <a:ext cx="4914900" cy="3943350"/>
          </a:xfrm>
          <a:prstGeom prst="rect">
            <a:avLst/>
          </a:prstGeom>
        </p:spPr>
      </p:pic>
      <p:pic>
        <p:nvPicPr>
          <p:cNvPr id="7" name="Picture 6"/>
          <p:cNvPicPr>
            <a:picLocks noChangeAspect="1"/>
          </p:cNvPicPr>
          <p:nvPr/>
        </p:nvPicPr>
        <p:blipFill>
          <a:blip r:embed="rId5"/>
          <a:stretch>
            <a:fillRect/>
          </a:stretch>
        </p:blipFill>
        <p:spPr>
          <a:xfrm>
            <a:off x="9829800" y="5943600"/>
            <a:ext cx="1866900" cy="723900"/>
          </a:xfrm>
          <a:prstGeom prst="rect">
            <a:avLst/>
          </a:prstGeom>
        </p:spPr>
      </p:pic>
    </p:spTree>
    <p:extLst>
      <p:ext uri="{BB962C8B-B14F-4D97-AF65-F5344CB8AC3E}">
        <p14:creationId xmlns:p14="http://schemas.microsoft.com/office/powerpoint/2010/main" val="202892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295400"/>
            <a:ext cx="5082115" cy="695960"/>
          </a:xfrm>
        </p:spPr>
        <p:txBody>
          <a:bodyPr/>
          <a:lstStyle/>
          <a:p>
            <a:r>
              <a:rPr lang="en-US" dirty="0" smtClean="0"/>
              <a:t>Void Pointer</a:t>
            </a:r>
            <a:endParaRPr lang="en-US" dirty="0"/>
          </a:p>
        </p:txBody>
      </p:sp>
      <p:sp>
        <p:nvSpPr>
          <p:cNvPr id="3" name="Text Placeholder 2"/>
          <p:cNvSpPr>
            <a:spLocks noGrp="1"/>
          </p:cNvSpPr>
          <p:nvPr>
            <p:ph type="body" idx="1"/>
          </p:nvPr>
        </p:nvSpPr>
        <p:spPr>
          <a:xfrm>
            <a:off x="838200" y="2514600"/>
            <a:ext cx="10972800" cy="276999"/>
          </a:xfrm>
        </p:spPr>
        <p:txBody>
          <a:bodyPr/>
          <a:lstStyle/>
          <a:p>
            <a:r>
              <a:rPr lang="en-US" dirty="0"/>
              <a:t>we cannot assign the address of a variable of one data type to a pointer of another data type. Consider this example:</a:t>
            </a:r>
          </a:p>
        </p:txBody>
      </p:sp>
      <p:sp>
        <p:nvSpPr>
          <p:cNvPr id="4" name="Rectangle 3"/>
          <p:cNvSpPr/>
          <p:nvPr/>
        </p:nvSpPr>
        <p:spPr>
          <a:xfrm>
            <a:off x="861204" y="3200400"/>
            <a:ext cx="6096000" cy="2585323"/>
          </a:xfrm>
          <a:prstGeom prst="rect">
            <a:avLst/>
          </a:prstGeom>
          <a:solidFill>
            <a:schemeClr val="accent3">
              <a:lumMod val="40000"/>
              <a:lumOff val="60000"/>
            </a:schemeClr>
          </a:solidFill>
          <a:ln>
            <a:solidFill>
              <a:schemeClr val="tx2">
                <a:lumMod val="60000"/>
                <a:lumOff val="40000"/>
              </a:schemeClr>
            </a:solidFill>
          </a:ln>
        </p:spPr>
        <p:txBody>
          <a:bodyPr>
            <a:spAutoFit/>
          </a:bodyPr>
          <a:lstStyle/>
          <a:p>
            <a:r>
              <a:rPr lang="en-US" dirty="0" smtClean="0"/>
              <a:t>// pointer is of int type</a:t>
            </a:r>
          </a:p>
          <a:p>
            <a:r>
              <a:rPr lang="en-US" dirty="0" smtClean="0"/>
              <a:t>int *ptr;</a:t>
            </a:r>
          </a:p>
          <a:p>
            <a:endParaRPr lang="en-US" dirty="0" smtClean="0"/>
          </a:p>
          <a:p>
            <a:r>
              <a:rPr lang="en-US" dirty="0" smtClean="0"/>
              <a:t>// variable is of double type</a:t>
            </a:r>
          </a:p>
          <a:p>
            <a:r>
              <a:rPr lang="en-US" dirty="0" smtClean="0"/>
              <a:t>double d = 9.0;</a:t>
            </a:r>
          </a:p>
          <a:p>
            <a:endParaRPr lang="en-US" dirty="0" smtClean="0"/>
          </a:p>
          <a:p>
            <a:r>
              <a:rPr lang="en-US" dirty="0" smtClean="0"/>
              <a:t>// Error</a:t>
            </a:r>
          </a:p>
          <a:p>
            <a:r>
              <a:rPr lang="en-US" dirty="0" smtClean="0"/>
              <a:t>// can't assign double* to int*</a:t>
            </a:r>
          </a:p>
          <a:p>
            <a:r>
              <a:rPr lang="en-US" dirty="0" smtClean="0"/>
              <a:t>ptr = &amp;d;</a:t>
            </a:r>
            <a:endParaRPr lang="en-US" dirty="0"/>
          </a:p>
        </p:txBody>
      </p:sp>
      <p:sp>
        <p:nvSpPr>
          <p:cNvPr id="5" name="Rectangle 4"/>
          <p:cNvSpPr/>
          <p:nvPr/>
        </p:nvSpPr>
        <p:spPr>
          <a:xfrm>
            <a:off x="762000" y="5871358"/>
            <a:ext cx="10744200" cy="369332"/>
          </a:xfrm>
          <a:prstGeom prst="rect">
            <a:avLst/>
          </a:prstGeom>
        </p:spPr>
        <p:txBody>
          <a:bodyPr wrap="square">
            <a:spAutoFit/>
          </a:bodyPr>
          <a:lstStyle/>
          <a:p>
            <a:r>
              <a:rPr lang="en-US" dirty="0"/>
              <a:t>the error occurred because the address is a double type variable. However, the pointer is of int type.</a:t>
            </a:r>
          </a:p>
        </p:txBody>
      </p:sp>
    </p:spTree>
    <p:extLst>
      <p:ext uri="{BB962C8B-B14F-4D97-AF65-F5344CB8AC3E}">
        <p14:creationId xmlns:p14="http://schemas.microsoft.com/office/powerpoint/2010/main" val="14553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D11F0590-B384-498F-B55F-2C4E746E8675}"/>
              </a:ext>
            </a:extLst>
          </p:cNvPr>
          <p:cNvSpPr>
            <a:spLocks noGrp="1" noChangeArrowheads="1"/>
          </p:cNvSpPr>
          <p:nvPr>
            <p:ph type="title"/>
          </p:nvPr>
        </p:nvSpPr>
        <p:spPr/>
        <p:txBody>
          <a:bodyPr/>
          <a:lstStyle/>
          <a:p>
            <a:pPr eaLnBrk="1" hangingPunct="1"/>
            <a:r>
              <a:rPr lang="en-US" altLang="en-US"/>
              <a:t>Introduction</a:t>
            </a:r>
          </a:p>
        </p:txBody>
      </p:sp>
      <p:sp>
        <p:nvSpPr>
          <p:cNvPr id="12291" name="Rectangle 3">
            <a:extLst>
              <a:ext uri="{FF2B5EF4-FFF2-40B4-BE49-F238E27FC236}">
                <a16:creationId xmlns:a16="http://schemas.microsoft.com/office/drawing/2014/main" xmlns="" id="{A60FB94E-2606-44F8-9E03-C90446B3150F}"/>
              </a:ext>
            </a:extLst>
          </p:cNvPr>
          <p:cNvSpPr>
            <a:spLocks noGrp="1" noChangeArrowheads="1"/>
          </p:cNvSpPr>
          <p:nvPr>
            <p:ph type="body" idx="1"/>
          </p:nvPr>
        </p:nvSpPr>
        <p:spPr>
          <a:xfrm>
            <a:off x="1219200" y="2331720"/>
            <a:ext cx="10972800" cy="4526280"/>
          </a:xfrm>
        </p:spPr>
        <p:txBody>
          <a:bodyPr/>
          <a:lstStyle/>
          <a:p>
            <a:pPr eaLnBrk="1" hangingPunct="1">
              <a:lnSpc>
                <a:spcPct val="80000"/>
              </a:lnSpc>
            </a:pPr>
            <a:r>
              <a:rPr lang="en-US" altLang="en-US" sz="2400"/>
              <a:t>Pointer are a fundamental part of C. If you cannot use pointers properly then you have basically lost all the power and flexibility that C allows. The secret to C is in its use of pointers. </a:t>
            </a:r>
          </a:p>
          <a:p>
            <a:pPr eaLnBrk="1" hangingPunct="1">
              <a:lnSpc>
                <a:spcPct val="80000"/>
              </a:lnSpc>
            </a:pPr>
            <a:r>
              <a:rPr lang="en-US" altLang="en-US" sz="2400"/>
              <a:t>C uses </a:t>
            </a:r>
            <a:r>
              <a:rPr lang="en-US" altLang="en-US" sz="2400" i="1"/>
              <a:t>pointers</a:t>
            </a:r>
            <a:r>
              <a:rPr lang="en-US" altLang="en-US" sz="2400"/>
              <a:t> </a:t>
            </a:r>
            <a:r>
              <a:rPr lang="en-US" altLang="en-US" sz="2400" u="sng"/>
              <a:t>a lot</a:t>
            </a:r>
            <a:r>
              <a:rPr lang="en-US" altLang="en-US" sz="2400"/>
              <a:t>. Why?: </a:t>
            </a:r>
          </a:p>
          <a:p>
            <a:pPr lvl="1"/>
            <a:r>
              <a:rPr lang="en-US" altLang="en-US" sz="2000"/>
              <a:t>pass-by-reference, </a:t>
            </a:r>
          </a:p>
          <a:p>
            <a:pPr lvl="1"/>
            <a:r>
              <a:rPr lang="en-US" altLang="en-US" sz="2000"/>
              <a:t>to pass functions between functions, and</a:t>
            </a:r>
          </a:p>
          <a:p>
            <a:pPr lvl="1"/>
            <a:r>
              <a:rPr lang="en-US" altLang="en-US" sz="2000"/>
              <a:t>to create and manipulate dynamic data structures,</a:t>
            </a:r>
          </a:p>
          <a:p>
            <a:pPr lvl="1" eaLnBrk="1" hangingPunct="1">
              <a:lnSpc>
                <a:spcPct val="80000"/>
              </a:lnSpc>
            </a:pPr>
            <a:r>
              <a:rPr lang="en-US" altLang="en-US" sz="2000"/>
              <a:t>It is the only way to express some computations. </a:t>
            </a:r>
          </a:p>
          <a:p>
            <a:pPr lvl="1" eaLnBrk="1" hangingPunct="1">
              <a:lnSpc>
                <a:spcPct val="80000"/>
              </a:lnSpc>
            </a:pPr>
            <a:r>
              <a:rPr lang="en-US" altLang="en-US" sz="2000"/>
              <a:t>It produces compact and efficient code. </a:t>
            </a:r>
          </a:p>
          <a:p>
            <a:pPr lvl="1" eaLnBrk="1" hangingPunct="1">
              <a:lnSpc>
                <a:spcPct val="80000"/>
              </a:lnSpc>
            </a:pPr>
            <a:r>
              <a:rPr lang="en-US" altLang="en-US" sz="2000"/>
              <a:t>It provides a very powerful tool. </a:t>
            </a:r>
          </a:p>
          <a:p>
            <a:pPr eaLnBrk="1" hangingPunct="1">
              <a:lnSpc>
                <a:spcPct val="80000"/>
              </a:lnSpc>
            </a:pPr>
            <a:r>
              <a:rPr lang="en-US" altLang="en-US" sz="2400"/>
              <a:t>C uses pointers explicitly with: </a:t>
            </a:r>
          </a:p>
          <a:p>
            <a:pPr lvl="1" eaLnBrk="1" hangingPunct="1">
              <a:lnSpc>
                <a:spcPct val="80000"/>
              </a:lnSpc>
            </a:pPr>
            <a:r>
              <a:rPr lang="en-US" altLang="en-US" sz="2000"/>
              <a:t>Arrays, </a:t>
            </a:r>
          </a:p>
          <a:p>
            <a:pPr lvl="1" eaLnBrk="1" hangingPunct="1">
              <a:lnSpc>
                <a:spcPct val="80000"/>
              </a:lnSpc>
            </a:pPr>
            <a:r>
              <a:rPr lang="en-US" altLang="en-US" sz="2000"/>
              <a:t>Structures, </a:t>
            </a:r>
          </a:p>
          <a:p>
            <a:pPr lvl="1" eaLnBrk="1" hangingPunct="1">
              <a:lnSpc>
                <a:spcPct val="80000"/>
              </a:lnSpc>
            </a:pPr>
            <a:r>
              <a:rPr lang="en-US" altLang="en-US" sz="2000"/>
              <a:t>Functions. </a:t>
            </a:r>
          </a:p>
          <a:p>
            <a:pPr eaLnBrk="1" hangingPunct="1">
              <a:lnSpc>
                <a:spcPct val="80000"/>
              </a:lnSpc>
            </a:pPr>
            <a:r>
              <a:rPr lang="en-US" altLang="en-US" sz="2400"/>
              <a:t>NOTE: Pointers are perhaps the most difficult part of C to understand. C's implementation is slightly different </a:t>
            </a:r>
            <a:r>
              <a:rPr lang="en-US" altLang="en-US" sz="2400" u="sng"/>
              <a:t>DIFFERENT</a:t>
            </a:r>
            <a:r>
              <a:rPr lang="en-US" altLang="en-US" sz="2400"/>
              <a:t> from other languages.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Pointer</a:t>
            </a:r>
            <a:endParaRPr lang="en-US" dirty="0"/>
          </a:p>
        </p:txBody>
      </p:sp>
      <p:sp>
        <p:nvSpPr>
          <p:cNvPr id="3" name="Text Placeholder 2"/>
          <p:cNvSpPr>
            <a:spLocks noGrp="1"/>
          </p:cNvSpPr>
          <p:nvPr>
            <p:ph type="body" idx="1"/>
          </p:nvPr>
        </p:nvSpPr>
        <p:spPr>
          <a:xfrm>
            <a:off x="3048000" y="2667000"/>
            <a:ext cx="3886200" cy="1938992"/>
          </a:xfrm>
          <a:solidFill>
            <a:schemeClr val="accent3">
              <a:lumMod val="40000"/>
              <a:lumOff val="60000"/>
            </a:schemeClr>
          </a:solidFill>
          <a:ln>
            <a:solidFill>
              <a:schemeClr val="tx2">
                <a:lumMod val="60000"/>
                <a:lumOff val="40000"/>
              </a:schemeClr>
            </a:solidFill>
          </a:ln>
        </p:spPr>
        <p:txBody>
          <a:bodyPr/>
          <a:lstStyle/>
          <a:p>
            <a:r>
              <a:rPr lang="fr-FR" dirty="0"/>
              <a:t>// </a:t>
            </a:r>
            <a:r>
              <a:rPr lang="fr-FR" dirty="0" err="1"/>
              <a:t>void</a:t>
            </a:r>
            <a:r>
              <a:rPr lang="fr-FR" dirty="0"/>
              <a:t> pointer</a:t>
            </a:r>
          </a:p>
          <a:p>
            <a:r>
              <a:rPr lang="fr-FR" dirty="0" err="1"/>
              <a:t>void</a:t>
            </a:r>
            <a:r>
              <a:rPr lang="fr-FR" dirty="0"/>
              <a:t> *ptr;</a:t>
            </a:r>
          </a:p>
          <a:p>
            <a:endParaRPr lang="fr-FR" dirty="0"/>
          </a:p>
          <a:p>
            <a:r>
              <a:rPr lang="fr-FR" dirty="0"/>
              <a:t>double d = 9.0;</a:t>
            </a:r>
          </a:p>
          <a:p>
            <a:endParaRPr lang="fr-FR" dirty="0"/>
          </a:p>
          <a:p>
            <a:r>
              <a:rPr lang="fr-FR" dirty="0"/>
              <a:t>// </a:t>
            </a:r>
            <a:r>
              <a:rPr lang="fr-FR" dirty="0" err="1"/>
              <a:t>valid</a:t>
            </a:r>
            <a:r>
              <a:rPr lang="fr-FR" dirty="0"/>
              <a:t> code</a:t>
            </a:r>
          </a:p>
          <a:p>
            <a:r>
              <a:rPr lang="fr-FR" dirty="0"/>
              <a:t>ptr = &amp;d</a:t>
            </a:r>
            <a:endParaRPr lang="en-US" dirty="0"/>
          </a:p>
        </p:txBody>
      </p:sp>
      <p:sp>
        <p:nvSpPr>
          <p:cNvPr id="4" name="Rectangle 3"/>
          <p:cNvSpPr/>
          <p:nvPr/>
        </p:nvSpPr>
        <p:spPr>
          <a:xfrm>
            <a:off x="2971800" y="5181600"/>
            <a:ext cx="8534400" cy="646331"/>
          </a:xfrm>
          <a:prstGeom prst="rect">
            <a:avLst/>
          </a:prstGeom>
        </p:spPr>
        <p:txBody>
          <a:bodyPr wrap="square">
            <a:spAutoFit/>
          </a:bodyPr>
          <a:lstStyle/>
          <a:p>
            <a:r>
              <a:rPr lang="en-US" dirty="0"/>
              <a:t>The void pointer is a generic pointer that is used when we don't know the data type of the variable that the pointer points to.</a:t>
            </a:r>
          </a:p>
        </p:txBody>
      </p:sp>
    </p:spTree>
    <p:extLst>
      <p:ext uri="{BB962C8B-B14F-4D97-AF65-F5344CB8AC3E}">
        <p14:creationId xmlns:p14="http://schemas.microsoft.com/office/powerpoint/2010/main" val="2751000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a:xfrm>
            <a:off x="3124200" y="2362200"/>
            <a:ext cx="4343400" cy="4154984"/>
          </a:xfrm>
          <a:solidFill>
            <a:schemeClr val="accent3">
              <a:lumMod val="40000"/>
              <a:lumOff val="60000"/>
            </a:schemeClr>
          </a:solidFill>
          <a:ln>
            <a:solidFill>
              <a:schemeClr val="tx2">
                <a:lumMod val="60000"/>
                <a:lumOff val="40000"/>
              </a:schemeClr>
            </a:solidFill>
          </a:ln>
        </p:spPr>
        <p:txBody>
          <a:bodyPr/>
          <a:lstStyle/>
          <a:p>
            <a:r>
              <a:rPr lang="en-US" dirty="0"/>
              <a:t>#include &lt;iostream&gt;</a:t>
            </a:r>
          </a:p>
          <a:p>
            <a:r>
              <a:rPr lang="en-US" dirty="0"/>
              <a:t>using namespace std;</a:t>
            </a:r>
          </a:p>
          <a:p>
            <a:endParaRPr lang="en-US" dirty="0"/>
          </a:p>
          <a:p>
            <a:r>
              <a:rPr lang="en-US" dirty="0"/>
              <a:t>int main() {</a:t>
            </a:r>
          </a:p>
          <a:p>
            <a:r>
              <a:rPr lang="en-US" dirty="0"/>
              <a:t>    void* ptr;</a:t>
            </a:r>
          </a:p>
          <a:p>
            <a:r>
              <a:rPr lang="en-US" dirty="0"/>
              <a:t>    float f = 2.3f;</a:t>
            </a:r>
          </a:p>
          <a:p>
            <a:endParaRPr lang="en-US" dirty="0"/>
          </a:p>
          <a:p>
            <a:r>
              <a:rPr lang="en-US" dirty="0"/>
              <a:t>    // assign float address to void</a:t>
            </a:r>
          </a:p>
          <a:p>
            <a:r>
              <a:rPr lang="en-US" dirty="0"/>
              <a:t>    ptr = &amp;f;</a:t>
            </a:r>
          </a:p>
          <a:p>
            <a:endParaRPr lang="en-US" dirty="0"/>
          </a:p>
          <a:p>
            <a:r>
              <a:rPr lang="en-US" dirty="0"/>
              <a:t>    cout &lt;&lt; &amp;f &lt;&lt; endl;</a:t>
            </a:r>
          </a:p>
          <a:p>
            <a:r>
              <a:rPr lang="en-US" dirty="0"/>
              <a:t>    cout &lt;&lt; ptr &lt;&lt; endl;</a:t>
            </a:r>
          </a:p>
          <a:p>
            <a:endParaRPr lang="en-US" dirty="0"/>
          </a:p>
          <a:p>
            <a:r>
              <a:rPr lang="en-US" dirty="0"/>
              <a:t>    return 0;</a:t>
            </a:r>
          </a:p>
          <a:p>
            <a:r>
              <a:rPr lang="en-US" dirty="0"/>
              <a:t>}</a:t>
            </a:r>
          </a:p>
        </p:txBody>
      </p:sp>
      <p:sp>
        <p:nvSpPr>
          <p:cNvPr id="4" name="Rectangle 3"/>
          <p:cNvSpPr/>
          <p:nvPr/>
        </p:nvSpPr>
        <p:spPr>
          <a:xfrm>
            <a:off x="8305800" y="3429000"/>
            <a:ext cx="6096000" cy="646331"/>
          </a:xfrm>
          <a:prstGeom prst="rect">
            <a:avLst/>
          </a:prstGeom>
        </p:spPr>
        <p:txBody>
          <a:bodyPr>
            <a:spAutoFit/>
          </a:bodyPr>
          <a:lstStyle/>
          <a:p>
            <a:r>
              <a:rPr lang="en-US" dirty="0"/>
              <a:t>0xffd117ac</a:t>
            </a:r>
          </a:p>
          <a:p>
            <a:r>
              <a:rPr lang="en-US" dirty="0"/>
              <a:t>0xffd117ac</a:t>
            </a:r>
          </a:p>
        </p:txBody>
      </p:sp>
    </p:spTree>
    <p:extLst>
      <p:ext uri="{BB962C8B-B14F-4D97-AF65-F5344CB8AC3E}">
        <p14:creationId xmlns:p14="http://schemas.microsoft.com/office/powerpoint/2010/main" val="1627906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pointer</a:t>
            </a:r>
            <a:endParaRPr lang="en-US" dirty="0"/>
          </a:p>
        </p:txBody>
      </p:sp>
      <p:sp>
        <p:nvSpPr>
          <p:cNvPr id="3" name="Text Placeholder 2"/>
          <p:cNvSpPr>
            <a:spLocks noGrp="1"/>
          </p:cNvSpPr>
          <p:nvPr>
            <p:ph type="body" idx="1"/>
          </p:nvPr>
        </p:nvSpPr>
        <p:spPr>
          <a:xfrm>
            <a:off x="2819400" y="2514600"/>
            <a:ext cx="10972800" cy="276999"/>
          </a:xfrm>
        </p:spPr>
        <p:txBody>
          <a:bodyPr/>
          <a:lstStyle/>
          <a:p>
            <a:r>
              <a:rPr lang="en-US" dirty="0"/>
              <a:t>As void is an empty type, void pointers cannot be dereferenced.</a:t>
            </a:r>
          </a:p>
        </p:txBody>
      </p:sp>
      <p:sp>
        <p:nvSpPr>
          <p:cNvPr id="4" name="Rectangle 3"/>
          <p:cNvSpPr/>
          <p:nvPr/>
        </p:nvSpPr>
        <p:spPr>
          <a:xfrm>
            <a:off x="3276600" y="3048000"/>
            <a:ext cx="6096000" cy="3139321"/>
          </a:xfrm>
          <a:prstGeom prst="rect">
            <a:avLst/>
          </a:prstGeom>
          <a:solidFill>
            <a:schemeClr val="accent3">
              <a:lumMod val="40000"/>
              <a:lumOff val="60000"/>
            </a:schemeClr>
          </a:solidFill>
          <a:ln>
            <a:solidFill>
              <a:schemeClr val="tx2">
                <a:lumMod val="60000"/>
                <a:lumOff val="40000"/>
              </a:schemeClr>
            </a:solidFill>
          </a:ln>
        </p:spPr>
        <p:txBody>
          <a:bodyPr>
            <a:spAutoFit/>
          </a:bodyPr>
          <a:lstStyle/>
          <a:p>
            <a:r>
              <a:rPr lang="en-US" dirty="0"/>
              <a:t>void* ptr;</a:t>
            </a:r>
          </a:p>
          <a:p>
            <a:r>
              <a:rPr lang="en-US" dirty="0"/>
              <a:t>float* </a:t>
            </a:r>
            <a:r>
              <a:rPr lang="en-US" dirty="0" err="1"/>
              <a:t>fptr</a:t>
            </a:r>
            <a:r>
              <a:rPr lang="en-US" dirty="0"/>
              <a:t>;</a:t>
            </a:r>
          </a:p>
          <a:p>
            <a:r>
              <a:rPr lang="en-US" dirty="0"/>
              <a:t>float f = 2.3;</a:t>
            </a:r>
          </a:p>
          <a:p>
            <a:endParaRPr lang="en-US" dirty="0"/>
          </a:p>
          <a:p>
            <a:r>
              <a:rPr lang="en-US" dirty="0"/>
              <a:t>// assign float address to void pointer</a:t>
            </a:r>
          </a:p>
          <a:p>
            <a:r>
              <a:rPr lang="en-US" dirty="0"/>
              <a:t>ptr = &amp;f;</a:t>
            </a:r>
          </a:p>
          <a:p>
            <a:r>
              <a:rPr lang="en-US" dirty="0"/>
              <a:t>cout &lt;&lt; *ptr &lt;&lt; endl;  // Error</a:t>
            </a:r>
          </a:p>
          <a:p>
            <a:endParaRPr lang="en-US" dirty="0"/>
          </a:p>
          <a:p>
            <a:r>
              <a:rPr lang="en-US" dirty="0"/>
              <a:t>// assign float address to float pointer</a:t>
            </a:r>
          </a:p>
          <a:p>
            <a:r>
              <a:rPr lang="en-US" dirty="0" err="1"/>
              <a:t>fptr</a:t>
            </a:r>
            <a:r>
              <a:rPr lang="en-US" dirty="0"/>
              <a:t> = &amp;f;</a:t>
            </a:r>
          </a:p>
          <a:p>
            <a:r>
              <a:rPr lang="en-US" dirty="0"/>
              <a:t>cout &lt;&lt; *</a:t>
            </a:r>
            <a:r>
              <a:rPr lang="en-US" dirty="0" err="1"/>
              <a:t>fptr</a:t>
            </a:r>
            <a:r>
              <a:rPr lang="en-US" dirty="0"/>
              <a:t> &lt;&lt; endl;   // Valid</a:t>
            </a:r>
          </a:p>
        </p:txBody>
      </p:sp>
    </p:spTree>
    <p:extLst>
      <p:ext uri="{BB962C8B-B14F-4D97-AF65-F5344CB8AC3E}">
        <p14:creationId xmlns:p14="http://schemas.microsoft.com/office/powerpoint/2010/main" val="1550952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685800"/>
            <a:ext cx="8637058" cy="2031325"/>
          </a:xfrm>
        </p:spPr>
        <p:txBody>
          <a:bodyPr/>
          <a:lstStyle/>
          <a:p>
            <a:r>
              <a:rPr lang="en-US" dirty="0"/>
              <a:t>Example 2: Printing the Content of Void Pointer</a:t>
            </a:r>
          </a:p>
        </p:txBody>
      </p:sp>
      <p:sp>
        <p:nvSpPr>
          <p:cNvPr id="3" name="Text Placeholder 2"/>
          <p:cNvSpPr>
            <a:spLocks noGrp="1"/>
          </p:cNvSpPr>
          <p:nvPr>
            <p:ph type="body" idx="1"/>
          </p:nvPr>
        </p:nvSpPr>
        <p:spPr>
          <a:xfrm>
            <a:off x="1219200" y="2438400"/>
            <a:ext cx="10972800" cy="4526280"/>
          </a:xfrm>
          <a:solidFill>
            <a:schemeClr val="accent3">
              <a:lumMod val="40000"/>
              <a:lumOff val="60000"/>
            </a:schemeClr>
          </a:solidFill>
          <a:ln>
            <a:solidFill>
              <a:schemeClr val="tx2">
                <a:lumMod val="60000"/>
                <a:lumOff val="40000"/>
              </a:schemeClr>
            </a:solidFill>
          </a:ln>
        </p:spPr>
        <p:txBody>
          <a:bodyPr/>
          <a:lstStyle/>
          <a:p>
            <a:r>
              <a:rPr lang="en-US" dirty="0" smtClean="0"/>
              <a:t>#include &lt;iostream&gt;</a:t>
            </a:r>
          </a:p>
          <a:p>
            <a:r>
              <a:rPr lang="en-US" dirty="0" smtClean="0"/>
              <a:t>using namespace std;</a:t>
            </a:r>
          </a:p>
          <a:p>
            <a:endParaRPr lang="en-US" dirty="0" smtClean="0"/>
          </a:p>
          <a:p>
            <a:r>
              <a:rPr lang="en-US" dirty="0" smtClean="0"/>
              <a:t>int main() {</a:t>
            </a:r>
          </a:p>
          <a:p>
            <a:r>
              <a:rPr lang="en-US" dirty="0" smtClean="0"/>
              <a:t>  void* ptr;</a:t>
            </a:r>
          </a:p>
          <a:p>
            <a:r>
              <a:rPr lang="en-US" dirty="0" smtClean="0"/>
              <a:t>  float f = 2.3f;</a:t>
            </a:r>
          </a:p>
          <a:p>
            <a:endParaRPr lang="en-US" dirty="0" smtClean="0"/>
          </a:p>
          <a:p>
            <a:r>
              <a:rPr lang="en-US" dirty="0" smtClean="0"/>
              <a:t>  // assign float address to void pointer</a:t>
            </a:r>
          </a:p>
          <a:p>
            <a:r>
              <a:rPr lang="en-US" dirty="0" smtClean="0"/>
              <a:t>  ptr = &amp;f;</a:t>
            </a:r>
          </a:p>
          <a:p>
            <a:endParaRPr lang="en-US" dirty="0" smtClean="0"/>
          </a:p>
          <a:p>
            <a:r>
              <a:rPr lang="en-US" dirty="0" smtClean="0"/>
              <a:t>  cout &lt;&lt; "The content of pointer is ";</a:t>
            </a:r>
          </a:p>
          <a:p>
            <a:r>
              <a:rPr lang="en-US" dirty="0" smtClean="0"/>
              <a:t>  // use type casting to print pointer content</a:t>
            </a:r>
          </a:p>
          <a:p>
            <a:r>
              <a:rPr lang="en-US" dirty="0" smtClean="0"/>
              <a:t>  cout &lt;&lt; *(</a:t>
            </a:r>
            <a:r>
              <a:rPr lang="en-US" dirty="0" err="1" smtClean="0"/>
              <a:t>static_cast</a:t>
            </a:r>
            <a:r>
              <a:rPr lang="en-US" dirty="0" smtClean="0"/>
              <a:t>&lt;float*&gt;(ptr));</a:t>
            </a:r>
          </a:p>
          <a:p>
            <a:endParaRPr lang="en-US" dirty="0" smtClean="0"/>
          </a:p>
          <a:p>
            <a:r>
              <a:rPr lang="en-US" dirty="0" smtClean="0"/>
              <a:t>  return 0;</a:t>
            </a:r>
          </a:p>
          <a:p>
            <a:r>
              <a:rPr lang="en-US" dirty="0" smtClean="0"/>
              <a:t>}</a:t>
            </a:r>
            <a:endParaRPr lang="en-US" dirty="0"/>
          </a:p>
        </p:txBody>
      </p:sp>
      <p:sp>
        <p:nvSpPr>
          <p:cNvPr id="4" name="Rectangle 3"/>
          <p:cNvSpPr/>
          <p:nvPr/>
        </p:nvSpPr>
        <p:spPr>
          <a:xfrm>
            <a:off x="7620000" y="3810000"/>
            <a:ext cx="2835584" cy="369332"/>
          </a:xfrm>
          <a:prstGeom prst="rect">
            <a:avLst/>
          </a:prstGeom>
          <a:solidFill>
            <a:schemeClr val="accent2">
              <a:lumMod val="75000"/>
            </a:schemeClr>
          </a:solidFill>
        </p:spPr>
        <p:txBody>
          <a:bodyPr wrap="none">
            <a:spAutoFit/>
          </a:bodyPr>
          <a:lstStyle/>
          <a:p>
            <a:r>
              <a:rPr lang="en-US" dirty="0"/>
              <a:t>The content of pointer is 2.3</a:t>
            </a:r>
          </a:p>
        </p:txBody>
      </p:sp>
      <p:sp>
        <p:nvSpPr>
          <p:cNvPr id="6" name="Rectangle 5"/>
          <p:cNvSpPr/>
          <p:nvPr/>
        </p:nvSpPr>
        <p:spPr>
          <a:xfrm>
            <a:off x="5989792" y="5272207"/>
            <a:ext cx="6096000" cy="646331"/>
          </a:xfrm>
          <a:prstGeom prst="rect">
            <a:avLst/>
          </a:prstGeom>
        </p:spPr>
        <p:txBody>
          <a:bodyPr>
            <a:spAutoFit/>
          </a:bodyPr>
          <a:lstStyle/>
          <a:p>
            <a:r>
              <a:rPr lang="en-US" dirty="0"/>
              <a:t>we have used the </a:t>
            </a:r>
            <a:r>
              <a:rPr lang="en-US" dirty="0" err="1"/>
              <a:t>static_cast</a:t>
            </a:r>
            <a:r>
              <a:rPr lang="en-US" dirty="0"/>
              <a:t> operator to convert the data type of the pointer from void* to float*.</a:t>
            </a:r>
          </a:p>
        </p:txBody>
      </p:sp>
      <p:sp>
        <p:nvSpPr>
          <p:cNvPr id="7" name="Snip Diagonal Corner Rectangle 6"/>
          <p:cNvSpPr/>
          <p:nvPr/>
        </p:nvSpPr>
        <p:spPr>
          <a:xfrm>
            <a:off x="5943600" y="5181600"/>
            <a:ext cx="6248400" cy="750332"/>
          </a:xfrm>
          <a:prstGeom prst="snip2Diag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16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6884458" cy="677108"/>
          </a:xfrm>
        </p:spPr>
        <p:txBody>
          <a:bodyPr/>
          <a:lstStyle/>
          <a:p>
            <a:r>
              <a:rPr lang="en-US" dirty="0"/>
              <a:t>Dynamic Memory </a:t>
            </a:r>
            <a:r>
              <a:rPr lang="en-US" dirty="0" smtClean="0"/>
              <a:t>(DMA)</a:t>
            </a:r>
            <a:endParaRPr lang="en-US" dirty="0"/>
          </a:p>
        </p:txBody>
      </p:sp>
      <p:sp>
        <p:nvSpPr>
          <p:cNvPr id="3" name="Text Placeholder 2"/>
          <p:cNvSpPr>
            <a:spLocks noGrp="1"/>
          </p:cNvSpPr>
          <p:nvPr>
            <p:ph type="body" idx="1"/>
          </p:nvPr>
        </p:nvSpPr>
        <p:spPr>
          <a:xfrm>
            <a:off x="2971800" y="2438400"/>
            <a:ext cx="8458200" cy="2492990"/>
          </a:xfrm>
        </p:spPr>
        <p:txBody>
          <a:bodyPr/>
          <a:lstStyle/>
          <a:p>
            <a:pPr marL="342900" indent="-342900" rtl="0">
              <a:buFont typeface="+mj-lt"/>
              <a:buAutoNum type="arabicPeriod"/>
            </a:pPr>
            <a:r>
              <a:rPr lang="en-US" dirty="0"/>
              <a:t>The process of allocating memory during program execution is called dynamic memory allocation. The ability for a program to obtain more memory space at execution time to hold new nodes, and to release space no longer needed is known as dynamic memory management</a:t>
            </a:r>
            <a:r>
              <a:rPr lang="en-US" dirty="0" smtClean="0"/>
              <a:t>.</a:t>
            </a:r>
          </a:p>
          <a:p>
            <a:pPr marL="342900" indent="-342900" rtl="0">
              <a:buFont typeface="+mj-lt"/>
              <a:buAutoNum type="arabicPeriod"/>
            </a:pPr>
            <a:r>
              <a:rPr lang="en-US" dirty="0"/>
              <a:t>Many times, it is not known in advance how much memory will be needed to store particular information in a defined variable and the size of required memory can be determined at run time</a:t>
            </a:r>
          </a:p>
          <a:p>
            <a:r>
              <a:rPr lang="en-US" dirty="0"/>
              <a:t/>
            </a:r>
            <a:br>
              <a:rPr lang="en-US" dirty="0"/>
            </a:br>
            <a:endParaRPr lang="en-US" dirty="0"/>
          </a:p>
        </p:txBody>
      </p:sp>
    </p:spTree>
    <p:extLst>
      <p:ext uri="{BB962C8B-B14F-4D97-AF65-F5344CB8AC3E}">
        <p14:creationId xmlns:p14="http://schemas.microsoft.com/office/powerpoint/2010/main" val="244509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7417858" cy="1354217"/>
          </a:xfrm>
        </p:spPr>
        <p:txBody>
          <a:bodyPr/>
          <a:lstStyle/>
          <a:p>
            <a:r>
              <a:rPr lang="en-US" dirty="0"/>
              <a:t>dynamic memory allocation </a:t>
            </a:r>
            <a:r>
              <a:rPr lang="en-US" dirty="0" smtClean="0"/>
              <a:t>functions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07313270"/>
              </p:ext>
            </p:extLst>
          </p:nvPr>
        </p:nvGraphicFramePr>
        <p:xfrm>
          <a:off x="3733800" y="2971800"/>
          <a:ext cx="5543550" cy="2041683"/>
        </p:xfrm>
        <a:graphic>
          <a:graphicData uri="http://schemas.openxmlformats.org/drawingml/2006/table">
            <a:tbl>
              <a:tblPr/>
              <a:tblGrid>
                <a:gridCol w="1108710"/>
                <a:gridCol w="4434840"/>
              </a:tblGrid>
              <a:tr h="360297">
                <a:tc>
                  <a:txBody>
                    <a:bodyPr/>
                    <a:lstStyle/>
                    <a:p>
                      <a:pPr algn="ctr" rtl="0" fontAlgn="t">
                        <a:spcBef>
                          <a:spcPts val="0"/>
                        </a:spcBef>
                        <a:spcAft>
                          <a:spcPts val="0"/>
                        </a:spcAft>
                      </a:pPr>
                      <a:r>
                        <a:rPr lang="en-US" sz="1200" b="1" i="0" u="none" strike="noStrike" dirty="0">
                          <a:solidFill>
                            <a:srgbClr val="000000"/>
                          </a:solidFill>
                          <a:effectLst/>
                          <a:latin typeface="Times New Roman" panose="02020603050405020304" pitchFamily="18" charset="0"/>
                        </a:rPr>
                        <a:t>Function</a:t>
                      </a:r>
                      <a:endParaRPr lang="en-US" dirty="0">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Times New Roman" panose="02020603050405020304" pitchFamily="18" charset="0"/>
                        </a:rPr>
                        <a:t>Syntax</a:t>
                      </a:r>
                      <a:endParaRPr lang="en-US">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r>
              <a:tr h="36029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malloc ()</a:t>
                      </a:r>
                      <a:endParaRPr lang="en-US">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malloc (number *sizeof(int));</a:t>
                      </a:r>
                      <a:endParaRPr lang="en-US">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r>
              <a:tr h="36029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calloc ()</a:t>
                      </a:r>
                      <a:endParaRPr lang="en-US">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calloc (number, sizeof(int));</a:t>
                      </a:r>
                      <a:endParaRPr lang="en-US">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r>
              <a:tr h="600495">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realloc ()</a:t>
                      </a:r>
                      <a:endParaRPr lang="en-US">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err="1">
                          <a:solidFill>
                            <a:srgbClr val="000000"/>
                          </a:solidFill>
                          <a:effectLst/>
                          <a:latin typeface="Times New Roman" panose="02020603050405020304" pitchFamily="18" charset="0"/>
                        </a:rPr>
                        <a:t>realloc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pointer_name</a:t>
                      </a:r>
                      <a:r>
                        <a:rPr lang="en-US" sz="1200" b="0" i="0" u="none" strike="noStrike" dirty="0">
                          <a:solidFill>
                            <a:srgbClr val="000000"/>
                          </a:solidFill>
                          <a:effectLst/>
                          <a:latin typeface="Times New Roman" panose="02020603050405020304" pitchFamily="18" charset="0"/>
                        </a:rPr>
                        <a:t>, number * sizeof(int));</a:t>
                      </a:r>
                      <a:endParaRPr lang="en-US" dirty="0">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r>
              <a:tr h="36029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free ()</a:t>
                      </a:r>
                      <a:endParaRPr lang="en-US">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free (</a:t>
                      </a:r>
                      <a:r>
                        <a:rPr lang="en-US" sz="1200" b="0" i="0" u="none" strike="noStrike" dirty="0" err="1">
                          <a:solidFill>
                            <a:srgbClr val="000000"/>
                          </a:solidFill>
                          <a:effectLst/>
                          <a:latin typeface="Times New Roman" panose="02020603050405020304" pitchFamily="18" charset="0"/>
                        </a:rPr>
                        <a:t>pointer_name</a:t>
                      </a:r>
                      <a:r>
                        <a:rPr lang="en-US" sz="1200" b="0" i="0" u="none" strike="noStrike" dirty="0">
                          <a:solidFill>
                            <a:srgbClr val="000000"/>
                          </a:solidFill>
                          <a:effectLst/>
                          <a:latin typeface="Times New Roman" panose="02020603050405020304" pitchFamily="18" charset="0"/>
                        </a:rPr>
                        <a:t>);</a:t>
                      </a:r>
                      <a:endParaRPr lang="en-US" dirty="0">
                        <a:effectLst/>
                      </a:endParaRPr>
                    </a:p>
                  </a:txBody>
                  <a:tcPr marL="68580" marR="68580">
                    <a:lnL w="6350" cap="flat" cmpd="sng" algn="ctr">
                      <a:solidFill>
                        <a:srgbClr val="C2D69B"/>
                      </a:solidFill>
                      <a:prstDash val="solid"/>
                      <a:round/>
                      <a:headEnd type="none" w="med" len="med"/>
                      <a:tailEnd type="none" w="med" len="med"/>
                    </a:lnL>
                    <a:lnR w="6350" cap="flat" cmpd="sng" algn="ctr">
                      <a:solidFill>
                        <a:srgbClr val="C2D69B"/>
                      </a:solidFill>
                      <a:prstDash val="solid"/>
                      <a:round/>
                      <a:headEnd type="none" w="med" len="med"/>
                      <a:tailEnd type="none" w="med" len="med"/>
                    </a:lnR>
                    <a:lnT w="6350" cap="flat" cmpd="sng" algn="ctr">
                      <a:solidFill>
                        <a:srgbClr val="C2D69B"/>
                      </a:solidFill>
                      <a:prstDash val="solid"/>
                      <a:round/>
                      <a:headEnd type="none" w="med" len="med"/>
                      <a:tailEnd type="none" w="med" len="med"/>
                    </a:lnT>
                    <a:lnB w="6350" cap="flat" cmpd="sng" algn="ctr">
                      <a:solidFill>
                        <a:srgbClr val="C2D69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1512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7341658" cy="677108"/>
          </a:xfrm>
        </p:spPr>
        <p:txBody>
          <a:bodyPr/>
          <a:lstStyle/>
          <a:p>
            <a:r>
              <a:rPr lang="en-US" dirty="0" err="1"/>
              <a:t>M</a:t>
            </a:r>
            <a:r>
              <a:rPr lang="en-US" dirty="0" err="1" smtClean="0"/>
              <a:t>alloc</a:t>
            </a:r>
            <a:r>
              <a:rPr lang="en-US" dirty="0"/>
              <a:t>() function in C</a:t>
            </a:r>
          </a:p>
        </p:txBody>
      </p:sp>
      <p:sp>
        <p:nvSpPr>
          <p:cNvPr id="3" name="Text Placeholder 2"/>
          <p:cNvSpPr>
            <a:spLocks noGrp="1"/>
          </p:cNvSpPr>
          <p:nvPr>
            <p:ph type="body" idx="1"/>
          </p:nvPr>
        </p:nvSpPr>
        <p:spPr>
          <a:xfrm>
            <a:off x="2971800" y="2438400"/>
            <a:ext cx="9144000" cy="1107996"/>
          </a:xfrm>
        </p:spPr>
        <p:txBody>
          <a:bodyPr/>
          <a:lstStyle/>
          <a:p>
            <a:r>
              <a:rPr lang="en-US" dirty="0">
                <a:latin typeface="Times New Roman" panose="02020603050405020304" pitchFamily="18" charset="0"/>
                <a:cs typeface="Times New Roman" panose="02020603050405020304" pitchFamily="18" charset="0"/>
              </a:rPr>
              <a:t>The C </a:t>
            </a:r>
            <a:r>
              <a:rPr lang="en-US" dirty="0" err="1">
                <a:latin typeface="Times New Roman" panose="02020603050405020304" pitchFamily="18" charset="0"/>
                <a:cs typeface="Times New Roman" panose="02020603050405020304" pitchFamily="18" charset="0"/>
              </a:rPr>
              <a:t>malloc</a:t>
            </a:r>
            <a:r>
              <a:rPr lang="en-US" dirty="0">
                <a:latin typeface="Times New Roman" panose="02020603050405020304" pitchFamily="18" charset="0"/>
                <a:cs typeface="Times New Roman" panose="02020603050405020304" pitchFamily="18" charset="0"/>
              </a:rPr>
              <a:t>() function stands for memory allocation. It is a function which is used to allocate a block of memory dynamically. It reserves memory space of specified size and returns the null pointer pointing to the memory location. The pointer returned is usually of type void. It means that we can assign C </a:t>
            </a:r>
            <a:r>
              <a:rPr lang="en-US" dirty="0" err="1">
                <a:latin typeface="Times New Roman" panose="02020603050405020304" pitchFamily="18" charset="0"/>
                <a:cs typeface="Times New Roman" panose="02020603050405020304" pitchFamily="18" charset="0"/>
              </a:rPr>
              <a:t>malloc</a:t>
            </a:r>
            <a:r>
              <a:rPr lang="en-US" dirty="0">
                <a:latin typeface="Times New Roman" panose="02020603050405020304" pitchFamily="18" charset="0"/>
                <a:cs typeface="Times New Roman" panose="02020603050405020304" pitchFamily="18" charset="0"/>
              </a:rPr>
              <a:t>() function to any pointer.</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895599" y="3609201"/>
            <a:ext cx="3288080" cy="369332"/>
          </a:xfrm>
          <a:prstGeom prst="rect">
            <a:avLst/>
          </a:prstGeom>
        </p:spPr>
        <p:txBody>
          <a:bodyPr wrap="none">
            <a:spAutoFit/>
          </a:bodyPr>
          <a:lstStyle/>
          <a:p>
            <a:r>
              <a:rPr lang="en-US" b="1" dirty="0">
                <a:solidFill>
                  <a:srgbClr val="222222"/>
                </a:solidFill>
                <a:latin typeface="Source Sans Pro"/>
              </a:rPr>
              <a:t>Syntax of </a:t>
            </a:r>
            <a:r>
              <a:rPr lang="en-US" b="1" dirty="0" err="1">
                <a:solidFill>
                  <a:srgbClr val="222222"/>
                </a:solidFill>
                <a:latin typeface="Source Sans Pro"/>
              </a:rPr>
              <a:t>malloc</a:t>
            </a:r>
            <a:r>
              <a:rPr lang="en-US" b="1" dirty="0">
                <a:solidFill>
                  <a:srgbClr val="222222"/>
                </a:solidFill>
                <a:latin typeface="Source Sans Pro"/>
              </a:rPr>
              <a:t>() Function:</a:t>
            </a:r>
            <a:endParaRPr lang="en-US" dirty="0"/>
          </a:p>
        </p:txBody>
      </p:sp>
      <p:sp>
        <p:nvSpPr>
          <p:cNvPr id="5" name="Rectangle 4"/>
          <p:cNvSpPr/>
          <p:nvPr/>
        </p:nvSpPr>
        <p:spPr>
          <a:xfrm>
            <a:off x="4332242" y="4056102"/>
            <a:ext cx="3702873" cy="369332"/>
          </a:xfrm>
          <a:prstGeom prst="rect">
            <a:avLst/>
          </a:prstGeom>
          <a:solidFill>
            <a:schemeClr val="accent2">
              <a:lumMod val="20000"/>
              <a:lumOff val="80000"/>
            </a:schemeClr>
          </a:solidFill>
        </p:spPr>
        <p:txBody>
          <a:bodyPr wrap="none">
            <a:spAutoFit/>
          </a:bodyPr>
          <a:lstStyle/>
          <a:p>
            <a:r>
              <a:rPr lang="en-US" dirty="0"/>
              <a:t>ptr = (</a:t>
            </a:r>
            <a:r>
              <a:rPr lang="en-US" dirty="0" err="1"/>
              <a:t>cast_type</a:t>
            </a:r>
            <a:r>
              <a:rPr lang="en-US" dirty="0"/>
              <a:t> *) </a:t>
            </a:r>
            <a:r>
              <a:rPr lang="en-US" dirty="0" err="1"/>
              <a:t>malloc</a:t>
            </a:r>
            <a:r>
              <a:rPr lang="en-US" dirty="0"/>
              <a:t> (</a:t>
            </a:r>
            <a:r>
              <a:rPr lang="en-US" dirty="0" err="1"/>
              <a:t>byte_size</a:t>
            </a:r>
            <a:r>
              <a:rPr lang="en-US" dirty="0"/>
              <a:t>);</a:t>
            </a:r>
          </a:p>
        </p:txBody>
      </p:sp>
      <p:sp>
        <p:nvSpPr>
          <p:cNvPr id="6" name="Rectangle 5"/>
          <p:cNvSpPr/>
          <p:nvPr/>
        </p:nvSpPr>
        <p:spPr>
          <a:xfrm>
            <a:off x="2819400" y="4469397"/>
            <a:ext cx="9220200" cy="646331"/>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Source Sans Pro"/>
              </a:rPr>
              <a:t>ptr is a pointer of </a:t>
            </a:r>
            <a:r>
              <a:rPr lang="en-US" dirty="0" err="1">
                <a:solidFill>
                  <a:srgbClr val="222222"/>
                </a:solidFill>
                <a:latin typeface="Source Sans Pro"/>
              </a:rPr>
              <a:t>cast_type</a:t>
            </a:r>
            <a:r>
              <a:rPr lang="en-US" dirty="0">
                <a:solidFill>
                  <a:srgbClr val="222222"/>
                </a:solidFill>
                <a:latin typeface="Source Sans Pro"/>
              </a:rPr>
              <a:t>.</a:t>
            </a:r>
          </a:p>
          <a:p>
            <a:pPr>
              <a:buFont typeface="Arial" panose="020B0604020202020204" pitchFamily="34" charset="0"/>
              <a:buChar char="•"/>
            </a:pPr>
            <a:r>
              <a:rPr lang="en-US" dirty="0">
                <a:solidFill>
                  <a:srgbClr val="222222"/>
                </a:solidFill>
                <a:latin typeface="Source Sans Pro"/>
              </a:rPr>
              <a:t>The C </a:t>
            </a:r>
            <a:r>
              <a:rPr lang="en-US" dirty="0" err="1">
                <a:solidFill>
                  <a:srgbClr val="222222"/>
                </a:solidFill>
                <a:latin typeface="Source Sans Pro"/>
              </a:rPr>
              <a:t>malloc</a:t>
            </a:r>
            <a:r>
              <a:rPr lang="en-US" dirty="0">
                <a:solidFill>
                  <a:srgbClr val="222222"/>
                </a:solidFill>
                <a:latin typeface="Source Sans Pro"/>
              </a:rPr>
              <a:t>() function returns a pointer to the allocated memory of </a:t>
            </a:r>
            <a:r>
              <a:rPr lang="en-US" dirty="0" err="1">
                <a:solidFill>
                  <a:srgbClr val="222222"/>
                </a:solidFill>
                <a:latin typeface="Source Sans Pro"/>
              </a:rPr>
              <a:t>byte_size</a:t>
            </a:r>
            <a:r>
              <a:rPr lang="en-US" dirty="0">
                <a:solidFill>
                  <a:srgbClr val="222222"/>
                </a:solidFill>
                <a:latin typeface="Source Sans Pro"/>
              </a:rPr>
              <a:t>.</a:t>
            </a:r>
            <a:endParaRPr lang="en-US" b="0" i="0" dirty="0">
              <a:solidFill>
                <a:srgbClr val="222222"/>
              </a:solidFill>
              <a:effectLst/>
              <a:latin typeface="Source Sans Pro"/>
            </a:endParaRPr>
          </a:p>
        </p:txBody>
      </p:sp>
      <p:sp>
        <p:nvSpPr>
          <p:cNvPr id="7" name="Rectangle 6"/>
          <p:cNvSpPr/>
          <p:nvPr/>
        </p:nvSpPr>
        <p:spPr>
          <a:xfrm>
            <a:off x="2815087" y="5341579"/>
            <a:ext cx="2441694" cy="369332"/>
          </a:xfrm>
          <a:prstGeom prst="rect">
            <a:avLst/>
          </a:prstGeom>
        </p:spPr>
        <p:txBody>
          <a:bodyPr wrap="none">
            <a:spAutoFit/>
          </a:bodyPr>
          <a:lstStyle/>
          <a:p>
            <a:r>
              <a:rPr lang="en-US" b="1" dirty="0">
                <a:solidFill>
                  <a:srgbClr val="222222"/>
                </a:solidFill>
                <a:latin typeface="Source Sans Pro"/>
              </a:rPr>
              <a:t>Example of </a:t>
            </a:r>
            <a:r>
              <a:rPr lang="en-US" b="1" dirty="0" err="1">
                <a:solidFill>
                  <a:srgbClr val="222222"/>
                </a:solidFill>
                <a:latin typeface="Source Sans Pro"/>
              </a:rPr>
              <a:t>malloc</a:t>
            </a:r>
            <a:r>
              <a:rPr lang="en-US" b="1" dirty="0">
                <a:solidFill>
                  <a:srgbClr val="222222"/>
                </a:solidFill>
                <a:latin typeface="Source Sans Pro"/>
              </a:rPr>
              <a:t>():</a:t>
            </a:r>
            <a:endParaRPr lang="en-US" dirty="0"/>
          </a:p>
        </p:txBody>
      </p:sp>
      <p:sp>
        <p:nvSpPr>
          <p:cNvPr id="9" name="Rectangle 8"/>
          <p:cNvSpPr/>
          <p:nvPr/>
        </p:nvSpPr>
        <p:spPr>
          <a:xfrm>
            <a:off x="4332242" y="5669397"/>
            <a:ext cx="3251916" cy="369332"/>
          </a:xfrm>
          <a:prstGeom prst="rect">
            <a:avLst/>
          </a:prstGeom>
          <a:solidFill>
            <a:schemeClr val="accent2">
              <a:lumMod val="20000"/>
              <a:lumOff val="80000"/>
            </a:schemeClr>
          </a:solidFill>
        </p:spPr>
        <p:txBody>
          <a:bodyPr wrap="none">
            <a:spAutoFit/>
          </a:bodyPr>
          <a:lstStyle/>
          <a:p>
            <a:r>
              <a:rPr lang="en-US" dirty="0"/>
              <a:t>Example: ptr = (int *) </a:t>
            </a:r>
            <a:r>
              <a:rPr lang="en-US" dirty="0" err="1"/>
              <a:t>malloc</a:t>
            </a:r>
            <a:r>
              <a:rPr lang="en-US" dirty="0"/>
              <a:t> (50)</a:t>
            </a:r>
          </a:p>
        </p:txBody>
      </p:sp>
      <p:sp>
        <p:nvSpPr>
          <p:cNvPr id="10" name="Rectangle 9"/>
          <p:cNvSpPr/>
          <p:nvPr/>
        </p:nvSpPr>
        <p:spPr>
          <a:xfrm>
            <a:off x="2827636" y="6038729"/>
            <a:ext cx="9376913" cy="646331"/>
          </a:xfrm>
          <a:prstGeom prst="rect">
            <a:avLst/>
          </a:prstGeom>
        </p:spPr>
        <p:txBody>
          <a:bodyPr wrap="square">
            <a:spAutoFit/>
          </a:bodyPr>
          <a:lstStyle/>
          <a:p>
            <a:r>
              <a:rPr lang="en-US" dirty="0"/>
              <a:t>When this statement is successfully executed, a memory space of 50 bytes is reserved. The address of the first byte of reserved space is assigned to the pointer ptr of type int</a:t>
            </a:r>
          </a:p>
        </p:txBody>
      </p:sp>
    </p:spTree>
    <p:extLst>
      <p:ext uri="{BB962C8B-B14F-4D97-AF65-F5344CB8AC3E}">
        <p14:creationId xmlns:p14="http://schemas.microsoft.com/office/powerpoint/2010/main" val="12205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554942" y="566027"/>
            <a:ext cx="6808258" cy="695960"/>
          </a:xfrm>
        </p:spPr>
        <p:txBody>
          <a:bodyPr/>
          <a:lstStyle/>
          <a:p>
            <a:r>
              <a:rPr lang="en-US" dirty="0" err="1"/>
              <a:t>M</a:t>
            </a:r>
            <a:r>
              <a:rPr lang="en-US" dirty="0" err="1" smtClean="0"/>
              <a:t>alloc</a:t>
            </a:r>
            <a:r>
              <a:rPr lang="en-US" dirty="0"/>
              <a:t>() function in C</a:t>
            </a:r>
          </a:p>
        </p:txBody>
      </p:sp>
      <p:pic>
        <p:nvPicPr>
          <p:cNvPr id="6" name="Picture 5"/>
          <p:cNvPicPr>
            <a:picLocks noChangeAspect="1"/>
          </p:cNvPicPr>
          <p:nvPr/>
        </p:nvPicPr>
        <p:blipFill>
          <a:blip r:embed="rId2"/>
          <a:stretch>
            <a:fillRect/>
          </a:stretch>
        </p:blipFill>
        <p:spPr>
          <a:xfrm>
            <a:off x="3048000" y="2514600"/>
            <a:ext cx="6486525" cy="2543175"/>
          </a:xfrm>
          <a:prstGeom prst="rect">
            <a:avLst/>
          </a:prstGeom>
        </p:spPr>
      </p:pic>
    </p:spTree>
    <p:extLst>
      <p:ext uri="{BB962C8B-B14F-4D97-AF65-F5344CB8AC3E}">
        <p14:creationId xmlns:p14="http://schemas.microsoft.com/office/powerpoint/2010/main" val="39122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3577" y="304800"/>
            <a:ext cx="5083175" cy="1354137"/>
          </a:xfrm>
        </p:spPr>
        <p:txBody>
          <a:bodyPr/>
          <a:lstStyle/>
          <a:p>
            <a:r>
              <a:rPr lang="en-US" dirty="0" err="1"/>
              <a:t>Malloc</a:t>
            </a:r>
            <a:r>
              <a:rPr lang="en-US" dirty="0"/>
              <a:t>()</a:t>
            </a:r>
            <a:br>
              <a:rPr lang="en-US" dirty="0"/>
            </a:br>
            <a:endParaRPr lang="en-US" dirty="0"/>
          </a:p>
        </p:txBody>
      </p:sp>
      <p:sp>
        <p:nvSpPr>
          <p:cNvPr id="3" name="Text Placeholder 2"/>
          <p:cNvSpPr>
            <a:spLocks noGrp="1"/>
          </p:cNvSpPr>
          <p:nvPr>
            <p:ph type="body" idx="4294967295"/>
          </p:nvPr>
        </p:nvSpPr>
        <p:spPr>
          <a:xfrm>
            <a:off x="457200" y="2057400"/>
            <a:ext cx="3962400" cy="1107996"/>
          </a:xfrm>
        </p:spPr>
        <p:txBody>
          <a:bodyPr/>
          <a:lstStyle/>
          <a:p>
            <a:pPr marL="342900" indent="-342900">
              <a:buFont typeface="+mj-lt"/>
              <a:buAutoNum type="arabicPeriod"/>
            </a:pPr>
            <a:r>
              <a:rPr lang="en-US" dirty="0" err="1"/>
              <a:t>calloc</a:t>
            </a:r>
            <a:r>
              <a:rPr lang="en-US" dirty="0"/>
              <a:t> function is also like </a:t>
            </a:r>
            <a:r>
              <a:rPr lang="en-US" dirty="0" err="1"/>
              <a:t>malloc</a:t>
            </a:r>
            <a:r>
              <a:rPr lang="en-US" dirty="0"/>
              <a:t> function. But </a:t>
            </a:r>
            <a:r>
              <a:rPr lang="en-US" dirty="0" err="1"/>
              <a:t>calloc</a:t>
            </a:r>
            <a:r>
              <a:rPr lang="en-US" dirty="0"/>
              <a:t> initializes the allocated memory to zero. But, </a:t>
            </a:r>
            <a:r>
              <a:rPr lang="en-US" dirty="0" err="1"/>
              <a:t>malloc</a:t>
            </a:r>
            <a:r>
              <a:rPr lang="en-US" dirty="0"/>
              <a:t> doesn’t.</a:t>
            </a:r>
          </a:p>
        </p:txBody>
      </p:sp>
      <p:sp>
        <p:nvSpPr>
          <p:cNvPr id="5" name="Rectangle 4"/>
          <p:cNvSpPr/>
          <p:nvPr/>
        </p:nvSpPr>
        <p:spPr>
          <a:xfrm>
            <a:off x="5566752" y="76200"/>
            <a:ext cx="6096000" cy="6740307"/>
          </a:xfrm>
          <a:prstGeom prst="rect">
            <a:avLst/>
          </a:prstGeom>
          <a:solidFill>
            <a:schemeClr val="bg2">
              <a:lumMod val="90000"/>
            </a:schemeClr>
          </a:solidFill>
          <a:ln>
            <a:solidFill>
              <a:schemeClr val="accent1"/>
            </a:solidFill>
          </a:ln>
        </p:spPr>
        <p:txBody>
          <a:bodyPr>
            <a:spAutoFit/>
          </a:bodyPr>
          <a:lstStyle/>
          <a:p>
            <a:r>
              <a:rPr lang="en-US" dirty="0"/>
              <a:t>#include &lt;stdio.h&gt;</a:t>
            </a:r>
          </a:p>
          <a:p>
            <a:r>
              <a:rPr lang="en-US" dirty="0"/>
              <a:t>#include &lt;</a:t>
            </a:r>
            <a:r>
              <a:rPr lang="en-US" dirty="0" err="1"/>
              <a:t>stdlib.h</a:t>
            </a:r>
            <a:r>
              <a:rPr lang="en-US" dirty="0"/>
              <a:t>&gt;</a:t>
            </a:r>
          </a:p>
          <a:p>
            <a:endParaRPr lang="en-US" dirty="0"/>
          </a:p>
          <a:p>
            <a:r>
              <a:rPr lang="en-US" dirty="0"/>
              <a:t>int main() {</a:t>
            </a:r>
          </a:p>
          <a:p>
            <a:r>
              <a:rPr lang="en-US" dirty="0"/>
              <a:t>  int n, i, *ptr, sum = 0;</a:t>
            </a:r>
          </a:p>
          <a:p>
            <a:r>
              <a:rPr lang="en-US" dirty="0" smtClean="0"/>
              <a:t>  </a:t>
            </a:r>
            <a:r>
              <a:rPr lang="en-US" dirty="0"/>
              <a:t>printf("Enter number of elements: ");</a:t>
            </a:r>
          </a:p>
          <a:p>
            <a:r>
              <a:rPr lang="en-US" dirty="0"/>
              <a:t>  scanf("%d", &amp;n);</a:t>
            </a:r>
          </a:p>
          <a:p>
            <a:r>
              <a:rPr lang="en-US" dirty="0" smtClean="0"/>
              <a:t>  </a:t>
            </a:r>
            <a:r>
              <a:rPr lang="en-US" dirty="0"/>
              <a:t>ptr = (int*) </a:t>
            </a:r>
            <a:r>
              <a:rPr lang="en-US" dirty="0" err="1"/>
              <a:t>malloc</a:t>
            </a:r>
            <a:r>
              <a:rPr lang="en-US" dirty="0"/>
              <a:t>(n* sizeof(int));</a:t>
            </a:r>
          </a:p>
          <a:p>
            <a:r>
              <a:rPr lang="en-US" dirty="0" smtClean="0"/>
              <a:t>  </a:t>
            </a:r>
            <a:r>
              <a:rPr lang="en-US" dirty="0"/>
              <a:t>if(ptr == NULL) {</a:t>
            </a:r>
          </a:p>
          <a:p>
            <a:r>
              <a:rPr lang="en-US" dirty="0"/>
              <a:t>    printf("Error! memory not allocated.");</a:t>
            </a:r>
          </a:p>
          <a:p>
            <a:r>
              <a:rPr lang="en-US" dirty="0"/>
              <a:t>    exit(0);</a:t>
            </a:r>
          </a:p>
          <a:p>
            <a:r>
              <a:rPr lang="en-US" dirty="0"/>
              <a:t>  }</a:t>
            </a:r>
          </a:p>
          <a:p>
            <a:r>
              <a:rPr lang="en-US" dirty="0" smtClean="0"/>
              <a:t>  </a:t>
            </a:r>
            <a:r>
              <a:rPr lang="en-US" dirty="0"/>
              <a:t>printf("Enter elements:\n");</a:t>
            </a:r>
          </a:p>
          <a:p>
            <a:r>
              <a:rPr lang="en-US" dirty="0"/>
              <a:t>  for(i = 0; i &lt; n; ++i) {</a:t>
            </a:r>
          </a:p>
          <a:p>
            <a:r>
              <a:rPr lang="en-US" dirty="0"/>
              <a:t>  	printf("%x: ", ptr + i);</a:t>
            </a:r>
          </a:p>
          <a:p>
            <a:r>
              <a:rPr lang="en-US" dirty="0"/>
              <a:t>  	printf("%x-&gt;", *(ptr + i));</a:t>
            </a:r>
          </a:p>
          <a:p>
            <a:r>
              <a:rPr lang="en-US" dirty="0"/>
              <a:t>    scanf("%d", ptr + i);</a:t>
            </a:r>
          </a:p>
          <a:p>
            <a:r>
              <a:rPr lang="en-US" dirty="0"/>
              <a:t>    sum += *(ptr + i);</a:t>
            </a:r>
          </a:p>
          <a:p>
            <a:r>
              <a:rPr lang="en-US" dirty="0"/>
              <a:t>  }</a:t>
            </a:r>
          </a:p>
          <a:p>
            <a:r>
              <a:rPr lang="en-US" dirty="0" smtClean="0"/>
              <a:t>  </a:t>
            </a:r>
            <a:r>
              <a:rPr lang="en-US" dirty="0"/>
              <a:t>printf("Sum = %d", sum);</a:t>
            </a:r>
          </a:p>
          <a:p>
            <a:r>
              <a:rPr lang="en-US" dirty="0"/>
              <a:t>  </a:t>
            </a:r>
            <a:r>
              <a:rPr lang="en-US" dirty="0" smtClean="0"/>
              <a:t>  </a:t>
            </a:r>
            <a:r>
              <a:rPr lang="en-US" dirty="0"/>
              <a:t>// </a:t>
            </a:r>
            <a:r>
              <a:rPr lang="en-US" dirty="0" err="1"/>
              <a:t>deallocating</a:t>
            </a:r>
            <a:r>
              <a:rPr lang="en-US" dirty="0"/>
              <a:t> the memory</a:t>
            </a:r>
          </a:p>
          <a:p>
            <a:r>
              <a:rPr lang="en-US" dirty="0"/>
              <a:t>  free(ptr);</a:t>
            </a:r>
          </a:p>
          <a:p>
            <a:r>
              <a:rPr lang="en-US" dirty="0" smtClean="0"/>
              <a:t>  </a:t>
            </a:r>
            <a:r>
              <a:rPr lang="en-US" dirty="0"/>
              <a:t>return 0;</a:t>
            </a:r>
          </a:p>
          <a:p>
            <a:r>
              <a:rPr lang="en-US" dirty="0"/>
              <a:t>}</a:t>
            </a:r>
          </a:p>
        </p:txBody>
      </p:sp>
      <p:pic>
        <p:nvPicPr>
          <p:cNvPr id="7" name="Picture 6"/>
          <p:cNvPicPr>
            <a:picLocks noChangeAspect="1"/>
          </p:cNvPicPr>
          <p:nvPr/>
        </p:nvPicPr>
        <p:blipFill>
          <a:blip r:embed="rId2"/>
          <a:stretch>
            <a:fillRect/>
          </a:stretch>
        </p:blipFill>
        <p:spPr>
          <a:xfrm>
            <a:off x="879724" y="3733800"/>
            <a:ext cx="2733675" cy="1543050"/>
          </a:xfrm>
          <a:prstGeom prst="rect">
            <a:avLst/>
          </a:prstGeom>
        </p:spPr>
      </p:pic>
    </p:spTree>
    <p:extLst>
      <p:ext uri="{BB962C8B-B14F-4D97-AF65-F5344CB8AC3E}">
        <p14:creationId xmlns:p14="http://schemas.microsoft.com/office/powerpoint/2010/main" val="2145133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7341658" cy="677108"/>
          </a:xfrm>
        </p:spPr>
        <p:txBody>
          <a:bodyPr/>
          <a:lstStyle/>
          <a:p>
            <a:r>
              <a:rPr lang="en-US" dirty="0" err="1"/>
              <a:t>C</a:t>
            </a:r>
            <a:r>
              <a:rPr lang="en-US" dirty="0" err="1" smtClean="0"/>
              <a:t>alloc</a:t>
            </a:r>
            <a:r>
              <a:rPr lang="en-US" dirty="0"/>
              <a:t>() function in C</a:t>
            </a:r>
          </a:p>
        </p:txBody>
      </p:sp>
      <p:sp>
        <p:nvSpPr>
          <p:cNvPr id="3" name="Text Placeholder 2"/>
          <p:cNvSpPr>
            <a:spLocks noGrp="1"/>
          </p:cNvSpPr>
          <p:nvPr>
            <p:ph type="body" idx="1"/>
          </p:nvPr>
        </p:nvSpPr>
        <p:spPr>
          <a:xfrm>
            <a:off x="2971800" y="2438400"/>
            <a:ext cx="9144000" cy="1077218"/>
          </a:xfrm>
        </p:spPr>
        <p:txBody>
          <a:bodyPr/>
          <a:lstStyle/>
          <a:p>
            <a:r>
              <a:rPr lang="en-US" sz="1400" dirty="0">
                <a:latin typeface="Times New Roman" panose="02020603050405020304" pitchFamily="18" charset="0"/>
                <a:cs typeface="Times New Roman" panose="02020603050405020304" pitchFamily="18" charset="0"/>
              </a:rPr>
              <a:t>The C </a:t>
            </a:r>
            <a:r>
              <a:rPr lang="en-US" sz="1400" dirty="0" err="1">
                <a:latin typeface="Times New Roman" panose="02020603050405020304" pitchFamily="18" charset="0"/>
                <a:cs typeface="Times New Roman" panose="02020603050405020304" pitchFamily="18" charset="0"/>
              </a:rPr>
              <a:t>calloc</a:t>
            </a:r>
            <a:r>
              <a:rPr lang="en-US" sz="1400" dirty="0">
                <a:latin typeface="Times New Roman" panose="02020603050405020304" pitchFamily="18" charset="0"/>
                <a:cs typeface="Times New Roman" panose="02020603050405020304" pitchFamily="18" charset="0"/>
              </a:rPr>
              <a:t>() function stands for contiguous allocation. This function is used to allocate multiple blocks of memory. It is a dynamic memory allocation function which is used to allocate the memory to complex data structures such as arrays and structures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Malloc</a:t>
            </a:r>
            <a:r>
              <a:rPr lang="en-US" sz="1400" dirty="0">
                <a:latin typeface="Times New Roman" panose="02020603050405020304" pitchFamily="18" charset="0"/>
                <a:cs typeface="Times New Roman" panose="02020603050405020304" pitchFamily="18" charset="0"/>
              </a:rPr>
              <a:t>() function is used to allocate a single block of memory space while the </a:t>
            </a:r>
            <a:r>
              <a:rPr lang="en-US" sz="1400" dirty="0" err="1">
                <a:latin typeface="Times New Roman" panose="02020603050405020304" pitchFamily="18" charset="0"/>
                <a:cs typeface="Times New Roman" panose="02020603050405020304" pitchFamily="18" charset="0"/>
              </a:rPr>
              <a:t>calloc</a:t>
            </a:r>
            <a:r>
              <a:rPr lang="en-US" sz="1400" dirty="0">
                <a:latin typeface="Times New Roman" panose="02020603050405020304" pitchFamily="18" charset="0"/>
                <a:cs typeface="Times New Roman" panose="02020603050405020304" pitchFamily="18" charset="0"/>
              </a:rPr>
              <a:t>() in C is used to allocate multiple blocks of memory space. Each block allocated by the </a:t>
            </a:r>
            <a:r>
              <a:rPr lang="en-US" sz="1400" dirty="0" err="1">
                <a:latin typeface="Times New Roman" panose="02020603050405020304" pitchFamily="18" charset="0"/>
                <a:cs typeface="Times New Roman" panose="02020603050405020304" pitchFamily="18" charset="0"/>
              </a:rPr>
              <a:t>calloc</a:t>
            </a:r>
            <a:r>
              <a:rPr lang="en-US" sz="1400" dirty="0">
                <a:latin typeface="Times New Roman" panose="02020603050405020304" pitchFamily="18" charset="0"/>
                <a:cs typeface="Times New Roman" panose="02020603050405020304" pitchFamily="18" charset="0"/>
              </a:rPr>
              <a:t>() function is of the same size..</a:t>
            </a:r>
          </a:p>
        </p:txBody>
      </p:sp>
      <p:sp>
        <p:nvSpPr>
          <p:cNvPr id="4" name="Rectangle 3"/>
          <p:cNvSpPr/>
          <p:nvPr/>
        </p:nvSpPr>
        <p:spPr>
          <a:xfrm>
            <a:off x="2947358" y="3683209"/>
            <a:ext cx="2526654" cy="307777"/>
          </a:xfrm>
          <a:prstGeom prst="rect">
            <a:avLst/>
          </a:prstGeom>
        </p:spPr>
        <p:txBody>
          <a:bodyPr wrap="none">
            <a:spAutoFit/>
          </a:bodyPr>
          <a:lstStyle/>
          <a:p>
            <a:r>
              <a:rPr lang="en-US" sz="1400" b="1" dirty="0">
                <a:solidFill>
                  <a:srgbClr val="222222"/>
                </a:solidFill>
                <a:latin typeface="Source Sans Pro"/>
              </a:rPr>
              <a:t>Syntax of </a:t>
            </a:r>
            <a:r>
              <a:rPr lang="en-US" sz="1400" b="1" dirty="0" err="1" smtClean="0">
                <a:solidFill>
                  <a:srgbClr val="222222"/>
                </a:solidFill>
                <a:latin typeface="Source Sans Pro"/>
              </a:rPr>
              <a:t>calloc</a:t>
            </a:r>
            <a:r>
              <a:rPr lang="en-US" sz="1400" b="1" dirty="0">
                <a:solidFill>
                  <a:srgbClr val="222222"/>
                </a:solidFill>
                <a:latin typeface="Source Sans Pro"/>
              </a:rPr>
              <a:t>() Function:</a:t>
            </a:r>
            <a:endParaRPr lang="en-US" sz="1400" dirty="0"/>
          </a:p>
        </p:txBody>
      </p:sp>
      <p:sp>
        <p:nvSpPr>
          <p:cNvPr id="5" name="Rectangle 4"/>
          <p:cNvSpPr/>
          <p:nvPr/>
        </p:nvSpPr>
        <p:spPr>
          <a:xfrm>
            <a:off x="4448972" y="3987140"/>
            <a:ext cx="3315523" cy="369332"/>
          </a:xfrm>
          <a:prstGeom prst="rect">
            <a:avLst/>
          </a:prstGeom>
          <a:solidFill>
            <a:schemeClr val="accent2">
              <a:lumMod val="20000"/>
              <a:lumOff val="80000"/>
            </a:schemeClr>
          </a:solidFill>
        </p:spPr>
        <p:txBody>
          <a:bodyPr wrap="none">
            <a:spAutoFit/>
          </a:bodyPr>
          <a:lstStyle/>
          <a:p>
            <a:r>
              <a:rPr lang="en-US" dirty="0"/>
              <a:t>ptr = (</a:t>
            </a:r>
            <a:r>
              <a:rPr lang="en-US" dirty="0" err="1"/>
              <a:t>cast_type</a:t>
            </a:r>
            <a:r>
              <a:rPr lang="en-US" dirty="0"/>
              <a:t> *) </a:t>
            </a:r>
            <a:r>
              <a:rPr lang="en-US" dirty="0" err="1"/>
              <a:t>calloc</a:t>
            </a:r>
            <a:r>
              <a:rPr lang="en-US" dirty="0"/>
              <a:t> (n, size);</a:t>
            </a:r>
          </a:p>
        </p:txBody>
      </p:sp>
      <p:sp>
        <p:nvSpPr>
          <p:cNvPr id="6" name="Rectangle 5"/>
          <p:cNvSpPr/>
          <p:nvPr/>
        </p:nvSpPr>
        <p:spPr>
          <a:xfrm>
            <a:off x="609600" y="4710883"/>
            <a:ext cx="10820400" cy="923330"/>
          </a:xfrm>
          <a:prstGeom prst="rect">
            <a:avLst/>
          </a:prstGeom>
        </p:spPr>
        <p:txBody>
          <a:bodyPr wrap="square">
            <a:spAutoFit/>
          </a:bodyPr>
          <a:lstStyle/>
          <a:p>
            <a:pPr lvl="5">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The above statement is used to allocate n memory blocks of the same size.</a:t>
            </a:r>
          </a:p>
          <a:p>
            <a:pPr lvl="5">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After the memory space is allocated, then all the bytes are initialized to zero.</a:t>
            </a:r>
          </a:p>
          <a:p>
            <a:pPr lvl="5">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The pointer which is currently at the first byte of the allocated memory space is returned.</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91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BBA91087-A17F-4442-A7D3-7DAC8FEF7D9D}"/>
              </a:ext>
            </a:extLst>
          </p:cNvPr>
          <p:cNvSpPr>
            <a:spLocks noGrp="1" noChangeArrowheads="1"/>
          </p:cNvSpPr>
          <p:nvPr>
            <p:ph type="title"/>
          </p:nvPr>
        </p:nvSpPr>
        <p:spPr>
          <a:xfrm>
            <a:off x="1752600" y="152401"/>
            <a:ext cx="7848600" cy="492443"/>
          </a:xfrm>
        </p:spPr>
        <p:txBody>
          <a:bodyPr/>
          <a:lstStyle/>
          <a:p>
            <a:pPr eaLnBrk="1" hangingPunct="1"/>
            <a:r>
              <a:rPr lang="en-US" altLang="en-US" sz="3200"/>
              <a:t>Pointer Variable Definitions and Initialization</a:t>
            </a:r>
          </a:p>
        </p:txBody>
      </p:sp>
      <p:sp>
        <p:nvSpPr>
          <p:cNvPr id="13315" name="Rectangle 3">
            <a:extLst>
              <a:ext uri="{FF2B5EF4-FFF2-40B4-BE49-F238E27FC236}">
                <a16:creationId xmlns:a16="http://schemas.microsoft.com/office/drawing/2014/main" xmlns="" id="{0ED279D5-A15F-4062-8BBD-70CD0867C27C}"/>
              </a:ext>
            </a:extLst>
          </p:cNvPr>
          <p:cNvSpPr>
            <a:spLocks noGrp="1" noChangeArrowheads="1"/>
          </p:cNvSpPr>
          <p:nvPr>
            <p:ph type="body" idx="1"/>
          </p:nvPr>
        </p:nvSpPr>
        <p:spPr>
          <a:xfrm>
            <a:off x="7086600" y="2209800"/>
            <a:ext cx="4495800" cy="3109917"/>
          </a:xfrm>
        </p:spPr>
        <p:txBody>
          <a:bodyPr/>
          <a:lstStyle/>
          <a:p>
            <a:pPr eaLnBrk="1" hangingPunct="1">
              <a:lnSpc>
                <a:spcPct val="80000"/>
              </a:lnSpc>
            </a:pPr>
            <a:endParaRPr lang="en-US" altLang="en-US"/>
          </a:p>
          <a:p>
            <a:pPr eaLnBrk="1" hangingPunct="1">
              <a:lnSpc>
                <a:spcPct val="80000"/>
              </a:lnSpc>
            </a:pPr>
            <a:r>
              <a:rPr lang="en-US" altLang="en-US"/>
              <a:t>Pointer variables</a:t>
            </a:r>
          </a:p>
          <a:p>
            <a:pPr lvl="1" eaLnBrk="1" hangingPunct="1">
              <a:lnSpc>
                <a:spcPct val="80000"/>
              </a:lnSpc>
            </a:pPr>
            <a:r>
              <a:rPr lang="en-US" altLang="en-US"/>
              <a:t>Contain memory addresses as their values</a:t>
            </a:r>
          </a:p>
          <a:p>
            <a:pPr lvl="1" eaLnBrk="1" hangingPunct="1">
              <a:lnSpc>
                <a:spcPct val="80000"/>
              </a:lnSpc>
            </a:pPr>
            <a:r>
              <a:rPr lang="en-US" altLang="en-US"/>
              <a:t>Normal variables contain a specific value (direct reference)</a:t>
            </a:r>
          </a:p>
          <a:p>
            <a:pPr lvl="1" eaLnBrk="1" hangingPunct="1">
              <a:lnSpc>
                <a:spcPct val="80000"/>
              </a:lnSpc>
            </a:pPr>
            <a:endParaRPr lang="en-US" altLang="en-US"/>
          </a:p>
          <a:p>
            <a:pPr lvl="1" eaLnBrk="1" hangingPunct="1">
              <a:lnSpc>
                <a:spcPct val="80000"/>
              </a:lnSpc>
              <a:buFontTx/>
              <a:buNone/>
            </a:pPr>
            <a:endParaRPr lang="en-US" altLang="en-US"/>
          </a:p>
          <a:p>
            <a:pPr lvl="1" eaLnBrk="1" hangingPunct="1">
              <a:lnSpc>
                <a:spcPct val="80000"/>
              </a:lnSpc>
            </a:pPr>
            <a:r>
              <a:rPr lang="en-US" altLang="en-US"/>
              <a:t>Pointers contain address of a variable that has a specific value (indirect reference)</a:t>
            </a:r>
          </a:p>
          <a:p>
            <a:pPr lvl="1" eaLnBrk="1" hangingPunct="1">
              <a:lnSpc>
                <a:spcPct val="80000"/>
              </a:lnSpc>
              <a:buFontTx/>
              <a:buNone/>
            </a:pPr>
            <a:endParaRPr lang="en-US" altLang="en-US"/>
          </a:p>
          <a:p>
            <a:pPr lvl="1" eaLnBrk="1" hangingPunct="1">
              <a:lnSpc>
                <a:spcPct val="80000"/>
              </a:lnSpc>
            </a:pPr>
            <a:r>
              <a:rPr lang="en-US" altLang="en-US"/>
              <a:t>Indirection </a:t>
            </a:r>
            <a:r>
              <a:rPr lang="en-US" altLang="en-US">
                <a:cs typeface="Times New Roman" panose="02020603050405020304" pitchFamily="18" charset="0"/>
              </a:rPr>
              <a:t>–</a:t>
            </a:r>
            <a:r>
              <a:rPr lang="en-US" altLang="en-US"/>
              <a:t> referencing a pointer value</a:t>
            </a:r>
          </a:p>
          <a:p>
            <a:pPr eaLnBrk="1" hangingPunct="1">
              <a:lnSpc>
                <a:spcPct val="80000"/>
              </a:lnSpc>
            </a:pPr>
            <a:endParaRPr lang="en-US" altLang="en-US" sz="3600"/>
          </a:p>
        </p:txBody>
      </p:sp>
      <p:grpSp>
        <p:nvGrpSpPr>
          <p:cNvPr id="13316" name="Group 4">
            <a:extLst>
              <a:ext uri="{FF2B5EF4-FFF2-40B4-BE49-F238E27FC236}">
                <a16:creationId xmlns:a16="http://schemas.microsoft.com/office/drawing/2014/main" xmlns="" id="{79EFB63B-E6A2-45D9-A75B-C778DBF6C7CF}"/>
              </a:ext>
            </a:extLst>
          </p:cNvPr>
          <p:cNvGrpSpPr>
            <a:grpSpLocks/>
          </p:cNvGrpSpPr>
          <p:nvPr/>
        </p:nvGrpSpPr>
        <p:grpSpPr bwMode="auto">
          <a:xfrm>
            <a:off x="5486401" y="3276601"/>
            <a:ext cx="914399" cy="838199"/>
            <a:chOff x="2496" y="1498"/>
            <a:chExt cx="534" cy="470"/>
          </a:xfrm>
        </p:grpSpPr>
        <p:sp>
          <p:nvSpPr>
            <p:cNvPr id="13325" name="Rectangle 5">
              <a:extLst>
                <a:ext uri="{FF2B5EF4-FFF2-40B4-BE49-F238E27FC236}">
                  <a16:creationId xmlns:a16="http://schemas.microsoft.com/office/drawing/2014/main" xmlns="" id="{4CA249E8-7EC6-4A6E-9E34-E97B0361B0DD}"/>
                </a:ext>
              </a:extLst>
            </p:cNvPr>
            <p:cNvSpPr>
              <a:spLocks noChangeArrowheads="1"/>
            </p:cNvSpPr>
            <p:nvPr/>
          </p:nvSpPr>
          <p:spPr bwMode="auto">
            <a:xfrm>
              <a:off x="2496" y="1498"/>
              <a:ext cx="53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Courier New" panose="02070309020205020404" pitchFamily="49" charset="0"/>
                </a:rPr>
                <a:t>count</a:t>
              </a:r>
              <a:endParaRPr lang="en-US" altLang="en-US">
                <a:solidFill>
                  <a:srgbClr val="000000"/>
                </a:solidFill>
                <a:latin typeface="Lucida Console" panose="020B0609040504020204" pitchFamily="49" charset="0"/>
                <a:cs typeface="Times New Roman" panose="02020603050405020304" pitchFamily="18" charset="0"/>
              </a:endParaRPr>
            </a:p>
            <a:p>
              <a:endParaRPr lang="en-US" altLang="en-US">
                <a:latin typeface="Courier New" panose="02070309020205020404" pitchFamily="49" charset="0"/>
              </a:endParaRPr>
            </a:p>
          </p:txBody>
        </p:sp>
        <p:grpSp>
          <p:nvGrpSpPr>
            <p:cNvPr id="13326" name="Group 6">
              <a:extLst>
                <a:ext uri="{FF2B5EF4-FFF2-40B4-BE49-F238E27FC236}">
                  <a16:creationId xmlns:a16="http://schemas.microsoft.com/office/drawing/2014/main" xmlns="" id="{37320854-653C-497D-BD50-A8DCCEE8DFC6}"/>
                </a:ext>
              </a:extLst>
            </p:cNvPr>
            <p:cNvGrpSpPr>
              <a:grpSpLocks/>
            </p:cNvGrpSpPr>
            <p:nvPr/>
          </p:nvGrpSpPr>
          <p:grpSpPr bwMode="auto">
            <a:xfrm>
              <a:off x="2544" y="1672"/>
              <a:ext cx="353" cy="296"/>
              <a:chOff x="0" y="0"/>
              <a:chExt cx="20000" cy="20000"/>
            </a:xfrm>
          </p:grpSpPr>
          <p:sp>
            <p:nvSpPr>
              <p:cNvPr id="13327" name="Freeform 7">
                <a:extLst>
                  <a:ext uri="{FF2B5EF4-FFF2-40B4-BE49-F238E27FC236}">
                    <a16:creationId xmlns:a16="http://schemas.microsoft.com/office/drawing/2014/main" xmlns="" id="{9DCE8D23-0253-4746-8959-2D698FC35AD2}"/>
                  </a:ext>
                </a:extLst>
              </p:cNvPr>
              <p:cNvSpPr>
                <a:spLocks/>
              </p:cNvSpPr>
              <p:nvPr/>
            </p:nvSpPr>
            <p:spPr bwMode="auto">
              <a:xfrm>
                <a:off x="0" y="0"/>
                <a:ext cx="20000" cy="20000"/>
              </a:xfrm>
              <a:custGeom>
                <a:avLst/>
                <a:gdLst>
                  <a:gd name="T0" fmla="*/ 19967 w 20000"/>
                  <a:gd name="T1" fmla="*/ 0 h 20000"/>
                  <a:gd name="T2" fmla="*/ 19967 w 20000"/>
                  <a:gd name="T3" fmla="*/ 19967 h 20000"/>
                  <a:gd name="T4" fmla="*/ 0 w 20000"/>
                  <a:gd name="T5" fmla="*/ 19967 h 20000"/>
                  <a:gd name="T6" fmla="*/ 0 w 20000"/>
                  <a:gd name="T7" fmla="*/ 0 h 20000"/>
                  <a:gd name="T8" fmla="*/ 1996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67" y="0"/>
                    </a:moveTo>
                    <a:lnTo>
                      <a:pt x="19967" y="19967"/>
                    </a:lnTo>
                    <a:lnTo>
                      <a:pt x="0" y="19967"/>
                    </a:lnTo>
                    <a:lnTo>
                      <a:pt x="0" y="0"/>
                    </a:lnTo>
                    <a:lnTo>
                      <a:pt x="19967" y="0"/>
                    </a:lnTo>
                    <a:close/>
                  </a:path>
                </a:pathLst>
              </a:custGeom>
              <a:solidFill>
                <a:schemeClr val="accent1"/>
              </a:solidFill>
              <a:ln w="317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3328" name="Rectangle 8">
                <a:extLst>
                  <a:ext uri="{FF2B5EF4-FFF2-40B4-BE49-F238E27FC236}">
                    <a16:creationId xmlns:a16="http://schemas.microsoft.com/office/drawing/2014/main" xmlns="" id="{22699D38-DB4D-4FA0-89B7-6B069A034A2D}"/>
                  </a:ext>
                </a:extLst>
              </p:cNvPr>
              <p:cNvSpPr>
                <a:spLocks noChangeArrowheads="1"/>
              </p:cNvSpPr>
              <p:nvPr/>
            </p:nvSpPr>
            <p:spPr bwMode="auto">
              <a:xfrm>
                <a:off x="7501" y="6399"/>
                <a:ext cx="4966" cy="8701"/>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cs typeface="Courier New" panose="02070309020205020404" pitchFamily="49" charset="0"/>
                  </a:rPr>
                  <a:t>7</a:t>
                </a:r>
                <a:endParaRPr lang="en-US" altLang="en-US">
                  <a:solidFill>
                    <a:srgbClr val="000000"/>
                  </a:solidFill>
                  <a:latin typeface="Courier New" panose="02070309020205020404" pitchFamily="49" charset="0"/>
                  <a:cs typeface="Times New Roman" panose="02020603050405020304" pitchFamily="18" charset="0"/>
                </a:endParaRPr>
              </a:p>
              <a:p>
                <a:endParaRPr lang="en-US" altLang="en-US">
                  <a:latin typeface="Courier New" panose="02070309020205020404" pitchFamily="49" charset="0"/>
                </a:endParaRPr>
              </a:p>
            </p:txBody>
          </p:sp>
        </p:grpSp>
      </p:grpSp>
      <p:grpSp>
        <p:nvGrpSpPr>
          <p:cNvPr id="13317" name="Group 9">
            <a:extLst>
              <a:ext uri="{FF2B5EF4-FFF2-40B4-BE49-F238E27FC236}">
                <a16:creationId xmlns:a16="http://schemas.microsoft.com/office/drawing/2014/main" xmlns="" id="{3A15AFEE-5066-407B-BA51-D2E885B3A0B9}"/>
              </a:ext>
            </a:extLst>
          </p:cNvPr>
          <p:cNvGrpSpPr>
            <a:grpSpLocks/>
          </p:cNvGrpSpPr>
          <p:nvPr/>
        </p:nvGrpSpPr>
        <p:grpSpPr bwMode="auto">
          <a:xfrm>
            <a:off x="4648200" y="4800604"/>
            <a:ext cx="2362200" cy="715963"/>
            <a:chOff x="1776" y="2784"/>
            <a:chExt cx="1488" cy="451"/>
          </a:xfrm>
        </p:grpSpPr>
        <p:sp>
          <p:nvSpPr>
            <p:cNvPr id="13318" name="Rectangle 10">
              <a:extLst>
                <a:ext uri="{FF2B5EF4-FFF2-40B4-BE49-F238E27FC236}">
                  <a16:creationId xmlns:a16="http://schemas.microsoft.com/office/drawing/2014/main" xmlns="" id="{ED5C821E-205F-4D35-903B-D0D6FCA101E2}"/>
                </a:ext>
              </a:extLst>
            </p:cNvPr>
            <p:cNvSpPr>
              <a:spLocks noChangeArrowheads="1"/>
            </p:cNvSpPr>
            <p:nvPr/>
          </p:nvSpPr>
          <p:spPr bwMode="auto">
            <a:xfrm>
              <a:off x="2736" y="2784"/>
              <a:ext cx="5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Courier New" panose="02070309020205020404" pitchFamily="49" charset="0"/>
                </a:rPr>
                <a:t>count</a:t>
              </a:r>
              <a:endParaRPr lang="en-US" altLang="en-US">
                <a:solidFill>
                  <a:srgbClr val="000000"/>
                </a:solidFill>
                <a:latin typeface="Lucida Console" panose="020B0609040504020204" pitchFamily="49" charset="0"/>
                <a:cs typeface="Times New Roman" panose="02020603050405020304" pitchFamily="18" charset="0"/>
              </a:endParaRPr>
            </a:p>
            <a:p>
              <a:endParaRPr lang="en-US" altLang="en-US" sz="1200">
                <a:latin typeface="Courier New" panose="02070309020205020404" pitchFamily="49" charset="0"/>
              </a:endParaRPr>
            </a:p>
          </p:txBody>
        </p:sp>
        <p:sp>
          <p:nvSpPr>
            <p:cNvPr id="13319" name="Freeform 11">
              <a:extLst>
                <a:ext uri="{FF2B5EF4-FFF2-40B4-BE49-F238E27FC236}">
                  <a16:creationId xmlns:a16="http://schemas.microsoft.com/office/drawing/2014/main" xmlns="" id="{0E34C496-8269-4D91-B331-D375B7921BB8}"/>
                </a:ext>
              </a:extLst>
            </p:cNvPr>
            <p:cNvSpPr>
              <a:spLocks/>
            </p:cNvSpPr>
            <p:nvPr/>
          </p:nvSpPr>
          <p:spPr bwMode="auto">
            <a:xfrm>
              <a:off x="2784" y="2938"/>
              <a:ext cx="319" cy="27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67" y="0"/>
                  </a:moveTo>
                  <a:lnTo>
                    <a:pt x="19967" y="19967"/>
                  </a:lnTo>
                  <a:lnTo>
                    <a:pt x="0" y="19967"/>
                  </a:lnTo>
                  <a:lnTo>
                    <a:pt x="0" y="0"/>
                  </a:lnTo>
                  <a:lnTo>
                    <a:pt x="19967" y="0"/>
                  </a:lnTo>
                  <a:close/>
                </a:path>
              </a:pathLst>
            </a:custGeom>
            <a:solidFill>
              <a:schemeClr val="accent1"/>
            </a:solidFill>
            <a:ln w="317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3320" name="Rectangle 12">
              <a:extLst>
                <a:ext uri="{FF2B5EF4-FFF2-40B4-BE49-F238E27FC236}">
                  <a16:creationId xmlns:a16="http://schemas.microsoft.com/office/drawing/2014/main" xmlns="" id="{B8427F56-29ED-4BDD-A27F-99C298998980}"/>
                </a:ext>
              </a:extLst>
            </p:cNvPr>
            <p:cNvSpPr>
              <a:spLocks noChangeArrowheads="1"/>
            </p:cNvSpPr>
            <p:nvPr/>
          </p:nvSpPr>
          <p:spPr bwMode="auto">
            <a:xfrm>
              <a:off x="2897" y="2986"/>
              <a:ext cx="79" cy="125"/>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latin typeface="Courier New" panose="02070309020205020404" pitchFamily="49" charset="0"/>
                  <a:cs typeface="Courier New" panose="02070309020205020404" pitchFamily="49" charset="0"/>
                </a:rPr>
                <a:t>7</a:t>
              </a:r>
              <a:endParaRPr lang="en-US" altLang="en-US">
                <a:solidFill>
                  <a:srgbClr val="000000"/>
                </a:solidFill>
                <a:latin typeface="Courier New" panose="02070309020205020404" pitchFamily="49" charset="0"/>
                <a:cs typeface="Times New Roman" panose="02020603050405020304" pitchFamily="18" charset="0"/>
              </a:endParaRPr>
            </a:p>
            <a:p>
              <a:endParaRPr lang="en-US" altLang="en-US" sz="1200">
                <a:latin typeface="Courier New" panose="02070309020205020404" pitchFamily="49" charset="0"/>
              </a:endParaRPr>
            </a:p>
          </p:txBody>
        </p:sp>
        <p:sp>
          <p:nvSpPr>
            <p:cNvPr id="13321" name="Rectangle 13">
              <a:extLst>
                <a:ext uri="{FF2B5EF4-FFF2-40B4-BE49-F238E27FC236}">
                  <a16:creationId xmlns:a16="http://schemas.microsoft.com/office/drawing/2014/main" xmlns="" id="{96379DDC-228C-43CF-A995-151396CA174B}"/>
                </a:ext>
              </a:extLst>
            </p:cNvPr>
            <p:cNvSpPr>
              <a:spLocks noChangeArrowheads="1"/>
            </p:cNvSpPr>
            <p:nvPr/>
          </p:nvSpPr>
          <p:spPr bwMode="auto">
            <a:xfrm>
              <a:off x="1776" y="2784"/>
              <a:ext cx="81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latin typeface="Lucida Console" panose="020B0609040504020204" pitchFamily="49" charset="0"/>
                  <a:cs typeface="Courier New" panose="02070309020205020404" pitchFamily="49" charset="0"/>
                </a:rPr>
                <a:t>countPtr</a:t>
              </a:r>
              <a:endParaRPr lang="en-US" altLang="en-US">
                <a:solidFill>
                  <a:srgbClr val="000000"/>
                </a:solidFill>
                <a:latin typeface="Lucida Console" panose="020B0609040504020204" pitchFamily="49" charset="0"/>
                <a:cs typeface="Times New Roman" panose="02020603050405020304" pitchFamily="18" charset="0"/>
              </a:endParaRPr>
            </a:p>
            <a:p>
              <a:endParaRPr lang="en-US" altLang="en-US" sz="1200">
                <a:latin typeface="Courier New" panose="02070309020205020404" pitchFamily="49" charset="0"/>
              </a:endParaRPr>
            </a:p>
          </p:txBody>
        </p:sp>
        <p:sp>
          <p:nvSpPr>
            <p:cNvPr id="13322" name="Freeform 14">
              <a:extLst>
                <a:ext uri="{FF2B5EF4-FFF2-40B4-BE49-F238E27FC236}">
                  <a16:creationId xmlns:a16="http://schemas.microsoft.com/office/drawing/2014/main" xmlns="" id="{BEB822C8-A7E8-42A4-B6BB-549C259566D6}"/>
                </a:ext>
              </a:extLst>
            </p:cNvPr>
            <p:cNvSpPr>
              <a:spLocks/>
            </p:cNvSpPr>
            <p:nvPr/>
          </p:nvSpPr>
          <p:spPr bwMode="auto">
            <a:xfrm>
              <a:off x="1968" y="2928"/>
              <a:ext cx="384"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67" y="0"/>
                  </a:moveTo>
                  <a:lnTo>
                    <a:pt x="19967" y="19967"/>
                  </a:lnTo>
                  <a:lnTo>
                    <a:pt x="0" y="19967"/>
                  </a:lnTo>
                  <a:lnTo>
                    <a:pt x="0" y="0"/>
                  </a:lnTo>
                  <a:lnTo>
                    <a:pt x="19967" y="0"/>
                  </a:lnTo>
                  <a:close/>
                </a:path>
              </a:pathLst>
            </a:custGeom>
            <a:solidFill>
              <a:schemeClr val="hlink"/>
            </a:solidFill>
            <a:ln w="317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3323" name="Oval 15">
              <a:extLst>
                <a:ext uri="{FF2B5EF4-FFF2-40B4-BE49-F238E27FC236}">
                  <a16:creationId xmlns:a16="http://schemas.microsoft.com/office/drawing/2014/main" xmlns="" id="{4C73F010-BA56-4B1F-92C9-95E489DDEA18}"/>
                </a:ext>
              </a:extLst>
            </p:cNvPr>
            <p:cNvSpPr>
              <a:spLocks noChangeArrowheads="1"/>
            </p:cNvSpPr>
            <p:nvPr/>
          </p:nvSpPr>
          <p:spPr bwMode="auto">
            <a:xfrm>
              <a:off x="2112" y="2908"/>
              <a:ext cx="96" cy="327"/>
            </a:xfrm>
            <a:prstGeom prst="ellipse">
              <a:avLst/>
            </a:prstGeom>
            <a:solidFill>
              <a:schemeClr val="tx1"/>
            </a:solidFill>
            <a:ln w="9525">
              <a:solidFill>
                <a:schemeClr val="tx1"/>
              </a:solidFill>
              <a:round/>
              <a:headEnd/>
              <a:tailEnd/>
            </a:ln>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3324" name="Line 16">
              <a:extLst>
                <a:ext uri="{FF2B5EF4-FFF2-40B4-BE49-F238E27FC236}">
                  <a16:creationId xmlns:a16="http://schemas.microsoft.com/office/drawing/2014/main" xmlns="" id="{00F8ADE6-5D8A-49BF-9F42-11721F688F4C}"/>
                </a:ext>
              </a:extLst>
            </p:cNvPr>
            <p:cNvSpPr>
              <a:spLocks noChangeShapeType="1"/>
            </p:cNvSpPr>
            <p:nvPr/>
          </p:nvSpPr>
          <p:spPr bwMode="auto">
            <a:xfrm>
              <a:off x="2160" y="30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GB"/>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3577" y="304800"/>
            <a:ext cx="5083175" cy="1354137"/>
          </a:xfrm>
        </p:spPr>
        <p:txBody>
          <a:bodyPr/>
          <a:lstStyle/>
          <a:p>
            <a:r>
              <a:rPr lang="en-US" dirty="0" err="1" smtClean="0"/>
              <a:t>Calloc</a:t>
            </a:r>
            <a:r>
              <a:rPr lang="en-US" dirty="0"/>
              <a:t>()</a:t>
            </a:r>
            <a:br>
              <a:rPr lang="en-US" dirty="0"/>
            </a:br>
            <a:endParaRPr lang="en-US" dirty="0"/>
          </a:p>
        </p:txBody>
      </p:sp>
      <p:sp>
        <p:nvSpPr>
          <p:cNvPr id="3" name="Text Placeholder 2"/>
          <p:cNvSpPr>
            <a:spLocks noGrp="1"/>
          </p:cNvSpPr>
          <p:nvPr>
            <p:ph type="body" idx="4294967295"/>
          </p:nvPr>
        </p:nvSpPr>
        <p:spPr>
          <a:xfrm>
            <a:off x="457200" y="2057400"/>
            <a:ext cx="3962400" cy="1108075"/>
          </a:xfrm>
        </p:spPr>
        <p:txBody>
          <a:bodyPr/>
          <a:lstStyle/>
          <a:p>
            <a:pPr marL="342900" indent="-342900">
              <a:buFont typeface="+mj-lt"/>
              <a:buAutoNum type="arabicPeriod"/>
            </a:pPr>
            <a:r>
              <a:rPr lang="en-US" smtClean="0"/>
              <a:t>malloc function is used to allocate space in memory during the execution of the program.</a:t>
            </a:r>
          </a:p>
          <a:p>
            <a:pPr marL="342900" indent="-342900">
              <a:buFont typeface="+mj-lt"/>
              <a:buAutoNum type="arabicPeriod"/>
            </a:pPr>
            <a:r>
              <a:rPr lang="en-US" smtClean="0"/>
              <a:t>malloc does not initialize the memory allocated during execution.  It carries garbage value.</a:t>
            </a:r>
          </a:p>
          <a:p>
            <a:pPr marL="342900" indent="-342900">
              <a:buFont typeface="+mj-lt"/>
              <a:buAutoNum type="arabicPeriod"/>
            </a:pPr>
            <a:r>
              <a:rPr lang="en-US" smtClean="0"/>
              <a:t>Malloc function returns null pointer if it couldn’t able to allocate requested amount of memor</a:t>
            </a:r>
          </a:p>
          <a:p>
            <a:pPr marL="342900" indent="-342900">
              <a:buFont typeface="+mj-lt"/>
              <a:buAutoNum type="arabicPeriod"/>
            </a:pPr>
            <a:endParaRPr lang="en-US" dirty="0"/>
          </a:p>
        </p:txBody>
      </p:sp>
      <p:sp>
        <p:nvSpPr>
          <p:cNvPr id="5" name="Rectangle 4"/>
          <p:cNvSpPr/>
          <p:nvPr/>
        </p:nvSpPr>
        <p:spPr>
          <a:xfrm>
            <a:off x="5566752" y="76200"/>
            <a:ext cx="6096000" cy="6740307"/>
          </a:xfrm>
          <a:prstGeom prst="rect">
            <a:avLst/>
          </a:prstGeom>
          <a:solidFill>
            <a:schemeClr val="bg2">
              <a:lumMod val="90000"/>
            </a:schemeClr>
          </a:solidFill>
          <a:ln>
            <a:solidFill>
              <a:schemeClr val="accent1"/>
            </a:solidFill>
          </a:ln>
        </p:spPr>
        <p:txBody>
          <a:bodyPr>
            <a:spAutoFit/>
          </a:bodyPr>
          <a:lstStyle/>
          <a:p>
            <a:r>
              <a:rPr lang="en-US" dirty="0"/>
              <a:t>#include &lt;stdio.h&gt;</a:t>
            </a:r>
          </a:p>
          <a:p>
            <a:r>
              <a:rPr lang="en-US" dirty="0"/>
              <a:t>#include &lt;</a:t>
            </a:r>
            <a:r>
              <a:rPr lang="en-US" dirty="0" err="1"/>
              <a:t>stdlib.h</a:t>
            </a:r>
            <a:r>
              <a:rPr lang="en-US" dirty="0"/>
              <a:t>&gt;</a:t>
            </a:r>
          </a:p>
          <a:p>
            <a:endParaRPr lang="en-US" dirty="0"/>
          </a:p>
          <a:p>
            <a:r>
              <a:rPr lang="en-US" dirty="0"/>
              <a:t>int main() {</a:t>
            </a:r>
          </a:p>
          <a:p>
            <a:r>
              <a:rPr lang="en-US" dirty="0"/>
              <a:t>  int n, i, *ptr, sum = 0;</a:t>
            </a:r>
          </a:p>
          <a:p>
            <a:r>
              <a:rPr lang="en-US" dirty="0" smtClean="0"/>
              <a:t>  </a:t>
            </a:r>
            <a:r>
              <a:rPr lang="en-US" dirty="0"/>
              <a:t>printf("Enter number of elements: ");</a:t>
            </a:r>
          </a:p>
          <a:p>
            <a:r>
              <a:rPr lang="en-US" dirty="0"/>
              <a:t>  scanf("%d", &amp;n);</a:t>
            </a:r>
          </a:p>
          <a:p>
            <a:r>
              <a:rPr lang="en-US" dirty="0" smtClean="0"/>
              <a:t>  </a:t>
            </a:r>
            <a:r>
              <a:rPr lang="en-US" dirty="0"/>
              <a:t>ptr = (int*) </a:t>
            </a:r>
            <a:r>
              <a:rPr lang="en-US" dirty="0" err="1"/>
              <a:t>calloc</a:t>
            </a:r>
            <a:r>
              <a:rPr lang="en-US" dirty="0"/>
              <a:t>(n, sizeof(int));</a:t>
            </a:r>
          </a:p>
          <a:p>
            <a:r>
              <a:rPr lang="en-US" dirty="0" smtClean="0"/>
              <a:t>  </a:t>
            </a:r>
            <a:r>
              <a:rPr lang="en-US" dirty="0"/>
              <a:t>if(ptr == NULL) {</a:t>
            </a:r>
          </a:p>
          <a:p>
            <a:r>
              <a:rPr lang="en-US" dirty="0"/>
              <a:t>    printf("Error! memory not allocated.");</a:t>
            </a:r>
          </a:p>
          <a:p>
            <a:r>
              <a:rPr lang="en-US" dirty="0"/>
              <a:t>    exit(0);</a:t>
            </a:r>
          </a:p>
          <a:p>
            <a:r>
              <a:rPr lang="en-US" dirty="0"/>
              <a:t>  }</a:t>
            </a:r>
          </a:p>
          <a:p>
            <a:r>
              <a:rPr lang="en-US" dirty="0" smtClean="0"/>
              <a:t>  </a:t>
            </a:r>
            <a:r>
              <a:rPr lang="en-US" dirty="0"/>
              <a:t>printf("Enter elements:\n");</a:t>
            </a:r>
          </a:p>
          <a:p>
            <a:r>
              <a:rPr lang="en-US" dirty="0"/>
              <a:t>  for(i = 0; i &lt; n; ++i) {</a:t>
            </a:r>
          </a:p>
          <a:p>
            <a:r>
              <a:rPr lang="en-US" dirty="0"/>
              <a:t>  	printf("%x: ", ptr + i);</a:t>
            </a:r>
          </a:p>
          <a:p>
            <a:r>
              <a:rPr lang="en-US" dirty="0"/>
              <a:t>  	printf("%x-&gt;", *(ptr + i));</a:t>
            </a:r>
          </a:p>
          <a:p>
            <a:r>
              <a:rPr lang="en-US" dirty="0"/>
              <a:t>    scanf("%d", ptr + i);</a:t>
            </a:r>
          </a:p>
          <a:p>
            <a:r>
              <a:rPr lang="en-US" dirty="0"/>
              <a:t>    sum += *(ptr + i);</a:t>
            </a:r>
          </a:p>
          <a:p>
            <a:r>
              <a:rPr lang="en-US" dirty="0"/>
              <a:t>  }</a:t>
            </a:r>
          </a:p>
          <a:p>
            <a:r>
              <a:rPr lang="en-US" dirty="0" smtClean="0"/>
              <a:t>  </a:t>
            </a:r>
            <a:r>
              <a:rPr lang="en-US" dirty="0"/>
              <a:t>printf("Sum = %d", sum);</a:t>
            </a:r>
          </a:p>
          <a:p>
            <a:r>
              <a:rPr lang="en-US" dirty="0"/>
              <a:t>  </a:t>
            </a:r>
            <a:r>
              <a:rPr lang="en-US" dirty="0" smtClean="0"/>
              <a:t>  </a:t>
            </a:r>
            <a:r>
              <a:rPr lang="en-US" dirty="0"/>
              <a:t>// </a:t>
            </a:r>
            <a:r>
              <a:rPr lang="en-US" dirty="0" err="1"/>
              <a:t>deallocating</a:t>
            </a:r>
            <a:r>
              <a:rPr lang="en-US" dirty="0"/>
              <a:t> the memory</a:t>
            </a:r>
          </a:p>
          <a:p>
            <a:r>
              <a:rPr lang="en-US" dirty="0"/>
              <a:t>  free(ptr);</a:t>
            </a:r>
          </a:p>
          <a:p>
            <a:r>
              <a:rPr lang="en-US" dirty="0" smtClean="0"/>
              <a:t>  </a:t>
            </a:r>
            <a:r>
              <a:rPr lang="en-US" dirty="0"/>
              <a:t>return 0;</a:t>
            </a:r>
          </a:p>
          <a:p>
            <a:r>
              <a:rPr lang="en-US" dirty="0"/>
              <a:t>}</a:t>
            </a:r>
          </a:p>
        </p:txBody>
      </p:sp>
      <p:pic>
        <p:nvPicPr>
          <p:cNvPr id="4" name="Picture 3"/>
          <p:cNvPicPr>
            <a:picLocks noChangeAspect="1"/>
          </p:cNvPicPr>
          <p:nvPr/>
        </p:nvPicPr>
        <p:blipFill>
          <a:blip r:embed="rId2"/>
          <a:stretch>
            <a:fillRect/>
          </a:stretch>
        </p:blipFill>
        <p:spPr>
          <a:xfrm>
            <a:off x="990600" y="4953000"/>
            <a:ext cx="3505200" cy="1466850"/>
          </a:xfrm>
          <a:prstGeom prst="rect">
            <a:avLst/>
          </a:prstGeom>
        </p:spPr>
      </p:pic>
    </p:spTree>
    <p:extLst>
      <p:ext uri="{BB962C8B-B14F-4D97-AF65-F5344CB8AC3E}">
        <p14:creationId xmlns:p14="http://schemas.microsoft.com/office/powerpoint/2010/main" val="3635567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3577" y="304800"/>
            <a:ext cx="5083175" cy="1354137"/>
          </a:xfrm>
        </p:spPr>
        <p:txBody>
          <a:bodyPr/>
          <a:lstStyle/>
          <a:p>
            <a:r>
              <a:rPr lang="en-US" dirty="0" err="1"/>
              <a:t>R</a:t>
            </a:r>
            <a:r>
              <a:rPr lang="en-US" dirty="0" err="1" smtClean="0"/>
              <a:t>ealloc</a:t>
            </a:r>
            <a:r>
              <a:rPr lang="en-US" dirty="0" smtClean="0"/>
              <a:t>()</a:t>
            </a:r>
            <a:r>
              <a:rPr lang="en-US" dirty="0"/>
              <a:t/>
            </a:r>
            <a:br>
              <a:rPr lang="en-US" dirty="0"/>
            </a:br>
            <a:endParaRPr lang="en-US" dirty="0"/>
          </a:p>
        </p:txBody>
      </p:sp>
      <p:sp>
        <p:nvSpPr>
          <p:cNvPr id="3" name="Text Placeholder 2"/>
          <p:cNvSpPr>
            <a:spLocks noGrp="1"/>
          </p:cNvSpPr>
          <p:nvPr>
            <p:ph type="body" idx="4294967295"/>
          </p:nvPr>
        </p:nvSpPr>
        <p:spPr>
          <a:xfrm>
            <a:off x="483577" y="1143000"/>
            <a:ext cx="3962400" cy="2492990"/>
          </a:xfrm>
        </p:spPr>
        <p:txBody>
          <a:bodyPr/>
          <a:lstStyle/>
          <a:p>
            <a:pPr marL="342900" indent="-342900" rtl="0" fontAlgn="base">
              <a:buFont typeface="+mj-lt"/>
              <a:buAutoNum type="arabicPeriod"/>
            </a:pPr>
            <a:r>
              <a:rPr lang="en-US" dirty="0" err="1"/>
              <a:t>realloc</a:t>
            </a:r>
            <a:r>
              <a:rPr lang="en-US" dirty="0"/>
              <a:t> function modifies the allocated memory size by </a:t>
            </a:r>
            <a:r>
              <a:rPr lang="en-US" dirty="0" err="1"/>
              <a:t>malloc</a:t>
            </a:r>
            <a:r>
              <a:rPr lang="en-US" dirty="0"/>
              <a:t> and </a:t>
            </a:r>
            <a:r>
              <a:rPr lang="en-US" dirty="0" err="1"/>
              <a:t>calloc</a:t>
            </a:r>
            <a:r>
              <a:rPr lang="en-US" dirty="0"/>
              <a:t> functions to new </a:t>
            </a:r>
            <a:r>
              <a:rPr lang="en-US" dirty="0" smtClean="0"/>
              <a:t>size.</a:t>
            </a:r>
          </a:p>
          <a:p>
            <a:pPr marL="342900" indent="-342900" rtl="0" fontAlgn="base">
              <a:buFont typeface="+mj-lt"/>
              <a:buAutoNum type="arabicPeriod"/>
            </a:pPr>
            <a:r>
              <a:rPr lang="en-US" dirty="0" smtClean="0"/>
              <a:t>If </a:t>
            </a:r>
            <a:r>
              <a:rPr lang="en-US" dirty="0"/>
              <a:t>enough space doesn’t exist in memory of current block to extend, new block is allocated for the full size of reallocation, then copies the existing data to new block and then frees the old block.</a:t>
            </a:r>
          </a:p>
        </p:txBody>
      </p:sp>
      <p:sp>
        <p:nvSpPr>
          <p:cNvPr id="5" name="Rectangle 4"/>
          <p:cNvSpPr/>
          <p:nvPr/>
        </p:nvSpPr>
        <p:spPr>
          <a:xfrm>
            <a:off x="5566752" y="76200"/>
            <a:ext cx="6096000" cy="6186309"/>
          </a:xfrm>
          <a:prstGeom prst="rect">
            <a:avLst/>
          </a:prstGeom>
          <a:solidFill>
            <a:schemeClr val="bg2">
              <a:lumMod val="90000"/>
            </a:schemeClr>
          </a:solidFill>
          <a:ln>
            <a:solidFill>
              <a:schemeClr val="accent1"/>
            </a:solidFill>
          </a:ln>
        </p:spPr>
        <p:txBody>
          <a:bodyPr>
            <a:spAutoFit/>
          </a:bodyPr>
          <a:lstStyle/>
          <a:p>
            <a:r>
              <a:rPr lang="en-US" dirty="0"/>
              <a:t>#include &lt;stdio.h&gt;</a:t>
            </a:r>
          </a:p>
          <a:p>
            <a:r>
              <a:rPr lang="en-US" dirty="0"/>
              <a:t>#include &lt;</a:t>
            </a:r>
            <a:r>
              <a:rPr lang="en-US" dirty="0" err="1"/>
              <a:t>stdlib.h</a:t>
            </a:r>
            <a:r>
              <a:rPr lang="en-US" dirty="0"/>
              <a:t>&gt;</a:t>
            </a:r>
          </a:p>
          <a:p>
            <a:endParaRPr lang="en-US" dirty="0"/>
          </a:p>
          <a:p>
            <a:r>
              <a:rPr lang="en-US" dirty="0"/>
              <a:t>int main() {</a:t>
            </a:r>
          </a:p>
          <a:p>
            <a:r>
              <a:rPr lang="en-US" dirty="0"/>
              <a:t>  int *ptr, i , n1, n2;</a:t>
            </a:r>
          </a:p>
          <a:p>
            <a:r>
              <a:rPr lang="en-US" dirty="0"/>
              <a:t>  printf("Enter size: ");</a:t>
            </a:r>
          </a:p>
          <a:p>
            <a:r>
              <a:rPr lang="en-US" dirty="0"/>
              <a:t>  scanf("%d", &amp;n1);</a:t>
            </a:r>
          </a:p>
          <a:p>
            <a:r>
              <a:rPr lang="en-US" dirty="0" smtClean="0"/>
              <a:t>  </a:t>
            </a:r>
            <a:r>
              <a:rPr lang="en-US" dirty="0"/>
              <a:t>ptr = (int*) </a:t>
            </a:r>
            <a:r>
              <a:rPr lang="en-US" dirty="0" err="1"/>
              <a:t>malloc</a:t>
            </a:r>
            <a:r>
              <a:rPr lang="en-US" dirty="0"/>
              <a:t>(n1 * sizeof(int));</a:t>
            </a:r>
          </a:p>
          <a:p>
            <a:endParaRPr lang="en-US" dirty="0"/>
          </a:p>
          <a:p>
            <a:r>
              <a:rPr lang="en-US" dirty="0"/>
              <a:t>  printf("Addresses of previously allocated memory:\n");</a:t>
            </a:r>
          </a:p>
          <a:p>
            <a:r>
              <a:rPr lang="en-US" dirty="0"/>
              <a:t>  for(i = 0; i &lt; n1; ++i)</a:t>
            </a:r>
          </a:p>
          <a:p>
            <a:r>
              <a:rPr lang="en-US" dirty="0"/>
              <a:t>    printf("%pc\</a:t>
            </a:r>
            <a:r>
              <a:rPr lang="en-US" dirty="0" err="1"/>
              <a:t>n",ptr</a:t>
            </a:r>
            <a:r>
              <a:rPr lang="en-US" dirty="0"/>
              <a:t> + i);</a:t>
            </a:r>
          </a:p>
          <a:p>
            <a:r>
              <a:rPr lang="en-US" dirty="0" smtClean="0"/>
              <a:t>  </a:t>
            </a:r>
            <a:r>
              <a:rPr lang="en-US" dirty="0"/>
              <a:t>printf("\</a:t>
            </a:r>
            <a:r>
              <a:rPr lang="en-US" dirty="0" err="1"/>
              <a:t>nEnter</a:t>
            </a:r>
            <a:r>
              <a:rPr lang="en-US" dirty="0"/>
              <a:t> the new size: ");</a:t>
            </a:r>
          </a:p>
          <a:p>
            <a:r>
              <a:rPr lang="en-US" dirty="0"/>
              <a:t>  scanf("%d", &amp;n2);</a:t>
            </a:r>
          </a:p>
          <a:p>
            <a:r>
              <a:rPr lang="en-US" dirty="0" smtClean="0"/>
              <a:t>  </a:t>
            </a:r>
            <a:r>
              <a:rPr lang="en-US" dirty="0"/>
              <a:t>// </a:t>
            </a:r>
            <a:r>
              <a:rPr lang="en-US" dirty="0" err="1"/>
              <a:t>rellocating</a:t>
            </a:r>
            <a:r>
              <a:rPr lang="en-US" dirty="0"/>
              <a:t> the memory</a:t>
            </a:r>
          </a:p>
          <a:p>
            <a:r>
              <a:rPr lang="en-US" dirty="0"/>
              <a:t>  ptr = </a:t>
            </a:r>
            <a:r>
              <a:rPr lang="en-US" dirty="0" err="1"/>
              <a:t>realloc</a:t>
            </a:r>
            <a:r>
              <a:rPr lang="en-US" dirty="0"/>
              <a:t>(ptr, n2 * sizeof(int));</a:t>
            </a:r>
          </a:p>
          <a:p>
            <a:r>
              <a:rPr lang="en-US" dirty="0" smtClean="0"/>
              <a:t>  </a:t>
            </a:r>
            <a:r>
              <a:rPr lang="en-US" dirty="0"/>
              <a:t>printf("Addresses of newly allocated memory:\n");</a:t>
            </a:r>
          </a:p>
          <a:p>
            <a:r>
              <a:rPr lang="en-US" dirty="0"/>
              <a:t>  for(i = 0; i &lt; n2; ++i)</a:t>
            </a:r>
          </a:p>
          <a:p>
            <a:r>
              <a:rPr lang="en-US" dirty="0"/>
              <a:t>    printf("%pc\n", ptr + i);</a:t>
            </a:r>
          </a:p>
          <a:p>
            <a:r>
              <a:rPr lang="en-US" dirty="0"/>
              <a:t>  </a:t>
            </a:r>
            <a:r>
              <a:rPr lang="en-US" dirty="0" smtClean="0"/>
              <a:t>  </a:t>
            </a:r>
            <a:r>
              <a:rPr lang="en-US" dirty="0"/>
              <a:t>free(ptr);</a:t>
            </a:r>
          </a:p>
          <a:p>
            <a:r>
              <a:rPr lang="en-US" dirty="0" smtClean="0"/>
              <a:t>  </a:t>
            </a:r>
            <a:r>
              <a:rPr lang="en-US" dirty="0"/>
              <a:t>return 0;</a:t>
            </a:r>
          </a:p>
          <a:p>
            <a:r>
              <a:rPr lang="en-US" dirty="0"/>
              <a:t>}</a:t>
            </a:r>
          </a:p>
        </p:txBody>
      </p:sp>
      <p:sp>
        <p:nvSpPr>
          <p:cNvPr id="7" name="Rectangle 6"/>
          <p:cNvSpPr/>
          <p:nvPr/>
        </p:nvSpPr>
        <p:spPr>
          <a:xfrm>
            <a:off x="685800" y="3718679"/>
            <a:ext cx="4648200" cy="3139321"/>
          </a:xfrm>
          <a:prstGeom prst="rect">
            <a:avLst/>
          </a:prstGeom>
          <a:solidFill>
            <a:schemeClr val="accent2">
              <a:lumMod val="60000"/>
              <a:lumOff val="40000"/>
            </a:schemeClr>
          </a:solidFill>
        </p:spPr>
        <p:txBody>
          <a:bodyPr wrap="square">
            <a:spAutoFit/>
          </a:bodyPr>
          <a:lstStyle/>
          <a:p>
            <a:r>
              <a:rPr lang="en-US" dirty="0"/>
              <a:t>Enter size: 2</a:t>
            </a:r>
          </a:p>
          <a:p>
            <a:r>
              <a:rPr lang="en-US" dirty="0"/>
              <a:t>Addresses of previously allocated memory:</a:t>
            </a:r>
          </a:p>
          <a:p>
            <a:r>
              <a:rPr lang="en-US" dirty="0"/>
              <a:t>26855472</a:t>
            </a:r>
          </a:p>
          <a:p>
            <a:r>
              <a:rPr lang="en-US" dirty="0"/>
              <a:t>26855476</a:t>
            </a:r>
          </a:p>
          <a:p>
            <a:endParaRPr lang="en-US" dirty="0"/>
          </a:p>
          <a:p>
            <a:r>
              <a:rPr lang="en-US" dirty="0"/>
              <a:t>Enter the new size: 4</a:t>
            </a:r>
          </a:p>
          <a:p>
            <a:r>
              <a:rPr lang="en-US" dirty="0"/>
              <a:t>Addresses of newly allocated memory:</a:t>
            </a:r>
          </a:p>
          <a:p>
            <a:r>
              <a:rPr lang="en-US" dirty="0"/>
              <a:t>26855472</a:t>
            </a:r>
          </a:p>
          <a:p>
            <a:r>
              <a:rPr lang="en-US" dirty="0"/>
              <a:t>26855476</a:t>
            </a:r>
          </a:p>
          <a:p>
            <a:r>
              <a:rPr lang="en-US" dirty="0"/>
              <a:t>26855480</a:t>
            </a:r>
          </a:p>
          <a:p>
            <a:r>
              <a:rPr lang="en-US" dirty="0"/>
              <a:t>26855484</a:t>
            </a:r>
          </a:p>
        </p:txBody>
      </p:sp>
    </p:spTree>
    <p:extLst>
      <p:ext uri="{BB962C8B-B14F-4D97-AF65-F5344CB8AC3E}">
        <p14:creationId xmlns:p14="http://schemas.microsoft.com/office/powerpoint/2010/main" val="1356913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54910">
              <a:lnSpc>
                <a:spcPct val="100000"/>
              </a:lnSpc>
              <a:spcBef>
                <a:spcPts val="100"/>
              </a:spcBef>
            </a:pPr>
            <a:r>
              <a:rPr spc="-10" dirty="0"/>
              <a:t>Thankyou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462824C2-E821-410D-BE73-2179A54179B7}"/>
              </a:ext>
            </a:extLst>
          </p:cNvPr>
          <p:cNvSpPr>
            <a:spLocks noGrp="1" noChangeArrowheads="1"/>
          </p:cNvSpPr>
          <p:nvPr>
            <p:ph type="title"/>
          </p:nvPr>
        </p:nvSpPr>
        <p:spPr>
          <a:xfrm>
            <a:off x="2171700" y="1025806"/>
            <a:ext cx="7848600" cy="492443"/>
          </a:xfrm>
        </p:spPr>
        <p:txBody>
          <a:bodyPr/>
          <a:lstStyle/>
          <a:p>
            <a:pPr eaLnBrk="1" hangingPunct="1"/>
            <a:r>
              <a:rPr lang="en-US" altLang="en-US" sz="3200"/>
              <a:t>Pointer Variable Definitions and Initialization</a:t>
            </a:r>
          </a:p>
        </p:txBody>
      </p:sp>
      <p:sp>
        <p:nvSpPr>
          <p:cNvPr id="14339" name="Rectangle 3">
            <a:extLst>
              <a:ext uri="{FF2B5EF4-FFF2-40B4-BE49-F238E27FC236}">
                <a16:creationId xmlns:a16="http://schemas.microsoft.com/office/drawing/2014/main" xmlns="" id="{ED452149-FA73-4E79-BBBD-0A31366BE4D7}"/>
              </a:ext>
            </a:extLst>
          </p:cNvPr>
          <p:cNvSpPr>
            <a:spLocks noGrp="1" noChangeArrowheads="1"/>
          </p:cNvSpPr>
          <p:nvPr>
            <p:ph type="body" idx="1"/>
          </p:nvPr>
        </p:nvSpPr>
        <p:spPr>
          <a:xfrm>
            <a:off x="1981200" y="2075534"/>
            <a:ext cx="10972800" cy="3756660"/>
          </a:xfrm>
        </p:spPr>
        <p:txBody>
          <a:bodyPr/>
          <a:lstStyle/>
          <a:p>
            <a:pPr eaLnBrk="1" hangingPunct="1">
              <a:buFontTx/>
              <a:buNone/>
            </a:pPr>
            <a:endParaRPr lang="en-US" altLang="en-US" sz="2800"/>
          </a:p>
          <a:p>
            <a:pPr eaLnBrk="1" hangingPunct="1"/>
            <a:r>
              <a:rPr lang="en-US" altLang="en-US" sz="2800"/>
              <a:t>Pointer definitions</a:t>
            </a:r>
          </a:p>
          <a:p>
            <a:pPr lvl="1" eaLnBrk="1" hangingPunct="1"/>
            <a:r>
              <a:rPr lang="en-US" altLang="en-US" sz="2400">
                <a:latin typeface="Courier New" panose="02070309020205020404" pitchFamily="49" charset="0"/>
              </a:rPr>
              <a:t>*</a:t>
            </a:r>
            <a:r>
              <a:rPr lang="en-US" altLang="en-US" sz="2400"/>
              <a:t> used with pointer variables</a:t>
            </a:r>
          </a:p>
          <a:p>
            <a:pPr lvl="3" eaLnBrk="1" hangingPunct="1">
              <a:buFontTx/>
              <a:buNone/>
            </a:pPr>
            <a:r>
              <a:rPr lang="en-US" altLang="en-US" sz="1600">
                <a:latin typeface="Lucida Console" panose="020B0609040504020204" pitchFamily="49" charset="0"/>
              </a:rPr>
              <a:t>int *myPtr;</a:t>
            </a:r>
            <a:r>
              <a:rPr lang="en-US" altLang="en-US"/>
              <a:t> </a:t>
            </a:r>
          </a:p>
          <a:p>
            <a:pPr lvl="1" eaLnBrk="1" hangingPunct="1"/>
            <a:r>
              <a:rPr lang="en-US" altLang="en-US" sz="2400"/>
              <a:t>Defines a pointer to an </a:t>
            </a:r>
            <a:r>
              <a:rPr lang="en-US" altLang="en-US" sz="2200">
                <a:latin typeface="Lucida Console" panose="020B0609040504020204" pitchFamily="49" charset="0"/>
              </a:rPr>
              <a:t>int</a:t>
            </a:r>
            <a:r>
              <a:rPr lang="en-US" altLang="en-US" sz="2400"/>
              <a:t> (pointer of type </a:t>
            </a:r>
            <a:r>
              <a:rPr lang="en-US" altLang="en-US" sz="2200">
                <a:latin typeface="Lucida Console" panose="020B0609040504020204" pitchFamily="49" charset="0"/>
              </a:rPr>
              <a:t>int *)</a:t>
            </a:r>
          </a:p>
          <a:p>
            <a:pPr lvl="1" eaLnBrk="1" hangingPunct="1"/>
            <a:r>
              <a:rPr lang="en-US" altLang="en-US" sz="2400"/>
              <a:t>Multiple pointers require using a </a:t>
            </a:r>
            <a:r>
              <a:rPr lang="en-US" altLang="en-US" sz="2200">
                <a:latin typeface="Lucida Console" panose="020B0609040504020204" pitchFamily="49" charset="0"/>
              </a:rPr>
              <a:t>*</a:t>
            </a:r>
            <a:r>
              <a:rPr lang="en-US" altLang="en-US" sz="2400"/>
              <a:t> before each variable definition</a:t>
            </a:r>
          </a:p>
          <a:p>
            <a:pPr lvl="3" eaLnBrk="1" hangingPunct="1">
              <a:buFontTx/>
              <a:buNone/>
            </a:pPr>
            <a:r>
              <a:rPr lang="en-US" altLang="en-US" sz="1600">
                <a:latin typeface="Lucida Console" panose="020B0609040504020204" pitchFamily="49" charset="0"/>
              </a:rPr>
              <a:t>int *myPtr1, *myPtr2;</a:t>
            </a:r>
          </a:p>
          <a:p>
            <a:pPr lvl="1" eaLnBrk="1" hangingPunct="1"/>
            <a:r>
              <a:rPr lang="en-US" altLang="en-US" sz="2400"/>
              <a:t>Can define pointers to any data type</a:t>
            </a:r>
          </a:p>
          <a:p>
            <a:pPr lvl="1" eaLnBrk="1" hangingPunct="1"/>
            <a:r>
              <a:rPr lang="en-US" altLang="en-US" sz="2400"/>
              <a:t>Initialize pointers to </a:t>
            </a:r>
            <a:r>
              <a:rPr lang="en-US" altLang="en-US" sz="2200">
                <a:latin typeface="Lucida Console" panose="020B0609040504020204" pitchFamily="49" charset="0"/>
              </a:rPr>
              <a:t>0</a:t>
            </a:r>
            <a:r>
              <a:rPr lang="en-US" altLang="en-US" sz="2400"/>
              <a:t>, </a:t>
            </a:r>
            <a:r>
              <a:rPr lang="en-US" altLang="en-US" sz="2200">
                <a:latin typeface="Lucida Console" panose="020B0609040504020204" pitchFamily="49" charset="0"/>
              </a:rPr>
              <a:t>NULL</a:t>
            </a:r>
            <a:r>
              <a:rPr lang="en-US" altLang="en-US" sz="2400"/>
              <a:t>, or an address</a:t>
            </a:r>
          </a:p>
          <a:p>
            <a:pPr lvl="2" eaLnBrk="1" hangingPunct="1"/>
            <a:r>
              <a:rPr lang="en-US" altLang="en-US">
                <a:latin typeface="Lucida Console" panose="020B0609040504020204" pitchFamily="49" charset="0"/>
              </a:rPr>
              <a:t>0</a:t>
            </a:r>
            <a:r>
              <a:rPr lang="en-US" altLang="en-US" sz="2000"/>
              <a:t> or </a:t>
            </a:r>
            <a:r>
              <a:rPr lang="en-US" altLang="en-US">
                <a:latin typeface="Lucida Console" panose="020B0609040504020204" pitchFamily="49" charset="0"/>
              </a:rPr>
              <a:t>NULL</a:t>
            </a:r>
            <a:r>
              <a:rPr lang="en-US" altLang="en-US" sz="2000"/>
              <a:t> </a:t>
            </a:r>
            <a:r>
              <a:rPr lang="en-US" altLang="en-US" sz="2000">
                <a:cs typeface="Times New Roman" panose="02020603050405020304" pitchFamily="18" charset="0"/>
              </a:rPr>
              <a:t>–</a:t>
            </a:r>
            <a:r>
              <a:rPr lang="en-US" altLang="en-US" sz="2000"/>
              <a:t> points to nothing (</a:t>
            </a:r>
            <a:r>
              <a:rPr lang="en-US" altLang="en-US">
                <a:latin typeface="Lucida Console" panose="020B0609040504020204" pitchFamily="49" charset="0"/>
              </a:rPr>
              <a:t>NULL</a:t>
            </a:r>
            <a:r>
              <a:rPr lang="en-US" altLang="en-US" sz="2000"/>
              <a:t> preferred)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0EC1F835-8654-45C3-B89C-78C853849182}"/>
              </a:ext>
            </a:extLst>
          </p:cNvPr>
          <p:cNvSpPr>
            <a:spLocks noGrp="1" noChangeArrowheads="1"/>
          </p:cNvSpPr>
          <p:nvPr>
            <p:ph type="title"/>
          </p:nvPr>
        </p:nvSpPr>
        <p:spPr/>
        <p:txBody>
          <a:bodyPr/>
          <a:lstStyle/>
          <a:p>
            <a:pPr eaLnBrk="1" hangingPunct="1"/>
            <a:r>
              <a:rPr lang="en-US" altLang="en-US" dirty="0"/>
              <a:t>Pointer Operators</a:t>
            </a:r>
          </a:p>
        </p:txBody>
      </p:sp>
      <p:sp>
        <p:nvSpPr>
          <p:cNvPr id="15363" name="Rectangle 3">
            <a:extLst>
              <a:ext uri="{FF2B5EF4-FFF2-40B4-BE49-F238E27FC236}">
                <a16:creationId xmlns:a16="http://schemas.microsoft.com/office/drawing/2014/main" xmlns="" id="{A4FED8AD-2B2E-4C19-A2F1-7ED3A069B865}"/>
              </a:ext>
            </a:extLst>
          </p:cNvPr>
          <p:cNvSpPr>
            <a:spLocks noGrp="1" noChangeArrowheads="1"/>
          </p:cNvSpPr>
          <p:nvPr>
            <p:ph type="body" idx="1"/>
          </p:nvPr>
        </p:nvSpPr>
        <p:spPr>
          <a:xfrm>
            <a:off x="2878962" y="2283876"/>
            <a:ext cx="10972800" cy="2400657"/>
          </a:xfrm>
        </p:spPr>
        <p:txBody>
          <a:bodyPr/>
          <a:lstStyle/>
          <a:p>
            <a:pPr eaLnBrk="1" hangingPunct="1"/>
            <a:r>
              <a:rPr lang="en-US" altLang="en-US" sz="3000" dirty="0">
                <a:latin typeface="Lucida Console" panose="020B0609040504020204" pitchFamily="49" charset="0"/>
              </a:rPr>
              <a:t>&amp;</a:t>
            </a:r>
            <a:r>
              <a:rPr lang="en-US" altLang="en-US" dirty="0"/>
              <a:t> (address operator)</a:t>
            </a:r>
          </a:p>
          <a:p>
            <a:pPr lvl="1" eaLnBrk="1" hangingPunct="1"/>
            <a:r>
              <a:rPr lang="en-US" altLang="en-US" dirty="0"/>
              <a:t>Returns address of operand</a:t>
            </a:r>
          </a:p>
          <a:p>
            <a:pPr lvl="2" eaLnBrk="1" hangingPunct="1">
              <a:buFontTx/>
              <a:buNone/>
            </a:pPr>
            <a:r>
              <a:rPr lang="en-US" altLang="en-US" sz="2000" dirty="0">
                <a:latin typeface="Lucida Console" panose="020B0609040504020204" pitchFamily="49" charset="0"/>
              </a:rPr>
              <a:t>int y = 5;</a:t>
            </a:r>
          </a:p>
          <a:p>
            <a:pPr lvl="2" eaLnBrk="1" hangingPunct="1">
              <a:buFontTx/>
              <a:buNone/>
            </a:pPr>
            <a:r>
              <a:rPr lang="en-US" altLang="en-US" sz="2000" dirty="0">
                <a:latin typeface="Lucida Console" panose="020B0609040504020204" pitchFamily="49" charset="0"/>
              </a:rPr>
              <a:t>int *</a:t>
            </a:r>
            <a:r>
              <a:rPr lang="en-US" altLang="en-US" sz="2000" dirty="0" err="1">
                <a:latin typeface="Lucida Console" panose="020B0609040504020204" pitchFamily="49" charset="0"/>
              </a:rPr>
              <a:t>yPtr</a:t>
            </a:r>
            <a:r>
              <a:rPr lang="en-US" altLang="en-US" sz="2000" dirty="0">
                <a:latin typeface="Lucida Console" panose="020B0609040504020204" pitchFamily="49" charset="0"/>
              </a:rPr>
              <a:t>; </a:t>
            </a:r>
          </a:p>
          <a:p>
            <a:pPr lvl="2" eaLnBrk="1" hangingPunct="1">
              <a:buFontTx/>
              <a:buNone/>
            </a:pPr>
            <a:r>
              <a:rPr lang="en-US" altLang="en-US" sz="2000" dirty="0" err="1">
                <a:latin typeface="Lucida Console" panose="020B0609040504020204" pitchFamily="49" charset="0"/>
              </a:rPr>
              <a:t>yPtr</a:t>
            </a:r>
            <a:r>
              <a:rPr lang="en-US" altLang="en-US" sz="2000" dirty="0">
                <a:latin typeface="Lucida Console" panose="020B0609040504020204" pitchFamily="49" charset="0"/>
              </a:rPr>
              <a:t> = &amp;y;     /* </a:t>
            </a:r>
            <a:r>
              <a:rPr lang="en-US" altLang="en-US" sz="2000" dirty="0" err="1">
                <a:latin typeface="Lucida Console" panose="020B0609040504020204" pitchFamily="49" charset="0"/>
              </a:rPr>
              <a:t>yPtr</a:t>
            </a:r>
            <a:r>
              <a:rPr lang="en-US" altLang="en-US" sz="2000" dirty="0">
                <a:latin typeface="Lucida Console" panose="020B0609040504020204" pitchFamily="49" charset="0"/>
              </a:rPr>
              <a:t> gets address of y */</a:t>
            </a:r>
          </a:p>
          <a:p>
            <a:pPr lvl="2" eaLnBrk="1" hangingPunct="1">
              <a:buFontTx/>
              <a:buNone/>
            </a:pPr>
            <a:r>
              <a:rPr lang="en-US" altLang="en-US" sz="2000" dirty="0" err="1">
                <a:latin typeface="Lucida Console" panose="020B0609040504020204" pitchFamily="49" charset="0"/>
              </a:rPr>
              <a:t>yPtr</a:t>
            </a:r>
            <a:r>
              <a:rPr lang="en-US" altLang="en-US" sz="2000" dirty="0">
                <a:latin typeface="Lucida Console" panose="020B0609040504020204" pitchFamily="49" charset="0"/>
              </a:rPr>
              <a:t> “points to” y</a:t>
            </a:r>
          </a:p>
          <a:p>
            <a:pPr eaLnBrk="1" hangingPunct="1"/>
            <a:endParaRPr lang="en-US" altLang="en-US" sz="2800" dirty="0"/>
          </a:p>
        </p:txBody>
      </p:sp>
      <p:grpSp>
        <p:nvGrpSpPr>
          <p:cNvPr id="15364" name="Group 4">
            <a:extLst>
              <a:ext uri="{FF2B5EF4-FFF2-40B4-BE49-F238E27FC236}">
                <a16:creationId xmlns:a16="http://schemas.microsoft.com/office/drawing/2014/main" xmlns="" id="{B3BBD1B9-7DA8-43E8-860B-F22B5BC82A6C}"/>
              </a:ext>
            </a:extLst>
          </p:cNvPr>
          <p:cNvGrpSpPr>
            <a:grpSpLocks/>
          </p:cNvGrpSpPr>
          <p:nvPr/>
        </p:nvGrpSpPr>
        <p:grpSpPr bwMode="auto">
          <a:xfrm>
            <a:off x="2209800" y="4133850"/>
            <a:ext cx="7696200" cy="2509838"/>
            <a:chOff x="720" y="1680"/>
            <a:chExt cx="4848" cy="1581"/>
          </a:xfrm>
        </p:grpSpPr>
        <p:sp>
          <p:nvSpPr>
            <p:cNvPr id="15365" name="Freeform 5">
              <a:extLst>
                <a:ext uri="{FF2B5EF4-FFF2-40B4-BE49-F238E27FC236}">
                  <a16:creationId xmlns:a16="http://schemas.microsoft.com/office/drawing/2014/main" xmlns="" id="{17CC4376-37C8-4174-A62F-15AAE6567603}"/>
                </a:ext>
              </a:extLst>
            </p:cNvPr>
            <p:cNvSpPr>
              <a:spLocks/>
            </p:cNvSpPr>
            <p:nvPr/>
          </p:nvSpPr>
          <p:spPr bwMode="auto">
            <a:xfrm>
              <a:off x="729" y="2288"/>
              <a:ext cx="347" cy="20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56" y="0"/>
                  </a:moveTo>
                  <a:lnTo>
                    <a:pt x="19956" y="19956"/>
                  </a:lnTo>
                  <a:lnTo>
                    <a:pt x="0" y="19956"/>
                  </a:lnTo>
                  <a:lnTo>
                    <a:pt x="0" y="0"/>
                  </a:lnTo>
                  <a:lnTo>
                    <a:pt x="19956" y="0"/>
                  </a:lnTo>
                  <a:close/>
                </a:path>
              </a:pathLst>
            </a:custGeom>
            <a:solidFill>
              <a:schemeClr val="hlink"/>
            </a:solidFill>
            <a:ln w="317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6" name="Freeform 6">
              <a:extLst>
                <a:ext uri="{FF2B5EF4-FFF2-40B4-BE49-F238E27FC236}">
                  <a16:creationId xmlns:a16="http://schemas.microsoft.com/office/drawing/2014/main" xmlns="" id="{86617B54-5E37-4459-A59E-3FF416559F88}"/>
                </a:ext>
              </a:extLst>
            </p:cNvPr>
            <p:cNvSpPr>
              <a:spLocks/>
            </p:cNvSpPr>
            <p:nvPr/>
          </p:nvSpPr>
          <p:spPr bwMode="auto">
            <a:xfrm>
              <a:off x="1814" y="2043"/>
              <a:ext cx="346" cy="20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56" y="0"/>
                  </a:moveTo>
                  <a:lnTo>
                    <a:pt x="19956" y="19956"/>
                  </a:lnTo>
                  <a:lnTo>
                    <a:pt x="0" y="19956"/>
                  </a:lnTo>
                  <a:lnTo>
                    <a:pt x="0" y="0"/>
                  </a:lnTo>
                  <a:lnTo>
                    <a:pt x="19956" y="0"/>
                  </a:lnTo>
                  <a:close/>
                </a:path>
              </a:pathLst>
            </a:custGeom>
            <a:solidFill>
              <a:schemeClr val="accent1"/>
            </a:solidFill>
            <a:ln w="317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7" name="Freeform 7">
              <a:extLst>
                <a:ext uri="{FF2B5EF4-FFF2-40B4-BE49-F238E27FC236}">
                  <a16:creationId xmlns:a16="http://schemas.microsoft.com/office/drawing/2014/main" xmlns="" id="{6C49D7AF-335A-423F-910D-301928CF546F}"/>
                </a:ext>
              </a:extLst>
            </p:cNvPr>
            <p:cNvSpPr>
              <a:spLocks/>
            </p:cNvSpPr>
            <p:nvPr/>
          </p:nvSpPr>
          <p:spPr bwMode="auto">
            <a:xfrm>
              <a:off x="903" y="2159"/>
              <a:ext cx="911" cy="233"/>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83" y="0"/>
                  </a:moveTo>
                  <a:lnTo>
                    <a:pt x="0" y="1996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8" name="Rectangle 8">
              <a:extLst>
                <a:ext uri="{FF2B5EF4-FFF2-40B4-BE49-F238E27FC236}">
                  <a16:creationId xmlns:a16="http://schemas.microsoft.com/office/drawing/2014/main" xmlns="" id="{57C62E98-5B5F-4953-BD43-35FFA64C871C}"/>
                </a:ext>
              </a:extLst>
            </p:cNvPr>
            <p:cNvSpPr>
              <a:spLocks noChangeArrowheads="1"/>
            </p:cNvSpPr>
            <p:nvPr/>
          </p:nvSpPr>
          <p:spPr bwMode="auto">
            <a:xfrm>
              <a:off x="720" y="2165"/>
              <a:ext cx="36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2000"/>
                </a:lnSpc>
              </a:pPr>
              <a:r>
                <a:rPr lang="en-GB" altLang="en-US" sz="1600" b="1" noProof="1">
                  <a:latin typeface="Lucida Console" panose="020B0609040504020204" pitchFamily="49" charset="0"/>
                </a:rPr>
                <a:t>yPtr</a:t>
              </a:r>
            </a:p>
          </p:txBody>
        </p:sp>
        <p:sp>
          <p:nvSpPr>
            <p:cNvPr id="15369" name="Oval 9">
              <a:extLst>
                <a:ext uri="{FF2B5EF4-FFF2-40B4-BE49-F238E27FC236}">
                  <a16:creationId xmlns:a16="http://schemas.microsoft.com/office/drawing/2014/main" xmlns="" id="{D49835F7-C6A9-42BD-A7B9-123E9CCB1CB6}"/>
                </a:ext>
              </a:extLst>
            </p:cNvPr>
            <p:cNvSpPr>
              <a:spLocks noChangeArrowheads="1"/>
            </p:cNvSpPr>
            <p:nvPr/>
          </p:nvSpPr>
          <p:spPr bwMode="auto">
            <a:xfrm>
              <a:off x="867" y="2371"/>
              <a:ext cx="70" cy="42"/>
            </a:xfrm>
            <a:prstGeom prst="ellipse">
              <a:avLst/>
            </a:prstGeom>
            <a:solidFill>
              <a:schemeClr val="tx2"/>
            </a:solidFill>
            <a:ln w="317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70" name="Rectangle 10">
              <a:extLst>
                <a:ext uri="{FF2B5EF4-FFF2-40B4-BE49-F238E27FC236}">
                  <a16:creationId xmlns:a16="http://schemas.microsoft.com/office/drawing/2014/main" xmlns="" id="{ADEDA599-2186-4B14-BECE-420594B23BCD}"/>
                </a:ext>
              </a:extLst>
            </p:cNvPr>
            <p:cNvSpPr>
              <a:spLocks noChangeArrowheads="1"/>
            </p:cNvSpPr>
            <p:nvPr/>
          </p:nvSpPr>
          <p:spPr bwMode="auto">
            <a:xfrm>
              <a:off x="1929" y="1920"/>
              <a:ext cx="11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2000"/>
                </a:lnSpc>
              </a:pPr>
              <a:r>
                <a:rPr lang="en-GB" altLang="en-US" sz="1600" b="1" noProof="1">
                  <a:latin typeface="Lucida Console" panose="020B0609040504020204" pitchFamily="49" charset="0"/>
                </a:rPr>
                <a:t>y</a:t>
              </a:r>
            </a:p>
          </p:txBody>
        </p:sp>
        <p:sp>
          <p:nvSpPr>
            <p:cNvPr id="15371" name="Rectangle 11">
              <a:extLst>
                <a:ext uri="{FF2B5EF4-FFF2-40B4-BE49-F238E27FC236}">
                  <a16:creationId xmlns:a16="http://schemas.microsoft.com/office/drawing/2014/main" xmlns="" id="{CE1DF362-2046-4BF5-B8BE-B8BA0442F889}"/>
                </a:ext>
              </a:extLst>
            </p:cNvPr>
            <p:cNvSpPr>
              <a:spLocks noChangeArrowheads="1"/>
            </p:cNvSpPr>
            <p:nvPr/>
          </p:nvSpPr>
          <p:spPr bwMode="auto">
            <a:xfrm>
              <a:off x="1929" y="2097"/>
              <a:ext cx="11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2000"/>
                </a:lnSpc>
              </a:pPr>
              <a:r>
                <a:rPr lang="en-GB" altLang="en-US" sz="1600" b="1" noProof="1">
                  <a:solidFill>
                    <a:srgbClr val="FFFFFF"/>
                  </a:solidFill>
                  <a:latin typeface="Courier New" panose="02070309020205020404" pitchFamily="49" charset="0"/>
                </a:rPr>
                <a:t>5</a:t>
              </a:r>
            </a:p>
          </p:txBody>
        </p:sp>
        <p:grpSp>
          <p:nvGrpSpPr>
            <p:cNvPr id="15372" name="Group 12">
              <a:extLst>
                <a:ext uri="{FF2B5EF4-FFF2-40B4-BE49-F238E27FC236}">
                  <a16:creationId xmlns:a16="http://schemas.microsoft.com/office/drawing/2014/main" xmlns="" id="{6E0EB129-A246-46DE-80E1-80C7632AD5A4}"/>
                </a:ext>
              </a:extLst>
            </p:cNvPr>
            <p:cNvGrpSpPr>
              <a:grpSpLocks/>
            </p:cNvGrpSpPr>
            <p:nvPr/>
          </p:nvGrpSpPr>
          <p:grpSpPr bwMode="auto">
            <a:xfrm>
              <a:off x="2496" y="1872"/>
              <a:ext cx="3072" cy="432"/>
              <a:chOff x="1" y="0"/>
              <a:chExt cx="19998" cy="20000"/>
            </a:xfrm>
          </p:grpSpPr>
          <p:grpSp>
            <p:nvGrpSpPr>
              <p:cNvPr id="15377" name="Group 13">
                <a:extLst>
                  <a:ext uri="{FF2B5EF4-FFF2-40B4-BE49-F238E27FC236}">
                    <a16:creationId xmlns:a16="http://schemas.microsoft.com/office/drawing/2014/main" xmlns="" id="{E5990261-C745-4FC7-AF82-D81B72A87AF2}"/>
                  </a:ext>
                </a:extLst>
              </p:cNvPr>
              <p:cNvGrpSpPr>
                <a:grpSpLocks/>
              </p:cNvGrpSpPr>
              <p:nvPr/>
            </p:nvGrpSpPr>
            <p:grpSpPr bwMode="auto">
              <a:xfrm>
                <a:off x="1" y="0"/>
                <a:ext cx="8448" cy="20000"/>
                <a:chOff x="1" y="0"/>
                <a:chExt cx="19999" cy="20000"/>
              </a:xfrm>
            </p:grpSpPr>
            <p:sp>
              <p:nvSpPr>
                <p:cNvPr id="15385" name="Rectangle 14">
                  <a:extLst>
                    <a:ext uri="{FF2B5EF4-FFF2-40B4-BE49-F238E27FC236}">
                      <a16:creationId xmlns:a16="http://schemas.microsoft.com/office/drawing/2014/main" xmlns="" id="{71F66391-BA4B-4EA6-8103-ACB5A442F8B8}"/>
                    </a:ext>
                  </a:extLst>
                </p:cNvPr>
                <p:cNvSpPr>
                  <a:spLocks noChangeArrowheads="1"/>
                </p:cNvSpPr>
                <p:nvPr/>
              </p:nvSpPr>
              <p:spPr bwMode="auto">
                <a:xfrm>
                  <a:off x="12735" y="0"/>
                  <a:ext cx="5007" cy="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GB" altLang="en-US" sz="1600" b="1" noProof="1">
                      <a:latin typeface="Lucida Console" panose="020B0609040504020204" pitchFamily="49" charset="0"/>
                    </a:rPr>
                    <a:t>yptr</a:t>
                  </a:r>
                </a:p>
              </p:txBody>
            </p:sp>
            <p:grpSp>
              <p:nvGrpSpPr>
                <p:cNvPr id="15386" name="Group 15">
                  <a:extLst>
                    <a:ext uri="{FF2B5EF4-FFF2-40B4-BE49-F238E27FC236}">
                      <a16:creationId xmlns:a16="http://schemas.microsoft.com/office/drawing/2014/main" xmlns="" id="{9770C3B6-8F37-4925-9328-7ACB88AED38C}"/>
                    </a:ext>
                  </a:extLst>
                </p:cNvPr>
                <p:cNvGrpSpPr>
                  <a:grpSpLocks/>
                </p:cNvGrpSpPr>
                <p:nvPr/>
              </p:nvGrpSpPr>
              <p:grpSpPr bwMode="auto">
                <a:xfrm>
                  <a:off x="1" y="8923"/>
                  <a:ext cx="19999" cy="11077"/>
                  <a:chOff x="0" y="0"/>
                  <a:chExt cx="19999" cy="20000"/>
                </a:xfrm>
              </p:grpSpPr>
              <p:sp>
                <p:nvSpPr>
                  <p:cNvPr id="15387" name="Rectangle 16">
                    <a:extLst>
                      <a:ext uri="{FF2B5EF4-FFF2-40B4-BE49-F238E27FC236}">
                        <a16:creationId xmlns:a16="http://schemas.microsoft.com/office/drawing/2014/main" xmlns="" id="{A20AA14F-1798-4B57-AD15-9DB07F546EFE}"/>
                      </a:ext>
                    </a:extLst>
                  </p:cNvPr>
                  <p:cNvSpPr>
                    <a:spLocks noChangeArrowheads="1"/>
                  </p:cNvSpPr>
                  <p:nvPr/>
                </p:nvSpPr>
                <p:spPr bwMode="auto">
                  <a:xfrm>
                    <a:off x="0" y="3333"/>
                    <a:ext cx="7313"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GB" altLang="en-US" sz="1600" b="1" noProof="1">
                        <a:latin typeface="Lucida Console" panose="020B0609040504020204" pitchFamily="49" charset="0"/>
                      </a:rPr>
                      <a:t>500000</a:t>
                    </a:r>
                  </a:p>
                </p:txBody>
              </p:sp>
              <p:grpSp>
                <p:nvGrpSpPr>
                  <p:cNvPr id="15388" name="Group 17">
                    <a:extLst>
                      <a:ext uri="{FF2B5EF4-FFF2-40B4-BE49-F238E27FC236}">
                        <a16:creationId xmlns:a16="http://schemas.microsoft.com/office/drawing/2014/main" xmlns="" id="{4FDD2C82-074C-4341-9090-7B9D7D9C6F6E}"/>
                      </a:ext>
                    </a:extLst>
                  </p:cNvPr>
                  <p:cNvGrpSpPr>
                    <a:grpSpLocks/>
                  </p:cNvGrpSpPr>
                  <p:nvPr/>
                </p:nvGrpSpPr>
                <p:grpSpPr bwMode="auto">
                  <a:xfrm>
                    <a:off x="7313" y="0"/>
                    <a:ext cx="12686" cy="20000"/>
                    <a:chOff x="0" y="0"/>
                    <a:chExt cx="20000" cy="20000"/>
                  </a:xfrm>
                </p:grpSpPr>
                <p:sp>
                  <p:nvSpPr>
                    <p:cNvPr id="15389" name="Rectangle 18">
                      <a:extLst>
                        <a:ext uri="{FF2B5EF4-FFF2-40B4-BE49-F238E27FC236}">
                          <a16:creationId xmlns:a16="http://schemas.microsoft.com/office/drawing/2014/main" xmlns="" id="{E56D129B-B610-4AC8-B7DD-8A06D8A39150}"/>
                        </a:ext>
                      </a:extLst>
                    </p:cNvPr>
                    <p:cNvSpPr>
                      <a:spLocks noChangeArrowheads="1"/>
                    </p:cNvSpPr>
                    <p:nvPr/>
                  </p:nvSpPr>
                  <p:spPr bwMode="auto">
                    <a:xfrm>
                      <a:off x="4228" y="3333"/>
                      <a:ext cx="11528"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GB" altLang="en-US" sz="1600" b="1" noProof="1">
                          <a:latin typeface="Lucida Console" panose="020B0609040504020204" pitchFamily="49" charset="0"/>
                        </a:rPr>
                        <a:t>600000</a:t>
                      </a:r>
                    </a:p>
                  </p:txBody>
                </p:sp>
                <p:sp>
                  <p:nvSpPr>
                    <p:cNvPr id="15390" name="Freeform 19">
                      <a:extLst>
                        <a:ext uri="{FF2B5EF4-FFF2-40B4-BE49-F238E27FC236}">
                          <a16:creationId xmlns:a16="http://schemas.microsoft.com/office/drawing/2014/main" xmlns="" id="{03C038DE-02EA-4194-92CF-EF9D00ECE4F2}"/>
                        </a:ext>
                      </a:extLst>
                    </p:cNvPr>
                    <p:cNvSpPr>
                      <a:spLocks/>
                    </p:cNvSpPr>
                    <p:nvPr/>
                  </p:nvSpPr>
                  <p:spPr bwMode="auto">
                    <a:xfrm>
                      <a:off x="0" y="0"/>
                      <a:ext cx="20000" cy="20000"/>
                    </a:xfrm>
                    <a:custGeom>
                      <a:avLst/>
                      <a:gdLst>
                        <a:gd name="T0" fmla="*/ 19985 w 20000"/>
                        <a:gd name="T1" fmla="*/ 0 h 20000"/>
                        <a:gd name="T2" fmla="*/ 19985 w 20000"/>
                        <a:gd name="T3" fmla="*/ 19944 h 20000"/>
                        <a:gd name="T4" fmla="*/ 0 w 20000"/>
                        <a:gd name="T5" fmla="*/ 19944 h 20000"/>
                        <a:gd name="T6" fmla="*/ 0 w 20000"/>
                        <a:gd name="T7" fmla="*/ 0 h 20000"/>
                        <a:gd name="T8" fmla="*/ 1998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5" y="0"/>
                          </a:moveTo>
                          <a:lnTo>
                            <a:pt x="19985" y="19944"/>
                          </a:lnTo>
                          <a:lnTo>
                            <a:pt x="0" y="19944"/>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grpSp>
          <p:grpSp>
            <p:nvGrpSpPr>
              <p:cNvPr id="15378" name="Group 20">
                <a:extLst>
                  <a:ext uri="{FF2B5EF4-FFF2-40B4-BE49-F238E27FC236}">
                    <a16:creationId xmlns:a16="http://schemas.microsoft.com/office/drawing/2014/main" xmlns="" id="{E3C22FE9-896C-4484-8764-4948F43FE9CC}"/>
                  </a:ext>
                </a:extLst>
              </p:cNvPr>
              <p:cNvGrpSpPr>
                <a:grpSpLocks/>
              </p:cNvGrpSpPr>
              <p:nvPr/>
            </p:nvGrpSpPr>
            <p:grpSpPr bwMode="auto">
              <a:xfrm>
                <a:off x="11551" y="0"/>
                <a:ext cx="8448" cy="20000"/>
                <a:chOff x="0" y="0"/>
                <a:chExt cx="20000" cy="20000"/>
              </a:xfrm>
            </p:grpSpPr>
            <p:sp>
              <p:nvSpPr>
                <p:cNvPr id="15379" name="Rectangle 21">
                  <a:extLst>
                    <a:ext uri="{FF2B5EF4-FFF2-40B4-BE49-F238E27FC236}">
                      <a16:creationId xmlns:a16="http://schemas.microsoft.com/office/drawing/2014/main" xmlns="" id="{730D4EEF-FC07-473F-BDEB-45A31C75F899}"/>
                    </a:ext>
                  </a:extLst>
                </p:cNvPr>
                <p:cNvSpPr>
                  <a:spLocks noChangeArrowheads="1"/>
                </p:cNvSpPr>
                <p:nvPr/>
              </p:nvSpPr>
              <p:spPr bwMode="auto">
                <a:xfrm>
                  <a:off x="12879" y="0"/>
                  <a:ext cx="1546" cy="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GB" altLang="en-US" sz="1600" b="1" noProof="1">
                      <a:latin typeface="Lucida Console" panose="020B0609040504020204" pitchFamily="49" charset="0"/>
                    </a:rPr>
                    <a:t>y</a:t>
                  </a:r>
                </a:p>
              </p:txBody>
            </p:sp>
            <p:grpSp>
              <p:nvGrpSpPr>
                <p:cNvPr id="15380" name="Group 22">
                  <a:extLst>
                    <a:ext uri="{FF2B5EF4-FFF2-40B4-BE49-F238E27FC236}">
                      <a16:creationId xmlns:a16="http://schemas.microsoft.com/office/drawing/2014/main" xmlns="" id="{CF99E4B6-D62C-406E-8CE8-3CAD8F91E7DA}"/>
                    </a:ext>
                  </a:extLst>
                </p:cNvPr>
                <p:cNvGrpSpPr>
                  <a:grpSpLocks/>
                </p:cNvGrpSpPr>
                <p:nvPr/>
              </p:nvGrpSpPr>
              <p:grpSpPr bwMode="auto">
                <a:xfrm>
                  <a:off x="0" y="8923"/>
                  <a:ext cx="20000" cy="11077"/>
                  <a:chOff x="0" y="0"/>
                  <a:chExt cx="20000" cy="20000"/>
                </a:xfrm>
              </p:grpSpPr>
              <p:sp>
                <p:nvSpPr>
                  <p:cNvPr id="15381" name="Rectangle 23">
                    <a:extLst>
                      <a:ext uri="{FF2B5EF4-FFF2-40B4-BE49-F238E27FC236}">
                        <a16:creationId xmlns:a16="http://schemas.microsoft.com/office/drawing/2014/main" xmlns="" id="{4F4C8896-8092-4C93-AD79-DF75DD7FE9E6}"/>
                      </a:ext>
                    </a:extLst>
                  </p:cNvPr>
                  <p:cNvSpPr>
                    <a:spLocks noChangeArrowheads="1"/>
                  </p:cNvSpPr>
                  <p:nvPr/>
                </p:nvSpPr>
                <p:spPr bwMode="auto">
                  <a:xfrm>
                    <a:off x="0" y="3333"/>
                    <a:ext cx="7313"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GB" altLang="en-US" sz="1600" b="1" noProof="1">
                        <a:latin typeface="Lucida Console" panose="020B0609040504020204" pitchFamily="49" charset="0"/>
                      </a:rPr>
                      <a:t>600000</a:t>
                    </a:r>
                  </a:p>
                </p:txBody>
              </p:sp>
              <p:grpSp>
                <p:nvGrpSpPr>
                  <p:cNvPr id="15382" name="Group 24">
                    <a:extLst>
                      <a:ext uri="{FF2B5EF4-FFF2-40B4-BE49-F238E27FC236}">
                        <a16:creationId xmlns:a16="http://schemas.microsoft.com/office/drawing/2014/main" xmlns="" id="{5F652EEE-C7A4-4D4C-A6A5-52D5F51147CF}"/>
                      </a:ext>
                    </a:extLst>
                  </p:cNvPr>
                  <p:cNvGrpSpPr>
                    <a:grpSpLocks/>
                  </p:cNvGrpSpPr>
                  <p:nvPr/>
                </p:nvGrpSpPr>
                <p:grpSpPr bwMode="auto">
                  <a:xfrm>
                    <a:off x="7313" y="0"/>
                    <a:ext cx="12687" cy="20000"/>
                    <a:chOff x="0" y="0"/>
                    <a:chExt cx="19999" cy="20000"/>
                  </a:xfrm>
                </p:grpSpPr>
                <p:sp>
                  <p:nvSpPr>
                    <p:cNvPr id="15383" name="Rectangle 25">
                      <a:extLst>
                        <a:ext uri="{FF2B5EF4-FFF2-40B4-BE49-F238E27FC236}">
                          <a16:creationId xmlns:a16="http://schemas.microsoft.com/office/drawing/2014/main" xmlns="" id="{49BDE8E0-C4D7-4730-9DA7-5A90570E6584}"/>
                        </a:ext>
                      </a:extLst>
                    </p:cNvPr>
                    <p:cNvSpPr>
                      <a:spLocks noChangeArrowheads="1"/>
                    </p:cNvSpPr>
                    <p:nvPr/>
                  </p:nvSpPr>
                  <p:spPr bwMode="auto">
                    <a:xfrm>
                      <a:off x="8774" y="3333"/>
                      <a:ext cx="2437" cy="1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GB" altLang="en-US" sz="1600" b="1" noProof="1">
                          <a:latin typeface="Lucida Console" panose="020B0609040504020204" pitchFamily="49" charset="0"/>
                        </a:rPr>
                        <a:t>5</a:t>
                      </a:r>
                    </a:p>
                  </p:txBody>
                </p:sp>
                <p:sp>
                  <p:nvSpPr>
                    <p:cNvPr id="15384" name="Freeform 26">
                      <a:extLst>
                        <a:ext uri="{FF2B5EF4-FFF2-40B4-BE49-F238E27FC236}">
                          <a16:creationId xmlns:a16="http://schemas.microsoft.com/office/drawing/2014/main" xmlns="" id="{E502441F-99BC-4A43-B063-A91664A79AE5}"/>
                        </a:ext>
                      </a:extLst>
                    </p:cNvPr>
                    <p:cNvSpPr>
                      <a:spLocks/>
                    </p:cNvSpPr>
                    <p:nvPr/>
                  </p:nvSpPr>
                  <p:spPr bwMode="auto">
                    <a:xfrm>
                      <a:off x="0" y="0"/>
                      <a:ext cx="19999" cy="20000"/>
                    </a:xfrm>
                    <a:custGeom>
                      <a:avLst/>
                      <a:gdLst>
                        <a:gd name="T0" fmla="*/ 19981 w 20000"/>
                        <a:gd name="T1" fmla="*/ 0 h 20000"/>
                        <a:gd name="T2" fmla="*/ 19981 w 20000"/>
                        <a:gd name="T3" fmla="*/ 19944 h 20000"/>
                        <a:gd name="T4" fmla="*/ 0 w 20000"/>
                        <a:gd name="T5" fmla="*/ 19944 h 20000"/>
                        <a:gd name="T6" fmla="*/ 0 w 20000"/>
                        <a:gd name="T7" fmla="*/ 0 h 20000"/>
                        <a:gd name="T8" fmla="*/ 1998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5" y="0"/>
                          </a:moveTo>
                          <a:lnTo>
                            <a:pt x="19985" y="19944"/>
                          </a:lnTo>
                          <a:lnTo>
                            <a:pt x="0" y="19944"/>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grpSp>
        </p:grpSp>
        <p:sp>
          <p:nvSpPr>
            <p:cNvPr id="15373" name="Line 27">
              <a:extLst>
                <a:ext uri="{FF2B5EF4-FFF2-40B4-BE49-F238E27FC236}">
                  <a16:creationId xmlns:a16="http://schemas.microsoft.com/office/drawing/2014/main" xmlns="" id="{6F648C4C-A452-441D-B853-DE9921ACE902}"/>
                </a:ext>
              </a:extLst>
            </p:cNvPr>
            <p:cNvSpPr>
              <a:spLocks noChangeShapeType="1"/>
            </p:cNvSpPr>
            <p:nvPr/>
          </p:nvSpPr>
          <p:spPr bwMode="auto">
            <a:xfrm>
              <a:off x="2448" y="1680"/>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GB"/>
            </a:p>
          </p:txBody>
        </p:sp>
        <p:sp>
          <p:nvSpPr>
            <p:cNvPr id="15374" name="Text Box 28">
              <a:extLst>
                <a:ext uri="{FF2B5EF4-FFF2-40B4-BE49-F238E27FC236}">
                  <a16:creationId xmlns:a16="http://schemas.microsoft.com/office/drawing/2014/main" xmlns="" id="{F6702666-736B-424C-8C0E-B01E40FFCC86}"/>
                </a:ext>
              </a:extLst>
            </p:cNvPr>
            <p:cNvSpPr txBox="1">
              <a:spLocks noChangeArrowheads="1"/>
            </p:cNvSpPr>
            <p:nvPr/>
          </p:nvSpPr>
          <p:spPr bwMode="auto">
            <a:xfrm>
              <a:off x="3696" y="2640"/>
              <a:ext cx="1056" cy="621"/>
            </a:xfrm>
            <a:prstGeom prst="rect">
              <a:avLst/>
            </a:prstGeom>
            <a:solidFill>
              <a:srgbClr val="99CCFF"/>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000000"/>
                  </a:solidFill>
                  <a:latin typeface="Times New Roman" panose="02020603050405020304" pitchFamily="18" charset="0"/>
                  <a:cs typeface="Times New Roman" panose="02020603050405020304" pitchFamily="18" charset="0"/>
                </a:rPr>
                <a:t>Address of </a:t>
              </a:r>
              <a:r>
                <a:rPr lang="en-US" altLang="en-US">
                  <a:solidFill>
                    <a:srgbClr val="000000"/>
                  </a:solidFill>
                  <a:latin typeface="Lucida Console" panose="020B0609040504020204" pitchFamily="49" charset="0"/>
                  <a:cs typeface="Times New Roman" panose="02020603050405020304" pitchFamily="18" charset="0"/>
                </a:rPr>
                <a:t>y</a:t>
              </a:r>
              <a:r>
                <a:rPr lang="en-US" altLang="en-US" sz="2000">
                  <a:solidFill>
                    <a:srgbClr val="000000"/>
                  </a:solidFill>
                  <a:latin typeface="Times New Roman" panose="02020603050405020304" pitchFamily="18" charset="0"/>
                  <a:cs typeface="Times New Roman" panose="02020603050405020304" pitchFamily="18" charset="0"/>
                </a:rPr>
                <a:t> is value of </a:t>
              </a:r>
              <a:r>
                <a:rPr lang="en-US" altLang="en-US">
                  <a:solidFill>
                    <a:srgbClr val="000000"/>
                  </a:solidFill>
                  <a:latin typeface="Lucida Console" panose="020B0609040504020204" pitchFamily="49" charset="0"/>
                  <a:cs typeface="Times New Roman" panose="02020603050405020304" pitchFamily="18" charset="0"/>
                </a:rPr>
                <a:t>yptr</a:t>
              </a:r>
            </a:p>
          </p:txBody>
        </p:sp>
        <p:sp>
          <p:nvSpPr>
            <p:cNvPr id="15375" name="Line 29">
              <a:extLst>
                <a:ext uri="{FF2B5EF4-FFF2-40B4-BE49-F238E27FC236}">
                  <a16:creationId xmlns:a16="http://schemas.microsoft.com/office/drawing/2014/main" xmlns="" id="{B1780D04-0CC3-4A04-9958-7EC4211D96F1}"/>
                </a:ext>
              </a:extLst>
            </p:cNvPr>
            <p:cNvSpPr>
              <a:spLocks noChangeShapeType="1"/>
            </p:cNvSpPr>
            <p:nvPr/>
          </p:nvSpPr>
          <p:spPr bwMode="auto">
            <a:xfrm flipV="1">
              <a:off x="4320" y="2256"/>
              <a:ext cx="14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GB"/>
            </a:p>
          </p:txBody>
        </p:sp>
        <p:sp>
          <p:nvSpPr>
            <p:cNvPr id="15376" name="Line 30">
              <a:extLst>
                <a:ext uri="{FF2B5EF4-FFF2-40B4-BE49-F238E27FC236}">
                  <a16:creationId xmlns:a16="http://schemas.microsoft.com/office/drawing/2014/main" xmlns="" id="{2DD6283A-736D-429A-AD5F-9D2D8CD4F0C6}"/>
                </a:ext>
              </a:extLst>
            </p:cNvPr>
            <p:cNvSpPr>
              <a:spLocks noChangeShapeType="1"/>
            </p:cNvSpPr>
            <p:nvPr/>
          </p:nvSpPr>
          <p:spPr bwMode="auto">
            <a:xfrm flipH="1" flipV="1">
              <a:off x="3456" y="2208"/>
              <a:ext cx="38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GB"/>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6718" y="566027"/>
            <a:ext cx="2441575" cy="695960"/>
          </a:xfrm>
          <a:prstGeom prst="rect">
            <a:avLst/>
          </a:prstGeom>
        </p:spPr>
        <p:txBody>
          <a:bodyPr vert="horz" wrap="square" lIns="0" tIns="12700" rIns="0" bIns="0" rtlCol="0">
            <a:spAutoFit/>
          </a:bodyPr>
          <a:lstStyle/>
          <a:p>
            <a:pPr marL="12700">
              <a:lnSpc>
                <a:spcPct val="100000"/>
              </a:lnSpc>
              <a:spcBef>
                <a:spcPts val="100"/>
              </a:spcBef>
            </a:pPr>
            <a:r>
              <a:rPr spc="-10" dirty="0"/>
              <a:t>Pointers?</a:t>
            </a:r>
          </a:p>
        </p:txBody>
      </p:sp>
      <p:sp>
        <p:nvSpPr>
          <p:cNvPr id="3" name="object 3"/>
          <p:cNvSpPr txBox="1"/>
          <p:nvPr/>
        </p:nvSpPr>
        <p:spPr>
          <a:xfrm>
            <a:off x="3019418" y="2476494"/>
            <a:ext cx="8208645" cy="203200"/>
          </a:xfrm>
          <a:prstGeom prst="rect">
            <a:avLst/>
          </a:prstGeom>
          <a:solidFill>
            <a:srgbClr val="FFFFFF"/>
          </a:solidFill>
        </p:spPr>
        <p:txBody>
          <a:bodyPr vert="horz" wrap="square" lIns="0" tIns="0" rIns="0" bIns="0" rtlCol="0">
            <a:spAutoFit/>
          </a:bodyPr>
          <a:lstStyle/>
          <a:p>
            <a:pPr>
              <a:lnSpc>
                <a:spcPts val="1390"/>
              </a:lnSpc>
            </a:pPr>
            <a:r>
              <a:rPr sz="1200" dirty="0">
                <a:latin typeface="Arial"/>
                <a:cs typeface="Arial"/>
              </a:rPr>
              <a:t>A </a:t>
            </a:r>
            <a:r>
              <a:rPr sz="1200" spc="-5" dirty="0">
                <a:latin typeface="Arial"/>
                <a:cs typeface="Arial"/>
              </a:rPr>
              <a:t>pointer is </a:t>
            </a:r>
            <a:r>
              <a:rPr sz="1200" dirty="0">
                <a:latin typeface="Arial"/>
                <a:cs typeface="Arial"/>
              </a:rPr>
              <a:t>a variable </a:t>
            </a:r>
            <a:r>
              <a:rPr sz="1200" spc="-5" dirty="0">
                <a:latin typeface="Arial"/>
                <a:cs typeface="Arial"/>
              </a:rPr>
              <a:t>whose </a:t>
            </a:r>
            <a:r>
              <a:rPr sz="1200" dirty="0">
                <a:latin typeface="Arial"/>
                <a:cs typeface="Arial"/>
              </a:rPr>
              <a:t>value </a:t>
            </a:r>
            <a:r>
              <a:rPr sz="1200" spc="-5" dirty="0">
                <a:latin typeface="Arial"/>
                <a:cs typeface="Arial"/>
              </a:rPr>
              <a:t>is the address of another </a:t>
            </a:r>
            <a:r>
              <a:rPr sz="1200" dirty="0">
                <a:latin typeface="Arial"/>
                <a:cs typeface="Arial"/>
              </a:rPr>
              <a:t>variable, </a:t>
            </a:r>
            <a:r>
              <a:rPr sz="1200" spc="-5" dirty="0">
                <a:latin typeface="Arial"/>
                <a:cs typeface="Arial"/>
              </a:rPr>
              <a:t>i.e., direct address of the </a:t>
            </a:r>
            <a:r>
              <a:rPr sz="1200" dirty="0">
                <a:latin typeface="Arial"/>
                <a:cs typeface="Arial"/>
              </a:rPr>
              <a:t>memory </a:t>
            </a:r>
            <a:r>
              <a:rPr sz="1200" spc="-5" dirty="0">
                <a:latin typeface="Arial"/>
                <a:cs typeface="Arial"/>
              </a:rPr>
              <a:t>location. Like</a:t>
            </a:r>
            <a:r>
              <a:rPr sz="1200" spc="-125" dirty="0">
                <a:latin typeface="Arial"/>
                <a:cs typeface="Arial"/>
              </a:rPr>
              <a:t> </a:t>
            </a:r>
            <a:r>
              <a:rPr sz="1200" spc="-5" dirty="0">
                <a:latin typeface="Arial"/>
                <a:cs typeface="Arial"/>
              </a:rPr>
              <a:t>any</a:t>
            </a:r>
            <a:endParaRPr sz="1200">
              <a:latin typeface="Arial"/>
              <a:cs typeface="Arial"/>
            </a:endParaRPr>
          </a:p>
        </p:txBody>
      </p:sp>
      <p:sp>
        <p:nvSpPr>
          <p:cNvPr id="4" name="object 4"/>
          <p:cNvSpPr txBox="1"/>
          <p:nvPr/>
        </p:nvSpPr>
        <p:spPr>
          <a:xfrm>
            <a:off x="3019418" y="2679491"/>
            <a:ext cx="6209665" cy="182880"/>
          </a:xfrm>
          <a:prstGeom prst="rect">
            <a:avLst/>
          </a:prstGeom>
          <a:solidFill>
            <a:srgbClr val="FFFFFF"/>
          </a:solidFill>
        </p:spPr>
        <p:txBody>
          <a:bodyPr vert="horz" wrap="square" lIns="0" tIns="0" rIns="0" bIns="0" rtlCol="0">
            <a:spAutoFit/>
          </a:bodyPr>
          <a:lstStyle/>
          <a:p>
            <a:pPr>
              <a:lnSpc>
                <a:spcPts val="1390"/>
              </a:lnSpc>
            </a:pPr>
            <a:r>
              <a:rPr sz="1200" dirty="0">
                <a:latin typeface="Arial"/>
                <a:cs typeface="Arial"/>
              </a:rPr>
              <a:t>variable </a:t>
            </a:r>
            <a:r>
              <a:rPr sz="1200" spc="-5" dirty="0">
                <a:latin typeface="Arial"/>
                <a:cs typeface="Arial"/>
              </a:rPr>
              <a:t>or </a:t>
            </a:r>
            <a:r>
              <a:rPr sz="1200" dirty="0">
                <a:latin typeface="Arial"/>
                <a:cs typeface="Arial"/>
              </a:rPr>
              <a:t>constant, you must </a:t>
            </a:r>
            <a:r>
              <a:rPr sz="1200" spc="-5" dirty="0">
                <a:latin typeface="Arial"/>
                <a:cs typeface="Arial"/>
              </a:rPr>
              <a:t>declare </a:t>
            </a:r>
            <a:r>
              <a:rPr sz="1200" dirty="0">
                <a:latin typeface="Arial"/>
                <a:cs typeface="Arial"/>
              </a:rPr>
              <a:t>a </a:t>
            </a:r>
            <a:r>
              <a:rPr sz="1200" spc="-5" dirty="0">
                <a:latin typeface="Arial"/>
                <a:cs typeface="Arial"/>
              </a:rPr>
              <a:t>pointer before using it to </a:t>
            </a:r>
            <a:r>
              <a:rPr sz="1200" dirty="0">
                <a:latin typeface="Arial"/>
                <a:cs typeface="Arial"/>
              </a:rPr>
              <a:t>store </a:t>
            </a:r>
            <a:r>
              <a:rPr sz="1200" spc="-5" dirty="0">
                <a:latin typeface="Arial"/>
                <a:cs typeface="Arial"/>
              </a:rPr>
              <a:t>any </a:t>
            </a:r>
            <a:r>
              <a:rPr sz="1200" dirty="0">
                <a:latin typeface="Arial"/>
                <a:cs typeface="Arial"/>
              </a:rPr>
              <a:t>variable</a:t>
            </a:r>
            <a:r>
              <a:rPr sz="1200" spc="-95" dirty="0">
                <a:latin typeface="Arial"/>
                <a:cs typeface="Arial"/>
              </a:rPr>
              <a:t> </a:t>
            </a:r>
            <a:r>
              <a:rPr sz="1200" spc="-5" dirty="0">
                <a:latin typeface="Arial"/>
                <a:cs typeface="Arial"/>
              </a:rPr>
              <a:t>address</a:t>
            </a:r>
            <a:endParaRPr sz="1200">
              <a:latin typeface="Arial"/>
              <a:cs typeface="Arial"/>
            </a:endParaRPr>
          </a:p>
        </p:txBody>
      </p:sp>
      <p:pic>
        <p:nvPicPr>
          <p:cNvPr id="6" name="Picture 5"/>
          <p:cNvPicPr>
            <a:picLocks noChangeAspect="1"/>
          </p:cNvPicPr>
          <p:nvPr/>
        </p:nvPicPr>
        <p:blipFill>
          <a:blip r:embed="rId2"/>
          <a:stretch>
            <a:fillRect/>
          </a:stretch>
        </p:blipFill>
        <p:spPr>
          <a:xfrm>
            <a:off x="5486400" y="4191000"/>
            <a:ext cx="3040811" cy="685800"/>
          </a:xfrm>
          <a:prstGeom prst="rect">
            <a:avLst/>
          </a:prstGeom>
        </p:spPr>
      </p:pic>
      <p:pic>
        <p:nvPicPr>
          <p:cNvPr id="7" name="Picture 6"/>
          <p:cNvPicPr>
            <a:picLocks noChangeAspect="1"/>
          </p:cNvPicPr>
          <p:nvPr/>
        </p:nvPicPr>
        <p:blipFill>
          <a:blip r:embed="rId3"/>
          <a:stretch>
            <a:fillRect/>
          </a:stretch>
        </p:blipFill>
        <p:spPr>
          <a:xfrm>
            <a:off x="4648200" y="3547087"/>
            <a:ext cx="5360356" cy="655701"/>
          </a:xfrm>
          <a:prstGeom prst="rect">
            <a:avLst/>
          </a:prstGeom>
        </p:spPr>
      </p:pic>
      <p:sp>
        <p:nvSpPr>
          <p:cNvPr id="8" name="Rectangle 7"/>
          <p:cNvSpPr/>
          <p:nvPr/>
        </p:nvSpPr>
        <p:spPr>
          <a:xfrm>
            <a:off x="3835733" y="5715000"/>
            <a:ext cx="4728859" cy="369332"/>
          </a:xfrm>
          <a:prstGeom prst="rect">
            <a:avLst/>
          </a:prstGeom>
        </p:spPr>
        <p:txBody>
          <a:bodyPr wrap="none">
            <a:spAutoFit/>
          </a:bodyPr>
          <a:lstStyle/>
          <a:p>
            <a:r>
              <a:rPr lang="en-US" dirty="0">
                <a:latin typeface="euclid_circular_a"/>
              </a:rPr>
              <a:t>You can also declare pointers in these ways.</a:t>
            </a:r>
            <a:endParaRPr lang="en-US" dirty="0"/>
          </a:p>
        </p:txBody>
      </p:sp>
      <p:sp>
        <p:nvSpPr>
          <p:cNvPr id="10" name="Rectangle 9"/>
          <p:cNvSpPr/>
          <p:nvPr/>
        </p:nvSpPr>
        <p:spPr>
          <a:xfrm>
            <a:off x="2490158" y="5525186"/>
            <a:ext cx="6096000" cy="646331"/>
          </a:xfrm>
          <a:prstGeom prst="rect">
            <a:avLst/>
          </a:prstGeom>
          <a:ln>
            <a:solidFill>
              <a:schemeClr val="accent1"/>
            </a:solidFill>
          </a:ln>
        </p:spPr>
        <p:txBody>
          <a:bodyPr>
            <a:spAutoFit/>
          </a:bodyPr>
          <a:lstStyle/>
          <a:p>
            <a:r>
              <a:rPr lang="en-US" dirty="0"/>
              <a:t>int *p1;</a:t>
            </a:r>
          </a:p>
          <a:p>
            <a:r>
              <a:rPr lang="en-US" dirty="0"/>
              <a:t>int * p2;</a:t>
            </a:r>
          </a:p>
        </p:txBody>
      </p:sp>
      <p:sp>
        <p:nvSpPr>
          <p:cNvPr id="12" name="Rectangle 11"/>
          <p:cNvSpPr/>
          <p:nvPr/>
        </p:nvSpPr>
        <p:spPr>
          <a:xfrm>
            <a:off x="2490158" y="6324600"/>
            <a:ext cx="7187242" cy="369332"/>
          </a:xfrm>
          <a:prstGeom prst="rect">
            <a:avLst/>
          </a:prstGeom>
          <a:ln>
            <a:solidFill>
              <a:schemeClr val="accent1"/>
            </a:solidFill>
          </a:ln>
        </p:spPr>
        <p:txBody>
          <a:bodyPr wrap="square">
            <a:spAutoFit/>
          </a:bodyPr>
          <a:lstStyle/>
          <a:p>
            <a:r>
              <a:rPr lang="en-US" dirty="0"/>
              <a:t>int* p1, p2;</a:t>
            </a:r>
          </a:p>
        </p:txBody>
      </p:sp>
      <p:sp>
        <p:nvSpPr>
          <p:cNvPr id="13" name="Rectangle 12"/>
          <p:cNvSpPr/>
          <p:nvPr/>
        </p:nvSpPr>
        <p:spPr>
          <a:xfrm>
            <a:off x="3835733" y="6324600"/>
            <a:ext cx="5942652" cy="369332"/>
          </a:xfrm>
          <a:prstGeom prst="rect">
            <a:avLst/>
          </a:prstGeom>
        </p:spPr>
        <p:txBody>
          <a:bodyPr wrap="none">
            <a:spAutoFit/>
          </a:bodyPr>
          <a:lstStyle/>
          <a:p>
            <a:r>
              <a:rPr lang="en-US" dirty="0">
                <a:latin typeface="euclid_circular_a"/>
              </a:rPr>
              <a:t>we have declared a pointer </a:t>
            </a:r>
            <a:r>
              <a:rPr lang="en-US" dirty="0">
                <a:latin typeface="droid sans mono"/>
              </a:rPr>
              <a:t>p1</a:t>
            </a:r>
            <a:r>
              <a:rPr lang="en-US" dirty="0">
                <a:latin typeface="euclid_circular_a"/>
              </a:rPr>
              <a:t> and a normal variable </a:t>
            </a:r>
            <a:r>
              <a:rPr lang="en-US" dirty="0">
                <a:latin typeface="droid sans mono"/>
              </a:rPr>
              <a:t>p2</a:t>
            </a:r>
            <a:r>
              <a:rPr lang="en-US" dirty="0">
                <a:latin typeface="euclid_circular_a"/>
              </a:rPr>
              <a:t>.</a:t>
            </a:r>
            <a:endParaRPr lang="en-US" dirty="0"/>
          </a:p>
        </p:txBody>
      </p:sp>
    </p:spTree>
    <p:extLst>
      <p:ext uri="{BB962C8B-B14F-4D97-AF65-F5344CB8AC3E}">
        <p14:creationId xmlns:p14="http://schemas.microsoft.com/office/powerpoint/2010/main" val="277240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6718" y="566027"/>
            <a:ext cx="2145665" cy="695960"/>
          </a:xfrm>
          <a:prstGeom prst="rect">
            <a:avLst/>
          </a:prstGeom>
        </p:spPr>
        <p:txBody>
          <a:bodyPr vert="horz" wrap="square" lIns="0" tIns="12700" rIns="0" bIns="0" rtlCol="0">
            <a:spAutoFit/>
          </a:bodyPr>
          <a:lstStyle/>
          <a:p>
            <a:pPr marL="12700">
              <a:lnSpc>
                <a:spcPct val="100000"/>
              </a:lnSpc>
              <a:spcBef>
                <a:spcPts val="100"/>
              </a:spcBef>
            </a:pPr>
            <a:r>
              <a:rPr spc="-10" dirty="0"/>
              <a:t>pointers</a:t>
            </a:r>
          </a:p>
        </p:txBody>
      </p:sp>
      <p:sp>
        <p:nvSpPr>
          <p:cNvPr id="3" name="object 3"/>
          <p:cNvSpPr/>
          <p:nvPr/>
        </p:nvSpPr>
        <p:spPr>
          <a:xfrm>
            <a:off x="3962400" y="2725345"/>
            <a:ext cx="4333866" cy="247649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67200" y="5410200"/>
            <a:ext cx="3371843" cy="77152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504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630" y="533400"/>
            <a:ext cx="11279505" cy="6122035"/>
            <a:chOff x="424882" y="431584"/>
            <a:chExt cx="11279505" cy="6122035"/>
          </a:xfrm>
        </p:grpSpPr>
        <p:sp>
          <p:nvSpPr>
            <p:cNvPr id="3" name="object 3"/>
            <p:cNvSpPr/>
            <p:nvPr/>
          </p:nvSpPr>
          <p:spPr>
            <a:xfrm>
              <a:off x="424882" y="431584"/>
              <a:ext cx="3459084" cy="6121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33694" y="2176005"/>
              <a:ext cx="8770620" cy="0"/>
            </a:xfrm>
            <a:custGeom>
              <a:avLst/>
              <a:gdLst/>
              <a:ahLst/>
              <a:cxnLst/>
              <a:rect l="l" t="t" r="r" b="b"/>
              <a:pathLst>
                <a:path w="8770620">
                  <a:moveTo>
                    <a:pt x="0" y="0"/>
                  </a:moveTo>
                  <a:lnTo>
                    <a:pt x="8770557" y="0"/>
                  </a:lnTo>
                </a:path>
              </a:pathLst>
            </a:custGeom>
            <a:ln w="38099">
              <a:solidFill>
                <a:srgbClr val="79A8A3"/>
              </a:solidFill>
            </a:ln>
          </p:spPr>
          <p:txBody>
            <a:bodyPr wrap="square" lIns="0" tIns="0" rIns="0" bIns="0" rtlCol="0"/>
            <a:lstStyle/>
            <a:p>
              <a:endParaRPr/>
            </a:p>
          </p:txBody>
        </p:sp>
      </p:grpSp>
      <p:sp>
        <p:nvSpPr>
          <p:cNvPr id="5" name="object 5"/>
          <p:cNvSpPr/>
          <p:nvPr/>
        </p:nvSpPr>
        <p:spPr>
          <a:xfrm>
            <a:off x="4587143" y="2541202"/>
            <a:ext cx="4985989" cy="401238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87023" y="4410391"/>
            <a:ext cx="3448043" cy="733423"/>
          </a:xfrm>
          <a:prstGeom prst="rect">
            <a:avLst/>
          </a:prstGeom>
          <a:blipFill>
            <a:blip r:embed="rId4" cstate="print"/>
            <a:stretch>
              <a:fillRect/>
            </a:stretch>
          </a:blipFill>
        </p:spPr>
        <p:txBody>
          <a:bodyPr wrap="square" lIns="0" tIns="0" rIns="0" bIns="0" rtlCol="0"/>
          <a:lstStyle/>
          <a:p>
            <a:endParaRPr/>
          </a:p>
        </p:txBody>
      </p:sp>
      <p:sp>
        <p:nvSpPr>
          <p:cNvPr id="7" name="Rectangle 6"/>
          <p:cNvSpPr/>
          <p:nvPr/>
        </p:nvSpPr>
        <p:spPr>
          <a:xfrm>
            <a:off x="3113038" y="1295400"/>
            <a:ext cx="3060390" cy="584775"/>
          </a:xfrm>
          <a:prstGeom prst="rect">
            <a:avLst/>
          </a:prstGeom>
        </p:spPr>
        <p:txBody>
          <a:bodyPr wrap="none">
            <a:spAutoFit/>
          </a:bodyPr>
          <a:lstStyle/>
          <a:p>
            <a:r>
              <a:rPr lang="en-US" sz="3200" spc="-10" dirty="0" smtClean="0"/>
              <a:t>Pointers-Example</a:t>
            </a:r>
            <a:endParaRPr lang="en-US" sz="3200" dirty="0"/>
          </a:p>
        </p:txBody>
      </p:sp>
    </p:spTree>
    <p:extLst>
      <p:ext uri="{BB962C8B-B14F-4D97-AF65-F5344CB8AC3E}">
        <p14:creationId xmlns:p14="http://schemas.microsoft.com/office/powerpoint/2010/main" val="2746574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DFBF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TotalTime>
  <Words>2060</Words>
  <Application>Microsoft Office PowerPoint</Application>
  <PresentationFormat>Widescreen</PresentationFormat>
  <Paragraphs>434</Paragraphs>
  <Slides>42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Courier New</vt:lpstr>
      <vt:lpstr>droid sans mono</vt:lpstr>
      <vt:lpstr>euclid_circular_a</vt:lpstr>
      <vt:lpstr>inter-regular</vt:lpstr>
      <vt:lpstr>Lucida Console</vt:lpstr>
      <vt:lpstr>Schoolbook Uralic</vt:lpstr>
      <vt:lpstr>Source Sans Pro</vt:lpstr>
      <vt:lpstr>Times New Roman</vt:lpstr>
      <vt:lpstr>Office Theme</vt:lpstr>
      <vt:lpstr>Programming  Fundamental</vt:lpstr>
      <vt:lpstr>We’ll Learn Today</vt:lpstr>
      <vt:lpstr>Introduction</vt:lpstr>
      <vt:lpstr>Pointer Variable Definitions and Initialization</vt:lpstr>
      <vt:lpstr>Pointer Variable Definitions and Initialization</vt:lpstr>
      <vt:lpstr>Pointer Operators</vt:lpstr>
      <vt:lpstr>Pointers?</vt:lpstr>
      <vt:lpstr>pointers</vt:lpstr>
      <vt:lpstr>PowerPoint Presentation</vt:lpstr>
      <vt:lpstr>Example</vt:lpstr>
      <vt:lpstr>Important Concepts(cont’d)</vt:lpstr>
      <vt:lpstr>Important cases</vt:lpstr>
      <vt:lpstr>PowerPoint Presentation</vt:lpstr>
      <vt:lpstr>Important Concepts(cont’d)</vt:lpstr>
      <vt:lpstr>Simple Example</vt:lpstr>
      <vt:lpstr>Another Example</vt:lpstr>
      <vt:lpstr>Calling Functions by Reference </vt:lpstr>
      <vt:lpstr>Conceptual Example  (Call-by-Value)</vt:lpstr>
      <vt:lpstr>Conceptual Example  (Call-by-Value)</vt:lpstr>
      <vt:lpstr>Conceptual Example (Call-by-Reference)</vt:lpstr>
      <vt:lpstr>Conceptual Example (Call-by-Reference)</vt:lpstr>
      <vt:lpstr>PowerPoint Presentation</vt:lpstr>
      <vt:lpstr>Pointer to Array </vt:lpstr>
      <vt:lpstr>Example</vt:lpstr>
      <vt:lpstr>Relationship Between Arrays and Pointers </vt:lpstr>
      <vt:lpstr>Relationship Between Arrays and Pointers </vt:lpstr>
      <vt:lpstr>Array of Pointer</vt:lpstr>
      <vt:lpstr>Array of Pointer</vt:lpstr>
      <vt:lpstr>Void Pointer</vt:lpstr>
      <vt:lpstr>Void Pointer</vt:lpstr>
      <vt:lpstr>Example</vt:lpstr>
      <vt:lpstr>Void pointer</vt:lpstr>
      <vt:lpstr>Example 2: Printing the Content of Void Pointer</vt:lpstr>
      <vt:lpstr>Dynamic Memory (DMA)</vt:lpstr>
      <vt:lpstr>dynamic memory allocation functions </vt:lpstr>
      <vt:lpstr>Malloc() function in C</vt:lpstr>
      <vt:lpstr>Malloc() function in C</vt:lpstr>
      <vt:lpstr>Malloc() </vt:lpstr>
      <vt:lpstr>Calloc() function in C</vt:lpstr>
      <vt:lpstr>Calloc() </vt:lpstr>
      <vt:lpstr>Realloc() </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PF-Week 12</dc:title>
  <dc:creator>Administrator</dc:creator>
  <cp:lastModifiedBy>Administrator</cp:lastModifiedBy>
  <cp:revision>34</cp:revision>
  <dcterms:created xsi:type="dcterms:W3CDTF">2021-12-04T02:37:50Z</dcterms:created>
  <dcterms:modified xsi:type="dcterms:W3CDTF">2021-12-14T04:15:10Z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2021-12-04T00:00:00Z</vt:filetime>
  </property>
</Properties>
</file>