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57" r:id="rId3"/>
    <p:sldId id="268" r:id="rId4"/>
    <p:sldId id="269" r:id="rId5"/>
    <p:sldId id="270" r:id="rId6"/>
    <p:sldId id="272" r:id="rId7"/>
    <p:sldId id="273" r:id="rId8"/>
    <p:sldId id="274" r:id="rId9"/>
    <p:sldId id="276" r:id="rId10"/>
    <p:sldId id="277" r:id="rId11"/>
    <p:sldId id="280" r:id="rId12"/>
    <p:sldId id="278" r:id="rId13"/>
    <p:sldId id="275" r:id="rId14"/>
    <p:sldId id="281" r:id="rId15"/>
    <p:sldId id="279" r:id="rId16"/>
    <p:sldId id="282" r:id="rId17"/>
    <p:sldId id="283" r:id="rId18"/>
    <p:sldId id="267" r:id="rId1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558" y="8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B920935B-FD07-4EFA-B33B-96F080357E45}" type="datetimeFigureOut">
              <a:rPr lang="en-US" smtClean="0"/>
              <a:t>12/18/2021</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0054EE06-2B09-4D59-B691-673D22369421}" type="slidenum">
              <a:rPr lang="en-US" smtClean="0"/>
              <a:t>‹#›</a:t>
            </a:fld>
            <a:endParaRPr lang="en-US"/>
          </a:p>
        </p:txBody>
      </p:sp>
    </p:spTree>
    <p:extLst>
      <p:ext uri="{BB962C8B-B14F-4D97-AF65-F5344CB8AC3E}">
        <p14:creationId xmlns:p14="http://schemas.microsoft.com/office/powerpoint/2010/main" val="23184795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64B56"/>
                </a:solidFill>
                <a:latin typeface="Schoolbook Uralic"/>
                <a:cs typeface="Schoolbook Uralic"/>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64B56"/>
                </a:solidFill>
                <a:latin typeface="Schoolbook Uralic"/>
                <a:cs typeface="Schoolbook Uralic"/>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rgbClr val="464B56"/>
                </a:solidFill>
                <a:latin typeface="Schoolbook Uralic"/>
                <a:cs typeface="Schoolbook Uralic"/>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1975" y="6857986"/>
                </a:moveTo>
                <a:lnTo>
                  <a:pt x="0" y="6857986"/>
                </a:lnTo>
                <a:lnTo>
                  <a:pt x="0" y="0"/>
                </a:lnTo>
                <a:lnTo>
                  <a:pt x="12191975" y="0"/>
                </a:lnTo>
                <a:lnTo>
                  <a:pt x="12191975" y="6857986"/>
                </a:lnTo>
                <a:close/>
              </a:path>
            </a:pathLst>
          </a:custGeom>
          <a:solidFill>
            <a:srgbClr val="FDFBF6"/>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12/18/2021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1975" y="6857986"/>
                </a:moveTo>
                <a:lnTo>
                  <a:pt x="0" y="6857986"/>
                </a:lnTo>
                <a:lnTo>
                  <a:pt x="0" y="0"/>
                </a:lnTo>
                <a:lnTo>
                  <a:pt x="12191975" y="0"/>
                </a:lnTo>
                <a:lnTo>
                  <a:pt x="12191975" y="6857986"/>
                </a:lnTo>
                <a:close/>
              </a:path>
            </a:pathLst>
          </a:custGeom>
          <a:solidFill>
            <a:srgbClr val="FDFBF6"/>
          </a:solidFill>
        </p:spPr>
        <p:txBody>
          <a:bodyPr wrap="square" lIns="0" tIns="0" rIns="0" bIns="0" rtlCol="0"/>
          <a:lstStyle/>
          <a:p>
            <a:endParaRPr/>
          </a:p>
        </p:txBody>
      </p:sp>
      <p:sp>
        <p:nvSpPr>
          <p:cNvPr id="17" name="bg object 17"/>
          <p:cNvSpPr/>
          <p:nvPr/>
        </p:nvSpPr>
        <p:spPr>
          <a:xfrm>
            <a:off x="424882" y="431584"/>
            <a:ext cx="3459084" cy="6121999"/>
          </a:xfrm>
          <a:prstGeom prst="rect">
            <a:avLst/>
          </a:prstGeom>
          <a:blipFill>
            <a:blip r:embed="rId7" cstate="print"/>
            <a:stretch>
              <a:fillRect/>
            </a:stretch>
          </a:blipFill>
        </p:spPr>
        <p:txBody>
          <a:bodyPr wrap="square" lIns="0" tIns="0" rIns="0" bIns="0" rtlCol="0"/>
          <a:lstStyle/>
          <a:p>
            <a:endParaRPr/>
          </a:p>
        </p:txBody>
      </p:sp>
      <p:sp>
        <p:nvSpPr>
          <p:cNvPr id="18" name="bg object 18"/>
          <p:cNvSpPr/>
          <p:nvPr/>
        </p:nvSpPr>
        <p:spPr>
          <a:xfrm>
            <a:off x="2933694" y="2176005"/>
            <a:ext cx="8770620" cy="0"/>
          </a:xfrm>
          <a:custGeom>
            <a:avLst/>
            <a:gdLst/>
            <a:ahLst/>
            <a:cxnLst/>
            <a:rect l="l" t="t" r="r" b="b"/>
            <a:pathLst>
              <a:path w="8770620">
                <a:moveTo>
                  <a:pt x="0" y="0"/>
                </a:moveTo>
                <a:lnTo>
                  <a:pt x="8770557" y="0"/>
                </a:lnTo>
              </a:path>
            </a:pathLst>
          </a:custGeom>
          <a:ln w="38099">
            <a:solidFill>
              <a:srgbClr val="79A8A3"/>
            </a:solidFill>
          </a:ln>
        </p:spPr>
        <p:txBody>
          <a:bodyPr wrap="square" lIns="0" tIns="0" rIns="0" bIns="0" rtlCol="0"/>
          <a:lstStyle/>
          <a:p>
            <a:endParaRPr/>
          </a:p>
        </p:txBody>
      </p:sp>
      <p:sp>
        <p:nvSpPr>
          <p:cNvPr id="2" name="Holder 2"/>
          <p:cNvSpPr>
            <a:spLocks noGrp="1"/>
          </p:cNvSpPr>
          <p:nvPr>
            <p:ph type="title"/>
          </p:nvPr>
        </p:nvSpPr>
        <p:spPr>
          <a:xfrm>
            <a:off x="3554942" y="566027"/>
            <a:ext cx="5082115" cy="695960"/>
          </a:xfrm>
          <a:prstGeom prst="rect">
            <a:avLst/>
          </a:prstGeom>
        </p:spPr>
        <p:txBody>
          <a:bodyPr wrap="square" lIns="0" tIns="0" rIns="0" bIns="0">
            <a:spAutoFit/>
          </a:bodyPr>
          <a:lstStyle>
            <a:lvl1pPr>
              <a:defRPr sz="4400" b="0" i="0">
                <a:solidFill>
                  <a:srgbClr val="464B56"/>
                </a:solidFill>
                <a:latin typeface="Schoolbook Uralic"/>
                <a:cs typeface="Schoolbook Uralic"/>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12/18/2021</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obia.Iftikhar@nu.edu.pk"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1975" cy="6857986"/>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7993760" y="1033012"/>
            <a:ext cx="2259330" cy="1025525"/>
          </a:xfrm>
          <a:prstGeom prst="rect">
            <a:avLst/>
          </a:prstGeom>
        </p:spPr>
        <p:txBody>
          <a:bodyPr vert="horz" wrap="square" lIns="0" tIns="9525" rIns="0" bIns="0" rtlCol="0">
            <a:spAutoFit/>
          </a:bodyPr>
          <a:lstStyle/>
          <a:p>
            <a:pPr marL="12700" marR="5080">
              <a:lnSpc>
                <a:spcPts val="4029"/>
              </a:lnSpc>
              <a:spcBef>
                <a:spcPts val="75"/>
              </a:spcBef>
            </a:pPr>
            <a:r>
              <a:rPr sz="3200" spc="-5" dirty="0">
                <a:solidFill>
                  <a:srgbClr val="FDFBF6"/>
                </a:solidFill>
                <a:latin typeface="Times New Roman"/>
                <a:cs typeface="Times New Roman"/>
              </a:rPr>
              <a:t>Programming  Fundamental</a:t>
            </a:r>
            <a:endParaRPr sz="3200">
              <a:latin typeface="Times New Roman"/>
              <a:cs typeface="Times New Roman"/>
            </a:endParaRPr>
          </a:p>
        </p:txBody>
      </p:sp>
      <p:sp>
        <p:nvSpPr>
          <p:cNvPr id="4" name="object 4"/>
          <p:cNvSpPr txBox="1"/>
          <p:nvPr/>
        </p:nvSpPr>
        <p:spPr>
          <a:xfrm>
            <a:off x="7936096" y="4303945"/>
            <a:ext cx="1798320" cy="1415772"/>
          </a:xfrm>
          <a:prstGeom prst="rect">
            <a:avLst/>
          </a:prstGeom>
        </p:spPr>
        <p:txBody>
          <a:bodyPr vert="horz" wrap="square" lIns="0" tIns="12700" rIns="0" bIns="0" rtlCol="0">
            <a:spAutoFit/>
          </a:bodyPr>
          <a:lstStyle/>
          <a:p>
            <a:pPr marL="12700">
              <a:lnSpc>
                <a:spcPct val="100000"/>
              </a:lnSpc>
              <a:spcBef>
                <a:spcPts val="100"/>
              </a:spcBef>
            </a:pPr>
            <a:r>
              <a:rPr sz="1800" spc="-40" dirty="0">
                <a:solidFill>
                  <a:srgbClr val="F2F2F2"/>
                </a:solidFill>
                <a:latin typeface="Times New Roman"/>
                <a:cs typeface="Times New Roman"/>
              </a:rPr>
              <a:t>Week</a:t>
            </a:r>
            <a:r>
              <a:rPr sz="1800" spc="-15" dirty="0">
                <a:solidFill>
                  <a:srgbClr val="F2F2F2"/>
                </a:solidFill>
                <a:latin typeface="Times New Roman"/>
                <a:cs typeface="Times New Roman"/>
              </a:rPr>
              <a:t> </a:t>
            </a:r>
            <a:r>
              <a:rPr sz="1800" dirty="0" smtClean="0">
                <a:solidFill>
                  <a:srgbClr val="F2F2F2"/>
                </a:solidFill>
                <a:latin typeface="Times New Roman"/>
                <a:cs typeface="Times New Roman"/>
              </a:rPr>
              <a:t>1</a:t>
            </a:r>
            <a:r>
              <a:rPr lang="en-US" dirty="0">
                <a:solidFill>
                  <a:srgbClr val="F2F2F2"/>
                </a:solidFill>
                <a:latin typeface="Times New Roman"/>
                <a:cs typeface="Times New Roman"/>
              </a:rPr>
              <a:t>5</a:t>
            </a:r>
            <a:endParaRPr sz="1800" dirty="0">
              <a:latin typeface="Times New Roman"/>
              <a:cs typeface="Times New Roman"/>
            </a:endParaRPr>
          </a:p>
          <a:p>
            <a:pPr>
              <a:lnSpc>
                <a:spcPct val="100000"/>
              </a:lnSpc>
              <a:spcBef>
                <a:spcPts val="20"/>
              </a:spcBef>
            </a:pPr>
            <a:endParaRPr sz="2600" dirty="0">
              <a:latin typeface="Times New Roman"/>
              <a:cs typeface="Times New Roman"/>
            </a:endParaRPr>
          </a:p>
          <a:p>
            <a:pPr marL="69850">
              <a:lnSpc>
                <a:spcPct val="100000"/>
              </a:lnSpc>
            </a:pPr>
            <a:r>
              <a:rPr sz="2000" spc="-5" dirty="0">
                <a:solidFill>
                  <a:srgbClr val="FDFBF6"/>
                </a:solidFill>
                <a:latin typeface="Times New Roman"/>
                <a:cs typeface="Times New Roman"/>
              </a:rPr>
              <a:t>Sobia</a:t>
            </a:r>
            <a:r>
              <a:rPr sz="2000" spc="-25" dirty="0">
                <a:solidFill>
                  <a:srgbClr val="FDFBF6"/>
                </a:solidFill>
                <a:latin typeface="Times New Roman"/>
                <a:cs typeface="Times New Roman"/>
              </a:rPr>
              <a:t> </a:t>
            </a:r>
            <a:r>
              <a:rPr sz="2000" dirty="0">
                <a:solidFill>
                  <a:srgbClr val="FDFBF6"/>
                </a:solidFill>
                <a:latin typeface="Times New Roman"/>
                <a:cs typeface="Times New Roman"/>
              </a:rPr>
              <a:t>Iftikhar</a:t>
            </a:r>
            <a:endParaRPr sz="2000" dirty="0">
              <a:latin typeface="Times New Roman"/>
              <a:cs typeface="Times New Roman"/>
            </a:endParaRPr>
          </a:p>
          <a:p>
            <a:pPr marL="69850">
              <a:lnSpc>
                <a:spcPct val="100000"/>
              </a:lnSpc>
              <a:spcBef>
                <a:spcPts val="1675"/>
              </a:spcBef>
            </a:pPr>
            <a:r>
              <a:rPr sz="1300" spc="-5" dirty="0">
                <a:solidFill>
                  <a:srgbClr val="FDFBF6"/>
                </a:solidFill>
                <a:latin typeface="Times New Roman"/>
                <a:cs typeface="Times New Roman"/>
                <a:hlinkClick r:id="rId3"/>
              </a:rPr>
              <a:t>Sobia.Iftikhar@nu.edu.pk</a:t>
            </a:r>
            <a:endParaRPr sz="13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3554942" y="566027"/>
            <a:ext cx="5082115" cy="1354217"/>
          </a:xfrm>
        </p:spPr>
        <p:txBody>
          <a:bodyPr/>
          <a:lstStyle/>
          <a:p>
            <a:r>
              <a:rPr lang="en-US" smtClean="0"/>
              <a:t>The General (void) Pointer</a:t>
            </a:r>
          </a:p>
        </p:txBody>
      </p:sp>
      <p:sp>
        <p:nvSpPr>
          <p:cNvPr id="9219" name="Rectangle 3"/>
          <p:cNvSpPr>
            <a:spLocks noGrp="1" noChangeArrowheads="1"/>
          </p:cNvSpPr>
          <p:nvPr>
            <p:ph type="body" idx="1"/>
          </p:nvPr>
        </p:nvSpPr>
        <p:spPr>
          <a:xfrm>
            <a:off x="2667000" y="2743200"/>
            <a:ext cx="10972800" cy="3262432"/>
          </a:xfrm>
        </p:spPr>
        <p:txBody>
          <a:bodyPr/>
          <a:lstStyle/>
          <a:p>
            <a:pPr>
              <a:buFontTx/>
              <a:buNone/>
            </a:pPr>
            <a:r>
              <a:rPr lang="en-US" sz="2800" dirty="0"/>
              <a:t>A void * is considered to be a general pointer</a:t>
            </a:r>
          </a:p>
          <a:p>
            <a:pPr>
              <a:buFontTx/>
              <a:buNone/>
            </a:pPr>
            <a:r>
              <a:rPr lang="en-US" sz="2800" dirty="0"/>
              <a:t>No cast is needed to assign an address to a void * or from a void * to another pointer type</a:t>
            </a:r>
          </a:p>
          <a:p>
            <a:pPr>
              <a:buFontTx/>
              <a:buNone/>
            </a:pPr>
            <a:r>
              <a:rPr lang="en-US" sz="2800" dirty="0"/>
              <a:t>Example:</a:t>
            </a:r>
          </a:p>
          <a:p>
            <a:pPr lvl="1">
              <a:buFontTx/>
              <a:buNone/>
            </a:pPr>
            <a:r>
              <a:rPr lang="en-US" sz="2400" dirty="0"/>
              <a:t>int V = 101;</a:t>
            </a:r>
          </a:p>
          <a:p>
            <a:pPr lvl="1">
              <a:buFontTx/>
              <a:buNone/>
            </a:pPr>
            <a:r>
              <a:rPr lang="en-US" sz="2400" dirty="0"/>
              <a:t>void *G = &amp;V;	/* No warning */</a:t>
            </a:r>
          </a:p>
          <a:p>
            <a:pPr lvl="1">
              <a:buFontTx/>
              <a:buNone/>
            </a:pPr>
            <a:r>
              <a:rPr lang="en-US" sz="2400" dirty="0"/>
              <a:t>float *P = G;	/* No warning, still not safe */</a:t>
            </a:r>
          </a:p>
          <a:p>
            <a:pPr>
              <a:buFontTx/>
              <a:buNone/>
            </a:pPr>
            <a:r>
              <a:rPr lang="en-US" sz="2800" dirty="0"/>
              <a:t>Certain library functions return void * results (more later)</a:t>
            </a:r>
          </a:p>
        </p:txBody>
      </p:sp>
    </p:spTree>
    <p:extLst>
      <p:ext uri="{BB962C8B-B14F-4D97-AF65-F5344CB8AC3E}">
        <p14:creationId xmlns:p14="http://schemas.microsoft.com/office/powerpoint/2010/main" val="37478354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4942" y="566027"/>
            <a:ext cx="5082115" cy="1354217"/>
          </a:xfrm>
        </p:spPr>
        <p:txBody>
          <a:bodyPr/>
          <a:lstStyle/>
          <a:p>
            <a:r>
              <a:rPr lang="en-US" dirty="0"/>
              <a:t>Constant Pointers</a:t>
            </a:r>
            <a:br>
              <a:rPr lang="en-US" dirty="0"/>
            </a:br>
            <a:endParaRPr lang="en-US" dirty="0"/>
          </a:p>
        </p:txBody>
      </p:sp>
      <p:pic>
        <p:nvPicPr>
          <p:cNvPr id="4" name="Picture 3"/>
          <p:cNvPicPr>
            <a:picLocks noChangeAspect="1"/>
          </p:cNvPicPr>
          <p:nvPr/>
        </p:nvPicPr>
        <p:blipFill>
          <a:blip r:embed="rId2"/>
          <a:stretch>
            <a:fillRect/>
          </a:stretch>
        </p:blipFill>
        <p:spPr>
          <a:xfrm>
            <a:off x="2024062" y="2286000"/>
            <a:ext cx="6086475" cy="3895725"/>
          </a:xfrm>
          <a:prstGeom prst="rect">
            <a:avLst/>
          </a:prstGeom>
        </p:spPr>
      </p:pic>
      <p:sp>
        <p:nvSpPr>
          <p:cNvPr id="5" name="Rectangle 4"/>
          <p:cNvSpPr/>
          <p:nvPr/>
        </p:nvSpPr>
        <p:spPr>
          <a:xfrm>
            <a:off x="8382000" y="2237043"/>
            <a:ext cx="3581400" cy="2031325"/>
          </a:xfrm>
          <a:prstGeom prst="rect">
            <a:avLst/>
          </a:prstGeom>
        </p:spPr>
        <p:txBody>
          <a:bodyPr wrap="square">
            <a:spAutoFit/>
          </a:bodyPr>
          <a:lstStyle/>
          <a:p>
            <a:r>
              <a:rPr lang="en-US" dirty="0">
                <a:solidFill>
                  <a:srgbClr val="333333"/>
                </a:solidFill>
                <a:latin typeface="Times New Roman" panose="02020603050405020304" pitchFamily="18" charset="0"/>
                <a:cs typeface="Times New Roman" panose="02020603050405020304" pitchFamily="18" charset="0"/>
              </a:rPr>
              <a:t>A constant pointer in C cannot change the address of the variable to which it is pointing, i.e., the address will remain constant. Therefore, we can say that if a constant pointer is pointing to some variable, then it cannot point to any other variable.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9164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pointer</a:t>
            </a:r>
            <a:endParaRPr lang="en-US" dirty="0"/>
          </a:p>
        </p:txBody>
      </p:sp>
      <p:pic>
        <p:nvPicPr>
          <p:cNvPr id="4" name="Picture 3"/>
          <p:cNvPicPr>
            <a:picLocks noChangeAspect="1"/>
          </p:cNvPicPr>
          <p:nvPr/>
        </p:nvPicPr>
        <p:blipFill>
          <a:blip r:embed="rId2"/>
          <a:stretch>
            <a:fillRect/>
          </a:stretch>
        </p:blipFill>
        <p:spPr>
          <a:xfrm>
            <a:off x="685800" y="2057400"/>
            <a:ext cx="6010275" cy="3562350"/>
          </a:xfrm>
          <a:prstGeom prst="rect">
            <a:avLst/>
          </a:prstGeom>
        </p:spPr>
      </p:pic>
      <p:sp>
        <p:nvSpPr>
          <p:cNvPr id="5" name="Rectangle 4"/>
          <p:cNvSpPr/>
          <p:nvPr/>
        </p:nvSpPr>
        <p:spPr>
          <a:xfrm>
            <a:off x="8991600" y="2286000"/>
            <a:ext cx="3124200" cy="2308324"/>
          </a:xfrm>
          <a:prstGeom prst="rect">
            <a:avLst/>
          </a:prstGeom>
        </p:spPr>
        <p:txBody>
          <a:bodyPr wrap="square">
            <a:spAutoFit/>
          </a:bodyPr>
          <a:lstStyle/>
          <a:p>
            <a:r>
              <a:rPr lang="en-US" dirty="0">
                <a:solidFill>
                  <a:srgbClr val="111111"/>
                </a:solidFill>
                <a:latin typeface="Georgia" panose="02040502050405020303" pitchFamily="18" charset="0"/>
              </a:rPr>
              <a:t>A constant pointer is a pointer that cannot change the address its holding. In other words, we can say that once a constant pointer points to a variable then it cannot point to any other variable.</a:t>
            </a:r>
            <a:endParaRPr lang="en-US" dirty="0"/>
          </a:p>
        </p:txBody>
      </p:sp>
      <p:pic>
        <p:nvPicPr>
          <p:cNvPr id="6" name="Picture 5"/>
          <p:cNvPicPr>
            <a:picLocks noChangeAspect="1"/>
          </p:cNvPicPr>
          <p:nvPr/>
        </p:nvPicPr>
        <p:blipFill>
          <a:blip r:embed="rId3"/>
          <a:stretch>
            <a:fillRect/>
          </a:stretch>
        </p:blipFill>
        <p:spPr>
          <a:xfrm>
            <a:off x="8305799" y="4792712"/>
            <a:ext cx="3038475" cy="342900"/>
          </a:xfrm>
          <a:prstGeom prst="rect">
            <a:avLst/>
          </a:prstGeom>
        </p:spPr>
      </p:pic>
      <p:pic>
        <p:nvPicPr>
          <p:cNvPr id="7" name="Picture 6"/>
          <p:cNvPicPr>
            <a:picLocks noChangeAspect="1"/>
          </p:cNvPicPr>
          <p:nvPr/>
        </p:nvPicPr>
        <p:blipFill>
          <a:blip r:embed="rId4"/>
          <a:stretch>
            <a:fillRect/>
          </a:stretch>
        </p:blipFill>
        <p:spPr>
          <a:xfrm>
            <a:off x="8253412" y="5334000"/>
            <a:ext cx="1571625" cy="400050"/>
          </a:xfrm>
          <a:prstGeom prst="rect">
            <a:avLst/>
          </a:prstGeom>
        </p:spPr>
      </p:pic>
    </p:spTree>
    <p:extLst>
      <p:ext uri="{BB962C8B-B14F-4D97-AF65-F5344CB8AC3E}">
        <p14:creationId xmlns:p14="http://schemas.microsoft.com/office/powerpoint/2010/main" val="709438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1174702"/>
            <a:ext cx="6732058" cy="1354217"/>
          </a:xfrm>
        </p:spPr>
        <p:txBody>
          <a:bodyPr/>
          <a:lstStyle/>
          <a:p>
            <a:r>
              <a:rPr lang="en-US" dirty="0" smtClean="0"/>
              <a:t>Pointer to const value</a:t>
            </a:r>
            <a:endParaRPr lang="en-US" dirty="0"/>
          </a:p>
        </p:txBody>
      </p:sp>
      <p:sp>
        <p:nvSpPr>
          <p:cNvPr id="3" name="Text Placeholder 2"/>
          <p:cNvSpPr>
            <a:spLocks noGrp="1"/>
          </p:cNvSpPr>
          <p:nvPr>
            <p:ph type="body" idx="1"/>
          </p:nvPr>
        </p:nvSpPr>
        <p:spPr>
          <a:xfrm>
            <a:off x="2971800" y="2286000"/>
            <a:ext cx="8686800" cy="830997"/>
          </a:xfrm>
        </p:spPr>
        <p:txBody>
          <a:bodyPr/>
          <a:lstStyle/>
          <a:p>
            <a:r>
              <a:rPr lang="en-US" dirty="0">
                <a:latin typeface="Times New Roman" panose="02020603050405020304" pitchFamily="18" charset="0"/>
                <a:cs typeface="Times New Roman" panose="02020603050405020304" pitchFamily="18" charset="0"/>
              </a:rPr>
              <a:t>A pointer to constant is a pointer through which the value of the variable that the pointer points cannot be changed. The address of these pointers can be changed, but the value of the variable that the pointer points cannot be changed.</a:t>
            </a:r>
          </a:p>
        </p:txBody>
      </p:sp>
      <p:pic>
        <p:nvPicPr>
          <p:cNvPr id="4" name="Picture 3"/>
          <p:cNvPicPr>
            <a:picLocks noChangeAspect="1"/>
          </p:cNvPicPr>
          <p:nvPr/>
        </p:nvPicPr>
        <p:blipFill>
          <a:blip r:embed="rId2"/>
          <a:stretch>
            <a:fillRect/>
          </a:stretch>
        </p:blipFill>
        <p:spPr>
          <a:xfrm>
            <a:off x="1600200" y="3116997"/>
            <a:ext cx="4038600" cy="3857625"/>
          </a:xfrm>
          <a:prstGeom prst="rect">
            <a:avLst/>
          </a:prstGeom>
        </p:spPr>
      </p:pic>
      <p:pic>
        <p:nvPicPr>
          <p:cNvPr id="5" name="Picture 4"/>
          <p:cNvPicPr>
            <a:picLocks noChangeAspect="1"/>
          </p:cNvPicPr>
          <p:nvPr/>
        </p:nvPicPr>
        <p:blipFill>
          <a:blip r:embed="rId3"/>
          <a:stretch>
            <a:fillRect/>
          </a:stretch>
        </p:blipFill>
        <p:spPr>
          <a:xfrm>
            <a:off x="8305800" y="4338219"/>
            <a:ext cx="2190750" cy="247650"/>
          </a:xfrm>
          <a:prstGeom prst="rect">
            <a:avLst/>
          </a:prstGeom>
        </p:spPr>
      </p:pic>
    </p:spTree>
    <p:extLst>
      <p:ext uri="{BB962C8B-B14F-4D97-AF65-F5344CB8AC3E}">
        <p14:creationId xmlns:p14="http://schemas.microsoft.com/office/powerpoint/2010/main" val="16867868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stretch>
            <a:fillRect/>
          </a:stretch>
        </p:blipFill>
        <p:spPr>
          <a:xfrm>
            <a:off x="1676400" y="3162911"/>
            <a:ext cx="4895850" cy="2962275"/>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679380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4942" y="566027"/>
            <a:ext cx="7875058" cy="2031325"/>
          </a:xfrm>
        </p:spPr>
        <p:txBody>
          <a:bodyPr/>
          <a:lstStyle/>
          <a:p>
            <a:r>
              <a:rPr lang="en-US" dirty="0"/>
              <a:t>Constant Pointer to a Constant</a:t>
            </a:r>
            <a:br>
              <a:rPr lang="en-US" dirty="0"/>
            </a:br>
            <a:endParaRPr lang="en-US" dirty="0"/>
          </a:p>
        </p:txBody>
      </p:sp>
      <p:pic>
        <p:nvPicPr>
          <p:cNvPr id="4" name="Picture 3"/>
          <p:cNvPicPr>
            <a:picLocks noChangeAspect="1"/>
          </p:cNvPicPr>
          <p:nvPr/>
        </p:nvPicPr>
        <p:blipFill>
          <a:blip r:embed="rId2"/>
          <a:stretch>
            <a:fillRect/>
          </a:stretch>
        </p:blipFill>
        <p:spPr>
          <a:xfrm>
            <a:off x="3429000" y="2659380"/>
            <a:ext cx="4191000" cy="2362200"/>
          </a:xfrm>
          <a:prstGeom prst="rect">
            <a:avLst/>
          </a:prstGeom>
        </p:spPr>
      </p:pic>
      <p:sp>
        <p:nvSpPr>
          <p:cNvPr id="3" name="Text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555389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Function pointer</a:t>
            </a:r>
            <a:endParaRPr lang="en-US" dirty="0"/>
          </a:p>
        </p:txBody>
      </p:sp>
      <p:pic>
        <p:nvPicPr>
          <p:cNvPr id="4" name="Picture 3"/>
          <p:cNvPicPr>
            <a:picLocks noChangeAspect="1"/>
          </p:cNvPicPr>
          <p:nvPr/>
        </p:nvPicPr>
        <p:blipFill>
          <a:blip r:embed="rId2"/>
          <a:stretch>
            <a:fillRect/>
          </a:stretch>
        </p:blipFill>
        <p:spPr>
          <a:xfrm>
            <a:off x="914400" y="2209800"/>
            <a:ext cx="5476875" cy="4295775"/>
          </a:xfrm>
          <a:prstGeom prst="rect">
            <a:avLst/>
          </a:prstGeom>
        </p:spPr>
      </p:pic>
      <p:pic>
        <p:nvPicPr>
          <p:cNvPr id="5" name="Picture 4"/>
          <p:cNvPicPr>
            <a:picLocks noChangeAspect="1"/>
          </p:cNvPicPr>
          <p:nvPr/>
        </p:nvPicPr>
        <p:blipFill>
          <a:blip r:embed="rId3"/>
          <a:stretch>
            <a:fillRect/>
          </a:stretch>
        </p:blipFill>
        <p:spPr>
          <a:xfrm>
            <a:off x="6781800" y="2890837"/>
            <a:ext cx="4914900" cy="2933700"/>
          </a:xfrm>
          <a:prstGeom prst="rect">
            <a:avLst/>
          </a:prstGeom>
        </p:spPr>
      </p:pic>
    </p:spTree>
    <p:extLst>
      <p:ext uri="{BB962C8B-B14F-4D97-AF65-F5344CB8AC3E}">
        <p14:creationId xmlns:p14="http://schemas.microsoft.com/office/powerpoint/2010/main" val="12143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Function pointer</a:t>
            </a:r>
            <a:endParaRPr lang="en-US" dirty="0"/>
          </a:p>
        </p:txBody>
      </p:sp>
      <p:pic>
        <p:nvPicPr>
          <p:cNvPr id="4" name="Picture 3"/>
          <p:cNvPicPr>
            <a:picLocks noChangeAspect="1"/>
          </p:cNvPicPr>
          <p:nvPr/>
        </p:nvPicPr>
        <p:blipFill>
          <a:blip r:embed="rId2"/>
          <a:stretch>
            <a:fillRect/>
          </a:stretch>
        </p:blipFill>
        <p:spPr>
          <a:xfrm>
            <a:off x="2781299" y="1647825"/>
            <a:ext cx="6629400" cy="5210175"/>
          </a:xfrm>
          <a:prstGeom prst="rect">
            <a:avLst/>
          </a:prstGeom>
        </p:spPr>
      </p:pic>
    </p:spTree>
    <p:extLst>
      <p:ext uri="{BB962C8B-B14F-4D97-AF65-F5344CB8AC3E}">
        <p14:creationId xmlns:p14="http://schemas.microsoft.com/office/powerpoint/2010/main" val="2112015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2454910">
              <a:lnSpc>
                <a:spcPct val="100000"/>
              </a:lnSpc>
              <a:spcBef>
                <a:spcPts val="100"/>
              </a:spcBef>
            </a:pPr>
            <a:r>
              <a:rPr spc="-10" dirty="0"/>
              <a:t>Thankyou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 xmlns:a16="http://schemas.microsoft.com/office/drawing/2014/main" id="{E9D4AF1E-4B05-4AF5-849D-414582B5FB5C}"/>
              </a:ext>
            </a:extLst>
          </p:cNvPr>
          <p:cNvSpPr>
            <a:spLocks noGrp="1" noChangeArrowheads="1"/>
          </p:cNvSpPr>
          <p:nvPr>
            <p:ph type="title"/>
          </p:nvPr>
        </p:nvSpPr>
        <p:spPr/>
        <p:txBody>
          <a:bodyPr/>
          <a:lstStyle/>
          <a:p>
            <a:pPr eaLnBrk="1" hangingPunct="1"/>
            <a:r>
              <a:rPr lang="en-US" altLang="en-US" dirty="0"/>
              <a:t>We’ll Learn Today</a:t>
            </a:r>
          </a:p>
        </p:txBody>
      </p:sp>
      <p:sp>
        <p:nvSpPr>
          <p:cNvPr id="11267" name="Rectangle 3">
            <a:extLst>
              <a:ext uri="{FF2B5EF4-FFF2-40B4-BE49-F238E27FC236}">
                <a16:creationId xmlns="" xmlns:a16="http://schemas.microsoft.com/office/drawing/2014/main" id="{E77ADD75-89B0-4404-8283-638DBB227041}"/>
              </a:ext>
            </a:extLst>
          </p:cNvPr>
          <p:cNvSpPr>
            <a:spLocks noGrp="1" noChangeArrowheads="1"/>
          </p:cNvSpPr>
          <p:nvPr>
            <p:ph type="body" idx="1"/>
          </p:nvPr>
        </p:nvSpPr>
        <p:spPr>
          <a:xfrm>
            <a:off x="2743200" y="2151309"/>
            <a:ext cx="8077200" cy="2154436"/>
          </a:xfrm>
        </p:spPr>
        <p:txBody>
          <a:bodyPr/>
          <a:lstStyle/>
          <a:p>
            <a:pPr eaLnBrk="1" hangingPunct="1"/>
            <a:r>
              <a:rPr lang="en-US" sz="2800" dirty="0"/>
              <a:t>1 - Double pointers (basics)</a:t>
            </a:r>
            <a:br>
              <a:rPr lang="en-US" sz="2800" dirty="0"/>
            </a:br>
            <a:r>
              <a:rPr lang="en-US" sz="2800" dirty="0"/>
              <a:t>2 - Type casting in pointers (basics)</a:t>
            </a:r>
            <a:br>
              <a:rPr lang="en-US" sz="2800" dirty="0"/>
            </a:br>
            <a:r>
              <a:rPr lang="en-US" sz="2800" dirty="0"/>
              <a:t>3 - Pointer to const value</a:t>
            </a:r>
            <a:br>
              <a:rPr lang="en-US" sz="2800" dirty="0"/>
            </a:br>
            <a:r>
              <a:rPr lang="en-US" sz="2800" dirty="0"/>
              <a:t>4 - Const pointer to const value</a:t>
            </a:r>
            <a:br>
              <a:rPr lang="en-US" sz="2800" dirty="0"/>
            </a:br>
            <a:r>
              <a:rPr lang="en-US" sz="2800" dirty="0"/>
              <a:t>5 - </a:t>
            </a:r>
            <a:r>
              <a:rPr lang="en-US" sz="2800" dirty="0" smtClean="0"/>
              <a:t>Const pointer to value</a:t>
            </a:r>
            <a:endParaRPr lang="en-US" alt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 Pointer</a:t>
            </a:r>
            <a:endParaRPr lang="en-US" dirty="0"/>
          </a:p>
        </p:txBody>
      </p:sp>
      <p:sp>
        <p:nvSpPr>
          <p:cNvPr id="3" name="Text Placeholder 2"/>
          <p:cNvSpPr>
            <a:spLocks noGrp="1"/>
          </p:cNvSpPr>
          <p:nvPr>
            <p:ph type="body" idx="1"/>
          </p:nvPr>
        </p:nvSpPr>
        <p:spPr>
          <a:xfrm>
            <a:off x="3047999" y="2362200"/>
            <a:ext cx="9128185" cy="830997"/>
          </a:xfrm>
        </p:spPr>
        <p:txBody>
          <a:bodyPr/>
          <a:lstStyle/>
          <a:p>
            <a:r>
              <a:rPr lang="en-US" dirty="0">
                <a:latin typeface="Times New Roman" panose="02020603050405020304" pitchFamily="18" charset="0"/>
                <a:cs typeface="Times New Roman" panose="02020603050405020304" pitchFamily="18" charset="0"/>
              </a:rPr>
              <a:t>We already know that a pointer holds the address of another variable of same type. When a pointer holds the address of another pointer then such type of pointer is known as pointer-to-pointer or double pointer.</a:t>
            </a:r>
          </a:p>
        </p:txBody>
      </p:sp>
      <p:sp>
        <p:nvSpPr>
          <p:cNvPr id="4" name="Rectangle 3"/>
          <p:cNvSpPr/>
          <p:nvPr/>
        </p:nvSpPr>
        <p:spPr>
          <a:xfrm>
            <a:off x="2895600" y="3352800"/>
            <a:ext cx="6096000" cy="307777"/>
          </a:xfrm>
          <a:prstGeom prst="rect">
            <a:avLst/>
          </a:prstGeom>
        </p:spPr>
        <p:txBody>
          <a:bodyPr>
            <a:spAutoFit/>
          </a:bodyPr>
          <a:lstStyle/>
          <a:p>
            <a:r>
              <a:rPr lang="en-US" sz="1400" b="1" dirty="0">
                <a:latin typeface="Times New Roman" panose="02020603050405020304" pitchFamily="18" charset="0"/>
                <a:cs typeface="Times New Roman" panose="02020603050405020304" pitchFamily="18" charset="0"/>
              </a:rPr>
              <a:t>How to declare a Pointer to Pointer (Double Pointer) in C?</a:t>
            </a:r>
            <a:endParaRPr lang="en-US" sz="1400" b="1" i="0" dirty="0">
              <a:effectLst/>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4876800" y="3758705"/>
            <a:ext cx="1676400" cy="33855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008B"/>
                </a:solidFill>
                <a:effectLst/>
                <a:latin typeface="Courier New" panose="02070309020205020404" pitchFamily="49" charset="0"/>
              </a:rPr>
              <a:t>int</a:t>
            </a:r>
            <a:r>
              <a:rPr kumimoji="0" lang="en-US" sz="1600" b="0" i="0" u="none" strike="noStrike" cap="none" normalizeH="0" baseline="0" dirty="0" smtClean="0">
                <a:ln>
                  <a:noFill/>
                </a:ln>
                <a:solidFill>
                  <a:srgbClr val="000000"/>
                </a:solidFill>
                <a:effectLst/>
                <a:latin typeface="Courier New" panose="02070309020205020404" pitchFamily="49" charset="0"/>
              </a:rPr>
              <a:t> **</a:t>
            </a:r>
            <a:r>
              <a:rPr kumimoji="0" lang="en-US" sz="1600" b="0" i="0" u="none" strike="noStrike" cap="none" normalizeH="0" baseline="0" dirty="0" err="1" smtClean="0">
                <a:ln>
                  <a:noFill/>
                </a:ln>
                <a:solidFill>
                  <a:srgbClr val="000000"/>
                </a:solidFill>
                <a:effectLst/>
                <a:latin typeface="Courier New" panose="02070309020205020404" pitchFamily="49" charset="0"/>
              </a:rPr>
              <a:t>pr</a:t>
            </a:r>
            <a:r>
              <a:rPr kumimoji="0" lang="en-US" sz="1600" b="0" i="0" u="none" strike="noStrike" cap="none" normalizeH="0" baseline="0" dirty="0" smtClean="0">
                <a:ln>
                  <a:noFill/>
                </a:ln>
                <a:solidFill>
                  <a:srgbClr val="000000"/>
                </a:solidFill>
                <a:effectLst/>
                <a:latin typeface="Courier New" panose="02070309020205020404" pitchFamily="49" charset="0"/>
              </a:rPr>
              <a:t>;</a:t>
            </a:r>
            <a:r>
              <a:rPr kumimoji="0" lang="en-US" sz="1050" b="0" i="0" u="none" strike="noStrike" cap="none" normalizeH="0" baseline="0" dirty="0" smtClean="0">
                <a:ln>
                  <a:noFill/>
                </a:ln>
                <a:solidFill>
                  <a:schemeClr val="tx1"/>
                </a:solidFill>
                <a:effectLst/>
              </a:rPr>
              <a:t> </a:t>
            </a:r>
            <a:endParaRPr kumimoji="0" lang="en-US" sz="2800" b="0" i="0" u="none" strike="noStrike" cap="none" normalizeH="0" baseline="0" dirty="0" smtClean="0">
              <a:ln>
                <a:noFill/>
              </a:ln>
              <a:solidFill>
                <a:schemeClr val="tx1"/>
              </a:solidFill>
              <a:effectLst/>
              <a:latin typeface="Arial" panose="020B0604020202020204" pitchFamily="34" charset="0"/>
            </a:endParaRPr>
          </a:p>
        </p:txBody>
      </p:sp>
      <p:pic>
        <p:nvPicPr>
          <p:cNvPr id="1027" name="Picture 3" descr="pointer-to-pointer or double pointer"/>
          <p:cNvPicPr>
            <a:picLocks noChangeAspect="1" noChangeArrowheads="1"/>
          </p:cNvPicPr>
          <p:nvPr/>
        </p:nvPicPr>
        <p:blipFill rotWithShape="1">
          <a:blip r:embed="rId2">
            <a:extLst>
              <a:ext uri="{28A0092B-C50C-407E-A947-70E740481C1C}">
                <a14:useLocalDpi xmlns:a14="http://schemas.microsoft.com/office/drawing/2010/main" val="0"/>
              </a:ext>
            </a:extLst>
          </a:blip>
          <a:srcRect l="6335" t="9205" r="2466" b="18667"/>
          <a:stretch/>
        </p:blipFill>
        <p:spPr bwMode="auto">
          <a:xfrm>
            <a:off x="4038600" y="4495800"/>
            <a:ext cx="4343400" cy="2061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333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8600" y="142875"/>
            <a:ext cx="5083175" cy="695325"/>
          </a:xfrm>
        </p:spPr>
        <p:txBody>
          <a:bodyPr/>
          <a:lstStyle/>
          <a:p>
            <a:r>
              <a:rPr lang="en-US" dirty="0" smtClean="0"/>
              <a:t>Example</a:t>
            </a:r>
            <a:endParaRPr lang="en-US" dirty="0"/>
          </a:p>
        </p:txBody>
      </p:sp>
      <p:sp>
        <p:nvSpPr>
          <p:cNvPr id="4" name="Rectangle 3"/>
          <p:cNvSpPr/>
          <p:nvPr/>
        </p:nvSpPr>
        <p:spPr>
          <a:xfrm>
            <a:off x="6096000" y="228600"/>
            <a:ext cx="6096000" cy="6186309"/>
          </a:xfrm>
          <a:prstGeom prst="rect">
            <a:avLst/>
          </a:prstGeom>
          <a:solidFill>
            <a:schemeClr val="accent2">
              <a:lumMod val="60000"/>
              <a:lumOff val="40000"/>
            </a:schemeClr>
          </a:solidFill>
        </p:spPr>
        <p:txBody>
          <a:bodyPr>
            <a:spAutoFit/>
          </a:bodyPr>
          <a:lstStyle/>
          <a:p>
            <a:r>
              <a:rPr lang="en-US" sz="1600" dirty="0" smtClean="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Possible ways to find value of variable num*/</a:t>
            </a:r>
          </a:p>
          <a:p>
            <a:r>
              <a:rPr lang="en-US" sz="1600" dirty="0">
                <a:latin typeface="Times New Roman" panose="02020603050405020304" pitchFamily="18" charset="0"/>
                <a:cs typeface="Times New Roman" panose="02020603050405020304" pitchFamily="18" charset="0"/>
              </a:rPr>
              <a:t>     printf("\n Value of num is: %d", num); </a:t>
            </a:r>
          </a:p>
          <a:p>
            <a:r>
              <a:rPr lang="en-US" sz="1600" dirty="0">
                <a:latin typeface="Times New Roman" panose="02020603050405020304" pitchFamily="18" charset="0"/>
                <a:cs typeface="Times New Roman" panose="02020603050405020304" pitchFamily="18" charset="0"/>
              </a:rPr>
              <a:t>     printf("\n Value of num using pr2 is: %d", *pr2);</a:t>
            </a:r>
          </a:p>
          <a:p>
            <a:r>
              <a:rPr lang="en-US" sz="1600" dirty="0">
                <a:latin typeface="Times New Roman" panose="02020603050405020304" pitchFamily="18" charset="0"/>
                <a:cs typeface="Times New Roman" panose="02020603050405020304" pitchFamily="18" charset="0"/>
              </a:rPr>
              <a:t>     printf("\n Value of num using pr1 is: %d", **pr1);</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/*Possible ways to find address of num*/</a:t>
            </a:r>
          </a:p>
          <a:p>
            <a:r>
              <a:rPr lang="en-US" sz="1600" dirty="0">
                <a:latin typeface="Times New Roman" panose="02020603050405020304" pitchFamily="18" charset="0"/>
                <a:cs typeface="Times New Roman" panose="02020603050405020304" pitchFamily="18" charset="0"/>
              </a:rPr>
              <a:t>     printf("\n Address of num is: %p", &amp;num);</a:t>
            </a:r>
          </a:p>
          <a:p>
            <a:r>
              <a:rPr lang="en-US" sz="1600" dirty="0">
                <a:latin typeface="Times New Roman" panose="02020603050405020304" pitchFamily="18" charset="0"/>
                <a:cs typeface="Times New Roman" panose="02020603050405020304" pitchFamily="18" charset="0"/>
              </a:rPr>
              <a:t>     printf("\n Address of num using pr2 is: %p", pr2);</a:t>
            </a:r>
          </a:p>
          <a:p>
            <a:r>
              <a:rPr lang="en-US" sz="1600" dirty="0">
                <a:latin typeface="Times New Roman" panose="02020603050405020304" pitchFamily="18" charset="0"/>
                <a:cs typeface="Times New Roman" panose="02020603050405020304" pitchFamily="18" charset="0"/>
              </a:rPr>
              <a:t>     printf("\n Address of num using pr1 is: %p", *pr1);</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/*Find value of pointer*/</a:t>
            </a:r>
          </a:p>
          <a:p>
            <a:r>
              <a:rPr lang="en-US" sz="1600" dirty="0">
                <a:latin typeface="Times New Roman" panose="02020603050405020304" pitchFamily="18" charset="0"/>
                <a:cs typeface="Times New Roman" panose="02020603050405020304" pitchFamily="18" charset="0"/>
              </a:rPr>
              <a:t>     printf("\n Value of Pointer pr2 is: %p", pr2);</a:t>
            </a:r>
          </a:p>
          <a:p>
            <a:r>
              <a:rPr lang="en-US" sz="1600" dirty="0">
                <a:latin typeface="Times New Roman" panose="02020603050405020304" pitchFamily="18" charset="0"/>
                <a:cs typeface="Times New Roman" panose="02020603050405020304" pitchFamily="18" charset="0"/>
              </a:rPr>
              <a:t>     printf("\n Value of Pointer pr2 using pr1 is: %p", *pr1);</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/*Ways to find address of pointer*/</a:t>
            </a:r>
          </a:p>
          <a:p>
            <a:r>
              <a:rPr lang="en-US" sz="1600" dirty="0">
                <a:latin typeface="Times New Roman" panose="02020603050405020304" pitchFamily="18" charset="0"/>
                <a:cs typeface="Times New Roman" panose="02020603050405020304" pitchFamily="18" charset="0"/>
              </a:rPr>
              <a:t>     printf("\n Address of Pointer pr2 is:%p",&amp;pr2);</a:t>
            </a:r>
          </a:p>
          <a:p>
            <a:r>
              <a:rPr lang="en-US" sz="1600" dirty="0">
                <a:latin typeface="Times New Roman" panose="02020603050405020304" pitchFamily="18" charset="0"/>
                <a:cs typeface="Times New Roman" panose="02020603050405020304" pitchFamily="18" charset="0"/>
              </a:rPr>
              <a:t>     printf("\n Address of Pointer pr2 using pr1 is:%p",pr1);</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/*Double pointer value and address*/</a:t>
            </a:r>
          </a:p>
          <a:p>
            <a:r>
              <a:rPr lang="en-US" sz="1600" dirty="0">
                <a:latin typeface="Times New Roman" panose="02020603050405020304" pitchFamily="18" charset="0"/>
                <a:cs typeface="Times New Roman" panose="02020603050405020304" pitchFamily="18" charset="0"/>
              </a:rPr>
              <a:t>     printf("\n Value of Pointer pr1 is:%p",pr1);</a:t>
            </a:r>
          </a:p>
          <a:p>
            <a:r>
              <a:rPr lang="en-US" sz="1600" dirty="0">
                <a:latin typeface="Times New Roman" panose="02020603050405020304" pitchFamily="18" charset="0"/>
                <a:cs typeface="Times New Roman" panose="02020603050405020304" pitchFamily="18" charset="0"/>
              </a:rPr>
              <a:t>     printf("\n Address of Pointer pr1 is:%p",&amp;pr1);</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return 0;</a:t>
            </a:r>
          </a:p>
          <a:p>
            <a:r>
              <a:rPr lang="en-US" sz="1600" dirty="0">
                <a:latin typeface="Times New Roman" panose="02020603050405020304" pitchFamily="18" charset="0"/>
                <a:cs typeface="Times New Roman" panose="02020603050405020304" pitchFamily="18" charset="0"/>
              </a:rPr>
              <a:t>}</a:t>
            </a:r>
          </a:p>
        </p:txBody>
      </p:sp>
      <p:sp>
        <p:nvSpPr>
          <p:cNvPr id="5" name="Rectangle 4"/>
          <p:cNvSpPr/>
          <p:nvPr/>
        </p:nvSpPr>
        <p:spPr>
          <a:xfrm>
            <a:off x="152400" y="990600"/>
            <a:ext cx="6096000" cy="4647426"/>
          </a:xfrm>
          <a:prstGeom prst="rect">
            <a:avLst/>
          </a:prstGeom>
          <a:solidFill>
            <a:schemeClr val="accent2">
              <a:lumMod val="40000"/>
              <a:lumOff val="60000"/>
            </a:schemeClr>
          </a:solidFill>
        </p:spPr>
        <p:txBody>
          <a:bodyPr>
            <a:spAutoFit/>
          </a:bodyPr>
          <a:lstStyle/>
          <a:p>
            <a:r>
              <a:rPr lang="en-US" sz="1600" dirty="0">
                <a:latin typeface="Times New Roman" panose="02020603050405020304" pitchFamily="18" charset="0"/>
                <a:cs typeface="Times New Roman" panose="02020603050405020304" pitchFamily="18" charset="0"/>
              </a:rPr>
              <a:t>#include &lt;stdio.h&gt;</a:t>
            </a:r>
          </a:p>
          <a:p>
            <a:r>
              <a:rPr lang="en-US" sz="1600" dirty="0">
                <a:latin typeface="Times New Roman" panose="02020603050405020304" pitchFamily="18" charset="0"/>
                <a:cs typeface="Times New Roman" panose="02020603050405020304" pitchFamily="18" charset="0"/>
              </a:rPr>
              <a:t>int main()</a:t>
            </a:r>
          </a:p>
          <a:p>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     int num=123;</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 normal pointer pr2</a:t>
            </a:r>
          </a:p>
          <a:p>
            <a:r>
              <a:rPr lang="en-US" sz="1600" dirty="0">
                <a:latin typeface="Times New Roman" panose="02020603050405020304" pitchFamily="18" charset="0"/>
                <a:cs typeface="Times New Roman" panose="02020603050405020304" pitchFamily="18" charset="0"/>
              </a:rPr>
              <a:t>     int *pr2;</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//This pointer pr2 is a double pointer</a:t>
            </a:r>
          </a:p>
          <a:p>
            <a:r>
              <a:rPr lang="en-US" sz="1600" dirty="0">
                <a:latin typeface="Times New Roman" panose="02020603050405020304" pitchFamily="18" charset="0"/>
                <a:cs typeface="Times New Roman" panose="02020603050405020304" pitchFamily="18" charset="0"/>
              </a:rPr>
              <a:t>     int **pr1;</a:t>
            </a:r>
          </a:p>
          <a:p>
            <a:r>
              <a:rPr lang="en-US" sz="1600" dirty="0">
                <a:latin typeface="Times New Roman" panose="02020603050405020304" pitchFamily="18" charset="0"/>
                <a:cs typeface="Times New Roman" panose="02020603050405020304" pitchFamily="18" charset="0"/>
              </a:rPr>
              <a:t>     /* Assigning the address of variable num to the</a:t>
            </a:r>
          </a:p>
          <a:p>
            <a:r>
              <a:rPr lang="en-US" sz="1600" dirty="0">
                <a:latin typeface="Times New Roman" panose="02020603050405020304" pitchFamily="18" charset="0"/>
                <a:cs typeface="Times New Roman" panose="02020603050405020304" pitchFamily="18" charset="0"/>
              </a:rPr>
              <a:t>      * pointer pr2</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pr2 = &amp;num;</a:t>
            </a:r>
          </a:p>
          <a:p>
            <a:r>
              <a:rPr lang="en-US" sz="1600" dirty="0">
                <a:latin typeface="Times New Roman" panose="02020603050405020304" pitchFamily="18" charset="0"/>
                <a:cs typeface="Times New Roman" panose="02020603050405020304" pitchFamily="18" charset="0"/>
              </a:rPr>
              <a:t>     /* Assigning the address of pointer pr2 to the</a:t>
            </a:r>
          </a:p>
          <a:p>
            <a:r>
              <a:rPr lang="en-US" sz="1600" dirty="0">
                <a:latin typeface="Times New Roman" panose="02020603050405020304" pitchFamily="18" charset="0"/>
                <a:cs typeface="Times New Roman" panose="02020603050405020304" pitchFamily="18" charset="0"/>
              </a:rPr>
              <a:t>      * pointer-to-pointer pr1</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     pr1 = &amp;pr2;</a:t>
            </a:r>
          </a:p>
        </p:txBody>
      </p:sp>
    </p:spTree>
    <p:extLst>
      <p:ext uri="{BB962C8B-B14F-4D97-AF65-F5344CB8AC3E}">
        <p14:creationId xmlns:p14="http://schemas.microsoft.com/office/powerpoint/2010/main" val="189851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a:t>
            </a:r>
            <a:endParaRPr lang="en-US" dirty="0"/>
          </a:p>
        </p:txBody>
      </p:sp>
      <p:sp>
        <p:nvSpPr>
          <p:cNvPr id="3" name="Text Placeholder 2"/>
          <p:cNvSpPr>
            <a:spLocks noGrp="1"/>
          </p:cNvSpPr>
          <p:nvPr>
            <p:ph type="body" idx="1"/>
          </p:nvPr>
        </p:nvSpPr>
        <p:spPr>
          <a:xfrm>
            <a:off x="2819400" y="2438400"/>
            <a:ext cx="8763000" cy="3323987"/>
          </a:xfrm>
        </p:spPr>
        <p:txBody>
          <a:bodyPr/>
          <a:lstStyle/>
          <a:p>
            <a:r>
              <a:rPr lang="en-US" dirty="0"/>
              <a:t>Value of num is: 123</a:t>
            </a:r>
          </a:p>
          <a:p>
            <a:r>
              <a:rPr lang="en-US" dirty="0"/>
              <a:t>Value of num using pr2 is: 123</a:t>
            </a:r>
          </a:p>
          <a:p>
            <a:r>
              <a:rPr lang="en-US" dirty="0"/>
              <a:t>Value of num using pr1 is: 123</a:t>
            </a:r>
          </a:p>
          <a:p>
            <a:r>
              <a:rPr lang="en-US" dirty="0"/>
              <a:t>Address of num is: XX771230</a:t>
            </a:r>
          </a:p>
          <a:p>
            <a:r>
              <a:rPr lang="en-US" dirty="0"/>
              <a:t>Address of num using pr2 is: XX771230</a:t>
            </a:r>
          </a:p>
          <a:p>
            <a:r>
              <a:rPr lang="en-US" dirty="0"/>
              <a:t>Address of num using pr1 is: XX771230</a:t>
            </a:r>
          </a:p>
          <a:p>
            <a:r>
              <a:rPr lang="en-US" dirty="0"/>
              <a:t>Value of Pointer pr2 is: XX771230</a:t>
            </a:r>
          </a:p>
          <a:p>
            <a:r>
              <a:rPr lang="en-US" dirty="0"/>
              <a:t>Value of Pointer pr2 using pr1 is: XX771230</a:t>
            </a:r>
          </a:p>
          <a:p>
            <a:r>
              <a:rPr lang="en-US" dirty="0"/>
              <a:t>Address of Pointer pr2 is: 66X123X1</a:t>
            </a:r>
          </a:p>
          <a:p>
            <a:r>
              <a:rPr lang="en-US" dirty="0"/>
              <a:t>Address of Pointer pr2 using pr1 is: 66X123X1</a:t>
            </a:r>
          </a:p>
          <a:p>
            <a:r>
              <a:rPr lang="en-US" dirty="0"/>
              <a:t>Value of Pointer pr1 is:  66X123X1</a:t>
            </a:r>
          </a:p>
          <a:p>
            <a:r>
              <a:rPr lang="en-US" dirty="0"/>
              <a:t>Address of Pointer pr1 is: XX661111</a:t>
            </a:r>
          </a:p>
        </p:txBody>
      </p:sp>
    </p:spTree>
    <p:extLst>
      <p:ext uri="{BB962C8B-B14F-4D97-AF65-F5344CB8AC3E}">
        <p14:creationId xmlns:p14="http://schemas.microsoft.com/office/powerpoint/2010/main" val="1240595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4942" y="566027"/>
            <a:ext cx="7722658" cy="1354217"/>
          </a:xfrm>
        </p:spPr>
        <p:txBody>
          <a:bodyPr/>
          <a:lstStyle/>
          <a:p>
            <a:r>
              <a:rPr lang="en-US" dirty="0" smtClean="0"/>
              <a:t>Return array from function</a:t>
            </a:r>
            <a:endParaRPr lang="en-US" dirty="0"/>
          </a:p>
        </p:txBody>
      </p:sp>
      <p:sp>
        <p:nvSpPr>
          <p:cNvPr id="3" name="Text Placeholder 2"/>
          <p:cNvSpPr>
            <a:spLocks noGrp="1"/>
          </p:cNvSpPr>
          <p:nvPr>
            <p:ph type="body" idx="1"/>
          </p:nvPr>
        </p:nvSpPr>
        <p:spPr>
          <a:xfrm>
            <a:off x="3048000" y="2286000"/>
            <a:ext cx="7467600" cy="276999"/>
          </a:xfrm>
        </p:spPr>
        <p:txBody>
          <a:bodyPr/>
          <a:lstStyle/>
          <a:p>
            <a:r>
              <a:rPr lang="en-US" b="1" dirty="0"/>
              <a:t>There are three right ways of returning an array to a function:</a:t>
            </a:r>
            <a:endParaRPr lang="en-US" dirty="0"/>
          </a:p>
        </p:txBody>
      </p:sp>
      <p:sp>
        <p:nvSpPr>
          <p:cNvPr id="4" name="Rectangle 3"/>
          <p:cNvSpPr/>
          <p:nvPr/>
        </p:nvSpPr>
        <p:spPr>
          <a:xfrm>
            <a:off x="3048000" y="2690336"/>
            <a:ext cx="6096000" cy="1169551"/>
          </a:xfrm>
          <a:prstGeom prst="rect">
            <a:avLst/>
          </a:prstGeom>
        </p:spPr>
        <p:txBody>
          <a:bodyPr>
            <a:spAutoFit/>
          </a:bodyPr>
          <a:lstStyle/>
          <a:p>
            <a:pPr algn="just">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Using dynamically allocated array</a:t>
            </a:r>
          </a:p>
          <a:p>
            <a:pPr algn="just">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Using static array</a:t>
            </a:r>
          </a:p>
          <a:p>
            <a:pPr algn="just">
              <a:buFont typeface="Arial" panose="020B0604020202020204" pitchFamily="34" charset="0"/>
              <a:buChar char="•"/>
            </a:pPr>
            <a:r>
              <a:rPr lang="en-US" sz="1400" dirty="0">
                <a:solidFill>
                  <a:srgbClr val="000000"/>
                </a:solidFill>
                <a:latin typeface="Times New Roman" panose="02020603050405020304" pitchFamily="18" charset="0"/>
                <a:cs typeface="Times New Roman" panose="02020603050405020304" pitchFamily="18" charset="0"/>
              </a:rPr>
              <a:t>Using structure</a:t>
            </a:r>
          </a:p>
          <a:p>
            <a:r>
              <a:rPr lang="en-US" sz="1400" dirty="0">
                <a:latin typeface="Times New Roman" panose="02020603050405020304" pitchFamily="18" charset="0"/>
                <a:cs typeface="Times New Roman" panose="02020603050405020304" pitchFamily="18" charset="0"/>
              </a:rPr>
              <a:t/>
            </a:r>
            <a:br>
              <a:rPr lang="en-US" sz="1400" dirty="0">
                <a:latin typeface="Times New Roman" panose="02020603050405020304" pitchFamily="18" charset="0"/>
                <a:cs typeface="Times New Roman" panose="02020603050405020304" pitchFamily="18" charset="0"/>
              </a:rPr>
            </a:br>
            <a:endParaRPr lang="en-US" sz="1400" dirty="0">
              <a:latin typeface="Times New Roman" panose="02020603050405020304" pitchFamily="18" charset="0"/>
              <a:cs typeface="Times New Roman" panose="02020603050405020304" pitchFamily="18" charset="0"/>
            </a:endParaRPr>
          </a:p>
        </p:txBody>
      </p:sp>
      <p:pic>
        <p:nvPicPr>
          <p:cNvPr id="1026" name="Picture 2" descr="Return an Array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3048000"/>
            <a:ext cx="4762500" cy="30289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8578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381000"/>
            <a:ext cx="10134600" cy="369332"/>
          </a:xfrm>
          <a:prstGeom prst="rect">
            <a:avLst/>
          </a:prstGeom>
        </p:spPr>
        <p:txBody>
          <a:bodyPr wrap="square">
            <a:spAutoFit/>
          </a:bodyPr>
          <a:lstStyle/>
          <a:p>
            <a:r>
              <a:rPr lang="en-US" b="1" dirty="0">
                <a:solidFill>
                  <a:srgbClr val="333333"/>
                </a:solidFill>
                <a:latin typeface="inter-bold"/>
              </a:rPr>
              <a:t>Returning array by passing an array which is to be returned as a parameter to the function.</a:t>
            </a:r>
            <a:endParaRPr lang="en-US" dirty="0"/>
          </a:p>
        </p:txBody>
      </p:sp>
      <p:pic>
        <p:nvPicPr>
          <p:cNvPr id="5" name="Picture 4"/>
          <p:cNvPicPr>
            <a:picLocks noChangeAspect="1"/>
          </p:cNvPicPr>
          <p:nvPr/>
        </p:nvPicPr>
        <p:blipFill>
          <a:blip r:embed="rId2"/>
          <a:stretch>
            <a:fillRect/>
          </a:stretch>
        </p:blipFill>
        <p:spPr>
          <a:xfrm>
            <a:off x="762000" y="1143000"/>
            <a:ext cx="4991100" cy="4895850"/>
          </a:xfrm>
          <a:prstGeom prst="rect">
            <a:avLst/>
          </a:prstGeom>
        </p:spPr>
      </p:pic>
      <p:pic>
        <p:nvPicPr>
          <p:cNvPr id="2" name="Picture 1"/>
          <p:cNvPicPr>
            <a:picLocks noChangeAspect="1"/>
          </p:cNvPicPr>
          <p:nvPr/>
        </p:nvPicPr>
        <p:blipFill>
          <a:blip r:embed="rId3"/>
          <a:stretch>
            <a:fillRect/>
          </a:stretch>
        </p:blipFill>
        <p:spPr>
          <a:xfrm>
            <a:off x="6477000" y="1447800"/>
            <a:ext cx="5019675" cy="4591050"/>
          </a:xfrm>
          <a:prstGeom prst="rect">
            <a:avLst/>
          </a:prstGeom>
        </p:spPr>
      </p:pic>
    </p:spTree>
    <p:extLst>
      <p:ext uri="{BB962C8B-B14F-4D97-AF65-F5344CB8AC3E}">
        <p14:creationId xmlns:p14="http://schemas.microsoft.com/office/powerpoint/2010/main" val="206998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343400" y="304800"/>
            <a:ext cx="2136034" cy="369332"/>
          </a:xfrm>
          <a:prstGeom prst="rect">
            <a:avLst/>
          </a:prstGeom>
        </p:spPr>
        <p:txBody>
          <a:bodyPr wrap="none">
            <a:spAutoFit/>
          </a:bodyPr>
          <a:lstStyle/>
          <a:p>
            <a:r>
              <a:rPr lang="en-US" b="1" dirty="0"/>
              <a:t>Using Static Variable</a:t>
            </a:r>
            <a:endParaRPr lang="en-US" dirty="0"/>
          </a:p>
        </p:txBody>
      </p:sp>
      <p:pic>
        <p:nvPicPr>
          <p:cNvPr id="3" name="Picture 2"/>
          <p:cNvPicPr>
            <a:picLocks noChangeAspect="1"/>
          </p:cNvPicPr>
          <p:nvPr/>
        </p:nvPicPr>
        <p:blipFill>
          <a:blip r:embed="rId2"/>
          <a:stretch>
            <a:fillRect/>
          </a:stretch>
        </p:blipFill>
        <p:spPr>
          <a:xfrm>
            <a:off x="3200400" y="914400"/>
            <a:ext cx="5353050" cy="4695825"/>
          </a:xfrm>
          <a:prstGeom prst="rect">
            <a:avLst/>
          </a:prstGeom>
        </p:spPr>
      </p:pic>
    </p:spTree>
    <p:extLst>
      <p:ext uri="{BB962C8B-B14F-4D97-AF65-F5344CB8AC3E}">
        <p14:creationId xmlns:p14="http://schemas.microsoft.com/office/powerpoint/2010/main" val="1532015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smtClean="0"/>
              <a:t>Casting Pointers</a:t>
            </a:r>
          </a:p>
        </p:txBody>
      </p:sp>
      <p:sp>
        <p:nvSpPr>
          <p:cNvPr id="8195" name="Rectangle 3"/>
          <p:cNvSpPr>
            <a:spLocks noGrp="1" noChangeArrowheads="1"/>
          </p:cNvSpPr>
          <p:nvPr>
            <p:ph type="body" idx="1"/>
          </p:nvPr>
        </p:nvSpPr>
        <p:spPr>
          <a:xfrm>
            <a:off x="2819400" y="2667000"/>
            <a:ext cx="8763000" cy="3754874"/>
          </a:xfrm>
        </p:spPr>
        <p:txBody>
          <a:bodyPr/>
          <a:lstStyle/>
          <a:p>
            <a:pPr>
              <a:buFontTx/>
              <a:buNone/>
            </a:pPr>
            <a:r>
              <a:rPr lang="en-US" sz="2800" dirty="0">
                <a:latin typeface="Times New Roman" panose="02020603050405020304" pitchFamily="18" charset="0"/>
                <a:cs typeface="Times New Roman" panose="02020603050405020304" pitchFamily="18" charset="0"/>
              </a:rPr>
              <a:t>When assigning a memory address of a variable of one type to a pointer that points to another type it is best to use the cast operator to indicate the cast is intentional (this will remove the warning)</a:t>
            </a:r>
          </a:p>
          <a:p>
            <a:pPr>
              <a:buFontTx/>
              <a:buNone/>
            </a:pPr>
            <a:r>
              <a:rPr lang="en-US" sz="2800" dirty="0">
                <a:latin typeface="Times New Roman" panose="02020603050405020304" pitchFamily="18" charset="0"/>
                <a:cs typeface="Times New Roman" panose="02020603050405020304" pitchFamily="18" charset="0"/>
              </a:rPr>
              <a:t>Example:</a:t>
            </a:r>
          </a:p>
          <a:p>
            <a:pPr lvl="1">
              <a:buFontTx/>
              <a:buNone/>
            </a:pPr>
            <a:r>
              <a:rPr lang="en-US" sz="2400" dirty="0">
                <a:latin typeface="Times New Roman" panose="02020603050405020304" pitchFamily="18" charset="0"/>
                <a:cs typeface="Times New Roman" panose="02020603050405020304" pitchFamily="18" charset="0"/>
              </a:rPr>
              <a:t>int V = 101;</a:t>
            </a:r>
          </a:p>
          <a:p>
            <a:pPr lvl="1">
              <a:buFontTx/>
              <a:buNone/>
            </a:pPr>
            <a:r>
              <a:rPr lang="en-US" sz="2400" dirty="0">
                <a:latin typeface="Times New Roman" panose="02020603050405020304" pitchFamily="18" charset="0"/>
                <a:cs typeface="Times New Roman" panose="02020603050405020304" pitchFamily="18" charset="0"/>
              </a:rPr>
              <a:t>float *P = (float *) &amp;V; /* Casts int address to float * */</a:t>
            </a:r>
          </a:p>
          <a:p>
            <a:pPr>
              <a:buFontTx/>
              <a:buNone/>
            </a:pPr>
            <a:r>
              <a:rPr lang="en-US" sz="2800" dirty="0">
                <a:latin typeface="Times New Roman" panose="02020603050405020304" pitchFamily="18" charset="0"/>
                <a:cs typeface="Times New Roman" panose="02020603050405020304" pitchFamily="18" charset="0"/>
              </a:rPr>
              <a:t>Removes warning, but is still a somewhat unsafe thing to do</a:t>
            </a:r>
          </a:p>
          <a:p>
            <a:pPr>
              <a:buFontTx/>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53978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DFBF6"/>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945</TotalTime>
  <Words>812</Words>
  <Application>Microsoft Office PowerPoint</Application>
  <PresentationFormat>Widescreen</PresentationFormat>
  <Paragraphs>99</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Courier New</vt:lpstr>
      <vt:lpstr>Georgia</vt:lpstr>
      <vt:lpstr>inter-bold</vt:lpstr>
      <vt:lpstr>Schoolbook Uralic</vt:lpstr>
      <vt:lpstr>Times New Roman</vt:lpstr>
      <vt:lpstr>Office Theme</vt:lpstr>
      <vt:lpstr>Programming  Fundamental</vt:lpstr>
      <vt:lpstr>We’ll Learn Today</vt:lpstr>
      <vt:lpstr>Double Pointer</vt:lpstr>
      <vt:lpstr>Example</vt:lpstr>
      <vt:lpstr>Output</vt:lpstr>
      <vt:lpstr>Return array from function</vt:lpstr>
      <vt:lpstr>PowerPoint Presentation</vt:lpstr>
      <vt:lpstr>PowerPoint Presentation</vt:lpstr>
      <vt:lpstr>Casting Pointers</vt:lpstr>
      <vt:lpstr>The General (void) Pointer</vt:lpstr>
      <vt:lpstr>Constant Pointers </vt:lpstr>
      <vt:lpstr>Constant pointer</vt:lpstr>
      <vt:lpstr>Pointer to const value</vt:lpstr>
      <vt:lpstr>PowerPoint Presentation</vt:lpstr>
      <vt:lpstr>Constant Pointer to a Constant </vt:lpstr>
      <vt:lpstr>Function pointer</vt:lpstr>
      <vt:lpstr>Function pointer</vt:lpstr>
      <vt:lpstr>Thankyou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PF-Week 12</dc:title>
  <dc:creator>Administrator</dc:creator>
  <cp:lastModifiedBy>Administrator</cp:lastModifiedBy>
  <cp:revision>49</cp:revision>
  <dcterms:created xsi:type="dcterms:W3CDTF">2021-12-04T02:37:50Z</dcterms:created>
  <dcterms:modified xsi:type="dcterms:W3CDTF">2021-12-18T07:43:30Z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2021-12-04T00:00:00Z</vt:filetime>
  </property>
</Properties>
</file>